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945" r:id="rId1"/>
  </p:sldMasterIdLst>
  <p:notesMasterIdLst>
    <p:notesMasterId r:id="rId121"/>
  </p:notesMasterIdLst>
  <p:sldIdLst>
    <p:sldId id="337" r:id="rId2"/>
    <p:sldId id="259" r:id="rId3"/>
    <p:sldId id="256" r:id="rId4"/>
    <p:sldId id="260" r:id="rId5"/>
    <p:sldId id="262" r:id="rId6"/>
    <p:sldId id="261" r:id="rId7"/>
    <p:sldId id="390" r:id="rId8"/>
    <p:sldId id="391" r:id="rId9"/>
    <p:sldId id="282" r:id="rId10"/>
    <p:sldId id="283" r:id="rId11"/>
    <p:sldId id="284" r:id="rId12"/>
    <p:sldId id="287" r:id="rId13"/>
    <p:sldId id="392" r:id="rId14"/>
    <p:sldId id="396" r:id="rId15"/>
    <p:sldId id="386" r:id="rId16"/>
    <p:sldId id="387" r:id="rId17"/>
    <p:sldId id="290" r:id="rId18"/>
    <p:sldId id="265" r:id="rId19"/>
    <p:sldId id="338" r:id="rId20"/>
    <p:sldId id="393" r:id="rId21"/>
    <p:sldId id="267" r:id="rId22"/>
    <p:sldId id="389" r:id="rId23"/>
    <p:sldId id="268" r:id="rId24"/>
    <p:sldId id="364" r:id="rId25"/>
    <p:sldId id="365" r:id="rId26"/>
    <p:sldId id="366" r:id="rId27"/>
    <p:sldId id="369" r:id="rId28"/>
    <p:sldId id="394" r:id="rId29"/>
    <p:sldId id="370" r:id="rId30"/>
    <p:sldId id="371" r:id="rId31"/>
    <p:sldId id="372" r:id="rId32"/>
    <p:sldId id="373" r:id="rId33"/>
    <p:sldId id="374" r:id="rId34"/>
    <p:sldId id="375" r:id="rId35"/>
    <p:sldId id="376" r:id="rId36"/>
    <p:sldId id="377" r:id="rId37"/>
    <p:sldId id="378" r:id="rId38"/>
    <p:sldId id="379" r:id="rId39"/>
    <p:sldId id="380" r:id="rId40"/>
    <p:sldId id="381" r:id="rId41"/>
    <p:sldId id="339" r:id="rId42"/>
    <p:sldId id="340" r:id="rId43"/>
    <p:sldId id="341" r:id="rId44"/>
    <p:sldId id="342" r:id="rId45"/>
    <p:sldId id="343" r:id="rId46"/>
    <p:sldId id="397" r:id="rId47"/>
    <p:sldId id="402" r:id="rId48"/>
    <p:sldId id="403" r:id="rId49"/>
    <p:sldId id="408" r:id="rId50"/>
    <p:sldId id="456" r:id="rId51"/>
    <p:sldId id="344" r:id="rId52"/>
    <p:sldId id="345" r:id="rId53"/>
    <p:sldId id="346" r:id="rId54"/>
    <p:sldId id="347" r:id="rId55"/>
    <p:sldId id="348" r:id="rId56"/>
    <p:sldId id="349" r:id="rId57"/>
    <p:sldId id="350" r:id="rId58"/>
    <p:sldId id="351" r:id="rId59"/>
    <p:sldId id="352" r:id="rId60"/>
    <p:sldId id="353" r:id="rId61"/>
    <p:sldId id="354" r:id="rId62"/>
    <p:sldId id="355" r:id="rId63"/>
    <p:sldId id="356" r:id="rId64"/>
    <p:sldId id="357" r:id="rId65"/>
    <p:sldId id="383" r:id="rId66"/>
    <p:sldId id="358" r:id="rId67"/>
    <p:sldId id="359" r:id="rId68"/>
    <p:sldId id="385" r:id="rId69"/>
    <p:sldId id="384" r:id="rId70"/>
    <p:sldId id="360" r:id="rId71"/>
    <p:sldId id="361" r:id="rId72"/>
    <p:sldId id="362" r:id="rId73"/>
    <p:sldId id="363" r:id="rId74"/>
    <p:sldId id="404" r:id="rId75"/>
    <p:sldId id="406" r:id="rId76"/>
    <p:sldId id="409" r:id="rId77"/>
    <p:sldId id="411" r:id="rId78"/>
    <p:sldId id="412" r:id="rId79"/>
    <p:sldId id="319" r:id="rId80"/>
    <p:sldId id="457" r:id="rId81"/>
    <p:sldId id="458" r:id="rId82"/>
    <p:sldId id="415" r:id="rId83"/>
    <p:sldId id="416" r:id="rId84"/>
    <p:sldId id="417" r:id="rId85"/>
    <p:sldId id="418" r:id="rId86"/>
    <p:sldId id="419" r:id="rId87"/>
    <p:sldId id="420" r:id="rId88"/>
    <p:sldId id="422" r:id="rId89"/>
    <p:sldId id="459" r:id="rId90"/>
    <p:sldId id="423" r:id="rId91"/>
    <p:sldId id="426" r:id="rId92"/>
    <p:sldId id="427" r:id="rId93"/>
    <p:sldId id="428" r:id="rId94"/>
    <p:sldId id="429" r:id="rId95"/>
    <p:sldId id="432" r:id="rId96"/>
    <p:sldId id="460" r:id="rId97"/>
    <p:sldId id="434" r:id="rId98"/>
    <p:sldId id="435" r:id="rId99"/>
    <p:sldId id="438" r:id="rId100"/>
    <p:sldId id="464" r:id="rId101"/>
    <p:sldId id="439" r:id="rId102"/>
    <p:sldId id="465" r:id="rId103"/>
    <p:sldId id="463" r:id="rId104"/>
    <p:sldId id="440" r:id="rId105"/>
    <p:sldId id="466" r:id="rId106"/>
    <p:sldId id="467" r:id="rId107"/>
    <p:sldId id="441" r:id="rId108"/>
    <p:sldId id="468" r:id="rId109"/>
    <p:sldId id="469" r:id="rId110"/>
    <p:sldId id="442" r:id="rId111"/>
    <p:sldId id="443" r:id="rId112"/>
    <p:sldId id="451" r:id="rId113"/>
    <p:sldId id="452" r:id="rId114"/>
    <p:sldId id="453" r:id="rId115"/>
    <p:sldId id="454" r:id="rId116"/>
    <p:sldId id="461" r:id="rId117"/>
    <p:sldId id="470" r:id="rId118"/>
    <p:sldId id="471" r:id="rId119"/>
    <p:sldId id="455" r:id="rId1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F8BD4984-0940-4C6E-861C-359BAC6C993E}">
          <p14:sldIdLst>
            <p14:sldId id="337"/>
            <p14:sldId id="259"/>
            <p14:sldId id="256"/>
            <p14:sldId id="260"/>
            <p14:sldId id="262"/>
            <p14:sldId id="261"/>
            <p14:sldId id="390"/>
            <p14:sldId id="391"/>
            <p14:sldId id="282"/>
            <p14:sldId id="283"/>
            <p14:sldId id="284"/>
            <p14:sldId id="287"/>
            <p14:sldId id="392"/>
            <p14:sldId id="396"/>
          </p14:sldIdLst>
        </p14:section>
        <p14:section name="Untitled Section" id="{704898F6-40CD-4064-B029-DD812C4D5F31}">
          <p14:sldIdLst>
            <p14:sldId id="386"/>
            <p14:sldId id="387"/>
            <p14:sldId id="290"/>
            <p14:sldId id="265"/>
            <p14:sldId id="338"/>
            <p14:sldId id="393"/>
            <p14:sldId id="267"/>
            <p14:sldId id="389"/>
            <p14:sldId id="268"/>
          </p14:sldIdLst>
        </p14:section>
        <p14:section name="Untitled Section" id="{430A23FF-493A-471F-9B90-008EA50CCAEF}">
          <p14:sldIdLst>
            <p14:sldId id="364"/>
            <p14:sldId id="365"/>
            <p14:sldId id="366"/>
            <p14:sldId id="369"/>
            <p14:sldId id="394"/>
            <p14:sldId id="370"/>
            <p14:sldId id="371"/>
            <p14:sldId id="372"/>
            <p14:sldId id="373"/>
            <p14:sldId id="374"/>
            <p14:sldId id="375"/>
            <p14:sldId id="376"/>
            <p14:sldId id="377"/>
            <p14:sldId id="378"/>
            <p14:sldId id="379"/>
            <p14:sldId id="380"/>
            <p14:sldId id="381"/>
          </p14:sldIdLst>
        </p14:section>
        <p14:section name="Untitled Section" id="{228D5F73-25D3-47EC-8FE0-C5E345989643}">
          <p14:sldIdLst>
            <p14:sldId id="339"/>
            <p14:sldId id="340"/>
            <p14:sldId id="341"/>
            <p14:sldId id="342"/>
            <p14:sldId id="343"/>
            <p14:sldId id="397"/>
            <p14:sldId id="402"/>
            <p14:sldId id="403"/>
            <p14:sldId id="408"/>
            <p14:sldId id="456"/>
          </p14:sldIdLst>
        </p14:section>
        <p14:section name="Untitled Section" id="{A4714D32-36AC-441C-B338-2C7576284D11}">
          <p14:sldIdLst>
            <p14:sldId id="344"/>
            <p14:sldId id="345"/>
            <p14:sldId id="346"/>
            <p14:sldId id="347"/>
            <p14:sldId id="348"/>
            <p14:sldId id="349"/>
            <p14:sldId id="350"/>
            <p14:sldId id="351"/>
            <p14:sldId id="352"/>
            <p14:sldId id="353"/>
            <p14:sldId id="354"/>
          </p14:sldIdLst>
        </p14:section>
        <p14:section name="Untitled Section" id="{7F4074CC-BB5B-47E5-B1E2-AAD2B8CB9FBE}">
          <p14:sldIdLst>
            <p14:sldId id="355"/>
            <p14:sldId id="356"/>
            <p14:sldId id="357"/>
            <p14:sldId id="383"/>
            <p14:sldId id="358"/>
            <p14:sldId id="359"/>
            <p14:sldId id="385"/>
            <p14:sldId id="384"/>
            <p14:sldId id="360"/>
            <p14:sldId id="361"/>
            <p14:sldId id="362"/>
            <p14:sldId id="363"/>
            <p14:sldId id="404"/>
            <p14:sldId id="406"/>
            <p14:sldId id="409"/>
            <p14:sldId id="411"/>
            <p14:sldId id="412"/>
          </p14:sldIdLst>
        </p14:section>
        <p14:section name="Untitled Section" id="{152895C7-91C5-4408-895B-2D43404DEB9D}">
          <p14:sldIdLst>
            <p14:sldId id="319"/>
            <p14:sldId id="457"/>
            <p14:sldId id="458"/>
            <p14:sldId id="415"/>
            <p14:sldId id="416"/>
            <p14:sldId id="417"/>
            <p14:sldId id="418"/>
            <p14:sldId id="419"/>
            <p14:sldId id="420"/>
            <p14:sldId id="422"/>
            <p14:sldId id="459"/>
            <p14:sldId id="423"/>
            <p14:sldId id="426"/>
            <p14:sldId id="427"/>
            <p14:sldId id="428"/>
            <p14:sldId id="429"/>
            <p14:sldId id="432"/>
          </p14:sldIdLst>
        </p14:section>
        <p14:section name="Untitled Section" id="{DB7074F0-387F-4CE6-88E5-3A01C93528BB}">
          <p14:sldIdLst>
            <p14:sldId id="460"/>
            <p14:sldId id="434"/>
            <p14:sldId id="435"/>
            <p14:sldId id="438"/>
            <p14:sldId id="464"/>
            <p14:sldId id="439"/>
            <p14:sldId id="465"/>
            <p14:sldId id="463"/>
            <p14:sldId id="440"/>
            <p14:sldId id="466"/>
            <p14:sldId id="467"/>
            <p14:sldId id="441"/>
            <p14:sldId id="468"/>
            <p14:sldId id="469"/>
            <p14:sldId id="442"/>
            <p14:sldId id="443"/>
            <p14:sldId id="451"/>
            <p14:sldId id="452"/>
            <p14:sldId id="453"/>
            <p14:sldId id="454"/>
            <p14:sldId id="461"/>
            <p14:sldId id="470"/>
            <p14:sldId id="471"/>
            <p14:sldId id="45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E6E6"/>
    <a:srgbClr val="F4F4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03" autoAdjust="0"/>
    <p:restoredTop sz="89636" autoAdjust="0"/>
  </p:normalViewPr>
  <p:slideViewPr>
    <p:cSldViewPr>
      <p:cViewPr varScale="1">
        <p:scale>
          <a:sx n="66" d="100"/>
          <a:sy n="66" d="100"/>
        </p:scale>
        <p:origin x="1584"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D2F614-A204-414F-93F6-23B0FCA00BE9}" type="doc">
      <dgm:prSet loTypeId="urn:microsoft.com/office/officeart/2005/8/layout/hierarchy1" loCatId="hierarchy" qsTypeId="urn:microsoft.com/office/officeart/2005/8/quickstyle/3d1" qsCatId="3D" csTypeId="urn:microsoft.com/office/officeart/2005/8/colors/accent1_2" csCatId="accent1" phldr="1"/>
      <dgm:spPr/>
      <dgm:t>
        <a:bodyPr/>
        <a:lstStyle/>
        <a:p>
          <a:endParaRPr lang="en-US"/>
        </a:p>
      </dgm:t>
    </dgm:pt>
    <dgm:pt modelId="{CA06572B-A482-40F1-AA11-C0DAEC5B9F4F}">
      <dgm:prSet phldrT="[Text]"/>
      <dgm:spPr/>
      <dgm:t>
        <a:bodyPr/>
        <a:lstStyle/>
        <a:p>
          <a:r>
            <a:rPr lang="en-US" dirty="0" smtClean="0"/>
            <a:t>Loads</a:t>
          </a:r>
          <a:endParaRPr lang="en-US" dirty="0"/>
        </a:p>
      </dgm:t>
    </dgm:pt>
    <dgm:pt modelId="{96626C0D-9EFE-4B05-9D4D-585DDCCCDA34}" type="parTrans" cxnId="{5D9F7EB4-1F66-4366-915A-5DE45D820188}">
      <dgm:prSet/>
      <dgm:spPr/>
      <dgm:t>
        <a:bodyPr/>
        <a:lstStyle/>
        <a:p>
          <a:endParaRPr lang="en-US"/>
        </a:p>
      </dgm:t>
    </dgm:pt>
    <dgm:pt modelId="{83E7C627-7106-42D7-A375-1546B3DA4DD7}" type="sibTrans" cxnId="{5D9F7EB4-1F66-4366-915A-5DE45D820188}">
      <dgm:prSet/>
      <dgm:spPr/>
      <dgm:t>
        <a:bodyPr/>
        <a:lstStyle/>
        <a:p>
          <a:endParaRPr lang="en-US"/>
        </a:p>
      </dgm:t>
    </dgm:pt>
    <dgm:pt modelId="{1B90D0DA-339B-4294-981C-F86D9C7599F6}">
      <dgm:prSet phldrT="[Text]"/>
      <dgm:spPr/>
      <dgm:t>
        <a:bodyPr/>
        <a:lstStyle/>
        <a:p>
          <a:r>
            <a:rPr lang="en-US" dirty="0" smtClean="0"/>
            <a:t>Gravity </a:t>
          </a:r>
          <a:endParaRPr lang="en-US" dirty="0"/>
        </a:p>
      </dgm:t>
    </dgm:pt>
    <dgm:pt modelId="{1D77983D-6DB5-404B-8A13-79BB0F6D1C9A}" type="parTrans" cxnId="{7E35C789-7D90-4F39-AB64-A62EB76030E3}">
      <dgm:prSet/>
      <dgm:spPr/>
      <dgm:t>
        <a:bodyPr/>
        <a:lstStyle/>
        <a:p>
          <a:endParaRPr lang="en-US"/>
        </a:p>
      </dgm:t>
    </dgm:pt>
    <dgm:pt modelId="{4C5B3907-D338-4B8E-91E3-C390BF25F76F}" type="sibTrans" cxnId="{7E35C789-7D90-4F39-AB64-A62EB76030E3}">
      <dgm:prSet/>
      <dgm:spPr/>
      <dgm:t>
        <a:bodyPr/>
        <a:lstStyle/>
        <a:p>
          <a:endParaRPr lang="en-US"/>
        </a:p>
      </dgm:t>
    </dgm:pt>
    <dgm:pt modelId="{F67A0D0E-9017-409C-B711-ADFB42B4EE0C}">
      <dgm:prSet phldrT="[Text]"/>
      <dgm:spPr/>
      <dgm:t>
        <a:bodyPr/>
        <a:lstStyle/>
        <a:p>
          <a:r>
            <a:rPr lang="en-US" dirty="0" smtClean="0"/>
            <a:t>Dead </a:t>
          </a:r>
          <a:endParaRPr lang="en-US" dirty="0"/>
        </a:p>
      </dgm:t>
    </dgm:pt>
    <dgm:pt modelId="{DF561A09-E321-41AD-99B6-32937AA26250}" type="parTrans" cxnId="{DC2948AE-7172-47A3-BD0A-3735E4A5E4A2}">
      <dgm:prSet/>
      <dgm:spPr/>
      <dgm:t>
        <a:bodyPr/>
        <a:lstStyle/>
        <a:p>
          <a:endParaRPr lang="en-US"/>
        </a:p>
      </dgm:t>
    </dgm:pt>
    <dgm:pt modelId="{2884476B-A828-404D-ADFE-A1368DF38197}" type="sibTrans" cxnId="{DC2948AE-7172-47A3-BD0A-3735E4A5E4A2}">
      <dgm:prSet/>
      <dgm:spPr/>
      <dgm:t>
        <a:bodyPr/>
        <a:lstStyle/>
        <a:p>
          <a:endParaRPr lang="en-US"/>
        </a:p>
      </dgm:t>
    </dgm:pt>
    <dgm:pt modelId="{0C08C2BB-9A9A-4A8C-8B9A-8FEE17480634}">
      <dgm:prSet phldrT="[Text]"/>
      <dgm:spPr/>
      <dgm:t>
        <a:bodyPr/>
        <a:lstStyle/>
        <a:p>
          <a:r>
            <a:rPr lang="en-US" dirty="0" smtClean="0"/>
            <a:t>Live</a:t>
          </a:r>
          <a:endParaRPr lang="en-US" dirty="0"/>
        </a:p>
      </dgm:t>
    </dgm:pt>
    <dgm:pt modelId="{962ABE78-9CE6-4096-97D8-531A98820960}" type="parTrans" cxnId="{377F2C7B-EED8-4DBB-8AE7-257C5CF43F09}">
      <dgm:prSet/>
      <dgm:spPr/>
      <dgm:t>
        <a:bodyPr/>
        <a:lstStyle/>
        <a:p>
          <a:endParaRPr lang="en-US"/>
        </a:p>
      </dgm:t>
    </dgm:pt>
    <dgm:pt modelId="{C36A38AA-20AA-49E0-A32E-806676D260B7}" type="sibTrans" cxnId="{377F2C7B-EED8-4DBB-8AE7-257C5CF43F09}">
      <dgm:prSet/>
      <dgm:spPr/>
      <dgm:t>
        <a:bodyPr/>
        <a:lstStyle/>
        <a:p>
          <a:endParaRPr lang="en-US"/>
        </a:p>
      </dgm:t>
    </dgm:pt>
    <dgm:pt modelId="{BC92E671-D04D-472A-8DB9-3205C786B886}">
      <dgm:prSet phldrT="[Text]"/>
      <dgm:spPr/>
      <dgm:t>
        <a:bodyPr/>
        <a:lstStyle/>
        <a:p>
          <a:r>
            <a:rPr lang="en-US" dirty="0" smtClean="0"/>
            <a:t>Lateral </a:t>
          </a:r>
          <a:endParaRPr lang="en-US" dirty="0"/>
        </a:p>
      </dgm:t>
    </dgm:pt>
    <dgm:pt modelId="{25E0A481-3302-453B-8B05-8ACFE0A01E29}" type="parTrans" cxnId="{2E4BD1DF-02D8-40CB-AE53-629FF60AE723}">
      <dgm:prSet/>
      <dgm:spPr/>
      <dgm:t>
        <a:bodyPr/>
        <a:lstStyle/>
        <a:p>
          <a:endParaRPr lang="en-US"/>
        </a:p>
      </dgm:t>
    </dgm:pt>
    <dgm:pt modelId="{ABC375E2-A572-46CF-B19B-0B8A2A961895}" type="sibTrans" cxnId="{2E4BD1DF-02D8-40CB-AE53-629FF60AE723}">
      <dgm:prSet/>
      <dgm:spPr/>
      <dgm:t>
        <a:bodyPr/>
        <a:lstStyle/>
        <a:p>
          <a:endParaRPr lang="en-US"/>
        </a:p>
      </dgm:t>
    </dgm:pt>
    <dgm:pt modelId="{A0F8ED00-98E2-47F8-95F6-1C02F208CC51}">
      <dgm:prSet phldrT="[Text]"/>
      <dgm:spPr/>
      <dgm:t>
        <a:bodyPr/>
        <a:lstStyle/>
        <a:p>
          <a:r>
            <a:rPr lang="en-US" dirty="0" smtClean="0"/>
            <a:t>Wind</a:t>
          </a:r>
          <a:endParaRPr lang="en-US" dirty="0"/>
        </a:p>
      </dgm:t>
    </dgm:pt>
    <dgm:pt modelId="{245ABFF1-DA93-465C-8B72-7587418E3DFE}" type="parTrans" cxnId="{B3E4029B-02BB-4A3A-9804-9BFBE5CB2540}">
      <dgm:prSet/>
      <dgm:spPr/>
      <dgm:t>
        <a:bodyPr/>
        <a:lstStyle/>
        <a:p>
          <a:endParaRPr lang="en-US"/>
        </a:p>
      </dgm:t>
    </dgm:pt>
    <dgm:pt modelId="{4D2598E4-B053-4FAF-9A2B-2F6056A49491}" type="sibTrans" cxnId="{B3E4029B-02BB-4A3A-9804-9BFBE5CB2540}">
      <dgm:prSet/>
      <dgm:spPr/>
      <dgm:t>
        <a:bodyPr/>
        <a:lstStyle/>
        <a:p>
          <a:endParaRPr lang="en-US"/>
        </a:p>
      </dgm:t>
    </dgm:pt>
    <dgm:pt modelId="{893A9227-CDFC-4661-9225-CEDEDB7E6A4A}">
      <dgm:prSet phldrT="[Text]"/>
      <dgm:spPr/>
      <dgm:t>
        <a:bodyPr/>
        <a:lstStyle/>
        <a:p>
          <a:r>
            <a:rPr lang="en-US" dirty="0" smtClean="0"/>
            <a:t>Seismic</a:t>
          </a:r>
          <a:endParaRPr lang="en-US" dirty="0"/>
        </a:p>
      </dgm:t>
    </dgm:pt>
    <dgm:pt modelId="{D9EA8577-5076-44BA-BFCA-42970C43969A}" type="parTrans" cxnId="{86EF2E87-556C-4D18-BEEF-0DB43119688B}">
      <dgm:prSet/>
      <dgm:spPr/>
      <dgm:t>
        <a:bodyPr/>
        <a:lstStyle/>
        <a:p>
          <a:endParaRPr lang="en-US"/>
        </a:p>
      </dgm:t>
    </dgm:pt>
    <dgm:pt modelId="{026991D0-F193-4F3C-8F64-975D9451CEB0}" type="sibTrans" cxnId="{86EF2E87-556C-4D18-BEEF-0DB43119688B}">
      <dgm:prSet/>
      <dgm:spPr/>
      <dgm:t>
        <a:bodyPr/>
        <a:lstStyle/>
        <a:p>
          <a:endParaRPr lang="en-US"/>
        </a:p>
      </dgm:t>
    </dgm:pt>
    <dgm:pt modelId="{FA1471B1-8222-4227-BDD6-F46CCFC99F81}" type="pres">
      <dgm:prSet presAssocID="{17D2F614-A204-414F-93F6-23B0FCA00BE9}" presName="hierChild1" presStyleCnt="0">
        <dgm:presLayoutVars>
          <dgm:chPref val="1"/>
          <dgm:dir/>
          <dgm:animOne val="branch"/>
          <dgm:animLvl val="lvl"/>
          <dgm:resizeHandles/>
        </dgm:presLayoutVars>
      </dgm:prSet>
      <dgm:spPr/>
      <dgm:t>
        <a:bodyPr/>
        <a:lstStyle/>
        <a:p>
          <a:endParaRPr lang="en-US"/>
        </a:p>
      </dgm:t>
    </dgm:pt>
    <dgm:pt modelId="{16A957C1-800F-467E-ACEF-6DB250D782F0}" type="pres">
      <dgm:prSet presAssocID="{CA06572B-A482-40F1-AA11-C0DAEC5B9F4F}" presName="hierRoot1" presStyleCnt="0"/>
      <dgm:spPr/>
    </dgm:pt>
    <dgm:pt modelId="{62EF343D-B59C-4926-9448-BF2E1F821FE2}" type="pres">
      <dgm:prSet presAssocID="{CA06572B-A482-40F1-AA11-C0DAEC5B9F4F}" presName="composite" presStyleCnt="0"/>
      <dgm:spPr/>
    </dgm:pt>
    <dgm:pt modelId="{54060157-651E-4123-8115-EC9EE37495E0}" type="pres">
      <dgm:prSet presAssocID="{CA06572B-A482-40F1-AA11-C0DAEC5B9F4F}" presName="background" presStyleLbl="node0" presStyleIdx="0" presStyleCnt="1"/>
      <dgm:spPr/>
    </dgm:pt>
    <dgm:pt modelId="{C3791ACE-926F-4F3A-9E01-280E9FF436AA}" type="pres">
      <dgm:prSet presAssocID="{CA06572B-A482-40F1-AA11-C0DAEC5B9F4F}" presName="text" presStyleLbl="fgAcc0" presStyleIdx="0" presStyleCnt="1">
        <dgm:presLayoutVars>
          <dgm:chPref val="3"/>
        </dgm:presLayoutVars>
      </dgm:prSet>
      <dgm:spPr/>
      <dgm:t>
        <a:bodyPr/>
        <a:lstStyle/>
        <a:p>
          <a:endParaRPr lang="en-US"/>
        </a:p>
      </dgm:t>
    </dgm:pt>
    <dgm:pt modelId="{6186E465-2FBC-4F39-94DD-DEFCB340B071}" type="pres">
      <dgm:prSet presAssocID="{CA06572B-A482-40F1-AA11-C0DAEC5B9F4F}" presName="hierChild2" presStyleCnt="0"/>
      <dgm:spPr/>
    </dgm:pt>
    <dgm:pt modelId="{C561D238-671E-4AAE-B51E-3C3D5AC1E03D}" type="pres">
      <dgm:prSet presAssocID="{1D77983D-6DB5-404B-8A13-79BB0F6D1C9A}" presName="Name10" presStyleLbl="parChTrans1D2" presStyleIdx="0" presStyleCnt="2"/>
      <dgm:spPr/>
      <dgm:t>
        <a:bodyPr/>
        <a:lstStyle/>
        <a:p>
          <a:endParaRPr lang="en-US"/>
        </a:p>
      </dgm:t>
    </dgm:pt>
    <dgm:pt modelId="{4A67A80F-67BC-4D6E-9AD4-67A58C1AA038}" type="pres">
      <dgm:prSet presAssocID="{1B90D0DA-339B-4294-981C-F86D9C7599F6}" presName="hierRoot2" presStyleCnt="0"/>
      <dgm:spPr/>
    </dgm:pt>
    <dgm:pt modelId="{D4A8335C-3116-4959-9F20-41F61728C811}" type="pres">
      <dgm:prSet presAssocID="{1B90D0DA-339B-4294-981C-F86D9C7599F6}" presName="composite2" presStyleCnt="0"/>
      <dgm:spPr/>
    </dgm:pt>
    <dgm:pt modelId="{636857F8-7A11-4296-980B-02D4269B17CE}" type="pres">
      <dgm:prSet presAssocID="{1B90D0DA-339B-4294-981C-F86D9C7599F6}" presName="background2" presStyleLbl="node2" presStyleIdx="0" presStyleCnt="2"/>
      <dgm:spPr/>
    </dgm:pt>
    <dgm:pt modelId="{336A5C5D-24F2-4F4A-8FCB-D3C8A9949573}" type="pres">
      <dgm:prSet presAssocID="{1B90D0DA-339B-4294-981C-F86D9C7599F6}" presName="text2" presStyleLbl="fgAcc2" presStyleIdx="0" presStyleCnt="2">
        <dgm:presLayoutVars>
          <dgm:chPref val="3"/>
        </dgm:presLayoutVars>
      </dgm:prSet>
      <dgm:spPr/>
      <dgm:t>
        <a:bodyPr/>
        <a:lstStyle/>
        <a:p>
          <a:endParaRPr lang="en-US"/>
        </a:p>
      </dgm:t>
    </dgm:pt>
    <dgm:pt modelId="{BA389EC6-5EF2-4A21-93D2-A163006996B1}" type="pres">
      <dgm:prSet presAssocID="{1B90D0DA-339B-4294-981C-F86D9C7599F6}" presName="hierChild3" presStyleCnt="0"/>
      <dgm:spPr/>
    </dgm:pt>
    <dgm:pt modelId="{23A2BD80-609E-4186-BCDD-A27FD232BD5E}" type="pres">
      <dgm:prSet presAssocID="{DF561A09-E321-41AD-99B6-32937AA26250}" presName="Name17" presStyleLbl="parChTrans1D3" presStyleIdx="0" presStyleCnt="4"/>
      <dgm:spPr/>
      <dgm:t>
        <a:bodyPr/>
        <a:lstStyle/>
        <a:p>
          <a:endParaRPr lang="en-US"/>
        </a:p>
      </dgm:t>
    </dgm:pt>
    <dgm:pt modelId="{6D6F96BC-5A74-43E2-A65B-0184F2291502}" type="pres">
      <dgm:prSet presAssocID="{F67A0D0E-9017-409C-B711-ADFB42B4EE0C}" presName="hierRoot3" presStyleCnt="0"/>
      <dgm:spPr/>
    </dgm:pt>
    <dgm:pt modelId="{09A2CD4A-59C8-431D-A101-F82705DB3F9F}" type="pres">
      <dgm:prSet presAssocID="{F67A0D0E-9017-409C-B711-ADFB42B4EE0C}" presName="composite3" presStyleCnt="0"/>
      <dgm:spPr/>
    </dgm:pt>
    <dgm:pt modelId="{CD758949-0B84-4108-B3DE-9AA83EE40199}" type="pres">
      <dgm:prSet presAssocID="{F67A0D0E-9017-409C-B711-ADFB42B4EE0C}" presName="background3" presStyleLbl="node3" presStyleIdx="0" presStyleCnt="4"/>
      <dgm:spPr/>
    </dgm:pt>
    <dgm:pt modelId="{1EBF3E13-A1F6-41D0-A3B4-3A4F1F4E17A0}" type="pres">
      <dgm:prSet presAssocID="{F67A0D0E-9017-409C-B711-ADFB42B4EE0C}" presName="text3" presStyleLbl="fgAcc3" presStyleIdx="0" presStyleCnt="4">
        <dgm:presLayoutVars>
          <dgm:chPref val="3"/>
        </dgm:presLayoutVars>
      </dgm:prSet>
      <dgm:spPr/>
      <dgm:t>
        <a:bodyPr/>
        <a:lstStyle/>
        <a:p>
          <a:endParaRPr lang="en-US"/>
        </a:p>
      </dgm:t>
    </dgm:pt>
    <dgm:pt modelId="{3166FBFD-D302-4A16-B121-86B348FAF8C8}" type="pres">
      <dgm:prSet presAssocID="{F67A0D0E-9017-409C-B711-ADFB42B4EE0C}" presName="hierChild4" presStyleCnt="0"/>
      <dgm:spPr/>
    </dgm:pt>
    <dgm:pt modelId="{3052D502-6FC1-452F-9CD9-D80670647B67}" type="pres">
      <dgm:prSet presAssocID="{962ABE78-9CE6-4096-97D8-531A98820960}" presName="Name17" presStyleLbl="parChTrans1D3" presStyleIdx="1" presStyleCnt="4"/>
      <dgm:spPr/>
      <dgm:t>
        <a:bodyPr/>
        <a:lstStyle/>
        <a:p>
          <a:endParaRPr lang="en-US"/>
        </a:p>
      </dgm:t>
    </dgm:pt>
    <dgm:pt modelId="{BAF6746A-FB02-4F78-9B05-10380E09C8AD}" type="pres">
      <dgm:prSet presAssocID="{0C08C2BB-9A9A-4A8C-8B9A-8FEE17480634}" presName="hierRoot3" presStyleCnt="0"/>
      <dgm:spPr/>
    </dgm:pt>
    <dgm:pt modelId="{180283F1-9913-4F97-86DC-3F7C1CABBF5E}" type="pres">
      <dgm:prSet presAssocID="{0C08C2BB-9A9A-4A8C-8B9A-8FEE17480634}" presName="composite3" presStyleCnt="0"/>
      <dgm:spPr/>
    </dgm:pt>
    <dgm:pt modelId="{C233481A-DEC0-4116-8C2B-8F40DD59A92C}" type="pres">
      <dgm:prSet presAssocID="{0C08C2BB-9A9A-4A8C-8B9A-8FEE17480634}" presName="background3" presStyleLbl="node3" presStyleIdx="1" presStyleCnt="4"/>
      <dgm:spPr/>
    </dgm:pt>
    <dgm:pt modelId="{337268CF-C328-474E-830E-5E1EC6EE1EE0}" type="pres">
      <dgm:prSet presAssocID="{0C08C2BB-9A9A-4A8C-8B9A-8FEE17480634}" presName="text3" presStyleLbl="fgAcc3" presStyleIdx="1" presStyleCnt="4">
        <dgm:presLayoutVars>
          <dgm:chPref val="3"/>
        </dgm:presLayoutVars>
      </dgm:prSet>
      <dgm:spPr/>
      <dgm:t>
        <a:bodyPr/>
        <a:lstStyle/>
        <a:p>
          <a:endParaRPr lang="en-US"/>
        </a:p>
      </dgm:t>
    </dgm:pt>
    <dgm:pt modelId="{2FDCD0A6-A031-4DE9-A4F1-A8B1C80FA2BD}" type="pres">
      <dgm:prSet presAssocID="{0C08C2BB-9A9A-4A8C-8B9A-8FEE17480634}" presName="hierChild4" presStyleCnt="0"/>
      <dgm:spPr/>
    </dgm:pt>
    <dgm:pt modelId="{A8531997-1D65-4B67-A118-DE497DFFB233}" type="pres">
      <dgm:prSet presAssocID="{25E0A481-3302-453B-8B05-8ACFE0A01E29}" presName="Name10" presStyleLbl="parChTrans1D2" presStyleIdx="1" presStyleCnt="2"/>
      <dgm:spPr/>
      <dgm:t>
        <a:bodyPr/>
        <a:lstStyle/>
        <a:p>
          <a:endParaRPr lang="en-US"/>
        </a:p>
      </dgm:t>
    </dgm:pt>
    <dgm:pt modelId="{0855E20E-83E5-47BE-A3EB-DCC4EB02CC9B}" type="pres">
      <dgm:prSet presAssocID="{BC92E671-D04D-472A-8DB9-3205C786B886}" presName="hierRoot2" presStyleCnt="0"/>
      <dgm:spPr/>
    </dgm:pt>
    <dgm:pt modelId="{B6D48999-EEF6-48BB-8FB6-35DE7959008E}" type="pres">
      <dgm:prSet presAssocID="{BC92E671-D04D-472A-8DB9-3205C786B886}" presName="composite2" presStyleCnt="0"/>
      <dgm:spPr/>
    </dgm:pt>
    <dgm:pt modelId="{B9265FB5-34C4-4CFF-BCD3-1EC097C8C9D5}" type="pres">
      <dgm:prSet presAssocID="{BC92E671-D04D-472A-8DB9-3205C786B886}" presName="background2" presStyleLbl="node2" presStyleIdx="1" presStyleCnt="2"/>
      <dgm:spPr/>
    </dgm:pt>
    <dgm:pt modelId="{61F55E42-F912-4E96-B812-A1696BECD7D0}" type="pres">
      <dgm:prSet presAssocID="{BC92E671-D04D-472A-8DB9-3205C786B886}" presName="text2" presStyleLbl="fgAcc2" presStyleIdx="1" presStyleCnt="2">
        <dgm:presLayoutVars>
          <dgm:chPref val="3"/>
        </dgm:presLayoutVars>
      </dgm:prSet>
      <dgm:spPr/>
      <dgm:t>
        <a:bodyPr/>
        <a:lstStyle/>
        <a:p>
          <a:endParaRPr lang="en-US"/>
        </a:p>
      </dgm:t>
    </dgm:pt>
    <dgm:pt modelId="{A2613E82-2F22-41E9-B966-1FF180B7C703}" type="pres">
      <dgm:prSet presAssocID="{BC92E671-D04D-472A-8DB9-3205C786B886}" presName="hierChild3" presStyleCnt="0"/>
      <dgm:spPr/>
    </dgm:pt>
    <dgm:pt modelId="{19AA83EA-BBF1-4BD9-9871-4D4AA20AECD0}" type="pres">
      <dgm:prSet presAssocID="{245ABFF1-DA93-465C-8B72-7587418E3DFE}" presName="Name17" presStyleLbl="parChTrans1D3" presStyleIdx="2" presStyleCnt="4"/>
      <dgm:spPr/>
      <dgm:t>
        <a:bodyPr/>
        <a:lstStyle/>
        <a:p>
          <a:endParaRPr lang="en-US"/>
        </a:p>
      </dgm:t>
    </dgm:pt>
    <dgm:pt modelId="{C7811579-4227-49D6-994F-EF872426BD1B}" type="pres">
      <dgm:prSet presAssocID="{A0F8ED00-98E2-47F8-95F6-1C02F208CC51}" presName="hierRoot3" presStyleCnt="0"/>
      <dgm:spPr/>
    </dgm:pt>
    <dgm:pt modelId="{E7E42484-1D64-42B5-BAF0-77C3106EA98D}" type="pres">
      <dgm:prSet presAssocID="{A0F8ED00-98E2-47F8-95F6-1C02F208CC51}" presName="composite3" presStyleCnt="0"/>
      <dgm:spPr/>
    </dgm:pt>
    <dgm:pt modelId="{28574539-4082-488B-B12A-CFDDFD54F806}" type="pres">
      <dgm:prSet presAssocID="{A0F8ED00-98E2-47F8-95F6-1C02F208CC51}" presName="background3" presStyleLbl="node3" presStyleIdx="2" presStyleCnt="4"/>
      <dgm:spPr/>
    </dgm:pt>
    <dgm:pt modelId="{A09043E4-FAAF-45CA-A6B4-2DA5D9F1C1E7}" type="pres">
      <dgm:prSet presAssocID="{A0F8ED00-98E2-47F8-95F6-1C02F208CC51}" presName="text3" presStyleLbl="fgAcc3" presStyleIdx="2" presStyleCnt="4">
        <dgm:presLayoutVars>
          <dgm:chPref val="3"/>
        </dgm:presLayoutVars>
      </dgm:prSet>
      <dgm:spPr/>
      <dgm:t>
        <a:bodyPr/>
        <a:lstStyle/>
        <a:p>
          <a:endParaRPr lang="en-US"/>
        </a:p>
      </dgm:t>
    </dgm:pt>
    <dgm:pt modelId="{28B5A79B-3DD8-4DA8-AE76-2D75D7E68B73}" type="pres">
      <dgm:prSet presAssocID="{A0F8ED00-98E2-47F8-95F6-1C02F208CC51}" presName="hierChild4" presStyleCnt="0"/>
      <dgm:spPr/>
    </dgm:pt>
    <dgm:pt modelId="{930C00CE-98F3-41C4-8171-7D448C291614}" type="pres">
      <dgm:prSet presAssocID="{D9EA8577-5076-44BA-BFCA-42970C43969A}" presName="Name17" presStyleLbl="parChTrans1D3" presStyleIdx="3" presStyleCnt="4"/>
      <dgm:spPr/>
      <dgm:t>
        <a:bodyPr/>
        <a:lstStyle/>
        <a:p>
          <a:endParaRPr lang="en-US"/>
        </a:p>
      </dgm:t>
    </dgm:pt>
    <dgm:pt modelId="{2944FB9D-B9D0-4041-9D88-A22CE21C9674}" type="pres">
      <dgm:prSet presAssocID="{893A9227-CDFC-4661-9225-CEDEDB7E6A4A}" presName="hierRoot3" presStyleCnt="0"/>
      <dgm:spPr/>
    </dgm:pt>
    <dgm:pt modelId="{F8D12555-BD9D-46F0-90C7-05AB5BAA0AFD}" type="pres">
      <dgm:prSet presAssocID="{893A9227-CDFC-4661-9225-CEDEDB7E6A4A}" presName="composite3" presStyleCnt="0"/>
      <dgm:spPr/>
    </dgm:pt>
    <dgm:pt modelId="{77F215AC-1933-481E-81E4-3BE77191FCE9}" type="pres">
      <dgm:prSet presAssocID="{893A9227-CDFC-4661-9225-CEDEDB7E6A4A}" presName="background3" presStyleLbl="node3" presStyleIdx="3" presStyleCnt="4"/>
      <dgm:spPr/>
    </dgm:pt>
    <dgm:pt modelId="{0DD39A9A-DC92-4F75-94B1-C58DE0B56C71}" type="pres">
      <dgm:prSet presAssocID="{893A9227-CDFC-4661-9225-CEDEDB7E6A4A}" presName="text3" presStyleLbl="fgAcc3" presStyleIdx="3" presStyleCnt="4">
        <dgm:presLayoutVars>
          <dgm:chPref val="3"/>
        </dgm:presLayoutVars>
      </dgm:prSet>
      <dgm:spPr/>
      <dgm:t>
        <a:bodyPr/>
        <a:lstStyle/>
        <a:p>
          <a:endParaRPr lang="en-US"/>
        </a:p>
      </dgm:t>
    </dgm:pt>
    <dgm:pt modelId="{1553A732-9AA2-42FD-BDEF-2FF4A1D6C3E3}" type="pres">
      <dgm:prSet presAssocID="{893A9227-CDFC-4661-9225-CEDEDB7E6A4A}" presName="hierChild4" presStyleCnt="0"/>
      <dgm:spPr/>
    </dgm:pt>
  </dgm:ptLst>
  <dgm:cxnLst>
    <dgm:cxn modelId="{F36001C9-D33B-4107-B65E-AEBE10F1DCCC}" type="presOf" srcId="{D9EA8577-5076-44BA-BFCA-42970C43969A}" destId="{930C00CE-98F3-41C4-8171-7D448C291614}" srcOrd="0" destOrd="0" presId="urn:microsoft.com/office/officeart/2005/8/layout/hierarchy1"/>
    <dgm:cxn modelId="{499F769E-9D19-42B6-9DC0-F1FE211C42B0}" type="presOf" srcId="{CA06572B-A482-40F1-AA11-C0DAEC5B9F4F}" destId="{C3791ACE-926F-4F3A-9E01-280E9FF436AA}" srcOrd="0" destOrd="0" presId="urn:microsoft.com/office/officeart/2005/8/layout/hierarchy1"/>
    <dgm:cxn modelId="{CF745A2C-825A-4177-B2B2-E98A1F8E440D}" type="presOf" srcId="{A0F8ED00-98E2-47F8-95F6-1C02F208CC51}" destId="{A09043E4-FAAF-45CA-A6B4-2DA5D9F1C1E7}" srcOrd="0" destOrd="0" presId="urn:microsoft.com/office/officeart/2005/8/layout/hierarchy1"/>
    <dgm:cxn modelId="{BD960B7C-4C8E-4555-8E60-EBA0F6CB496A}" type="presOf" srcId="{F67A0D0E-9017-409C-B711-ADFB42B4EE0C}" destId="{1EBF3E13-A1F6-41D0-A3B4-3A4F1F4E17A0}" srcOrd="0" destOrd="0" presId="urn:microsoft.com/office/officeart/2005/8/layout/hierarchy1"/>
    <dgm:cxn modelId="{B2635E74-27D2-429C-A116-11C6C7F78088}" type="presOf" srcId="{17D2F614-A204-414F-93F6-23B0FCA00BE9}" destId="{FA1471B1-8222-4227-BDD6-F46CCFC99F81}" srcOrd="0" destOrd="0" presId="urn:microsoft.com/office/officeart/2005/8/layout/hierarchy1"/>
    <dgm:cxn modelId="{B3E4029B-02BB-4A3A-9804-9BFBE5CB2540}" srcId="{BC92E671-D04D-472A-8DB9-3205C786B886}" destId="{A0F8ED00-98E2-47F8-95F6-1C02F208CC51}" srcOrd="0" destOrd="0" parTransId="{245ABFF1-DA93-465C-8B72-7587418E3DFE}" sibTransId="{4D2598E4-B053-4FAF-9A2B-2F6056A49491}"/>
    <dgm:cxn modelId="{131B745F-A2A6-43CC-A674-D01BDAAF21C8}" type="presOf" srcId="{893A9227-CDFC-4661-9225-CEDEDB7E6A4A}" destId="{0DD39A9A-DC92-4F75-94B1-C58DE0B56C71}" srcOrd="0" destOrd="0" presId="urn:microsoft.com/office/officeart/2005/8/layout/hierarchy1"/>
    <dgm:cxn modelId="{86EF2E87-556C-4D18-BEEF-0DB43119688B}" srcId="{BC92E671-D04D-472A-8DB9-3205C786B886}" destId="{893A9227-CDFC-4661-9225-CEDEDB7E6A4A}" srcOrd="1" destOrd="0" parTransId="{D9EA8577-5076-44BA-BFCA-42970C43969A}" sibTransId="{026991D0-F193-4F3C-8F64-975D9451CEB0}"/>
    <dgm:cxn modelId="{2E4BD1DF-02D8-40CB-AE53-629FF60AE723}" srcId="{CA06572B-A482-40F1-AA11-C0DAEC5B9F4F}" destId="{BC92E671-D04D-472A-8DB9-3205C786B886}" srcOrd="1" destOrd="0" parTransId="{25E0A481-3302-453B-8B05-8ACFE0A01E29}" sibTransId="{ABC375E2-A572-46CF-B19B-0B8A2A961895}"/>
    <dgm:cxn modelId="{800A3449-88DF-4418-BB0B-D60E39A7B0E8}" type="presOf" srcId="{962ABE78-9CE6-4096-97D8-531A98820960}" destId="{3052D502-6FC1-452F-9CD9-D80670647B67}" srcOrd="0" destOrd="0" presId="urn:microsoft.com/office/officeart/2005/8/layout/hierarchy1"/>
    <dgm:cxn modelId="{358D8341-5E1D-437F-90B8-6F7E5FC0ABF1}" type="presOf" srcId="{1D77983D-6DB5-404B-8A13-79BB0F6D1C9A}" destId="{C561D238-671E-4AAE-B51E-3C3D5AC1E03D}" srcOrd="0" destOrd="0" presId="urn:microsoft.com/office/officeart/2005/8/layout/hierarchy1"/>
    <dgm:cxn modelId="{DC2948AE-7172-47A3-BD0A-3735E4A5E4A2}" srcId="{1B90D0DA-339B-4294-981C-F86D9C7599F6}" destId="{F67A0D0E-9017-409C-B711-ADFB42B4EE0C}" srcOrd="0" destOrd="0" parTransId="{DF561A09-E321-41AD-99B6-32937AA26250}" sibTransId="{2884476B-A828-404D-ADFE-A1368DF38197}"/>
    <dgm:cxn modelId="{5D9F7EB4-1F66-4366-915A-5DE45D820188}" srcId="{17D2F614-A204-414F-93F6-23B0FCA00BE9}" destId="{CA06572B-A482-40F1-AA11-C0DAEC5B9F4F}" srcOrd="0" destOrd="0" parTransId="{96626C0D-9EFE-4B05-9D4D-585DDCCCDA34}" sibTransId="{83E7C627-7106-42D7-A375-1546B3DA4DD7}"/>
    <dgm:cxn modelId="{7E35C789-7D90-4F39-AB64-A62EB76030E3}" srcId="{CA06572B-A482-40F1-AA11-C0DAEC5B9F4F}" destId="{1B90D0DA-339B-4294-981C-F86D9C7599F6}" srcOrd="0" destOrd="0" parTransId="{1D77983D-6DB5-404B-8A13-79BB0F6D1C9A}" sibTransId="{4C5B3907-D338-4B8E-91E3-C390BF25F76F}"/>
    <dgm:cxn modelId="{E75751E5-58A3-4B81-BF7C-A07F99585C1E}" type="presOf" srcId="{BC92E671-D04D-472A-8DB9-3205C786B886}" destId="{61F55E42-F912-4E96-B812-A1696BECD7D0}" srcOrd="0" destOrd="0" presId="urn:microsoft.com/office/officeart/2005/8/layout/hierarchy1"/>
    <dgm:cxn modelId="{377F2C7B-EED8-4DBB-8AE7-257C5CF43F09}" srcId="{1B90D0DA-339B-4294-981C-F86D9C7599F6}" destId="{0C08C2BB-9A9A-4A8C-8B9A-8FEE17480634}" srcOrd="1" destOrd="0" parTransId="{962ABE78-9CE6-4096-97D8-531A98820960}" sibTransId="{C36A38AA-20AA-49E0-A32E-806676D260B7}"/>
    <dgm:cxn modelId="{8BA32DDB-9041-4926-9CFC-7A84D69697F8}" type="presOf" srcId="{1B90D0DA-339B-4294-981C-F86D9C7599F6}" destId="{336A5C5D-24F2-4F4A-8FCB-D3C8A9949573}" srcOrd="0" destOrd="0" presId="urn:microsoft.com/office/officeart/2005/8/layout/hierarchy1"/>
    <dgm:cxn modelId="{9985B719-B80F-404E-81CF-EE29BE508E63}" type="presOf" srcId="{0C08C2BB-9A9A-4A8C-8B9A-8FEE17480634}" destId="{337268CF-C328-474E-830E-5E1EC6EE1EE0}" srcOrd="0" destOrd="0" presId="urn:microsoft.com/office/officeart/2005/8/layout/hierarchy1"/>
    <dgm:cxn modelId="{64FAAA72-1FBD-4C30-B03E-FE09AE5AACB9}" type="presOf" srcId="{245ABFF1-DA93-465C-8B72-7587418E3DFE}" destId="{19AA83EA-BBF1-4BD9-9871-4D4AA20AECD0}" srcOrd="0" destOrd="0" presId="urn:microsoft.com/office/officeart/2005/8/layout/hierarchy1"/>
    <dgm:cxn modelId="{162AABB3-D0DB-4357-BFAD-DF425FBFD3B0}" type="presOf" srcId="{DF561A09-E321-41AD-99B6-32937AA26250}" destId="{23A2BD80-609E-4186-BCDD-A27FD232BD5E}" srcOrd="0" destOrd="0" presId="urn:microsoft.com/office/officeart/2005/8/layout/hierarchy1"/>
    <dgm:cxn modelId="{6FB7E270-5152-43B1-8BD0-C6746AB75876}" type="presOf" srcId="{25E0A481-3302-453B-8B05-8ACFE0A01E29}" destId="{A8531997-1D65-4B67-A118-DE497DFFB233}" srcOrd="0" destOrd="0" presId="urn:microsoft.com/office/officeart/2005/8/layout/hierarchy1"/>
    <dgm:cxn modelId="{BE87E6F9-7471-4863-9738-FAE2BDD1FA73}" type="presParOf" srcId="{FA1471B1-8222-4227-BDD6-F46CCFC99F81}" destId="{16A957C1-800F-467E-ACEF-6DB250D782F0}" srcOrd="0" destOrd="0" presId="urn:microsoft.com/office/officeart/2005/8/layout/hierarchy1"/>
    <dgm:cxn modelId="{F025F181-FC87-4509-B416-5E2070AB0A48}" type="presParOf" srcId="{16A957C1-800F-467E-ACEF-6DB250D782F0}" destId="{62EF343D-B59C-4926-9448-BF2E1F821FE2}" srcOrd="0" destOrd="0" presId="urn:microsoft.com/office/officeart/2005/8/layout/hierarchy1"/>
    <dgm:cxn modelId="{2419ABA9-AD3B-43CD-A37C-FB0EB6F35D77}" type="presParOf" srcId="{62EF343D-B59C-4926-9448-BF2E1F821FE2}" destId="{54060157-651E-4123-8115-EC9EE37495E0}" srcOrd="0" destOrd="0" presId="urn:microsoft.com/office/officeart/2005/8/layout/hierarchy1"/>
    <dgm:cxn modelId="{F01030BA-F44F-4A0A-8F8A-EB34773615F3}" type="presParOf" srcId="{62EF343D-B59C-4926-9448-BF2E1F821FE2}" destId="{C3791ACE-926F-4F3A-9E01-280E9FF436AA}" srcOrd="1" destOrd="0" presId="urn:microsoft.com/office/officeart/2005/8/layout/hierarchy1"/>
    <dgm:cxn modelId="{C62C7C19-F98F-46A3-9C1A-F992465AC790}" type="presParOf" srcId="{16A957C1-800F-467E-ACEF-6DB250D782F0}" destId="{6186E465-2FBC-4F39-94DD-DEFCB340B071}" srcOrd="1" destOrd="0" presId="urn:microsoft.com/office/officeart/2005/8/layout/hierarchy1"/>
    <dgm:cxn modelId="{8CE5E986-F4DA-43A7-9236-FA3B0F9B3BE3}" type="presParOf" srcId="{6186E465-2FBC-4F39-94DD-DEFCB340B071}" destId="{C561D238-671E-4AAE-B51E-3C3D5AC1E03D}" srcOrd="0" destOrd="0" presId="urn:microsoft.com/office/officeart/2005/8/layout/hierarchy1"/>
    <dgm:cxn modelId="{1B41F2D7-93D8-4C6D-B3B2-21FE045C9063}" type="presParOf" srcId="{6186E465-2FBC-4F39-94DD-DEFCB340B071}" destId="{4A67A80F-67BC-4D6E-9AD4-67A58C1AA038}" srcOrd="1" destOrd="0" presId="urn:microsoft.com/office/officeart/2005/8/layout/hierarchy1"/>
    <dgm:cxn modelId="{12F69500-906A-4B31-8FEB-0EE06F4410BA}" type="presParOf" srcId="{4A67A80F-67BC-4D6E-9AD4-67A58C1AA038}" destId="{D4A8335C-3116-4959-9F20-41F61728C811}" srcOrd="0" destOrd="0" presId="urn:microsoft.com/office/officeart/2005/8/layout/hierarchy1"/>
    <dgm:cxn modelId="{ECEEC5B5-5545-4273-B6D6-5B3EE199A408}" type="presParOf" srcId="{D4A8335C-3116-4959-9F20-41F61728C811}" destId="{636857F8-7A11-4296-980B-02D4269B17CE}" srcOrd="0" destOrd="0" presId="urn:microsoft.com/office/officeart/2005/8/layout/hierarchy1"/>
    <dgm:cxn modelId="{FFEC790C-70AB-40A3-8E0D-855A888006E0}" type="presParOf" srcId="{D4A8335C-3116-4959-9F20-41F61728C811}" destId="{336A5C5D-24F2-4F4A-8FCB-D3C8A9949573}" srcOrd="1" destOrd="0" presId="urn:microsoft.com/office/officeart/2005/8/layout/hierarchy1"/>
    <dgm:cxn modelId="{A79036E7-FC5B-4AF6-A338-EB0DC1C1F428}" type="presParOf" srcId="{4A67A80F-67BC-4D6E-9AD4-67A58C1AA038}" destId="{BA389EC6-5EF2-4A21-93D2-A163006996B1}" srcOrd="1" destOrd="0" presId="urn:microsoft.com/office/officeart/2005/8/layout/hierarchy1"/>
    <dgm:cxn modelId="{FB0DB425-C4DF-4DF6-B246-B3017B19881D}" type="presParOf" srcId="{BA389EC6-5EF2-4A21-93D2-A163006996B1}" destId="{23A2BD80-609E-4186-BCDD-A27FD232BD5E}" srcOrd="0" destOrd="0" presId="urn:microsoft.com/office/officeart/2005/8/layout/hierarchy1"/>
    <dgm:cxn modelId="{C3E989EF-776E-43CD-BC37-5D701B349F09}" type="presParOf" srcId="{BA389EC6-5EF2-4A21-93D2-A163006996B1}" destId="{6D6F96BC-5A74-43E2-A65B-0184F2291502}" srcOrd="1" destOrd="0" presId="urn:microsoft.com/office/officeart/2005/8/layout/hierarchy1"/>
    <dgm:cxn modelId="{70DA2B13-9D32-4E21-BDBD-E87D096AEABE}" type="presParOf" srcId="{6D6F96BC-5A74-43E2-A65B-0184F2291502}" destId="{09A2CD4A-59C8-431D-A101-F82705DB3F9F}" srcOrd="0" destOrd="0" presId="urn:microsoft.com/office/officeart/2005/8/layout/hierarchy1"/>
    <dgm:cxn modelId="{638CABB9-9847-4762-BB03-BEBECF6B0761}" type="presParOf" srcId="{09A2CD4A-59C8-431D-A101-F82705DB3F9F}" destId="{CD758949-0B84-4108-B3DE-9AA83EE40199}" srcOrd="0" destOrd="0" presId="urn:microsoft.com/office/officeart/2005/8/layout/hierarchy1"/>
    <dgm:cxn modelId="{7B818998-B006-4DC2-AF60-45BE603388FE}" type="presParOf" srcId="{09A2CD4A-59C8-431D-A101-F82705DB3F9F}" destId="{1EBF3E13-A1F6-41D0-A3B4-3A4F1F4E17A0}" srcOrd="1" destOrd="0" presId="urn:microsoft.com/office/officeart/2005/8/layout/hierarchy1"/>
    <dgm:cxn modelId="{FA072EC1-3475-4315-B97F-BF066D81CC6D}" type="presParOf" srcId="{6D6F96BC-5A74-43E2-A65B-0184F2291502}" destId="{3166FBFD-D302-4A16-B121-86B348FAF8C8}" srcOrd="1" destOrd="0" presId="urn:microsoft.com/office/officeart/2005/8/layout/hierarchy1"/>
    <dgm:cxn modelId="{31FF0255-EDBF-4363-9870-A02E3ADAD628}" type="presParOf" srcId="{BA389EC6-5EF2-4A21-93D2-A163006996B1}" destId="{3052D502-6FC1-452F-9CD9-D80670647B67}" srcOrd="2" destOrd="0" presId="urn:microsoft.com/office/officeart/2005/8/layout/hierarchy1"/>
    <dgm:cxn modelId="{F951EA42-CCEE-47EB-BD97-33D20F8DB3B0}" type="presParOf" srcId="{BA389EC6-5EF2-4A21-93D2-A163006996B1}" destId="{BAF6746A-FB02-4F78-9B05-10380E09C8AD}" srcOrd="3" destOrd="0" presId="urn:microsoft.com/office/officeart/2005/8/layout/hierarchy1"/>
    <dgm:cxn modelId="{5DCF0E00-9C03-489B-869C-5B6414C62115}" type="presParOf" srcId="{BAF6746A-FB02-4F78-9B05-10380E09C8AD}" destId="{180283F1-9913-4F97-86DC-3F7C1CABBF5E}" srcOrd="0" destOrd="0" presId="urn:microsoft.com/office/officeart/2005/8/layout/hierarchy1"/>
    <dgm:cxn modelId="{7943EBDC-3CB0-429E-A827-D02E117077EC}" type="presParOf" srcId="{180283F1-9913-4F97-86DC-3F7C1CABBF5E}" destId="{C233481A-DEC0-4116-8C2B-8F40DD59A92C}" srcOrd="0" destOrd="0" presId="urn:microsoft.com/office/officeart/2005/8/layout/hierarchy1"/>
    <dgm:cxn modelId="{F5C6E009-3897-45C5-9A98-016BE02451F7}" type="presParOf" srcId="{180283F1-9913-4F97-86DC-3F7C1CABBF5E}" destId="{337268CF-C328-474E-830E-5E1EC6EE1EE0}" srcOrd="1" destOrd="0" presId="urn:microsoft.com/office/officeart/2005/8/layout/hierarchy1"/>
    <dgm:cxn modelId="{5D2719B1-539A-445A-9F96-6A6E96C7CE7B}" type="presParOf" srcId="{BAF6746A-FB02-4F78-9B05-10380E09C8AD}" destId="{2FDCD0A6-A031-4DE9-A4F1-A8B1C80FA2BD}" srcOrd="1" destOrd="0" presId="urn:microsoft.com/office/officeart/2005/8/layout/hierarchy1"/>
    <dgm:cxn modelId="{2D9762A3-1F49-4E2A-AFB0-C6B842FA6FDE}" type="presParOf" srcId="{6186E465-2FBC-4F39-94DD-DEFCB340B071}" destId="{A8531997-1D65-4B67-A118-DE497DFFB233}" srcOrd="2" destOrd="0" presId="urn:microsoft.com/office/officeart/2005/8/layout/hierarchy1"/>
    <dgm:cxn modelId="{C8F1E20E-D325-4435-82A0-275FA718DC7B}" type="presParOf" srcId="{6186E465-2FBC-4F39-94DD-DEFCB340B071}" destId="{0855E20E-83E5-47BE-A3EB-DCC4EB02CC9B}" srcOrd="3" destOrd="0" presId="urn:microsoft.com/office/officeart/2005/8/layout/hierarchy1"/>
    <dgm:cxn modelId="{6DE4676E-0160-4246-9673-BF6254B0E684}" type="presParOf" srcId="{0855E20E-83E5-47BE-A3EB-DCC4EB02CC9B}" destId="{B6D48999-EEF6-48BB-8FB6-35DE7959008E}" srcOrd="0" destOrd="0" presId="urn:microsoft.com/office/officeart/2005/8/layout/hierarchy1"/>
    <dgm:cxn modelId="{77F59387-098C-446A-A8AF-74433E5107FE}" type="presParOf" srcId="{B6D48999-EEF6-48BB-8FB6-35DE7959008E}" destId="{B9265FB5-34C4-4CFF-BCD3-1EC097C8C9D5}" srcOrd="0" destOrd="0" presId="urn:microsoft.com/office/officeart/2005/8/layout/hierarchy1"/>
    <dgm:cxn modelId="{B6BB14CE-654A-4D71-88F5-601084F7A0CC}" type="presParOf" srcId="{B6D48999-EEF6-48BB-8FB6-35DE7959008E}" destId="{61F55E42-F912-4E96-B812-A1696BECD7D0}" srcOrd="1" destOrd="0" presId="urn:microsoft.com/office/officeart/2005/8/layout/hierarchy1"/>
    <dgm:cxn modelId="{7DD33200-2BF0-493D-A398-0409FBFFEA7B}" type="presParOf" srcId="{0855E20E-83E5-47BE-A3EB-DCC4EB02CC9B}" destId="{A2613E82-2F22-41E9-B966-1FF180B7C703}" srcOrd="1" destOrd="0" presId="urn:microsoft.com/office/officeart/2005/8/layout/hierarchy1"/>
    <dgm:cxn modelId="{C6EFCEFC-7B4A-4C39-8AF2-E5F9CEAEBBA7}" type="presParOf" srcId="{A2613E82-2F22-41E9-B966-1FF180B7C703}" destId="{19AA83EA-BBF1-4BD9-9871-4D4AA20AECD0}" srcOrd="0" destOrd="0" presId="urn:microsoft.com/office/officeart/2005/8/layout/hierarchy1"/>
    <dgm:cxn modelId="{52CBC0C7-C1B2-4C50-9D51-D5F3749B6719}" type="presParOf" srcId="{A2613E82-2F22-41E9-B966-1FF180B7C703}" destId="{C7811579-4227-49D6-994F-EF872426BD1B}" srcOrd="1" destOrd="0" presId="urn:microsoft.com/office/officeart/2005/8/layout/hierarchy1"/>
    <dgm:cxn modelId="{C9390819-B93F-475C-8CBA-9BBA14C8226B}" type="presParOf" srcId="{C7811579-4227-49D6-994F-EF872426BD1B}" destId="{E7E42484-1D64-42B5-BAF0-77C3106EA98D}" srcOrd="0" destOrd="0" presId="urn:microsoft.com/office/officeart/2005/8/layout/hierarchy1"/>
    <dgm:cxn modelId="{4682D2D1-4B12-494D-A46F-EC12A9671881}" type="presParOf" srcId="{E7E42484-1D64-42B5-BAF0-77C3106EA98D}" destId="{28574539-4082-488B-B12A-CFDDFD54F806}" srcOrd="0" destOrd="0" presId="urn:microsoft.com/office/officeart/2005/8/layout/hierarchy1"/>
    <dgm:cxn modelId="{41A16E19-081A-4BA3-AE42-62358E5D01EB}" type="presParOf" srcId="{E7E42484-1D64-42B5-BAF0-77C3106EA98D}" destId="{A09043E4-FAAF-45CA-A6B4-2DA5D9F1C1E7}" srcOrd="1" destOrd="0" presId="urn:microsoft.com/office/officeart/2005/8/layout/hierarchy1"/>
    <dgm:cxn modelId="{4B9A8E0A-45CC-4F84-B492-4C0A8C323A57}" type="presParOf" srcId="{C7811579-4227-49D6-994F-EF872426BD1B}" destId="{28B5A79B-3DD8-4DA8-AE76-2D75D7E68B73}" srcOrd="1" destOrd="0" presId="urn:microsoft.com/office/officeart/2005/8/layout/hierarchy1"/>
    <dgm:cxn modelId="{8AB98C18-4195-4FB5-9D39-629BE5BF3036}" type="presParOf" srcId="{A2613E82-2F22-41E9-B966-1FF180B7C703}" destId="{930C00CE-98F3-41C4-8171-7D448C291614}" srcOrd="2" destOrd="0" presId="urn:microsoft.com/office/officeart/2005/8/layout/hierarchy1"/>
    <dgm:cxn modelId="{0CB2BF9A-25B2-4ECE-90F0-55073BAF3288}" type="presParOf" srcId="{A2613E82-2F22-41E9-B966-1FF180B7C703}" destId="{2944FB9D-B9D0-4041-9D88-A22CE21C9674}" srcOrd="3" destOrd="0" presId="urn:microsoft.com/office/officeart/2005/8/layout/hierarchy1"/>
    <dgm:cxn modelId="{A4D374E7-B394-45FD-9F0A-CF71F9053F9D}" type="presParOf" srcId="{2944FB9D-B9D0-4041-9D88-A22CE21C9674}" destId="{F8D12555-BD9D-46F0-90C7-05AB5BAA0AFD}" srcOrd="0" destOrd="0" presId="urn:microsoft.com/office/officeart/2005/8/layout/hierarchy1"/>
    <dgm:cxn modelId="{D96C41FE-129B-42BD-B27E-1F16A326A092}" type="presParOf" srcId="{F8D12555-BD9D-46F0-90C7-05AB5BAA0AFD}" destId="{77F215AC-1933-481E-81E4-3BE77191FCE9}" srcOrd="0" destOrd="0" presId="urn:microsoft.com/office/officeart/2005/8/layout/hierarchy1"/>
    <dgm:cxn modelId="{A1E0D558-F9FC-40DD-92FB-29EF24003235}" type="presParOf" srcId="{F8D12555-BD9D-46F0-90C7-05AB5BAA0AFD}" destId="{0DD39A9A-DC92-4F75-94B1-C58DE0B56C71}" srcOrd="1" destOrd="0" presId="urn:microsoft.com/office/officeart/2005/8/layout/hierarchy1"/>
    <dgm:cxn modelId="{485A367B-75BD-4E08-B894-527617AF4359}" type="presParOf" srcId="{2944FB9D-B9D0-4041-9D88-A22CE21C9674}" destId="{1553A732-9AA2-42FD-BDEF-2FF4A1D6C3E3}"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C7DB84-367F-46BD-884E-76B205D6C174}" type="doc">
      <dgm:prSet loTypeId="urn:microsoft.com/office/officeart/2005/8/layout/radial6" loCatId="relationship" qsTypeId="urn:microsoft.com/office/officeart/2005/8/quickstyle/simple2" qsCatId="simple" csTypeId="urn:microsoft.com/office/officeart/2005/8/colors/accent1_2" csCatId="accent1" phldr="1"/>
      <dgm:spPr/>
      <dgm:t>
        <a:bodyPr/>
        <a:lstStyle/>
        <a:p>
          <a:endParaRPr lang="en-US"/>
        </a:p>
      </dgm:t>
    </dgm:pt>
    <dgm:pt modelId="{CE747811-7788-498C-8AC1-A74C851AF792}">
      <dgm:prSet phldrT="[Text]" custT="1"/>
      <dgm:spPr/>
      <dgm:t>
        <a:bodyPr/>
        <a:lstStyle/>
        <a:p>
          <a:r>
            <a:rPr lang="en-US" sz="28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Computer programs</a:t>
          </a:r>
          <a:endParaRPr lang="en-US" sz="28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D3B0DCEC-B765-4924-8257-036D1B5E12AD}" type="parTrans" cxnId="{0768E54B-7DF5-4DFB-8B6A-8A0E0133F45E}">
      <dgm:prSet/>
      <dgm:spPr/>
      <dgm:t>
        <a:bodyPr/>
        <a:lstStyle/>
        <a:p>
          <a:endParaRPr lang="en-US"/>
        </a:p>
      </dgm:t>
    </dgm:pt>
    <dgm:pt modelId="{5D2E82D1-0BCE-431F-80B7-2B46F75902BC}" type="sibTrans" cxnId="{0768E54B-7DF5-4DFB-8B6A-8A0E0133F45E}">
      <dgm:prSet/>
      <dgm:spPr/>
      <dgm:t>
        <a:bodyPr/>
        <a:lstStyle/>
        <a:p>
          <a:endParaRPr lang="en-US"/>
        </a:p>
      </dgm:t>
    </dgm:pt>
    <dgm:pt modelId="{7457D036-7B4E-4017-B7EB-BFCBFC57CE35}">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ETABS</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2B9C4D0D-4AE3-46D3-BAF7-FD437B0905C1}" type="parTrans" cxnId="{FE109075-1771-43F5-B4A3-119C27B63DCA}">
      <dgm:prSet/>
      <dgm:spPr/>
      <dgm:t>
        <a:bodyPr/>
        <a:lstStyle/>
        <a:p>
          <a:endParaRPr lang="en-US"/>
        </a:p>
      </dgm:t>
    </dgm:pt>
    <dgm:pt modelId="{1B615436-222E-49A9-BA4F-27479C6B05DC}" type="sibTrans" cxnId="{FE109075-1771-43F5-B4A3-119C27B63DCA}">
      <dgm:prSet/>
      <dgm:spPr/>
      <dgm:t>
        <a:bodyPr/>
        <a:lstStyle/>
        <a:p>
          <a:endParaRPr lang="en-US" sz="2000" b="0" cap="none" spc="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BC77C127-49F4-4BA2-BFEB-4692C6DF69C0}">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Word and Excel</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9F952C85-56F6-448A-A95A-D5D4340D7A59}" type="parTrans" cxnId="{2177C6F4-7431-4ADF-92CB-BBD593C9D9EF}">
      <dgm:prSet/>
      <dgm:spPr/>
      <dgm:t>
        <a:bodyPr/>
        <a:lstStyle/>
        <a:p>
          <a:endParaRPr lang="en-US"/>
        </a:p>
      </dgm:t>
    </dgm:pt>
    <dgm:pt modelId="{9C8BA356-B93A-4655-9605-D70873E56359}" type="sibTrans" cxnId="{2177C6F4-7431-4ADF-92CB-BBD593C9D9EF}">
      <dgm:prSet/>
      <dgm:spPr/>
      <dgm:t>
        <a:bodyPr/>
        <a:lstStyle/>
        <a:p>
          <a:endParaRPr lang="en-US" sz="2000" b="0" cap="none" spc="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406C8846-9657-4EEE-8232-AAE6C100DB09}">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AutoCAD</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B83D31C5-8A95-499A-9781-F39703FF16D0}" type="parTrans" cxnId="{C395160E-D5C8-4B82-BB3C-9AD59A49320A}">
      <dgm:prSet/>
      <dgm:spPr/>
      <dgm:t>
        <a:bodyPr/>
        <a:lstStyle/>
        <a:p>
          <a:endParaRPr lang="en-US"/>
        </a:p>
      </dgm:t>
    </dgm:pt>
    <dgm:pt modelId="{7F55A762-BD9E-470D-97BE-3CDC98CF623F}" type="sibTrans" cxnId="{C395160E-D5C8-4B82-BB3C-9AD59A49320A}">
      <dgm:prSet/>
      <dgm:spPr/>
      <dgm:t>
        <a:bodyPr/>
        <a:lstStyle/>
        <a:p>
          <a:endParaRPr lang="en-US" sz="2000" b="0" cap="none" spc="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83834224-6D3A-47B6-BEE7-F2A9C741E43A}">
      <dgm:prSet/>
      <dgm:spPr/>
      <dgm:t>
        <a:bodyPr/>
        <a:lstStyle/>
        <a:p>
          <a:endParaRPr lang="en-US" sz="2000" b="0" cap="none" spc="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7A745F6C-31B5-4049-A70B-AD85ACCF4156}" type="parTrans" cxnId="{F7934105-AD47-46A3-9016-5D1ADA3E1A34}">
      <dgm:prSet/>
      <dgm:spPr/>
      <dgm:t>
        <a:bodyPr/>
        <a:lstStyle/>
        <a:p>
          <a:endParaRPr lang="en-US"/>
        </a:p>
      </dgm:t>
    </dgm:pt>
    <dgm:pt modelId="{DFDC5E09-CBC0-462F-BDF0-88C416413C1E}" type="sibTrans" cxnId="{F7934105-AD47-46A3-9016-5D1ADA3E1A34}">
      <dgm:prSet/>
      <dgm:spPr/>
      <dgm:t>
        <a:bodyPr/>
        <a:lstStyle/>
        <a:p>
          <a:endParaRPr lang="en-US"/>
        </a:p>
      </dgm:t>
    </dgm:pt>
    <dgm:pt modelId="{91CE8979-4613-4C17-8E9F-4055B630C263}">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SAFE</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14F8CFE1-C5D8-4234-9530-836944411361}" type="parTrans" cxnId="{6B54CD52-B776-4857-BE18-B25EDB5CFB68}">
      <dgm:prSet/>
      <dgm:spPr/>
      <dgm:t>
        <a:bodyPr/>
        <a:lstStyle/>
        <a:p>
          <a:endParaRPr lang="en-US"/>
        </a:p>
      </dgm:t>
    </dgm:pt>
    <dgm:pt modelId="{9A78F9FE-997B-4E77-AB58-866DDF866775}" type="sibTrans" cxnId="{6B54CD52-B776-4857-BE18-B25EDB5CFB68}">
      <dgm:prSet/>
      <dgm:spPr/>
      <dgm:t>
        <a:bodyPr/>
        <a:lstStyle/>
        <a:p>
          <a:endParaRPr lang="en-US"/>
        </a:p>
      </dgm:t>
    </dgm:pt>
    <dgm:pt modelId="{B7F3E28C-4B5A-403C-8014-8606521F2B49}">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SAP2000</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9E6E69C3-19CE-4A0C-89D3-A4B4ACECB723}" type="parTrans" cxnId="{78D08F11-4183-4A07-89E7-CC7AEBA21216}">
      <dgm:prSet/>
      <dgm:spPr/>
      <dgm:t>
        <a:bodyPr/>
        <a:lstStyle/>
        <a:p>
          <a:endParaRPr lang="en-US"/>
        </a:p>
      </dgm:t>
    </dgm:pt>
    <dgm:pt modelId="{06360A7A-2A43-4871-9761-7DBF3781D634}" type="sibTrans" cxnId="{78D08F11-4183-4A07-89E7-CC7AEBA21216}">
      <dgm:prSet/>
      <dgm:spPr/>
      <dgm:t>
        <a:bodyPr/>
        <a:lstStyle/>
        <a:p>
          <a:endParaRPr lang="en-US"/>
        </a:p>
      </dgm:t>
    </dgm:pt>
    <dgm:pt modelId="{3A9B73D5-9EBA-46C5-907D-C86D5B20011F}" type="pres">
      <dgm:prSet presAssocID="{B7C7DB84-367F-46BD-884E-76B205D6C174}" presName="Name0" presStyleCnt="0">
        <dgm:presLayoutVars>
          <dgm:chMax val="1"/>
          <dgm:dir/>
          <dgm:animLvl val="ctr"/>
          <dgm:resizeHandles val="exact"/>
        </dgm:presLayoutVars>
      </dgm:prSet>
      <dgm:spPr/>
      <dgm:t>
        <a:bodyPr/>
        <a:lstStyle/>
        <a:p>
          <a:endParaRPr lang="en-US"/>
        </a:p>
      </dgm:t>
    </dgm:pt>
    <dgm:pt modelId="{A4128D70-E0E3-431E-BEF7-B1386CB50DD5}" type="pres">
      <dgm:prSet presAssocID="{CE747811-7788-498C-8AC1-A74C851AF792}" presName="centerShape" presStyleLbl="node0" presStyleIdx="0" presStyleCnt="1" custScaleX="130186"/>
      <dgm:spPr/>
      <dgm:t>
        <a:bodyPr/>
        <a:lstStyle/>
        <a:p>
          <a:endParaRPr lang="en-US"/>
        </a:p>
      </dgm:t>
    </dgm:pt>
    <dgm:pt modelId="{A9917E01-5DB5-414B-9919-FE244632EE68}" type="pres">
      <dgm:prSet presAssocID="{7457D036-7B4E-4017-B7EB-BFCBFC57CE35}" presName="node" presStyleLbl="node1" presStyleIdx="0" presStyleCnt="5">
        <dgm:presLayoutVars>
          <dgm:bulletEnabled val="1"/>
        </dgm:presLayoutVars>
      </dgm:prSet>
      <dgm:spPr/>
      <dgm:t>
        <a:bodyPr/>
        <a:lstStyle/>
        <a:p>
          <a:endParaRPr lang="en-US"/>
        </a:p>
      </dgm:t>
    </dgm:pt>
    <dgm:pt modelId="{FE980E52-6789-4D08-ADE1-42172CE84BA2}" type="pres">
      <dgm:prSet presAssocID="{7457D036-7B4E-4017-B7EB-BFCBFC57CE35}" presName="dummy" presStyleCnt="0"/>
      <dgm:spPr/>
    </dgm:pt>
    <dgm:pt modelId="{E4588A1F-F462-447B-BCF7-689CEB0FAE52}" type="pres">
      <dgm:prSet presAssocID="{1B615436-222E-49A9-BA4F-27479C6B05DC}" presName="sibTrans" presStyleLbl="sibTrans2D1" presStyleIdx="0" presStyleCnt="5"/>
      <dgm:spPr/>
      <dgm:t>
        <a:bodyPr/>
        <a:lstStyle/>
        <a:p>
          <a:endParaRPr lang="en-US"/>
        </a:p>
      </dgm:t>
    </dgm:pt>
    <dgm:pt modelId="{8D32B0F0-565C-4CC3-BB56-2ED824A365DF}" type="pres">
      <dgm:prSet presAssocID="{BC77C127-49F4-4BA2-BFEB-4692C6DF69C0}" presName="node" presStyleLbl="node1" presStyleIdx="1" presStyleCnt="5">
        <dgm:presLayoutVars>
          <dgm:bulletEnabled val="1"/>
        </dgm:presLayoutVars>
      </dgm:prSet>
      <dgm:spPr/>
      <dgm:t>
        <a:bodyPr/>
        <a:lstStyle/>
        <a:p>
          <a:endParaRPr lang="en-US"/>
        </a:p>
      </dgm:t>
    </dgm:pt>
    <dgm:pt modelId="{58B8D1FE-26E2-4282-8DDE-E1B57B76AE68}" type="pres">
      <dgm:prSet presAssocID="{BC77C127-49F4-4BA2-BFEB-4692C6DF69C0}" presName="dummy" presStyleCnt="0"/>
      <dgm:spPr/>
    </dgm:pt>
    <dgm:pt modelId="{7C2241FC-11F5-4295-89EB-116363829B74}" type="pres">
      <dgm:prSet presAssocID="{9C8BA356-B93A-4655-9605-D70873E56359}" presName="sibTrans" presStyleLbl="sibTrans2D1" presStyleIdx="1" presStyleCnt="5"/>
      <dgm:spPr/>
      <dgm:t>
        <a:bodyPr/>
        <a:lstStyle/>
        <a:p>
          <a:endParaRPr lang="en-US"/>
        </a:p>
      </dgm:t>
    </dgm:pt>
    <dgm:pt modelId="{C91E4E5D-14CB-44A7-A3F5-5E35DDC1B19D}" type="pres">
      <dgm:prSet presAssocID="{406C8846-9657-4EEE-8232-AAE6C100DB09}" presName="node" presStyleLbl="node1" presStyleIdx="2" presStyleCnt="5">
        <dgm:presLayoutVars>
          <dgm:bulletEnabled val="1"/>
        </dgm:presLayoutVars>
      </dgm:prSet>
      <dgm:spPr/>
      <dgm:t>
        <a:bodyPr/>
        <a:lstStyle/>
        <a:p>
          <a:endParaRPr lang="en-US"/>
        </a:p>
      </dgm:t>
    </dgm:pt>
    <dgm:pt modelId="{B71F8170-4FBD-4066-BCD7-538806203964}" type="pres">
      <dgm:prSet presAssocID="{406C8846-9657-4EEE-8232-AAE6C100DB09}" presName="dummy" presStyleCnt="0"/>
      <dgm:spPr/>
    </dgm:pt>
    <dgm:pt modelId="{A600B494-49A7-46F3-8FA6-2E60645EBEB6}" type="pres">
      <dgm:prSet presAssocID="{7F55A762-BD9E-470D-97BE-3CDC98CF623F}" presName="sibTrans" presStyleLbl="sibTrans2D1" presStyleIdx="2" presStyleCnt="5"/>
      <dgm:spPr/>
      <dgm:t>
        <a:bodyPr/>
        <a:lstStyle/>
        <a:p>
          <a:endParaRPr lang="en-US"/>
        </a:p>
      </dgm:t>
    </dgm:pt>
    <dgm:pt modelId="{208BE675-C8DF-4ABB-85E9-64E8781A68F0}" type="pres">
      <dgm:prSet presAssocID="{91CE8979-4613-4C17-8E9F-4055B630C263}" presName="node" presStyleLbl="node1" presStyleIdx="3" presStyleCnt="5">
        <dgm:presLayoutVars>
          <dgm:bulletEnabled val="1"/>
        </dgm:presLayoutVars>
      </dgm:prSet>
      <dgm:spPr/>
      <dgm:t>
        <a:bodyPr/>
        <a:lstStyle/>
        <a:p>
          <a:endParaRPr lang="en-US"/>
        </a:p>
      </dgm:t>
    </dgm:pt>
    <dgm:pt modelId="{4A1F94B5-3FF1-42CE-87A6-8F49F78479B2}" type="pres">
      <dgm:prSet presAssocID="{91CE8979-4613-4C17-8E9F-4055B630C263}" presName="dummy" presStyleCnt="0"/>
      <dgm:spPr/>
    </dgm:pt>
    <dgm:pt modelId="{88A03C19-D071-462E-8A68-8A7C180D3E25}" type="pres">
      <dgm:prSet presAssocID="{9A78F9FE-997B-4E77-AB58-866DDF866775}" presName="sibTrans" presStyleLbl="sibTrans2D1" presStyleIdx="3" presStyleCnt="5"/>
      <dgm:spPr/>
      <dgm:t>
        <a:bodyPr/>
        <a:lstStyle/>
        <a:p>
          <a:endParaRPr lang="en-US"/>
        </a:p>
      </dgm:t>
    </dgm:pt>
    <dgm:pt modelId="{BD5E85AE-6F0B-4A0F-97FE-2D9FB4C56202}" type="pres">
      <dgm:prSet presAssocID="{B7F3E28C-4B5A-403C-8014-8606521F2B49}" presName="node" presStyleLbl="node1" presStyleIdx="4" presStyleCnt="5">
        <dgm:presLayoutVars>
          <dgm:bulletEnabled val="1"/>
        </dgm:presLayoutVars>
      </dgm:prSet>
      <dgm:spPr/>
      <dgm:t>
        <a:bodyPr/>
        <a:lstStyle/>
        <a:p>
          <a:endParaRPr lang="en-US"/>
        </a:p>
      </dgm:t>
    </dgm:pt>
    <dgm:pt modelId="{BC1B9E93-70B9-4778-B162-2200EDBE66A2}" type="pres">
      <dgm:prSet presAssocID="{B7F3E28C-4B5A-403C-8014-8606521F2B49}" presName="dummy" presStyleCnt="0"/>
      <dgm:spPr/>
    </dgm:pt>
    <dgm:pt modelId="{CE4F1C99-AC4C-4AD0-825E-40ABC35283B8}" type="pres">
      <dgm:prSet presAssocID="{06360A7A-2A43-4871-9761-7DBF3781D634}" presName="sibTrans" presStyleLbl="sibTrans2D1" presStyleIdx="4" presStyleCnt="5"/>
      <dgm:spPr/>
      <dgm:t>
        <a:bodyPr/>
        <a:lstStyle/>
        <a:p>
          <a:endParaRPr lang="en-US"/>
        </a:p>
      </dgm:t>
    </dgm:pt>
  </dgm:ptLst>
  <dgm:cxnLst>
    <dgm:cxn modelId="{915BC142-B0DC-4E12-B9D6-2D20A145A1BA}" type="presOf" srcId="{B7F3E28C-4B5A-403C-8014-8606521F2B49}" destId="{BD5E85AE-6F0B-4A0F-97FE-2D9FB4C56202}" srcOrd="0" destOrd="0" presId="urn:microsoft.com/office/officeart/2005/8/layout/radial6"/>
    <dgm:cxn modelId="{FD92A9E9-E0AD-49CE-B98E-13C01C9B9749}" type="presOf" srcId="{1B615436-222E-49A9-BA4F-27479C6B05DC}" destId="{E4588A1F-F462-447B-BCF7-689CEB0FAE52}" srcOrd="0" destOrd="0" presId="urn:microsoft.com/office/officeart/2005/8/layout/radial6"/>
    <dgm:cxn modelId="{4B3F9BBE-5753-4902-A1DC-5114AB8616BC}" type="presOf" srcId="{9C8BA356-B93A-4655-9605-D70873E56359}" destId="{7C2241FC-11F5-4295-89EB-116363829B74}" srcOrd="0" destOrd="0" presId="urn:microsoft.com/office/officeart/2005/8/layout/radial6"/>
    <dgm:cxn modelId="{23BE73E6-0B1F-4DE1-83C2-4EAF53C7F8A8}" type="presOf" srcId="{BC77C127-49F4-4BA2-BFEB-4692C6DF69C0}" destId="{8D32B0F0-565C-4CC3-BB56-2ED824A365DF}" srcOrd="0" destOrd="0" presId="urn:microsoft.com/office/officeart/2005/8/layout/radial6"/>
    <dgm:cxn modelId="{4C455A2E-B6AA-4EBF-812D-253CD477EA94}" type="presOf" srcId="{CE747811-7788-498C-8AC1-A74C851AF792}" destId="{A4128D70-E0E3-431E-BEF7-B1386CB50DD5}" srcOrd="0" destOrd="0" presId="urn:microsoft.com/office/officeart/2005/8/layout/radial6"/>
    <dgm:cxn modelId="{344FBFBE-ED2D-4294-827E-E989CCBD7764}" type="presOf" srcId="{9A78F9FE-997B-4E77-AB58-866DDF866775}" destId="{88A03C19-D071-462E-8A68-8A7C180D3E25}" srcOrd="0" destOrd="0" presId="urn:microsoft.com/office/officeart/2005/8/layout/radial6"/>
    <dgm:cxn modelId="{FE109075-1771-43F5-B4A3-119C27B63DCA}" srcId="{CE747811-7788-498C-8AC1-A74C851AF792}" destId="{7457D036-7B4E-4017-B7EB-BFCBFC57CE35}" srcOrd="0" destOrd="0" parTransId="{2B9C4D0D-4AE3-46D3-BAF7-FD437B0905C1}" sibTransId="{1B615436-222E-49A9-BA4F-27479C6B05DC}"/>
    <dgm:cxn modelId="{6B54CD52-B776-4857-BE18-B25EDB5CFB68}" srcId="{CE747811-7788-498C-8AC1-A74C851AF792}" destId="{91CE8979-4613-4C17-8E9F-4055B630C263}" srcOrd="3" destOrd="0" parTransId="{14F8CFE1-C5D8-4234-9530-836944411361}" sibTransId="{9A78F9FE-997B-4E77-AB58-866DDF866775}"/>
    <dgm:cxn modelId="{260C5738-3B0A-4023-A1A3-9161625F5A67}" type="presOf" srcId="{91CE8979-4613-4C17-8E9F-4055B630C263}" destId="{208BE675-C8DF-4ABB-85E9-64E8781A68F0}" srcOrd="0" destOrd="0" presId="urn:microsoft.com/office/officeart/2005/8/layout/radial6"/>
    <dgm:cxn modelId="{08359728-7793-410E-824A-CB3C0FBE0397}" type="presOf" srcId="{7457D036-7B4E-4017-B7EB-BFCBFC57CE35}" destId="{A9917E01-5DB5-414B-9919-FE244632EE68}" srcOrd="0" destOrd="0" presId="urn:microsoft.com/office/officeart/2005/8/layout/radial6"/>
    <dgm:cxn modelId="{03C84C24-C7C8-4870-BC1B-B602242023E2}" type="presOf" srcId="{B7C7DB84-367F-46BD-884E-76B205D6C174}" destId="{3A9B73D5-9EBA-46C5-907D-C86D5B20011F}" srcOrd="0" destOrd="0" presId="urn:microsoft.com/office/officeart/2005/8/layout/radial6"/>
    <dgm:cxn modelId="{959DD99B-589E-431D-8D1E-16796C4ADF56}" type="presOf" srcId="{406C8846-9657-4EEE-8232-AAE6C100DB09}" destId="{C91E4E5D-14CB-44A7-A3F5-5E35DDC1B19D}" srcOrd="0" destOrd="0" presId="urn:microsoft.com/office/officeart/2005/8/layout/radial6"/>
    <dgm:cxn modelId="{2177C6F4-7431-4ADF-92CB-BBD593C9D9EF}" srcId="{CE747811-7788-498C-8AC1-A74C851AF792}" destId="{BC77C127-49F4-4BA2-BFEB-4692C6DF69C0}" srcOrd="1" destOrd="0" parTransId="{9F952C85-56F6-448A-A95A-D5D4340D7A59}" sibTransId="{9C8BA356-B93A-4655-9605-D70873E56359}"/>
    <dgm:cxn modelId="{0768E54B-7DF5-4DFB-8B6A-8A0E0133F45E}" srcId="{B7C7DB84-367F-46BD-884E-76B205D6C174}" destId="{CE747811-7788-498C-8AC1-A74C851AF792}" srcOrd="0" destOrd="0" parTransId="{D3B0DCEC-B765-4924-8257-036D1B5E12AD}" sibTransId="{5D2E82D1-0BCE-431F-80B7-2B46F75902BC}"/>
    <dgm:cxn modelId="{78D08F11-4183-4A07-89E7-CC7AEBA21216}" srcId="{CE747811-7788-498C-8AC1-A74C851AF792}" destId="{B7F3E28C-4B5A-403C-8014-8606521F2B49}" srcOrd="4" destOrd="0" parTransId="{9E6E69C3-19CE-4A0C-89D3-A4B4ACECB723}" sibTransId="{06360A7A-2A43-4871-9761-7DBF3781D634}"/>
    <dgm:cxn modelId="{37FC4B83-1ADD-4EF0-BCD4-44226EADF377}" type="presOf" srcId="{7F55A762-BD9E-470D-97BE-3CDC98CF623F}" destId="{A600B494-49A7-46F3-8FA6-2E60645EBEB6}" srcOrd="0" destOrd="0" presId="urn:microsoft.com/office/officeart/2005/8/layout/radial6"/>
    <dgm:cxn modelId="{F7934105-AD47-46A3-9016-5D1ADA3E1A34}" srcId="{B7C7DB84-367F-46BD-884E-76B205D6C174}" destId="{83834224-6D3A-47B6-BEE7-F2A9C741E43A}" srcOrd="1" destOrd="0" parTransId="{7A745F6C-31B5-4049-A70B-AD85ACCF4156}" sibTransId="{DFDC5E09-CBC0-462F-BDF0-88C416413C1E}"/>
    <dgm:cxn modelId="{C395160E-D5C8-4B82-BB3C-9AD59A49320A}" srcId="{CE747811-7788-498C-8AC1-A74C851AF792}" destId="{406C8846-9657-4EEE-8232-AAE6C100DB09}" srcOrd="2" destOrd="0" parTransId="{B83D31C5-8A95-499A-9781-F39703FF16D0}" sibTransId="{7F55A762-BD9E-470D-97BE-3CDC98CF623F}"/>
    <dgm:cxn modelId="{98C1E680-0E0F-46CE-B22C-4373A3D9DF69}" type="presOf" srcId="{06360A7A-2A43-4871-9761-7DBF3781D634}" destId="{CE4F1C99-AC4C-4AD0-825E-40ABC35283B8}" srcOrd="0" destOrd="0" presId="urn:microsoft.com/office/officeart/2005/8/layout/radial6"/>
    <dgm:cxn modelId="{C653704D-DFF1-45FC-9476-6B6C6868FE93}" type="presParOf" srcId="{3A9B73D5-9EBA-46C5-907D-C86D5B20011F}" destId="{A4128D70-E0E3-431E-BEF7-B1386CB50DD5}" srcOrd="0" destOrd="0" presId="urn:microsoft.com/office/officeart/2005/8/layout/radial6"/>
    <dgm:cxn modelId="{12077B49-BF1E-465F-B6F9-B0ECE07E2333}" type="presParOf" srcId="{3A9B73D5-9EBA-46C5-907D-C86D5B20011F}" destId="{A9917E01-5DB5-414B-9919-FE244632EE68}" srcOrd="1" destOrd="0" presId="urn:microsoft.com/office/officeart/2005/8/layout/radial6"/>
    <dgm:cxn modelId="{6C6754A7-073B-46D1-BA68-2CF44AFCF08C}" type="presParOf" srcId="{3A9B73D5-9EBA-46C5-907D-C86D5B20011F}" destId="{FE980E52-6789-4D08-ADE1-42172CE84BA2}" srcOrd="2" destOrd="0" presId="urn:microsoft.com/office/officeart/2005/8/layout/radial6"/>
    <dgm:cxn modelId="{F66196D0-910D-4981-B4E0-2AB2E6293AF4}" type="presParOf" srcId="{3A9B73D5-9EBA-46C5-907D-C86D5B20011F}" destId="{E4588A1F-F462-447B-BCF7-689CEB0FAE52}" srcOrd="3" destOrd="0" presId="urn:microsoft.com/office/officeart/2005/8/layout/radial6"/>
    <dgm:cxn modelId="{6CE3D4B7-8810-496F-98C7-2F433930C7AF}" type="presParOf" srcId="{3A9B73D5-9EBA-46C5-907D-C86D5B20011F}" destId="{8D32B0F0-565C-4CC3-BB56-2ED824A365DF}" srcOrd="4" destOrd="0" presId="urn:microsoft.com/office/officeart/2005/8/layout/radial6"/>
    <dgm:cxn modelId="{D2F6E5DE-3A3B-45F9-8A7A-5E3D4264AA8F}" type="presParOf" srcId="{3A9B73D5-9EBA-46C5-907D-C86D5B20011F}" destId="{58B8D1FE-26E2-4282-8DDE-E1B57B76AE68}" srcOrd="5" destOrd="0" presId="urn:microsoft.com/office/officeart/2005/8/layout/radial6"/>
    <dgm:cxn modelId="{4E5C49DC-7287-475C-A911-1E46304C7694}" type="presParOf" srcId="{3A9B73D5-9EBA-46C5-907D-C86D5B20011F}" destId="{7C2241FC-11F5-4295-89EB-116363829B74}" srcOrd="6" destOrd="0" presId="urn:microsoft.com/office/officeart/2005/8/layout/radial6"/>
    <dgm:cxn modelId="{66B05073-867D-4C6B-AF0F-FB87098FF98C}" type="presParOf" srcId="{3A9B73D5-9EBA-46C5-907D-C86D5B20011F}" destId="{C91E4E5D-14CB-44A7-A3F5-5E35DDC1B19D}" srcOrd="7" destOrd="0" presId="urn:microsoft.com/office/officeart/2005/8/layout/radial6"/>
    <dgm:cxn modelId="{9D2CC198-8982-4622-9065-976BA656DD5D}" type="presParOf" srcId="{3A9B73D5-9EBA-46C5-907D-C86D5B20011F}" destId="{B71F8170-4FBD-4066-BCD7-538806203964}" srcOrd="8" destOrd="0" presId="urn:microsoft.com/office/officeart/2005/8/layout/radial6"/>
    <dgm:cxn modelId="{D64A3439-3377-4766-A7AB-45AB6A9F6B93}" type="presParOf" srcId="{3A9B73D5-9EBA-46C5-907D-C86D5B20011F}" destId="{A600B494-49A7-46F3-8FA6-2E60645EBEB6}" srcOrd="9" destOrd="0" presId="urn:microsoft.com/office/officeart/2005/8/layout/radial6"/>
    <dgm:cxn modelId="{E4712EBB-51AC-4684-84C4-953576AC65E2}" type="presParOf" srcId="{3A9B73D5-9EBA-46C5-907D-C86D5B20011F}" destId="{208BE675-C8DF-4ABB-85E9-64E8781A68F0}" srcOrd="10" destOrd="0" presId="urn:microsoft.com/office/officeart/2005/8/layout/radial6"/>
    <dgm:cxn modelId="{7083D3DB-AA02-40A7-B789-CDA5EEF65C5C}" type="presParOf" srcId="{3A9B73D5-9EBA-46C5-907D-C86D5B20011F}" destId="{4A1F94B5-3FF1-42CE-87A6-8F49F78479B2}" srcOrd="11" destOrd="0" presId="urn:microsoft.com/office/officeart/2005/8/layout/radial6"/>
    <dgm:cxn modelId="{1BE52277-5C7F-4505-8CEC-82022A3B1DFF}" type="presParOf" srcId="{3A9B73D5-9EBA-46C5-907D-C86D5B20011F}" destId="{88A03C19-D071-462E-8A68-8A7C180D3E25}" srcOrd="12" destOrd="0" presId="urn:microsoft.com/office/officeart/2005/8/layout/radial6"/>
    <dgm:cxn modelId="{A9CC913C-C84B-422C-BBAB-9B0E7582DD2E}" type="presParOf" srcId="{3A9B73D5-9EBA-46C5-907D-C86D5B20011F}" destId="{BD5E85AE-6F0B-4A0F-97FE-2D9FB4C56202}" srcOrd="13" destOrd="0" presId="urn:microsoft.com/office/officeart/2005/8/layout/radial6"/>
    <dgm:cxn modelId="{76BEC665-DF5E-4021-A41B-ABECEA949A79}" type="presParOf" srcId="{3A9B73D5-9EBA-46C5-907D-C86D5B20011F}" destId="{BC1B9E93-70B9-4778-B162-2200EDBE66A2}" srcOrd="14" destOrd="0" presId="urn:microsoft.com/office/officeart/2005/8/layout/radial6"/>
    <dgm:cxn modelId="{0A99F103-1322-4358-A1BD-D76EAFB932F3}" type="presParOf" srcId="{3A9B73D5-9EBA-46C5-907D-C86D5B20011F}" destId="{CE4F1C99-AC4C-4AD0-825E-40ABC35283B8}"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DC6AF4-009D-46AF-B57B-29EF158E1016}"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1AE0544E-A5E4-453F-8894-F23B912E879E}">
      <dgm:prSet phldrT="[Text]" custT="1"/>
      <dgm:spPr/>
      <dgm:t>
        <a:bodyPr/>
        <a:lstStyle/>
        <a:p>
          <a:r>
            <a:rPr lang="en-US" sz="28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Checks</a:t>
          </a:r>
          <a:endParaRPr lang="en-US" sz="28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A8D2D2D2-53B5-4F38-8322-5BDE5FFFD019}" type="parTrans" cxnId="{A9FFB7D6-B90C-4FE7-9716-6A319E48ED67}">
      <dgm:prSet/>
      <dgm:spPr/>
      <dgm:t>
        <a:bodyPr/>
        <a:lstStyle/>
        <a:p>
          <a:endParaRPr lang="en-US"/>
        </a:p>
      </dgm:t>
    </dgm:pt>
    <dgm:pt modelId="{BDFB8160-DE30-451D-A8A6-E6D0E2780417}" type="sibTrans" cxnId="{A9FFB7D6-B90C-4FE7-9716-6A319E48ED67}">
      <dgm:prSet/>
      <dgm:spPr/>
      <dgm:t>
        <a:bodyPr/>
        <a:lstStyle/>
        <a:p>
          <a:endParaRPr lang="en-US"/>
        </a:p>
      </dgm:t>
    </dgm:pt>
    <dgm:pt modelId="{ADB4A235-7542-4F93-9730-01D207A3F7C2}">
      <dgm:prSet phldrT="[Text]" custT="1"/>
      <dgm:spPr/>
      <dgm:t>
        <a:bodyPr/>
        <a:lstStyle/>
        <a:p>
          <a:r>
            <a:rPr lang="en-US" sz="18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Model</a:t>
          </a:r>
          <a:endParaRPr lang="en-US" sz="18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A5DE9864-0022-4231-A700-3F33CC9F1B07}" type="parTrans" cxnId="{6F356C40-B462-47D5-85A8-CB4A06476E8C}">
      <dgm:prSet/>
      <dgm:spPr/>
      <dgm:t>
        <a:bodyPr/>
        <a:lstStyle/>
        <a:p>
          <a:endParaRPr lang="en-US"/>
        </a:p>
      </dgm:t>
    </dgm:pt>
    <dgm:pt modelId="{4075A0F8-7799-44A0-8C5B-3B6A65F36160}" type="sibTrans" cxnId="{6F356C40-B462-47D5-85A8-CB4A06476E8C}">
      <dgm:prSet/>
      <dgm:spPr/>
      <dgm:t>
        <a:bodyPr/>
        <a:lstStyle/>
        <a:p>
          <a:endParaRPr lang="en-US"/>
        </a:p>
      </dgm:t>
    </dgm:pt>
    <dgm:pt modelId="{4F064F46-9F56-4B19-8772-14614641BA4A}">
      <dgm:prSet phldrT="[Text]" custT="1"/>
      <dgm:spPr/>
      <dgm:t>
        <a:bodyPr/>
        <a:lstStyle/>
        <a:p>
          <a:r>
            <a:rPr lang="en-US" sz="14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Deflection</a:t>
          </a:r>
          <a:endParaRPr lang="en-US" sz="14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1E3F24E1-BE3E-4AD2-A32A-4F8D812055DE}" type="parTrans" cxnId="{45105FFD-3C83-4C04-80B5-3A55228C449C}">
      <dgm:prSet/>
      <dgm:spPr/>
      <dgm:t>
        <a:bodyPr/>
        <a:lstStyle/>
        <a:p>
          <a:endParaRPr lang="en-US"/>
        </a:p>
      </dgm:t>
    </dgm:pt>
    <dgm:pt modelId="{DCAFD009-0C61-47AC-957C-9B94270DB3A8}" type="sibTrans" cxnId="{45105FFD-3C83-4C04-80B5-3A55228C449C}">
      <dgm:prSet/>
      <dgm:spPr/>
      <dgm:t>
        <a:bodyPr/>
        <a:lstStyle/>
        <a:p>
          <a:endParaRPr lang="en-US"/>
        </a:p>
      </dgm:t>
    </dgm:pt>
    <dgm:pt modelId="{7AF94EAF-D1A3-413F-A9D6-3733BB6F309D}">
      <dgm:prSet phldrT="[Text]" custT="1"/>
      <dgm:spPr/>
      <dgm:t>
        <a:bodyPr/>
        <a:lstStyle/>
        <a:p>
          <a:r>
            <a:rPr lang="en-US" sz="14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Structural period T</a:t>
          </a:r>
          <a:endParaRPr lang="en-US" sz="14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A8C346FE-5C85-474D-A3D7-501071464212}" type="parTrans" cxnId="{3FA9F96E-C3F7-44D0-AD96-935C6A5957EE}">
      <dgm:prSet/>
      <dgm:spPr/>
      <dgm:t>
        <a:bodyPr/>
        <a:lstStyle/>
        <a:p>
          <a:endParaRPr lang="en-US"/>
        </a:p>
      </dgm:t>
    </dgm:pt>
    <dgm:pt modelId="{C15227DB-11F4-4304-B35E-F59376828027}" type="sibTrans" cxnId="{3FA9F96E-C3F7-44D0-AD96-935C6A5957EE}">
      <dgm:prSet/>
      <dgm:spPr/>
      <dgm:t>
        <a:bodyPr/>
        <a:lstStyle/>
        <a:p>
          <a:endParaRPr lang="en-US"/>
        </a:p>
      </dgm:t>
    </dgm:pt>
    <dgm:pt modelId="{05ABACCF-0AF2-4720-9D63-E296EC8F2BF0}">
      <dgm:prSet phldrT="[Text]" custT="1"/>
      <dgm:spPr/>
      <dgm:t>
        <a:bodyPr/>
        <a:lstStyle/>
        <a:p>
          <a:r>
            <a:rPr lang="en-US" sz="14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Drift</a:t>
          </a:r>
          <a:endParaRPr lang="en-US" sz="14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2E032266-A208-4A76-B999-724FF415ABE1}" type="parTrans" cxnId="{13267FE6-745F-4862-BD19-BCD1140DF00F}">
      <dgm:prSet/>
      <dgm:spPr/>
      <dgm:t>
        <a:bodyPr/>
        <a:lstStyle/>
        <a:p>
          <a:endParaRPr lang="en-US"/>
        </a:p>
      </dgm:t>
    </dgm:pt>
    <dgm:pt modelId="{5172B249-E25A-4F44-8976-6C2DE3B17BEE}" type="sibTrans" cxnId="{13267FE6-745F-4862-BD19-BCD1140DF00F}">
      <dgm:prSet/>
      <dgm:spPr/>
      <dgm:t>
        <a:bodyPr/>
        <a:lstStyle/>
        <a:p>
          <a:endParaRPr lang="en-US"/>
        </a:p>
      </dgm:t>
    </dgm:pt>
    <dgm:pt modelId="{71DB1667-EEF4-4DB7-9ABC-A11CBD5DF99A}">
      <dgm:prSet phldrT="[Text]" custT="1"/>
      <dgm:spPr/>
      <dgm:t>
        <a:bodyPr/>
        <a:lstStyle/>
        <a:p>
          <a:r>
            <a:rPr lang="en-US" sz="12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Structural Irregularity</a:t>
          </a:r>
          <a:endParaRPr lang="en-US" sz="12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DD83C2B2-6187-450F-8970-523AA8ADE056}" type="parTrans" cxnId="{F360E7D3-6D3A-4E61-A5EA-94FF0DD7E66B}">
      <dgm:prSet/>
      <dgm:spPr/>
      <dgm:t>
        <a:bodyPr/>
        <a:lstStyle/>
        <a:p>
          <a:endParaRPr lang="en-US"/>
        </a:p>
      </dgm:t>
    </dgm:pt>
    <dgm:pt modelId="{BDE8193C-0CD8-4E9F-913A-55F18530AEB0}" type="sibTrans" cxnId="{F360E7D3-6D3A-4E61-A5EA-94FF0DD7E66B}">
      <dgm:prSet/>
      <dgm:spPr/>
      <dgm:t>
        <a:bodyPr/>
        <a:lstStyle/>
        <a:p>
          <a:endParaRPr lang="en-US"/>
        </a:p>
      </dgm:t>
    </dgm:pt>
    <dgm:pt modelId="{23D72277-EEE5-4FA3-A951-06F572908B34}">
      <dgm:prSet phldrT="[Text]" custT="1"/>
      <dgm:spPr/>
      <dgm:t>
        <a:bodyPr/>
        <a:lstStyle/>
        <a:p>
          <a:r>
            <a:rPr lang="en-US" sz="12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Equilibrium</a:t>
          </a:r>
          <a:endParaRPr lang="en-US" sz="12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423180A7-0254-45C9-AF52-6FFB8D74BA5A}" type="parTrans" cxnId="{1ED75831-4D02-4A2C-9FF8-0706A06439B7}">
      <dgm:prSet/>
      <dgm:spPr/>
      <dgm:t>
        <a:bodyPr/>
        <a:lstStyle/>
        <a:p>
          <a:endParaRPr lang="en-US"/>
        </a:p>
      </dgm:t>
    </dgm:pt>
    <dgm:pt modelId="{3A6D8F41-6D07-4065-B2EA-D45A2C622F41}" type="sibTrans" cxnId="{1ED75831-4D02-4A2C-9FF8-0706A06439B7}">
      <dgm:prSet/>
      <dgm:spPr/>
      <dgm:t>
        <a:bodyPr/>
        <a:lstStyle/>
        <a:p>
          <a:endParaRPr lang="en-US"/>
        </a:p>
      </dgm:t>
    </dgm:pt>
    <dgm:pt modelId="{AD0986B4-0ED2-4D5B-8AD4-8C96B3F62AC5}">
      <dgm:prSet phldrT="[Text]" custT="1"/>
      <dgm:spPr/>
      <dgm:t>
        <a:bodyPr/>
        <a:lstStyle/>
        <a:p>
          <a:r>
            <a:rPr lang="en-US" sz="1200" b="0" cap="none" spc="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Stress strain </a:t>
          </a:r>
          <a:endParaRPr lang="en-US" sz="12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622192F0-ED50-47EC-ADCD-D43B3C0EEFD7}" type="parTrans" cxnId="{F72ABD9A-2B61-4BDB-A285-7D174A7BD6C3}">
      <dgm:prSet/>
      <dgm:spPr/>
      <dgm:t>
        <a:bodyPr/>
        <a:lstStyle/>
        <a:p>
          <a:endParaRPr lang="en-US"/>
        </a:p>
      </dgm:t>
    </dgm:pt>
    <dgm:pt modelId="{0F590B6A-FEA7-491F-93AE-17597C29EC89}" type="sibTrans" cxnId="{F72ABD9A-2B61-4BDB-A285-7D174A7BD6C3}">
      <dgm:prSet/>
      <dgm:spPr/>
      <dgm:t>
        <a:bodyPr/>
        <a:lstStyle/>
        <a:p>
          <a:endParaRPr lang="en-US"/>
        </a:p>
      </dgm:t>
    </dgm:pt>
    <dgm:pt modelId="{80C3AF4E-2751-46DB-9A54-87D12497555F}">
      <dgm:prSet phldrT="[Text]" custT="1"/>
      <dgm:spPr/>
      <dgm:t>
        <a:bodyPr/>
        <a:lstStyle/>
        <a:p>
          <a:r>
            <a:rPr lang="en-US" sz="11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Participating mass ratio</a:t>
          </a:r>
          <a:endParaRPr lang="en-US" sz="11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BBB54075-36BD-453E-B677-27B5FFDD7235}" type="parTrans" cxnId="{C58C7038-C19F-446C-8D33-891B69D6F778}">
      <dgm:prSet/>
      <dgm:spPr/>
      <dgm:t>
        <a:bodyPr/>
        <a:lstStyle/>
        <a:p>
          <a:endParaRPr lang="en-US"/>
        </a:p>
      </dgm:t>
    </dgm:pt>
    <dgm:pt modelId="{A8E6C53B-76F4-493D-AF55-5A8EDA71DD57}" type="sibTrans" cxnId="{C58C7038-C19F-446C-8D33-891B69D6F778}">
      <dgm:prSet/>
      <dgm:spPr/>
      <dgm:t>
        <a:bodyPr/>
        <a:lstStyle/>
        <a:p>
          <a:endParaRPr lang="en-US"/>
        </a:p>
      </dgm:t>
    </dgm:pt>
    <dgm:pt modelId="{8C4B5E99-F516-42DA-942D-0E13586F6516}">
      <dgm:prSet phldrT="[Text]" custT="1"/>
      <dgm:spPr/>
      <dgm:t>
        <a:bodyPr/>
        <a:lstStyle/>
        <a:p>
          <a:r>
            <a:rPr lang="en-US" sz="1400" b="0" cap="none" spc="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Base Shear </a:t>
          </a:r>
          <a:endParaRPr lang="en-US" sz="14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E533D6BB-65A6-4385-897F-C72B45752F3E}" type="parTrans" cxnId="{DC32F5EB-E685-4050-A275-9624C45A5608}">
      <dgm:prSet/>
      <dgm:spPr/>
      <dgm:t>
        <a:bodyPr/>
        <a:lstStyle/>
        <a:p>
          <a:endParaRPr lang="en-US"/>
        </a:p>
      </dgm:t>
    </dgm:pt>
    <dgm:pt modelId="{C02D7AE7-7BFD-423E-A48A-A738793F455A}" type="sibTrans" cxnId="{DC32F5EB-E685-4050-A275-9624C45A5608}">
      <dgm:prSet/>
      <dgm:spPr/>
      <dgm:t>
        <a:bodyPr/>
        <a:lstStyle/>
        <a:p>
          <a:endParaRPr lang="en-US"/>
        </a:p>
      </dgm:t>
    </dgm:pt>
    <dgm:pt modelId="{E47C8314-AE39-4DCA-ACC6-4A77C6C0DD93}" type="pres">
      <dgm:prSet presAssocID="{48DC6AF4-009D-46AF-B57B-29EF158E1016}" presName="Name0" presStyleCnt="0">
        <dgm:presLayoutVars>
          <dgm:chMax val="1"/>
          <dgm:dir/>
          <dgm:animLvl val="ctr"/>
          <dgm:resizeHandles val="exact"/>
        </dgm:presLayoutVars>
      </dgm:prSet>
      <dgm:spPr/>
      <dgm:t>
        <a:bodyPr/>
        <a:lstStyle/>
        <a:p>
          <a:endParaRPr lang="en-US"/>
        </a:p>
      </dgm:t>
    </dgm:pt>
    <dgm:pt modelId="{81E0274F-F3FC-4C10-9418-0A047D443D63}" type="pres">
      <dgm:prSet presAssocID="{1AE0544E-A5E4-453F-8894-F23B912E879E}" presName="centerShape" presStyleLbl="node0" presStyleIdx="0" presStyleCnt="1" custLinFactNeighborX="-226" custLinFactNeighborY="-213"/>
      <dgm:spPr/>
      <dgm:t>
        <a:bodyPr/>
        <a:lstStyle/>
        <a:p>
          <a:endParaRPr lang="en-US"/>
        </a:p>
      </dgm:t>
    </dgm:pt>
    <dgm:pt modelId="{F7CA304D-171E-4AD4-95D6-315F0E687262}" type="pres">
      <dgm:prSet presAssocID="{ADB4A235-7542-4F93-9730-01D207A3F7C2}" presName="node" presStyleLbl="node1" presStyleIdx="0" presStyleCnt="9">
        <dgm:presLayoutVars>
          <dgm:bulletEnabled val="1"/>
        </dgm:presLayoutVars>
      </dgm:prSet>
      <dgm:spPr/>
      <dgm:t>
        <a:bodyPr/>
        <a:lstStyle/>
        <a:p>
          <a:endParaRPr lang="en-US"/>
        </a:p>
      </dgm:t>
    </dgm:pt>
    <dgm:pt modelId="{4541EB9C-11F2-46C7-B697-40299A0068E3}" type="pres">
      <dgm:prSet presAssocID="{ADB4A235-7542-4F93-9730-01D207A3F7C2}" presName="dummy" presStyleCnt="0"/>
      <dgm:spPr/>
    </dgm:pt>
    <dgm:pt modelId="{057A6616-E2CB-4971-BDD9-B4E0D52DD14D}" type="pres">
      <dgm:prSet presAssocID="{4075A0F8-7799-44A0-8C5B-3B6A65F36160}" presName="sibTrans" presStyleLbl="sibTrans2D1" presStyleIdx="0" presStyleCnt="9"/>
      <dgm:spPr/>
      <dgm:t>
        <a:bodyPr/>
        <a:lstStyle/>
        <a:p>
          <a:endParaRPr lang="en-US"/>
        </a:p>
      </dgm:t>
    </dgm:pt>
    <dgm:pt modelId="{13D54186-8836-4F8B-975E-71C0EC6B8708}" type="pres">
      <dgm:prSet presAssocID="{23D72277-EEE5-4FA3-A951-06F572908B34}" presName="node" presStyleLbl="node1" presStyleIdx="1" presStyleCnt="9">
        <dgm:presLayoutVars>
          <dgm:bulletEnabled val="1"/>
        </dgm:presLayoutVars>
      </dgm:prSet>
      <dgm:spPr/>
      <dgm:t>
        <a:bodyPr/>
        <a:lstStyle/>
        <a:p>
          <a:endParaRPr lang="en-US"/>
        </a:p>
      </dgm:t>
    </dgm:pt>
    <dgm:pt modelId="{12203868-E7A3-4EE1-B94F-B18C80E587E9}" type="pres">
      <dgm:prSet presAssocID="{23D72277-EEE5-4FA3-A951-06F572908B34}" presName="dummy" presStyleCnt="0"/>
      <dgm:spPr/>
    </dgm:pt>
    <dgm:pt modelId="{DBF91AA5-477C-478A-8579-E2C17FF0D31C}" type="pres">
      <dgm:prSet presAssocID="{3A6D8F41-6D07-4065-B2EA-D45A2C622F41}" presName="sibTrans" presStyleLbl="sibTrans2D1" presStyleIdx="1" presStyleCnt="9"/>
      <dgm:spPr/>
      <dgm:t>
        <a:bodyPr/>
        <a:lstStyle/>
        <a:p>
          <a:endParaRPr lang="en-US"/>
        </a:p>
      </dgm:t>
    </dgm:pt>
    <dgm:pt modelId="{BE925D5A-BEE7-4B25-B831-1D088F20A886}" type="pres">
      <dgm:prSet presAssocID="{AD0986B4-0ED2-4D5B-8AD4-8C96B3F62AC5}" presName="node" presStyleLbl="node1" presStyleIdx="2" presStyleCnt="9">
        <dgm:presLayoutVars>
          <dgm:bulletEnabled val="1"/>
        </dgm:presLayoutVars>
      </dgm:prSet>
      <dgm:spPr/>
      <dgm:t>
        <a:bodyPr/>
        <a:lstStyle/>
        <a:p>
          <a:endParaRPr lang="en-US"/>
        </a:p>
      </dgm:t>
    </dgm:pt>
    <dgm:pt modelId="{576429FA-45F0-455B-B255-76B40A802EC9}" type="pres">
      <dgm:prSet presAssocID="{AD0986B4-0ED2-4D5B-8AD4-8C96B3F62AC5}" presName="dummy" presStyleCnt="0"/>
      <dgm:spPr/>
    </dgm:pt>
    <dgm:pt modelId="{278531B3-8DDE-4888-BED8-0E6193967C8F}" type="pres">
      <dgm:prSet presAssocID="{0F590B6A-FEA7-491F-93AE-17597C29EC89}" presName="sibTrans" presStyleLbl="sibTrans2D1" presStyleIdx="2" presStyleCnt="9"/>
      <dgm:spPr/>
      <dgm:t>
        <a:bodyPr/>
        <a:lstStyle/>
        <a:p>
          <a:endParaRPr lang="en-US"/>
        </a:p>
      </dgm:t>
    </dgm:pt>
    <dgm:pt modelId="{D094DC46-CF14-48AC-A6D5-B258F723FA8A}" type="pres">
      <dgm:prSet presAssocID="{4F064F46-9F56-4B19-8772-14614641BA4A}" presName="node" presStyleLbl="node1" presStyleIdx="3" presStyleCnt="9">
        <dgm:presLayoutVars>
          <dgm:bulletEnabled val="1"/>
        </dgm:presLayoutVars>
      </dgm:prSet>
      <dgm:spPr/>
      <dgm:t>
        <a:bodyPr/>
        <a:lstStyle/>
        <a:p>
          <a:endParaRPr lang="en-US"/>
        </a:p>
      </dgm:t>
    </dgm:pt>
    <dgm:pt modelId="{19D5AAE8-3663-4F0F-A724-4C8173B0782B}" type="pres">
      <dgm:prSet presAssocID="{4F064F46-9F56-4B19-8772-14614641BA4A}" presName="dummy" presStyleCnt="0"/>
      <dgm:spPr/>
    </dgm:pt>
    <dgm:pt modelId="{8E6D57E0-EED9-46EA-930C-58128CFB939E}" type="pres">
      <dgm:prSet presAssocID="{DCAFD009-0C61-47AC-957C-9B94270DB3A8}" presName="sibTrans" presStyleLbl="sibTrans2D1" presStyleIdx="3" presStyleCnt="9"/>
      <dgm:spPr/>
      <dgm:t>
        <a:bodyPr/>
        <a:lstStyle/>
        <a:p>
          <a:endParaRPr lang="en-US"/>
        </a:p>
      </dgm:t>
    </dgm:pt>
    <dgm:pt modelId="{E73C1328-4C19-4C74-97B3-63E6D43CABDE}" type="pres">
      <dgm:prSet presAssocID="{7AF94EAF-D1A3-413F-A9D6-3733BB6F309D}" presName="node" presStyleLbl="node1" presStyleIdx="4" presStyleCnt="9">
        <dgm:presLayoutVars>
          <dgm:bulletEnabled val="1"/>
        </dgm:presLayoutVars>
      </dgm:prSet>
      <dgm:spPr/>
      <dgm:t>
        <a:bodyPr/>
        <a:lstStyle/>
        <a:p>
          <a:endParaRPr lang="en-US"/>
        </a:p>
      </dgm:t>
    </dgm:pt>
    <dgm:pt modelId="{1282F8EF-A08D-406D-A88C-EA2F0C816075}" type="pres">
      <dgm:prSet presAssocID="{7AF94EAF-D1A3-413F-A9D6-3733BB6F309D}" presName="dummy" presStyleCnt="0"/>
      <dgm:spPr/>
    </dgm:pt>
    <dgm:pt modelId="{AB11C61E-A103-460E-BD47-D5176E598152}" type="pres">
      <dgm:prSet presAssocID="{C15227DB-11F4-4304-B35E-F59376828027}" presName="sibTrans" presStyleLbl="sibTrans2D1" presStyleIdx="4" presStyleCnt="9"/>
      <dgm:spPr/>
      <dgm:t>
        <a:bodyPr/>
        <a:lstStyle/>
        <a:p>
          <a:endParaRPr lang="en-US"/>
        </a:p>
      </dgm:t>
    </dgm:pt>
    <dgm:pt modelId="{AEACAA5F-C8C8-4890-8276-1A3034A69378}" type="pres">
      <dgm:prSet presAssocID="{80C3AF4E-2751-46DB-9A54-87D12497555F}" presName="node" presStyleLbl="node1" presStyleIdx="5" presStyleCnt="9">
        <dgm:presLayoutVars>
          <dgm:bulletEnabled val="1"/>
        </dgm:presLayoutVars>
      </dgm:prSet>
      <dgm:spPr/>
      <dgm:t>
        <a:bodyPr/>
        <a:lstStyle/>
        <a:p>
          <a:endParaRPr lang="en-US"/>
        </a:p>
      </dgm:t>
    </dgm:pt>
    <dgm:pt modelId="{640AF91C-CA81-4D5B-9746-B966FD90F409}" type="pres">
      <dgm:prSet presAssocID="{80C3AF4E-2751-46DB-9A54-87D12497555F}" presName="dummy" presStyleCnt="0"/>
      <dgm:spPr/>
    </dgm:pt>
    <dgm:pt modelId="{18535082-A10E-429B-A77B-339498A4287F}" type="pres">
      <dgm:prSet presAssocID="{A8E6C53B-76F4-493D-AF55-5A8EDA71DD57}" presName="sibTrans" presStyleLbl="sibTrans2D1" presStyleIdx="5" presStyleCnt="9"/>
      <dgm:spPr/>
      <dgm:t>
        <a:bodyPr/>
        <a:lstStyle/>
        <a:p>
          <a:endParaRPr lang="en-US"/>
        </a:p>
      </dgm:t>
    </dgm:pt>
    <dgm:pt modelId="{EA65C4FF-3D21-487E-B7FF-BB86D1C50B80}" type="pres">
      <dgm:prSet presAssocID="{8C4B5E99-F516-42DA-942D-0E13586F6516}" presName="node" presStyleLbl="node1" presStyleIdx="6" presStyleCnt="9">
        <dgm:presLayoutVars>
          <dgm:bulletEnabled val="1"/>
        </dgm:presLayoutVars>
      </dgm:prSet>
      <dgm:spPr/>
      <dgm:t>
        <a:bodyPr/>
        <a:lstStyle/>
        <a:p>
          <a:endParaRPr lang="en-US"/>
        </a:p>
      </dgm:t>
    </dgm:pt>
    <dgm:pt modelId="{71A44F5D-069F-4DDC-87F3-B1AA0030E0EE}" type="pres">
      <dgm:prSet presAssocID="{8C4B5E99-F516-42DA-942D-0E13586F6516}" presName="dummy" presStyleCnt="0"/>
      <dgm:spPr/>
    </dgm:pt>
    <dgm:pt modelId="{E4856E96-7488-4E4D-96A5-3DBE6584E38F}" type="pres">
      <dgm:prSet presAssocID="{C02D7AE7-7BFD-423E-A48A-A738793F455A}" presName="sibTrans" presStyleLbl="sibTrans2D1" presStyleIdx="6" presStyleCnt="9"/>
      <dgm:spPr/>
      <dgm:t>
        <a:bodyPr/>
        <a:lstStyle/>
        <a:p>
          <a:endParaRPr lang="en-US"/>
        </a:p>
      </dgm:t>
    </dgm:pt>
    <dgm:pt modelId="{4FBE82EE-3ACF-412E-A2D4-773F5790292C}" type="pres">
      <dgm:prSet presAssocID="{05ABACCF-0AF2-4720-9D63-E296EC8F2BF0}" presName="node" presStyleLbl="node1" presStyleIdx="7" presStyleCnt="9">
        <dgm:presLayoutVars>
          <dgm:bulletEnabled val="1"/>
        </dgm:presLayoutVars>
      </dgm:prSet>
      <dgm:spPr/>
      <dgm:t>
        <a:bodyPr/>
        <a:lstStyle/>
        <a:p>
          <a:endParaRPr lang="en-US"/>
        </a:p>
      </dgm:t>
    </dgm:pt>
    <dgm:pt modelId="{977A0D1F-CC4A-4B63-A301-2DB8BA716B07}" type="pres">
      <dgm:prSet presAssocID="{05ABACCF-0AF2-4720-9D63-E296EC8F2BF0}" presName="dummy" presStyleCnt="0"/>
      <dgm:spPr/>
    </dgm:pt>
    <dgm:pt modelId="{9E3029E5-EA35-44DD-B50D-A4D73356A785}" type="pres">
      <dgm:prSet presAssocID="{5172B249-E25A-4F44-8976-6C2DE3B17BEE}" presName="sibTrans" presStyleLbl="sibTrans2D1" presStyleIdx="7" presStyleCnt="9"/>
      <dgm:spPr/>
      <dgm:t>
        <a:bodyPr/>
        <a:lstStyle/>
        <a:p>
          <a:endParaRPr lang="en-US"/>
        </a:p>
      </dgm:t>
    </dgm:pt>
    <dgm:pt modelId="{9A3773B4-7BC3-4B27-B73A-244652A76C94}" type="pres">
      <dgm:prSet presAssocID="{71DB1667-EEF4-4DB7-9ABC-A11CBD5DF99A}" presName="node" presStyleLbl="node1" presStyleIdx="8" presStyleCnt="9">
        <dgm:presLayoutVars>
          <dgm:bulletEnabled val="1"/>
        </dgm:presLayoutVars>
      </dgm:prSet>
      <dgm:spPr/>
      <dgm:t>
        <a:bodyPr/>
        <a:lstStyle/>
        <a:p>
          <a:endParaRPr lang="en-US"/>
        </a:p>
      </dgm:t>
    </dgm:pt>
    <dgm:pt modelId="{94473484-0ADC-4A98-B4CE-2ED75615C2D2}" type="pres">
      <dgm:prSet presAssocID="{71DB1667-EEF4-4DB7-9ABC-A11CBD5DF99A}" presName="dummy" presStyleCnt="0"/>
      <dgm:spPr/>
    </dgm:pt>
    <dgm:pt modelId="{69AABEC4-3E19-45C7-AE62-A8545B6C53A6}" type="pres">
      <dgm:prSet presAssocID="{BDE8193C-0CD8-4E9F-913A-55F18530AEB0}" presName="sibTrans" presStyleLbl="sibTrans2D1" presStyleIdx="8" presStyleCnt="9"/>
      <dgm:spPr/>
      <dgm:t>
        <a:bodyPr/>
        <a:lstStyle/>
        <a:p>
          <a:endParaRPr lang="en-US"/>
        </a:p>
      </dgm:t>
    </dgm:pt>
  </dgm:ptLst>
  <dgm:cxnLst>
    <dgm:cxn modelId="{800CC881-925B-4817-A2A9-F593C3F3D652}" type="presOf" srcId="{5172B249-E25A-4F44-8976-6C2DE3B17BEE}" destId="{9E3029E5-EA35-44DD-B50D-A4D73356A785}" srcOrd="0" destOrd="0" presId="urn:microsoft.com/office/officeart/2005/8/layout/radial6"/>
    <dgm:cxn modelId="{09FA1375-07BC-430B-A49E-D59610B67370}" type="presOf" srcId="{AD0986B4-0ED2-4D5B-8AD4-8C96B3F62AC5}" destId="{BE925D5A-BEE7-4B25-B831-1D088F20A886}" srcOrd="0" destOrd="0" presId="urn:microsoft.com/office/officeart/2005/8/layout/radial6"/>
    <dgm:cxn modelId="{45105FFD-3C83-4C04-80B5-3A55228C449C}" srcId="{1AE0544E-A5E4-453F-8894-F23B912E879E}" destId="{4F064F46-9F56-4B19-8772-14614641BA4A}" srcOrd="3" destOrd="0" parTransId="{1E3F24E1-BE3E-4AD2-A32A-4F8D812055DE}" sibTransId="{DCAFD009-0C61-47AC-957C-9B94270DB3A8}"/>
    <dgm:cxn modelId="{54DDC395-F27B-4684-93DC-E3425F0A090A}" type="presOf" srcId="{DCAFD009-0C61-47AC-957C-9B94270DB3A8}" destId="{8E6D57E0-EED9-46EA-930C-58128CFB939E}" srcOrd="0" destOrd="0" presId="urn:microsoft.com/office/officeart/2005/8/layout/radial6"/>
    <dgm:cxn modelId="{F72ABD9A-2B61-4BDB-A285-7D174A7BD6C3}" srcId="{1AE0544E-A5E4-453F-8894-F23B912E879E}" destId="{AD0986B4-0ED2-4D5B-8AD4-8C96B3F62AC5}" srcOrd="2" destOrd="0" parTransId="{622192F0-ED50-47EC-ADCD-D43B3C0EEFD7}" sibTransId="{0F590B6A-FEA7-491F-93AE-17597C29EC89}"/>
    <dgm:cxn modelId="{97FB2BE4-4C4B-4CAE-A95A-B41CF34625F8}" type="presOf" srcId="{23D72277-EEE5-4FA3-A951-06F572908B34}" destId="{13D54186-8836-4F8B-975E-71C0EC6B8708}" srcOrd="0" destOrd="0" presId="urn:microsoft.com/office/officeart/2005/8/layout/radial6"/>
    <dgm:cxn modelId="{D9850706-254F-4B78-A779-F53B7FCF364E}" type="presOf" srcId="{7AF94EAF-D1A3-413F-A9D6-3733BB6F309D}" destId="{E73C1328-4C19-4C74-97B3-63E6D43CABDE}" srcOrd="0" destOrd="0" presId="urn:microsoft.com/office/officeart/2005/8/layout/radial6"/>
    <dgm:cxn modelId="{6F356C40-B462-47D5-85A8-CB4A06476E8C}" srcId="{1AE0544E-A5E4-453F-8894-F23B912E879E}" destId="{ADB4A235-7542-4F93-9730-01D207A3F7C2}" srcOrd="0" destOrd="0" parTransId="{A5DE9864-0022-4231-A700-3F33CC9F1B07}" sibTransId="{4075A0F8-7799-44A0-8C5B-3B6A65F36160}"/>
    <dgm:cxn modelId="{53B4AA3F-1E59-4690-B6CC-34D9FE39D903}" type="presOf" srcId="{8C4B5E99-F516-42DA-942D-0E13586F6516}" destId="{EA65C4FF-3D21-487E-B7FF-BB86D1C50B80}" srcOrd="0" destOrd="0" presId="urn:microsoft.com/office/officeart/2005/8/layout/radial6"/>
    <dgm:cxn modelId="{13267FE6-745F-4862-BD19-BCD1140DF00F}" srcId="{1AE0544E-A5E4-453F-8894-F23B912E879E}" destId="{05ABACCF-0AF2-4720-9D63-E296EC8F2BF0}" srcOrd="7" destOrd="0" parTransId="{2E032266-A208-4A76-B999-724FF415ABE1}" sibTransId="{5172B249-E25A-4F44-8976-6C2DE3B17BEE}"/>
    <dgm:cxn modelId="{BEB6C598-4229-4BAA-9DAE-5B44B1AF5C08}" type="presOf" srcId="{A8E6C53B-76F4-493D-AF55-5A8EDA71DD57}" destId="{18535082-A10E-429B-A77B-339498A4287F}" srcOrd="0" destOrd="0" presId="urn:microsoft.com/office/officeart/2005/8/layout/radial6"/>
    <dgm:cxn modelId="{17450EE4-DA0A-4BD0-8C5A-98B2AAA056DB}" type="presOf" srcId="{ADB4A235-7542-4F93-9730-01D207A3F7C2}" destId="{F7CA304D-171E-4AD4-95D6-315F0E687262}" srcOrd="0" destOrd="0" presId="urn:microsoft.com/office/officeart/2005/8/layout/radial6"/>
    <dgm:cxn modelId="{4FF27D44-6F61-490D-AFFE-E68544D90385}" type="presOf" srcId="{BDE8193C-0CD8-4E9F-913A-55F18530AEB0}" destId="{69AABEC4-3E19-45C7-AE62-A8545B6C53A6}" srcOrd="0" destOrd="0" presId="urn:microsoft.com/office/officeart/2005/8/layout/radial6"/>
    <dgm:cxn modelId="{F360E7D3-6D3A-4E61-A5EA-94FF0DD7E66B}" srcId="{1AE0544E-A5E4-453F-8894-F23B912E879E}" destId="{71DB1667-EEF4-4DB7-9ABC-A11CBD5DF99A}" srcOrd="8" destOrd="0" parTransId="{DD83C2B2-6187-450F-8970-523AA8ADE056}" sibTransId="{BDE8193C-0CD8-4E9F-913A-55F18530AEB0}"/>
    <dgm:cxn modelId="{ADB8C169-FA48-471E-B72C-9F2AD5683A38}" type="presOf" srcId="{48DC6AF4-009D-46AF-B57B-29EF158E1016}" destId="{E47C8314-AE39-4DCA-ACC6-4A77C6C0DD93}" srcOrd="0" destOrd="0" presId="urn:microsoft.com/office/officeart/2005/8/layout/radial6"/>
    <dgm:cxn modelId="{C58C7038-C19F-446C-8D33-891B69D6F778}" srcId="{1AE0544E-A5E4-453F-8894-F23B912E879E}" destId="{80C3AF4E-2751-46DB-9A54-87D12497555F}" srcOrd="5" destOrd="0" parTransId="{BBB54075-36BD-453E-B677-27B5FFDD7235}" sibTransId="{A8E6C53B-76F4-493D-AF55-5A8EDA71DD57}"/>
    <dgm:cxn modelId="{7FD8FD64-DB8D-4F65-B024-ABCA4A4A433A}" type="presOf" srcId="{71DB1667-EEF4-4DB7-9ABC-A11CBD5DF99A}" destId="{9A3773B4-7BC3-4B27-B73A-244652A76C94}" srcOrd="0" destOrd="0" presId="urn:microsoft.com/office/officeart/2005/8/layout/radial6"/>
    <dgm:cxn modelId="{DC32F5EB-E685-4050-A275-9624C45A5608}" srcId="{1AE0544E-A5E4-453F-8894-F23B912E879E}" destId="{8C4B5E99-F516-42DA-942D-0E13586F6516}" srcOrd="6" destOrd="0" parTransId="{E533D6BB-65A6-4385-897F-C72B45752F3E}" sibTransId="{C02D7AE7-7BFD-423E-A48A-A738793F455A}"/>
    <dgm:cxn modelId="{DF3FEE71-94F1-47CC-8E99-683E93D3BCA6}" type="presOf" srcId="{05ABACCF-0AF2-4720-9D63-E296EC8F2BF0}" destId="{4FBE82EE-3ACF-412E-A2D4-773F5790292C}" srcOrd="0" destOrd="0" presId="urn:microsoft.com/office/officeart/2005/8/layout/radial6"/>
    <dgm:cxn modelId="{1ED75831-4D02-4A2C-9FF8-0706A06439B7}" srcId="{1AE0544E-A5E4-453F-8894-F23B912E879E}" destId="{23D72277-EEE5-4FA3-A951-06F572908B34}" srcOrd="1" destOrd="0" parTransId="{423180A7-0254-45C9-AF52-6FFB8D74BA5A}" sibTransId="{3A6D8F41-6D07-4065-B2EA-D45A2C622F41}"/>
    <dgm:cxn modelId="{8C60D78B-363D-4E05-A390-25335DB969CE}" type="presOf" srcId="{3A6D8F41-6D07-4065-B2EA-D45A2C622F41}" destId="{DBF91AA5-477C-478A-8579-E2C17FF0D31C}" srcOrd="0" destOrd="0" presId="urn:microsoft.com/office/officeart/2005/8/layout/radial6"/>
    <dgm:cxn modelId="{93D099DA-DA30-4E23-A25C-34DE1B8D3127}" type="presOf" srcId="{C02D7AE7-7BFD-423E-A48A-A738793F455A}" destId="{E4856E96-7488-4E4D-96A5-3DBE6584E38F}" srcOrd="0" destOrd="0" presId="urn:microsoft.com/office/officeart/2005/8/layout/radial6"/>
    <dgm:cxn modelId="{3C821FEF-8D54-4153-B14C-8A000FF29595}" type="presOf" srcId="{1AE0544E-A5E4-453F-8894-F23B912E879E}" destId="{81E0274F-F3FC-4C10-9418-0A047D443D63}" srcOrd="0" destOrd="0" presId="urn:microsoft.com/office/officeart/2005/8/layout/radial6"/>
    <dgm:cxn modelId="{A9FFB7D6-B90C-4FE7-9716-6A319E48ED67}" srcId="{48DC6AF4-009D-46AF-B57B-29EF158E1016}" destId="{1AE0544E-A5E4-453F-8894-F23B912E879E}" srcOrd="0" destOrd="0" parTransId="{A8D2D2D2-53B5-4F38-8322-5BDE5FFFD019}" sibTransId="{BDFB8160-DE30-451D-A8A6-E6D0E2780417}"/>
    <dgm:cxn modelId="{0606707B-45B4-4673-9DE7-2C4CA0E90BCC}" type="presOf" srcId="{80C3AF4E-2751-46DB-9A54-87D12497555F}" destId="{AEACAA5F-C8C8-4890-8276-1A3034A69378}" srcOrd="0" destOrd="0" presId="urn:microsoft.com/office/officeart/2005/8/layout/radial6"/>
    <dgm:cxn modelId="{E8DFC2A9-6094-4C88-8391-465524BD9EBF}" type="presOf" srcId="{C15227DB-11F4-4304-B35E-F59376828027}" destId="{AB11C61E-A103-460E-BD47-D5176E598152}" srcOrd="0" destOrd="0" presId="urn:microsoft.com/office/officeart/2005/8/layout/radial6"/>
    <dgm:cxn modelId="{AF9FA822-65C9-4855-BDFD-9FB016182A9F}" type="presOf" srcId="{4075A0F8-7799-44A0-8C5B-3B6A65F36160}" destId="{057A6616-E2CB-4971-BDD9-B4E0D52DD14D}" srcOrd="0" destOrd="0" presId="urn:microsoft.com/office/officeart/2005/8/layout/radial6"/>
    <dgm:cxn modelId="{68BBC38D-9CB5-4B9E-A3FF-F5C8193E76F1}" type="presOf" srcId="{0F590B6A-FEA7-491F-93AE-17597C29EC89}" destId="{278531B3-8DDE-4888-BED8-0E6193967C8F}" srcOrd="0" destOrd="0" presId="urn:microsoft.com/office/officeart/2005/8/layout/radial6"/>
    <dgm:cxn modelId="{3FA9F96E-C3F7-44D0-AD96-935C6A5957EE}" srcId="{1AE0544E-A5E4-453F-8894-F23B912E879E}" destId="{7AF94EAF-D1A3-413F-A9D6-3733BB6F309D}" srcOrd="4" destOrd="0" parTransId="{A8C346FE-5C85-474D-A3D7-501071464212}" sibTransId="{C15227DB-11F4-4304-B35E-F59376828027}"/>
    <dgm:cxn modelId="{23A33946-54CA-4DC0-A688-F24850AD7DAB}" type="presOf" srcId="{4F064F46-9F56-4B19-8772-14614641BA4A}" destId="{D094DC46-CF14-48AC-A6D5-B258F723FA8A}" srcOrd="0" destOrd="0" presId="urn:microsoft.com/office/officeart/2005/8/layout/radial6"/>
    <dgm:cxn modelId="{27EA51CB-EFBA-4EC6-B34A-7E1AC58E3DA3}" type="presParOf" srcId="{E47C8314-AE39-4DCA-ACC6-4A77C6C0DD93}" destId="{81E0274F-F3FC-4C10-9418-0A047D443D63}" srcOrd="0" destOrd="0" presId="urn:microsoft.com/office/officeart/2005/8/layout/radial6"/>
    <dgm:cxn modelId="{764EC9CC-F65E-4AB0-A903-1EBA9322FCC7}" type="presParOf" srcId="{E47C8314-AE39-4DCA-ACC6-4A77C6C0DD93}" destId="{F7CA304D-171E-4AD4-95D6-315F0E687262}" srcOrd="1" destOrd="0" presId="urn:microsoft.com/office/officeart/2005/8/layout/radial6"/>
    <dgm:cxn modelId="{A5B438B4-24AA-44F1-82BF-0C2A103EF7D9}" type="presParOf" srcId="{E47C8314-AE39-4DCA-ACC6-4A77C6C0DD93}" destId="{4541EB9C-11F2-46C7-B697-40299A0068E3}" srcOrd="2" destOrd="0" presId="urn:microsoft.com/office/officeart/2005/8/layout/radial6"/>
    <dgm:cxn modelId="{9A97D04C-A4F5-4171-8981-80A048873E76}" type="presParOf" srcId="{E47C8314-AE39-4DCA-ACC6-4A77C6C0DD93}" destId="{057A6616-E2CB-4971-BDD9-B4E0D52DD14D}" srcOrd="3" destOrd="0" presId="urn:microsoft.com/office/officeart/2005/8/layout/radial6"/>
    <dgm:cxn modelId="{B47FD73E-9D12-41D9-A6CC-A114C063D64B}" type="presParOf" srcId="{E47C8314-AE39-4DCA-ACC6-4A77C6C0DD93}" destId="{13D54186-8836-4F8B-975E-71C0EC6B8708}" srcOrd="4" destOrd="0" presId="urn:microsoft.com/office/officeart/2005/8/layout/radial6"/>
    <dgm:cxn modelId="{248F94D3-5910-4FBC-9A9F-B4416225AC7A}" type="presParOf" srcId="{E47C8314-AE39-4DCA-ACC6-4A77C6C0DD93}" destId="{12203868-E7A3-4EE1-B94F-B18C80E587E9}" srcOrd="5" destOrd="0" presId="urn:microsoft.com/office/officeart/2005/8/layout/radial6"/>
    <dgm:cxn modelId="{9D724AE5-6440-4561-86D5-67D87913FF10}" type="presParOf" srcId="{E47C8314-AE39-4DCA-ACC6-4A77C6C0DD93}" destId="{DBF91AA5-477C-478A-8579-E2C17FF0D31C}" srcOrd="6" destOrd="0" presId="urn:microsoft.com/office/officeart/2005/8/layout/radial6"/>
    <dgm:cxn modelId="{1883B697-D7BC-4737-AB74-4ECA727CDB85}" type="presParOf" srcId="{E47C8314-AE39-4DCA-ACC6-4A77C6C0DD93}" destId="{BE925D5A-BEE7-4B25-B831-1D088F20A886}" srcOrd="7" destOrd="0" presId="urn:microsoft.com/office/officeart/2005/8/layout/radial6"/>
    <dgm:cxn modelId="{24BF85F8-3D9F-434D-A7C9-A5D00CA4D740}" type="presParOf" srcId="{E47C8314-AE39-4DCA-ACC6-4A77C6C0DD93}" destId="{576429FA-45F0-455B-B255-76B40A802EC9}" srcOrd="8" destOrd="0" presId="urn:microsoft.com/office/officeart/2005/8/layout/radial6"/>
    <dgm:cxn modelId="{AC57731A-EB5C-4B76-9BE4-58F3925616F8}" type="presParOf" srcId="{E47C8314-AE39-4DCA-ACC6-4A77C6C0DD93}" destId="{278531B3-8DDE-4888-BED8-0E6193967C8F}" srcOrd="9" destOrd="0" presId="urn:microsoft.com/office/officeart/2005/8/layout/radial6"/>
    <dgm:cxn modelId="{1AF6765E-F393-4864-9860-46B613D0C2B2}" type="presParOf" srcId="{E47C8314-AE39-4DCA-ACC6-4A77C6C0DD93}" destId="{D094DC46-CF14-48AC-A6D5-B258F723FA8A}" srcOrd="10" destOrd="0" presId="urn:microsoft.com/office/officeart/2005/8/layout/radial6"/>
    <dgm:cxn modelId="{AE937027-8899-4528-95D5-0A7ECCFE685E}" type="presParOf" srcId="{E47C8314-AE39-4DCA-ACC6-4A77C6C0DD93}" destId="{19D5AAE8-3663-4F0F-A724-4C8173B0782B}" srcOrd="11" destOrd="0" presId="urn:microsoft.com/office/officeart/2005/8/layout/radial6"/>
    <dgm:cxn modelId="{A5A36914-6752-42FC-A209-56E818D7DA32}" type="presParOf" srcId="{E47C8314-AE39-4DCA-ACC6-4A77C6C0DD93}" destId="{8E6D57E0-EED9-46EA-930C-58128CFB939E}" srcOrd="12" destOrd="0" presId="urn:microsoft.com/office/officeart/2005/8/layout/radial6"/>
    <dgm:cxn modelId="{CF8E6D45-3D0C-4D25-8197-2351219E0008}" type="presParOf" srcId="{E47C8314-AE39-4DCA-ACC6-4A77C6C0DD93}" destId="{E73C1328-4C19-4C74-97B3-63E6D43CABDE}" srcOrd="13" destOrd="0" presId="urn:microsoft.com/office/officeart/2005/8/layout/radial6"/>
    <dgm:cxn modelId="{1B9716C1-339D-4480-9B67-2B3158E08A2B}" type="presParOf" srcId="{E47C8314-AE39-4DCA-ACC6-4A77C6C0DD93}" destId="{1282F8EF-A08D-406D-A88C-EA2F0C816075}" srcOrd="14" destOrd="0" presId="urn:microsoft.com/office/officeart/2005/8/layout/radial6"/>
    <dgm:cxn modelId="{6E030225-F05F-4E21-BC83-A9C96968893E}" type="presParOf" srcId="{E47C8314-AE39-4DCA-ACC6-4A77C6C0DD93}" destId="{AB11C61E-A103-460E-BD47-D5176E598152}" srcOrd="15" destOrd="0" presId="urn:microsoft.com/office/officeart/2005/8/layout/radial6"/>
    <dgm:cxn modelId="{703CDFC4-317F-4563-9CE7-B1D69BE9B5D4}" type="presParOf" srcId="{E47C8314-AE39-4DCA-ACC6-4A77C6C0DD93}" destId="{AEACAA5F-C8C8-4890-8276-1A3034A69378}" srcOrd="16" destOrd="0" presId="urn:microsoft.com/office/officeart/2005/8/layout/radial6"/>
    <dgm:cxn modelId="{C2430652-71E6-4590-B4C4-AE8EA2A2A1A9}" type="presParOf" srcId="{E47C8314-AE39-4DCA-ACC6-4A77C6C0DD93}" destId="{640AF91C-CA81-4D5B-9746-B966FD90F409}" srcOrd="17" destOrd="0" presId="urn:microsoft.com/office/officeart/2005/8/layout/radial6"/>
    <dgm:cxn modelId="{9A761765-B4E2-41B8-852B-09E9F410CFBE}" type="presParOf" srcId="{E47C8314-AE39-4DCA-ACC6-4A77C6C0DD93}" destId="{18535082-A10E-429B-A77B-339498A4287F}" srcOrd="18" destOrd="0" presId="urn:microsoft.com/office/officeart/2005/8/layout/radial6"/>
    <dgm:cxn modelId="{0666E344-AAB9-4EF4-8DF6-741968B83C5A}" type="presParOf" srcId="{E47C8314-AE39-4DCA-ACC6-4A77C6C0DD93}" destId="{EA65C4FF-3D21-487E-B7FF-BB86D1C50B80}" srcOrd="19" destOrd="0" presId="urn:microsoft.com/office/officeart/2005/8/layout/radial6"/>
    <dgm:cxn modelId="{3D20B9F5-4130-4882-8DEF-A3D2D64FD2F1}" type="presParOf" srcId="{E47C8314-AE39-4DCA-ACC6-4A77C6C0DD93}" destId="{71A44F5D-069F-4DDC-87F3-B1AA0030E0EE}" srcOrd="20" destOrd="0" presId="urn:microsoft.com/office/officeart/2005/8/layout/radial6"/>
    <dgm:cxn modelId="{3D0E4280-D38D-4CB6-B725-8856FA050CB3}" type="presParOf" srcId="{E47C8314-AE39-4DCA-ACC6-4A77C6C0DD93}" destId="{E4856E96-7488-4E4D-96A5-3DBE6584E38F}" srcOrd="21" destOrd="0" presId="urn:microsoft.com/office/officeart/2005/8/layout/radial6"/>
    <dgm:cxn modelId="{AC7796DE-EA47-461F-9AE3-A57D4475C908}" type="presParOf" srcId="{E47C8314-AE39-4DCA-ACC6-4A77C6C0DD93}" destId="{4FBE82EE-3ACF-412E-A2D4-773F5790292C}" srcOrd="22" destOrd="0" presId="urn:microsoft.com/office/officeart/2005/8/layout/radial6"/>
    <dgm:cxn modelId="{E5EFEAF1-3714-4927-845F-1F9C251F065D}" type="presParOf" srcId="{E47C8314-AE39-4DCA-ACC6-4A77C6C0DD93}" destId="{977A0D1F-CC4A-4B63-A301-2DB8BA716B07}" srcOrd="23" destOrd="0" presId="urn:microsoft.com/office/officeart/2005/8/layout/radial6"/>
    <dgm:cxn modelId="{433CF9E7-384F-4CF1-9133-CB9F0BA6A008}" type="presParOf" srcId="{E47C8314-AE39-4DCA-ACC6-4A77C6C0DD93}" destId="{9E3029E5-EA35-44DD-B50D-A4D73356A785}" srcOrd="24" destOrd="0" presId="urn:microsoft.com/office/officeart/2005/8/layout/radial6"/>
    <dgm:cxn modelId="{27B81D74-CD6B-4FFE-ABDB-D74DC51C871C}" type="presParOf" srcId="{E47C8314-AE39-4DCA-ACC6-4A77C6C0DD93}" destId="{9A3773B4-7BC3-4B27-B73A-244652A76C94}" srcOrd="25" destOrd="0" presId="urn:microsoft.com/office/officeart/2005/8/layout/radial6"/>
    <dgm:cxn modelId="{0F5AC16E-C47B-447C-98A1-01E0CA54D948}" type="presParOf" srcId="{E47C8314-AE39-4DCA-ACC6-4A77C6C0DD93}" destId="{94473484-0ADC-4A98-B4CE-2ED75615C2D2}" srcOrd="26" destOrd="0" presId="urn:microsoft.com/office/officeart/2005/8/layout/radial6"/>
    <dgm:cxn modelId="{181B3ED9-DCD1-4B35-AAAC-5FDD901B61C3}" type="presParOf" srcId="{E47C8314-AE39-4DCA-ACC6-4A77C6C0DD93}" destId="{69AABEC4-3E19-45C7-AE62-A8545B6C53A6}" srcOrd="27"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DC6AF4-009D-46AF-B57B-29EF158E1016}"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1AE0544E-A5E4-453F-8894-F23B912E879E}">
      <dgm:prSet phldrT="[Text]" custT="1"/>
      <dgm:spPr/>
      <dgm:t>
        <a:bodyPr/>
        <a:lstStyle/>
        <a:p>
          <a:r>
            <a:rPr lang="en-US" sz="28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Members</a:t>
          </a:r>
          <a:endParaRPr lang="en-US" sz="28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A8D2D2D2-53B5-4F38-8322-5BDE5FFFD019}" type="parTrans" cxnId="{A9FFB7D6-B90C-4FE7-9716-6A319E48ED67}">
      <dgm:prSet/>
      <dgm:spPr/>
      <dgm:t>
        <a:bodyPr/>
        <a:lstStyle/>
        <a:p>
          <a:endParaRPr lang="en-US"/>
        </a:p>
      </dgm:t>
    </dgm:pt>
    <dgm:pt modelId="{BDFB8160-DE30-451D-A8A6-E6D0E2780417}" type="sibTrans" cxnId="{A9FFB7D6-B90C-4FE7-9716-6A319E48ED67}">
      <dgm:prSet/>
      <dgm:spPr/>
      <dgm:t>
        <a:bodyPr/>
        <a:lstStyle/>
        <a:p>
          <a:endParaRPr lang="en-US"/>
        </a:p>
      </dgm:t>
    </dgm:pt>
    <dgm:pt modelId="{ADB4A235-7542-4F93-9730-01D207A3F7C2}">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Slabs</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A5DE9864-0022-4231-A700-3F33CC9F1B07}" type="parTrans" cxnId="{6F356C40-B462-47D5-85A8-CB4A06476E8C}">
      <dgm:prSet/>
      <dgm:spPr/>
      <dgm:t>
        <a:bodyPr/>
        <a:lstStyle/>
        <a:p>
          <a:endParaRPr lang="en-US"/>
        </a:p>
      </dgm:t>
    </dgm:pt>
    <dgm:pt modelId="{4075A0F8-7799-44A0-8C5B-3B6A65F36160}" type="sibTrans" cxnId="{6F356C40-B462-47D5-85A8-CB4A06476E8C}">
      <dgm:prSet/>
      <dgm:spPr/>
      <dgm:t>
        <a:bodyPr/>
        <a:lstStyle/>
        <a:p>
          <a:endParaRPr lang="en-US"/>
        </a:p>
      </dgm:t>
    </dgm:pt>
    <dgm:pt modelId="{4F064F46-9F56-4B19-8772-14614641BA4A}">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Shear walls</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1E3F24E1-BE3E-4AD2-A32A-4F8D812055DE}" type="parTrans" cxnId="{45105FFD-3C83-4C04-80B5-3A55228C449C}">
      <dgm:prSet/>
      <dgm:spPr/>
      <dgm:t>
        <a:bodyPr/>
        <a:lstStyle/>
        <a:p>
          <a:endParaRPr lang="en-US"/>
        </a:p>
      </dgm:t>
    </dgm:pt>
    <dgm:pt modelId="{DCAFD009-0C61-47AC-957C-9B94270DB3A8}" type="sibTrans" cxnId="{45105FFD-3C83-4C04-80B5-3A55228C449C}">
      <dgm:prSet/>
      <dgm:spPr/>
      <dgm:t>
        <a:bodyPr/>
        <a:lstStyle/>
        <a:p>
          <a:endParaRPr lang="en-US"/>
        </a:p>
      </dgm:t>
    </dgm:pt>
    <dgm:pt modelId="{23D72277-EEE5-4FA3-A951-06F572908B34}">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Beams</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423180A7-0254-45C9-AF52-6FFB8D74BA5A}" type="parTrans" cxnId="{1ED75831-4D02-4A2C-9FF8-0706A06439B7}">
      <dgm:prSet/>
      <dgm:spPr/>
      <dgm:t>
        <a:bodyPr/>
        <a:lstStyle/>
        <a:p>
          <a:endParaRPr lang="en-US"/>
        </a:p>
      </dgm:t>
    </dgm:pt>
    <dgm:pt modelId="{3A6D8F41-6D07-4065-B2EA-D45A2C622F41}" type="sibTrans" cxnId="{1ED75831-4D02-4A2C-9FF8-0706A06439B7}">
      <dgm:prSet/>
      <dgm:spPr/>
      <dgm:t>
        <a:bodyPr/>
        <a:lstStyle/>
        <a:p>
          <a:endParaRPr lang="en-US"/>
        </a:p>
      </dgm:t>
    </dgm:pt>
    <dgm:pt modelId="{AD0986B4-0ED2-4D5B-8AD4-8C96B3F62AC5}">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Columns</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622192F0-ED50-47EC-ADCD-D43B3C0EEFD7}" type="parTrans" cxnId="{F72ABD9A-2B61-4BDB-A285-7D174A7BD6C3}">
      <dgm:prSet/>
      <dgm:spPr/>
      <dgm:t>
        <a:bodyPr/>
        <a:lstStyle/>
        <a:p>
          <a:endParaRPr lang="en-US"/>
        </a:p>
      </dgm:t>
    </dgm:pt>
    <dgm:pt modelId="{0F590B6A-FEA7-491F-93AE-17597C29EC89}" type="sibTrans" cxnId="{F72ABD9A-2B61-4BDB-A285-7D174A7BD6C3}">
      <dgm:prSet/>
      <dgm:spPr/>
      <dgm:t>
        <a:bodyPr/>
        <a:lstStyle/>
        <a:p>
          <a:endParaRPr lang="en-US"/>
        </a:p>
      </dgm:t>
    </dgm:pt>
    <dgm:pt modelId="{C5E3762E-F98F-4371-8E0F-2140FC98B3B8}">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Staircase</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257C6591-BDA7-44AA-A693-018A936484D7}" type="parTrans" cxnId="{C113AEC3-DD03-4BDA-8F08-4D599DFC2FEB}">
      <dgm:prSet/>
      <dgm:spPr/>
      <dgm:t>
        <a:bodyPr/>
        <a:lstStyle/>
        <a:p>
          <a:endParaRPr lang="en-US"/>
        </a:p>
      </dgm:t>
    </dgm:pt>
    <dgm:pt modelId="{0D016F66-D0FC-4335-8A61-904F415084A3}" type="sibTrans" cxnId="{C113AEC3-DD03-4BDA-8F08-4D599DFC2FEB}">
      <dgm:prSet/>
      <dgm:spPr/>
      <dgm:t>
        <a:bodyPr/>
        <a:lstStyle/>
        <a:p>
          <a:endParaRPr lang="en-US"/>
        </a:p>
      </dgm:t>
    </dgm:pt>
    <dgm:pt modelId="{0527FB9F-08C8-4114-8A27-63B5850198B4}">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Footing</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6D1E8E19-0E6D-4D0A-9D08-2666ED923900}" type="parTrans" cxnId="{0391D85D-BC83-42AB-A133-B85B182C7B3F}">
      <dgm:prSet/>
      <dgm:spPr/>
      <dgm:t>
        <a:bodyPr/>
        <a:lstStyle/>
        <a:p>
          <a:endParaRPr lang="en-US"/>
        </a:p>
      </dgm:t>
    </dgm:pt>
    <dgm:pt modelId="{B3AE51DD-1849-47A7-B978-105C8C243A31}" type="sibTrans" cxnId="{0391D85D-BC83-42AB-A133-B85B182C7B3F}">
      <dgm:prSet/>
      <dgm:spPr/>
      <dgm:t>
        <a:bodyPr/>
        <a:lstStyle/>
        <a:p>
          <a:endParaRPr lang="en-US"/>
        </a:p>
      </dgm:t>
    </dgm:pt>
    <dgm:pt modelId="{E47C8314-AE39-4DCA-ACC6-4A77C6C0DD93}" type="pres">
      <dgm:prSet presAssocID="{48DC6AF4-009D-46AF-B57B-29EF158E1016}" presName="Name0" presStyleCnt="0">
        <dgm:presLayoutVars>
          <dgm:chMax val="1"/>
          <dgm:dir/>
          <dgm:animLvl val="ctr"/>
          <dgm:resizeHandles val="exact"/>
        </dgm:presLayoutVars>
      </dgm:prSet>
      <dgm:spPr/>
      <dgm:t>
        <a:bodyPr/>
        <a:lstStyle/>
        <a:p>
          <a:endParaRPr lang="en-US"/>
        </a:p>
      </dgm:t>
    </dgm:pt>
    <dgm:pt modelId="{81E0274F-F3FC-4C10-9418-0A047D443D63}" type="pres">
      <dgm:prSet presAssocID="{1AE0544E-A5E4-453F-8894-F23B912E879E}" presName="centerShape" presStyleLbl="node0" presStyleIdx="0" presStyleCnt="1" custLinFactNeighborX="-1559" custLinFactNeighborY="-335"/>
      <dgm:spPr/>
      <dgm:t>
        <a:bodyPr/>
        <a:lstStyle/>
        <a:p>
          <a:endParaRPr lang="en-US"/>
        </a:p>
      </dgm:t>
    </dgm:pt>
    <dgm:pt modelId="{F7CA304D-171E-4AD4-95D6-315F0E687262}" type="pres">
      <dgm:prSet presAssocID="{ADB4A235-7542-4F93-9730-01D207A3F7C2}" presName="node" presStyleLbl="node1" presStyleIdx="0" presStyleCnt="6">
        <dgm:presLayoutVars>
          <dgm:bulletEnabled val="1"/>
        </dgm:presLayoutVars>
      </dgm:prSet>
      <dgm:spPr/>
      <dgm:t>
        <a:bodyPr/>
        <a:lstStyle/>
        <a:p>
          <a:endParaRPr lang="en-US"/>
        </a:p>
      </dgm:t>
    </dgm:pt>
    <dgm:pt modelId="{4541EB9C-11F2-46C7-B697-40299A0068E3}" type="pres">
      <dgm:prSet presAssocID="{ADB4A235-7542-4F93-9730-01D207A3F7C2}" presName="dummy" presStyleCnt="0"/>
      <dgm:spPr/>
    </dgm:pt>
    <dgm:pt modelId="{057A6616-E2CB-4971-BDD9-B4E0D52DD14D}" type="pres">
      <dgm:prSet presAssocID="{4075A0F8-7799-44A0-8C5B-3B6A65F36160}" presName="sibTrans" presStyleLbl="sibTrans2D1" presStyleIdx="0" presStyleCnt="6"/>
      <dgm:spPr/>
      <dgm:t>
        <a:bodyPr/>
        <a:lstStyle/>
        <a:p>
          <a:endParaRPr lang="en-US"/>
        </a:p>
      </dgm:t>
    </dgm:pt>
    <dgm:pt modelId="{13D54186-8836-4F8B-975E-71C0EC6B8708}" type="pres">
      <dgm:prSet presAssocID="{23D72277-EEE5-4FA3-A951-06F572908B34}" presName="node" presStyleLbl="node1" presStyleIdx="1" presStyleCnt="6">
        <dgm:presLayoutVars>
          <dgm:bulletEnabled val="1"/>
        </dgm:presLayoutVars>
      </dgm:prSet>
      <dgm:spPr/>
      <dgm:t>
        <a:bodyPr/>
        <a:lstStyle/>
        <a:p>
          <a:endParaRPr lang="en-US"/>
        </a:p>
      </dgm:t>
    </dgm:pt>
    <dgm:pt modelId="{12203868-E7A3-4EE1-B94F-B18C80E587E9}" type="pres">
      <dgm:prSet presAssocID="{23D72277-EEE5-4FA3-A951-06F572908B34}" presName="dummy" presStyleCnt="0"/>
      <dgm:spPr/>
    </dgm:pt>
    <dgm:pt modelId="{DBF91AA5-477C-478A-8579-E2C17FF0D31C}" type="pres">
      <dgm:prSet presAssocID="{3A6D8F41-6D07-4065-B2EA-D45A2C622F41}" presName="sibTrans" presStyleLbl="sibTrans2D1" presStyleIdx="1" presStyleCnt="6"/>
      <dgm:spPr/>
      <dgm:t>
        <a:bodyPr/>
        <a:lstStyle/>
        <a:p>
          <a:endParaRPr lang="en-US"/>
        </a:p>
      </dgm:t>
    </dgm:pt>
    <dgm:pt modelId="{BE925D5A-BEE7-4B25-B831-1D088F20A886}" type="pres">
      <dgm:prSet presAssocID="{AD0986B4-0ED2-4D5B-8AD4-8C96B3F62AC5}" presName="node" presStyleLbl="node1" presStyleIdx="2" presStyleCnt="6">
        <dgm:presLayoutVars>
          <dgm:bulletEnabled val="1"/>
        </dgm:presLayoutVars>
      </dgm:prSet>
      <dgm:spPr/>
      <dgm:t>
        <a:bodyPr/>
        <a:lstStyle/>
        <a:p>
          <a:endParaRPr lang="en-US"/>
        </a:p>
      </dgm:t>
    </dgm:pt>
    <dgm:pt modelId="{576429FA-45F0-455B-B255-76B40A802EC9}" type="pres">
      <dgm:prSet presAssocID="{AD0986B4-0ED2-4D5B-8AD4-8C96B3F62AC5}" presName="dummy" presStyleCnt="0"/>
      <dgm:spPr/>
    </dgm:pt>
    <dgm:pt modelId="{278531B3-8DDE-4888-BED8-0E6193967C8F}" type="pres">
      <dgm:prSet presAssocID="{0F590B6A-FEA7-491F-93AE-17597C29EC89}" presName="sibTrans" presStyleLbl="sibTrans2D1" presStyleIdx="2" presStyleCnt="6"/>
      <dgm:spPr/>
      <dgm:t>
        <a:bodyPr/>
        <a:lstStyle/>
        <a:p>
          <a:endParaRPr lang="en-US"/>
        </a:p>
      </dgm:t>
    </dgm:pt>
    <dgm:pt modelId="{D094DC46-CF14-48AC-A6D5-B258F723FA8A}" type="pres">
      <dgm:prSet presAssocID="{4F064F46-9F56-4B19-8772-14614641BA4A}" presName="node" presStyleLbl="node1" presStyleIdx="3" presStyleCnt="6">
        <dgm:presLayoutVars>
          <dgm:bulletEnabled val="1"/>
        </dgm:presLayoutVars>
      </dgm:prSet>
      <dgm:spPr/>
      <dgm:t>
        <a:bodyPr/>
        <a:lstStyle/>
        <a:p>
          <a:endParaRPr lang="en-US"/>
        </a:p>
      </dgm:t>
    </dgm:pt>
    <dgm:pt modelId="{19D5AAE8-3663-4F0F-A724-4C8173B0782B}" type="pres">
      <dgm:prSet presAssocID="{4F064F46-9F56-4B19-8772-14614641BA4A}" presName="dummy" presStyleCnt="0"/>
      <dgm:spPr/>
    </dgm:pt>
    <dgm:pt modelId="{8E6D57E0-EED9-46EA-930C-58128CFB939E}" type="pres">
      <dgm:prSet presAssocID="{DCAFD009-0C61-47AC-957C-9B94270DB3A8}" presName="sibTrans" presStyleLbl="sibTrans2D1" presStyleIdx="3" presStyleCnt="6"/>
      <dgm:spPr/>
      <dgm:t>
        <a:bodyPr/>
        <a:lstStyle/>
        <a:p>
          <a:endParaRPr lang="en-US"/>
        </a:p>
      </dgm:t>
    </dgm:pt>
    <dgm:pt modelId="{27A9539D-5E93-4B8E-8E6B-F13B30190C7A}" type="pres">
      <dgm:prSet presAssocID="{0527FB9F-08C8-4114-8A27-63B5850198B4}" presName="node" presStyleLbl="node1" presStyleIdx="4" presStyleCnt="6">
        <dgm:presLayoutVars>
          <dgm:bulletEnabled val="1"/>
        </dgm:presLayoutVars>
      </dgm:prSet>
      <dgm:spPr/>
      <dgm:t>
        <a:bodyPr/>
        <a:lstStyle/>
        <a:p>
          <a:endParaRPr lang="en-US"/>
        </a:p>
      </dgm:t>
    </dgm:pt>
    <dgm:pt modelId="{04FD7994-C00B-4ABB-A07D-0E7843B82289}" type="pres">
      <dgm:prSet presAssocID="{0527FB9F-08C8-4114-8A27-63B5850198B4}" presName="dummy" presStyleCnt="0"/>
      <dgm:spPr/>
    </dgm:pt>
    <dgm:pt modelId="{F8C9E013-E44A-4B6B-95C5-94CBB89CDB02}" type="pres">
      <dgm:prSet presAssocID="{B3AE51DD-1849-47A7-B978-105C8C243A31}" presName="sibTrans" presStyleLbl="sibTrans2D1" presStyleIdx="4" presStyleCnt="6"/>
      <dgm:spPr/>
      <dgm:t>
        <a:bodyPr/>
        <a:lstStyle/>
        <a:p>
          <a:endParaRPr lang="en-US"/>
        </a:p>
      </dgm:t>
    </dgm:pt>
    <dgm:pt modelId="{B0FA5E61-F06E-469C-8085-6429EEA851C9}" type="pres">
      <dgm:prSet presAssocID="{C5E3762E-F98F-4371-8E0F-2140FC98B3B8}" presName="node" presStyleLbl="node1" presStyleIdx="5" presStyleCnt="6">
        <dgm:presLayoutVars>
          <dgm:bulletEnabled val="1"/>
        </dgm:presLayoutVars>
      </dgm:prSet>
      <dgm:spPr/>
      <dgm:t>
        <a:bodyPr/>
        <a:lstStyle/>
        <a:p>
          <a:endParaRPr lang="en-US"/>
        </a:p>
      </dgm:t>
    </dgm:pt>
    <dgm:pt modelId="{8FC2E93C-7905-412E-944C-4B67511B574F}" type="pres">
      <dgm:prSet presAssocID="{C5E3762E-F98F-4371-8E0F-2140FC98B3B8}" presName="dummy" presStyleCnt="0"/>
      <dgm:spPr/>
    </dgm:pt>
    <dgm:pt modelId="{B33055C4-6671-4E34-A9ED-F409F13A26DB}" type="pres">
      <dgm:prSet presAssocID="{0D016F66-D0FC-4335-8A61-904F415084A3}" presName="sibTrans" presStyleLbl="sibTrans2D1" presStyleIdx="5" presStyleCnt="6"/>
      <dgm:spPr/>
      <dgm:t>
        <a:bodyPr/>
        <a:lstStyle/>
        <a:p>
          <a:endParaRPr lang="en-US"/>
        </a:p>
      </dgm:t>
    </dgm:pt>
  </dgm:ptLst>
  <dgm:cxnLst>
    <dgm:cxn modelId="{A9FFB7D6-B90C-4FE7-9716-6A319E48ED67}" srcId="{48DC6AF4-009D-46AF-B57B-29EF158E1016}" destId="{1AE0544E-A5E4-453F-8894-F23B912E879E}" srcOrd="0" destOrd="0" parTransId="{A8D2D2D2-53B5-4F38-8322-5BDE5FFFD019}" sibTransId="{BDFB8160-DE30-451D-A8A6-E6D0E2780417}"/>
    <dgm:cxn modelId="{0391D85D-BC83-42AB-A133-B85B182C7B3F}" srcId="{1AE0544E-A5E4-453F-8894-F23B912E879E}" destId="{0527FB9F-08C8-4114-8A27-63B5850198B4}" srcOrd="4" destOrd="0" parTransId="{6D1E8E19-0E6D-4D0A-9D08-2666ED923900}" sibTransId="{B3AE51DD-1849-47A7-B978-105C8C243A31}"/>
    <dgm:cxn modelId="{23A33946-54CA-4DC0-A688-F24850AD7DAB}" type="presOf" srcId="{4F064F46-9F56-4B19-8772-14614641BA4A}" destId="{D094DC46-CF14-48AC-A6D5-B258F723FA8A}" srcOrd="0" destOrd="0" presId="urn:microsoft.com/office/officeart/2005/8/layout/radial6"/>
    <dgm:cxn modelId="{6F356C40-B462-47D5-85A8-CB4A06476E8C}" srcId="{1AE0544E-A5E4-453F-8894-F23B912E879E}" destId="{ADB4A235-7542-4F93-9730-01D207A3F7C2}" srcOrd="0" destOrd="0" parTransId="{A5DE9864-0022-4231-A700-3F33CC9F1B07}" sibTransId="{4075A0F8-7799-44A0-8C5B-3B6A65F36160}"/>
    <dgm:cxn modelId="{F1A906B7-F8FD-4E93-B445-36A3C6EEB930}" type="presOf" srcId="{C5E3762E-F98F-4371-8E0F-2140FC98B3B8}" destId="{B0FA5E61-F06E-469C-8085-6429EEA851C9}" srcOrd="0" destOrd="0" presId="urn:microsoft.com/office/officeart/2005/8/layout/radial6"/>
    <dgm:cxn modelId="{8C60D78B-363D-4E05-A390-25335DB969CE}" type="presOf" srcId="{3A6D8F41-6D07-4065-B2EA-D45A2C622F41}" destId="{DBF91AA5-477C-478A-8579-E2C17FF0D31C}" srcOrd="0" destOrd="0" presId="urn:microsoft.com/office/officeart/2005/8/layout/radial6"/>
    <dgm:cxn modelId="{0AA2C489-5D12-4CC6-A19E-4A21A0C9A3D9}" type="presOf" srcId="{B3AE51DD-1849-47A7-B978-105C8C243A31}" destId="{F8C9E013-E44A-4B6B-95C5-94CBB89CDB02}" srcOrd="0" destOrd="0" presId="urn:microsoft.com/office/officeart/2005/8/layout/radial6"/>
    <dgm:cxn modelId="{AF9FA822-65C9-4855-BDFD-9FB016182A9F}" type="presOf" srcId="{4075A0F8-7799-44A0-8C5B-3B6A65F36160}" destId="{057A6616-E2CB-4971-BDD9-B4E0D52DD14D}" srcOrd="0" destOrd="0" presId="urn:microsoft.com/office/officeart/2005/8/layout/radial6"/>
    <dgm:cxn modelId="{97FB2BE4-4C4B-4CAE-A95A-B41CF34625F8}" type="presOf" srcId="{23D72277-EEE5-4FA3-A951-06F572908B34}" destId="{13D54186-8836-4F8B-975E-71C0EC6B8708}" srcOrd="0" destOrd="0" presId="urn:microsoft.com/office/officeart/2005/8/layout/radial6"/>
    <dgm:cxn modelId="{17450EE4-DA0A-4BD0-8C5A-98B2AAA056DB}" type="presOf" srcId="{ADB4A235-7542-4F93-9730-01D207A3F7C2}" destId="{F7CA304D-171E-4AD4-95D6-315F0E687262}" srcOrd="0" destOrd="0" presId="urn:microsoft.com/office/officeart/2005/8/layout/radial6"/>
    <dgm:cxn modelId="{B9FB0823-1DAC-4B95-8DF6-87C91EE36FEB}" type="presOf" srcId="{0D016F66-D0FC-4335-8A61-904F415084A3}" destId="{B33055C4-6671-4E34-A9ED-F409F13A26DB}" srcOrd="0" destOrd="0" presId="urn:microsoft.com/office/officeart/2005/8/layout/radial6"/>
    <dgm:cxn modelId="{F72ABD9A-2B61-4BDB-A285-7D174A7BD6C3}" srcId="{1AE0544E-A5E4-453F-8894-F23B912E879E}" destId="{AD0986B4-0ED2-4D5B-8AD4-8C96B3F62AC5}" srcOrd="2" destOrd="0" parTransId="{622192F0-ED50-47EC-ADCD-D43B3C0EEFD7}" sibTransId="{0F590B6A-FEA7-491F-93AE-17597C29EC89}"/>
    <dgm:cxn modelId="{16724292-123B-4881-A1A9-F8C51B4C0C62}" type="presOf" srcId="{0527FB9F-08C8-4114-8A27-63B5850198B4}" destId="{27A9539D-5E93-4B8E-8E6B-F13B30190C7A}" srcOrd="0" destOrd="0" presId="urn:microsoft.com/office/officeart/2005/8/layout/radial6"/>
    <dgm:cxn modelId="{68BBC38D-9CB5-4B9E-A3FF-F5C8193E76F1}" type="presOf" srcId="{0F590B6A-FEA7-491F-93AE-17597C29EC89}" destId="{278531B3-8DDE-4888-BED8-0E6193967C8F}" srcOrd="0" destOrd="0" presId="urn:microsoft.com/office/officeart/2005/8/layout/radial6"/>
    <dgm:cxn modelId="{54DDC395-F27B-4684-93DC-E3425F0A090A}" type="presOf" srcId="{DCAFD009-0C61-47AC-957C-9B94270DB3A8}" destId="{8E6D57E0-EED9-46EA-930C-58128CFB939E}" srcOrd="0" destOrd="0" presId="urn:microsoft.com/office/officeart/2005/8/layout/radial6"/>
    <dgm:cxn modelId="{09FA1375-07BC-430B-A49E-D59610B67370}" type="presOf" srcId="{AD0986B4-0ED2-4D5B-8AD4-8C96B3F62AC5}" destId="{BE925D5A-BEE7-4B25-B831-1D088F20A886}" srcOrd="0" destOrd="0" presId="urn:microsoft.com/office/officeart/2005/8/layout/radial6"/>
    <dgm:cxn modelId="{3C821FEF-8D54-4153-B14C-8A000FF29595}" type="presOf" srcId="{1AE0544E-A5E4-453F-8894-F23B912E879E}" destId="{81E0274F-F3FC-4C10-9418-0A047D443D63}" srcOrd="0" destOrd="0" presId="urn:microsoft.com/office/officeart/2005/8/layout/radial6"/>
    <dgm:cxn modelId="{ADB8C169-FA48-471E-B72C-9F2AD5683A38}" type="presOf" srcId="{48DC6AF4-009D-46AF-B57B-29EF158E1016}" destId="{E47C8314-AE39-4DCA-ACC6-4A77C6C0DD93}" srcOrd="0" destOrd="0" presId="urn:microsoft.com/office/officeart/2005/8/layout/radial6"/>
    <dgm:cxn modelId="{45105FFD-3C83-4C04-80B5-3A55228C449C}" srcId="{1AE0544E-A5E4-453F-8894-F23B912E879E}" destId="{4F064F46-9F56-4B19-8772-14614641BA4A}" srcOrd="3" destOrd="0" parTransId="{1E3F24E1-BE3E-4AD2-A32A-4F8D812055DE}" sibTransId="{DCAFD009-0C61-47AC-957C-9B94270DB3A8}"/>
    <dgm:cxn modelId="{1ED75831-4D02-4A2C-9FF8-0706A06439B7}" srcId="{1AE0544E-A5E4-453F-8894-F23B912E879E}" destId="{23D72277-EEE5-4FA3-A951-06F572908B34}" srcOrd="1" destOrd="0" parTransId="{423180A7-0254-45C9-AF52-6FFB8D74BA5A}" sibTransId="{3A6D8F41-6D07-4065-B2EA-D45A2C622F41}"/>
    <dgm:cxn modelId="{C113AEC3-DD03-4BDA-8F08-4D599DFC2FEB}" srcId="{1AE0544E-A5E4-453F-8894-F23B912E879E}" destId="{C5E3762E-F98F-4371-8E0F-2140FC98B3B8}" srcOrd="5" destOrd="0" parTransId="{257C6591-BDA7-44AA-A693-018A936484D7}" sibTransId="{0D016F66-D0FC-4335-8A61-904F415084A3}"/>
    <dgm:cxn modelId="{27EA51CB-EFBA-4EC6-B34A-7E1AC58E3DA3}" type="presParOf" srcId="{E47C8314-AE39-4DCA-ACC6-4A77C6C0DD93}" destId="{81E0274F-F3FC-4C10-9418-0A047D443D63}" srcOrd="0" destOrd="0" presId="urn:microsoft.com/office/officeart/2005/8/layout/radial6"/>
    <dgm:cxn modelId="{764EC9CC-F65E-4AB0-A903-1EBA9322FCC7}" type="presParOf" srcId="{E47C8314-AE39-4DCA-ACC6-4A77C6C0DD93}" destId="{F7CA304D-171E-4AD4-95D6-315F0E687262}" srcOrd="1" destOrd="0" presId="urn:microsoft.com/office/officeart/2005/8/layout/radial6"/>
    <dgm:cxn modelId="{A5B438B4-24AA-44F1-82BF-0C2A103EF7D9}" type="presParOf" srcId="{E47C8314-AE39-4DCA-ACC6-4A77C6C0DD93}" destId="{4541EB9C-11F2-46C7-B697-40299A0068E3}" srcOrd="2" destOrd="0" presId="urn:microsoft.com/office/officeart/2005/8/layout/radial6"/>
    <dgm:cxn modelId="{9A97D04C-A4F5-4171-8981-80A048873E76}" type="presParOf" srcId="{E47C8314-AE39-4DCA-ACC6-4A77C6C0DD93}" destId="{057A6616-E2CB-4971-BDD9-B4E0D52DD14D}" srcOrd="3" destOrd="0" presId="urn:microsoft.com/office/officeart/2005/8/layout/radial6"/>
    <dgm:cxn modelId="{B47FD73E-9D12-41D9-A6CC-A114C063D64B}" type="presParOf" srcId="{E47C8314-AE39-4DCA-ACC6-4A77C6C0DD93}" destId="{13D54186-8836-4F8B-975E-71C0EC6B8708}" srcOrd="4" destOrd="0" presId="urn:microsoft.com/office/officeart/2005/8/layout/radial6"/>
    <dgm:cxn modelId="{248F94D3-5910-4FBC-9A9F-B4416225AC7A}" type="presParOf" srcId="{E47C8314-AE39-4DCA-ACC6-4A77C6C0DD93}" destId="{12203868-E7A3-4EE1-B94F-B18C80E587E9}" srcOrd="5" destOrd="0" presId="urn:microsoft.com/office/officeart/2005/8/layout/radial6"/>
    <dgm:cxn modelId="{9D724AE5-6440-4561-86D5-67D87913FF10}" type="presParOf" srcId="{E47C8314-AE39-4DCA-ACC6-4A77C6C0DD93}" destId="{DBF91AA5-477C-478A-8579-E2C17FF0D31C}" srcOrd="6" destOrd="0" presId="urn:microsoft.com/office/officeart/2005/8/layout/radial6"/>
    <dgm:cxn modelId="{1883B697-D7BC-4737-AB74-4ECA727CDB85}" type="presParOf" srcId="{E47C8314-AE39-4DCA-ACC6-4A77C6C0DD93}" destId="{BE925D5A-BEE7-4B25-B831-1D088F20A886}" srcOrd="7" destOrd="0" presId="urn:microsoft.com/office/officeart/2005/8/layout/radial6"/>
    <dgm:cxn modelId="{24BF85F8-3D9F-434D-A7C9-A5D00CA4D740}" type="presParOf" srcId="{E47C8314-AE39-4DCA-ACC6-4A77C6C0DD93}" destId="{576429FA-45F0-455B-B255-76B40A802EC9}" srcOrd="8" destOrd="0" presId="urn:microsoft.com/office/officeart/2005/8/layout/radial6"/>
    <dgm:cxn modelId="{AC57731A-EB5C-4B76-9BE4-58F3925616F8}" type="presParOf" srcId="{E47C8314-AE39-4DCA-ACC6-4A77C6C0DD93}" destId="{278531B3-8DDE-4888-BED8-0E6193967C8F}" srcOrd="9" destOrd="0" presId="urn:microsoft.com/office/officeart/2005/8/layout/radial6"/>
    <dgm:cxn modelId="{1AF6765E-F393-4864-9860-46B613D0C2B2}" type="presParOf" srcId="{E47C8314-AE39-4DCA-ACC6-4A77C6C0DD93}" destId="{D094DC46-CF14-48AC-A6D5-B258F723FA8A}" srcOrd="10" destOrd="0" presId="urn:microsoft.com/office/officeart/2005/8/layout/radial6"/>
    <dgm:cxn modelId="{AE937027-8899-4528-95D5-0A7ECCFE685E}" type="presParOf" srcId="{E47C8314-AE39-4DCA-ACC6-4A77C6C0DD93}" destId="{19D5AAE8-3663-4F0F-A724-4C8173B0782B}" srcOrd="11" destOrd="0" presId="urn:microsoft.com/office/officeart/2005/8/layout/radial6"/>
    <dgm:cxn modelId="{A5A36914-6752-42FC-A209-56E818D7DA32}" type="presParOf" srcId="{E47C8314-AE39-4DCA-ACC6-4A77C6C0DD93}" destId="{8E6D57E0-EED9-46EA-930C-58128CFB939E}" srcOrd="12" destOrd="0" presId="urn:microsoft.com/office/officeart/2005/8/layout/radial6"/>
    <dgm:cxn modelId="{DA9D27CF-055C-4A8B-9561-63CEBA1CA5CD}" type="presParOf" srcId="{E47C8314-AE39-4DCA-ACC6-4A77C6C0DD93}" destId="{27A9539D-5E93-4B8E-8E6B-F13B30190C7A}" srcOrd="13" destOrd="0" presId="urn:microsoft.com/office/officeart/2005/8/layout/radial6"/>
    <dgm:cxn modelId="{D28D56E0-4FA2-4067-9545-781DFDB455D1}" type="presParOf" srcId="{E47C8314-AE39-4DCA-ACC6-4A77C6C0DD93}" destId="{04FD7994-C00B-4ABB-A07D-0E7843B82289}" srcOrd="14" destOrd="0" presId="urn:microsoft.com/office/officeart/2005/8/layout/radial6"/>
    <dgm:cxn modelId="{A249FAB3-8074-4235-A0AD-6BE7772A3216}" type="presParOf" srcId="{E47C8314-AE39-4DCA-ACC6-4A77C6C0DD93}" destId="{F8C9E013-E44A-4B6B-95C5-94CBB89CDB02}" srcOrd="15" destOrd="0" presId="urn:microsoft.com/office/officeart/2005/8/layout/radial6"/>
    <dgm:cxn modelId="{F84DE8D6-1894-4B6E-9FBD-E91F5F6774E6}" type="presParOf" srcId="{E47C8314-AE39-4DCA-ACC6-4A77C6C0DD93}" destId="{B0FA5E61-F06E-469C-8085-6429EEA851C9}" srcOrd="16" destOrd="0" presId="urn:microsoft.com/office/officeart/2005/8/layout/radial6"/>
    <dgm:cxn modelId="{1345C354-4EA7-42A8-B518-00D62E8C48D0}" type="presParOf" srcId="{E47C8314-AE39-4DCA-ACC6-4A77C6C0DD93}" destId="{8FC2E93C-7905-412E-944C-4B67511B574F}" srcOrd="17" destOrd="0" presId="urn:microsoft.com/office/officeart/2005/8/layout/radial6"/>
    <dgm:cxn modelId="{1D279BD7-24A3-4086-9847-7C495FA6C845}" type="presParOf" srcId="{E47C8314-AE39-4DCA-ACC6-4A77C6C0DD93}" destId="{B33055C4-6671-4E34-A9ED-F409F13A26DB}"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DC6AF4-009D-46AF-B57B-29EF158E1016}"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1AE0544E-A5E4-453F-8894-F23B912E879E}">
      <dgm:prSet phldrT="[Text]" custT="1"/>
      <dgm:spPr/>
      <dgm:t>
        <a:bodyPr/>
        <a:lstStyle/>
        <a:p>
          <a:r>
            <a:rPr lang="en-US" sz="28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Checks</a:t>
          </a:r>
          <a:endParaRPr lang="en-US" sz="28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A8D2D2D2-53B5-4F38-8322-5BDE5FFFD019}" type="parTrans" cxnId="{A9FFB7D6-B90C-4FE7-9716-6A319E48ED67}">
      <dgm:prSet/>
      <dgm:spPr/>
      <dgm:t>
        <a:bodyPr/>
        <a:lstStyle/>
        <a:p>
          <a:endParaRPr lang="en-US"/>
        </a:p>
      </dgm:t>
    </dgm:pt>
    <dgm:pt modelId="{BDFB8160-DE30-451D-A8A6-E6D0E2780417}" type="sibTrans" cxnId="{A9FFB7D6-B90C-4FE7-9716-6A319E48ED67}">
      <dgm:prSet/>
      <dgm:spPr/>
      <dgm:t>
        <a:bodyPr/>
        <a:lstStyle/>
        <a:p>
          <a:endParaRPr lang="en-US"/>
        </a:p>
      </dgm:t>
    </dgm:pt>
    <dgm:pt modelId="{ADB4A235-7542-4F93-9730-01D207A3F7C2}">
      <dgm:prSet phldrT="[Text]" custT="1"/>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Bearing capacity</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A5DE9864-0022-4231-A700-3F33CC9F1B07}" type="parTrans" cxnId="{6F356C40-B462-47D5-85A8-CB4A06476E8C}">
      <dgm:prSet/>
      <dgm:spPr/>
      <dgm:t>
        <a:bodyPr/>
        <a:lstStyle/>
        <a:p>
          <a:endParaRPr lang="en-US"/>
        </a:p>
      </dgm:t>
    </dgm:pt>
    <dgm:pt modelId="{4075A0F8-7799-44A0-8C5B-3B6A65F36160}" type="sibTrans" cxnId="{6F356C40-B462-47D5-85A8-CB4A06476E8C}">
      <dgm:prSet/>
      <dgm:spPr/>
      <dgm:t>
        <a:bodyPr/>
        <a:lstStyle/>
        <a:p>
          <a:endParaRPr lang="en-US"/>
        </a:p>
      </dgm:t>
    </dgm:pt>
    <dgm:pt modelId="{23D72277-EEE5-4FA3-A951-06F572908B34}">
      <dgm:prSet phldrT="[Text]" custT="1"/>
      <dgm:spPr/>
      <dgm:t>
        <a:bodyPr/>
        <a:lstStyle/>
        <a:p>
          <a:r>
            <a:rPr lang="en-US" sz="2000" b="0" cap="none" spc="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Shear capacity</a:t>
          </a:r>
          <a:endParaRPr lang="en-US" sz="2000"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3A6D8F41-6D07-4065-B2EA-D45A2C622F41}" type="sibTrans" cxnId="{1ED75831-4D02-4A2C-9FF8-0706A06439B7}">
      <dgm:prSet/>
      <dgm:spPr/>
      <dgm:t>
        <a:bodyPr/>
        <a:lstStyle/>
        <a:p>
          <a:endParaRPr lang="en-US"/>
        </a:p>
      </dgm:t>
    </dgm:pt>
    <dgm:pt modelId="{423180A7-0254-45C9-AF52-6FFB8D74BA5A}" type="parTrans" cxnId="{1ED75831-4D02-4A2C-9FF8-0706A06439B7}">
      <dgm:prSet/>
      <dgm:spPr/>
      <dgm:t>
        <a:bodyPr/>
        <a:lstStyle/>
        <a:p>
          <a:endParaRPr lang="en-US"/>
        </a:p>
      </dgm:t>
    </dgm:pt>
    <dgm:pt modelId="{D907FF27-206B-4AF8-9639-CB335BDA694D}">
      <dgm:prSet phldrT="[Text]"/>
      <dgm:spPr/>
      <dgm:t>
        <a:bodyPr/>
        <a:lstStyle/>
        <a:p>
          <a:r>
            <a:rPr lang="en-US" b="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Deflection</a:t>
          </a:r>
          <a:endParaRPr lang="en-US" b="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gm:t>
    </dgm:pt>
    <dgm:pt modelId="{7B9E7B6E-667D-40D0-A7D2-49D9F54EA4E5}" type="parTrans" cxnId="{620CA85E-36F3-41A1-A36B-B504EBDBF745}">
      <dgm:prSet/>
      <dgm:spPr/>
      <dgm:t>
        <a:bodyPr/>
        <a:lstStyle/>
        <a:p>
          <a:endParaRPr lang="en-US"/>
        </a:p>
      </dgm:t>
    </dgm:pt>
    <dgm:pt modelId="{8BA4DA88-2557-4B98-8C94-789B94365468}" type="sibTrans" cxnId="{620CA85E-36F3-41A1-A36B-B504EBDBF745}">
      <dgm:prSet/>
      <dgm:spPr/>
      <dgm:t>
        <a:bodyPr/>
        <a:lstStyle/>
        <a:p>
          <a:endParaRPr lang="en-US"/>
        </a:p>
      </dgm:t>
    </dgm:pt>
    <dgm:pt modelId="{E47C8314-AE39-4DCA-ACC6-4A77C6C0DD93}" type="pres">
      <dgm:prSet presAssocID="{48DC6AF4-009D-46AF-B57B-29EF158E1016}" presName="Name0" presStyleCnt="0">
        <dgm:presLayoutVars>
          <dgm:chMax val="1"/>
          <dgm:dir/>
          <dgm:animLvl val="ctr"/>
          <dgm:resizeHandles val="exact"/>
        </dgm:presLayoutVars>
      </dgm:prSet>
      <dgm:spPr/>
      <dgm:t>
        <a:bodyPr/>
        <a:lstStyle/>
        <a:p>
          <a:endParaRPr lang="en-US"/>
        </a:p>
      </dgm:t>
    </dgm:pt>
    <dgm:pt modelId="{81E0274F-F3FC-4C10-9418-0A047D443D63}" type="pres">
      <dgm:prSet presAssocID="{1AE0544E-A5E4-453F-8894-F23B912E879E}" presName="centerShape" presStyleLbl="node0" presStyleIdx="0" presStyleCnt="1" custLinFactNeighborX="-1559" custLinFactNeighborY="-335"/>
      <dgm:spPr/>
      <dgm:t>
        <a:bodyPr/>
        <a:lstStyle/>
        <a:p>
          <a:endParaRPr lang="en-US"/>
        </a:p>
      </dgm:t>
    </dgm:pt>
    <dgm:pt modelId="{F7CA304D-171E-4AD4-95D6-315F0E687262}" type="pres">
      <dgm:prSet presAssocID="{ADB4A235-7542-4F93-9730-01D207A3F7C2}" presName="node" presStyleLbl="node1" presStyleIdx="0" presStyleCnt="3">
        <dgm:presLayoutVars>
          <dgm:bulletEnabled val="1"/>
        </dgm:presLayoutVars>
      </dgm:prSet>
      <dgm:spPr/>
      <dgm:t>
        <a:bodyPr/>
        <a:lstStyle/>
        <a:p>
          <a:endParaRPr lang="en-US"/>
        </a:p>
      </dgm:t>
    </dgm:pt>
    <dgm:pt modelId="{4541EB9C-11F2-46C7-B697-40299A0068E3}" type="pres">
      <dgm:prSet presAssocID="{ADB4A235-7542-4F93-9730-01D207A3F7C2}" presName="dummy" presStyleCnt="0"/>
      <dgm:spPr/>
    </dgm:pt>
    <dgm:pt modelId="{057A6616-E2CB-4971-BDD9-B4E0D52DD14D}" type="pres">
      <dgm:prSet presAssocID="{4075A0F8-7799-44A0-8C5B-3B6A65F36160}" presName="sibTrans" presStyleLbl="sibTrans2D1" presStyleIdx="0" presStyleCnt="3"/>
      <dgm:spPr/>
      <dgm:t>
        <a:bodyPr/>
        <a:lstStyle/>
        <a:p>
          <a:endParaRPr lang="en-US"/>
        </a:p>
      </dgm:t>
    </dgm:pt>
    <dgm:pt modelId="{13D54186-8836-4F8B-975E-71C0EC6B8708}" type="pres">
      <dgm:prSet presAssocID="{23D72277-EEE5-4FA3-A951-06F572908B34}" presName="node" presStyleLbl="node1" presStyleIdx="1" presStyleCnt="3">
        <dgm:presLayoutVars>
          <dgm:bulletEnabled val="1"/>
        </dgm:presLayoutVars>
      </dgm:prSet>
      <dgm:spPr/>
      <dgm:t>
        <a:bodyPr/>
        <a:lstStyle/>
        <a:p>
          <a:endParaRPr lang="en-US"/>
        </a:p>
      </dgm:t>
    </dgm:pt>
    <dgm:pt modelId="{12203868-E7A3-4EE1-B94F-B18C80E587E9}" type="pres">
      <dgm:prSet presAssocID="{23D72277-EEE5-4FA3-A951-06F572908B34}" presName="dummy" presStyleCnt="0"/>
      <dgm:spPr/>
    </dgm:pt>
    <dgm:pt modelId="{DBF91AA5-477C-478A-8579-E2C17FF0D31C}" type="pres">
      <dgm:prSet presAssocID="{3A6D8F41-6D07-4065-B2EA-D45A2C622F41}" presName="sibTrans" presStyleLbl="sibTrans2D1" presStyleIdx="1" presStyleCnt="3"/>
      <dgm:spPr/>
      <dgm:t>
        <a:bodyPr/>
        <a:lstStyle/>
        <a:p>
          <a:endParaRPr lang="en-US"/>
        </a:p>
      </dgm:t>
    </dgm:pt>
    <dgm:pt modelId="{0F32E19C-FD5D-4399-841B-D8E2EE20434A}" type="pres">
      <dgm:prSet presAssocID="{D907FF27-206B-4AF8-9639-CB335BDA694D}" presName="node" presStyleLbl="node1" presStyleIdx="2" presStyleCnt="3">
        <dgm:presLayoutVars>
          <dgm:bulletEnabled val="1"/>
        </dgm:presLayoutVars>
      </dgm:prSet>
      <dgm:spPr/>
      <dgm:t>
        <a:bodyPr/>
        <a:lstStyle/>
        <a:p>
          <a:endParaRPr lang="en-US"/>
        </a:p>
      </dgm:t>
    </dgm:pt>
    <dgm:pt modelId="{D8530466-32C8-4311-8DB4-A575542FFE1D}" type="pres">
      <dgm:prSet presAssocID="{D907FF27-206B-4AF8-9639-CB335BDA694D}" presName="dummy" presStyleCnt="0"/>
      <dgm:spPr/>
    </dgm:pt>
    <dgm:pt modelId="{9A96996D-08F9-4985-BB9E-ECC051EBA73F}" type="pres">
      <dgm:prSet presAssocID="{8BA4DA88-2557-4B98-8C94-789B94365468}" presName="sibTrans" presStyleLbl="sibTrans2D1" presStyleIdx="2" presStyleCnt="3"/>
      <dgm:spPr/>
      <dgm:t>
        <a:bodyPr/>
        <a:lstStyle/>
        <a:p>
          <a:endParaRPr lang="en-US"/>
        </a:p>
      </dgm:t>
    </dgm:pt>
  </dgm:ptLst>
  <dgm:cxnLst>
    <dgm:cxn modelId="{8C60D78B-363D-4E05-A390-25335DB969CE}" type="presOf" srcId="{3A6D8F41-6D07-4065-B2EA-D45A2C622F41}" destId="{DBF91AA5-477C-478A-8579-E2C17FF0D31C}" srcOrd="0" destOrd="0" presId="urn:microsoft.com/office/officeart/2005/8/layout/radial6"/>
    <dgm:cxn modelId="{A9FFB7D6-B90C-4FE7-9716-6A319E48ED67}" srcId="{48DC6AF4-009D-46AF-B57B-29EF158E1016}" destId="{1AE0544E-A5E4-453F-8894-F23B912E879E}" srcOrd="0" destOrd="0" parTransId="{A8D2D2D2-53B5-4F38-8322-5BDE5FFFD019}" sibTransId="{BDFB8160-DE30-451D-A8A6-E6D0E2780417}"/>
    <dgm:cxn modelId="{620CA85E-36F3-41A1-A36B-B504EBDBF745}" srcId="{1AE0544E-A5E4-453F-8894-F23B912E879E}" destId="{D907FF27-206B-4AF8-9639-CB335BDA694D}" srcOrd="2" destOrd="0" parTransId="{7B9E7B6E-667D-40D0-A7D2-49D9F54EA4E5}" sibTransId="{8BA4DA88-2557-4B98-8C94-789B94365468}"/>
    <dgm:cxn modelId="{ADB8C169-FA48-471E-B72C-9F2AD5683A38}" type="presOf" srcId="{48DC6AF4-009D-46AF-B57B-29EF158E1016}" destId="{E47C8314-AE39-4DCA-ACC6-4A77C6C0DD93}" srcOrd="0" destOrd="0" presId="urn:microsoft.com/office/officeart/2005/8/layout/radial6"/>
    <dgm:cxn modelId="{3C821FEF-8D54-4153-B14C-8A000FF29595}" type="presOf" srcId="{1AE0544E-A5E4-453F-8894-F23B912E879E}" destId="{81E0274F-F3FC-4C10-9418-0A047D443D63}" srcOrd="0" destOrd="0" presId="urn:microsoft.com/office/officeart/2005/8/layout/radial6"/>
    <dgm:cxn modelId="{36D4BAD8-6866-4D51-AC3C-3A06D8518086}" type="presOf" srcId="{8BA4DA88-2557-4B98-8C94-789B94365468}" destId="{9A96996D-08F9-4985-BB9E-ECC051EBA73F}" srcOrd="0" destOrd="0" presId="urn:microsoft.com/office/officeart/2005/8/layout/radial6"/>
    <dgm:cxn modelId="{1ED75831-4D02-4A2C-9FF8-0706A06439B7}" srcId="{1AE0544E-A5E4-453F-8894-F23B912E879E}" destId="{23D72277-EEE5-4FA3-A951-06F572908B34}" srcOrd="1" destOrd="0" parTransId="{423180A7-0254-45C9-AF52-6FFB8D74BA5A}" sibTransId="{3A6D8F41-6D07-4065-B2EA-D45A2C622F41}"/>
    <dgm:cxn modelId="{72028EC4-5C90-4F1A-8C59-BCBCEDEEA1D2}" type="presOf" srcId="{D907FF27-206B-4AF8-9639-CB335BDA694D}" destId="{0F32E19C-FD5D-4399-841B-D8E2EE20434A}" srcOrd="0" destOrd="0" presId="urn:microsoft.com/office/officeart/2005/8/layout/radial6"/>
    <dgm:cxn modelId="{17450EE4-DA0A-4BD0-8C5A-98B2AAA056DB}" type="presOf" srcId="{ADB4A235-7542-4F93-9730-01D207A3F7C2}" destId="{F7CA304D-171E-4AD4-95D6-315F0E687262}" srcOrd="0" destOrd="0" presId="urn:microsoft.com/office/officeart/2005/8/layout/radial6"/>
    <dgm:cxn modelId="{6F356C40-B462-47D5-85A8-CB4A06476E8C}" srcId="{1AE0544E-A5E4-453F-8894-F23B912E879E}" destId="{ADB4A235-7542-4F93-9730-01D207A3F7C2}" srcOrd="0" destOrd="0" parTransId="{A5DE9864-0022-4231-A700-3F33CC9F1B07}" sibTransId="{4075A0F8-7799-44A0-8C5B-3B6A65F36160}"/>
    <dgm:cxn modelId="{AF9FA822-65C9-4855-BDFD-9FB016182A9F}" type="presOf" srcId="{4075A0F8-7799-44A0-8C5B-3B6A65F36160}" destId="{057A6616-E2CB-4971-BDD9-B4E0D52DD14D}" srcOrd="0" destOrd="0" presId="urn:microsoft.com/office/officeart/2005/8/layout/radial6"/>
    <dgm:cxn modelId="{97FB2BE4-4C4B-4CAE-A95A-B41CF34625F8}" type="presOf" srcId="{23D72277-EEE5-4FA3-A951-06F572908B34}" destId="{13D54186-8836-4F8B-975E-71C0EC6B8708}" srcOrd="0" destOrd="0" presId="urn:microsoft.com/office/officeart/2005/8/layout/radial6"/>
    <dgm:cxn modelId="{27EA51CB-EFBA-4EC6-B34A-7E1AC58E3DA3}" type="presParOf" srcId="{E47C8314-AE39-4DCA-ACC6-4A77C6C0DD93}" destId="{81E0274F-F3FC-4C10-9418-0A047D443D63}" srcOrd="0" destOrd="0" presId="urn:microsoft.com/office/officeart/2005/8/layout/radial6"/>
    <dgm:cxn modelId="{764EC9CC-F65E-4AB0-A903-1EBA9322FCC7}" type="presParOf" srcId="{E47C8314-AE39-4DCA-ACC6-4A77C6C0DD93}" destId="{F7CA304D-171E-4AD4-95D6-315F0E687262}" srcOrd="1" destOrd="0" presId="urn:microsoft.com/office/officeart/2005/8/layout/radial6"/>
    <dgm:cxn modelId="{A5B438B4-24AA-44F1-82BF-0C2A103EF7D9}" type="presParOf" srcId="{E47C8314-AE39-4DCA-ACC6-4A77C6C0DD93}" destId="{4541EB9C-11F2-46C7-B697-40299A0068E3}" srcOrd="2" destOrd="0" presId="urn:microsoft.com/office/officeart/2005/8/layout/radial6"/>
    <dgm:cxn modelId="{9A97D04C-A4F5-4171-8981-80A048873E76}" type="presParOf" srcId="{E47C8314-AE39-4DCA-ACC6-4A77C6C0DD93}" destId="{057A6616-E2CB-4971-BDD9-B4E0D52DD14D}" srcOrd="3" destOrd="0" presId="urn:microsoft.com/office/officeart/2005/8/layout/radial6"/>
    <dgm:cxn modelId="{B47FD73E-9D12-41D9-A6CC-A114C063D64B}" type="presParOf" srcId="{E47C8314-AE39-4DCA-ACC6-4A77C6C0DD93}" destId="{13D54186-8836-4F8B-975E-71C0EC6B8708}" srcOrd="4" destOrd="0" presId="urn:microsoft.com/office/officeart/2005/8/layout/radial6"/>
    <dgm:cxn modelId="{248F94D3-5910-4FBC-9A9F-B4416225AC7A}" type="presParOf" srcId="{E47C8314-AE39-4DCA-ACC6-4A77C6C0DD93}" destId="{12203868-E7A3-4EE1-B94F-B18C80E587E9}" srcOrd="5" destOrd="0" presId="urn:microsoft.com/office/officeart/2005/8/layout/radial6"/>
    <dgm:cxn modelId="{9D724AE5-6440-4561-86D5-67D87913FF10}" type="presParOf" srcId="{E47C8314-AE39-4DCA-ACC6-4A77C6C0DD93}" destId="{DBF91AA5-477C-478A-8579-E2C17FF0D31C}" srcOrd="6" destOrd="0" presId="urn:microsoft.com/office/officeart/2005/8/layout/radial6"/>
    <dgm:cxn modelId="{F604290B-1B65-46BB-B1BD-197A25032F24}" type="presParOf" srcId="{E47C8314-AE39-4DCA-ACC6-4A77C6C0DD93}" destId="{0F32E19C-FD5D-4399-841B-D8E2EE20434A}" srcOrd="7" destOrd="0" presId="urn:microsoft.com/office/officeart/2005/8/layout/radial6"/>
    <dgm:cxn modelId="{8EF8228E-C3F9-4290-99DC-3553D7EBD178}" type="presParOf" srcId="{E47C8314-AE39-4DCA-ACC6-4A77C6C0DD93}" destId="{D8530466-32C8-4311-8DB4-A575542FFE1D}" srcOrd="8" destOrd="0" presId="urn:microsoft.com/office/officeart/2005/8/layout/radial6"/>
    <dgm:cxn modelId="{8084167D-0BE7-4A9C-BAC8-DEA403537798}" type="presParOf" srcId="{E47C8314-AE39-4DCA-ACC6-4A77C6C0DD93}" destId="{9A96996D-08F9-4985-BB9E-ECC051EBA73F}" srcOrd="9" destOrd="0" presId="urn:microsoft.com/office/officeart/2005/8/layout/radial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0C00CE-98F3-41C4-8171-7D448C291614}">
      <dsp:nvSpPr>
        <dsp:cNvPr id="0" name=""/>
        <dsp:cNvSpPr/>
      </dsp:nvSpPr>
      <dsp:spPr>
        <a:xfrm>
          <a:off x="6066479" y="3499490"/>
          <a:ext cx="1042265" cy="496023"/>
        </a:xfrm>
        <a:custGeom>
          <a:avLst/>
          <a:gdLst/>
          <a:ahLst/>
          <a:cxnLst/>
          <a:rect l="0" t="0" r="0" b="0"/>
          <a:pathLst>
            <a:path>
              <a:moveTo>
                <a:pt x="0" y="0"/>
              </a:moveTo>
              <a:lnTo>
                <a:pt x="0" y="338025"/>
              </a:lnTo>
              <a:lnTo>
                <a:pt x="1042265" y="338025"/>
              </a:lnTo>
              <a:lnTo>
                <a:pt x="1042265" y="496023"/>
              </a:lnTo>
            </a:path>
          </a:pathLst>
        </a:custGeom>
        <a:noFill/>
        <a:ln w="15875"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9AA83EA-BBF1-4BD9-9871-4D4AA20AECD0}">
      <dsp:nvSpPr>
        <dsp:cNvPr id="0" name=""/>
        <dsp:cNvSpPr/>
      </dsp:nvSpPr>
      <dsp:spPr>
        <a:xfrm>
          <a:off x="5024214" y="3499490"/>
          <a:ext cx="1042265" cy="496023"/>
        </a:xfrm>
        <a:custGeom>
          <a:avLst/>
          <a:gdLst/>
          <a:ahLst/>
          <a:cxnLst/>
          <a:rect l="0" t="0" r="0" b="0"/>
          <a:pathLst>
            <a:path>
              <a:moveTo>
                <a:pt x="1042265" y="0"/>
              </a:moveTo>
              <a:lnTo>
                <a:pt x="1042265" y="338025"/>
              </a:lnTo>
              <a:lnTo>
                <a:pt x="0" y="338025"/>
              </a:lnTo>
              <a:lnTo>
                <a:pt x="0" y="496023"/>
              </a:lnTo>
            </a:path>
          </a:pathLst>
        </a:custGeom>
        <a:noFill/>
        <a:ln w="15875"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8531997-1D65-4B67-A118-DE497DFFB233}">
      <dsp:nvSpPr>
        <dsp:cNvPr id="0" name=""/>
        <dsp:cNvSpPr/>
      </dsp:nvSpPr>
      <dsp:spPr>
        <a:xfrm>
          <a:off x="3981948" y="1920458"/>
          <a:ext cx="2084531" cy="496023"/>
        </a:xfrm>
        <a:custGeom>
          <a:avLst/>
          <a:gdLst/>
          <a:ahLst/>
          <a:cxnLst/>
          <a:rect l="0" t="0" r="0" b="0"/>
          <a:pathLst>
            <a:path>
              <a:moveTo>
                <a:pt x="0" y="0"/>
              </a:moveTo>
              <a:lnTo>
                <a:pt x="0" y="338025"/>
              </a:lnTo>
              <a:lnTo>
                <a:pt x="2084531" y="338025"/>
              </a:lnTo>
              <a:lnTo>
                <a:pt x="2084531" y="496023"/>
              </a:lnTo>
            </a:path>
          </a:pathLst>
        </a:custGeom>
        <a:noFill/>
        <a:ln w="15875" cap="rnd"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052D502-6FC1-452F-9CD9-D80670647B67}">
      <dsp:nvSpPr>
        <dsp:cNvPr id="0" name=""/>
        <dsp:cNvSpPr/>
      </dsp:nvSpPr>
      <dsp:spPr>
        <a:xfrm>
          <a:off x="1897417" y="3499490"/>
          <a:ext cx="1042265" cy="496023"/>
        </a:xfrm>
        <a:custGeom>
          <a:avLst/>
          <a:gdLst/>
          <a:ahLst/>
          <a:cxnLst/>
          <a:rect l="0" t="0" r="0" b="0"/>
          <a:pathLst>
            <a:path>
              <a:moveTo>
                <a:pt x="0" y="0"/>
              </a:moveTo>
              <a:lnTo>
                <a:pt x="0" y="338025"/>
              </a:lnTo>
              <a:lnTo>
                <a:pt x="1042265" y="338025"/>
              </a:lnTo>
              <a:lnTo>
                <a:pt x="1042265" y="496023"/>
              </a:lnTo>
            </a:path>
          </a:pathLst>
        </a:custGeom>
        <a:noFill/>
        <a:ln w="15875"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3A2BD80-609E-4186-BCDD-A27FD232BD5E}">
      <dsp:nvSpPr>
        <dsp:cNvPr id="0" name=""/>
        <dsp:cNvSpPr/>
      </dsp:nvSpPr>
      <dsp:spPr>
        <a:xfrm>
          <a:off x="855151" y="3499490"/>
          <a:ext cx="1042265" cy="496023"/>
        </a:xfrm>
        <a:custGeom>
          <a:avLst/>
          <a:gdLst/>
          <a:ahLst/>
          <a:cxnLst/>
          <a:rect l="0" t="0" r="0" b="0"/>
          <a:pathLst>
            <a:path>
              <a:moveTo>
                <a:pt x="1042265" y="0"/>
              </a:moveTo>
              <a:lnTo>
                <a:pt x="1042265" y="338025"/>
              </a:lnTo>
              <a:lnTo>
                <a:pt x="0" y="338025"/>
              </a:lnTo>
              <a:lnTo>
                <a:pt x="0" y="496023"/>
              </a:lnTo>
            </a:path>
          </a:pathLst>
        </a:custGeom>
        <a:noFill/>
        <a:ln w="15875"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561D238-671E-4AAE-B51E-3C3D5AC1E03D}">
      <dsp:nvSpPr>
        <dsp:cNvPr id="0" name=""/>
        <dsp:cNvSpPr/>
      </dsp:nvSpPr>
      <dsp:spPr>
        <a:xfrm>
          <a:off x="1897417" y="1920458"/>
          <a:ext cx="2084531" cy="496023"/>
        </a:xfrm>
        <a:custGeom>
          <a:avLst/>
          <a:gdLst/>
          <a:ahLst/>
          <a:cxnLst/>
          <a:rect l="0" t="0" r="0" b="0"/>
          <a:pathLst>
            <a:path>
              <a:moveTo>
                <a:pt x="2084531" y="0"/>
              </a:moveTo>
              <a:lnTo>
                <a:pt x="2084531" y="338025"/>
              </a:lnTo>
              <a:lnTo>
                <a:pt x="0" y="338025"/>
              </a:lnTo>
              <a:lnTo>
                <a:pt x="0" y="496023"/>
              </a:lnTo>
            </a:path>
          </a:pathLst>
        </a:custGeom>
        <a:noFill/>
        <a:ln w="15875" cap="rnd"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4060157-651E-4123-8115-EC9EE37495E0}">
      <dsp:nvSpPr>
        <dsp:cNvPr id="0" name=""/>
        <dsp:cNvSpPr/>
      </dsp:nvSpPr>
      <dsp:spPr>
        <a:xfrm>
          <a:off x="3129185" y="837449"/>
          <a:ext cx="1705525" cy="1083008"/>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3791ACE-926F-4F3A-9E01-280E9FF436AA}">
      <dsp:nvSpPr>
        <dsp:cNvPr id="0" name=""/>
        <dsp:cNvSpPr/>
      </dsp:nvSpPr>
      <dsp:spPr>
        <a:xfrm>
          <a:off x="3318688" y="1017476"/>
          <a:ext cx="1705525" cy="1083008"/>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Loads</a:t>
          </a:r>
          <a:endParaRPr lang="en-US" sz="3400" kern="1200" dirty="0"/>
        </a:p>
      </dsp:txBody>
      <dsp:txXfrm>
        <a:off x="3350408" y="1049196"/>
        <a:ext cx="1642085" cy="1019568"/>
      </dsp:txXfrm>
    </dsp:sp>
    <dsp:sp modelId="{636857F8-7A11-4296-980B-02D4269B17CE}">
      <dsp:nvSpPr>
        <dsp:cNvPr id="0" name=""/>
        <dsp:cNvSpPr/>
      </dsp:nvSpPr>
      <dsp:spPr>
        <a:xfrm>
          <a:off x="1044654" y="2416481"/>
          <a:ext cx="1705525" cy="1083008"/>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336A5C5D-24F2-4F4A-8FCB-D3C8A9949573}">
      <dsp:nvSpPr>
        <dsp:cNvPr id="0" name=""/>
        <dsp:cNvSpPr/>
      </dsp:nvSpPr>
      <dsp:spPr>
        <a:xfrm>
          <a:off x="1234157" y="2596509"/>
          <a:ext cx="1705525" cy="1083008"/>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Gravity </a:t>
          </a:r>
          <a:endParaRPr lang="en-US" sz="3400" kern="1200" dirty="0"/>
        </a:p>
      </dsp:txBody>
      <dsp:txXfrm>
        <a:off x="1265877" y="2628229"/>
        <a:ext cx="1642085" cy="1019568"/>
      </dsp:txXfrm>
    </dsp:sp>
    <dsp:sp modelId="{CD758949-0B84-4108-B3DE-9AA83EE40199}">
      <dsp:nvSpPr>
        <dsp:cNvPr id="0" name=""/>
        <dsp:cNvSpPr/>
      </dsp:nvSpPr>
      <dsp:spPr>
        <a:xfrm>
          <a:off x="2388" y="3995514"/>
          <a:ext cx="1705525" cy="1083008"/>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1EBF3E13-A1F6-41D0-A3B4-3A4F1F4E17A0}">
      <dsp:nvSpPr>
        <dsp:cNvPr id="0" name=""/>
        <dsp:cNvSpPr/>
      </dsp:nvSpPr>
      <dsp:spPr>
        <a:xfrm>
          <a:off x="191891" y="4175541"/>
          <a:ext cx="1705525" cy="1083008"/>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Dead </a:t>
          </a:r>
          <a:endParaRPr lang="en-US" sz="3400" kern="1200" dirty="0"/>
        </a:p>
      </dsp:txBody>
      <dsp:txXfrm>
        <a:off x="223611" y="4207261"/>
        <a:ext cx="1642085" cy="1019568"/>
      </dsp:txXfrm>
    </dsp:sp>
    <dsp:sp modelId="{C233481A-DEC0-4116-8C2B-8F40DD59A92C}">
      <dsp:nvSpPr>
        <dsp:cNvPr id="0" name=""/>
        <dsp:cNvSpPr/>
      </dsp:nvSpPr>
      <dsp:spPr>
        <a:xfrm>
          <a:off x="2086920" y="3995514"/>
          <a:ext cx="1705525" cy="1083008"/>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337268CF-C328-474E-830E-5E1EC6EE1EE0}">
      <dsp:nvSpPr>
        <dsp:cNvPr id="0" name=""/>
        <dsp:cNvSpPr/>
      </dsp:nvSpPr>
      <dsp:spPr>
        <a:xfrm>
          <a:off x="2276422" y="4175541"/>
          <a:ext cx="1705525" cy="1083008"/>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Live</a:t>
          </a:r>
          <a:endParaRPr lang="en-US" sz="3400" kern="1200" dirty="0"/>
        </a:p>
      </dsp:txBody>
      <dsp:txXfrm>
        <a:off x="2308142" y="4207261"/>
        <a:ext cx="1642085" cy="1019568"/>
      </dsp:txXfrm>
    </dsp:sp>
    <dsp:sp modelId="{B9265FB5-34C4-4CFF-BCD3-1EC097C8C9D5}">
      <dsp:nvSpPr>
        <dsp:cNvPr id="0" name=""/>
        <dsp:cNvSpPr/>
      </dsp:nvSpPr>
      <dsp:spPr>
        <a:xfrm>
          <a:off x="5213717" y="2416481"/>
          <a:ext cx="1705525" cy="1083008"/>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61F55E42-F912-4E96-B812-A1696BECD7D0}">
      <dsp:nvSpPr>
        <dsp:cNvPr id="0" name=""/>
        <dsp:cNvSpPr/>
      </dsp:nvSpPr>
      <dsp:spPr>
        <a:xfrm>
          <a:off x="5403219" y="2596509"/>
          <a:ext cx="1705525" cy="1083008"/>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Lateral </a:t>
          </a:r>
          <a:endParaRPr lang="en-US" sz="3400" kern="1200" dirty="0"/>
        </a:p>
      </dsp:txBody>
      <dsp:txXfrm>
        <a:off x="5434939" y="2628229"/>
        <a:ext cx="1642085" cy="1019568"/>
      </dsp:txXfrm>
    </dsp:sp>
    <dsp:sp modelId="{28574539-4082-488B-B12A-CFDDFD54F806}">
      <dsp:nvSpPr>
        <dsp:cNvPr id="0" name=""/>
        <dsp:cNvSpPr/>
      </dsp:nvSpPr>
      <dsp:spPr>
        <a:xfrm>
          <a:off x="4171451" y="3995514"/>
          <a:ext cx="1705525" cy="1083008"/>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A09043E4-FAAF-45CA-A6B4-2DA5D9F1C1E7}">
      <dsp:nvSpPr>
        <dsp:cNvPr id="0" name=""/>
        <dsp:cNvSpPr/>
      </dsp:nvSpPr>
      <dsp:spPr>
        <a:xfrm>
          <a:off x="4360954" y="4175541"/>
          <a:ext cx="1705525" cy="1083008"/>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Wind</a:t>
          </a:r>
          <a:endParaRPr lang="en-US" sz="3400" kern="1200" dirty="0"/>
        </a:p>
      </dsp:txBody>
      <dsp:txXfrm>
        <a:off x="4392674" y="4207261"/>
        <a:ext cx="1642085" cy="1019568"/>
      </dsp:txXfrm>
    </dsp:sp>
    <dsp:sp modelId="{77F215AC-1933-481E-81E4-3BE77191FCE9}">
      <dsp:nvSpPr>
        <dsp:cNvPr id="0" name=""/>
        <dsp:cNvSpPr/>
      </dsp:nvSpPr>
      <dsp:spPr>
        <a:xfrm>
          <a:off x="6255982" y="3995514"/>
          <a:ext cx="1705525" cy="1083008"/>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0DD39A9A-DC92-4F75-94B1-C58DE0B56C71}">
      <dsp:nvSpPr>
        <dsp:cNvPr id="0" name=""/>
        <dsp:cNvSpPr/>
      </dsp:nvSpPr>
      <dsp:spPr>
        <a:xfrm>
          <a:off x="6445485" y="4175541"/>
          <a:ext cx="1705525" cy="1083008"/>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Seismic</a:t>
          </a:r>
          <a:endParaRPr lang="en-US" sz="3400" kern="1200" dirty="0"/>
        </a:p>
      </dsp:txBody>
      <dsp:txXfrm>
        <a:off x="6477205" y="4207261"/>
        <a:ext cx="1642085" cy="101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4F1C99-AC4C-4AD0-825E-40ABC35283B8}">
      <dsp:nvSpPr>
        <dsp:cNvPr id="0" name=""/>
        <dsp:cNvSpPr/>
      </dsp:nvSpPr>
      <dsp:spPr>
        <a:xfrm>
          <a:off x="1801489" y="705511"/>
          <a:ext cx="4702821" cy="4702821"/>
        </a:xfrm>
        <a:prstGeom prst="blockArc">
          <a:avLst>
            <a:gd name="adj1" fmla="val 11880000"/>
            <a:gd name="adj2" fmla="val 162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88A03C19-D071-462E-8A68-8A7C180D3E25}">
      <dsp:nvSpPr>
        <dsp:cNvPr id="0" name=""/>
        <dsp:cNvSpPr/>
      </dsp:nvSpPr>
      <dsp:spPr>
        <a:xfrm>
          <a:off x="1801489" y="705511"/>
          <a:ext cx="4702821" cy="4702821"/>
        </a:xfrm>
        <a:prstGeom prst="blockArc">
          <a:avLst>
            <a:gd name="adj1" fmla="val 7560000"/>
            <a:gd name="adj2" fmla="val 1188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A600B494-49A7-46F3-8FA6-2E60645EBEB6}">
      <dsp:nvSpPr>
        <dsp:cNvPr id="0" name=""/>
        <dsp:cNvSpPr/>
      </dsp:nvSpPr>
      <dsp:spPr>
        <a:xfrm>
          <a:off x="1801489" y="705511"/>
          <a:ext cx="4702821" cy="4702821"/>
        </a:xfrm>
        <a:prstGeom prst="blockArc">
          <a:avLst>
            <a:gd name="adj1" fmla="val 3240000"/>
            <a:gd name="adj2" fmla="val 756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7C2241FC-11F5-4295-89EB-116363829B74}">
      <dsp:nvSpPr>
        <dsp:cNvPr id="0" name=""/>
        <dsp:cNvSpPr/>
      </dsp:nvSpPr>
      <dsp:spPr>
        <a:xfrm>
          <a:off x="1801489" y="705511"/>
          <a:ext cx="4702821" cy="4702821"/>
        </a:xfrm>
        <a:prstGeom prst="blockArc">
          <a:avLst>
            <a:gd name="adj1" fmla="val 20520000"/>
            <a:gd name="adj2" fmla="val 324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E4588A1F-F462-447B-BCF7-689CEB0FAE52}">
      <dsp:nvSpPr>
        <dsp:cNvPr id="0" name=""/>
        <dsp:cNvSpPr/>
      </dsp:nvSpPr>
      <dsp:spPr>
        <a:xfrm>
          <a:off x="1801489" y="705511"/>
          <a:ext cx="4702821" cy="4702821"/>
        </a:xfrm>
        <a:prstGeom prst="blockArc">
          <a:avLst>
            <a:gd name="adj1" fmla="val 16200000"/>
            <a:gd name="adj2" fmla="val 2052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A4128D70-E0E3-431E-BEF7-B1386CB50DD5}">
      <dsp:nvSpPr>
        <dsp:cNvPr id="0" name=""/>
        <dsp:cNvSpPr/>
      </dsp:nvSpPr>
      <dsp:spPr>
        <a:xfrm>
          <a:off x="2743198" y="1974086"/>
          <a:ext cx="2819402" cy="2165672"/>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Computer programs</a:t>
          </a:r>
          <a:endParaRPr lang="en-US" sz="28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3156090" y="2291241"/>
        <a:ext cx="1993618" cy="1531362"/>
      </dsp:txXfrm>
    </dsp:sp>
    <dsp:sp modelId="{A9917E01-5DB5-414B-9919-FE244632EE68}">
      <dsp:nvSpPr>
        <dsp:cNvPr id="0" name=""/>
        <dsp:cNvSpPr/>
      </dsp:nvSpPr>
      <dsp:spPr>
        <a:xfrm>
          <a:off x="3394914" y="2101"/>
          <a:ext cx="1515970" cy="1515970"/>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ETABS</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3616923" y="224110"/>
        <a:ext cx="1071952" cy="1071952"/>
      </dsp:txXfrm>
    </dsp:sp>
    <dsp:sp modelId="{8D32B0F0-565C-4CC3-BB56-2ED824A365DF}">
      <dsp:nvSpPr>
        <dsp:cNvPr id="0" name=""/>
        <dsp:cNvSpPr/>
      </dsp:nvSpPr>
      <dsp:spPr>
        <a:xfrm>
          <a:off x="5579335" y="1589176"/>
          <a:ext cx="1515970" cy="1515970"/>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Word and Excel</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5801344" y="1811185"/>
        <a:ext cx="1071952" cy="1071952"/>
      </dsp:txXfrm>
    </dsp:sp>
    <dsp:sp modelId="{C91E4E5D-14CB-44A7-A3F5-5E35DDC1B19D}">
      <dsp:nvSpPr>
        <dsp:cNvPr id="0" name=""/>
        <dsp:cNvSpPr/>
      </dsp:nvSpPr>
      <dsp:spPr>
        <a:xfrm>
          <a:off x="4744960" y="4157116"/>
          <a:ext cx="1515970" cy="1515970"/>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AutoCAD</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4966969" y="4379125"/>
        <a:ext cx="1071952" cy="1071952"/>
      </dsp:txXfrm>
    </dsp:sp>
    <dsp:sp modelId="{208BE675-C8DF-4ABB-85E9-64E8781A68F0}">
      <dsp:nvSpPr>
        <dsp:cNvPr id="0" name=""/>
        <dsp:cNvSpPr/>
      </dsp:nvSpPr>
      <dsp:spPr>
        <a:xfrm>
          <a:off x="2044868" y="4157116"/>
          <a:ext cx="1515970" cy="1515970"/>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SAFE</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266877" y="4379125"/>
        <a:ext cx="1071952" cy="1071952"/>
      </dsp:txXfrm>
    </dsp:sp>
    <dsp:sp modelId="{BD5E85AE-6F0B-4A0F-97FE-2D9FB4C56202}">
      <dsp:nvSpPr>
        <dsp:cNvPr id="0" name=""/>
        <dsp:cNvSpPr/>
      </dsp:nvSpPr>
      <dsp:spPr>
        <a:xfrm>
          <a:off x="1210493" y="1589176"/>
          <a:ext cx="1515970" cy="1515970"/>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SAP2000</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1432502" y="1811185"/>
        <a:ext cx="1071952" cy="10719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ABEC4-3E19-45C7-AE62-A8545B6C53A6}">
      <dsp:nvSpPr>
        <dsp:cNvPr id="0" name=""/>
        <dsp:cNvSpPr/>
      </dsp:nvSpPr>
      <dsp:spPr>
        <a:xfrm>
          <a:off x="688228" y="558512"/>
          <a:ext cx="5633942" cy="5633942"/>
        </a:xfrm>
        <a:prstGeom prst="blockArc">
          <a:avLst>
            <a:gd name="adj1" fmla="val 13800000"/>
            <a:gd name="adj2" fmla="val 162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3029E5-EA35-44DD-B50D-A4D73356A785}">
      <dsp:nvSpPr>
        <dsp:cNvPr id="0" name=""/>
        <dsp:cNvSpPr/>
      </dsp:nvSpPr>
      <dsp:spPr>
        <a:xfrm>
          <a:off x="688228" y="558512"/>
          <a:ext cx="5633942" cy="5633942"/>
        </a:xfrm>
        <a:prstGeom prst="blockArc">
          <a:avLst>
            <a:gd name="adj1" fmla="val 11400000"/>
            <a:gd name="adj2" fmla="val 138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856E96-7488-4E4D-96A5-3DBE6584E38F}">
      <dsp:nvSpPr>
        <dsp:cNvPr id="0" name=""/>
        <dsp:cNvSpPr/>
      </dsp:nvSpPr>
      <dsp:spPr>
        <a:xfrm>
          <a:off x="688228" y="558512"/>
          <a:ext cx="5633942" cy="5633942"/>
        </a:xfrm>
        <a:prstGeom prst="blockArc">
          <a:avLst>
            <a:gd name="adj1" fmla="val 9000000"/>
            <a:gd name="adj2" fmla="val 114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535082-A10E-429B-A77B-339498A4287F}">
      <dsp:nvSpPr>
        <dsp:cNvPr id="0" name=""/>
        <dsp:cNvSpPr/>
      </dsp:nvSpPr>
      <dsp:spPr>
        <a:xfrm>
          <a:off x="688228" y="558512"/>
          <a:ext cx="5633942" cy="5633942"/>
        </a:xfrm>
        <a:prstGeom prst="blockArc">
          <a:avLst>
            <a:gd name="adj1" fmla="val 6600000"/>
            <a:gd name="adj2" fmla="val 90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B11C61E-A103-460E-BD47-D5176E598152}">
      <dsp:nvSpPr>
        <dsp:cNvPr id="0" name=""/>
        <dsp:cNvSpPr/>
      </dsp:nvSpPr>
      <dsp:spPr>
        <a:xfrm>
          <a:off x="688228" y="558512"/>
          <a:ext cx="5633942" cy="5633942"/>
        </a:xfrm>
        <a:prstGeom prst="blockArc">
          <a:avLst>
            <a:gd name="adj1" fmla="val 4200000"/>
            <a:gd name="adj2" fmla="val 66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6D57E0-EED9-46EA-930C-58128CFB939E}">
      <dsp:nvSpPr>
        <dsp:cNvPr id="0" name=""/>
        <dsp:cNvSpPr/>
      </dsp:nvSpPr>
      <dsp:spPr>
        <a:xfrm>
          <a:off x="688228" y="558512"/>
          <a:ext cx="5633942" cy="5633942"/>
        </a:xfrm>
        <a:prstGeom prst="blockArc">
          <a:avLst>
            <a:gd name="adj1" fmla="val 1800000"/>
            <a:gd name="adj2" fmla="val 42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8531B3-8DDE-4888-BED8-0E6193967C8F}">
      <dsp:nvSpPr>
        <dsp:cNvPr id="0" name=""/>
        <dsp:cNvSpPr/>
      </dsp:nvSpPr>
      <dsp:spPr>
        <a:xfrm>
          <a:off x="688228" y="558512"/>
          <a:ext cx="5633942" cy="5633942"/>
        </a:xfrm>
        <a:prstGeom prst="blockArc">
          <a:avLst>
            <a:gd name="adj1" fmla="val 21000000"/>
            <a:gd name="adj2" fmla="val 18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F91AA5-477C-478A-8579-E2C17FF0D31C}">
      <dsp:nvSpPr>
        <dsp:cNvPr id="0" name=""/>
        <dsp:cNvSpPr/>
      </dsp:nvSpPr>
      <dsp:spPr>
        <a:xfrm>
          <a:off x="688228" y="558512"/>
          <a:ext cx="5633942" cy="5633942"/>
        </a:xfrm>
        <a:prstGeom prst="blockArc">
          <a:avLst>
            <a:gd name="adj1" fmla="val 18600000"/>
            <a:gd name="adj2" fmla="val 210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7A6616-E2CB-4971-BDD9-B4E0D52DD14D}">
      <dsp:nvSpPr>
        <dsp:cNvPr id="0" name=""/>
        <dsp:cNvSpPr/>
      </dsp:nvSpPr>
      <dsp:spPr>
        <a:xfrm>
          <a:off x="688228" y="558512"/>
          <a:ext cx="5633942" cy="5633942"/>
        </a:xfrm>
        <a:prstGeom prst="blockArc">
          <a:avLst>
            <a:gd name="adj1" fmla="val 16200000"/>
            <a:gd name="adj2" fmla="val 18600000"/>
            <a:gd name="adj3" fmla="val 305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E0274F-F3FC-4C10-9418-0A047D443D63}">
      <dsp:nvSpPr>
        <dsp:cNvPr id="0" name=""/>
        <dsp:cNvSpPr/>
      </dsp:nvSpPr>
      <dsp:spPr>
        <a:xfrm>
          <a:off x="2638611" y="2509617"/>
          <a:ext cx="1708100" cy="17081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Checks</a:t>
          </a:r>
          <a:endParaRPr lang="en-US" sz="28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888756" y="2759762"/>
        <a:ext cx="1207810" cy="1207810"/>
      </dsp:txXfrm>
    </dsp:sp>
    <dsp:sp modelId="{F7CA304D-171E-4AD4-95D6-315F0E687262}">
      <dsp:nvSpPr>
        <dsp:cNvPr id="0" name=""/>
        <dsp:cNvSpPr/>
      </dsp:nvSpPr>
      <dsp:spPr>
        <a:xfrm>
          <a:off x="2907364" y="3721"/>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Model</a:t>
          </a:r>
          <a:endParaRPr lang="en-US" sz="18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3082466" y="178823"/>
        <a:ext cx="845466" cy="845466"/>
      </dsp:txXfrm>
    </dsp:sp>
    <dsp:sp modelId="{13D54186-8836-4F8B-975E-71C0EC6B8708}">
      <dsp:nvSpPr>
        <dsp:cNvPr id="0" name=""/>
        <dsp:cNvSpPr/>
      </dsp:nvSpPr>
      <dsp:spPr>
        <a:xfrm>
          <a:off x="4690410" y="652697"/>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Equilibrium</a:t>
          </a:r>
          <a:endParaRPr lang="en-US" sz="12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4865512" y="827799"/>
        <a:ext cx="845466" cy="845466"/>
      </dsp:txXfrm>
    </dsp:sp>
    <dsp:sp modelId="{BE925D5A-BEE7-4B25-B831-1D088F20A886}">
      <dsp:nvSpPr>
        <dsp:cNvPr id="0" name=""/>
        <dsp:cNvSpPr/>
      </dsp:nvSpPr>
      <dsp:spPr>
        <a:xfrm>
          <a:off x="5639150" y="2295961"/>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0" kern="1200" cap="none" spc="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Stress strain </a:t>
          </a:r>
          <a:endParaRPr lang="en-US" sz="12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5814252" y="2471063"/>
        <a:ext cx="845466" cy="845466"/>
      </dsp:txXfrm>
    </dsp:sp>
    <dsp:sp modelId="{D094DC46-CF14-48AC-A6D5-B258F723FA8A}">
      <dsp:nvSpPr>
        <dsp:cNvPr id="0" name=""/>
        <dsp:cNvSpPr/>
      </dsp:nvSpPr>
      <dsp:spPr>
        <a:xfrm>
          <a:off x="5309656" y="4164612"/>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Deflection</a:t>
          </a:r>
          <a:endParaRPr lang="en-US" sz="14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5484758" y="4339714"/>
        <a:ext cx="845466" cy="845466"/>
      </dsp:txXfrm>
    </dsp:sp>
    <dsp:sp modelId="{E73C1328-4C19-4C74-97B3-63E6D43CABDE}">
      <dsp:nvSpPr>
        <dsp:cNvPr id="0" name=""/>
        <dsp:cNvSpPr/>
      </dsp:nvSpPr>
      <dsp:spPr>
        <a:xfrm>
          <a:off x="3856103" y="5384288"/>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Structural period T</a:t>
          </a:r>
          <a:endParaRPr lang="en-US" sz="14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4031205" y="5559390"/>
        <a:ext cx="845466" cy="845466"/>
      </dsp:txXfrm>
    </dsp:sp>
    <dsp:sp modelId="{AEACAA5F-C8C8-4890-8276-1A3034A69378}">
      <dsp:nvSpPr>
        <dsp:cNvPr id="0" name=""/>
        <dsp:cNvSpPr/>
      </dsp:nvSpPr>
      <dsp:spPr>
        <a:xfrm>
          <a:off x="1958625" y="5384288"/>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Participating mass ratio</a:t>
          </a:r>
          <a:endParaRPr lang="en-US" sz="11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133727" y="5559390"/>
        <a:ext cx="845466" cy="845466"/>
      </dsp:txXfrm>
    </dsp:sp>
    <dsp:sp modelId="{EA65C4FF-3D21-487E-B7FF-BB86D1C50B80}">
      <dsp:nvSpPr>
        <dsp:cNvPr id="0" name=""/>
        <dsp:cNvSpPr/>
      </dsp:nvSpPr>
      <dsp:spPr>
        <a:xfrm>
          <a:off x="505073" y="4164612"/>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Base Shear </a:t>
          </a:r>
          <a:endParaRPr lang="en-US" sz="14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680175" y="4339714"/>
        <a:ext cx="845466" cy="845466"/>
      </dsp:txXfrm>
    </dsp:sp>
    <dsp:sp modelId="{4FBE82EE-3ACF-412E-A2D4-773F5790292C}">
      <dsp:nvSpPr>
        <dsp:cNvPr id="0" name=""/>
        <dsp:cNvSpPr/>
      </dsp:nvSpPr>
      <dsp:spPr>
        <a:xfrm>
          <a:off x="175579" y="2295961"/>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Drift</a:t>
          </a:r>
          <a:endParaRPr lang="en-US" sz="14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350681" y="2471063"/>
        <a:ext cx="845466" cy="845466"/>
      </dsp:txXfrm>
    </dsp:sp>
    <dsp:sp modelId="{9A3773B4-7BC3-4B27-B73A-244652A76C94}">
      <dsp:nvSpPr>
        <dsp:cNvPr id="0" name=""/>
        <dsp:cNvSpPr/>
      </dsp:nvSpPr>
      <dsp:spPr>
        <a:xfrm>
          <a:off x="1124318" y="652697"/>
          <a:ext cx="1195670" cy="119567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Structural Irregularity</a:t>
          </a:r>
          <a:endParaRPr lang="en-US" sz="12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1299420" y="827799"/>
        <a:ext cx="845466" cy="8454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055C4-6671-4E34-A9ED-F409F13A26DB}">
      <dsp:nvSpPr>
        <dsp:cNvPr id="0" name=""/>
        <dsp:cNvSpPr/>
      </dsp:nvSpPr>
      <dsp:spPr>
        <a:xfrm>
          <a:off x="958483" y="745123"/>
          <a:ext cx="5093433" cy="5093433"/>
        </a:xfrm>
        <a:prstGeom prst="blockArc">
          <a:avLst>
            <a:gd name="adj1" fmla="val 12600000"/>
            <a:gd name="adj2" fmla="val 16200000"/>
            <a:gd name="adj3" fmla="val 451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8C9E013-E44A-4B6B-95C5-94CBB89CDB02}">
      <dsp:nvSpPr>
        <dsp:cNvPr id="0" name=""/>
        <dsp:cNvSpPr/>
      </dsp:nvSpPr>
      <dsp:spPr>
        <a:xfrm>
          <a:off x="958483" y="745123"/>
          <a:ext cx="5093433" cy="5093433"/>
        </a:xfrm>
        <a:prstGeom prst="blockArc">
          <a:avLst>
            <a:gd name="adj1" fmla="val 9000000"/>
            <a:gd name="adj2" fmla="val 12600000"/>
            <a:gd name="adj3" fmla="val 451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6D57E0-EED9-46EA-930C-58128CFB939E}">
      <dsp:nvSpPr>
        <dsp:cNvPr id="0" name=""/>
        <dsp:cNvSpPr/>
      </dsp:nvSpPr>
      <dsp:spPr>
        <a:xfrm>
          <a:off x="958483" y="745123"/>
          <a:ext cx="5093433" cy="5093433"/>
        </a:xfrm>
        <a:prstGeom prst="blockArc">
          <a:avLst>
            <a:gd name="adj1" fmla="val 5400000"/>
            <a:gd name="adj2" fmla="val 9000000"/>
            <a:gd name="adj3" fmla="val 451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8531B3-8DDE-4888-BED8-0E6193967C8F}">
      <dsp:nvSpPr>
        <dsp:cNvPr id="0" name=""/>
        <dsp:cNvSpPr/>
      </dsp:nvSpPr>
      <dsp:spPr>
        <a:xfrm>
          <a:off x="958483" y="745123"/>
          <a:ext cx="5093433" cy="5093433"/>
        </a:xfrm>
        <a:prstGeom prst="blockArc">
          <a:avLst>
            <a:gd name="adj1" fmla="val 1800000"/>
            <a:gd name="adj2" fmla="val 5400000"/>
            <a:gd name="adj3" fmla="val 451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F91AA5-477C-478A-8579-E2C17FF0D31C}">
      <dsp:nvSpPr>
        <dsp:cNvPr id="0" name=""/>
        <dsp:cNvSpPr/>
      </dsp:nvSpPr>
      <dsp:spPr>
        <a:xfrm>
          <a:off x="958483" y="745123"/>
          <a:ext cx="5093433" cy="5093433"/>
        </a:xfrm>
        <a:prstGeom prst="blockArc">
          <a:avLst>
            <a:gd name="adj1" fmla="val 19800000"/>
            <a:gd name="adj2" fmla="val 1800000"/>
            <a:gd name="adj3" fmla="val 451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7A6616-E2CB-4971-BDD9-B4E0D52DD14D}">
      <dsp:nvSpPr>
        <dsp:cNvPr id="0" name=""/>
        <dsp:cNvSpPr/>
      </dsp:nvSpPr>
      <dsp:spPr>
        <a:xfrm>
          <a:off x="958483" y="745123"/>
          <a:ext cx="5093433" cy="5093433"/>
        </a:xfrm>
        <a:prstGeom prst="blockArc">
          <a:avLst>
            <a:gd name="adj1" fmla="val 16200000"/>
            <a:gd name="adj2" fmla="val 19800000"/>
            <a:gd name="adj3" fmla="val 451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E0274F-F3FC-4C10-9418-0A047D443D63}">
      <dsp:nvSpPr>
        <dsp:cNvPr id="0" name=""/>
        <dsp:cNvSpPr/>
      </dsp:nvSpPr>
      <dsp:spPr>
        <a:xfrm>
          <a:off x="2286001" y="2133576"/>
          <a:ext cx="2283172" cy="2283172"/>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Members</a:t>
          </a:r>
          <a:endParaRPr lang="en-US" sz="28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620364" y="2467939"/>
        <a:ext cx="1614446" cy="1614446"/>
      </dsp:txXfrm>
    </dsp:sp>
    <dsp:sp modelId="{F7CA304D-171E-4AD4-95D6-315F0E687262}">
      <dsp:nvSpPr>
        <dsp:cNvPr id="0" name=""/>
        <dsp:cNvSpPr/>
      </dsp:nvSpPr>
      <dsp:spPr>
        <a:xfrm>
          <a:off x="2706089" y="3548"/>
          <a:ext cx="1598220" cy="159822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Slabs</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940143" y="237602"/>
        <a:ext cx="1130112" cy="1130112"/>
      </dsp:txXfrm>
    </dsp:sp>
    <dsp:sp modelId="{13D54186-8836-4F8B-975E-71C0EC6B8708}">
      <dsp:nvSpPr>
        <dsp:cNvPr id="0" name=""/>
        <dsp:cNvSpPr/>
      </dsp:nvSpPr>
      <dsp:spPr>
        <a:xfrm>
          <a:off x="4861783" y="1248139"/>
          <a:ext cx="1598220" cy="159822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Beams</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5095837" y="1482193"/>
        <a:ext cx="1130112" cy="1130112"/>
      </dsp:txXfrm>
    </dsp:sp>
    <dsp:sp modelId="{BE925D5A-BEE7-4B25-B831-1D088F20A886}">
      <dsp:nvSpPr>
        <dsp:cNvPr id="0" name=""/>
        <dsp:cNvSpPr/>
      </dsp:nvSpPr>
      <dsp:spPr>
        <a:xfrm>
          <a:off x="4861783" y="3737320"/>
          <a:ext cx="1598220" cy="159822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Columns</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5095837" y="3971374"/>
        <a:ext cx="1130112" cy="1130112"/>
      </dsp:txXfrm>
    </dsp:sp>
    <dsp:sp modelId="{D094DC46-CF14-48AC-A6D5-B258F723FA8A}">
      <dsp:nvSpPr>
        <dsp:cNvPr id="0" name=""/>
        <dsp:cNvSpPr/>
      </dsp:nvSpPr>
      <dsp:spPr>
        <a:xfrm>
          <a:off x="2706089" y="4981910"/>
          <a:ext cx="1598220" cy="159822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Shear walls</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940143" y="5215964"/>
        <a:ext cx="1130112" cy="1130112"/>
      </dsp:txXfrm>
    </dsp:sp>
    <dsp:sp modelId="{27A9539D-5E93-4B8E-8E6B-F13B30190C7A}">
      <dsp:nvSpPr>
        <dsp:cNvPr id="0" name=""/>
        <dsp:cNvSpPr/>
      </dsp:nvSpPr>
      <dsp:spPr>
        <a:xfrm>
          <a:off x="550395" y="3737320"/>
          <a:ext cx="1598220" cy="159822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Footing</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784449" y="3971374"/>
        <a:ext cx="1130112" cy="1130112"/>
      </dsp:txXfrm>
    </dsp:sp>
    <dsp:sp modelId="{B0FA5E61-F06E-469C-8085-6429EEA851C9}">
      <dsp:nvSpPr>
        <dsp:cNvPr id="0" name=""/>
        <dsp:cNvSpPr/>
      </dsp:nvSpPr>
      <dsp:spPr>
        <a:xfrm>
          <a:off x="550395" y="1248139"/>
          <a:ext cx="1598220" cy="159822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Staircase</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784449" y="1482193"/>
        <a:ext cx="1130112" cy="11301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96996D-08F9-4985-BB9E-ECC051EBA73F}">
      <dsp:nvSpPr>
        <dsp:cNvPr id="0" name=""/>
        <dsp:cNvSpPr/>
      </dsp:nvSpPr>
      <dsp:spPr>
        <a:xfrm>
          <a:off x="796682" y="813607"/>
          <a:ext cx="5417035" cy="5417035"/>
        </a:xfrm>
        <a:prstGeom prst="blockArc">
          <a:avLst>
            <a:gd name="adj1" fmla="val 9000000"/>
            <a:gd name="adj2" fmla="val 162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F91AA5-477C-478A-8579-E2C17FF0D31C}">
      <dsp:nvSpPr>
        <dsp:cNvPr id="0" name=""/>
        <dsp:cNvSpPr/>
      </dsp:nvSpPr>
      <dsp:spPr>
        <a:xfrm>
          <a:off x="796682" y="813607"/>
          <a:ext cx="5417035" cy="5417035"/>
        </a:xfrm>
        <a:prstGeom prst="blockArc">
          <a:avLst>
            <a:gd name="adj1" fmla="val 1800000"/>
            <a:gd name="adj2" fmla="val 90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7A6616-E2CB-4971-BDD9-B4E0D52DD14D}">
      <dsp:nvSpPr>
        <dsp:cNvPr id="0" name=""/>
        <dsp:cNvSpPr/>
      </dsp:nvSpPr>
      <dsp:spPr>
        <a:xfrm>
          <a:off x="796682" y="813607"/>
          <a:ext cx="5417035" cy="5417035"/>
        </a:xfrm>
        <a:prstGeom prst="blockArc">
          <a:avLst>
            <a:gd name="adj1" fmla="val 16200000"/>
            <a:gd name="adj2" fmla="val 180000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E0274F-F3FC-4C10-9418-0A047D443D63}">
      <dsp:nvSpPr>
        <dsp:cNvPr id="0" name=""/>
        <dsp:cNvSpPr/>
      </dsp:nvSpPr>
      <dsp:spPr>
        <a:xfrm>
          <a:off x="2175008" y="2256698"/>
          <a:ext cx="2495401" cy="249540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Checks</a:t>
          </a:r>
          <a:endParaRPr lang="en-US" sz="28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540451" y="2622141"/>
        <a:ext cx="1764515" cy="1764515"/>
      </dsp:txXfrm>
    </dsp:sp>
    <dsp:sp modelId="{F7CA304D-171E-4AD4-95D6-315F0E687262}">
      <dsp:nvSpPr>
        <dsp:cNvPr id="0" name=""/>
        <dsp:cNvSpPr/>
      </dsp:nvSpPr>
      <dsp:spPr>
        <a:xfrm>
          <a:off x="2631809" y="3101"/>
          <a:ext cx="1746780" cy="174678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Bearing capacity</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2887619" y="258911"/>
        <a:ext cx="1235160" cy="1235160"/>
      </dsp:txXfrm>
    </dsp:sp>
    <dsp:sp modelId="{13D54186-8836-4F8B-975E-71C0EC6B8708}">
      <dsp:nvSpPr>
        <dsp:cNvPr id="0" name=""/>
        <dsp:cNvSpPr/>
      </dsp:nvSpPr>
      <dsp:spPr>
        <a:xfrm>
          <a:off x="4922995" y="3971551"/>
          <a:ext cx="1746780" cy="174678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cap="none" spc="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Shear capacity</a:t>
          </a:r>
          <a:endParaRPr lang="en-US" sz="20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5178805" y="4227361"/>
        <a:ext cx="1235160" cy="1235160"/>
      </dsp:txXfrm>
    </dsp:sp>
    <dsp:sp modelId="{0F32E19C-FD5D-4399-841B-D8E2EE20434A}">
      <dsp:nvSpPr>
        <dsp:cNvPr id="0" name=""/>
        <dsp:cNvSpPr/>
      </dsp:nvSpPr>
      <dsp:spPr>
        <a:xfrm>
          <a:off x="340623" y="3971551"/>
          <a:ext cx="1746780" cy="174678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0" kern="1200" cap="none" spc="0" dirty="0" smtClean="0">
              <a:ln w="0"/>
              <a:solidFill>
                <a:schemeClr val="tx1"/>
              </a:solidFill>
              <a:effectLst>
                <a:outerShdw blurRad="38100" dist="19050" dir="2700000" algn="tl" rotWithShape="0">
                  <a:schemeClr val="dk1">
                    <a:alpha val="40000"/>
                  </a:schemeClr>
                </a:outerShdw>
              </a:effectLst>
              <a:latin typeface="Cambria" panose="02040503050406030204" pitchFamily="18" charset="0"/>
            </a:rPr>
            <a:t>Deflection</a:t>
          </a:r>
          <a:endParaRPr lang="en-US" sz="2100" b="0" kern="1200" cap="none" spc="0" dirty="0">
            <a:ln w="0"/>
            <a:solidFill>
              <a:schemeClr val="tx1"/>
            </a:solidFill>
            <a:effectLst>
              <a:outerShdw blurRad="38100" dist="19050" dir="2700000" algn="tl" rotWithShape="0">
                <a:schemeClr val="dk1">
                  <a:alpha val="40000"/>
                </a:schemeClr>
              </a:outerShdw>
            </a:effectLst>
            <a:latin typeface="Cambria" panose="02040503050406030204" pitchFamily="18" charset="0"/>
          </a:endParaRPr>
        </a:p>
      </dsp:txBody>
      <dsp:txXfrm>
        <a:off x="596433" y="4227361"/>
        <a:ext cx="1235160" cy="12351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A40120-DE20-464B-B999-01C508F7E6D5}" type="datetimeFigureOut">
              <a:rPr lang="en-US" smtClean="0"/>
              <a:t>12/19/2017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85B560-9587-46B0-9CCB-635C804760A4}" type="slidenum">
              <a:rPr lang="en-US" smtClean="0"/>
              <a:t>‹#›</a:t>
            </a:fld>
            <a:endParaRPr lang="en-US"/>
          </a:p>
        </p:txBody>
      </p:sp>
    </p:spTree>
    <p:extLst>
      <p:ext uri="{BB962C8B-B14F-4D97-AF65-F5344CB8AC3E}">
        <p14:creationId xmlns:p14="http://schemas.microsoft.com/office/powerpoint/2010/main" val="2373439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1</a:t>
            </a:fld>
            <a:endParaRPr lang="en-US"/>
          </a:p>
        </p:txBody>
      </p:sp>
    </p:spTree>
    <p:extLst>
      <p:ext uri="{BB962C8B-B14F-4D97-AF65-F5344CB8AC3E}">
        <p14:creationId xmlns:p14="http://schemas.microsoft.com/office/powerpoint/2010/main" val="1701567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Determine the slab structural system and slab thickness</a:t>
            </a:r>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25</a:t>
            </a:fld>
            <a:endParaRPr lang="en-US"/>
          </a:p>
        </p:txBody>
      </p:sp>
    </p:spTree>
    <p:extLst>
      <p:ext uri="{BB962C8B-B14F-4D97-AF65-F5344CB8AC3E}">
        <p14:creationId xmlns:p14="http://schemas.microsoft.com/office/powerpoint/2010/main" val="1269959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Slab thickn</a:t>
                </a:r>
                <a14:m>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Own</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weight</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25</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5</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KN</m:t>
                    </m:r>
                    <m:r>
                      <a:rPr lang="en-US" sz="1200"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m</m:t>
                    </m:r>
                    <m:r>
                      <a:rPr lang="en-US" sz="1200" kern="1200">
                        <a:solidFill>
                          <a:schemeClr val="tx1"/>
                        </a:solidFill>
                        <a:effectLst/>
                        <a:latin typeface="Cambria Math" panose="02040503050406030204" pitchFamily="18" charset="0"/>
                        <a:ea typeface="+mn-ea"/>
                        <a:cs typeface="+mn-cs"/>
                      </a:rPr>
                      <m:t>2</m:t>
                    </m:r>
                  </m:oMath>
                </a14:m>
                <a:endParaRPr lang="en-US"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Superimposed</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dead</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load</m:t>
                      </m:r>
                      <m:r>
                        <a:rPr lang="en-US" sz="1200" kern="1200">
                          <a:solidFill>
                            <a:schemeClr val="tx1"/>
                          </a:solidFill>
                          <a:effectLst/>
                          <a:latin typeface="Cambria Math" panose="02040503050406030204" pitchFamily="18" charset="0"/>
                          <a:ea typeface="+mn-ea"/>
                          <a:cs typeface="+mn-cs"/>
                        </a:rPr>
                        <m:t> =</m:t>
                      </m:r>
                      <m:r>
                        <a:rPr lang="en-US" sz="1200" kern="1200">
                          <a:solidFill>
                            <a:schemeClr val="tx1"/>
                          </a:solidFill>
                          <a:effectLst/>
                          <a:latin typeface="Cambria Math" panose="02040503050406030204" pitchFamily="18" charset="0"/>
                          <a:ea typeface="+mn-ea"/>
                          <a:cs typeface="+mn-cs"/>
                        </a:rPr>
                        <m:t>3</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KN</m:t>
                      </m:r>
                      <m:r>
                        <a:rPr lang="en-US" sz="1200"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m</m:t>
                      </m:r>
                      <m:r>
                        <a:rPr lang="en-US" sz="1200" kern="1200">
                          <a:solidFill>
                            <a:schemeClr val="tx1"/>
                          </a:solidFill>
                          <a:effectLst/>
                          <a:latin typeface="Cambria Math" panose="02040503050406030204" pitchFamily="18" charset="0"/>
                          <a:ea typeface="+mn-ea"/>
                          <a:cs typeface="+mn-cs"/>
                        </a:rPr>
                        <m:t>2</m:t>
                      </m:r>
                    </m:oMath>
                  </m:oMathPara>
                </a14:m>
                <a:endParaRPr lang="en-US"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Live</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load</m:t>
                      </m:r>
                      <m:r>
                        <a:rPr lang="en-US" sz="1200" kern="1200">
                          <a:solidFill>
                            <a:schemeClr val="tx1"/>
                          </a:solidFill>
                          <a:effectLst/>
                          <a:latin typeface="Cambria Math" panose="02040503050406030204" pitchFamily="18" charset="0"/>
                          <a:ea typeface="+mn-ea"/>
                          <a:cs typeface="+mn-cs"/>
                        </a:rPr>
                        <m:t> =</m:t>
                      </m:r>
                      <m:r>
                        <a:rPr lang="en-US" sz="1200" kern="1200">
                          <a:solidFill>
                            <a:schemeClr val="tx1"/>
                          </a:solidFill>
                          <a:effectLst/>
                          <a:latin typeface="Cambria Math" panose="02040503050406030204" pitchFamily="18" charset="0"/>
                          <a:ea typeface="+mn-ea"/>
                          <a:cs typeface="+mn-cs"/>
                        </a:rPr>
                        <m:t>4</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00</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KN</m:t>
                      </m:r>
                      <m:r>
                        <a:rPr lang="en-US" sz="1200"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m</m:t>
                      </m:r>
                      <m:r>
                        <a:rPr lang="en-US" sz="1200" kern="1200">
                          <a:solidFill>
                            <a:schemeClr val="tx1"/>
                          </a:solidFill>
                          <a:effectLst/>
                          <a:latin typeface="Cambria Math" panose="02040503050406030204" pitchFamily="18" charset="0"/>
                          <a:ea typeface="+mn-ea"/>
                          <a:cs typeface="+mn-cs"/>
                        </a:rPr>
                        <m:t>2</m:t>
                      </m:r>
                    </m:oMath>
                  </m:oMathPara>
                </a14:m>
                <a:endParaRPr lang="en-US"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Ultimate</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load</m:t>
                      </m:r>
                      <m:r>
                        <a:rPr lang="en-US" sz="1200"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Wu</m:t>
                      </m:r>
                      <m:r>
                        <a:rPr lang="en-US" sz="1200" kern="1200">
                          <a:solidFill>
                            <a:schemeClr val="tx1"/>
                          </a:solidFill>
                          <a:effectLst/>
                          <a:latin typeface="Cambria Math" panose="02040503050406030204" pitchFamily="18" charset="0"/>
                          <a:ea typeface="+mn-ea"/>
                          <a:cs typeface="+mn-cs"/>
                        </a:rPr>
                        <m:t>) =</m:t>
                      </m:r>
                      <m:r>
                        <a:rPr lang="en-US" sz="1200" kern="1200">
                          <a:solidFill>
                            <a:schemeClr val="tx1"/>
                          </a:solidFill>
                          <a:effectLst/>
                          <a:latin typeface="Cambria Math" panose="02040503050406030204" pitchFamily="18" charset="0"/>
                          <a:ea typeface="+mn-ea"/>
                          <a:cs typeface="+mn-cs"/>
                        </a:rPr>
                        <m:t>1</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m:t>
                      </m:r>
                      <m:d>
                        <m:dPr>
                          <m:ctrlPr>
                            <a:rPr lang="en-US" sz="1200" i="1" kern="1200">
                              <a:solidFill>
                                <a:schemeClr val="tx1"/>
                              </a:solidFill>
                              <a:effectLst/>
                              <a:latin typeface="Cambria Math" panose="02040503050406030204" pitchFamily="18" charset="0"/>
                              <a:ea typeface="+mn-ea"/>
                              <a:cs typeface="+mn-cs"/>
                            </a:rPr>
                          </m:ctrlPr>
                        </m:dPr>
                        <m:e>
                          <m:r>
                            <a:rPr lang="en-US" sz="1200" kern="1200">
                              <a:solidFill>
                                <a:schemeClr val="tx1"/>
                              </a:solidFill>
                              <a:effectLst/>
                              <a:latin typeface="Cambria Math" panose="02040503050406030204" pitchFamily="18" charset="0"/>
                              <a:ea typeface="+mn-ea"/>
                              <a:cs typeface="+mn-cs"/>
                            </a:rPr>
                            <m:t>5</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3</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m:t>
                          </m:r>
                        </m:e>
                      </m:d>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6</m:t>
                      </m:r>
                      <m:d>
                        <m:dPr>
                          <m:ctrlPr>
                            <a:rPr lang="en-US" sz="1200" i="1" kern="1200">
                              <a:solidFill>
                                <a:schemeClr val="tx1"/>
                              </a:solidFill>
                              <a:effectLst/>
                              <a:latin typeface="Cambria Math" panose="02040503050406030204" pitchFamily="18" charset="0"/>
                              <a:ea typeface="+mn-ea"/>
                              <a:cs typeface="+mn-cs"/>
                            </a:rPr>
                          </m:ctrlPr>
                        </m:dPr>
                        <m:e>
                          <m:r>
                            <a:rPr lang="en-US" sz="1200" kern="1200">
                              <a:solidFill>
                                <a:schemeClr val="tx1"/>
                              </a:solidFill>
                              <a:effectLst/>
                              <a:latin typeface="Cambria Math" panose="02040503050406030204" pitchFamily="18" charset="0"/>
                              <a:ea typeface="+mn-ea"/>
                              <a:cs typeface="+mn-cs"/>
                            </a:rPr>
                            <m:t>4</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00</m:t>
                          </m:r>
                        </m:e>
                      </m:d>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16</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24</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KN</m:t>
                      </m:r>
                      <m:r>
                        <a:rPr lang="en-US" sz="1200"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m</m:t>
                      </m:r>
                      <m:r>
                        <a:rPr lang="en-US" sz="1200" kern="1200">
                          <a:solidFill>
                            <a:schemeClr val="tx1"/>
                          </a:solidFill>
                          <a:effectLst/>
                          <a:latin typeface="Cambria Math" panose="02040503050406030204" pitchFamily="18" charset="0"/>
                          <a:ea typeface="+mn-ea"/>
                          <a:cs typeface="+mn-cs"/>
                        </a:rPr>
                        <m:t>2</m:t>
                      </m:r>
                    </m:oMath>
                  </m:oMathPara>
                </a14:m>
                <a:endParaRPr lang="en-US" sz="1200" kern="1200" dirty="0">
                  <a:solidFill>
                    <a:schemeClr val="tx1"/>
                  </a:solidFill>
                  <a:effectLst/>
                  <a:latin typeface="+mn-lt"/>
                  <a:ea typeface="+mn-ea"/>
                  <a:cs typeface="+mn-cs"/>
                </a:endParaRPr>
              </a:p>
              <a:p>
                <a14:m>
                  <m:oMath xmlns:m="http://schemas.openxmlformats.org/officeDocument/2006/math">
                    <m:r>
                      <a:rPr lang="en-US" sz="1200"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Vc</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m:t>
                    </m:r>
                    <m:f>
                      <m:fPr>
                        <m:ctrlPr>
                          <a:rPr lang="en-US" sz="1200" i="1" kern="1200">
                            <a:solidFill>
                              <a:schemeClr val="tx1"/>
                            </a:solidFill>
                            <a:effectLst/>
                            <a:latin typeface="Cambria Math" panose="02040503050406030204" pitchFamily="18" charset="0"/>
                            <a:ea typeface="+mn-ea"/>
                            <a:cs typeface="+mn-cs"/>
                          </a:rPr>
                        </m:ctrlPr>
                      </m:fPr>
                      <m:num>
                        <m:r>
                          <a:rPr lang="en-US" sz="1200" kern="1200">
                            <a:solidFill>
                              <a:schemeClr val="tx1"/>
                            </a:solidFill>
                            <a:effectLst/>
                            <a:latin typeface="Cambria Math" panose="02040503050406030204" pitchFamily="18" charset="0"/>
                            <a:ea typeface="+mn-ea"/>
                            <a:cs typeface="+mn-cs"/>
                          </a:rPr>
                          <m:t>1</m:t>
                        </m:r>
                      </m:num>
                      <m:den>
                        <m:r>
                          <a:rPr lang="en-US" sz="1200" kern="1200">
                            <a:solidFill>
                              <a:schemeClr val="tx1"/>
                            </a:solidFill>
                            <a:effectLst/>
                            <a:latin typeface="Cambria Math" panose="02040503050406030204" pitchFamily="18" charset="0"/>
                            <a:ea typeface="+mn-ea"/>
                            <a:cs typeface="+mn-cs"/>
                          </a:rPr>
                          <m:t>6</m:t>
                        </m:r>
                      </m:den>
                    </m:f>
                    <m:rad>
                      <m:radPr>
                        <m:degHide m:val="on"/>
                        <m:ctrlPr>
                          <a:rPr lang="en-US" sz="1200" i="1" kern="1200">
                            <a:solidFill>
                              <a:schemeClr val="tx1"/>
                            </a:solidFill>
                            <a:effectLst/>
                            <a:latin typeface="Cambria Math" panose="02040503050406030204" pitchFamily="18" charset="0"/>
                            <a:ea typeface="+mn-ea"/>
                            <a:cs typeface="+mn-cs"/>
                          </a:rPr>
                        </m:ctrlPr>
                      </m:radPr>
                      <m:deg/>
                      <m:e>
                        <m:r>
                          <m:rPr>
                            <m:sty m:val="p"/>
                          </m:rPr>
                          <a:rPr lang="en-US" sz="1200" kern="1200">
                            <a:solidFill>
                              <a:schemeClr val="tx1"/>
                            </a:solidFill>
                            <a:effectLst/>
                            <a:latin typeface="Cambria Math" panose="02040503050406030204" pitchFamily="18" charset="0"/>
                            <a:ea typeface="+mn-ea"/>
                            <a:cs typeface="+mn-cs"/>
                          </a:rPr>
                          <m:t>fc</m:t>
                        </m:r>
                        <m:r>
                          <a:rPr lang="en-US" sz="1200" kern="1200">
                            <a:solidFill>
                              <a:schemeClr val="tx1"/>
                            </a:solidFill>
                            <a:effectLst/>
                            <a:latin typeface="Cambria Math" panose="02040503050406030204" pitchFamily="18" charset="0"/>
                            <a:ea typeface="+mn-ea"/>
                            <a:cs typeface="+mn-cs"/>
                          </a:rPr>
                          <m:t> </m:t>
                        </m:r>
                      </m:e>
                    </m:rad>
                    <m:r>
                      <m:rPr>
                        <m:sty m:val="p"/>
                      </m:rPr>
                      <a:rPr lang="en-US" sz="1200" kern="1200">
                        <a:solidFill>
                          <a:schemeClr val="tx1"/>
                        </a:solidFill>
                        <a:effectLst/>
                        <a:latin typeface="Cambria Math" panose="02040503050406030204" pitchFamily="18" charset="0"/>
                        <a:ea typeface="+mn-ea"/>
                        <a:cs typeface="+mn-cs"/>
                      </a:rPr>
                      <m:t>bw</m:t>
                    </m:r>
                    <m:r>
                      <a:rPr lang="en-US" sz="1200" i="1"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d</m:t>
                    </m:r>
                  </m:oMath>
                </a14:m>
                <a:r>
                  <a:rPr lang="en-US" sz="1200" kern="1200" dirty="0">
                    <a:solidFill>
                      <a:schemeClr val="tx1"/>
                    </a:solidFill>
                    <a:effectLst/>
                    <a:latin typeface="+mn-lt"/>
                    <a:ea typeface="+mn-ea"/>
                    <a:cs typeface="+mn-cs"/>
                  </a:rPr>
                  <a:t> =</a:t>
                </a:r>
                <a14:m>
                  <m:oMath xmlns:m="http://schemas.openxmlformats.org/officeDocument/2006/math">
                    <m:d>
                      <m:dPr>
                        <m:ctrlPr>
                          <a:rPr lang="en-US" sz="1200" i="1" kern="1200">
                            <a:solidFill>
                              <a:schemeClr val="tx1"/>
                            </a:solidFill>
                            <a:effectLst/>
                            <a:latin typeface="Cambria Math" panose="02040503050406030204" pitchFamily="18" charset="0"/>
                            <a:ea typeface="+mn-ea"/>
                            <a:cs typeface="+mn-cs"/>
                          </a:rPr>
                        </m:ctrlPr>
                      </m:dPr>
                      <m:e>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75</m:t>
                        </m:r>
                      </m:e>
                    </m:d>
                    <m:f>
                      <m:fPr>
                        <m:ctrlPr>
                          <a:rPr lang="en-US" sz="1200" i="1" kern="1200">
                            <a:solidFill>
                              <a:schemeClr val="tx1"/>
                            </a:solidFill>
                            <a:effectLst/>
                            <a:latin typeface="Cambria Math" panose="02040503050406030204" pitchFamily="18" charset="0"/>
                            <a:ea typeface="+mn-ea"/>
                            <a:cs typeface="+mn-cs"/>
                          </a:rPr>
                        </m:ctrlPr>
                      </m:fPr>
                      <m:num>
                        <m:r>
                          <a:rPr lang="en-US" sz="1200" kern="1200">
                            <a:solidFill>
                              <a:schemeClr val="tx1"/>
                            </a:solidFill>
                            <a:effectLst/>
                            <a:latin typeface="Cambria Math" panose="02040503050406030204" pitchFamily="18" charset="0"/>
                            <a:ea typeface="+mn-ea"/>
                            <a:cs typeface="+mn-cs"/>
                          </a:rPr>
                          <m:t>1</m:t>
                        </m:r>
                      </m:num>
                      <m:den>
                        <m:r>
                          <a:rPr lang="en-US" sz="1200" kern="1200">
                            <a:solidFill>
                              <a:schemeClr val="tx1"/>
                            </a:solidFill>
                            <a:effectLst/>
                            <a:latin typeface="Cambria Math" panose="02040503050406030204" pitchFamily="18" charset="0"/>
                            <a:ea typeface="+mn-ea"/>
                            <a:cs typeface="+mn-cs"/>
                          </a:rPr>
                          <m:t>6</m:t>
                        </m:r>
                      </m:den>
                    </m:f>
                    <m:rad>
                      <m:radPr>
                        <m:degHide m:val="on"/>
                        <m:ctrlPr>
                          <a:rPr lang="en-US" sz="1200" i="1" kern="1200">
                            <a:solidFill>
                              <a:schemeClr val="tx1"/>
                            </a:solidFill>
                            <a:effectLst/>
                            <a:latin typeface="Cambria Math" panose="02040503050406030204" pitchFamily="18" charset="0"/>
                            <a:ea typeface="+mn-ea"/>
                            <a:cs typeface="+mn-cs"/>
                          </a:rPr>
                        </m:ctrlPr>
                      </m:radPr>
                      <m:deg/>
                      <m:e>
                        <m:r>
                          <a:rPr lang="en-US" sz="1200" kern="1200">
                            <a:solidFill>
                              <a:schemeClr val="tx1"/>
                            </a:solidFill>
                            <a:effectLst/>
                            <a:latin typeface="Cambria Math" panose="02040503050406030204" pitchFamily="18" charset="0"/>
                            <a:ea typeface="+mn-ea"/>
                            <a:cs typeface="+mn-cs"/>
                          </a:rPr>
                          <m:t>24</m:t>
                        </m:r>
                        <m:r>
                          <a:rPr lang="en-US" sz="1200" kern="1200">
                            <a:solidFill>
                              <a:schemeClr val="tx1"/>
                            </a:solidFill>
                            <a:effectLst/>
                            <a:latin typeface="Cambria Math" panose="02040503050406030204" pitchFamily="18" charset="0"/>
                            <a:ea typeface="+mn-ea"/>
                            <a:cs typeface="+mn-cs"/>
                          </a:rPr>
                          <m:t> </m:t>
                        </m:r>
                      </m:e>
                    </m:rad>
                    <m:f>
                      <m:fPr>
                        <m:ctrlPr>
                          <a:rPr lang="en-US" sz="1200" i="1" kern="1200">
                            <a:solidFill>
                              <a:schemeClr val="tx1"/>
                            </a:solidFill>
                            <a:effectLst/>
                            <a:latin typeface="Cambria Math" panose="02040503050406030204" pitchFamily="18" charset="0"/>
                            <a:ea typeface="+mn-ea"/>
                            <a:cs typeface="+mn-cs"/>
                          </a:rPr>
                        </m:ctrlPr>
                      </m:fPr>
                      <m:num>
                        <m:r>
                          <a:rPr lang="en-US" sz="1200" kern="1200">
                            <a:solidFill>
                              <a:schemeClr val="tx1"/>
                            </a:solidFill>
                            <a:effectLst/>
                            <a:latin typeface="Cambria Math" panose="02040503050406030204" pitchFamily="18" charset="0"/>
                            <a:ea typeface="+mn-ea"/>
                            <a:cs typeface="+mn-cs"/>
                          </a:rPr>
                          <m:t>1000</m:t>
                        </m:r>
                      </m:num>
                      <m:den>
                        <m:r>
                          <a:rPr lang="en-US" sz="1200" kern="1200">
                            <a:solidFill>
                              <a:schemeClr val="tx1"/>
                            </a:solidFill>
                            <a:effectLst/>
                            <a:latin typeface="Cambria Math" panose="02040503050406030204" pitchFamily="18" charset="0"/>
                            <a:ea typeface="+mn-ea"/>
                            <a:cs typeface="+mn-cs"/>
                          </a:rPr>
                          <m:t>1000</m:t>
                        </m:r>
                      </m:den>
                    </m:f>
                    <m:r>
                      <a:rPr lang="en-US" sz="1200" i="1" kern="1200">
                        <a:solidFill>
                          <a:schemeClr val="tx1"/>
                        </a:solidFill>
                        <a:effectLst/>
                        <a:latin typeface="Cambria Math" panose="02040503050406030204" pitchFamily="18" charset="0"/>
                        <a:ea typeface="+mn-ea"/>
                        <a:cs typeface="+mn-cs"/>
                      </a:rPr>
                      <m:t>∗</m:t>
                    </m:r>
                    <m:d>
                      <m:dPr>
                        <m:ctrlPr>
                          <a:rPr lang="en-US" sz="1200" i="1" kern="1200">
                            <a:solidFill>
                              <a:schemeClr val="tx1"/>
                            </a:solidFill>
                            <a:effectLst/>
                            <a:latin typeface="Cambria Math" panose="02040503050406030204" pitchFamily="18" charset="0"/>
                            <a:ea typeface="+mn-ea"/>
                            <a:cs typeface="+mn-cs"/>
                          </a:rPr>
                        </m:ctrlPr>
                      </m:dPr>
                      <m:e>
                        <m:r>
                          <a:rPr lang="en-US" sz="1200" kern="1200">
                            <a:solidFill>
                              <a:schemeClr val="tx1"/>
                            </a:solidFill>
                            <a:effectLst/>
                            <a:latin typeface="Cambria Math" panose="02040503050406030204" pitchFamily="18" charset="0"/>
                            <a:ea typeface="+mn-ea"/>
                            <a:cs typeface="+mn-cs"/>
                          </a:rPr>
                          <m:t>200</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40</m:t>
                        </m:r>
                      </m:e>
                    </m:d>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98</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00</m:t>
                    </m:r>
                    <m:r>
                      <m:rPr>
                        <m:sty m:val="p"/>
                      </m:rPr>
                      <a:rPr lang="en-US" sz="1200" kern="1200">
                        <a:solidFill>
                          <a:schemeClr val="tx1"/>
                        </a:solidFill>
                        <a:effectLst/>
                        <a:latin typeface="Cambria Math" panose="02040503050406030204" pitchFamily="18" charset="0"/>
                        <a:ea typeface="+mn-ea"/>
                        <a:cs typeface="+mn-cs"/>
                      </a:rPr>
                      <m:t>KN</m:t>
                    </m:r>
                  </m:oMath>
                </a14:m>
                <a:endParaRPr lang="en-US"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Vu</m:t>
                      </m:r>
                      <m:r>
                        <a:rPr lang="en-US" sz="1200"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Wu</m:t>
                      </m:r>
                      <m:d>
                        <m:dPr>
                          <m:ctrlPr>
                            <a:rPr lang="en-US" sz="1200" i="1" kern="1200">
                              <a:solidFill>
                                <a:schemeClr val="tx1"/>
                              </a:solidFill>
                              <a:effectLst/>
                              <a:latin typeface="Cambria Math" panose="02040503050406030204" pitchFamily="18" charset="0"/>
                              <a:ea typeface="+mn-ea"/>
                              <a:cs typeface="+mn-cs"/>
                            </a:rPr>
                          </m:ctrlPr>
                        </m:dPr>
                        <m:e>
                          <m:f>
                            <m:fPr>
                              <m:ctrlPr>
                                <a:rPr lang="en-US" sz="1200" i="1" kern="1200">
                                  <a:solidFill>
                                    <a:schemeClr val="tx1"/>
                                  </a:solidFill>
                                  <a:effectLst/>
                                  <a:latin typeface="Cambria Math" panose="02040503050406030204" pitchFamily="18" charset="0"/>
                                  <a:ea typeface="+mn-ea"/>
                                  <a:cs typeface="+mn-cs"/>
                                </a:rPr>
                              </m:ctrlPr>
                            </m:fPr>
                            <m:num>
                              <m:r>
                                <m:rPr>
                                  <m:sty m:val="p"/>
                                </m:rPr>
                                <a:rPr lang="en-US" sz="1200" kern="1200">
                                  <a:solidFill>
                                    <a:schemeClr val="tx1"/>
                                  </a:solidFill>
                                  <a:effectLst/>
                                  <a:latin typeface="Cambria Math" panose="02040503050406030204" pitchFamily="18" charset="0"/>
                                  <a:ea typeface="+mn-ea"/>
                                  <a:cs typeface="+mn-cs"/>
                                </a:rPr>
                                <m:t>l</m:t>
                              </m:r>
                            </m:num>
                            <m:den>
                              <m:r>
                                <a:rPr lang="en-US" sz="1200" kern="1200">
                                  <a:solidFill>
                                    <a:schemeClr val="tx1"/>
                                  </a:solidFill>
                                  <a:effectLst/>
                                  <a:latin typeface="Cambria Math" panose="02040503050406030204" pitchFamily="18" charset="0"/>
                                  <a:ea typeface="+mn-ea"/>
                                  <a:cs typeface="+mn-cs"/>
                                </a:rPr>
                                <m:t>2</m:t>
                              </m:r>
                            </m:den>
                          </m:f>
                          <m:r>
                            <a:rPr lang="en-US" sz="1200" i="1" kern="1200">
                              <a:solidFill>
                                <a:schemeClr val="tx1"/>
                              </a:solidFill>
                              <a:effectLst/>
                              <a:latin typeface="Cambria Math" panose="02040503050406030204" pitchFamily="18" charset="0"/>
                              <a:ea typeface="+mn-ea"/>
                              <a:cs typeface="+mn-cs"/>
                            </a:rPr>
                            <m:t>−</m:t>
                          </m:r>
                          <m:f>
                            <m:fPr>
                              <m:ctrlPr>
                                <a:rPr lang="en-US" sz="1200" i="1" kern="1200">
                                  <a:solidFill>
                                    <a:schemeClr val="tx1"/>
                                  </a:solidFill>
                                  <a:effectLst/>
                                  <a:latin typeface="Cambria Math" panose="02040503050406030204" pitchFamily="18" charset="0"/>
                                  <a:ea typeface="+mn-ea"/>
                                  <a:cs typeface="+mn-cs"/>
                                </a:rPr>
                              </m:ctrlPr>
                            </m:fPr>
                            <m:num>
                              <m:r>
                                <m:rPr>
                                  <m:sty m:val="p"/>
                                </m:rPr>
                                <a:rPr lang="en-US" sz="1200" kern="1200">
                                  <a:solidFill>
                                    <a:schemeClr val="tx1"/>
                                  </a:solidFill>
                                  <a:effectLst/>
                                  <a:latin typeface="Cambria Math" panose="02040503050406030204" pitchFamily="18" charset="0"/>
                                  <a:ea typeface="+mn-ea"/>
                                  <a:cs typeface="+mn-cs"/>
                                </a:rPr>
                                <m:t>B</m:t>
                              </m:r>
                            </m:num>
                            <m:den>
                              <m:r>
                                <a:rPr lang="en-US" sz="1200" kern="1200">
                                  <a:solidFill>
                                    <a:schemeClr val="tx1"/>
                                  </a:solidFill>
                                  <a:effectLst/>
                                  <a:latin typeface="Cambria Math" panose="02040503050406030204" pitchFamily="18" charset="0"/>
                                  <a:ea typeface="+mn-ea"/>
                                  <a:cs typeface="+mn-cs"/>
                                </a:rPr>
                                <m:t>2</m:t>
                              </m:r>
                            </m:den>
                          </m:f>
                          <m:r>
                            <a:rPr lang="en-US" sz="1200" i="1"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d</m:t>
                          </m:r>
                        </m:e>
                      </m:d>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16</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24</m:t>
                      </m:r>
                      <m:d>
                        <m:dPr>
                          <m:ctrlPr>
                            <a:rPr lang="en-US" sz="1200" i="1" kern="1200">
                              <a:solidFill>
                                <a:schemeClr val="tx1"/>
                              </a:solidFill>
                              <a:effectLst/>
                              <a:latin typeface="Cambria Math" panose="02040503050406030204" pitchFamily="18" charset="0"/>
                              <a:ea typeface="+mn-ea"/>
                              <a:cs typeface="+mn-cs"/>
                            </a:rPr>
                          </m:ctrlPr>
                        </m:dPr>
                        <m:e>
                          <m:f>
                            <m:fPr>
                              <m:ctrlPr>
                                <a:rPr lang="en-US" sz="1200" i="1" kern="1200">
                                  <a:solidFill>
                                    <a:schemeClr val="tx1"/>
                                  </a:solidFill>
                                  <a:effectLst/>
                                  <a:latin typeface="Cambria Math" panose="02040503050406030204" pitchFamily="18" charset="0"/>
                                  <a:ea typeface="+mn-ea"/>
                                  <a:cs typeface="+mn-cs"/>
                                </a:rPr>
                              </m:ctrlPr>
                            </m:fPr>
                            <m:num>
                              <m:r>
                                <a:rPr lang="en-US" sz="1200" kern="1200">
                                  <a:solidFill>
                                    <a:schemeClr val="tx1"/>
                                  </a:solidFill>
                                  <a:effectLst/>
                                  <a:latin typeface="Cambria Math" panose="02040503050406030204" pitchFamily="18" charset="0"/>
                                  <a:ea typeface="+mn-ea"/>
                                  <a:cs typeface="+mn-cs"/>
                                </a:rPr>
                                <m:t>6</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65</m:t>
                              </m:r>
                            </m:num>
                            <m:den>
                              <m:r>
                                <a:rPr lang="en-US" sz="1200" kern="1200">
                                  <a:solidFill>
                                    <a:schemeClr val="tx1"/>
                                  </a:solidFill>
                                  <a:effectLst/>
                                  <a:latin typeface="Cambria Math" panose="02040503050406030204" pitchFamily="18" charset="0"/>
                                  <a:ea typeface="+mn-ea"/>
                                  <a:cs typeface="+mn-cs"/>
                                </a:rPr>
                                <m:t>2</m:t>
                              </m:r>
                            </m:den>
                          </m:f>
                          <m:r>
                            <a:rPr lang="en-US" sz="1200" i="1" kern="1200">
                              <a:solidFill>
                                <a:schemeClr val="tx1"/>
                              </a:solidFill>
                              <a:effectLst/>
                              <a:latin typeface="Cambria Math" panose="02040503050406030204" pitchFamily="18" charset="0"/>
                              <a:ea typeface="+mn-ea"/>
                              <a:cs typeface="+mn-cs"/>
                            </a:rPr>
                            <m:t>−</m:t>
                          </m:r>
                          <m:f>
                            <m:fPr>
                              <m:ctrlPr>
                                <a:rPr lang="en-US" sz="1200" i="1" kern="1200">
                                  <a:solidFill>
                                    <a:schemeClr val="tx1"/>
                                  </a:solidFill>
                                  <a:effectLst/>
                                  <a:latin typeface="Cambria Math" panose="02040503050406030204" pitchFamily="18" charset="0"/>
                                  <a:ea typeface="+mn-ea"/>
                                  <a:cs typeface="+mn-cs"/>
                                </a:rPr>
                              </m:ctrlPr>
                            </m:fPr>
                            <m:num>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4</m:t>
                              </m:r>
                            </m:num>
                            <m:den>
                              <m:r>
                                <a:rPr lang="en-US" sz="1200" kern="1200">
                                  <a:solidFill>
                                    <a:schemeClr val="tx1"/>
                                  </a:solidFill>
                                  <a:effectLst/>
                                  <a:latin typeface="Cambria Math" panose="02040503050406030204" pitchFamily="18" charset="0"/>
                                  <a:ea typeface="+mn-ea"/>
                                  <a:cs typeface="+mn-cs"/>
                                </a:rPr>
                                <m:t>2</m:t>
                              </m:r>
                            </m:den>
                          </m:f>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16</m:t>
                          </m:r>
                        </m:e>
                      </m:d>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48</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15</m:t>
                      </m:r>
                      <m:r>
                        <m:rPr>
                          <m:sty m:val="p"/>
                        </m:rPr>
                        <a:rPr lang="en-US" sz="1200" kern="1200">
                          <a:solidFill>
                            <a:schemeClr val="tx1"/>
                          </a:solidFill>
                          <a:effectLst/>
                          <a:latin typeface="Cambria Math" panose="02040503050406030204" pitchFamily="18" charset="0"/>
                          <a:ea typeface="+mn-ea"/>
                          <a:cs typeface="+mn-cs"/>
                        </a:rPr>
                        <m:t>KN</m:t>
                      </m:r>
                    </m:oMath>
                  </m:oMathPara>
                </a14:m>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Since </a:t>
                </a:r>
                <a:r>
                  <a:rPr lang="en-US" sz="1200" kern="1200" dirty="0" err="1">
                    <a:solidFill>
                      <a:schemeClr val="tx1"/>
                    </a:solidFill>
                    <a:effectLst/>
                    <a:latin typeface="+mn-lt"/>
                    <a:ea typeface="+mn-ea"/>
                    <a:cs typeface="+mn-cs"/>
                  </a:rPr>
                  <a:t>ΦVc</a:t>
                </a:r>
                <a:r>
                  <a:rPr lang="en-US" sz="1200" kern="1200" dirty="0">
                    <a:solidFill>
                      <a:schemeClr val="tx1"/>
                    </a:solidFill>
                    <a:effectLst/>
                    <a:latin typeface="+mn-lt"/>
                    <a:ea typeface="+mn-ea"/>
                    <a:cs typeface="+mn-cs"/>
                  </a:rPr>
                  <a:t> ˃Vu, Slab thickness is adequate for resisting shear (OK). So use h= 200 mm and there is no need for shear reinforcement.</a:t>
                </a:r>
              </a:p>
              <a:p>
                <a:endParaRPr lang="en-US"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Slab thickn</a:t>
                </a:r>
                <a:r>
                  <a:rPr lang="en-US" sz="1200" i="0" kern="1200">
                    <a:solidFill>
                      <a:schemeClr val="tx1"/>
                    </a:solidFill>
                    <a:effectLst/>
                    <a:latin typeface="Cambria Math" panose="02040503050406030204" pitchFamily="18" charset="0"/>
                    <a:ea typeface="+mn-ea"/>
                    <a:cs typeface="+mn-cs"/>
                  </a:rPr>
                  <a:t>Own weight=0.2∗25=5 KN/m2</a:t>
                </a:r>
                <a:endParaRPr lang="en-US" sz="1200" kern="1200" dirty="0">
                  <a:solidFill>
                    <a:schemeClr val="tx1"/>
                  </a:solidFill>
                  <a:effectLst/>
                  <a:latin typeface="+mn-lt"/>
                  <a:ea typeface="+mn-ea"/>
                  <a:cs typeface="+mn-cs"/>
                </a:endParaRPr>
              </a:p>
              <a:p>
                <a:pPr/>
                <a:r>
                  <a:rPr lang="en-US" sz="1200" i="0" kern="1200">
                    <a:solidFill>
                      <a:schemeClr val="tx1"/>
                    </a:solidFill>
                    <a:effectLst/>
                    <a:latin typeface="Cambria Math" panose="02040503050406030204" pitchFamily="18" charset="0"/>
                    <a:ea typeface="+mn-ea"/>
                    <a:cs typeface="+mn-cs"/>
                  </a:rPr>
                  <a:t>Superimposed dead load =3.2 KN/m2</a:t>
                </a:r>
                <a:endParaRPr lang="en-US" sz="1200" kern="1200" dirty="0">
                  <a:solidFill>
                    <a:schemeClr val="tx1"/>
                  </a:solidFill>
                  <a:effectLst/>
                  <a:latin typeface="+mn-lt"/>
                  <a:ea typeface="+mn-ea"/>
                  <a:cs typeface="+mn-cs"/>
                </a:endParaRPr>
              </a:p>
              <a:p>
                <a:pPr/>
                <a:r>
                  <a:rPr lang="en-US" sz="1200" i="0" kern="1200">
                    <a:solidFill>
                      <a:schemeClr val="tx1"/>
                    </a:solidFill>
                    <a:effectLst/>
                    <a:latin typeface="Cambria Math" panose="02040503050406030204" pitchFamily="18" charset="0"/>
                    <a:ea typeface="+mn-ea"/>
                    <a:cs typeface="+mn-cs"/>
                  </a:rPr>
                  <a:t>Live load =4.00 KN/m2</a:t>
                </a:r>
                <a:endParaRPr lang="en-US" sz="1200" kern="1200" dirty="0">
                  <a:solidFill>
                    <a:schemeClr val="tx1"/>
                  </a:solidFill>
                  <a:effectLst/>
                  <a:latin typeface="+mn-lt"/>
                  <a:ea typeface="+mn-ea"/>
                  <a:cs typeface="+mn-cs"/>
                </a:endParaRPr>
              </a:p>
              <a:p>
                <a:pPr/>
                <a:r>
                  <a:rPr lang="en-US" sz="1200" i="0" kern="1200">
                    <a:solidFill>
                      <a:schemeClr val="tx1"/>
                    </a:solidFill>
                    <a:effectLst/>
                    <a:latin typeface="Cambria Math" panose="02040503050406030204" pitchFamily="18" charset="0"/>
                    <a:ea typeface="+mn-ea"/>
                    <a:cs typeface="+mn-cs"/>
                  </a:rPr>
                  <a:t>Ultimate load(Wu) =1.2(5+3.2)+1.6(4.00)=16.24 KN/m2</a:t>
                </a:r>
                <a:endParaRPr lang="en-US"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∅Vc=∅1/6 √(fc ) bw∗d</a:t>
                </a:r>
                <a:r>
                  <a:rPr lang="en-US" sz="1200" kern="1200" dirty="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(0.75)  1/6 √(24 )  1000/1000∗(200−40)=98.00KN</a:t>
                </a:r>
                <a:endParaRPr lang="en-US" sz="1200" kern="1200" dirty="0">
                  <a:solidFill>
                    <a:schemeClr val="tx1"/>
                  </a:solidFill>
                  <a:effectLst/>
                  <a:latin typeface="+mn-lt"/>
                  <a:ea typeface="+mn-ea"/>
                  <a:cs typeface="+mn-cs"/>
                </a:endParaRPr>
              </a:p>
              <a:p>
                <a:pPr/>
                <a:r>
                  <a:rPr lang="en-US" sz="1200" i="0" kern="1200">
                    <a:solidFill>
                      <a:schemeClr val="tx1"/>
                    </a:solidFill>
                    <a:effectLst/>
                    <a:latin typeface="Cambria Math" panose="02040503050406030204" pitchFamily="18" charset="0"/>
                    <a:ea typeface="+mn-ea"/>
                    <a:cs typeface="+mn-cs"/>
                  </a:rPr>
                  <a:t>Vu=Wu(l/2−B/2−d)=16.24(6.65/2−0.4/2−0.16)=48.15KN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Since </a:t>
                </a:r>
                <a:r>
                  <a:rPr lang="en-US" sz="1200" kern="1200" dirty="0" err="1">
                    <a:solidFill>
                      <a:schemeClr val="tx1"/>
                    </a:solidFill>
                    <a:effectLst/>
                    <a:latin typeface="+mn-lt"/>
                    <a:ea typeface="+mn-ea"/>
                    <a:cs typeface="+mn-cs"/>
                  </a:rPr>
                  <a:t>ΦVc</a:t>
                </a:r>
                <a:r>
                  <a:rPr lang="en-US" sz="1200" kern="1200" dirty="0">
                    <a:solidFill>
                      <a:schemeClr val="tx1"/>
                    </a:solidFill>
                    <a:effectLst/>
                    <a:latin typeface="+mn-lt"/>
                    <a:ea typeface="+mn-ea"/>
                    <a:cs typeface="+mn-cs"/>
                  </a:rPr>
                  <a:t> ˃Vu, Slab thickness is adequate for resisting shear (OK). So use h= 200 mm and there is no need for shear reinforcement.</a:t>
                </a:r>
              </a:p>
              <a:p>
                <a:endParaRPr lang="en-US" dirty="0"/>
              </a:p>
            </p:txBody>
          </p:sp>
        </mc:Fallback>
      </mc:AlternateContent>
      <p:sp>
        <p:nvSpPr>
          <p:cNvPr id="4" name="Slide Number Placeholder 3"/>
          <p:cNvSpPr>
            <a:spLocks noGrp="1"/>
          </p:cNvSpPr>
          <p:nvPr>
            <p:ph type="sldNum" sz="quarter" idx="10"/>
          </p:nvPr>
        </p:nvSpPr>
        <p:spPr/>
        <p:txBody>
          <a:bodyPr/>
          <a:lstStyle/>
          <a:p>
            <a:fld id="{8285B560-9587-46B0-9CCB-635C804760A4}" type="slidenum">
              <a:rPr lang="en-US" smtClean="0"/>
              <a:t>26</a:t>
            </a:fld>
            <a:endParaRPr lang="en-US"/>
          </a:p>
        </p:txBody>
      </p:sp>
    </p:spTree>
    <p:extLst>
      <p:ext uri="{BB962C8B-B14F-4D97-AF65-F5344CB8AC3E}">
        <p14:creationId xmlns:p14="http://schemas.microsoft.com/office/powerpoint/2010/main" val="3675422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kern="1200" smtClean="0">
                          <a:solidFill>
                            <a:schemeClr val="tx1"/>
                          </a:solidFill>
                          <a:effectLst/>
                          <a:latin typeface="Cambria Math" panose="02040503050406030204" pitchFamily="18" charset="0"/>
                          <a:ea typeface="+mn-ea"/>
                          <a:cs typeface="+mn-cs"/>
                        </a:rPr>
                        <m:t>8351</m:t>
                      </m:r>
                      <m:r>
                        <a:rPr lang="en-US" sz="1200" i="1"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E</m:t>
                      </m:r>
                      <m:r>
                        <a:rPr lang="en-US" sz="1200" kern="1200">
                          <a:solidFill>
                            <a:schemeClr val="tx1"/>
                          </a:solidFill>
                          <a:effectLst/>
                          <a:latin typeface="Cambria Math" panose="02040503050406030204" pitchFamily="18" charset="0"/>
                          <a:ea typeface="+mn-ea"/>
                          <a:cs typeface="+mn-cs"/>
                        </a:rPr>
                        <m:t>3</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75</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85</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85</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28</m:t>
                      </m:r>
                      <m:d>
                        <m:dPr>
                          <m:ctrlPr>
                            <a:rPr lang="en-US" sz="1200" i="1" kern="1200">
                              <a:solidFill>
                                <a:schemeClr val="tx1"/>
                              </a:solidFill>
                              <a:effectLst/>
                              <a:latin typeface="Cambria Math" panose="02040503050406030204" pitchFamily="18" charset="0"/>
                              <a:ea typeface="+mn-ea"/>
                              <a:cs typeface="+mn-cs"/>
                            </a:rPr>
                          </m:ctrlPr>
                        </m:dPr>
                        <m:e>
                          <m:r>
                            <m:rPr>
                              <m:sty m:val="p"/>
                            </m:rPr>
                            <a:rPr lang="en-US" sz="1200" kern="1200">
                              <a:solidFill>
                                <a:schemeClr val="tx1"/>
                              </a:solidFill>
                              <a:effectLst/>
                              <a:latin typeface="Cambria Math" panose="02040503050406030204" pitchFamily="18" charset="0"/>
                              <a:ea typeface="+mn-ea"/>
                              <a:cs typeface="+mn-cs"/>
                            </a:rPr>
                            <m:t>Ag</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01</m:t>
                          </m:r>
                          <m:r>
                            <m:rPr>
                              <m:sty m:val="p"/>
                            </m:rPr>
                            <a:rPr lang="en-US" sz="1200" kern="1200">
                              <a:solidFill>
                                <a:schemeClr val="tx1"/>
                              </a:solidFill>
                              <a:effectLst/>
                              <a:latin typeface="Cambria Math" panose="02040503050406030204" pitchFamily="18" charset="0"/>
                              <a:ea typeface="+mn-ea"/>
                              <a:cs typeface="+mn-cs"/>
                            </a:rPr>
                            <m:t>Ag</m:t>
                          </m:r>
                        </m:e>
                      </m:d>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420</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m:t>
                      </m:r>
                      <m:r>
                        <a:rPr lang="en-US" sz="1200"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01</m:t>
                      </m:r>
                      <m:r>
                        <m:rPr>
                          <m:sty m:val="p"/>
                        </m:rPr>
                        <a:rPr lang="en-US" sz="1200" kern="1200">
                          <a:solidFill>
                            <a:schemeClr val="tx1"/>
                          </a:solidFill>
                          <a:effectLst/>
                          <a:latin typeface="Cambria Math" panose="02040503050406030204" pitchFamily="18" charset="0"/>
                          <a:ea typeface="+mn-ea"/>
                          <a:cs typeface="+mn-cs"/>
                        </a:rPr>
                        <m:t>Ag</m:t>
                      </m:r>
                      <m:r>
                        <a:rPr lang="en-US" sz="1200" kern="1200">
                          <a:solidFill>
                            <a:schemeClr val="tx1"/>
                          </a:solidFill>
                          <a:effectLst/>
                          <a:latin typeface="Cambria Math" panose="02040503050406030204" pitchFamily="18" charset="0"/>
                          <a:ea typeface="+mn-ea"/>
                          <a:cs typeface="+mn-cs"/>
                        </a:rPr>
                        <m:t>)</m:t>
                      </m:r>
                    </m:oMath>
                  </m:oMathPara>
                </a14:m>
                <a:endParaRPr lang="en-US" sz="1200" kern="1200" dirty="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smtClean="0">
                    <a:solidFill>
                      <a:schemeClr val="tx1"/>
                    </a:solidFill>
                    <a:effectLst/>
                    <a:latin typeface="Cambria Math" panose="02040503050406030204" pitchFamily="18" charset="0"/>
                    <a:ea typeface="+mn-ea"/>
                    <a:cs typeface="+mn-cs"/>
                  </a:rPr>
                  <a:t>8351</a:t>
                </a:r>
                <a:r>
                  <a:rPr lang="en-US" sz="1200" i="0" kern="1200">
                    <a:solidFill>
                      <a:schemeClr val="tx1"/>
                    </a:solidFill>
                    <a:effectLst/>
                    <a:latin typeface="Cambria Math" panose="02040503050406030204" pitchFamily="18" charset="0"/>
                    <a:ea typeface="+mn-ea"/>
                    <a:cs typeface="+mn-cs"/>
                  </a:rPr>
                  <a:t>∗E3=0.75∗0.85(0.85∗28(Ag−0.01Ag)+420∗0.01Ag)</a:t>
                </a:r>
                <a:endParaRPr lang="en-US" sz="1200" kern="1200" dirty="0">
                  <a:solidFill>
                    <a:schemeClr val="tx1"/>
                  </a:solidFill>
                  <a:effectLst/>
                  <a:latin typeface="+mn-lt"/>
                  <a:ea typeface="+mn-ea"/>
                  <a:cs typeface="+mn-cs"/>
                </a:endParaRPr>
              </a:p>
              <a:p>
                <a:endParaRPr lang="en-US" dirty="0"/>
              </a:p>
            </p:txBody>
          </p:sp>
        </mc:Fallback>
      </mc:AlternateContent>
      <p:sp>
        <p:nvSpPr>
          <p:cNvPr id="4" name="Slide Number Placeholder 3"/>
          <p:cNvSpPr>
            <a:spLocks noGrp="1"/>
          </p:cNvSpPr>
          <p:nvPr>
            <p:ph type="sldNum" sz="quarter" idx="10"/>
          </p:nvPr>
        </p:nvSpPr>
        <p:spPr/>
        <p:txBody>
          <a:bodyPr/>
          <a:lstStyle/>
          <a:p>
            <a:fld id="{8285B560-9587-46B0-9CCB-635C804760A4}" type="slidenum">
              <a:rPr lang="en-US" smtClean="0"/>
              <a:t>32</a:t>
            </a:fld>
            <a:endParaRPr lang="en-US"/>
          </a:p>
        </p:txBody>
      </p:sp>
    </p:spTree>
    <p:extLst>
      <p:ext uri="{BB962C8B-B14F-4D97-AF65-F5344CB8AC3E}">
        <p14:creationId xmlns:p14="http://schemas.microsoft.com/office/powerpoint/2010/main" val="1746887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74</a:t>
            </a:fld>
            <a:endParaRPr lang="en-US"/>
          </a:p>
        </p:txBody>
      </p:sp>
    </p:spTree>
    <p:extLst>
      <p:ext uri="{BB962C8B-B14F-4D97-AF65-F5344CB8AC3E}">
        <p14:creationId xmlns:p14="http://schemas.microsoft.com/office/powerpoint/2010/main" val="1249220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mn-ea"/>
                <a:cs typeface="+mn-cs"/>
              </a:rPr>
              <a:t>Bottom steel at face of joint ≥ 1/3 top steel at face of joint </a:t>
            </a:r>
          </a:p>
          <a:p>
            <a:pPr lvl="0"/>
            <a:r>
              <a:rPr lang="en-US" sz="1200" kern="1200" dirty="0" smtClean="0">
                <a:solidFill>
                  <a:schemeClr val="tx1"/>
                </a:solidFill>
                <a:effectLst/>
                <a:latin typeface="+mn-lt"/>
                <a:ea typeface="+mn-ea"/>
                <a:cs typeface="+mn-cs"/>
              </a:rPr>
              <a:t>Bottom or top steel at any section ≥ 1/5 top steel at face of joint </a:t>
            </a:r>
          </a:p>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91</a:t>
            </a:fld>
            <a:endParaRPr lang="en-US"/>
          </a:p>
        </p:txBody>
      </p:sp>
    </p:spTree>
    <p:extLst>
      <p:ext uri="{BB962C8B-B14F-4D97-AF65-F5344CB8AC3E}">
        <p14:creationId xmlns:p14="http://schemas.microsoft.com/office/powerpoint/2010/main" val="3982365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This project is commercial and residential building located near AL </a:t>
            </a:r>
            <a:r>
              <a:rPr lang="en-US" sz="1200" dirty="0" err="1" smtClean="0"/>
              <a:t>Bizreh</a:t>
            </a:r>
            <a:r>
              <a:rPr lang="en-US" sz="1200" dirty="0" smtClean="0"/>
              <a:t> Complex, Nablus </a:t>
            </a:r>
            <a:r>
              <a:rPr lang="en-US" sz="1200" dirty="0" err="1" smtClean="0"/>
              <a:t>Tulkarm</a:t>
            </a:r>
            <a:r>
              <a:rPr lang="en-US" sz="1200" dirty="0" smtClean="0"/>
              <a:t> Main Street, Nablus, Palestine. The proposed building will have 1300m2 plan area and will consist most of 12 stories (4 basements) and have a total area of 14,476 m2</a:t>
            </a:r>
          </a:p>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4</a:t>
            </a:fld>
            <a:endParaRPr lang="en-US"/>
          </a:p>
        </p:txBody>
      </p:sp>
    </p:spTree>
    <p:extLst>
      <p:ext uri="{BB962C8B-B14F-4D97-AF65-F5344CB8AC3E}">
        <p14:creationId xmlns:p14="http://schemas.microsoft.com/office/powerpoint/2010/main" val="1393051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الطوابق</a:t>
            </a:r>
            <a:r>
              <a:rPr lang="ar-SA" baseline="0" dirty="0" smtClean="0"/>
              <a:t> المختلفه والارتفاعات </a:t>
            </a:r>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9</a:t>
            </a:fld>
            <a:endParaRPr lang="en-US"/>
          </a:p>
        </p:txBody>
      </p:sp>
    </p:spTree>
    <p:extLst>
      <p:ext uri="{BB962C8B-B14F-4D97-AF65-F5344CB8AC3E}">
        <p14:creationId xmlns:p14="http://schemas.microsoft.com/office/powerpoint/2010/main" val="2252151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14</a:t>
            </a:fld>
            <a:endParaRPr lang="en-US"/>
          </a:p>
        </p:txBody>
      </p:sp>
    </p:spTree>
    <p:extLst>
      <p:ext uri="{BB962C8B-B14F-4D97-AF65-F5344CB8AC3E}">
        <p14:creationId xmlns:p14="http://schemas.microsoft.com/office/powerpoint/2010/main" val="3772818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15</a:t>
            </a:fld>
            <a:endParaRPr lang="en-US"/>
          </a:p>
        </p:txBody>
      </p:sp>
    </p:spTree>
    <p:extLst>
      <p:ext uri="{BB962C8B-B14F-4D97-AF65-F5344CB8AC3E}">
        <p14:creationId xmlns:p14="http://schemas.microsoft.com/office/powerpoint/2010/main" val="3236320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18</a:t>
            </a:fld>
            <a:endParaRPr lang="en-US"/>
          </a:p>
        </p:txBody>
      </p:sp>
    </p:spTree>
    <p:extLst>
      <p:ext uri="{BB962C8B-B14F-4D97-AF65-F5344CB8AC3E}">
        <p14:creationId xmlns:p14="http://schemas.microsoft.com/office/powerpoint/2010/main" val="13075402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According to ACI 318-11</a:t>
            </a:r>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21</a:t>
            </a:fld>
            <a:endParaRPr lang="en-US"/>
          </a:p>
        </p:txBody>
      </p:sp>
    </p:spTree>
    <p:extLst>
      <p:ext uri="{BB962C8B-B14F-4D97-AF65-F5344CB8AC3E}">
        <p14:creationId xmlns:p14="http://schemas.microsoft.com/office/powerpoint/2010/main" val="2144154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According to ACI 318-11</a:t>
            </a:r>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22</a:t>
            </a:fld>
            <a:endParaRPr lang="en-US"/>
          </a:p>
        </p:txBody>
      </p:sp>
    </p:spTree>
    <p:extLst>
      <p:ext uri="{BB962C8B-B14F-4D97-AF65-F5344CB8AC3E}">
        <p14:creationId xmlns:p14="http://schemas.microsoft.com/office/powerpoint/2010/main" val="302036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Preliminary Design is the first phase of the design process. In this stage of the project a preliminary dimensions was selected in order to build the 3-D model. To check the validity of 3D model, three verification checks will be made which are compatibility, equilibrium and stress-strain relationships. After studying the 3D model and results, a change of these dimensions could be occurred to get the most suitable dimension that will achieve the strength needs.</a:t>
            </a:r>
            <a:endParaRPr lang="en-US" dirty="0" smtClean="0"/>
          </a:p>
          <a:p>
            <a:endParaRPr lang="en-US" dirty="0"/>
          </a:p>
        </p:txBody>
      </p:sp>
      <p:sp>
        <p:nvSpPr>
          <p:cNvPr id="4" name="Slide Number Placeholder 3"/>
          <p:cNvSpPr>
            <a:spLocks noGrp="1"/>
          </p:cNvSpPr>
          <p:nvPr>
            <p:ph type="sldNum" sz="quarter" idx="10"/>
          </p:nvPr>
        </p:nvSpPr>
        <p:spPr/>
        <p:txBody>
          <a:bodyPr/>
          <a:lstStyle/>
          <a:p>
            <a:fld id="{8285B560-9587-46B0-9CCB-635C804760A4}" type="slidenum">
              <a:rPr lang="en-US" smtClean="0"/>
              <a:t>24</a:t>
            </a:fld>
            <a:endParaRPr lang="en-US"/>
          </a:p>
        </p:txBody>
      </p:sp>
    </p:spTree>
    <p:extLst>
      <p:ext uri="{BB962C8B-B14F-4D97-AF65-F5344CB8AC3E}">
        <p14:creationId xmlns:p14="http://schemas.microsoft.com/office/powerpoint/2010/main" val="4035845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5B17AE93-60B0-4C8B-9194-CB1B61AECD21}" type="slidenum">
              <a:rPr lang="en-US" smtClean="0"/>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29093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BE43D1-4FC7-469D-A23A-CD1E9DD77178}" type="datetimeFigureOut">
              <a:rPr lang="en-US" smtClean="0"/>
              <a:t>12/19/2017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2903538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92815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2721994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22338164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9455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1272385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3670887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1163501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1451526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BE43D1-4FC7-469D-A23A-CD1E9DD77178}" type="datetimeFigureOut">
              <a:rPr lang="en-US" smtClean="0"/>
              <a:t>12/19/2017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413269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BE43D1-4FC7-469D-A23A-CD1E9DD77178}" type="datetimeFigureOut">
              <a:rPr lang="en-US" smtClean="0"/>
              <a:t>12/19/2017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3963755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BE43D1-4FC7-469D-A23A-CD1E9DD77178}" type="datetimeFigureOut">
              <a:rPr lang="en-US" smtClean="0"/>
              <a:t>12/19/2017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4089779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8BE43D1-4FC7-469D-A23A-CD1E9DD77178}" type="datetimeFigureOut">
              <a:rPr lang="en-US" smtClean="0"/>
              <a:t>12/19/2017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1763078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BE43D1-4FC7-469D-A23A-CD1E9DD77178}" type="datetimeFigureOut">
              <a:rPr lang="en-US" smtClean="0"/>
              <a:t>12/19/2017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83024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BE43D1-4FC7-469D-A23A-CD1E9DD77178}" type="datetimeFigureOut">
              <a:rPr lang="en-US" smtClean="0"/>
              <a:t>12/19/2017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3325913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BE43D1-4FC7-469D-A23A-CD1E9DD77178}" type="datetimeFigureOut">
              <a:rPr lang="en-US" smtClean="0"/>
              <a:t>12/19/2017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7AE93-60B0-4C8B-9194-CB1B61AECD21}" type="slidenum">
              <a:rPr lang="en-US" smtClean="0"/>
              <a:t>‹#›</a:t>
            </a:fld>
            <a:endParaRPr lang="en-US"/>
          </a:p>
        </p:txBody>
      </p:sp>
    </p:spTree>
    <p:extLst>
      <p:ext uri="{BB962C8B-B14F-4D97-AF65-F5344CB8AC3E}">
        <p14:creationId xmlns:p14="http://schemas.microsoft.com/office/powerpoint/2010/main" val="237251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0"/>
            <a:duotone>
              <a:schemeClr val="bg2">
                <a:shade val="76000"/>
                <a:satMod val="180000"/>
              </a:schemeClr>
              <a:schemeClr val="bg2">
                <a:tint val="80000"/>
                <a:satMod val="120000"/>
                <a:lumMod val="180000"/>
              </a:schemeClr>
            </a:duotone>
            <a:lum/>
          </a:blip>
          <a:srcRect/>
          <a:stretch>
            <a:fillRect/>
          </a:stretch>
        </a:blipFill>
        <a:effectLst/>
      </p:bgPr>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8BE43D1-4FC7-469D-A23A-CD1E9DD77178}" type="datetimeFigureOut">
              <a:rPr lang="en-US" smtClean="0"/>
              <a:t>12/19/2017</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B17AE93-60B0-4C8B-9194-CB1B61AECD21}" type="slidenum">
              <a:rPr lang="en-US" smtClean="0"/>
              <a:t>‹#›</a:t>
            </a:fld>
            <a:endParaRPr lang="en-US"/>
          </a:p>
        </p:txBody>
      </p:sp>
    </p:spTree>
    <p:extLst>
      <p:ext uri="{BB962C8B-B14F-4D97-AF65-F5344CB8AC3E}">
        <p14:creationId xmlns:p14="http://schemas.microsoft.com/office/powerpoint/2010/main" val="588014033"/>
      </p:ext>
    </p:extLst>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 id="2147483957" r:id="rId12"/>
    <p:sldLayoutId id="2147483958" r:id="rId13"/>
    <p:sldLayoutId id="2147483959" r:id="rId14"/>
    <p:sldLayoutId id="2147483960" r:id="rId15"/>
    <p:sldLayoutId id="2147483961" r:id="rId16"/>
    <p:sldLayoutId id="2147483962"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10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0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11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11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87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2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48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9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370931" y="1733728"/>
            <a:ext cx="463073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lnSpc>
                <a:spcPct val="150000"/>
              </a:lnSpc>
            </a:pPr>
            <a:r>
              <a:rPr lang="en-US" altLang="en-US" dirty="0">
                <a:ln w="0"/>
                <a:effectLst>
                  <a:outerShdw blurRad="38100" dist="19050" dir="2700000" algn="tl" rotWithShape="0">
                    <a:schemeClr val="dk1">
                      <a:alpha val="40000"/>
                    </a:schemeClr>
                  </a:outerShdw>
                </a:effectLst>
                <a:latin typeface="Cambria" panose="02040503050406030204" pitchFamily="18" charset="0"/>
              </a:rPr>
              <a:t>     An-</a:t>
            </a:r>
            <a:r>
              <a:rPr lang="en-US" altLang="en-US" dirty="0" err="1">
                <a:ln w="0"/>
                <a:effectLst>
                  <a:outerShdw blurRad="38100" dist="19050" dir="2700000" algn="tl" rotWithShape="0">
                    <a:schemeClr val="dk1">
                      <a:alpha val="40000"/>
                    </a:schemeClr>
                  </a:outerShdw>
                </a:effectLst>
                <a:latin typeface="Cambria" panose="02040503050406030204" pitchFamily="18" charset="0"/>
              </a:rPr>
              <a:t>Najah</a:t>
            </a:r>
            <a:r>
              <a:rPr lang="en-US" altLang="en-US" dirty="0">
                <a:ln w="0"/>
                <a:effectLst>
                  <a:outerShdw blurRad="38100" dist="19050" dir="2700000" algn="tl" rotWithShape="0">
                    <a:schemeClr val="dk1">
                      <a:alpha val="40000"/>
                    </a:schemeClr>
                  </a:outerShdw>
                </a:effectLst>
                <a:latin typeface="Cambria" panose="02040503050406030204" pitchFamily="18" charset="0"/>
              </a:rPr>
              <a:t> National </a:t>
            </a:r>
            <a:r>
              <a:rPr lang="en-US" altLang="en-US" dirty="0" smtClean="0">
                <a:ln w="0"/>
                <a:effectLst>
                  <a:outerShdw blurRad="38100" dist="19050" dir="2700000" algn="tl" rotWithShape="0">
                    <a:schemeClr val="dk1">
                      <a:alpha val="40000"/>
                    </a:schemeClr>
                  </a:outerShdw>
                </a:effectLst>
                <a:latin typeface="Cambria" panose="02040503050406030204" pitchFamily="18" charset="0"/>
              </a:rPr>
              <a:t>University</a:t>
            </a:r>
            <a:endParaRPr lang="en-US" altLang="en-US" dirty="0">
              <a:ln w="0"/>
              <a:effectLst>
                <a:outerShdw blurRad="38100" dist="19050" dir="2700000" algn="tl" rotWithShape="0">
                  <a:schemeClr val="dk1">
                    <a:alpha val="40000"/>
                  </a:schemeClr>
                </a:outerShdw>
              </a:effectLst>
              <a:latin typeface="Cambria" panose="02040503050406030204" pitchFamily="18" charset="0"/>
            </a:endParaRPr>
          </a:p>
          <a:p>
            <a:pPr algn="ctr" eaLnBrk="1" hangingPunct="1">
              <a:lnSpc>
                <a:spcPct val="150000"/>
              </a:lnSpc>
            </a:pPr>
            <a:r>
              <a:rPr lang="en-US" altLang="en-US" dirty="0">
                <a:ln w="0"/>
                <a:effectLst>
                  <a:outerShdw blurRad="38100" dist="19050" dir="2700000" algn="tl" rotWithShape="0">
                    <a:schemeClr val="dk1">
                      <a:alpha val="40000"/>
                    </a:schemeClr>
                  </a:outerShdw>
                </a:effectLst>
                <a:latin typeface="Cambria" panose="02040503050406030204" pitchFamily="18" charset="0"/>
              </a:rPr>
              <a:t>       Faculty of </a:t>
            </a:r>
            <a:r>
              <a:rPr lang="en-US" altLang="en-US" dirty="0" smtClean="0">
                <a:ln w="0"/>
                <a:effectLst>
                  <a:outerShdw blurRad="38100" dist="19050" dir="2700000" algn="tl" rotWithShape="0">
                    <a:schemeClr val="dk1">
                      <a:alpha val="40000"/>
                    </a:schemeClr>
                  </a:outerShdw>
                </a:effectLst>
                <a:latin typeface="Cambria" panose="02040503050406030204" pitchFamily="18" charset="0"/>
              </a:rPr>
              <a:t>Engineering</a:t>
            </a:r>
            <a:endParaRPr lang="en-US" altLang="en-US" dirty="0">
              <a:ln w="0"/>
              <a:effectLst>
                <a:outerShdw blurRad="38100" dist="19050" dir="2700000" algn="tl" rotWithShape="0">
                  <a:schemeClr val="dk1">
                    <a:alpha val="40000"/>
                  </a:schemeClr>
                </a:outerShdw>
              </a:effectLst>
              <a:latin typeface="Cambria" panose="02040503050406030204" pitchFamily="18" charset="0"/>
            </a:endParaRPr>
          </a:p>
          <a:p>
            <a:pPr algn="ctr" eaLnBrk="1" hangingPunct="1">
              <a:lnSpc>
                <a:spcPct val="150000"/>
              </a:lnSpc>
            </a:pPr>
            <a:r>
              <a:rPr lang="en-US" altLang="en-US" dirty="0">
                <a:ln w="0"/>
                <a:effectLst>
                  <a:outerShdw blurRad="38100" dist="19050" dir="2700000" algn="tl" rotWithShape="0">
                    <a:schemeClr val="dk1">
                      <a:alpha val="40000"/>
                    </a:schemeClr>
                  </a:outerShdw>
                </a:effectLst>
                <a:latin typeface="Cambria" panose="02040503050406030204" pitchFamily="18" charset="0"/>
              </a:rPr>
              <a:t>Civil Engineering Department </a:t>
            </a:r>
            <a:endParaRPr lang="en-US" altLang="en-US" dirty="0" smtClean="0">
              <a:ln w="0"/>
              <a:effectLst>
                <a:outerShdw blurRad="38100" dist="19050" dir="2700000" algn="tl" rotWithShape="0">
                  <a:schemeClr val="dk1">
                    <a:alpha val="40000"/>
                  </a:schemeClr>
                </a:outerShdw>
              </a:effectLst>
              <a:latin typeface="Cambria" panose="02040503050406030204" pitchFamily="18" charset="0"/>
            </a:endParaRPr>
          </a:p>
          <a:p>
            <a:pPr algn="ctr" eaLnBrk="1" hangingPunct="1">
              <a:lnSpc>
                <a:spcPct val="150000"/>
              </a:lnSpc>
            </a:pPr>
            <a:r>
              <a:rPr lang="en-US" altLang="en-US" dirty="0" smtClean="0">
                <a:ln w="0"/>
                <a:effectLst>
                  <a:outerShdw blurRad="38100" dist="19050" dir="2700000" algn="tl" rotWithShape="0">
                    <a:schemeClr val="dk1">
                      <a:alpha val="40000"/>
                    </a:schemeClr>
                  </a:outerShdw>
                </a:effectLst>
                <a:latin typeface="Cambria" panose="02040503050406030204" pitchFamily="18" charset="0"/>
              </a:rPr>
              <a:t>Graduation Project ||</a:t>
            </a:r>
            <a:endParaRPr lang="en-US" altLang="en-US" dirty="0">
              <a:ln w="0"/>
              <a:effectLst>
                <a:outerShdw blurRad="38100" dist="19050" dir="2700000" algn="tl" rotWithShape="0">
                  <a:schemeClr val="dk1">
                    <a:alpha val="40000"/>
                  </a:schemeClr>
                </a:outerShdw>
              </a:effectLst>
              <a:latin typeface="Cambria" panose="02040503050406030204" pitchFamily="18" charset="0"/>
            </a:endParaRPr>
          </a:p>
          <a:p>
            <a:pPr algn="r" rtl="1" eaLnBrk="1" hangingPunct="1"/>
            <a:endParaRPr lang="en-US" altLang="en-US" dirty="0">
              <a:ln w="0"/>
              <a:effectLst>
                <a:outerShdw blurRad="38100" dist="19050" dir="2700000" algn="tl" rotWithShape="0">
                  <a:schemeClr val="dk1">
                    <a:alpha val="40000"/>
                  </a:schemeClr>
                </a:outerShdw>
              </a:effectLst>
              <a:latin typeface="Lucida Sans Unicode" pitchFamily="34" charset="0"/>
            </a:endParaRPr>
          </a:p>
        </p:txBody>
      </p:sp>
      <p:pic>
        <p:nvPicPr>
          <p:cNvPr id="3076" name="Picture 4" descr="Image result for ‫جامعة النجاح الوطني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52400"/>
            <a:ext cx="2571750" cy="158132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81000" y="3429000"/>
            <a:ext cx="8610600" cy="830997"/>
          </a:xfrm>
          <a:prstGeom prst="rect">
            <a:avLst/>
          </a:prstGeom>
        </p:spPr>
        <p:txBody>
          <a:bodyPr wrap="square">
            <a:spAutoFit/>
          </a:bodyPr>
          <a:lstStyle/>
          <a:p>
            <a:pPr algn="ctr">
              <a:spcAft>
                <a:spcPts val="600"/>
              </a:spcAft>
            </a:pPr>
            <a:r>
              <a:rPr lang="en-US" sz="2400" dirty="0" smtClean="0">
                <a:ln w="0"/>
                <a:effectLst>
                  <a:outerShdw blurRad="38100" dist="19050" dir="2700000" algn="tl" rotWithShape="0">
                    <a:schemeClr val="dk1">
                      <a:alpha val="40000"/>
                    </a:schemeClr>
                  </a:outerShdw>
                </a:effectLst>
                <a:latin typeface="Cambria" panose="02040503050406030204" pitchFamily="18" charset="0"/>
                <a:ea typeface="Calibri" panose="020F0502020204030204" pitchFamily="34" charset="0"/>
                <a:cs typeface="Arial" panose="020B0604020202020204" pitchFamily="34" charset="0"/>
              </a:rPr>
              <a:t>Structural analysis and design for static and seismic loads of </a:t>
            </a:r>
            <a:r>
              <a:rPr lang="en-US" sz="2400" dirty="0" err="1" smtClean="0">
                <a:ln w="0"/>
                <a:effectLst>
                  <a:outerShdw blurRad="38100" dist="19050" dir="2700000" algn="tl" rotWithShape="0">
                    <a:schemeClr val="dk1">
                      <a:alpha val="40000"/>
                    </a:schemeClr>
                  </a:outerShdw>
                </a:effectLst>
                <a:latin typeface="Cambria" panose="02040503050406030204" pitchFamily="18" charset="0"/>
                <a:ea typeface="Calibri" panose="020F0502020204030204" pitchFamily="34" charset="0"/>
                <a:cs typeface="Arial" panose="020B0604020202020204" pitchFamily="34" charset="0"/>
              </a:rPr>
              <a:t>Nihad</a:t>
            </a:r>
            <a:r>
              <a:rPr lang="en-US" sz="2400" dirty="0" smtClean="0">
                <a:ln w="0"/>
                <a:effectLst>
                  <a:outerShdw blurRad="38100" dist="19050" dir="2700000" algn="tl" rotWithShape="0">
                    <a:schemeClr val="dk1">
                      <a:alpha val="40000"/>
                    </a:schemeClr>
                  </a:outerShdw>
                </a:effectLst>
                <a:latin typeface="Cambria" panose="02040503050406030204" pitchFamily="18" charset="0"/>
                <a:ea typeface="Calibri" panose="020F0502020204030204" pitchFamily="34" charset="0"/>
                <a:cs typeface="Arial" panose="020B0604020202020204" pitchFamily="34" charset="0"/>
              </a:rPr>
              <a:t> AL-</a:t>
            </a:r>
            <a:r>
              <a:rPr lang="en-US" sz="2400" dirty="0" err="1" smtClean="0">
                <a:ln w="0"/>
                <a:effectLst>
                  <a:outerShdw blurRad="38100" dist="19050" dir="2700000" algn="tl" rotWithShape="0">
                    <a:schemeClr val="dk1">
                      <a:alpha val="40000"/>
                    </a:schemeClr>
                  </a:outerShdw>
                </a:effectLst>
                <a:latin typeface="Cambria" panose="02040503050406030204" pitchFamily="18" charset="0"/>
                <a:ea typeface="Calibri" panose="020F0502020204030204" pitchFamily="34" charset="0"/>
                <a:cs typeface="Arial" panose="020B0604020202020204" pitchFamily="34" charset="0"/>
              </a:rPr>
              <a:t>Bezreh</a:t>
            </a:r>
            <a:r>
              <a:rPr lang="en-US" sz="2400" dirty="0" smtClean="0">
                <a:ln w="0"/>
                <a:effectLst>
                  <a:outerShdw blurRad="38100" dist="19050" dir="2700000" algn="tl" rotWithShape="0">
                    <a:schemeClr val="dk1">
                      <a:alpha val="40000"/>
                    </a:schemeClr>
                  </a:outerShdw>
                </a:effectLst>
                <a:latin typeface="Cambria" panose="02040503050406030204" pitchFamily="18" charset="0"/>
                <a:ea typeface="Calibri" panose="020F0502020204030204" pitchFamily="34" charset="0"/>
                <a:cs typeface="Arial" panose="020B0604020202020204" pitchFamily="34" charset="0"/>
              </a:rPr>
              <a:t> building in Nablus city</a:t>
            </a:r>
            <a:endParaRPr lang="en-US" sz="2400" dirty="0">
              <a:ln w="0"/>
              <a:effectLst>
                <a:outerShdw blurRad="38100" dist="19050" dir="2700000" algn="tl" rotWithShape="0">
                  <a:schemeClr val="dk1">
                    <a:alpha val="40000"/>
                  </a:schemeClr>
                </a:outerShdw>
              </a:effectLst>
              <a:latin typeface="Cambria" panose="02040503050406030204" pitchFamily="18" charset="0"/>
              <a:ea typeface="Calibri" panose="020F0502020204030204" pitchFamily="34" charset="0"/>
              <a:cs typeface="Arial" panose="020B0604020202020204" pitchFamily="34" charset="0"/>
            </a:endParaRPr>
          </a:p>
        </p:txBody>
      </p:sp>
      <p:sp>
        <p:nvSpPr>
          <p:cNvPr id="8" name="Rectangle 7"/>
          <p:cNvSpPr/>
          <p:nvPr/>
        </p:nvSpPr>
        <p:spPr>
          <a:xfrm>
            <a:off x="838200" y="4648200"/>
            <a:ext cx="4572000" cy="1785104"/>
          </a:xfrm>
          <a:prstGeom prst="rect">
            <a:avLst/>
          </a:prstGeom>
        </p:spPr>
        <p:txBody>
          <a:bodyPr>
            <a:spAutoFit/>
          </a:bodyPr>
          <a:lstStyle/>
          <a:p>
            <a:pPr rtl="1">
              <a:spcAft>
                <a:spcPts val="600"/>
              </a:spcAft>
              <a:tabLst>
                <a:tab pos="3333115" algn="r"/>
              </a:tabLst>
            </a:pP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Prepared </a:t>
            </a:r>
            <a:r>
              <a:rPr lang="en-US" dirty="0">
                <a:ln w="0"/>
                <a:effectLst>
                  <a:outerShdw blurRad="38100" dist="19050" dir="2700000" algn="tl" rotWithShape="0">
                    <a:schemeClr val="dk1">
                      <a:alpha val="40000"/>
                    </a:schemeClr>
                  </a:outerShdw>
                </a:effectLst>
                <a:latin typeface="Cambria" panose="02040503050406030204" pitchFamily="18" charset="0"/>
                <a:cs typeface="Arial" pitchFamily="34" charset="0"/>
              </a:rPr>
              <a:t>by:</a:t>
            </a:r>
          </a:p>
          <a:p>
            <a:pPr rtl="1">
              <a:spcAft>
                <a:spcPts val="600"/>
              </a:spcAft>
              <a:tabLst>
                <a:tab pos="3333115" algn="r"/>
              </a:tabLst>
            </a:pP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                              Ahmad Halaweh</a:t>
            </a:r>
            <a:endParaRPr lang="en-US" dirty="0">
              <a:ln w="0"/>
              <a:effectLst>
                <a:outerShdw blurRad="38100" dist="19050" dir="2700000" algn="tl" rotWithShape="0">
                  <a:schemeClr val="dk1">
                    <a:alpha val="40000"/>
                  </a:schemeClr>
                </a:outerShdw>
              </a:effectLst>
              <a:latin typeface="Cambria" panose="02040503050406030204" pitchFamily="18" charset="0"/>
              <a:cs typeface="Arial" pitchFamily="34" charset="0"/>
            </a:endParaRPr>
          </a:p>
          <a:p>
            <a:pPr rtl="1">
              <a:spcAft>
                <a:spcPts val="600"/>
              </a:spcAft>
              <a:tabLst>
                <a:tab pos="3333115" algn="r"/>
              </a:tabLst>
            </a:pP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                              </a:t>
            </a:r>
            <a:r>
              <a:rPr lang="en-US" dirty="0" err="1"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Asem</a:t>
            </a: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 Al-</a:t>
            </a:r>
            <a:r>
              <a:rPr lang="en-US" dirty="0" err="1"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Nouri</a:t>
            </a:r>
            <a:endParaRPr lang="en-US" dirty="0">
              <a:ln w="0"/>
              <a:effectLst>
                <a:outerShdw blurRad="38100" dist="19050" dir="2700000" algn="tl" rotWithShape="0">
                  <a:schemeClr val="dk1">
                    <a:alpha val="40000"/>
                  </a:schemeClr>
                </a:outerShdw>
              </a:effectLst>
              <a:latin typeface="Cambria" panose="02040503050406030204" pitchFamily="18" charset="0"/>
              <a:cs typeface="Arial" pitchFamily="34" charset="0"/>
            </a:endParaRPr>
          </a:p>
          <a:p>
            <a:pPr rtl="1">
              <a:spcAft>
                <a:spcPts val="600"/>
              </a:spcAft>
              <a:tabLst>
                <a:tab pos="3333115" algn="r"/>
              </a:tabLst>
            </a:pP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                              </a:t>
            </a:r>
            <a:r>
              <a:rPr lang="en-US" dirty="0" err="1"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Muslem</a:t>
            </a: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 Al-</a:t>
            </a:r>
            <a:r>
              <a:rPr lang="en-US" dirty="0" err="1"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jubeh</a:t>
            </a:r>
            <a:endParaRPr lang="en-US" dirty="0">
              <a:ln w="0"/>
              <a:effectLst>
                <a:outerShdw blurRad="38100" dist="19050" dir="2700000" algn="tl" rotWithShape="0">
                  <a:schemeClr val="dk1">
                    <a:alpha val="40000"/>
                  </a:schemeClr>
                </a:outerShdw>
              </a:effectLst>
              <a:latin typeface="Cambria" panose="02040503050406030204" pitchFamily="18" charset="0"/>
              <a:cs typeface="Arial" pitchFamily="34" charset="0"/>
            </a:endParaRPr>
          </a:p>
          <a:p>
            <a:pPr rtl="1">
              <a:spcAft>
                <a:spcPts val="600"/>
              </a:spcAft>
              <a:tabLst>
                <a:tab pos="3333115" algn="r"/>
              </a:tabLst>
            </a:pP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                              Tariq </a:t>
            </a:r>
            <a:r>
              <a:rPr lang="en-US" dirty="0" err="1"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Alwaneh</a:t>
            </a:r>
            <a:endParaRPr lang="en-US" dirty="0">
              <a:ln w="0"/>
              <a:effectLst>
                <a:outerShdw blurRad="38100" dist="19050" dir="2700000" algn="tl" rotWithShape="0">
                  <a:schemeClr val="dk1">
                    <a:alpha val="40000"/>
                  </a:schemeClr>
                </a:outerShdw>
              </a:effectLst>
              <a:latin typeface="Cambria" panose="02040503050406030204" pitchFamily="18" charset="0"/>
              <a:cs typeface="Arial" pitchFamily="34" charset="0"/>
            </a:endParaRPr>
          </a:p>
        </p:txBody>
      </p:sp>
      <p:sp>
        <p:nvSpPr>
          <p:cNvPr id="11" name="Explosion 1 10"/>
          <p:cNvSpPr/>
          <p:nvPr/>
        </p:nvSpPr>
        <p:spPr>
          <a:xfrm rot="20644190">
            <a:off x="5281140" y="4357067"/>
            <a:ext cx="3761672" cy="2362200"/>
          </a:xfrm>
          <a:prstGeom prst="irregularSeal1">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rtl="1">
              <a:spcAft>
                <a:spcPts val="600"/>
              </a:spcAft>
              <a:tabLst>
                <a:tab pos="3333115" algn="r"/>
              </a:tabLst>
            </a:pP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supervisor </a:t>
            </a:r>
          </a:p>
          <a:p>
            <a:pPr algn="ctr" rtl="1">
              <a:spcAft>
                <a:spcPts val="600"/>
              </a:spcAft>
              <a:tabLst>
                <a:tab pos="3333115" algn="r"/>
              </a:tabLst>
            </a:pPr>
            <a:r>
              <a:rPr lang="en-US" dirty="0" smtClean="0">
                <a:ln w="0"/>
                <a:effectLst>
                  <a:outerShdw blurRad="38100" dist="19050" dir="2700000" algn="tl" rotWithShape="0">
                    <a:schemeClr val="dk1">
                      <a:alpha val="40000"/>
                    </a:schemeClr>
                  </a:outerShdw>
                </a:effectLst>
                <a:latin typeface="Cambria" panose="02040503050406030204" pitchFamily="18" charset="0"/>
                <a:cs typeface="Arial" pitchFamily="34" charset="0"/>
              </a:rPr>
              <a:t>Dr. </a:t>
            </a:r>
            <a:r>
              <a:rPr lang="en-US" dirty="0">
                <a:ln w="0"/>
                <a:effectLst>
                  <a:outerShdw blurRad="38100" dist="19050" dir="2700000" algn="tl" rotWithShape="0">
                    <a:schemeClr val="dk1">
                      <a:alpha val="40000"/>
                    </a:schemeClr>
                  </a:outerShdw>
                </a:effectLst>
                <a:latin typeface="Cambria" panose="02040503050406030204" pitchFamily="18" charset="0"/>
                <a:cs typeface="Arial" pitchFamily="34" charset="0"/>
              </a:rPr>
              <a:t>Mahmoud </a:t>
            </a:r>
            <a:r>
              <a:rPr lang="en-US" dirty="0" err="1">
                <a:ln w="0"/>
                <a:effectLst>
                  <a:outerShdw blurRad="38100" dist="19050" dir="2700000" algn="tl" rotWithShape="0">
                    <a:schemeClr val="dk1">
                      <a:alpha val="40000"/>
                    </a:schemeClr>
                  </a:outerShdw>
                </a:effectLst>
                <a:latin typeface="Cambria" panose="02040503050406030204" pitchFamily="18" charset="0"/>
                <a:cs typeface="Arial" pitchFamily="34" charset="0"/>
              </a:rPr>
              <a:t>Dweikat</a:t>
            </a:r>
            <a:endParaRPr lang="en-US" dirty="0">
              <a:ln w="0"/>
              <a:effectLst>
                <a:outerShdw blurRad="38100" dist="19050" dir="2700000" algn="tl" rotWithShape="0">
                  <a:schemeClr val="dk1">
                    <a:alpha val="40000"/>
                  </a:schemeClr>
                </a:outerShdw>
              </a:effectLst>
              <a:latin typeface="Cambria" panose="02040503050406030204" pitchFamily="18" charset="0"/>
              <a:cs typeface="Arial" pitchFamily="34" charset="0"/>
            </a:endParaRPr>
          </a:p>
        </p:txBody>
      </p:sp>
      <p:sp>
        <p:nvSpPr>
          <p:cNvPr id="12" name="Explosion 1 11"/>
          <p:cNvSpPr/>
          <p:nvPr/>
        </p:nvSpPr>
        <p:spPr>
          <a:xfrm>
            <a:off x="1752600" y="5029200"/>
            <a:ext cx="381000" cy="304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Explosion 1 22"/>
          <p:cNvSpPr/>
          <p:nvPr/>
        </p:nvSpPr>
        <p:spPr>
          <a:xfrm>
            <a:off x="1752600" y="5334000"/>
            <a:ext cx="381000" cy="304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Explosion 1 23"/>
          <p:cNvSpPr/>
          <p:nvPr/>
        </p:nvSpPr>
        <p:spPr>
          <a:xfrm>
            <a:off x="1752600" y="5715000"/>
            <a:ext cx="381000" cy="304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Explosion 1 24"/>
          <p:cNvSpPr/>
          <p:nvPr/>
        </p:nvSpPr>
        <p:spPr>
          <a:xfrm>
            <a:off x="1752600" y="6019800"/>
            <a:ext cx="381000" cy="304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0195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90713531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txBox="1">
            <a:spLocks/>
          </p:cNvSpPr>
          <p:nvPr/>
        </p:nvSpPr>
        <p:spPr>
          <a:xfrm>
            <a:off x="3320880" y="162152"/>
            <a:ext cx="3048000" cy="609600"/>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ln w="3175" cmpd="sng">
                  <a:noFill/>
                </a:ln>
                <a:solidFill>
                  <a:schemeClr val="tx2"/>
                </a:solidFill>
              </a:rPr>
              <a:t>Type of Foundation</a:t>
            </a:r>
            <a:endParaRPr lang="en-US" sz="3600" b="1" dirty="0">
              <a:ln w="3175" cmpd="sng">
                <a:noFill/>
              </a:ln>
              <a:solidFill>
                <a:schemeClr val="tx2"/>
              </a:solidFill>
            </a:endParaRPr>
          </a:p>
        </p:txBody>
      </p:sp>
      <p:sp>
        <p:nvSpPr>
          <p:cNvPr id="5" name="Cloud 4"/>
          <p:cNvSpPr/>
          <p:nvPr/>
        </p:nvSpPr>
        <p:spPr>
          <a:xfrm>
            <a:off x="7315200" y="244403"/>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mc:AlternateContent xmlns:mc="http://schemas.openxmlformats.org/markup-compatibility/2006" xmlns:a14="http://schemas.microsoft.com/office/drawing/2010/main">
        <mc:Choice Requires="a14">
          <p:sp>
            <p:nvSpPr>
              <p:cNvPr id="3" name="Rectangle 2"/>
              <p:cNvSpPr/>
              <p:nvPr/>
            </p:nvSpPr>
            <p:spPr>
              <a:xfrm>
                <a:off x="914400" y="1981200"/>
                <a:ext cx="7620000" cy="3730637"/>
              </a:xfrm>
              <a:prstGeom prst="rect">
                <a:avLst/>
              </a:prstGeom>
            </p:spPr>
            <p:txBody>
              <a:bodyPr wrap="square">
                <a:spAutoFit/>
              </a:bodyPr>
              <a:lstStyle/>
              <a:p>
                <a:pPr marL="285750" indent="-285750">
                  <a:lnSpc>
                    <a:spcPct val="115000"/>
                  </a:lnSpc>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Arial" panose="020B0604020202020204" pitchFamily="34" charset="0"/>
                  </a:rPr>
                  <a:t>The area of footing </a:t>
                </a:r>
                <a:r>
                  <a:rPr lang="en-US" dirty="0" smtClean="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smtClean="0">
                            <a:latin typeface="Cambria Math" panose="02040503050406030204" pitchFamily="18" charset="0"/>
                            <a:cs typeface="Arial" panose="020B0604020202020204" pitchFamily="34" charset="0"/>
                          </a:rPr>
                        </m:ctrlPr>
                      </m:fPr>
                      <m:num>
                        <m:r>
                          <m:rPr>
                            <m:nor/>
                          </m:rPr>
                          <a:rPr lang="en-US" dirty="0">
                            <a:latin typeface="Times New Roman" panose="02020603050405020304" pitchFamily="18" charset="0"/>
                            <a:ea typeface="Calibri" panose="020F0502020204030204" pitchFamily="34" charset="0"/>
                            <a:cs typeface="Arial" panose="020B0604020202020204" pitchFamily="34" charset="0"/>
                          </a:rPr>
                          <m:t>total</m:t>
                        </m:r>
                        <m:r>
                          <m:rPr>
                            <m:nor/>
                          </m:rPr>
                          <a:rPr lang="en-US" dirty="0">
                            <a:latin typeface="Times New Roman" panose="02020603050405020304" pitchFamily="18" charset="0"/>
                            <a:ea typeface="Calibri" panose="020F0502020204030204" pitchFamily="34" charset="0"/>
                            <a:cs typeface="Arial" panose="020B0604020202020204" pitchFamily="34" charset="0"/>
                          </a:rPr>
                          <m:t> </m:t>
                        </m:r>
                        <m:r>
                          <m:rPr>
                            <m:nor/>
                          </m:rPr>
                          <a:rPr lang="en-US" dirty="0">
                            <a:latin typeface="Times New Roman" panose="02020603050405020304" pitchFamily="18" charset="0"/>
                            <a:ea typeface="Calibri" panose="020F0502020204030204" pitchFamily="34" charset="0"/>
                            <a:cs typeface="Arial" panose="020B0604020202020204" pitchFamily="34" charset="0"/>
                          </a:rPr>
                          <m:t>envelope</m:t>
                        </m:r>
                        <m:r>
                          <m:rPr>
                            <m:nor/>
                          </m:rPr>
                          <a:rPr lang="en-US" dirty="0">
                            <a:latin typeface="Times New Roman" panose="02020603050405020304" pitchFamily="18" charset="0"/>
                            <a:ea typeface="Calibri" panose="020F0502020204030204" pitchFamily="34" charset="0"/>
                            <a:cs typeface="Arial" panose="020B0604020202020204" pitchFamily="34" charset="0"/>
                          </a:rPr>
                          <m:t> </m:t>
                        </m:r>
                        <m:r>
                          <m:rPr>
                            <m:nor/>
                          </m:rPr>
                          <a:rPr lang="en-US" dirty="0">
                            <a:latin typeface="Times New Roman" panose="02020603050405020304" pitchFamily="18" charset="0"/>
                            <a:ea typeface="Calibri" panose="020F0502020204030204" pitchFamily="34" charset="0"/>
                            <a:cs typeface="Arial" panose="020B0604020202020204" pitchFamily="34" charset="0"/>
                          </a:rPr>
                          <m:t>service</m:t>
                        </m:r>
                        <m:r>
                          <m:rPr>
                            <m:nor/>
                          </m:rPr>
                          <a:rPr lang="en-US" dirty="0">
                            <a:latin typeface="Times New Roman" panose="02020603050405020304" pitchFamily="18" charset="0"/>
                            <a:ea typeface="Calibri" panose="020F0502020204030204" pitchFamily="34" charset="0"/>
                            <a:cs typeface="Arial" panose="020B0604020202020204" pitchFamily="34" charset="0"/>
                          </a:rPr>
                          <m:t> </m:t>
                        </m:r>
                        <m:r>
                          <m:rPr>
                            <m:nor/>
                          </m:rPr>
                          <a:rPr lang="en-US" dirty="0">
                            <a:latin typeface="Times New Roman" panose="02020603050405020304" pitchFamily="18" charset="0"/>
                            <a:ea typeface="Calibri" panose="020F0502020204030204" pitchFamily="34" charset="0"/>
                            <a:cs typeface="Arial" panose="020B0604020202020204" pitchFamily="34" charset="0"/>
                          </a:rPr>
                          <m:t>load</m:t>
                        </m:r>
                      </m:num>
                      <m:den>
                        <m:r>
                          <m:rPr>
                            <m:nor/>
                          </m:rPr>
                          <a:rPr lang="en-US" dirty="0">
                            <a:latin typeface="Times New Roman" panose="02020603050405020304" pitchFamily="18" charset="0"/>
                            <a:ea typeface="Calibri" panose="020F0502020204030204" pitchFamily="34" charset="0"/>
                            <a:cs typeface="Arial" panose="020B0604020202020204" pitchFamily="34" charset="0"/>
                          </a:rPr>
                          <m:t>soil</m:t>
                        </m:r>
                        <m:r>
                          <m:rPr>
                            <m:nor/>
                          </m:rPr>
                          <a:rPr lang="en-US" dirty="0">
                            <a:latin typeface="Times New Roman" panose="02020603050405020304" pitchFamily="18" charset="0"/>
                            <a:ea typeface="Calibri" panose="020F0502020204030204" pitchFamily="34" charset="0"/>
                            <a:cs typeface="Arial" panose="020B0604020202020204" pitchFamily="34" charset="0"/>
                          </a:rPr>
                          <m:t> </m:t>
                        </m:r>
                        <m:r>
                          <m:rPr>
                            <m:nor/>
                          </m:rPr>
                          <a:rPr lang="en-US" dirty="0">
                            <a:latin typeface="Times New Roman" panose="02020603050405020304" pitchFamily="18" charset="0"/>
                            <a:ea typeface="Calibri" panose="020F0502020204030204" pitchFamily="34" charset="0"/>
                            <a:cs typeface="Arial" panose="020B0604020202020204" pitchFamily="34" charset="0"/>
                          </a:rPr>
                          <m:t>capacity</m:t>
                        </m:r>
                        <m:r>
                          <m:rPr>
                            <m:nor/>
                          </m:rPr>
                          <a:rPr lang="en-US" sz="1600" dirty="0">
                            <a:latin typeface="Calibri" panose="020F0502020204030204" pitchFamily="34" charset="0"/>
                            <a:ea typeface="Calibri" panose="020F0502020204030204" pitchFamily="34" charset="0"/>
                            <a:cs typeface="Arial" panose="020B0604020202020204" pitchFamily="34" charset="0"/>
                          </a:rPr>
                          <m:t> </m:t>
                        </m:r>
                      </m:den>
                    </m:f>
                  </m:oMath>
                </a14:m>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indent="228600">
                  <a:lnSpc>
                    <a:spcPct val="115000"/>
                  </a:lnSpc>
                  <a:spcAft>
                    <a:spcPts val="1000"/>
                  </a:spcAft>
                </a:pPr>
                <a:r>
                  <a:rPr lang="en-US" dirty="0" smtClean="0">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i="1" smtClean="0">
                            <a:latin typeface="Cambria Math" panose="02040503050406030204" pitchFamily="18" charset="0"/>
                            <a:cs typeface="Arial" panose="020B0604020202020204" pitchFamily="34" charset="0"/>
                          </a:rPr>
                        </m:ctrlPr>
                      </m:fPr>
                      <m:num>
                        <m:r>
                          <m:rPr>
                            <m:nor/>
                          </m:rPr>
                          <a:rPr lang="en-US" dirty="0">
                            <a:latin typeface="Times New Roman" panose="02020603050405020304" pitchFamily="18" charset="0"/>
                            <a:ea typeface="Calibri" panose="020F0502020204030204" pitchFamily="34" charset="0"/>
                            <a:cs typeface="Arial" panose="020B0604020202020204" pitchFamily="34" charset="0"/>
                          </a:rPr>
                          <m:t>117496.93</m:t>
                        </m:r>
                      </m:num>
                      <m:den>
                        <m:r>
                          <m:rPr>
                            <m:nor/>
                          </m:rPr>
                          <a:rPr lang="en-US" dirty="0">
                            <a:latin typeface="Times New Roman" panose="02020603050405020304" pitchFamily="18" charset="0"/>
                            <a:ea typeface="Calibri" panose="020F0502020204030204" pitchFamily="34" charset="0"/>
                            <a:cs typeface="Arial" panose="020B0604020202020204" pitchFamily="34" charset="0"/>
                          </a:rPr>
                          <m:t>250</m:t>
                        </m:r>
                      </m:den>
                    </m:f>
                  </m:oMath>
                </a14:m>
                <a:r>
                  <a:rPr lang="en-US" dirty="0" smtClean="0">
                    <a:latin typeface="Times New Roman" panose="02020603050405020304" pitchFamily="18" charset="0"/>
                    <a:ea typeface="Calibri" panose="020F0502020204030204" pitchFamily="34" charset="0"/>
                    <a:cs typeface="Arial" panose="020B0604020202020204" pitchFamily="34" charset="0"/>
                  </a:rPr>
                  <a:t> = </a:t>
                </a:r>
                <a:r>
                  <a:rPr lang="en-US" dirty="0">
                    <a:latin typeface="Times New Roman" panose="02020603050405020304" pitchFamily="18" charset="0"/>
                    <a:ea typeface="Calibri" panose="020F0502020204030204" pitchFamily="34" charset="0"/>
                    <a:cs typeface="Arial" panose="020B0604020202020204" pitchFamily="34" charset="0"/>
                  </a:rPr>
                  <a:t>470 m</a:t>
                </a:r>
                <a:r>
                  <a:rPr lang="en-US" baseline="30000" dirty="0">
                    <a:latin typeface="Times New Roman" panose="02020603050405020304" pitchFamily="18" charset="0"/>
                    <a:ea typeface="Calibri" panose="020F0502020204030204" pitchFamily="34" charset="0"/>
                    <a:cs typeface="Arial" panose="020B0604020202020204" pitchFamily="34" charset="0"/>
                  </a:rPr>
                  <a:t>2</a:t>
                </a:r>
                <a:endParaRPr lang="en-US" sz="1600" dirty="0">
                  <a:latin typeface="Calibri" panose="020F0502020204030204" pitchFamily="34" charset="0"/>
                  <a:ea typeface="Calibri" panose="020F0502020204030204" pitchFamily="34" charset="0"/>
                  <a:cs typeface="Arial" panose="020B0604020202020204" pitchFamily="34" charset="0"/>
                </a:endParaRPr>
              </a:p>
              <a:p>
                <a:pPr indent="228600">
                  <a:lnSpc>
                    <a:spcPct val="115000"/>
                  </a:lnSpc>
                  <a:spcAft>
                    <a:spcPts val="1000"/>
                  </a:spcAft>
                </a:pPr>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marL="285750" indent="-285750">
                  <a:lnSpc>
                    <a:spcPct val="115000"/>
                  </a:lnSpc>
                  <a:spcAft>
                    <a:spcPts val="1000"/>
                  </a:spcAft>
                  <a:buFont typeface="Wingdings" panose="05000000000000000000" pitchFamily="2" charset="2"/>
                  <a:buChar char="ü"/>
                </a:pPr>
                <a:r>
                  <a:rPr lang="en-US" dirty="0" smtClean="0">
                    <a:latin typeface="Times New Roman" panose="02020603050405020304" pitchFamily="18" charset="0"/>
                    <a:ea typeface="Calibri" panose="020F0502020204030204" pitchFamily="34" charset="0"/>
                    <a:cs typeface="Arial" panose="020B0604020202020204" pitchFamily="34" charset="0"/>
                  </a:rPr>
                  <a:t>The ratio of area </a:t>
                </a:r>
                <a:r>
                  <a:rPr lang="en-US" dirty="0">
                    <a:latin typeface="Times New Roman" panose="02020603050405020304" pitchFamily="18" charset="0"/>
                    <a:ea typeface="Calibri" panose="020F0502020204030204" pitchFamily="34" charset="0"/>
                    <a:cs typeface="Arial" panose="020B0604020202020204" pitchFamily="34" charset="0"/>
                  </a:rPr>
                  <a:t>of footing to area of basement = </a:t>
                </a:r>
                <a14:m>
                  <m:oMath xmlns:m="http://schemas.openxmlformats.org/officeDocument/2006/math">
                    <m:f>
                      <m:fPr>
                        <m:ctrlPr>
                          <a:rPr lang="en-US" i="1" smtClean="0">
                            <a:latin typeface="Cambria Math" panose="02040503050406030204" pitchFamily="18" charset="0"/>
                            <a:cs typeface="Arial" panose="020B0604020202020204" pitchFamily="34" charset="0"/>
                          </a:rPr>
                        </m:ctrlPr>
                      </m:fPr>
                      <m:num>
                        <m:r>
                          <m:rPr>
                            <m:nor/>
                          </m:rPr>
                          <a:rPr lang="en-US" dirty="0">
                            <a:latin typeface="Times New Roman" panose="02020603050405020304" pitchFamily="18" charset="0"/>
                            <a:ea typeface="Calibri" panose="020F0502020204030204" pitchFamily="34" charset="0"/>
                            <a:cs typeface="Arial" panose="020B0604020202020204" pitchFamily="34" charset="0"/>
                          </a:rPr>
                          <m:t>470</m:t>
                        </m:r>
                      </m:num>
                      <m:den>
                        <m:r>
                          <m:rPr>
                            <m:nor/>
                          </m:rPr>
                          <a:rPr lang="en-US" dirty="0">
                            <a:latin typeface="Times New Roman" panose="02020603050405020304" pitchFamily="18" charset="0"/>
                            <a:ea typeface="Calibri" panose="020F0502020204030204" pitchFamily="34" charset="0"/>
                            <a:cs typeface="Arial" panose="020B0604020202020204" pitchFamily="34" charset="0"/>
                          </a:rPr>
                          <m:t>739.14</m:t>
                        </m:r>
                      </m:den>
                    </m:f>
                  </m:oMath>
                </a14:m>
                <a:r>
                  <a:rPr lang="en-US" dirty="0" smtClean="0">
                    <a:latin typeface="Times New Roman" panose="02020603050405020304" pitchFamily="18" charset="0"/>
                    <a:ea typeface="Calibri" panose="020F0502020204030204" pitchFamily="34" charset="0"/>
                    <a:cs typeface="Arial" panose="020B0604020202020204" pitchFamily="34" charset="0"/>
                  </a:rPr>
                  <a:t>*100% = </a:t>
                </a:r>
                <a:r>
                  <a:rPr lang="en-US" dirty="0">
                    <a:latin typeface="Times New Roman" panose="02020603050405020304" pitchFamily="18" charset="0"/>
                    <a:ea typeface="Calibri" panose="020F0502020204030204" pitchFamily="34" charset="0"/>
                    <a:cs typeface="Arial" panose="020B0604020202020204" pitchFamily="34" charset="0"/>
                  </a:rPr>
                  <a:t>63.6 % </a:t>
                </a:r>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marL="285750" indent="-285750">
                  <a:lnSpc>
                    <a:spcPct val="115000"/>
                  </a:lnSpc>
                  <a:spcAft>
                    <a:spcPts val="1000"/>
                  </a:spcAft>
                  <a:buFont typeface="Wingdings" panose="05000000000000000000" pitchFamily="2" charset="2"/>
                  <a:buChar char="ü"/>
                </a:pPr>
                <a:r>
                  <a:rPr lang="en-US" dirty="0" smtClean="0">
                    <a:latin typeface="Times New Roman" panose="02020603050405020304" pitchFamily="18" charset="0"/>
                    <a:ea typeface="Calibri" panose="020F0502020204030204" pitchFamily="34" charset="0"/>
                    <a:cs typeface="Arial" panose="020B0604020202020204" pitchFamily="34" charset="0"/>
                  </a:rPr>
                  <a:t>The ratio </a:t>
                </a:r>
                <a:r>
                  <a:rPr lang="en-US" dirty="0">
                    <a:latin typeface="Times New Roman" panose="02020603050405020304" pitchFamily="18" charset="0"/>
                    <a:ea typeface="Calibri" panose="020F0502020204030204" pitchFamily="34" charset="0"/>
                    <a:cs typeface="Arial" panose="020B0604020202020204" pitchFamily="34" charset="0"/>
                  </a:rPr>
                  <a:t>is larger than 50</a:t>
                </a:r>
                <a:r>
                  <a:rPr lang="en-US" dirty="0" smtClean="0">
                    <a:latin typeface="Times New Roman" panose="02020603050405020304" pitchFamily="18" charset="0"/>
                    <a:ea typeface="Calibri" panose="020F0502020204030204" pitchFamily="34"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indent="228600">
                  <a:lnSpc>
                    <a:spcPct val="115000"/>
                  </a:lnSpc>
                  <a:spcAft>
                    <a:spcPts val="1000"/>
                  </a:spcAft>
                </a:pPr>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indent="228600">
                  <a:lnSpc>
                    <a:spcPct val="115000"/>
                  </a:lnSpc>
                  <a:spcAft>
                    <a:spcPts val="1000"/>
                  </a:spcAft>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So</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the type of footing will be Mat foundation.</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914400" y="1981200"/>
                <a:ext cx="7620000" cy="3730637"/>
              </a:xfrm>
              <a:prstGeom prst="rect">
                <a:avLst/>
              </a:prstGeom>
              <a:blipFill>
                <a:blip r:embed="rId2"/>
                <a:stretch>
                  <a:fillRect l="-480" b="-980"/>
                </a:stretch>
              </a:blipFill>
            </p:spPr>
            <p:txBody>
              <a:bodyPr/>
              <a:lstStyle/>
              <a:p>
                <a:r>
                  <a:rPr lang="en-US">
                    <a:noFill/>
                  </a:rPr>
                  <a:t> </a:t>
                </a:r>
              </a:p>
            </p:txBody>
          </p:sp>
        </mc:Fallback>
      </mc:AlternateContent>
      <p:sp>
        <p:nvSpPr>
          <p:cNvPr id="6" name="Right Arrow 5"/>
          <p:cNvSpPr/>
          <p:nvPr/>
        </p:nvSpPr>
        <p:spPr>
          <a:xfrm>
            <a:off x="1295400" y="5181600"/>
            <a:ext cx="1524000" cy="530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148242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737360" y="1295400"/>
            <a:ext cx="5577840" cy="51206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itle 6"/>
          <p:cNvSpPr txBox="1">
            <a:spLocks/>
          </p:cNvSpPr>
          <p:nvPr/>
        </p:nvSpPr>
        <p:spPr>
          <a:xfrm>
            <a:off x="3320880" y="162152"/>
            <a:ext cx="3048000" cy="6096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dirty="0">
              <a:ln w="3175" cmpd="sng">
                <a:noFill/>
              </a:ln>
              <a:solidFill>
                <a:schemeClr val="tx2"/>
              </a:solidFill>
            </a:endParaRPr>
          </a:p>
        </p:txBody>
      </p:sp>
      <p:sp>
        <p:nvSpPr>
          <p:cNvPr id="5" name="Cloud 4"/>
          <p:cNvSpPr/>
          <p:nvPr/>
        </p:nvSpPr>
        <p:spPr>
          <a:xfrm>
            <a:off x="7315200" y="244403"/>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sp>
        <p:nvSpPr>
          <p:cNvPr id="3" name="Rectangle 2"/>
          <p:cNvSpPr/>
          <p:nvPr/>
        </p:nvSpPr>
        <p:spPr>
          <a:xfrm>
            <a:off x="-381000" y="442482"/>
            <a:ext cx="4711867" cy="400110"/>
          </a:xfrm>
          <a:prstGeom prst="rect">
            <a:avLst/>
          </a:prstGeom>
        </p:spPr>
        <p:txBody>
          <a:bodyPr wrap="none">
            <a:spAutoFit/>
          </a:bodyPr>
          <a:lstStyle/>
          <a:p>
            <a:pPr marL="1714500" lvl="3" indent="-342900">
              <a:spcAft>
                <a:spcPts val="1000"/>
              </a:spcAft>
              <a:buFont typeface="Wingdings" panose="05000000000000000000" pitchFamily="2" charset="2"/>
              <a:buChar char="v"/>
            </a:pPr>
            <a:r>
              <a:rPr lang="en-US" sz="2000" b="1" dirty="0">
                <a:ln w="3175" cmpd="sng">
                  <a:noFill/>
                </a:ln>
                <a:solidFill>
                  <a:schemeClr val="tx2"/>
                </a:solidFill>
                <a:latin typeface="Cambria" panose="02040503050406030204" pitchFamily="18" charset="0"/>
              </a:rPr>
              <a:t>Plan of Mat </a:t>
            </a:r>
            <a:r>
              <a:rPr lang="en-US" sz="2000" b="1" dirty="0" smtClean="0">
                <a:ln w="3175" cmpd="sng">
                  <a:noFill/>
                </a:ln>
                <a:solidFill>
                  <a:schemeClr val="tx2"/>
                </a:solidFill>
                <a:latin typeface="Cambria" panose="02040503050406030204" pitchFamily="18" charset="0"/>
              </a:rPr>
              <a:t>Foundation:</a:t>
            </a:r>
            <a:endParaRPr lang="en-US" sz="2000" b="1" dirty="0">
              <a:ln w="3175" cmpd="sng">
                <a:noFill/>
              </a:ln>
              <a:solidFill>
                <a:schemeClr val="tx2"/>
              </a:solidFill>
              <a:latin typeface="Cambria" panose="02040503050406030204" pitchFamily="18" charset="0"/>
            </a:endParaRPr>
          </a:p>
        </p:txBody>
      </p:sp>
    </p:spTree>
    <p:extLst>
      <p:ext uri="{BB962C8B-B14F-4D97-AF65-F5344CB8AC3E}">
        <p14:creationId xmlns:p14="http://schemas.microsoft.com/office/powerpoint/2010/main" val="294339956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Title 6"/>
          <p:cNvSpPr txBox="1">
            <a:spLocks/>
          </p:cNvSpPr>
          <p:nvPr/>
        </p:nvSpPr>
        <p:spPr>
          <a:xfrm>
            <a:off x="3320880" y="162152"/>
            <a:ext cx="3048000" cy="6096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dirty="0">
              <a:ln w="3175" cmpd="sng">
                <a:noFill/>
              </a:ln>
              <a:solidFill>
                <a:schemeClr val="tx2"/>
              </a:solidFill>
            </a:endParaRPr>
          </a:p>
        </p:txBody>
      </p:sp>
      <p:sp>
        <p:nvSpPr>
          <p:cNvPr id="3" name="Rectangle 2"/>
          <p:cNvSpPr/>
          <p:nvPr/>
        </p:nvSpPr>
        <p:spPr>
          <a:xfrm>
            <a:off x="-381000" y="442482"/>
            <a:ext cx="7819385" cy="400110"/>
          </a:xfrm>
          <a:prstGeom prst="rect">
            <a:avLst/>
          </a:prstGeom>
        </p:spPr>
        <p:txBody>
          <a:bodyPr wrap="none">
            <a:spAutoFit/>
          </a:bodyPr>
          <a:lstStyle/>
          <a:p>
            <a:pPr marL="1714500" lvl="3" indent="-342900">
              <a:spcAft>
                <a:spcPts val="1000"/>
              </a:spcAft>
              <a:buFont typeface="Wingdings" panose="05000000000000000000" pitchFamily="2" charset="2"/>
              <a:buChar char="v"/>
            </a:pPr>
            <a:r>
              <a:rPr lang="en-US" sz="2000" b="1" dirty="0" smtClean="0">
                <a:ln w="3175" cmpd="sng">
                  <a:noFill/>
                </a:ln>
                <a:solidFill>
                  <a:schemeClr val="tx2"/>
                </a:solidFill>
                <a:latin typeface="Cambria" panose="02040503050406030204" pitchFamily="18" charset="0"/>
              </a:rPr>
              <a:t>Material, Mat Section and Soil property </a:t>
            </a:r>
            <a:r>
              <a:rPr lang="en-US" sz="2000" b="1" dirty="0">
                <a:ln w="3175" cmpd="sng">
                  <a:noFill/>
                </a:ln>
                <a:solidFill>
                  <a:schemeClr val="tx2"/>
                </a:solidFill>
                <a:latin typeface="Cambria" panose="02040503050406030204" pitchFamily="18" charset="0"/>
              </a:rPr>
              <a:t>Definition</a:t>
            </a:r>
            <a:r>
              <a:rPr lang="en-US" sz="2000" b="1" dirty="0" smtClean="0">
                <a:ln w="3175" cmpd="sng">
                  <a:noFill/>
                </a:ln>
                <a:solidFill>
                  <a:schemeClr val="tx2"/>
                </a:solidFill>
                <a:latin typeface="Cambria" panose="02040503050406030204" pitchFamily="18" charset="0"/>
              </a:rPr>
              <a:t>:</a:t>
            </a:r>
            <a:endParaRPr lang="en-US" sz="2000" b="1" dirty="0">
              <a:ln w="3175" cmpd="sng">
                <a:noFill/>
              </a:ln>
              <a:solidFill>
                <a:schemeClr val="tx2"/>
              </a:solidFill>
              <a:latin typeface="Cambria" panose="02040503050406030204" pitchFamily="18" charset="0"/>
            </a:endParaRPr>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5838185" y="1905000"/>
            <a:ext cx="3200400" cy="46634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p:cNvPicPr>
            <a:picLocks noChangeAspect="1"/>
          </p:cNvPicPr>
          <p:nvPr/>
        </p:nvPicPr>
        <p:blipFill>
          <a:blip r:embed="rId3"/>
          <a:stretch>
            <a:fillRect/>
          </a:stretch>
        </p:blipFill>
        <p:spPr>
          <a:xfrm>
            <a:off x="197006" y="1090182"/>
            <a:ext cx="2595115" cy="34747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p:cNvPicPr>
            <a:picLocks noChangeAspect="1"/>
          </p:cNvPicPr>
          <p:nvPr/>
        </p:nvPicPr>
        <p:blipFill>
          <a:blip r:embed="rId4"/>
          <a:stretch>
            <a:fillRect/>
          </a:stretch>
        </p:blipFill>
        <p:spPr>
          <a:xfrm>
            <a:off x="2667000" y="2565400"/>
            <a:ext cx="3046779"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5155710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955252101"/>
              </p:ext>
            </p:extLst>
          </p:nvPr>
        </p:nvGraphicFramePr>
        <p:xfrm>
          <a:off x="1219200" y="152400"/>
          <a:ext cx="7010400" cy="6583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287000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Rectangle 3"/>
          <p:cNvSpPr/>
          <p:nvPr/>
        </p:nvSpPr>
        <p:spPr>
          <a:xfrm>
            <a:off x="457200" y="5364004"/>
            <a:ext cx="5651575" cy="369332"/>
          </a:xfrm>
          <a:prstGeom prst="rect">
            <a:avLst/>
          </a:prstGeom>
        </p:spPr>
        <p:txBody>
          <a:bodyPr wrap="square">
            <a:spAutoFit/>
          </a:bodyPr>
          <a:lstStyle/>
          <a:p>
            <a:r>
              <a:rPr lang="en-US" dirty="0"/>
              <a:t>The maximum soil pressure is less than 250 </a:t>
            </a:r>
            <a:r>
              <a:rPr lang="en-US" dirty="0" err="1"/>
              <a:t>kN</a:t>
            </a:r>
            <a:r>
              <a:rPr lang="en-US" dirty="0"/>
              <a:t>/m</a:t>
            </a:r>
            <a:r>
              <a:rPr lang="en-US" baseline="30000" dirty="0"/>
              <a:t>2</a:t>
            </a:r>
            <a:r>
              <a:rPr lang="en-US" dirty="0"/>
              <a:t> </a:t>
            </a:r>
          </a:p>
        </p:txBody>
      </p:sp>
      <p:sp>
        <p:nvSpPr>
          <p:cNvPr id="9" name="Rectangle 8"/>
          <p:cNvSpPr/>
          <p:nvPr/>
        </p:nvSpPr>
        <p:spPr>
          <a:xfrm>
            <a:off x="1676400" y="275891"/>
            <a:ext cx="4928786" cy="517065"/>
          </a:xfrm>
          <a:prstGeom prst="rect">
            <a:avLst/>
          </a:prstGeom>
        </p:spPr>
        <p:txBody>
          <a:bodyPr wrap="square">
            <a:spAutoFit/>
          </a:bodyPr>
          <a:lstStyle/>
          <a:p>
            <a:pPr lvl="3">
              <a:lnSpc>
                <a:spcPct val="115000"/>
              </a:lnSpc>
              <a:spcAft>
                <a:spcPts val="1000"/>
              </a:spcAft>
            </a:pPr>
            <a:r>
              <a:rPr lang="en-US" sz="2400" b="1" dirty="0" smtClean="0">
                <a:ln w="3175" cmpd="sng">
                  <a:noFill/>
                </a:ln>
                <a:solidFill>
                  <a:schemeClr val="tx2"/>
                </a:solidFill>
                <a:latin typeface="Cambria" panose="02040503050406030204" pitchFamily="18" charset="0"/>
              </a:rPr>
              <a:t>Bearing capacity </a:t>
            </a:r>
            <a:r>
              <a:rPr lang="en-US" sz="2400" b="1" dirty="0">
                <a:ln w="3175" cmpd="sng">
                  <a:noFill/>
                </a:ln>
                <a:solidFill>
                  <a:schemeClr val="tx2"/>
                </a:solidFill>
                <a:latin typeface="Cambria" panose="02040503050406030204" pitchFamily="18" charset="0"/>
              </a:rPr>
              <a:t>of </a:t>
            </a:r>
            <a:r>
              <a:rPr lang="en-US" sz="2400" b="1" dirty="0" smtClean="0">
                <a:ln w="3175" cmpd="sng">
                  <a:noFill/>
                </a:ln>
                <a:solidFill>
                  <a:schemeClr val="tx2"/>
                </a:solidFill>
                <a:latin typeface="Cambria" panose="02040503050406030204" pitchFamily="18" charset="0"/>
              </a:rPr>
              <a:t>soil</a:t>
            </a:r>
            <a:endParaRPr lang="en-US" sz="2400" b="1" dirty="0">
              <a:ln w="3175" cmpd="sng">
                <a:noFill/>
              </a:ln>
              <a:solidFill>
                <a:schemeClr val="tx2"/>
              </a:solidFill>
              <a:latin typeface="Cambria" panose="02040503050406030204" pitchFamily="18" charset="0"/>
            </a:endParaRPr>
          </a:p>
        </p:txBody>
      </p:sp>
      <p:pic>
        <p:nvPicPr>
          <p:cNvPr id="13" name="Picture 12"/>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066800"/>
            <a:ext cx="5669280" cy="40233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ight Arrow 10"/>
          <p:cNvSpPr/>
          <p:nvPr/>
        </p:nvSpPr>
        <p:spPr>
          <a:xfrm>
            <a:off x="1676400" y="5867400"/>
            <a:ext cx="12954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282987" y="5949434"/>
            <a:ext cx="1217000"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So </a:t>
            </a:r>
            <a:r>
              <a:rPr lang="en-US" dirty="0">
                <a:latin typeface="Times New Roman" panose="02020603050405020304" pitchFamily="18" charset="0"/>
                <a:ea typeface="Calibri" panose="020F0502020204030204" pitchFamily="34" charset="0"/>
              </a:rPr>
              <a:t>it is </a:t>
            </a:r>
            <a:r>
              <a:rPr lang="en-US" dirty="0" smtClean="0">
                <a:latin typeface="Times New Roman" panose="02020603050405020304" pitchFamily="18" charset="0"/>
                <a:ea typeface="Calibri" panose="020F0502020204030204" pitchFamily="34" charset="0"/>
              </a:rPr>
              <a:t>OK</a:t>
            </a:r>
            <a:endParaRPr lang="en-US" dirty="0"/>
          </a:p>
        </p:txBody>
      </p:sp>
    </p:spTree>
    <p:extLst>
      <p:ext uri="{BB962C8B-B14F-4D97-AF65-F5344CB8AC3E}">
        <p14:creationId xmlns:p14="http://schemas.microsoft.com/office/powerpoint/2010/main" val="166673631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5" name="Rectangle 4"/>
          <p:cNvSpPr/>
          <p:nvPr/>
        </p:nvSpPr>
        <p:spPr>
          <a:xfrm>
            <a:off x="609600" y="5334000"/>
            <a:ext cx="7467600" cy="369332"/>
          </a:xfrm>
          <a:prstGeom prst="rect">
            <a:avLst/>
          </a:prstGeom>
        </p:spPr>
        <p:txBody>
          <a:bodyPr wrap="square">
            <a:spAutoFit/>
          </a:bodyPr>
          <a:lstStyle/>
          <a:p>
            <a:r>
              <a:rPr lang="en-US" dirty="0"/>
              <a:t>From SAFE the largest displacement (U3) = 8.2 mm </a:t>
            </a:r>
            <a:r>
              <a:rPr lang="en-US" dirty="0" smtClean="0"/>
              <a:t>which </a:t>
            </a:r>
            <a:r>
              <a:rPr lang="en-US" dirty="0"/>
              <a:t>is less than 10 mm.</a:t>
            </a:r>
          </a:p>
        </p:txBody>
      </p:sp>
      <p:sp>
        <p:nvSpPr>
          <p:cNvPr id="9" name="Rectangle 8"/>
          <p:cNvSpPr/>
          <p:nvPr/>
        </p:nvSpPr>
        <p:spPr>
          <a:xfrm>
            <a:off x="2133600" y="230609"/>
            <a:ext cx="4928786" cy="480837"/>
          </a:xfrm>
          <a:prstGeom prst="rect">
            <a:avLst/>
          </a:prstGeom>
        </p:spPr>
        <p:txBody>
          <a:bodyPr wrap="square">
            <a:spAutoFit/>
          </a:bodyPr>
          <a:lstStyle/>
          <a:p>
            <a:pPr lvl="3">
              <a:lnSpc>
                <a:spcPct val="115000"/>
              </a:lnSpc>
              <a:spcAft>
                <a:spcPts val="1000"/>
              </a:spcAft>
            </a:pPr>
            <a:r>
              <a:rPr lang="en-US" sz="2400" b="1" dirty="0">
                <a:ln w="3175" cmpd="sng">
                  <a:noFill/>
                </a:ln>
                <a:solidFill>
                  <a:schemeClr val="tx2"/>
                </a:solidFill>
                <a:latin typeface="Cambria" panose="02040503050406030204" pitchFamily="18" charset="0"/>
              </a:rPr>
              <a:t>Deflection </a:t>
            </a:r>
            <a:r>
              <a:rPr lang="en-US" sz="2400" b="1" dirty="0" smtClean="0">
                <a:ln w="3175" cmpd="sng">
                  <a:noFill/>
                </a:ln>
                <a:solidFill>
                  <a:schemeClr val="tx2"/>
                </a:solidFill>
                <a:latin typeface="Cambria" panose="02040503050406030204" pitchFamily="18" charset="0"/>
              </a:rPr>
              <a:t>check</a:t>
            </a:r>
            <a:endParaRPr lang="en-US" sz="2400" b="1" dirty="0">
              <a:ln w="3175" cmpd="sng">
                <a:noFill/>
              </a:ln>
              <a:solidFill>
                <a:schemeClr val="tx2"/>
              </a:solidFill>
              <a:latin typeface="Cambria" panose="02040503050406030204" pitchFamily="18" charset="0"/>
            </a:endParaRPr>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1981200" y="906074"/>
            <a:ext cx="5943600" cy="40233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ight Arrow 10"/>
          <p:cNvSpPr/>
          <p:nvPr/>
        </p:nvSpPr>
        <p:spPr>
          <a:xfrm>
            <a:off x="1676400" y="5867400"/>
            <a:ext cx="12954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282987" y="5949434"/>
            <a:ext cx="1217000"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So </a:t>
            </a:r>
            <a:r>
              <a:rPr lang="en-US" dirty="0">
                <a:latin typeface="Times New Roman" panose="02020603050405020304" pitchFamily="18" charset="0"/>
                <a:ea typeface="Calibri" panose="020F0502020204030204" pitchFamily="34" charset="0"/>
              </a:rPr>
              <a:t>it is </a:t>
            </a:r>
            <a:r>
              <a:rPr lang="en-US" dirty="0" smtClean="0">
                <a:latin typeface="Times New Roman" panose="02020603050405020304" pitchFamily="18" charset="0"/>
                <a:ea typeface="Calibri" panose="020F0502020204030204" pitchFamily="34" charset="0"/>
              </a:rPr>
              <a:t>OK</a:t>
            </a:r>
            <a:endParaRPr lang="en-US" dirty="0"/>
          </a:p>
        </p:txBody>
      </p:sp>
    </p:spTree>
    <p:extLst>
      <p:ext uri="{BB962C8B-B14F-4D97-AF65-F5344CB8AC3E}">
        <p14:creationId xmlns:p14="http://schemas.microsoft.com/office/powerpoint/2010/main" val="18344299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ctangle 6"/>
              <p:cNvSpPr/>
              <p:nvPr/>
            </p:nvSpPr>
            <p:spPr>
              <a:xfrm>
                <a:off x="228600" y="2149808"/>
                <a:ext cx="3048000" cy="2741007"/>
              </a:xfrm>
              <a:prstGeom prst="rect">
                <a:avLst/>
              </a:prstGeom>
              <a:ln>
                <a:solidFill>
                  <a:schemeClr val="accent1">
                    <a:lumMod val="75000"/>
                  </a:schemeClr>
                </a:solidFill>
              </a:ln>
            </p:spPr>
            <p:txBody>
              <a:bodyPr wrap="square">
                <a:spAutoFit/>
              </a:bodyPr>
              <a:lstStyle/>
              <a:p>
                <a:pPr marL="285750" indent="-285750">
                  <a:buFont typeface="Wingdings" panose="05000000000000000000" pitchFamily="2" charset="2"/>
                  <a:buChar char="ü"/>
                </a:pPr>
                <a:r>
                  <a:rPr lang="en-US" dirty="0"/>
                  <a:t>When the ratio of punching shear</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Vu</m:t>
                        </m:r>
                      </m:num>
                      <m:den>
                        <m:r>
                          <m:rPr>
                            <m:sty m:val="p"/>
                          </m:rPr>
                          <a:rPr lang="en-US">
                            <a:latin typeface="Cambria Math" panose="02040503050406030204" pitchFamily="18" charset="0"/>
                          </a:rPr>
                          <m:t>ΦVcp</m:t>
                        </m:r>
                      </m:den>
                    </m:f>
                  </m:oMath>
                </a14:m>
                <a:r>
                  <a:rPr lang="en-US" dirty="0"/>
                  <a:t> &lt; 1, it means that there is no punching shear occurs</a:t>
                </a:r>
                <a:r>
                  <a:rPr lang="en-US" dirty="0" smtClean="0"/>
                  <a:t>.</a:t>
                </a:r>
              </a:p>
              <a:p>
                <a:pPr marL="285750" indent="-285750">
                  <a:buFont typeface="Wingdings" panose="05000000000000000000" pitchFamily="2" charset="2"/>
                  <a:buChar char="ü"/>
                </a:pPr>
                <a:endParaRPr lang="en-US" dirty="0" smtClean="0"/>
              </a:p>
              <a:p>
                <a:pPr marL="285750" indent="-285750">
                  <a:buFont typeface="Wingdings" panose="05000000000000000000" pitchFamily="2" charset="2"/>
                  <a:buChar char="ü"/>
                </a:pPr>
                <a:r>
                  <a:rPr lang="en-US" dirty="0"/>
                  <a:t>We noticed </a:t>
                </a:r>
                <a:r>
                  <a:rPr lang="en-US" dirty="0" smtClean="0"/>
                  <a:t>that </a:t>
                </a:r>
                <a:r>
                  <a:rPr lang="en-US" dirty="0"/>
                  <a:t>all values are less than </a:t>
                </a:r>
                <a:r>
                  <a:rPr lang="en-US" dirty="0" smtClean="0"/>
                  <a:t>1. </a:t>
                </a:r>
                <a:r>
                  <a:rPr lang="en-US" dirty="0"/>
                  <a:t> </a:t>
                </a:r>
              </a:p>
              <a:p>
                <a:pPr marL="285750" indent="-285750">
                  <a:buFont typeface="Wingdings" panose="05000000000000000000" pitchFamily="2" charset="2"/>
                  <a:buChar char="ü"/>
                </a:pPr>
                <a:endParaRPr lang="en-US" dirty="0" smtClean="0"/>
              </a:p>
              <a:p>
                <a:pPr marL="285750" indent="-285750">
                  <a:buFont typeface="Wingdings" panose="05000000000000000000" pitchFamily="2" charset="2"/>
                  <a:buChar char="ü"/>
                </a:pPr>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228600" y="2149808"/>
                <a:ext cx="3048000" cy="2741007"/>
              </a:xfrm>
              <a:prstGeom prst="rect">
                <a:avLst/>
              </a:prstGeom>
              <a:blipFill>
                <a:blip r:embed="rId2"/>
                <a:stretch>
                  <a:fillRect l="-1195" t="-1109" r="-2590"/>
                </a:stretch>
              </a:blipFill>
              <a:ln>
                <a:solidFill>
                  <a:schemeClr val="accent1">
                    <a:lumMod val="75000"/>
                  </a:schemeClr>
                </a:solidFill>
              </a:ln>
            </p:spPr>
            <p:txBody>
              <a:bodyPr/>
              <a:lstStyle/>
              <a:p>
                <a:r>
                  <a:rPr lang="en-US">
                    <a:noFill/>
                  </a:rPr>
                  <a:t> </a:t>
                </a:r>
              </a:p>
            </p:txBody>
          </p:sp>
        </mc:Fallback>
      </mc:AlternateContent>
      <p:sp>
        <p:nvSpPr>
          <p:cNvPr id="9" name="Rectangle 8"/>
          <p:cNvSpPr/>
          <p:nvPr/>
        </p:nvSpPr>
        <p:spPr>
          <a:xfrm>
            <a:off x="990600" y="228600"/>
            <a:ext cx="6452786" cy="1033809"/>
          </a:xfrm>
          <a:prstGeom prst="rect">
            <a:avLst/>
          </a:prstGeom>
        </p:spPr>
        <p:txBody>
          <a:bodyPr wrap="square">
            <a:spAutoFit/>
          </a:bodyPr>
          <a:lstStyle/>
          <a:p>
            <a:pPr lvl="3" algn="ctr">
              <a:lnSpc>
                <a:spcPct val="115000"/>
              </a:lnSpc>
              <a:spcAft>
                <a:spcPts val="1000"/>
              </a:spcAft>
            </a:pPr>
            <a:r>
              <a:rPr lang="en-US" sz="2400" b="1" dirty="0">
                <a:ln w="3175" cmpd="sng">
                  <a:noFill/>
                </a:ln>
                <a:solidFill>
                  <a:schemeClr val="tx2"/>
                </a:solidFill>
                <a:latin typeface="Cambria" panose="02040503050406030204" pitchFamily="18" charset="0"/>
              </a:rPr>
              <a:t>Shear </a:t>
            </a:r>
            <a:r>
              <a:rPr lang="en-US" sz="2400" b="1" dirty="0" smtClean="0">
                <a:ln w="3175" cmpd="sng">
                  <a:noFill/>
                </a:ln>
                <a:solidFill>
                  <a:schemeClr val="tx2"/>
                </a:solidFill>
                <a:latin typeface="Cambria" panose="02040503050406030204" pitchFamily="18" charset="0"/>
              </a:rPr>
              <a:t>capacity check</a:t>
            </a:r>
          </a:p>
          <a:p>
            <a:pPr lvl="3" algn="ctr">
              <a:lnSpc>
                <a:spcPct val="115000"/>
              </a:lnSpc>
              <a:spcAft>
                <a:spcPts val="1000"/>
              </a:spcAft>
            </a:pPr>
            <a:r>
              <a:rPr lang="en-US" sz="2400" b="1" dirty="0" smtClean="0">
                <a:ln w="3175" cmpd="sng">
                  <a:noFill/>
                </a:ln>
                <a:solidFill>
                  <a:schemeClr val="tx2"/>
                </a:solidFill>
                <a:latin typeface="Cambria" panose="02040503050406030204" pitchFamily="18" charset="0"/>
              </a:rPr>
              <a:t>(punching</a:t>
            </a:r>
            <a:r>
              <a:rPr lang="en-US" sz="2400" b="1" dirty="0">
                <a:ln w="3175" cmpd="sng">
                  <a:noFill/>
                </a:ln>
                <a:solidFill>
                  <a:schemeClr val="tx2"/>
                </a:solidFill>
                <a:latin typeface="Cambria" panose="02040503050406030204" pitchFamily="18" charset="0"/>
              </a:rPr>
              <a:t>)</a:t>
            </a:r>
          </a:p>
        </p:txBody>
      </p:sp>
      <p:pic>
        <p:nvPicPr>
          <p:cNvPr id="10" name="Picture 9" descr="Untitledgg"/>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546573"/>
            <a:ext cx="5029200" cy="42062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0"/>
          <p:cNvSpPr/>
          <p:nvPr/>
        </p:nvSpPr>
        <p:spPr>
          <a:xfrm>
            <a:off x="660919" y="5778213"/>
            <a:ext cx="3012941" cy="369332"/>
          </a:xfrm>
          <a:prstGeom prst="rect">
            <a:avLst/>
          </a:prstGeom>
        </p:spPr>
        <p:txBody>
          <a:bodyPr wrap="none">
            <a:spAutoFit/>
          </a:bodyPr>
          <a:lstStyle/>
          <a:p>
            <a:r>
              <a:rPr lang="en-US" dirty="0"/>
              <a:t>So the thickness of mat is OK.</a:t>
            </a:r>
          </a:p>
        </p:txBody>
      </p:sp>
    </p:spTree>
    <p:extLst>
      <p:ext uri="{BB962C8B-B14F-4D97-AF65-F5344CB8AC3E}">
        <p14:creationId xmlns:p14="http://schemas.microsoft.com/office/powerpoint/2010/main" val="71394412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163598"/>
            <a:ext cx="5486400" cy="369332"/>
          </a:xfrm>
          <a:prstGeom prst="rect">
            <a:avLst/>
          </a:prstGeom>
        </p:spPr>
        <p:txBody>
          <a:bodyPr wrap="square">
            <a:spAutoFit/>
          </a:bodyPr>
          <a:lstStyle/>
          <a:p>
            <a:pPr lvl="0"/>
            <a:r>
              <a:rPr lang="en-US" dirty="0" err="1"/>
              <a:t>Asmin</a:t>
            </a:r>
            <a:r>
              <a:rPr lang="en-US" dirty="0"/>
              <a:t> = ρ b </a:t>
            </a:r>
            <a:r>
              <a:rPr lang="en-US" dirty="0" smtClean="0"/>
              <a:t>h</a:t>
            </a:r>
            <a:r>
              <a:rPr lang="en-US" dirty="0"/>
              <a:t> = 1800 </a:t>
            </a:r>
            <a:r>
              <a:rPr lang="en-US" dirty="0" smtClean="0"/>
              <a:t>mm</a:t>
            </a:r>
            <a:r>
              <a:rPr lang="en-US" baseline="30000" dirty="0" smtClean="0"/>
              <a:t>2 </a:t>
            </a:r>
            <a:r>
              <a:rPr lang="en-US" dirty="0"/>
              <a:t>Use 4 Ø25/m</a:t>
            </a:r>
            <a:r>
              <a:rPr lang="en-US" dirty="0" smtClean="0"/>
              <a:t> </a:t>
            </a:r>
            <a:endParaRPr lang="en-US" dirty="0"/>
          </a:p>
        </p:txBody>
      </p:sp>
      <p:sp>
        <p:nvSpPr>
          <p:cNvPr id="3" name="Rectangle 2"/>
          <p:cNvSpPr/>
          <p:nvPr/>
        </p:nvSpPr>
        <p:spPr>
          <a:xfrm>
            <a:off x="3429000" y="200011"/>
            <a:ext cx="3741730" cy="480837"/>
          </a:xfrm>
          <a:prstGeom prst="rect">
            <a:avLst/>
          </a:prstGeom>
        </p:spPr>
        <p:txBody>
          <a:bodyPr wrap="none">
            <a:spAutoFit/>
          </a:bodyPr>
          <a:lstStyle/>
          <a:p>
            <a:pPr>
              <a:lnSpc>
                <a:spcPct val="115000"/>
              </a:lnSpc>
              <a:spcAft>
                <a:spcPts val="1000"/>
              </a:spcAft>
            </a:pPr>
            <a:r>
              <a:rPr lang="en-US" sz="2400" b="1" dirty="0">
                <a:ln w="3175" cmpd="sng">
                  <a:noFill/>
                </a:ln>
                <a:solidFill>
                  <a:schemeClr val="tx2"/>
                </a:solidFill>
                <a:latin typeface="Cambria" panose="02040503050406030204" pitchFamily="18" charset="0"/>
                <a:ea typeface="+mj-ea"/>
                <a:cs typeface="+mj-cs"/>
              </a:rPr>
              <a:t>Design of mat foundation</a:t>
            </a:r>
          </a:p>
        </p:txBody>
      </p:sp>
      <mc:AlternateContent xmlns:mc="http://schemas.openxmlformats.org/markup-compatibility/2006" xmlns:a14="http://schemas.microsoft.com/office/drawing/2010/main">
        <mc:Choice Requires="a14">
          <p:sp>
            <p:nvSpPr>
              <p:cNvPr id="4" name="Rectangle 3"/>
              <p:cNvSpPr/>
              <p:nvPr/>
            </p:nvSpPr>
            <p:spPr>
              <a:xfrm>
                <a:off x="1270000" y="1625263"/>
                <a:ext cx="7493000" cy="4201150"/>
              </a:xfrm>
              <a:prstGeom prst="rect">
                <a:avLst/>
              </a:prstGeom>
            </p:spPr>
            <p:txBody>
              <a:bodyPr wrap="square">
                <a:spAutoFit/>
              </a:bodyPr>
              <a:lstStyle/>
              <a:p>
                <a:pPr marL="342900" lvl="0" indent="-342900" algn="just">
                  <a:spcAft>
                    <a:spcPts val="1000"/>
                  </a:spcAft>
                  <a:buFont typeface="Wingdings" panose="05000000000000000000" pitchFamily="2" charset="2"/>
                  <a:buChar char=""/>
                </a:pP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Asmin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ρ b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h</a:t>
                </a:r>
              </a:p>
              <a:p>
                <a:pPr lvl="0" algn="just">
                  <a:spcAft>
                    <a:spcPts val="10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 0.0018 </a:t>
                </a:r>
                <a:r>
                  <a:rPr lang="en-US" dirty="0">
                    <a:latin typeface="Times New Roman" panose="02020603050405020304" pitchFamily="18" charset="0"/>
                    <a:ea typeface="Times New Roman" panose="02020603050405020304" pitchFamily="18" charset="0"/>
                    <a:cs typeface="Arial" panose="020B0604020202020204" pitchFamily="34" charset="0"/>
                  </a:rPr>
                  <a:t>×</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1000 </a:t>
                </a:r>
                <a:r>
                  <a:rPr lang="en-US" dirty="0">
                    <a:latin typeface="Times New Roman" panose="02020603050405020304" pitchFamily="18" charset="0"/>
                    <a:ea typeface="Times New Roman" panose="02020603050405020304" pitchFamily="18" charset="0"/>
                    <a:cs typeface="Arial" panose="020B0604020202020204" pitchFamily="34" charset="0"/>
                  </a:rPr>
                  <a:t>×</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1000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1800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mm</a:t>
                </a:r>
                <a:r>
                  <a:rPr lang="en-US" baseline="30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2</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(use 12 </a:t>
                </a:r>
                <a14:m>
                  <m:oMath xmlns:m="http://schemas.openxmlformats.org/officeDocument/2006/math">
                    <m:r>
                      <m:rPr>
                        <m:sty m:val="p"/>
                      </m:rPr>
                      <a:rPr lang="en-US">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Φ</m:t>
                    </m:r>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14mm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gn="just">
                  <a:spcAft>
                    <a:spcPts val="10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So, As = 12</a:t>
                </a:r>
                <a:r>
                  <a:rPr lang="en-US" dirty="0">
                    <a:latin typeface="Times New Roman" panose="02020603050405020304" pitchFamily="18" charset="0"/>
                    <a:ea typeface="Times New Roman" panose="02020603050405020304" pitchFamily="18" charset="0"/>
                    <a:cs typeface="Arial" panose="020B0604020202020204" pitchFamily="34" charset="0"/>
                  </a:rPr>
                  <a:t>×</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153.86= 1846.3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mm</a:t>
                </a:r>
                <a:r>
                  <a:rPr lang="en-US" baseline="300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2</a:t>
                </a:r>
              </a:p>
              <a:p>
                <a:pPr algn="just">
                  <a:spcAft>
                    <a:spcPts val="1000"/>
                  </a:spcAft>
                </a:pPr>
                <a:endParaRPr lang="en-US" baseline="300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285750" indent="-285750" algn="just">
                  <a:spcAft>
                    <a:spcPts val="1000"/>
                  </a:spcAft>
                  <a:buFont typeface="Wingdings" panose="05000000000000000000" pitchFamily="2" charset="2"/>
                  <a:buChar char="ü"/>
                </a:pP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ΦMn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0.9×As×fy× (d-d</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p>
              <a:p>
                <a:pPr algn="just">
                  <a:spcAft>
                    <a:spcPts val="10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0.9×1846×420× (920-(32.58/2))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10</a:t>
                </a:r>
                <a:r>
                  <a:rPr lang="en-US" baseline="30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r>
                  <a:rPr lang="en-US" baseline="300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6</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 630.6 </a:t>
                </a: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kN.m</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m</a:t>
                </a:r>
              </a:p>
              <a:p>
                <a:pPr algn="just">
                  <a:spcAft>
                    <a:spcPts val="1000"/>
                  </a:spcAft>
                </a:pPr>
                <a:endPar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285750" lvl="0" indent="-285750" algn="just">
                  <a:spcAft>
                    <a:spcPts val="1000"/>
                  </a:spcAft>
                  <a:buFont typeface="Wingdings" panose="05000000000000000000" pitchFamily="2" charset="2"/>
                  <a:buChar char="ü"/>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By making range between (-630.6 to 630.6) </a:t>
                </a: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kN.m</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 in M</a:t>
                </a:r>
                <a:r>
                  <a:rPr lang="en-US" sz="11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11</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and M</a:t>
                </a:r>
                <a:r>
                  <a:rPr lang="en-US" sz="11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22</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as shown in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the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following Figures:</a:t>
                </a:r>
              </a:p>
              <a:p>
                <a:pPr algn="just">
                  <a:spcAft>
                    <a:spcPts val="1000"/>
                  </a:spcAft>
                </a:pP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algn="just">
                  <a:spcAft>
                    <a:spcPts val="1000"/>
                  </a:spcAft>
                </a:pPr>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270000" y="1625263"/>
                <a:ext cx="7493000" cy="4201150"/>
              </a:xfrm>
              <a:prstGeom prst="rect">
                <a:avLst/>
              </a:prstGeom>
              <a:blipFill>
                <a:blip r:embed="rId2"/>
                <a:stretch>
                  <a:fillRect l="-488" t="-871" r="-650"/>
                </a:stretch>
              </a:blipFill>
            </p:spPr>
            <p:txBody>
              <a:bodyPr/>
              <a:lstStyle/>
              <a:p>
                <a:r>
                  <a:rPr lang="en-US">
                    <a:noFill/>
                  </a:rPr>
                  <a:t> </a:t>
                </a:r>
              </a:p>
            </p:txBody>
          </p:sp>
        </mc:Fallback>
      </mc:AlternateContent>
    </p:spTree>
    <p:extLst>
      <p:ext uri="{BB962C8B-B14F-4D97-AF65-F5344CB8AC3E}">
        <p14:creationId xmlns:p14="http://schemas.microsoft.com/office/powerpoint/2010/main" val="309695121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 name="Rectangle 2"/>
          <p:cNvSpPr/>
          <p:nvPr/>
        </p:nvSpPr>
        <p:spPr>
          <a:xfrm>
            <a:off x="1371600" y="228600"/>
            <a:ext cx="6578789" cy="480837"/>
          </a:xfrm>
          <a:prstGeom prst="rect">
            <a:avLst/>
          </a:prstGeom>
        </p:spPr>
        <p:txBody>
          <a:bodyPr wrap="none">
            <a:spAutoFit/>
          </a:bodyPr>
          <a:lstStyle/>
          <a:p>
            <a:pPr>
              <a:lnSpc>
                <a:spcPct val="115000"/>
              </a:lnSpc>
              <a:spcAft>
                <a:spcPts val="1000"/>
              </a:spcAft>
            </a:pPr>
            <a:r>
              <a:rPr lang="en-US" sz="2400" b="1" dirty="0">
                <a:ln w="3175" cmpd="sng">
                  <a:noFill/>
                </a:ln>
                <a:solidFill>
                  <a:schemeClr val="tx2"/>
                </a:solidFill>
                <a:latin typeface="Cambria" panose="02040503050406030204" pitchFamily="18" charset="0"/>
                <a:ea typeface="+mj-ea"/>
                <a:cs typeface="+mj-cs"/>
              </a:rPr>
              <a:t>M</a:t>
            </a:r>
            <a:r>
              <a:rPr lang="en-US" sz="1400" b="1" dirty="0">
                <a:ln w="3175" cmpd="sng">
                  <a:noFill/>
                </a:ln>
                <a:solidFill>
                  <a:schemeClr val="tx2"/>
                </a:solidFill>
                <a:latin typeface="Cambria" panose="02040503050406030204" pitchFamily="18" charset="0"/>
                <a:ea typeface="+mj-ea"/>
                <a:cs typeface="+mj-cs"/>
              </a:rPr>
              <a:t>11</a:t>
            </a:r>
            <a:r>
              <a:rPr lang="en-US" sz="2400" b="1" dirty="0">
                <a:ln w="3175" cmpd="sng">
                  <a:noFill/>
                </a:ln>
                <a:solidFill>
                  <a:schemeClr val="tx2"/>
                </a:solidFill>
                <a:latin typeface="Cambria" panose="02040503050406030204" pitchFamily="18" charset="0"/>
                <a:ea typeface="+mj-ea"/>
                <a:cs typeface="+mj-cs"/>
              </a:rPr>
              <a:t> </a:t>
            </a:r>
            <a:r>
              <a:rPr lang="en-US" sz="2400" b="1" dirty="0" smtClean="0">
                <a:ln w="3175" cmpd="sng">
                  <a:noFill/>
                </a:ln>
                <a:solidFill>
                  <a:schemeClr val="tx2"/>
                </a:solidFill>
                <a:latin typeface="Cambria" panose="02040503050406030204" pitchFamily="18" charset="0"/>
                <a:ea typeface="+mj-ea"/>
                <a:cs typeface="+mj-cs"/>
              </a:rPr>
              <a:t>and M</a:t>
            </a:r>
            <a:r>
              <a:rPr lang="en-US" sz="1200" b="1" dirty="0" smtClean="0">
                <a:ln w="3175" cmpd="sng">
                  <a:noFill/>
                </a:ln>
                <a:solidFill>
                  <a:schemeClr val="tx2"/>
                </a:solidFill>
                <a:latin typeface="Cambria" panose="02040503050406030204" pitchFamily="18" charset="0"/>
                <a:ea typeface="+mj-ea"/>
                <a:cs typeface="+mj-cs"/>
              </a:rPr>
              <a:t>22 </a:t>
            </a:r>
            <a:r>
              <a:rPr lang="en-US" sz="2400" b="1" dirty="0" smtClean="0">
                <a:ln w="3175" cmpd="sng">
                  <a:noFill/>
                </a:ln>
                <a:solidFill>
                  <a:schemeClr val="tx2"/>
                </a:solidFill>
                <a:latin typeface="Cambria" panose="02040503050406030204" pitchFamily="18" charset="0"/>
                <a:ea typeface="+mj-ea"/>
                <a:cs typeface="+mj-cs"/>
              </a:rPr>
              <a:t>of </a:t>
            </a:r>
            <a:r>
              <a:rPr lang="en-US" sz="2400" b="1" dirty="0">
                <a:ln w="3175" cmpd="sng">
                  <a:noFill/>
                </a:ln>
                <a:solidFill>
                  <a:schemeClr val="tx2"/>
                </a:solidFill>
                <a:latin typeface="Cambria" panose="02040503050406030204" pitchFamily="18" charset="0"/>
                <a:ea typeface="+mj-ea"/>
                <a:cs typeface="+mj-cs"/>
              </a:rPr>
              <a:t>the mat foundation from </a:t>
            </a:r>
            <a:r>
              <a:rPr lang="en-US" sz="2400" b="1" dirty="0" smtClean="0">
                <a:ln w="3175" cmpd="sng">
                  <a:noFill/>
                </a:ln>
                <a:solidFill>
                  <a:schemeClr val="tx2"/>
                </a:solidFill>
                <a:latin typeface="Cambria" panose="02040503050406030204" pitchFamily="18" charset="0"/>
                <a:ea typeface="+mj-ea"/>
                <a:cs typeface="+mj-cs"/>
              </a:rPr>
              <a:t>ETABS</a:t>
            </a:r>
            <a:endParaRPr lang="en-US" sz="2400" b="1" dirty="0">
              <a:ln w="3175" cmpd="sng">
                <a:noFill/>
              </a:ln>
              <a:solidFill>
                <a:schemeClr val="tx2"/>
              </a:solidFill>
              <a:latin typeface="Cambria" panose="02040503050406030204" pitchFamily="18" charset="0"/>
              <a:ea typeface="+mj-ea"/>
              <a:cs typeface="+mj-cs"/>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28600" y="914400"/>
            <a:ext cx="493776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743200"/>
            <a:ext cx="475488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Cloud Callout 6"/>
          <p:cNvSpPr/>
          <p:nvPr/>
        </p:nvSpPr>
        <p:spPr>
          <a:xfrm>
            <a:off x="5943600" y="709437"/>
            <a:ext cx="3048000" cy="1576563"/>
          </a:xfrm>
          <a:prstGeom prst="cloudCallou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lang="en-US" sz="1400" b="1" dirty="0" smtClean="0">
                <a:solidFill>
                  <a:schemeClr val="tx1"/>
                </a:solidFill>
              </a:rPr>
              <a:t>For regions those need a min steel, Use </a:t>
            </a:r>
          </a:p>
          <a:p>
            <a:pPr algn="ctr"/>
            <a:r>
              <a:rPr lang="en-US" sz="1400" b="1" dirty="0" smtClean="0">
                <a:solidFill>
                  <a:schemeClr val="tx1"/>
                </a:solidFill>
              </a:rPr>
              <a:t>4 </a:t>
            </a:r>
            <a:r>
              <a:rPr lang="en-US" sz="1400" b="1" dirty="0">
                <a:solidFill>
                  <a:schemeClr val="tx1"/>
                </a:solidFill>
              </a:rPr>
              <a:t>Ø25/m as a top and bottom steel in both </a:t>
            </a:r>
            <a:r>
              <a:rPr lang="en-US" sz="1400" b="1" dirty="0" smtClean="0">
                <a:solidFill>
                  <a:schemeClr val="tx1"/>
                </a:solidFill>
              </a:rPr>
              <a:t>Direction.</a:t>
            </a:r>
            <a:endParaRPr lang="en-US" sz="1400" dirty="0">
              <a:solidFill>
                <a:schemeClr val="tx1"/>
              </a:solidFill>
            </a:endParaRPr>
          </a:p>
        </p:txBody>
      </p:sp>
      <p:sp>
        <p:nvSpPr>
          <p:cNvPr id="10" name="Rectangle 9"/>
          <p:cNvSpPr/>
          <p:nvPr/>
        </p:nvSpPr>
        <p:spPr>
          <a:xfrm>
            <a:off x="457200" y="4876800"/>
            <a:ext cx="3048000" cy="1477328"/>
          </a:xfrm>
          <a:prstGeom prst="rect">
            <a:avLst/>
          </a:prstGeom>
          <a:ln>
            <a:solidFill>
              <a:srgbClr val="0070C0"/>
            </a:solidFill>
          </a:ln>
        </p:spPr>
        <p:txBody>
          <a:bodyPr wrap="square">
            <a:spAutoFit/>
          </a:bodyPr>
          <a:lstStyle/>
          <a:p>
            <a:pPr lvl="0"/>
            <a:r>
              <a:rPr lang="en-US" dirty="0" smtClean="0"/>
              <a:t>For </a:t>
            </a:r>
            <a:r>
              <a:rPr lang="en-US" dirty="0"/>
              <a:t>all other areas that do not meet minimum area of steel (dark purple and dark blue) have a reinforcement of column strip as follows:</a:t>
            </a:r>
          </a:p>
        </p:txBody>
      </p:sp>
    </p:spTree>
    <p:extLst>
      <p:ext uri="{BB962C8B-B14F-4D97-AF65-F5344CB8AC3E}">
        <p14:creationId xmlns:p14="http://schemas.microsoft.com/office/powerpoint/2010/main" val="381011414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590800" y="228600"/>
            <a:ext cx="4135748" cy="461665"/>
          </a:xfrm>
          <a:prstGeom prst="rect">
            <a:avLst/>
          </a:prstGeom>
        </p:spPr>
        <p:txBody>
          <a:bodyPr wrap="none">
            <a:spAutoFit/>
          </a:bodyPr>
          <a:lstStyle/>
          <a:p>
            <a:r>
              <a:rPr lang="en-US" sz="2400" b="1" dirty="0">
                <a:ln w="3175" cmpd="sng">
                  <a:noFill/>
                </a:ln>
                <a:solidFill>
                  <a:schemeClr val="tx2"/>
                </a:solidFill>
                <a:latin typeface="Cambria" panose="02040503050406030204" pitchFamily="18" charset="0"/>
                <a:ea typeface="+mj-ea"/>
                <a:cs typeface="+mj-cs"/>
              </a:rPr>
              <a:t>Distribution of column strip</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923925"/>
            <a:ext cx="6115053" cy="5943600"/>
          </a:xfrm>
          <a:prstGeom prst="rect">
            <a:avLst/>
          </a:prstGeom>
        </p:spPr>
      </p:pic>
    </p:spTree>
    <p:extLst>
      <p:ext uri="{BB962C8B-B14F-4D97-AF65-F5344CB8AC3E}">
        <p14:creationId xmlns:p14="http://schemas.microsoft.com/office/powerpoint/2010/main" val="13601916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58000"/>
          </a:xfrm>
          <a:prstGeom prst="rect">
            <a:avLst/>
          </a:prstGeom>
        </p:spPr>
      </p:pic>
      <p:sp>
        <p:nvSpPr>
          <p:cNvPr id="6" name="Title 1"/>
          <p:cNvSpPr>
            <a:spLocks noGrp="1"/>
          </p:cNvSpPr>
          <p:nvPr>
            <p:ph type="title"/>
          </p:nvPr>
        </p:nvSpPr>
        <p:spPr>
          <a:xfrm>
            <a:off x="838200" y="152400"/>
            <a:ext cx="2971800" cy="792162"/>
          </a:xfrm>
        </p:spPr>
        <p:txBody>
          <a:bodyPr>
            <a:normAutofit/>
          </a:bodyPr>
          <a:lstStyle/>
          <a:p>
            <a:r>
              <a:rPr lang="en-US" sz="3000" dirty="0">
                <a:solidFill>
                  <a:schemeClr val="dk1"/>
                </a:solidFill>
                <a:latin typeface="Cambria" panose="02040503050406030204" pitchFamily="18" charset="0"/>
                <a:ea typeface="+mn-ea"/>
                <a:cs typeface="+mn-cs"/>
              </a:rPr>
              <a:t>Basement B4</a:t>
            </a:r>
          </a:p>
        </p:txBody>
      </p:sp>
    </p:spTree>
    <p:extLst>
      <p:ext uri="{BB962C8B-B14F-4D97-AF65-F5344CB8AC3E}">
        <p14:creationId xmlns:p14="http://schemas.microsoft.com/office/powerpoint/2010/main" val="319307772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28057" y="729734"/>
            <a:ext cx="3774046"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ea typeface="+mj-ea"/>
                <a:cs typeface="+mj-cs"/>
              </a:rPr>
              <a:t>Frames in X directions:</a:t>
            </a:r>
            <a:endParaRPr lang="en-US" sz="2400" b="1" dirty="0">
              <a:ln w="3175" cmpd="sng">
                <a:noFill/>
              </a:ln>
              <a:solidFill>
                <a:schemeClr val="tx2"/>
              </a:solidFill>
              <a:latin typeface="Cambria" panose="02040503050406030204" pitchFamily="18" charset="0"/>
              <a:ea typeface="+mj-ea"/>
              <a:cs typeface="+mj-cs"/>
            </a:endParaRPr>
          </a:p>
        </p:txBody>
      </p:sp>
      <p:graphicFrame>
        <p:nvGraphicFramePr>
          <p:cNvPr id="3" name="Table 2"/>
          <p:cNvGraphicFramePr>
            <a:graphicFrameLocks noGrp="1"/>
          </p:cNvGraphicFramePr>
          <p:nvPr>
            <p:extLst>
              <p:ext uri="{D42A27DB-BD31-4B8C-83A1-F6EECF244321}">
                <p14:modId xmlns:p14="http://schemas.microsoft.com/office/powerpoint/2010/main" val="37966331"/>
              </p:ext>
            </p:extLst>
          </p:nvPr>
        </p:nvGraphicFramePr>
        <p:xfrm>
          <a:off x="1447800" y="1981200"/>
          <a:ext cx="7010399" cy="2664932"/>
        </p:xfrm>
        <a:graphic>
          <a:graphicData uri="http://schemas.openxmlformats.org/drawingml/2006/table">
            <a:tbl>
              <a:tblPr firstRow="1" firstCol="1" bandRow="1">
                <a:tableStyleId>{BDBED569-4797-4DF1-A0F4-6AAB3CD982D8}</a:tableStyleId>
              </a:tblPr>
              <a:tblGrid>
                <a:gridCol w="2012887">
                  <a:extLst>
                    <a:ext uri="{9D8B030D-6E8A-4147-A177-3AD203B41FA5}">
                      <a16:colId xmlns:a16="http://schemas.microsoft.com/office/drawing/2014/main" val="20000"/>
                    </a:ext>
                  </a:extLst>
                </a:gridCol>
                <a:gridCol w="2498756">
                  <a:extLst>
                    <a:ext uri="{9D8B030D-6E8A-4147-A177-3AD203B41FA5}">
                      <a16:colId xmlns:a16="http://schemas.microsoft.com/office/drawing/2014/main" val="20001"/>
                    </a:ext>
                  </a:extLst>
                </a:gridCol>
                <a:gridCol w="2498756">
                  <a:extLst>
                    <a:ext uri="{9D8B030D-6E8A-4147-A177-3AD203B41FA5}">
                      <a16:colId xmlns:a16="http://schemas.microsoft.com/office/drawing/2014/main" val="20002"/>
                    </a:ext>
                  </a:extLst>
                </a:gridCol>
              </a:tblGrid>
              <a:tr h="267031">
                <a:tc gridSpan="3">
                  <a:txBody>
                    <a:bodyPr/>
                    <a:lstStyle/>
                    <a:p>
                      <a:pPr marL="0" marR="0" algn="ctr">
                        <a:lnSpc>
                          <a:spcPct val="115000"/>
                        </a:lnSpc>
                        <a:spcBef>
                          <a:spcPts val="0"/>
                        </a:spcBef>
                        <a:spcAft>
                          <a:spcPts val="1200"/>
                        </a:spcAft>
                      </a:pPr>
                      <a:r>
                        <a:rPr lang="en-US" sz="2000" dirty="0">
                          <a:effectLst/>
                        </a:rPr>
                        <a:t>Frames in X-direction</a:t>
                      </a:r>
                      <a:endParaRPr lang="en-US" sz="2000" dirty="0">
                        <a:solidFill>
                          <a:srgbClr val="000000"/>
                        </a:solidFill>
                        <a:effectLst/>
                        <a:latin typeface="Arial"/>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7031">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Top steel (mm2)</a:t>
                      </a:r>
                    </a:p>
                  </a:txBody>
                  <a:tcPr marL="68580" marR="68580" marT="0" marB="0" anchor="ctr"/>
                </a:tc>
                <a:tc>
                  <a:txBody>
                    <a:bodyPr/>
                    <a:lstStyle/>
                    <a:p>
                      <a:pPr marL="0" marR="0" algn="ctr">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Bottom steel (mm2)</a:t>
                      </a:r>
                    </a:p>
                  </a:txBody>
                  <a:tcPr marL="68580" marR="68580" marT="0" marB="0" anchor="ctr"/>
                </a:tc>
                <a:extLst>
                  <a:ext uri="{0D108BD9-81ED-4DB2-BD59-A6C34878D82A}">
                    <a16:rowId xmlns:a16="http://schemas.microsoft.com/office/drawing/2014/main" val="10001"/>
                  </a:ext>
                </a:extLst>
              </a:tr>
              <a:tr h="417908">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A</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4 Ø25/m</a:t>
                      </a:r>
                    </a:p>
                  </a:txBody>
                  <a:tcPr marL="68580" marR="68580" marT="0" marB="0" anchor="ctr"/>
                </a:tc>
                <a:tc>
                  <a:txBody>
                    <a:bodyPr/>
                    <a:lstStyle/>
                    <a:p>
                      <a:pPr marL="0" marR="0" algn="ctr">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4 Ø32/m</a:t>
                      </a:r>
                    </a:p>
                  </a:txBody>
                  <a:tcPr marL="68580" marR="68580" marT="0" marB="0" anchor="ctr"/>
                </a:tc>
                <a:extLst>
                  <a:ext uri="{0D108BD9-81ED-4DB2-BD59-A6C34878D82A}">
                    <a16:rowId xmlns:a16="http://schemas.microsoft.com/office/drawing/2014/main" val="10002"/>
                  </a:ext>
                </a:extLst>
              </a:tr>
              <a:tr h="267031">
                <a:tc>
                  <a:txBody>
                    <a:bodyPr/>
                    <a:lstStyle/>
                    <a:p>
                      <a:pPr marL="0" marR="0" algn="ctr">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B</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4 Ø25/m</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Ø32/m</a:t>
                      </a:r>
                    </a:p>
                  </a:txBody>
                  <a:tcPr marL="68580" marR="68580" marT="0" marB="0" anchor="ctr"/>
                </a:tc>
                <a:extLst>
                  <a:ext uri="{0D108BD9-81ED-4DB2-BD59-A6C34878D82A}">
                    <a16:rowId xmlns:a16="http://schemas.microsoft.com/office/drawing/2014/main" val="10003"/>
                  </a:ext>
                </a:extLst>
              </a:tr>
              <a:tr h="268667">
                <a:tc>
                  <a:txBody>
                    <a:bodyPr/>
                    <a:lstStyle/>
                    <a:p>
                      <a:pPr marL="0" marR="0" algn="ctr">
                        <a:lnSpc>
                          <a:spcPct val="115000"/>
                        </a:lnSpc>
                        <a:spcBef>
                          <a:spcPts val="0"/>
                        </a:spcBef>
                        <a:spcAft>
                          <a:spcPts val="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C</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Ø25/m</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Ø32/m</a:t>
                      </a:r>
                    </a:p>
                  </a:txBody>
                  <a:tcPr marL="68580" marR="68580" marT="0" marB="0" anchor="ctr"/>
                </a:tc>
                <a:extLst>
                  <a:ext uri="{0D108BD9-81ED-4DB2-BD59-A6C34878D82A}">
                    <a16:rowId xmlns:a16="http://schemas.microsoft.com/office/drawing/2014/main" val="10004"/>
                  </a:ext>
                </a:extLst>
              </a:tr>
              <a:tr h="268667">
                <a:tc>
                  <a:txBody>
                    <a:bodyPr/>
                    <a:lstStyle/>
                    <a:p>
                      <a:pPr marL="0" marR="0" algn="ctr">
                        <a:lnSpc>
                          <a:spcPct val="115000"/>
                        </a:lnSpc>
                        <a:spcBef>
                          <a:spcPts val="0"/>
                        </a:spcBef>
                        <a:spcAft>
                          <a:spcPts val="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D</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9 Ø25/m</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Ø32/m</a:t>
                      </a:r>
                    </a:p>
                  </a:txBody>
                  <a:tcPr marL="68580" marR="68580" marT="0" marB="0" anchor="ctr"/>
                </a:tc>
                <a:extLst>
                  <a:ext uri="{0D108BD9-81ED-4DB2-BD59-A6C34878D82A}">
                    <a16:rowId xmlns:a16="http://schemas.microsoft.com/office/drawing/2014/main" val="10005"/>
                  </a:ext>
                </a:extLst>
              </a:tr>
              <a:tr h="425663">
                <a:tc>
                  <a:txBody>
                    <a:bodyPr/>
                    <a:lstStyle/>
                    <a:p>
                      <a:pPr marL="0" marR="0" algn="ctr">
                        <a:lnSpc>
                          <a:spcPct val="115000"/>
                        </a:lnSpc>
                        <a:spcBef>
                          <a:spcPts val="0"/>
                        </a:spcBef>
                        <a:spcAft>
                          <a:spcPts val="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E</a:t>
                      </a:r>
                    </a:p>
                  </a:txBody>
                  <a:tcPr marL="68580" marR="68580" marT="0" marB="0" anchor="ctr"/>
                </a:tc>
                <a:tc>
                  <a:txBody>
                    <a:bodyPr/>
                    <a:lstStyle/>
                    <a:p>
                      <a:pPr marL="0" marR="0" algn="ctr">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5 Ø25/m</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6 Ø32/m</a:t>
                      </a:r>
                    </a:p>
                  </a:txBody>
                  <a:tcPr marL="68580" marR="68580" marT="0" marB="0" anchor="ctr"/>
                </a:tc>
                <a:extLst>
                  <a:ext uri="{0D108BD9-81ED-4DB2-BD59-A6C34878D82A}">
                    <a16:rowId xmlns:a16="http://schemas.microsoft.com/office/drawing/2014/main" val="10006"/>
                  </a:ext>
                </a:extLst>
              </a:tr>
              <a:tr h="332603">
                <a:tc>
                  <a:txBody>
                    <a:bodyPr/>
                    <a:lstStyle/>
                    <a:p>
                      <a:pPr marL="0" marR="0" algn="ctr">
                        <a:lnSpc>
                          <a:spcPct val="115000"/>
                        </a:lnSpc>
                        <a:spcBef>
                          <a:spcPts val="0"/>
                        </a:spcBef>
                        <a:spcAft>
                          <a:spcPts val="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F</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5 Ø25/m</a:t>
                      </a:r>
                    </a:p>
                  </a:txBody>
                  <a:tcPr marL="68580" marR="68580" marT="0" marB="0" anchor="ctr"/>
                </a:tc>
                <a:tc>
                  <a:txBody>
                    <a:bodyPr/>
                    <a:lstStyle/>
                    <a:p>
                      <a:pPr marL="0" marR="0" algn="ctr">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5 Ø32/m</a:t>
                      </a:r>
                    </a:p>
                  </a:txBody>
                  <a:tcPr marL="68580" marR="68580" marT="0"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55867126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5497340"/>
              </p:ext>
            </p:extLst>
          </p:nvPr>
        </p:nvGraphicFramePr>
        <p:xfrm>
          <a:off x="1368303" y="1676400"/>
          <a:ext cx="7467600" cy="3654422"/>
        </p:xfrm>
        <a:graphic>
          <a:graphicData uri="http://schemas.openxmlformats.org/drawingml/2006/table">
            <a:tbl>
              <a:tblPr firstRow="1" firstCol="1" bandRow="1">
                <a:tableStyleId>{BDBED569-4797-4DF1-A0F4-6AAB3CD982D8}</a:tableStyleId>
              </a:tblPr>
              <a:tblGrid>
                <a:gridCol w="2148214">
                  <a:extLst>
                    <a:ext uri="{9D8B030D-6E8A-4147-A177-3AD203B41FA5}">
                      <a16:colId xmlns:a16="http://schemas.microsoft.com/office/drawing/2014/main" val="20000"/>
                    </a:ext>
                  </a:extLst>
                </a:gridCol>
                <a:gridCol w="2659693">
                  <a:extLst>
                    <a:ext uri="{9D8B030D-6E8A-4147-A177-3AD203B41FA5}">
                      <a16:colId xmlns:a16="http://schemas.microsoft.com/office/drawing/2014/main" val="20001"/>
                    </a:ext>
                  </a:extLst>
                </a:gridCol>
                <a:gridCol w="2659693">
                  <a:extLst>
                    <a:ext uri="{9D8B030D-6E8A-4147-A177-3AD203B41FA5}">
                      <a16:colId xmlns:a16="http://schemas.microsoft.com/office/drawing/2014/main" val="20002"/>
                    </a:ext>
                  </a:extLst>
                </a:gridCol>
              </a:tblGrid>
              <a:tr h="228589">
                <a:tc gridSpan="3">
                  <a:txBody>
                    <a:bodyPr/>
                    <a:lstStyle/>
                    <a:p>
                      <a:pPr marL="0" marR="0" algn="ctr">
                        <a:lnSpc>
                          <a:spcPct val="115000"/>
                        </a:lnSpc>
                        <a:spcBef>
                          <a:spcPts val="0"/>
                        </a:spcBef>
                        <a:spcAft>
                          <a:spcPts val="1200"/>
                        </a:spcAft>
                      </a:pPr>
                      <a:r>
                        <a:rPr lang="en-US" sz="1800" dirty="0">
                          <a:effectLst/>
                        </a:rPr>
                        <a:t>Frames in Y-direction</a:t>
                      </a:r>
                      <a:endParaRPr lang="en-US" sz="1800" dirty="0">
                        <a:solidFill>
                          <a:srgbClr val="000000"/>
                        </a:solidFill>
                        <a:effectLst/>
                        <a:latin typeface="Arial"/>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57324">
                <a:tc>
                  <a:txBody>
                    <a:bodyPr/>
                    <a:lstStyle/>
                    <a:p>
                      <a:pPr marL="0" marR="0" algn="ctr" defTabSz="457200" rtl="0" eaLnBrk="1" latinLnBrk="0" hangingPunct="1">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Top steel (mm2)</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Bottom steel (mm2)</a:t>
                      </a:r>
                    </a:p>
                  </a:txBody>
                  <a:tcPr marL="68580" marR="68580" marT="0" marB="0" anchor="ctr"/>
                </a:tc>
                <a:extLst>
                  <a:ext uri="{0D108BD9-81ED-4DB2-BD59-A6C34878D82A}">
                    <a16:rowId xmlns:a16="http://schemas.microsoft.com/office/drawing/2014/main" val="10001"/>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1</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5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4 Ø25/m  </a:t>
                      </a:r>
                    </a:p>
                  </a:txBody>
                  <a:tcPr marL="68580" marR="68580" marT="0" marB="0" anchor="ctr"/>
                </a:tc>
                <a:extLst>
                  <a:ext uri="{0D108BD9-81ED-4DB2-BD59-A6C34878D82A}">
                    <a16:rowId xmlns:a16="http://schemas.microsoft.com/office/drawing/2014/main" val="10002"/>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2</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6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Ø32/m  </a:t>
                      </a:r>
                    </a:p>
                  </a:txBody>
                  <a:tcPr marL="68580" marR="68580" marT="0" marB="0" anchor="ctr"/>
                </a:tc>
                <a:extLst>
                  <a:ext uri="{0D108BD9-81ED-4DB2-BD59-A6C34878D82A}">
                    <a16:rowId xmlns:a16="http://schemas.microsoft.com/office/drawing/2014/main" val="10003"/>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3</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8 Ø32/m  </a:t>
                      </a:r>
                    </a:p>
                  </a:txBody>
                  <a:tcPr marL="68580" marR="68580" marT="0" marB="0" anchor="ctr"/>
                </a:tc>
                <a:extLst>
                  <a:ext uri="{0D108BD9-81ED-4DB2-BD59-A6C34878D82A}">
                    <a16:rowId xmlns:a16="http://schemas.microsoft.com/office/drawing/2014/main" val="10004"/>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4</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Ø32/m  </a:t>
                      </a:r>
                    </a:p>
                  </a:txBody>
                  <a:tcPr marL="68580" marR="68580" marT="0" marB="0" anchor="ctr"/>
                </a:tc>
                <a:extLst>
                  <a:ext uri="{0D108BD9-81ED-4DB2-BD59-A6C34878D82A}">
                    <a16:rowId xmlns:a16="http://schemas.microsoft.com/office/drawing/2014/main" val="10005"/>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5</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10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8 Ø32/m  </a:t>
                      </a:r>
                    </a:p>
                  </a:txBody>
                  <a:tcPr marL="68580" marR="68580" marT="0" marB="0" anchor="ctr"/>
                </a:tc>
                <a:extLst>
                  <a:ext uri="{0D108BD9-81ED-4DB2-BD59-A6C34878D82A}">
                    <a16:rowId xmlns:a16="http://schemas.microsoft.com/office/drawing/2014/main" val="10006"/>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6</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Ø32/m  </a:t>
                      </a:r>
                    </a:p>
                  </a:txBody>
                  <a:tcPr marL="68580" marR="68580" marT="0" marB="0" anchor="ctr"/>
                </a:tc>
                <a:extLst>
                  <a:ext uri="{0D108BD9-81ED-4DB2-BD59-A6C34878D82A}">
                    <a16:rowId xmlns:a16="http://schemas.microsoft.com/office/drawing/2014/main" val="10007"/>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7</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6 Ø32/m  </a:t>
                      </a:r>
                    </a:p>
                  </a:txBody>
                  <a:tcPr marL="68580" marR="68580" marT="0" marB="0" anchor="ctr"/>
                </a:tc>
                <a:extLst>
                  <a:ext uri="{0D108BD9-81ED-4DB2-BD59-A6C34878D82A}">
                    <a16:rowId xmlns:a16="http://schemas.microsoft.com/office/drawing/2014/main" val="10008"/>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8</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8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6 Ø32/m  </a:t>
                      </a:r>
                    </a:p>
                  </a:txBody>
                  <a:tcPr marL="68580" marR="68580" marT="0" marB="0" anchor="ctr"/>
                </a:tc>
                <a:extLst>
                  <a:ext uri="{0D108BD9-81ED-4DB2-BD59-A6C34878D82A}">
                    <a16:rowId xmlns:a16="http://schemas.microsoft.com/office/drawing/2014/main" val="10009"/>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9</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7 Ø32/m  </a:t>
                      </a:r>
                    </a:p>
                  </a:txBody>
                  <a:tcPr marL="68580" marR="68580" marT="0" marB="0" anchor="ctr"/>
                </a:tc>
                <a:extLst>
                  <a:ext uri="{0D108BD9-81ED-4DB2-BD59-A6C34878D82A}">
                    <a16:rowId xmlns:a16="http://schemas.microsoft.com/office/drawing/2014/main" val="10010"/>
                  </a:ext>
                </a:extLst>
              </a:tr>
              <a:tr h="228589">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Frame 10</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a:solidFill>
                            <a:srgbClr val="000000"/>
                          </a:solidFill>
                          <a:latin typeface="Times New Roman" panose="02020603050405020304" pitchFamily="18" charset="0"/>
                          <a:ea typeface="Times New Roman" panose="02020603050405020304" pitchFamily="18" charset="0"/>
                          <a:cs typeface="Arial" panose="020B0604020202020204" pitchFamily="34" charset="0"/>
                        </a:rPr>
                        <a:t>8 Ø25/m  </a:t>
                      </a:r>
                    </a:p>
                  </a:txBody>
                  <a:tcPr marL="68580" marR="68580" marT="0" marB="0" anchor="ctr"/>
                </a:tc>
                <a:tc>
                  <a:txBody>
                    <a:bodyPr/>
                    <a:lstStyle/>
                    <a:p>
                      <a:pPr marL="0" marR="0" algn="ctr" defTabSz="457200" rtl="0" eaLnBrk="1" latinLnBrk="0" hangingPunct="1">
                        <a:lnSpc>
                          <a:spcPct val="115000"/>
                        </a:lnSpc>
                        <a:spcBef>
                          <a:spcPts val="0"/>
                        </a:spcBef>
                        <a:spcAft>
                          <a:spcPts val="1200"/>
                        </a:spcAft>
                      </a:pPr>
                      <a:r>
                        <a:rPr lang="en-US" sz="1800" kern="12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6 Ø32/m  </a:t>
                      </a:r>
                    </a:p>
                  </a:txBody>
                  <a:tcPr marL="68580" marR="68580" marT="0" marB="0" anchor="ctr"/>
                </a:tc>
                <a:extLst>
                  <a:ext uri="{0D108BD9-81ED-4DB2-BD59-A6C34878D82A}">
                    <a16:rowId xmlns:a16="http://schemas.microsoft.com/office/drawing/2014/main" val="10011"/>
                  </a:ext>
                </a:extLst>
              </a:tr>
            </a:tbl>
          </a:graphicData>
        </a:graphic>
      </p:graphicFrame>
      <p:sp>
        <p:nvSpPr>
          <p:cNvPr id="4" name="Rectangle 3"/>
          <p:cNvSpPr/>
          <p:nvPr/>
        </p:nvSpPr>
        <p:spPr>
          <a:xfrm>
            <a:off x="1328057" y="729734"/>
            <a:ext cx="3774046"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ea typeface="+mj-ea"/>
                <a:cs typeface="+mj-cs"/>
              </a:rPr>
              <a:t>Frames in Y directions:</a:t>
            </a:r>
            <a:endParaRPr lang="en-US" sz="2400" b="1" dirty="0">
              <a:ln w="3175" cmpd="sng">
                <a:noFill/>
              </a:ln>
              <a:solidFill>
                <a:schemeClr val="tx2"/>
              </a:solidFill>
              <a:latin typeface="Cambria" panose="02040503050406030204" pitchFamily="18" charset="0"/>
              <a:ea typeface="+mj-ea"/>
              <a:cs typeface="+mj-cs"/>
            </a:endParaRPr>
          </a:p>
        </p:txBody>
      </p:sp>
    </p:spTree>
    <p:extLst>
      <p:ext uri="{BB962C8B-B14F-4D97-AF65-F5344CB8AC3E}">
        <p14:creationId xmlns:p14="http://schemas.microsoft.com/office/powerpoint/2010/main" val="148074163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2971800"/>
            <a:ext cx="8229600" cy="7620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b="1" dirty="0">
                <a:solidFill>
                  <a:schemeClr val="tx2"/>
                </a:solidFill>
              </a:rPr>
              <a:t>Design of </a:t>
            </a:r>
            <a:r>
              <a:rPr lang="en-US" sz="6000" b="1" dirty="0" smtClean="0">
                <a:solidFill>
                  <a:schemeClr val="tx2"/>
                </a:solidFill>
              </a:rPr>
              <a:t>Stairs</a:t>
            </a:r>
            <a:endParaRPr lang="en-US" sz="6000" b="1" dirty="0">
              <a:solidFill>
                <a:schemeClr val="tx2"/>
              </a:solidFill>
            </a:endParaRPr>
          </a:p>
        </p:txBody>
      </p:sp>
    </p:spTree>
    <p:extLst>
      <p:ext uri="{BB962C8B-B14F-4D97-AF65-F5344CB8AC3E}">
        <p14:creationId xmlns:p14="http://schemas.microsoft.com/office/powerpoint/2010/main" val="132222039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188000" y="1000685"/>
            <a:ext cx="7040880" cy="2651760"/>
          </a:xfrm>
          <a:prstGeom prst="rect">
            <a:avLst/>
          </a:prstGeom>
        </p:spPr>
      </p:pic>
      <mc:AlternateContent xmlns:mc="http://schemas.openxmlformats.org/markup-compatibility/2006" xmlns:a14="http://schemas.microsoft.com/office/drawing/2010/main">
        <mc:Choice Requires="a14">
          <p:sp>
            <p:nvSpPr>
              <p:cNvPr id="3" name="Rectangle 2"/>
              <p:cNvSpPr/>
              <p:nvPr/>
            </p:nvSpPr>
            <p:spPr>
              <a:xfrm>
                <a:off x="577680" y="3733800"/>
                <a:ext cx="8261520" cy="2923877"/>
              </a:xfrm>
              <a:prstGeom prst="rect">
                <a:avLst/>
              </a:prstGeom>
            </p:spPr>
            <p:txBody>
              <a:bodyPr wrap="square">
                <a:spAutoFit/>
              </a:bodyPr>
              <a:lstStyle/>
              <a:p>
                <a:pPr marL="285750" lvl="0" indent="-285750">
                  <a:buFont typeface="Wingdings" panose="05000000000000000000" pitchFamily="2" charset="2"/>
                  <a:buChar char="ü"/>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The thickness of stair slab is assumed based on ACI 318-11 ,which equal 150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mm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landing and flight</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p>
              <a:p>
                <a:pPr lvl="0"/>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342900" indent="-342900">
                  <a:buFont typeface="Wingdings" panose="05000000000000000000" pitchFamily="2" charset="2"/>
                  <a:buChar char="ü"/>
                </a:pPr>
                <a:r>
                  <a:rPr lang="en-US" sz="2000" b="1" dirty="0" smtClean="0"/>
                  <a:t>Loads:</a:t>
                </a:r>
                <a:endParaRPr lang="en-US" sz="2000" b="1" dirty="0"/>
              </a:p>
              <a:p>
                <a:pPr lvl="0"/>
                <a:endParaRPr lang="en-US" sz="2000" b="1" dirty="0" smtClean="0"/>
              </a:p>
              <a:p>
                <a:pPr marL="742950" lvl="1" indent="-285750">
                  <a:buFont typeface="Courier New" panose="02070309020205020404" pitchFamily="49" charset="0"/>
                  <a:buChar char="o"/>
                </a:pPr>
                <a:r>
                  <a:rPr lang="en-US" dirty="0" smtClean="0"/>
                  <a:t>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The own weight of stairs = 3.75 </a:t>
                </a: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/m2</a:t>
                </a:r>
              </a:p>
              <a:p>
                <a:pPr lvl="0"/>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742950" lvl="1" indent="-285750">
                  <a:buFont typeface="Courier New" panose="02070309020205020404" pitchFamily="49" charset="0"/>
                  <a:buChar char="o"/>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Live load (LL) = 5 </a:t>
                </a: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/m2</a:t>
                </a:r>
              </a:p>
              <a:p>
                <a:pPr lvl="0"/>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742950" lvl="1" indent="-285750">
                  <a:buFont typeface="Courier New" panose="02070309020205020404" pitchFamily="49" charset="0"/>
                  <a:buChar char="o"/>
                </a:pP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Superimposed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dead live (</a:t>
                </a:r>
                <a14:m>
                  <m:oMath xmlns:m="http://schemas.openxmlformats.org/officeDocument/2006/math">
                    <m:sSub>
                      <m:sSubPr>
                        <m:ctrlPr>
                          <a:rPr lang="en-US"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sSubPr>
                      <m:e>
                        <m:r>
                          <m:rPr>
                            <m:sty m:val="p"/>
                          </m:rP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W</m:t>
                        </m:r>
                      </m:e>
                      <m:sub>
                        <m:r>
                          <m:rPr>
                            <m:sty m:val="p"/>
                          </m:rP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SD</m:t>
                        </m:r>
                      </m:sub>
                    </m:sSub>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4.2 </a:t>
                </a: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/m2</a:t>
                </a:r>
              </a:p>
            </p:txBody>
          </p:sp>
        </mc:Choice>
        <mc:Fallback xmlns="">
          <p:sp>
            <p:nvSpPr>
              <p:cNvPr id="3" name="Rectangle 2"/>
              <p:cNvSpPr>
                <a:spLocks noRot="1" noChangeAspect="1" noMove="1" noResize="1" noEditPoints="1" noAdjustHandles="1" noChangeArrowheads="1" noChangeShapeType="1" noTextEdit="1"/>
              </p:cNvSpPr>
              <p:nvPr/>
            </p:nvSpPr>
            <p:spPr>
              <a:xfrm>
                <a:off x="577680" y="3733800"/>
                <a:ext cx="8261520" cy="2923877"/>
              </a:xfrm>
              <a:prstGeom prst="rect">
                <a:avLst/>
              </a:prstGeom>
              <a:blipFill>
                <a:blip r:embed="rId3"/>
                <a:stretch>
                  <a:fillRect l="-664" t="-1253" b="-2505"/>
                </a:stretch>
              </a:blipFill>
            </p:spPr>
            <p:txBody>
              <a:bodyPr/>
              <a:lstStyle/>
              <a:p>
                <a:r>
                  <a:rPr lang="en-US">
                    <a:noFill/>
                  </a:rPr>
                  <a:t> </a:t>
                </a:r>
              </a:p>
            </p:txBody>
          </p:sp>
        </mc:Fallback>
      </mc:AlternateContent>
      <p:sp>
        <p:nvSpPr>
          <p:cNvPr id="4" name="Title 6"/>
          <p:cNvSpPr txBox="1">
            <a:spLocks/>
          </p:cNvSpPr>
          <p:nvPr/>
        </p:nvSpPr>
        <p:spPr>
          <a:xfrm>
            <a:off x="3320880" y="162152"/>
            <a:ext cx="3048000" cy="60960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ln w="3175" cmpd="sng">
                  <a:noFill/>
                </a:ln>
                <a:solidFill>
                  <a:schemeClr val="tx2"/>
                </a:solidFill>
              </a:rPr>
              <a:t>Design of Stairs</a:t>
            </a:r>
            <a:endParaRPr lang="en-US" sz="3600" b="1" dirty="0">
              <a:ln w="3175" cmpd="sng">
                <a:noFill/>
              </a:ln>
              <a:solidFill>
                <a:schemeClr val="tx2"/>
              </a:solidFill>
            </a:endParaRPr>
          </a:p>
        </p:txBody>
      </p:sp>
    </p:spTree>
    <p:extLst>
      <p:ext uri="{BB962C8B-B14F-4D97-AF65-F5344CB8AC3E}">
        <p14:creationId xmlns:p14="http://schemas.microsoft.com/office/powerpoint/2010/main" val="3979276988"/>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Rectangle 3"/>
          <p:cNvSpPr/>
          <p:nvPr/>
        </p:nvSpPr>
        <p:spPr>
          <a:xfrm>
            <a:off x="152400" y="2034799"/>
            <a:ext cx="3124200" cy="2862322"/>
          </a:xfrm>
          <a:prstGeom prst="rect">
            <a:avLst/>
          </a:prstGeom>
        </p:spPr>
        <p:txBody>
          <a:bodyPr wrap="square">
            <a:spAutoFit/>
          </a:bodyPr>
          <a:lstStyle/>
          <a:p>
            <a:pPr marL="285750" indent="-285750">
              <a:buFont typeface="Wingdings" panose="05000000000000000000" pitchFamily="2" charset="2"/>
              <a:buChar char="ü"/>
            </a:pP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A𝑙𝑙𝑎𝑤𝑎𝑏𝑙𝑒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𝐿𝑜𝑛𝑔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𝑡𝑒𝑟𝑚 deflection,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∆𝐿</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11.25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mm</a:t>
            </a:r>
          </a:p>
          <a:p>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285750" indent="-285750">
              <a:buFont typeface="Wingdings" panose="05000000000000000000" pitchFamily="2" charset="2"/>
              <a:buChar char="ü"/>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The long term deflection from SAP found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approximately =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2.00 mm</a:t>
            </a:r>
          </a:p>
          <a:p>
            <a:pPr marL="285750" indent="-285750">
              <a:buFont typeface="Wingdings" panose="05000000000000000000" pitchFamily="2" charset="2"/>
              <a:buChar char="ü"/>
            </a:pPr>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285750" indent="-285750">
              <a:buFont typeface="Wingdings" panose="05000000000000000000" pitchFamily="2" charset="2"/>
              <a:buChar char="ü"/>
            </a:pP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which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means that is smaller than the allowable deflection</a:t>
            </a:r>
          </a:p>
        </p:txBody>
      </p:sp>
      <p:sp>
        <p:nvSpPr>
          <p:cNvPr id="5" name="Rectangle 4"/>
          <p:cNvSpPr/>
          <p:nvPr/>
        </p:nvSpPr>
        <p:spPr>
          <a:xfrm>
            <a:off x="578540" y="466636"/>
            <a:ext cx="3196709"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ea typeface="+mj-ea"/>
                <a:cs typeface="+mj-cs"/>
              </a:rPr>
              <a:t> Deflection Checks:</a:t>
            </a:r>
            <a:endParaRPr lang="en-US" sz="2400" b="1" dirty="0">
              <a:ln w="3175" cmpd="sng">
                <a:noFill/>
              </a:ln>
              <a:solidFill>
                <a:schemeClr val="tx2"/>
              </a:solidFill>
              <a:latin typeface="Cambria" panose="02040503050406030204" pitchFamily="18" charset="0"/>
              <a:ea typeface="+mj-ea"/>
              <a:cs typeface="+mj-cs"/>
            </a:endParaRPr>
          </a:p>
        </p:txBody>
      </p:sp>
      <p:sp>
        <p:nvSpPr>
          <p:cNvPr id="6" name="Right Arrow 5"/>
          <p:cNvSpPr/>
          <p:nvPr/>
        </p:nvSpPr>
        <p:spPr>
          <a:xfrm>
            <a:off x="1524000" y="6096000"/>
            <a:ext cx="1305791"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1447800"/>
            <a:ext cx="5451678"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3262745" y="6139934"/>
            <a:ext cx="1371600" cy="369332"/>
          </a:xfrm>
          <a:prstGeom prst="rect">
            <a:avLst/>
          </a:prstGeom>
        </p:spPr>
        <p:txBody>
          <a:bodyPr wrap="square">
            <a:spAutoFit/>
          </a:bodyPr>
          <a:lstStyle/>
          <a:p>
            <a:r>
              <a:rPr lang="en-US" dirty="0" smtClean="0">
                <a:latin typeface="Times New Roman" panose="02020603050405020304" pitchFamily="18" charset="0"/>
                <a:ea typeface="Calibri" panose="020F0502020204030204" pitchFamily="34" charset="0"/>
              </a:rPr>
              <a:t>So, Its OK</a:t>
            </a:r>
            <a:endParaRPr lang="en-US" dirty="0"/>
          </a:p>
        </p:txBody>
      </p:sp>
    </p:spTree>
    <p:extLst>
      <p:ext uri="{BB962C8B-B14F-4D97-AF65-F5344CB8AC3E}">
        <p14:creationId xmlns:p14="http://schemas.microsoft.com/office/powerpoint/2010/main" val="307811873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457200" y="5181600"/>
                <a:ext cx="3124200" cy="1477328"/>
              </a:xfrm>
              <a:prstGeom prst="rect">
                <a:avLst/>
              </a:prstGeom>
              <a:ln>
                <a:solidFill>
                  <a:srgbClr val="0070C0"/>
                </a:solidFill>
              </a:ln>
            </p:spPr>
            <p:txBody>
              <a:bodyPr wrap="square">
                <a:spAutoFit/>
              </a:bodyPr>
              <a:lstStyle/>
              <a:p>
                <a:pPr marL="285750" indent="-285750">
                  <a:buFont typeface="Wingdings" panose="05000000000000000000" pitchFamily="2" charset="2"/>
                  <a:buChar char="ü"/>
                </a:pPr>
                <a14:m>
                  <m:oMath xmlns:m="http://schemas.openxmlformats.org/officeDocument/2006/math">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ɸ</m:t>
                    </m:r>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V</a:t>
                </a:r>
                <a:r>
                  <a:rPr lang="en-US" sz="11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72.8 </a:t>
                </a:r>
                <a:r>
                  <a:rPr lang="en-US"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p>
              <a:p>
                <a:pPr marL="285750" indent="-285750">
                  <a:buFont typeface="Wingdings" panose="05000000000000000000" pitchFamily="2" charset="2"/>
                  <a:buChar char="ü"/>
                </a:pP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Vu</a:t>
                </a:r>
                <a:r>
                  <a:rPr lang="en-US" sz="11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13</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and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Vu</a:t>
                </a:r>
                <a:r>
                  <a:rPr lang="en-US" sz="11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23</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56.20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&amp; 67.00 </a:t>
                </a:r>
                <a:r>
                  <a:rPr lang="en-US" dirty="0" err="1"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kN</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respectively.</a:t>
                </a:r>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14:m>
                  <m:oMath xmlns:m="http://schemas.openxmlformats.org/officeDocument/2006/math">
                    <m:r>
                      <m:rPr>
                        <m:sty m:val="p"/>
                      </m:rP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Vu</m:t>
                    </m:r>
                    <m: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&lt; ɸ</m:t>
                    </m:r>
                    <m:sSub>
                      <m:sSubPr>
                        <m:ctrlPr>
                          <a:rPr lang="en-US" i="1">
                            <a:solidFill>
                              <a:srgbClr val="000000"/>
                            </a:solidFill>
                            <a:latin typeface="Cambria Math" panose="02040503050406030204" pitchFamily="18" charset="0"/>
                            <a:ea typeface="Times New Roman" panose="02020603050405020304" pitchFamily="18" charset="0"/>
                            <a:cs typeface="Arial" panose="020B0604020202020204" pitchFamily="34" charset="0"/>
                          </a:rPr>
                        </m:ctrlPr>
                      </m:sSubPr>
                      <m:e>
                        <m:r>
                          <m:rPr>
                            <m:sty m:val="p"/>
                          </m:rP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V</m:t>
                        </m:r>
                      </m:e>
                      <m:sub>
                        <m:r>
                          <m:rPr>
                            <m:sty m:val="p"/>
                          </m:rPr>
                          <a:rPr lang="en-US">
                            <a:solidFill>
                              <a:srgbClr val="000000"/>
                            </a:solidFill>
                            <a:latin typeface="Cambria Math" panose="02040503050406030204" pitchFamily="18" charset="0"/>
                            <a:ea typeface="Times New Roman" panose="02020603050405020304" pitchFamily="18" charset="0"/>
                            <a:cs typeface="Arial" panose="020B0604020202020204" pitchFamily="34" charset="0"/>
                          </a:rPr>
                          <m:t>c</m:t>
                        </m:r>
                      </m:sub>
                    </m:sSub>
                  </m:oMath>
                </a14:m>
                <a:endPar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457200" y="5181600"/>
                <a:ext cx="3124200" cy="1477328"/>
              </a:xfrm>
              <a:prstGeom prst="rect">
                <a:avLst/>
              </a:prstGeom>
              <a:blipFill>
                <a:blip r:embed="rId2"/>
                <a:stretch>
                  <a:fillRect l="-971" t="-1639" b="-4098"/>
                </a:stretch>
              </a:blipFill>
              <a:ln>
                <a:solidFill>
                  <a:srgbClr val="0070C0"/>
                </a:solidFill>
              </a:ln>
            </p:spPr>
            <p:txBody>
              <a:bodyPr/>
              <a:lstStyle/>
              <a:p>
                <a:r>
                  <a:rPr lang="en-US">
                    <a:noFill/>
                  </a:rPr>
                  <a:t> </a:t>
                </a:r>
              </a:p>
            </p:txBody>
          </p:sp>
        </mc:Fallback>
      </mc:AlternateContent>
      <p:sp>
        <p:nvSpPr>
          <p:cNvPr id="10" name="Rectangle 9"/>
          <p:cNvSpPr/>
          <p:nvPr/>
        </p:nvSpPr>
        <p:spPr>
          <a:xfrm>
            <a:off x="695674" y="291792"/>
            <a:ext cx="2885726"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ea typeface="+mj-ea"/>
                <a:cs typeface="+mj-cs"/>
              </a:rPr>
              <a:t> Check for shear:</a:t>
            </a:r>
            <a:endParaRPr lang="en-US" sz="2400" b="1" dirty="0">
              <a:ln w="3175" cmpd="sng">
                <a:noFill/>
              </a:ln>
              <a:solidFill>
                <a:schemeClr val="tx2"/>
              </a:solidFill>
              <a:latin typeface="Cambria" panose="02040503050406030204" pitchFamily="18" charset="0"/>
              <a:ea typeface="+mj-ea"/>
              <a:cs typeface="+mj-cs"/>
            </a:endParaRPr>
          </a:p>
        </p:txBody>
      </p:sp>
      <p:sp>
        <p:nvSpPr>
          <p:cNvPr id="12" name="Right Arrow 11"/>
          <p:cNvSpPr/>
          <p:nvPr/>
        </p:nvSpPr>
        <p:spPr>
          <a:xfrm>
            <a:off x="4191000" y="6245662"/>
            <a:ext cx="945211"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661" y="918865"/>
            <a:ext cx="4177665" cy="39319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3550" y="1617197"/>
            <a:ext cx="4248380" cy="40233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5156993" y="6175296"/>
            <a:ext cx="2847896"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So, The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slab thickness is OK</a:t>
            </a:r>
          </a:p>
        </p:txBody>
      </p:sp>
    </p:spTree>
    <p:extLst>
      <p:ext uri="{BB962C8B-B14F-4D97-AF65-F5344CB8AC3E}">
        <p14:creationId xmlns:p14="http://schemas.microsoft.com/office/powerpoint/2010/main" val="501040266"/>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Rectangle 3"/>
          <p:cNvSpPr/>
          <p:nvPr/>
        </p:nvSpPr>
        <p:spPr>
          <a:xfrm>
            <a:off x="566720" y="1193393"/>
            <a:ext cx="1662635" cy="369332"/>
          </a:xfrm>
          <a:prstGeom prst="rect">
            <a:avLst/>
          </a:prstGeom>
        </p:spPr>
        <p:txBody>
          <a:bodyPr wrap="none">
            <a:spAutoFit/>
          </a:bodyPr>
          <a:lstStyle/>
          <a:p>
            <a:pPr marL="285750" lvl="0" indent="-285750">
              <a:buFont typeface="Wingdings" panose="05000000000000000000" pitchFamily="2" charset="2"/>
              <a:buChar char="Ø"/>
            </a:pPr>
            <a:r>
              <a:rPr lang="en-US" b="1" dirty="0"/>
              <a:t>For landing:</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1676400" y="3320841"/>
                <a:ext cx="6587618" cy="369332"/>
              </a:xfrm>
              <a:prstGeom prst="rect">
                <a:avLst/>
              </a:prstGeom>
            </p:spPr>
            <p:txBody>
              <a:bodyPr wrap="square">
                <a:spAutoFit/>
              </a:bodyPr>
              <a:lstStyle/>
              <a:p>
                <a14:m>
                  <m:oMath xmlns:m="http://schemas.openxmlformats.org/officeDocument/2006/math">
                    <m:r>
                      <a:rPr lang="en-US" b="0" i="1" smtClean="0">
                        <a:latin typeface="Cambria Math" panose="02040503050406030204" pitchFamily="18" charset="0"/>
                      </a:rPr>
                      <m:t>𝑆𝑜</m:t>
                    </m:r>
                    <m:r>
                      <a:rPr lang="en-US" b="0" i="1" smtClean="0">
                        <a:latin typeface="Cambria Math" panose="02040503050406030204" pitchFamily="18" charset="0"/>
                      </a:rPr>
                      <m:t>, </m:t>
                    </m:r>
                  </m:oMath>
                </a14:m>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As= </a:t>
                </a:r>
                <a:r>
                  <a:rPr lang="ar-SA" dirty="0">
                    <a:latin typeface="Times New Roman" panose="02020603050405020304" pitchFamily="18" charset="0"/>
                    <a:cs typeface="Times New Roman" panose="02020603050405020304" pitchFamily="18" charset="0"/>
                  </a:rPr>
                  <a:t>270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r>
                  <a:rPr lang="en-US" dirty="0">
                    <a:latin typeface="Times New Roman" panose="02020603050405020304" pitchFamily="18" charset="0"/>
                    <a:cs typeface="Times New Roman" panose="02020603050405020304" pitchFamily="18" charset="0"/>
                  </a:rPr>
                  <a:t>(4ɸ10/m in two direction) </a:t>
                </a:r>
              </a:p>
            </p:txBody>
          </p:sp>
        </mc:Choice>
        <mc:Fallback xmlns="">
          <p:sp>
            <p:nvSpPr>
              <p:cNvPr id="5" name="Rectangle 4"/>
              <p:cNvSpPr>
                <a:spLocks noRot="1" noChangeAspect="1" noMove="1" noResize="1" noEditPoints="1" noAdjustHandles="1" noChangeArrowheads="1" noChangeShapeType="1" noTextEdit="1"/>
              </p:cNvSpPr>
              <p:nvPr/>
            </p:nvSpPr>
            <p:spPr>
              <a:xfrm>
                <a:off x="1676400" y="3320841"/>
                <a:ext cx="6587618" cy="369332"/>
              </a:xfrm>
              <a:prstGeom prst="rect">
                <a:avLst/>
              </a:prstGeom>
              <a:blipFill>
                <a:blip r:embed="rId2"/>
                <a:stretch>
                  <a:fillRect t="-10000" b="-26667"/>
                </a:stretch>
              </a:blipFill>
            </p:spPr>
            <p:txBody>
              <a:bodyPr/>
              <a:lstStyle/>
              <a:p>
                <a:r>
                  <a:rPr lang="en-US">
                    <a:noFill/>
                  </a:rPr>
                  <a:t> </a:t>
                </a:r>
              </a:p>
            </p:txBody>
          </p:sp>
        </mc:Fallback>
      </mc:AlternateContent>
      <p:sp>
        <p:nvSpPr>
          <p:cNvPr id="6" name="Rectangle 5"/>
          <p:cNvSpPr/>
          <p:nvPr/>
        </p:nvSpPr>
        <p:spPr>
          <a:xfrm>
            <a:off x="566720" y="3913556"/>
            <a:ext cx="1497526" cy="369332"/>
          </a:xfrm>
          <a:prstGeom prst="rect">
            <a:avLst/>
          </a:prstGeom>
        </p:spPr>
        <p:txBody>
          <a:bodyPr wrap="none">
            <a:spAutoFit/>
          </a:bodyPr>
          <a:lstStyle/>
          <a:p>
            <a:pPr marL="285750" lvl="0" indent="-285750">
              <a:buFont typeface="Wingdings" panose="05000000000000000000" pitchFamily="2" charset="2"/>
              <a:buChar char="Ø"/>
            </a:pPr>
            <a:r>
              <a:rPr lang="en-US" b="1" u="sng" dirty="0" smtClean="0"/>
              <a:t>For Flight:</a:t>
            </a:r>
            <a:endParaRPr lang="en-US" dirty="0"/>
          </a:p>
        </p:txBody>
      </p:sp>
      <p:sp>
        <p:nvSpPr>
          <p:cNvPr id="8" name="Rectangle 7"/>
          <p:cNvSpPr/>
          <p:nvPr/>
        </p:nvSpPr>
        <p:spPr>
          <a:xfrm>
            <a:off x="990600" y="343103"/>
            <a:ext cx="3409844"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ea typeface="+mj-ea"/>
                <a:cs typeface="+mj-cs"/>
              </a:rPr>
              <a:t> Design for flexural:</a:t>
            </a:r>
            <a:endParaRPr lang="en-US" sz="2400" b="1" dirty="0">
              <a:ln w="3175" cmpd="sng">
                <a:noFill/>
              </a:ln>
              <a:solidFill>
                <a:schemeClr val="tx2"/>
              </a:solidFill>
              <a:latin typeface="Cambria" panose="02040503050406030204" pitchFamily="18" charset="0"/>
              <a:ea typeface="+mj-ea"/>
              <a:cs typeface="+mj-cs"/>
            </a:endParaRPr>
          </a:p>
        </p:txBody>
      </p:sp>
      <mc:AlternateContent xmlns:mc="http://schemas.openxmlformats.org/markup-compatibility/2006" xmlns:a14="http://schemas.microsoft.com/office/drawing/2010/main">
        <mc:Choice Requires="a14">
          <p:sp>
            <p:nvSpPr>
              <p:cNvPr id="2" name="Rectangle 1"/>
              <p:cNvSpPr/>
              <p:nvPr/>
            </p:nvSpPr>
            <p:spPr>
              <a:xfrm>
                <a:off x="962025" y="1650841"/>
                <a:ext cx="5868786" cy="1554272"/>
              </a:xfrm>
              <a:prstGeom prst="rect">
                <a:avLst/>
              </a:prstGeom>
            </p:spPr>
            <p:txBody>
              <a:bodyPr wrap="none">
                <a:spAutoFit/>
              </a:bodyPr>
              <a:lstStyle/>
              <a:p>
                <a:pPr marL="285750" indent="-285750">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Times New Roman" panose="02020603050405020304" pitchFamily="18" charset="0"/>
                  </a:rPr>
                  <a:t>Mu max =8 </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kN.m</a:t>
                </a: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marL="285750" indent="-285750">
                  <a:spcAft>
                    <a:spcPts val="1000"/>
                  </a:spcAft>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As=   0.00236 × 1000×110 =</a:t>
                </a:r>
                <a:r>
                  <a:rPr lang="ar-SA" dirty="0">
                    <a:latin typeface="Times New Roman" panose="02020603050405020304" pitchFamily="18" charset="0"/>
                    <a:cs typeface="Times New Roman" panose="02020603050405020304" pitchFamily="18" charset="0"/>
                  </a:rPr>
                  <a:t>260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endParaRPr lang="en-US" dirty="0">
                  <a:latin typeface="Times New Roman" panose="02020603050405020304" pitchFamily="18" charset="0"/>
                  <a:cs typeface="Times New Roman" panose="02020603050405020304" pitchFamily="18" charset="0"/>
                </a:endParaRPr>
              </a:p>
              <a:p>
                <a:pPr marL="285750" indent="-285750">
                  <a:spcAft>
                    <a:spcPts val="1000"/>
                  </a:spcAft>
                  <a:buFont typeface="Wingdings" panose="05000000000000000000" pitchFamily="2" charset="2"/>
                  <a:buChar char="ü"/>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As</m:t>
                        </m:r>
                      </m:e>
                      <m:sub>
                        <m:r>
                          <m:rPr>
                            <m:sty m:val="p"/>
                          </m:rPr>
                          <a:rPr lang="en-US">
                            <a:latin typeface="Cambria Math" panose="02040503050406030204" pitchFamily="18" charset="0"/>
                          </a:rPr>
                          <m:t>min</m:t>
                        </m:r>
                      </m:sub>
                    </m:sSub>
                  </m:oMath>
                </a14:m>
                <a:r>
                  <a:rPr lang="en-US" dirty="0">
                    <a:latin typeface="Times New Roman" panose="02020603050405020304" pitchFamily="18" charset="0"/>
                    <a:cs typeface="Times New Roman" panose="02020603050405020304" pitchFamily="18" charset="0"/>
                  </a:rPr>
                  <a:t> =0.0018×1000×150=270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r>
                  <a:rPr lang="en-US" dirty="0">
                    <a:latin typeface="Times New Roman" panose="02020603050405020304" pitchFamily="18" charset="0"/>
                    <a:cs typeface="Times New Roman" panose="02020603050405020304" pitchFamily="18" charset="0"/>
                  </a:rPr>
                  <a:t> (Consider it as slab</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285750" indent="-285750">
                  <a:spcAft>
                    <a:spcPts val="1000"/>
                  </a:spcAft>
                  <a:buFont typeface="Wingdings" panose="05000000000000000000" pitchFamily="2" charset="2"/>
                  <a:buChar char="ü"/>
                </a:pPr>
                <a:r>
                  <a:rPr lang="en-US" sz="1600" dirty="0"/>
                  <a:t>As </a:t>
                </a:r>
                <a:r>
                  <a:rPr lang="ar-SA" sz="1600" dirty="0"/>
                  <a:t>&gt;</a:t>
                </a:r>
                <a14:m>
                  <m:oMath xmlns:m="http://schemas.openxmlformats.org/officeDocument/2006/math">
                    <m:r>
                      <a:rPr lang="ar-SA" sz="1600">
                        <a:latin typeface="Cambria Math" panose="02040503050406030204" pitchFamily="18" charset="0"/>
                      </a:rPr>
                      <m:t> </m:t>
                    </m:r>
                    <m:sSub>
                      <m:sSubPr>
                        <m:ctrlPr>
                          <a:rPr lang="en-US" sz="1600" i="1">
                            <a:latin typeface="Cambria Math" panose="02040503050406030204" pitchFamily="18" charset="0"/>
                          </a:rPr>
                        </m:ctrlPr>
                      </m:sSubPr>
                      <m:e>
                        <m:r>
                          <m:rPr>
                            <m:sty m:val="p"/>
                          </m:rPr>
                          <a:rPr lang="en-US" sz="1600">
                            <a:latin typeface="Cambria Math" panose="02040503050406030204" pitchFamily="18" charset="0"/>
                          </a:rPr>
                          <m:t>As</m:t>
                        </m:r>
                      </m:e>
                      <m:sub>
                        <m:r>
                          <m:rPr>
                            <m:sty m:val="p"/>
                          </m:rPr>
                          <a:rPr lang="en-US" sz="1600">
                            <a:latin typeface="Cambria Math" panose="02040503050406030204" pitchFamily="18" charset="0"/>
                          </a:rPr>
                          <m:t>min</m:t>
                        </m:r>
                      </m:sub>
                    </m:sSub>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962025" y="1650841"/>
                <a:ext cx="5868786" cy="1554272"/>
              </a:xfrm>
              <a:prstGeom prst="rect">
                <a:avLst/>
              </a:prstGeom>
              <a:blipFill>
                <a:blip r:embed="rId3"/>
                <a:stretch>
                  <a:fillRect l="-727" t="-2353" b="-4314"/>
                </a:stretch>
              </a:blipFill>
            </p:spPr>
            <p:txBody>
              <a:bodyPr/>
              <a:lstStyle/>
              <a:p>
                <a:r>
                  <a:rPr lang="en-US">
                    <a:noFill/>
                  </a:rPr>
                  <a:t> </a:t>
                </a:r>
              </a:p>
            </p:txBody>
          </p:sp>
        </mc:Fallback>
      </mc:AlternateContent>
      <p:sp>
        <p:nvSpPr>
          <p:cNvPr id="9" name="Right Arrow 8"/>
          <p:cNvSpPr/>
          <p:nvPr/>
        </p:nvSpPr>
        <p:spPr>
          <a:xfrm>
            <a:off x="325986" y="3205113"/>
            <a:ext cx="1272077" cy="4479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Rectangle 9"/>
              <p:cNvSpPr/>
              <p:nvPr/>
            </p:nvSpPr>
            <p:spPr>
              <a:xfrm>
                <a:off x="962024" y="4506271"/>
                <a:ext cx="3929153" cy="1585049"/>
              </a:xfrm>
              <a:prstGeom prst="rect">
                <a:avLst/>
              </a:prstGeom>
            </p:spPr>
            <p:txBody>
              <a:bodyPr wrap="none">
                <a:spAutoFit/>
              </a:bodyPr>
              <a:lstStyle/>
              <a:p>
                <a:pPr marL="285750" indent="-285750">
                  <a:spcAft>
                    <a:spcPts val="1000"/>
                  </a:spcAft>
                  <a:buFont typeface="Wingdings" panose="05000000000000000000" pitchFamily="2" charset="2"/>
                  <a:buChar char="ü"/>
                </a:pPr>
                <a:r>
                  <a:rPr lang="en-US" dirty="0" smtClean="0">
                    <a:latin typeface="Times New Roman" panose="02020603050405020304" pitchFamily="18" charset="0"/>
                    <a:ea typeface="Calibri" panose="020F0502020204030204" pitchFamily="34" charset="0"/>
                    <a:cs typeface="Times New Roman" panose="02020603050405020304" pitchFamily="18" charset="0"/>
                  </a:rPr>
                  <a:t>Mu</a:t>
                </a:r>
                <a:r>
                  <a:rPr lang="en-US" sz="1100" dirty="0" smtClean="0">
                    <a:latin typeface="Times New Roman" panose="02020603050405020304" pitchFamily="18" charset="0"/>
                    <a:ea typeface="Calibri" panose="020F0502020204030204" pitchFamily="34" charset="0"/>
                    <a:cs typeface="Times New Roman" panose="02020603050405020304" pitchFamily="18" charset="0"/>
                  </a:rPr>
                  <a:t>22</a:t>
                </a:r>
                <a:r>
                  <a:rPr lang="en-US" dirty="0" smtClean="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max =</a:t>
                </a:r>
                <a:r>
                  <a:rPr lang="en-US" dirty="0" smtClean="0">
                    <a:latin typeface="Times New Roman" panose="02020603050405020304" pitchFamily="18" charset="0"/>
                    <a:ea typeface="Calibri" panose="020F0502020204030204" pitchFamily="34" charset="0"/>
                    <a:cs typeface="Times New Roman" panose="02020603050405020304" pitchFamily="18" charset="0"/>
                  </a:rPr>
                  <a:t>8.6 </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kN.m</a:t>
                </a: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marL="285750" indent="-285750">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Times New Roman" panose="02020603050405020304" pitchFamily="18" charset="0"/>
                  </a:rPr>
                  <a:t>As=0.001</a:t>
                </a:r>
                <a:r>
                  <a:rPr lang="ar-SA" dirty="0">
                    <a:latin typeface="Times New Roman" panose="02020603050405020304" pitchFamily="18" charset="0"/>
                    <a:ea typeface="Calibri" panose="020F0502020204030204" pitchFamily="34" charset="0"/>
                    <a:cs typeface="Times New Roman" panose="02020603050405020304" pitchFamily="18" charset="0"/>
                  </a:rPr>
                  <a:t>91</a:t>
                </a:r>
                <a:r>
                  <a:rPr lang="en-US" dirty="0">
                    <a:latin typeface="Times New Roman" panose="02020603050405020304" pitchFamily="18" charset="0"/>
                    <a:ea typeface="Calibri" panose="020F0502020204030204" pitchFamily="34" charset="0"/>
                    <a:cs typeface="Times New Roman" panose="02020603050405020304" pitchFamily="18" charset="0"/>
                  </a:rPr>
                  <a:t>× 1000×110 =210 </a:t>
                </a:r>
                <a14:m>
                  <m:oMath xmlns:m="http://schemas.openxmlformats.org/officeDocument/2006/math">
                    <m:sSup>
                      <m:sSupPr>
                        <m:ctrlPr>
                          <a:rPr lang="en-US" i="1">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a:latin typeface="Cambria Math" panose="02040503050406030204" pitchFamily="18" charset="0"/>
                            <a:ea typeface="Calibri" panose="020F0502020204030204" pitchFamily="34" charset="0"/>
                            <a:cs typeface="Times New Roman" panose="02020603050405020304" pitchFamily="18" charset="0"/>
                          </a:rPr>
                          <m:t>mm</m:t>
                        </m:r>
                      </m:e>
                      <m:sup>
                        <m:r>
                          <a:rPr lang="en-US">
                            <a:latin typeface="Cambria Math" panose="02040503050406030204" pitchFamily="18" charset="0"/>
                            <a:ea typeface="Calibri" panose="020F0502020204030204" pitchFamily="34" charset="0"/>
                            <a:cs typeface="Times New Roman" panose="02020603050405020304" pitchFamily="18" charset="0"/>
                          </a:rPr>
                          <m:t>2</m:t>
                        </m:r>
                      </m:sup>
                    </m:sSup>
                  </m:oMath>
                </a14:m>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spcAft>
                    <a:spcPts val="1000"/>
                  </a:spcAft>
                  <a:buFont typeface="Wingdings" panose="05000000000000000000" pitchFamily="2" charset="2"/>
                  <a:buChar char="ü"/>
                </a:pPr>
                <a14:m>
                  <m:oMath xmlns:m="http://schemas.openxmlformats.org/officeDocument/2006/math">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latin typeface="Cambria Math" panose="02040503050406030204" pitchFamily="18" charset="0"/>
                            <a:ea typeface="Calibri" panose="020F0502020204030204" pitchFamily="34" charset="0"/>
                            <a:cs typeface="Times New Roman" panose="02020603050405020304" pitchFamily="18" charset="0"/>
                          </a:rPr>
                          <m:t>As</m:t>
                        </m:r>
                      </m:e>
                      <m:sub>
                        <m:r>
                          <m:rPr>
                            <m:sty m:val="p"/>
                          </m:rPr>
                          <a:rPr lang="en-US">
                            <a:latin typeface="Cambria Math" panose="02040503050406030204" pitchFamily="18" charset="0"/>
                            <a:ea typeface="Calibri" panose="020F0502020204030204" pitchFamily="34" charset="0"/>
                            <a:cs typeface="Times New Roman" panose="02020603050405020304" pitchFamily="18" charset="0"/>
                          </a:rPr>
                          <m:t>min</m:t>
                        </m:r>
                      </m:sub>
                    </m:sSub>
                  </m:oMath>
                </a14:m>
                <a:r>
                  <a:rPr lang="en-US" dirty="0">
                    <a:latin typeface="Times New Roman" panose="02020603050405020304" pitchFamily="18" charset="0"/>
                    <a:ea typeface="Calibri" panose="020F0502020204030204" pitchFamily="34" charset="0"/>
                    <a:cs typeface="Times New Roman" panose="02020603050405020304" pitchFamily="18" charset="0"/>
                  </a:rPr>
                  <a:t> =0.0018×1000×150=270 </a:t>
                </a:r>
                <a14:m>
                  <m:oMath xmlns:m="http://schemas.openxmlformats.org/officeDocument/2006/math">
                    <m:sSup>
                      <m:sSupPr>
                        <m:ctrlPr>
                          <a:rPr lang="en-US" i="1">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a:latin typeface="Cambria Math" panose="02040503050406030204" pitchFamily="18" charset="0"/>
                            <a:ea typeface="Calibri" panose="020F0502020204030204" pitchFamily="34" charset="0"/>
                            <a:cs typeface="Times New Roman" panose="02020603050405020304" pitchFamily="18" charset="0"/>
                          </a:rPr>
                          <m:t>mm</m:t>
                        </m:r>
                      </m:e>
                      <m:sup>
                        <m:r>
                          <a:rPr lang="en-US">
                            <a:latin typeface="Cambria Math" panose="02040503050406030204" pitchFamily="18" charset="0"/>
                            <a:ea typeface="Calibri" panose="020F0502020204030204" pitchFamily="34" charset="0"/>
                            <a:cs typeface="Times New Roman" panose="02020603050405020304" pitchFamily="18" charset="0"/>
                          </a:rPr>
                          <m:t>2</m:t>
                        </m:r>
                      </m:sup>
                    </m:sSup>
                  </m:oMath>
                </a14:m>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Times New Roman" panose="02020603050405020304" pitchFamily="18" charset="0"/>
                  </a:rPr>
                  <a:t> As &lt;</a:t>
                </a:r>
                <a14:m>
                  <m:oMath xmlns:m="http://schemas.openxmlformats.org/officeDocument/2006/math">
                    <m:r>
                      <a:rPr lang="en-US">
                        <a:latin typeface="Cambria Math" panose="02040503050406030204" pitchFamily="18" charset="0"/>
                        <a:ea typeface="Calibri" panose="020F0502020204030204" pitchFamily="34" charset="0"/>
                        <a:cs typeface="Times New Roman" panose="02020603050405020304" pitchFamily="18" charset="0"/>
                      </a:rPr>
                      <m:t> </m:t>
                    </m:r>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latin typeface="Cambria Math" panose="02040503050406030204" pitchFamily="18" charset="0"/>
                            <a:ea typeface="Calibri" panose="020F0502020204030204" pitchFamily="34" charset="0"/>
                            <a:cs typeface="Times New Roman" panose="02020603050405020304" pitchFamily="18" charset="0"/>
                          </a:rPr>
                          <m:t>As</m:t>
                        </m:r>
                      </m:e>
                      <m:sub>
                        <m:r>
                          <m:rPr>
                            <m:sty m:val="p"/>
                          </m:rPr>
                          <a:rPr lang="en-US">
                            <a:latin typeface="Cambria Math" panose="02040503050406030204" pitchFamily="18" charset="0"/>
                            <a:ea typeface="Calibri" panose="020F0502020204030204" pitchFamily="34" charset="0"/>
                            <a:cs typeface="Times New Roman" panose="02020603050405020304" pitchFamily="18" charset="0"/>
                          </a:rPr>
                          <m:t>min</m:t>
                        </m:r>
                      </m:sub>
                    </m:sSub>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962024" y="4506271"/>
                <a:ext cx="3929153" cy="1585049"/>
              </a:xfrm>
              <a:prstGeom prst="rect">
                <a:avLst/>
              </a:prstGeom>
              <a:blipFill>
                <a:blip r:embed="rId4"/>
                <a:stretch>
                  <a:fillRect l="-1087" t="-1923" b="-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752600" y="6169890"/>
                <a:ext cx="6587618" cy="369332"/>
              </a:xfrm>
              <a:prstGeom prst="rect">
                <a:avLst/>
              </a:prstGeom>
            </p:spPr>
            <p:txBody>
              <a:bodyPr wrap="square">
                <a:spAutoFit/>
              </a:bodyPr>
              <a:lstStyle/>
              <a:p>
                <a14:m>
                  <m:oMath xmlns:m="http://schemas.openxmlformats.org/officeDocument/2006/math">
                    <m:r>
                      <a:rPr lang="en-US" b="0" i="1" smtClean="0">
                        <a:latin typeface="Cambria Math" panose="02040503050406030204" pitchFamily="18" charset="0"/>
                      </a:rPr>
                      <m:t>𝑆𝑜</m:t>
                    </m:r>
                    <m:r>
                      <a:rPr lang="en-US" b="0" i="1" smtClean="0">
                        <a:latin typeface="Cambria Math" panose="02040503050406030204" pitchFamily="18" charset="0"/>
                      </a:rPr>
                      <m:t>, </m:t>
                    </m:r>
                  </m:oMath>
                </a14:m>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As= </a:t>
                </a:r>
                <a:r>
                  <a:rPr lang="ar-SA" dirty="0">
                    <a:latin typeface="Times New Roman" panose="02020603050405020304" pitchFamily="18" charset="0"/>
                    <a:cs typeface="Times New Roman" panose="02020603050405020304" pitchFamily="18" charset="0"/>
                  </a:rPr>
                  <a:t>270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r>
                  <a:rPr lang="en-US" dirty="0">
                    <a:latin typeface="Times New Roman" panose="02020603050405020304" pitchFamily="18" charset="0"/>
                    <a:cs typeface="Times New Roman" panose="02020603050405020304" pitchFamily="18" charset="0"/>
                  </a:rPr>
                  <a:t>(4ɸ10/m in two direction) </a:t>
                </a:r>
              </a:p>
            </p:txBody>
          </p:sp>
        </mc:Choice>
        <mc:Fallback xmlns="">
          <p:sp>
            <p:nvSpPr>
              <p:cNvPr id="11" name="Rectangle 10"/>
              <p:cNvSpPr>
                <a:spLocks noRot="1" noChangeAspect="1" noMove="1" noResize="1" noEditPoints="1" noAdjustHandles="1" noChangeArrowheads="1" noChangeShapeType="1" noTextEdit="1"/>
              </p:cNvSpPr>
              <p:nvPr/>
            </p:nvSpPr>
            <p:spPr>
              <a:xfrm>
                <a:off x="1752600" y="6169890"/>
                <a:ext cx="6587618" cy="369332"/>
              </a:xfrm>
              <a:prstGeom prst="rect">
                <a:avLst/>
              </a:prstGeom>
              <a:blipFill>
                <a:blip r:embed="rId5"/>
                <a:stretch>
                  <a:fillRect t="-8197" b="-24590"/>
                </a:stretch>
              </a:blipFill>
            </p:spPr>
            <p:txBody>
              <a:bodyPr/>
              <a:lstStyle/>
              <a:p>
                <a:r>
                  <a:rPr lang="en-US">
                    <a:noFill/>
                  </a:rPr>
                  <a:t> </a:t>
                </a:r>
              </a:p>
            </p:txBody>
          </p:sp>
        </mc:Fallback>
      </mc:AlternateContent>
      <p:sp>
        <p:nvSpPr>
          <p:cNvPr id="12" name="Right Arrow 11"/>
          <p:cNvSpPr/>
          <p:nvPr/>
        </p:nvSpPr>
        <p:spPr>
          <a:xfrm>
            <a:off x="283813" y="6091320"/>
            <a:ext cx="1356422" cy="4479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Rectangle 13"/>
              <p:cNvSpPr/>
              <p:nvPr/>
            </p:nvSpPr>
            <p:spPr>
              <a:xfrm>
                <a:off x="5181600" y="4098222"/>
                <a:ext cx="3748298" cy="910634"/>
              </a:xfrm>
              <a:prstGeom prst="rect">
                <a:avLst/>
              </a:prstGeom>
              <a:ln>
                <a:solidFill>
                  <a:srgbClr val="0070C0"/>
                </a:solidFill>
              </a:ln>
            </p:spPr>
            <p:txBody>
              <a:bodyPr wrap="square">
                <a:spAutoFit/>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𝐴𝑠</m:t>
                      </m:r>
                      <m:r>
                        <a:rPr lang="en-US" b="0" i="1" smtClean="0">
                          <a:latin typeface="Cambria Math" panose="02040503050406030204" pitchFamily="18" charset="0"/>
                        </a:rPr>
                        <m:t> </m:t>
                      </m:r>
                      <m:r>
                        <a:rPr lang="en-US" b="0" i="1" smtClean="0">
                          <a:latin typeface="Cambria Math" panose="02040503050406030204" pitchFamily="18" charset="0"/>
                        </a:rPr>
                        <m:t>𝑠</m:t>
                      </m:r>
                      <m:r>
                        <a:rPr lang="en-US" b="0" i="1" smtClean="0">
                          <a:latin typeface="Cambria Math" panose="02040503050406030204" pitchFamily="18" charset="0"/>
                        </a:rPr>
                        <m:t>h</m:t>
                      </m:r>
                      <m:r>
                        <a:rPr lang="en-US" b="0" i="1" smtClean="0">
                          <a:latin typeface="Cambria Math" panose="02040503050406030204" pitchFamily="18" charset="0"/>
                        </a:rPr>
                        <m:t>𝑟𝑖𝑛𝑘𝑎𝑔</m:t>
                      </m:r>
                      <m:r>
                        <a:rPr lang="en-US" b="0" i="1" smtClean="0">
                          <a:latin typeface="Cambria Math" panose="02040503050406030204" pitchFamily="18" charset="0"/>
                        </a:rPr>
                        <m:t>=</m:t>
                      </m:r>
                      <m:r>
                        <a:rPr lang="en-US" b="0" i="1" smtClean="0">
                          <a:latin typeface="Cambria Math" panose="02040503050406030204" pitchFamily="18" charset="0"/>
                        </a:rPr>
                        <m:t>𝐴𝑠𝑚𝑖𝑛</m:t>
                      </m:r>
                      <m:r>
                        <a:rPr lang="en-US" b="0" i="1" smtClean="0">
                          <a:latin typeface="Cambria Math" panose="02040503050406030204" pitchFamily="18" charset="0"/>
                        </a:rPr>
                        <m:t>=</m:t>
                      </m:r>
                      <m:r>
                        <a:rPr lang="en-US" b="0" i="1" smtClean="0">
                          <a:latin typeface="Cambria Math" panose="02040503050406030204" pitchFamily="18" charset="0"/>
                        </a:rPr>
                        <m:t>270</m:t>
                      </m:r>
                      <m:r>
                        <a:rPr lang="en-US" b="0" i="1" smtClean="0">
                          <a:latin typeface="Cambria Math" panose="02040503050406030204" pitchFamily="18" charset="0"/>
                        </a:rPr>
                        <m:t> </m:t>
                      </m:r>
                      <m:r>
                        <a:rPr lang="en-US" b="0" i="1" smtClean="0">
                          <a:latin typeface="Cambria Math" panose="02040503050406030204" pitchFamily="18" charset="0"/>
                        </a:rPr>
                        <m:t>𝑚𝑚</m:t>
                      </m:r>
                      <m:r>
                        <a:rPr lang="en-US" b="0" i="1" smtClean="0">
                          <a:latin typeface="Cambria Math" panose="02040503050406030204" pitchFamily="18" charset="0"/>
                        </a:rPr>
                        <m:t>2</m:t>
                      </m:r>
                    </m:oMath>
                  </m:oMathPara>
                </a14:m>
                <a:endParaRPr lang="en-US" b="0" dirty="0" smtClean="0">
                  <a:latin typeface="Times New Roman" panose="02020603050405020304" pitchFamily="18" charset="0"/>
                </a:endParaRPr>
              </a:p>
              <a:p>
                <a:pPr algn="ct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in</m:t>
                      </m:r>
                      <m:r>
                        <a:rPr lang="en-US">
                          <a:latin typeface="Cambria Math" panose="02040503050406030204" pitchFamily="18" charset="0"/>
                        </a:rPr>
                        <m:t> </m:t>
                      </m:r>
                      <m:r>
                        <m:rPr>
                          <m:sty m:val="p"/>
                        </m:rPr>
                        <a:rPr lang="en-US">
                          <a:latin typeface="Cambria Math" panose="02040503050406030204" pitchFamily="18" charset="0"/>
                        </a:rPr>
                        <m:t>both</m:t>
                      </m:r>
                      <m:r>
                        <a:rPr lang="en-US">
                          <a:latin typeface="Cambria Math" panose="02040503050406030204" pitchFamily="18" charset="0"/>
                        </a:rPr>
                        <m:t> </m:t>
                      </m:r>
                      <m:r>
                        <m:rPr>
                          <m:sty m:val="p"/>
                        </m:rPr>
                        <a:rPr lang="en-US">
                          <a:latin typeface="Cambria Math" panose="02040503050406030204" pitchFamily="18" charset="0"/>
                        </a:rPr>
                        <m:t>face</m:t>
                      </m:r>
                      <m:r>
                        <a:rPr lang="en-US">
                          <a:latin typeface="Cambria Math" panose="02040503050406030204" pitchFamily="18" charset="0"/>
                        </a:rPr>
                        <m:t> </m:t>
                      </m:r>
                    </m:oMath>
                  </m:oMathPara>
                </a14:m>
                <a:endParaRPr lang="en-US" dirty="0" smtClean="0"/>
              </a:p>
              <a:p>
                <a:pPr algn="ctr"/>
                <a14:m>
                  <m:oMath xmlns:m="http://schemas.openxmlformats.org/officeDocument/2006/math">
                    <m:r>
                      <a:rPr lang="en-US">
                        <a:latin typeface="Cambria Math" panose="02040503050406030204" pitchFamily="18" charset="0"/>
                      </a:rPr>
                      <m:t>(</m:t>
                    </m:r>
                    <m:r>
                      <m:rPr>
                        <m:sty m:val="p"/>
                      </m:rPr>
                      <a:rPr lang="en-US">
                        <a:latin typeface="Cambria Math" panose="02040503050406030204" pitchFamily="18" charset="0"/>
                      </a:rPr>
                      <m:t>Use</m:t>
                    </m:r>
                    <m:r>
                      <a:rPr lang="en-US">
                        <a:latin typeface="Cambria Math" panose="02040503050406030204" pitchFamily="18" charset="0"/>
                      </a:rPr>
                      <m:t> </m:t>
                    </m:r>
                    <m:r>
                      <a:rPr lang="en-US">
                        <a:latin typeface="Cambria Math" panose="02040503050406030204" pitchFamily="18" charset="0"/>
                      </a:rPr>
                      <m:t>4</m:t>
                    </m:r>
                    <m:r>
                      <a:rPr lang="en-US">
                        <a:latin typeface="Cambria Math" panose="02040503050406030204" pitchFamily="18" charset="0"/>
                      </a:rPr>
                      <m:t> </m:t>
                    </m:r>
                    <m:r>
                      <a:rPr lang="en-US">
                        <a:latin typeface="Cambria Math" panose="02040503050406030204" pitchFamily="18" charset="0"/>
                      </a:rPr>
                      <m:t>∅</m:t>
                    </m:r>
                    <m:r>
                      <a:rPr lang="en-US">
                        <a:latin typeface="Cambria Math" panose="02040503050406030204" pitchFamily="18" charset="0"/>
                      </a:rPr>
                      <m:t>10</m:t>
                    </m:r>
                    <m:r>
                      <a:rPr lang="en-US">
                        <a:latin typeface="Cambria Math" panose="02040503050406030204" pitchFamily="18" charset="0"/>
                      </a:rPr>
                      <m:t> /</m:t>
                    </m:r>
                    <m:r>
                      <m:rPr>
                        <m:sty m:val="p"/>
                      </m:rPr>
                      <a:rPr lang="en-US">
                        <a:latin typeface="Cambria Math" panose="02040503050406030204" pitchFamily="18" charset="0"/>
                      </a:rPr>
                      <m:t>m</m:t>
                    </m:r>
                    <m:r>
                      <a:rPr lang="en-US">
                        <a:latin typeface="Cambria Math" panose="02040503050406030204" pitchFamily="18" charset="0"/>
                      </a:rPr>
                      <m:t> </m:t>
                    </m:r>
                    <m:r>
                      <m:rPr>
                        <m:sty m:val="p"/>
                      </m:rPr>
                      <a:rPr lang="en-US">
                        <a:latin typeface="Cambria Math" panose="02040503050406030204" pitchFamily="18" charset="0"/>
                      </a:rPr>
                      <m:t>for</m:t>
                    </m:r>
                    <m:r>
                      <a:rPr lang="en-US">
                        <a:latin typeface="Cambria Math" panose="02040503050406030204" pitchFamily="18" charset="0"/>
                      </a:rPr>
                      <m:t> </m:t>
                    </m:r>
                    <m:r>
                      <m:rPr>
                        <m:sty m:val="p"/>
                      </m:rPr>
                      <a:rPr lang="en-US">
                        <a:latin typeface="Cambria Math" panose="02040503050406030204" pitchFamily="18" charset="0"/>
                      </a:rPr>
                      <m:t>each</m:t>
                    </m:r>
                    <m:r>
                      <a:rPr lang="en-US">
                        <a:latin typeface="Cambria Math" panose="02040503050406030204" pitchFamily="18" charset="0"/>
                      </a:rPr>
                      <m:t> </m:t>
                    </m:r>
                    <m:r>
                      <m:rPr>
                        <m:sty m:val="p"/>
                      </m:rPr>
                      <a:rPr lang="en-US">
                        <a:latin typeface="Cambria Math" panose="02040503050406030204" pitchFamily="18" charset="0"/>
                      </a:rPr>
                      <m:t>layer</m:t>
                    </m:r>
                  </m:oMath>
                </a14:m>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5181600" y="4098222"/>
                <a:ext cx="3748298" cy="910634"/>
              </a:xfrm>
              <a:prstGeom prst="rect">
                <a:avLst/>
              </a:prstGeom>
              <a:blipFill>
                <a:blip r:embed="rId6"/>
                <a:stretch>
                  <a:fillRect b="-5921"/>
                </a:stretch>
              </a:blipFill>
              <a:ln>
                <a:solidFill>
                  <a:srgbClr val="0070C0"/>
                </a:solidFill>
              </a:ln>
            </p:spPr>
            <p:txBody>
              <a:bodyPr/>
              <a:lstStyle/>
              <a:p>
                <a:r>
                  <a:rPr lang="en-US">
                    <a:noFill/>
                  </a:rPr>
                  <a:t> </a:t>
                </a:r>
              </a:p>
            </p:txBody>
          </p:sp>
        </mc:Fallback>
      </mc:AlternateContent>
    </p:spTree>
    <p:extLst>
      <p:ext uri="{BB962C8B-B14F-4D97-AF65-F5344CB8AC3E}">
        <p14:creationId xmlns:p14="http://schemas.microsoft.com/office/powerpoint/2010/main" val="2551745264"/>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Rectangle 3"/>
          <p:cNvSpPr/>
          <p:nvPr/>
        </p:nvSpPr>
        <p:spPr>
          <a:xfrm>
            <a:off x="566720" y="1644487"/>
            <a:ext cx="1495922" cy="369332"/>
          </a:xfrm>
          <a:prstGeom prst="rect">
            <a:avLst/>
          </a:prstGeom>
        </p:spPr>
        <p:txBody>
          <a:bodyPr wrap="none">
            <a:spAutoFit/>
          </a:bodyPr>
          <a:lstStyle/>
          <a:p>
            <a:pPr marL="285750" lvl="0" indent="-285750">
              <a:buFont typeface="Wingdings" panose="05000000000000000000" pitchFamily="2" charset="2"/>
              <a:buChar char="Ø"/>
            </a:pPr>
            <a:r>
              <a:rPr lang="en-US" b="1" dirty="0"/>
              <a:t>For </a:t>
            </a:r>
            <a:r>
              <a:rPr lang="en-US" b="1" dirty="0" smtClean="0"/>
              <a:t>Beam:</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2362200" y="5256257"/>
                <a:ext cx="6587618" cy="369332"/>
              </a:xfrm>
              <a:prstGeom prst="rect">
                <a:avLst/>
              </a:prstGeom>
            </p:spPr>
            <p:txBody>
              <a:bodyPr wrap="square">
                <a:spAutoFit/>
              </a:bodyPr>
              <a:lstStyle/>
              <a:p>
                <a14:m>
                  <m:oMath xmlns:m="http://schemas.openxmlformats.org/officeDocument/2006/math">
                    <m:r>
                      <a:rPr lang="en-US" b="0" i="1" smtClean="0">
                        <a:latin typeface="Cambria Math" panose="02040503050406030204" pitchFamily="18" charset="0"/>
                      </a:rPr>
                      <m:t>𝑆𝑜</m:t>
                    </m:r>
                    <m:r>
                      <a:rPr lang="en-US" b="0" i="1" smtClean="0">
                        <a:latin typeface="Cambria Math" panose="02040503050406030204" pitchFamily="18" charset="0"/>
                      </a:rPr>
                      <m:t>, </m:t>
                    </m:r>
                  </m:oMath>
                </a14:m>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As= </a:t>
                </a:r>
                <a:r>
                  <a:rPr lang="en-US" dirty="0" smtClean="0">
                    <a:latin typeface="Times New Roman" panose="02020603050405020304" pitchFamily="18" charset="0"/>
                    <a:cs typeface="Times New Roman" panose="02020603050405020304" pitchFamily="18" charset="0"/>
                  </a:rPr>
                  <a:t>660</a:t>
                </a:r>
                <a:r>
                  <a:rPr lang="ar-SA" dirty="0" smtClean="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r>
                  <a:rPr lang="en-US" dirty="0" smtClean="0">
                    <a:latin typeface="Times New Roman" panose="02020603050405020304" pitchFamily="18" charset="0"/>
                    <a:cs typeface="Times New Roman" panose="02020603050405020304" pitchFamily="18" charset="0"/>
                  </a:rPr>
                  <a:t>(6ɸ12/m)</a:t>
                </a:r>
                <a:endParaRPr lang="en-US" dirty="0">
                  <a:latin typeface="Times New Roman" panose="02020603050405020304" pitchFamily="18" charset="0"/>
                  <a:cs typeface="Times New Roman" panose="020206030504050203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2362200" y="5256257"/>
                <a:ext cx="6587618" cy="369332"/>
              </a:xfrm>
              <a:prstGeom prst="rect">
                <a:avLst/>
              </a:prstGeom>
              <a:blipFill>
                <a:blip r:embed="rId2"/>
                <a:stretch>
                  <a:fillRect t="-8197" b="-24590"/>
                </a:stretch>
              </a:blipFill>
            </p:spPr>
            <p:txBody>
              <a:bodyPr/>
              <a:lstStyle/>
              <a:p>
                <a:r>
                  <a:rPr lang="en-US">
                    <a:noFill/>
                  </a:rPr>
                  <a:t> </a:t>
                </a:r>
              </a:p>
            </p:txBody>
          </p:sp>
        </mc:Fallback>
      </mc:AlternateContent>
      <p:sp>
        <p:nvSpPr>
          <p:cNvPr id="8" name="Rectangle 7"/>
          <p:cNvSpPr/>
          <p:nvPr/>
        </p:nvSpPr>
        <p:spPr>
          <a:xfrm>
            <a:off x="990600" y="343103"/>
            <a:ext cx="3409844"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ea typeface="+mj-ea"/>
                <a:cs typeface="+mj-cs"/>
              </a:rPr>
              <a:t> Design for flexural:</a:t>
            </a:r>
            <a:endParaRPr lang="en-US" sz="2400" b="1" dirty="0">
              <a:ln w="3175" cmpd="sng">
                <a:noFill/>
              </a:ln>
              <a:solidFill>
                <a:schemeClr val="tx2"/>
              </a:solidFill>
              <a:latin typeface="Cambria" panose="02040503050406030204" pitchFamily="18" charset="0"/>
              <a:ea typeface="+mj-ea"/>
              <a:cs typeface="+mj-cs"/>
            </a:endParaRPr>
          </a:p>
        </p:txBody>
      </p:sp>
      <p:sp>
        <p:nvSpPr>
          <p:cNvPr id="9" name="Right Arrow 8"/>
          <p:cNvSpPr/>
          <p:nvPr/>
        </p:nvSpPr>
        <p:spPr>
          <a:xfrm>
            <a:off x="790565" y="5216972"/>
            <a:ext cx="1272077" cy="4479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928634" y="2218903"/>
            <a:ext cx="6324600" cy="3056221"/>
          </a:xfrm>
          <a:prstGeom prst="rect">
            <a:avLst/>
          </a:prstGeom>
        </p:spPr>
        <p:txBody>
          <a:bodyPr wrap="square">
            <a:spAutoFit/>
          </a:bodyPr>
          <a:lstStyle/>
          <a:p>
            <a:pPr marL="285750" indent="-285750">
              <a:lnSpc>
                <a:spcPct val="115000"/>
              </a:lnSpc>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Arial" panose="020B0604020202020204" pitchFamily="34" charset="0"/>
              </a:rPr>
              <a:t>Depth= 200 </a:t>
            </a:r>
            <a:r>
              <a:rPr lang="en-US" dirty="0" smtClean="0">
                <a:latin typeface="Times New Roman" panose="02020603050405020304" pitchFamily="18" charset="0"/>
                <a:ea typeface="Calibri" panose="020F0502020204030204" pitchFamily="34" charset="0"/>
                <a:cs typeface="Arial" panose="020B0604020202020204" pitchFamily="34" charset="0"/>
              </a:rPr>
              <a:t>mm</a:t>
            </a:r>
          </a:p>
          <a:p>
            <a:pPr marL="285750" indent="-285750">
              <a:lnSpc>
                <a:spcPct val="115000"/>
              </a:lnSpc>
              <a:spcAft>
                <a:spcPts val="1000"/>
              </a:spcAft>
              <a:buFont typeface="Wingdings" panose="05000000000000000000" pitchFamily="2" charset="2"/>
              <a:buChar char="ü"/>
            </a:pPr>
            <a:r>
              <a:rPr lang="en-US" dirty="0" smtClean="0">
                <a:latin typeface="Times New Roman" panose="02020603050405020304" pitchFamily="18" charset="0"/>
                <a:ea typeface="Calibri" panose="020F0502020204030204" pitchFamily="34" charset="0"/>
                <a:cs typeface="Arial" panose="020B0604020202020204" pitchFamily="34" charset="0"/>
              </a:rPr>
              <a:t>Width</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200 mm</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15000"/>
              </a:lnSpc>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Arial" panose="020B0604020202020204" pitchFamily="34" charset="0"/>
              </a:rPr>
              <a:t>Effective depth= 160 </a:t>
            </a:r>
            <a:r>
              <a:rPr lang="en-US" dirty="0" smtClean="0">
                <a:latin typeface="Times New Roman" panose="02020603050405020304" pitchFamily="18" charset="0"/>
                <a:ea typeface="Calibri" panose="020F0502020204030204" pitchFamily="34" charset="0"/>
                <a:cs typeface="Arial" panose="020B0604020202020204" pitchFamily="34" charset="0"/>
              </a:rPr>
              <a:t>mm</a:t>
            </a:r>
          </a:p>
          <a:p>
            <a:pPr marL="285750" indent="-285750">
              <a:lnSpc>
                <a:spcPct val="115000"/>
              </a:lnSpc>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Arial" panose="020B0604020202020204" pitchFamily="34" charset="0"/>
              </a:rPr>
              <a:t>Mu = 1.5 </a:t>
            </a:r>
            <a:r>
              <a:rPr lang="en-US" dirty="0" err="1">
                <a:latin typeface="Times New Roman" panose="02020603050405020304" pitchFamily="18" charset="0"/>
                <a:ea typeface="Calibri" panose="020F0502020204030204" pitchFamily="34" charset="0"/>
                <a:cs typeface="Arial" panose="020B0604020202020204" pitchFamily="34" charset="0"/>
              </a:rPr>
              <a:t>kN.m</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85750" indent="-285750">
              <a:lnSpc>
                <a:spcPct val="115000"/>
              </a:lnSpc>
              <a:spcAft>
                <a:spcPts val="1000"/>
              </a:spcAft>
              <a:buFont typeface="Wingdings" panose="05000000000000000000" pitchFamily="2" charset="2"/>
              <a:buChar char="ü"/>
            </a:pPr>
            <a:r>
              <a:rPr lang="en-US" dirty="0" smtClean="0">
                <a:latin typeface="Times New Roman" panose="02020603050405020304" pitchFamily="18" charset="0"/>
                <a:ea typeface="Calibri" panose="020F0502020204030204" pitchFamily="34" charset="0"/>
                <a:cs typeface="Arial" panose="020B0604020202020204" pitchFamily="34" charset="0"/>
              </a:rPr>
              <a:t>ρ</a:t>
            </a:r>
            <a:r>
              <a:rPr lang="ar-SA" dirty="0" smtClean="0">
                <a:latin typeface="Times New Roman" panose="02020603050405020304" pitchFamily="18" charset="0"/>
                <a:ea typeface="Calibri" panose="020F0502020204030204" pitchFamily="34" charset="0"/>
                <a:cs typeface="Arial" panose="020B0604020202020204" pitchFamily="34" charset="0"/>
              </a:rPr>
              <a:t>&gt;&gt;&gt;</a:t>
            </a:r>
            <a:r>
              <a:rPr lang="en-US" dirty="0" smtClean="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0.0033</a:t>
            </a:r>
          </a:p>
          <a:p>
            <a:pPr marL="285750" indent="-285750">
              <a:lnSpc>
                <a:spcPct val="115000"/>
              </a:lnSpc>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Arial" panose="020B0604020202020204" pitchFamily="34" charset="0"/>
              </a:rPr>
              <a:t>As min= 0.0033 ×1000×200 = 660 mm </a:t>
            </a:r>
            <a:r>
              <a:rPr lang="ar-SA" dirty="0">
                <a:latin typeface="Times New Roman" panose="02020603050405020304" pitchFamily="18" charset="0"/>
                <a:ea typeface="Calibri" panose="020F0502020204030204" pitchFamily="34" charset="0"/>
                <a:cs typeface="Arial" panose="020B0604020202020204" pitchFamily="34" charset="0"/>
              </a:rPr>
              <a:t>&lt;&lt;&lt;</a:t>
            </a:r>
            <a:r>
              <a:rPr lang="en-US" dirty="0">
                <a:latin typeface="Times New Roman" panose="02020603050405020304" pitchFamily="18" charset="0"/>
                <a:ea typeface="Calibri" panose="020F0502020204030204" pitchFamily="34" charset="0"/>
                <a:cs typeface="Arial" panose="020B0604020202020204" pitchFamily="34" charset="0"/>
              </a:rPr>
              <a:t> 6ɸ12/m </a:t>
            </a:r>
          </a:p>
          <a:p>
            <a:pPr marL="285750" indent="-285750">
              <a:lnSpc>
                <a:spcPct val="115000"/>
              </a:lnSpc>
              <a:spcAft>
                <a:spcPts val="1000"/>
              </a:spcAft>
              <a:buFont typeface="Wingdings" panose="05000000000000000000" pitchFamily="2" charset="2"/>
              <a:buChar char="ü"/>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6" name="Picture 15"/>
          <p:cNvPicPr/>
          <p:nvPr/>
        </p:nvPicPr>
        <p:blipFill>
          <a:blip r:embed="rId3"/>
          <a:stretch>
            <a:fillRect/>
          </a:stretch>
        </p:blipFill>
        <p:spPr>
          <a:xfrm>
            <a:off x="4090934" y="1000222"/>
            <a:ext cx="484632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87524486"/>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8600" y="609600"/>
            <a:ext cx="8667750" cy="5619750"/>
          </a:xfrm>
          <a:prstGeom prst="rect">
            <a:avLst/>
          </a:prstGeom>
        </p:spPr>
      </p:pic>
      <p:sp>
        <p:nvSpPr>
          <p:cNvPr id="5" name="Rectangle 4"/>
          <p:cNvSpPr/>
          <p:nvPr/>
        </p:nvSpPr>
        <p:spPr>
          <a:xfrm>
            <a:off x="228600" y="175644"/>
            <a:ext cx="3112583" cy="461665"/>
          </a:xfrm>
          <a:prstGeom prst="rect">
            <a:avLst/>
          </a:prstGeom>
        </p:spPr>
        <p:txBody>
          <a:bodyPr wrap="none">
            <a:spAutoFit/>
          </a:bodyPr>
          <a:lstStyle/>
          <a:p>
            <a:r>
              <a:rPr lang="en-US" sz="2400" b="1" dirty="0" smtClean="0">
                <a:ln w="3175" cmpd="sng">
                  <a:noFill/>
                </a:ln>
                <a:solidFill>
                  <a:schemeClr val="tx2"/>
                </a:solidFill>
                <a:latin typeface="Cambria" panose="02040503050406030204" pitchFamily="18" charset="0"/>
                <a:ea typeface="+mj-ea"/>
                <a:cs typeface="+mj-cs"/>
              </a:rPr>
              <a:t>Stair Reinforcement:</a:t>
            </a:r>
            <a:endParaRPr lang="en-US" sz="2400" b="1" dirty="0">
              <a:ln w="3175" cmpd="sng">
                <a:noFill/>
              </a:ln>
              <a:solidFill>
                <a:schemeClr val="tx2"/>
              </a:solidFill>
              <a:latin typeface="Cambria" panose="02040503050406030204" pitchFamily="18" charset="0"/>
              <a:ea typeface="+mj-ea"/>
              <a:cs typeface="+mj-cs"/>
            </a:endParaRPr>
          </a:p>
        </p:txBody>
      </p:sp>
    </p:spTree>
    <p:extLst>
      <p:ext uri="{BB962C8B-B14F-4D97-AF65-F5344CB8AC3E}">
        <p14:creationId xmlns:p14="http://schemas.microsoft.com/office/powerpoint/2010/main" val="163480669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6"/>
          <p:cNvSpPr txBox="1">
            <a:spLocks/>
          </p:cNvSpPr>
          <p:nvPr/>
        </p:nvSpPr>
        <p:spPr>
          <a:xfrm>
            <a:off x="3320880" y="162152"/>
            <a:ext cx="3048000" cy="6096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ln w="3175" cmpd="sng">
                  <a:noFill/>
                </a:ln>
                <a:solidFill>
                  <a:schemeClr val="tx2"/>
                </a:solidFill>
              </a:rPr>
              <a:t>References </a:t>
            </a:r>
            <a:endParaRPr lang="en-US" sz="3600" b="1" dirty="0">
              <a:ln w="3175" cmpd="sng">
                <a:noFill/>
              </a:ln>
              <a:solidFill>
                <a:schemeClr val="tx2"/>
              </a:solidFill>
            </a:endParaRPr>
          </a:p>
        </p:txBody>
      </p:sp>
      <mc:AlternateContent xmlns:mc="http://schemas.openxmlformats.org/markup-compatibility/2006" xmlns:a14="http://schemas.microsoft.com/office/drawing/2010/main">
        <mc:Choice Requires="a14">
          <p:sp>
            <p:nvSpPr>
              <p:cNvPr id="2" name="Rectangle 1"/>
              <p:cNvSpPr/>
              <p:nvPr/>
            </p:nvSpPr>
            <p:spPr>
              <a:xfrm>
                <a:off x="990600" y="1443841"/>
                <a:ext cx="8001000" cy="4401205"/>
              </a:xfrm>
              <a:prstGeom prst="rect">
                <a:avLst/>
              </a:prstGeom>
            </p:spPr>
            <p:txBody>
              <a:bodyPr wrap="square">
                <a:spAutoFit/>
              </a:bodyPr>
              <a:lstStyle/>
              <a:p>
                <a:pPr marL="342900" lvl="0" indent="-342900">
                  <a:buFont typeface="Wingdings" panose="05000000000000000000" pitchFamily="2" charset="2"/>
                  <a:buChar char="ü"/>
                </a:pPr>
                <a:r>
                  <a:rPr lang="en-US" sz="2000" dirty="0" err="1"/>
                  <a:t>Nilson</a:t>
                </a:r>
                <a:r>
                  <a:rPr lang="en-US" sz="2000" dirty="0"/>
                  <a:t>, </a:t>
                </a:r>
                <a:r>
                  <a:rPr lang="en-US" sz="2000" dirty="0" err="1"/>
                  <a:t>Arther</a:t>
                </a:r>
                <a:r>
                  <a:rPr lang="en-US" sz="2000" dirty="0"/>
                  <a:t> H., David Darwin, Charles W. Dolan.” Design of Concrete Structure. Fourteenth edition”. New York: McGraw-Hills Companies, Inc., 2010</a:t>
                </a:r>
                <a:r>
                  <a:rPr lang="en-US" sz="2000" dirty="0" smtClean="0"/>
                  <a:t>.</a:t>
                </a:r>
              </a:p>
              <a:p>
                <a:pPr lvl="0"/>
                <a:endParaRPr lang="en-US" sz="2000" dirty="0"/>
              </a:p>
              <a:p>
                <a:pPr marL="342900" lvl="0" indent="-342900">
                  <a:buFont typeface="Wingdings" panose="05000000000000000000" pitchFamily="2" charset="2"/>
                  <a:buChar char="ü"/>
                </a:pPr>
                <a:r>
                  <a:rPr lang="en-US" sz="2000" dirty="0"/>
                  <a:t>ASCE Committee, “American society of </a:t>
                </a:r>
                <a:r>
                  <a:rPr lang="en-US" sz="2000" dirty="0" smtClean="0"/>
                  <a:t>Civil </a:t>
                </a:r>
                <a:r>
                  <a:rPr lang="en-US" sz="2000" dirty="0"/>
                  <a:t>Engineers, Minimum Design loads for Buildings and other Structures”  American Society of </a:t>
                </a:r>
                <a:r>
                  <a:rPr lang="en-US" sz="2000" dirty="0" smtClean="0"/>
                  <a:t>Civil </a:t>
                </a:r>
                <a:r>
                  <a:rPr lang="en-US" sz="2000" dirty="0"/>
                  <a:t>Engineers, Virginia 20191, 2010</a:t>
                </a:r>
                <a:r>
                  <a:rPr lang="en-US" sz="2000" dirty="0" smtClean="0"/>
                  <a:t>.</a:t>
                </a:r>
              </a:p>
              <a:p>
                <a:pPr lvl="0"/>
                <a:endParaRPr lang="en-US" sz="2000" dirty="0"/>
              </a:p>
              <a:p>
                <a:pPr marL="342900" lvl="0" indent="-342900">
                  <a:buFont typeface="Wingdings" panose="05000000000000000000" pitchFamily="2" charset="2"/>
                  <a:buChar char="ü"/>
                </a:pPr>
                <a:r>
                  <a:rPr lang="en-US" sz="2000" dirty="0"/>
                  <a:t>ACI Committee 318 “Building Code Requirements for Structural Concrete </a:t>
                </a:r>
                <a:endParaRPr lang="en-US" sz="2000" dirty="0" smtClean="0"/>
              </a:p>
              <a:p>
                <a:pPr lvl="0"/>
                <a:endParaRPr lang="en-US" sz="2000" dirty="0" smtClean="0"/>
              </a:p>
              <a:p>
                <a:pPr marL="342900" lvl="0" indent="-342900">
                  <a:buFont typeface="Wingdings" panose="05000000000000000000" pitchFamily="2" charset="2"/>
                  <a:buChar char="ü"/>
                </a:pPr>
                <a:r>
                  <a:rPr lang="en-US" sz="2000" dirty="0" smtClean="0"/>
                  <a:t>(</a:t>
                </a:r>
                <a:r>
                  <a:rPr lang="en-US" sz="2000" dirty="0"/>
                  <a:t>ACI 318M-11)” American Concrete Institute, Michigan, 2011</a:t>
                </a:r>
                <a:r>
                  <a:rPr lang="en-US" sz="2000" dirty="0" smtClean="0"/>
                  <a:t>.</a:t>
                </a:r>
              </a:p>
              <a:p>
                <a:pPr lvl="0"/>
                <a:endParaRPr lang="en-US" sz="2000" dirty="0"/>
              </a:p>
              <a:p>
                <a:pPr marL="342900" lvl="0" indent="-342900">
                  <a:buFont typeface="Wingdings" panose="05000000000000000000" pitchFamily="2" charset="2"/>
                  <a:buChar char="ü"/>
                </a:pPr>
                <a:r>
                  <a:rPr lang="en-US" sz="2000" dirty="0"/>
                  <a:t>Reinforced concrete (</a:t>
                </a:r>
                <a14:m>
                  <m:oMath xmlns:m="http://schemas.openxmlformats.org/officeDocument/2006/math">
                    <m:r>
                      <a:rPr lang="en-US" sz="2000">
                        <a:latin typeface="Cambria Math" panose="02040503050406030204" pitchFamily="18" charset="0"/>
                      </a:rPr>
                      <m:t>І,ІІ.ІІІ</m:t>
                    </m:r>
                  </m:oMath>
                </a14:m>
                <a:r>
                  <a:rPr lang="en-US" sz="2000" dirty="0"/>
                  <a:t>) notes.</a:t>
                </a:r>
              </a:p>
            </p:txBody>
          </p:sp>
        </mc:Choice>
        <mc:Fallback xmlns="">
          <p:sp>
            <p:nvSpPr>
              <p:cNvPr id="2" name="Rectangle 1"/>
              <p:cNvSpPr>
                <a:spLocks noRot="1" noChangeAspect="1" noMove="1" noResize="1" noEditPoints="1" noAdjustHandles="1" noChangeArrowheads="1" noChangeShapeType="1" noTextEdit="1"/>
              </p:cNvSpPr>
              <p:nvPr/>
            </p:nvSpPr>
            <p:spPr>
              <a:xfrm>
                <a:off x="990600" y="1443841"/>
                <a:ext cx="8001000" cy="4401205"/>
              </a:xfrm>
              <a:prstGeom prst="rect">
                <a:avLst/>
              </a:prstGeom>
              <a:blipFill rotWithShape="1">
                <a:blip r:embed="rId2"/>
                <a:stretch>
                  <a:fillRect l="-686" t="-693" b="-1524"/>
                </a:stretch>
              </a:blipFill>
            </p:spPr>
            <p:txBody>
              <a:bodyPr/>
              <a:lstStyle/>
              <a:p>
                <a:r>
                  <a:rPr lang="en-US">
                    <a:noFill/>
                  </a:rPr>
                  <a:t> </a:t>
                </a:r>
              </a:p>
            </p:txBody>
          </p:sp>
        </mc:Fallback>
      </mc:AlternateContent>
    </p:spTree>
    <p:extLst>
      <p:ext uri="{BB962C8B-B14F-4D97-AF65-F5344CB8AC3E}">
        <p14:creationId xmlns:p14="http://schemas.microsoft.com/office/powerpoint/2010/main" val="3212113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0"/>
            <a:ext cx="9254520" cy="6858000"/>
          </a:xfrm>
          <a:prstGeom prst="rect">
            <a:avLst/>
          </a:prstGeom>
        </p:spPr>
      </p:pic>
      <p:sp>
        <p:nvSpPr>
          <p:cNvPr id="7" name="Title 1"/>
          <p:cNvSpPr>
            <a:spLocks noGrp="1"/>
          </p:cNvSpPr>
          <p:nvPr>
            <p:ph type="title"/>
          </p:nvPr>
        </p:nvSpPr>
        <p:spPr>
          <a:xfrm>
            <a:off x="4114800" y="5181600"/>
            <a:ext cx="3200400" cy="792162"/>
          </a:xfrm>
        </p:spPr>
        <p:txBody>
          <a:bodyPr>
            <a:normAutofit/>
          </a:bodyPr>
          <a:lstStyle/>
          <a:p>
            <a:r>
              <a:rPr lang="en-US" sz="3000" dirty="0">
                <a:solidFill>
                  <a:schemeClr val="dk1"/>
                </a:solidFill>
                <a:latin typeface="Cambria" panose="02040503050406030204" pitchFamily="18" charset="0"/>
                <a:ea typeface="+mn-ea"/>
                <a:cs typeface="+mn-cs"/>
              </a:rPr>
              <a:t>Ground Floor G</a:t>
            </a:r>
          </a:p>
        </p:txBody>
      </p:sp>
    </p:spTree>
    <p:extLst>
      <p:ext uri="{BB962C8B-B14F-4D97-AF65-F5344CB8AC3E}">
        <p14:creationId xmlns:p14="http://schemas.microsoft.com/office/powerpoint/2010/main" val="1427664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049" y="-2"/>
            <a:ext cx="9212710" cy="6858001"/>
          </a:xfrm>
          <a:prstGeom prst="rect">
            <a:avLst/>
          </a:prstGeom>
        </p:spPr>
      </p:pic>
      <p:sp>
        <p:nvSpPr>
          <p:cNvPr id="5" name="Title 1"/>
          <p:cNvSpPr>
            <a:spLocks noGrp="1"/>
          </p:cNvSpPr>
          <p:nvPr>
            <p:ph type="title"/>
          </p:nvPr>
        </p:nvSpPr>
        <p:spPr>
          <a:xfrm>
            <a:off x="5410200" y="5715000"/>
            <a:ext cx="3200400" cy="792162"/>
          </a:xfrm>
        </p:spPr>
        <p:txBody>
          <a:bodyPr>
            <a:normAutofit/>
          </a:bodyPr>
          <a:lstStyle/>
          <a:p>
            <a:r>
              <a:rPr lang="en-US" sz="3000" dirty="0" smtClean="0">
                <a:solidFill>
                  <a:schemeClr val="dk1"/>
                </a:solidFill>
                <a:latin typeface="Cambria" panose="02040503050406030204" pitchFamily="18" charset="0"/>
                <a:ea typeface="+mn-ea"/>
                <a:cs typeface="+mn-cs"/>
              </a:rPr>
              <a:t>Floor 2-5</a:t>
            </a:r>
            <a:endParaRPr lang="en-US" sz="3000" dirty="0">
              <a:solidFill>
                <a:schemeClr val="dk1"/>
              </a:solidFill>
              <a:latin typeface="Cambria" panose="02040503050406030204" pitchFamily="18" charset="0"/>
              <a:ea typeface="+mn-ea"/>
              <a:cs typeface="+mn-cs"/>
            </a:endParaRPr>
          </a:p>
        </p:txBody>
      </p:sp>
    </p:spTree>
    <p:extLst>
      <p:ext uri="{BB962C8B-B14F-4D97-AF65-F5344CB8AC3E}">
        <p14:creationId xmlns:p14="http://schemas.microsoft.com/office/powerpoint/2010/main" val="7029076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8880" y="18887"/>
            <a:ext cx="7704667" cy="1981200"/>
          </a:xfrm>
        </p:spPr>
        <p:txBody>
          <a:bodyPr>
            <a:normAutofit/>
          </a:bodyPr>
          <a:lstStyle/>
          <a:p>
            <a:r>
              <a:rPr lang="en-US" b="1" dirty="0" smtClean="0"/>
              <a:t>Soil properties:</a:t>
            </a:r>
            <a:br>
              <a:rPr lang="en-US" b="1" dirty="0" smtClean="0"/>
            </a:br>
            <a:endParaRPr lang="en-US" dirty="0"/>
          </a:p>
        </p:txBody>
      </p:sp>
      <p:sp>
        <p:nvSpPr>
          <p:cNvPr id="7" name="Rectangle 6"/>
          <p:cNvSpPr/>
          <p:nvPr/>
        </p:nvSpPr>
        <p:spPr>
          <a:xfrm>
            <a:off x="573505" y="1475470"/>
            <a:ext cx="7864642" cy="369332"/>
          </a:xfrm>
          <a:prstGeom prst="rect">
            <a:avLst/>
          </a:prstGeom>
        </p:spPr>
        <p:txBody>
          <a:bodyPr wrap="square">
            <a:spAutoFit/>
          </a:bodyPr>
          <a:lstStyle/>
          <a:p>
            <a:pPr hangingPunct="0">
              <a:buFont typeface="Wingdings" panose="05000000000000000000" pitchFamily="2" charset="2"/>
              <a:buChar char="Ø"/>
            </a:pPr>
            <a:r>
              <a:rPr lang="en-US" dirty="0"/>
              <a:t>The site from geotechnical point of view can be described as follows:</a:t>
            </a:r>
          </a:p>
        </p:txBody>
      </p:sp>
      <p:sp>
        <p:nvSpPr>
          <p:cNvPr id="8" name="Rectangle 7"/>
          <p:cNvSpPr/>
          <p:nvPr/>
        </p:nvSpPr>
        <p:spPr>
          <a:xfrm>
            <a:off x="573505" y="5410200"/>
            <a:ext cx="7848600" cy="830997"/>
          </a:xfrm>
          <a:prstGeom prst="rect">
            <a:avLst/>
          </a:prstGeom>
        </p:spPr>
        <p:txBody>
          <a:bodyPr wrap="square">
            <a:spAutoFit/>
          </a:bodyPr>
          <a:lstStyle/>
          <a:p>
            <a:pPr marL="285750" indent="-285750" hangingPunct="0">
              <a:buFont typeface="Wingdings" panose="05000000000000000000" pitchFamily="2" charset="2"/>
              <a:buChar char="Ø"/>
            </a:pPr>
            <a:r>
              <a:rPr lang="en-US" dirty="0"/>
              <a:t>The allowable bearing is 250 </a:t>
            </a:r>
            <a:r>
              <a:rPr lang="en-US" dirty="0" err="1" smtClean="0"/>
              <a:t>kN</a:t>
            </a:r>
            <a:r>
              <a:rPr lang="en-US" dirty="0" smtClean="0"/>
              <a:t>/m</a:t>
            </a:r>
            <a:r>
              <a:rPr lang="en-US" baseline="30000" dirty="0" smtClean="0"/>
              <a:t>2</a:t>
            </a:r>
          </a:p>
          <a:p>
            <a:pPr hangingPunct="0"/>
            <a:endParaRPr lang="en-US" baseline="30000" dirty="0"/>
          </a:p>
          <a:p>
            <a:pPr marL="285750" indent="-285750" hangingPunct="0">
              <a:buFont typeface="Wingdings" panose="05000000000000000000" pitchFamily="2" charset="2"/>
              <a:buChar char="Ø"/>
            </a:pPr>
            <a:r>
              <a:rPr lang="en-US" dirty="0"/>
              <a:t>Mat foundation is recommended to be used for this site.</a:t>
            </a:r>
          </a:p>
        </p:txBody>
      </p:sp>
      <p:graphicFrame>
        <p:nvGraphicFramePr>
          <p:cNvPr id="10" name="Table 9"/>
          <p:cNvGraphicFramePr>
            <a:graphicFrameLocks noGrp="1"/>
          </p:cNvGraphicFramePr>
          <p:nvPr>
            <p:extLst>
              <p:ext uri="{D42A27DB-BD31-4B8C-83A1-F6EECF244321}">
                <p14:modId xmlns:p14="http://schemas.microsoft.com/office/powerpoint/2010/main" val="207025160"/>
              </p:ext>
            </p:extLst>
          </p:nvPr>
        </p:nvGraphicFramePr>
        <p:xfrm>
          <a:off x="573505" y="1992830"/>
          <a:ext cx="8113295" cy="3291840"/>
        </p:xfrm>
        <a:graphic>
          <a:graphicData uri="http://schemas.openxmlformats.org/drawingml/2006/table">
            <a:tbl>
              <a:tblPr firstRow="1" firstCol="1" bandRow="1">
                <a:tableStyleId>{5C22544A-7EE6-4342-B048-85BDC9FD1C3A}</a:tableStyleId>
              </a:tblPr>
              <a:tblGrid>
                <a:gridCol w="744837">
                  <a:extLst>
                    <a:ext uri="{9D8B030D-6E8A-4147-A177-3AD203B41FA5}">
                      <a16:colId xmlns:a16="http://schemas.microsoft.com/office/drawing/2014/main" val="20000"/>
                    </a:ext>
                  </a:extLst>
                </a:gridCol>
                <a:gridCol w="1566486">
                  <a:extLst>
                    <a:ext uri="{9D8B030D-6E8A-4147-A177-3AD203B41FA5}">
                      <a16:colId xmlns:a16="http://schemas.microsoft.com/office/drawing/2014/main" val="20001"/>
                    </a:ext>
                  </a:extLst>
                </a:gridCol>
                <a:gridCol w="1680539">
                  <a:extLst>
                    <a:ext uri="{9D8B030D-6E8A-4147-A177-3AD203B41FA5}">
                      <a16:colId xmlns:a16="http://schemas.microsoft.com/office/drawing/2014/main" val="20002"/>
                    </a:ext>
                  </a:extLst>
                </a:gridCol>
                <a:gridCol w="1675884">
                  <a:extLst>
                    <a:ext uri="{9D8B030D-6E8A-4147-A177-3AD203B41FA5}">
                      <a16:colId xmlns:a16="http://schemas.microsoft.com/office/drawing/2014/main" val="20003"/>
                    </a:ext>
                  </a:extLst>
                </a:gridCol>
                <a:gridCol w="1326741">
                  <a:extLst>
                    <a:ext uri="{9D8B030D-6E8A-4147-A177-3AD203B41FA5}">
                      <a16:colId xmlns:a16="http://schemas.microsoft.com/office/drawing/2014/main" val="20004"/>
                    </a:ext>
                  </a:extLst>
                </a:gridCol>
                <a:gridCol w="1118808">
                  <a:extLst>
                    <a:ext uri="{9D8B030D-6E8A-4147-A177-3AD203B41FA5}">
                      <a16:colId xmlns:a16="http://schemas.microsoft.com/office/drawing/2014/main" val="20005"/>
                    </a:ext>
                  </a:extLst>
                </a:gridCol>
              </a:tblGrid>
              <a:tr h="1002621">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Layer No.</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Location</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Description</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Shear Wave Velocity (Vs)</a:t>
                      </a:r>
                    </a:p>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 m/sec</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a:solidFill>
                            <a:schemeClr val="dk1"/>
                          </a:solidFill>
                          <a:effectLst/>
                          <a:latin typeface="Cambria" panose="02040503050406030204" pitchFamily="18" charset="0"/>
                          <a:ea typeface="+mn-ea"/>
                          <a:cs typeface="+mn-cs"/>
                        </a:rPr>
                        <a:t> (P-wave) m/sec</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a:solidFill>
                            <a:schemeClr val="dk1"/>
                          </a:solidFill>
                          <a:effectLst/>
                          <a:latin typeface="Cambria" panose="02040503050406030204" pitchFamily="18" charset="0"/>
                          <a:ea typeface="+mn-ea"/>
                          <a:cs typeface="+mn-cs"/>
                        </a:rPr>
                        <a:t>Soil Profile Type</a:t>
                      </a:r>
                    </a:p>
                  </a:txBody>
                  <a:tcPr marL="68580" marR="68580" marT="0" marB="0" anchor="ctr"/>
                </a:tc>
                <a:extLst>
                  <a:ext uri="{0D108BD9-81ED-4DB2-BD59-A6C34878D82A}">
                    <a16:rowId xmlns:a16="http://schemas.microsoft.com/office/drawing/2014/main" val="10000"/>
                  </a:ext>
                </a:extLst>
              </a:tr>
              <a:tr h="1002621">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Northern part of the site BLOCK 1</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Soft chalky Marlstone formation</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700</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a:solidFill>
                            <a:schemeClr val="dk1"/>
                          </a:solidFill>
                          <a:effectLst/>
                          <a:latin typeface="Cambria" panose="02040503050406030204" pitchFamily="18" charset="0"/>
                          <a:ea typeface="+mn-ea"/>
                          <a:cs typeface="+mn-cs"/>
                        </a:rPr>
                        <a:t>1400</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a:solidFill>
                            <a:schemeClr val="dk1"/>
                          </a:solidFill>
                          <a:effectLst/>
                          <a:latin typeface="Cambria" panose="02040503050406030204" pitchFamily="18" charset="0"/>
                          <a:ea typeface="+mn-ea"/>
                          <a:cs typeface="+mn-cs"/>
                        </a:rPr>
                        <a:t>SD</a:t>
                      </a:r>
                    </a:p>
                  </a:txBody>
                  <a:tcPr marL="68580" marR="68580" marT="0" marB="0" anchor="ctr"/>
                </a:tc>
                <a:extLst>
                  <a:ext uri="{0D108BD9-81ED-4DB2-BD59-A6C34878D82A}">
                    <a16:rowId xmlns:a16="http://schemas.microsoft.com/office/drawing/2014/main" val="10001"/>
                  </a:ext>
                </a:extLst>
              </a:tr>
              <a:tr h="661759">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2</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Southern Part of the site BLOCK 2</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a:solidFill>
                            <a:schemeClr val="dk1"/>
                          </a:solidFill>
                          <a:effectLst/>
                          <a:latin typeface="Cambria" panose="02040503050406030204" pitchFamily="18" charset="0"/>
                          <a:ea typeface="+mn-ea"/>
                          <a:cs typeface="+mn-cs"/>
                        </a:rPr>
                        <a:t>Silty clay mixed with boulders</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300</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600</a:t>
                      </a:r>
                    </a:p>
                  </a:txBody>
                  <a:tcPr marL="68580" marR="68580" marT="0" marB="0" anchor="ctr"/>
                </a:tc>
                <a:tc>
                  <a:txBody>
                    <a:bodyPr/>
                    <a:lstStyle/>
                    <a:p>
                      <a:pPr marL="0" marR="0" algn="ctr" defTabSz="457200" rtl="0" eaLnBrk="1" latinLnBrk="0" hangingPunct="1">
                        <a:lnSpc>
                          <a:spcPct val="150000"/>
                        </a:lnSpc>
                        <a:spcBef>
                          <a:spcPts val="0"/>
                        </a:spcBef>
                        <a:spcAft>
                          <a:spcPts val="0"/>
                        </a:spcAft>
                      </a:pPr>
                      <a:r>
                        <a:rPr lang="en-US" sz="1600" kern="1200" dirty="0">
                          <a:solidFill>
                            <a:schemeClr val="dk1"/>
                          </a:solidFill>
                          <a:effectLst/>
                          <a:latin typeface="Cambria" panose="02040503050406030204" pitchFamily="18" charset="0"/>
                          <a:ea typeface="+mn-ea"/>
                          <a:cs typeface="+mn-cs"/>
                        </a:rPr>
                        <a:t>SC</a:t>
                      </a: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034456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1"/>
            <a:ext cx="7704667" cy="1143000"/>
          </a:xfrm>
        </p:spPr>
        <p:txBody>
          <a:bodyPr>
            <a:normAutofit/>
          </a:bodyPr>
          <a:lstStyle/>
          <a:p>
            <a:r>
              <a:rPr lang="en-US" b="1" dirty="0" smtClean="0">
                <a:solidFill>
                  <a:schemeClr val="tx2"/>
                </a:solidFill>
                <a:latin typeface="Cambria" panose="02040503050406030204" pitchFamily="18" charset="0"/>
              </a:rPr>
              <a:t>Analysis and Design Principles</a:t>
            </a:r>
            <a:endParaRPr lang="en-US" dirty="0">
              <a:latin typeface="Cambria" panose="02040503050406030204" pitchFamily="18" charset="0"/>
            </a:endParaRPr>
          </a:p>
        </p:txBody>
      </p:sp>
      <p:sp>
        <p:nvSpPr>
          <p:cNvPr id="3" name="Content Placeholder 2"/>
          <p:cNvSpPr>
            <a:spLocks noGrp="1"/>
          </p:cNvSpPr>
          <p:nvPr>
            <p:ph idx="1"/>
          </p:nvPr>
        </p:nvSpPr>
        <p:spPr>
          <a:xfrm>
            <a:off x="452966" y="1447800"/>
            <a:ext cx="8763000" cy="5181600"/>
          </a:xfrm>
        </p:spPr>
        <p:txBody>
          <a:bodyPr>
            <a:normAutofit/>
          </a:bodyPr>
          <a:lstStyle/>
          <a:p>
            <a:pPr lvl="1" hangingPunct="0">
              <a:buFont typeface="Wingdings" panose="05000000000000000000" pitchFamily="2" charset="2"/>
              <a:buChar char="Ø"/>
              <a:defRPr/>
            </a:pPr>
            <a:r>
              <a:rPr lang="en-US" dirty="0" smtClean="0"/>
              <a:t>Three </a:t>
            </a:r>
            <a:r>
              <a:rPr lang="en-US" dirty="0"/>
              <a:t>dimensional model is used to model the building using ETABS </a:t>
            </a:r>
            <a:r>
              <a:rPr lang="en-US" dirty="0" smtClean="0"/>
              <a:t>V16.0.0 </a:t>
            </a:r>
            <a:r>
              <a:rPr lang="en-US" dirty="0"/>
              <a:t>program</a:t>
            </a:r>
            <a:r>
              <a:rPr lang="en-US" dirty="0" smtClean="0"/>
              <a:t>.</a:t>
            </a:r>
            <a:endParaRPr lang="en-US" dirty="0"/>
          </a:p>
          <a:p>
            <a:pPr lvl="1" hangingPunct="0">
              <a:buFont typeface="Wingdings" panose="05000000000000000000" pitchFamily="2" charset="2"/>
              <a:buChar char="Ø"/>
              <a:defRPr/>
            </a:pPr>
            <a:r>
              <a:rPr lang="en-US" dirty="0" smtClean="0"/>
              <a:t>The </a:t>
            </a:r>
            <a:r>
              <a:rPr lang="en-US" dirty="0"/>
              <a:t>footings are considered as fixed </a:t>
            </a:r>
            <a:r>
              <a:rPr lang="en-US" dirty="0" smtClean="0"/>
              <a:t>supports (MAT Foundation) .</a:t>
            </a:r>
          </a:p>
          <a:p>
            <a:pPr lvl="1" hangingPunct="0">
              <a:lnSpc>
                <a:spcPct val="150000"/>
              </a:lnSpc>
              <a:buFont typeface="Wingdings" panose="05000000000000000000" pitchFamily="2" charset="2"/>
              <a:buChar char="Ø"/>
              <a:defRPr/>
            </a:pPr>
            <a:r>
              <a:rPr lang="en-US" dirty="0"/>
              <a:t>Codes and Standards</a:t>
            </a:r>
            <a:r>
              <a:rPr lang="en-US" dirty="0" smtClean="0"/>
              <a:t>:</a:t>
            </a:r>
          </a:p>
          <a:p>
            <a:pPr lvl="2" hangingPunct="0">
              <a:lnSpc>
                <a:spcPct val="150000"/>
              </a:lnSpc>
              <a:buFont typeface="Wingdings" panose="05000000000000000000" pitchFamily="2" charset="2"/>
              <a:buChar char="ü"/>
              <a:defRPr/>
            </a:pPr>
            <a:r>
              <a:rPr lang="en-US" dirty="0" smtClean="0"/>
              <a:t>ACI 318-11 : American Concrete Institutes Building Code Requirements for design </a:t>
            </a:r>
            <a:r>
              <a:rPr lang="en-US" dirty="0"/>
              <a:t>of concrete </a:t>
            </a:r>
            <a:r>
              <a:rPr lang="en-US" dirty="0" smtClean="0"/>
              <a:t>elements.</a:t>
            </a:r>
          </a:p>
          <a:p>
            <a:pPr lvl="2" hangingPunct="0">
              <a:buFont typeface="Wingdings" panose="05000000000000000000" pitchFamily="2" charset="2"/>
              <a:buChar char="ü"/>
              <a:defRPr/>
            </a:pPr>
            <a:r>
              <a:rPr lang="en-US" dirty="0" smtClean="0"/>
              <a:t>UBC-97 : Uniform Building Code.</a:t>
            </a:r>
          </a:p>
          <a:p>
            <a:pPr lvl="2" hangingPunct="0">
              <a:buFont typeface="Wingdings" panose="05000000000000000000" pitchFamily="2" charset="2"/>
              <a:buChar char="ü"/>
              <a:defRPr/>
            </a:pPr>
            <a:r>
              <a:rPr lang="en-US" dirty="0" smtClean="0"/>
              <a:t>ASCE : American Society of Civil Engineers.</a:t>
            </a:r>
            <a:endParaRPr lang="en-US" dirty="0"/>
          </a:p>
          <a:p>
            <a:pPr marL="457200" lvl="1" indent="0" hangingPunct="0">
              <a:buNone/>
            </a:pPr>
            <a:endParaRPr lang="en-US" sz="2000" dirty="0" smtClean="0">
              <a:latin typeface="Cambria" panose="02040503050406030204" pitchFamily="18" charset="0"/>
            </a:endParaRPr>
          </a:p>
        </p:txBody>
      </p:sp>
    </p:spTree>
    <p:extLst>
      <p:ext uri="{BB962C8B-B14F-4D97-AF65-F5344CB8AC3E}">
        <p14:creationId xmlns:p14="http://schemas.microsoft.com/office/powerpoint/2010/main" val="12033891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762000"/>
            <a:ext cx="7696200" cy="1600200"/>
          </a:xfrm>
        </p:spPr>
        <p:txBody>
          <a:bodyPr>
            <a:normAutofit/>
          </a:bodyPr>
          <a:lstStyle/>
          <a:p>
            <a:pPr>
              <a:buFont typeface="Wingdings" panose="05000000000000000000" pitchFamily="2" charset="2"/>
              <a:buChar char="Ø"/>
            </a:pPr>
            <a:r>
              <a:rPr lang="en-US" b="1" dirty="0" smtClean="0">
                <a:latin typeface="Cambria" panose="02040503050406030204" pitchFamily="18" charset="0"/>
              </a:rPr>
              <a:t> Concrete </a:t>
            </a:r>
          </a:p>
          <a:p>
            <a:pPr marL="457200" lvl="1" indent="0" hangingPunct="0">
              <a:buNone/>
            </a:pPr>
            <a:r>
              <a:rPr lang="en-US" dirty="0" smtClean="0">
                <a:latin typeface="Cambria" panose="02040503050406030204" pitchFamily="18" charset="0"/>
              </a:rPr>
              <a:t> </a:t>
            </a:r>
          </a:p>
        </p:txBody>
      </p:sp>
      <p:graphicFrame>
        <p:nvGraphicFramePr>
          <p:cNvPr id="4" name="Table 3"/>
          <p:cNvGraphicFramePr>
            <a:graphicFrameLocks noGrp="1"/>
          </p:cNvGraphicFramePr>
          <p:nvPr>
            <p:extLst>
              <p:ext uri="{D42A27DB-BD31-4B8C-83A1-F6EECF244321}">
                <p14:modId xmlns:p14="http://schemas.microsoft.com/office/powerpoint/2010/main" val="2177974381"/>
              </p:ext>
            </p:extLst>
          </p:nvPr>
        </p:nvGraphicFramePr>
        <p:xfrm>
          <a:off x="1295400" y="2490966"/>
          <a:ext cx="6934200" cy="1463040"/>
        </p:xfrm>
        <a:graphic>
          <a:graphicData uri="http://schemas.openxmlformats.org/drawingml/2006/table">
            <a:tbl>
              <a:tblPr firstRow="1" firstCol="1" bandRow="1">
                <a:tableStyleId>{BDBED569-4797-4DF1-A0F4-6AAB3CD982D8}</a:tableStyleId>
              </a:tblPr>
              <a:tblGrid>
                <a:gridCol w="3297973">
                  <a:extLst>
                    <a:ext uri="{9D8B030D-6E8A-4147-A177-3AD203B41FA5}">
                      <a16:colId xmlns:a16="http://schemas.microsoft.com/office/drawing/2014/main" val="20000"/>
                    </a:ext>
                  </a:extLst>
                </a:gridCol>
                <a:gridCol w="3636227">
                  <a:extLst>
                    <a:ext uri="{9D8B030D-6E8A-4147-A177-3AD203B41FA5}">
                      <a16:colId xmlns:a16="http://schemas.microsoft.com/office/drawing/2014/main" val="20001"/>
                    </a:ext>
                  </a:extLst>
                </a:gridCol>
              </a:tblGrid>
              <a:tr h="457200">
                <a:tc>
                  <a:txBody>
                    <a:bodyPr/>
                    <a:lstStyle/>
                    <a:p>
                      <a:pPr marL="0" marR="0" algn="ctr" defTabSz="457200" rtl="0" eaLnBrk="1" latinLnBrk="0" hangingPunct="1">
                        <a:lnSpc>
                          <a:spcPct val="150000"/>
                        </a:lnSpc>
                        <a:spcBef>
                          <a:spcPts val="0"/>
                        </a:spcBef>
                        <a:spcAft>
                          <a:spcPts val="0"/>
                        </a:spcAft>
                      </a:pPr>
                      <a:r>
                        <a:rPr lang="en-US" sz="1600" kern="1200" dirty="0">
                          <a:effectLst/>
                          <a:latin typeface="Cambria" panose="02040503050406030204" pitchFamily="18" charset="0"/>
                        </a:rPr>
                        <a:t>Structural element</a:t>
                      </a:r>
                      <a:endParaRPr lang="en-US" sz="1600" kern="1200" dirty="0">
                        <a:solidFill>
                          <a:schemeClr val="dk1"/>
                        </a:solidFill>
                        <a:effectLst/>
                        <a:latin typeface="Cambria" panose="02040503050406030204" pitchFamily="18" charset="0"/>
                        <a:ea typeface="+mn-ea"/>
                        <a:cs typeface="+mn-cs"/>
                      </a:endParaRPr>
                    </a:p>
                  </a:txBody>
                  <a:tcPr marL="68580" marR="68580" marT="0" marB="0"/>
                </a:tc>
                <a:tc>
                  <a:txBody>
                    <a:bodyPr/>
                    <a:lstStyle/>
                    <a:p>
                      <a:pPr marL="0" marR="0" indent="0" algn="ctr" defTabSz="457200" rtl="0" eaLnBrk="1" latinLnBrk="0" hangingPunct="1">
                        <a:lnSpc>
                          <a:spcPct val="150000"/>
                        </a:lnSpc>
                        <a:spcBef>
                          <a:spcPts val="0"/>
                        </a:spcBef>
                        <a:spcAft>
                          <a:spcPts val="0"/>
                        </a:spcAft>
                      </a:pPr>
                      <a:r>
                        <a:rPr lang="en-US" sz="1600" kern="1200" dirty="0">
                          <a:effectLst/>
                          <a:latin typeface="Cambria" panose="02040503050406030204" pitchFamily="18" charset="0"/>
                        </a:rPr>
                        <a:t>Compressive strength(fc</a:t>
                      </a:r>
                      <a:r>
                        <a:rPr lang="en-US" sz="1600" kern="1200" dirty="0" smtClean="0">
                          <a:effectLst/>
                          <a:latin typeface="Cambria" panose="02040503050406030204" pitchFamily="18" charset="0"/>
                        </a:rPr>
                        <a:t>’)</a:t>
                      </a:r>
                    </a:p>
                    <a:p>
                      <a:pPr marL="0" marR="0" indent="0" algn="ctr" defTabSz="457200" rtl="0" eaLnBrk="1" latinLnBrk="0" hangingPunct="1">
                        <a:lnSpc>
                          <a:spcPct val="150000"/>
                        </a:lnSpc>
                        <a:spcBef>
                          <a:spcPts val="0"/>
                        </a:spcBef>
                        <a:spcAft>
                          <a:spcPts val="0"/>
                        </a:spcAft>
                      </a:pPr>
                      <a:r>
                        <a:rPr lang="en-US" sz="1600" kern="1200" dirty="0" smtClean="0">
                          <a:effectLst/>
                          <a:latin typeface="Cambria" panose="02040503050406030204" pitchFamily="18" charset="0"/>
                        </a:rPr>
                        <a:t> </a:t>
                      </a:r>
                      <a:r>
                        <a:rPr lang="en-US" sz="1600" kern="1200" dirty="0">
                          <a:effectLst/>
                          <a:latin typeface="Cambria" panose="02040503050406030204" pitchFamily="18" charset="0"/>
                        </a:rPr>
                        <a:t>(</a:t>
                      </a:r>
                      <a:r>
                        <a:rPr lang="en-US" sz="1600" kern="1200" dirty="0" err="1">
                          <a:effectLst/>
                          <a:latin typeface="Cambria" panose="02040503050406030204" pitchFamily="18" charset="0"/>
                        </a:rPr>
                        <a:t>Mpa</a:t>
                      </a:r>
                      <a:r>
                        <a:rPr lang="en-US" sz="1600" kern="1200" dirty="0">
                          <a:effectLst/>
                          <a:latin typeface="Cambria" panose="02040503050406030204" pitchFamily="18" charset="0"/>
                        </a:rPr>
                        <a:t>)</a:t>
                      </a:r>
                      <a:endParaRPr lang="en-US" sz="1600" kern="1200" dirty="0">
                        <a:solidFill>
                          <a:schemeClr val="dk1"/>
                        </a:solidFill>
                        <a:effectLst/>
                        <a:latin typeface="Cambria" panose="02040503050406030204" pitchFamily="18" charset="0"/>
                        <a:ea typeface="+mn-ea"/>
                        <a:cs typeface="+mn-cs"/>
                      </a:endParaRPr>
                    </a:p>
                  </a:txBody>
                  <a:tcPr marL="68580" marR="68580" marT="0" marB="0"/>
                </a:tc>
                <a:extLst>
                  <a:ext uri="{0D108BD9-81ED-4DB2-BD59-A6C34878D82A}">
                    <a16:rowId xmlns:a16="http://schemas.microsoft.com/office/drawing/2014/main" val="10000"/>
                  </a:ext>
                </a:extLst>
              </a:tr>
              <a:tr h="356406">
                <a:tc>
                  <a:txBody>
                    <a:bodyPr/>
                    <a:lstStyle/>
                    <a:p>
                      <a:pPr marL="0" marR="0" algn="ctr" defTabSz="457200" rtl="0" eaLnBrk="1" latinLnBrk="0" hangingPunct="1">
                        <a:lnSpc>
                          <a:spcPct val="150000"/>
                        </a:lnSpc>
                        <a:spcBef>
                          <a:spcPts val="0"/>
                        </a:spcBef>
                        <a:spcAft>
                          <a:spcPts val="0"/>
                        </a:spcAft>
                      </a:pPr>
                      <a:r>
                        <a:rPr lang="en-US" sz="1600" kern="1200" dirty="0">
                          <a:effectLst/>
                          <a:latin typeface="Cambria" panose="02040503050406030204" pitchFamily="18" charset="0"/>
                        </a:rPr>
                        <a:t>Slab, beam</a:t>
                      </a:r>
                      <a:endParaRPr lang="en-US" sz="1600" kern="1200" dirty="0">
                        <a:solidFill>
                          <a:schemeClr val="dk1"/>
                        </a:solidFill>
                        <a:effectLst/>
                        <a:latin typeface="Cambria" panose="02040503050406030204" pitchFamily="18" charset="0"/>
                        <a:ea typeface="+mn-ea"/>
                        <a:cs typeface="+mn-cs"/>
                      </a:endParaRPr>
                    </a:p>
                  </a:txBody>
                  <a:tcPr marL="68580" marR="68580" marT="0" marB="0"/>
                </a:tc>
                <a:tc>
                  <a:txBody>
                    <a:bodyPr/>
                    <a:lstStyle/>
                    <a:p>
                      <a:pPr marL="0" marR="0" algn="ctr" defTabSz="457200" rtl="0" eaLnBrk="1" latinLnBrk="0" hangingPunct="1">
                        <a:lnSpc>
                          <a:spcPct val="150000"/>
                        </a:lnSpc>
                        <a:spcBef>
                          <a:spcPts val="0"/>
                        </a:spcBef>
                        <a:spcAft>
                          <a:spcPts val="0"/>
                        </a:spcAft>
                      </a:pPr>
                      <a:r>
                        <a:rPr lang="en-US" sz="1600" kern="1200" dirty="0">
                          <a:effectLst/>
                          <a:latin typeface="Cambria" panose="02040503050406030204" pitchFamily="18" charset="0"/>
                        </a:rPr>
                        <a:t>24</a:t>
                      </a:r>
                      <a:endParaRPr lang="en-US" sz="1600" kern="1200" dirty="0">
                        <a:solidFill>
                          <a:schemeClr val="dk1"/>
                        </a:solidFill>
                        <a:effectLst/>
                        <a:latin typeface="Cambria" panose="02040503050406030204" pitchFamily="18" charset="0"/>
                        <a:ea typeface="+mn-ea"/>
                        <a:cs typeface="+mn-cs"/>
                      </a:endParaRPr>
                    </a:p>
                  </a:txBody>
                  <a:tcPr marL="68580" marR="68580" marT="0" marB="0"/>
                </a:tc>
                <a:extLst>
                  <a:ext uri="{0D108BD9-81ED-4DB2-BD59-A6C34878D82A}">
                    <a16:rowId xmlns:a16="http://schemas.microsoft.com/office/drawing/2014/main" val="10001"/>
                  </a:ext>
                </a:extLst>
              </a:tr>
              <a:tr h="356406">
                <a:tc>
                  <a:txBody>
                    <a:bodyPr/>
                    <a:lstStyle/>
                    <a:p>
                      <a:pPr marL="0" marR="0" algn="ctr" defTabSz="457200" rtl="0" eaLnBrk="1" latinLnBrk="0" hangingPunct="1">
                        <a:lnSpc>
                          <a:spcPct val="150000"/>
                        </a:lnSpc>
                        <a:spcBef>
                          <a:spcPts val="0"/>
                        </a:spcBef>
                        <a:spcAft>
                          <a:spcPts val="0"/>
                        </a:spcAft>
                      </a:pPr>
                      <a:r>
                        <a:rPr lang="en-US" sz="1600" kern="1200" dirty="0">
                          <a:effectLst/>
                          <a:latin typeface="Cambria" panose="02040503050406030204" pitchFamily="18" charset="0"/>
                        </a:rPr>
                        <a:t>Column, footing, shear </a:t>
                      </a:r>
                      <a:r>
                        <a:rPr lang="en-US" sz="1600" kern="1200" dirty="0" smtClean="0">
                          <a:effectLst/>
                          <a:latin typeface="Cambria" panose="02040503050406030204" pitchFamily="18" charset="0"/>
                        </a:rPr>
                        <a:t>wall, Stair</a:t>
                      </a:r>
                      <a:endParaRPr lang="en-US" sz="1600" kern="1200" dirty="0">
                        <a:solidFill>
                          <a:schemeClr val="dk1"/>
                        </a:solidFill>
                        <a:effectLst/>
                        <a:latin typeface="Cambria" panose="02040503050406030204" pitchFamily="18" charset="0"/>
                        <a:ea typeface="+mn-ea"/>
                        <a:cs typeface="+mn-cs"/>
                      </a:endParaRPr>
                    </a:p>
                  </a:txBody>
                  <a:tcPr marL="68580" marR="68580" marT="0" marB="0"/>
                </a:tc>
                <a:tc>
                  <a:txBody>
                    <a:bodyPr/>
                    <a:lstStyle/>
                    <a:p>
                      <a:pPr marL="0" marR="0" algn="ctr" defTabSz="457200" rtl="0" eaLnBrk="1" latinLnBrk="0" hangingPunct="1">
                        <a:lnSpc>
                          <a:spcPct val="150000"/>
                        </a:lnSpc>
                        <a:spcBef>
                          <a:spcPts val="0"/>
                        </a:spcBef>
                        <a:spcAft>
                          <a:spcPts val="0"/>
                        </a:spcAft>
                      </a:pPr>
                      <a:r>
                        <a:rPr lang="en-US" sz="1600" kern="1200" dirty="0">
                          <a:effectLst/>
                          <a:latin typeface="Cambria" panose="02040503050406030204" pitchFamily="18" charset="0"/>
                        </a:rPr>
                        <a:t>28</a:t>
                      </a:r>
                      <a:endParaRPr lang="en-US" sz="1600" kern="1200" dirty="0">
                        <a:solidFill>
                          <a:schemeClr val="dk1"/>
                        </a:solidFill>
                        <a:effectLst/>
                        <a:latin typeface="Cambria" panose="02040503050406030204" pitchFamily="18" charset="0"/>
                        <a:ea typeface="+mn-ea"/>
                        <a:cs typeface="+mn-cs"/>
                      </a:endParaRPr>
                    </a:p>
                  </a:txBody>
                  <a:tcPr marL="68580" marR="68580" marT="0" marB="0"/>
                </a:tc>
                <a:extLst>
                  <a:ext uri="{0D108BD9-81ED-4DB2-BD59-A6C34878D82A}">
                    <a16:rowId xmlns:a16="http://schemas.microsoft.com/office/drawing/2014/main" val="10002"/>
                  </a:ext>
                </a:extLst>
              </a:tr>
            </a:tbl>
          </a:graphicData>
        </a:graphic>
      </p:graphicFrame>
      <p:sp>
        <p:nvSpPr>
          <p:cNvPr id="2" name="Rectangle 1"/>
          <p:cNvSpPr/>
          <p:nvPr/>
        </p:nvSpPr>
        <p:spPr>
          <a:xfrm>
            <a:off x="3810000" y="152400"/>
            <a:ext cx="2271199" cy="707886"/>
          </a:xfrm>
          <a:prstGeom prst="rect">
            <a:avLst/>
          </a:prstGeom>
        </p:spPr>
        <p:txBody>
          <a:bodyPr wrap="none">
            <a:spAutoFit/>
          </a:bodyPr>
          <a:lstStyle/>
          <a:p>
            <a:r>
              <a:rPr lang="en-US" dirty="0"/>
              <a:t> </a:t>
            </a:r>
            <a:r>
              <a:rPr lang="en-US" sz="4000" b="1" dirty="0">
                <a:ln w="3175" cmpd="sng">
                  <a:noFill/>
                </a:ln>
                <a:solidFill>
                  <a:schemeClr val="tx2"/>
                </a:solidFill>
                <a:latin typeface="Cambria" panose="02040503050406030204" pitchFamily="18" charset="0"/>
                <a:ea typeface="+mj-ea"/>
                <a:cs typeface="+mj-cs"/>
              </a:rPr>
              <a:t>Material</a:t>
            </a:r>
            <a:r>
              <a:rPr lang="en-US" dirty="0"/>
              <a:t> </a:t>
            </a:r>
          </a:p>
        </p:txBody>
      </p:sp>
      <p:sp>
        <p:nvSpPr>
          <p:cNvPr id="5" name="Rectangle 4"/>
          <p:cNvSpPr/>
          <p:nvPr/>
        </p:nvSpPr>
        <p:spPr>
          <a:xfrm>
            <a:off x="990600" y="4724400"/>
            <a:ext cx="5334000" cy="1154162"/>
          </a:xfrm>
          <a:prstGeom prst="rect">
            <a:avLst/>
          </a:prstGeom>
        </p:spPr>
        <p:txBody>
          <a:bodyPr wrap="square">
            <a:spAutoFit/>
          </a:bodyPr>
          <a:lstStyle/>
          <a:p>
            <a:pPr marL="285750" indent="-285750" defTabSz="457200">
              <a:spcBef>
                <a:spcPct val="20000"/>
              </a:spcBef>
              <a:spcAft>
                <a:spcPts val="600"/>
              </a:spcAft>
              <a:buClr>
                <a:schemeClr val="accent1">
                  <a:lumMod val="75000"/>
                </a:schemeClr>
              </a:buClr>
              <a:buSzPct val="145000"/>
              <a:buFont typeface="Wingdings" panose="05000000000000000000" pitchFamily="2" charset="2"/>
              <a:buChar char="Ø"/>
            </a:pPr>
            <a:r>
              <a:rPr lang="en-US" sz="2400" b="1" dirty="0">
                <a:latin typeface="Cambria" panose="02040503050406030204" pitchFamily="18" charset="0"/>
              </a:rPr>
              <a:t>Reinforcement steel:</a:t>
            </a:r>
          </a:p>
          <a:p>
            <a:r>
              <a:rPr lang="en-US" dirty="0" smtClean="0"/>
              <a:t>                </a:t>
            </a:r>
            <a:r>
              <a:rPr lang="en-US" sz="2000" dirty="0" smtClean="0">
                <a:latin typeface="Cambria" panose="02040503050406030204" pitchFamily="18" charset="0"/>
              </a:rPr>
              <a:t>Yielding </a:t>
            </a:r>
            <a:r>
              <a:rPr lang="en-US" sz="2000" dirty="0">
                <a:latin typeface="Cambria" panose="02040503050406030204" pitchFamily="18" charset="0"/>
              </a:rPr>
              <a:t>strength (</a:t>
            </a:r>
            <a:r>
              <a:rPr lang="en-US" sz="2000" dirty="0" err="1">
                <a:latin typeface="Cambria" panose="02040503050406030204" pitchFamily="18" charset="0"/>
              </a:rPr>
              <a:t>Fy</a:t>
            </a:r>
            <a:r>
              <a:rPr lang="en-US" sz="2000" dirty="0">
                <a:latin typeface="Cambria" panose="02040503050406030204" pitchFamily="18" charset="0"/>
              </a:rPr>
              <a:t>) = 420MPa</a:t>
            </a:r>
          </a:p>
          <a:p>
            <a:pPr lvl="0"/>
            <a:r>
              <a:rPr lang="en-US" sz="2000" dirty="0" smtClean="0">
                <a:latin typeface="Cambria" panose="02040503050406030204" pitchFamily="18" charset="0"/>
              </a:rPr>
              <a:t>             Modulus </a:t>
            </a:r>
            <a:r>
              <a:rPr lang="en-US" sz="2000" dirty="0">
                <a:latin typeface="Cambria" panose="02040503050406030204" pitchFamily="18" charset="0"/>
              </a:rPr>
              <a:t>of elasticity (</a:t>
            </a:r>
            <a:r>
              <a:rPr lang="en-US" sz="2000" dirty="0" err="1">
                <a:latin typeface="Cambria" panose="02040503050406030204" pitchFamily="18" charset="0"/>
              </a:rPr>
              <a:t>Es</a:t>
            </a:r>
            <a:r>
              <a:rPr lang="en-US" sz="2000" dirty="0">
                <a:latin typeface="Cambria" panose="02040503050406030204" pitchFamily="18" charset="0"/>
              </a:rPr>
              <a:t>) = 200GP </a:t>
            </a:r>
          </a:p>
        </p:txBody>
      </p:sp>
    </p:spTree>
    <p:extLst>
      <p:ext uri="{BB962C8B-B14F-4D97-AF65-F5344CB8AC3E}">
        <p14:creationId xmlns:p14="http://schemas.microsoft.com/office/powerpoint/2010/main" val="34646245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83352390"/>
              </p:ext>
            </p:extLst>
          </p:nvPr>
        </p:nvGraphicFramePr>
        <p:xfrm>
          <a:off x="1600200" y="2590800"/>
          <a:ext cx="5943600" cy="2286000"/>
        </p:xfrm>
        <a:graphic>
          <a:graphicData uri="http://schemas.openxmlformats.org/drawingml/2006/table">
            <a:tbl>
              <a:tblPr firstRow="1" firstCol="1" bandRow="1">
                <a:tableStyleId>{BDBED569-4797-4DF1-A0F4-6AAB3CD982D8}</a:tableStyleId>
              </a:tblPr>
              <a:tblGrid>
                <a:gridCol w="335280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tblGrid>
              <a:tr h="457200">
                <a:tc>
                  <a:txBody>
                    <a:bodyPr/>
                    <a:lstStyle/>
                    <a:p>
                      <a:pPr marL="0" marR="0" algn="ctr">
                        <a:lnSpc>
                          <a:spcPct val="115000"/>
                        </a:lnSpc>
                        <a:spcBef>
                          <a:spcPts val="0"/>
                        </a:spcBef>
                        <a:spcAft>
                          <a:spcPts val="0"/>
                        </a:spcAft>
                      </a:pPr>
                      <a:r>
                        <a:rPr lang="en-US" sz="1600" dirty="0" smtClean="0">
                          <a:effectLst/>
                          <a:latin typeface="Cambria" panose="02040503050406030204" pitchFamily="18" charset="0"/>
                        </a:rPr>
                        <a:t>Material </a:t>
                      </a:r>
                      <a:endParaRPr lang="en-US" sz="1600" dirty="0">
                        <a:effectLst/>
                        <a:latin typeface="Cambria" panose="02040503050406030204" pitchFamily="18" charset="0"/>
                        <a:ea typeface="Calibri"/>
                        <a:cs typeface="Arial"/>
                      </a:endParaRPr>
                    </a:p>
                  </a:txBody>
                  <a:tcPr marL="110547" marR="110547" marT="0" marB="0" anchor="ctr"/>
                </a:tc>
                <a:tc>
                  <a:txBody>
                    <a:bodyPr/>
                    <a:lstStyle/>
                    <a:p>
                      <a:pPr marL="0" marR="0" algn="ctr">
                        <a:lnSpc>
                          <a:spcPct val="115000"/>
                        </a:lnSpc>
                        <a:spcBef>
                          <a:spcPts val="0"/>
                        </a:spcBef>
                        <a:spcAft>
                          <a:spcPts val="0"/>
                        </a:spcAft>
                      </a:pPr>
                      <a:r>
                        <a:rPr lang="en-US" sz="1600" dirty="0" smtClean="0">
                          <a:effectLst/>
                          <a:latin typeface="Cambria" panose="02040503050406030204" pitchFamily="18" charset="0"/>
                        </a:rPr>
                        <a:t>Unit weight, </a:t>
                      </a:r>
                      <a:r>
                        <a:rPr lang="en-US" sz="1600" dirty="0">
                          <a:effectLst/>
                          <a:latin typeface="Cambria" panose="02040503050406030204" pitchFamily="18" charset="0"/>
                        </a:rPr>
                        <a:t>γ (KN/m</a:t>
                      </a:r>
                      <a:r>
                        <a:rPr lang="en-US" sz="1600" baseline="30000" dirty="0">
                          <a:effectLst/>
                          <a:latin typeface="Cambria" panose="02040503050406030204" pitchFamily="18" charset="0"/>
                        </a:rPr>
                        <a:t>3</a:t>
                      </a:r>
                      <a:r>
                        <a:rPr lang="en-US" sz="1600" dirty="0">
                          <a:effectLst/>
                          <a:latin typeface="Cambria" panose="02040503050406030204" pitchFamily="18" charset="0"/>
                        </a:rPr>
                        <a:t>)</a:t>
                      </a:r>
                      <a:endParaRPr lang="en-US" sz="1600" dirty="0">
                        <a:effectLst/>
                        <a:latin typeface="Cambria" panose="02040503050406030204" pitchFamily="18" charset="0"/>
                        <a:ea typeface="Calibri"/>
                        <a:cs typeface="Arial"/>
                      </a:endParaRPr>
                    </a:p>
                  </a:txBody>
                  <a:tcPr marL="110547" marR="110547" marT="0" marB="0" anchor="ctr"/>
                </a:tc>
                <a:extLst>
                  <a:ext uri="{0D108BD9-81ED-4DB2-BD59-A6C34878D82A}">
                    <a16:rowId xmlns:a16="http://schemas.microsoft.com/office/drawing/2014/main" val="10000"/>
                  </a:ext>
                </a:extLst>
              </a:tr>
              <a:tr h="457200">
                <a:tc>
                  <a:txBody>
                    <a:bodyPr/>
                    <a:lstStyle/>
                    <a:p>
                      <a:pPr marL="0" marR="0" algn="ctr">
                        <a:lnSpc>
                          <a:spcPct val="115000"/>
                        </a:lnSpc>
                        <a:spcBef>
                          <a:spcPts val="0"/>
                        </a:spcBef>
                        <a:spcAft>
                          <a:spcPts val="0"/>
                        </a:spcAft>
                      </a:pPr>
                      <a:r>
                        <a:rPr lang="en-US" sz="1600" dirty="0">
                          <a:effectLst/>
                          <a:latin typeface="Cambria" panose="02040503050406030204" pitchFamily="18" charset="0"/>
                        </a:rPr>
                        <a:t>Plain concrete</a:t>
                      </a:r>
                      <a:endParaRPr lang="en-US" sz="1600" dirty="0">
                        <a:effectLst/>
                        <a:latin typeface="Cambria" panose="02040503050406030204" pitchFamily="18" charset="0"/>
                        <a:ea typeface="Calibri"/>
                        <a:cs typeface="Arial"/>
                      </a:endParaRPr>
                    </a:p>
                  </a:txBody>
                  <a:tcPr marL="110547" marR="110547" marT="0" marB="0" anchor="ctr"/>
                </a:tc>
                <a:tc>
                  <a:txBody>
                    <a:bodyPr/>
                    <a:lstStyle/>
                    <a:p>
                      <a:pPr marL="0" marR="0" algn="ctr">
                        <a:lnSpc>
                          <a:spcPct val="115000"/>
                        </a:lnSpc>
                        <a:spcBef>
                          <a:spcPts val="0"/>
                        </a:spcBef>
                        <a:spcAft>
                          <a:spcPts val="0"/>
                        </a:spcAft>
                      </a:pPr>
                      <a:r>
                        <a:rPr lang="en-US" sz="1600">
                          <a:effectLst/>
                          <a:latin typeface="Cambria" panose="02040503050406030204" pitchFamily="18" charset="0"/>
                        </a:rPr>
                        <a:t>23</a:t>
                      </a:r>
                      <a:endParaRPr lang="en-US" sz="1600">
                        <a:effectLst/>
                        <a:latin typeface="Cambria" panose="02040503050406030204" pitchFamily="18" charset="0"/>
                        <a:ea typeface="Calibri"/>
                        <a:cs typeface="Arial"/>
                      </a:endParaRPr>
                    </a:p>
                  </a:txBody>
                  <a:tcPr marL="110547" marR="110547" marT="0" marB="0" anchor="ctr"/>
                </a:tc>
                <a:extLst>
                  <a:ext uri="{0D108BD9-81ED-4DB2-BD59-A6C34878D82A}">
                    <a16:rowId xmlns:a16="http://schemas.microsoft.com/office/drawing/2014/main" val="10001"/>
                  </a:ext>
                </a:extLst>
              </a:tr>
              <a:tr h="457200">
                <a:tc>
                  <a:txBody>
                    <a:bodyPr/>
                    <a:lstStyle/>
                    <a:p>
                      <a:pPr marL="0" marR="0" algn="ctr">
                        <a:lnSpc>
                          <a:spcPct val="115000"/>
                        </a:lnSpc>
                        <a:spcBef>
                          <a:spcPts val="0"/>
                        </a:spcBef>
                        <a:spcAft>
                          <a:spcPts val="0"/>
                        </a:spcAft>
                      </a:pPr>
                      <a:r>
                        <a:rPr lang="en-US" sz="1600" dirty="0">
                          <a:effectLst/>
                          <a:latin typeface="Cambria" panose="02040503050406030204" pitchFamily="18" charset="0"/>
                        </a:rPr>
                        <a:t>Reinforced concrete</a:t>
                      </a:r>
                      <a:endParaRPr lang="en-US" sz="1600" dirty="0">
                        <a:effectLst/>
                        <a:latin typeface="Cambria" panose="02040503050406030204" pitchFamily="18" charset="0"/>
                        <a:ea typeface="Calibri"/>
                        <a:cs typeface="Arial"/>
                      </a:endParaRPr>
                    </a:p>
                  </a:txBody>
                  <a:tcPr marL="110547" marR="110547" marT="0" marB="0" anchor="ctr"/>
                </a:tc>
                <a:tc>
                  <a:txBody>
                    <a:bodyPr/>
                    <a:lstStyle/>
                    <a:p>
                      <a:pPr marL="0" marR="0" algn="ctr">
                        <a:lnSpc>
                          <a:spcPct val="115000"/>
                        </a:lnSpc>
                        <a:spcBef>
                          <a:spcPts val="0"/>
                        </a:spcBef>
                        <a:spcAft>
                          <a:spcPts val="0"/>
                        </a:spcAft>
                      </a:pPr>
                      <a:r>
                        <a:rPr lang="en-US" sz="1600">
                          <a:effectLst/>
                          <a:latin typeface="Cambria" panose="02040503050406030204" pitchFamily="18" charset="0"/>
                        </a:rPr>
                        <a:t>25</a:t>
                      </a:r>
                      <a:endParaRPr lang="en-US" sz="1600">
                        <a:effectLst/>
                        <a:latin typeface="Cambria" panose="02040503050406030204" pitchFamily="18" charset="0"/>
                        <a:ea typeface="Calibri"/>
                        <a:cs typeface="Arial"/>
                      </a:endParaRPr>
                    </a:p>
                  </a:txBody>
                  <a:tcPr marL="110547" marR="110547" marT="0" marB="0" anchor="ctr"/>
                </a:tc>
                <a:extLst>
                  <a:ext uri="{0D108BD9-81ED-4DB2-BD59-A6C34878D82A}">
                    <a16:rowId xmlns:a16="http://schemas.microsoft.com/office/drawing/2014/main" val="10002"/>
                  </a:ext>
                </a:extLst>
              </a:tr>
              <a:tr h="457200">
                <a:tc>
                  <a:txBody>
                    <a:bodyPr/>
                    <a:lstStyle/>
                    <a:p>
                      <a:pPr marL="0" marR="0" algn="ctr">
                        <a:lnSpc>
                          <a:spcPct val="115000"/>
                        </a:lnSpc>
                        <a:spcBef>
                          <a:spcPts val="0"/>
                        </a:spcBef>
                        <a:spcAft>
                          <a:spcPts val="0"/>
                        </a:spcAft>
                      </a:pPr>
                      <a:r>
                        <a:rPr lang="en-US" sz="1600">
                          <a:effectLst/>
                          <a:latin typeface="Cambria" panose="02040503050406030204" pitchFamily="18" charset="0"/>
                        </a:rPr>
                        <a:t>Tiles</a:t>
                      </a:r>
                      <a:endParaRPr lang="en-US" sz="1600">
                        <a:effectLst/>
                        <a:latin typeface="Cambria" panose="02040503050406030204" pitchFamily="18" charset="0"/>
                        <a:ea typeface="Calibri"/>
                        <a:cs typeface="Arial"/>
                      </a:endParaRPr>
                    </a:p>
                  </a:txBody>
                  <a:tcPr marL="110547" marR="110547" marT="0" marB="0" anchor="ctr"/>
                </a:tc>
                <a:tc>
                  <a:txBody>
                    <a:bodyPr/>
                    <a:lstStyle/>
                    <a:p>
                      <a:pPr marL="0" marR="0" algn="ctr">
                        <a:lnSpc>
                          <a:spcPct val="115000"/>
                        </a:lnSpc>
                        <a:spcBef>
                          <a:spcPts val="0"/>
                        </a:spcBef>
                        <a:spcAft>
                          <a:spcPts val="0"/>
                        </a:spcAft>
                      </a:pPr>
                      <a:r>
                        <a:rPr lang="en-US" sz="1600" dirty="0">
                          <a:effectLst/>
                          <a:latin typeface="Cambria" panose="02040503050406030204" pitchFamily="18" charset="0"/>
                        </a:rPr>
                        <a:t>26</a:t>
                      </a:r>
                      <a:endParaRPr lang="en-US" sz="1600" dirty="0">
                        <a:effectLst/>
                        <a:latin typeface="Cambria" panose="02040503050406030204" pitchFamily="18" charset="0"/>
                        <a:ea typeface="Calibri"/>
                        <a:cs typeface="Arial"/>
                      </a:endParaRPr>
                    </a:p>
                  </a:txBody>
                  <a:tcPr marL="110547" marR="110547" marT="0" marB="0" anchor="ctr"/>
                </a:tc>
                <a:extLst>
                  <a:ext uri="{0D108BD9-81ED-4DB2-BD59-A6C34878D82A}">
                    <a16:rowId xmlns:a16="http://schemas.microsoft.com/office/drawing/2014/main" val="10003"/>
                  </a:ext>
                </a:extLst>
              </a:tr>
              <a:tr h="457200">
                <a:tc>
                  <a:txBody>
                    <a:bodyPr/>
                    <a:lstStyle/>
                    <a:p>
                      <a:pPr marL="0" marR="0" algn="ctr">
                        <a:lnSpc>
                          <a:spcPct val="115000"/>
                        </a:lnSpc>
                        <a:spcBef>
                          <a:spcPts val="0"/>
                        </a:spcBef>
                        <a:spcAft>
                          <a:spcPts val="0"/>
                        </a:spcAft>
                      </a:pPr>
                      <a:r>
                        <a:rPr lang="en-US" sz="1600" dirty="0">
                          <a:effectLst/>
                          <a:latin typeface="Cambria" panose="02040503050406030204" pitchFamily="18" charset="0"/>
                        </a:rPr>
                        <a:t>Filling material</a:t>
                      </a:r>
                      <a:endParaRPr lang="en-US" sz="1600" dirty="0">
                        <a:effectLst/>
                        <a:latin typeface="Cambria" panose="02040503050406030204" pitchFamily="18" charset="0"/>
                        <a:ea typeface="Calibri"/>
                        <a:cs typeface="Arial"/>
                      </a:endParaRPr>
                    </a:p>
                  </a:txBody>
                  <a:tcPr marL="110547" marR="110547" marT="0" marB="0" anchor="ctr"/>
                </a:tc>
                <a:tc>
                  <a:txBody>
                    <a:bodyPr/>
                    <a:lstStyle/>
                    <a:p>
                      <a:pPr marL="0" marR="0" algn="ctr">
                        <a:lnSpc>
                          <a:spcPct val="115000"/>
                        </a:lnSpc>
                        <a:spcBef>
                          <a:spcPts val="0"/>
                        </a:spcBef>
                        <a:spcAft>
                          <a:spcPts val="0"/>
                        </a:spcAft>
                      </a:pPr>
                      <a:r>
                        <a:rPr lang="en-US" sz="1600" dirty="0" smtClean="0">
                          <a:effectLst/>
                          <a:latin typeface="Cambria" panose="02040503050406030204" pitchFamily="18" charset="0"/>
                          <a:ea typeface="+mn-ea"/>
                          <a:cs typeface="+mn-cs"/>
                        </a:rPr>
                        <a:t>23</a:t>
                      </a:r>
                      <a:endParaRPr lang="en-US" sz="1600" dirty="0">
                        <a:effectLst/>
                        <a:latin typeface="Cambria" panose="02040503050406030204" pitchFamily="18" charset="0"/>
                        <a:ea typeface="Calibri"/>
                        <a:cs typeface="Arial"/>
                      </a:endParaRPr>
                    </a:p>
                  </a:txBody>
                  <a:tcPr marL="110547" marR="110547" marT="0" marB="0" anchor="ctr"/>
                </a:tc>
                <a:extLst>
                  <a:ext uri="{0D108BD9-81ED-4DB2-BD59-A6C34878D82A}">
                    <a16:rowId xmlns:a16="http://schemas.microsoft.com/office/drawing/2014/main" val="10004"/>
                  </a:ext>
                </a:extLst>
              </a:tr>
            </a:tbl>
          </a:graphicData>
        </a:graphic>
      </p:graphicFrame>
      <p:sp>
        <p:nvSpPr>
          <p:cNvPr id="7" name="Content Placeholder 2"/>
          <p:cNvSpPr txBox="1">
            <a:spLocks/>
          </p:cNvSpPr>
          <p:nvPr/>
        </p:nvSpPr>
        <p:spPr>
          <a:xfrm>
            <a:off x="1219200" y="1219200"/>
            <a:ext cx="3840480" cy="990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defTabSz="457200">
              <a:spcAft>
                <a:spcPts val="600"/>
              </a:spcAft>
              <a:buClr>
                <a:schemeClr val="accent1">
                  <a:lumMod val="75000"/>
                </a:schemeClr>
              </a:buClr>
              <a:buSzPct val="145000"/>
              <a:buFont typeface="Wingdings" panose="05000000000000000000" pitchFamily="2" charset="2"/>
              <a:buChar char="Ø"/>
            </a:pPr>
            <a:r>
              <a:rPr lang="en-US" sz="2400" b="1" dirty="0">
                <a:latin typeface="Cambria" panose="02040503050406030204" pitchFamily="18" charset="0"/>
              </a:rPr>
              <a:t> Materials unit weight  </a:t>
            </a:r>
          </a:p>
          <a:p>
            <a:pPr marL="0" indent="0">
              <a:buFont typeface="Arial" panose="020B0604020202020204" pitchFamily="34" charset="0"/>
              <a:buNone/>
            </a:pPr>
            <a:endParaRPr lang="en-US" sz="2800" dirty="0" smtClean="0"/>
          </a:p>
          <a:p>
            <a:pPr marL="0" indent="0">
              <a:buFont typeface="Arial" panose="020B0604020202020204" pitchFamily="34" charset="0"/>
              <a:buNone/>
            </a:pPr>
            <a:endParaRPr lang="en-US" sz="2000" dirty="0" smtClean="0"/>
          </a:p>
          <a:p>
            <a:pPr marL="0" indent="0">
              <a:buFont typeface="Arial" panose="020B0604020202020204" pitchFamily="34" charset="0"/>
              <a:buNone/>
            </a:pPr>
            <a:endParaRPr lang="en-US" sz="2000" dirty="0"/>
          </a:p>
        </p:txBody>
      </p:sp>
      <p:sp>
        <p:nvSpPr>
          <p:cNvPr id="6" name="Rectangle 5"/>
          <p:cNvSpPr/>
          <p:nvPr/>
        </p:nvSpPr>
        <p:spPr>
          <a:xfrm>
            <a:off x="3810000" y="152400"/>
            <a:ext cx="2271199" cy="707886"/>
          </a:xfrm>
          <a:prstGeom prst="rect">
            <a:avLst/>
          </a:prstGeom>
        </p:spPr>
        <p:txBody>
          <a:bodyPr wrap="none">
            <a:spAutoFit/>
          </a:bodyPr>
          <a:lstStyle/>
          <a:p>
            <a:r>
              <a:rPr lang="en-US" dirty="0"/>
              <a:t> </a:t>
            </a:r>
            <a:r>
              <a:rPr lang="en-US" sz="4000" b="1" dirty="0">
                <a:ln w="3175" cmpd="sng">
                  <a:noFill/>
                </a:ln>
                <a:solidFill>
                  <a:schemeClr val="tx2"/>
                </a:solidFill>
                <a:latin typeface="Cambria" panose="02040503050406030204" pitchFamily="18" charset="0"/>
                <a:ea typeface="+mj-ea"/>
                <a:cs typeface="+mj-cs"/>
              </a:rPr>
              <a:t>Material</a:t>
            </a:r>
            <a:r>
              <a:rPr lang="en-US" dirty="0"/>
              <a:t> </a:t>
            </a:r>
          </a:p>
        </p:txBody>
      </p:sp>
    </p:spTree>
    <p:extLst>
      <p:ext uri="{BB962C8B-B14F-4D97-AF65-F5344CB8AC3E}">
        <p14:creationId xmlns:p14="http://schemas.microsoft.com/office/powerpoint/2010/main" val="23144671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942444395"/>
              </p:ext>
            </p:extLst>
          </p:nvPr>
        </p:nvGraphicFramePr>
        <p:xfrm>
          <a:off x="762000" y="8586"/>
          <a:ext cx="8153400" cy="609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4258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10"/>
          <p:cNvSpPr txBox="1">
            <a:spLocks/>
          </p:cNvSpPr>
          <p:nvPr/>
        </p:nvSpPr>
        <p:spPr>
          <a:xfrm>
            <a:off x="1447800" y="990600"/>
            <a:ext cx="6400800" cy="1752600"/>
          </a:xfrm>
          <a:prstGeom prst="rect">
            <a:avLst/>
          </a:prstGeom>
        </p:spPr>
        <p:txBody>
          <a:bodyPr vert="horz" lIns="91440" tIns="45720" rIns="91440" bIns="45720" rtlCol="0" anchor="ctr">
            <a:normAutofit fontScale="85000" lnSpcReduction="2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a:lnSpc>
                <a:spcPct val="115000"/>
              </a:lnSpc>
              <a:buFont typeface="Wingdings" panose="05000000000000000000" pitchFamily="2" charset="2"/>
              <a:buChar char="Ø"/>
              <a:defRPr/>
            </a:pPr>
            <a:r>
              <a:rPr lang="en-US" sz="2600" b="1" dirty="0" smtClean="0">
                <a:latin typeface="Cambria" panose="02040503050406030204" pitchFamily="18" charset="0"/>
              </a:rPr>
              <a:t>Dead load </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2100" dirty="0" smtClean="0">
                <a:latin typeface="Cambria" panose="02040503050406030204" pitchFamily="18" charset="0"/>
                <a:ea typeface="+mj-ea"/>
                <a:cs typeface="+mj-cs"/>
              </a:rPr>
              <a:t>Slab own weight for solid= 5 KN/m2</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2100" dirty="0" smtClean="0">
                <a:latin typeface="Cambria" panose="02040503050406030204" pitchFamily="18" charset="0"/>
                <a:ea typeface="+mj-ea"/>
                <a:cs typeface="+mj-cs"/>
              </a:rPr>
              <a:t>Superimposed dead load= 3.9 KN/m2</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2100" dirty="0" smtClean="0">
                <a:latin typeface="Cambria" panose="02040503050406030204" pitchFamily="18" charset="0"/>
                <a:ea typeface="+mj-ea"/>
                <a:cs typeface="+mj-cs"/>
              </a:rPr>
              <a:t>Wall load= 6.30  KN /m2</a:t>
            </a:r>
            <a:endParaRPr lang="en-US" sz="2100" dirty="0">
              <a:latin typeface="Cambria" panose="02040503050406030204" pitchFamily="18" charset="0"/>
              <a:ea typeface="+mj-ea"/>
              <a:cs typeface="+mj-cs"/>
            </a:endParaRPr>
          </a:p>
        </p:txBody>
      </p:sp>
      <p:graphicFrame>
        <p:nvGraphicFramePr>
          <p:cNvPr id="5" name="Content Placeholder 3"/>
          <p:cNvGraphicFramePr>
            <a:graphicFrameLocks noGrp="1"/>
          </p:cNvGraphicFramePr>
          <p:nvPr>
            <p:ph idx="4294967295"/>
            <p:extLst>
              <p:ext uri="{D42A27DB-BD31-4B8C-83A1-F6EECF244321}">
                <p14:modId xmlns:p14="http://schemas.microsoft.com/office/powerpoint/2010/main" val="2172680200"/>
              </p:ext>
            </p:extLst>
          </p:nvPr>
        </p:nvGraphicFramePr>
        <p:xfrm>
          <a:off x="1828800" y="3733800"/>
          <a:ext cx="6553201" cy="2286000"/>
        </p:xfrm>
        <a:graphic>
          <a:graphicData uri="http://schemas.openxmlformats.org/drawingml/2006/table">
            <a:tbl>
              <a:tblPr firstRow="1" firstCol="1" bandRow="1">
                <a:tableStyleId>{BDBED569-4797-4DF1-A0F4-6AAB3CD982D8}</a:tableStyleId>
              </a:tblPr>
              <a:tblGrid>
                <a:gridCol w="1321654">
                  <a:extLst>
                    <a:ext uri="{9D8B030D-6E8A-4147-A177-3AD203B41FA5}">
                      <a16:colId xmlns:a16="http://schemas.microsoft.com/office/drawing/2014/main" val="20000"/>
                    </a:ext>
                  </a:extLst>
                </a:gridCol>
                <a:gridCol w="2120153">
                  <a:extLst>
                    <a:ext uri="{9D8B030D-6E8A-4147-A177-3AD203B41FA5}">
                      <a16:colId xmlns:a16="http://schemas.microsoft.com/office/drawing/2014/main" val="20001"/>
                    </a:ext>
                  </a:extLst>
                </a:gridCol>
                <a:gridCol w="3111394">
                  <a:extLst>
                    <a:ext uri="{9D8B030D-6E8A-4147-A177-3AD203B41FA5}">
                      <a16:colId xmlns:a16="http://schemas.microsoft.com/office/drawing/2014/main" val="20002"/>
                    </a:ext>
                  </a:extLst>
                </a:gridCol>
              </a:tblGrid>
              <a:tr h="381000">
                <a:tc>
                  <a:txBody>
                    <a:bodyPr/>
                    <a:lstStyle/>
                    <a:p>
                      <a:pPr marL="0" marR="0" algn="ctr">
                        <a:lnSpc>
                          <a:spcPct val="115000"/>
                        </a:lnSpc>
                        <a:spcBef>
                          <a:spcPts val="0"/>
                        </a:spcBef>
                        <a:spcAft>
                          <a:spcPts val="0"/>
                        </a:spcAft>
                      </a:pPr>
                      <a:r>
                        <a:rPr lang="en-US" sz="1800" dirty="0">
                          <a:effectLst/>
                          <a:latin typeface="Cambria" panose="02040503050406030204" pitchFamily="18" charset="0"/>
                        </a:rPr>
                        <a:t>Floor</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Function</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uniform live load (KN/m</a:t>
                      </a:r>
                      <a:r>
                        <a:rPr lang="en-US" sz="1800" baseline="30000">
                          <a:effectLst/>
                          <a:latin typeface="Cambria" panose="02040503050406030204" pitchFamily="18" charset="0"/>
                        </a:rPr>
                        <a:t>2</a:t>
                      </a:r>
                      <a:r>
                        <a:rPr lang="en-US" sz="1800">
                          <a:effectLst/>
                          <a:latin typeface="Cambria" panose="02040503050406030204" pitchFamily="18" charset="0"/>
                        </a:rPr>
                        <a:t>)</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0"/>
                  </a:ext>
                </a:extLst>
              </a:tr>
              <a:tr h="381000">
                <a:tc>
                  <a:txBody>
                    <a:bodyPr/>
                    <a:lstStyle/>
                    <a:p>
                      <a:pPr marL="0" marR="0" algn="ctr">
                        <a:lnSpc>
                          <a:spcPct val="115000"/>
                        </a:lnSpc>
                        <a:spcBef>
                          <a:spcPts val="0"/>
                        </a:spcBef>
                        <a:spcAft>
                          <a:spcPts val="0"/>
                        </a:spcAft>
                      </a:pPr>
                      <a:r>
                        <a:rPr lang="en-US" sz="1800" dirty="0">
                          <a:effectLst/>
                          <a:latin typeface="Cambria" panose="02040503050406030204" pitchFamily="18" charset="0"/>
                        </a:rPr>
                        <a:t>B4</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Garage</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1.92</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1"/>
                  </a:ext>
                </a:extLst>
              </a:tr>
              <a:tr h="381000">
                <a:tc>
                  <a:txBody>
                    <a:bodyPr/>
                    <a:lstStyle/>
                    <a:p>
                      <a:pPr marL="0" marR="0" algn="ctr">
                        <a:lnSpc>
                          <a:spcPct val="115000"/>
                        </a:lnSpc>
                        <a:spcBef>
                          <a:spcPts val="0"/>
                        </a:spcBef>
                        <a:spcAft>
                          <a:spcPts val="0"/>
                        </a:spcAft>
                      </a:pPr>
                      <a:r>
                        <a:rPr lang="en-US" sz="1800">
                          <a:effectLst/>
                          <a:latin typeface="Cambria" panose="02040503050406030204" pitchFamily="18" charset="0"/>
                        </a:rPr>
                        <a:t>B3</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Storage</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4</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2"/>
                  </a:ext>
                </a:extLst>
              </a:tr>
              <a:tr h="381000">
                <a:tc>
                  <a:txBody>
                    <a:bodyPr/>
                    <a:lstStyle/>
                    <a:p>
                      <a:pPr marL="0" marR="0" algn="ctr">
                        <a:lnSpc>
                          <a:spcPct val="115000"/>
                        </a:lnSpc>
                        <a:spcBef>
                          <a:spcPts val="0"/>
                        </a:spcBef>
                        <a:spcAft>
                          <a:spcPts val="0"/>
                        </a:spcAft>
                      </a:pPr>
                      <a:r>
                        <a:rPr lang="en-US" sz="1800">
                          <a:effectLst/>
                          <a:latin typeface="Cambria" panose="02040503050406030204" pitchFamily="18" charset="0"/>
                        </a:rPr>
                        <a:t>B1-B2</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warehouse</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6</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3"/>
                  </a:ext>
                </a:extLst>
              </a:tr>
              <a:tr h="381000">
                <a:tc>
                  <a:txBody>
                    <a:bodyPr/>
                    <a:lstStyle/>
                    <a:p>
                      <a:pPr marL="0" marR="0" algn="ctr">
                        <a:lnSpc>
                          <a:spcPct val="115000"/>
                        </a:lnSpc>
                        <a:spcBef>
                          <a:spcPts val="0"/>
                        </a:spcBef>
                        <a:spcAft>
                          <a:spcPts val="0"/>
                        </a:spcAft>
                      </a:pPr>
                      <a:r>
                        <a:rPr lang="en-US" sz="1800">
                          <a:effectLst/>
                          <a:latin typeface="Cambria" panose="02040503050406030204" pitchFamily="18" charset="0"/>
                        </a:rPr>
                        <a:t>G-F1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Commercial</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4</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4"/>
                  </a:ext>
                </a:extLst>
              </a:tr>
              <a:tr h="381000">
                <a:tc>
                  <a:txBody>
                    <a:bodyPr/>
                    <a:lstStyle/>
                    <a:p>
                      <a:pPr marL="0" marR="0" algn="ctr">
                        <a:lnSpc>
                          <a:spcPct val="115000"/>
                        </a:lnSpc>
                        <a:spcBef>
                          <a:spcPts val="0"/>
                        </a:spcBef>
                        <a:spcAft>
                          <a:spcPts val="0"/>
                        </a:spcAft>
                      </a:pPr>
                      <a:r>
                        <a:rPr lang="en-US" sz="1800" dirty="0">
                          <a:effectLst/>
                          <a:latin typeface="Cambria" panose="02040503050406030204" pitchFamily="18" charset="0"/>
                        </a:rPr>
                        <a:t>F2-F6</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Residential</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4</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5"/>
                  </a:ext>
                </a:extLst>
              </a:tr>
            </a:tbl>
          </a:graphicData>
        </a:graphic>
      </p:graphicFrame>
      <p:sp>
        <p:nvSpPr>
          <p:cNvPr id="6" name="Title 6"/>
          <p:cNvSpPr txBox="1">
            <a:spLocks/>
          </p:cNvSpPr>
          <p:nvPr/>
        </p:nvSpPr>
        <p:spPr>
          <a:xfrm>
            <a:off x="457200" y="761999"/>
            <a:ext cx="8077200" cy="266700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00" dirty="0"/>
          </a:p>
        </p:txBody>
      </p:sp>
      <p:sp>
        <p:nvSpPr>
          <p:cNvPr id="7" name="Title 6"/>
          <p:cNvSpPr txBox="1">
            <a:spLocks/>
          </p:cNvSpPr>
          <p:nvPr/>
        </p:nvSpPr>
        <p:spPr>
          <a:xfrm>
            <a:off x="457200" y="762000"/>
            <a:ext cx="1828800" cy="5715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00" dirty="0" smtClean="0"/>
          </a:p>
        </p:txBody>
      </p:sp>
      <p:sp>
        <p:nvSpPr>
          <p:cNvPr id="8" name="Subtitle 10"/>
          <p:cNvSpPr txBox="1">
            <a:spLocks/>
          </p:cNvSpPr>
          <p:nvPr/>
        </p:nvSpPr>
        <p:spPr>
          <a:xfrm>
            <a:off x="1447800" y="2895600"/>
            <a:ext cx="6400800" cy="533400"/>
          </a:xfrm>
          <a:prstGeom prst="rect">
            <a:avLst/>
          </a:prstGeom>
        </p:spPr>
        <p:txBody>
          <a:bodyPr vert="horz" lIns="91440" tIns="45720" rIns="91440" bIns="45720" rtlCol="0" anchor="t">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285750" indent="-285750" algn="l">
              <a:lnSpc>
                <a:spcPct val="115000"/>
              </a:lnSpc>
              <a:buFont typeface="Wingdings" panose="05000000000000000000" pitchFamily="2" charset="2"/>
              <a:buChar char="Ø"/>
              <a:defRPr/>
            </a:pPr>
            <a:r>
              <a:rPr lang="en-US" sz="2200" b="1" dirty="0" smtClean="0">
                <a:latin typeface="Cambria" panose="02040503050406030204" pitchFamily="18" charset="0"/>
              </a:rPr>
              <a:t>Live load </a:t>
            </a:r>
            <a:r>
              <a:rPr lang="en-US" sz="1600" b="1" dirty="0" smtClean="0">
                <a:latin typeface="Cambria" panose="02040503050406030204" pitchFamily="18" charset="0"/>
              </a:rPr>
              <a:t>“</a:t>
            </a:r>
            <a:r>
              <a:rPr lang="en-US" sz="1600" dirty="0" smtClean="0">
                <a:latin typeface="Cambria" panose="02040503050406030204" pitchFamily="18" charset="0"/>
                <a:ea typeface="Calibri" pitchFamily="34" charset="0"/>
                <a:cs typeface="Times New Roman" pitchFamily="18" charset="0"/>
              </a:rPr>
              <a:t>according </a:t>
            </a:r>
            <a:r>
              <a:rPr lang="en-US" sz="1600" dirty="0">
                <a:latin typeface="Cambria" panose="02040503050406030204" pitchFamily="18" charset="0"/>
                <a:ea typeface="Calibri" pitchFamily="34" charset="0"/>
                <a:cs typeface="Times New Roman" pitchFamily="18" charset="0"/>
              </a:rPr>
              <a:t>to ASCE </a:t>
            </a:r>
            <a:r>
              <a:rPr lang="en-US" sz="1600" dirty="0" smtClean="0">
                <a:latin typeface="Cambria" panose="02040503050406030204" pitchFamily="18" charset="0"/>
                <a:ea typeface="Calibri" pitchFamily="34" charset="0"/>
                <a:cs typeface="Times New Roman" pitchFamily="18" charset="0"/>
              </a:rPr>
              <a:t>code”</a:t>
            </a:r>
            <a:endParaRPr lang="en-US" sz="1600" b="1" dirty="0" smtClean="0">
              <a:latin typeface="Cambria" panose="02040503050406030204" pitchFamily="18" charset="0"/>
            </a:endParaRPr>
          </a:p>
        </p:txBody>
      </p:sp>
      <p:sp>
        <p:nvSpPr>
          <p:cNvPr id="9" name="Rectangle 8"/>
          <p:cNvSpPr/>
          <p:nvPr/>
        </p:nvSpPr>
        <p:spPr>
          <a:xfrm>
            <a:off x="3295650" y="168414"/>
            <a:ext cx="4191000" cy="707886"/>
          </a:xfrm>
          <a:prstGeom prst="rect">
            <a:avLst/>
          </a:prstGeom>
        </p:spPr>
        <p:txBody>
          <a:bodyPr wrap="square">
            <a:spAutoFit/>
          </a:bodyPr>
          <a:lstStyle/>
          <a:p>
            <a:r>
              <a:rPr lang="en-US" dirty="0"/>
              <a:t> </a:t>
            </a:r>
            <a:r>
              <a:rPr lang="en-US" sz="4000" b="1" dirty="0" smtClean="0">
                <a:ln w="3175" cmpd="sng">
                  <a:noFill/>
                </a:ln>
                <a:solidFill>
                  <a:schemeClr val="tx2"/>
                </a:solidFill>
                <a:latin typeface="Cambria" panose="02040503050406030204" pitchFamily="18" charset="0"/>
              </a:rPr>
              <a:t>Gravity</a:t>
            </a:r>
            <a:r>
              <a:rPr lang="ar-SA" sz="4000" dirty="0" smtClean="0"/>
              <a:t> </a:t>
            </a:r>
            <a:r>
              <a:rPr lang="en-US" sz="4000" b="1" dirty="0" smtClean="0">
                <a:ln w="3175" cmpd="sng">
                  <a:noFill/>
                </a:ln>
                <a:solidFill>
                  <a:schemeClr val="tx2"/>
                </a:solidFill>
                <a:latin typeface="Cambria" panose="02040503050406030204" pitchFamily="18" charset="0"/>
                <a:ea typeface="+mj-ea"/>
                <a:cs typeface="+mj-cs"/>
              </a:rPr>
              <a:t>Loads</a:t>
            </a:r>
            <a:endParaRPr lang="en-US" dirty="0"/>
          </a:p>
        </p:txBody>
      </p:sp>
    </p:spTree>
    <p:extLst>
      <p:ext uri="{BB962C8B-B14F-4D97-AF65-F5344CB8AC3E}">
        <p14:creationId xmlns:p14="http://schemas.microsoft.com/office/powerpoint/2010/main" val="2506828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2895600" cy="914399"/>
          </a:xfrm>
        </p:spPr>
        <p:style>
          <a:lnRef idx="1">
            <a:schemeClr val="accent1"/>
          </a:lnRef>
          <a:fillRef idx="2">
            <a:schemeClr val="accent1"/>
          </a:fillRef>
          <a:effectRef idx="1">
            <a:schemeClr val="accent1"/>
          </a:effectRef>
          <a:fontRef idx="minor">
            <a:schemeClr val="dk1"/>
          </a:fontRef>
        </p:style>
        <p:txBody>
          <a:bodyPr/>
          <a:lstStyle/>
          <a:p>
            <a:r>
              <a:rPr lang="en-US" sz="4800" dirty="0" smtClean="0">
                <a:latin typeface="Cambria" panose="02040503050406030204" pitchFamily="18" charset="0"/>
              </a:rPr>
              <a:t>Outline </a:t>
            </a:r>
            <a:endParaRPr lang="en-US" sz="4800" dirty="0">
              <a:latin typeface="Cambria" panose="02040503050406030204" pitchFamily="18" charset="0"/>
            </a:endParaRPr>
          </a:p>
        </p:txBody>
      </p:sp>
      <p:sp>
        <p:nvSpPr>
          <p:cNvPr id="3" name="Content Placeholder 2"/>
          <p:cNvSpPr>
            <a:spLocks noGrp="1"/>
          </p:cNvSpPr>
          <p:nvPr>
            <p:ph idx="1"/>
          </p:nvPr>
        </p:nvSpPr>
        <p:spPr>
          <a:xfrm>
            <a:off x="2286000" y="2057400"/>
            <a:ext cx="7018867" cy="3790016"/>
          </a:xfrm>
        </p:spPr>
        <p:txBody>
          <a:bodyPr>
            <a:noAutofit/>
          </a:bodyPr>
          <a:lstStyle/>
          <a:p>
            <a:pPr marL="0" indent="0">
              <a:buNone/>
            </a:pPr>
            <a:r>
              <a:rPr lang="en-US" sz="3600" dirty="0" smtClean="0">
                <a:ln w="0"/>
                <a:effectLst>
                  <a:outerShdw blurRad="38100" dist="19050" dir="2700000" algn="tl" rotWithShape="0">
                    <a:schemeClr val="dk1">
                      <a:alpha val="40000"/>
                    </a:schemeClr>
                  </a:outerShdw>
                </a:effectLst>
                <a:latin typeface="Cambria" panose="02040503050406030204" pitchFamily="18" charset="0"/>
              </a:rPr>
              <a:t>Project description</a:t>
            </a:r>
          </a:p>
          <a:p>
            <a:pPr marL="0" indent="0">
              <a:buNone/>
            </a:pPr>
            <a:r>
              <a:rPr lang="en-US" sz="3600" dirty="0" smtClean="0">
                <a:ln w="0"/>
                <a:effectLst>
                  <a:outerShdw blurRad="38100" dist="19050" dir="2700000" algn="tl" rotWithShape="0">
                    <a:schemeClr val="dk1">
                      <a:alpha val="40000"/>
                    </a:schemeClr>
                  </a:outerShdw>
                </a:effectLst>
                <a:latin typeface="Cambria" panose="02040503050406030204" pitchFamily="18" charset="0"/>
              </a:rPr>
              <a:t>Analysis &amp; Design Principles</a:t>
            </a:r>
          </a:p>
          <a:p>
            <a:pPr marL="0" indent="0">
              <a:buNone/>
            </a:pPr>
            <a:r>
              <a:rPr lang="en-US" sz="3600" dirty="0">
                <a:ln w="0"/>
                <a:effectLst>
                  <a:outerShdw blurRad="38100" dist="19050" dir="2700000" algn="tl" rotWithShape="0">
                    <a:schemeClr val="dk1">
                      <a:alpha val="40000"/>
                    </a:schemeClr>
                  </a:outerShdw>
                </a:effectLst>
                <a:latin typeface="Cambria" panose="02040503050406030204" pitchFamily="18" charset="0"/>
              </a:rPr>
              <a:t>ETABS modeling </a:t>
            </a:r>
            <a:endParaRPr lang="en-US" sz="3600" dirty="0" smtClean="0">
              <a:ln w="0"/>
              <a:effectLst>
                <a:outerShdw blurRad="38100" dist="19050" dir="2700000" algn="tl" rotWithShape="0">
                  <a:schemeClr val="dk1">
                    <a:alpha val="40000"/>
                  </a:schemeClr>
                </a:outerShdw>
              </a:effectLst>
              <a:latin typeface="Cambria" panose="02040503050406030204" pitchFamily="18" charset="0"/>
            </a:endParaRPr>
          </a:p>
          <a:p>
            <a:pPr marL="0" indent="0">
              <a:buNone/>
            </a:pPr>
            <a:r>
              <a:rPr lang="en-US" sz="3600" dirty="0" smtClean="0">
                <a:ln w="0"/>
                <a:effectLst>
                  <a:outerShdw blurRad="38100" dist="19050" dir="2700000" algn="tl" rotWithShape="0">
                    <a:schemeClr val="dk1">
                      <a:alpha val="40000"/>
                    </a:schemeClr>
                  </a:outerShdw>
                </a:effectLst>
                <a:latin typeface="Cambria" panose="02040503050406030204" pitchFamily="18" charset="0"/>
              </a:rPr>
              <a:t>Dimensional Analysis</a:t>
            </a:r>
          </a:p>
          <a:p>
            <a:pPr marL="0" indent="0">
              <a:buNone/>
            </a:pPr>
            <a:r>
              <a:rPr lang="en-US" sz="3600" dirty="0" smtClean="0">
                <a:ln w="0"/>
                <a:effectLst>
                  <a:outerShdw blurRad="38100" dist="19050" dir="2700000" algn="tl" rotWithShape="0">
                    <a:schemeClr val="dk1">
                      <a:alpha val="40000"/>
                    </a:schemeClr>
                  </a:outerShdw>
                </a:effectLst>
                <a:latin typeface="Cambria" panose="02040503050406030204" pitchFamily="18" charset="0"/>
              </a:rPr>
              <a:t>Design</a:t>
            </a:r>
            <a:endParaRPr lang="en-US" sz="3600" dirty="0">
              <a:ln w="0"/>
              <a:effectLst>
                <a:outerShdw blurRad="38100" dist="19050" dir="2700000" algn="tl" rotWithShape="0">
                  <a:schemeClr val="dk1">
                    <a:alpha val="40000"/>
                  </a:schemeClr>
                </a:outerShdw>
              </a:effectLst>
              <a:latin typeface="Cambria" panose="02040503050406030204" pitchFamily="18" charset="0"/>
            </a:endParaRPr>
          </a:p>
        </p:txBody>
      </p:sp>
      <p:sp>
        <p:nvSpPr>
          <p:cNvPr id="5" name="Explosion 1 4"/>
          <p:cNvSpPr/>
          <p:nvPr/>
        </p:nvSpPr>
        <p:spPr>
          <a:xfrm>
            <a:off x="1524000" y="2133600"/>
            <a:ext cx="457200" cy="685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xplosion 1 8"/>
          <p:cNvSpPr/>
          <p:nvPr/>
        </p:nvSpPr>
        <p:spPr>
          <a:xfrm>
            <a:off x="1524000" y="2895600"/>
            <a:ext cx="457200" cy="685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Explosion 1 9"/>
          <p:cNvSpPr/>
          <p:nvPr/>
        </p:nvSpPr>
        <p:spPr>
          <a:xfrm>
            <a:off x="1524000" y="3657600"/>
            <a:ext cx="457200" cy="685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xplosion 1 10"/>
          <p:cNvSpPr/>
          <p:nvPr/>
        </p:nvSpPr>
        <p:spPr>
          <a:xfrm>
            <a:off x="1524000" y="4419600"/>
            <a:ext cx="457200" cy="685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xplosion 1 11"/>
          <p:cNvSpPr/>
          <p:nvPr/>
        </p:nvSpPr>
        <p:spPr>
          <a:xfrm>
            <a:off x="1524000" y="5105400"/>
            <a:ext cx="457200" cy="685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5233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10"/>
          <p:cNvSpPr txBox="1">
            <a:spLocks/>
          </p:cNvSpPr>
          <p:nvPr/>
        </p:nvSpPr>
        <p:spPr>
          <a:xfrm>
            <a:off x="762000" y="1066800"/>
            <a:ext cx="6400800" cy="335280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lvl="0">
              <a:lnSpc>
                <a:spcPct val="115000"/>
              </a:lnSpc>
              <a:buFont typeface="Wingdings" panose="05000000000000000000" pitchFamily="2" charset="2"/>
              <a:buChar char="Ø"/>
              <a:defRPr/>
            </a:pPr>
            <a:r>
              <a:rPr lang="en-US" sz="2600" b="1" dirty="0" smtClean="0">
                <a:latin typeface="Cambria" panose="02040503050406030204" pitchFamily="18" charset="0"/>
              </a:rPr>
              <a:t>Seismic Load</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1800" dirty="0" smtClean="0">
                <a:latin typeface="Cambria" panose="02040503050406030204" pitchFamily="18" charset="0"/>
                <a:ea typeface="+mj-ea"/>
                <a:cs typeface="+mj-cs"/>
              </a:rPr>
              <a:t>For Nablus City, seismic zone is 2B. </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1800" dirty="0">
                <a:latin typeface="Cambria" panose="02040503050406030204" pitchFamily="18" charset="0"/>
                <a:ea typeface="+mj-ea"/>
                <a:cs typeface="+mj-cs"/>
              </a:rPr>
              <a:t>Seismic zone factor, Z = 0.2</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1800" dirty="0" smtClean="0">
                <a:latin typeface="Cambria" panose="02040503050406030204" pitchFamily="18" charset="0"/>
                <a:ea typeface="+mj-ea"/>
                <a:cs typeface="+mj-cs"/>
              </a:rPr>
              <a:t>Importance </a:t>
            </a:r>
            <a:r>
              <a:rPr lang="en-US" sz="1800" dirty="0">
                <a:latin typeface="Cambria" panose="02040503050406030204" pitchFamily="18" charset="0"/>
                <a:ea typeface="+mj-ea"/>
                <a:cs typeface="+mj-cs"/>
              </a:rPr>
              <a:t>factor, I = </a:t>
            </a:r>
            <a:r>
              <a:rPr lang="en-US" sz="1800" dirty="0" smtClean="0">
                <a:latin typeface="Cambria" panose="02040503050406030204" pitchFamily="18" charset="0"/>
                <a:ea typeface="+mj-ea"/>
                <a:cs typeface="+mj-cs"/>
              </a:rPr>
              <a:t>1</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1800" dirty="0" smtClean="0">
                <a:latin typeface="Cambria" panose="02040503050406030204" pitchFamily="18" charset="0"/>
                <a:ea typeface="+mj-ea"/>
                <a:cs typeface="+mj-cs"/>
              </a:rPr>
              <a:t>Over </a:t>
            </a:r>
            <a:r>
              <a:rPr lang="en-US" sz="1800" dirty="0">
                <a:latin typeface="Cambria" panose="02040503050406030204" pitchFamily="18" charset="0"/>
                <a:ea typeface="+mj-ea"/>
                <a:cs typeface="+mj-cs"/>
              </a:rPr>
              <a:t>strength </a:t>
            </a:r>
            <a:r>
              <a:rPr lang="en-US" sz="1800" dirty="0" smtClean="0">
                <a:latin typeface="Cambria" panose="02040503050406030204" pitchFamily="18" charset="0"/>
                <a:ea typeface="+mj-ea"/>
                <a:cs typeface="+mj-cs"/>
              </a:rPr>
              <a:t>factor, R = 5.5</a:t>
            </a:r>
          </a:p>
          <a:p>
            <a:pPr marL="800100" lvl="1" indent="-342900">
              <a:lnSpc>
                <a:spcPct val="115000"/>
              </a:lnSpc>
              <a:spcAft>
                <a:spcPts val="1000"/>
              </a:spcAft>
              <a:buClr>
                <a:schemeClr val="accent1"/>
              </a:buClr>
              <a:buSzPct val="85000"/>
              <a:buFont typeface="Wingdings" panose="05000000000000000000" pitchFamily="2" charset="2"/>
              <a:buChar char="ü"/>
              <a:defRPr/>
            </a:pPr>
            <a:r>
              <a:rPr lang="en-US" sz="1800" dirty="0">
                <a:latin typeface="Cambria" panose="02040503050406030204" pitchFamily="18" charset="0"/>
                <a:ea typeface="+mj-ea"/>
                <a:cs typeface="+mj-cs"/>
              </a:rPr>
              <a:t>Acceleration &amp; Velocity seismic </a:t>
            </a:r>
            <a:r>
              <a:rPr lang="en-US" sz="1800" dirty="0" smtClean="0">
                <a:latin typeface="Cambria" panose="02040503050406030204" pitchFamily="18" charset="0"/>
                <a:ea typeface="+mj-ea"/>
                <a:cs typeface="+mj-cs"/>
              </a:rPr>
              <a:t>coefficient:</a:t>
            </a:r>
            <a:endParaRPr lang="en-US" sz="1800" dirty="0">
              <a:latin typeface="Cambria" panose="02040503050406030204" pitchFamily="18" charset="0"/>
              <a:ea typeface="+mj-ea"/>
              <a:cs typeface="+mj-cs"/>
            </a:endParaRPr>
          </a:p>
        </p:txBody>
      </p:sp>
      <p:sp>
        <p:nvSpPr>
          <p:cNvPr id="6" name="Title 6"/>
          <p:cNvSpPr txBox="1">
            <a:spLocks/>
          </p:cNvSpPr>
          <p:nvPr/>
        </p:nvSpPr>
        <p:spPr>
          <a:xfrm>
            <a:off x="457200" y="761999"/>
            <a:ext cx="8077200" cy="266700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00" dirty="0"/>
          </a:p>
        </p:txBody>
      </p:sp>
      <p:sp>
        <p:nvSpPr>
          <p:cNvPr id="7" name="Title 6"/>
          <p:cNvSpPr txBox="1">
            <a:spLocks/>
          </p:cNvSpPr>
          <p:nvPr/>
        </p:nvSpPr>
        <p:spPr>
          <a:xfrm>
            <a:off x="457200" y="762000"/>
            <a:ext cx="1828800" cy="5715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000" dirty="0" smtClean="0"/>
          </a:p>
        </p:txBody>
      </p:sp>
      <p:sp>
        <p:nvSpPr>
          <p:cNvPr id="9" name="Rectangle 8"/>
          <p:cNvSpPr/>
          <p:nvPr/>
        </p:nvSpPr>
        <p:spPr>
          <a:xfrm>
            <a:off x="3295650" y="168414"/>
            <a:ext cx="4191000" cy="707886"/>
          </a:xfrm>
          <a:prstGeom prst="rect">
            <a:avLst/>
          </a:prstGeom>
        </p:spPr>
        <p:txBody>
          <a:bodyPr wrap="square">
            <a:spAutoFit/>
          </a:bodyPr>
          <a:lstStyle/>
          <a:p>
            <a:r>
              <a:rPr lang="en-US" dirty="0"/>
              <a:t> </a:t>
            </a:r>
            <a:r>
              <a:rPr lang="en-US" sz="4000" b="1" dirty="0">
                <a:ln w="3175" cmpd="sng">
                  <a:noFill/>
                </a:ln>
                <a:solidFill>
                  <a:schemeClr val="tx2"/>
                </a:solidFill>
                <a:latin typeface="Cambria" panose="02040503050406030204" pitchFamily="18" charset="0"/>
              </a:rPr>
              <a:t>Lateral </a:t>
            </a:r>
            <a:r>
              <a:rPr lang="en-US" sz="4000" b="1" dirty="0" smtClean="0">
                <a:ln w="3175" cmpd="sng">
                  <a:noFill/>
                </a:ln>
                <a:solidFill>
                  <a:schemeClr val="tx2"/>
                </a:solidFill>
                <a:latin typeface="Cambria" panose="02040503050406030204" pitchFamily="18" charset="0"/>
                <a:ea typeface="+mj-ea"/>
                <a:cs typeface="+mj-cs"/>
              </a:rPr>
              <a:t>Loads</a:t>
            </a:r>
            <a:endParaRPr lang="en-US" dirty="0"/>
          </a:p>
        </p:txBody>
      </p:sp>
      <p:pic>
        <p:nvPicPr>
          <p:cNvPr id="3" name="Picture 2"/>
          <p:cNvPicPr>
            <a:picLocks noChangeAspect="1"/>
          </p:cNvPicPr>
          <p:nvPr/>
        </p:nvPicPr>
        <p:blipFill>
          <a:blip r:embed="rId2"/>
          <a:stretch>
            <a:fillRect/>
          </a:stretch>
        </p:blipFill>
        <p:spPr>
          <a:xfrm>
            <a:off x="6477000" y="876300"/>
            <a:ext cx="2667000" cy="5962650"/>
          </a:xfrm>
          <a:prstGeom prst="rect">
            <a:avLst/>
          </a:prstGeom>
        </p:spPr>
      </p:pic>
      <p:graphicFrame>
        <p:nvGraphicFramePr>
          <p:cNvPr id="11" name="Content Placeholder 3"/>
          <p:cNvGraphicFramePr>
            <a:graphicFrameLocks noGrp="1"/>
          </p:cNvGraphicFramePr>
          <p:nvPr>
            <p:ph idx="4294967295"/>
            <p:extLst>
              <p:ext uri="{D42A27DB-BD31-4B8C-83A1-F6EECF244321}">
                <p14:modId xmlns:p14="http://schemas.microsoft.com/office/powerpoint/2010/main" val="356830127"/>
              </p:ext>
            </p:extLst>
          </p:nvPr>
        </p:nvGraphicFramePr>
        <p:xfrm>
          <a:off x="1143000" y="4499429"/>
          <a:ext cx="5257800" cy="1524000"/>
        </p:xfrm>
        <a:graphic>
          <a:graphicData uri="http://schemas.openxmlformats.org/drawingml/2006/table">
            <a:tbl>
              <a:tblPr firstRow="1" firstCol="1" bandRow="1">
                <a:tableStyleId>{BDBED569-4797-4DF1-A0F4-6AAB3CD982D8}</a:tableStyleId>
              </a:tblPr>
              <a:tblGrid>
                <a:gridCol w="1060396">
                  <a:extLst>
                    <a:ext uri="{9D8B030D-6E8A-4147-A177-3AD203B41FA5}">
                      <a16:colId xmlns:a16="http://schemas.microsoft.com/office/drawing/2014/main" val="20000"/>
                    </a:ext>
                  </a:extLst>
                </a:gridCol>
                <a:gridCol w="1701053">
                  <a:extLst>
                    <a:ext uri="{9D8B030D-6E8A-4147-A177-3AD203B41FA5}">
                      <a16:colId xmlns:a16="http://schemas.microsoft.com/office/drawing/2014/main" val="20001"/>
                    </a:ext>
                  </a:extLst>
                </a:gridCol>
                <a:gridCol w="2496351">
                  <a:extLst>
                    <a:ext uri="{9D8B030D-6E8A-4147-A177-3AD203B41FA5}">
                      <a16:colId xmlns:a16="http://schemas.microsoft.com/office/drawing/2014/main" val="20002"/>
                    </a:ext>
                  </a:extLst>
                </a:gridCol>
              </a:tblGrid>
              <a:tr h="381000">
                <a:tc>
                  <a:txBody>
                    <a:bodyPr/>
                    <a:lstStyle/>
                    <a:p>
                      <a:pPr marL="0" marR="0" algn="ctr" defTabSz="457200" rtl="0" eaLnBrk="1" latinLnBrk="0" hangingPunct="1">
                        <a:lnSpc>
                          <a:spcPct val="115000"/>
                        </a:lnSpc>
                        <a:spcBef>
                          <a:spcPts val="0"/>
                        </a:spcBef>
                        <a:spcAft>
                          <a:spcPts val="0"/>
                        </a:spcAft>
                      </a:pP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800" kern="1200" dirty="0" smtClean="0">
                          <a:solidFill>
                            <a:schemeClr val="tx1"/>
                          </a:solidFill>
                          <a:effectLst/>
                          <a:latin typeface="Cambria" panose="02040503050406030204" pitchFamily="18" charset="0"/>
                          <a:ea typeface="+mn-ea"/>
                          <a:cs typeface="+mn-cs"/>
                        </a:rPr>
                        <a:t>Block 1</a:t>
                      </a:r>
                    </a:p>
                  </a:txBody>
                  <a:tcPr marL="68580" marR="68580" marT="0" marB="0" anchor="ct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800" kern="1200" smtClean="0">
                          <a:solidFill>
                            <a:schemeClr val="tx1"/>
                          </a:solidFill>
                          <a:effectLst/>
                          <a:latin typeface="Cambria" panose="02040503050406030204" pitchFamily="18" charset="0"/>
                          <a:ea typeface="+mn-ea"/>
                          <a:cs typeface="+mn-cs"/>
                        </a:rPr>
                        <a:t>Block 1</a:t>
                      </a:r>
                      <a:endParaRPr lang="en-US" sz="1800" kern="1200" dirty="0" smtClean="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2673589896"/>
                  </a:ext>
                </a:extLst>
              </a:tr>
              <a:tr h="381000">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Soil type</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SD</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SC</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2692317570"/>
                  </a:ext>
                </a:extLst>
              </a:tr>
              <a:tr h="381000">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Ca</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0.28</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0.24</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0"/>
                  </a:ext>
                </a:extLst>
              </a:tr>
              <a:tr h="381000">
                <a:tc>
                  <a:txBody>
                    <a:bodyPr/>
                    <a:lstStyle/>
                    <a:p>
                      <a:pPr marL="0" marR="0" algn="ctr" defTabSz="457200" rtl="0" eaLnBrk="1" latinLnBrk="0" hangingPunct="1">
                        <a:lnSpc>
                          <a:spcPct val="115000"/>
                        </a:lnSpc>
                        <a:spcBef>
                          <a:spcPts val="0"/>
                        </a:spcBef>
                        <a:spcAft>
                          <a:spcPts val="0"/>
                        </a:spcAft>
                      </a:pPr>
                      <a:r>
                        <a:rPr lang="en-US" sz="1800" kern="1200" dirty="0" err="1" smtClean="0">
                          <a:solidFill>
                            <a:schemeClr val="tx1"/>
                          </a:solidFill>
                          <a:effectLst/>
                          <a:latin typeface="Cambria" panose="02040503050406030204" pitchFamily="18" charset="0"/>
                          <a:ea typeface="+mn-ea"/>
                          <a:cs typeface="+mn-cs"/>
                        </a:rPr>
                        <a:t>Cv</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0.4</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0.32</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3212165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00" y="228600"/>
            <a:ext cx="4770537" cy="707886"/>
          </a:xfrm>
          <a:prstGeom prst="rect">
            <a:avLst/>
          </a:prstGeom>
        </p:spPr>
        <p:txBody>
          <a:bodyPr wrap="none">
            <a:spAutoFit/>
          </a:bodyPr>
          <a:lstStyle/>
          <a:p>
            <a:r>
              <a:rPr lang="en-US" dirty="0"/>
              <a:t> </a:t>
            </a:r>
            <a:r>
              <a:rPr lang="en-US" sz="4000" b="1" dirty="0" smtClean="0">
                <a:ln w="3175" cmpd="sng">
                  <a:noFill/>
                </a:ln>
                <a:solidFill>
                  <a:schemeClr val="tx2"/>
                </a:solidFill>
                <a:latin typeface="Cambria" panose="02040503050406030204" pitchFamily="18" charset="0"/>
                <a:ea typeface="+mj-ea"/>
                <a:cs typeface="+mj-cs"/>
              </a:rPr>
              <a:t>Load Combinations</a:t>
            </a:r>
            <a:endParaRPr lang="en-US" dirty="0"/>
          </a:p>
        </p:txBody>
      </p:sp>
      <p:sp>
        <p:nvSpPr>
          <p:cNvPr id="8" name="Rectangle 7"/>
          <p:cNvSpPr/>
          <p:nvPr/>
        </p:nvSpPr>
        <p:spPr>
          <a:xfrm>
            <a:off x="1143000" y="1447800"/>
            <a:ext cx="7162800" cy="4702313"/>
          </a:xfrm>
          <a:prstGeom prst="rect">
            <a:avLst/>
          </a:prstGeom>
        </p:spPr>
        <p:txBody>
          <a:bodyPr wrap="square">
            <a:spAutoFit/>
          </a:bodyPr>
          <a:lstStyle/>
          <a:p>
            <a:pPr marL="285750" lvl="0" indent="-285750" defTabSz="457200">
              <a:lnSpc>
                <a:spcPct val="95000"/>
              </a:lnSpc>
              <a:spcBef>
                <a:spcPct val="20000"/>
              </a:spcBef>
              <a:spcAft>
                <a:spcPts val="600"/>
              </a:spcAft>
              <a:buClr>
                <a:schemeClr val="accent1">
                  <a:lumMod val="75000"/>
                </a:schemeClr>
              </a:buClr>
              <a:buSzPct val="145000"/>
              <a:buFont typeface="Wingdings" panose="05000000000000000000" pitchFamily="2" charset="2"/>
              <a:buChar char="Ø"/>
              <a:defRPr/>
            </a:pPr>
            <a:r>
              <a:rPr lang="en-US" sz="2200" b="1" dirty="0">
                <a:latin typeface="Cambria" panose="02040503050406030204" pitchFamily="18" charset="0"/>
              </a:rPr>
              <a:t>The Ultimate load combinations  used in design are</a:t>
            </a:r>
            <a:r>
              <a:rPr lang="en-US" sz="2200" b="1" dirty="0" smtClean="0">
                <a:latin typeface="Cambria" panose="02040503050406030204" pitchFamily="18" charset="0"/>
              </a:rPr>
              <a:t>: </a:t>
            </a:r>
            <a:endParaRPr lang="en-US" sz="2200" dirty="0"/>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1.4D                                                                                              </a:t>
            </a:r>
            <a:endParaRPr lang="en-US" sz="2000" dirty="0">
              <a:latin typeface="Cambria" panose="02040503050406030204" pitchFamily="18" charset="0"/>
              <a:ea typeface="+mj-ea"/>
              <a:cs typeface="+mj-cs"/>
            </a:endParaRP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1.2D </a:t>
            </a:r>
            <a:r>
              <a:rPr lang="en-US" sz="2000" dirty="0">
                <a:latin typeface="Cambria" panose="02040503050406030204" pitchFamily="18" charset="0"/>
                <a:ea typeface="+mj-ea"/>
                <a:cs typeface="+mj-cs"/>
              </a:rPr>
              <a:t>+ </a:t>
            </a:r>
            <a:r>
              <a:rPr lang="en-US" sz="2000" dirty="0" smtClean="0">
                <a:latin typeface="Cambria" panose="02040503050406030204" pitchFamily="18" charset="0"/>
                <a:ea typeface="+mj-ea"/>
                <a:cs typeface="+mj-cs"/>
              </a:rPr>
              <a:t>1.6L</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1.2D </a:t>
            </a:r>
            <a:r>
              <a:rPr lang="en-US" sz="2000" dirty="0">
                <a:latin typeface="Cambria" panose="02040503050406030204" pitchFamily="18" charset="0"/>
                <a:ea typeface="+mj-ea"/>
                <a:cs typeface="+mj-cs"/>
              </a:rPr>
              <a:t>+ 1.6L + 0.5(</a:t>
            </a:r>
            <a:r>
              <a:rPr lang="en-US" sz="2000" dirty="0" err="1">
                <a:latin typeface="Cambria" panose="02040503050406030204" pitchFamily="18" charset="0"/>
                <a:ea typeface="+mj-ea"/>
                <a:cs typeface="+mj-cs"/>
              </a:rPr>
              <a:t>Lr</a:t>
            </a:r>
            <a:r>
              <a:rPr lang="en-US" sz="2000" dirty="0">
                <a:latin typeface="Cambria" panose="02040503050406030204" pitchFamily="18" charset="0"/>
                <a:ea typeface="+mj-ea"/>
                <a:cs typeface="+mj-cs"/>
              </a:rPr>
              <a:t> or S or R)  	                </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1.2D </a:t>
            </a:r>
            <a:r>
              <a:rPr lang="en-US" sz="2000" dirty="0">
                <a:latin typeface="Cambria" panose="02040503050406030204" pitchFamily="18" charset="0"/>
                <a:ea typeface="+mj-ea"/>
                <a:cs typeface="+mj-cs"/>
              </a:rPr>
              <a:t>+ 1.6(</a:t>
            </a:r>
            <a:r>
              <a:rPr lang="en-US" sz="2000" dirty="0" err="1">
                <a:latin typeface="Cambria" panose="02040503050406030204" pitchFamily="18" charset="0"/>
                <a:ea typeface="+mj-ea"/>
                <a:cs typeface="+mj-cs"/>
              </a:rPr>
              <a:t>Lr</a:t>
            </a:r>
            <a:r>
              <a:rPr lang="en-US" sz="2000" dirty="0">
                <a:latin typeface="Cambria" panose="02040503050406030204" pitchFamily="18" charset="0"/>
                <a:ea typeface="+mj-ea"/>
                <a:cs typeface="+mj-cs"/>
              </a:rPr>
              <a:t> or S or R) + (1.0L or 0.5W)  	                </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1.2D </a:t>
            </a:r>
            <a:r>
              <a:rPr lang="en-US" sz="2000" dirty="0">
                <a:latin typeface="Cambria" panose="02040503050406030204" pitchFamily="18" charset="0"/>
                <a:ea typeface="+mj-ea"/>
                <a:cs typeface="+mj-cs"/>
              </a:rPr>
              <a:t>+ 1.0W + 1.0L + 0.5(</a:t>
            </a:r>
            <a:r>
              <a:rPr lang="en-US" sz="2000" dirty="0" err="1">
                <a:latin typeface="Cambria" panose="02040503050406030204" pitchFamily="18" charset="0"/>
                <a:ea typeface="+mj-ea"/>
                <a:cs typeface="+mj-cs"/>
              </a:rPr>
              <a:t>Lr</a:t>
            </a:r>
            <a:r>
              <a:rPr lang="en-US" sz="2000" dirty="0">
                <a:latin typeface="Cambria" panose="02040503050406030204" pitchFamily="18" charset="0"/>
                <a:ea typeface="+mj-ea"/>
                <a:cs typeface="+mj-cs"/>
              </a:rPr>
              <a:t> or S or R)  	                </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1.2D </a:t>
            </a:r>
            <a:r>
              <a:rPr lang="en-US" sz="2000" dirty="0">
                <a:latin typeface="Cambria" panose="02040503050406030204" pitchFamily="18" charset="0"/>
                <a:ea typeface="+mj-ea"/>
                <a:cs typeface="+mj-cs"/>
              </a:rPr>
              <a:t>+ 1.0E + 1.0L + 0.2S</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0.9D </a:t>
            </a:r>
            <a:r>
              <a:rPr lang="en-US" sz="2000" dirty="0">
                <a:latin typeface="Cambria" panose="02040503050406030204" pitchFamily="18" charset="0"/>
                <a:ea typeface="+mj-ea"/>
                <a:cs typeface="+mj-cs"/>
              </a:rPr>
              <a:t>+ 1.0W                                                                                         </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0.9D </a:t>
            </a:r>
            <a:r>
              <a:rPr lang="en-US" sz="2000" dirty="0">
                <a:latin typeface="Cambria" panose="02040503050406030204" pitchFamily="18" charset="0"/>
                <a:ea typeface="+mj-ea"/>
                <a:cs typeface="+mj-cs"/>
              </a:rPr>
              <a:t>+ 1.0E</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endParaRPr lang="en-US" sz="2000" dirty="0">
              <a:latin typeface="Cambria" panose="02040503050406030204" pitchFamily="18" charset="0"/>
              <a:ea typeface="+mj-ea"/>
              <a:cs typeface="+mj-cs"/>
            </a:endParaRPr>
          </a:p>
        </p:txBody>
      </p:sp>
    </p:spTree>
    <p:extLst>
      <p:ext uri="{BB962C8B-B14F-4D97-AF65-F5344CB8AC3E}">
        <p14:creationId xmlns:p14="http://schemas.microsoft.com/office/powerpoint/2010/main" val="467865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00" y="228600"/>
            <a:ext cx="4770537" cy="707886"/>
          </a:xfrm>
          <a:prstGeom prst="rect">
            <a:avLst/>
          </a:prstGeom>
        </p:spPr>
        <p:txBody>
          <a:bodyPr wrap="none">
            <a:spAutoFit/>
          </a:bodyPr>
          <a:lstStyle/>
          <a:p>
            <a:r>
              <a:rPr lang="en-US" dirty="0"/>
              <a:t> </a:t>
            </a:r>
            <a:r>
              <a:rPr lang="en-US" sz="4000" b="1" dirty="0" smtClean="0">
                <a:ln w="3175" cmpd="sng">
                  <a:noFill/>
                </a:ln>
                <a:solidFill>
                  <a:schemeClr val="tx2"/>
                </a:solidFill>
                <a:latin typeface="Cambria" panose="02040503050406030204" pitchFamily="18" charset="0"/>
                <a:ea typeface="+mj-ea"/>
                <a:cs typeface="+mj-cs"/>
              </a:rPr>
              <a:t>Load Combinations</a:t>
            </a:r>
            <a:endParaRPr lang="en-US" dirty="0"/>
          </a:p>
        </p:txBody>
      </p:sp>
      <p:sp>
        <p:nvSpPr>
          <p:cNvPr id="8" name="Rectangle 7"/>
          <p:cNvSpPr/>
          <p:nvPr/>
        </p:nvSpPr>
        <p:spPr>
          <a:xfrm>
            <a:off x="1143000" y="1447800"/>
            <a:ext cx="7162800" cy="3737946"/>
          </a:xfrm>
          <a:prstGeom prst="rect">
            <a:avLst/>
          </a:prstGeom>
        </p:spPr>
        <p:txBody>
          <a:bodyPr wrap="square">
            <a:spAutoFit/>
          </a:bodyPr>
          <a:lstStyle/>
          <a:p>
            <a:pPr marL="285750" indent="-285750" defTabSz="457200">
              <a:lnSpc>
                <a:spcPct val="95000"/>
              </a:lnSpc>
              <a:spcBef>
                <a:spcPct val="20000"/>
              </a:spcBef>
              <a:spcAft>
                <a:spcPts val="600"/>
              </a:spcAft>
              <a:buClr>
                <a:schemeClr val="accent1">
                  <a:lumMod val="75000"/>
                </a:schemeClr>
              </a:buClr>
              <a:buSzPct val="145000"/>
              <a:buFont typeface="Wingdings" panose="05000000000000000000" pitchFamily="2" charset="2"/>
              <a:buChar char="Ø"/>
              <a:defRPr/>
            </a:pPr>
            <a:r>
              <a:rPr lang="en-US" sz="2200" b="1" dirty="0">
                <a:latin typeface="Cambria" panose="02040503050406030204" pitchFamily="18" charset="0"/>
              </a:rPr>
              <a:t>The service load combinations used in checks are:</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D                                                                                    </a:t>
            </a:r>
            <a:endParaRPr lang="en-US" sz="2000" dirty="0">
              <a:latin typeface="Cambria" panose="02040503050406030204" pitchFamily="18" charset="0"/>
              <a:ea typeface="+mj-ea"/>
              <a:cs typeface="+mj-cs"/>
            </a:endParaRP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D </a:t>
            </a:r>
            <a:r>
              <a:rPr lang="en-US" sz="2000" dirty="0">
                <a:latin typeface="Cambria" panose="02040503050406030204" pitchFamily="18" charset="0"/>
                <a:ea typeface="+mj-ea"/>
                <a:cs typeface="+mj-cs"/>
              </a:rPr>
              <a:t>+L </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D </a:t>
            </a:r>
            <a:r>
              <a:rPr lang="en-US" sz="2000" dirty="0">
                <a:latin typeface="Cambria" panose="02040503050406030204" pitchFamily="18" charset="0"/>
                <a:ea typeface="+mj-ea"/>
                <a:cs typeface="+mj-cs"/>
              </a:rPr>
              <a:t>+0.75L </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D </a:t>
            </a:r>
            <a:r>
              <a:rPr lang="en-US" sz="2000" dirty="0">
                <a:latin typeface="Cambria" panose="02040503050406030204" pitchFamily="18" charset="0"/>
                <a:ea typeface="+mj-ea"/>
                <a:cs typeface="+mj-cs"/>
              </a:rPr>
              <a:t>+0.7E </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D </a:t>
            </a:r>
            <a:r>
              <a:rPr lang="en-US" sz="2000" dirty="0">
                <a:latin typeface="Cambria" panose="02040503050406030204" pitchFamily="18" charset="0"/>
                <a:ea typeface="+mj-ea"/>
                <a:cs typeface="+mj-cs"/>
              </a:rPr>
              <a:t>+0.75L +0.75(0.7E)</a:t>
            </a: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r>
              <a:rPr lang="en-US" sz="2000" dirty="0" smtClean="0">
                <a:latin typeface="Cambria" panose="02040503050406030204" pitchFamily="18" charset="0"/>
                <a:ea typeface="+mj-ea"/>
                <a:cs typeface="+mj-cs"/>
              </a:rPr>
              <a:t>0.6D+0.7E</a:t>
            </a:r>
            <a:endParaRPr lang="en-US" sz="2000" dirty="0">
              <a:latin typeface="Cambria" panose="02040503050406030204" pitchFamily="18" charset="0"/>
              <a:ea typeface="+mj-ea"/>
              <a:cs typeface="+mj-cs"/>
            </a:endParaRPr>
          </a:p>
          <a:p>
            <a:pPr marL="800100" lvl="1" indent="-342900" defTabSz="457200">
              <a:lnSpc>
                <a:spcPct val="95000"/>
              </a:lnSpc>
              <a:spcBef>
                <a:spcPct val="20000"/>
              </a:spcBef>
              <a:spcAft>
                <a:spcPts val="1000"/>
              </a:spcAft>
              <a:buClr>
                <a:schemeClr val="accent1"/>
              </a:buClr>
              <a:buSzPct val="85000"/>
              <a:buFont typeface="Wingdings" panose="05000000000000000000" pitchFamily="2" charset="2"/>
              <a:buChar char="ü"/>
              <a:defRPr/>
            </a:pPr>
            <a:endParaRPr lang="en-US" sz="2000" dirty="0">
              <a:latin typeface="Cambria" panose="02040503050406030204" pitchFamily="18" charset="0"/>
              <a:ea typeface="+mj-ea"/>
              <a:cs typeface="+mj-cs"/>
            </a:endParaRPr>
          </a:p>
        </p:txBody>
      </p:sp>
    </p:spTree>
    <p:extLst>
      <p:ext uri="{BB962C8B-B14F-4D97-AF65-F5344CB8AC3E}">
        <p14:creationId xmlns:p14="http://schemas.microsoft.com/office/powerpoint/2010/main" val="30006368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978986709"/>
              </p:ext>
            </p:extLst>
          </p:nvPr>
        </p:nvGraphicFramePr>
        <p:xfrm>
          <a:off x="533400" y="381000"/>
          <a:ext cx="83058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79311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5494867" cy="1142999"/>
          </a:xfrm>
        </p:spPr>
        <p:txBody>
          <a:bodyPr>
            <a:normAutofit/>
          </a:bodyPr>
          <a:lstStyle/>
          <a:p>
            <a:pPr lvl="0" algn="l" defTabSz="914400"/>
            <a:r>
              <a:rPr lang="en-US" b="1" dirty="0">
                <a:solidFill>
                  <a:schemeClr val="tx2"/>
                </a:solidFill>
                <a:latin typeface="Cambria" panose="02040503050406030204" pitchFamily="18" charset="0"/>
              </a:rPr>
              <a:t>PRELIMINARY </a:t>
            </a:r>
            <a:r>
              <a:rPr lang="en-US" b="1" dirty="0" smtClean="0">
                <a:solidFill>
                  <a:schemeClr val="tx2"/>
                </a:solidFill>
                <a:latin typeface="Cambria" panose="02040503050406030204" pitchFamily="18" charset="0"/>
              </a:rPr>
              <a:t>DESIGN</a:t>
            </a:r>
            <a:endParaRPr lang="en-US" b="1" dirty="0">
              <a:solidFill>
                <a:schemeClr val="tx2"/>
              </a:solidFill>
              <a:latin typeface="Cambria" panose="02040503050406030204" pitchFamily="18" charset="0"/>
            </a:endParaRP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09600" y="1143000"/>
            <a:ext cx="8412480" cy="5486400"/>
          </a:xfrm>
          <a:prstGeom prst="ellipse">
            <a:avLst/>
          </a:prstGeom>
          <a:ln>
            <a:noFill/>
          </a:ln>
          <a:effectLst>
            <a:softEdge rad="112500"/>
          </a:effectLst>
        </p:spPr>
      </p:pic>
    </p:spTree>
    <p:extLst>
      <p:ext uri="{BB962C8B-B14F-4D97-AF65-F5344CB8AC3E}">
        <p14:creationId xmlns:p14="http://schemas.microsoft.com/office/powerpoint/2010/main" val="3358494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152400"/>
            <a:ext cx="1295400" cy="944562"/>
          </a:xfrm>
        </p:spPr>
        <p:txBody>
          <a:bodyPr>
            <a:normAutofit/>
          </a:bodyPr>
          <a:lstStyle/>
          <a:p>
            <a:pPr algn="l" defTabSz="914400"/>
            <a:r>
              <a:rPr lang="en-US" b="1" dirty="0">
                <a:solidFill>
                  <a:schemeClr val="tx2"/>
                </a:solidFill>
                <a:latin typeface="Cambria" panose="02040503050406030204" pitchFamily="18" charset="0"/>
              </a:rPr>
              <a:t>Slab</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38400" y="1981200"/>
            <a:ext cx="5410200" cy="4754880"/>
          </a:xfrm>
          <a:prstGeom prst="rect">
            <a:avLst/>
          </a:prstGeom>
          <a:ln>
            <a:noFill/>
          </a:ln>
          <a:effectLst>
            <a:softEdge rad="112500"/>
          </a:effectLst>
        </p:spPr>
      </p:pic>
      <p:sp>
        <p:nvSpPr>
          <p:cNvPr id="8" name="Content Placeholder 2"/>
          <p:cNvSpPr txBox="1">
            <a:spLocks/>
          </p:cNvSpPr>
          <p:nvPr/>
        </p:nvSpPr>
        <p:spPr>
          <a:xfrm>
            <a:off x="1143000" y="990600"/>
            <a:ext cx="6553200" cy="1828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0">
              <a:buNone/>
            </a:pPr>
            <a:endParaRPr lang="en-US" sz="2400" dirty="0" smtClean="0"/>
          </a:p>
          <a:p>
            <a:pPr marL="0" indent="0" hangingPunct="0">
              <a:buNone/>
            </a:pPr>
            <a:r>
              <a:rPr lang="en-US" sz="2400" dirty="0" smtClean="0">
                <a:latin typeface="Cambria" panose="02040503050406030204" pitchFamily="18" charset="0"/>
              </a:rPr>
              <a:t>The </a:t>
            </a:r>
            <a:r>
              <a:rPr lang="en-US" sz="2400" dirty="0">
                <a:latin typeface="Cambria" panose="02040503050406030204" pitchFamily="18" charset="0"/>
              </a:rPr>
              <a:t>structural system used </a:t>
            </a:r>
            <a:r>
              <a:rPr lang="en-US" sz="2400" dirty="0" smtClean="0">
                <a:latin typeface="Cambria" panose="02040503050406030204" pitchFamily="18" charset="0"/>
              </a:rPr>
              <a:t>is </a:t>
            </a:r>
            <a:r>
              <a:rPr lang="en-US" sz="2400" dirty="0">
                <a:latin typeface="Cambria" panose="02040503050406030204" pitchFamily="18" charset="0"/>
              </a:rPr>
              <a:t>two way solid slab</a:t>
            </a:r>
          </a:p>
          <a:p>
            <a:pPr marL="0" indent="0" hangingPunct="0">
              <a:buNone/>
            </a:pPr>
            <a:endParaRPr lang="en-US" sz="2200" dirty="0"/>
          </a:p>
        </p:txBody>
      </p:sp>
      <p:sp>
        <p:nvSpPr>
          <p:cNvPr id="4" name="Cloud 3"/>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504003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121884" y="1447800"/>
            <a:ext cx="5022116" cy="5212080"/>
          </a:xfrm>
        </p:spPr>
      </p:pic>
      <mc:AlternateContent xmlns:mc="http://schemas.openxmlformats.org/markup-compatibility/2006" xmlns:a14="http://schemas.microsoft.com/office/drawing/2010/main">
        <mc:Choice Requires="a14">
          <p:sp>
            <p:nvSpPr>
              <p:cNvPr id="5" name="Content Placeholder 2"/>
              <p:cNvSpPr txBox="1">
                <a:spLocks/>
              </p:cNvSpPr>
              <p:nvPr/>
            </p:nvSpPr>
            <p:spPr>
              <a:xfrm>
                <a:off x="914400" y="1752600"/>
                <a:ext cx="3124200" cy="3429000"/>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0">
                  <a:buNone/>
                </a:pPr>
                <a:r>
                  <a:rPr lang="en-US" sz="3400" dirty="0">
                    <a:latin typeface="Cambria" panose="02040503050406030204" pitchFamily="18" charset="0"/>
                  </a:rPr>
                  <a:t>The </a:t>
                </a:r>
                <a:r>
                  <a:rPr lang="en-US" sz="3400" b="1" dirty="0">
                    <a:latin typeface="Cambria" panose="02040503050406030204" pitchFamily="18" charset="0"/>
                  </a:rPr>
                  <a:t>Critical Panel </a:t>
                </a:r>
              </a:p>
              <a:p>
                <a:pPr marL="0" indent="0" hangingPunct="0">
                  <a:buNone/>
                </a:pPr>
                <a:r>
                  <a:rPr lang="en-US" sz="3400" dirty="0">
                    <a:latin typeface="Cambria" panose="02040503050406030204" pitchFamily="18" charset="0"/>
                  </a:rPr>
                  <a:t>(4.70m x 6.65m) as shown in the figure </a:t>
                </a:r>
              </a:p>
              <a:p>
                <a:pPr marL="0" indent="0" hangingPunct="0">
                  <a:buNone/>
                </a:pPr>
                <a:endParaRPr lang="en-US" sz="2400" dirty="0" smtClean="0"/>
              </a:p>
              <a:p>
                <a:pPr hangingPunct="0">
                  <a:buFont typeface="Wingdings" panose="05000000000000000000" pitchFamily="2" charset="2"/>
                  <a:buChar char="ü"/>
                </a:pPr>
                <a:r>
                  <a:rPr lang="en-US" dirty="0"/>
                  <a:t>According to Direct Design </a:t>
                </a:r>
                <a:r>
                  <a:rPr lang="en-US" dirty="0" smtClean="0"/>
                  <a:t>Method </a:t>
                </a:r>
                <a:r>
                  <a:rPr lang="en-US" dirty="0"/>
                  <a:t>Slab thickness =</a:t>
                </a:r>
                <a:r>
                  <a:rPr lang="en-US" dirty="0" smtClean="0"/>
                  <a:t>200mm</a:t>
                </a:r>
              </a:p>
              <a:p>
                <a:pPr marL="0" indent="0" hangingPunct="0">
                  <a:buNone/>
                </a:pPr>
                <a:endParaRPr lang="en-US" sz="2400" dirty="0"/>
              </a:p>
              <a:p>
                <a:pPr hangingPunct="0">
                  <a:buFont typeface="Wingdings" panose="05000000000000000000" pitchFamily="2" charset="2"/>
                  <a:buChar char="ü"/>
                </a:pPr>
                <a:r>
                  <a:rPr lang="en-US" dirty="0" smtClean="0"/>
                  <a:t>Wide beam shear check: </a:t>
                </a:r>
              </a:p>
              <a:p>
                <a:pPr marL="0" indent="0" hangingPunct="0">
                  <a:buNone/>
                </a:pPr>
                <a:endParaRPr lang="en-US" sz="2400" dirty="0" smtClean="0"/>
              </a:p>
              <a:p>
                <a:pPr marL="0" indent="0" hangingPunct="0">
                  <a:buNone/>
                </a:pPr>
                <a14:m>
                  <m:oMath xmlns:m="http://schemas.openxmlformats.org/officeDocument/2006/math">
                    <m:r>
                      <a:rPr lang="en-US" sz="2900">
                        <a:latin typeface="Cambria Math" panose="02040503050406030204" pitchFamily="18" charset="0"/>
                      </a:rPr>
                      <m:t>∅</m:t>
                    </m:r>
                    <m:r>
                      <m:rPr>
                        <m:sty m:val="p"/>
                      </m:rPr>
                      <a:rPr lang="en-US" sz="2900">
                        <a:latin typeface="Cambria Math" panose="02040503050406030204" pitchFamily="18" charset="0"/>
                      </a:rPr>
                      <m:t>Vc</m:t>
                    </m:r>
                  </m:oMath>
                </a14:m>
                <a:r>
                  <a:rPr lang="en-US" sz="2900" dirty="0" smtClean="0"/>
                  <a:t>=</a:t>
                </a:r>
                <a14:m>
                  <m:oMath xmlns:m="http://schemas.openxmlformats.org/officeDocument/2006/math">
                    <m:r>
                      <a:rPr lang="en-US" sz="2900">
                        <a:latin typeface="Cambria Math" panose="02040503050406030204" pitchFamily="18" charset="0"/>
                      </a:rPr>
                      <m:t>98</m:t>
                    </m:r>
                    <m:r>
                      <a:rPr lang="en-US" sz="2900">
                        <a:latin typeface="Cambria Math" panose="02040503050406030204" pitchFamily="18" charset="0"/>
                      </a:rPr>
                      <m:t>.</m:t>
                    </m:r>
                    <m:r>
                      <a:rPr lang="en-US" sz="2900">
                        <a:latin typeface="Cambria Math" panose="02040503050406030204" pitchFamily="18" charset="0"/>
                      </a:rPr>
                      <m:t>00</m:t>
                    </m:r>
                    <m:r>
                      <m:rPr>
                        <m:sty m:val="p"/>
                      </m:rPr>
                      <a:rPr lang="en-US" sz="2900">
                        <a:latin typeface="Cambria Math" panose="02040503050406030204" pitchFamily="18" charset="0"/>
                      </a:rPr>
                      <m:t>KN</m:t>
                    </m:r>
                  </m:oMath>
                </a14:m>
                <a:endParaRPr lang="en-US" sz="2900" dirty="0" smtClean="0"/>
              </a:p>
              <a:p>
                <a:pPr marL="0" indent="0" hangingPunct="0">
                  <a:buNone/>
                </a:pPr>
                <a14:m>
                  <m:oMathPara xmlns:m="http://schemas.openxmlformats.org/officeDocument/2006/math">
                    <m:oMathParaPr>
                      <m:jc m:val="left"/>
                    </m:oMathParaPr>
                    <m:oMath xmlns:m="http://schemas.openxmlformats.org/officeDocument/2006/math">
                      <m:r>
                        <m:rPr>
                          <m:sty m:val="p"/>
                        </m:rPr>
                        <a:rPr lang="en-US" sz="2900">
                          <a:latin typeface="Cambria Math" panose="02040503050406030204" pitchFamily="18" charset="0"/>
                        </a:rPr>
                        <m:t>Vu</m:t>
                      </m:r>
                      <m:r>
                        <a:rPr lang="en-US" sz="2900">
                          <a:latin typeface="Cambria Math" panose="02040503050406030204" pitchFamily="18" charset="0"/>
                        </a:rPr>
                        <m:t>=</m:t>
                      </m:r>
                      <m:r>
                        <a:rPr lang="en-US" sz="2900">
                          <a:latin typeface="Cambria Math" panose="02040503050406030204" pitchFamily="18" charset="0"/>
                        </a:rPr>
                        <m:t>48</m:t>
                      </m:r>
                      <m:r>
                        <a:rPr lang="en-US" sz="2900">
                          <a:latin typeface="Cambria Math" panose="02040503050406030204" pitchFamily="18" charset="0"/>
                        </a:rPr>
                        <m:t>.</m:t>
                      </m:r>
                      <m:r>
                        <a:rPr lang="en-US" sz="2900">
                          <a:latin typeface="Cambria Math" panose="02040503050406030204" pitchFamily="18" charset="0"/>
                        </a:rPr>
                        <m:t>15</m:t>
                      </m:r>
                      <m:r>
                        <m:rPr>
                          <m:sty m:val="p"/>
                        </m:rPr>
                        <a:rPr lang="en-US" sz="2900">
                          <a:latin typeface="Cambria Math" panose="02040503050406030204" pitchFamily="18" charset="0"/>
                        </a:rPr>
                        <m:t>KN</m:t>
                      </m:r>
                    </m:oMath>
                  </m:oMathPara>
                </a14:m>
                <a:endParaRPr lang="en-US" sz="2900" dirty="0" smtClean="0"/>
              </a:p>
              <a:p>
                <a:pPr marL="0" indent="0" hangingPunct="0">
                  <a:buNone/>
                </a:pPr>
                <a:r>
                  <a:rPr lang="en-US" sz="2900" dirty="0" err="1"/>
                  <a:t>ΦVc</a:t>
                </a:r>
                <a:r>
                  <a:rPr lang="en-US" sz="2900" dirty="0"/>
                  <a:t> ˃</a:t>
                </a:r>
                <a:r>
                  <a:rPr lang="en-US" sz="2900" dirty="0" smtClean="0"/>
                  <a:t>Vu ( OK )</a:t>
                </a:r>
                <a:endParaRPr lang="en-US" sz="2900" dirty="0"/>
              </a:p>
              <a:p>
                <a:pPr marL="0" indent="0" hangingPunct="0">
                  <a:buNone/>
                </a:pPr>
                <a:endParaRPr lang="en-US" sz="2400" dirty="0" smtClean="0"/>
              </a:p>
              <a:p>
                <a:pPr marL="0" indent="0" hangingPunct="0">
                  <a:buNone/>
                </a:pPr>
                <a:endParaRPr lang="en-US" sz="2200"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914400" y="1752600"/>
                <a:ext cx="3124200" cy="3429000"/>
              </a:xfrm>
              <a:prstGeom prst="rect">
                <a:avLst/>
              </a:prstGeom>
              <a:blipFill rotWithShape="0">
                <a:blip r:embed="rId4"/>
                <a:stretch>
                  <a:fillRect l="-1550" t="-2478" r="-194"/>
                </a:stretch>
              </a:blipFill>
            </p:spPr>
            <p:txBody>
              <a:bodyPr/>
              <a:lstStyle/>
              <a:p>
                <a:r>
                  <a:rPr lang="en-US">
                    <a:noFill/>
                  </a:rPr>
                  <a:t> </a:t>
                </a:r>
              </a:p>
            </p:txBody>
          </p:sp>
        </mc:Fallback>
      </mc:AlternateContent>
      <p:sp>
        <p:nvSpPr>
          <p:cNvPr id="6" name="Title 1"/>
          <p:cNvSpPr txBox="1">
            <a:spLocks/>
          </p:cNvSpPr>
          <p:nvPr/>
        </p:nvSpPr>
        <p:spPr>
          <a:xfrm>
            <a:off x="2743200" y="76200"/>
            <a:ext cx="3733800" cy="944562"/>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defTabSz="914400"/>
            <a:r>
              <a:rPr lang="en-US" b="1" dirty="0" smtClean="0">
                <a:solidFill>
                  <a:schemeClr val="tx2"/>
                </a:solidFill>
                <a:latin typeface="Cambria" panose="02040503050406030204" pitchFamily="18" charset="0"/>
              </a:rPr>
              <a:t>Slab </a:t>
            </a:r>
            <a:r>
              <a:rPr lang="en-US" b="1" dirty="0">
                <a:solidFill>
                  <a:schemeClr val="tx2"/>
                </a:solidFill>
                <a:latin typeface="Cambria" panose="02040503050406030204" pitchFamily="18" charset="0"/>
              </a:rPr>
              <a:t>thickness</a:t>
            </a:r>
          </a:p>
        </p:txBody>
      </p:sp>
      <p:sp>
        <p:nvSpPr>
          <p:cNvPr id="7" name="Cloud 6"/>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31516051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3048000" cy="563562"/>
          </a:xfrm>
        </p:spPr>
        <p:txBody>
          <a:bodyPr>
            <a:noAutofit/>
          </a:bodyPr>
          <a:lstStyle/>
          <a:p>
            <a:r>
              <a:rPr lang="en-US" b="1" dirty="0">
                <a:solidFill>
                  <a:schemeClr val="tx2"/>
                </a:solidFill>
                <a:latin typeface="Cambria" panose="02040503050406030204" pitchFamily="18" charset="0"/>
              </a:rPr>
              <a:t>Beams</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0" y="1794456"/>
            <a:ext cx="9144000" cy="5063544"/>
          </a:xfrm>
          <a:prstGeom prst="rect">
            <a:avLst/>
          </a:prstGeom>
        </p:spPr>
      </p:pic>
      <p:sp>
        <p:nvSpPr>
          <p:cNvPr id="5" name="Title 1"/>
          <p:cNvSpPr txBox="1">
            <a:spLocks/>
          </p:cNvSpPr>
          <p:nvPr/>
        </p:nvSpPr>
        <p:spPr>
          <a:xfrm>
            <a:off x="381000" y="990600"/>
            <a:ext cx="8229600" cy="53308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hangingPunct="0">
              <a:spcBef>
                <a:spcPct val="20000"/>
              </a:spcBef>
            </a:pPr>
            <a:r>
              <a:rPr lang="en-US" sz="2400" dirty="0">
                <a:latin typeface="Cambria" panose="02040503050406030204" pitchFamily="18" charset="0"/>
                <a:ea typeface="+mn-ea"/>
                <a:cs typeface="+mn-cs"/>
              </a:rPr>
              <a:t>The distribution of beams for F1 and F6 shown </a:t>
            </a:r>
            <a:r>
              <a:rPr lang="en-US" sz="2400" dirty="0" smtClean="0">
                <a:latin typeface="Cambria" panose="02040503050406030204" pitchFamily="18" charset="0"/>
                <a:ea typeface="+mn-ea"/>
                <a:cs typeface="+mn-cs"/>
              </a:rPr>
              <a:t>below:</a:t>
            </a:r>
            <a:endParaRPr lang="en-US" sz="2400" dirty="0">
              <a:latin typeface="Cambria" panose="02040503050406030204" pitchFamily="18" charset="0"/>
              <a:ea typeface="+mn-ea"/>
              <a:cs typeface="+mn-cs"/>
            </a:endParaRPr>
          </a:p>
        </p:txBody>
      </p:sp>
      <p:sp>
        <p:nvSpPr>
          <p:cNvPr id="6" name="Cloud 5"/>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8684998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676400"/>
            <a:ext cx="7848600" cy="880369"/>
          </a:xfrm>
          <a:prstGeom prst="rect">
            <a:avLst/>
          </a:prstGeom>
        </p:spPr>
        <p:txBody>
          <a:bodyPr wrap="square">
            <a:spAutoFit/>
          </a:bodyPr>
          <a:lstStyle/>
          <a:p>
            <a:pPr>
              <a:lnSpc>
                <a:spcPct val="150000"/>
              </a:lnSpc>
              <a:buClr>
                <a:schemeClr val="accent3"/>
              </a:buClr>
              <a:defRPr/>
            </a:pPr>
            <a:r>
              <a:rPr lang="en-US" b="1" dirty="0"/>
              <a:t>According to ACI 318-11, Table 9.5(a), the thickness of </a:t>
            </a:r>
            <a:r>
              <a:rPr lang="en-US" b="1" dirty="0" smtClean="0"/>
              <a:t>beams </a:t>
            </a:r>
            <a:r>
              <a:rPr lang="en-US" b="1" dirty="0"/>
              <a:t>can be obtained based on the deflection limit:</a:t>
            </a:r>
          </a:p>
        </p:txBody>
      </p:sp>
      <p:sp>
        <p:nvSpPr>
          <p:cNvPr id="5" name="Title 1"/>
          <p:cNvSpPr txBox="1">
            <a:spLocks/>
          </p:cNvSpPr>
          <p:nvPr/>
        </p:nvSpPr>
        <p:spPr>
          <a:xfrm>
            <a:off x="1219200" y="533718"/>
            <a:ext cx="6248400" cy="5330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hangingPunct="0">
              <a:spcBef>
                <a:spcPct val="20000"/>
              </a:spcBef>
            </a:pPr>
            <a:r>
              <a:rPr lang="en-US" sz="3000" b="1" dirty="0">
                <a:solidFill>
                  <a:schemeClr val="tx2"/>
                </a:solidFill>
              </a:rPr>
              <a:t>The preliminary sections of beams</a:t>
            </a:r>
          </a:p>
        </p:txBody>
      </p:sp>
      <p:graphicFrame>
        <p:nvGraphicFramePr>
          <p:cNvPr id="8" name="Content Placeholder 3"/>
          <p:cNvGraphicFramePr>
            <a:graphicFrameLocks noGrp="1"/>
          </p:cNvGraphicFramePr>
          <p:nvPr>
            <p:ph idx="4294967295"/>
            <p:extLst>
              <p:ext uri="{D42A27DB-BD31-4B8C-83A1-F6EECF244321}">
                <p14:modId xmlns:p14="http://schemas.microsoft.com/office/powerpoint/2010/main" val="4282245721"/>
              </p:ext>
            </p:extLst>
          </p:nvPr>
        </p:nvGraphicFramePr>
        <p:xfrm>
          <a:off x="914400" y="3429000"/>
          <a:ext cx="7619999" cy="1524000"/>
        </p:xfrm>
        <a:graphic>
          <a:graphicData uri="http://schemas.openxmlformats.org/drawingml/2006/table">
            <a:tbl>
              <a:tblPr firstRow="1" firstCol="1" bandRow="1">
                <a:tableStyleId>{BDBED569-4797-4DF1-A0F4-6AAB3CD982D8}</a:tableStyleId>
              </a:tblPr>
              <a:tblGrid>
                <a:gridCol w="1163645">
                  <a:extLst>
                    <a:ext uri="{9D8B030D-6E8A-4147-A177-3AD203B41FA5}">
                      <a16:colId xmlns:a16="http://schemas.microsoft.com/office/drawing/2014/main" val="20000"/>
                    </a:ext>
                  </a:extLst>
                </a:gridCol>
                <a:gridCol w="1350955">
                  <a:extLst>
                    <a:ext uri="{9D8B030D-6E8A-4147-A177-3AD203B41FA5}">
                      <a16:colId xmlns:a16="http://schemas.microsoft.com/office/drawing/2014/main" val="20001"/>
                    </a:ext>
                  </a:extLst>
                </a:gridCol>
                <a:gridCol w="1597861">
                  <a:extLst>
                    <a:ext uri="{9D8B030D-6E8A-4147-A177-3AD203B41FA5}">
                      <a16:colId xmlns:a16="http://schemas.microsoft.com/office/drawing/2014/main" val="20002"/>
                    </a:ext>
                  </a:extLst>
                </a:gridCol>
                <a:gridCol w="1753769">
                  <a:extLst>
                    <a:ext uri="{9D8B030D-6E8A-4147-A177-3AD203B41FA5}">
                      <a16:colId xmlns:a16="http://schemas.microsoft.com/office/drawing/2014/main" val="178726558"/>
                    </a:ext>
                  </a:extLst>
                </a:gridCol>
                <a:gridCol w="1753769">
                  <a:extLst>
                    <a:ext uri="{9D8B030D-6E8A-4147-A177-3AD203B41FA5}">
                      <a16:colId xmlns:a16="http://schemas.microsoft.com/office/drawing/2014/main" val="2001771162"/>
                    </a:ext>
                  </a:extLst>
                </a:gridCol>
              </a:tblGrid>
              <a:tr h="1086572">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Member</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ea typeface="+mn-ea"/>
                          <a:cs typeface="+mn-cs"/>
                        </a:rPr>
                        <a:t>Simply</a:t>
                      </a:r>
                      <a:r>
                        <a:rPr lang="en-US" sz="1800" baseline="0" dirty="0" smtClean="0">
                          <a:effectLst/>
                          <a:latin typeface="Cambria" panose="02040503050406030204" pitchFamily="18" charset="0"/>
                          <a:ea typeface="+mn-ea"/>
                          <a:cs typeface="+mn-cs"/>
                        </a:rPr>
                        <a:t> supported</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One end continuous</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800" dirty="0" smtClean="0">
                          <a:effectLst/>
                          <a:latin typeface="Cambria" panose="02040503050406030204" pitchFamily="18" charset="0"/>
                        </a:rPr>
                        <a:t>Two end continuous</a:t>
                      </a:r>
                      <a:endParaRPr lang="en-US" sz="1800" dirty="0" smtClean="0">
                        <a:effectLst/>
                        <a:latin typeface="Cambria" panose="02040503050406030204" pitchFamily="18" charset="0"/>
                        <a:ea typeface="Calibri"/>
                        <a:cs typeface="Arial"/>
                      </a:endParaRPr>
                    </a:p>
                    <a:p>
                      <a:pPr marL="0" marR="0" algn="ctr">
                        <a:lnSpc>
                          <a:spcPct val="115000"/>
                        </a:lnSpc>
                        <a:spcBef>
                          <a:spcPts val="0"/>
                        </a:spcBef>
                        <a:spcAft>
                          <a:spcPts val="0"/>
                        </a:spcAft>
                      </a:pP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ea typeface="Calibri"/>
                          <a:cs typeface="Arial"/>
                        </a:rPr>
                        <a:t>Cantilever</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0"/>
                  </a:ext>
                </a:extLst>
              </a:tr>
              <a:tr h="437428">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Beams</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L/16</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L/18.</a:t>
                      </a:r>
                      <a:r>
                        <a:rPr lang="en-US" sz="1800" dirty="0">
                          <a:effectLst/>
                          <a:latin typeface="Cambria" panose="02040503050406030204" pitchFamily="18" charset="0"/>
                          <a:cs typeface="Arial"/>
                        </a:rPr>
                        <a:t>5</a:t>
                      </a:r>
                      <a:endParaRPr lang="en-US" sz="1800" dirty="0" smtClean="0">
                        <a:effectLst/>
                        <a:latin typeface="Cambria" panose="020405030504060302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ea typeface="Calibri"/>
                          <a:cs typeface="Arial"/>
                        </a:rPr>
                        <a:t>L/21</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ea typeface="Calibri"/>
                          <a:cs typeface="Arial"/>
                        </a:rPr>
                        <a:t>L/8</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4508461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b="1" dirty="0">
                <a:solidFill>
                  <a:schemeClr val="tx2"/>
                </a:solidFill>
                <a:latin typeface="Cambria" panose="02040503050406030204" pitchFamily="18" charset="0"/>
              </a:rPr>
              <a:t>Beams</a:t>
            </a:r>
          </a:p>
        </p:txBody>
      </p:sp>
      <p:graphicFrame>
        <p:nvGraphicFramePr>
          <p:cNvPr id="4" name="Content Placeholder 3"/>
          <p:cNvGraphicFramePr>
            <a:graphicFrameLocks noGrp="1"/>
          </p:cNvGraphicFramePr>
          <p:nvPr>
            <p:ph idx="1"/>
            <p:extLst/>
          </p:nvPr>
        </p:nvGraphicFramePr>
        <p:xfrm>
          <a:off x="990600" y="2286000"/>
          <a:ext cx="2971800" cy="2839212"/>
        </p:xfrm>
        <a:graphic>
          <a:graphicData uri="http://schemas.openxmlformats.org/drawingml/2006/table">
            <a:tbl>
              <a:tblPr firstRow="1" firstCol="1" bandRow="1">
                <a:tableStyleId>{BDBED569-4797-4DF1-A0F4-6AAB3CD982D8}</a:tableStyleId>
              </a:tblPr>
              <a:tblGrid>
                <a:gridCol w="874059">
                  <a:extLst>
                    <a:ext uri="{9D8B030D-6E8A-4147-A177-3AD203B41FA5}">
                      <a16:colId xmlns:a16="http://schemas.microsoft.com/office/drawing/2014/main" val="20000"/>
                    </a:ext>
                  </a:extLst>
                </a:gridCol>
                <a:gridCol w="2097741">
                  <a:extLst>
                    <a:ext uri="{9D8B030D-6E8A-4147-A177-3AD203B41FA5}">
                      <a16:colId xmlns:a16="http://schemas.microsoft.com/office/drawing/2014/main" val="20001"/>
                    </a:ext>
                  </a:extLst>
                </a:gridCol>
              </a:tblGrid>
              <a:tr h="304800">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Beam </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Dimensions (mm)</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0"/>
                  </a:ext>
                </a:extLst>
              </a:tr>
              <a:tr h="304800">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400*400</a:t>
                      </a:r>
                    </a:p>
                  </a:txBody>
                  <a:tcPr marL="68580" marR="68580" marT="0" marB="0" anchor="ctr"/>
                </a:tc>
                <a:extLst>
                  <a:ext uri="{0D108BD9-81ED-4DB2-BD59-A6C34878D82A}">
                    <a16:rowId xmlns:a16="http://schemas.microsoft.com/office/drawing/2014/main" val="10001"/>
                  </a:ext>
                </a:extLst>
              </a:tr>
              <a:tr h="304800">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B2</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400*400</a:t>
                      </a:r>
                    </a:p>
                  </a:txBody>
                  <a:tcPr marL="68580" marR="68580" marT="0" marB="0" anchor="ctr"/>
                </a:tc>
                <a:extLst>
                  <a:ext uri="{0D108BD9-81ED-4DB2-BD59-A6C34878D82A}">
                    <a16:rowId xmlns:a16="http://schemas.microsoft.com/office/drawing/2014/main" val="10002"/>
                  </a:ext>
                </a:extLst>
              </a:tr>
              <a:tr h="304800">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B3</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300*400</a:t>
                      </a:r>
                    </a:p>
                  </a:txBody>
                  <a:tcPr marL="68580" marR="68580" marT="0" marB="0" anchor="ctr"/>
                </a:tc>
                <a:extLst>
                  <a:ext uri="{0D108BD9-81ED-4DB2-BD59-A6C34878D82A}">
                    <a16:rowId xmlns:a16="http://schemas.microsoft.com/office/drawing/2014/main" val="10003"/>
                  </a:ext>
                </a:extLst>
              </a:tr>
              <a:tr h="304800">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B4</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300*600</a:t>
                      </a:r>
                    </a:p>
                  </a:txBody>
                  <a:tcPr marL="68580" marR="68580" marT="0" marB="0" anchor="ctr"/>
                </a:tc>
                <a:extLst>
                  <a:ext uri="{0D108BD9-81ED-4DB2-BD59-A6C34878D82A}">
                    <a16:rowId xmlns:a16="http://schemas.microsoft.com/office/drawing/2014/main" val="10004"/>
                  </a:ext>
                </a:extLst>
              </a:tr>
              <a:tr h="304800">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B5</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600*600</a:t>
                      </a:r>
                    </a:p>
                  </a:txBody>
                  <a:tcPr marL="68580" marR="68580" marT="0" marB="0" anchor="ctr"/>
                </a:tc>
                <a:extLst>
                  <a:ext uri="{0D108BD9-81ED-4DB2-BD59-A6C34878D82A}">
                    <a16:rowId xmlns:a16="http://schemas.microsoft.com/office/drawing/2014/main" val="10005"/>
                  </a:ext>
                </a:extLst>
              </a:tr>
              <a:tr h="304800">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B6</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200*400</a:t>
                      </a:r>
                    </a:p>
                  </a:txBody>
                  <a:tcPr marL="68580" marR="68580" marT="0" marB="0" anchor="ctr"/>
                </a:tc>
                <a:extLst>
                  <a:ext uri="{0D108BD9-81ED-4DB2-BD59-A6C34878D82A}">
                    <a16:rowId xmlns:a16="http://schemas.microsoft.com/office/drawing/2014/main" val="10006"/>
                  </a:ext>
                </a:extLst>
              </a:tr>
              <a:tr h="304800">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B7</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T</a:t>
                      </a:r>
                    </a:p>
                  </a:txBody>
                  <a:tcPr marL="68580" marR="68580" marT="0" marB="0" anchor="ctr"/>
                </a:tc>
                <a:extLst>
                  <a:ext uri="{0D108BD9-81ED-4DB2-BD59-A6C34878D82A}">
                    <a16:rowId xmlns:a16="http://schemas.microsoft.com/office/drawing/2014/main" val="10007"/>
                  </a:ext>
                </a:extLst>
              </a:tr>
              <a:tr h="304800">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B8</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a:t>
                      </a:r>
                    </a:p>
                  </a:txBody>
                  <a:tcPr marL="68580" marR="68580" marT="0" marB="0" anchor="ctr"/>
                </a:tc>
                <a:extLst>
                  <a:ext uri="{0D108BD9-81ED-4DB2-BD59-A6C34878D82A}">
                    <a16:rowId xmlns:a16="http://schemas.microsoft.com/office/drawing/2014/main" val="10008"/>
                  </a:ext>
                </a:extLst>
              </a:tr>
            </a:tbl>
          </a:graphicData>
        </a:graphic>
      </p:graphicFrame>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267200" y="2667000"/>
            <a:ext cx="4663440" cy="219456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Title 1"/>
          <p:cNvSpPr txBox="1">
            <a:spLocks/>
          </p:cNvSpPr>
          <p:nvPr/>
        </p:nvSpPr>
        <p:spPr>
          <a:xfrm>
            <a:off x="990600" y="1219200"/>
            <a:ext cx="4648200" cy="5330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hangingPunct="0">
              <a:spcBef>
                <a:spcPct val="20000"/>
              </a:spcBef>
            </a:pPr>
            <a:r>
              <a:rPr lang="en-US" sz="2200" dirty="0">
                <a:latin typeface="Cambria" panose="02040503050406030204" pitchFamily="18" charset="0"/>
                <a:ea typeface="+mn-ea"/>
                <a:cs typeface="+mn-cs"/>
              </a:rPr>
              <a:t>The preliminary sections of </a:t>
            </a:r>
            <a:r>
              <a:rPr lang="en-US" sz="2200" dirty="0" smtClean="0">
                <a:latin typeface="Cambria" panose="02040503050406030204" pitchFamily="18" charset="0"/>
                <a:ea typeface="+mn-ea"/>
                <a:cs typeface="+mn-cs"/>
              </a:rPr>
              <a:t>beams: </a:t>
            </a:r>
            <a:endParaRPr lang="en-US" sz="2200" dirty="0">
              <a:latin typeface="Cambria" panose="02040503050406030204" pitchFamily="18" charset="0"/>
              <a:ea typeface="+mn-ea"/>
              <a:cs typeface="+mn-cs"/>
            </a:endParaRPr>
          </a:p>
        </p:txBody>
      </p:sp>
      <p:sp>
        <p:nvSpPr>
          <p:cNvPr id="6" name="Cloud 5"/>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3880931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327248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5635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ln w="3175" cmpd="sng">
                  <a:noFill/>
                </a:ln>
                <a:solidFill>
                  <a:schemeClr val="tx2"/>
                </a:solidFill>
                <a:latin typeface="Cambria" panose="02040503050406030204" pitchFamily="18" charset="0"/>
              </a:rPr>
              <a:t>Beams</a:t>
            </a:r>
          </a:p>
        </p:txBody>
      </p:sp>
      <p:sp>
        <p:nvSpPr>
          <p:cNvPr id="5" name="Title 1"/>
          <p:cNvSpPr txBox="1">
            <a:spLocks/>
          </p:cNvSpPr>
          <p:nvPr/>
        </p:nvSpPr>
        <p:spPr>
          <a:xfrm>
            <a:off x="1066800" y="1143000"/>
            <a:ext cx="5943600" cy="5330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hangingPunct="0">
              <a:spcBef>
                <a:spcPct val="20000"/>
              </a:spcBef>
            </a:pPr>
            <a:r>
              <a:rPr lang="en-US" sz="2200" dirty="0">
                <a:latin typeface="Cambria" panose="02040503050406030204" pitchFamily="18" charset="0"/>
                <a:ea typeface="+mn-ea"/>
                <a:cs typeface="+mn-cs"/>
              </a:rPr>
              <a:t>The distribution of beams for F1 shown </a:t>
            </a:r>
            <a:r>
              <a:rPr lang="en-US" sz="2200" dirty="0" smtClean="0">
                <a:latin typeface="Cambria" panose="02040503050406030204" pitchFamily="18" charset="0"/>
                <a:ea typeface="+mn-ea"/>
                <a:cs typeface="+mn-cs"/>
              </a:rPr>
              <a:t>below:</a:t>
            </a:r>
            <a:endParaRPr lang="en-US" sz="2200" dirty="0">
              <a:latin typeface="Cambria" panose="02040503050406030204" pitchFamily="18" charset="0"/>
              <a:ea typeface="+mn-ea"/>
              <a:cs typeface="+mn-cs"/>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514600" y="1622309"/>
            <a:ext cx="5303520" cy="5212080"/>
          </a:xfrm>
          <a:prstGeom prst="rect">
            <a:avLst/>
          </a:prstGeom>
        </p:spPr>
      </p:pic>
      <p:sp>
        <p:nvSpPr>
          <p:cNvPr id="7" name="Cloud 6"/>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a:t>
            </a:r>
            <a:r>
              <a:rPr lang="ar-SA" b="1" dirty="0" smtClean="0">
                <a:latin typeface="Cambria" panose="02040503050406030204" pitchFamily="18" charset="0"/>
              </a:rPr>
              <a:t>2</a:t>
            </a:r>
            <a:endParaRPr lang="en-US" b="1" dirty="0">
              <a:latin typeface="Cambria" panose="02040503050406030204" pitchFamily="18" charset="0"/>
            </a:endParaRPr>
          </a:p>
        </p:txBody>
      </p:sp>
    </p:spTree>
    <p:extLst>
      <p:ext uri="{BB962C8B-B14F-4D97-AF65-F5344CB8AC3E}">
        <p14:creationId xmlns:p14="http://schemas.microsoft.com/office/powerpoint/2010/main" val="14827624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352800" y="152400"/>
            <a:ext cx="29718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ln w="3175" cmpd="sng">
                  <a:noFill/>
                </a:ln>
                <a:solidFill>
                  <a:schemeClr val="tx2"/>
                </a:solidFill>
                <a:latin typeface="Cambria" panose="02040503050406030204" pitchFamily="18" charset="0"/>
              </a:rPr>
              <a:t>Beams</a:t>
            </a:r>
          </a:p>
        </p:txBody>
      </p:sp>
      <p:sp>
        <p:nvSpPr>
          <p:cNvPr id="5" name="Title 1"/>
          <p:cNvSpPr txBox="1">
            <a:spLocks/>
          </p:cNvSpPr>
          <p:nvPr/>
        </p:nvSpPr>
        <p:spPr>
          <a:xfrm>
            <a:off x="1143000" y="1219200"/>
            <a:ext cx="4800600" cy="5330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hangingPunct="0">
              <a:spcBef>
                <a:spcPct val="20000"/>
              </a:spcBef>
            </a:pPr>
            <a:r>
              <a:rPr lang="en-US" sz="2200" dirty="0">
                <a:latin typeface="Cambria" panose="02040503050406030204" pitchFamily="18" charset="0"/>
                <a:ea typeface="+mn-ea"/>
                <a:cs typeface="+mn-cs"/>
              </a:rPr>
              <a:t>The preliminary sections of </a:t>
            </a:r>
            <a:r>
              <a:rPr lang="en-US" sz="2200" dirty="0" smtClean="0">
                <a:latin typeface="Cambria" panose="02040503050406030204" pitchFamily="18" charset="0"/>
                <a:ea typeface="+mn-ea"/>
                <a:cs typeface="+mn-cs"/>
              </a:rPr>
              <a:t>beams: </a:t>
            </a:r>
            <a:endParaRPr lang="en-US" sz="2200" dirty="0">
              <a:latin typeface="Cambria" panose="02040503050406030204" pitchFamily="18" charset="0"/>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547268512"/>
              </p:ext>
            </p:extLst>
          </p:nvPr>
        </p:nvGraphicFramePr>
        <p:xfrm>
          <a:off x="1143000" y="2209800"/>
          <a:ext cx="3482662" cy="3438659"/>
        </p:xfrm>
        <a:graphic>
          <a:graphicData uri="http://schemas.openxmlformats.org/drawingml/2006/table">
            <a:tbl>
              <a:tblPr firstRow="1" firstCol="1" bandRow="1">
                <a:tableStyleId>{BDBED569-4797-4DF1-A0F4-6AAB3CD982D8}</a:tableStyleId>
              </a:tblPr>
              <a:tblGrid>
                <a:gridCol w="1425262">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tblGrid>
              <a:tr h="491237">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Beam </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Dimensions (mm)</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0"/>
                  </a:ext>
                </a:extLst>
              </a:tr>
              <a:tr h="491237">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200*600</a:t>
                      </a:r>
                    </a:p>
                  </a:txBody>
                  <a:tcPr marL="68580" marR="68580" marT="0" marB="0" anchor="ctr"/>
                </a:tc>
                <a:extLst>
                  <a:ext uri="{0D108BD9-81ED-4DB2-BD59-A6C34878D82A}">
                    <a16:rowId xmlns:a16="http://schemas.microsoft.com/office/drawing/2014/main" val="10001"/>
                  </a:ext>
                </a:extLst>
              </a:tr>
              <a:tr h="491237">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 B2</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300*600</a:t>
                      </a:r>
                    </a:p>
                  </a:txBody>
                  <a:tcPr marL="68580" marR="68580" marT="0" marB="0" anchor="ctr"/>
                </a:tc>
                <a:extLst>
                  <a:ext uri="{0D108BD9-81ED-4DB2-BD59-A6C34878D82A}">
                    <a16:rowId xmlns:a16="http://schemas.microsoft.com/office/drawing/2014/main" val="10002"/>
                  </a:ext>
                </a:extLst>
              </a:tr>
              <a:tr h="491237">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B3</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500*600</a:t>
                      </a:r>
                    </a:p>
                  </a:txBody>
                  <a:tcPr marL="68580" marR="68580" marT="0" marB="0" anchor="ctr"/>
                </a:tc>
                <a:extLst>
                  <a:ext uri="{0D108BD9-81ED-4DB2-BD59-A6C34878D82A}">
                    <a16:rowId xmlns:a16="http://schemas.microsoft.com/office/drawing/2014/main" val="10003"/>
                  </a:ext>
                </a:extLst>
              </a:tr>
              <a:tr h="491237">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B4</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800*500</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4"/>
                  </a:ext>
                </a:extLst>
              </a:tr>
              <a:tr h="491237">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B5</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T</a:t>
                      </a:r>
                    </a:p>
                  </a:txBody>
                  <a:tcPr marL="68580" marR="68580" marT="0" marB="0" anchor="ctr"/>
                </a:tc>
                <a:extLst>
                  <a:ext uri="{0D108BD9-81ED-4DB2-BD59-A6C34878D82A}">
                    <a16:rowId xmlns:a16="http://schemas.microsoft.com/office/drawing/2014/main" val="10005"/>
                  </a:ext>
                </a:extLst>
              </a:tr>
              <a:tr h="491237">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B6</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a:t>
                      </a:r>
                    </a:p>
                  </a:txBody>
                  <a:tcPr marL="68580" marR="68580" marT="0" marB="0" anchor="ctr"/>
                </a:tc>
                <a:extLst>
                  <a:ext uri="{0D108BD9-81ED-4DB2-BD59-A6C34878D82A}">
                    <a16:rowId xmlns:a16="http://schemas.microsoft.com/office/drawing/2014/main" val="10006"/>
                  </a:ext>
                </a:extLst>
              </a:tr>
            </a:tbl>
          </a:graphicData>
        </a:graphic>
      </p:graphicFrame>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876800" y="2971800"/>
            <a:ext cx="4057650" cy="156400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a:t>
            </a:r>
            <a:r>
              <a:rPr lang="ar-SA" b="1" dirty="0" smtClean="0">
                <a:latin typeface="Cambria" panose="02040503050406030204" pitchFamily="18" charset="0"/>
              </a:rPr>
              <a:t>2</a:t>
            </a:r>
            <a:endParaRPr lang="en-US" b="1" dirty="0">
              <a:latin typeface="Cambria" panose="02040503050406030204" pitchFamily="18" charset="0"/>
            </a:endParaRPr>
          </a:p>
        </p:txBody>
      </p:sp>
    </p:spTree>
    <p:extLst>
      <p:ext uri="{BB962C8B-B14F-4D97-AF65-F5344CB8AC3E}">
        <p14:creationId xmlns:p14="http://schemas.microsoft.com/office/powerpoint/2010/main" val="34879585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1400" y="152400"/>
            <a:ext cx="2514600" cy="792162"/>
          </a:xfrm>
        </p:spPr>
        <p:txBody>
          <a:bodyPr>
            <a:normAutofit fontScale="90000"/>
          </a:bodyPr>
          <a:lstStyle/>
          <a:p>
            <a:pPr lvl="2" algn="ctr" rtl="0">
              <a:spcBef>
                <a:spcPct val="0"/>
              </a:spcBef>
            </a:pPr>
            <a:r>
              <a:rPr lang="en-US" sz="4000" b="1" kern="1200" dirty="0">
                <a:ln w="3175" cmpd="sng">
                  <a:noFill/>
                </a:ln>
                <a:latin typeface="Cambria" panose="02040503050406030204" pitchFamily="18" charset="0"/>
                <a:ea typeface="+mj-ea"/>
                <a:cs typeface="+mj-cs"/>
              </a:rPr>
              <a:t>Columns</a:t>
            </a:r>
            <a:r>
              <a:rPr lang="en-US" sz="1400" b="1" dirty="0"/>
              <a:t/>
            </a:r>
            <a:br>
              <a:rPr lang="en-US" sz="1400" b="1" dirty="0"/>
            </a:br>
            <a:endParaRPr lang="en-US"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3931920" y="1371600"/>
            <a:ext cx="5212080" cy="5486400"/>
          </a:xfrm>
          <a:prstGeom prst="rect">
            <a:avLst/>
          </a:prstGeom>
        </p:spPr>
      </p:pic>
      <p:sp>
        <p:nvSpPr>
          <p:cNvPr id="6" name="Content Placeholder 2"/>
          <p:cNvSpPr txBox="1">
            <a:spLocks/>
          </p:cNvSpPr>
          <p:nvPr/>
        </p:nvSpPr>
        <p:spPr>
          <a:xfrm>
            <a:off x="411480" y="1905000"/>
            <a:ext cx="3429000" cy="3733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0">
              <a:buNone/>
            </a:pPr>
            <a:endParaRPr lang="en-US" sz="2400" dirty="0" smtClean="0"/>
          </a:p>
          <a:p>
            <a:pPr marL="0" indent="0" hangingPunct="0">
              <a:buNone/>
            </a:pPr>
            <a:endParaRPr lang="en-US" sz="2200" dirty="0"/>
          </a:p>
        </p:txBody>
      </p:sp>
      <p:sp>
        <p:nvSpPr>
          <p:cNvPr id="7" name="Content Placeholder 2"/>
          <p:cNvSpPr txBox="1">
            <a:spLocks/>
          </p:cNvSpPr>
          <p:nvPr/>
        </p:nvSpPr>
        <p:spPr>
          <a:xfrm>
            <a:off x="685800" y="2133600"/>
            <a:ext cx="3352800" cy="23622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0">
              <a:lnSpc>
                <a:spcPct val="150000"/>
              </a:lnSpc>
              <a:buNone/>
            </a:pPr>
            <a:r>
              <a:rPr lang="en-US" sz="2200" dirty="0">
                <a:latin typeface="Cambria" panose="02040503050406030204" pitchFamily="18" charset="0"/>
              </a:rPr>
              <a:t>By using tributary area method, we found the ultimate load </a:t>
            </a:r>
            <a:r>
              <a:rPr lang="en-US" sz="2200" dirty="0" smtClean="0">
                <a:latin typeface="Cambria" panose="02040503050406030204" pitchFamily="18" charset="0"/>
              </a:rPr>
              <a:t>and determine </a:t>
            </a:r>
            <a:r>
              <a:rPr lang="en-US" sz="2200" dirty="0">
                <a:latin typeface="Cambria" panose="02040503050406030204" pitchFamily="18" charset="0"/>
              </a:rPr>
              <a:t>the dimensions of columns </a:t>
            </a:r>
          </a:p>
          <a:p>
            <a:pPr marL="0" indent="0" hangingPunct="0">
              <a:buNone/>
            </a:pPr>
            <a:endParaRPr lang="en-US" sz="2600" b="1" dirty="0" smtClean="0">
              <a:solidFill>
                <a:schemeClr val="tx2"/>
              </a:solidFill>
            </a:endParaRPr>
          </a:p>
        </p:txBody>
      </p:sp>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27069982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2590800" y="76200"/>
            <a:ext cx="3886200" cy="792162"/>
          </a:xfrm>
        </p:spPr>
        <p:txBody>
          <a:bodyPr>
            <a:normAutofit fontScale="90000"/>
          </a:bodyPr>
          <a:lstStyle/>
          <a:p>
            <a:pPr lvl="2" algn="ctr" rtl="0">
              <a:spcBef>
                <a:spcPct val="0"/>
              </a:spcBef>
            </a:pPr>
            <a:r>
              <a:rPr lang="en-US" sz="3600" b="1" kern="1200" dirty="0">
                <a:ln w="3175" cmpd="sng">
                  <a:noFill/>
                </a:ln>
                <a:latin typeface="Cambria" panose="02040503050406030204" pitchFamily="18" charset="0"/>
                <a:ea typeface="+mj-ea"/>
                <a:cs typeface="+mj-cs"/>
              </a:rPr>
              <a:t>Columns layout</a:t>
            </a:r>
            <a:r>
              <a:rPr lang="en-US" sz="1400" b="1" dirty="0"/>
              <a:t/>
            </a:r>
            <a:br>
              <a:rPr lang="en-US" sz="1400" b="1" dirty="0"/>
            </a:br>
            <a:endParaRPr lang="en-US" dirty="0"/>
          </a:p>
        </p:txBody>
      </p:sp>
      <p:sp>
        <p:nvSpPr>
          <p:cNvPr id="4" name="Cloud 3"/>
          <p:cNvSpPr/>
          <p:nvPr/>
        </p:nvSpPr>
        <p:spPr>
          <a:xfrm>
            <a:off x="7438623" y="21465"/>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5385" y="793506"/>
            <a:ext cx="6248400" cy="602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90844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1600200" y="2057400"/>
          <a:ext cx="7010400" cy="3962399"/>
        </p:xfrm>
        <a:graphic>
          <a:graphicData uri="http://schemas.openxmlformats.org/drawingml/2006/table">
            <a:tbl>
              <a:tblPr firstRow="1" firstCol="1" bandRow="1">
                <a:tableStyleId>{BDBED569-4797-4DF1-A0F4-6AAB3CD982D8}</a:tableStyleId>
              </a:tblPr>
              <a:tblGrid>
                <a:gridCol w="1337270">
                  <a:extLst>
                    <a:ext uri="{9D8B030D-6E8A-4147-A177-3AD203B41FA5}">
                      <a16:colId xmlns:a16="http://schemas.microsoft.com/office/drawing/2014/main" val="20000"/>
                    </a:ext>
                  </a:extLst>
                </a:gridCol>
                <a:gridCol w="2320330">
                  <a:extLst>
                    <a:ext uri="{9D8B030D-6E8A-4147-A177-3AD203B41FA5}">
                      <a16:colId xmlns:a16="http://schemas.microsoft.com/office/drawing/2014/main" val="20001"/>
                    </a:ext>
                  </a:extLst>
                </a:gridCol>
                <a:gridCol w="3352800">
                  <a:extLst>
                    <a:ext uri="{9D8B030D-6E8A-4147-A177-3AD203B41FA5}">
                      <a16:colId xmlns:a16="http://schemas.microsoft.com/office/drawing/2014/main" val="20002"/>
                    </a:ext>
                  </a:extLst>
                </a:gridCol>
              </a:tblGrid>
              <a:tr h="681677">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 </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original </a:t>
                      </a:r>
                      <a:r>
                        <a:rPr lang="en-US" sz="1800" kern="1200" dirty="0" smtClean="0">
                          <a:effectLst/>
                          <a:latin typeface="Times New Roman" panose="02020603050405020304" pitchFamily="18" charset="0"/>
                          <a:cs typeface="Times New Roman" panose="02020603050405020304" pitchFamily="18" charset="0"/>
                        </a:rPr>
                        <a:t>dimensions</a:t>
                      </a:r>
                    </a:p>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(mm) </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preliminary design </a:t>
                      </a:r>
                      <a:r>
                        <a:rPr lang="en-US" sz="1800" kern="1200" dirty="0" smtClean="0">
                          <a:effectLst/>
                          <a:latin typeface="Times New Roman" panose="02020603050405020304" pitchFamily="18" charset="0"/>
                          <a:cs typeface="Times New Roman" panose="02020603050405020304" pitchFamily="18" charset="0"/>
                        </a:rPr>
                        <a:t>dimensions</a:t>
                      </a:r>
                    </a:p>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(mm)</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560070">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C1</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D700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D800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634084">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C2</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400*400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400*400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597630">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C3</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400*700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400*700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671643">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C4</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700*300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700*300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817295">
                <a:tc>
                  <a:txBody>
                    <a:bodyPr/>
                    <a:lstStyle/>
                    <a:p>
                      <a:pPr marL="0" marR="0" algn="ctr" defTabSz="457200" rtl="0" eaLnBrk="1" latinLnBrk="0" hangingPunct="1">
                        <a:lnSpc>
                          <a:spcPct val="115000"/>
                        </a:lnSpc>
                        <a:spcBef>
                          <a:spcPts val="0"/>
                        </a:spcBef>
                        <a:spcAft>
                          <a:spcPts val="0"/>
                        </a:spcAft>
                      </a:pPr>
                      <a:r>
                        <a:rPr lang="en-US" sz="1800" kern="1200" dirty="0">
                          <a:effectLst/>
                          <a:latin typeface="Times New Roman" panose="02020603050405020304" pitchFamily="18" charset="0"/>
                          <a:cs typeface="Times New Roman" panose="02020603050405020304" pitchFamily="18" charset="0"/>
                        </a:rPr>
                        <a:t>C5</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300*1000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effectLst/>
                          <a:latin typeface="Times New Roman" panose="02020603050405020304" pitchFamily="18" charset="0"/>
                          <a:cs typeface="Times New Roman" panose="02020603050405020304" pitchFamily="18" charset="0"/>
                        </a:rPr>
                        <a:t>300*1000</a:t>
                      </a:r>
                      <a:endParaRPr lang="en-US" sz="18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bl>
          </a:graphicData>
        </a:graphic>
      </p:graphicFrame>
      <p:sp>
        <p:nvSpPr>
          <p:cNvPr id="7" name="Title 1"/>
          <p:cNvSpPr txBox="1">
            <a:spLocks/>
          </p:cNvSpPr>
          <p:nvPr/>
        </p:nvSpPr>
        <p:spPr>
          <a:xfrm>
            <a:off x="914400" y="838200"/>
            <a:ext cx="8229600" cy="53308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hangingPunct="0">
              <a:spcBef>
                <a:spcPct val="20000"/>
              </a:spcBef>
            </a:pPr>
            <a:r>
              <a:rPr lang="en-US" sz="2800" dirty="0">
                <a:latin typeface="Cambria" panose="02040503050406030204" pitchFamily="18" charset="0"/>
                <a:ea typeface="+mn-ea"/>
                <a:cs typeface="+mn-cs"/>
              </a:rPr>
              <a:t>C</a:t>
            </a:r>
            <a:r>
              <a:rPr lang="en-US" sz="2800" dirty="0" smtClean="0">
                <a:latin typeface="Cambria" panose="02040503050406030204" pitchFamily="18" charset="0"/>
                <a:ea typeface="+mn-ea"/>
                <a:cs typeface="+mn-cs"/>
              </a:rPr>
              <a:t>olumns  </a:t>
            </a:r>
            <a:r>
              <a:rPr lang="en-US" sz="2800" dirty="0">
                <a:latin typeface="Cambria" panose="02040503050406030204" pitchFamily="18" charset="0"/>
                <a:ea typeface="+mn-ea"/>
                <a:cs typeface="+mn-cs"/>
              </a:rPr>
              <a:t>dimensions are shown in </a:t>
            </a:r>
            <a:r>
              <a:rPr lang="en-US" sz="2800" dirty="0" smtClean="0">
                <a:latin typeface="Cambria" panose="02040503050406030204" pitchFamily="18" charset="0"/>
                <a:ea typeface="+mn-ea"/>
                <a:cs typeface="+mn-cs"/>
              </a:rPr>
              <a:t>table:</a:t>
            </a:r>
            <a:endParaRPr lang="en-US" sz="2800" dirty="0">
              <a:latin typeface="Cambria" panose="02040503050406030204" pitchFamily="18" charset="0"/>
              <a:ea typeface="+mn-ea"/>
              <a:cs typeface="+mn-cs"/>
            </a:endParaRPr>
          </a:p>
        </p:txBody>
      </p:sp>
      <p:sp>
        <p:nvSpPr>
          <p:cNvPr id="4" name="Cloud 3"/>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2208065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200400" y="76200"/>
            <a:ext cx="3048000" cy="792162"/>
          </a:xfrm>
        </p:spPr>
        <p:txBody>
          <a:bodyPr>
            <a:noAutofit/>
          </a:bodyPr>
          <a:lstStyle/>
          <a:p>
            <a:pPr lvl="2" algn="ctr" rtl="0">
              <a:spcBef>
                <a:spcPct val="0"/>
              </a:spcBef>
            </a:pPr>
            <a:r>
              <a:rPr lang="en-US" sz="3600" b="1" kern="1200" dirty="0" smtClean="0">
                <a:ln w="3175" cmpd="sng">
                  <a:noFill/>
                </a:ln>
                <a:latin typeface="Cambria" panose="02040503050406030204" pitchFamily="18" charset="0"/>
                <a:ea typeface="+mj-ea"/>
                <a:cs typeface="+mj-cs"/>
              </a:rPr>
              <a:t>Columns</a:t>
            </a:r>
            <a:endParaRPr lang="en-US" sz="3600" b="1" kern="1200" dirty="0">
              <a:ln w="3175" cmpd="sng">
                <a:noFill/>
              </a:ln>
              <a:latin typeface="Cambria" panose="02040503050406030204" pitchFamily="18" charset="0"/>
              <a:ea typeface="+mj-ea"/>
              <a:cs typeface="+mj-c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2000" y="1419955"/>
            <a:ext cx="5012000" cy="5419800"/>
          </a:xfrm>
          <a:prstGeom prst="rect">
            <a:avLst/>
          </a:prstGeom>
        </p:spPr>
      </p:pic>
      <p:sp>
        <p:nvSpPr>
          <p:cNvPr id="6" name="Content Placeholder 2"/>
          <p:cNvSpPr txBox="1">
            <a:spLocks/>
          </p:cNvSpPr>
          <p:nvPr/>
        </p:nvSpPr>
        <p:spPr>
          <a:xfrm>
            <a:off x="685800" y="2286000"/>
            <a:ext cx="3429000" cy="1981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0">
              <a:lnSpc>
                <a:spcPct val="150000"/>
              </a:lnSpc>
              <a:buNone/>
            </a:pPr>
            <a:r>
              <a:rPr lang="en-US" sz="2000" dirty="0">
                <a:solidFill>
                  <a:srgbClr val="000000"/>
                </a:solidFill>
                <a:latin typeface="Times New Roman" pitchFamily="18" charset="0"/>
                <a:ea typeface="Calibri" pitchFamily="34" charset="0"/>
                <a:cs typeface="Times New Roman" pitchFamily="18" charset="0"/>
              </a:rPr>
              <a:t>By using tributary area method, we found the ultimate </a:t>
            </a:r>
            <a:r>
              <a:rPr lang="en-US" sz="2000" dirty="0" smtClean="0">
                <a:solidFill>
                  <a:srgbClr val="000000"/>
                </a:solidFill>
                <a:latin typeface="Times New Roman" pitchFamily="18" charset="0"/>
                <a:ea typeface="Calibri" pitchFamily="34" charset="0"/>
                <a:cs typeface="Times New Roman" pitchFamily="18" charset="0"/>
              </a:rPr>
              <a:t>load and determine the dimensions of columns </a:t>
            </a:r>
            <a:endParaRPr lang="en-US" sz="2000" dirty="0" smtClean="0"/>
          </a:p>
        </p:txBody>
      </p:sp>
      <p:sp>
        <p:nvSpPr>
          <p:cNvPr id="7" name="Cloud 6"/>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a:t>
            </a:r>
            <a:r>
              <a:rPr lang="ar-SA" b="1" dirty="0" smtClean="0">
                <a:latin typeface="Cambria" panose="02040503050406030204" pitchFamily="18" charset="0"/>
              </a:rPr>
              <a:t>2</a:t>
            </a:r>
            <a:endParaRPr lang="en-US" b="1" dirty="0">
              <a:latin typeface="Cambria" panose="02040503050406030204" pitchFamily="18" charset="0"/>
            </a:endParaRPr>
          </a:p>
        </p:txBody>
      </p:sp>
    </p:spTree>
    <p:extLst>
      <p:ext uri="{BB962C8B-B14F-4D97-AF65-F5344CB8AC3E}">
        <p14:creationId xmlns:p14="http://schemas.microsoft.com/office/powerpoint/2010/main" val="38551825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2" descr="https://scontent-frt3-1.xx.fbcdn.net/v/t34.0-12/18600954_1880718985520901_551452365_n.png?oh=b5ee99508fc5a83b6a52082f84f22745&amp;oe=592137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786470"/>
            <a:ext cx="5585051" cy="603504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2819400" y="12879"/>
            <a:ext cx="3810000" cy="792162"/>
          </a:xfrm>
        </p:spPr>
        <p:txBody>
          <a:bodyPr>
            <a:noAutofit/>
          </a:bodyPr>
          <a:lstStyle/>
          <a:p>
            <a:pPr lvl="2" algn="ctr" rtl="0">
              <a:spcBef>
                <a:spcPct val="0"/>
              </a:spcBef>
            </a:pPr>
            <a:r>
              <a:rPr lang="en-US" sz="3200" b="1" kern="1200" dirty="0">
                <a:ln w="3175" cmpd="sng">
                  <a:noFill/>
                </a:ln>
                <a:latin typeface="Cambria" panose="02040503050406030204" pitchFamily="18" charset="0"/>
                <a:ea typeface="+mj-ea"/>
                <a:cs typeface="+mj-cs"/>
              </a:rPr>
              <a:t>Columns </a:t>
            </a:r>
            <a:r>
              <a:rPr lang="en-US" sz="3200" b="1" kern="1200" dirty="0" smtClean="0">
                <a:ln w="3175" cmpd="sng">
                  <a:noFill/>
                </a:ln>
                <a:latin typeface="Cambria" panose="02040503050406030204" pitchFamily="18" charset="0"/>
                <a:ea typeface="+mj-ea"/>
                <a:cs typeface="+mj-cs"/>
              </a:rPr>
              <a:t>layout</a:t>
            </a:r>
            <a:endParaRPr lang="en-US" sz="3200" b="1" kern="1200" dirty="0">
              <a:ln w="3175" cmpd="sng">
                <a:noFill/>
              </a:ln>
              <a:latin typeface="Cambria" panose="02040503050406030204" pitchFamily="18" charset="0"/>
              <a:ea typeface="+mj-ea"/>
              <a:cs typeface="+mj-cs"/>
            </a:endParaRPr>
          </a:p>
        </p:txBody>
      </p:sp>
      <p:sp>
        <p:nvSpPr>
          <p:cNvPr id="4" name="Cloud 3"/>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a:t>
            </a:r>
            <a:r>
              <a:rPr lang="ar-SA" b="1" dirty="0" smtClean="0">
                <a:latin typeface="Cambria" panose="02040503050406030204" pitchFamily="18" charset="0"/>
              </a:rPr>
              <a:t>2</a:t>
            </a:r>
            <a:endParaRPr lang="en-US" b="1" dirty="0">
              <a:latin typeface="Cambria" panose="02040503050406030204" pitchFamily="18" charset="0"/>
            </a:endParaRPr>
          </a:p>
        </p:txBody>
      </p:sp>
    </p:spTree>
    <p:extLst>
      <p:ext uri="{BB962C8B-B14F-4D97-AF65-F5344CB8AC3E}">
        <p14:creationId xmlns:p14="http://schemas.microsoft.com/office/powerpoint/2010/main" val="6754978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1295400" y="1752600"/>
          <a:ext cx="7467600" cy="4267201"/>
        </p:xfrm>
        <a:graphic>
          <a:graphicData uri="http://schemas.openxmlformats.org/drawingml/2006/table">
            <a:tbl>
              <a:tblPr firstRow="1" firstCol="1" bandRow="1">
                <a:tableStyleId>{BDBED569-4797-4DF1-A0F4-6AAB3CD982D8}</a:tableStyleId>
              </a:tblPr>
              <a:tblGrid>
                <a:gridCol w="103632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gridCol w="3840480">
                  <a:extLst>
                    <a:ext uri="{9D8B030D-6E8A-4147-A177-3AD203B41FA5}">
                      <a16:colId xmlns:a16="http://schemas.microsoft.com/office/drawing/2014/main" val="20002"/>
                    </a:ext>
                  </a:extLst>
                </a:gridCol>
              </a:tblGrid>
              <a:tr h="813396">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Original dimensions</a:t>
                      </a:r>
                    </a:p>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(mm) </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Preliminary </a:t>
                      </a:r>
                      <a:r>
                        <a:rPr lang="en-US" sz="1800" dirty="0">
                          <a:effectLst/>
                          <a:latin typeface="Times New Roman" panose="02020603050405020304" pitchFamily="18" charset="0"/>
                          <a:cs typeface="Times New Roman" panose="02020603050405020304" pitchFamily="18" charset="0"/>
                        </a:rPr>
                        <a:t>design </a:t>
                      </a:r>
                      <a:r>
                        <a:rPr lang="en-US" sz="1800" dirty="0" smtClean="0">
                          <a:effectLst/>
                          <a:latin typeface="Times New Roman" panose="02020603050405020304" pitchFamily="18" charset="0"/>
                          <a:cs typeface="Times New Roman" panose="02020603050405020304" pitchFamily="18" charset="0"/>
                        </a:rPr>
                        <a:t>dimensions</a:t>
                      </a:r>
                    </a:p>
                    <a:p>
                      <a:pPr marL="0" marR="0" algn="ctr">
                        <a:lnSpc>
                          <a:spcPct val="115000"/>
                        </a:lnSpc>
                        <a:spcBef>
                          <a:spcPts val="0"/>
                        </a:spcBef>
                        <a:spcAft>
                          <a:spcPts val="0"/>
                        </a:spcAft>
                      </a:pPr>
                      <a:r>
                        <a:rPr lang="en-US" sz="1800" dirty="0" smtClean="0">
                          <a:effectLst/>
                          <a:latin typeface="Times New Roman" panose="02020603050405020304" pitchFamily="18" charset="0"/>
                          <a:ea typeface="Calibri"/>
                          <a:cs typeface="Times New Roman" panose="02020603050405020304" pitchFamily="18" charset="0"/>
                        </a:rPr>
                        <a:t>(mm)</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690761">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C1</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D 700 </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D 850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690761">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C2</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300*700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500*700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690761">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C3</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300*800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400*800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690761">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C4</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300*1000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300*1000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690761">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C5</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300*1000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650*1000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bl>
          </a:graphicData>
        </a:graphic>
      </p:graphicFrame>
      <p:sp>
        <p:nvSpPr>
          <p:cNvPr id="6" name="Title 1"/>
          <p:cNvSpPr txBox="1">
            <a:spLocks/>
          </p:cNvSpPr>
          <p:nvPr/>
        </p:nvSpPr>
        <p:spPr>
          <a:xfrm>
            <a:off x="1066800" y="685800"/>
            <a:ext cx="6019800" cy="53308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hangingPunct="0">
              <a:spcBef>
                <a:spcPct val="20000"/>
              </a:spcBef>
            </a:pPr>
            <a:r>
              <a:rPr lang="en-US" sz="2700" dirty="0" smtClean="0">
                <a:latin typeface="Cambria" panose="02040503050406030204" pitchFamily="18" charset="0"/>
                <a:ea typeface="+mn-ea"/>
                <a:cs typeface="+mn-cs"/>
              </a:rPr>
              <a:t>Columns  </a:t>
            </a:r>
            <a:r>
              <a:rPr lang="en-US" sz="2700" dirty="0">
                <a:latin typeface="Cambria" panose="02040503050406030204" pitchFamily="18" charset="0"/>
                <a:ea typeface="+mn-ea"/>
                <a:cs typeface="+mn-cs"/>
              </a:rPr>
              <a:t>dimensions are shown in </a:t>
            </a:r>
            <a:r>
              <a:rPr lang="en-US" sz="2700" dirty="0" smtClean="0">
                <a:latin typeface="Cambria" panose="02040503050406030204" pitchFamily="18" charset="0"/>
                <a:ea typeface="+mn-ea"/>
                <a:cs typeface="+mn-cs"/>
              </a:rPr>
              <a:t>table:</a:t>
            </a:r>
            <a:endParaRPr lang="en-US" sz="2700" dirty="0">
              <a:latin typeface="Cambria" panose="02040503050406030204" pitchFamily="18" charset="0"/>
              <a:ea typeface="+mn-ea"/>
              <a:cs typeface="+mn-cs"/>
            </a:endParaRPr>
          </a:p>
        </p:txBody>
      </p:sp>
      <p:sp>
        <p:nvSpPr>
          <p:cNvPr id="4" name="Cloud 3"/>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a:t>
            </a:r>
            <a:r>
              <a:rPr lang="ar-SA" b="1" dirty="0" smtClean="0">
                <a:latin typeface="Cambria" panose="02040503050406030204" pitchFamily="18" charset="0"/>
              </a:rPr>
              <a:t>2</a:t>
            </a:r>
            <a:endParaRPr lang="en-US" b="1" dirty="0">
              <a:latin typeface="Cambria" panose="02040503050406030204" pitchFamily="18" charset="0"/>
            </a:endParaRPr>
          </a:p>
        </p:txBody>
      </p:sp>
    </p:spTree>
    <p:extLst>
      <p:ext uri="{BB962C8B-B14F-4D97-AF65-F5344CB8AC3E}">
        <p14:creationId xmlns:p14="http://schemas.microsoft.com/office/powerpoint/2010/main" val="8858783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559063660"/>
              </p:ext>
            </p:extLst>
          </p:nvPr>
        </p:nvGraphicFramePr>
        <p:xfrm>
          <a:off x="2133600" y="2514600"/>
          <a:ext cx="5181600" cy="1905002"/>
        </p:xfrm>
        <a:graphic>
          <a:graphicData uri="http://schemas.openxmlformats.org/drawingml/2006/table">
            <a:tbl>
              <a:tblPr firstRow="1" firstCol="1" bandRow="1">
                <a:tableStyleId>{BDBED569-4797-4DF1-A0F4-6AAB3CD982D8}</a:tableStyleId>
              </a:tblPr>
              <a:tblGrid>
                <a:gridCol w="1905000">
                  <a:extLst>
                    <a:ext uri="{9D8B030D-6E8A-4147-A177-3AD203B41FA5}">
                      <a16:colId xmlns:a16="http://schemas.microsoft.com/office/drawing/2014/main" val="20000"/>
                    </a:ext>
                  </a:extLst>
                </a:gridCol>
                <a:gridCol w="3276600">
                  <a:extLst>
                    <a:ext uri="{9D8B030D-6E8A-4147-A177-3AD203B41FA5}">
                      <a16:colId xmlns:a16="http://schemas.microsoft.com/office/drawing/2014/main" val="20001"/>
                    </a:ext>
                  </a:extLst>
                </a:gridCol>
              </a:tblGrid>
              <a:tr h="965572">
                <a:tc>
                  <a:txBody>
                    <a:bodyPr/>
                    <a:lstStyle/>
                    <a:p>
                      <a:pPr marL="0" marR="0" algn="ctr">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Wall</a:t>
                      </a:r>
                      <a:endParaRPr lang="en-US" sz="24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smtClean="0">
                          <a:effectLst/>
                          <a:latin typeface="Times New Roman" panose="02020603050405020304" pitchFamily="18" charset="0"/>
                          <a:cs typeface="Times New Roman" panose="02020603050405020304" pitchFamily="18" charset="0"/>
                        </a:rPr>
                        <a:t>Thickness</a:t>
                      </a:r>
                    </a:p>
                    <a:p>
                      <a:pPr marL="0" marR="0" algn="ctr">
                        <a:lnSpc>
                          <a:spcPct val="115000"/>
                        </a:lnSpc>
                        <a:spcBef>
                          <a:spcPts val="0"/>
                        </a:spcBef>
                        <a:spcAft>
                          <a:spcPts val="0"/>
                        </a:spcAft>
                      </a:pPr>
                      <a:r>
                        <a:rPr lang="en-US" sz="2400" dirty="0" smtClean="0">
                          <a:effectLst/>
                          <a:latin typeface="Times New Roman" panose="02020603050405020304" pitchFamily="18" charset="0"/>
                          <a:cs typeface="Times New Roman" panose="02020603050405020304" pitchFamily="18" charset="0"/>
                        </a:rPr>
                        <a:t>(</a:t>
                      </a:r>
                      <a:r>
                        <a:rPr lang="en-US" sz="2400" dirty="0">
                          <a:effectLst/>
                          <a:latin typeface="Times New Roman" panose="02020603050405020304" pitchFamily="18" charset="0"/>
                          <a:cs typeface="Times New Roman" panose="02020603050405020304" pitchFamily="18" charset="0"/>
                        </a:rPr>
                        <a:t>mm)</a:t>
                      </a:r>
                      <a:endParaRPr lang="en-US" sz="2400" dirty="0">
                        <a:effectLst/>
                        <a:latin typeface="Times New Roman" panose="02020603050405020304" pitchFamily="18" charset="0"/>
                        <a:ea typeface="Calibri"/>
                        <a:cs typeface="Times New Roman" panose="02020603050405020304" pitchFamily="18" charset="0"/>
                      </a:endParaRPr>
                    </a:p>
                  </a:txBody>
                  <a:tcPr marL="68580" marR="68580" marT="0" marB="0" anchor="b"/>
                </a:tc>
                <a:extLst>
                  <a:ext uri="{0D108BD9-81ED-4DB2-BD59-A6C34878D82A}">
                    <a16:rowId xmlns:a16="http://schemas.microsoft.com/office/drawing/2014/main" val="10000"/>
                  </a:ext>
                </a:extLst>
              </a:tr>
              <a:tr h="469715">
                <a:tc>
                  <a:txBody>
                    <a:bodyPr/>
                    <a:lstStyle/>
                    <a:p>
                      <a:pPr marL="0" marR="0" algn="ctr">
                        <a:lnSpc>
                          <a:spcPct val="115000"/>
                        </a:lnSpc>
                        <a:spcBef>
                          <a:spcPts val="0"/>
                        </a:spcBef>
                        <a:spcAft>
                          <a:spcPts val="0"/>
                        </a:spcAft>
                      </a:pPr>
                      <a:r>
                        <a:rPr lang="en-US" sz="2400">
                          <a:effectLst/>
                          <a:latin typeface="Times New Roman" panose="02020603050405020304" pitchFamily="18" charset="0"/>
                          <a:cs typeface="Times New Roman" panose="02020603050405020304" pitchFamily="18" charset="0"/>
                        </a:rPr>
                        <a:t>Wall 1</a:t>
                      </a:r>
                      <a:endParaRPr lang="en-US" sz="24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smtClean="0">
                          <a:effectLst/>
                          <a:latin typeface="Times New Roman" panose="02020603050405020304" pitchFamily="18" charset="0"/>
                          <a:cs typeface="Times New Roman" panose="02020603050405020304" pitchFamily="18" charset="0"/>
                        </a:rPr>
                        <a:t>250</a:t>
                      </a:r>
                      <a:endParaRPr lang="en-US" sz="24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469715">
                <a:tc>
                  <a:txBody>
                    <a:bodyPr/>
                    <a:lstStyle/>
                    <a:p>
                      <a:pPr marL="0" marR="0" algn="ctr">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Wall 2</a:t>
                      </a:r>
                      <a:endParaRPr lang="en-US" sz="24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300</a:t>
                      </a:r>
                      <a:endParaRPr lang="en-US" sz="24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bl>
          </a:graphicData>
        </a:graphic>
      </p:graphicFrame>
      <p:sp>
        <p:nvSpPr>
          <p:cNvPr id="6" name="Title 1"/>
          <p:cNvSpPr>
            <a:spLocks noGrp="1"/>
          </p:cNvSpPr>
          <p:nvPr>
            <p:ph type="title"/>
          </p:nvPr>
        </p:nvSpPr>
        <p:spPr>
          <a:xfrm>
            <a:off x="3200400" y="304800"/>
            <a:ext cx="3048000" cy="792162"/>
          </a:xfrm>
        </p:spPr>
        <p:txBody>
          <a:bodyPr>
            <a:noAutofit/>
          </a:bodyPr>
          <a:lstStyle/>
          <a:p>
            <a:pPr lvl="2" algn="ctr" rtl="0">
              <a:spcBef>
                <a:spcPct val="0"/>
              </a:spcBef>
            </a:pPr>
            <a:r>
              <a:rPr lang="en-US" sz="3600" b="1" kern="1200" dirty="0" smtClean="0">
                <a:ln w="3175" cmpd="sng">
                  <a:noFill/>
                </a:ln>
                <a:latin typeface="Cambria" panose="02040503050406030204" pitchFamily="18" charset="0"/>
                <a:ea typeface="+mj-ea"/>
                <a:cs typeface="+mj-cs"/>
              </a:rPr>
              <a:t>Shear Wall</a:t>
            </a:r>
            <a:endParaRPr lang="en-US" sz="3600" b="1" kern="1200" dirty="0">
              <a:ln w="3175" cmpd="sng">
                <a:noFill/>
              </a:ln>
              <a:latin typeface="Cambria" panose="02040503050406030204" pitchFamily="18" charset="0"/>
              <a:ea typeface="+mj-ea"/>
              <a:cs typeface="+mj-cs"/>
            </a:endParaRPr>
          </a:p>
        </p:txBody>
      </p:sp>
    </p:spTree>
    <p:extLst>
      <p:ext uri="{BB962C8B-B14F-4D97-AF65-F5344CB8AC3E}">
        <p14:creationId xmlns:p14="http://schemas.microsoft.com/office/powerpoint/2010/main" val="27736330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pPr lvl="2" algn="ctr" rtl="0">
              <a:spcBef>
                <a:spcPct val="0"/>
              </a:spcBef>
            </a:pPr>
            <a:r>
              <a:rPr lang="en-US" sz="3600" b="1" kern="1200" dirty="0">
                <a:ln w="3175" cmpd="sng">
                  <a:noFill/>
                </a:ln>
                <a:latin typeface="Cambria" panose="02040503050406030204" pitchFamily="18" charset="0"/>
                <a:ea typeface="+mj-ea"/>
                <a:cs typeface="+mj-cs"/>
              </a:rPr>
              <a:t>Bracing </a:t>
            </a:r>
          </a:p>
        </p:txBody>
      </p:sp>
      <p:sp>
        <p:nvSpPr>
          <p:cNvPr id="4" name="Rectangle 3"/>
          <p:cNvSpPr/>
          <p:nvPr/>
        </p:nvSpPr>
        <p:spPr>
          <a:xfrm>
            <a:off x="1066800" y="1219200"/>
            <a:ext cx="7772400" cy="1168012"/>
          </a:xfrm>
          <a:prstGeom prst="rect">
            <a:avLst/>
          </a:prstGeom>
        </p:spPr>
        <p:txBody>
          <a:bodyPr wrap="square">
            <a:spAutoFit/>
          </a:bodyPr>
          <a:lstStyle/>
          <a:p>
            <a:pPr marL="285750" lvl="0" indent="-285750" defTabSz="457200">
              <a:lnSpc>
                <a:spcPct val="95000"/>
              </a:lnSpc>
              <a:spcBef>
                <a:spcPct val="20000"/>
              </a:spcBef>
              <a:spcAft>
                <a:spcPts val="600"/>
              </a:spcAft>
              <a:buClr>
                <a:schemeClr val="accent1">
                  <a:lumMod val="75000"/>
                </a:schemeClr>
              </a:buClr>
              <a:buSzPct val="145000"/>
              <a:buFont typeface="Wingdings" panose="05000000000000000000" pitchFamily="2" charset="2"/>
              <a:buChar char="Ø"/>
              <a:defRPr/>
            </a:pPr>
            <a:r>
              <a:rPr lang="en-US" sz="2200" b="1" dirty="0">
                <a:latin typeface="Cambria" panose="02040503050406030204" pitchFamily="18" charset="0"/>
              </a:rPr>
              <a:t>Objective </a:t>
            </a:r>
          </a:p>
          <a:p>
            <a:pPr lvl="1" defTabSz="457200" hangingPunct="0">
              <a:spcBef>
                <a:spcPct val="20000"/>
              </a:spcBef>
              <a:spcAft>
                <a:spcPts val="600"/>
              </a:spcAft>
              <a:buClr>
                <a:schemeClr val="accent1">
                  <a:lumMod val="75000"/>
                </a:schemeClr>
              </a:buClr>
              <a:buSzPct val="145000"/>
            </a:pPr>
            <a:r>
              <a:rPr lang="en-US" sz="2000" dirty="0">
                <a:latin typeface="Cambria" panose="02040503050406030204" pitchFamily="18" charset="0"/>
              </a:rPr>
              <a:t>Bracing in the model expresses the effect of masonry walls, they may increase stiffness In the building and reduce the period.</a:t>
            </a:r>
          </a:p>
        </p:txBody>
      </p:sp>
      <p:sp>
        <p:nvSpPr>
          <p:cNvPr id="5" name="Rectangle 4"/>
          <p:cNvSpPr/>
          <p:nvPr/>
        </p:nvSpPr>
        <p:spPr>
          <a:xfrm>
            <a:off x="1143000" y="2895600"/>
            <a:ext cx="7543800" cy="1752788"/>
          </a:xfrm>
          <a:prstGeom prst="rect">
            <a:avLst/>
          </a:prstGeom>
        </p:spPr>
        <p:txBody>
          <a:bodyPr wrap="square">
            <a:spAutoFit/>
          </a:bodyPr>
          <a:lstStyle/>
          <a:p>
            <a:pPr marL="285750" indent="-285750" defTabSz="457200">
              <a:lnSpc>
                <a:spcPct val="95000"/>
              </a:lnSpc>
              <a:spcBef>
                <a:spcPct val="20000"/>
              </a:spcBef>
              <a:spcAft>
                <a:spcPts val="600"/>
              </a:spcAft>
              <a:buClr>
                <a:schemeClr val="accent1">
                  <a:lumMod val="75000"/>
                </a:schemeClr>
              </a:buClr>
              <a:buSzPct val="145000"/>
              <a:buFont typeface="Wingdings" panose="05000000000000000000" pitchFamily="2" charset="2"/>
              <a:buChar char="Ø"/>
              <a:defRPr/>
            </a:pPr>
            <a:r>
              <a:rPr lang="en-US" sz="2200" b="1" dirty="0">
                <a:latin typeface="Cambria" panose="02040503050406030204" pitchFamily="18" charset="0"/>
              </a:rPr>
              <a:t>Section </a:t>
            </a:r>
          </a:p>
          <a:p>
            <a:pPr lvl="1" defTabSz="457200" hangingPunct="0">
              <a:spcBef>
                <a:spcPct val="20000"/>
              </a:spcBef>
              <a:spcAft>
                <a:spcPts val="600"/>
              </a:spcAft>
              <a:buClr>
                <a:schemeClr val="accent1">
                  <a:lumMod val="75000"/>
                </a:schemeClr>
              </a:buClr>
              <a:buSzPct val="145000"/>
            </a:pPr>
            <a:r>
              <a:rPr lang="en-US" sz="2000" dirty="0">
                <a:latin typeface="Cambria" panose="02040503050406030204" pitchFamily="18" charset="0"/>
              </a:rPr>
              <a:t>Bracing dimensions were calculated as </a:t>
            </a:r>
            <a:r>
              <a:rPr lang="en-US" sz="2000" dirty="0" smtClean="0">
                <a:latin typeface="Cambria" panose="02040503050406030204" pitchFamily="18" charset="0"/>
              </a:rPr>
              <a:t>following: </a:t>
            </a:r>
            <a:endParaRPr lang="en-US" sz="2000" dirty="0">
              <a:latin typeface="Cambria" panose="02040503050406030204" pitchFamily="18" charset="0"/>
            </a:endParaRPr>
          </a:p>
          <a:p>
            <a:pPr lvl="1" defTabSz="457200" hangingPunct="0">
              <a:spcBef>
                <a:spcPct val="20000"/>
              </a:spcBef>
              <a:spcAft>
                <a:spcPts val="600"/>
              </a:spcAft>
              <a:buClr>
                <a:schemeClr val="accent1">
                  <a:lumMod val="75000"/>
                </a:schemeClr>
              </a:buClr>
              <a:buSzPct val="145000"/>
            </a:pPr>
            <a:r>
              <a:rPr lang="en-US" sz="2000" dirty="0">
                <a:latin typeface="Cambria" panose="02040503050406030204" pitchFamily="18" charset="0"/>
              </a:rPr>
              <a:t>Depth=200mm.</a:t>
            </a:r>
          </a:p>
          <a:p>
            <a:pPr lvl="1" defTabSz="457200" hangingPunct="0">
              <a:spcBef>
                <a:spcPct val="20000"/>
              </a:spcBef>
              <a:spcAft>
                <a:spcPts val="600"/>
              </a:spcAft>
              <a:buClr>
                <a:schemeClr val="accent1">
                  <a:lumMod val="75000"/>
                </a:schemeClr>
              </a:buClr>
              <a:buSzPct val="145000"/>
            </a:pPr>
            <a:r>
              <a:rPr lang="en-US" sz="2000" dirty="0">
                <a:latin typeface="Cambria" panose="02040503050406030204" pitchFamily="18" charset="0"/>
              </a:rPr>
              <a:t>Width=diagonal length/5</a:t>
            </a:r>
          </a:p>
        </p:txBody>
      </p:sp>
      <p:sp>
        <p:nvSpPr>
          <p:cNvPr id="6" name="Rectangle 5"/>
          <p:cNvSpPr/>
          <p:nvPr/>
        </p:nvSpPr>
        <p:spPr>
          <a:xfrm>
            <a:off x="1066800" y="4953000"/>
            <a:ext cx="7924800" cy="1168012"/>
          </a:xfrm>
          <a:prstGeom prst="rect">
            <a:avLst/>
          </a:prstGeom>
        </p:spPr>
        <p:txBody>
          <a:bodyPr wrap="square">
            <a:spAutoFit/>
          </a:bodyPr>
          <a:lstStyle/>
          <a:p>
            <a:pPr marL="285750" lvl="0" indent="-285750" defTabSz="457200">
              <a:lnSpc>
                <a:spcPct val="95000"/>
              </a:lnSpc>
              <a:spcBef>
                <a:spcPct val="20000"/>
              </a:spcBef>
              <a:spcAft>
                <a:spcPts val="600"/>
              </a:spcAft>
              <a:buClr>
                <a:schemeClr val="accent1">
                  <a:lumMod val="75000"/>
                </a:schemeClr>
              </a:buClr>
              <a:buSzPct val="145000"/>
              <a:buFont typeface="Wingdings" panose="05000000000000000000" pitchFamily="2" charset="2"/>
              <a:buChar char="Ø"/>
              <a:defRPr/>
            </a:pPr>
            <a:r>
              <a:rPr lang="en-US" sz="2200" b="1" dirty="0">
                <a:latin typeface="Cambria" panose="02040503050406030204" pitchFamily="18" charset="0"/>
              </a:rPr>
              <a:t>Material:</a:t>
            </a:r>
          </a:p>
          <a:p>
            <a:pPr lvl="1" defTabSz="457200" hangingPunct="0">
              <a:spcBef>
                <a:spcPct val="20000"/>
              </a:spcBef>
              <a:spcAft>
                <a:spcPts val="600"/>
              </a:spcAft>
              <a:buClr>
                <a:schemeClr val="accent1">
                  <a:lumMod val="75000"/>
                </a:schemeClr>
              </a:buClr>
              <a:buSzPct val="145000"/>
            </a:pPr>
            <a:r>
              <a:rPr lang="en-US" sz="2000" dirty="0">
                <a:latin typeface="Cambria" panose="02040503050406030204" pitchFamily="18" charset="0"/>
              </a:rPr>
              <a:t>Using a modulus of Elasticity = 0.1 of concrete modulus of Elasticity to represent the average value of concrete, masonry and </a:t>
            </a:r>
            <a:r>
              <a:rPr lang="en-US" sz="2000" dirty="0" smtClean="0">
                <a:latin typeface="Cambria" panose="02040503050406030204" pitchFamily="18" charset="0"/>
              </a:rPr>
              <a:t>blocks.  </a:t>
            </a:r>
            <a:endParaRPr lang="en-US" sz="2000" dirty="0">
              <a:latin typeface="Cambria" panose="02040503050406030204" pitchFamily="18" charset="0"/>
            </a:endParaRPr>
          </a:p>
        </p:txBody>
      </p:sp>
    </p:spTree>
    <p:extLst>
      <p:ext uri="{BB962C8B-B14F-4D97-AF65-F5344CB8AC3E}">
        <p14:creationId xmlns:p14="http://schemas.microsoft.com/office/powerpoint/2010/main" val="3141679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7758237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600" b="1" dirty="0">
                <a:solidFill>
                  <a:schemeClr val="tx2"/>
                </a:solidFill>
                <a:latin typeface="Cambria" panose="02040503050406030204" pitchFamily="18" charset="0"/>
              </a:rPr>
              <a:t>Bracing</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1489102"/>
              </p:ext>
            </p:extLst>
          </p:nvPr>
        </p:nvGraphicFramePr>
        <p:xfrm>
          <a:off x="1066800" y="1752600"/>
          <a:ext cx="5334000" cy="1699420"/>
        </p:xfrm>
        <a:graphic>
          <a:graphicData uri="http://schemas.openxmlformats.org/drawingml/2006/table">
            <a:tbl>
              <a:tblPr firstRow="1" firstCol="1" bandRow="1">
                <a:tableStyleId>{BDBED569-4797-4DF1-A0F4-6AAB3CD982D8}</a:tableStyleId>
              </a:tblPr>
              <a:tblGrid>
                <a:gridCol w="1691269">
                  <a:extLst>
                    <a:ext uri="{9D8B030D-6E8A-4147-A177-3AD203B41FA5}">
                      <a16:colId xmlns:a16="http://schemas.microsoft.com/office/drawing/2014/main" val="20000"/>
                    </a:ext>
                  </a:extLst>
                </a:gridCol>
                <a:gridCol w="1073305">
                  <a:extLst>
                    <a:ext uri="{9D8B030D-6E8A-4147-A177-3AD203B41FA5}">
                      <a16:colId xmlns:a16="http://schemas.microsoft.com/office/drawing/2014/main" val="20001"/>
                    </a:ext>
                  </a:extLst>
                </a:gridCol>
                <a:gridCol w="2569426">
                  <a:extLst>
                    <a:ext uri="{9D8B030D-6E8A-4147-A177-3AD203B41FA5}">
                      <a16:colId xmlns:a16="http://schemas.microsoft.com/office/drawing/2014/main" val="20002"/>
                    </a:ext>
                  </a:extLst>
                </a:gridCol>
              </a:tblGrid>
              <a:tr h="679768">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a:t>
                      </a:r>
                      <a:r>
                        <a:rPr lang="en-US" sz="1800" dirty="0" smtClean="0">
                          <a:effectLst/>
                          <a:latin typeface="Times New Roman" panose="02020603050405020304" pitchFamily="18" charset="0"/>
                          <a:cs typeface="Times New Roman" panose="02020603050405020304" pitchFamily="18" charset="0"/>
                        </a:rPr>
                        <a:t>racing </a:t>
                      </a:r>
                      <a:r>
                        <a:rPr lang="en-US" sz="1800" dirty="0">
                          <a:effectLst/>
                          <a:latin typeface="Times New Roman" panose="02020603050405020304" pitchFamily="18" charset="0"/>
                          <a:cs typeface="Times New Roman" panose="02020603050405020304" pitchFamily="18" charset="0"/>
                        </a:rPr>
                        <a:t>number </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L</a:t>
                      </a:r>
                    </a:p>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(m)</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Dimensions </a:t>
                      </a:r>
                      <a:endParaRPr lang="en-US" sz="1800" dirty="0">
                        <a:effectLst/>
                        <a:latin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a:t>
                      </a:r>
                      <a:r>
                        <a:rPr lang="en-US" sz="1800" dirty="0" smtClean="0">
                          <a:effectLst/>
                          <a:latin typeface="Times New Roman" panose="02020603050405020304" pitchFamily="18" charset="0"/>
                          <a:cs typeface="Times New Roman" panose="02020603050405020304" pitchFamily="18" charset="0"/>
                        </a:rPr>
                        <a:t>mm)</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339884">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b1</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6.00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1200*200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39884">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b2</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7.40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1500*200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39884">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b3</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4.50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900*200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bl>
          </a:graphicData>
        </a:graphic>
      </p:graphicFrame>
      <p:sp>
        <p:nvSpPr>
          <p:cNvPr id="5" name="Title 1"/>
          <p:cNvSpPr txBox="1">
            <a:spLocks/>
          </p:cNvSpPr>
          <p:nvPr/>
        </p:nvSpPr>
        <p:spPr>
          <a:xfrm>
            <a:off x="914400" y="914400"/>
            <a:ext cx="8229600" cy="815181"/>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Bracing dimensions in BLOCK </a:t>
            </a:r>
            <a:r>
              <a:rPr lang="en-US" sz="2000" dirty="0" smtClean="0">
                <a:latin typeface="Times New Roman" panose="02020603050405020304" pitchFamily="18" charset="0"/>
                <a:cs typeface="Times New Roman" panose="02020603050405020304" pitchFamily="18" charset="0"/>
              </a:rPr>
              <a:t>1</a:t>
            </a:r>
            <a:endParaRPr lang="en-US" sz="2000"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914400" y="3733800"/>
            <a:ext cx="42672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Bracing dimensions in BLOCK 2</a:t>
            </a:r>
          </a:p>
        </p:txBody>
      </p:sp>
      <p:graphicFrame>
        <p:nvGraphicFramePr>
          <p:cNvPr id="7" name="Table 6"/>
          <p:cNvGraphicFramePr>
            <a:graphicFrameLocks noGrp="1"/>
          </p:cNvGraphicFramePr>
          <p:nvPr>
            <p:extLst>
              <p:ext uri="{D42A27DB-BD31-4B8C-83A1-F6EECF244321}">
                <p14:modId xmlns:p14="http://schemas.microsoft.com/office/powerpoint/2010/main" val="3008405531"/>
              </p:ext>
            </p:extLst>
          </p:nvPr>
        </p:nvGraphicFramePr>
        <p:xfrm>
          <a:off x="1143000" y="4419600"/>
          <a:ext cx="5105401" cy="1577340"/>
        </p:xfrm>
        <a:graphic>
          <a:graphicData uri="http://schemas.openxmlformats.org/drawingml/2006/table">
            <a:tbl>
              <a:tblPr firstRow="1" firstCol="1" bandRow="1">
                <a:tableStyleId>{BDBED569-4797-4DF1-A0F4-6AAB3CD982D8}</a:tableStyleId>
              </a:tblPr>
              <a:tblGrid>
                <a:gridCol w="1618786">
                  <a:extLst>
                    <a:ext uri="{9D8B030D-6E8A-4147-A177-3AD203B41FA5}">
                      <a16:colId xmlns:a16="http://schemas.microsoft.com/office/drawing/2014/main" val="20000"/>
                    </a:ext>
                  </a:extLst>
                </a:gridCol>
                <a:gridCol w="1027306">
                  <a:extLst>
                    <a:ext uri="{9D8B030D-6E8A-4147-A177-3AD203B41FA5}">
                      <a16:colId xmlns:a16="http://schemas.microsoft.com/office/drawing/2014/main" val="20001"/>
                    </a:ext>
                  </a:extLst>
                </a:gridCol>
                <a:gridCol w="2459309">
                  <a:extLst>
                    <a:ext uri="{9D8B030D-6E8A-4147-A177-3AD203B41FA5}">
                      <a16:colId xmlns:a16="http://schemas.microsoft.com/office/drawing/2014/main" val="20002"/>
                    </a:ext>
                  </a:extLst>
                </a:gridCol>
              </a:tblGrid>
              <a:tr h="625599">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Bracing </a:t>
                      </a:r>
                      <a:r>
                        <a:rPr lang="en-US" sz="1800" dirty="0">
                          <a:effectLst/>
                          <a:latin typeface="Times New Roman" panose="02020603050405020304" pitchFamily="18" charset="0"/>
                          <a:cs typeface="Times New Roman" panose="02020603050405020304" pitchFamily="18" charset="0"/>
                        </a:rPr>
                        <a:t>number </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L</a:t>
                      </a:r>
                    </a:p>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(m)</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Times New Roman" panose="02020603050405020304" pitchFamily="18" charset="0"/>
                          <a:cs typeface="Times New Roman" panose="02020603050405020304" pitchFamily="18" charset="0"/>
                        </a:rPr>
                        <a:t>Dimensions </a:t>
                      </a:r>
                      <a:endParaRPr lang="en-US" sz="1800" dirty="0">
                        <a:effectLst/>
                        <a:latin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a:t>
                      </a:r>
                      <a:r>
                        <a:rPr lang="en-US" sz="1800" dirty="0" smtClean="0">
                          <a:effectLst/>
                          <a:latin typeface="Times New Roman" panose="02020603050405020304" pitchFamily="18" charset="0"/>
                          <a:cs typeface="Times New Roman" panose="02020603050405020304" pitchFamily="18" charset="0"/>
                        </a:rPr>
                        <a:t>mm)</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303362">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b1</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5.6</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1200*200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03362">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b2</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7.40</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1500*200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03362">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b3</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a:effectLst/>
                          <a:latin typeface="Times New Roman" panose="02020603050405020304" pitchFamily="18" charset="0"/>
                          <a:cs typeface="Times New Roman" panose="02020603050405020304" pitchFamily="18" charset="0"/>
                        </a:rPr>
                        <a:t>8.50</a:t>
                      </a:r>
                      <a:endParaRPr lang="en-US" sz="1800">
                        <a:effectLst/>
                        <a:latin typeface="Times New Roman" panose="02020603050405020304" pitchFamily="18" charset="0"/>
                        <a:ea typeface="Calibri"/>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1700*200</a:t>
                      </a:r>
                      <a:endParaRPr lang="en-US" sz="1800" dirty="0">
                        <a:effectLst/>
                        <a:latin typeface="Times New Roman" panose="02020603050405020304" pitchFamily="18" charset="0"/>
                        <a:ea typeface="Calibri"/>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bl>
          </a:graphicData>
        </a:graphic>
      </p:graphicFrame>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6501899" y="1828800"/>
            <a:ext cx="2651760" cy="3749040"/>
          </a:xfrm>
          <a:prstGeom prst="rect">
            <a:avLst/>
          </a:prstGeom>
        </p:spPr>
      </p:pic>
    </p:spTree>
    <p:extLst>
      <p:ext uri="{BB962C8B-B14F-4D97-AF65-F5344CB8AC3E}">
        <p14:creationId xmlns:p14="http://schemas.microsoft.com/office/powerpoint/2010/main" val="28211168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1943100" y="457200"/>
            <a:ext cx="5257800" cy="677688"/>
          </a:xfrm>
        </p:spPr>
        <p:txBody>
          <a:bodyPr>
            <a:normAutofit fontScale="90000"/>
          </a:bodyPr>
          <a:lstStyle/>
          <a:p>
            <a:r>
              <a:rPr lang="en-US" sz="4400" b="1" dirty="0" smtClean="0">
                <a:solidFill>
                  <a:schemeClr val="tx2"/>
                </a:solidFill>
                <a:latin typeface="Cambria" panose="02040503050406030204" pitchFamily="18" charset="0"/>
              </a:rPr>
              <a:t>Structural </a:t>
            </a:r>
            <a:r>
              <a:rPr lang="en-US" sz="4400" b="1" dirty="0">
                <a:solidFill>
                  <a:schemeClr val="tx2"/>
                </a:solidFill>
                <a:latin typeface="Cambria" panose="02040503050406030204" pitchFamily="18" charset="0"/>
              </a:rPr>
              <a:t>Modeling</a:t>
            </a:r>
            <a:r>
              <a:rPr lang="en-US" dirty="0"/>
              <a:t/>
            </a:r>
            <a:br>
              <a:rPr lang="en-US" dirty="0"/>
            </a:br>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24264" y="1143000"/>
            <a:ext cx="8867336" cy="528007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413701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62000" y="731520"/>
            <a:ext cx="7680960" cy="6126480"/>
          </a:xfrm>
          <a:prstGeom prst="rect">
            <a:avLst/>
          </a:prstGeom>
          <a:ln>
            <a:noFill/>
          </a:ln>
          <a:effectLst>
            <a:softEdge rad="112500"/>
          </a:effectLst>
        </p:spPr>
      </p:pic>
      <p:sp>
        <p:nvSpPr>
          <p:cNvPr id="5" name="Title 1"/>
          <p:cNvSpPr>
            <a:spLocks noGrp="1"/>
          </p:cNvSpPr>
          <p:nvPr>
            <p:ph type="title"/>
          </p:nvPr>
        </p:nvSpPr>
        <p:spPr>
          <a:xfrm>
            <a:off x="457200" y="152400"/>
            <a:ext cx="8229600" cy="944562"/>
          </a:xfrm>
        </p:spPr>
        <p:txBody>
          <a:bodyPr>
            <a:normAutofit fontScale="90000"/>
          </a:bodyPr>
          <a:lstStyle/>
          <a:p>
            <a:r>
              <a:rPr lang="en-US" sz="4400" b="1" dirty="0">
                <a:solidFill>
                  <a:schemeClr val="tx2"/>
                </a:solidFill>
                <a:latin typeface="Cambria" panose="02040503050406030204" pitchFamily="18" charset="0"/>
              </a:rPr>
              <a:t>3D model  for block 1 </a:t>
            </a:r>
            <a:r>
              <a:rPr lang="en-US" dirty="0"/>
              <a:t/>
            </a:r>
            <a:br>
              <a:rPr lang="en-US" dirty="0"/>
            </a:br>
            <a:endParaRPr lang="en-US" dirty="0"/>
          </a:p>
        </p:txBody>
      </p:sp>
    </p:spTree>
    <p:extLst>
      <p:ext uri="{BB962C8B-B14F-4D97-AF65-F5344CB8AC3E}">
        <p14:creationId xmlns:p14="http://schemas.microsoft.com/office/powerpoint/2010/main" val="28832802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sz="4400" b="1" dirty="0">
                <a:solidFill>
                  <a:schemeClr val="tx2"/>
                </a:solidFill>
                <a:latin typeface="Cambria" panose="02040503050406030204" pitchFamily="18" charset="0"/>
              </a:rPr>
              <a:t>3D model  for block </a:t>
            </a:r>
            <a:r>
              <a:rPr lang="en-US" sz="4400" b="1" dirty="0" smtClean="0">
                <a:solidFill>
                  <a:schemeClr val="tx2"/>
                </a:solidFill>
                <a:latin typeface="Cambria" panose="02040503050406030204" pitchFamily="18" charset="0"/>
              </a:rPr>
              <a:t>2</a:t>
            </a:r>
            <a:endParaRPr lang="en-US" dirty="0"/>
          </a:p>
        </p:txBody>
      </p:sp>
      <p:pic>
        <p:nvPicPr>
          <p:cNvPr id="3" name="Picture 2"/>
          <p:cNvPicPr>
            <a:picLocks noChangeAspect="1"/>
          </p:cNvPicPr>
          <p:nvPr/>
        </p:nvPicPr>
        <p:blipFill>
          <a:blip r:embed="rId2"/>
          <a:stretch>
            <a:fillRect/>
          </a:stretch>
        </p:blipFill>
        <p:spPr>
          <a:xfrm>
            <a:off x="1219200" y="762000"/>
            <a:ext cx="6629400" cy="5943600"/>
          </a:xfrm>
          <a:prstGeom prst="rect">
            <a:avLst/>
          </a:prstGeom>
          <a:ln>
            <a:noFill/>
          </a:ln>
          <a:effectLst>
            <a:softEdge rad="112500"/>
          </a:effectLst>
        </p:spPr>
      </p:pic>
    </p:spTree>
    <p:extLst>
      <p:ext uri="{BB962C8B-B14F-4D97-AF65-F5344CB8AC3E}">
        <p14:creationId xmlns:p14="http://schemas.microsoft.com/office/powerpoint/2010/main" val="31291230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372600" cy="792162"/>
          </a:xfrm>
        </p:spPr>
        <p:txBody>
          <a:bodyPr>
            <a:noAutofit/>
          </a:bodyPr>
          <a:lstStyle/>
          <a:p>
            <a:r>
              <a:rPr lang="en-US" sz="3200" b="1" dirty="0">
                <a:solidFill>
                  <a:schemeClr val="tx2"/>
                </a:solidFill>
                <a:latin typeface="Cambria" panose="02040503050406030204" pitchFamily="18" charset="0"/>
              </a:rPr>
              <a:t>Modifiers for area structural element </a:t>
            </a:r>
          </a:p>
        </p:txBody>
      </p:sp>
      <p:graphicFrame>
        <p:nvGraphicFramePr>
          <p:cNvPr id="4" name="Table 3"/>
          <p:cNvGraphicFramePr>
            <a:graphicFrameLocks noGrp="1"/>
          </p:cNvGraphicFramePr>
          <p:nvPr>
            <p:extLst>
              <p:ext uri="{D42A27DB-BD31-4B8C-83A1-F6EECF244321}">
                <p14:modId xmlns:p14="http://schemas.microsoft.com/office/powerpoint/2010/main" val="1614163052"/>
              </p:ext>
            </p:extLst>
          </p:nvPr>
        </p:nvGraphicFramePr>
        <p:xfrm>
          <a:off x="1143000" y="1176567"/>
          <a:ext cx="7543800" cy="4610378"/>
        </p:xfrm>
        <a:graphic>
          <a:graphicData uri="http://schemas.openxmlformats.org/drawingml/2006/table">
            <a:tbl>
              <a:tblPr firstRow="1" firstCol="1" bandRow="1">
                <a:tableStyleId>{BDBED569-4797-4DF1-A0F4-6AAB3CD982D8}</a:tableStyleId>
              </a:tblPr>
              <a:tblGrid>
                <a:gridCol w="4162894">
                  <a:extLst>
                    <a:ext uri="{9D8B030D-6E8A-4147-A177-3AD203B41FA5}">
                      <a16:colId xmlns:a16="http://schemas.microsoft.com/office/drawing/2014/main" val="20000"/>
                    </a:ext>
                  </a:extLst>
                </a:gridCol>
                <a:gridCol w="1426658">
                  <a:extLst>
                    <a:ext uri="{9D8B030D-6E8A-4147-A177-3AD203B41FA5}">
                      <a16:colId xmlns:a16="http://schemas.microsoft.com/office/drawing/2014/main" val="20001"/>
                    </a:ext>
                  </a:extLst>
                </a:gridCol>
                <a:gridCol w="1954248">
                  <a:extLst>
                    <a:ext uri="{9D8B030D-6E8A-4147-A177-3AD203B41FA5}">
                      <a16:colId xmlns:a16="http://schemas.microsoft.com/office/drawing/2014/main" val="20002"/>
                    </a:ext>
                  </a:extLst>
                </a:gridCol>
              </a:tblGrid>
              <a:tr h="429491">
                <a:tc>
                  <a:txBody>
                    <a:bodyPr/>
                    <a:lstStyle/>
                    <a:p>
                      <a:pPr marL="0" marR="0" algn="ctr">
                        <a:lnSpc>
                          <a:spcPct val="115000"/>
                        </a:lnSpc>
                        <a:spcBef>
                          <a:spcPts val="0"/>
                        </a:spcBef>
                        <a:spcAft>
                          <a:spcPts val="0"/>
                        </a:spcAft>
                      </a:pPr>
                      <a:r>
                        <a:rPr lang="en-US" sz="1800" dirty="0">
                          <a:effectLst/>
                          <a:latin typeface="Cambria" panose="02040503050406030204" pitchFamily="18" charset="0"/>
                        </a:rPr>
                        <a:t>Modifiers/Section</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Slab</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Shear walls</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0"/>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Membrane f11 Direction</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1"/>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Membrane f22 Direction</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2"/>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Membrane f12 Direction</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3"/>
                  </a:ext>
                </a:extLst>
              </a:tr>
              <a:tr h="429491">
                <a:tc>
                  <a:txBody>
                    <a:bodyPr/>
                    <a:lstStyle/>
                    <a:p>
                      <a:pPr marL="0" marR="0" algn="ctr">
                        <a:lnSpc>
                          <a:spcPct val="115000"/>
                        </a:lnSpc>
                        <a:spcBef>
                          <a:spcPts val="0"/>
                        </a:spcBef>
                        <a:spcAft>
                          <a:spcPts val="0"/>
                        </a:spcAft>
                      </a:pPr>
                      <a:r>
                        <a:rPr lang="en-US" sz="1800" dirty="0">
                          <a:effectLst/>
                          <a:latin typeface="Cambria" panose="02040503050406030204" pitchFamily="18" charset="0"/>
                        </a:rPr>
                        <a:t>Bending  m11 Direction</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0.25</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0.35</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4"/>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Bending  m22 Direction</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0.25</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0.35</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5"/>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Bending  m12 Direction</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0.25</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0.35</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6"/>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Shear v13 Direction</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7"/>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Shear v23 Direction</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8"/>
                  </a:ext>
                </a:extLst>
              </a:tr>
              <a:tr h="429491">
                <a:tc>
                  <a:txBody>
                    <a:bodyPr/>
                    <a:lstStyle/>
                    <a:p>
                      <a:pPr marL="0" marR="0" algn="ctr">
                        <a:lnSpc>
                          <a:spcPct val="115000"/>
                        </a:lnSpc>
                        <a:spcBef>
                          <a:spcPts val="0"/>
                        </a:spcBef>
                        <a:spcAft>
                          <a:spcPts val="0"/>
                        </a:spcAft>
                      </a:pPr>
                      <a:r>
                        <a:rPr lang="en-US" sz="1800">
                          <a:effectLst/>
                          <a:latin typeface="Cambria" panose="02040503050406030204" pitchFamily="18" charset="0"/>
                        </a:rPr>
                        <a:t>Mass</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9"/>
                  </a:ext>
                </a:extLst>
              </a:tr>
              <a:tr h="243523">
                <a:tc>
                  <a:txBody>
                    <a:bodyPr/>
                    <a:lstStyle/>
                    <a:p>
                      <a:pPr marL="0" marR="0" algn="ctr">
                        <a:lnSpc>
                          <a:spcPct val="115000"/>
                        </a:lnSpc>
                        <a:spcBef>
                          <a:spcPts val="0"/>
                        </a:spcBef>
                        <a:spcAft>
                          <a:spcPts val="0"/>
                        </a:spcAft>
                      </a:pPr>
                      <a:r>
                        <a:rPr lang="en-US" sz="1800">
                          <a:effectLst/>
                          <a:latin typeface="Cambria" panose="02040503050406030204" pitchFamily="18" charset="0"/>
                        </a:rPr>
                        <a:t>Weight </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9145041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371" y="304800"/>
            <a:ext cx="7704667" cy="990599"/>
          </a:xfrm>
        </p:spPr>
        <p:txBody>
          <a:bodyPr>
            <a:normAutofit/>
          </a:bodyPr>
          <a:lstStyle/>
          <a:p>
            <a:r>
              <a:rPr lang="en-US" sz="3200" b="1" dirty="0">
                <a:solidFill>
                  <a:schemeClr val="tx2"/>
                </a:solidFill>
                <a:latin typeface="Cambria" panose="02040503050406030204" pitchFamily="18" charset="0"/>
              </a:rPr>
              <a:t>Modifiers for frame structural element</a:t>
            </a:r>
          </a:p>
        </p:txBody>
      </p:sp>
      <p:graphicFrame>
        <p:nvGraphicFramePr>
          <p:cNvPr id="4" name="Table 3"/>
          <p:cNvGraphicFramePr>
            <a:graphicFrameLocks noGrp="1"/>
          </p:cNvGraphicFramePr>
          <p:nvPr>
            <p:extLst>
              <p:ext uri="{D42A27DB-BD31-4B8C-83A1-F6EECF244321}">
                <p14:modId xmlns:p14="http://schemas.microsoft.com/office/powerpoint/2010/main" val="3558881897"/>
              </p:ext>
            </p:extLst>
          </p:nvPr>
        </p:nvGraphicFramePr>
        <p:xfrm>
          <a:off x="914400" y="1469667"/>
          <a:ext cx="8000999" cy="4194049"/>
        </p:xfrm>
        <a:graphic>
          <a:graphicData uri="http://schemas.openxmlformats.org/drawingml/2006/table">
            <a:tbl>
              <a:tblPr firstRow="1" firstCol="1" bandRow="1">
                <a:tableStyleId>{BDBED569-4797-4DF1-A0F4-6AAB3CD982D8}</a:tableStyleId>
              </a:tblPr>
              <a:tblGrid>
                <a:gridCol w="3288702">
                  <a:extLst>
                    <a:ext uri="{9D8B030D-6E8A-4147-A177-3AD203B41FA5}">
                      <a16:colId xmlns:a16="http://schemas.microsoft.com/office/drawing/2014/main" val="20000"/>
                    </a:ext>
                  </a:extLst>
                </a:gridCol>
                <a:gridCol w="2303466">
                  <a:extLst>
                    <a:ext uri="{9D8B030D-6E8A-4147-A177-3AD203B41FA5}">
                      <a16:colId xmlns:a16="http://schemas.microsoft.com/office/drawing/2014/main" val="20001"/>
                    </a:ext>
                  </a:extLst>
                </a:gridCol>
                <a:gridCol w="1314825">
                  <a:extLst>
                    <a:ext uri="{9D8B030D-6E8A-4147-A177-3AD203B41FA5}">
                      <a16:colId xmlns:a16="http://schemas.microsoft.com/office/drawing/2014/main" val="20002"/>
                    </a:ext>
                  </a:extLst>
                </a:gridCol>
                <a:gridCol w="1094006">
                  <a:extLst>
                    <a:ext uri="{9D8B030D-6E8A-4147-A177-3AD203B41FA5}">
                      <a16:colId xmlns:a16="http://schemas.microsoft.com/office/drawing/2014/main" val="20003"/>
                    </a:ext>
                  </a:extLst>
                </a:gridCol>
              </a:tblGrid>
              <a:tr h="430378">
                <a:tc>
                  <a:txBody>
                    <a:bodyPr/>
                    <a:lstStyle/>
                    <a:p>
                      <a:pPr marL="0" marR="0" algn="ctr">
                        <a:lnSpc>
                          <a:spcPct val="115000"/>
                        </a:lnSpc>
                        <a:spcBef>
                          <a:spcPts val="0"/>
                        </a:spcBef>
                        <a:spcAft>
                          <a:spcPts val="0"/>
                        </a:spcAft>
                      </a:pPr>
                      <a:r>
                        <a:rPr lang="en-US" sz="1800" dirty="0">
                          <a:effectLst/>
                          <a:latin typeface="Cambria" panose="02040503050406030204" pitchFamily="18" charset="0"/>
                        </a:rPr>
                        <a:t>Modifiers/Section</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beams</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Columns</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Bracing</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0"/>
                  </a:ext>
                </a:extLst>
              </a:tr>
              <a:tr h="430378">
                <a:tc>
                  <a:txBody>
                    <a:bodyPr/>
                    <a:lstStyle/>
                    <a:p>
                      <a:pPr marL="0" marR="0" algn="ctr">
                        <a:lnSpc>
                          <a:spcPct val="115000"/>
                        </a:lnSpc>
                        <a:spcBef>
                          <a:spcPts val="0"/>
                        </a:spcBef>
                        <a:spcAft>
                          <a:spcPts val="0"/>
                        </a:spcAft>
                      </a:pPr>
                      <a:r>
                        <a:rPr lang="en-US" sz="1800" dirty="0">
                          <a:effectLst/>
                          <a:latin typeface="Cambria" panose="02040503050406030204" pitchFamily="18" charset="0"/>
                        </a:rPr>
                        <a:t>Cross Section(axial) Area</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1"/>
                  </a:ext>
                </a:extLst>
              </a:tr>
              <a:tr h="430378">
                <a:tc>
                  <a:txBody>
                    <a:bodyPr/>
                    <a:lstStyle/>
                    <a:p>
                      <a:pPr marL="0" marR="0" algn="ctr">
                        <a:lnSpc>
                          <a:spcPct val="115000"/>
                        </a:lnSpc>
                        <a:spcBef>
                          <a:spcPts val="0"/>
                        </a:spcBef>
                        <a:spcAft>
                          <a:spcPts val="0"/>
                        </a:spcAft>
                      </a:pPr>
                      <a:r>
                        <a:rPr lang="en-US" sz="1800" dirty="0">
                          <a:effectLst/>
                          <a:latin typeface="Cambria" panose="02040503050406030204" pitchFamily="18" charset="0"/>
                        </a:rPr>
                        <a:t>Sheer Area in 2 direction</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0</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2"/>
                  </a:ext>
                </a:extLst>
              </a:tr>
              <a:tr h="430378">
                <a:tc>
                  <a:txBody>
                    <a:bodyPr/>
                    <a:lstStyle/>
                    <a:p>
                      <a:pPr marL="0" marR="0" algn="ctr">
                        <a:lnSpc>
                          <a:spcPct val="115000"/>
                        </a:lnSpc>
                        <a:spcBef>
                          <a:spcPts val="0"/>
                        </a:spcBef>
                        <a:spcAft>
                          <a:spcPts val="0"/>
                        </a:spcAft>
                      </a:pPr>
                      <a:r>
                        <a:rPr lang="en-US" sz="1800" dirty="0">
                          <a:effectLst/>
                          <a:latin typeface="Cambria" panose="02040503050406030204" pitchFamily="18" charset="0"/>
                        </a:rPr>
                        <a:t>Sheer Area in 3 direction</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1</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0</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3"/>
                  </a:ext>
                </a:extLst>
              </a:tr>
              <a:tr h="430378">
                <a:tc>
                  <a:txBody>
                    <a:bodyPr/>
                    <a:lstStyle/>
                    <a:p>
                      <a:pPr marL="0" marR="0" algn="ctr">
                        <a:lnSpc>
                          <a:spcPct val="115000"/>
                        </a:lnSpc>
                        <a:spcBef>
                          <a:spcPts val="0"/>
                        </a:spcBef>
                        <a:spcAft>
                          <a:spcPts val="0"/>
                        </a:spcAft>
                      </a:pPr>
                      <a:r>
                        <a:rPr lang="en-US" sz="1800" dirty="0">
                          <a:effectLst/>
                          <a:latin typeface="Cambria" panose="02040503050406030204" pitchFamily="18" charset="0"/>
                        </a:rPr>
                        <a:t>Torsional Constant</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0.35</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0.7</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0</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4"/>
                  </a:ext>
                </a:extLst>
              </a:tr>
              <a:tr h="665377">
                <a:tc>
                  <a:txBody>
                    <a:bodyPr/>
                    <a:lstStyle/>
                    <a:p>
                      <a:pPr marL="0" marR="0" algn="ctr">
                        <a:lnSpc>
                          <a:spcPct val="115000"/>
                        </a:lnSpc>
                        <a:spcBef>
                          <a:spcPts val="0"/>
                        </a:spcBef>
                        <a:spcAft>
                          <a:spcPts val="0"/>
                        </a:spcAft>
                      </a:pPr>
                      <a:r>
                        <a:rPr lang="en-US" sz="1800" dirty="0">
                          <a:effectLst/>
                          <a:latin typeface="Cambria" panose="02040503050406030204" pitchFamily="18" charset="0"/>
                        </a:rPr>
                        <a:t>Moment of Inertia about 2 axis</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0.35</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0.7</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5"/>
                  </a:ext>
                </a:extLst>
              </a:tr>
              <a:tr h="584048">
                <a:tc>
                  <a:txBody>
                    <a:bodyPr/>
                    <a:lstStyle/>
                    <a:p>
                      <a:pPr marL="0" marR="0" algn="ctr">
                        <a:lnSpc>
                          <a:spcPct val="115000"/>
                        </a:lnSpc>
                        <a:spcBef>
                          <a:spcPts val="0"/>
                        </a:spcBef>
                        <a:spcAft>
                          <a:spcPts val="0"/>
                        </a:spcAft>
                      </a:pPr>
                      <a:r>
                        <a:rPr lang="en-US" sz="1800" dirty="0">
                          <a:effectLst/>
                          <a:latin typeface="Cambria" panose="02040503050406030204" pitchFamily="18" charset="0"/>
                        </a:rPr>
                        <a:t>Moment of Inertia about 3 axis</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0.35</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0.7</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0</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6"/>
                  </a:ext>
                </a:extLst>
              </a:tr>
              <a:tr h="430378">
                <a:tc>
                  <a:txBody>
                    <a:bodyPr/>
                    <a:lstStyle/>
                    <a:p>
                      <a:pPr marL="0" marR="0" algn="ctr">
                        <a:lnSpc>
                          <a:spcPct val="115000"/>
                        </a:lnSpc>
                        <a:spcBef>
                          <a:spcPts val="0"/>
                        </a:spcBef>
                        <a:spcAft>
                          <a:spcPts val="0"/>
                        </a:spcAft>
                      </a:pPr>
                      <a:r>
                        <a:rPr lang="en-US" sz="1800">
                          <a:effectLst/>
                          <a:latin typeface="Cambria" panose="02040503050406030204" pitchFamily="18" charset="0"/>
                        </a:rPr>
                        <a:t>Mass</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(Depth-200)/200</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0</a:t>
                      </a:r>
                      <a:endParaRPr lang="en-US" sz="18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7"/>
                  </a:ext>
                </a:extLst>
              </a:tr>
              <a:tr h="266342">
                <a:tc>
                  <a:txBody>
                    <a:bodyPr/>
                    <a:lstStyle/>
                    <a:p>
                      <a:pPr marL="0" marR="0" algn="ctr">
                        <a:lnSpc>
                          <a:spcPct val="115000"/>
                        </a:lnSpc>
                        <a:spcBef>
                          <a:spcPts val="0"/>
                        </a:spcBef>
                        <a:spcAft>
                          <a:spcPts val="0"/>
                        </a:spcAft>
                      </a:pPr>
                      <a:r>
                        <a:rPr lang="en-US" sz="1800" dirty="0">
                          <a:effectLst/>
                          <a:latin typeface="Cambria" panose="02040503050406030204" pitchFamily="18" charset="0"/>
                        </a:rPr>
                        <a:t>Weight </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latin typeface="Cambria" panose="02040503050406030204" pitchFamily="18" charset="0"/>
                        </a:rPr>
                        <a:t>(Depth-200)/200</a:t>
                      </a:r>
                      <a:endParaRPr lang="en-US" sz="180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1</a:t>
                      </a:r>
                      <a:endParaRPr lang="en-US" sz="18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0</a:t>
                      </a:r>
                      <a:endParaRPr lang="en-US" sz="18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2569838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txBox="1">
            <a:spLocks/>
          </p:cNvSpPr>
          <p:nvPr/>
        </p:nvSpPr>
        <p:spPr>
          <a:xfrm>
            <a:off x="3034420" y="149517"/>
            <a:ext cx="37338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ln w="3175" cmpd="sng">
                  <a:noFill/>
                </a:ln>
                <a:solidFill>
                  <a:schemeClr val="tx2"/>
                </a:solidFill>
                <a:latin typeface="Cambria" panose="02040503050406030204" pitchFamily="18" charset="0"/>
              </a:rPr>
              <a:t>seismic Loads</a:t>
            </a:r>
          </a:p>
        </p:txBody>
      </p:sp>
      <mc:AlternateContent xmlns:mc="http://schemas.openxmlformats.org/markup-compatibility/2006" xmlns:a14="http://schemas.microsoft.com/office/drawing/2010/main">
        <mc:Choice Requires="a14">
          <p:sp>
            <p:nvSpPr>
              <p:cNvPr id="5" name="Rectangle 4"/>
              <p:cNvSpPr/>
              <p:nvPr/>
            </p:nvSpPr>
            <p:spPr>
              <a:xfrm>
                <a:off x="990600" y="2566037"/>
                <a:ext cx="4572000" cy="2585323"/>
              </a:xfrm>
              <a:prstGeom prst="rect">
                <a:avLst/>
              </a:prstGeom>
            </p:spPr>
            <p:txBody>
              <a:bodyPr>
                <a:spAutoFit/>
              </a:bodyPr>
              <a:lstStyle/>
              <a:p>
                <a:pPr marL="285750" indent="-285750">
                  <a:lnSpc>
                    <a:spcPct val="150000"/>
                  </a:lnSpc>
                  <a:buFont typeface="Wingdings" panose="05000000000000000000" pitchFamily="2" charset="2"/>
                  <a:buChar char="ü"/>
                </a:pPr>
                <a:r>
                  <a:rPr lang="en-US" dirty="0">
                    <a:latin typeface="Cambria" panose="02040503050406030204" pitchFamily="18" charset="0"/>
                    <a:ea typeface="+mj-ea"/>
                    <a:cs typeface="+mj-cs"/>
                  </a:rPr>
                  <a:t>V = Cs</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W </a:t>
                </a:r>
                <a:r>
                  <a:rPr lang="en-US" dirty="0" smtClean="0">
                    <a:latin typeface="Cambria" panose="02040503050406030204" pitchFamily="18" charset="0"/>
                    <a:ea typeface="+mj-ea"/>
                    <a:cs typeface="+mj-cs"/>
                  </a:rPr>
                  <a:t>= 0.0945*98569.14 = 9314.8 </a:t>
                </a:r>
                <a:r>
                  <a:rPr lang="en-US" dirty="0" err="1" smtClean="0">
                    <a:latin typeface="Cambria" panose="02040503050406030204" pitchFamily="18" charset="0"/>
                    <a:ea typeface="+mj-ea"/>
                    <a:cs typeface="+mj-cs"/>
                  </a:rPr>
                  <a:t>kN</a:t>
                </a:r>
                <a:endParaRPr lang="en-US" dirty="0">
                  <a:latin typeface="Cambria" panose="02040503050406030204" pitchFamily="18" charset="0"/>
                  <a:ea typeface="+mj-ea"/>
                  <a:cs typeface="+mj-cs"/>
                </a:endParaRPr>
              </a:p>
              <a:p>
                <a:pPr marL="285750" lvl="1" indent="-285750">
                  <a:lnSpc>
                    <a:spcPct val="150000"/>
                  </a:lnSpc>
                  <a:buFont typeface="Wingdings" panose="05000000000000000000" pitchFamily="2" charset="2"/>
                  <a:buChar char="ü"/>
                </a:pPr>
                <a:r>
                  <a:rPr lang="en-US" dirty="0" err="1" smtClean="0">
                    <a:latin typeface="Cambria" panose="02040503050406030204" pitchFamily="18" charset="0"/>
                    <a:ea typeface="+mj-ea"/>
                    <a:cs typeface="+mj-cs"/>
                  </a:rPr>
                  <a:t>Vmax</a:t>
                </a:r>
                <a:r>
                  <a:rPr lang="en-US" dirty="0">
                    <a:latin typeface="Cambria" panose="02040503050406030204" pitchFamily="18" charset="0"/>
                    <a:ea typeface="+mj-ea"/>
                    <a:cs typeface="+mj-cs"/>
                  </a:rPr>
                  <a:t>= 2.5</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Ca</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I</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W/R = 12545.16KN</a:t>
                </a:r>
              </a:p>
              <a:p>
                <a:pPr marL="285750" lvl="1" indent="-285750">
                  <a:lnSpc>
                    <a:spcPct val="150000"/>
                  </a:lnSpc>
                  <a:buFont typeface="Wingdings" panose="05000000000000000000" pitchFamily="2" charset="2"/>
                  <a:buChar char="ü"/>
                </a:pPr>
                <a:r>
                  <a:rPr lang="en-US" dirty="0" err="1" smtClean="0">
                    <a:latin typeface="Cambria" panose="02040503050406030204" pitchFamily="18" charset="0"/>
                    <a:ea typeface="+mj-ea"/>
                    <a:cs typeface="+mj-cs"/>
                  </a:rPr>
                  <a:t>Vmin</a:t>
                </a:r>
                <a:r>
                  <a:rPr lang="en-US" dirty="0">
                    <a:latin typeface="Cambria" panose="02040503050406030204" pitchFamily="18" charset="0"/>
                    <a:ea typeface="+mj-ea"/>
                    <a:cs typeface="+mj-cs"/>
                  </a:rPr>
                  <a:t>= 0.11</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Ca</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I</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W = 3035.90kN </a:t>
                </a:r>
              </a:p>
              <a:p>
                <a:pPr marL="285750" lvl="1" indent="-285750">
                  <a:buFont typeface="Wingdings" panose="05000000000000000000" pitchFamily="2" charset="2"/>
                  <a:buChar char="ü"/>
                </a:pPr>
                <a:endParaRPr lang="en-US" dirty="0">
                  <a:latin typeface="Cambria" panose="02040503050406030204" pitchFamily="18" charset="0"/>
                  <a:ea typeface="+mj-ea"/>
                  <a:cs typeface="+mj-cs"/>
                </a:endParaRPr>
              </a:p>
              <a:p>
                <a:pPr marL="742950" lvl="1" indent="-285750">
                  <a:buFont typeface="Courier New" panose="02070309020205020404" pitchFamily="49" charset="0"/>
                  <a:buChar char="o"/>
                </a:pPr>
                <a:endParaRPr lang="en-US" dirty="0" smtClean="0">
                  <a:latin typeface="Cambria" panose="02040503050406030204" pitchFamily="18" charset="0"/>
                  <a:ea typeface="+mj-ea"/>
                  <a:cs typeface="+mj-cs"/>
                </a:endParaRPr>
              </a:p>
              <a:p>
                <a:pPr marL="742950" lvl="1" indent="-285750">
                  <a:buFont typeface="Wingdings" panose="05000000000000000000" pitchFamily="2" charset="2"/>
                  <a:buChar char="ü"/>
                </a:pPr>
                <a:endParaRPr lang="en-US" dirty="0">
                  <a:latin typeface="Cambria" panose="02040503050406030204" pitchFamily="18" charset="0"/>
                  <a:ea typeface="+mj-ea"/>
                  <a:cs typeface="+mj-cs"/>
                </a:endParaRPr>
              </a:p>
            </p:txBody>
          </p:sp>
        </mc:Choice>
        <mc:Fallback xmlns="">
          <p:sp>
            <p:nvSpPr>
              <p:cNvPr id="5" name="Rectangle 4"/>
              <p:cNvSpPr>
                <a:spLocks noRot="1" noChangeAspect="1" noMove="1" noResize="1" noEditPoints="1" noAdjustHandles="1" noChangeArrowheads="1" noChangeShapeType="1" noTextEdit="1"/>
              </p:cNvSpPr>
              <p:nvPr/>
            </p:nvSpPr>
            <p:spPr>
              <a:xfrm>
                <a:off x="990600" y="2566037"/>
                <a:ext cx="4572000" cy="2585323"/>
              </a:xfrm>
              <a:prstGeom prst="rect">
                <a:avLst/>
              </a:prstGeom>
              <a:blipFill>
                <a:blip r:embed="rId2"/>
                <a:stretch>
                  <a:fillRect l="-933"/>
                </a:stretch>
              </a:blipFill>
            </p:spPr>
            <p:txBody>
              <a:bodyPr/>
              <a:lstStyle/>
              <a:p>
                <a:r>
                  <a:rPr lang="en-US">
                    <a:noFill/>
                  </a:rPr>
                  <a:t> </a:t>
                </a:r>
              </a:p>
            </p:txBody>
          </p:sp>
        </mc:Fallback>
      </mc:AlternateContent>
      <p:sp>
        <p:nvSpPr>
          <p:cNvPr id="2" name="Rectangle 1"/>
          <p:cNvSpPr/>
          <p:nvPr/>
        </p:nvSpPr>
        <p:spPr>
          <a:xfrm>
            <a:off x="489519" y="4001046"/>
            <a:ext cx="184731" cy="369332"/>
          </a:xfrm>
          <a:prstGeom prst="rect">
            <a:avLst/>
          </a:prstGeom>
          <a:ln>
            <a:gradFill>
              <a:gsLst>
                <a:gs pos="0">
                  <a:schemeClr val="accent1">
                    <a:lumMod val="12000"/>
                    <a:lumOff val="88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none">
            <a:spAutoFit/>
          </a:bodyPr>
          <a:lstStyle/>
          <a:p>
            <a:endParaRPr lang="en-US" dirty="0"/>
          </a:p>
        </p:txBody>
      </p:sp>
      <p:sp>
        <p:nvSpPr>
          <p:cNvPr id="6" name="Rectangle 5"/>
          <p:cNvSpPr/>
          <p:nvPr/>
        </p:nvSpPr>
        <p:spPr>
          <a:xfrm>
            <a:off x="1230957" y="791429"/>
            <a:ext cx="3033010" cy="461665"/>
          </a:xfrm>
          <a:prstGeom prst="rect">
            <a:avLst/>
          </a:prstGeom>
        </p:spPr>
        <p:txBody>
          <a:bodyPr wrap="none">
            <a:spAutoFit/>
          </a:bodyPr>
          <a:lstStyle/>
          <a:p>
            <a:pPr marL="342900" indent="-342900">
              <a:buFont typeface="Wingdings" panose="05000000000000000000" pitchFamily="2" charset="2"/>
              <a:buChar char="v"/>
            </a:pPr>
            <a:r>
              <a:rPr lang="en-US" sz="2400" b="1" dirty="0">
                <a:ln w="3175" cmpd="sng">
                  <a:noFill/>
                </a:ln>
                <a:solidFill>
                  <a:schemeClr val="tx2"/>
                </a:solidFill>
                <a:latin typeface="Cambria" panose="02040503050406030204" pitchFamily="18" charset="0"/>
                <a:ea typeface="+mj-ea"/>
                <a:cs typeface="+mj-cs"/>
              </a:rPr>
              <a:t>Equivalent </a:t>
            </a:r>
            <a:r>
              <a:rPr lang="en-US" sz="2400" b="1" dirty="0" smtClean="0">
                <a:ln w="3175" cmpd="sng">
                  <a:noFill/>
                </a:ln>
                <a:solidFill>
                  <a:schemeClr val="tx2"/>
                </a:solidFill>
                <a:latin typeface="Cambria" panose="02040503050406030204" pitchFamily="18" charset="0"/>
                <a:ea typeface="+mj-ea"/>
                <a:cs typeface="+mj-cs"/>
              </a:rPr>
              <a:t>static: </a:t>
            </a:r>
            <a:endParaRPr lang="en-US" sz="2400" b="1" dirty="0">
              <a:ln w="3175" cmpd="sng">
                <a:noFill/>
              </a:ln>
              <a:solidFill>
                <a:schemeClr val="tx2"/>
              </a:solidFill>
              <a:latin typeface="Cambria" panose="02040503050406030204" pitchFamily="18" charset="0"/>
              <a:ea typeface="+mj-ea"/>
              <a:cs typeface="+mj-cs"/>
            </a:endParaRPr>
          </a:p>
        </p:txBody>
      </p:sp>
      <mc:AlternateContent xmlns:mc="http://schemas.openxmlformats.org/markup-compatibility/2006" xmlns:a14="http://schemas.microsoft.com/office/drawing/2010/main">
        <mc:Choice Requires="a14">
          <p:sp>
            <p:nvSpPr>
              <p:cNvPr id="7" name="Rectangle 6"/>
              <p:cNvSpPr/>
              <p:nvPr/>
            </p:nvSpPr>
            <p:spPr>
              <a:xfrm>
                <a:off x="1752600" y="4270356"/>
                <a:ext cx="6781800" cy="2187715"/>
              </a:xfrm>
              <a:prstGeom prst="rect">
                <a:avLst/>
              </a:prstGeom>
            </p:spPr>
            <p:txBody>
              <a:bodyPr wrap="square">
                <a:spAutoFit/>
              </a:bodyPr>
              <a:lstStyle/>
              <a:p>
                <a:r>
                  <a:rPr lang="en-US" dirty="0" smtClean="0">
                    <a:latin typeface="Cambria" panose="02040503050406030204" pitchFamily="18" charset="0"/>
                    <a:ea typeface="+mj-ea"/>
                    <a:cs typeface="+mj-cs"/>
                  </a:rPr>
                  <a:t>Where:</a:t>
                </a:r>
              </a:p>
              <a:p>
                <a:pPr marL="285750" indent="-285750">
                  <a:buFont typeface="Courier New" panose="02070309020205020404" pitchFamily="49" charset="0"/>
                  <a:buChar char="o"/>
                </a:pPr>
                <a:r>
                  <a:rPr lang="en-US" dirty="0">
                    <a:latin typeface="Cambria" panose="02040503050406030204" pitchFamily="18" charset="0"/>
                    <a:ea typeface="+mj-ea"/>
                    <a:cs typeface="+mj-cs"/>
                  </a:rPr>
                  <a:t>Cs = the seismic response </a:t>
                </a:r>
                <a:r>
                  <a:rPr lang="en-US" dirty="0" smtClean="0">
                    <a:latin typeface="Cambria" panose="02040503050406030204" pitchFamily="18" charset="0"/>
                    <a:ea typeface="+mj-ea"/>
                    <a:cs typeface="+mj-cs"/>
                  </a:rPr>
                  <a:t>coefﬁcient </a:t>
                </a:r>
                <a:r>
                  <a:rPr lang="en-US" dirty="0" smtClean="0">
                    <a:latin typeface="Cambria" panose="02040503050406030204" pitchFamily="18" charset="0"/>
                  </a:rPr>
                  <a:t>=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Cv</m:t>
                        </m:r>
                        <m:r>
                          <a:rPr lang="en-US">
                            <a:latin typeface="Cambria Math" panose="02040503050406030204" pitchFamily="18" charset="0"/>
                          </a:rPr>
                          <m:t>×</m:t>
                        </m:r>
                        <m:r>
                          <m:rPr>
                            <m:sty m:val="p"/>
                          </m:rPr>
                          <a:rPr lang="en-US">
                            <a:latin typeface="Cambria Math" panose="02040503050406030204" pitchFamily="18" charset="0"/>
                          </a:rPr>
                          <m:t>I</m:t>
                        </m:r>
                      </m:num>
                      <m:den>
                        <m:r>
                          <a:rPr lang="en-US" b="0" i="0" smtClean="0">
                            <a:latin typeface="Cambria Math" panose="02040503050406030204" pitchFamily="18" charset="0"/>
                          </a:rPr>
                          <m:t> </m:t>
                        </m:r>
                        <m:r>
                          <m:rPr>
                            <m:sty m:val="p"/>
                          </m:rPr>
                          <a:rPr lang="en-US">
                            <a:latin typeface="Cambria Math" panose="02040503050406030204" pitchFamily="18" charset="0"/>
                          </a:rPr>
                          <m:t>R</m:t>
                        </m:r>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T</m:t>
                            </m:r>
                          </m:e>
                          <m:sub>
                            <m:r>
                              <m:rPr>
                                <m:sty m:val="p"/>
                              </m:rPr>
                              <a:rPr lang="en-US">
                                <a:latin typeface="Cambria Math" panose="02040503050406030204" pitchFamily="18" charset="0"/>
                              </a:rPr>
                              <m:t>A</m:t>
                            </m:r>
                          </m:sub>
                        </m:sSub>
                      </m:den>
                    </m:f>
                  </m:oMath>
                </a14:m>
                <a:r>
                  <a:rPr lang="en-US" dirty="0">
                    <a:latin typeface="Cambria" panose="02040503050406030204" pitchFamily="18" charset="0"/>
                  </a:rPr>
                  <a:t> = 0.0945</a:t>
                </a:r>
                <a:endParaRPr lang="en-US" dirty="0">
                  <a:latin typeface="Cambria" panose="02040503050406030204" pitchFamily="18" charset="0"/>
                  <a:ea typeface="+mj-ea"/>
                  <a:cs typeface="+mj-cs"/>
                </a:endParaRPr>
              </a:p>
              <a:p>
                <a:pPr marL="285750" indent="-285750">
                  <a:buFont typeface="Courier New" panose="02070309020205020404" pitchFamily="49" charset="0"/>
                  <a:buChar char="o"/>
                </a:pPr>
                <a:r>
                  <a:rPr lang="en-US" dirty="0" smtClean="0">
                    <a:latin typeface="Cambria" panose="02040503050406030204" pitchFamily="18" charset="0"/>
                    <a:ea typeface="+mj-ea"/>
                    <a:cs typeface="+mj-cs"/>
                  </a:rPr>
                  <a:t>W </a:t>
                </a:r>
                <a:r>
                  <a:rPr lang="en-US" dirty="0">
                    <a:latin typeface="Cambria" panose="02040503050406030204" pitchFamily="18" charset="0"/>
                    <a:ea typeface="+mj-ea"/>
                    <a:cs typeface="+mj-cs"/>
                  </a:rPr>
                  <a:t>= the effective seismic weight.</a:t>
                </a:r>
              </a:p>
              <a:p>
                <a:pPr marL="285750" indent="-285750">
                  <a:buFont typeface="Courier New" panose="02070309020205020404" pitchFamily="49" charset="0"/>
                  <a:buChar char="o"/>
                </a:pPr>
                <a:r>
                  <a:rPr lang="en-US" dirty="0">
                    <a:latin typeface="Cambria" panose="02040503050406030204" pitchFamily="18" charset="0"/>
                    <a:ea typeface="+mj-ea"/>
                    <a:cs typeface="+mj-cs"/>
                  </a:rPr>
                  <a:t>I=importance factor.</a:t>
                </a:r>
              </a:p>
              <a:p>
                <a:pPr marL="285750" indent="-285750">
                  <a:buFont typeface="Courier New" panose="02070309020205020404" pitchFamily="49" charset="0"/>
                  <a:buChar char="o"/>
                </a:pPr>
                <a:r>
                  <a:rPr lang="en-US" dirty="0">
                    <a:latin typeface="Cambria" panose="02040503050406030204" pitchFamily="18" charset="0"/>
                    <a:ea typeface="+mj-ea"/>
                    <a:cs typeface="+mj-cs"/>
                  </a:rPr>
                  <a:t>R=over strength factor.</a:t>
                </a:r>
              </a:p>
              <a:p>
                <a:pPr marL="285750" indent="-285750">
                  <a:buFont typeface="Courier New" panose="02070309020205020404" pitchFamily="49" charset="0"/>
                  <a:buChar char="o"/>
                </a:pPr>
                <a:r>
                  <a:rPr lang="en-US" dirty="0">
                    <a:latin typeface="Cambria" panose="02040503050406030204" pitchFamily="18" charset="0"/>
                    <a:ea typeface="+mj-ea"/>
                    <a:cs typeface="+mj-cs"/>
                  </a:rPr>
                  <a:t>Ca: Acceleration seismic coefficient</a:t>
                </a:r>
              </a:p>
              <a:p>
                <a:pPr marL="285750" indent="-285750">
                  <a:buFont typeface="Courier New" panose="02070309020205020404" pitchFamily="49" charset="0"/>
                  <a:buChar char="o"/>
                </a:pPr>
                <a:r>
                  <a:rPr lang="en-US" dirty="0" err="1">
                    <a:latin typeface="Cambria" panose="02040503050406030204" pitchFamily="18" charset="0"/>
                    <a:ea typeface="+mj-ea"/>
                    <a:cs typeface="+mj-cs"/>
                  </a:rPr>
                  <a:t>Cv</a:t>
                </a:r>
                <a:r>
                  <a:rPr lang="en-US" dirty="0">
                    <a:latin typeface="Cambria" panose="02040503050406030204" pitchFamily="18" charset="0"/>
                    <a:ea typeface="+mj-ea"/>
                    <a:cs typeface="+mj-cs"/>
                  </a:rPr>
                  <a:t>: velocity seismic coefficient</a:t>
                </a:r>
              </a:p>
            </p:txBody>
          </p:sp>
        </mc:Choice>
        <mc:Fallback xmlns="">
          <p:sp>
            <p:nvSpPr>
              <p:cNvPr id="7" name="Rectangle 6"/>
              <p:cNvSpPr>
                <a:spLocks noRot="1" noChangeAspect="1" noMove="1" noResize="1" noEditPoints="1" noAdjustHandles="1" noChangeArrowheads="1" noChangeShapeType="1" noTextEdit="1"/>
              </p:cNvSpPr>
              <p:nvPr/>
            </p:nvSpPr>
            <p:spPr>
              <a:xfrm>
                <a:off x="1752600" y="4270356"/>
                <a:ext cx="6781800" cy="2187715"/>
              </a:xfrm>
              <a:prstGeom prst="rect">
                <a:avLst/>
              </a:prstGeom>
              <a:blipFill>
                <a:blip r:embed="rId3"/>
                <a:stretch>
                  <a:fillRect l="-809" t="-1955" b="-3911"/>
                </a:stretch>
              </a:blipFill>
            </p:spPr>
            <p:txBody>
              <a:bodyPr/>
              <a:lstStyle/>
              <a:p>
                <a:r>
                  <a:rPr lang="en-US">
                    <a:noFill/>
                  </a:rP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1654401597"/>
              </p:ext>
            </p:extLst>
          </p:nvPr>
        </p:nvGraphicFramePr>
        <p:xfrm>
          <a:off x="1524000" y="1497788"/>
          <a:ext cx="6754640" cy="762000"/>
        </p:xfrm>
        <a:graphic>
          <a:graphicData uri="http://schemas.openxmlformats.org/drawingml/2006/table">
            <a:tbl>
              <a:tblPr firstRow="1" firstCol="1" bandRow="1">
                <a:tableStyleId>{5C22544A-7EE6-4342-B048-85BDC9FD1C3A}</a:tableStyleId>
              </a:tblPr>
              <a:tblGrid>
                <a:gridCol w="1141629">
                  <a:extLst>
                    <a:ext uri="{9D8B030D-6E8A-4147-A177-3AD203B41FA5}">
                      <a16:colId xmlns:a16="http://schemas.microsoft.com/office/drawing/2014/main" val="20000"/>
                    </a:ext>
                  </a:extLst>
                </a:gridCol>
                <a:gridCol w="954075">
                  <a:extLst>
                    <a:ext uri="{9D8B030D-6E8A-4147-A177-3AD203B41FA5}">
                      <a16:colId xmlns:a16="http://schemas.microsoft.com/office/drawing/2014/main" val="20001"/>
                    </a:ext>
                  </a:extLst>
                </a:gridCol>
                <a:gridCol w="1195993">
                  <a:extLst>
                    <a:ext uri="{9D8B030D-6E8A-4147-A177-3AD203B41FA5}">
                      <a16:colId xmlns:a16="http://schemas.microsoft.com/office/drawing/2014/main" val="1478973155"/>
                    </a:ext>
                  </a:extLst>
                </a:gridCol>
                <a:gridCol w="1195993">
                  <a:extLst>
                    <a:ext uri="{9D8B030D-6E8A-4147-A177-3AD203B41FA5}">
                      <a16:colId xmlns:a16="http://schemas.microsoft.com/office/drawing/2014/main" val="20002"/>
                    </a:ext>
                  </a:extLst>
                </a:gridCol>
                <a:gridCol w="1087266">
                  <a:extLst>
                    <a:ext uri="{9D8B030D-6E8A-4147-A177-3AD203B41FA5}">
                      <a16:colId xmlns:a16="http://schemas.microsoft.com/office/drawing/2014/main" val="20003"/>
                    </a:ext>
                  </a:extLst>
                </a:gridCol>
                <a:gridCol w="1179684">
                  <a:extLst>
                    <a:ext uri="{9D8B030D-6E8A-4147-A177-3AD203B41FA5}">
                      <a16:colId xmlns:a16="http://schemas.microsoft.com/office/drawing/2014/main" val="20004"/>
                    </a:ext>
                  </a:extLst>
                </a:gridCol>
              </a:tblGrid>
              <a:tr h="325704">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800" kern="1200" dirty="0" smtClean="0">
                          <a:solidFill>
                            <a:schemeClr val="tx1"/>
                          </a:solidFill>
                          <a:effectLst/>
                          <a:latin typeface="Cambria" panose="02040503050406030204" pitchFamily="18" charset="0"/>
                          <a:ea typeface="+mn-ea"/>
                          <a:cs typeface="+mn-cs"/>
                        </a:rPr>
                        <a:t>W (</a:t>
                      </a:r>
                      <a:r>
                        <a:rPr lang="en-US" sz="1800" kern="1200" dirty="0" err="1" smtClean="0">
                          <a:solidFill>
                            <a:schemeClr val="tx1"/>
                          </a:solidFill>
                          <a:effectLst/>
                          <a:latin typeface="Cambria" panose="02040503050406030204" pitchFamily="18" charset="0"/>
                          <a:ea typeface="+mn-ea"/>
                          <a:cs typeface="+mn-cs"/>
                        </a:rPr>
                        <a:t>kN</a:t>
                      </a:r>
                      <a:r>
                        <a:rPr lang="en-US" sz="1800" kern="1200" dirty="0" smtClean="0">
                          <a:solidFill>
                            <a:schemeClr val="tx1"/>
                          </a:solidFill>
                          <a:effectLst/>
                          <a:latin typeface="Cambria" panose="02040503050406030204" pitchFamily="18" charset="0"/>
                          <a:ea typeface="+mn-ea"/>
                          <a:cs typeface="+mn-cs"/>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err="1" smtClean="0">
                          <a:solidFill>
                            <a:schemeClr val="tx1"/>
                          </a:solidFill>
                          <a:effectLst/>
                          <a:latin typeface="Cambria" panose="02040503050406030204" pitchFamily="18" charset="0"/>
                          <a:ea typeface="+mn-ea"/>
                          <a:cs typeface="+mn-cs"/>
                        </a:rPr>
                        <a:t>Cv</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Ca</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I</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R</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Ta</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36296">
                <a:tc>
                  <a:txBody>
                    <a:bodyPr/>
                    <a:lstStyle/>
                    <a:p>
                      <a:pPr marL="0" marR="0" algn="ctr" defTabSz="457200" rtl="0" eaLnBrk="1" latinLnBrk="0" hangingPunct="1">
                        <a:lnSpc>
                          <a:spcPct val="115000"/>
                        </a:lnSpc>
                        <a:spcBef>
                          <a:spcPts val="0"/>
                        </a:spcBef>
                        <a:spcAft>
                          <a:spcPts val="0"/>
                        </a:spcAft>
                      </a:pPr>
                      <a:r>
                        <a:rPr lang="en-US" sz="1800" b="0" kern="1200" dirty="0" smtClean="0">
                          <a:solidFill>
                            <a:schemeClr val="tx1"/>
                          </a:solidFill>
                          <a:effectLst/>
                          <a:latin typeface="Cambria" panose="02040503050406030204" pitchFamily="18" charset="0"/>
                          <a:ea typeface="+mn-ea"/>
                          <a:cs typeface="+mn-cs"/>
                        </a:rPr>
                        <a:t>98569.14</a:t>
                      </a:r>
                      <a:endParaRPr lang="en-US" sz="1800" b="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0.4</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0.28</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1</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5.5</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0.77</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10" name="Cloud 9"/>
          <p:cNvSpPr/>
          <p:nvPr/>
        </p:nvSpPr>
        <p:spPr>
          <a:xfrm>
            <a:off x="7440440" y="6422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36850735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918527" y="1337348"/>
            <a:ext cx="5852160" cy="3749040"/>
          </a:xfrm>
          <a:prstGeom prst="rect">
            <a:avLst/>
          </a:prstGeom>
        </p:spPr>
      </p:pic>
      <p:sp>
        <p:nvSpPr>
          <p:cNvPr id="5" name="Title 6"/>
          <p:cNvSpPr>
            <a:spLocks noGrp="1"/>
          </p:cNvSpPr>
          <p:nvPr>
            <p:ph type="title"/>
          </p:nvPr>
        </p:nvSpPr>
        <p:spPr>
          <a:xfrm>
            <a:off x="1236118" y="167678"/>
            <a:ext cx="3300095" cy="666750"/>
          </a:xfrm>
        </p:spPr>
        <p:txBody>
          <a:bodyPr>
            <a:normAutofit/>
          </a:bodyPr>
          <a:lstStyle/>
          <a:p>
            <a:pPr marL="342900" indent="-342900" algn="l" defTabSz="914400">
              <a:buFont typeface="Wingdings" panose="05000000000000000000" pitchFamily="2" charset="2"/>
              <a:buChar char="v"/>
            </a:pPr>
            <a:r>
              <a:rPr lang="en-US" altLang="en-US" sz="2400" b="1" dirty="0">
                <a:solidFill>
                  <a:schemeClr val="tx2"/>
                </a:solidFill>
                <a:latin typeface="Cambria" panose="02040503050406030204" pitchFamily="18" charset="0"/>
              </a:rPr>
              <a:t>Loads assignments:</a:t>
            </a:r>
            <a:endParaRPr lang="ar-SA" altLang="en-US" sz="2400" b="1" dirty="0">
              <a:solidFill>
                <a:schemeClr val="tx2"/>
              </a:solidFill>
              <a:latin typeface="Cambria" panose="02040503050406030204" pitchFamily="18" charset="0"/>
            </a:endParaRPr>
          </a:p>
        </p:txBody>
      </p:sp>
      <p:sp>
        <p:nvSpPr>
          <p:cNvPr id="6" name="Rectangle 5"/>
          <p:cNvSpPr/>
          <p:nvPr/>
        </p:nvSpPr>
        <p:spPr>
          <a:xfrm>
            <a:off x="954813" y="849868"/>
            <a:ext cx="7162800" cy="369332"/>
          </a:xfrm>
          <a:prstGeom prst="rect">
            <a:avLst/>
          </a:prstGeom>
        </p:spPr>
        <p:txBody>
          <a:bodyPr>
            <a:spAutoFit/>
          </a:bodyPr>
          <a:lstStyle/>
          <a:p>
            <a:pPr eaLnBrk="1" fontAlgn="auto" hangingPunct="1">
              <a:spcBef>
                <a:spcPts val="0"/>
              </a:spcBef>
              <a:spcAft>
                <a:spcPts val="0"/>
              </a:spcAft>
              <a:defRPr/>
            </a:pPr>
            <a:r>
              <a:rPr lang="en-US" dirty="0">
                <a:latin typeface="Cambria" panose="02040503050406030204" pitchFamily="18" charset="0"/>
                <a:ea typeface="+mj-ea"/>
                <a:cs typeface="+mj-cs"/>
              </a:rPr>
              <a:t>Earthquake Assignment in X-Direction with Positive Eccentricity</a:t>
            </a:r>
            <a:endParaRPr lang="ar-SA" dirty="0">
              <a:latin typeface="Cambria" panose="02040503050406030204" pitchFamily="18" charset="0"/>
              <a:ea typeface="+mj-ea"/>
              <a:cs typeface="+mj-cs"/>
            </a:endParaRPr>
          </a:p>
        </p:txBody>
      </p:sp>
      <p:pic>
        <p:nvPicPr>
          <p:cNvPr id="7" name="Picture 6"/>
          <p:cNvPicPr/>
          <p:nvPr/>
        </p:nvPicPr>
        <p:blipFill>
          <a:blip r:embed="rId3"/>
          <a:stretch>
            <a:fillRect/>
          </a:stretch>
        </p:blipFill>
        <p:spPr>
          <a:xfrm>
            <a:off x="3840480" y="3440468"/>
            <a:ext cx="5303520" cy="3474720"/>
          </a:xfrm>
          <a:prstGeom prst="rect">
            <a:avLst/>
          </a:prstGeom>
        </p:spPr>
      </p:pic>
      <p:sp>
        <p:nvSpPr>
          <p:cNvPr id="8" name="Cloud 7"/>
          <p:cNvSpPr/>
          <p:nvPr/>
        </p:nvSpPr>
        <p:spPr>
          <a:xfrm>
            <a:off x="7440440" y="6422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12448593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2209800" y="1524000"/>
            <a:ext cx="6675120" cy="51206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990600" y="391985"/>
            <a:ext cx="4572000" cy="461665"/>
          </a:xfrm>
          <a:prstGeom prst="rect">
            <a:avLst/>
          </a:prstGeom>
        </p:spPr>
        <p:txBody>
          <a:bodyPr>
            <a:spAutoFit/>
          </a:bodyPr>
          <a:lstStyle/>
          <a:p>
            <a:pPr marL="708660" lvl="1" indent="-342900">
              <a:buFont typeface="Wingdings" panose="05000000000000000000" pitchFamily="2" charset="2"/>
              <a:buChar char="v"/>
              <a:defRPr/>
            </a:pPr>
            <a:r>
              <a:rPr lang="en-US" altLang="en-US" sz="2400" b="1" dirty="0" smtClean="0">
                <a:ln w="3175" cmpd="sng">
                  <a:noFill/>
                </a:ln>
                <a:solidFill>
                  <a:schemeClr val="tx2"/>
                </a:solidFill>
                <a:latin typeface="Cambria" panose="02040503050406030204" pitchFamily="18" charset="0"/>
                <a:ea typeface="+mj-ea"/>
                <a:cs typeface="+mj-cs"/>
              </a:rPr>
              <a:t>Functions:</a:t>
            </a:r>
            <a:endParaRPr lang="en-US" sz="2400" b="1" dirty="0">
              <a:ln w="3175" cmpd="sng">
                <a:noFill/>
              </a:ln>
              <a:solidFill>
                <a:schemeClr val="tx2"/>
              </a:solidFill>
              <a:latin typeface="Cambria" panose="02040503050406030204" pitchFamily="18" charset="0"/>
              <a:ea typeface="+mj-ea"/>
              <a:cs typeface="+mj-cs"/>
            </a:endParaRPr>
          </a:p>
        </p:txBody>
      </p:sp>
      <p:sp>
        <p:nvSpPr>
          <p:cNvPr id="7" name="Rectangle 6"/>
          <p:cNvSpPr/>
          <p:nvPr/>
        </p:nvSpPr>
        <p:spPr>
          <a:xfrm>
            <a:off x="990600" y="1086883"/>
            <a:ext cx="4822825" cy="369332"/>
          </a:xfrm>
          <a:prstGeom prst="rect">
            <a:avLst/>
          </a:prstGeom>
        </p:spPr>
        <p:txBody>
          <a:bodyPr>
            <a:spAutoFit/>
          </a:bodyPr>
          <a:lstStyle/>
          <a:p>
            <a:pPr marL="365760" lvl="1" eaLnBrk="1" fontAlgn="auto" hangingPunct="1">
              <a:spcBef>
                <a:spcPts val="0"/>
              </a:spcBef>
              <a:spcAft>
                <a:spcPts val="0"/>
              </a:spcAft>
              <a:defRPr/>
            </a:pPr>
            <a:r>
              <a:rPr lang="en-US" dirty="0">
                <a:latin typeface="Cambria" panose="02040503050406030204" pitchFamily="18" charset="0"/>
                <a:ea typeface="+mj-ea"/>
                <a:cs typeface="+mj-cs"/>
              </a:rPr>
              <a:t>Response Spectrum Function </a:t>
            </a:r>
            <a:r>
              <a:rPr lang="en-US" dirty="0" smtClean="0">
                <a:latin typeface="Cambria" panose="02040503050406030204" pitchFamily="18" charset="0"/>
                <a:ea typeface="+mj-ea"/>
                <a:cs typeface="+mj-cs"/>
              </a:rPr>
              <a:t>Definition:</a:t>
            </a:r>
            <a:endParaRPr lang="en-US" dirty="0">
              <a:latin typeface="Cambria" panose="02040503050406030204" pitchFamily="18" charset="0"/>
              <a:ea typeface="+mj-ea"/>
              <a:cs typeface="+mj-cs"/>
            </a:endParaRPr>
          </a:p>
        </p:txBody>
      </p:sp>
      <p:sp>
        <p:nvSpPr>
          <p:cNvPr id="6" name="Cloud 5"/>
          <p:cNvSpPr/>
          <p:nvPr/>
        </p:nvSpPr>
        <p:spPr>
          <a:xfrm>
            <a:off x="7440440" y="6422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8817403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295400" y="536534"/>
            <a:ext cx="2774477" cy="369332"/>
          </a:xfrm>
          <a:prstGeom prst="rect">
            <a:avLst/>
          </a:prstGeom>
        </p:spPr>
        <p:txBody>
          <a:bodyPr wrap="none">
            <a:spAutoFit/>
          </a:bodyPr>
          <a:lstStyle/>
          <a:p>
            <a:r>
              <a:rPr lang="en-US" dirty="0">
                <a:latin typeface="Cambria" panose="02040503050406030204" pitchFamily="18" charset="0"/>
                <a:ea typeface="+mj-ea"/>
                <a:cs typeface="+mj-cs"/>
              </a:rPr>
              <a:t>Response </a:t>
            </a:r>
            <a:r>
              <a:rPr lang="en-US" dirty="0" smtClean="0">
                <a:latin typeface="Cambria" panose="02040503050406030204" pitchFamily="18" charset="0"/>
                <a:ea typeface="+mj-ea"/>
                <a:cs typeface="+mj-cs"/>
              </a:rPr>
              <a:t>spectrum curve:</a:t>
            </a:r>
            <a:endParaRPr lang="en-US" dirty="0">
              <a:latin typeface="Cambria" panose="02040503050406030204" pitchFamily="18" charset="0"/>
              <a:ea typeface="+mj-ea"/>
              <a:cs typeface="+mj-cs"/>
            </a:endParaRPr>
          </a:p>
        </p:txBody>
      </p:sp>
      <p:pic>
        <p:nvPicPr>
          <p:cNvPr id="8" name="Picture 7"/>
          <p:cNvPicPr/>
          <p:nvPr/>
        </p:nvPicPr>
        <p:blipFill>
          <a:blip r:embed="rId2"/>
          <a:stretch>
            <a:fillRect/>
          </a:stretch>
        </p:blipFill>
        <p:spPr>
          <a:xfrm>
            <a:off x="1143000" y="905866"/>
            <a:ext cx="7589520" cy="4480560"/>
          </a:xfrm>
          <a:prstGeom prst="rect">
            <a:avLst/>
          </a:prstGeom>
          <a:ln>
            <a:noFill/>
          </a:ln>
          <a:effectLst>
            <a:softEdge rad="112500"/>
          </a:effectLst>
        </p:spPr>
      </p:pic>
      <mc:AlternateContent xmlns:mc="http://schemas.openxmlformats.org/markup-compatibility/2006" xmlns:a14="http://schemas.microsoft.com/office/drawing/2010/main">
        <mc:Choice Requires="a14">
          <p:sp>
            <p:nvSpPr>
              <p:cNvPr id="9" name="Rectangle 8"/>
              <p:cNvSpPr/>
              <p:nvPr/>
            </p:nvSpPr>
            <p:spPr>
              <a:xfrm>
                <a:off x="2895600" y="5386426"/>
                <a:ext cx="4572000" cy="1203215"/>
              </a:xfrm>
              <a:prstGeom prst="rect">
                <a:avLst/>
              </a:prstGeom>
            </p:spPr>
            <p:txBody>
              <a:bodyPr>
                <a:spAutoFit/>
              </a:bodyPr>
              <a:lstStyle/>
              <a:p>
                <a:pPr marL="342900" indent="-342900">
                  <a:buFont typeface="Wingdings" panose="05000000000000000000" pitchFamily="2" charset="2"/>
                  <a:buChar char="ü"/>
                </a:pPr>
                <a:r>
                  <a:rPr lang="en-US" dirty="0" err="1">
                    <a:latin typeface="Cambria" panose="02040503050406030204" pitchFamily="18" charset="0"/>
                    <a:ea typeface="+mj-ea"/>
                    <a:cs typeface="+mj-cs"/>
                  </a:rPr>
                  <a:t>Ts</a:t>
                </a:r>
                <a:r>
                  <a:rPr lang="en-US" dirty="0">
                    <a:latin typeface="Cambria" panose="02040503050406030204" pitchFamily="18" charset="0"/>
                    <a:ea typeface="+mj-ea"/>
                    <a:cs typeface="+mj-cs"/>
                  </a:rPr>
                  <a:t>=</a:t>
                </a:r>
                <a14:m>
                  <m:oMath xmlns:m="http://schemas.openxmlformats.org/officeDocument/2006/math">
                    <m:r>
                      <a:rPr lang="en-US">
                        <a:latin typeface="Cambria Math"/>
                        <a:ea typeface="+mj-ea"/>
                        <a:cs typeface="+mj-cs"/>
                      </a:rPr>
                      <m:t> </m:t>
                    </m:r>
                    <m:f>
                      <m:fPr>
                        <m:ctrlPr>
                          <a:rPr lang="en-US" i="1">
                            <a:latin typeface="Cambria Math" panose="02040503050406030204" pitchFamily="18" charset="0"/>
                            <a:ea typeface="+mj-ea"/>
                            <a:cs typeface="+mj-cs"/>
                          </a:rPr>
                        </m:ctrlPr>
                      </m:fPr>
                      <m:num>
                        <m:r>
                          <m:rPr>
                            <m:sty m:val="p"/>
                          </m:rPr>
                          <a:rPr lang="en-US">
                            <a:latin typeface="Cambria Math"/>
                            <a:ea typeface="+mj-ea"/>
                            <a:cs typeface="+mj-cs"/>
                          </a:rPr>
                          <m:t>Cv</m:t>
                        </m:r>
                      </m:num>
                      <m:den>
                        <m:r>
                          <a:rPr lang="en-US">
                            <a:latin typeface="Cambria Math"/>
                            <a:ea typeface="+mj-ea"/>
                            <a:cs typeface="+mj-cs"/>
                          </a:rPr>
                          <m:t>2</m:t>
                        </m:r>
                        <m:r>
                          <a:rPr lang="en-US">
                            <a:latin typeface="Cambria Math"/>
                            <a:ea typeface="+mj-ea"/>
                            <a:cs typeface="+mj-cs"/>
                          </a:rPr>
                          <m:t>.</m:t>
                        </m:r>
                        <m:r>
                          <a:rPr lang="en-US">
                            <a:latin typeface="Cambria Math"/>
                            <a:ea typeface="+mj-ea"/>
                            <a:cs typeface="+mj-cs"/>
                          </a:rPr>
                          <m:t>5</m:t>
                        </m:r>
                        <m:r>
                          <a:rPr lang="en-US">
                            <a:latin typeface="Cambria Math"/>
                            <a:ea typeface="+mj-ea"/>
                            <a:cs typeface="+mj-cs"/>
                          </a:rPr>
                          <m:t> </m:t>
                        </m:r>
                        <m:sSub>
                          <m:sSubPr>
                            <m:ctrlPr>
                              <a:rPr lang="en-US" i="1">
                                <a:latin typeface="Cambria Math" panose="02040503050406030204" pitchFamily="18" charset="0"/>
                                <a:ea typeface="+mj-ea"/>
                                <a:cs typeface="+mj-cs"/>
                              </a:rPr>
                            </m:ctrlPr>
                          </m:sSubPr>
                          <m:e>
                            <m:r>
                              <m:rPr>
                                <m:sty m:val="p"/>
                              </m:rPr>
                              <a:rPr lang="en-US">
                                <a:latin typeface="Cambria Math"/>
                                <a:ea typeface="+mj-ea"/>
                                <a:cs typeface="+mj-cs"/>
                              </a:rPr>
                              <m:t>C</m:t>
                            </m:r>
                          </m:e>
                          <m:sub>
                            <m:r>
                              <m:rPr>
                                <m:sty m:val="p"/>
                              </m:rPr>
                              <a:rPr lang="en-US">
                                <a:latin typeface="Cambria Math"/>
                                <a:ea typeface="+mj-ea"/>
                                <a:cs typeface="+mj-cs"/>
                              </a:rPr>
                              <m:t>a</m:t>
                            </m:r>
                          </m:sub>
                        </m:sSub>
                      </m:den>
                    </m:f>
                  </m:oMath>
                </a14:m>
                <a:r>
                  <a:rPr lang="en-US" dirty="0" smtClean="0">
                    <a:latin typeface="Cambria" panose="02040503050406030204" pitchFamily="18" charset="0"/>
                    <a:ea typeface="+mj-ea"/>
                    <a:cs typeface="+mj-cs"/>
                  </a:rPr>
                  <a:t>= 0.57</a:t>
                </a:r>
                <a:endParaRPr lang="en-US" dirty="0">
                  <a:latin typeface="Cambria" panose="02040503050406030204" pitchFamily="18" charset="0"/>
                  <a:ea typeface="+mj-ea"/>
                  <a:cs typeface="+mj-cs"/>
                </a:endParaRPr>
              </a:p>
              <a:p>
                <a:pPr marL="342900" indent="-342900">
                  <a:buFont typeface="Wingdings" panose="05000000000000000000" pitchFamily="2" charset="2"/>
                  <a:buChar char="ü"/>
                </a:pPr>
                <a:r>
                  <a:rPr lang="en-US" dirty="0">
                    <a:latin typeface="Cambria" panose="02040503050406030204" pitchFamily="18" charset="0"/>
                    <a:ea typeface="+mj-ea"/>
                    <a:cs typeface="+mj-cs"/>
                  </a:rPr>
                  <a:t>T</a:t>
                </a:r>
                <a:r>
                  <a:rPr lang="en-US" sz="1100" dirty="0">
                    <a:latin typeface="Cambria" panose="02040503050406030204" pitchFamily="18" charset="0"/>
                    <a:ea typeface="+mj-ea"/>
                    <a:cs typeface="+mj-cs"/>
                  </a:rPr>
                  <a:t>0</a:t>
                </a:r>
                <a:r>
                  <a:rPr lang="en-US" dirty="0">
                    <a:latin typeface="Cambria" panose="02040503050406030204" pitchFamily="18" charset="0"/>
                    <a:ea typeface="+mj-ea"/>
                    <a:cs typeface="+mj-cs"/>
                  </a:rPr>
                  <a:t> = 0.2 </a:t>
                </a:r>
                <a:r>
                  <a:rPr lang="en-US" dirty="0" err="1">
                    <a:latin typeface="Cambria" panose="02040503050406030204" pitchFamily="18" charset="0"/>
                    <a:ea typeface="+mj-ea"/>
                    <a:cs typeface="+mj-cs"/>
                  </a:rPr>
                  <a:t>Ts</a:t>
                </a:r>
                <a:r>
                  <a:rPr lang="en-US" dirty="0">
                    <a:latin typeface="Cambria" panose="02040503050406030204" pitchFamily="18" charset="0"/>
                    <a:ea typeface="+mj-ea"/>
                    <a:cs typeface="+mj-cs"/>
                  </a:rPr>
                  <a:t> = </a:t>
                </a:r>
                <a:r>
                  <a:rPr lang="en-US" dirty="0" smtClean="0">
                    <a:latin typeface="Cambria" panose="02040503050406030204" pitchFamily="18" charset="0"/>
                    <a:ea typeface="+mj-ea"/>
                    <a:cs typeface="+mj-cs"/>
                  </a:rPr>
                  <a:t>0.114</a:t>
                </a:r>
                <a:endParaRPr lang="en-US" dirty="0">
                  <a:latin typeface="Cambria" panose="02040503050406030204" pitchFamily="18" charset="0"/>
                  <a:ea typeface="+mj-ea"/>
                  <a:cs typeface="+mj-cs"/>
                </a:endParaRPr>
              </a:p>
              <a:p>
                <a:pPr marL="342900" indent="-342900">
                  <a:buFont typeface="Wingdings" panose="05000000000000000000" pitchFamily="2" charset="2"/>
                  <a:buChar char="ü"/>
                </a:pPr>
                <a:r>
                  <a:rPr lang="en-US" dirty="0">
                    <a:latin typeface="Cambria" panose="02040503050406030204" pitchFamily="18" charset="0"/>
                    <a:ea typeface="+mj-ea"/>
                    <a:cs typeface="+mj-cs"/>
                  </a:rPr>
                  <a:t>Sa=</a:t>
                </a:r>
                <a14:m>
                  <m:oMath xmlns:m="http://schemas.openxmlformats.org/officeDocument/2006/math">
                    <m:f>
                      <m:fPr>
                        <m:ctrlPr>
                          <a:rPr lang="en-US" i="1">
                            <a:latin typeface="Cambria Math" panose="02040503050406030204" pitchFamily="18" charset="0"/>
                            <a:ea typeface="+mj-ea"/>
                            <a:cs typeface="+mj-cs"/>
                          </a:rPr>
                        </m:ctrlPr>
                      </m:fPr>
                      <m:num>
                        <m:r>
                          <a:rPr lang="en-US">
                            <a:latin typeface="Cambria Math"/>
                            <a:ea typeface="+mj-ea"/>
                            <a:cs typeface="+mj-cs"/>
                          </a:rPr>
                          <m:t> </m:t>
                        </m:r>
                        <m:r>
                          <m:rPr>
                            <m:sty m:val="p"/>
                          </m:rPr>
                          <a:rPr lang="en-US">
                            <a:latin typeface="Cambria Math"/>
                            <a:ea typeface="+mj-ea"/>
                            <a:cs typeface="+mj-cs"/>
                          </a:rPr>
                          <m:t>Cv</m:t>
                        </m:r>
                      </m:num>
                      <m:den>
                        <m:r>
                          <m:rPr>
                            <m:sty m:val="p"/>
                          </m:rPr>
                          <a:rPr lang="en-US">
                            <a:latin typeface="Cambria Math"/>
                            <a:ea typeface="+mj-ea"/>
                            <a:cs typeface="+mj-cs"/>
                          </a:rPr>
                          <m:t>T</m:t>
                        </m:r>
                      </m:den>
                    </m:f>
                  </m:oMath>
                </a14:m>
                <a:r>
                  <a:rPr lang="en-US" dirty="0" smtClean="0">
                    <a:latin typeface="Cambria" panose="02040503050406030204" pitchFamily="18" charset="0"/>
                    <a:ea typeface="+mj-ea"/>
                    <a:cs typeface="+mj-cs"/>
                  </a:rPr>
                  <a:t> = 0.519</a:t>
                </a:r>
                <a:endParaRPr lang="en-US" dirty="0">
                  <a:latin typeface="Cambria" panose="02040503050406030204" pitchFamily="18" charset="0"/>
                  <a:ea typeface="+mj-ea"/>
                  <a:cs typeface="+mj-cs"/>
                </a:endParaRPr>
              </a:p>
            </p:txBody>
          </p:sp>
        </mc:Choice>
        <mc:Fallback xmlns="">
          <p:sp>
            <p:nvSpPr>
              <p:cNvPr id="9" name="Rectangle 8"/>
              <p:cNvSpPr>
                <a:spLocks noRot="1" noChangeAspect="1" noMove="1" noResize="1" noEditPoints="1" noAdjustHandles="1" noChangeArrowheads="1" noChangeShapeType="1" noTextEdit="1"/>
              </p:cNvSpPr>
              <p:nvPr/>
            </p:nvSpPr>
            <p:spPr>
              <a:xfrm>
                <a:off x="2895600" y="5386426"/>
                <a:ext cx="4572000" cy="1203215"/>
              </a:xfrm>
              <a:prstGeom prst="rect">
                <a:avLst/>
              </a:prstGeom>
              <a:blipFill>
                <a:blip r:embed="rId3"/>
                <a:stretch>
                  <a:fillRect l="-800" b="-1523"/>
                </a:stretch>
              </a:blipFill>
            </p:spPr>
            <p:txBody>
              <a:bodyPr/>
              <a:lstStyle/>
              <a:p>
                <a:r>
                  <a:rPr lang="en-US">
                    <a:noFill/>
                  </a:rPr>
                  <a:t> </a:t>
                </a:r>
              </a:p>
            </p:txBody>
          </p:sp>
        </mc:Fallback>
      </mc:AlternateContent>
      <p:sp>
        <p:nvSpPr>
          <p:cNvPr id="6" name="Cloud 5"/>
          <p:cNvSpPr/>
          <p:nvPr/>
        </p:nvSpPr>
        <p:spPr>
          <a:xfrm>
            <a:off x="7440440" y="6422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417419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366" y="0"/>
            <a:ext cx="9164362" cy="6853707"/>
          </a:xfrm>
          <a:prstGeom prst="rect">
            <a:avLst/>
          </a:prstGeom>
        </p:spPr>
      </p:pic>
    </p:spTree>
    <p:extLst>
      <p:ext uri="{BB962C8B-B14F-4D97-AF65-F5344CB8AC3E}">
        <p14:creationId xmlns:p14="http://schemas.microsoft.com/office/powerpoint/2010/main" val="25385213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txBox="1">
            <a:spLocks/>
          </p:cNvSpPr>
          <p:nvPr/>
        </p:nvSpPr>
        <p:spPr>
          <a:xfrm>
            <a:off x="3034420" y="149517"/>
            <a:ext cx="37338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ln w="3175" cmpd="sng">
                  <a:noFill/>
                </a:ln>
                <a:solidFill>
                  <a:schemeClr val="tx2"/>
                </a:solidFill>
                <a:latin typeface="Cambria" panose="02040503050406030204" pitchFamily="18" charset="0"/>
              </a:rPr>
              <a:t>seismic Loads</a:t>
            </a:r>
          </a:p>
        </p:txBody>
      </p:sp>
      <mc:AlternateContent xmlns:mc="http://schemas.openxmlformats.org/markup-compatibility/2006" xmlns:a14="http://schemas.microsoft.com/office/drawing/2010/main">
        <mc:Choice Requires="a14">
          <p:sp>
            <p:nvSpPr>
              <p:cNvPr id="5" name="Rectangle 4"/>
              <p:cNvSpPr/>
              <p:nvPr/>
            </p:nvSpPr>
            <p:spPr>
              <a:xfrm>
                <a:off x="990600" y="2566037"/>
                <a:ext cx="4800600" cy="2169825"/>
              </a:xfrm>
              <a:prstGeom prst="rect">
                <a:avLst/>
              </a:prstGeom>
            </p:spPr>
            <p:txBody>
              <a:bodyPr wrap="square">
                <a:spAutoFit/>
              </a:bodyPr>
              <a:lstStyle/>
              <a:p>
                <a:pPr marL="285750" indent="-285750">
                  <a:lnSpc>
                    <a:spcPct val="150000"/>
                  </a:lnSpc>
                  <a:buFont typeface="Wingdings" panose="05000000000000000000" pitchFamily="2" charset="2"/>
                  <a:buChar char="ü"/>
                </a:pPr>
                <a:r>
                  <a:rPr lang="en-US" dirty="0">
                    <a:latin typeface="Cambria" panose="02040503050406030204" pitchFamily="18" charset="0"/>
                    <a:ea typeface="+mj-ea"/>
                    <a:cs typeface="+mj-cs"/>
                  </a:rPr>
                  <a:t>V = Cs</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W </a:t>
                </a:r>
                <a:r>
                  <a:rPr lang="en-US" dirty="0" smtClean="0">
                    <a:latin typeface="Cambria" panose="02040503050406030204" pitchFamily="18" charset="0"/>
                    <a:ea typeface="+mj-ea"/>
                    <a:cs typeface="+mj-cs"/>
                  </a:rPr>
                  <a:t>= 0.0756*110962.3 = 8384.4 </a:t>
                </a:r>
                <a:r>
                  <a:rPr lang="en-US" dirty="0" err="1" smtClean="0">
                    <a:latin typeface="Cambria" panose="02040503050406030204" pitchFamily="18" charset="0"/>
                    <a:ea typeface="+mj-ea"/>
                    <a:cs typeface="+mj-cs"/>
                  </a:rPr>
                  <a:t>kN</a:t>
                </a:r>
                <a:endParaRPr lang="en-US" dirty="0">
                  <a:latin typeface="Cambria" panose="02040503050406030204" pitchFamily="18" charset="0"/>
                  <a:ea typeface="+mj-ea"/>
                  <a:cs typeface="+mj-cs"/>
                </a:endParaRPr>
              </a:p>
              <a:p>
                <a:pPr marL="285750" lvl="1" indent="-285750">
                  <a:lnSpc>
                    <a:spcPct val="150000"/>
                  </a:lnSpc>
                  <a:buFont typeface="Wingdings" panose="05000000000000000000" pitchFamily="2" charset="2"/>
                  <a:buChar char="ü"/>
                </a:pPr>
                <a:r>
                  <a:rPr lang="en-US" dirty="0" err="1" smtClean="0">
                    <a:latin typeface="Cambria" panose="02040503050406030204" pitchFamily="18" charset="0"/>
                    <a:ea typeface="+mj-ea"/>
                    <a:cs typeface="+mj-cs"/>
                  </a:rPr>
                  <a:t>Vmax</a:t>
                </a:r>
                <a:r>
                  <a:rPr lang="en-US" dirty="0">
                    <a:latin typeface="Cambria" panose="02040503050406030204" pitchFamily="18" charset="0"/>
                    <a:ea typeface="+mj-ea"/>
                    <a:cs typeface="+mj-cs"/>
                  </a:rPr>
                  <a:t>= 2.5</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Ca</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I</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W/R = </a:t>
                </a:r>
                <a:r>
                  <a:rPr lang="en-US" dirty="0" smtClean="0">
                    <a:latin typeface="Cambria" panose="02040503050406030204" pitchFamily="18" charset="0"/>
                    <a:ea typeface="+mj-ea"/>
                    <a:cs typeface="+mj-cs"/>
                  </a:rPr>
                  <a:t>12104.98 KN</a:t>
                </a:r>
                <a:endParaRPr lang="en-US" dirty="0">
                  <a:latin typeface="Cambria" panose="02040503050406030204" pitchFamily="18" charset="0"/>
                  <a:ea typeface="+mj-ea"/>
                  <a:cs typeface="+mj-cs"/>
                </a:endParaRPr>
              </a:p>
              <a:p>
                <a:pPr marL="285750" lvl="1" indent="-285750">
                  <a:lnSpc>
                    <a:spcPct val="150000"/>
                  </a:lnSpc>
                  <a:buFont typeface="Wingdings" panose="05000000000000000000" pitchFamily="2" charset="2"/>
                  <a:buChar char="ü"/>
                </a:pPr>
                <a:r>
                  <a:rPr lang="en-US" dirty="0" err="1" smtClean="0">
                    <a:latin typeface="Cambria" panose="02040503050406030204" pitchFamily="18" charset="0"/>
                    <a:ea typeface="+mj-ea"/>
                    <a:cs typeface="+mj-cs"/>
                  </a:rPr>
                  <a:t>Vmin</a:t>
                </a:r>
                <a:r>
                  <a:rPr lang="en-US" dirty="0">
                    <a:latin typeface="Cambria" panose="02040503050406030204" pitchFamily="18" charset="0"/>
                    <a:ea typeface="+mj-ea"/>
                    <a:cs typeface="+mj-cs"/>
                  </a:rPr>
                  <a:t>= 0.11</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Ca</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I</a:t>
                </a:r>
                <a14:m>
                  <m:oMath xmlns:m="http://schemas.openxmlformats.org/officeDocument/2006/math">
                    <m:r>
                      <a:rPr lang="en-US">
                        <a:latin typeface="Cambria Math"/>
                        <a:ea typeface="+mj-ea"/>
                        <a:cs typeface="+mj-cs"/>
                      </a:rPr>
                      <m:t>×</m:t>
                    </m:r>
                  </m:oMath>
                </a14:m>
                <a:r>
                  <a:rPr lang="en-US" dirty="0">
                    <a:latin typeface="Cambria" panose="02040503050406030204" pitchFamily="18" charset="0"/>
                    <a:ea typeface="+mj-ea"/>
                    <a:cs typeface="+mj-cs"/>
                  </a:rPr>
                  <a:t>W = </a:t>
                </a:r>
                <a:r>
                  <a:rPr lang="en-US" dirty="0" smtClean="0">
                    <a:latin typeface="Cambria" panose="02040503050406030204" pitchFamily="18" charset="0"/>
                    <a:ea typeface="+mj-ea"/>
                    <a:cs typeface="+mj-cs"/>
                  </a:rPr>
                  <a:t>2929.4 </a:t>
                </a:r>
                <a:r>
                  <a:rPr lang="en-US" dirty="0" err="1" smtClean="0">
                    <a:latin typeface="Cambria" panose="02040503050406030204" pitchFamily="18" charset="0"/>
                    <a:ea typeface="+mj-ea"/>
                    <a:cs typeface="+mj-cs"/>
                  </a:rPr>
                  <a:t>kN</a:t>
                </a:r>
                <a:r>
                  <a:rPr lang="en-US" dirty="0" smtClean="0">
                    <a:latin typeface="Cambria" panose="02040503050406030204" pitchFamily="18" charset="0"/>
                    <a:ea typeface="+mj-ea"/>
                    <a:cs typeface="+mj-cs"/>
                  </a:rPr>
                  <a:t> </a:t>
                </a:r>
                <a:endParaRPr lang="en-US" dirty="0">
                  <a:latin typeface="Cambria" panose="02040503050406030204" pitchFamily="18" charset="0"/>
                  <a:ea typeface="+mj-ea"/>
                  <a:cs typeface="+mj-cs"/>
                </a:endParaRPr>
              </a:p>
              <a:p>
                <a:pPr marL="285750" lvl="1" indent="-285750">
                  <a:buFont typeface="Wingdings" panose="05000000000000000000" pitchFamily="2" charset="2"/>
                  <a:buChar char="ü"/>
                </a:pPr>
                <a:endParaRPr lang="en-US" dirty="0">
                  <a:latin typeface="Cambria" panose="02040503050406030204" pitchFamily="18" charset="0"/>
                  <a:ea typeface="+mj-ea"/>
                  <a:cs typeface="+mj-cs"/>
                </a:endParaRPr>
              </a:p>
              <a:p>
                <a:pPr marL="742950" lvl="1" indent="-285750">
                  <a:buFont typeface="Courier New" panose="02070309020205020404" pitchFamily="49" charset="0"/>
                  <a:buChar char="o"/>
                </a:pPr>
                <a:endParaRPr lang="en-US" dirty="0" smtClean="0">
                  <a:latin typeface="Cambria" panose="02040503050406030204" pitchFamily="18" charset="0"/>
                  <a:ea typeface="+mj-ea"/>
                  <a:cs typeface="+mj-cs"/>
                </a:endParaRPr>
              </a:p>
              <a:p>
                <a:pPr marL="742950" lvl="1" indent="-285750">
                  <a:buFont typeface="Wingdings" panose="05000000000000000000" pitchFamily="2" charset="2"/>
                  <a:buChar char="ü"/>
                </a:pPr>
                <a:endParaRPr lang="en-US" dirty="0">
                  <a:latin typeface="Cambria" panose="02040503050406030204" pitchFamily="18" charset="0"/>
                  <a:ea typeface="+mj-ea"/>
                  <a:cs typeface="+mj-cs"/>
                </a:endParaRPr>
              </a:p>
            </p:txBody>
          </p:sp>
        </mc:Choice>
        <mc:Fallback xmlns="">
          <p:sp>
            <p:nvSpPr>
              <p:cNvPr id="5" name="Rectangle 4"/>
              <p:cNvSpPr>
                <a:spLocks noRot="1" noChangeAspect="1" noMove="1" noResize="1" noEditPoints="1" noAdjustHandles="1" noChangeArrowheads="1" noChangeShapeType="1" noTextEdit="1"/>
              </p:cNvSpPr>
              <p:nvPr/>
            </p:nvSpPr>
            <p:spPr>
              <a:xfrm>
                <a:off x="990600" y="2566037"/>
                <a:ext cx="4800600" cy="2169825"/>
              </a:xfrm>
              <a:prstGeom prst="rect">
                <a:avLst/>
              </a:prstGeom>
              <a:blipFill>
                <a:blip r:embed="rId2"/>
                <a:stretch>
                  <a:fillRect l="-889"/>
                </a:stretch>
              </a:blipFill>
            </p:spPr>
            <p:txBody>
              <a:bodyPr/>
              <a:lstStyle/>
              <a:p>
                <a:r>
                  <a:rPr lang="en-US">
                    <a:noFill/>
                  </a:rPr>
                  <a:t> </a:t>
                </a:r>
              </a:p>
            </p:txBody>
          </p:sp>
        </mc:Fallback>
      </mc:AlternateContent>
      <p:sp>
        <p:nvSpPr>
          <p:cNvPr id="2" name="Rectangle 1"/>
          <p:cNvSpPr/>
          <p:nvPr/>
        </p:nvSpPr>
        <p:spPr>
          <a:xfrm>
            <a:off x="489519" y="4001046"/>
            <a:ext cx="184731" cy="369332"/>
          </a:xfrm>
          <a:prstGeom prst="rect">
            <a:avLst/>
          </a:prstGeom>
          <a:ln>
            <a:gradFill>
              <a:gsLst>
                <a:gs pos="0">
                  <a:schemeClr val="accent1">
                    <a:lumMod val="12000"/>
                    <a:lumOff val="88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none">
            <a:spAutoFit/>
          </a:bodyPr>
          <a:lstStyle/>
          <a:p>
            <a:endParaRPr lang="en-US" dirty="0"/>
          </a:p>
        </p:txBody>
      </p:sp>
      <p:sp>
        <p:nvSpPr>
          <p:cNvPr id="6" name="Rectangle 5"/>
          <p:cNvSpPr/>
          <p:nvPr/>
        </p:nvSpPr>
        <p:spPr>
          <a:xfrm>
            <a:off x="1230957" y="791429"/>
            <a:ext cx="3033010" cy="461665"/>
          </a:xfrm>
          <a:prstGeom prst="rect">
            <a:avLst/>
          </a:prstGeom>
        </p:spPr>
        <p:txBody>
          <a:bodyPr wrap="none">
            <a:spAutoFit/>
          </a:bodyPr>
          <a:lstStyle/>
          <a:p>
            <a:pPr marL="342900" indent="-342900">
              <a:buFont typeface="Wingdings" panose="05000000000000000000" pitchFamily="2" charset="2"/>
              <a:buChar char="v"/>
            </a:pPr>
            <a:r>
              <a:rPr lang="en-US" sz="2400" b="1" dirty="0">
                <a:ln w="3175" cmpd="sng">
                  <a:noFill/>
                </a:ln>
                <a:solidFill>
                  <a:schemeClr val="tx2"/>
                </a:solidFill>
                <a:latin typeface="Cambria" panose="02040503050406030204" pitchFamily="18" charset="0"/>
                <a:ea typeface="+mj-ea"/>
                <a:cs typeface="+mj-cs"/>
              </a:rPr>
              <a:t>Equivalent </a:t>
            </a:r>
            <a:r>
              <a:rPr lang="en-US" sz="2400" b="1" dirty="0" smtClean="0">
                <a:ln w="3175" cmpd="sng">
                  <a:noFill/>
                </a:ln>
                <a:solidFill>
                  <a:schemeClr val="tx2"/>
                </a:solidFill>
                <a:latin typeface="Cambria" panose="02040503050406030204" pitchFamily="18" charset="0"/>
                <a:ea typeface="+mj-ea"/>
                <a:cs typeface="+mj-cs"/>
              </a:rPr>
              <a:t>static: </a:t>
            </a:r>
            <a:endParaRPr lang="en-US" sz="2400" b="1" dirty="0">
              <a:ln w="3175" cmpd="sng">
                <a:noFill/>
              </a:ln>
              <a:solidFill>
                <a:schemeClr val="tx2"/>
              </a:solidFill>
              <a:latin typeface="Cambria" panose="02040503050406030204" pitchFamily="18" charset="0"/>
              <a:ea typeface="+mj-ea"/>
              <a:cs typeface="+mj-cs"/>
            </a:endParaRPr>
          </a:p>
        </p:txBody>
      </p:sp>
      <mc:AlternateContent xmlns:mc="http://schemas.openxmlformats.org/markup-compatibility/2006" xmlns:a14="http://schemas.microsoft.com/office/drawing/2010/main">
        <mc:Choice Requires="a14">
          <p:sp>
            <p:nvSpPr>
              <p:cNvPr id="7" name="Rectangle 6"/>
              <p:cNvSpPr/>
              <p:nvPr/>
            </p:nvSpPr>
            <p:spPr>
              <a:xfrm>
                <a:off x="1752600" y="4270356"/>
                <a:ext cx="6781800" cy="2187715"/>
              </a:xfrm>
              <a:prstGeom prst="rect">
                <a:avLst/>
              </a:prstGeom>
            </p:spPr>
            <p:txBody>
              <a:bodyPr wrap="square">
                <a:spAutoFit/>
              </a:bodyPr>
              <a:lstStyle/>
              <a:p>
                <a:r>
                  <a:rPr lang="en-US" dirty="0" smtClean="0">
                    <a:latin typeface="Cambria" panose="02040503050406030204" pitchFamily="18" charset="0"/>
                    <a:ea typeface="+mj-ea"/>
                    <a:cs typeface="+mj-cs"/>
                  </a:rPr>
                  <a:t>Where:</a:t>
                </a:r>
              </a:p>
              <a:p>
                <a:pPr marL="285750" indent="-285750">
                  <a:buFont typeface="Courier New" panose="02070309020205020404" pitchFamily="49" charset="0"/>
                  <a:buChar char="o"/>
                </a:pPr>
                <a:r>
                  <a:rPr lang="en-US" dirty="0">
                    <a:latin typeface="Cambria" panose="02040503050406030204" pitchFamily="18" charset="0"/>
                    <a:ea typeface="+mj-ea"/>
                    <a:cs typeface="+mj-cs"/>
                  </a:rPr>
                  <a:t>Cs = the seismic response </a:t>
                </a:r>
                <a:r>
                  <a:rPr lang="en-US" dirty="0" smtClean="0">
                    <a:latin typeface="Cambria" panose="02040503050406030204" pitchFamily="18" charset="0"/>
                    <a:ea typeface="+mj-ea"/>
                    <a:cs typeface="+mj-cs"/>
                  </a:rPr>
                  <a:t>coefﬁcient </a:t>
                </a:r>
                <a:r>
                  <a:rPr lang="en-US" dirty="0" smtClean="0">
                    <a:latin typeface="Cambria" panose="02040503050406030204" pitchFamily="18" charset="0"/>
                  </a:rPr>
                  <a:t>=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Cv</m:t>
                        </m:r>
                        <m:r>
                          <a:rPr lang="en-US">
                            <a:latin typeface="Cambria Math" panose="02040503050406030204" pitchFamily="18" charset="0"/>
                          </a:rPr>
                          <m:t>×</m:t>
                        </m:r>
                        <m:r>
                          <m:rPr>
                            <m:sty m:val="p"/>
                          </m:rPr>
                          <a:rPr lang="en-US">
                            <a:latin typeface="Cambria Math" panose="02040503050406030204" pitchFamily="18" charset="0"/>
                          </a:rPr>
                          <m:t>I</m:t>
                        </m:r>
                      </m:num>
                      <m:den>
                        <m:r>
                          <a:rPr lang="en-US" b="0" i="0" smtClean="0">
                            <a:latin typeface="Cambria Math" panose="02040503050406030204" pitchFamily="18" charset="0"/>
                          </a:rPr>
                          <m:t> </m:t>
                        </m:r>
                        <m:r>
                          <m:rPr>
                            <m:sty m:val="p"/>
                          </m:rPr>
                          <a:rPr lang="en-US">
                            <a:latin typeface="Cambria Math" panose="02040503050406030204" pitchFamily="18" charset="0"/>
                          </a:rPr>
                          <m:t>R</m:t>
                        </m:r>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T</m:t>
                            </m:r>
                          </m:e>
                          <m:sub>
                            <m:r>
                              <m:rPr>
                                <m:sty m:val="p"/>
                              </m:rPr>
                              <a:rPr lang="en-US">
                                <a:latin typeface="Cambria Math" panose="02040503050406030204" pitchFamily="18" charset="0"/>
                              </a:rPr>
                              <m:t>A</m:t>
                            </m:r>
                          </m:sub>
                        </m:sSub>
                      </m:den>
                    </m:f>
                  </m:oMath>
                </a14:m>
                <a:r>
                  <a:rPr lang="en-US" dirty="0">
                    <a:latin typeface="Cambria" panose="02040503050406030204" pitchFamily="18" charset="0"/>
                  </a:rPr>
                  <a:t> = </a:t>
                </a:r>
                <a:r>
                  <a:rPr lang="en-US" dirty="0" smtClean="0">
                    <a:latin typeface="Cambria" panose="02040503050406030204" pitchFamily="18" charset="0"/>
                  </a:rPr>
                  <a:t>0.0756</a:t>
                </a:r>
                <a:endParaRPr lang="en-US" dirty="0">
                  <a:latin typeface="Cambria" panose="02040503050406030204" pitchFamily="18" charset="0"/>
                  <a:ea typeface="+mj-ea"/>
                  <a:cs typeface="+mj-cs"/>
                </a:endParaRPr>
              </a:p>
              <a:p>
                <a:pPr marL="285750" indent="-285750">
                  <a:buFont typeface="Courier New" panose="02070309020205020404" pitchFamily="49" charset="0"/>
                  <a:buChar char="o"/>
                </a:pPr>
                <a:r>
                  <a:rPr lang="en-US" dirty="0" smtClean="0">
                    <a:latin typeface="Cambria" panose="02040503050406030204" pitchFamily="18" charset="0"/>
                    <a:ea typeface="+mj-ea"/>
                    <a:cs typeface="+mj-cs"/>
                  </a:rPr>
                  <a:t>W </a:t>
                </a:r>
                <a:r>
                  <a:rPr lang="en-US" dirty="0">
                    <a:latin typeface="Cambria" panose="02040503050406030204" pitchFamily="18" charset="0"/>
                    <a:ea typeface="+mj-ea"/>
                    <a:cs typeface="+mj-cs"/>
                  </a:rPr>
                  <a:t>= the effective seismic weight.</a:t>
                </a:r>
              </a:p>
              <a:p>
                <a:pPr marL="285750" indent="-285750">
                  <a:buFont typeface="Courier New" panose="02070309020205020404" pitchFamily="49" charset="0"/>
                  <a:buChar char="o"/>
                </a:pPr>
                <a:r>
                  <a:rPr lang="en-US" dirty="0">
                    <a:latin typeface="Cambria" panose="02040503050406030204" pitchFamily="18" charset="0"/>
                    <a:ea typeface="+mj-ea"/>
                    <a:cs typeface="+mj-cs"/>
                  </a:rPr>
                  <a:t>I=importance factor.</a:t>
                </a:r>
              </a:p>
              <a:p>
                <a:pPr marL="285750" indent="-285750">
                  <a:buFont typeface="Courier New" panose="02070309020205020404" pitchFamily="49" charset="0"/>
                  <a:buChar char="o"/>
                </a:pPr>
                <a:r>
                  <a:rPr lang="en-US" dirty="0">
                    <a:latin typeface="Cambria" panose="02040503050406030204" pitchFamily="18" charset="0"/>
                    <a:ea typeface="+mj-ea"/>
                    <a:cs typeface="+mj-cs"/>
                  </a:rPr>
                  <a:t>R=over strength factor.</a:t>
                </a:r>
              </a:p>
              <a:p>
                <a:pPr marL="285750" indent="-285750">
                  <a:buFont typeface="Courier New" panose="02070309020205020404" pitchFamily="49" charset="0"/>
                  <a:buChar char="o"/>
                </a:pPr>
                <a:r>
                  <a:rPr lang="en-US" dirty="0">
                    <a:latin typeface="Cambria" panose="02040503050406030204" pitchFamily="18" charset="0"/>
                    <a:ea typeface="+mj-ea"/>
                    <a:cs typeface="+mj-cs"/>
                  </a:rPr>
                  <a:t>Ca: Acceleration seismic coefficient</a:t>
                </a:r>
              </a:p>
              <a:p>
                <a:pPr marL="285750" indent="-285750">
                  <a:buFont typeface="Courier New" panose="02070309020205020404" pitchFamily="49" charset="0"/>
                  <a:buChar char="o"/>
                </a:pPr>
                <a:r>
                  <a:rPr lang="en-US" dirty="0" err="1">
                    <a:latin typeface="Cambria" panose="02040503050406030204" pitchFamily="18" charset="0"/>
                    <a:ea typeface="+mj-ea"/>
                    <a:cs typeface="+mj-cs"/>
                  </a:rPr>
                  <a:t>Cv</a:t>
                </a:r>
                <a:r>
                  <a:rPr lang="en-US" dirty="0">
                    <a:latin typeface="Cambria" panose="02040503050406030204" pitchFamily="18" charset="0"/>
                    <a:ea typeface="+mj-ea"/>
                    <a:cs typeface="+mj-cs"/>
                  </a:rPr>
                  <a:t>: velocity seismic coefficient</a:t>
                </a:r>
              </a:p>
            </p:txBody>
          </p:sp>
        </mc:Choice>
        <mc:Fallback xmlns="">
          <p:sp>
            <p:nvSpPr>
              <p:cNvPr id="7" name="Rectangle 6"/>
              <p:cNvSpPr>
                <a:spLocks noRot="1" noChangeAspect="1" noMove="1" noResize="1" noEditPoints="1" noAdjustHandles="1" noChangeArrowheads="1" noChangeShapeType="1" noTextEdit="1"/>
              </p:cNvSpPr>
              <p:nvPr/>
            </p:nvSpPr>
            <p:spPr>
              <a:xfrm>
                <a:off x="1752600" y="4270356"/>
                <a:ext cx="6781800" cy="2187715"/>
              </a:xfrm>
              <a:prstGeom prst="rect">
                <a:avLst/>
              </a:prstGeom>
              <a:blipFill>
                <a:blip r:embed="rId3"/>
                <a:stretch>
                  <a:fillRect l="-809" t="-1955" b="-3911"/>
                </a:stretch>
              </a:blipFill>
            </p:spPr>
            <p:txBody>
              <a:bodyPr/>
              <a:lstStyle/>
              <a:p>
                <a:r>
                  <a:rPr lang="en-US">
                    <a:noFill/>
                  </a:rP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3970928597"/>
              </p:ext>
            </p:extLst>
          </p:nvPr>
        </p:nvGraphicFramePr>
        <p:xfrm>
          <a:off x="1524000" y="1497788"/>
          <a:ext cx="6754640" cy="762000"/>
        </p:xfrm>
        <a:graphic>
          <a:graphicData uri="http://schemas.openxmlformats.org/drawingml/2006/table">
            <a:tbl>
              <a:tblPr firstRow="1" firstCol="1" bandRow="1">
                <a:tableStyleId>{5C22544A-7EE6-4342-B048-85BDC9FD1C3A}</a:tableStyleId>
              </a:tblPr>
              <a:tblGrid>
                <a:gridCol w="1141629">
                  <a:extLst>
                    <a:ext uri="{9D8B030D-6E8A-4147-A177-3AD203B41FA5}">
                      <a16:colId xmlns:a16="http://schemas.microsoft.com/office/drawing/2014/main" val="20000"/>
                    </a:ext>
                  </a:extLst>
                </a:gridCol>
                <a:gridCol w="954075">
                  <a:extLst>
                    <a:ext uri="{9D8B030D-6E8A-4147-A177-3AD203B41FA5}">
                      <a16:colId xmlns:a16="http://schemas.microsoft.com/office/drawing/2014/main" val="20001"/>
                    </a:ext>
                  </a:extLst>
                </a:gridCol>
                <a:gridCol w="1195993">
                  <a:extLst>
                    <a:ext uri="{9D8B030D-6E8A-4147-A177-3AD203B41FA5}">
                      <a16:colId xmlns:a16="http://schemas.microsoft.com/office/drawing/2014/main" val="1478973155"/>
                    </a:ext>
                  </a:extLst>
                </a:gridCol>
                <a:gridCol w="1195993">
                  <a:extLst>
                    <a:ext uri="{9D8B030D-6E8A-4147-A177-3AD203B41FA5}">
                      <a16:colId xmlns:a16="http://schemas.microsoft.com/office/drawing/2014/main" val="20002"/>
                    </a:ext>
                  </a:extLst>
                </a:gridCol>
                <a:gridCol w="1087266">
                  <a:extLst>
                    <a:ext uri="{9D8B030D-6E8A-4147-A177-3AD203B41FA5}">
                      <a16:colId xmlns:a16="http://schemas.microsoft.com/office/drawing/2014/main" val="20003"/>
                    </a:ext>
                  </a:extLst>
                </a:gridCol>
                <a:gridCol w="1179684">
                  <a:extLst>
                    <a:ext uri="{9D8B030D-6E8A-4147-A177-3AD203B41FA5}">
                      <a16:colId xmlns:a16="http://schemas.microsoft.com/office/drawing/2014/main" val="20004"/>
                    </a:ext>
                  </a:extLst>
                </a:gridCol>
              </a:tblGrid>
              <a:tr h="325704">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800" kern="1200" dirty="0" smtClean="0">
                          <a:solidFill>
                            <a:schemeClr val="tx1"/>
                          </a:solidFill>
                          <a:effectLst/>
                          <a:latin typeface="Cambria" panose="02040503050406030204" pitchFamily="18" charset="0"/>
                          <a:ea typeface="+mn-ea"/>
                          <a:cs typeface="+mn-cs"/>
                        </a:rPr>
                        <a:t>W (</a:t>
                      </a:r>
                      <a:r>
                        <a:rPr lang="en-US" sz="1800" kern="1200" dirty="0" err="1" smtClean="0">
                          <a:solidFill>
                            <a:schemeClr val="tx1"/>
                          </a:solidFill>
                          <a:effectLst/>
                          <a:latin typeface="Cambria" panose="02040503050406030204" pitchFamily="18" charset="0"/>
                          <a:ea typeface="+mn-ea"/>
                          <a:cs typeface="+mn-cs"/>
                        </a:rPr>
                        <a:t>kN</a:t>
                      </a:r>
                      <a:r>
                        <a:rPr lang="en-US" sz="1800" kern="1200" dirty="0" smtClean="0">
                          <a:solidFill>
                            <a:schemeClr val="tx1"/>
                          </a:solidFill>
                          <a:effectLst/>
                          <a:latin typeface="Cambria" panose="02040503050406030204" pitchFamily="18" charset="0"/>
                          <a:ea typeface="+mn-ea"/>
                          <a:cs typeface="+mn-cs"/>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err="1" smtClean="0">
                          <a:solidFill>
                            <a:schemeClr val="tx1"/>
                          </a:solidFill>
                          <a:effectLst/>
                          <a:latin typeface="Cambria" panose="02040503050406030204" pitchFamily="18" charset="0"/>
                          <a:ea typeface="+mn-ea"/>
                          <a:cs typeface="+mn-cs"/>
                        </a:rPr>
                        <a:t>Cv</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Ca</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I</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R</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Ta</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36296">
                <a:tc>
                  <a:txBody>
                    <a:bodyPr/>
                    <a:lstStyle/>
                    <a:p>
                      <a:pPr marL="0" marR="0" algn="ctr" defTabSz="457200" rtl="0" eaLnBrk="1" latinLnBrk="0" hangingPunct="1">
                        <a:lnSpc>
                          <a:spcPct val="115000"/>
                        </a:lnSpc>
                        <a:spcBef>
                          <a:spcPts val="0"/>
                        </a:spcBef>
                        <a:spcAft>
                          <a:spcPts val="0"/>
                        </a:spcAft>
                      </a:pPr>
                      <a:r>
                        <a:rPr lang="en-US" sz="1800" b="0" kern="1200" dirty="0" smtClean="0">
                          <a:solidFill>
                            <a:schemeClr val="tx1"/>
                          </a:solidFill>
                          <a:effectLst/>
                          <a:latin typeface="Cambria" panose="02040503050406030204" pitchFamily="18" charset="0"/>
                          <a:ea typeface="+mn-ea"/>
                          <a:cs typeface="+mn-cs"/>
                        </a:rPr>
                        <a:t>110962.3</a:t>
                      </a:r>
                      <a:endParaRPr lang="en-US" sz="1800" b="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0.32</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0.24</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1</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5.5</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0.77</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10" name="Cloud 9"/>
          <p:cNvSpPr/>
          <p:nvPr/>
        </p:nvSpPr>
        <p:spPr>
          <a:xfrm>
            <a:off x="7440440" y="6422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2</a:t>
            </a:r>
            <a:endParaRPr lang="en-US" b="1" dirty="0">
              <a:latin typeface="Cambria" panose="02040503050406030204" pitchFamily="18" charset="0"/>
            </a:endParaRPr>
          </a:p>
        </p:txBody>
      </p:sp>
    </p:spTree>
    <p:extLst>
      <p:ext uri="{BB962C8B-B14F-4D97-AF65-F5344CB8AC3E}">
        <p14:creationId xmlns:p14="http://schemas.microsoft.com/office/powerpoint/2010/main" val="18870242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288206303"/>
              </p:ext>
            </p:extLst>
          </p:nvPr>
        </p:nvGraphicFramePr>
        <p:xfrm>
          <a:off x="1600200" y="152400"/>
          <a:ext cx="7010400" cy="6583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6023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4648200" cy="1025769"/>
          </a:xfrm>
        </p:spPr>
        <p:txBody>
          <a:bodyPr>
            <a:normAutofit/>
          </a:bodyPr>
          <a:lstStyle/>
          <a:p>
            <a:pPr lvl="0"/>
            <a:r>
              <a:rPr lang="en-US" sz="3200" b="1" dirty="0">
                <a:solidFill>
                  <a:schemeClr val="tx2"/>
                </a:solidFill>
              </a:rPr>
              <a:t>Model check </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895600" y="1752600"/>
            <a:ext cx="3733800"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Cloud 4"/>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24627383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533400"/>
            <a:ext cx="3581400" cy="762000"/>
          </a:xfrm>
        </p:spPr>
        <p:txBody>
          <a:bodyPr>
            <a:noAutofit/>
          </a:bodyPr>
          <a:lstStyle/>
          <a:p>
            <a:pPr lvl="1" algn="ctr" rtl="0">
              <a:spcBef>
                <a:spcPct val="0"/>
              </a:spcBef>
            </a:pPr>
            <a:r>
              <a:rPr lang="en-US" sz="2800" b="1" kern="1200" dirty="0">
                <a:ln w="3175" cmpd="sng">
                  <a:noFill/>
                </a:ln>
                <a:latin typeface="+mj-lt"/>
                <a:ea typeface="+mj-ea"/>
                <a:cs typeface="+mj-cs"/>
              </a:rPr>
              <a:t>Equilibrium check   </a:t>
            </a:r>
            <a:r>
              <a:rPr lang="en-US" sz="2800" b="1" dirty="0"/>
              <a:t/>
            </a:r>
            <a:br>
              <a:rPr lang="en-US" sz="2800" b="1" dirty="0"/>
            </a:br>
            <a:endParaRPr lang="en-US" sz="2800" dirty="0"/>
          </a:p>
        </p:txBody>
      </p:sp>
      <p:graphicFrame>
        <p:nvGraphicFramePr>
          <p:cNvPr id="5" name="Table 4"/>
          <p:cNvGraphicFramePr>
            <a:graphicFrameLocks noGrp="1"/>
          </p:cNvGraphicFramePr>
          <p:nvPr>
            <p:extLst/>
          </p:nvPr>
        </p:nvGraphicFramePr>
        <p:xfrm>
          <a:off x="990600" y="2133600"/>
          <a:ext cx="7537938" cy="2743199"/>
        </p:xfrm>
        <a:graphic>
          <a:graphicData uri="http://schemas.openxmlformats.org/drawingml/2006/table">
            <a:tbl>
              <a:tblPr firstRow="1" firstCol="1" bandRow="1">
                <a:tableStyleId>{BDBED569-4797-4DF1-A0F4-6AAB3CD982D8}</a:tableStyleId>
              </a:tblPr>
              <a:tblGrid>
                <a:gridCol w="1868504">
                  <a:extLst>
                    <a:ext uri="{9D8B030D-6E8A-4147-A177-3AD203B41FA5}">
                      <a16:colId xmlns:a16="http://schemas.microsoft.com/office/drawing/2014/main" val="20000"/>
                    </a:ext>
                  </a:extLst>
                </a:gridCol>
                <a:gridCol w="2065189">
                  <a:extLst>
                    <a:ext uri="{9D8B030D-6E8A-4147-A177-3AD203B41FA5}">
                      <a16:colId xmlns:a16="http://schemas.microsoft.com/office/drawing/2014/main" val="20001"/>
                    </a:ext>
                  </a:extLst>
                </a:gridCol>
                <a:gridCol w="2099608">
                  <a:extLst>
                    <a:ext uri="{9D8B030D-6E8A-4147-A177-3AD203B41FA5}">
                      <a16:colId xmlns:a16="http://schemas.microsoft.com/office/drawing/2014/main" val="20002"/>
                    </a:ext>
                  </a:extLst>
                </a:gridCol>
                <a:gridCol w="1504637">
                  <a:extLst>
                    <a:ext uri="{9D8B030D-6E8A-4147-A177-3AD203B41FA5}">
                      <a16:colId xmlns:a16="http://schemas.microsoft.com/office/drawing/2014/main" val="20003"/>
                    </a:ext>
                  </a:extLst>
                </a:gridCol>
              </a:tblGrid>
              <a:tr h="884608">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Type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ETABS results</a:t>
                      </a:r>
                    </a:p>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(KN)</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Hand calculation</a:t>
                      </a:r>
                    </a:p>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(KN)</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Error%</a:t>
                      </a:r>
                    </a:p>
                  </a:txBody>
                  <a:tcPr marL="68580" marR="68580" marT="0" marB="0" anchor="ctr"/>
                </a:tc>
                <a:extLst>
                  <a:ext uri="{0D108BD9-81ED-4DB2-BD59-A6C34878D82A}">
                    <a16:rowId xmlns:a16="http://schemas.microsoft.com/office/drawing/2014/main" val="10000"/>
                  </a:ext>
                </a:extLst>
              </a:tr>
              <a:tr h="422951">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Live</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26876.06</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26898.40</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0.08</a:t>
                      </a:r>
                    </a:p>
                  </a:txBody>
                  <a:tcPr marL="68580" marR="68580" marT="0" marB="0" anchor="ctr"/>
                </a:tc>
                <a:extLst>
                  <a:ext uri="{0D108BD9-81ED-4DB2-BD59-A6C34878D82A}">
                    <a16:rowId xmlns:a16="http://schemas.microsoft.com/office/drawing/2014/main" val="10001"/>
                  </a:ext>
                </a:extLst>
              </a:tr>
              <a:tr h="589738">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Superimposed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20396.27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20414.05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0.09</a:t>
                      </a:r>
                    </a:p>
                  </a:txBody>
                  <a:tcPr marL="68580" marR="68580" marT="0" marB="0" anchor="ctr"/>
                </a:tc>
                <a:extLst>
                  <a:ext uri="{0D108BD9-81ED-4DB2-BD59-A6C34878D82A}">
                    <a16:rowId xmlns:a16="http://schemas.microsoft.com/office/drawing/2014/main" val="10002"/>
                  </a:ext>
                </a:extLst>
              </a:tr>
              <a:tr h="42295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External wall</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8729.02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8497.64</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2.72</a:t>
                      </a:r>
                    </a:p>
                  </a:txBody>
                  <a:tcPr marL="68580" marR="68580" marT="0" marB="0" anchor="ctr"/>
                </a:tc>
                <a:extLst>
                  <a:ext uri="{0D108BD9-81ED-4DB2-BD59-A6C34878D82A}">
                    <a16:rowId xmlns:a16="http://schemas.microsoft.com/office/drawing/2014/main" val="10003"/>
                  </a:ext>
                </a:extLst>
              </a:tr>
              <a:tr h="42295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Dead</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74375.12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74259.53</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0.16</a:t>
                      </a:r>
                    </a:p>
                  </a:txBody>
                  <a:tcPr marL="68580" marR="68580" marT="0" marB="0" anchor="ctr"/>
                </a:tc>
                <a:extLst>
                  <a:ext uri="{0D108BD9-81ED-4DB2-BD59-A6C34878D82A}">
                    <a16:rowId xmlns:a16="http://schemas.microsoft.com/office/drawing/2014/main" val="10004"/>
                  </a:ext>
                </a:extLst>
              </a:tr>
            </a:tbl>
          </a:graphicData>
        </a:graphic>
      </p:graphicFrame>
      <p:sp>
        <p:nvSpPr>
          <p:cNvPr id="7" name="Cloud 6"/>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38759204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914400" y="2438400"/>
          <a:ext cx="7696200" cy="2667002"/>
        </p:xfrm>
        <a:graphic>
          <a:graphicData uri="http://schemas.openxmlformats.org/drawingml/2006/table">
            <a:tbl>
              <a:tblPr firstRow="1" firstCol="1" bandRow="1">
                <a:tableStyleId>{BDBED569-4797-4DF1-A0F4-6AAB3CD982D8}</a:tableStyleId>
              </a:tblPr>
              <a:tblGrid>
                <a:gridCol w="1743598">
                  <a:extLst>
                    <a:ext uri="{9D8B030D-6E8A-4147-A177-3AD203B41FA5}">
                      <a16:colId xmlns:a16="http://schemas.microsoft.com/office/drawing/2014/main" val="20000"/>
                    </a:ext>
                  </a:extLst>
                </a:gridCol>
                <a:gridCol w="2264020">
                  <a:extLst>
                    <a:ext uri="{9D8B030D-6E8A-4147-A177-3AD203B41FA5}">
                      <a16:colId xmlns:a16="http://schemas.microsoft.com/office/drawing/2014/main" val="20001"/>
                    </a:ext>
                  </a:extLst>
                </a:gridCol>
                <a:gridCol w="2619793">
                  <a:extLst>
                    <a:ext uri="{9D8B030D-6E8A-4147-A177-3AD203B41FA5}">
                      <a16:colId xmlns:a16="http://schemas.microsoft.com/office/drawing/2014/main" val="20002"/>
                    </a:ext>
                  </a:extLst>
                </a:gridCol>
                <a:gridCol w="1068789">
                  <a:extLst>
                    <a:ext uri="{9D8B030D-6E8A-4147-A177-3AD203B41FA5}">
                      <a16:colId xmlns:a16="http://schemas.microsoft.com/office/drawing/2014/main" val="20003"/>
                    </a:ext>
                  </a:extLst>
                </a:gridCol>
              </a:tblGrid>
              <a:tr h="907250">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Type </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ETABS results</a:t>
                      </a:r>
                    </a:p>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(KN)</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Hand calculation</a:t>
                      </a:r>
                    </a:p>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(KN)</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Error%</a:t>
                      </a:r>
                    </a:p>
                  </a:txBody>
                  <a:tcPr marL="68580" marR="68580" marT="0" marB="0" anchor="ctr"/>
                </a:tc>
                <a:extLst>
                  <a:ext uri="{0D108BD9-81ED-4DB2-BD59-A6C34878D82A}">
                    <a16:rowId xmlns:a16="http://schemas.microsoft.com/office/drawing/2014/main" val="10000"/>
                  </a:ext>
                </a:extLst>
              </a:tr>
              <a:tr h="439938">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Live</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33712.22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34574.48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2.49</a:t>
                      </a:r>
                    </a:p>
                  </a:txBody>
                  <a:tcPr marL="68580" marR="68580" marT="0" marB="0" anchor="ctr"/>
                </a:tc>
                <a:extLst>
                  <a:ext uri="{0D108BD9-81ED-4DB2-BD59-A6C34878D82A}">
                    <a16:rowId xmlns:a16="http://schemas.microsoft.com/office/drawing/2014/main" val="10001"/>
                  </a:ext>
                </a:extLst>
              </a:tr>
              <a:tr h="439938">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Superimposed </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24647.70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25244.80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2.37</a:t>
                      </a:r>
                    </a:p>
                  </a:txBody>
                  <a:tcPr marL="68580" marR="68580" marT="0" marB="0" anchor="ctr"/>
                </a:tc>
                <a:extLst>
                  <a:ext uri="{0D108BD9-81ED-4DB2-BD59-A6C34878D82A}">
                    <a16:rowId xmlns:a16="http://schemas.microsoft.com/office/drawing/2014/main" val="10002"/>
                  </a:ext>
                </a:extLst>
              </a:tr>
              <a:tr h="439938">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External wall</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7163.91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7099.26</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0.91</a:t>
                      </a:r>
                    </a:p>
                  </a:txBody>
                  <a:tcPr marL="68580" marR="68580" marT="0" marB="0" anchor="ctr"/>
                </a:tc>
                <a:extLst>
                  <a:ext uri="{0D108BD9-81ED-4DB2-BD59-A6C34878D82A}">
                    <a16:rowId xmlns:a16="http://schemas.microsoft.com/office/drawing/2014/main" val="10003"/>
                  </a:ext>
                </a:extLst>
              </a:tr>
              <a:tr h="439938">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Dead</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70369.88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70573.05</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0.29</a:t>
                      </a:r>
                    </a:p>
                  </a:txBody>
                  <a:tcPr marL="68580" marR="68580" marT="0" marB="0" anchor="ctr"/>
                </a:tc>
                <a:extLst>
                  <a:ext uri="{0D108BD9-81ED-4DB2-BD59-A6C34878D82A}">
                    <a16:rowId xmlns:a16="http://schemas.microsoft.com/office/drawing/2014/main" val="10004"/>
                  </a:ext>
                </a:extLst>
              </a:tr>
            </a:tbl>
          </a:graphicData>
        </a:graphic>
      </p:graphicFrame>
      <p:sp>
        <p:nvSpPr>
          <p:cNvPr id="6" name="Cloud 5"/>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2</a:t>
            </a:r>
            <a:endParaRPr lang="en-US" b="1" dirty="0">
              <a:latin typeface="Cambria" panose="02040503050406030204" pitchFamily="18" charset="0"/>
            </a:endParaRPr>
          </a:p>
        </p:txBody>
      </p:sp>
      <p:sp>
        <p:nvSpPr>
          <p:cNvPr id="7" name="Title 1"/>
          <p:cNvSpPr>
            <a:spLocks noGrp="1"/>
          </p:cNvSpPr>
          <p:nvPr>
            <p:ph type="title"/>
          </p:nvPr>
        </p:nvSpPr>
        <p:spPr>
          <a:xfrm>
            <a:off x="2971800" y="533400"/>
            <a:ext cx="3581400" cy="762000"/>
          </a:xfrm>
        </p:spPr>
        <p:txBody>
          <a:bodyPr>
            <a:noAutofit/>
          </a:bodyPr>
          <a:lstStyle/>
          <a:p>
            <a:pPr lvl="1" algn="ctr" rtl="0">
              <a:spcBef>
                <a:spcPct val="0"/>
              </a:spcBef>
            </a:pPr>
            <a:r>
              <a:rPr lang="en-US" sz="2800" b="1" kern="1200" dirty="0">
                <a:ln w="3175" cmpd="sng">
                  <a:noFill/>
                </a:ln>
                <a:latin typeface="+mj-lt"/>
                <a:ea typeface="+mj-ea"/>
                <a:cs typeface="+mj-cs"/>
              </a:rPr>
              <a:t>Equilibrium check   </a:t>
            </a:r>
            <a:r>
              <a:rPr lang="en-US" sz="2800" b="1" dirty="0"/>
              <a:t/>
            </a:r>
            <a:br>
              <a:rPr lang="en-US" sz="2800" b="1" dirty="0"/>
            </a:br>
            <a:endParaRPr lang="en-US" sz="2800" dirty="0"/>
          </a:p>
        </p:txBody>
      </p:sp>
    </p:spTree>
    <p:extLst>
      <p:ext uri="{BB962C8B-B14F-4D97-AF65-F5344CB8AC3E}">
        <p14:creationId xmlns:p14="http://schemas.microsoft.com/office/powerpoint/2010/main" val="8767423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USER\Desktop\15-4-2017\sap\gfsgs.pn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5029199" y="2514599"/>
            <a:ext cx="384048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a14="http://schemas.microsoft.com/office/drawing/2010/main">
        <mc:Choice Requires="a14">
          <p:sp>
            <p:nvSpPr>
              <p:cNvPr id="5" name="Content Placeholder 2"/>
              <p:cNvSpPr txBox="1">
                <a:spLocks/>
              </p:cNvSpPr>
              <p:nvPr/>
            </p:nvSpPr>
            <p:spPr>
              <a:xfrm>
                <a:off x="1031631" y="2057400"/>
                <a:ext cx="3429000" cy="3733800"/>
              </a:xfrm>
              <a:prstGeom prst="rect">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US" sz="1800" dirty="0" smtClean="0">
                    <a:latin typeface="Cambria" panose="02040503050406030204" pitchFamily="18" charset="0"/>
                  </a:rPr>
                  <a:t>M Hand </a:t>
                </a:r>
                <a:r>
                  <a:rPr lang="en-US" sz="1800" dirty="0">
                    <a:latin typeface="Cambria" panose="02040503050406030204" pitchFamily="18" charset="0"/>
                  </a:rPr>
                  <a:t>=62.357 </a:t>
                </a:r>
                <a:r>
                  <a:rPr lang="en-US" sz="1800" dirty="0" err="1">
                    <a:latin typeface="Cambria" panose="02040503050406030204" pitchFamily="18" charset="0"/>
                  </a:rPr>
                  <a:t>KN.m</a:t>
                </a:r>
                <a:endParaRPr lang="en-US" sz="1800" dirty="0">
                  <a:latin typeface="Cambria" panose="02040503050406030204" pitchFamily="18" charset="0"/>
                </a:endParaRPr>
              </a:p>
              <a:p>
                <a:endParaRPr lang="en-US" sz="1800" dirty="0">
                  <a:latin typeface="Cambria" panose="02040503050406030204" pitchFamily="18" charset="0"/>
                </a:endParaRPr>
              </a:p>
              <a:p>
                <a:pPr>
                  <a:buFont typeface="Wingdings" panose="05000000000000000000" pitchFamily="2" charset="2"/>
                  <a:buChar char="ü"/>
                </a:pPr>
                <a14:m>
                  <m:oMath xmlns:m="http://schemas.openxmlformats.org/officeDocument/2006/math">
                    <m:f>
                      <m:fPr>
                        <m:ctrlPr>
                          <a:rPr lang="en-US" sz="1800" i="1">
                            <a:latin typeface="Cambria Math" panose="02040503050406030204" pitchFamily="18" charset="0"/>
                          </a:rPr>
                        </m:ctrlPr>
                      </m:fPr>
                      <m:num>
                        <m:r>
                          <a:rPr lang="en-US" sz="1800">
                            <a:latin typeface="Cambria Math" panose="02040503050406030204" pitchFamily="18" charset="0"/>
                          </a:rPr>
                          <m:t>𝑀</m:t>
                        </m:r>
                        <m:r>
                          <a:rPr lang="en-US" sz="1800">
                            <a:latin typeface="Cambria Math" panose="02040503050406030204" pitchFamily="18" charset="0"/>
                          </a:rPr>
                          <m:t>1</m:t>
                        </m:r>
                        <m:r>
                          <a:rPr lang="en-US" sz="1800">
                            <a:latin typeface="Cambria Math" panose="02040503050406030204" pitchFamily="18" charset="0"/>
                          </a:rPr>
                          <m:t>+</m:t>
                        </m:r>
                        <m:r>
                          <a:rPr lang="en-US" sz="1800">
                            <a:latin typeface="Cambria Math" panose="02040503050406030204" pitchFamily="18" charset="0"/>
                          </a:rPr>
                          <m:t>𝑀</m:t>
                        </m:r>
                        <m:r>
                          <a:rPr lang="en-US" sz="1800">
                            <a:latin typeface="Cambria Math" panose="02040503050406030204" pitchFamily="18" charset="0"/>
                          </a:rPr>
                          <m:t>3</m:t>
                        </m:r>
                      </m:num>
                      <m:den>
                        <m:r>
                          <a:rPr lang="en-US" sz="1800">
                            <a:latin typeface="Cambria Math" panose="02040503050406030204" pitchFamily="18" charset="0"/>
                          </a:rPr>
                          <m:t>2</m:t>
                        </m:r>
                        <m:r>
                          <a:rPr lang="en-US" sz="1800">
                            <a:latin typeface="Cambria Math" panose="02040503050406030204" pitchFamily="18" charset="0"/>
                          </a:rPr>
                          <m:t> </m:t>
                        </m:r>
                      </m:den>
                    </m:f>
                    <m:r>
                      <a:rPr lang="en-US" sz="1800">
                        <a:latin typeface="Cambria Math" panose="02040503050406030204" pitchFamily="18" charset="0"/>
                      </a:rPr>
                      <m:t>+</m:t>
                    </m:r>
                    <m:r>
                      <a:rPr lang="en-US" sz="1800">
                        <a:latin typeface="Cambria Math" panose="02040503050406030204" pitchFamily="18" charset="0"/>
                      </a:rPr>
                      <m:t>𝑀</m:t>
                    </m:r>
                    <m:r>
                      <a:rPr lang="en-US" sz="1800">
                        <a:latin typeface="Cambria Math" panose="02040503050406030204" pitchFamily="18" charset="0"/>
                      </a:rPr>
                      <m:t>2</m:t>
                    </m:r>
                    <m:r>
                      <a:rPr lang="en-US" sz="1800">
                        <a:latin typeface="Cambria Math" panose="02040503050406030204" pitchFamily="18" charset="0"/>
                      </a:rPr>
                      <m:t>=</m:t>
                    </m:r>
                    <m:f>
                      <m:fPr>
                        <m:ctrlPr>
                          <a:rPr lang="en-US" sz="1800" i="1">
                            <a:latin typeface="Cambria Math" panose="02040503050406030204" pitchFamily="18" charset="0"/>
                          </a:rPr>
                        </m:ctrlPr>
                      </m:fPr>
                      <m:num>
                        <m:r>
                          <a:rPr lang="en-US" sz="1800">
                            <a:latin typeface="Cambria Math" panose="02040503050406030204" pitchFamily="18" charset="0"/>
                          </a:rPr>
                          <m:t>31</m:t>
                        </m:r>
                        <m:r>
                          <a:rPr lang="en-US" sz="1800">
                            <a:latin typeface="Cambria Math" panose="02040503050406030204" pitchFamily="18" charset="0"/>
                          </a:rPr>
                          <m:t>.</m:t>
                        </m:r>
                        <m:r>
                          <a:rPr lang="en-US" sz="1800">
                            <a:latin typeface="Cambria Math" panose="02040503050406030204" pitchFamily="18" charset="0"/>
                          </a:rPr>
                          <m:t>122</m:t>
                        </m:r>
                        <m:r>
                          <a:rPr lang="en-US" sz="1800">
                            <a:latin typeface="Cambria Math" panose="02040503050406030204" pitchFamily="18" charset="0"/>
                          </a:rPr>
                          <m:t>+</m:t>
                        </m:r>
                        <m:r>
                          <a:rPr lang="en-US" sz="1800">
                            <a:latin typeface="Cambria Math" panose="02040503050406030204" pitchFamily="18" charset="0"/>
                          </a:rPr>
                          <m:t>25</m:t>
                        </m:r>
                        <m:r>
                          <a:rPr lang="en-US" sz="1800">
                            <a:latin typeface="Cambria Math" panose="02040503050406030204" pitchFamily="18" charset="0"/>
                          </a:rPr>
                          <m:t>.</m:t>
                        </m:r>
                        <m:r>
                          <a:rPr lang="en-US" sz="1800">
                            <a:latin typeface="Cambria Math" panose="02040503050406030204" pitchFamily="18" charset="0"/>
                          </a:rPr>
                          <m:t>6328</m:t>
                        </m:r>
                      </m:num>
                      <m:den>
                        <m:r>
                          <a:rPr lang="en-US" sz="1800">
                            <a:latin typeface="Cambria Math" panose="02040503050406030204" pitchFamily="18" charset="0"/>
                          </a:rPr>
                          <m:t>2</m:t>
                        </m:r>
                      </m:den>
                    </m:f>
                    <m:r>
                      <m:rPr>
                        <m:nor/>
                      </m:rPr>
                      <a:rPr lang="en-US" sz="1800">
                        <a:latin typeface="Cambria" panose="02040503050406030204" pitchFamily="18" charset="0"/>
                      </a:rPr>
                      <m:t> + </m:t>
                    </m:r>
                    <m:r>
                      <m:rPr>
                        <m:nor/>
                      </m:rPr>
                      <a:rPr lang="en-US" sz="1800">
                        <a:latin typeface="Cambria" panose="02040503050406030204" pitchFamily="18" charset="0"/>
                      </a:rPr>
                      <m:t>24.2123 </m:t>
                    </m:r>
                    <m:r>
                      <m:rPr>
                        <m:nor/>
                      </m:rPr>
                      <a:rPr lang="en-US" sz="1800">
                        <a:latin typeface="Cambria" panose="02040503050406030204" pitchFamily="18" charset="0"/>
                      </a:rPr>
                      <m:t>= </m:t>
                    </m:r>
                    <m:r>
                      <m:rPr>
                        <m:nor/>
                      </m:rPr>
                      <a:rPr lang="en-US" sz="1800">
                        <a:latin typeface="Cambria" panose="02040503050406030204" pitchFamily="18" charset="0"/>
                      </a:rPr>
                      <m:t>52.589 </m:t>
                    </m:r>
                    <m:r>
                      <m:rPr>
                        <m:nor/>
                      </m:rPr>
                      <a:rPr lang="en-US" sz="1800">
                        <a:latin typeface="Cambria" panose="02040503050406030204" pitchFamily="18" charset="0"/>
                      </a:rPr>
                      <m:t>KN</m:t>
                    </m:r>
                    <m:r>
                      <m:rPr>
                        <m:nor/>
                      </m:rPr>
                      <a:rPr lang="en-US" sz="1800">
                        <a:latin typeface="Cambria" panose="02040503050406030204" pitchFamily="18" charset="0"/>
                      </a:rPr>
                      <m:t>.</m:t>
                    </m:r>
                    <m:r>
                      <m:rPr>
                        <m:nor/>
                      </m:rPr>
                      <a:rPr lang="en-US" sz="1800">
                        <a:latin typeface="Cambria" panose="02040503050406030204" pitchFamily="18" charset="0"/>
                      </a:rPr>
                      <m:t>m</m:t>
                    </m:r>
                  </m:oMath>
                </a14:m>
                <a:endParaRPr lang="en-US" sz="1800" dirty="0">
                  <a:latin typeface="Cambria" panose="02040503050406030204" pitchFamily="18" charset="0"/>
                </a:endParaRPr>
              </a:p>
              <a:p>
                <a:pPr marL="0" indent="0">
                  <a:buNone/>
                </a:pPr>
                <a:endParaRPr lang="en-US" sz="1800" dirty="0">
                  <a:latin typeface="Cambria" panose="02040503050406030204" pitchFamily="18" charset="0"/>
                </a:endParaRPr>
              </a:p>
              <a:p>
                <a:pPr>
                  <a:buFont typeface="Wingdings" panose="05000000000000000000" pitchFamily="2" charset="2"/>
                  <a:buChar char="ü"/>
                </a:pPr>
                <a:r>
                  <a:rPr lang="en-US" sz="1800" dirty="0">
                    <a:latin typeface="Cambria" panose="02040503050406030204" pitchFamily="18" charset="0"/>
                  </a:rPr>
                  <a:t>% Difference =15.6% &lt; 25 %</a:t>
                </a:r>
              </a:p>
              <a:p>
                <a:pPr marL="0" indent="0">
                  <a:buNone/>
                </a:pPr>
                <a:r>
                  <a:rPr lang="en-US" sz="1800" dirty="0">
                    <a:latin typeface="Cambria" panose="02040503050406030204" pitchFamily="18" charset="0"/>
                  </a:rPr>
                  <a:t> so it is OK.  </a:t>
                </a:r>
              </a:p>
              <a:p>
                <a:pPr marL="0" indent="0">
                  <a:buNone/>
                </a:pPr>
                <a:endParaRPr lang="en-US" sz="2400" dirty="0"/>
              </a:p>
              <a:p>
                <a:pPr marL="0" indent="0" hangingPunct="0">
                  <a:buNone/>
                </a:pPr>
                <a:endParaRPr lang="en-US" sz="2600" b="1" dirty="0" smtClean="0">
                  <a:solidFill>
                    <a:schemeClr val="tx2"/>
                  </a:solidFill>
                </a:endParaRP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1031631" y="2057400"/>
                <a:ext cx="3429000" cy="3733800"/>
              </a:xfrm>
              <a:prstGeom prst="rect">
                <a:avLst/>
              </a:prstGeom>
              <a:blipFill rotWithShape="0">
                <a:blip r:embed="rId3"/>
                <a:stretch>
                  <a:fillRect l="-883" t="-976"/>
                </a:stretch>
              </a:blipFill>
            </p:spPr>
            <p:txBody>
              <a:bodyPr/>
              <a:lstStyle/>
              <a:p>
                <a:r>
                  <a:rPr lang="en-US">
                    <a:noFill/>
                  </a:rPr>
                  <a:t> </a:t>
                </a:r>
              </a:p>
            </p:txBody>
          </p:sp>
        </mc:Fallback>
      </mc:AlternateContent>
      <p:sp>
        <p:nvSpPr>
          <p:cNvPr id="6" name="Title 1"/>
          <p:cNvSpPr txBox="1">
            <a:spLocks/>
          </p:cNvSpPr>
          <p:nvPr/>
        </p:nvSpPr>
        <p:spPr>
          <a:xfrm>
            <a:off x="914400" y="1447800"/>
            <a:ext cx="8153400" cy="563562"/>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Font typeface="Wingdings" panose="05000000000000000000" pitchFamily="2" charset="2"/>
              <a:buChar char="Ø"/>
            </a:pPr>
            <a:r>
              <a:rPr lang="en-US" sz="2000" dirty="0" smtClean="0">
                <a:latin typeface="+mn-lt"/>
                <a:ea typeface="+mn-ea"/>
                <a:cs typeface="+mn-cs"/>
              </a:rPr>
              <a:t>We made the </a:t>
            </a:r>
            <a:r>
              <a:rPr lang="en-US" sz="2000" dirty="0">
                <a:latin typeface="+mn-lt"/>
                <a:ea typeface="+mn-ea"/>
                <a:cs typeface="+mn-cs"/>
              </a:rPr>
              <a:t>internal force check from  live load for this beam as following in the figure:</a:t>
            </a:r>
          </a:p>
        </p:txBody>
      </p:sp>
      <p:sp>
        <p:nvSpPr>
          <p:cNvPr id="3" name="Rectangle 2"/>
          <p:cNvSpPr/>
          <p:nvPr/>
        </p:nvSpPr>
        <p:spPr>
          <a:xfrm>
            <a:off x="3048000" y="304800"/>
            <a:ext cx="3352800" cy="523220"/>
          </a:xfrm>
          <a:prstGeom prst="rect">
            <a:avLst/>
          </a:prstGeom>
        </p:spPr>
        <p:txBody>
          <a:bodyPr wrap="square">
            <a:spAutoFit/>
          </a:bodyPr>
          <a:lstStyle/>
          <a:p>
            <a:r>
              <a:rPr lang="en-US" sz="2800" b="1" dirty="0">
                <a:ln w="3175" cmpd="sng">
                  <a:noFill/>
                </a:ln>
                <a:solidFill>
                  <a:schemeClr val="tx2"/>
                </a:solidFill>
                <a:latin typeface="+mj-lt"/>
                <a:ea typeface="+mj-ea"/>
                <a:cs typeface="+mj-cs"/>
              </a:rPr>
              <a:t>Stress strain check </a:t>
            </a:r>
          </a:p>
        </p:txBody>
      </p:sp>
      <p:sp>
        <p:nvSpPr>
          <p:cNvPr id="7" name="Cloud 6"/>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18521336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181600" y="1981200"/>
            <a:ext cx="3657600" cy="4297680"/>
          </a:xfrm>
          <a:prstGeom prst="rect">
            <a:avLst/>
          </a:prstGeom>
        </p:spPr>
      </p:pic>
      <mc:AlternateContent xmlns:mc="http://schemas.openxmlformats.org/markup-compatibility/2006" xmlns:a14="http://schemas.microsoft.com/office/drawing/2010/main">
        <mc:Choice Requires="a14">
          <p:sp>
            <p:nvSpPr>
              <p:cNvPr id="7" name="Content Placeholder 2"/>
              <p:cNvSpPr txBox="1">
                <a:spLocks/>
              </p:cNvSpPr>
              <p:nvPr/>
            </p:nvSpPr>
            <p:spPr>
              <a:xfrm>
                <a:off x="1066800" y="2133600"/>
                <a:ext cx="3429000" cy="3733800"/>
              </a:xfrm>
              <a:prstGeom prst="rect">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defPPr>
                  <a:defRPr lang="en-US"/>
                </a:defPPr>
                <a:lvl1pPr marL="342900" indent="-342900">
                  <a:spcBef>
                    <a:spcPct val="20000"/>
                  </a:spcBef>
                  <a:buFont typeface="Wingdings" panose="05000000000000000000" pitchFamily="2" charset="2"/>
                  <a:buChar char="ü"/>
                  <a:defRPr>
                    <a:latin typeface="Cambria" panose="02040503050406030204" pitchFamily="18" charset="0"/>
                  </a:defRPr>
                </a:lvl1pPr>
                <a:lvl2pPr marL="742950" indent="-285750">
                  <a:spcBef>
                    <a:spcPct val="20000"/>
                  </a:spcBef>
                  <a:buFont typeface="Arial" panose="020B0604020202020204" pitchFamily="34" charset="0"/>
                  <a:buChar char="–"/>
                  <a:defRPr sz="2800"/>
                </a:lvl2pPr>
                <a:lvl3pPr marL="1143000" indent="-228600">
                  <a:spcBef>
                    <a:spcPct val="20000"/>
                  </a:spcBef>
                  <a:buFont typeface="Arial" panose="020B0604020202020204" pitchFamily="34" charset="0"/>
                  <a:buChar char="•"/>
                  <a:defRPr sz="2400"/>
                </a:lvl3pPr>
                <a:lvl4pPr marL="1600200" indent="-228600">
                  <a:spcBef>
                    <a:spcPct val="20000"/>
                  </a:spcBef>
                  <a:buFont typeface="Arial" panose="020B0604020202020204" pitchFamily="34" charset="0"/>
                  <a:buChar char="–"/>
                  <a:defRPr sz="2000"/>
                </a:lvl4pPr>
                <a:lvl5pPr marL="2057400" indent="-228600">
                  <a:spcBef>
                    <a:spcPct val="20000"/>
                  </a:spcBef>
                  <a:buFont typeface="Arial" panose="020B0604020202020204" pitchFamily="34" charset="0"/>
                  <a:buChar char="»"/>
                  <a:defRPr sz="20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US" dirty="0" smtClean="0"/>
                  <a:t>M Hand </a:t>
                </a:r>
                <a:r>
                  <a:rPr lang="en-US" dirty="0"/>
                  <a:t>=40.74 </a:t>
                </a:r>
                <a:r>
                  <a:rPr lang="en-US" dirty="0" err="1"/>
                  <a:t>KN.m</a:t>
                </a:r>
                <a:endParaRPr lang="en-US" dirty="0"/>
              </a:p>
              <a:p>
                <a:endParaRPr lang="en-US" dirty="0"/>
              </a:p>
              <a:p>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𝑀</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𝑀</m:t>
                        </m:r>
                        <m:r>
                          <a:rPr lang="en-US">
                            <a:latin typeface="Cambria Math" panose="02040503050406030204" pitchFamily="18" charset="0"/>
                          </a:rPr>
                          <m:t>3</m:t>
                        </m:r>
                      </m:num>
                      <m:den>
                        <m:r>
                          <a:rPr lang="en-US">
                            <a:latin typeface="Cambria Math" panose="02040503050406030204" pitchFamily="18" charset="0"/>
                          </a:rPr>
                          <m:t>2</m:t>
                        </m:r>
                        <m:r>
                          <a:rPr lang="en-US">
                            <a:latin typeface="Cambria Math" panose="02040503050406030204" pitchFamily="18" charset="0"/>
                          </a:rPr>
                          <m:t> </m:t>
                        </m:r>
                      </m:den>
                    </m:f>
                    <m:r>
                      <a:rPr lang="en-US">
                        <a:latin typeface="Cambria Math" panose="02040503050406030204" pitchFamily="18" charset="0"/>
                      </a:rPr>
                      <m:t>+</m:t>
                    </m:r>
                    <m:r>
                      <a:rPr lang="en-US">
                        <a:latin typeface="Cambria Math" panose="02040503050406030204" pitchFamily="18" charset="0"/>
                      </a:rPr>
                      <m:t>𝑀</m:t>
                    </m:r>
                    <m:r>
                      <a:rPr lang="en-US">
                        <a:latin typeface="Cambria Math" panose="02040503050406030204" pitchFamily="18" charset="0"/>
                      </a:rPr>
                      <m:t>2</m:t>
                    </m:r>
                  </m:oMath>
                </a14:m>
                <a:endParaRPr lang="en-US" dirty="0"/>
              </a:p>
              <a:p>
                <a:pPr marL="0" indent="0">
                  <a:buNone/>
                </a:pPr>
                <a:r>
                  <a:rPr lang="en-US" dirty="0"/>
                  <a:t>=</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15</m:t>
                        </m:r>
                        <m:r>
                          <a:rPr lang="en-US">
                            <a:latin typeface="Cambria Math" panose="02040503050406030204" pitchFamily="18" charset="0"/>
                          </a:rPr>
                          <m:t>.</m:t>
                        </m:r>
                        <m:r>
                          <a:rPr lang="en-US">
                            <a:latin typeface="Cambria Math" panose="02040503050406030204" pitchFamily="18" charset="0"/>
                          </a:rPr>
                          <m:t>4</m:t>
                        </m:r>
                        <m:r>
                          <a:rPr lang="en-US">
                            <a:latin typeface="Cambria Math" panose="02040503050406030204" pitchFamily="18" charset="0"/>
                          </a:rPr>
                          <m:t>+</m:t>
                        </m:r>
                        <m:r>
                          <a:rPr lang="en-US">
                            <a:latin typeface="Cambria Math" panose="02040503050406030204" pitchFamily="18" charset="0"/>
                          </a:rPr>
                          <m:t>15</m:t>
                        </m:r>
                        <m:r>
                          <a:rPr lang="en-US">
                            <a:latin typeface="Cambria Math" panose="02040503050406030204" pitchFamily="18" charset="0"/>
                          </a:rPr>
                          <m:t>.</m:t>
                        </m:r>
                        <m:r>
                          <a:rPr lang="en-US">
                            <a:latin typeface="Cambria Math" panose="02040503050406030204" pitchFamily="18" charset="0"/>
                          </a:rPr>
                          <m:t>6</m:t>
                        </m:r>
                      </m:num>
                      <m:den>
                        <m:r>
                          <a:rPr lang="en-US">
                            <a:latin typeface="Cambria Math" panose="02040503050406030204" pitchFamily="18" charset="0"/>
                          </a:rPr>
                          <m:t>2</m:t>
                        </m:r>
                      </m:den>
                    </m:f>
                  </m:oMath>
                </a14:m>
                <a:r>
                  <a:rPr lang="en-US" dirty="0"/>
                  <a:t> + 18.95 = </a:t>
                </a:r>
                <a:r>
                  <a:rPr lang="en-US" dirty="0" smtClean="0"/>
                  <a:t>34.45 </a:t>
                </a:r>
                <a14:m>
                  <m:oMath xmlns:m="http://schemas.openxmlformats.org/officeDocument/2006/math">
                    <m:r>
                      <m:rPr>
                        <m:nor/>
                      </m:rPr>
                      <a:rPr lang="en-US"/>
                      <m:t>KN</m:t>
                    </m:r>
                    <m:r>
                      <m:rPr>
                        <m:nor/>
                      </m:rPr>
                      <a:rPr lang="en-US"/>
                      <m:t>.</m:t>
                    </m:r>
                    <m:r>
                      <m:rPr>
                        <m:nor/>
                      </m:rPr>
                      <a:rPr lang="en-US"/>
                      <m:t>m</m:t>
                    </m:r>
                  </m:oMath>
                </a14:m>
                <a:endParaRPr lang="en-US" dirty="0"/>
              </a:p>
              <a:p>
                <a:pPr marL="0" indent="0">
                  <a:buNone/>
                </a:pPr>
                <a:r>
                  <a:rPr lang="en-US" dirty="0" smtClean="0"/>
                  <a:t> </a:t>
                </a:r>
                <a:endParaRPr lang="en-US" dirty="0"/>
              </a:p>
              <a:p>
                <a:endParaRPr lang="en-US" dirty="0"/>
              </a:p>
              <a:p>
                <a:r>
                  <a:rPr lang="en-US" dirty="0"/>
                  <a:t>% Difference =15.4% &lt; 25% </a:t>
                </a:r>
              </a:p>
              <a:p>
                <a:pPr marL="0" indent="0">
                  <a:buNone/>
                </a:pPr>
                <a:r>
                  <a:rPr lang="en-US" dirty="0"/>
                  <a:t> so it is OK.  </a:t>
                </a:r>
              </a:p>
              <a:p>
                <a:endParaRPr lang="en-US" dirty="0"/>
              </a:p>
              <a:p>
                <a:endParaRPr lang="en-US" dirty="0"/>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1066800" y="2133600"/>
                <a:ext cx="3429000" cy="3733800"/>
              </a:xfrm>
              <a:prstGeom prst="rect">
                <a:avLst/>
              </a:prstGeom>
              <a:blipFill rotWithShape="0">
                <a:blip r:embed="rId3"/>
                <a:stretch>
                  <a:fillRect l="-1237" t="-812"/>
                </a:stretch>
              </a:blipFill>
            </p:spPr>
            <p:txBody>
              <a:bodyPr/>
              <a:lstStyle/>
              <a:p>
                <a:r>
                  <a:rPr lang="en-US">
                    <a:noFill/>
                  </a:rPr>
                  <a:t> </a:t>
                </a:r>
              </a:p>
            </p:txBody>
          </p:sp>
        </mc:Fallback>
      </mc:AlternateContent>
      <p:sp>
        <p:nvSpPr>
          <p:cNvPr id="8" name="Rectangle 7"/>
          <p:cNvSpPr/>
          <p:nvPr/>
        </p:nvSpPr>
        <p:spPr>
          <a:xfrm>
            <a:off x="3048000" y="304800"/>
            <a:ext cx="3352800" cy="523220"/>
          </a:xfrm>
          <a:prstGeom prst="rect">
            <a:avLst/>
          </a:prstGeom>
        </p:spPr>
        <p:txBody>
          <a:bodyPr wrap="square">
            <a:spAutoFit/>
          </a:bodyPr>
          <a:lstStyle/>
          <a:p>
            <a:r>
              <a:rPr lang="en-US" sz="2800" b="1" dirty="0">
                <a:ln w="3175" cmpd="sng">
                  <a:noFill/>
                </a:ln>
                <a:solidFill>
                  <a:schemeClr val="tx2"/>
                </a:solidFill>
                <a:latin typeface="+mj-lt"/>
                <a:ea typeface="+mj-ea"/>
                <a:cs typeface="+mj-cs"/>
              </a:rPr>
              <a:t>Stress strain check </a:t>
            </a:r>
          </a:p>
        </p:txBody>
      </p:sp>
      <p:sp>
        <p:nvSpPr>
          <p:cNvPr id="10" name="Cloud 9"/>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2</a:t>
            </a:r>
            <a:endParaRPr lang="en-US" b="1" dirty="0">
              <a:latin typeface="Cambria" panose="02040503050406030204" pitchFamily="18" charset="0"/>
            </a:endParaRPr>
          </a:p>
        </p:txBody>
      </p:sp>
      <p:sp>
        <p:nvSpPr>
          <p:cNvPr id="11" name="Title 1"/>
          <p:cNvSpPr txBox="1">
            <a:spLocks/>
          </p:cNvSpPr>
          <p:nvPr/>
        </p:nvSpPr>
        <p:spPr>
          <a:xfrm>
            <a:off x="914400" y="1447800"/>
            <a:ext cx="8153400" cy="563562"/>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Font typeface="Wingdings" panose="05000000000000000000" pitchFamily="2" charset="2"/>
              <a:buChar char="Ø"/>
            </a:pPr>
            <a:r>
              <a:rPr lang="en-US" sz="2000" dirty="0" smtClean="0">
                <a:latin typeface="+mn-lt"/>
                <a:ea typeface="+mn-ea"/>
                <a:cs typeface="+mn-cs"/>
              </a:rPr>
              <a:t>We made the </a:t>
            </a:r>
            <a:r>
              <a:rPr lang="en-US" sz="2000" dirty="0">
                <a:latin typeface="+mn-lt"/>
                <a:ea typeface="+mn-ea"/>
                <a:cs typeface="+mn-cs"/>
              </a:rPr>
              <a:t>internal force check from  live load for this beam as following in the figure:</a:t>
            </a:r>
          </a:p>
        </p:txBody>
      </p:sp>
    </p:spTree>
    <p:extLst>
      <p:ext uri="{BB962C8B-B14F-4D97-AF65-F5344CB8AC3E}">
        <p14:creationId xmlns:p14="http://schemas.microsoft.com/office/powerpoint/2010/main" val="157066684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22020" y="1752600"/>
            <a:ext cx="7680960" cy="2743200"/>
          </a:xfrm>
          <a:prstGeom prst="rect">
            <a:avLst/>
          </a:prstGeom>
        </p:spPr>
      </p:pic>
      <p:sp>
        <p:nvSpPr>
          <p:cNvPr id="5" name="Title 1"/>
          <p:cNvSpPr txBox="1">
            <a:spLocks/>
          </p:cNvSpPr>
          <p:nvPr/>
        </p:nvSpPr>
        <p:spPr>
          <a:xfrm>
            <a:off x="304800" y="942161"/>
            <a:ext cx="7543800" cy="56356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lvl="0" indent="-285750">
              <a:buFont typeface="Wingdings" panose="05000000000000000000" pitchFamily="2" charset="2"/>
              <a:buChar char="Ø"/>
            </a:pPr>
            <a:r>
              <a:rPr lang="en-US" sz="1800" dirty="0">
                <a:latin typeface="+mn-lt"/>
                <a:ea typeface="+mn-ea"/>
                <a:cs typeface="+mn-cs"/>
              </a:rPr>
              <a:t>ACI code limitations on immediate and long term deflections  </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1600200" y="4648200"/>
                <a:ext cx="6934200" cy="1295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Font typeface="Wingdings" panose="05000000000000000000" pitchFamily="2" charset="2"/>
                  <a:buChar char="Ø"/>
                </a:pPr>
                <a:r>
                  <a:rPr lang="en-US" sz="2000" dirty="0" smtClean="0"/>
                  <a:t>Long </a:t>
                </a:r>
                <a:r>
                  <a:rPr lang="en-US" sz="2000" dirty="0"/>
                  <a:t>term deflection </a:t>
                </a:r>
                <a:endParaRPr lang="en-US" sz="2000" dirty="0" smtClean="0"/>
              </a:p>
              <a:p>
                <a:pPr marL="0" lvl="0" indent="0">
                  <a:buNone/>
                </a:pPr>
                <a:endParaRPr lang="en-US" sz="2000" dirty="0"/>
              </a:p>
              <a:p>
                <a:pPr marL="0" indent="0">
                  <a:buNone/>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ΔLT</m:t>
                      </m:r>
                      <m:r>
                        <a:rPr lang="en-US" sz="2400">
                          <a:latin typeface="Cambria Math" panose="02040503050406030204" pitchFamily="18" charset="0"/>
                        </a:rPr>
                        <m:t>=</m:t>
                      </m:r>
                      <m:r>
                        <m:rPr>
                          <m:sty m:val="p"/>
                        </m:rPr>
                        <a:rPr lang="en-US" sz="2400">
                          <a:latin typeface="Cambria Math" panose="02040503050406030204" pitchFamily="18" charset="0"/>
                        </a:rPr>
                        <m:t>ΔL</m:t>
                      </m:r>
                      <m:r>
                        <a:rPr lang="en-US" sz="2400">
                          <a:latin typeface="Cambria Math" panose="02040503050406030204" pitchFamily="18" charset="0"/>
                        </a:rPr>
                        <m:t> + </m:t>
                      </m:r>
                      <m:r>
                        <m:rPr>
                          <m:sty m:val="p"/>
                        </m:rPr>
                        <a:rPr lang="en-US" sz="2400">
                          <a:latin typeface="Cambria Math" panose="02040503050406030204" pitchFamily="18" charset="0"/>
                        </a:rPr>
                        <m:t>λ</m:t>
                      </m:r>
                      <m:r>
                        <a:rPr lang="en-US" sz="2400">
                          <a:latin typeface="Cambria Math" panose="02040503050406030204" pitchFamily="18" charset="0"/>
                        </a:rPr>
                        <m:t>∞</m:t>
                      </m:r>
                      <m:r>
                        <a:rPr lang="en-US" sz="2400">
                          <a:latin typeface="Cambria Math" panose="02040503050406030204" pitchFamily="18" charset="0"/>
                        </a:rPr>
                        <m:t> </m:t>
                      </m:r>
                      <m:r>
                        <m:rPr>
                          <m:sty m:val="p"/>
                        </m:rPr>
                        <a:rPr lang="en-US" sz="2400">
                          <a:latin typeface="Cambria Math" panose="02040503050406030204" pitchFamily="18" charset="0"/>
                        </a:rPr>
                        <m:t>ΔD</m:t>
                      </m:r>
                      <m:r>
                        <a:rPr lang="en-US" sz="2400">
                          <a:latin typeface="Cambria Math" panose="02040503050406030204" pitchFamily="18" charset="0"/>
                        </a:rPr>
                        <m:t> + </m:t>
                      </m:r>
                      <m:r>
                        <m:rPr>
                          <m:sty m:val="p"/>
                        </m:rPr>
                        <a:rPr lang="en-US" sz="2400">
                          <a:latin typeface="Cambria Math" panose="02040503050406030204" pitchFamily="18" charset="0"/>
                        </a:rPr>
                        <m:t>λ</m:t>
                      </m:r>
                      <m:r>
                        <a:rPr lang="en-US" sz="2400">
                          <a:latin typeface="Cambria Math" panose="02040503050406030204" pitchFamily="18" charset="0"/>
                        </a:rPr>
                        <m:t> </m:t>
                      </m:r>
                      <m:r>
                        <m:rPr>
                          <m:sty m:val="p"/>
                        </m:rPr>
                        <a:rPr lang="en-US" sz="2400">
                          <a:latin typeface="Cambria Math" panose="02040503050406030204" pitchFamily="18" charset="0"/>
                        </a:rPr>
                        <m:t>t</m:t>
                      </m:r>
                      <m:r>
                        <a:rPr lang="en-US" sz="2400">
                          <a:latin typeface="Cambria Math" panose="02040503050406030204" pitchFamily="18" charset="0"/>
                        </a:rPr>
                        <m:t> </m:t>
                      </m:r>
                      <m:r>
                        <m:rPr>
                          <m:sty m:val="p"/>
                        </m:rPr>
                        <a:rPr lang="en-US" sz="2400">
                          <a:latin typeface="Cambria Math" panose="02040503050406030204" pitchFamily="18" charset="0"/>
                        </a:rPr>
                        <m:t>ΔLS</m:t>
                      </m:r>
                    </m:oMath>
                  </m:oMathPara>
                </a14:m>
                <a:endParaRPr lang="en-US" sz="2400" dirty="0"/>
              </a:p>
              <a:p>
                <a:pPr marL="0" indent="0">
                  <a:buNone/>
                </a:pPr>
                <a:endParaRPr lang="en-US" sz="2400" dirty="0" smtClean="0"/>
              </a:p>
              <a:p>
                <a:pPr marL="0" indent="0">
                  <a:buNone/>
                </a:pPr>
                <a:endParaRPr lang="en-US" sz="2400" dirty="0"/>
              </a:p>
              <a:p>
                <a:pPr marL="0" indent="0" hangingPunct="0">
                  <a:buNone/>
                </a:pPr>
                <a:endParaRPr lang="en-US" sz="2600" b="1" dirty="0" smtClean="0">
                  <a:solidFill>
                    <a:schemeClr val="tx2"/>
                  </a:solidFill>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1600200" y="4648200"/>
                <a:ext cx="6934200" cy="1295400"/>
              </a:xfrm>
              <a:prstGeom prst="rect">
                <a:avLst/>
              </a:prstGeom>
              <a:blipFill rotWithShape="0">
                <a:blip r:embed="rId3"/>
                <a:stretch>
                  <a:fillRect l="-792" t="-2830"/>
                </a:stretch>
              </a:blipFill>
            </p:spPr>
            <p:txBody>
              <a:bodyPr/>
              <a:lstStyle/>
              <a:p>
                <a:r>
                  <a:rPr lang="en-US">
                    <a:noFill/>
                  </a:rPr>
                  <a:t> </a:t>
                </a:r>
              </a:p>
            </p:txBody>
          </p:sp>
        </mc:Fallback>
      </mc:AlternateContent>
      <p:sp>
        <p:nvSpPr>
          <p:cNvPr id="6" name="Rectangle 5"/>
          <p:cNvSpPr/>
          <p:nvPr/>
        </p:nvSpPr>
        <p:spPr>
          <a:xfrm>
            <a:off x="3821376" y="381000"/>
            <a:ext cx="2776722"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Deflection</a:t>
            </a:r>
            <a:r>
              <a:rPr lang="en-US" b="1" dirty="0">
                <a:solidFill>
                  <a:schemeClr val="tx2"/>
                </a:solidFill>
              </a:rPr>
              <a:t> </a:t>
            </a:r>
            <a:r>
              <a:rPr lang="en-US" sz="2800" b="1" dirty="0">
                <a:ln w="3175" cmpd="sng">
                  <a:noFill/>
                </a:ln>
                <a:solidFill>
                  <a:schemeClr val="tx2"/>
                </a:solidFill>
                <a:latin typeface="+mj-lt"/>
                <a:ea typeface="+mj-ea"/>
                <a:cs typeface="+mj-cs"/>
              </a:rPr>
              <a:t>check</a:t>
            </a:r>
            <a:r>
              <a:rPr lang="en-US" b="1" dirty="0">
                <a:solidFill>
                  <a:schemeClr val="tx2"/>
                </a:solidFill>
              </a:rPr>
              <a:t> </a:t>
            </a:r>
            <a:endParaRPr lang="en-US" dirty="0"/>
          </a:p>
        </p:txBody>
      </p:sp>
    </p:spTree>
    <p:extLst>
      <p:ext uri="{BB962C8B-B14F-4D97-AF65-F5344CB8AC3E}">
        <p14:creationId xmlns:p14="http://schemas.microsoft.com/office/powerpoint/2010/main" val="36216778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90600" y="2133600"/>
            <a:ext cx="3662959" cy="3332163"/>
          </a:xfrm>
          <a:prstGeom prst="rect">
            <a:avLst/>
          </a:prstGeom>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5224009" y="1706562"/>
            <a:ext cx="3749040" cy="4572000"/>
          </a:xfrm>
          <a:prstGeom prst="rect">
            <a:avLst/>
          </a:prstGeom>
        </p:spPr>
      </p:pic>
      <p:sp>
        <p:nvSpPr>
          <p:cNvPr id="7" name="Title 1"/>
          <p:cNvSpPr txBox="1">
            <a:spLocks/>
          </p:cNvSpPr>
          <p:nvPr/>
        </p:nvSpPr>
        <p:spPr>
          <a:xfrm>
            <a:off x="-152400" y="1143000"/>
            <a:ext cx="6324600" cy="56356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lvl="0" indent="-285750">
              <a:buFont typeface="Wingdings" panose="05000000000000000000" pitchFamily="2" charset="2"/>
              <a:buChar char="Ø"/>
            </a:pPr>
            <a:r>
              <a:rPr lang="en-US" sz="1800" dirty="0">
                <a:latin typeface="+mn-lt"/>
                <a:ea typeface="+mn-ea"/>
                <a:cs typeface="+mn-cs"/>
              </a:rPr>
              <a:t>Immediate deflection due to live load:</a:t>
            </a:r>
          </a:p>
        </p:txBody>
      </p:sp>
      <p:sp>
        <p:nvSpPr>
          <p:cNvPr id="6" name="Rectangle 5"/>
          <p:cNvSpPr/>
          <p:nvPr/>
        </p:nvSpPr>
        <p:spPr>
          <a:xfrm>
            <a:off x="3338320" y="304800"/>
            <a:ext cx="282801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Deflection check </a:t>
            </a:r>
          </a:p>
        </p:txBody>
      </p:sp>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64961555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22698" y="1295400"/>
            <a:ext cx="2523448" cy="313932"/>
          </a:xfrm>
          <a:prstGeom prst="rect">
            <a:avLst/>
          </a:prstGeom>
        </p:spPr>
        <p:txBody>
          <a:bodyPr wrap="none">
            <a:spAutoFit/>
          </a:bodyPr>
          <a:lstStyle/>
          <a:p>
            <a:pPr marL="285750" indent="-285750" algn="ctr">
              <a:lnSpc>
                <a:spcPct val="80000"/>
              </a:lnSpc>
              <a:spcBef>
                <a:spcPct val="0"/>
              </a:spcBef>
              <a:buFont typeface="Wingdings" panose="05000000000000000000" pitchFamily="2" charset="2"/>
              <a:buChar char="Ø"/>
            </a:pPr>
            <a:r>
              <a:rPr lang="en-US" dirty="0"/>
              <a:t>Long term deflection </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4605428" y="1537698"/>
            <a:ext cx="2785972" cy="3043434"/>
          </a:xfrm>
          <a:prstGeom prst="rect">
            <a:avLst/>
          </a:prstGeom>
        </p:spPr>
      </p:pic>
      <p:graphicFrame>
        <p:nvGraphicFramePr>
          <p:cNvPr id="7" name="Table 6"/>
          <p:cNvGraphicFramePr>
            <a:graphicFrameLocks noGrp="1"/>
          </p:cNvGraphicFramePr>
          <p:nvPr>
            <p:extLst/>
          </p:nvPr>
        </p:nvGraphicFramePr>
        <p:xfrm>
          <a:off x="1981200" y="5105400"/>
          <a:ext cx="6400801" cy="1360662"/>
        </p:xfrm>
        <a:graphic>
          <a:graphicData uri="http://schemas.openxmlformats.org/drawingml/2006/table">
            <a:tbl>
              <a:tblPr firstRow="1" firstCol="1" bandRow="1">
                <a:tableStyleId>{BDBED569-4797-4DF1-A0F4-6AAB3CD982D8}</a:tableStyleId>
              </a:tblPr>
              <a:tblGrid>
                <a:gridCol w="1318396">
                  <a:extLst>
                    <a:ext uri="{9D8B030D-6E8A-4147-A177-3AD203B41FA5}">
                      <a16:colId xmlns:a16="http://schemas.microsoft.com/office/drawing/2014/main" val="20000"/>
                    </a:ext>
                  </a:extLst>
                </a:gridCol>
                <a:gridCol w="2007189">
                  <a:extLst>
                    <a:ext uri="{9D8B030D-6E8A-4147-A177-3AD203B41FA5}">
                      <a16:colId xmlns:a16="http://schemas.microsoft.com/office/drawing/2014/main" val="20001"/>
                    </a:ext>
                  </a:extLst>
                </a:gridCol>
                <a:gridCol w="1775590">
                  <a:extLst>
                    <a:ext uri="{9D8B030D-6E8A-4147-A177-3AD203B41FA5}">
                      <a16:colId xmlns:a16="http://schemas.microsoft.com/office/drawing/2014/main" val="20002"/>
                    </a:ext>
                  </a:extLst>
                </a:gridCol>
                <a:gridCol w="1299626">
                  <a:extLst>
                    <a:ext uri="{9D8B030D-6E8A-4147-A177-3AD203B41FA5}">
                      <a16:colId xmlns:a16="http://schemas.microsoft.com/office/drawing/2014/main" val="20003"/>
                    </a:ext>
                  </a:extLst>
                </a:gridCol>
              </a:tblGrid>
              <a:tr h="726186">
                <a:tc>
                  <a:txBody>
                    <a:bodyPr/>
                    <a:lstStyle/>
                    <a:p>
                      <a:pPr marL="0" marR="0" algn="ctr">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L=8.00m</a:t>
                      </a: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Relative deflection (mm)</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Allowable deflection mm)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extLst>
                  <a:ext uri="{0D108BD9-81ED-4DB2-BD59-A6C34878D82A}">
                    <a16:rowId xmlns:a16="http://schemas.microsoft.com/office/drawing/2014/main" val="10000"/>
                  </a:ext>
                </a:extLst>
              </a:tr>
              <a:tr h="317238">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Live</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3.40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22.20</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OK</a:t>
                      </a:r>
                    </a:p>
                  </a:txBody>
                  <a:tcPr marL="68580" marR="68580" marT="0" marB="0" anchor="ctr"/>
                </a:tc>
                <a:extLst>
                  <a:ext uri="{0D108BD9-81ED-4DB2-BD59-A6C34878D82A}">
                    <a16:rowId xmlns:a16="http://schemas.microsoft.com/office/drawing/2014/main" val="10001"/>
                  </a:ext>
                </a:extLst>
              </a:tr>
              <a:tr h="317238">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Long term</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31.40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33.33</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OK</a:t>
                      </a:r>
                    </a:p>
                  </a:txBody>
                  <a:tcPr marL="68580" marR="68580" marT="0" marB="0" anchor="ctr"/>
                </a:tc>
                <a:extLst>
                  <a:ext uri="{0D108BD9-81ED-4DB2-BD59-A6C34878D82A}">
                    <a16:rowId xmlns:a16="http://schemas.microsoft.com/office/drawing/2014/main" val="10002"/>
                  </a:ext>
                </a:extLst>
              </a:tr>
            </a:tbl>
          </a:graphicData>
        </a:graphic>
      </p:graphicFrame>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
        <p:nvSpPr>
          <p:cNvPr id="4" name="Rectangle 3"/>
          <p:cNvSpPr/>
          <p:nvPr/>
        </p:nvSpPr>
        <p:spPr>
          <a:xfrm>
            <a:off x="3191419" y="424190"/>
            <a:ext cx="282801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Deflection check </a:t>
            </a:r>
          </a:p>
        </p:txBody>
      </p:sp>
      <p:sp>
        <p:nvSpPr>
          <p:cNvPr id="9" name="Rectangle 8"/>
          <p:cNvSpPr/>
          <p:nvPr/>
        </p:nvSpPr>
        <p:spPr>
          <a:xfrm>
            <a:off x="1066800" y="4577245"/>
            <a:ext cx="1220527" cy="313932"/>
          </a:xfrm>
          <a:prstGeom prst="rect">
            <a:avLst/>
          </a:prstGeom>
        </p:spPr>
        <p:txBody>
          <a:bodyPr wrap="none">
            <a:spAutoFit/>
          </a:bodyPr>
          <a:lstStyle/>
          <a:p>
            <a:pPr marL="285750" indent="-285750" algn="ctr">
              <a:lnSpc>
                <a:spcPct val="80000"/>
              </a:lnSpc>
              <a:spcBef>
                <a:spcPct val="0"/>
              </a:spcBef>
              <a:buFont typeface="Wingdings" panose="05000000000000000000" pitchFamily="2" charset="2"/>
              <a:buChar char="Ø"/>
            </a:pPr>
            <a:r>
              <a:rPr lang="en-US" dirty="0" smtClean="0"/>
              <a:t>Results:</a:t>
            </a:r>
            <a:endParaRPr lang="en-US" dirty="0"/>
          </a:p>
        </p:txBody>
      </p:sp>
    </p:spTree>
    <p:extLst>
      <p:ext uri="{BB962C8B-B14F-4D97-AF65-F5344CB8AC3E}">
        <p14:creationId xmlns:p14="http://schemas.microsoft.com/office/powerpoint/2010/main" val="415764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p:cNvGraphicFramePr>
            <a:graphicFrameLocks/>
          </p:cNvGraphicFramePr>
          <p:nvPr>
            <p:extLst>
              <p:ext uri="{D42A27DB-BD31-4B8C-83A1-F6EECF244321}">
                <p14:modId xmlns:p14="http://schemas.microsoft.com/office/powerpoint/2010/main" val="1514371590"/>
              </p:ext>
            </p:extLst>
          </p:nvPr>
        </p:nvGraphicFramePr>
        <p:xfrm>
          <a:off x="1447800" y="990600"/>
          <a:ext cx="7476066" cy="5257798"/>
        </p:xfrm>
        <a:graphic>
          <a:graphicData uri="http://schemas.openxmlformats.org/drawingml/2006/table">
            <a:tbl>
              <a:tblPr firstRow="1" firstCol="1" bandRow="1">
                <a:tableStyleId>{22838BEF-8BB2-4498-84A7-C5851F593DF1}</a:tableStyleId>
              </a:tblPr>
              <a:tblGrid>
                <a:gridCol w="1043697">
                  <a:extLst>
                    <a:ext uri="{9D8B030D-6E8A-4147-A177-3AD203B41FA5}">
                      <a16:colId xmlns:a16="http://schemas.microsoft.com/office/drawing/2014/main" val="20000"/>
                    </a:ext>
                  </a:extLst>
                </a:gridCol>
                <a:gridCol w="1656713">
                  <a:extLst>
                    <a:ext uri="{9D8B030D-6E8A-4147-A177-3AD203B41FA5}">
                      <a16:colId xmlns:a16="http://schemas.microsoft.com/office/drawing/2014/main" val="20001"/>
                    </a:ext>
                  </a:extLst>
                </a:gridCol>
                <a:gridCol w="1728745">
                  <a:extLst>
                    <a:ext uri="{9D8B030D-6E8A-4147-A177-3AD203B41FA5}">
                      <a16:colId xmlns:a16="http://schemas.microsoft.com/office/drawing/2014/main" val="20002"/>
                    </a:ext>
                  </a:extLst>
                </a:gridCol>
                <a:gridCol w="1750353">
                  <a:extLst>
                    <a:ext uri="{9D8B030D-6E8A-4147-A177-3AD203B41FA5}">
                      <a16:colId xmlns:a16="http://schemas.microsoft.com/office/drawing/2014/main" val="20003"/>
                    </a:ext>
                  </a:extLst>
                </a:gridCol>
                <a:gridCol w="1296558">
                  <a:extLst>
                    <a:ext uri="{9D8B030D-6E8A-4147-A177-3AD203B41FA5}">
                      <a16:colId xmlns:a16="http://schemas.microsoft.com/office/drawing/2014/main" val="20004"/>
                    </a:ext>
                  </a:extLst>
                </a:gridCol>
              </a:tblGrid>
              <a:tr h="751114">
                <a:tc>
                  <a:txBody>
                    <a:bodyPr/>
                    <a:lstStyle/>
                    <a:p>
                      <a:pPr marL="0" marR="0" algn="ctr">
                        <a:lnSpc>
                          <a:spcPct val="150000"/>
                        </a:lnSpc>
                        <a:spcBef>
                          <a:spcPts val="0"/>
                        </a:spcBef>
                        <a:spcAft>
                          <a:spcPts val="0"/>
                        </a:spcAft>
                      </a:pPr>
                      <a:r>
                        <a:rPr lang="en-US" sz="1600" dirty="0" smtClean="0">
                          <a:effectLst/>
                          <a:latin typeface="Cambria" panose="02040503050406030204" pitchFamily="18" charset="0"/>
                        </a:rPr>
                        <a:t>Floor</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Function</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Area of block 1 (m</a:t>
                      </a:r>
                      <a:r>
                        <a:rPr lang="en-US" sz="1600" baseline="30000" dirty="0">
                          <a:effectLst/>
                          <a:latin typeface="Cambria" panose="02040503050406030204" pitchFamily="18" charset="0"/>
                        </a:rPr>
                        <a:t>2</a:t>
                      </a:r>
                      <a:r>
                        <a:rPr lang="en-US" sz="1600" dirty="0">
                          <a:effectLst/>
                          <a:latin typeface="Cambria" panose="02040503050406030204" pitchFamily="18" charset="0"/>
                        </a:rPr>
                        <a:t>)</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Area of block 2 (m</a:t>
                      </a:r>
                      <a:r>
                        <a:rPr lang="en-US" sz="1600" baseline="30000" dirty="0">
                          <a:effectLst/>
                          <a:latin typeface="Cambria" panose="02040503050406030204" pitchFamily="18" charset="0"/>
                        </a:rPr>
                        <a:t>2</a:t>
                      </a:r>
                      <a:r>
                        <a:rPr lang="en-US" sz="1600" dirty="0">
                          <a:effectLst/>
                          <a:latin typeface="Cambria" panose="02040503050406030204" pitchFamily="18" charset="0"/>
                        </a:rPr>
                        <a:t>)</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Total area (m</a:t>
                      </a:r>
                      <a:r>
                        <a:rPr lang="en-US" sz="1600" baseline="30000" dirty="0">
                          <a:effectLst/>
                          <a:latin typeface="Cambria" panose="02040503050406030204" pitchFamily="18" charset="0"/>
                        </a:rPr>
                        <a:t>2</a:t>
                      </a:r>
                      <a:r>
                        <a:rPr lang="en-US" sz="1600" dirty="0">
                          <a:effectLst/>
                          <a:latin typeface="Cambria" panose="02040503050406030204" pitchFamily="18" charset="0"/>
                        </a:rPr>
                        <a:t>)</a:t>
                      </a:r>
                      <a:endParaRPr lang="en-US" sz="16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0"/>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B4</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Garage</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731</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rtl="0">
                        <a:lnSpc>
                          <a:spcPct val="150000"/>
                        </a:lnSpc>
                        <a:spcBef>
                          <a:spcPts val="0"/>
                        </a:spcBef>
                        <a:spcAft>
                          <a:spcPts val="0"/>
                        </a:spcAft>
                      </a:pPr>
                      <a:r>
                        <a:rPr lang="en-US" sz="1600" dirty="0">
                          <a:effectLst/>
                          <a:latin typeface="Cambria" panose="02040503050406030204" pitchFamily="18" charset="0"/>
                        </a:rPr>
                        <a:t>322</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rtl="0">
                        <a:lnSpc>
                          <a:spcPct val="150000"/>
                        </a:lnSpc>
                        <a:spcBef>
                          <a:spcPts val="0"/>
                        </a:spcBef>
                        <a:spcAft>
                          <a:spcPts val="0"/>
                        </a:spcAft>
                      </a:pPr>
                      <a:r>
                        <a:rPr lang="en-US" sz="1600">
                          <a:effectLst/>
                          <a:latin typeface="Cambria" panose="02040503050406030204" pitchFamily="18" charset="0"/>
                        </a:rPr>
                        <a:t>1053</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1"/>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B3</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Storage</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731</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738</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1469</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2"/>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B2</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Warehouse</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615</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738</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1353</a:t>
                      </a:r>
                      <a:endParaRPr lang="en-US" sz="16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3"/>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B1</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Warehouse</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615</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smtClean="0">
                          <a:effectLst/>
                          <a:latin typeface="Cambria" panose="02040503050406030204" pitchFamily="18" charset="0"/>
                        </a:rPr>
                        <a:t>738</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smtClean="0">
                          <a:effectLst/>
                          <a:latin typeface="Cambria" panose="02040503050406030204" pitchFamily="18" charset="0"/>
                        </a:rPr>
                        <a:t>1353</a:t>
                      </a:r>
                      <a:endParaRPr lang="en-US" sz="16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4"/>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G</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Commercial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615</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662</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1277</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5"/>
                  </a:ext>
                </a:extLst>
              </a:tr>
              <a:tr h="375557">
                <a:tc>
                  <a:txBody>
                    <a:bodyPr/>
                    <a:lstStyle/>
                    <a:p>
                      <a:pPr marL="0" marR="0" algn="ctr">
                        <a:lnSpc>
                          <a:spcPct val="150000"/>
                        </a:lnSpc>
                        <a:spcBef>
                          <a:spcPts val="0"/>
                        </a:spcBef>
                        <a:spcAft>
                          <a:spcPts val="0"/>
                        </a:spcAft>
                      </a:pPr>
                      <a:r>
                        <a:rPr lang="en-US" sz="1600" b="1" dirty="0" smtClean="0">
                          <a:effectLst/>
                          <a:latin typeface="Cambria" panose="02040503050406030204" pitchFamily="18" charset="0"/>
                          <a:ea typeface="+mn-ea"/>
                          <a:cs typeface="+mn-cs"/>
                        </a:rPr>
                        <a:t>Shed</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Commercial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460</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550</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1010</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6"/>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F1</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Commercial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615</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662</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1277</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7"/>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F2</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Residential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454</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707</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1161</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8"/>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F3</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Residential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454</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707</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1161</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09"/>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F4</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Residential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454</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707</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1161</a:t>
                      </a:r>
                      <a:endParaRPr lang="en-US" sz="160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10"/>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F5</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Residential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454</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707</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1161</a:t>
                      </a:r>
                      <a:endParaRPr lang="en-US" sz="16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11"/>
                  </a:ext>
                </a:extLst>
              </a:tr>
              <a:tr h="375557">
                <a:tc>
                  <a:txBody>
                    <a:bodyPr/>
                    <a:lstStyle/>
                    <a:p>
                      <a:pPr marL="0" marR="0" algn="ctr">
                        <a:lnSpc>
                          <a:spcPct val="150000"/>
                        </a:lnSpc>
                        <a:spcBef>
                          <a:spcPts val="0"/>
                        </a:spcBef>
                        <a:spcAft>
                          <a:spcPts val="0"/>
                        </a:spcAft>
                      </a:pPr>
                      <a:r>
                        <a:rPr lang="en-US" sz="1600" dirty="0">
                          <a:effectLst/>
                          <a:latin typeface="Cambria" panose="02040503050406030204" pitchFamily="18" charset="0"/>
                        </a:rPr>
                        <a:t>F6</a:t>
                      </a:r>
                      <a:endParaRPr lang="en-US" sz="1600" b="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Residential</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a:effectLst/>
                          <a:latin typeface="Cambria" panose="02040503050406030204" pitchFamily="18" charset="0"/>
                        </a:rPr>
                        <a:t>389</a:t>
                      </a:r>
                      <a:endParaRPr lang="en-US" sz="160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592</a:t>
                      </a:r>
                      <a:endParaRPr lang="en-US" sz="1600" dirty="0">
                        <a:effectLst/>
                        <a:latin typeface="Cambria" panose="02040503050406030204" pitchFamily="18" charset="0"/>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Cambria" panose="02040503050406030204" pitchFamily="18" charset="0"/>
                        </a:rPr>
                        <a:t>981</a:t>
                      </a:r>
                      <a:endParaRPr lang="en-US" sz="1600" dirty="0">
                        <a:effectLst/>
                        <a:latin typeface="Cambria" panose="02040503050406030204" pitchFamily="18" charset="0"/>
                        <a:ea typeface="Calibri"/>
                        <a:cs typeface="Arial"/>
                      </a:endParaRPr>
                    </a:p>
                  </a:txBody>
                  <a:tcPr marL="68580" marR="68580" marT="0" marB="0" anchor="ctr"/>
                </a:tc>
                <a:extLst>
                  <a:ext uri="{0D108BD9-81ED-4DB2-BD59-A6C34878D82A}">
                    <a16:rowId xmlns:a16="http://schemas.microsoft.com/office/drawing/2014/main" val="10012"/>
                  </a:ext>
                </a:extLst>
              </a:tr>
            </a:tbl>
          </a:graphicData>
        </a:graphic>
      </p:graphicFrame>
      <p:sp>
        <p:nvSpPr>
          <p:cNvPr id="9" name="Title 1"/>
          <p:cNvSpPr txBox="1">
            <a:spLocks/>
          </p:cNvSpPr>
          <p:nvPr/>
        </p:nvSpPr>
        <p:spPr>
          <a:xfrm>
            <a:off x="1066800" y="76200"/>
            <a:ext cx="6630821" cy="762000"/>
          </a:xfrm>
          <a:prstGeom prst="rect">
            <a:avLst/>
          </a:prstGeom>
          <a:effectLst/>
        </p:spPr>
        <p:txBody>
          <a:bodyPr vert="horz" lIns="91440" tIns="45720" rIns="91440" bIns="45720" rtlCol="0" anchor="ctr">
            <a:normAutofit fontScale="62500" lnSpcReduction="2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800" dirty="0">
                <a:solidFill>
                  <a:schemeClr val="dk1"/>
                </a:solidFill>
                <a:latin typeface="Cambria" panose="02040503050406030204" pitchFamily="18" charset="0"/>
                <a:ea typeface="+mn-ea"/>
                <a:cs typeface="+mn-cs"/>
              </a:rPr>
              <a:t>The function and area </a:t>
            </a:r>
            <a:r>
              <a:rPr lang="en-US" sz="4800" dirty="0" smtClean="0">
                <a:solidFill>
                  <a:schemeClr val="dk1"/>
                </a:solidFill>
                <a:latin typeface="Cambria" panose="02040503050406030204" pitchFamily="18" charset="0"/>
                <a:ea typeface="+mn-ea"/>
                <a:cs typeface="+mn-cs"/>
              </a:rPr>
              <a:t>for </a:t>
            </a:r>
            <a:r>
              <a:rPr lang="en-US" sz="4800" dirty="0">
                <a:solidFill>
                  <a:schemeClr val="dk1"/>
                </a:solidFill>
                <a:latin typeface="Cambria" panose="02040503050406030204" pitchFamily="18" charset="0"/>
                <a:ea typeface="+mn-ea"/>
                <a:cs typeface="+mn-cs"/>
              </a:rPr>
              <a:t>each </a:t>
            </a:r>
            <a:r>
              <a:rPr lang="en-US" sz="4800" dirty="0" smtClean="0">
                <a:solidFill>
                  <a:schemeClr val="dk1"/>
                </a:solidFill>
                <a:latin typeface="Cambria" panose="02040503050406030204" pitchFamily="18" charset="0"/>
                <a:ea typeface="+mn-ea"/>
                <a:cs typeface="+mn-cs"/>
              </a:rPr>
              <a:t>floor:</a:t>
            </a:r>
            <a:endParaRPr lang="en-US" sz="4800" dirty="0">
              <a:solidFill>
                <a:schemeClr val="dk1"/>
              </a:solidFill>
              <a:latin typeface="Cambria" panose="02040503050406030204" pitchFamily="18" charset="0"/>
              <a:ea typeface="+mn-ea"/>
              <a:cs typeface="+mn-cs"/>
            </a:endParaRPr>
          </a:p>
        </p:txBody>
      </p:sp>
    </p:spTree>
    <p:extLst>
      <p:ext uri="{BB962C8B-B14F-4D97-AF65-F5344CB8AC3E}">
        <p14:creationId xmlns:p14="http://schemas.microsoft.com/office/powerpoint/2010/main" val="112929460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5334000" y="1424463"/>
            <a:ext cx="3657600" cy="4937760"/>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1143000" y="1706562"/>
            <a:ext cx="3962400" cy="4206240"/>
          </a:xfrm>
          <a:prstGeom prst="rect">
            <a:avLst/>
          </a:prstGeom>
        </p:spPr>
      </p:pic>
      <p:sp>
        <p:nvSpPr>
          <p:cNvPr id="8" name="Rectangle 7"/>
          <p:cNvSpPr/>
          <p:nvPr/>
        </p:nvSpPr>
        <p:spPr>
          <a:xfrm>
            <a:off x="3124200" y="304800"/>
            <a:ext cx="282801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Deflection check </a:t>
            </a:r>
          </a:p>
        </p:txBody>
      </p:sp>
      <p:sp>
        <p:nvSpPr>
          <p:cNvPr id="9" name="Title 1"/>
          <p:cNvSpPr txBox="1">
            <a:spLocks/>
          </p:cNvSpPr>
          <p:nvPr/>
        </p:nvSpPr>
        <p:spPr>
          <a:xfrm>
            <a:off x="-152400" y="1143000"/>
            <a:ext cx="6324600" cy="56356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lvl="0" indent="-285750">
              <a:buFont typeface="Wingdings" panose="05000000000000000000" pitchFamily="2" charset="2"/>
              <a:buChar char="Ø"/>
            </a:pPr>
            <a:r>
              <a:rPr lang="en-US" sz="1800" dirty="0">
                <a:latin typeface="+mn-lt"/>
                <a:ea typeface="+mn-ea"/>
                <a:cs typeface="+mn-cs"/>
              </a:rPr>
              <a:t>Immediate deflection due to live load:</a:t>
            </a:r>
          </a:p>
        </p:txBody>
      </p:sp>
      <p:sp>
        <p:nvSpPr>
          <p:cNvPr id="10" name="Cloud 9"/>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2</a:t>
            </a:r>
            <a:endParaRPr lang="en-US" b="1" dirty="0">
              <a:latin typeface="Cambria" panose="02040503050406030204" pitchFamily="18" charset="0"/>
            </a:endParaRPr>
          </a:p>
        </p:txBody>
      </p:sp>
    </p:spTree>
    <p:extLst>
      <p:ext uri="{BB962C8B-B14F-4D97-AF65-F5344CB8AC3E}">
        <p14:creationId xmlns:p14="http://schemas.microsoft.com/office/powerpoint/2010/main" val="31909431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5410200" y="1547176"/>
            <a:ext cx="3474720" cy="3200400"/>
          </a:xfrm>
          <a:prstGeom prst="rect">
            <a:avLst/>
          </a:prstGeom>
        </p:spPr>
      </p:pic>
      <p:graphicFrame>
        <p:nvGraphicFramePr>
          <p:cNvPr id="7" name="Table 6"/>
          <p:cNvGraphicFramePr>
            <a:graphicFrameLocks noGrp="1"/>
          </p:cNvGraphicFramePr>
          <p:nvPr>
            <p:extLst/>
          </p:nvPr>
        </p:nvGraphicFramePr>
        <p:xfrm>
          <a:off x="1828800" y="5105400"/>
          <a:ext cx="6629400" cy="1371600"/>
        </p:xfrm>
        <a:graphic>
          <a:graphicData uri="http://schemas.openxmlformats.org/drawingml/2006/table">
            <a:tbl>
              <a:tblPr firstRow="1" firstCol="1" bandRow="1">
                <a:tableStyleId>{BDBED569-4797-4DF1-A0F4-6AAB3CD982D8}</a:tableStyleId>
              </a:tblPr>
              <a:tblGrid>
                <a:gridCol w="1413818">
                  <a:extLst>
                    <a:ext uri="{9D8B030D-6E8A-4147-A177-3AD203B41FA5}">
                      <a16:colId xmlns:a16="http://schemas.microsoft.com/office/drawing/2014/main" val="20000"/>
                    </a:ext>
                  </a:extLst>
                </a:gridCol>
                <a:gridCol w="2152463">
                  <a:extLst>
                    <a:ext uri="{9D8B030D-6E8A-4147-A177-3AD203B41FA5}">
                      <a16:colId xmlns:a16="http://schemas.microsoft.com/office/drawing/2014/main" val="20001"/>
                    </a:ext>
                  </a:extLst>
                </a:gridCol>
                <a:gridCol w="1904101">
                  <a:extLst>
                    <a:ext uri="{9D8B030D-6E8A-4147-A177-3AD203B41FA5}">
                      <a16:colId xmlns:a16="http://schemas.microsoft.com/office/drawing/2014/main" val="20002"/>
                    </a:ext>
                  </a:extLst>
                </a:gridCol>
                <a:gridCol w="1159018">
                  <a:extLst>
                    <a:ext uri="{9D8B030D-6E8A-4147-A177-3AD203B41FA5}">
                      <a16:colId xmlns:a16="http://schemas.microsoft.com/office/drawing/2014/main" val="20003"/>
                    </a:ext>
                  </a:extLst>
                </a:gridCol>
              </a:tblGrid>
              <a:tr h="696304">
                <a:tc>
                  <a:txBody>
                    <a:bodyPr/>
                    <a:lstStyle/>
                    <a:p>
                      <a:pPr marL="0" marR="0" algn="ctr">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L=4.85 m </a:t>
                      </a: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Relative deflection (mm)</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Allowable deflection </a:t>
                      </a:r>
                      <a:r>
                        <a:rPr lang="en-US" sz="1800" kern="1200" dirty="0" smtClean="0">
                          <a:solidFill>
                            <a:schemeClr val="tx1"/>
                          </a:solidFill>
                          <a:effectLst/>
                          <a:latin typeface="Cambria" panose="02040503050406030204" pitchFamily="18" charset="0"/>
                          <a:ea typeface="+mn-ea"/>
                          <a:cs typeface="+mn-cs"/>
                        </a:rPr>
                        <a:t>(mm</a:t>
                      </a: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extLst>
                  <a:ext uri="{0D108BD9-81ED-4DB2-BD59-A6C34878D82A}">
                    <a16:rowId xmlns:a16="http://schemas.microsoft.com/office/drawing/2014/main" val="10000"/>
                  </a:ext>
                </a:extLst>
              </a:tr>
              <a:tr h="337648">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Live</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4.94</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13.47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OK</a:t>
                      </a:r>
                    </a:p>
                  </a:txBody>
                  <a:tcPr marL="68580" marR="68580" marT="0" marB="0" anchor="ctr"/>
                </a:tc>
                <a:extLst>
                  <a:ext uri="{0D108BD9-81ED-4DB2-BD59-A6C34878D82A}">
                    <a16:rowId xmlns:a16="http://schemas.microsoft.com/office/drawing/2014/main" val="10001"/>
                  </a:ext>
                </a:extLst>
              </a:tr>
              <a:tr h="337648">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Long term</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19.26</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20.21</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OK</a:t>
                      </a:r>
                    </a:p>
                  </a:txBody>
                  <a:tcPr marL="68580" marR="68580" marT="0" marB="0" anchor="ctr"/>
                </a:tc>
                <a:extLst>
                  <a:ext uri="{0D108BD9-81ED-4DB2-BD59-A6C34878D82A}">
                    <a16:rowId xmlns:a16="http://schemas.microsoft.com/office/drawing/2014/main" val="10002"/>
                  </a:ext>
                </a:extLst>
              </a:tr>
            </a:tbl>
          </a:graphicData>
        </a:graphic>
      </p:graphicFrame>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2</a:t>
            </a:r>
            <a:endParaRPr lang="en-US" b="1" dirty="0">
              <a:latin typeface="Cambria" panose="02040503050406030204" pitchFamily="18" charset="0"/>
            </a:endParaRPr>
          </a:p>
        </p:txBody>
      </p:sp>
      <p:sp>
        <p:nvSpPr>
          <p:cNvPr id="9" name="Rectangle 8"/>
          <p:cNvSpPr/>
          <p:nvPr/>
        </p:nvSpPr>
        <p:spPr>
          <a:xfrm>
            <a:off x="3015762" y="424190"/>
            <a:ext cx="282801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Deflection check </a:t>
            </a:r>
          </a:p>
        </p:txBody>
      </p:sp>
      <p:sp>
        <p:nvSpPr>
          <p:cNvPr id="10" name="Title 1"/>
          <p:cNvSpPr txBox="1">
            <a:spLocks/>
          </p:cNvSpPr>
          <p:nvPr/>
        </p:nvSpPr>
        <p:spPr>
          <a:xfrm>
            <a:off x="-152400" y="1143000"/>
            <a:ext cx="6324600" cy="56356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lvl="0" indent="-285750">
              <a:buFont typeface="Wingdings" panose="05000000000000000000" pitchFamily="2" charset="2"/>
              <a:buChar char="Ø"/>
            </a:pPr>
            <a:r>
              <a:rPr lang="en-US" sz="1800" dirty="0">
                <a:latin typeface="+mn-lt"/>
                <a:ea typeface="+mn-ea"/>
                <a:cs typeface="+mn-cs"/>
              </a:rPr>
              <a:t>Immediate deflection due to live load:</a:t>
            </a:r>
          </a:p>
        </p:txBody>
      </p:sp>
      <p:sp>
        <p:nvSpPr>
          <p:cNvPr id="11" name="Rectangle 10"/>
          <p:cNvSpPr/>
          <p:nvPr/>
        </p:nvSpPr>
        <p:spPr>
          <a:xfrm>
            <a:off x="1066800" y="4577245"/>
            <a:ext cx="1220527" cy="313932"/>
          </a:xfrm>
          <a:prstGeom prst="rect">
            <a:avLst/>
          </a:prstGeom>
        </p:spPr>
        <p:txBody>
          <a:bodyPr wrap="none">
            <a:spAutoFit/>
          </a:bodyPr>
          <a:lstStyle/>
          <a:p>
            <a:pPr marL="285750" indent="-285750" algn="ctr">
              <a:lnSpc>
                <a:spcPct val="80000"/>
              </a:lnSpc>
              <a:spcBef>
                <a:spcPct val="0"/>
              </a:spcBef>
              <a:buFont typeface="Wingdings" panose="05000000000000000000" pitchFamily="2" charset="2"/>
              <a:buChar char="Ø"/>
            </a:pPr>
            <a:r>
              <a:rPr lang="en-US" dirty="0" smtClean="0"/>
              <a:t>Results:</a:t>
            </a:r>
            <a:endParaRPr lang="en-US" dirty="0"/>
          </a:p>
        </p:txBody>
      </p:sp>
    </p:spTree>
    <p:extLst>
      <p:ext uri="{BB962C8B-B14F-4D97-AF65-F5344CB8AC3E}">
        <p14:creationId xmlns:p14="http://schemas.microsoft.com/office/powerpoint/2010/main" val="41838968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725238650"/>
              </p:ext>
            </p:extLst>
          </p:nvPr>
        </p:nvGraphicFramePr>
        <p:xfrm>
          <a:off x="990600" y="2057400"/>
          <a:ext cx="7856656" cy="3470148"/>
        </p:xfrm>
        <a:graphic>
          <a:graphicData uri="http://schemas.openxmlformats.org/drawingml/2006/table">
            <a:tbl>
              <a:tblPr firstRow="1" firstCol="1" bandRow="1">
                <a:tableStyleId>{BDBED569-4797-4DF1-A0F4-6AAB3CD982D8}</a:tableStyleId>
              </a:tblPr>
              <a:tblGrid>
                <a:gridCol w="3741856">
                  <a:extLst>
                    <a:ext uri="{9D8B030D-6E8A-4147-A177-3AD203B41FA5}">
                      <a16:colId xmlns:a16="http://schemas.microsoft.com/office/drawing/2014/main" val="20000"/>
                    </a:ext>
                  </a:extLst>
                </a:gridCol>
                <a:gridCol w="2079506">
                  <a:extLst>
                    <a:ext uri="{9D8B030D-6E8A-4147-A177-3AD203B41FA5}">
                      <a16:colId xmlns:a16="http://schemas.microsoft.com/office/drawing/2014/main" val="20001"/>
                    </a:ext>
                  </a:extLst>
                </a:gridCol>
                <a:gridCol w="2035294">
                  <a:extLst>
                    <a:ext uri="{9D8B030D-6E8A-4147-A177-3AD203B41FA5}">
                      <a16:colId xmlns:a16="http://schemas.microsoft.com/office/drawing/2014/main" val="20002"/>
                    </a:ext>
                  </a:extLst>
                </a:gridCol>
              </a:tblGrid>
              <a:tr h="250072">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Modifiers/Section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Slab</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Shear walls</a:t>
                      </a:r>
                    </a:p>
                  </a:txBody>
                  <a:tcPr marL="68580" marR="68580" marT="0" marB="0" anchor="ctr"/>
                </a:tc>
                <a:extLst>
                  <a:ext uri="{0D108BD9-81ED-4DB2-BD59-A6C34878D82A}">
                    <a16:rowId xmlns:a16="http://schemas.microsoft.com/office/drawing/2014/main" val="10000"/>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Membrane f11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1"/>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Membrane f22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2"/>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Membrane f12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3"/>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Bending  m11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4"/>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Bending  m22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5"/>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Bending  m12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6"/>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Shear v13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7"/>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Shear v23 Direction</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8"/>
                  </a:ext>
                </a:extLst>
              </a:tr>
              <a:tr h="250072">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Mass</a:t>
                      </a:r>
                    </a:p>
                  </a:txBody>
                  <a:tcPr marL="68580" marR="68580" marT="0" marB="0" anchor="ctr"/>
                </a:tc>
                <a:tc>
                  <a:txBody>
                    <a:bodyPr/>
                    <a:lstStyle/>
                    <a:p>
                      <a:pPr marL="0" marR="0" algn="ctr">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1</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9"/>
                  </a:ext>
                </a:extLst>
              </a:tr>
              <a:tr h="250072">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Weight </a:t>
                      </a: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1</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10"/>
                  </a:ext>
                </a:extLst>
              </a:tr>
            </a:tbl>
          </a:graphicData>
        </a:graphic>
      </p:graphicFrame>
      <p:sp>
        <p:nvSpPr>
          <p:cNvPr id="7" name="Rectangle 6"/>
          <p:cNvSpPr/>
          <p:nvPr/>
        </p:nvSpPr>
        <p:spPr>
          <a:xfrm>
            <a:off x="1066800" y="1295400"/>
            <a:ext cx="3961342" cy="319446"/>
          </a:xfrm>
          <a:prstGeom prst="rect">
            <a:avLst/>
          </a:prstGeom>
        </p:spPr>
        <p:txBody>
          <a:bodyPr wrap="none">
            <a:spAutoFit/>
          </a:bodyPr>
          <a:lstStyle/>
          <a:p>
            <a:pPr marL="285750" indent="-285750" algn="ctr">
              <a:lnSpc>
                <a:spcPct val="80000"/>
              </a:lnSpc>
              <a:spcBef>
                <a:spcPct val="0"/>
              </a:spcBef>
              <a:buFont typeface="Wingdings" panose="05000000000000000000" pitchFamily="2" charset="2"/>
              <a:buChar char="Ø"/>
            </a:pPr>
            <a:r>
              <a:rPr lang="en-US" dirty="0"/>
              <a:t>Modifiers for area structural element</a:t>
            </a:r>
          </a:p>
        </p:txBody>
      </p:sp>
      <p:sp>
        <p:nvSpPr>
          <p:cNvPr id="4" name="Rectangle 3"/>
          <p:cNvSpPr/>
          <p:nvPr/>
        </p:nvSpPr>
        <p:spPr>
          <a:xfrm>
            <a:off x="2667000" y="304800"/>
            <a:ext cx="4098686"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T check </a:t>
            </a:r>
          </a:p>
        </p:txBody>
      </p:sp>
    </p:spTree>
    <p:extLst>
      <p:ext uri="{BB962C8B-B14F-4D97-AF65-F5344CB8AC3E}">
        <p14:creationId xmlns:p14="http://schemas.microsoft.com/office/powerpoint/2010/main" val="395067346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914400" y="1905000"/>
          <a:ext cx="7924800" cy="3352797"/>
        </p:xfrm>
        <a:graphic>
          <a:graphicData uri="http://schemas.openxmlformats.org/drawingml/2006/table">
            <a:tbl>
              <a:tblPr firstRow="1" firstCol="1" bandRow="1">
                <a:tableStyleId>{BDBED569-4797-4DF1-A0F4-6AAB3CD982D8}</a:tableStyleId>
              </a:tblPr>
              <a:tblGrid>
                <a:gridCol w="3570354">
                  <a:extLst>
                    <a:ext uri="{9D8B030D-6E8A-4147-A177-3AD203B41FA5}">
                      <a16:colId xmlns:a16="http://schemas.microsoft.com/office/drawing/2014/main" val="20000"/>
                    </a:ext>
                  </a:extLst>
                </a:gridCol>
                <a:gridCol w="2128541">
                  <a:extLst>
                    <a:ext uri="{9D8B030D-6E8A-4147-A177-3AD203B41FA5}">
                      <a16:colId xmlns:a16="http://schemas.microsoft.com/office/drawing/2014/main" val="20001"/>
                    </a:ext>
                  </a:extLst>
                </a:gridCol>
                <a:gridCol w="1214977">
                  <a:extLst>
                    <a:ext uri="{9D8B030D-6E8A-4147-A177-3AD203B41FA5}">
                      <a16:colId xmlns:a16="http://schemas.microsoft.com/office/drawing/2014/main" val="20002"/>
                    </a:ext>
                  </a:extLst>
                </a:gridCol>
                <a:gridCol w="1010928">
                  <a:extLst>
                    <a:ext uri="{9D8B030D-6E8A-4147-A177-3AD203B41FA5}">
                      <a16:colId xmlns:a16="http://schemas.microsoft.com/office/drawing/2014/main" val="20003"/>
                    </a:ext>
                  </a:extLst>
                </a:gridCol>
              </a:tblGrid>
              <a:tr h="372533">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Modifiers/Section</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beams</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Columns</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Bracing</a:t>
                      </a:r>
                    </a:p>
                  </a:txBody>
                  <a:tcPr marL="68580" marR="68580" marT="0" marB="0" anchor="ctr"/>
                </a:tc>
                <a:extLst>
                  <a:ext uri="{0D108BD9-81ED-4DB2-BD59-A6C34878D82A}">
                    <a16:rowId xmlns:a16="http://schemas.microsoft.com/office/drawing/2014/main" val="10000"/>
                  </a:ext>
                </a:extLst>
              </a:tr>
              <a:tr h="372533">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Cross Section(axial) Area</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extLst>
                  <a:ext uri="{0D108BD9-81ED-4DB2-BD59-A6C34878D82A}">
                    <a16:rowId xmlns:a16="http://schemas.microsoft.com/office/drawing/2014/main" val="10001"/>
                  </a:ext>
                </a:extLst>
              </a:tr>
              <a:tr h="372533">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Sheer Area in 2 direction</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a:t>
                      </a:r>
                    </a:p>
                  </a:txBody>
                  <a:tcPr marL="68580" marR="68580" marT="0" marB="0" anchor="ctr"/>
                </a:tc>
                <a:extLst>
                  <a:ext uri="{0D108BD9-81ED-4DB2-BD59-A6C34878D82A}">
                    <a16:rowId xmlns:a16="http://schemas.microsoft.com/office/drawing/2014/main" val="10002"/>
                  </a:ext>
                </a:extLst>
              </a:tr>
              <a:tr h="372533">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Sheer Area in 3 direction</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a:t>
                      </a:r>
                    </a:p>
                  </a:txBody>
                  <a:tcPr marL="68580" marR="68580" marT="0" marB="0" anchor="ctr"/>
                </a:tc>
                <a:extLst>
                  <a:ext uri="{0D108BD9-81ED-4DB2-BD59-A6C34878D82A}">
                    <a16:rowId xmlns:a16="http://schemas.microsoft.com/office/drawing/2014/main" val="10003"/>
                  </a:ext>
                </a:extLst>
              </a:tr>
              <a:tr h="372533">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Torsional Constant</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a:t>
                      </a:r>
                    </a:p>
                  </a:txBody>
                  <a:tcPr marL="68580" marR="68580" marT="0" marB="0" anchor="ctr"/>
                </a:tc>
                <a:extLst>
                  <a:ext uri="{0D108BD9-81ED-4DB2-BD59-A6C34878D82A}">
                    <a16:rowId xmlns:a16="http://schemas.microsoft.com/office/drawing/2014/main" val="10004"/>
                  </a:ext>
                </a:extLst>
              </a:tr>
              <a:tr h="372533">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Moment of Inertia about 2 axis</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a:t>
                      </a:r>
                    </a:p>
                  </a:txBody>
                  <a:tcPr marL="68580" marR="68580" marT="0" marB="0" anchor="ctr"/>
                </a:tc>
                <a:extLst>
                  <a:ext uri="{0D108BD9-81ED-4DB2-BD59-A6C34878D82A}">
                    <a16:rowId xmlns:a16="http://schemas.microsoft.com/office/drawing/2014/main" val="10005"/>
                  </a:ext>
                </a:extLst>
              </a:tr>
              <a:tr h="372533">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Moment of Inertia about 3 axis</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a:t>
                      </a:r>
                    </a:p>
                  </a:txBody>
                  <a:tcPr marL="68580" marR="68580" marT="0" marB="0" anchor="ctr"/>
                </a:tc>
                <a:extLst>
                  <a:ext uri="{0D108BD9-81ED-4DB2-BD59-A6C34878D82A}">
                    <a16:rowId xmlns:a16="http://schemas.microsoft.com/office/drawing/2014/main" val="10006"/>
                  </a:ext>
                </a:extLst>
              </a:tr>
              <a:tr h="372533">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Mass</a:t>
                      </a:r>
                    </a:p>
                  </a:txBody>
                  <a:tcPr marL="68580" marR="68580" marT="0" marB="0" anchor="ctr"/>
                </a:tc>
                <a:tc>
                  <a:txBody>
                    <a:bodyPr/>
                    <a:lstStyle/>
                    <a:p>
                      <a:pPr marL="0" marR="0" algn="ctr">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(Depth-200)/200</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a:t>
                      </a:r>
                    </a:p>
                  </a:txBody>
                  <a:tcPr marL="68580" marR="68580" marT="0" marB="0" anchor="ctr"/>
                </a:tc>
                <a:extLst>
                  <a:ext uri="{0D108BD9-81ED-4DB2-BD59-A6C34878D82A}">
                    <a16:rowId xmlns:a16="http://schemas.microsoft.com/office/drawing/2014/main" val="10007"/>
                  </a:ext>
                </a:extLst>
              </a:tr>
              <a:tr h="372533">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Weight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(Depth-200)/200</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1</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0</a:t>
                      </a:r>
                    </a:p>
                  </a:txBody>
                  <a:tcPr marL="68580" marR="68580" marT="0" marB="0" anchor="ctr"/>
                </a:tc>
                <a:extLst>
                  <a:ext uri="{0D108BD9-81ED-4DB2-BD59-A6C34878D82A}">
                    <a16:rowId xmlns:a16="http://schemas.microsoft.com/office/drawing/2014/main" val="10008"/>
                  </a:ext>
                </a:extLst>
              </a:tr>
            </a:tbl>
          </a:graphicData>
        </a:graphic>
      </p:graphicFrame>
      <p:sp>
        <p:nvSpPr>
          <p:cNvPr id="6" name="Rectangle 5"/>
          <p:cNvSpPr/>
          <p:nvPr/>
        </p:nvSpPr>
        <p:spPr>
          <a:xfrm>
            <a:off x="2667000" y="304800"/>
            <a:ext cx="4098686"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T check </a:t>
            </a:r>
          </a:p>
        </p:txBody>
      </p:sp>
      <p:sp>
        <p:nvSpPr>
          <p:cNvPr id="7" name="Rectangle 6"/>
          <p:cNvSpPr/>
          <p:nvPr/>
        </p:nvSpPr>
        <p:spPr>
          <a:xfrm>
            <a:off x="1074929" y="1099046"/>
            <a:ext cx="4158511" cy="369332"/>
          </a:xfrm>
          <a:prstGeom prst="rect">
            <a:avLst/>
          </a:prstGeom>
        </p:spPr>
        <p:txBody>
          <a:bodyPr wrap="none">
            <a:spAutoFit/>
          </a:bodyPr>
          <a:lstStyle/>
          <a:p>
            <a:pPr marL="285750" indent="-285750">
              <a:buFont typeface="Wingdings" panose="05000000000000000000" pitchFamily="2" charset="2"/>
              <a:buChar char="Ø"/>
            </a:pPr>
            <a:r>
              <a:rPr lang="en-US" dirty="0"/>
              <a:t>Modifiers for frame structural element </a:t>
            </a:r>
          </a:p>
        </p:txBody>
      </p:sp>
    </p:spTree>
    <p:extLst>
      <p:ext uri="{BB962C8B-B14F-4D97-AF65-F5344CB8AC3E}">
        <p14:creationId xmlns:p14="http://schemas.microsoft.com/office/powerpoint/2010/main" val="10669153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304800"/>
            <a:ext cx="4098686"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T check </a:t>
            </a:r>
          </a:p>
        </p:txBody>
      </p:sp>
      <p:sp>
        <p:nvSpPr>
          <p:cNvPr id="6" name="Rectangle 5"/>
          <p:cNvSpPr/>
          <p:nvPr/>
        </p:nvSpPr>
        <p:spPr>
          <a:xfrm>
            <a:off x="1074929" y="1099046"/>
            <a:ext cx="7774885" cy="646331"/>
          </a:xfrm>
          <a:prstGeom prst="rect">
            <a:avLst/>
          </a:prstGeom>
        </p:spPr>
        <p:txBody>
          <a:bodyPr wrap="none">
            <a:spAutoFit/>
          </a:bodyPr>
          <a:lstStyle/>
          <a:p>
            <a:r>
              <a:rPr lang="en-US" dirty="0">
                <a:latin typeface="Cambria" panose="02040503050406030204" pitchFamily="18" charset="0"/>
              </a:rPr>
              <a:t>The structure period shall be determined from one of the following methods </a:t>
            </a:r>
            <a:r>
              <a:rPr lang="en-US" dirty="0" smtClean="0">
                <a:latin typeface="Cambria" panose="02040503050406030204" pitchFamily="18" charset="0"/>
              </a:rPr>
              <a:t> </a:t>
            </a:r>
          </a:p>
          <a:p>
            <a:r>
              <a:rPr lang="en-US" dirty="0" smtClean="0">
                <a:latin typeface="Cambria" panose="02040503050406030204" pitchFamily="18" charset="0"/>
              </a:rPr>
              <a:t>(</a:t>
            </a:r>
            <a:r>
              <a:rPr lang="en-US" dirty="0">
                <a:latin typeface="Cambria" panose="02040503050406030204" pitchFamily="18" charset="0"/>
              </a:rPr>
              <a:t>UBC_97 section 1630.2.2):</a:t>
            </a:r>
          </a:p>
        </p:txBody>
      </p:sp>
      <mc:AlternateContent xmlns:mc="http://schemas.openxmlformats.org/markup-compatibility/2006" xmlns:a14="http://schemas.microsoft.com/office/drawing/2010/main">
        <mc:Choice Requires="a14">
          <p:sp>
            <p:nvSpPr>
              <p:cNvPr id="8" name="Rectangle 7"/>
              <p:cNvSpPr/>
              <p:nvPr/>
            </p:nvSpPr>
            <p:spPr>
              <a:xfrm>
                <a:off x="1074929" y="2080650"/>
                <a:ext cx="5554471" cy="3250698"/>
              </a:xfrm>
              <a:prstGeom prst="rect">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lvl="0">
                  <a:buFont typeface="Wingdings" panose="05000000000000000000" pitchFamily="2" charset="2"/>
                  <a:buChar char="ü"/>
                </a:pPr>
                <a:r>
                  <a:rPr lang="en-US" dirty="0">
                    <a:latin typeface="Cambria" panose="02040503050406030204" pitchFamily="18" charset="0"/>
                  </a:rPr>
                  <a:t>Method A: </a:t>
                </a:r>
                <a:endParaRPr lang="en-US" dirty="0" smtClean="0">
                  <a:latin typeface="Cambria" panose="02040503050406030204" pitchFamily="18" charset="0"/>
                </a:endParaRPr>
              </a:p>
              <a:p>
                <a:pPr lvl="0"/>
                <a:endParaRPr lang="en-US" dirty="0">
                  <a:latin typeface="Cambria" panose="02040503050406030204" pitchFamily="18" charset="0"/>
                </a:endParaRPr>
              </a:p>
              <a:p>
                <a:r>
                  <a:rPr lang="en-US" dirty="0">
                    <a:latin typeface="Cambria" panose="02040503050406030204" pitchFamily="18" charset="0"/>
                  </a:rPr>
                  <a:t>         The period, T is given by: </a:t>
                </a:r>
                <a14:m>
                  <m:oMath xmlns:m="http://schemas.openxmlformats.org/officeDocument/2006/math">
                    <m:r>
                      <m:rPr>
                        <m:sty m:val="p"/>
                      </m:rPr>
                      <a:rPr lang="en-US">
                        <a:latin typeface="Cambria Math" panose="02040503050406030204" pitchFamily="18" charset="0"/>
                      </a:rPr>
                      <m:t>T</m:t>
                    </m:r>
                    <m:r>
                      <a:rPr lang="en-US">
                        <a:latin typeface="Cambria Math" panose="02040503050406030204" pitchFamily="18" charset="0"/>
                      </a:rPr>
                      <m:t>=</m:t>
                    </m:r>
                    <m:r>
                      <m:rPr>
                        <m:sty m:val="p"/>
                      </m:rPr>
                      <a:rPr lang="en-US">
                        <a:latin typeface="Cambria Math" panose="02040503050406030204" pitchFamily="18" charset="0"/>
                      </a:rPr>
                      <m:t>Ct</m:t>
                    </m:r>
                    <m:sSup>
                      <m:sSupPr>
                        <m:ctrlPr>
                          <a:rPr lang="en-US" i="1">
                            <a:latin typeface="Cambria Math" panose="02040503050406030204" pitchFamily="18" charset="0"/>
                          </a:rPr>
                        </m:ctrlPr>
                      </m:sSupPr>
                      <m:e>
                        <m:r>
                          <a:rPr lang="en-US">
                            <a:latin typeface="Cambria Math" panose="02040503050406030204" pitchFamily="18" charset="0"/>
                          </a:rPr>
                          <m:t>(</m:t>
                        </m:r>
                        <m:r>
                          <m:rPr>
                            <m:sty m:val="p"/>
                          </m:rPr>
                          <a:rPr lang="en-US">
                            <a:latin typeface="Cambria Math" panose="02040503050406030204" pitchFamily="18" charset="0"/>
                          </a:rPr>
                          <m:t>Hn</m:t>
                        </m:r>
                        <m:r>
                          <a:rPr lang="en-US">
                            <a:latin typeface="Cambria Math" panose="02040503050406030204" pitchFamily="18" charset="0"/>
                          </a:rPr>
                          <m:t>)</m:t>
                        </m:r>
                      </m:e>
                      <m:sup>
                        <m:f>
                          <m:fPr>
                            <m:ctrlPr>
                              <a:rPr lang="en-US" i="1">
                                <a:latin typeface="Cambria Math" panose="02040503050406030204" pitchFamily="18" charset="0"/>
                              </a:rPr>
                            </m:ctrlPr>
                          </m:fPr>
                          <m:num>
                            <m:r>
                              <a:rPr lang="en-US">
                                <a:latin typeface="Cambria Math" panose="02040503050406030204" pitchFamily="18" charset="0"/>
                              </a:rPr>
                              <m:t>3</m:t>
                            </m:r>
                          </m:num>
                          <m:den>
                            <m:r>
                              <a:rPr lang="en-US">
                                <a:latin typeface="Cambria Math" panose="02040503050406030204" pitchFamily="18" charset="0"/>
                              </a:rPr>
                              <m:t>4</m:t>
                            </m:r>
                          </m:den>
                        </m:f>
                      </m:sup>
                    </m:sSup>
                  </m:oMath>
                </a14:m>
                <a:r>
                  <a:rPr lang="en-US" dirty="0">
                    <a:latin typeface="Cambria" panose="02040503050406030204" pitchFamily="18" charset="0"/>
                  </a:rPr>
                  <a:t> </a:t>
                </a:r>
              </a:p>
              <a:p>
                <a:endParaRPr lang="en-US" dirty="0">
                  <a:latin typeface="Cambria" panose="02040503050406030204" pitchFamily="18" charset="0"/>
                </a:endParaRPr>
              </a:p>
              <a:p>
                <a:pPr>
                  <a:buFont typeface="Wingdings" panose="05000000000000000000" pitchFamily="2" charset="2"/>
                  <a:buChar char="§"/>
                </a:pPr>
                <a:r>
                  <a:rPr lang="en-US" dirty="0" err="1">
                    <a:latin typeface="Cambria" panose="02040503050406030204" pitchFamily="18" charset="0"/>
                  </a:rPr>
                  <a:t>Hn</a:t>
                </a:r>
                <a:r>
                  <a:rPr lang="en-US" dirty="0">
                    <a:latin typeface="Cambria" panose="02040503050406030204" pitchFamily="18" charset="0"/>
                  </a:rPr>
                  <a:t>= height of structure in meters=39.70m </a:t>
                </a:r>
                <a:endParaRPr lang="en-US" dirty="0" smtClean="0">
                  <a:latin typeface="Cambria" panose="02040503050406030204" pitchFamily="18" charset="0"/>
                </a:endParaRPr>
              </a:p>
              <a:p>
                <a:pPr>
                  <a:buFont typeface="Wingdings" panose="05000000000000000000" pitchFamily="2" charset="2"/>
                  <a:buChar char="§"/>
                </a:pPr>
                <a:r>
                  <a:rPr lang="en-US" dirty="0" smtClean="0">
                    <a:latin typeface="Cambria" panose="02040503050406030204" pitchFamily="18" charset="0"/>
                  </a:rPr>
                  <a:t>Take </a:t>
                </a:r>
                <a:r>
                  <a:rPr lang="en-US" dirty="0">
                    <a:latin typeface="Cambria" panose="02040503050406030204" pitchFamily="18" charset="0"/>
                  </a:rPr>
                  <a:t>Ct=0.0488</a:t>
                </a:r>
              </a:p>
              <a:p>
                <a:r>
                  <a:rPr lang="en-US" dirty="0">
                    <a:latin typeface="Cambria" panose="02040503050406030204" pitchFamily="18" charset="0"/>
                  </a:rPr>
                  <a:t>So, T=</a:t>
                </a:r>
                <a14:m>
                  <m:oMath xmlns:m="http://schemas.openxmlformats.org/officeDocument/2006/math">
                    <m:r>
                      <a:rPr lang="en-US">
                        <a:latin typeface="Cambria Math" panose="02040503050406030204" pitchFamily="18" charset="0"/>
                      </a:rPr>
                      <m:t> </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77</m:t>
                    </m:r>
                    <m:r>
                      <m:rPr>
                        <m:sty m:val="p"/>
                      </m:rPr>
                      <a:rPr lang="en-US">
                        <a:latin typeface="Cambria Math" panose="02040503050406030204" pitchFamily="18" charset="0"/>
                      </a:rPr>
                      <m:t>sec</m:t>
                    </m:r>
                  </m:oMath>
                </a14:m>
                <a:endParaRPr lang="en-US" dirty="0">
                  <a:latin typeface="Cambria" panose="02040503050406030204" pitchFamily="18" charset="0"/>
                </a:endParaRPr>
              </a:p>
              <a:p>
                <a:endParaRPr lang="en-US" dirty="0"/>
              </a:p>
              <a:p>
                <a:pPr>
                  <a:buFont typeface="Wingdings" panose="05000000000000000000" pitchFamily="2" charset="2"/>
                  <a:buChar char="ü"/>
                </a:pPr>
                <a:r>
                  <a:rPr lang="en-US" u="sng" dirty="0"/>
                  <a:t>Method B: </a:t>
                </a:r>
                <a:endParaRPr lang="en-US" dirty="0"/>
              </a:p>
              <a:p>
                <a:r>
                  <a:rPr lang="en-US" dirty="0"/>
                  <a:t>The period (T) is given by </a:t>
                </a:r>
                <a14:m>
                  <m:oMath xmlns:m="http://schemas.openxmlformats.org/officeDocument/2006/math">
                    <m:r>
                      <m:rPr>
                        <m:sty m:val="p"/>
                      </m:rPr>
                      <a:rPr lang="en-US">
                        <a:latin typeface="Cambria Math" panose="02040503050406030204" pitchFamily="18" charset="0"/>
                      </a:rPr>
                      <m:t>T</m:t>
                    </m:r>
                    <m:r>
                      <a:rPr lang="en-US">
                        <a:latin typeface="Cambria Math" panose="02040503050406030204" pitchFamily="18" charset="0"/>
                      </a:rPr>
                      <m:t>=</m:t>
                    </m:r>
                    <m:r>
                      <a:rPr lang="en-US">
                        <a:latin typeface="Cambria Math" panose="02040503050406030204" pitchFamily="18" charset="0"/>
                      </a:rPr>
                      <m:t>2</m:t>
                    </m:r>
                    <m:r>
                      <m:rPr>
                        <m:sty m:val="p"/>
                      </m:rPr>
                      <a:rPr lang="en-US">
                        <a:latin typeface="Cambria Math" panose="02040503050406030204" pitchFamily="18" charset="0"/>
                      </a:rPr>
                      <m:t>π</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nary>
                              <m:naryPr>
                                <m:chr m:val="∑"/>
                                <m:limLoc m:val="undOvr"/>
                                <m:ctrlPr>
                                  <a:rPr lang="en-US" i="1">
                                    <a:latin typeface="Cambria Math" panose="02040503050406030204" pitchFamily="18" charset="0"/>
                                  </a:rPr>
                                </m:ctrlPr>
                              </m:naryPr>
                              <m:sub>
                                <m:r>
                                  <m:rPr>
                                    <m:sty m:val="p"/>
                                  </m:rPr>
                                  <a:rPr lang="en-US">
                                    <a:latin typeface="Cambria Math" panose="02040503050406030204" pitchFamily="18" charset="0"/>
                                  </a:rPr>
                                  <m:t>i</m:t>
                                </m:r>
                                <m:r>
                                  <a:rPr lang="en-US">
                                    <a:latin typeface="Cambria Math" panose="02040503050406030204" pitchFamily="18" charset="0"/>
                                  </a:rPr>
                                  <m:t>=</m:t>
                                </m:r>
                                <m:r>
                                  <a:rPr lang="en-US">
                                    <a:latin typeface="Cambria Math" panose="02040503050406030204" pitchFamily="18" charset="0"/>
                                  </a:rPr>
                                  <m:t>1</m:t>
                                </m:r>
                              </m:sub>
                              <m:sup>
                                <m:r>
                                  <m:rPr>
                                    <m:sty m:val="p"/>
                                  </m:rPr>
                                  <a:rPr lang="en-US">
                                    <a:latin typeface="Cambria Math" panose="02040503050406030204" pitchFamily="18" charset="0"/>
                                  </a:rPr>
                                  <m:t>n</m:t>
                                </m:r>
                              </m:sup>
                              <m:e>
                                <m:r>
                                  <m:rPr>
                                    <m:sty m:val="p"/>
                                  </m:rPr>
                                  <a:rPr lang="en-US">
                                    <a:latin typeface="Cambria Math" panose="02040503050406030204" pitchFamily="18" charset="0"/>
                                  </a:rPr>
                                  <m:t>wi</m:t>
                                </m:r>
                                <m:r>
                                  <a:rPr lang="en-US" i="1">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δi</m:t>
                                    </m:r>
                                  </m:e>
                                  <m:sup>
                                    <m:r>
                                      <a:rPr lang="en-US">
                                        <a:latin typeface="Cambria Math" panose="02040503050406030204" pitchFamily="18" charset="0"/>
                                      </a:rPr>
                                      <m:t>2</m:t>
                                    </m:r>
                                  </m:sup>
                                </m:sSup>
                              </m:e>
                            </m:nary>
                          </m:num>
                          <m:den>
                            <m:r>
                              <m:rPr>
                                <m:sty m:val="p"/>
                              </m:rPr>
                              <a:rPr lang="en-US">
                                <a:latin typeface="Cambria Math" panose="02040503050406030204" pitchFamily="18" charset="0"/>
                              </a:rPr>
                              <m:t>g</m:t>
                            </m:r>
                            <m:nary>
                              <m:naryPr>
                                <m:chr m:val="∑"/>
                                <m:limLoc m:val="undOvr"/>
                                <m:ctrlPr>
                                  <a:rPr lang="en-US" i="1">
                                    <a:latin typeface="Cambria Math" panose="02040503050406030204" pitchFamily="18" charset="0"/>
                                  </a:rPr>
                                </m:ctrlPr>
                              </m:naryPr>
                              <m:sub>
                                <m:r>
                                  <m:rPr>
                                    <m:sty m:val="p"/>
                                  </m:rPr>
                                  <a:rPr lang="en-US">
                                    <a:latin typeface="Cambria Math" panose="02040503050406030204" pitchFamily="18" charset="0"/>
                                  </a:rPr>
                                  <m:t>i</m:t>
                                </m:r>
                                <m:r>
                                  <a:rPr lang="en-US">
                                    <a:latin typeface="Cambria Math" panose="02040503050406030204" pitchFamily="18" charset="0"/>
                                  </a:rPr>
                                  <m:t>=</m:t>
                                </m:r>
                                <m:r>
                                  <a:rPr lang="en-US">
                                    <a:latin typeface="Cambria Math" panose="02040503050406030204" pitchFamily="18" charset="0"/>
                                  </a:rPr>
                                  <m:t>1</m:t>
                                </m:r>
                              </m:sub>
                              <m:sup>
                                <m:r>
                                  <m:rPr>
                                    <m:sty m:val="p"/>
                                  </m:rPr>
                                  <a:rPr lang="en-US">
                                    <a:latin typeface="Cambria Math" panose="02040503050406030204" pitchFamily="18" charset="0"/>
                                  </a:rPr>
                                  <m:t>n</m:t>
                                </m:r>
                              </m:sup>
                              <m:e>
                                <m:r>
                                  <m:rPr>
                                    <m:sty m:val="p"/>
                                  </m:rPr>
                                  <a:rPr lang="en-US">
                                    <a:latin typeface="Cambria Math" panose="02040503050406030204" pitchFamily="18" charset="0"/>
                                  </a:rPr>
                                  <m:t>fi</m:t>
                                </m:r>
                                <m:r>
                                  <a:rPr lang="en-US" i="1">
                                    <a:latin typeface="Cambria Math" panose="02040503050406030204" pitchFamily="18" charset="0"/>
                                  </a:rPr>
                                  <m:t>∗</m:t>
                                </m:r>
                                <m:r>
                                  <m:rPr>
                                    <m:sty m:val="p"/>
                                  </m:rPr>
                                  <a:rPr lang="en-US">
                                    <a:latin typeface="Cambria Math" panose="02040503050406030204" pitchFamily="18" charset="0"/>
                                  </a:rPr>
                                  <m:t>δi</m:t>
                                </m:r>
                              </m:e>
                            </m:nary>
                          </m:den>
                        </m:f>
                      </m:e>
                    </m:rad>
                  </m:oMath>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1074929" y="2080650"/>
                <a:ext cx="5554471" cy="3250698"/>
              </a:xfrm>
              <a:prstGeom prst="rect">
                <a:avLst/>
              </a:prstGeom>
              <a:blipFill rotWithShape="0">
                <a:blip r:embed="rId2"/>
                <a:stretch>
                  <a:fillRect l="-765" t="-931"/>
                </a:stretch>
              </a:blipFill>
            </p:spPr>
            <p:txBody>
              <a:bodyPr/>
              <a:lstStyle/>
              <a:p>
                <a:r>
                  <a:rPr lang="en-US">
                    <a:noFill/>
                  </a:rPr>
                  <a:t> </a:t>
                </a:r>
              </a:p>
            </p:txBody>
          </p:sp>
        </mc:Fallback>
      </mc:AlternateContent>
    </p:spTree>
    <p:extLst>
      <p:ext uri="{BB962C8B-B14F-4D97-AF65-F5344CB8AC3E}">
        <p14:creationId xmlns:p14="http://schemas.microsoft.com/office/powerpoint/2010/main" val="21052342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304800"/>
            <a:ext cx="439735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a:t>
            </a:r>
            <a:r>
              <a:rPr lang="en-US" sz="2800" b="1" dirty="0" smtClean="0">
                <a:ln w="3175" cmpd="sng">
                  <a:noFill/>
                </a:ln>
                <a:solidFill>
                  <a:schemeClr val="tx2"/>
                </a:solidFill>
                <a:latin typeface="+mj-lt"/>
                <a:ea typeface="+mj-ea"/>
                <a:cs typeface="+mj-cs"/>
              </a:rPr>
              <a:t>period Method B</a:t>
            </a:r>
            <a:endParaRPr lang="en-US" sz="2800" b="1" dirty="0">
              <a:ln w="3175" cmpd="sng">
                <a:noFill/>
              </a:ln>
              <a:solidFill>
                <a:schemeClr val="tx2"/>
              </a:solidFill>
              <a:latin typeface="+mj-lt"/>
              <a:ea typeface="+mj-ea"/>
              <a:cs typeface="+mj-cs"/>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905000" y="1905000"/>
            <a:ext cx="5303520" cy="2468880"/>
          </a:xfrm>
          <a:prstGeom prst="rect">
            <a:avLst/>
          </a:prstGeom>
        </p:spPr>
      </p:pic>
      <p:sp>
        <p:nvSpPr>
          <p:cNvPr id="6" name="Rectangle 5"/>
          <p:cNvSpPr/>
          <p:nvPr/>
        </p:nvSpPr>
        <p:spPr>
          <a:xfrm>
            <a:off x="1295400" y="1128935"/>
            <a:ext cx="6858000" cy="646331"/>
          </a:xfrm>
          <a:prstGeom prst="rect">
            <a:avLst/>
          </a:prstGeom>
        </p:spPr>
        <p:txBody>
          <a:bodyPr wrap="square">
            <a:spAutoFit/>
          </a:bodyPr>
          <a:lstStyle/>
          <a:p>
            <a:r>
              <a:rPr lang="en-US" dirty="0"/>
              <a:t>We defined a Mass source as shown below to convert all additional mass into load </a:t>
            </a:r>
          </a:p>
        </p:txBody>
      </p:sp>
      <p:sp>
        <p:nvSpPr>
          <p:cNvPr id="7" name="Rectangle 6"/>
          <p:cNvSpPr/>
          <p:nvPr/>
        </p:nvSpPr>
        <p:spPr>
          <a:xfrm>
            <a:off x="1376875" y="4800600"/>
            <a:ext cx="6359770" cy="646331"/>
          </a:xfrm>
          <a:prstGeom prst="rect">
            <a:avLst/>
          </a:prstGeom>
        </p:spPr>
        <p:txBody>
          <a:bodyPr wrap="square">
            <a:spAutoFit/>
          </a:bodyPr>
          <a:lstStyle/>
          <a:p>
            <a:r>
              <a:rPr lang="en-US" dirty="0" err="1" smtClean="0"/>
              <a:t>wi</a:t>
            </a:r>
            <a:r>
              <a:rPr lang="en-US" dirty="0" smtClean="0"/>
              <a:t>=0.25 </a:t>
            </a:r>
            <a:r>
              <a:rPr lang="en-US" dirty="0" err="1"/>
              <a:t>WLi</a:t>
            </a:r>
            <a:r>
              <a:rPr lang="en-US" dirty="0"/>
              <a:t> + W </a:t>
            </a:r>
            <a:r>
              <a:rPr lang="en-US" dirty="0" err="1"/>
              <a:t>Deadi</a:t>
            </a:r>
            <a:r>
              <a:rPr lang="en-US" dirty="0"/>
              <a:t> + </a:t>
            </a:r>
            <a:r>
              <a:rPr lang="en-US" dirty="0" err="1"/>
              <a:t>WSDi</a:t>
            </a:r>
            <a:r>
              <a:rPr lang="en-US" dirty="0"/>
              <a:t> + W Eternal </a:t>
            </a:r>
            <a:r>
              <a:rPr lang="en-US" dirty="0" err="1" smtClean="0"/>
              <a:t>walli</a:t>
            </a:r>
            <a:endParaRPr lang="en-US" dirty="0"/>
          </a:p>
          <a:p>
            <a:r>
              <a:rPr lang="en-US" dirty="0"/>
              <a:t>        </a:t>
            </a:r>
            <a:r>
              <a:rPr lang="en-US" dirty="0" smtClean="0"/>
              <a:t>+ </a:t>
            </a:r>
            <a:r>
              <a:rPr lang="en-US" dirty="0"/>
              <a:t>0.5 (W columns + W shear wall) above and below the floor</a:t>
            </a:r>
          </a:p>
        </p:txBody>
      </p:sp>
    </p:spTree>
    <p:extLst>
      <p:ext uri="{BB962C8B-B14F-4D97-AF65-F5344CB8AC3E}">
        <p14:creationId xmlns:p14="http://schemas.microsoft.com/office/powerpoint/2010/main" val="18650806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67000" y="304800"/>
            <a:ext cx="2808782"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a:t>
            </a:r>
            <a:r>
              <a:rPr lang="en-US" sz="2800" b="1" dirty="0" smtClean="0">
                <a:ln w="3175" cmpd="sng">
                  <a:noFill/>
                </a:ln>
                <a:solidFill>
                  <a:schemeClr val="tx2"/>
                </a:solidFill>
                <a:latin typeface="+mj-lt"/>
                <a:ea typeface="+mj-ea"/>
                <a:cs typeface="+mj-cs"/>
              </a:rPr>
              <a:t>period</a:t>
            </a:r>
            <a:endParaRPr lang="en-US" sz="2800" b="1" dirty="0">
              <a:ln w="3175" cmpd="sng">
                <a:noFill/>
              </a:ln>
              <a:solidFill>
                <a:schemeClr val="tx2"/>
              </a:solidFill>
            </a:endParaRPr>
          </a:p>
        </p:txBody>
      </p:sp>
      <p:sp>
        <p:nvSpPr>
          <p:cNvPr id="9" name="Rectangle 8"/>
          <p:cNvSpPr/>
          <p:nvPr/>
        </p:nvSpPr>
        <p:spPr>
          <a:xfrm>
            <a:off x="1066800" y="1981200"/>
            <a:ext cx="7315200" cy="2585323"/>
          </a:xfrm>
          <a:prstGeom prst="rect">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u="sng" dirty="0">
                <a:latin typeface="Cambria" panose="02040503050406030204" pitchFamily="18" charset="0"/>
              </a:rPr>
              <a:t>No Torsion </a:t>
            </a:r>
          </a:p>
          <a:p>
            <a:pPr lvl="0"/>
            <a:endParaRPr lang="en-US" dirty="0">
              <a:latin typeface="Cambria" panose="02040503050406030204" pitchFamily="18" charset="0"/>
            </a:endParaRPr>
          </a:p>
          <a:p>
            <a:pPr marL="285750" indent="-285750">
              <a:buFont typeface="Wingdings" panose="05000000000000000000" pitchFamily="2" charset="2"/>
              <a:buChar char="Ø"/>
            </a:pPr>
            <a:r>
              <a:rPr lang="en-US" dirty="0" smtClean="0">
                <a:latin typeface="Cambria" panose="02040503050406030204" pitchFamily="18" charset="0"/>
              </a:rPr>
              <a:t>Before </a:t>
            </a:r>
            <a:r>
              <a:rPr lang="en-US" dirty="0">
                <a:latin typeface="Cambria" panose="02040503050406030204" pitchFamily="18" charset="0"/>
              </a:rPr>
              <a:t>starting, it’s important to insure that there is no torsion in mode </a:t>
            </a:r>
            <a:r>
              <a:rPr lang="en-US" dirty="0" smtClean="0">
                <a:latin typeface="Cambria" panose="02040503050406030204" pitchFamily="18" charset="0"/>
              </a:rPr>
              <a:t>1 in </a:t>
            </a:r>
            <a:r>
              <a:rPr lang="en-US" dirty="0">
                <a:latin typeface="Cambria" panose="02040503050406030204" pitchFamily="18" charset="0"/>
              </a:rPr>
              <a:t>the structure, so</a:t>
            </a:r>
          </a:p>
          <a:p>
            <a:pPr marL="285750" indent="-285750">
              <a:buFont typeface="Wingdings" panose="05000000000000000000" pitchFamily="2" charset="2"/>
              <a:buChar char="ü"/>
            </a:pPr>
            <a:r>
              <a:rPr lang="en-US" dirty="0">
                <a:latin typeface="Cambria" panose="02040503050406030204" pitchFamily="18" charset="0"/>
              </a:rPr>
              <a:t> </a:t>
            </a:r>
            <a:r>
              <a:rPr lang="en-US" dirty="0" smtClean="0">
                <a:latin typeface="Cambria" panose="02040503050406030204" pitchFamily="18" charset="0"/>
              </a:rPr>
              <a:t>     </a:t>
            </a:r>
            <a:r>
              <a:rPr lang="en-US" dirty="0">
                <a:latin typeface="Cambria" panose="02040503050406030204" pitchFamily="18" charset="0"/>
              </a:rPr>
              <a:t>one of the mass displacements in X direction or in Y direction must be larger than 50% of the total mass displacement</a:t>
            </a:r>
          </a:p>
          <a:p>
            <a:endParaRPr lang="en-US" dirty="0">
              <a:latin typeface="Cambria" panose="02040503050406030204" pitchFamily="18" charset="0"/>
            </a:endParaRPr>
          </a:p>
          <a:p>
            <a:pPr>
              <a:buFont typeface="Wingdings" panose="05000000000000000000" pitchFamily="2" charset="2"/>
              <a:buChar char="ü"/>
            </a:pPr>
            <a:r>
              <a:rPr lang="en-US" dirty="0">
                <a:latin typeface="Cambria" panose="02040503050406030204" pitchFamily="18" charset="0"/>
              </a:rPr>
              <a:t>    the rotation about Z direction must be smaller than (</a:t>
            </a:r>
            <a:r>
              <a:rPr lang="en-US" dirty="0" smtClean="0">
                <a:latin typeface="Cambria" panose="02040503050406030204" pitchFamily="18" charset="0"/>
              </a:rPr>
              <a:t>20-30)%. </a:t>
            </a:r>
          </a:p>
          <a:p>
            <a:endParaRPr lang="en-US" dirty="0">
              <a:latin typeface="Cambria" panose="02040503050406030204" pitchFamily="18" charset="0"/>
            </a:endParaRPr>
          </a:p>
        </p:txBody>
      </p:sp>
    </p:spTree>
    <p:extLst>
      <p:ext uri="{BB962C8B-B14F-4D97-AF65-F5344CB8AC3E}">
        <p14:creationId xmlns:p14="http://schemas.microsoft.com/office/powerpoint/2010/main" val="231664241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834575" y="3657600"/>
            <a:ext cx="3291840" cy="3200400"/>
          </a:xfrm>
          <a:prstGeom prst="rect">
            <a:avLst/>
          </a:prstGeom>
        </p:spPr>
      </p:pic>
      <p:sp>
        <p:nvSpPr>
          <p:cNvPr id="7" name="Rectangle 6"/>
          <p:cNvSpPr/>
          <p:nvPr/>
        </p:nvSpPr>
        <p:spPr>
          <a:xfrm>
            <a:off x="2667000" y="304800"/>
            <a:ext cx="2808782"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a:t>
            </a:r>
            <a:r>
              <a:rPr lang="en-US" sz="2800" b="1" dirty="0" smtClean="0">
                <a:ln w="3175" cmpd="sng">
                  <a:noFill/>
                </a:ln>
                <a:solidFill>
                  <a:schemeClr val="tx2"/>
                </a:solidFill>
                <a:latin typeface="+mj-lt"/>
                <a:ea typeface="+mj-ea"/>
                <a:cs typeface="+mj-cs"/>
              </a:rPr>
              <a:t>period</a:t>
            </a:r>
            <a:endParaRPr lang="en-US" sz="2800" b="1" dirty="0">
              <a:ln w="3175" cmpd="sng">
                <a:noFill/>
              </a:ln>
              <a:solidFill>
                <a:schemeClr val="tx2"/>
              </a:solidFill>
            </a:endParaRPr>
          </a:p>
        </p:txBody>
      </p:sp>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
        <p:nvSpPr>
          <p:cNvPr id="10" name="Rectangle 9"/>
          <p:cNvSpPr/>
          <p:nvPr/>
        </p:nvSpPr>
        <p:spPr>
          <a:xfrm>
            <a:off x="1058755" y="3777734"/>
            <a:ext cx="1908664" cy="369332"/>
          </a:xfrm>
          <a:prstGeom prst="rect">
            <a:avLst/>
          </a:prstGeom>
        </p:spPr>
        <p:txBody>
          <a:bodyPr wrap="none">
            <a:spAutoFit/>
          </a:bodyPr>
          <a:lstStyle/>
          <a:p>
            <a:pPr marL="285750" indent="-285750">
              <a:buFont typeface="Wingdings" panose="05000000000000000000" pitchFamily="2" charset="2"/>
              <a:buChar char="Ø"/>
            </a:pPr>
            <a:r>
              <a:rPr lang="en-US" dirty="0">
                <a:latin typeface="Cambria" panose="02040503050406030204" pitchFamily="18" charset="0"/>
              </a:rPr>
              <a:t>ETABS results:</a:t>
            </a:r>
          </a:p>
        </p:txBody>
      </p:sp>
      <p:sp>
        <p:nvSpPr>
          <p:cNvPr id="11" name="Rectangle 10"/>
          <p:cNvSpPr/>
          <p:nvPr/>
        </p:nvSpPr>
        <p:spPr>
          <a:xfrm>
            <a:off x="1041170" y="4580710"/>
            <a:ext cx="3675173" cy="369332"/>
          </a:xfrm>
          <a:prstGeom prst="rect">
            <a:avLst/>
          </a:prstGeom>
        </p:spPr>
        <p:txBody>
          <a:bodyPr wrap="none">
            <a:spAutoFit/>
          </a:bodyPr>
          <a:lstStyle/>
          <a:p>
            <a:r>
              <a:rPr lang="en-US" dirty="0">
                <a:latin typeface="Cambria" panose="02040503050406030204" pitchFamily="18" charset="0"/>
              </a:rPr>
              <a:t>the period from ETABS T=1.183 sec</a:t>
            </a:r>
          </a:p>
        </p:txBody>
      </p:sp>
      <p:sp>
        <p:nvSpPr>
          <p:cNvPr id="12" name="Rectangle 11"/>
          <p:cNvSpPr/>
          <p:nvPr/>
        </p:nvSpPr>
        <p:spPr>
          <a:xfrm>
            <a:off x="1371600" y="1295400"/>
            <a:ext cx="6858000" cy="646331"/>
          </a:xfrm>
          <a:prstGeom prst="rect">
            <a:avLst/>
          </a:prstGeom>
        </p:spPr>
        <p:txBody>
          <a:bodyPr wrap="square">
            <a:spAutoFit/>
          </a:bodyPr>
          <a:lstStyle/>
          <a:p>
            <a:r>
              <a:rPr lang="en-US" dirty="0">
                <a:latin typeface="Cambria" panose="02040503050406030204" pitchFamily="18" charset="0"/>
              </a:rPr>
              <a:t>From the figure we can see most of mass displacement in Y direction with 67% and </a:t>
            </a:r>
            <a:r>
              <a:rPr lang="en-US" dirty="0" err="1">
                <a:latin typeface="Cambria" panose="02040503050406030204" pitchFamily="18" charset="0"/>
              </a:rPr>
              <a:t>Rz</a:t>
            </a:r>
            <a:r>
              <a:rPr lang="en-US" dirty="0">
                <a:latin typeface="Cambria" panose="02040503050406030204" pitchFamily="18" charset="0"/>
              </a:rPr>
              <a:t> is &lt;&lt;30%. So there is </a:t>
            </a:r>
            <a:r>
              <a:rPr lang="en-US" dirty="0">
                <a:solidFill>
                  <a:srgbClr val="00B0F0"/>
                </a:solidFill>
                <a:latin typeface="Cambria" panose="02040503050406030204" pitchFamily="18" charset="0"/>
              </a:rPr>
              <a:t>no torsion in this block</a:t>
            </a:r>
          </a:p>
        </p:txBody>
      </p:sp>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1219200" y="2057400"/>
            <a:ext cx="7467600" cy="1280160"/>
          </a:xfrm>
          <a:prstGeom prst="rect">
            <a:avLst/>
          </a:prstGeom>
        </p:spPr>
      </p:pic>
    </p:spTree>
    <p:extLst>
      <p:ext uri="{BB962C8B-B14F-4D97-AF65-F5344CB8AC3E}">
        <p14:creationId xmlns:p14="http://schemas.microsoft.com/office/powerpoint/2010/main" val="12309777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267200" y="3657600"/>
            <a:ext cx="4754880" cy="3200400"/>
          </a:xfrm>
          <a:prstGeom prst="rect">
            <a:avLst/>
          </a:prstGeom>
        </p:spPr>
      </p:pic>
      <p:sp>
        <p:nvSpPr>
          <p:cNvPr id="6" name="Rectangle 5"/>
          <p:cNvSpPr/>
          <p:nvPr/>
        </p:nvSpPr>
        <p:spPr>
          <a:xfrm>
            <a:off x="2667000" y="304800"/>
            <a:ext cx="439735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a:t>
            </a:r>
            <a:r>
              <a:rPr lang="en-US" sz="2800" b="1" dirty="0">
                <a:ln w="3175" cmpd="sng">
                  <a:noFill/>
                </a:ln>
                <a:solidFill>
                  <a:schemeClr val="tx2"/>
                </a:solidFill>
              </a:rPr>
              <a:t>Method </a:t>
            </a:r>
            <a:r>
              <a:rPr lang="en-US" sz="2800" b="1" dirty="0" smtClean="0">
                <a:ln w="3175" cmpd="sng">
                  <a:noFill/>
                </a:ln>
                <a:solidFill>
                  <a:schemeClr val="tx2"/>
                </a:solidFill>
              </a:rPr>
              <a:t>B</a:t>
            </a:r>
            <a:endParaRPr lang="en-US" sz="2800" b="1" dirty="0">
              <a:ln w="3175" cmpd="sng">
                <a:noFill/>
              </a:ln>
              <a:solidFill>
                <a:schemeClr val="tx2"/>
              </a:solidFill>
            </a:endParaRP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143000" y="828020"/>
            <a:ext cx="4572000" cy="2651760"/>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6248400" y="1784930"/>
                <a:ext cx="2340897" cy="9106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T</m:t>
                      </m:r>
                      <m:r>
                        <a:rPr lang="en-US">
                          <a:latin typeface="Cambria Math" panose="02040503050406030204" pitchFamily="18" charset="0"/>
                        </a:rPr>
                        <m:t>=</m:t>
                      </m:r>
                      <m:r>
                        <a:rPr lang="en-US">
                          <a:latin typeface="Cambria Math" panose="02040503050406030204" pitchFamily="18" charset="0"/>
                        </a:rPr>
                        <m:t>2</m:t>
                      </m:r>
                      <m:r>
                        <m:rPr>
                          <m:sty m:val="p"/>
                        </m:rPr>
                        <a:rPr lang="en-US">
                          <a:latin typeface="Cambria Math" panose="02040503050406030204" pitchFamily="18" charset="0"/>
                        </a:rPr>
                        <m:t>π</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nary>
                                <m:naryPr>
                                  <m:chr m:val="∑"/>
                                  <m:limLoc m:val="undOvr"/>
                                  <m:ctrlPr>
                                    <a:rPr lang="en-US" i="1">
                                      <a:latin typeface="Cambria Math" panose="02040503050406030204" pitchFamily="18" charset="0"/>
                                    </a:rPr>
                                  </m:ctrlPr>
                                </m:naryPr>
                                <m:sub>
                                  <m:r>
                                    <m:rPr>
                                      <m:sty m:val="p"/>
                                    </m:rPr>
                                    <a:rPr lang="en-US">
                                      <a:latin typeface="Cambria Math" panose="02040503050406030204" pitchFamily="18" charset="0"/>
                                    </a:rPr>
                                    <m:t>i</m:t>
                                  </m:r>
                                  <m:r>
                                    <a:rPr lang="en-US">
                                      <a:latin typeface="Cambria Math" panose="02040503050406030204" pitchFamily="18" charset="0"/>
                                    </a:rPr>
                                    <m:t>=</m:t>
                                  </m:r>
                                  <m:r>
                                    <a:rPr lang="en-US">
                                      <a:latin typeface="Cambria Math" panose="02040503050406030204" pitchFamily="18" charset="0"/>
                                    </a:rPr>
                                    <m:t>1</m:t>
                                  </m:r>
                                </m:sub>
                                <m:sup>
                                  <m:r>
                                    <m:rPr>
                                      <m:sty m:val="p"/>
                                    </m:rPr>
                                    <a:rPr lang="en-US">
                                      <a:latin typeface="Cambria Math" panose="02040503050406030204" pitchFamily="18" charset="0"/>
                                    </a:rPr>
                                    <m:t>n</m:t>
                                  </m:r>
                                </m:sup>
                                <m:e>
                                  <m:r>
                                    <m:rPr>
                                      <m:sty m:val="p"/>
                                    </m:rPr>
                                    <a:rPr lang="en-US">
                                      <a:latin typeface="Cambria Math" panose="02040503050406030204" pitchFamily="18" charset="0"/>
                                    </a:rPr>
                                    <m:t>wi</m:t>
                                  </m:r>
                                  <m:r>
                                    <a:rPr lang="en-US" i="1">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δi</m:t>
                                      </m:r>
                                    </m:e>
                                    <m:sup>
                                      <m:r>
                                        <a:rPr lang="en-US">
                                          <a:latin typeface="Cambria Math" panose="02040503050406030204" pitchFamily="18" charset="0"/>
                                        </a:rPr>
                                        <m:t>2</m:t>
                                      </m:r>
                                    </m:sup>
                                  </m:sSup>
                                </m:e>
                              </m:nary>
                            </m:num>
                            <m:den>
                              <m:r>
                                <m:rPr>
                                  <m:sty m:val="p"/>
                                </m:rPr>
                                <a:rPr lang="en-US">
                                  <a:latin typeface="Cambria Math" panose="02040503050406030204" pitchFamily="18" charset="0"/>
                                </a:rPr>
                                <m:t>g</m:t>
                              </m:r>
                              <m:nary>
                                <m:naryPr>
                                  <m:chr m:val="∑"/>
                                  <m:limLoc m:val="undOvr"/>
                                  <m:ctrlPr>
                                    <a:rPr lang="en-US" i="1">
                                      <a:latin typeface="Cambria Math" panose="02040503050406030204" pitchFamily="18" charset="0"/>
                                    </a:rPr>
                                  </m:ctrlPr>
                                </m:naryPr>
                                <m:sub>
                                  <m:r>
                                    <m:rPr>
                                      <m:sty m:val="p"/>
                                    </m:rPr>
                                    <a:rPr lang="en-US">
                                      <a:latin typeface="Cambria Math" panose="02040503050406030204" pitchFamily="18" charset="0"/>
                                    </a:rPr>
                                    <m:t>i</m:t>
                                  </m:r>
                                  <m:r>
                                    <a:rPr lang="en-US">
                                      <a:latin typeface="Cambria Math" panose="02040503050406030204" pitchFamily="18" charset="0"/>
                                    </a:rPr>
                                    <m:t>=</m:t>
                                  </m:r>
                                  <m:r>
                                    <a:rPr lang="en-US">
                                      <a:latin typeface="Cambria Math" panose="02040503050406030204" pitchFamily="18" charset="0"/>
                                    </a:rPr>
                                    <m:t>1</m:t>
                                  </m:r>
                                </m:sub>
                                <m:sup>
                                  <m:r>
                                    <m:rPr>
                                      <m:sty m:val="p"/>
                                    </m:rPr>
                                    <a:rPr lang="en-US">
                                      <a:latin typeface="Cambria Math" panose="02040503050406030204" pitchFamily="18" charset="0"/>
                                    </a:rPr>
                                    <m:t>n</m:t>
                                  </m:r>
                                </m:sup>
                                <m:e>
                                  <m:r>
                                    <m:rPr>
                                      <m:sty m:val="p"/>
                                    </m:rPr>
                                    <a:rPr lang="en-US">
                                      <a:latin typeface="Cambria Math" panose="02040503050406030204" pitchFamily="18" charset="0"/>
                                    </a:rPr>
                                    <m:t>fi</m:t>
                                  </m:r>
                                  <m:r>
                                    <a:rPr lang="en-US" i="1">
                                      <a:latin typeface="Cambria Math" panose="02040503050406030204" pitchFamily="18" charset="0"/>
                                    </a:rPr>
                                    <m:t>∗</m:t>
                                  </m:r>
                                  <m:r>
                                    <m:rPr>
                                      <m:sty m:val="p"/>
                                    </m:rPr>
                                    <a:rPr lang="en-US">
                                      <a:latin typeface="Cambria Math" panose="02040503050406030204" pitchFamily="18" charset="0"/>
                                    </a:rPr>
                                    <m:t>δi</m:t>
                                  </m:r>
                                </m:e>
                              </m:nary>
                            </m:den>
                          </m:f>
                        </m:e>
                      </m:rad>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6248400" y="1784930"/>
                <a:ext cx="2340897" cy="910699"/>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245081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304800"/>
            <a:ext cx="439735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a:t>
            </a:r>
            <a:r>
              <a:rPr lang="en-US" sz="2800" b="1" dirty="0">
                <a:ln w="3175" cmpd="sng">
                  <a:noFill/>
                </a:ln>
                <a:solidFill>
                  <a:schemeClr val="tx2"/>
                </a:solidFill>
              </a:rPr>
              <a:t>Method </a:t>
            </a:r>
            <a:r>
              <a:rPr lang="en-US" sz="2800" b="1" dirty="0" smtClean="0">
                <a:ln w="3175" cmpd="sng">
                  <a:noFill/>
                </a:ln>
                <a:solidFill>
                  <a:schemeClr val="tx2"/>
                </a:solidFill>
              </a:rPr>
              <a:t>B</a:t>
            </a:r>
            <a:endParaRPr lang="en-US" sz="2800" b="1" dirty="0">
              <a:ln w="3175" cmpd="sng">
                <a:noFill/>
              </a:ln>
              <a:solidFill>
                <a:schemeClr val="tx2"/>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15354399"/>
              </p:ext>
            </p:extLst>
          </p:nvPr>
        </p:nvGraphicFramePr>
        <p:xfrm>
          <a:off x="1295400" y="990600"/>
          <a:ext cx="7391400" cy="4888908"/>
        </p:xfrm>
        <a:graphic>
          <a:graphicData uri="http://schemas.openxmlformats.org/drawingml/2006/table">
            <a:tbl>
              <a:tblPr firstRow="1" firstCol="1" bandRow="1">
                <a:tableStyleId>{BDBED569-4797-4DF1-A0F4-6AAB3CD982D8}</a:tableStyleId>
              </a:tblPr>
              <a:tblGrid>
                <a:gridCol w="745821">
                  <a:extLst>
                    <a:ext uri="{9D8B030D-6E8A-4147-A177-3AD203B41FA5}">
                      <a16:colId xmlns:a16="http://schemas.microsoft.com/office/drawing/2014/main" val="20000"/>
                    </a:ext>
                  </a:extLst>
                </a:gridCol>
                <a:gridCol w="1013851">
                  <a:extLst>
                    <a:ext uri="{9D8B030D-6E8A-4147-A177-3AD203B41FA5}">
                      <a16:colId xmlns:a16="http://schemas.microsoft.com/office/drawing/2014/main" val="20001"/>
                    </a:ext>
                  </a:extLst>
                </a:gridCol>
                <a:gridCol w="1328494">
                  <a:extLst>
                    <a:ext uri="{9D8B030D-6E8A-4147-A177-3AD203B41FA5}">
                      <a16:colId xmlns:a16="http://schemas.microsoft.com/office/drawing/2014/main" val="20002"/>
                    </a:ext>
                  </a:extLst>
                </a:gridCol>
                <a:gridCol w="1398415">
                  <a:extLst>
                    <a:ext uri="{9D8B030D-6E8A-4147-A177-3AD203B41FA5}">
                      <a16:colId xmlns:a16="http://schemas.microsoft.com/office/drawing/2014/main" val="20003"/>
                    </a:ext>
                  </a:extLst>
                </a:gridCol>
                <a:gridCol w="1436483">
                  <a:extLst>
                    <a:ext uri="{9D8B030D-6E8A-4147-A177-3AD203B41FA5}">
                      <a16:colId xmlns:a16="http://schemas.microsoft.com/office/drawing/2014/main" val="20004"/>
                    </a:ext>
                  </a:extLst>
                </a:gridCol>
                <a:gridCol w="1468336">
                  <a:extLst>
                    <a:ext uri="{9D8B030D-6E8A-4147-A177-3AD203B41FA5}">
                      <a16:colId xmlns:a16="http://schemas.microsoft.com/office/drawing/2014/main" val="20005"/>
                    </a:ext>
                  </a:extLst>
                </a:gridCol>
              </a:tblGrid>
              <a:tr h="354831">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fi (KN)</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𝛅i (mm)</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fi* 𝛅i</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Wi (KN)</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Wi* 𝛅i2</a:t>
                      </a:r>
                    </a:p>
                  </a:txBody>
                  <a:tcPr marL="68580" marR="68580" marT="0" marB="0" anchor="ctr"/>
                </a:tc>
                <a:extLst>
                  <a:ext uri="{0D108BD9-81ED-4DB2-BD59-A6C34878D82A}">
                    <a16:rowId xmlns:a16="http://schemas.microsoft.com/office/drawing/2014/main" val="10000"/>
                  </a:ext>
                </a:extLst>
              </a:tr>
              <a:tr h="354831">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F6</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391.36</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19.70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7709.79</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6328.57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2456053.04</a:t>
                      </a:r>
                    </a:p>
                  </a:txBody>
                  <a:tcPr marL="68580" marR="68580" marT="0" marB="0" anchor="ctr"/>
                </a:tc>
                <a:extLst>
                  <a:ext uri="{0D108BD9-81ED-4DB2-BD59-A6C34878D82A}">
                    <a16:rowId xmlns:a16="http://schemas.microsoft.com/office/drawing/2014/main" val="10001"/>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F5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432.48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18.90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8173.89</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8024.23</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2866334.82</a:t>
                      </a:r>
                    </a:p>
                  </a:txBody>
                  <a:tcPr marL="68580" marR="68580" marT="0" marB="0" anchor="ctr"/>
                </a:tc>
                <a:extLst>
                  <a:ext uri="{0D108BD9-81ED-4DB2-BD59-A6C34878D82A}">
                    <a16:rowId xmlns:a16="http://schemas.microsoft.com/office/drawing/2014/main" val="10002"/>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F4</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407.22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17.80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7248.49</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8118.27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2572193.23</a:t>
                      </a:r>
                    </a:p>
                  </a:txBody>
                  <a:tcPr marL="68580" marR="68580" marT="0" marB="0" anchor="ctr"/>
                </a:tc>
                <a:extLst>
                  <a:ext uri="{0D108BD9-81ED-4DB2-BD59-A6C34878D82A}">
                    <a16:rowId xmlns:a16="http://schemas.microsoft.com/office/drawing/2014/main" val="10003"/>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F3</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374.27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16.40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6137.99</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8118.27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2183490.37</a:t>
                      </a:r>
                    </a:p>
                  </a:txBody>
                  <a:tcPr marL="68580" marR="68580" marT="0" marB="0" anchor="ctr"/>
                </a:tc>
                <a:extLst>
                  <a:ext uri="{0D108BD9-81ED-4DB2-BD59-A6C34878D82A}">
                    <a16:rowId xmlns:a16="http://schemas.microsoft.com/office/drawing/2014/main" val="10004"/>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F2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334.35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14.70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4920.48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8118.27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1754277.35</a:t>
                      </a:r>
                    </a:p>
                  </a:txBody>
                  <a:tcPr marL="68580" marR="68580" marT="0" marB="0" anchor="ctr"/>
                </a:tc>
                <a:extLst>
                  <a:ext uri="{0D108BD9-81ED-4DB2-BD59-A6C34878D82A}">
                    <a16:rowId xmlns:a16="http://schemas.microsoft.com/office/drawing/2014/main" val="10005"/>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F1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395.46</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13.10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5180.55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10086.85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1731004.83</a:t>
                      </a:r>
                    </a:p>
                  </a:txBody>
                  <a:tcPr marL="68580" marR="68580" marT="0" marB="0" anchor="ctr"/>
                </a:tc>
                <a:extLst>
                  <a:ext uri="{0D108BD9-81ED-4DB2-BD59-A6C34878D82A}">
                    <a16:rowId xmlns:a16="http://schemas.microsoft.com/office/drawing/2014/main" val="10006"/>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G0S</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320.06</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11.20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3584.62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7959.61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998452.98</a:t>
                      </a:r>
                    </a:p>
                  </a:txBody>
                  <a:tcPr marL="68580" marR="68580" marT="0" marB="0" anchor="ctr"/>
                </a:tc>
                <a:extLst>
                  <a:ext uri="{0D108BD9-81ED-4DB2-BD59-A6C34878D82A}">
                    <a16:rowId xmlns:a16="http://schemas.microsoft.com/office/drawing/2014/main" val="10007"/>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G0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263.60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9.20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2425.15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8955.48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757992.24</a:t>
                      </a:r>
                    </a:p>
                  </a:txBody>
                  <a:tcPr marL="68580" marR="68580" marT="0" marB="0" anchor="ctr"/>
                </a:tc>
                <a:extLst>
                  <a:ext uri="{0D108BD9-81ED-4DB2-BD59-A6C34878D82A}">
                    <a16:rowId xmlns:a16="http://schemas.microsoft.com/office/drawing/2014/main" val="10008"/>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183.54</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6.40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1174.68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8649.27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354273.99</a:t>
                      </a:r>
                    </a:p>
                  </a:txBody>
                  <a:tcPr marL="68580" marR="68580" marT="0" marB="0" anchor="ctr"/>
                </a:tc>
                <a:extLst>
                  <a:ext uri="{0D108BD9-81ED-4DB2-BD59-A6C34878D82A}">
                    <a16:rowId xmlns:a16="http://schemas.microsoft.com/office/drawing/2014/main" val="10009"/>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120.95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4.20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507.98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10182.15</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179613.10</a:t>
                      </a:r>
                    </a:p>
                  </a:txBody>
                  <a:tcPr marL="68580" marR="68580" marT="0" marB="0" anchor="ctr"/>
                </a:tc>
                <a:extLst>
                  <a:ext uri="{0D108BD9-81ED-4DB2-BD59-A6C34878D82A}">
                    <a16:rowId xmlns:a16="http://schemas.microsoft.com/office/drawing/2014/main" val="10010"/>
                  </a:ext>
                </a:extLst>
              </a:tr>
              <a:tr h="169527">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B3</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73.01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2.20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160.62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12069.28</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58415.34</a:t>
                      </a:r>
                    </a:p>
                  </a:txBody>
                  <a:tcPr marL="68580" marR="68580" marT="0" marB="0" anchor="ctr"/>
                </a:tc>
                <a:extLst>
                  <a:ext uri="{0D108BD9-81ED-4DB2-BD59-A6C34878D82A}">
                    <a16:rowId xmlns:a16="http://schemas.microsoft.com/office/drawing/2014/main" val="10011"/>
                  </a:ext>
                </a:extLst>
              </a:tr>
              <a:tr h="169527">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B4</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19.52</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0.60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11.71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10050.01</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3618.01</a:t>
                      </a:r>
                    </a:p>
                  </a:txBody>
                  <a:tcPr marL="68580" marR="68580" marT="0" marB="0" anchor="ctr"/>
                </a:tc>
                <a:extLst>
                  <a:ext uri="{0D108BD9-81ED-4DB2-BD59-A6C34878D82A}">
                    <a16:rowId xmlns:a16="http://schemas.microsoft.com/office/drawing/2014/main" val="10012"/>
                  </a:ext>
                </a:extLst>
              </a:tr>
              <a:tr h="354831">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Total</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47235.96</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15915719.29</a:t>
                      </a:r>
                    </a:p>
                  </a:txBody>
                  <a:tcPr marL="68580" marR="68580" marT="0" marB="0" anchor="ct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1464842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685800" y="2971800"/>
            <a:ext cx="8229600" cy="7620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dirty="0" smtClean="0">
                <a:solidFill>
                  <a:schemeClr val="dk1"/>
                </a:solidFill>
                <a:latin typeface="Cambria" panose="02040503050406030204" pitchFamily="18" charset="0"/>
                <a:ea typeface="+mn-ea"/>
                <a:cs typeface="+mn-cs"/>
              </a:rPr>
              <a:t>Architectural Drawings </a:t>
            </a:r>
            <a:endParaRPr lang="en-US" sz="6000" dirty="0">
              <a:solidFill>
                <a:schemeClr val="dk1"/>
              </a:solidFill>
              <a:latin typeface="Cambria" panose="02040503050406030204" pitchFamily="18" charset="0"/>
              <a:ea typeface="+mn-ea"/>
              <a:cs typeface="+mn-cs"/>
            </a:endParaRPr>
          </a:p>
        </p:txBody>
      </p:sp>
    </p:spTree>
    <p:extLst>
      <p:ext uri="{BB962C8B-B14F-4D97-AF65-F5344CB8AC3E}">
        <p14:creationId xmlns:p14="http://schemas.microsoft.com/office/powerpoint/2010/main" val="69949861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585857018"/>
              </p:ext>
            </p:extLst>
          </p:nvPr>
        </p:nvGraphicFramePr>
        <p:xfrm>
          <a:off x="1820743" y="2895600"/>
          <a:ext cx="5791200" cy="1620012"/>
        </p:xfrm>
        <a:graphic>
          <a:graphicData uri="http://schemas.openxmlformats.org/drawingml/2006/table">
            <a:tbl>
              <a:tblPr firstRow="1" firstCol="1" bandRow="1">
                <a:tableStyleId>{BDBED569-4797-4DF1-A0F4-6AAB3CD982D8}</a:tableStyleId>
              </a:tblPr>
              <a:tblGrid>
                <a:gridCol w="1959760">
                  <a:extLst>
                    <a:ext uri="{9D8B030D-6E8A-4147-A177-3AD203B41FA5}">
                      <a16:colId xmlns:a16="http://schemas.microsoft.com/office/drawing/2014/main" val="20000"/>
                    </a:ext>
                  </a:extLst>
                </a:gridCol>
                <a:gridCol w="1849661">
                  <a:extLst>
                    <a:ext uri="{9D8B030D-6E8A-4147-A177-3AD203B41FA5}">
                      <a16:colId xmlns:a16="http://schemas.microsoft.com/office/drawing/2014/main" val="20001"/>
                    </a:ext>
                  </a:extLst>
                </a:gridCol>
                <a:gridCol w="1981779">
                  <a:extLst>
                    <a:ext uri="{9D8B030D-6E8A-4147-A177-3AD203B41FA5}">
                      <a16:colId xmlns:a16="http://schemas.microsoft.com/office/drawing/2014/main" val="20002"/>
                    </a:ext>
                  </a:extLst>
                </a:gridCol>
              </a:tblGrid>
              <a:tr h="0">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gridSpan="2">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T ETABS=1.183 Sec</a:t>
                      </a:r>
                    </a:p>
                  </a:txBody>
                  <a:tcPr marL="68580" marR="68580" marT="0" marB="0" anchor="ctr"/>
                </a:tc>
                <a:tc hMerge="1">
                  <a:txBody>
                    <a:bodyPr/>
                    <a:lstStyle/>
                    <a:p>
                      <a:endParaRPr lang="en-US"/>
                    </a:p>
                  </a:txBody>
                  <a:tcPr/>
                </a:tc>
                <a:extLst>
                  <a:ext uri="{0D108BD9-81ED-4DB2-BD59-A6C34878D82A}">
                    <a16:rowId xmlns:a16="http://schemas.microsoft.com/office/drawing/2014/main" val="10000"/>
                  </a:ext>
                </a:extLst>
              </a:tr>
              <a:tr h="326136">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Method</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Method A</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Method B</a:t>
                      </a:r>
                    </a:p>
                  </a:txBody>
                  <a:tcPr marL="68580" marR="68580" marT="0" marB="0" anchor="ctr"/>
                </a:tc>
                <a:extLst>
                  <a:ext uri="{0D108BD9-81ED-4DB2-BD59-A6C34878D82A}">
                    <a16:rowId xmlns:a16="http://schemas.microsoft.com/office/drawing/2014/main" val="10001"/>
                  </a:ext>
                </a:extLst>
              </a:tr>
              <a:tr h="326136">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T (Sec)</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0.770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1.164</a:t>
                      </a:r>
                    </a:p>
                  </a:txBody>
                  <a:tcPr marL="68580" marR="68580" marT="0" marB="0" anchor="ctr"/>
                </a:tc>
                <a:extLst>
                  <a:ext uri="{0D108BD9-81ED-4DB2-BD59-A6C34878D82A}">
                    <a16:rowId xmlns:a16="http://schemas.microsoft.com/office/drawing/2014/main" val="10002"/>
                  </a:ext>
                </a:extLst>
              </a:tr>
              <a:tr h="326136">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Error%</a:t>
                      </a:r>
                    </a:p>
                  </a:txBody>
                  <a:tcPr marL="68580" marR="68580" marT="0" marB="0" anchor="ctr"/>
                </a:tc>
                <a:tc>
                  <a:txBody>
                    <a:bodyPr/>
                    <a:lstStyle/>
                    <a:p>
                      <a:pPr marL="0" marR="0" algn="ctr">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34.91</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a:lnSpc>
                          <a:spcPct val="115000"/>
                        </a:lnSpc>
                        <a:spcBef>
                          <a:spcPts val="0"/>
                        </a:spcBef>
                        <a:spcAft>
                          <a:spcPts val="0"/>
                        </a:spcAft>
                      </a:pPr>
                      <a:r>
                        <a:rPr lang="en-US" sz="1800" kern="1200" dirty="0" smtClean="0">
                          <a:solidFill>
                            <a:schemeClr val="tx1"/>
                          </a:solidFill>
                          <a:effectLst/>
                          <a:latin typeface="Cambria" panose="02040503050406030204" pitchFamily="18" charset="0"/>
                          <a:ea typeface="+mn-ea"/>
                          <a:cs typeface="+mn-cs"/>
                        </a:rPr>
                        <a:t>1.61</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3"/>
                  </a:ext>
                </a:extLst>
              </a:tr>
              <a:tr h="326136">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less than 40 %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less than 10 %</a:t>
                      </a:r>
                    </a:p>
                  </a:txBody>
                  <a:tcPr marL="68580" marR="68580" marT="0" marB="0" anchor="ctr"/>
                </a:tc>
                <a:extLst>
                  <a:ext uri="{0D108BD9-81ED-4DB2-BD59-A6C34878D82A}">
                    <a16:rowId xmlns:a16="http://schemas.microsoft.com/office/drawing/2014/main" val="10004"/>
                  </a:ext>
                </a:extLst>
              </a:tr>
            </a:tbl>
          </a:graphicData>
        </a:graphic>
      </p:graphicFrame>
      <p:sp>
        <p:nvSpPr>
          <p:cNvPr id="6" name="Rectangle 5"/>
          <p:cNvSpPr/>
          <p:nvPr/>
        </p:nvSpPr>
        <p:spPr>
          <a:xfrm>
            <a:off x="2667000" y="304800"/>
            <a:ext cx="439735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a:t>
            </a:r>
            <a:r>
              <a:rPr lang="en-US" sz="2800" b="1" dirty="0">
                <a:ln w="3175" cmpd="sng">
                  <a:noFill/>
                </a:ln>
                <a:solidFill>
                  <a:schemeClr val="tx2"/>
                </a:solidFill>
              </a:rPr>
              <a:t>Method B</a:t>
            </a:r>
            <a:endParaRPr lang="en-US" sz="2800" b="1" dirty="0">
              <a:ln w="3175" cmpd="sng">
                <a:noFill/>
              </a:ln>
              <a:solidFill>
                <a:schemeClr val="tx2"/>
              </a:solidFill>
              <a:latin typeface="+mj-lt"/>
              <a:ea typeface="+mj-ea"/>
              <a:cs typeface="+mj-cs"/>
            </a:endParaRPr>
          </a:p>
        </p:txBody>
      </p:sp>
      <p:sp>
        <p:nvSpPr>
          <p:cNvPr id="7" name="Rectangle 6"/>
          <p:cNvSpPr/>
          <p:nvPr/>
        </p:nvSpPr>
        <p:spPr>
          <a:xfrm>
            <a:off x="1195754" y="1708666"/>
            <a:ext cx="1717137" cy="369332"/>
          </a:xfrm>
          <a:prstGeom prst="rect">
            <a:avLst/>
          </a:prstGeom>
        </p:spPr>
        <p:txBody>
          <a:bodyPr wrap="none">
            <a:spAutoFit/>
          </a:bodyPr>
          <a:lstStyle/>
          <a:p>
            <a:pPr marL="285750" indent="-285750">
              <a:buFont typeface="Wingdings" panose="05000000000000000000" pitchFamily="2" charset="2"/>
              <a:buChar char="Ø"/>
            </a:pPr>
            <a:r>
              <a:rPr lang="en-US" dirty="0"/>
              <a:t>Final results </a:t>
            </a:r>
            <a:r>
              <a:rPr lang="en-US" dirty="0">
                <a:latin typeface="Cambria" panose="02040503050406030204" pitchFamily="18" charset="0"/>
              </a:rPr>
              <a:t>:</a:t>
            </a:r>
            <a:endParaRPr lang="en-US" dirty="0"/>
          </a:p>
        </p:txBody>
      </p:sp>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spTree>
    <p:extLst>
      <p:ext uri="{BB962C8B-B14F-4D97-AF65-F5344CB8AC3E}">
        <p14:creationId xmlns:p14="http://schemas.microsoft.com/office/powerpoint/2010/main" val="27820690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905000"/>
            <a:ext cx="7680960" cy="1280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1066800" y="4038600"/>
            <a:ext cx="7696200" cy="137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2667000" y="304800"/>
            <a:ext cx="439735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a:t>
            </a:r>
            <a:r>
              <a:rPr lang="en-US" sz="2800" b="1" dirty="0">
                <a:ln w="3175" cmpd="sng">
                  <a:noFill/>
                </a:ln>
                <a:solidFill>
                  <a:schemeClr val="tx2"/>
                </a:solidFill>
              </a:rPr>
              <a:t>Method B</a:t>
            </a:r>
            <a:endParaRPr lang="en-US" sz="2800" b="1" dirty="0">
              <a:ln w="3175" cmpd="sng">
                <a:noFill/>
              </a:ln>
              <a:solidFill>
                <a:schemeClr val="tx2"/>
              </a:solidFill>
              <a:latin typeface="+mj-lt"/>
              <a:ea typeface="+mj-ea"/>
              <a:cs typeface="+mj-cs"/>
            </a:endParaRPr>
          </a:p>
        </p:txBody>
      </p:sp>
      <p:sp>
        <p:nvSpPr>
          <p:cNvPr id="10" name="Cloud 9"/>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2</a:t>
            </a:r>
            <a:endParaRPr lang="en-US" b="1" dirty="0">
              <a:latin typeface="Cambria" panose="02040503050406030204" pitchFamily="18" charset="0"/>
            </a:endParaRPr>
          </a:p>
        </p:txBody>
      </p:sp>
    </p:spTree>
    <p:extLst>
      <p:ext uri="{BB962C8B-B14F-4D97-AF65-F5344CB8AC3E}">
        <p14:creationId xmlns:p14="http://schemas.microsoft.com/office/powerpoint/2010/main" val="41625054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1143000"/>
            <a:ext cx="5240637" cy="5577840"/>
          </a:xfrm>
          <a:prstGeom prst="rect">
            <a:avLst/>
          </a:prstGeom>
        </p:spPr>
      </p:pic>
      <p:sp>
        <p:nvSpPr>
          <p:cNvPr id="6" name="Rectangle 5"/>
          <p:cNvSpPr/>
          <p:nvPr/>
        </p:nvSpPr>
        <p:spPr>
          <a:xfrm>
            <a:off x="2667000" y="304800"/>
            <a:ext cx="439735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a:t>
            </a:r>
            <a:r>
              <a:rPr lang="en-US" sz="2800" b="1" dirty="0">
                <a:ln w="3175" cmpd="sng">
                  <a:noFill/>
                </a:ln>
                <a:solidFill>
                  <a:schemeClr val="tx2"/>
                </a:solidFill>
              </a:rPr>
              <a:t>Method B</a:t>
            </a:r>
            <a:endParaRPr lang="en-US" sz="2800" b="1" dirty="0">
              <a:ln w="3175" cmpd="sng">
                <a:noFill/>
              </a:ln>
              <a:solidFill>
                <a:schemeClr val="tx2"/>
              </a:solidFill>
              <a:latin typeface="+mj-lt"/>
              <a:ea typeface="+mj-ea"/>
              <a:cs typeface="+mj-cs"/>
            </a:endParaRPr>
          </a:p>
        </p:txBody>
      </p:sp>
      <p:sp>
        <p:nvSpPr>
          <p:cNvPr id="7" name="Cloud 6"/>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2</a:t>
            </a:r>
            <a:endParaRPr lang="en-US" b="1" dirty="0">
              <a:latin typeface="Cambria" panose="02040503050406030204" pitchFamily="18" charset="0"/>
            </a:endParaRPr>
          </a:p>
        </p:txBody>
      </p:sp>
    </p:spTree>
    <p:extLst>
      <p:ext uri="{BB962C8B-B14F-4D97-AF65-F5344CB8AC3E}">
        <p14:creationId xmlns:p14="http://schemas.microsoft.com/office/powerpoint/2010/main" val="12136151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5029200" y="1447800"/>
            <a:ext cx="3932794" cy="3200400"/>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222213998"/>
              </p:ext>
            </p:extLst>
          </p:nvPr>
        </p:nvGraphicFramePr>
        <p:xfrm>
          <a:off x="2362200" y="5181600"/>
          <a:ext cx="5562601" cy="1577340"/>
        </p:xfrm>
        <a:graphic>
          <a:graphicData uri="http://schemas.openxmlformats.org/drawingml/2006/table">
            <a:tbl>
              <a:tblPr firstRow="1" firstCol="1" bandRow="1">
                <a:tableStyleId>{BDBED569-4797-4DF1-A0F4-6AAB3CD982D8}</a:tableStyleId>
              </a:tblPr>
              <a:tblGrid>
                <a:gridCol w="1208167">
                  <a:extLst>
                    <a:ext uri="{9D8B030D-6E8A-4147-A177-3AD203B41FA5}">
                      <a16:colId xmlns:a16="http://schemas.microsoft.com/office/drawing/2014/main" val="20000"/>
                    </a:ext>
                  </a:extLst>
                </a:gridCol>
                <a:gridCol w="2177217">
                  <a:extLst>
                    <a:ext uri="{9D8B030D-6E8A-4147-A177-3AD203B41FA5}">
                      <a16:colId xmlns:a16="http://schemas.microsoft.com/office/drawing/2014/main" val="20001"/>
                    </a:ext>
                  </a:extLst>
                </a:gridCol>
                <a:gridCol w="2177217">
                  <a:extLst>
                    <a:ext uri="{9D8B030D-6E8A-4147-A177-3AD203B41FA5}">
                      <a16:colId xmlns:a16="http://schemas.microsoft.com/office/drawing/2014/main" val="20002"/>
                    </a:ext>
                  </a:extLst>
                </a:gridCol>
              </a:tblGrid>
              <a:tr h="304800">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gridSpan="2">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T ETABS=0.708 Sec</a:t>
                      </a:r>
                    </a:p>
                  </a:txBody>
                  <a:tcPr marL="68580" marR="68580" marT="0" marB="0" anchor="ctr"/>
                </a:tc>
                <a:tc hMerge="1">
                  <a:txBody>
                    <a:bodyPr/>
                    <a:lstStyle/>
                    <a:p>
                      <a:endParaRPr lang="en-US"/>
                    </a:p>
                  </a:txBody>
                  <a:tcPr/>
                </a:tc>
                <a:extLst>
                  <a:ext uri="{0D108BD9-81ED-4DB2-BD59-A6C34878D82A}">
                    <a16:rowId xmlns:a16="http://schemas.microsoft.com/office/drawing/2014/main" val="10000"/>
                  </a:ext>
                </a:extLst>
              </a:tr>
              <a:tr h="304800">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Method</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Method A</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Method B</a:t>
                      </a:r>
                    </a:p>
                  </a:txBody>
                  <a:tcPr marL="68580" marR="68580" marT="0" marB="0" anchor="ctr"/>
                </a:tc>
                <a:extLst>
                  <a:ext uri="{0D108BD9-81ED-4DB2-BD59-A6C34878D82A}">
                    <a16:rowId xmlns:a16="http://schemas.microsoft.com/office/drawing/2014/main" val="10001"/>
                  </a:ext>
                </a:extLst>
              </a:tr>
              <a:tr h="304800">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T (Sec)</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0.770</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0.653</a:t>
                      </a:r>
                    </a:p>
                  </a:txBody>
                  <a:tcPr marL="68580" marR="68580" marT="0" marB="0" anchor="ctr"/>
                </a:tc>
                <a:extLst>
                  <a:ext uri="{0D108BD9-81ED-4DB2-BD59-A6C34878D82A}">
                    <a16:rowId xmlns:a16="http://schemas.microsoft.com/office/drawing/2014/main" val="10002"/>
                  </a:ext>
                </a:extLst>
              </a:tr>
              <a:tr h="304800">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Error%</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8.757</a:t>
                      </a:r>
                    </a:p>
                  </a:txBody>
                  <a:tcPr marL="68580" marR="68580" marT="0" marB="0" anchor="ctr"/>
                </a:tc>
                <a:tc>
                  <a:txBody>
                    <a:bodyPr/>
                    <a:lstStyle/>
                    <a:p>
                      <a:pPr marL="0" marR="0" algn="ctr">
                        <a:lnSpc>
                          <a:spcPct val="115000"/>
                        </a:lnSpc>
                        <a:spcBef>
                          <a:spcPts val="0"/>
                        </a:spcBef>
                        <a:spcAft>
                          <a:spcPts val="0"/>
                        </a:spcAft>
                      </a:pPr>
                      <a:r>
                        <a:rPr lang="en-US" sz="1800" kern="1200">
                          <a:solidFill>
                            <a:schemeClr val="tx1"/>
                          </a:solidFill>
                          <a:effectLst/>
                          <a:latin typeface="Cambria" panose="02040503050406030204" pitchFamily="18" charset="0"/>
                          <a:ea typeface="+mn-ea"/>
                          <a:cs typeface="+mn-cs"/>
                        </a:rPr>
                        <a:t>7.768</a:t>
                      </a:r>
                    </a:p>
                  </a:txBody>
                  <a:tcPr marL="68580" marR="68580" marT="0" marB="0" anchor="ctr"/>
                </a:tc>
                <a:extLst>
                  <a:ext uri="{0D108BD9-81ED-4DB2-BD59-A6C34878D82A}">
                    <a16:rowId xmlns:a16="http://schemas.microsoft.com/office/drawing/2014/main" val="10003"/>
                  </a:ext>
                </a:extLst>
              </a:tr>
              <a:tr h="304800">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less than 40 %</a:t>
                      </a:r>
                    </a:p>
                  </a:txBody>
                  <a:tcPr marL="68580" marR="68580" marT="0" marB="0" anchor="ctr"/>
                </a:tc>
                <a:tc>
                  <a:txBody>
                    <a:bodyPr/>
                    <a:lstStyle/>
                    <a:p>
                      <a:pPr marL="0" marR="0" algn="ctr">
                        <a:lnSpc>
                          <a:spcPct val="115000"/>
                        </a:lnSpc>
                        <a:spcBef>
                          <a:spcPts val="0"/>
                        </a:spcBef>
                        <a:spcAft>
                          <a:spcPts val="0"/>
                        </a:spcAft>
                      </a:pPr>
                      <a:r>
                        <a:rPr lang="en-US" sz="1800" kern="1200" dirty="0">
                          <a:solidFill>
                            <a:schemeClr val="tx1"/>
                          </a:solidFill>
                          <a:effectLst/>
                          <a:latin typeface="Cambria" panose="02040503050406030204" pitchFamily="18" charset="0"/>
                          <a:ea typeface="+mn-ea"/>
                          <a:cs typeface="+mn-cs"/>
                        </a:rPr>
                        <a:t>less than 10 %</a:t>
                      </a:r>
                    </a:p>
                  </a:txBody>
                  <a:tcPr marL="68580" marR="68580" marT="0" marB="0" anchor="ctr"/>
                </a:tc>
                <a:extLst>
                  <a:ext uri="{0D108BD9-81ED-4DB2-BD59-A6C34878D82A}">
                    <a16:rowId xmlns:a16="http://schemas.microsoft.com/office/drawing/2014/main" val="10004"/>
                  </a:ext>
                </a:extLst>
              </a:tr>
            </a:tbl>
          </a:graphicData>
        </a:graphic>
      </p:graphicFrame>
      <p:sp>
        <p:nvSpPr>
          <p:cNvPr id="8" name="Cloud 7"/>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2</a:t>
            </a:r>
            <a:endParaRPr lang="en-US" b="1" dirty="0">
              <a:latin typeface="Cambria" panose="02040503050406030204" pitchFamily="18" charset="0"/>
            </a:endParaRPr>
          </a:p>
        </p:txBody>
      </p:sp>
      <p:sp>
        <p:nvSpPr>
          <p:cNvPr id="9" name="Rectangle 8"/>
          <p:cNvSpPr/>
          <p:nvPr/>
        </p:nvSpPr>
        <p:spPr>
          <a:xfrm>
            <a:off x="2667000" y="304800"/>
            <a:ext cx="4397358" cy="523220"/>
          </a:xfrm>
          <a:prstGeom prst="rect">
            <a:avLst/>
          </a:prstGeom>
        </p:spPr>
        <p:txBody>
          <a:bodyPr wrap="none">
            <a:spAutoFit/>
          </a:bodyPr>
          <a:lstStyle/>
          <a:p>
            <a:r>
              <a:rPr lang="en-US" sz="2800" b="1" dirty="0">
                <a:ln w="3175" cmpd="sng">
                  <a:noFill/>
                </a:ln>
                <a:solidFill>
                  <a:schemeClr val="tx2"/>
                </a:solidFill>
                <a:latin typeface="+mj-lt"/>
                <a:ea typeface="+mj-ea"/>
                <a:cs typeface="+mj-cs"/>
              </a:rPr>
              <a:t>Structural period </a:t>
            </a:r>
            <a:r>
              <a:rPr lang="en-US" sz="2800" b="1" dirty="0">
                <a:ln w="3175" cmpd="sng">
                  <a:noFill/>
                </a:ln>
                <a:solidFill>
                  <a:schemeClr val="tx2"/>
                </a:solidFill>
              </a:rPr>
              <a:t>Method B</a:t>
            </a:r>
            <a:endParaRPr lang="en-US" sz="2800" b="1" dirty="0">
              <a:ln w="3175" cmpd="sng">
                <a:noFill/>
              </a:ln>
              <a:solidFill>
                <a:schemeClr val="tx2"/>
              </a:solidFill>
              <a:latin typeface="+mj-lt"/>
              <a:ea typeface="+mj-ea"/>
              <a:cs typeface="+mj-cs"/>
            </a:endParaRPr>
          </a:p>
        </p:txBody>
      </p:sp>
      <p:sp>
        <p:nvSpPr>
          <p:cNvPr id="10" name="Rectangle 9"/>
          <p:cNvSpPr/>
          <p:nvPr/>
        </p:nvSpPr>
        <p:spPr>
          <a:xfrm>
            <a:off x="1058755" y="1462426"/>
            <a:ext cx="1908664" cy="369332"/>
          </a:xfrm>
          <a:prstGeom prst="rect">
            <a:avLst/>
          </a:prstGeom>
        </p:spPr>
        <p:txBody>
          <a:bodyPr wrap="none">
            <a:spAutoFit/>
          </a:bodyPr>
          <a:lstStyle/>
          <a:p>
            <a:pPr marL="285750" indent="-285750">
              <a:buFont typeface="Wingdings" panose="05000000000000000000" pitchFamily="2" charset="2"/>
              <a:buChar char="Ø"/>
            </a:pPr>
            <a:r>
              <a:rPr lang="en-US" dirty="0">
                <a:latin typeface="Cambria" panose="02040503050406030204" pitchFamily="18" charset="0"/>
              </a:rPr>
              <a:t>ETABS results:</a:t>
            </a:r>
          </a:p>
        </p:txBody>
      </p:sp>
      <p:sp>
        <p:nvSpPr>
          <p:cNvPr id="11" name="Rectangle 10"/>
          <p:cNvSpPr/>
          <p:nvPr/>
        </p:nvSpPr>
        <p:spPr>
          <a:xfrm>
            <a:off x="1041170" y="2057400"/>
            <a:ext cx="3675173" cy="369332"/>
          </a:xfrm>
          <a:prstGeom prst="rect">
            <a:avLst/>
          </a:prstGeom>
        </p:spPr>
        <p:txBody>
          <a:bodyPr wrap="none">
            <a:spAutoFit/>
          </a:bodyPr>
          <a:lstStyle/>
          <a:p>
            <a:r>
              <a:rPr lang="en-US" dirty="0">
                <a:latin typeface="Cambria" panose="02040503050406030204" pitchFamily="18" charset="0"/>
              </a:rPr>
              <a:t>the period from ETABS </a:t>
            </a:r>
            <a:r>
              <a:rPr lang="en-US" dirty="0" smtClean="0">
                <a:latin typeface="Cambria" panose="02040503050406030204" pitchFamily="18" charset="0"/>
              </a:rPr>
              <a:t>T=0.708 </a:t>
            </a:r>
            <a:r>
              <a:rPr lang="en-US" dirty="0">
                <a:latin typeface="Cambria" panose="02040503050406030204" pitchFamily="18" charset="0"/>
              </a:rPr>
              <a:t>sec</a:t>
            </a:r>
          </a:p>
        </p:txBody>
      </p:sp>
      <p:sp>
        <p:nvSpPr>
          <p:cNvPr id="12" name="Rectangle 11"/>
          <p:cNvSpPr/>
          <p:nvPr/>
        </p:nvSpPr>
        <p:spPr>
          <a:xfrm>
            <a:off x="1058755" y="4463534"/>
            <a:ext cx="1717137" cy="369332"/>
          </a:xfrm>
          <a:prstGeom prst="rect">
            <a:avLst/>
          </a:prstGeom>
        </p:spPr>
        <p:txBody>
          <a:bodyPr wrap="none">
            <a:spAutoFit/>
          </a:bodyPr>
          <a:lstStyle/>
          <a:p>
            <a:pPr marL="285750" indent="-285750">
              <a:buFont typeface="Wingdings" panose="05000000000000000000" pitchFamily="2" charset="2"/>
              <a:buChar char="Ø"/>
            </a:pPr>
            <a:r>
              <a:rPr lang="en-US" dirty="0"/>
              <a:t>Final results </a:t>
            </a:r>
            <a:r>
              <a:rPr lang="en-US" dirty="0">
                <a:latin typeface="Cambria" panose="02040503050406030204" pitchFamily="18" charset="0"/>
              </a:rPr>
              <a:t>:</a:t>
            </a:r>
            <a:endParaRPr lang="en-US" dirty="0"/>
          </a:p>
        </p:txBody>
      </p:sp>
    </p:spTree>
    <p:extLst>
      <p:ext uri="{BB962C8B-B14F-4D97-AF65-F5344CB8AC3E}">
        <p14:creationId xmlns:p14="http://schemas.microsoft.com/office/powerpoint/2010/main" val="310625339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Rectangle 3"/>
          <p:cNvSpPr/>
          <p:nvPr/>
        </p:nvSpPr>
        <p:spPr>
          <a:xfrm>
            <a:off x="2034540" y="297251"/>
            <a:ext cx="5105400" cy="954107"/>
          </a:xfrm>
          <a:prstGeom prst="rect">
            <a:avLst/>
          </a:prstGeom>
        </p:spPr>
        <p:txBody>
          <a:bodyPr wrap="square">
            <a:spAutoFit/>
          </a:bodyPr>
          <a:lstStyle/>
          <a:p>
            <a:pPr algn="ctr"/>
            <a:r>
              <a:rPr lang="en-US" sz="2800" b="1" dirty="0" smtClean="0">
                <a:ln w="3175" cmpd="sng">
                  <a:noFill/>
                </a:ln>
                <a:solidFill>
                  <a:schemeClr val="tx2"/>
                </a:solidFill>
                <a:latin typeface="+mj-lt"/>
                <a:ea typeface="+mj-ea"/>
                <a:cs typeface="+mj-cs"/>
              </a:rPr>
              <a:t>Participating mass ratio check</a:t>
            </a:r>
          </a:p>
          <a:p>
            <a:pPr algn="ctr"/>
            <a:r>
              <a:rPr lang="en-US" sz="2800" b="1" dirty="0" smtClean="0">
                <a:ln w="3175" cmpd="sng">
                  <a:noFill/>
                </a:ln>
                <a:solidFill>
                  <a:schemeClr val="tx2"/>
                </a:solidFill>
                <a:latin typeface="+mj-lt"/>
                <a:ea typeface="+mj-ea"/>
                <a:cs typeface="+mj-cs"/>
              </a:rPr>
              <a:t>“Modal Analysis” </a:t>
            </a:r>
            <a:endParaRPr lang="en-US" sz="2800" b="1" dirty="0">
              <a:ln w="3175" cmpd="sng">
                <a:noFill/>
              </a:ln>
              <a:solidFill>
                <a:schemeClr val="tx2"/>
              </a:solidFill>
              <a:latin typeface="+mj-lt"/>
              <a:ea typeface="+mj-ea"/>
              <a:cs typeface="+mj-cs"/>
            </a:endParaRPr>
          </a:p>
        </p:txBody>
      </p:sp>
      <p:sp>
        <p:nvSpPr>
          <p:cNvPr id="5" name="Cloud 4"/>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 1</a:t>
            </a:r>
            <a:endParaRPr lang="en-US" b="1" dirty="0">
              <a:latin typeface="Cambria" panose="02040503050406030204" pitchFamily="18" charset="0"/>
            </a:endParaRPr>
          </a:p>
        </p:txBody>
      </p:sp>
      <p:pic>
        <p:nvPicPr>
          <p:cNvPr id="6" name="Picture 5" descr="C:\Users\a-hal\Desktop\Untitledcc.png"/>
          <p:cNvPicPr/>
          <p:nvPr/>
        </p:nvPicPr>
        <p:blipFill>
          <a:blip r:embed="rId3">
            <a:extLst>
              <a:ext uri="{28A0092B-C50C-407E-A947-70E740481C1C}">
                <a14:useLocalDpi xmlns:a14="http://schemas.microsoft.com/office/drawing/2010/main" val="0"/>
              </a:ext>
            </a:extLst>
          </a:blip>
          <a:srcRect/>
          <a:stretch>
            <a:fillRect/>
          </a:stretch>
        </p:blipFill>
        <p:spPr bwMode="auto">
          <a:xfrm>
            <a:off x="472440" y="2743200"/>
            <a:ext cx="8229600" cy="4114800"/>
          </a:xfrm>
          <a:prstGeom prst="rect">
            <a:avLst/>
          </a:prstGeom>
          <a:noFill/>
          <a:ln>
            <a:noFill/>
          </a:ln>
        </p:spPr>
      </p:pic>
      <p:sp>
        <p:nvSpPr>
          <p:cNvPr id="7" name="Rectangle 6"/>
          <p:cNvSpPr/>
          <p:nvPr/>
        </p:nvSpPr>
        <p:spPr>
          <a:xfrm>
            <a:off x="396241" y="1265872"/>
            <a:ext cx="7833359" cy="1477328"/>
          </a:xfrm>
          <a:prstGeom prst="rect">
            <a:avLst/>
          </a:prstGeom>
        </p:spPr>
        <p:txBody>
          <a:bodyPr wrap="square">
            <a:spAutoFit/>
          </a:bodyPr>
          <a:lstStyle/>
          <a:p>
            <a:pPr algn="just"/>
            <a:r>
              <a:rPr lang="en-US" dirty="0"/>
              <a:t>Modal analysis was done and the modal mass participating ratio for a mode provides a relative measure of how important the mode is for computing the response to the Acceleration loads in each of the three global directions. Thus it is useful for determining the accuracy of response-spectrum analyses. Ritz method is used for the modal analysis.</a:t>
            </a:r>
          </a:p>
        </p:txBody>
      </p:sp>
    </p:spTree>
    <p:extLst>
      <p:ext uri="{BB962C8B-B14F-4D97-AF65-F5344CB8AC3E}">
        <p14:creationId xmlns:p14="http://schemas.microsoft.com/office/powerpoint/2010/main" val="295312399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90800" y="424190"/>
            <a:ext cx="3810000" cy="954107"/>
          </a:xfrm>
          <a:prstGeom prst="rect">
            <a:avLst/>
          </a:prstGeom>
        </p:spPr>
        <p:txBody>
          <a:bodyPr wrap="square">
            <a:spAutoFit/>
          </a:bodyPr>
          <a:lstStyle/>
          <a:p>
            <a:pPr algn="ctr"/>
            <a:r>
              <a:rPr lang="en-US" sz="2800" b="1" dirty="0" smtClean="0">
                <a:ln w="3175" cmpd="sng">
                  <a:noFill/>
                </a:ln>
                <a:solidFill>
                  <a:schemeClr val="tx2"/>
                </a:solidFill>
                <a:latin typeface="+mj-lt"/>
                <a:ea typeface="+mj-ea"/>
                <a:cs typeface="+mj-cs"/>
              </a:rPr>
              <a:t>Base Shear check</a:t>
            </a:r>
          </a:p>
          <a:p>
            <a:pPr algn="ctr"/>
            <a:r>
              <a:rPr lang="en-US" sz="2800" b="1" dirty="0" smtClean="0">
                <a:ln w="3175" cmpd="sng">
                  <a:noFill/>
                </a:ln>
                <a:solidFill>
                  <a:schemeClr val="tx2"/>
                </a:solidFill>
                <a:latin typeface="+mj-lt"/>
                <a:ea typeface="+mj-ea"/>
                <a:cs typeface="+mj-cs"/>
              </a:rPr>
              <a:t>“</a:t>
            </a:r>
            <a:r>
              <a:rPr lang="en-US" sz="2800" b="1" dirty="0">
                <a:ln w="3175" cmpd="sng">
                  <a:noFill/>
                </a:ln>
                <a:solidFill>
                  <a:schemeClr val="tx2"/>
                </a:solidFill>
              </a:rPr>
              <a:t>Equivalent </a:t>
            </a:r>
            <a:r>
              <a:rPr lang="en-US" sz="2800" b="1" dirty="0" smtClean="0">
                <a:ln w="3175" cmpd="sng">
                  <a:noFill/>
                </a:ln>
                <a:solidFill>
                  <a:schemeClr val="tx2"/>
                </a:solidFill>
              </a:rPr>
              <a:t>Static”</a:t>
            </a:r>
            <a:r>
              <a:rPr lang="en-US" sz="2800" b="1" dirty="0" smtClean="0">
                <a:ln w="3175" cmpd="sng">
                  <a:noFill/>
                </a:ln>
                <a:solidFill>
                  <a:schemeClr val="tx2"/>
                </a:solidFill>
                <a:latin typeface="+mj-lt"/>
                <a:ea typeface="+mj-ea"/>
                <a:cs typeface="+mj-cs"/>
              </a:rPr>
              <a:t> </a:t>
            </a:r>
            <a:endParaRPr lang="en-US" sz="2800" b="1" dirty="0">
              <a:ln w="3175" cmpd="sng">
                <a:noFill/>
              </a:ln>
              <a:solidFill>
                <a:schemeClr val="tx2"/>
              </a:solidFill>
              <a:latin typeface="+mj-lt"/>
              <a:ea typeface="+mj-ea"/>
              <a:cs typeface="+mj-cs"/>
            </a:endParaRPr>
          </a:p>
        </p:txBody>
      </p:sp>
      <p:sp>
        <p:nvSpPr>
          <p:cNvPr id="5" name="Cloud 4"/>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pic>
        <p:nvPicPr>
          <p:cNvPr id="6" name="Picture 5" descr="C:\Users\NasaQ\Desktop\7ALAWEH.PNG"/>
          <p:cNvPicPr/>
          <p:nvPr/>
        </p:nvPicPr>
        <p:blipFill>
          <a:blip r:embed="rId2">
            <a:extLst>
              <a:ext uri="{28A0092B-C50C-407E-A947-70E740481C1C}">
                <a14:useLocalDpi xmlns:a14="http://schemas.microsoft.com/office/drawing/2010/main" val="0"/>
              </a:ext>
            </a:extLst>
          </a:blip>
          <a:srcRect/>
          <a:stretch>
            <a:fillRect/>
          </a:stretch>
        </p:blipFill>
        <p:spPr bwMode="auto">
          <a:xfrm>
            <a:off x="1342569" y="2297667"/>
            <a:ext cx="7315200" cy="31089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1342570" y="1653316"/>
            <a:ext cx="3810000" cy="369332"/>
          </a:xfrm>
          <a:prstGeom prst="rect">
            <a:avLst/>
          </a:prstGeom>
        </p:spPr>
        <p:txBody>
          <a:bodyPr wrap="square">
            <a:spAutoFit/>
          </a:bodyPr>
          <a:lstStyle/>
          <a:p>
            <a:r>
              <a:rPr lang="en-US" dirty="0">
                <a:latin typeface="Cambria" panose="02040503050406030204" pitchFamily="18" charset="0"/>
              </a:rPr>
              <a:t>V = 9314.8 </a:t>
            </a:r>
            <a:r>
              <a:rPr lang="en-US" dirty="0" err="1">
                <a:latin typeface="Cambria" panose="02040503050406030204" pitchFamily="18" charset="0"/>
              </a:rPr>
              <a:t>kN</a:t>
            </a:r>
            <a:endParaRPr lang="en-US" dirty="0">
              <a:latin typeface="Cambria" panose="02040503050406030204" pitchFamily="18" charset="0"/>
            </a:endParaRPr>
          </a:p>
        </p:txBody>
      </p:sp>
      <p:sp>
        <p:nvSpPr>
          <p:cNvPr id="2" name="Rectangle 1"/>
          <p:cNvSpPr/>
          <p:nvPr/>
        </p:nvSpPr>
        <p:spPr>
          <a:xfrm>
            <a:off x="6019800" y="5885543"/>
            <a:ext cx="1467068" cy="369332"/>
          </a:xfrm>
          <a:prstGeom prst="rect">
            <a:avLst/>
          </a:prstGeom>
        </p:spPr>
        <p:txBody>
          <a:bodyPr wrap="square">
            <a:spAutoFit/>
          </a:bodyPr>
          <a:lstStyle/>
          <a:p>
            <a:r>
              <a:rPr lang="en-US" dirty="0" smtClean="0">
                <a:latin typeface="Cambria" panose="02040503050406030204" pitchFamily="18" charset="0"/>
              </a:rPr>
              <a:t>                OK</a:t>
            </a:r>
            <a:endParaRPr lang="en-US" dirty="0">
              <a:latin typeface="Cambria" panose="02040503050406030204" pitchFamily="18" charset="0"/>
            </a:endParaRPr>
          </a:p>
        </p:txBody>
      </p:sp>
      <p:sp>
        <p:nvSpPr>
          <p:cNvPr id="3" name="Right Arrow 2"/>
          <p:cNvSpPr/>
          <p:nvPr/>
        </p:nvSpPr>
        <p:spPr>
          <a:xfrm>
            <a:off x="5715000" y="5885543"/>
            <a:ext cx="1038334"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649289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86100" y="424190"/>
            <a:ext cx="3810000" cy="954107"/>
          </a:xfrm>
          <a:prstGeom prst="rect">
            <a:avLst/>
          </a:prstGeom>
        </p:spPr>
        <p:txBody>
          <a:bodyPr wrap="square">
            <a:spAutoFit/>
          </a:bodyPr>
          <a:lstStyle/>
          <a:p>
            <a:pPr algn="ctr"/>
            <a:r>
              <a:rPr lang="en-US" sz="2800" b="1" dirty="0" smtClean="0">
                <a:ln w="3175" cmpd="sng">
                  <a:noFill/>
                </a:ln>
                <a:solidFill>
                  <a:schemeClr val="tx2"/>
                </a:solidFill>
                <a:latin typeface="+mj-lt"/>
                <a:ea typeface="+mj-ea"/>
                <a:cs typeface="+mj-cs"/>
              </a:rPr>
              <a:t>Base Shear check</a:t>
            </a:r>
          </a:p>
          <a:p>
            <a:pPr algn="ctr"/>
            <a:r>
              <a:rPr lang="en-US" sz="2800" b="1" dirty="0" smtClean="0">
                <a:ln w="3175" cmpd="sng">
                  <a:noFill/>
                </a:ln>
                <a:solidFill>
                  <a:schemeClr val="tx2"/>
                </a:solidFill>
                <a:latin typeface="+mj-lt"/>
                <a:ea typeface="+mj-ea"/>
                <a:cs typeface="+mj-cs"/>
              </a:rPr>
              <a:t>“Response Spectrum” </a:t>
            </a:r>
            <a:endParaRPr lang="en-US" sz="2800" b="1" dirty="0">
              <a:ln w="3175" cmpd="sng">
                <a:noFill/>
              </a:ln>
              <a:solidFill>
                <a:schemeClr val="tx2"/>
              </a:solidFill>
              <a:latin typeface="+mj-lt"/>
              <a:ea typeface="+mj-ea"/>
              <a:cs typeface="+mj-cs"/>
            </a:endParaRPr>
          </a:p>
        </p:txBody>
      </p:sp>
      <p:sp>
        <p:nvSpPr>
          <p:cNvPr id="5" name="Cloud 4"/>
          <p:cNvSpPr/>
          <p:nvPr/>
        </p:nvSpPr>
        <p:spPr>
          <a:xfrm>
            <a:off x="7391400" y="76200"/>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908179674"/>
              </p:ext>
            </p:extLst>
          </p:nvPr>
        </p:nvGraphicFramePr>
        <p:xfrm>
          <a:off x="761999" y="2083743"/>
          <a:ext cx="8305803" cy="1900428"/>
        </p:xfrm>
        <a:graphic>
          <a:graphicData uri="http://schemas.openxmlformats.org/drawingml/2006/table">
            <a:tbl>
              <a:tblPr firstRow="1" firstCol="1" bandRow="1">
                <a:tableStyleId>{BDBED569-4797-4DF1-A0F4-6AAB3CD982D8}</a:tableStyleId>
              </a:tblPr>
              <a:tblGrid>
                <a:gridCol w="2038696">
                  <a:extLst>
                    <a:ext uri="{9D8B030D-6E8A-4147-A177-3AD203B41FA5}">
                      <a16:colId xmlns:a16="http://schemas.microsoft.com/office/drawing/2014/main" val="20000"/>
                    </a:ext>
                  </a:extLst>
                </a:gridCol>
                <a:gridCol w="878753">
                  <a:extLst>
                    <a:ext uri="{9D8B030D-6E8A-4147-A177-3AD203B41FA5}">
                      <a16:colId xmlns:a16="http://schemas.microsoft.com/office/drawing/2014/main" val="20001"/>
                    </a:ext>
                  </a:extLst>
                </a:gridCol>
                <a:gridCol w="812306">
                  <a:extLst>
                    <a:ext uri="{9D8B030D-6E8A-4147-A177-3AD203B41FA5}">
                      <a16:colId xmlns:a16="http://schemas.microsoft.com/office/drawing/2014/main" val="20002"/>
                    </a:ext>
                  </a:extLst>
                </a:gridCol>
                <a:gridCol w="1001191">
                  <a:extLst>
                    <a:ext uri="{9D8B030D-6E8A-4147-A177-3AD203B41FA5}">
                      <a16:colId xmlns:a16="http://schemas.microsoft.com/office/drawing/2014/main" val="20003"/>
                    </a:ext>
                  </a:extLst>
                </a:gridCol>
                <a:gridCol w="1319263">
                  <a:extLst>
                    <a:ext uri="{9D8B030D-6E8A-4147-A177-3AD203B41FA5}">
                      <a16:colId xmlns:a16="http://schemas.microsoft.com/office/drawing/2014/main" val="20004"/>
                    </a:ext>
                  </a:extLst>
                </a:gridCol>
                <a:gridCol w="1319263">
                  <a:extLst>
                    <a:ext uri="{9D8B030D-6E8A-4147-A177-3AD203B41FA5}">
                      <a16:colId xmlns:a16="http://schemas.microsoft.com/office/drawing/2014/main" val="20005"/>
                    </a:ext>
                  </a:extLst>
                </a:gridCol>
                <a:gridCol w="936331">
                  <a:extLst>
                    <a:ext uri="{9D8B030D-6E8A-4147-A177-3AD203B41FA5}">
                      <a16:colId xmlns:a16="http://schemas.microsoft.com/office/drawing/2014/main" val="20006"/>
                    </a:ext>
                  </a:extLst>
                </a:gridCol>
              </a:tblGrid>
              <a:tr h="396240">
                <a:tc gridSpan="7">
                  <a:txBody>
                    <a:bodyPr/>
                    <a:lstStyle/>
                    <a:p>
                      <a:pPr marL="0" marR="0" algn="ctr" defTabSz="457200" rtl="0" eaLnBrk="1" latinLnBrk="0" hangingPunct="1">
                        <a:lnSpc>
                          <a:spcPct val="115000"/>
                        </a:lnSpc>
                        <a:spcBef>
                          <a:spcPts val="0"/>
                        </a:spcBef>
                        <a:spcAft>
                          <a:spcPts val="0"/>
                        </a:spcAft>
                      </a:pPr>
                      <a:r>
                        <a:rPr lang="en-US" sz="1800" kern="1200" dirty="0">
                          <a:effectLst/>
                        </a:rPr>
                        <a:t>TABLE:  Base Reactions</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6240">
                <a:tc>
                  <a:txBody>
                    <a:bodyPr/>
                    <a:lstStyle/>
                    <a:p>
                      <a:pPr marL="0" marR="0" algn="ctr" defTabSz="457200" rtl="0" eaLnBrk="1" latinLnBrk="0" hangingPunct="1">
                        <a:lnSpc>
                          <a:spcPct val="115000"/>
                        </a:lnSpc>
                        <a:spcBef>
                          <a:spcPts val="0"/>
                        </a:spcBef>
                        <a:spcAft>
                          <a:spcPts val="0"/>
                        </a:spcAft>
                      </a:pPr>
                      <a:r>
                        <a:rPr lang="en-US" sz="1800" kern="1200" dirty="0">
                          <a:effectLst/>
                        </a:rPr>
                        <a:t>Load Case/Combo</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FX</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FY</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FZ</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MX</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MY</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MZ</a:t>
                      </a:r>
                      <a:endParaRPr lang="en-US" sz="1800" kern="120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1"/>
                  </a:ext>
                </a:extLst>
              </a:tr>
              <a:tr h="396240">
                <a:tc>
                  <a:txBody>
                    <a:bodyPr/>
                    <a:lstStyle/>
                    <a:p>
                      <a:pPr marL="0" marR="0" algn="ctr" defTabSz="457200" rtl="0" eaLnBrk="1" latinLnBrk="0" hangingPunct="1">
                        <a:lnSpc>
                          <a:spcPct val="115000"/>
                        </a:lnSpc>
                        <a:spcBef>
                          <a:spcPts val="0"/>
                        </a:spcBef>
                        <a:spcAft>
                          <a:spcPts val="0"/>
                        </a:spcAft>
                      </a:pPr>
                      <a:r>
                        <a:rPr lang="en-US" sz="1800" kern="1200">
                          <a:effectLst/>
                        </a:rPr>
                        <a:t>Unit</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err="1">
                          <a:effectLst/>
                        </a:rPr>
                        <a:t>kN</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err="1">
                          <a:effectLst/>
                        </a:rPr>
                        <a:t>kN</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err="1">
                          <a:effectLst/>
                        </a:rPr>
                        <a:t>kN</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kN-m</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err="1">
                          <a:effectLst/>
                        </a:rPr>
                        <a:t>kN</a:t>
                      </a:r>
                      <a:r>
                        <a:rPr lang="en-US" sz="1800" kern="1200" dirty="0">
                          <a:effectLst/>
                        </a:rPr>
                        <a:t>-m</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kN-m</a:t>
                      </a:r>
                      <a:endParaRPr lang="en-US" sz="1800" kern="120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2"/>
                  </a:ext>
                </a:extLst>
              </a:tr>
              <a:tr h="274320">
                <a:tc>
                  <a:txBody>
                    <a:bodyPr/>
                    <a:lstStyle/>
                    <a:p>
                      <a:pPr marL="0" marR="0" algn="ctr" defTabSz="457200" rtl="0" eaLnBrk="1" latinLnBrk="0" hangingPunct="1">
                        <a:lnSpc>
                          <a:spcPct val="115000"/>
                        </a:lnSpc>
                        <a:spcBef>
                          <a:spcPts val="0"/>
                        </a:spcBef>
                        <a:spcAft>
                          <a:spcPts val="0"/>
                        </a:spcAft>
                      </a:pPr>
                      <a:r>
                        <a:rPr lang="en-US" sz="1800" kern="1200">
                          <a:effectLst/>
                        </a:rPr>
                        <a:t>EQ x Max</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9811.4</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2980.2</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3079.4</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51365.9</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220549.0</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74680.1</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3"/>
                  </a:ext>
                </a:extLst>
              </a:tr>
              <a:tr h="396240">
                <a:tc>
                  <a:txBody>
                    <a:bodyPr/>
                    <a:lstStyle/>
                    <a:p>
                      <a:pPr marL="0" marR="0" algn="ctr" defTabSz="457200" rtl="0" eaLnBrk="1" latinLnBrk="0" hangingPunct="1">
                        <a:lnSpc>
                          <a:spcPct val="115000"/>
                        </a:lnSpc>
                        <a:spcBef>
                          <a:spcPts val="0"/>
                        </a:spcBef>
                        <a:spcAft>
                          <a:spcPts val="0"/>
                        </a:spcAft>
                      </a:pPr>
                      <a:r>
                        <a:rPr lang="en-US" sz="1800" kern="1200" dirty="0">
                          <a:effectLst/>
                        </a:rPr>
                        <a:t>EQ y Max</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3226.3</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a:effectLst/>
                        </a:rPr>
                        <a:t>9926.7</a:t>
                      </a:r>
                      <a:endParaRPr lang="en-US" sz="1800" kern="120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3796.3</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239332.6</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48945.5</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tc>
                  <a:txBody>
                    <a:bodyPr/>
                    <a:lstStyle/>
                    <a:p>
                      <a:pPr marL="0" marR="0" algn="ctr" defTabSz="457200" rtl="0" eaLnBrk="1" latinLnBrk="0" hangingPunct="1">
                        <a:lnSpc>
                          <a:spcPct val="115000"/>
                        </a:lnSpc>
                        <a:spcBef>
                          <a:spcPts val="0"/>
                        </a:spcBef>
                        <a:spcAft>
                          <a:spcPts val="0"/>
                        </a:spcAft>
                      </a:pPr>
                      <a:r>
                        <a:rPr lang="en-US" sz="1800" kern="1200" dirty="0">
                          <a:effectLst/>
                        </a:rPr>
                        <a:t>73167.4</a:t>
                      </a:r>
                      <a:endParaRPr lang="en-US" sz="1800" kern="1200" dirty="0">
                        <a:solidFill>
                          <a:schemeClr val="tx1"/>
                        </a:solidFill>
                        <a:effectLst/>
                        <a:latin typeface="Cambria" panose="02040503050406030204" pitchFamily="18" charset="0"/>
                        <a:ea typeface="+mn-ea"/>
                        <a:cs typeface="+mn-cs"/>
                      </a:endParaRPr>
                    </a:p>
                  </a:txBody>
                  <a:tcPr marL="68580" marR="68580" marT="0" marB="0" anchor="ctr"/>
                </a:tc>
                <a:extLst>
                  <a:ext uri="{0D108BD9-81ED-4DB2-BD59-A6C34878D82A}">
                    <a16:rowId xmlns:a16="http://schemas.microsoft.com/office/drawing/2014/main" val="10004"/>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915637417"/>
              </p:ext>
            </p:extLst>
          </p:nvPr>
        </p:nvGraphicFramePr>
        <p:xfrm>
          <a:off x="2095500" y="4495800"/>
          <a:ext cx="5791200" cy="1767840"/>
        </p:xfrm>
        <a:graphic>
          <a:graphicData uri="http://schemas.openxmlformats.org/drawingml/2006/table">
            <a:tbl>
              <a:tblPr firstRow="1" firstCol="1" bandRow="1">
                <a:tableStyleId>{BDBED569-4797-4DF1-A0F4-6AAB3CD982D8}</a:tableStyleId>
              </a:tblPr>
              <a:tblGrid>
                <a:gridCol w="2255520">
                  <a:extLst>
                    <a:ext uri="{9D8B030D-6E8A-4147-A177-3AD203B41FA5}">
                      <a16:colId xmlns:a16="http://schemas.microsoft.com/office/drawing/2014/main" val="20000"/>
                    </a:ext>
                  </a:extLst>
                </a:gridCol>
                <a:gridCol w="1259840">
                  <a:extLst>
                    <a:ext uri="{9D8B030D-6E8A-4147-A177-3AD203B41FA5}">
                      <a16:colId xmlns:a16="http://schemas.microsoft.com/office/drawing/2014/main" val="20001"/>
                    </a:ext>
                  </a:extLst>
                </a:gridCol>
                <a:gridCol w="1137920">
                  <a:extLst>
                    <a:ext uri="{9D8B030D-6E8A-4147-A177-3AD203B41FA5}">
                      <a16:colId xmlns:a16="http://schemas.microsoft.com/office/drawing/2014/main" val="20002"/>
                    </a:ext>
                  </a:extLst>
                </a:gridCol>
                <a:gridCol w="1137920">
                  <a:extLst>
                    <a:ext uri="{9D8B030D-6E8A-4147-A177-3AD203B41FA5}">
                      <a16:colId xmlns:a16="http://schemas.microsoft.com/office/drawing/2014/main" val="20003"/>
                    </a:ext>
                  </a:extLst>
                </a:gridCol>
              </a:tblGrid>
              <a:tr h="335280">
                <a:tc>
                  <a:txBody>
                    <a:bodyPr/>
                    <a:lstStyle/>
                    <a:p>
                      <a:pPr marL="0" marR="0" algn="ctr">
                        <a:lnSpc>
                          <a:spcPct val="115000"/>
                        </a:lnSpc>
                        <a:spcBef>
                          <a:spcPts val="0"/>
                        </a:spcBef>
                        <a:spcAft>
                          <a:spcPts val="0"/>
                        </a:spcAft>
                      </a:pPr>
                      <a:r>
                        <a:rPr lang="en-US" sz="1800" dirty="0">
                          <a:effectLst/>
                        </a:rPr>
                        <a:t> </a:t>
                      </a:r>
                      <a:endParaRPr lang="en-US" sz="1800" dirty="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ETABS</a:t>
                      </a:r>
                      <a:endParaRPr lang="en-US" sz="1800" dirty="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manual</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 </a:t>
                      </a:r>
                      <a:endParaRPr lang="en-US" sz="1800">
                        <a:solidFill>
                          <a:schemeClr val="tx1"/>
                        </a:solidFill>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426720">
                <a:tc>
                  <a:txBody>
                    <a:bodyPr/>
                    <a:lstStyle/>
                    <a:p>
                      <a:pPr marL="0" marR="0" algn="ctr">
                        <a:lnSpc>
                          <a:spcPct val="115000"/>
                        </a:lnSpc>
                        <a:spcBef>
                          <a:spcPts val="0"/>
                        </a:spcBef>
                        <a:spcAft>
                          <a:spcPts val="0"/>
                        </a:spcAft>
                      </a:pPr>
                      <a:r>
                        <a:rPr lang="en-US" sz="1800">
                          <a:effectLst/>
                        </a:rPr>
                        <a:t>V Eq x</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9811</a:t>
                      </a:r>
                      <a:endParaRPr lang="en-US" sz="1800" dirty="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9812</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OK</a:t>
                      </a:r>
                      <a:endParaRPr lang="en-US" sz="1800">
                        <a:solidFill>
                          <a:schemeClr val="tx1"/>
                        </a:solidFill>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335280">
                <a:tc>
                  <a:txBody>
                    <a:bodyPr/>
                    <a:lstStyle/>
                    <a:p>
                      <a:pPr marL="0" marR="0" algn="ctr">
                        <a:lnSpc>
                          <a:spcPct val="115000"/>
                        </a:lnSpc>
                        <a:spcBef>
                          <a:spcPts val="0"/>
                        </a:spcBef>
                        <a:spcAft>
                          <a:spcPts val="0"/>
                        </a:spcAft>
                      </a:pPr>
                      <a:r>
                        <a:rPr lang="en-US" sz="1800">
                          <a:effectLst/>
                        </a:rPr>
                        <a:t>V Eq y</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9927</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9812</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OK</a:t>
                      </a:r>
                      <a:endParaRPr lang="en-US" sz="1800">
                        <a:solidFill>
                          <a:schemeClr val="tx1"/>
                        </a:solidFill>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335280">
                <a:tc>
                  <a:txBody>
                    <a:bodyPr/>
                    <a:lstStyle/>
                    <a:p>
                      <a:pPr marL="0" marR="0" algn="ctr">
                        <a:lnSpc>
                          <a:spcPct val="115000"/>
                        </a:lnSpc>
                        <a:spcBef>
                          <a:spcPts val="0"/>
                        </a:spcBef>
                        <a:spcAft>
                          <a:spcPts val="0"/>
                        </a:spcAft>
                      </a:pPr>
                      <a:r>
                        <a:rPr lang="en-US" sz="1800">
                          <a:effectLst/>
                        </a:rPr>
                        <a:t>V Eq x in Y</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2980</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2943.6</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OK</a:t>
                      </a:r>
                      <a:endParaRPr lang="en-US" sz="1800">
                        <a:solidFill>
                          <a:schemeClr val="tx1"/>
                        </a:solidFill>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335280">
                <a:tc>
                  <a:txBody>
                    <a:bodyPr/>
                    <a:lstStyle/>
                    <a:p>
                      <a:pPr marL="0" marR="0" algn="ctr">
                        <a:lnSpc>
                          <a:spcPct val="115000"/>
                        </a:lnSpc>
                        <a:spcBef>
                          <a:spcPts val="0"/>
                        </a:spcBef>
                        <a:spcAft>
                          <a:spcPts val="0"/>
                        </a:spcAft>
                      </a:pPr>
                      <a:r>
                        <a:rPr lang="en-US" sz="1800">
                          <a:effectLst/>
                        </a:rPr>
                        <a:t>V Eq Y in x</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3226</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2943.6</a:t>
                      </a:r>
                      <a:endParaRPr lang="en-US" sz="1800">
                        <a:solidFill>
                          <a:schemeClr val="tx1"/>
                        </a:solidFill>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OK</a:t>
                      </a:r>
                      <a:endParaRPr lang="en-US" sz="1800" dirty="0">
                        <a:solidFill>
                          <a:schemeClr val="tx1"/>
                        </a:solidFill>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9863345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33800" y="424190"/>
            <a:ext cx="1943100" cy="523220"/>
          </a:xfrm>
          <a:prstGeom prst="rect">
            <a:avLst/>
          </a:prstGeom>
        </p:spPr>
        <p:txBody>
          <a:bodyPr wrap="square">
            <a:spAutoFit/>
          </a:bodyPr>
          <a:lstStyle/>
          <a:p>
            <a:r>
              <a:rPr lang="en-US" sz="2800" b="1" dirty="0">
                <a:ln w="3175" cmpd="sng">
                  <a:noFill/>
                </a:ln>
                <a:solidFill>
                  <a:schemeClr val="tx2"/>
                </a:solidFill>
                <a:latin typeface="+mj-lt"/>
                <a:ea typeface="+mj-ea"/>
                <a:cs typeface="+mj-cs"/>
              </a:rPr>
              <a:t>Drift check </a:t>
            </a:r>
          </a:p>
        </p:txBody>
      </p:sp>
      <p:sp>
        <p:nvSpPr>
          <p:cNvPr id="5" name="Cloud 4"/>
          <p:cNvSpPr/>
          <p:nvPr/>
        </p:nvSpPr>
        <p:spPr>
          <a:xfrm>
            <a:off x="7315200" y="244403"/>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sp>
        <p:nvSpPr>
          <p:cNvPr id="8" name="Rectangle 7"/>
          <p:cNvSpPr/>
          <p:nvPr/>
        </p:nvSpPr>
        <p:spPr>
          <a:xfrm>
            <a:off x="990600" y="1475777"/>
            <a:ext cx="7696200" cy="646331"/>
          </a:xfrm>
          <a:prstGeom prst="rect">
            <a:avLst/>
          </a:prstGeom>
        </p:spPr>
        <p:txBody>
          <a:bodyPr wrap="square">
            <a:spAutoFit/>
          </a:bodyPr>
          <a:lstStyle/>
          <a:p>
            <a:pPr algn="just"/>
            <a:r>
              <a:rPr lang="en-US" dirty="0"/>
              <a:t>The design story drift (Δ) shall not exceed the allowable story drift (</a:t>
            </a:r>
            <a:r>
              <a:rPr lang="en-US" dirty="0" err="1" smtClean="0"/>
              <a:t>Δall</a:t>
            </a:r>
            <a:r>
              <a:rPr lang="en-US" dirty="0" smtClean="0"/>
              <a:t>) </a:t>
            </a:r>
            <a:r>
              <a:rPr lang="en-US" dirty="0"/>
              <a:t>as obtained from Table 12.12-1 in ASCE 7-10 for any story which is ≤0.02hx.</a:t>
            </a:r>
          </a:p>
        </p:txBody>
      </p:sp>
      <p:graphicFrame>
        <p:nvGraphicFramePr>
          <p:cNvPr id="10" name="Table 9"/>
          <p:cNvGraphicFramePr>
            <a:graphicFrameLocks noGrp="1"/>
          </p:cNvGraphicFramePr>
          <p:nvPr>
            <p:extLst>
              <p:ext uri="{D42A27DB-BD31-4B8C-83A1-F6EECF244321}">
                <p14:modId xmlns:p14="http://schemas.microsoft.com/office/powerpoint/2010/main" val="2020448404"/>
              </p:ext>
            </p:extLst>
          </p:nvPr>
        </p:nvGraphicFramePr>
        <p:xfrm>
          <a:off x="1034142" y="2236211"/>
          <a:ext cx="7886701" cy="3711777"/>
        </p:xfrm>
        <a:graphic>
          <a:graphicData uri="http://schemas.openxmlformats.org/drawingml/2006/table">
            <a:tbl>
              <a:tblPr firstRow="1" firstCol="1" bandRow="1">
                <a:tableStyleId>{BDBED569-4797-4DF1-A0F4-6AAB3CD982D8}</a:tableStyleId>
              </a:tblPr>
              <a:tblGrid>
                <a:gridCol w="533401">
                  <a:extLst>
                    <a:ext uri="{9D8B030D-6E8A-4147-A177-3AD203B41FA5}">
                      <a16:colId xmlns:a16="http://schemas.microsoft.com/office/drawing/2014/main" val="20000"/>
                    </a:ext>
                  </a:extLst>
                </a:gridCol>
                <a:gridCol w="893590">
                  <a:extLst>
                    <a:ext uri="{9D8B030D-6E8A-4147-A177-3AD203B41FA5}">
                      <a16:colId xmlns:a16="http://schemas.microsoft.com/office/drawing/2014/main" val="20001"/>
                    </a:ext>
                  </a:extLst>
                </a:gridCol>
                <a:gridCol w="1545646">
                  <a:extLst>
                    <a:ext uri="{9D8B030D-6E8A-4147-A177-3AD203B41FA5}">
                      <a16:colId xmlns:a16="http://schemas.microsoft.com/office/drawing/2014/main" val="20002"/>
                    </a:ext>
                  </a:extLst>
                </a:gridCol>
                <a:gridCol w="1209975">
                  <a:extLst>
                    <a:ext uri="{9D8B030D-6E8A-4147-A177-3AD203B41FA5}">
                      <a16:colId xmlns:a16="http://schemas.microsoft.com/office/drawing/2014/main" val="20003"/>
                    </a:ext>
                  </a:extLst>
                </a:gridCol>
                <a:gridCol w="1756417">
                  <a:extLst>
                    <a:ext uri="{9D8B030D-6E8A-4147-A177-3AD203B41FA5}">
                      <a16:colId xmlns:a16="http://schemas.microsoft.com/office/drawing/2014/main" val="20004"/>
                    </a:ext>
                  </a:extLst>
                </a:gridCol>
                <a:gridCol w="1319265">
                  <a:extLst>
                    <a:ext uri="{9D8B030D-6E8A-4147-A177-3AD203B41FA5}">
                      <a16:colId xmlns:a16="http://schemas.microsoft.com/office/drawing/2014/main" val="20005"/>
                    </a:ext>
                  </a:extLst>
                </a:gridCol>
                <a:gridCol w="628407">
                  <a:extLst>
                    <a:ext uri="{9D8B030D-6E8A-4147-A177-3AD203B41FA5}">
                      <a16:colId xmlns:a16="http://schemas.microsoft.com/office/drawing/2014/main" val="20006"/>
                    </a:ext>
                  </a:extLst>
                </a:gridCol>
              </a:tblGrid>
              <a:tr h="347756">
                <a:tc gridSpan="7">
                  <a:txBody>
                    <a:bodyPr/>
                    <a:lstStyle/>
                    <a:p>
                      <a:pPr marL="0" marR="0" algn="ctr">
                        <a:lnSpc>
                          <a:spcPct val="115000"/>
                        </a:lnSpc>
                        <a:spcBef>
                          <a:spcPts val="0"/>
                        </a:spcBef>
                        <a:spcAft>
                          <a:spcPts val="0"/>
                        </a:spcAft>
                      </a:pPr>
                      <a:r>
                        <a:rPr lang="en-US" sz="1800" dirty="0">
                          <a:effectLst/>
                        </a:rPr>
                        <a:t>X - Direction</a:t>
                      </a:r>
                      <a:endParaRPr lang="en-US" sz="1800" dirty="0">
                        <a:effectLst/>
                        <a:latin typeface="Calibri"/>
                        <a:ea typeface="Calibri"/>
                        <a:cs typeface="Arial"/>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277485">
                <a:tc>
                  <a:txBody>
                    <a:bodyPr/>
                    <a:lstStyle/>
                    <a:p>
                      <a:pPr marL="0" marR="0" algn="ctr">
                        <a:lnSpc>
                          <a:spcPct val="115000"/>
                        </a:lnSpc>
                        <a:spcBef>
                          <a:spcPts val="0"/>
                        </a:spcBef>
                        <a:spcAft>
                          <a:spcPts val="0"/>
                        </a:spcAft>
                      </a:pPr>
                      <a:r>
                        <a:rPr lang="en-US" sz="1800">
                          <a:effectLst/>
                        </a:rPr>
                        <a:t>floor#</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a:effectLst/>
                        </a:rPr>
                        <a:t>story height (m)</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dirty="0" smtClean="0">
                          <a:effectLst/>
                        </a:rPr>
                        <a:t>Horizontal</a:t>
                      </a:r>
                      <a:r>
                        <a:rPr lang="en-US" sz="1800" baseline="0" dirty="0" smtClean="0">
                          <a:effectLst/>
                        </a:rPr>
                        <a:t> </a:t>
                      </a:r>
                      <a:r>
                        <a:rPr lang="en-US" sz="1800" dirty="0" smtClean="0">
                          <a:effectLst/>
                        </a:rPr>
                        <a:t>deflection </a:t>
                      </a:r>
                      <a:r>
                        <a:rPr lang="en-US" sz="1800" dirty="0">
                          <a:effectLst/>
                        </a:rPr>
                        <a:t>for each </a:t>
                      </a:r>
                      <a:r>
                        <a:rPr lang="en-US" sz="1800" dirty="0" smtClean="0">
                          <a:effectLst/>
                        </a:rPr>
                        <a:t>floor</a:t>
                      </a:r>
                    </a:p>
                    <a:p>
                      <a:pPr marL="0" marR="0" algn="ctr">
                        <a:lnSpc>
                          <a:spcPct val="115000"/>
                        </a:lnSpc>
                        <a:spcBef>
                          <a:spcPts val="0"/>
                        </a:spcBef>
                        <a:spcAft>
                          <a:spcPts val="0"/>
                        </a:spcAft>
                      </a:pPr>
                      <a:r>
                        <a:rPr lang="en-US" sz="1800" dirty="0" smtClean="0">
                          <a:effectLst/>
                        </a:rPr>
                        <a:t>(</a:t>
                      </a:r>
                      <a:r>
                        <a:rPr lang="en-US" sz="1800" dirty="0">
                          <a:effectLst/>
                        </a:rPr>
                        <a:t>ETABS) (mm)</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a:effectLst/>
                        </a:rPr>
                        <a:t>Inter story             drift (mm)</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a:effectLst/>
                        </a:rPr>
                        <a:t>max Inelastic deflection (0.7×R×∆)(mm)</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dirty="0">
                          <a:effectLst/>
                        </a:rPr>
                        <a:t>Allowable </a:t>
                      </a:r>
                      <a:r>
                        <a:rPr lang="en-US" sz="1800" dirty="0" smtClean="0">
                          <a:effectLst/>
                        </a:rPr>
                        <a:t>deflection</a:t>
                      </a:r>
                    </a:p>
                    <a:p>
                      <a:pPr marL="0" marR="0" algn="ctr">
                        <a:lnSpc>
                          <a:spcPct val="115000"/>
                        </a:lnSpc>
                        <a:spcBef>
                          <a:spcPts val="0"/>
                        </a:spcBef>
                        <a:spcAft>
                          <a:spcPts val="0"/>
                        </a:spcAft>
                      </a:pPr>
                      <a:r>
                        <a:rPr lang="en-US" sz="1800" dirty="0" smtClean="0">
                          <a:effectLst/>
                        </a:rPr>
                        <a:t>(</a:t>
                      </a:r>
                      <a:r>
                        <a:rPr lang="en-US" sz="1800" dirty="0">
                          <a:effectLst/>
                        </a:rPr>
                        <a:t>mm)</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dirty="0">
                          <a:effectLst/>
                        </a:rPr>
                        <a:t>result</a:t>
                      </a:r>
                      <a:endParaRPr lang="en-US" sz="1800" dirty="0">
                        <a:effectLst/>
                        <a:latin typeface="Calibri"/>
                        <a:ea typeface="Calibri"/>
                        <a:cs typeface="Arial"/>
                      </a:endParaRPr>
                    </a:p>
                  </a:txBody>
                  <a:tcPr marL="9525" marR="9525" marT="9525" marB="0" anchor="ctr"/>
                </a:tc>
                <a:extLst>
                  <a:ext uri="{0D108BD9-81ED-4DB2-BD59-A6C34878D82A}">
                    <a16:rowId xmlns:a16="http://schemas.microsoft.com/office/drawing/2014/main" val="10001"/>
                  </a:ext>
                </a:extLst>
              </a:tr>
              <a:tr h="347756">
                <a:tc>
                  <a:txBody>
                    <a:bodyPr/>
                    <a:lstStyle/>
                    <a:p>
                      <a:pPr marL="0" marR="0" algn="ctr">
                        <a:lnSpc>
                          <a:spcPct val="115000"/>
                        </a:lnSpc>
                        <a:spcBef>
                          <a:spcPts val="0"/>
                        </a:spcBef>
                        <a:spcAft>
                          <a:spcPts val="0"/>
                        </a:spcAft>
                      </a:pPr>
                      <a:r>
                        <a:rPr lang="en-US" sz="1800">
                          <a:effectLst/>
                        </a:rPr>
                        <a:t>GF</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3.5</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11.33</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4.13</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15.9</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70</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a:effectLst/>
                        </a:rPr>
                        <a:t>OK</a:t>
                      </a:r>
                      <a:endParaRPr lang="en-US" sz="1800">
                        <a:effectLst/>
                        <a:latin typeface="Calibri"/>
                        <a:ea typeface="Calibri"/>
                        <a:cs typeface="Arial"/>
                      </a:endParaRPr>
                    </a:p>
                  </a:txBody>
                  <a:tcPr marL="9525" marR="9525" marT="9525" marB="0" anchor="ctr"/>
                </a:tc>
                <a:extLst>
                  <a:ext uri="{0D108BD9-81ED-4DB2-BD59-A6C34878D82A}">
                    <a16:rowId xmlns:a16="http://schemas.microsoft.com/office/drawing/2014/main" val="10002"/>
                  </a:ext>
                </a:extLst>
              </a:tr>
              <a:tr h="347756">
                <a:tc>
                  <a:txBody>
                    <a:bodyPr/>
                    <a:lstStyle/>
                    <a:p>
                      <a:pPr marL="0" marR="0" algn="ctr">
                        <a:lnSpc>
                          <a:spcPct val="115000"/>
                        </a:lnSpc>
                        <a:spcBef>
                          <a:spcPts val="0"/>
                        </a:spcBef>
                        <a:spcAft>
                          <a:spcPts val="0"/>
                        </a:spcAft>
                      </a:pPr>
                      <a:r>
                        <a:rPr lang="en-US" sz="1800">
                          <a:effectLst/>
                        </a:rPr>
                        <a:t>B1</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3</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7.2</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3.034</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11.7</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60</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a:effectLst/>
                        </a:rPr>
                        <a:t>OK</a:t>
                      </a:r>
                      <a:endParaRPr lang="en-US" sz="1800">
                        <a:effectLst/>
                        <a:latin typeface="Calibri"/>
                        <a:ea typeface="Calibri"/>
                        <a:cs typeface="Arial"/>
                      </a:endParaRPr>
                    </a:p>
                  </a:txBody>
                  <a:tcPr marL="9525" marR="9525" marT="9525" marB="0" anchor="ctr"/>
                </a:tc>
                <a:extLst>
                  <a:ext uri="{0D108BD9-81ED-4DB2-BD59-A6C34878D82A}">
                    <a16:rowId xmlns:a16="http://schemas.microsoft.com/office/drawing/2014/main" val="10003"/>
                  </a:ext>
                </a:extLst>
              </a:tr>
              <a:tr h="347756">
                <a:tc>
                  <a:txBody>
                    <a:bodyPr/>
                    <a:lstStyle/>
                    <a:p>
                      <a:pPr marL="0" marR="0" algn="ctr">
                        <a:lnSpc>
                          <a:spcPct val="115000"/>
                        </a:lnSpc>
                        <a:spcBef>
                          <a:spcPts val="0"/>
                        </a:spcBef>
                        <a:spcAft>
                          <a:spcPts val="0"/>
                        </a:spcAft>
                      </a:pPr>
                      <a:r>
                        <a:rPr lang="en-US" sz="1800">
                          <a:effectLst/>
                        </a:rPr>
                        <a:t>B2</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3.2</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4.166</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2.636</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10.1</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64</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dirty="0">
                          <a:effectLst/>
                        </a:rPr>
                        <a:t>OK</a:t>
                      </a:r>
                      <a:endParaRPr lang="en-US" sz="1800" dirty="0">
                        <a:effectLst/>
                        <a:latin typeface="Calibri"/>
                        <a:ea typeface="Calibri"/>
                        <a:cs typeface="Arial"/>
                      </a:endParaRPr>
                    </a:p>
                  </a:txBody>
                  <a:tcPr marL="9525" marR="9525" marT="9525" marB="0" anchor="ctr"/>
                </a:tc>
                <a:extLst>
                  <a:ext uri="{0D108BD9-81ED-4DB2-BD59-A6C34878D82A}">
                    <a16:rowId xmlns:a16="http://schemas.microsoft.com/office/drawing/2014/main" val="10004"/>
                  </a:ext>
                </a:extLst>
              </a:tr>
              <a:tr h="347756">
                <a:tc>
                  <a:txBody>
                    <a:bodyPr/>
                    <a:lstStyle/>
                    <a:p>
                      <a:pPr marL="0" marR="0" algn="ctr">
                        <a:lnSpc>
                          <a:spcPct val="115000"/>
                        </a:lnSpc>
                        <a:spcBef>
                          <a:spcPts val="0"/>
                        </a:spcBef>
                        <a:spcAft>
                          <a:spcPts val="0"/>
                        </a:spcAft>
                      </a:pPr>
                      <a:r>
                        <a:rPr lang="en-US" sz="1800">
                          <a:effectLst/>
                        </a:rPr>
                        <a:t>B3</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3.8</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1.53</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1.23</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4.7</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a:effectLst/>
                        </a:rPr>
                        <a:t>76</a:t>
                      </a:r>
                      <a:endParaRPr lang="en-US" sz="180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a:effectLst/>
                        </a:rPr>
                        <a:t>OK</a:t>
                      </a:r>
                      <a:endParaRPr lang="en-US" sz="1800">
                        <a:effectLst/>
                        <a:latin typeface="Calibri"/>
                        <a:ea typeface="Calibri"/>
                        <a:cs typeface="Arial"/>
                      </a:endParaRPr>
                    </a:p>
                  </a:txBody>
                  <a:tcPr marL="9525" marR="9525" marT="9525" marB="0" anchor="ctr"/>
                </a:tc>
                <a:extLst>
                  <a:ext uri="{0D108BD9-81ED-4DB2-BD59-A6C34878D82A}">
                    <a16:rowId xmlns:a16="http://schemas.microsoft.com/office/drawing/2014/main" val="10005"/>
                  </a:ext>
                </a:extLst>
              </a:tr>
              <a:tr h="347756">
                <a:tc>
                  <a:txBody>
                    <a:bodyPr/>
                    <a:lstStyle/>
                    <a:p>
                      <a:pPr marL="0" marR="0" algn="ctr">
                        <a:lnSpc>
                          <a:spcPct val="115000"/>
                        </a:lnSpc>
                        <a:spcBef>
                          <a:spcPts val="0"/>
                        </a:spcBef>
                        <a:spcAft>
                          <a:spcPts val="0"/>
                        </a:spcAft>
                      </a:pPr>
                      <a:r>
                        <a:rPr lang="en-US" sz="1800" dirty="0">
                          <a:effectLst/>
                        </a:rPr>
                        <a:t>B4</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a:effectLst/>
                        </a:rPr>
                        <a:t>3.25</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a:effectLst/>
                        </a:rPr>
                        <a:t>0.3</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a:effectLst/>
                        </a:rPr>
                        <a:t>0.3</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a:effectLst/>
                        </a:rPr>
                        <a:t>1.2</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a:effectLst/>
                        </a:rPr>
                        <a:t>74</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dirty="0">
                          <a:effectLst/>
                        </a:rPr>
                        <a:t>OK</a:t>
                      </a:r>
                      <a:endParaRPr lang="en-US" sz="1800" dirty="0">
                        <a:effectLst/>
                        <a:latin typeface="Calibri"/>
                        <a:ea typeface="Calibri"/>
                        <a:cs typeface="Arial"/>
                      </a:endParaRPr>
                    </a:p>
                  </a:txBody>
                  <a:tcPr marL="9525" marR="9525" marT="9525" marB="0" anchor="ctr"/>
                </a:tc>
                <a:extLst>
                  <a:ext uri="{0D108BD9-81ED-4DB2-BD59-A6C34878D82A}">
                    <a16:rowId xmlns:a16="http://schemas.microsoft.com/office/drawing/2014/main" val="10006"/>
                  </a:ext>
                </a:extLst>
              </a:tr>
              <a:tr h="347756">
                <a:tc>
                  <a:txBody>
                    <a:bodyPr/>
                    <a:lstStyle/>
                    <a:p>
                      <a:pPr marL="0" marR="0" algn="ctr">
                        <a:lnSpc>
                          <a:spcPct val="115000"/>
                        </a:lnSpc>
                        <a:spcBef>
                          <a:spcPts val="0"/>
                        </a:spcBef>
                        <a:spcAft>
                          <a:spcPts val="0"/>
                        </a:spcAft>
                      </a:pPr>
                      <a:r>
                        <a:rPr lang="en-US" sz="1800" dirty="0" smtClean="0">
                          <a:effectLst/>
                          <a:latin typeface="Calibri"/>
                          <a:ea typeface="Calibri"/>
                          <a:cs typeface="Arial"/>
                        </a:rPr>
                        <a:t>…</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smtClean="0">
                          <a:effectLst/>
                          <a:latin typeface="Calibri"/>
                          <a:ea typeface="Calibri"/>
                          <a:cs typeface="Arial"/>
                        </a:rPr>
                        <a:t>…</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smtClean="0">
                          <a:effectLst/>
                          <a:latin typeface="Calibri"/>
                          <a:ea typeface="Calibri"/>
                          <a:cs typeface="Arial"/>
                        </a:rPr>
                        <a:t>…</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smtClean="0">
                          <a:effectLst/>
                          <a:latin typeface="Calibri"/>
                          <a:ea typeface="Calibri"/>
                          <a:cs typeface="Arial"/>
                        </a:rPr>
                        <a:t>…</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smtClean="0">
                          <a:effectLst/>
                          <a:latin typeface="Calibri"/>
                          <a:ea typeface="Calibri"/>
                          <a:cs typeface="Arial"/>
                        </a:rPr>
                        <a:t>…</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1000"/>
                        </a:spcAft>
                      </a:pPr>
                      <a:r>
                        <a:rPr lang="en-US" sz="1800" dirty="0" smtClean="0">
                          <a:effectLst/>
                          <a:latin typeface="Calibri"/>
                          <a:ea typeface="Calibri"/>
                          <a:cs typeface="Arial"/>
                        </a:rPr>
                        <a:t>…</a:t>
                      </a:r>
                      <a:endParaRPr lang="en-US" sz="1800" dirty="0">
                        <a:effectLst/>
                        <a:latin typeface="Calibri"/>
                        <a:ea typeface="Calibri"/>
                        <a:cs typeface="Arial"/>
                      </a:endParaRPr>
                    </a:p>
                  </a:txBody>
                  <a:tcPr marL="9525" marR="9525" marT="9525" marB="0" anchor="ctr"/>
                </a:tc>
                <a:tc>
                  <a:txBody>
                    <a:bodyPr/>
                    <a:lstStyle/>
                    <a:p>
                      <a:pPr marL="0" marR="0" algn="ctr">
                        <a:lnSpc>
                          <a:spcPct val="115000"/>
                        </a:lnSpc>
                        <a:spcBef>
                          <a:spcPts val="0"/>
                        </a:spcBef>
                        <a:spcAft>
                          <a:spcPts val="0"/>
                        </a:spcAft>
                      </a:pPr>
                      <a:r>
                        <a:rPr lang="en-US" sz="1800" dirty="0" smtClean="0">
                          <a:effectLst/>
                          <a:latin typeface="Calibri"/>
                          <a:ea typeface="Calibri"/>
                          <a:cs typeface="Arial"/>
                        </a:rPr>
                        <a:t>…</a:t>
                      </a:r>
                      <a:endParaRPr lang="en-US" sz="1800" dirty="0">
                        <a:effectLst/>
                        <a:latin typeface="Calibri"/>
                        <a:ea typeface="Calibri"/>
                        <a:cs typeface="Arial"/>
                      </a:endParaRPr>
                    </a:p>
                  </a:txBody>
                  <a:tcPr marL="9525" marR="9525" marT="9525" marB="0" anchor="ctr"/>
                </a:tc>
                <a:extLst>
                  <a:ext uri="{0D108BD9-81ED-4DB2-BD59-A6C34878D82A}">
                    <a16:rowId xmlns:a16="http://schemas.microsoft.com/office/drawing/2014/main" val="3953002908"/>
                  </a:ext>
                </a:extLst>
              </a:tr>
            </a:tbl>
          </a:graphicData>
        </a:graphic>
      </p:graphicFrame>
      <p:sp>
        <p:nvSpPr>
          <p:cNvPr id="2" name="Rectangle 2"/>
          <p:cNvSpPr>
            <a:spLocks noChangeArrowheads="1"/>
          </p:cNvSpPr>
          <p:nvPr/>
        </p:nvSpPr>
        <p:spPr bwMode="auto">
          <a:xfrm>
            <a:off x="1543050" y="-77089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ight Arrow 10"/>
          <p:cNvSpPr/>
          <p:nvPr/>
        </p:nvSpPr>
        <p:spPr>
          <a:xfrm>
            <a:off x="2362200" y="6172200"/>
            <a:ext cx="1775460" cy="5314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Rectangle 3"/>
          <p:cNvSpPr>
            <a:spLocks noChangeArrowheads="1"/>
          </p:cNvSpPr>
          <p:nvPr/>
        </p:nvSpPr>
        <p:spPr bwMode="auto">
          <a:xfrm>
            <a:off x="4237827" y="6253281"/>
            <a:ext cx="48118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dirty="0" smtClean="0"/>
              <a:t>All </a:t>
            </a:r>
            <a:r>
              <a:rPr lang="en-US" altLang="en-US" dirty="0"/>
              <a:t>values of drift are less than 0.02hx, so it is OK</a:t>
            </a:r>
            <a:r>
              <a:rPr lang="en-US" altLang="en-US" dirty="0" smtClean="0"/>
              <a:t>.</a:t>
            </a:r>
            <a:endParaRPr lang="en-US" altLang="en-US" dirty="0"/>
          </a:p>
        </p:txBody>
      </p:sp>
    </p:spTree>
    <p:extLst>
      <p:ext uri="{BB962C8B-B14F-4D97-AF65-F5344CB8AC3E}">
        <p14:creationId xmlns:p14="http://schemas.microsoft.com/office/powerpoint/2010/main" val="2546331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00300" y="376950"/>
            <a:ext cx="4686300" cy="523220"/>
          </a:xfrm>
          <a:prstGeom prst="rect">
            <a:avLst/>
          </a:prstGeom>
        </p:spPr>
        <p:txBody>
          <a:bodyPr wrap="square">
            <a:spAutoFit/>
          </a:bodyPr>
          <a:lstStyle/>
          <a:p>
            <a:r>
              <a:rPr lang="en-US" sz="2800" b="1" dirty="0" smtClean="0">
                <a:ln w="3175" cmpd="sng">
                  <a:noFill/>
                </a:ln>
                <a:solidFill>
                  <a:schemeClr val="tx2"/>
                </a:solidFill>
                <a:latin typeface="+mj-lt"/>
                <a:ea typeface="+mj-ea"/>
                <a:cs typeface="+mj-cs"/>
              </a:rPr>
              <a:t>Structural Irregularity check </a:t>
            </a:r>
            <a:endParaRPr lang="en-US" sz="2800" b="1" dirty="0">
              <a:ln w="3175" cmpd="sng">
                <a:noFill/>
              </a:ln>
              <a:solidFill>
                <a:schemeClr val="tx2"/>
              </a:solidFill>
              <a:latin typeface="+mj-lt"/>
              <a:ea typeface="+mj-ea"/>
              <a:cs typeface="+mj-cs"/>
            </a:endParaRPr>
          </a:p>
        </p:txBody>
      </p:sp>
      <p:sp>
        <p:nvSpPr>
          <p:cNvPr id="5" name="Cloud 4"/>
          <p:cNvSpPr/>
          <p:nvPr/>
        </p:nvSpPr>
        <p:spPr>
          <a:xfrm>
            <a:off x="7315200" y="244403"/>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spTree>
    <p:extLst>
      <p:ext uri="{BB962C8B-B14F-4D97-AF65-F5344CB8AC3E}">
        <p14:creationId xmlns:p14="http://schemas.microsoft.com/office/powerpoint/2010/main" val="51133835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Picture 3" descr="E:\Graduation Project 29-11-2016\PS\Design_Logo_010_th.jpg"/>
          <p:cNvPicPr/>
          <p:nvPr/>
        </p:nvPicPr>
        <p:blipFill>
          <a:blip r:embed="rId2">
            <a:extLst>
              <a:ext uri="{28A0092B-C50C-407E-A947-70E740481C1C}">
                <a14:useLocalDpi xmlns:a14="http://schemas.microsoft.com/office/drawing/2010/main" val="0"/>
              </a:ext>
            </a:extLst>
          </a:blip>
          <a:srcRect/>
          <a:stretch>
            <a:fillRect/>
          </a:stretch>
        </p:blipFill>
        <p:spPr bwMode="auto">
          <a:xfrm>
            <a:off x="762000" y="914400"/>
            <a:ext cx="7680960" cy="5212080"/>
          </a:xfrm>
          <a:prstGeom prst="ellipse">
            <a:avLst/>
          </a:prstGeom>
          <a:ln>
            <a:noFill/>
          </a:ln>
          <a:effectLst>
            <a:softEdge rad="112500"/>
          </a:effectLst>
        </p:spPr>
      </p:pic>
    </p:spTree>
    <p:extLst>
      <p:ext uri="{BB962C8B-B14F-4D97-AF65-F5344CB8AC3E}">
        <p14:creationId xmlns:p14="http://schemas.microsoft.com/office/powerpoint/2010/main" val="6543504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377385" y="819149"/>
            <a:ext cx="7766615" cy="5212080"/>
          </a:xfrm>
          <a:prstGeom prst="rect">
            <a:avLst/>
          </a:prstGeom>
        </p:spPr>
      </p:pic>
      <p:sp>
        <p:nvSpPr>
          <p:cNvPr id="7" name="عنوان 1"/>
          <p:cNvSpPr txBox="1">
            <a:spLocks/>
          </p:cNvSpPr>
          <p:nvPr/>
        </p:nvSpPr>
        <p:spPr>
          <a:xfrm>
            <a:off x="982133" y="381000"/>
            <a:ext cx="2218267" cy="9143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mtClean="0">
                <a:solidFill>
                  <a:schemeClr val="accent5">
                    <a:lumMod val="75000"/>
                  </a:schemeClr>
                </a:solidFill>
              </a:rPr>
              <a:t>Site plan </a:t>
            </a:r>
            <a:endParaRPr lang="ar-SA" dirty="0">
              <a:solidFill>
                <a:schemeClr val="accent5">
                  <a:lumMod val="75000"/>
                </a:schemeClr>
              </a:solidFill>
            </a:endParaRPr>
          </a:p>
        </p:txBody>
      </p:sp>
    </p:spTree>
    <p:extLst>
      <p:ext uri="{BB962C8B-B14F-4D97-AF65-F5344CB8AC3E}">
        <p14:creationId xmlns:p14="http://schemas.microsoft.com/office/powerpoint/2010/main" val="260114127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31557480"/>
              </p:ext>
            </p:extLst>
          </p:nvPr>
        </p:nvGraphicFramePr>
        <p:xfrm>
          <a:off x="1219200" y="152400"/>
          <a:ext cx="7010400" cy="6583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920644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971800"/>
            <a:ext cx="8229600" cy="7620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b="1" dirty="0">
                <a:solidFill>
                  <a:schemeClr val="tx2"/>
                </a:solidFill>
              </a:rPr>
              <a:t>Design of Slab</a:t>
            </a:r>
          </a:p>
        </p:txBody>
      </p:sp>
    </p:spTree>
    <p:extLst>
      <p:ext uri="{BB962C8B-B14F-4D97-AF65-F5344CB8AC3E}">
        <p14:creationId xmlns:p14="http://schemas.microsoft.com/office/powerpoint/2010/main" val="122072014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txBox="1">
            <a:spLocks/>
          </p:cNvSpPr>
          <p:nvPr/>
        </p:nvSpPr>
        <p:spPr>
          <a:xfrm>
            <a:off x="3320880" y="162152"/>
            <a:ext cx="3048000" cy="6096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ln w="3175" cmpd="sng">
                  <a:noFill/>
                </a:ln>
                <a:solidFill>
                  <a:schemeClr val="tx2"/>
                </a:solidFill>
              </a:rPr>
              <a:t>Design of Slab</a:t>
            </a:r>
            <a:endParaRPr lang="en-US" sz="3600" b="1" dirty="0">
              <a:ln w="3175" cmpd="sng">
                <a:noFill/>
              </a:ln>
              <a:solidFill>
                <a:schemeClr val="tx2"/>
              </a:solidFill>
            </a:endParaRPr>
          </a:p>
        </p:txBody>
      </p:sp>
      <mc:AlternateContent xmlns:mc="http://schemas.openxmlformats.org/markup-compatibility/2006" xmlns:a14="http://schemas.microsoft.com/office/drawing/2010/main">
        <mc:Choice Requires="a14">
          <p:sp>
            <p:nvSpPr>
              <p:cNvPr id="8" name="Rectangle 7"/>
              <p:cNvSpPr/>
              <p:nvPr/>
            </p:nvSpPr>
            <p:spPr>
              <a:xfrm>
                <a:off x="1328056" y="1187896"/>
                <a:ext cx="7663543" cy="1069973"/>
              </a:xfrm>
              <a:prstGeom prst="rect">
                <a:avLst/>
              </a:prstGeom>
            </p:spPr>
            <p:txBody>
              <a:bodyPr wrap="square">
                <a:spAutoFit/>
              </a:bodyPr>
              <a:lstStyle/>
              <a:p>
                <a:pPr marL="285750" indent="-285750">
                  <a:buFont typeface="Wingdings" panose="05000000000000000000" pitchFamily="2" charset="2"/>
                  <a:buChar char="ü"/>
                </a:pPr>
                <a14:m>
                  <m:oMath xmlns:m="http://schemas.openxmlformats.org/officeDocument/2006/math">
                    <m:r>
                      <m:rPr>
                        <m:sty m:val="p"/>
                      </m:rPr>
                      <a:rPr lang="en-US">
                        <a:latin typeface="Cambria Math"/>
                      </a:rPr>
                      <m:t>ΦVc</m:t>
                    </m:r>
                  </m:oMath>
                </a14:m>
                <a:r>
                  <a:rPr lang="en-US" dirty="0"/>
                  <a:t> =</a:t>
                </a:r>
                <a14:m>
                  <m:oMath xmlns:m="http://schemas.openxmlformats.org/officeDocument/2006/math">
                    <m:r>
                      <m:rPr>
                        <m:sty m:val="p"/>
                      </m:rPr>
                      <a:rPr lang="en-US">
                        <a:latin typeface="Cambria Math"/>
                      </a:rPr>
                      <m:t>Φ</m:t>
                    </m:r>
                  </m:oMath>
                </a14:m>
                <a:r>
                  <a:rPr lang="en-US" dirty="0"/>
                  <a:t> × </a:t>
                </a:r>
                <a14:m>
                  <m:oMath xmlns:m="http://schemas.openxmlformats.org/officeDocument/2006/math">
                    <m:f>
                      <m:fPr>
                        <m:ctrlPr>
                          <a:rPr lang="en-US" i="1">
                            <a:latin typeface="Cambria Math" panose="02040503050406030204" pitchFamily="18" charset="0"/>
                          </a:rPr>
                        </m:ctrlPr>
                      </m:fPr>
                      <m:num>
                        <m:r>
                          <a:rPr lang="en-US">
                            <a:latin typeface="Cambria Math"/>
                          </a:rPr>
                          <m:t>1</m:t>
                        </m:r>
                      </m:num>
                      <m:den>
                        <m:r>
                          <a:rPr lang="en-US">
                            <a:latin typeface="Cambria Math"/>
                          </a:rPr>
                          <m:t>6</m:t>
                        </m:r>
                      </m:den>
                    </m:f>
                  </m:oMath>
                </a14:m>
                <a:r>
                  <a:rPr lang="en-US" dirty="0"/>
                  <a:t> × λ×</a:t>
                </a:r>
                <a14:m>
                  <m:oMath xmlns:m="http://schemas.openxmlformats.org/officeDocument/2006/math">
                    <m:rad>
                      <m:radPr>
                        <m:degHide m:val="on"/>
                        <m:ctrlPr>
                          <a:rPr lang="en-US" i="1">
                            <a:latin typeface="Cambria Math" panose="02040503050406030204" pitchFamily="18" charset="0"/>
                          </a:rPr>
                        </m:ctrlPr>
                      </m:radPr>
                      <m:deg/>
                      <m:e>
                        <m:r>
                          <m:rPr>
                            <m:sty m:val="p"/>
                          </m:rPr>
                          <a:rPr lang="en-US">
                            <a:latin typeface="Cambria Math"/>
                          </a:rPr>
                          <m:t>f</m:t>
                        </m:r>
                        <m:r>
                          <a:rPr lang="en-US" i="1">
                            <a:latin typeface="Cambria Math"/>
                          </a:rPr>
                          <m:t>′</m:t>
                        </m:r>
                        <m:r>
                          <m:rPr>
                            <m:sty m:val="p"/>
                          </m:rPr>
                          <a:rPr lang="en-US">
                            <a:latin typeface="Cambria Math"/>
                          </a:rPr>
                          <m:t>c</m:t>
                        </m:r>
                      </m:e>
                    </m:rad>
                  </m:oMath>
                </a14:m>
                <a:r>
                  <a:rPr lang="en-US" dirty="0"/>
                  <a:t>×</a:t>
                </a:r>
                <a:r>
                  <a:rPr lang="en-US" dirty="0" err="1"/>
                  <a:t>bw</a:t>
                </a:r>
                <a:r>
                  <a:rPr lang="en-US" dirty="0"/>
                  <a:t> × </a:t>
                </a:r>
                <a:r>
                  <a:rPr lang="en-US" dirty="0" smtClean="0"/>
                  <a:t>d</a:t>
                </a:r>
                <a:r>
                  <a:rPr lang="en-US" dirty="0"/>
                  <a:t>= 98 </a:t>
                </a:r>
                <a:r>
                  <a:rPr lang="en-US" dirty="0" err="1"/>
                  <a:t>kN</a:t>
                </a:r>
                <a:endParaRPr lang="en-US" dirty="0"/>
              </a:p>
              <a:p>
                <a:pPr marL="285750" indent="-285750">
                  <a:buFont typeface="Wingdings" panose="05000000000000000000" pitchFamily="2" charset="2"/>
                  <a:buChar char="ü"/>
                </a:pPr>
                <a:r>
                  <a:rPr lang="en-US" dirty="0" smtClean="0"/>
                  <a:t>From </a:t>
                </a:r>
                <a:r>
                  <a:rPr lang="en-US" dirty="0"/>
                  <a:t>ETABS, the result of </a:t>
                </a:r>
                <a:r>
                  <a:rPr lang="en-US" sz="2000" dirty="0"/>
                  <a:t>V</a:t>
                </a:r>
                <a:r>
                  <a:rPr lang="en-US" sz="2000" baseline="-25000" dirty="0"/>
                  <a:t>13</a:t>
                </a:r>
                <a:r>
                  <a:rPr lang="en-US" sz="2000" dirty="0"/>
                  <a:t> and V</a:t>
                </a:r>
                <a:r>
                  <a:rPr lang="en-US" sz="2000" baseline="-25000" dirty="0"/>
                  <a:t>23</a:t>
                </a:r>
                <a:r>
                  <a:rPr lang="en-US" sz="2000" dirty="0"/>
                  <a:t> </a:t>
                </a:r>
                <a:r>
                  <a:rPr lang="en-US" sz="2000" dirty="0" smtClean="0"/>
                  <a:t> within the range of(-98)and(98).</a:t>
                </a:r>
              </a:p>
              <a:p>
                <a:pPr marL="285750" indent="-285750">
                  <a:buFont typeface="Wingdings" panose="05000000000000000000" pitchFamily="2" charset="2"/>
                  <a:buChar char="ü"/>
                </a:pPr>
                <a14:m>
                  <m:oMath xmlns:m="http://schemas.openxmlformats.org/officeDocument/2006/math">
                    <m:r>
                      <m:rPr>
                        <m:sty m:val="p"/>
                      </m:rPr>
                      <a:rPr lang="en-US">
                        <a:latin typeface="Cambria Math"/>
                      </a:rPr>
                      <m:t>ΦVc</m:t>
                    </m:r>
                  </m:oMath>
                </a14:m>
                <a:r>
                  <a:rPr lang="en-US" dirty="0"/>
                  <a:t> </a:t>
                </a:r>
                <a:r>
                  <a:rPr lang="ar-SA" dirty="0"/>
                  <a:t>&lt;</a:t>
                </a:r>
                <a:r>
                  <a:rPr lang="en-US" dirty="0"/>
                  <a:t> Vu </a:t>
                </a:r>
              </a:p>
            </p:txBody>
          </p:sp>
        </mc:Choice>
        <mc:Fallback xmlns="">
          <p:sp>
            <p:nvSpPr>
              <p:cNvPr id="8" name="Rectangle 7"/>
              <p:cNvSpPr>
                <a:spLocks noRot="1" noChangeAspect="1" noMove="1" noResize="1" noEditPoints="1" noAdjustHandles="1" noChangeArrowheads="1" noChangeShapeType="1" noTextEdit="1"/>
              </p:cNvSpPr>
              <p:nvPr/>
            </p:nvSpPr>
            <p:spPr>
              <a:xfrm>
                <a:off x="1328056" y="1187896"/>
                <a:ext cx="7663543" cy="1069973"/>
              </a:xfrm>
              <a:prstGeom prst="rect">
                <a:avLst/>
              </a:prstGeom>
              <a:blipFill rotWithShape="1">
                <a:blip r:embed="rId2"/>
                <a:stretch>
                  <a:fillRect l="-557" b="-8571"/>
                </a:stretch>
              </a:blipFill>
            </p:spPr>
            <p:txBody>
              <a:bodyPr/>
              <a:lstStyle/>
              <a:p>
                <a:r>
                  <a:rPr lang="en-US">
                    <a:noFill/>
                  </a:rPr>
                  <a:t> </a:t>
                </a:r>
              </a:p>
            </p:txBody>
          </p:sp>
        </mc:Fallback>
      </mc:AlternateContent>
      <p:sp>
        <p:nvSpPr>
          <p:cNvPr id="5" name="Cloud 4"/>
          <p:cNvSpPr/>
          <p:nvPr/>
        </p:nvSpPr>
        <p:spPr>
          <a:xfrm>
            <a:off x="7315200" y="244403"/>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pic>
        <p:nvPicPr>
          <p:cNvPr id="2" name="Picture 1"/>
          <p:cNvPicPr>
            <a:picLocks noChangeAspect="1"/>
          </p:cNvPicPr>
          <p:nvPr/>
        </p:nvPicPr>
        <p:blipFill>
          <a:blip r:embed="rId3"/>
          <a:stretch>
            <a:fillRect/>
          </a:stretch>
        </p:blipFill>
        <p:spPr>
          <a:xfrm>
            <a:off x="2438400" y="2295892"/>
            <a:ext cx="5461011" cy="43182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1328057" y="729734"/>
            <a:ext cx="3942105" cy="461665"/>
          </a:xfrm>
          <a:prstGeom prst="rect">
            <a:avLst/>
          </a:prstGeom>
        </p:spPr>
        <p:txBody>
          <a:bodyPr wrap="none">
            <a:spAutoFit/>
          </a:bodyPr>
          <a:lstStyle/>
          <a:p>
            <a:pPr marL="342900"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ea typeface="+mj-ea"/>
                <a:cs typeface="+mj-cs"/>
              </a:rPr>
              <a:t>Check </a:t>
            </a:r>
            <a:r>
              <a:rPr lang="en-US" sz="2400" b="1" dirty="0">
                <a:ln w="3175" cmpd="sng">
                  <a:noFill/>
                </a:ln>
                <a:solidFill>
                  <a:schemeClr val="tx2"/>
                </a:solidFill>
                <a:latin typeface="Cambria" panose="02040503050406030204" pitchFamily="18" charset="0"/>
                <a:ea typeface="+mj-ea"/>
                <a:cs typeface="+mj-cs"/>
              </a:rPr>
              <a:t>wide beam shear:</a:t>
            </a:r>
          </a:p>
        </p:txBody>
      </p:sp>
    </p:spTree>
    <p:extLst>
      <p:ext uri="{BB962C8B-B14F-4D97-AF65-F5344CB8AC3E}">
        <p14:creationId xmlns:p14="http://schemas.microsoft.com/office/powerpoint/2010/main" val="278318206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237028" y="1066800"/>
                <a:ext cx="7467600" cy="880369"/>
              </a:xfrm>
              <a:prstGeom prst="rect">
                <a:avLst/>
              </a:prstGeom>
            </p:spPr>
            <p:txBody>
              <a:bodyPr wrap="square">
                <a:spAutoFit/>
              </a:bodyPr>
              <a:lstStyle/>
              <a:p>
                <a:pPr marL="285750" indent="-285750">
                  <a:lnSpc>
                    <a:spcPct val="150000"/>
                  </a:lnSpc>
                  <a:buFont typeface="Wingdings" panose="05000000000000000000" pitchFamily="2" charset="2"/>
                  <a:buChar char="ü"/>
                </a:pPr>
                <a:r>
                  <a:rPr lang="en-US" dirty="0" err="1"/>
                  <a:t>As</a:t>
                </a:r>
                <a:r>
                  <a:rPr lang="en-US" sz="1200" dirty="0" err="1"/>
                  <a:t>min</a:t>
                </a:r>
                <a:r>
                  <a:rPr lang="en-US" dirty="0"/>
                  <a:t> = ρ b h= 0.0018 X 1000 X 200 = 360 mm2 (use 1 </a:t>
                </a:r>
                <a14:m>
                  <m:oMath xmlns:m="http://schemas.openxmlformats.org/officeDocument/2006/math">
                    <m:r>
                      <m:rPr>
                        <m:sty m:val="p"/>
                      </m:rPr>
                      <a:rPr lang="en-US">
                        <a:latin typeface="Cambria Math"/>
                      </a:rPr>
                      <m:t>Φ</m:t>
                    </m:r>
                  </m:oMath>
                </a14:m>
                <a:r>
                  <a:rPr lang="en-US" dirty="0"/>
                  <a:t> 12/250mm)                        </a:t>
                </a:r>
              </a:p>
              <a:p>
                <a:pPr marL="285750" lvl="0" indent="-285750">
                  <a:lnSpc>
                    <a:spcPct val="150000"/>
                  </a:lnSpc>
                  <a:buFont typeface="Wingdings" panose="05000000000000000000" pitchFamily="2" charset="2"/>
                  <a:buChar char="ü"/>
                </a:pPr>
                <a:r>
                  <a:rPr lang="en-US" dirty="0" err="1"/>
                  <a:t>ΦMn</a:t>
                </a:r>
                <a:r>
                  <a:rPr lang="en-US" dirty="0"/>
                  <a:t>=26.6 </a:t>
                </a:r>
                <a:r>
                  <a:rPr lang="en-US" dirty="0" err="1"/>
                  <a:t>kN.m</a:t>
                </a:r>
                <a:r>
                  <a:rPr lang="en-US" dirty="0"/>
                  <a:t> /m </a:t>
                </a:r>
              </a:p>
            </p:txBody>
          </p:sp>
        </mc:Choice>
        <mc:Fallback xmlns="">
          <p:sp>
            <p:nvSpPr>
              <p:cNvPr id="4" name="Rectangle 3"/>
              <p:cNvSpPr>
                <a:spLocks noRot="1" noChangeAspect="1" noMove="1" noResize="1" noEditPoints="1" noAdjustHandles="1" noChangeArrowheads="1" noChangeShapeType="1" noTextEdit="1"/>
              </p:cNvSpPr>
              <p:nvPr/>
            </p:nvSpPr>
            <p:spPr>
              <a:xfrm>
                <a:off x="1237028" y="1066800"/>
                <a:ext cx="7467600" cy="880369"/>
              </a:xfrm>
              <a:prstGeom prst="rect">
                <a:avLst/>
              </a:prstGeom>
              <a:blipFill>
                <a:blip r:embed="rId2"/>
                <a:stretch>
                  <a:fillRect l="-571" r="-4653" b="-10417"/>
                </a:stretch>
              </a:blipFill>
            </p:spPr>
            <p:txBody>
              <a:bodyPr/>
              <a:lstStyle/>
              <a:p>
                <a:r>
                  <a:rPr lang="en-US">
                    <a:noFill/>
                  </a:rPr>
                  <a:t> </a:t>
                </a:r>
              </a:p>
            </p:txBody>
          </p:sp>
        </mc:Fallback>
      </mc:AlternateContent>
      <p:sp>
        <p:nvSpPr>
          <p:cNvPr id="2" name="Rectangle 1"/>
          <p:cNvSpPr/>
          <p:nvPr/>
        </p:nvSpPr>
        <p:spPr>
          <a:xfrm>
            <a:off x="1237028" y="441573"/>
            <a:ext cx="4286173" cy="461665"/>
          </a:xfrm>
          <a:prstGeom prst="rect">
            <a:avLst/>
          </a:prstGeom>
        </p:spPr>
        <p:txBody>
          <a:bodyPr wrap="none">
            <a:spAutoFit/>
          </a:bodyPr>
          <a:lstStyle/>
          <a:p>
            <a:pPr marL="342900" indent="-342900">
              <a:buFont typeface="Wingdings" panose="05000000000000000000" pitchFamily="2" charset="2"/>
              <a:buChar char="v"/>
            </a:pPr>
            <a:r>
              <a:rPr lang="en-US" sz="2400" b="1" dirty="0">
                <a:ln w="3175" cmpd="sng">
                  <a:noFill/>
                </a:ln>
                <a:solidFill>
                  <a:schemeClr val="tx2"/>
                </a:solidFill>
                <a:latin typeface="Cambria" panose="02040503050406030204" pitchFamily="18" charset="0"/>
                <a:ea typeface="+mj-ea"/>
                <a:cs typeface="+mj-cs"/>
              </a:rPr>
              <a:t>Design the slab for flexure</a:t>
            </a:r>
            <a:r>
              <a:rPr lang="en-US" b="1" dirty="0" smtClean="0">
                <a:ln w="3175" cmpd="sng">
                  <a:noFill/>
                </a:ln>
                <a:solidFill>
                  <a:schemeClr val="tx2"/>
                </a:solidFill>
                <a:latin typeface="Cambria" panose="02040503050406030204" pitchFamily="18" charset="0"/>
              </a:rPr>
              <a:t>:</a:t>
            </a:r>
            <a:endParaRPr lang="en-US" b="1" dirty="0">
              <a:ln w="3175" cmpd="sng">
                <a:noFill/>
              </a:ln>
              <a:solidFill>
                <a:schemeClr val="tx2"/>
              </a:solidFill>
              <a:latin typeface="Cambria" panose="02040503050406030204" pitchFamily="18" charset="0"/>
            </a:endParaRPr>
          </a:p>
        </p:txBody>
      </p:sp>
      <p:pic>
        <p:nvPicPr>
          <p:cNvPr id="3" name="Picture 2"/>
          <p:cNvPicPr>
            <a:picLocks noChangeAspect="1"/>
          </p:cNvPicPr>
          <p:nvPr/>
        </p:nvPicPr>
        <p:blipFill>
          <a:blip r:embed="rId3"/>
          <a:stretch>
            <a:fillRect/>
          </a:stretch>
        </p:blipFill>
        <p:spPr>
          <a:xfrm>
            <a:off x="2819399" y="2110731"/>
            <a:ext cx="5150858"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2116751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457200"/>
            <a:ext cx="8458200" cy="461665"/>
          </a:xfrm>
          <a:prstGeom prst="rect">
            <a:avLst/>
          </a:prstGeom>
        </p:spPr>
        <p:txBody>
          <a:bodyPr wrap="square">
            <a:spAutoFit/>
          </a:bodyPr>
          <a:lstStyle/>
          <a:p>
            <a:pPr marL="1714500" lvl="3" indent="-342900" algn="just">
              <a:buFont typeface="Wingdings" panose="05000000000000000000" pitchFamily="2" charset="2"/>
              <a:buChar char="v"/>
            </a:pPr>
            <a:r>
              <a:rPr lang="en-US" sz="2400" b="1" dirty="0">
                <a:ln w="3175" cmpd="sng">
                  <a:noFill/>
                </a:ln>
                <a:solidFill>
                  <a:schemeClr val="tx2"/>
                </a:solidFill>
                <a:latin typeface="Cambria" panose="02040503050406030204" pitchFamily="18" charset="0"/>
                <a:ea typeface="+mj-ea"/>
                <a:cs typeface="+mj-cs"/>
              </a:rPr>
              <a:t>Design the slab for Tension and compression</a:t>
            </a:r>
            <a:r>
              <a:rPr lang="en-US" b="1" i="1" dirty="0"/>
              <a:t>:</a:t>
            </a:r>
          </a:p>
        </p:txBody>
      </p:sp>
      <p:sp>
        <p:nvSpPr>
          <p:cNvPr id="5" name="Rectangle 4"/>
          <p:cNvSpPr/>
          <p:nvPr/>
        </p:nvSpPr>
        <p:spPr>
          <a:xfrm>
            <a:off x="1021005" y="1484712"/>
            <a:ext cx="1675523" cy="464871"/>
          </a:xfrm>
          <a:prstGeom prst="rect">
            <a:avLst/>
          </a:prstGeom>
        </p:spPr>
        <p:txBody>
          <a:bodyPr wrap="none">
            <a:spAutoFit/>
          </a:bodyPr>
          <a:lstStyle/>
          <a:p>
            <a:pPr marL="285750" indent="-285750">
              <a:lnSpc>
                <a:spcPct val="150000"/>
              </a:lnSpc>
              <a:buFont typeface="Wingdings" panose="05000000000000000000" pitchFamily="2" charset="2"/>
              <a:buChar char="ü"/>
            </a:pPr>
            <a:r>
              <a:rPr lang="en-US" dirty="0"/>
              <a:t>T= Φ× As ×</a:t>
            </a:r>
            <a:r>
              <a:rPr lang="en-US" dirty="0" err="1"/>
              <a:t>fy</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484712"/>
            <a:ext cx="4663440" cy="5212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a14="http://schemas.microsoft.com/office/drawing/2010/main">
        <mc:Choice Requires="a14">
          <p:sp>
            <p:nvSpPr>
              <p:cNvPr id="2" name="Rectangle 1"/>
              <p:cNvSpPr/>
              <p:nvPr/>
            </p:nvSpPr>
            <p:spPr>
              <a:xfrm>
                <a:off x="984719" y="2209800"/>
                <a:ext cx="3315138" cy="2894767"/>
              </a:xfrm>
              <a:prstGeom prst="rect">
                <a:avLst/>
              </a:prstGeom>
            </p:spPr>
            <p:txBody>
              <a:bodyPr wrap="square">
                <a:spAutoFit/>
              </a:bodyPr>
              <a:lstStyle/>
              <a:p>
                <a:pPr marL="285750" indent="-285750">
                  <a:lnSpc>
                    <a:spcPct val="115000"/>
                  </a:lnSpc>
                  <a:spcAft>
                    <a:spcPts val="1000"/>
                  </a:spcAft>
                  <a:buFont typeface="Wingdings" panose="05000000000000000000" pitchFamily="2" charset="2"/>
                  <a:buChar char="ü"/>
                </a:pPr>
                <a:r>
                  <a:rPr lang="en-US" dirty="0" smtClean="0"/>
                  <a:t>For floor </a:t>
                </a:r>
                <a:r>
                  <a:rPr lang="en-US" dirty="0">
                    <a:latin typeface="Times New Roman" panose="02020603050405020304" pitchFamily="18" charset="0"/>
                    <a:ea typeface="Calibri" panose="020F0502020204030204" pitchFamily="34" charset="0"/>
                    <a:cs typeface="Arial" panose="020B0604020202020204" pitchFamily="34" charset="0"/>
                  </a:rPr>
                  <a:t>F1, the value of Tension and compression was 450kN in both directions.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15000"/>
                  </a:lnSpc>
                  <a:spcAft>
                    <a:spcPts val="1000"/>
                  </a:spcAft>
                  <a:buFont typeface="Wingdings" panose="05000000000000000000" pitchFamily="2" charset="2"/>
                  <a:buChar char="ü"/>
                </a:pPr>
                <a:r>
                  <a:rPr lang="en-US" dirty="0">
                    <a:latin typeface="Times New Roman" panose="02020603050405020304" pitchFamily="18" charset="0"/>
                    <a:ea typeface="Calibri" panose="020F0502020204030204" pitchFamily="34" charset="0"/>
                    <a:cs typeface="Arial" panose="020B0604020202020204" pitchFamily="34" charset="0"/>
                  </a:rPr>
                  <a:t>So, the area of steel required to resist this force </a:t>
                </a:r>
                <a:r>
                  <a:rPr lang="en-US" dirty="0" smtClean="0">
                    <a:latin typeface="Times New Roman" panose="02020603050405020304" pitchFamily="18" charset="0"/>
                    <a:ea typeface="Calibri" panose="020F0502020204030204" pitchFamily="34" charset="0"/>
                    <a:cs typeface="Arial" panose="020B0604020202020204" pitchFamily="34" charset="0"/>
                  </a:rPr>
                  <a:t>equal: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en-US" dirty="0" smtClean="0">
                    <a:latin typeface="Times New Roman" panose="02020603050405020304" pitchFamily="18" charset="0"/>
                    <a:ea typeface="Calibri" panose="020F0502020204030204" pitchFamily="34" charset="0"/>
                  </a:rPr>
                  <a:t>     As </a:t>
                </a:r>
                <a:r>
                  <a:rPr lang="en-US" dirty="0">
                    <a:latin typeface="Times New Roman" panose="02020603050405020304" pitchFamily="18" charset="0"/>
                    <a:ea typeface="Calibri" panose="020F0502020204030204" pitchFamily="34" charset="0"/>
                  </a:rPr>
                  <a:t>= </a:t>
                </a:r>
                <a14:m>
                  <m:oMath xmlns:m="http://schemas.openxmlformats.org/officeDocument/2006/math">
                    <m:f>
                      <m:fPr>
                        <m:ctrlPr>
                          <a:rPr lang="en-US" i="1">
                            <a:latin typeface="Cambria Math" panose="02040503050406030204" pitchFamily="18" charset="0"/>
                            <a:cs typeface="Times New Roman" panose="02020603050405020304" pitchFamily="18" charset="0"/>
                          </a:rPr>
                        </m:ctrlPr>
                      </m:fPr>
                      <m:num>
                        <m:r>
                          <a:rPr lang="en-US">
                            <a:latin typeface="Cambria Math" panose="02040503050406030204" pitchFamily="18" charset="0"/>
                            <a:ea typeface="Calibri" panose="020F0502020204030204" pitchFamily="34" charset="0"/>
                            <a:cs typeface="Times New Roman" panose="02020603050405020304" pitchFamily="18" charset="0"/>
                          </a:rPr>
                          <m:t>450</m:t>
                        </m:r>
                        <m:r>
                          <m:rPr>
                            <m:sty m:val="p"/>
                          </m:rPr>
                          <a:rPr lang="en-US">
                            <a:latin typeface="Cambria Math" panose="02040503050406030204" pitchFamily="18" charset="0"/>
                            <a:ea typeface="Calibri" panose="020F0502020204030204" pitchFamily="34" charset="0"/>
                            <a:cs typeface="Times New Roman" panose="02020603050405020304" pitchFamily="18" charset="0"/>
                          </a:rPr>
                          <m:t>X</m:t>
                        </m:r>
                        <m:r>
                          <a:rPr lang="en-US">
                            <a:latin typeface="Cambria Math" panose="02040503050406030204" pitchFamily="18" charset="0"/>
                            <a:ea typeface="Calibri" panose="020F0502020204030204" pitchFamily="34" charset="0"/>
                            <a:cs typeface="Times New Roman" panose="02020603050405020304" pitchFamily="18" charset="0"/>
                          </a:rPr>
                          <m:t> </m:t>
                        </m:r>
                        <m:r>
                          <a:rPr lang="en-US">
                            <a:latin typeface="Cambria Math" panose="02040503050406030204" pitchFamily="18" charset="0"/>
                            <a:ea typeface="Calibri" panose="020F0502020204030204" pitchFamily="34" charset="0"/>
                            <a:cs typeface="Times New Roman" panose="02020603050405020304" pitchFamily="18" charset="0"/>
                          </a:rPr>
                          <m:t>1000</m:t>
                        </m:r>
                      </m:num>
                      <m:den>
                        <m:r>
                          <a:rPr lang="en-US">
                            <a:latin typeface="Cambria Math" panose="02040503050406030204" pitchFamily="18" charset="0"/>
                            <a:ea typeface="Calibri" panose="020F0502020204030204" pitchFamily="34" charset="0"/>
                            <a:cs typeface="Times New Roman" panose="02020603050405020304" pitchFamily="18" charset="0"/>
                          </a:rPr>
                          <m:t>0</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9</m:t>
                        </m:r>
                        <m:r>
                          <m:rPr>
                            <m:sty m:val="p"/>
                          </m:rPr>
                          <a:rPr lang="en-US">
                            <a:latin typeface="Cambria Math" panose="02040503050406030204" pitchFamily="18" charset="0"/>
                            <a:ea typeface="Calibri" panose="020F0502020204030204" pitchFamily="34" charset="0"/>
                            <a:cs typeface="Times New Roman" panose="02020603050405020304" pitchFamily="18" charset="0"/>
                          </a:rPr>
                          <m:t>X</m:t>
                        </m:r>
                        <m:r>
                          <a:rPr lang="en-US">
                            <a:latin typeface="Cambria Math" panose="02040503050406030204" pitchFamily="18" charset="0"/>
                            <a:ea typeface="Calibri" panose="020F0502020204030204" pitchFamily="34" charset="0"/>
                            <a:cs typeface="Times New Roman" panose="02020603050405020304" pitchFamily="18" charset="0"/>
                          </a:rPr>
                          <m:t> </m:t>
                        </m:r>
                        <m:r>
                          <a:rPr lang="en-US">
                            <a:latin typeface="Cambria Math" panose="02040503050406030204" pitchFamily="18" charset="0"/>
                            <a:ea typeface="Calibri" panose="020F0502020204030204" pitchFamily="34" charset="0"/>
                            <a:cs typeface="Times New Roman" panose="02020603050405020304" pitchFamily="18" charset="0"/>
                          </a:rPr>
                          <m:t>420</m:t>
                        </m:r>
                      </m:den>
                    </m:f>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1190</m:t>
                    </m:r>
                    <m:r>
                      <a:rPr lang="en-US">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latin typeface="Cambria Math" panose="02040503050406030204" pitchFamily="18" charset="0"/>
                        <a:ea typeface="Calibri" panose="020F0502020204030204" pitchFamily="34" charset="0"/>
                        <a:cs typeface="Times New Roman" panose="02020603050405020304" pitchFamily="18" charset="0"/>
                      </a:rPr>
                      <m:t>mm</m:t>
                    </m:r>
                    <m:r>
                      <a:rPr lang="en-US">
                        <a:latin typeface="Cambria Math" panose="02040503050406030204" pitchFamily="18" charset="0"/>
                        <a:ea typeface="Calibri" panose="020F0502020204030204" pitchFamily="34" charset="0"/>
                        <a:cs typeface="Times New Roman" panose="02020603050405020304" pitchFamily="18" charset="0"/>
                      </a:rPr>
                      <m:t>2</m:t>
                    </m:r>
                  </m:oMath>
                </a14:m>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r>
                  <a:rPr lang="en-US" dirty="0">
                    <a:latin typeface="Times New Roman" panose="02020603050405020304" pitchFamily="18" charset="0"/>
                    <a:ea typeface="Calibri" panose="020F0502020204030204" pitchFamily="34" charset="0"/>
                  </a:rPr>
                  <a:t>  </a:t>
                </a:r>
                <a:endParaRPr lang="en-US" dirty="0" smtClean="0">
                  <a:latin typeface="Times New Roman" panose="02020603050405020304" pitchFamily="18" charset="0"/>
                  <a:ea typeface="Calibri" panose="020F0502020204030204" pitchFamily="34" charset="0"/>
                </a:endParaRPr>
              </a:p>
              <a:p>
                <a:pPr marL="285750" indent="-285750">
                  <a:buFont typeface="Wingdings" panose="05000000000000000000" pitchFamily="2" charset="2"/>
                  <a:buChar char="ü"/>
                </a:pPr>
                <a:r>
                  <a:rPr lang="en-US" dirty="0" smtClean="0">
                    <a:latin typeface="Times New Roman" panose="02020603050405020304" pitchFamily="18" charset="0"/>
                    <a:ea typeface="Calibri" panose="020F0502020204030204" pitchFamily="34" charset="0"/>
                  </a:rPr>
                  <a:t> Use (6 </a:t>
                </a:r>
                <a:r>
                  <a:rPr lang="en-US" dirty="0">
                    <a:latin typeface="Times New Roman" panose="02020603050405020304" pitchFamily="18" charset="0"/>
                    <a:ea typeface="Calibri" panose="020F0502020204030204" pitchFamily="34" charset="0"/>
                  </a:rPr>
                  <a:t>Φ 16/m) </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984719" y="2209800"/>
                <a:ext cx="3315138" cy="2894767"/>
              </a:xfrm>
              <a:prstGeom prst="rect">
                <a:avLst/>
              </a:prstGeom>
              <a:blipFill>
                <a:blip r:embed="rId3"/>
                <a:stretch>
                  <a:fillRect l="-1289" t="-633" b="-2321"/>
                </a:stretch>
              </a:blipFill>
            </p:spPr>
            <p:txBody>
              <a:bodyPr/>
              <a:lstStyle/>
              <a:p>
                <a:r>
                  <a:rPr lang="en-US">
                    <a:noFill/>
                  </a:rPr>
                  <a:t> </a:t>
                </a:r>
              </a:p>
            </p:txBody>
          </p:sp>
        </mc:Fallback>
      </mc:AlternateContent>
    </p:spTree>
    <p:extLst>
      <p:ext uri="{BB962C8B-B14F-4D97-AF65-F5344CB8AC3E}">
        <p14:creationId xmlns:p14="http://schemas.microsoft.com/office/powerpoint/2010/main" val="94422627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67827052"/>
              </p:ext>
            </p:extLst>
          </p:nvPr>
        </p:nvGraphicFramePr>
        <p:xfrm>
          <a:off x="304799" y="1066800"/>
          <a:ext cx="8458201" cy="5410200"/>
        </p:xfrm>
        <a:graphic>
          <a:graphicData uri="http://schemas.openxmlformats.org/drawingml/2006/table">
            <a:tbl>
              <a:tblPr firstRow="1" firstCol="1" bandRow="1">
                <a:tableStyleId>{BDBED569-4797-4DF1-A0F4-6AAB3CD982D8}</a:tableStyleId>
              </a:tblPr>
              <a:tblGrid>
                <a:gridCol w="767018">
                  <a:extLst>
                    <a:ext uri="{9D8B030D-6E8A-4147-A177-3AD203B41FA5}">
                      <a16:colId xmlns:a16="http://schemas.microsoft.com/office/drawing/2014/main" val="20000"/>
                    </a:ext>
                  </a:extLst>
                </a:gridCol>
                <a:gridCol w="922438">
                  <a:extLst>
                    <a:ext uri="{9D8B030D-6E8A-4147-A177-3AD203B41FA5}">
                      <a16:colId xmlns:a16="http://schemas.microsoft.com/office/drawing/2014/main" val="20001"/>
                    </a:ext>
                  </a:extLst>
                </a:gridCol>
                <a:gridCol w="951842">
                  <a:extLst>
                    <a:ext uri="{9D8B030D-6E8A-4147-A177-3AD203B41FA5}">
                      <a16:colId xmlns:a16="http://schemas.microsoft.com/office/drawing/2014/main" val="20002"/>
                    </a:ext>
                  </a:extLst>
                </a:gridCol>
                <a:gridCol w="922438">
                  <a:extLst>
                    <a:ext uri="{9D8B030D-6E8A-4147-A177-3AD203B41FA5}">
                      <a16:colId xmlns:a16="http://schemas.microsoft.com/office/drawing/2014/main" val="20003"/>
                    </a:ext>
                  </a:extLst>
                </a:gridCol>
                <a:gridCol w="951842">
                  <a:extLst>
                    <a:ext uri="{9D8B030D-6E8A-4147-A177-3AD203B41FA5}">
                      <a16:colId xmlns:a16="http://schemas.microsoft.com/office/drawing/2014/main" val="20004"/>
                    </a:ext>
                  </a:extLst>
                </a:gridCol>
                <a:gridCol w="930839">
                  <a:extLst>
                    <a:ext uri="{9D8B030D-6E8A-4147-A177-3AD203B41FA5}">
                      <a16:colId xmlns:a16="http://schemas.microsoft.com/office/drawing/2014/main" val="20005"/>
                    </a:ext>
                  </a:extLst>
                </a:gridCol>
                <a:gridCol w="1044253">
                  <a:extLst>
                    <a:ext uri="{9D8B030D-6E8A-4147-A177-3AD203B41FA5}">
                      <a16:colId xmlns:a16="http://schemas.microsoft.com/office/drawing/2014/main" val="20006"/>
                    </a:ext>
                  </a:extLst>
                </a:gridCol>
                <a:gridCol w="923278">
                  <a:extLst>
                    <a:ext uri="{9D8B030D-6E8A-4147-A177-3AD203B41FA5}">
                      <a16:colId xmlns:a16="http://schemas.microsoft.com/office/drawing/2014/main" val="20007"/>
                    </a:ext>
                  </a:extLst>
                </a:gridCol>
                <a:gridCol w="1044253">
                  <a:extLst>
                    <a:ext uri="{9D8B030D-6E8A-4147-A177-3AD203B41FA5}">
                      <a16:colId xmlns:a16="http://schemas.microsoft.com/office/drawing/2014/main" val="20008"/>
                    </a:ext>
                  </a:extLst>
                </a:gridCol>
              </a:tblGrid>
              <a:tr h="393488">
                <a:tc>
                  <a:txBody>
                    <a:bodyPr/>
                    <a:lstStyle/>
                    <a:p>
                      <a:pPr marL="0" marR="0" indent="-3810" algn="ctr">
                        <a:lnSpc>
                          <a:spcPct val="115000"/>
                        </a:lnSpc>
                        <a:spcBef>
                          <a:spcPts val="0"/>
                        </a:spcBef>
                        <a:spcAft>
                          <a:spcPts val="0"/>
                        </a:spcAft>
                      </a:pPr>
                      <a:r>
                        <a:rPr lang="en-US" sz="1600">
                          <a:effectLst/>
                        </a:rPr>
                        <a:t> </a:t>
                      </a:r>
                      <a:endParaRPr lang="en-US" sz="1600">
                        <a:effectLst/>
                        <a:latin typeface="Calibri"/>
                        <a:ea typeface="Calibri"/>
                        <a:cs typeface="Arial"/>
                      </a:endParaRPr>
                    </a:p>
                  </a:txBody>
                  <a:tcPr marL="68580" marR="68580" marT="0" marB="0" anchor="ctr"/>
                </a:tc>
                <a:tc gridSpan="8">
                  <a:txBody>
                    <a:bodyPr/>
                    <a:lstStyle/>
                    <a:p>
                      <a:pPr marL="0" marR="0" algn="ctr">
                        <a:lnSpc>
                          <a:spcPct val="115000"/>
                        </a:lnSpc>
                        <a:spcBef>
                          <a:spcPts val="0"/>
                        </a:spcBef>
                        <a:spcAft>
                          <a:spcPts val="0"/>
                        </a:spcAft>
                      </a:pPr>
                      <a:r>
                        <a:rPr lang="en-US" sz="1600" dirty="0">
                          <a:effectLst/>
                        </a:rPr>
                        <a:t>Steel requirement/m</a:t>
                      </a:r>
                      <a:endParaRPr lang="en-US" sz="1600" dirty="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3488">
                <a:tc>
                  <a:txBody>
                    <a:bodyPr/>
                    <a:lstStyle/>
                    <a:p>
                      <a:pPr marL="0" marR="0" algn="ctr">
                        <a:lnSpc>
                          <a:spcPct val="115000"/>
                        </a:lnSpc>
                        <a:spcBef>
                          <a:spcPts val="0"/>
                        </a:spcBef>
                        <a:spcAft>
                          <a:spcPts val="0"/>
                        </a:spcAft>
                      </a:pPr>
                      <a:r>
                        <a:rPr lang="en-US" sz="1600">
                          <a:effectLst/>
                        </a:rPr>
                        <a:t> </a:t>
                      </a:r>
                      <a:endParaRPr lang="en-US" sz="1600">
                        <a:effectLst/>
                        <a:latin typeface="Calibri"/>
                        <a:ea typeface="Calibri"/>
                        <a:cs typeface="Arial"/>
                      </a:endParaRPr>
                    </a:p>
                  </a:txBody>
                  <a:tcPr marL="68580" marR="68580" marT="0" marB="0" anchor="ctr"/>
                </a:tc>
                <a:tc gridSpan="4">
                  <a:txBody>
                    <a:bodyPr/>
                    <a:lstStyle/>
                    <a:p>
                      <a:pPr marL="0" marR="0" algn="ctr">
                        <a:lnSpc>
                          <a:spcPct val="115000"/>
                        </a:lnSpc>
                        <a:spcBef>
                          <a:spcPts val="0"/>
                        </a:spcBef>
                        <a:spcAft>
                          <a:spcPts val="0"/>
                        </a:spcAft>
                      </a:pPr>
                      <a:r>
                        <a:rPr lang="en-US" sz="1600">
                          <a:effectLst/>
                        </a:rPr>
                        <a:t>Due to moment</a:t>
                      </a:r>
                      <a:endParaRPr lang="en-US" sz="16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US" sz="1600">
                          <a:effectLst/>
                        </a:rPr>
                        <a:t>Due to tension &amp; compression</a:t>
                      </a:r>
                      <a:endParaRPr lang="en-US" sz="16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10953">
                <a:tc>
                  <a:txBody>
                    <a:bodyPr/>
                    <a:lstStyle/>
                    <a:p>
                      <a:pPr marL="0" marR="0" algn="ctr">
                        <a:lnSpc>
                          <a:spcPct val="115000"/>
                        </a:lnSpc>
                        <a:spcBef>
                          <a:spcPts val="0"/>
                        </a:spcBef>
                        <a:spcAft>
                          <a:spcPts val="0"/>
                        </a:spcAft>
                      </a:pPr>
                      <a:r>
                        <a:rPr lang="en-US" sz="1600">
                          <a:effectLst/>
                        </a:rPr>
                        <a:t> </a:t>
                      </a:r>
                      <a:endParaRPr lang="en-US" sz="1600">
                        <a:effectLst/>
                        <a:latin typeface="Calibri"/>
                        <a:ea typeface="Calibri"/>
                        <a:cs typeface="Arial"/>
                      </a:endParaRPr>
                    </a:p>
                  </a:txBody>
                  <a:tcPr marL="68580" marR="68580" marT="0" marB="0" anchor="ctr"/>
                </a:tc>
                <a:tc gridSpan="2">
                  <a:txBody>
                    <a:bodyPr/>
                    <a:lstStyle/>
                    <a:p>
                      <a:pPr marL="0" marR="0" algn="ctr">
                        <a:lnSpc>
                          <a:spcPct val="115000"/>
                        </a:lnSpc>
                        <a:spcBef>
                          <a:spcPts val="0"/>
                        </a:spcBef>
                        <a:spcAft>
                          <a:spcPts val="0"/>
                        </a:spcAft>
                      </a:pPr>
                      <a:r>
                        <a:rPr lang="en-US" sz="1600">
                          <a:effectLst/>
                        </a:rPr>
                        <a:t>X-direction</a:t>
                      </a:r>
                      <a:endParaRPr lang="en-US" sz="1600">
                        <a:effectLst/>
                        <a:latin typeface="Calibri"/>
                        <a:ea typeface="Calibri"/>
                        <a:cs typeface="Arial"/>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Y-direction</a:t>
                      </a:r>
                      <a:endParaRPr lang="en-US" sz="1600">
                        <a:effectLst/>
                        <a:latin typeface="Calibri"/>
                        <a:ea typeface="Calibri"/>
                        <a:cs typeface="Arial"/>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X-direction</a:t>
                      </a:r>
                      <a:endParaRPr lang="en-US" sz="1600">
                        <a:effectLst/>
                        <a:latin typeface="Calibri"/>
                        <a:ea typeface="Calibri"/>
                        <a:cs typeface="Arial"/>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Y-direction</a:t>
                      </a:r>
                      <a:endParaRPr lang="en-US" sz="1600">
                        <a:effectLst/>
                        <a:latin typeface="Calibri"/>
                        <a:ea typeface="Calibri"/>
                        <a:cs typeface="Arial"/>
                      </a:endParaRPr>
                    </a:p>
                  </a:txBody>
                  <a:tcPr marL="68580" marR="68580" marT="0" marB="0" anchor="ctr"/>
                </a:tc>
                <a:tc hMerge="1">
                  <a:txBody>
                    <a:bodyPr/>
                    <a:lstStyle/>
                    <a:p>
                      <a:endParaRPr lang="en-US"/>
                    </a:p>
                  </a:txBody>
                  <a:tcPr/>
                </a:tc>
                <a:extLst>
                  <a:ext uri="{0D108BD9-81ED-4DB2-BD59-A6C34878D82A}">
                    <a16:rowId xmlns:a16="http://schemas.microsoft.com/office/drawing/2014/main" val="10002"/>
                  </a:ext>
                </a:extLst>
              </a:tr>
              <a:tr h="668826">
                <a:tc>
                  <a:txBody>
                    <a:bodyPr/>
                    <a:lstStyle/>
                    <a:p>
                      <a:pPr marL="0" marR="0" algn="ctr">
                        <a:lnSpc>
                          <a:spcPct val="115000"/>
                        </a:lnSpc>
                        <a:spcBef>
                          <a:spcPts val="0"/>
                        </a:spcBef>
                        <a:spcAft>
                          <a:spcPts val="0"/>
                        </a:spcAft>
                      </a:pPr>
                      <a:r>
                        <a:rPr lang="en-US" sz="1600">
                          <a:effectLst/>
                        </a:rPr>
                        <a:t>Floor</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Top(C)</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Bottom(T)</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Top(C)</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Bottom(T)</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378077">
                <a:tc>
                  <a:txBody>
                    <a:bodyPr/>
                    <a:lstStyle/>
                    <a:p>
                      <a:pPr marL="0" marR="0" algn="ctr">
                        <a:lnSpc>
                          <a:spcPct val="115000"/>
                        </a:lnSpc>
                        <a:spcBef>
                          <a:spcPts val="0"/>
                        </a:spcBef>
                        <a:spcAft>
                          <a:spcPts val="0"/>
                        </a:spcAft>
                      </a:pPr>
                      <a:r>
                        <a:rPr lang="en-US" sz="1600">
                          <a:effectLst/>
                        </a:rPr>
                        <a:t>F6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393488">
                <a:tc>
                  <a:txBody>
                    <a:bodyPr/>
                    <a:lstStyle/>
                    <a:p>
                      <a:pPr marL="0" marR="0" algn="ctr">
                        <a:lnSpc>
                          <a:spcPct val="115000"/>
                        </a:lnSpc>
                        <a:spcBef>
                          <a:spcPts val="0"/>
                        </a:spcBef>
                        <a:spcAft>
                          <a:spcPts val="0"/>
                        </a:spcAft>
                      </a:pPr>
                      <a:r>
                        <a:rPr lang="en-US" sz="1600">
                          <a:effectLst/>
                        </a:rPr>
                        <a:t>F2-F5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393488">
                <a:tc>
                  <a:txBody>
                    <a:bodyPr/>
                    <a:lstStyle/>
                    <a:p>
                      <a:pPr marL="0" marR="0" algn="ctr">
                        <a:lnSpc>
                          <a:spcPct val="115000"/>
                        </a:lnSpc>
                        <a:spcBef>
                          <a:spcPts val="0"/>
                        </a:spcBef>
                        <a:spcAft>
                          <a:spcPts val="0"/>
                        </a:spcAft>
                      </a:pPr>
                      <a:r>
                        <a:rPr lang="en-US" sz="1600">
                          <a:effectLst/>
                        </a:rPr>
                        <a:t>F1</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7 Φ 16</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6"/>
                  </a:ext>
                </a:extLst>
              </a:tr>
              <a:tr h="410953">
                <a:tc>
                  <a:txBody>
                    <a:bodyPr/>
                    <a:lstStyle/>
                    <a:p>
                      <a:pPr marL="0" marR="0" algn="ctr">
                        <a:lnSpc>
                          <a:spcPct val="115000"/>
                        </a:lnSpc>
                        <a:spcBef>
                          <a:spcPts val="0"/>
                        </a:spcBef>
                        <a:spcAft>
                          <a:spcPts val="0"/>
                        </a:spcAft>
                      </a:pPr>
                      <a:r>
                        <a:rPr lang="en-US" sz="1600">
                          <a:effectLst/>
                        </a:rPr>
                        <a:t>Shed</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7"/>
                  </a:ext>
                </a:extLst>
              </a:tr>
              <a:tr h="393488">
                <a:tc>
                  <a:txBody>
                    <a:bodyPr/>
                    <a:lstStyle/>
                    <a:p>
                      <a:pPr marL="0" marR="0" algn="ctr">
                        <a:lnSpc>
                          <a:spcPct val="115000"/>
                        </a:lnSpc>
                        <a:spcBef>
                          <a:spcPts val="0"/>
                        </a:spcBef>
                        <a:spcAft>
                          <a:spcPts val="0"/>
                        </a:spcAft>
                      </a:pPr>
                      <a:r>
                        <a:rPr lang="en-US" sz="1600">
                          <a:effectLst/>
                        </a:rPr>
                        <a:t>GF</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16</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8"/>
                  </a:ext>
                </a:extLst>
              </a:tr>
              <a:tr h="393488">
                <a:tc>
                  <a:txBody>
                    <a:bodyPr/>
                    <a:lstStyle/>
                    <a:p>
                      <a:pPr marL="0" marR="0" algn="ctr">
                        <a:lnSpc>
                          <a:spcPct val="115000"/>
                        </a:lnSpc>
                        <a:spcBef>
                          <a:spcPts val="0"/>
                        </a:spcBef>
                        <a:spcAft>
                          <a:spcPts val="0"/>
                        </a:spcAft>
                      </a:pPr>
                      <a:r>
                        <a:rPr lang="en-US" sz="1600">
                          <a:effectLst/>
                        </a:rPr>
                        <a:t>B1</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9"/>
                  </a:ext>
                </a:extLst>
              </a:tr>
              <a:tr h="393488">
                <a:tc>
                  <a:txBody>
                    <a:bodyPr/>
                    <a:lstStyle/>
                    <a:p>
                      <a:pPr marL="0" marR="0" algn="ctr">
                        <a:lnSpc>
                          <a:spcPct val="115000"/>
                        </a:lnSpc>
                        <a:spcBef>
                          <a:spcPts val="0"/>
                        </a:spcBef>
                        <a:spcAft>
                          <a:spcPts val="0"/>
                        </a:spcAft>
                      </a:pPr>
                      <a:r>
                        <a:rPr lang="en-US" sz="1600">
                          <a:effectLst/>
                        </a:rPr>
                        <a:t>B2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10"/>
                  </a:ext>
                </a:extLst>
              </a:tr>
              <a:tr h="410953">
                <a:tc>
                  <a:txBody>
                    <a:bodyPr/>
                    <a:lstStyle/>
                    <a:p>
                      <a:pPr marL="0" marR="0" algn="ctr">
                        <a:lnSpc>
                          <a:spcPct val="115000"/>
                        </a:lnSpc>
                        <a:spcBef>
                          <a:spcPts val="0"/>
                        </a:spcBef>
                        <a:spcAft>
                          <a:spcPts val="0"/>
                        </a:spcAft>
                      </a:pPr>
                      <a:r>
                        <a:rPr lang="en-US" sz="1600">
                          <a:effectLst/>
                        </a:rPr>
                        <a:t>B3</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 Φ 16</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11"/>
                  </a:ext>
                </a:extLst>
              </a:tr>
              <a:tr h="376022">
                <a:tc>
                  <a:txBody>
                    <a:bodyPr/>
                    <a:lstStyle/>
                    <a:p>
                      <a:pPr marL="0" marR="0" algn="ctr">
                        <a:lnSpc>
                          <a:spcPct val="115000"/>
                        </a:lnSpc>
                        <a:spcBef>
                          <a:spcPts val="0"/>
                        </a:spcBef>
                        <a:spcAft>
                          <a:spcPts val="0"/>
                        </a:spcAft>
                      </a:pPr>
                      <a:r>
                        <a:rPr lang="en-US" sz="1600">
                          <a:effectLst/>
                        </a:rPr>
                        <a:t>B4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5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6 Φ 16</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5 Φ 16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5 Φ 16</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12"/>
                  </a:ext>
                </a:extLst>
              </a:tr>
            </a:tbl>
          </a:graphicData>
        </a:graphic>
      </p:graphicFrame>
      <p:sp>
        <p:nvSpPr>
          <p:cNvPr id="5" name="Title 6"/>
          <p:cNvSpPr txBox="1">
            <a:spLocks/>
          </p:cNvSpPr>
          <p:nvPr/>
        </p:nvSpPr>
        <p:spPr>
          <a:xfrm>
            <a:off x="3009900" y="228600"/>
            <a:ext cx="30480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b="1" dirty="0">
                <a:solidFill>
                  <a:schemeClr val="dk1"/>
                </a:solidFill>
                <a:latin typeface="Cambria" panose="02040503050406030204" pitchFamily="18" charset="0"/>
                <a:ea typeface="+mn-ea"/>
                <a:cs typeface="+mn-cs"/>
              </a:rPr>
              <a:t>BLOCK 1</a:t>
            </a:r>
          </a:p>
        </p:txBody>
      </p:sp>
    </p:spTree>
    <p:extLst>
      <p:ext uri="{BB962C8B-B14F-4D97-AF65-F5344CB8AC3E}">
        <p14:creationId xmlns:p14="http://schemas.microsoft.com/office/powerpoint/2010/main" val="66905362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4952160"/>
              </p:ext>
            </p:extLst>
          </p:nvPr>
        </p:nvGraphicFramePr>
        <p:xfrm>
          <a:off x="228600" y="914400"/>
          <a:ext cx="8610601" cy="5715001"/>
        </p:xfrm>
        <a:graphic>
          <a:graphicData uri="http://schemas.openxmlformats.org/drawingml/2006/table">
            <a:tbl>
              <a:tblPr firstRow="1" firstCol="1" bandRow="1">
                <a:tableStyleId>{BDBED569-4797-4DF1-A0F4-6AAB3CD982D8}</a:tableStyleId>
              </a:tblPr>
              <a:tblGrid>
                <a:gridCol w="780838">
                  <a:extLst>
                    <a:ext uri="{9D8B030D-6E8A-4147-A177-3AD203B41FA5}">
                      <a16:colId xmlns:a16="http://schemas.microsoft.com/office/drawing/2014/main" val="20000"/>
                    </a:ext>
                  </a:extLst>
                </a:gridCol>
                <a:gridCol w="939058">
                  <a:extLst>
                    <a:ext uri="{9D8B030D-6E8A-4147-A177-3AD203B41FA5}">
                      <a16:colId xmlns:a16="http://schemas.microsoft.com/office/drawing/2014/main" val="20001"/>
                    </a:ext>
                  </a:extLst>
                </a:gridCol>
                <a:gridCol w="968992">
                  <a:extLst>
                    <a:ext uri="{9D8B030D-6E8A-4147-A177-3AD203B41FA5}">
                      <a16:colId xmlns:a16="http://schemas.microsoft.com/office/drawing/2014/main" val="20002"/>
                    </a:ext>
                  </a:extLst>
                </a:gridCol>
                <a:gridCol w="939058">
                  <a:extLst>
                    <a:ext uri="{9D8B030D-6E8A-4147-A177-3AD203B41FA5}">
                      <a16:colId xmlns:a16="http://schemas.microsoft.com/office/drawing/2014/main" val="20003"/>
                    </a:ext>
                  </a:extLst>
                </a:gridCol>
                <a:gridCol w="968992">
                  <a:extLst>
                    <a:ext uri="{9D8B030D-6E8A-4147-A177-3AD203B41FA5}">
                      <a16:colId xmlns:a16="http://schemas.microsoft.com/office/drawing/2014/main" val="20004"/>
                    </a:ext>
                  </a:extLst>
                </a:gridCol>
                <a:gridCol w="947611">
                  <a:extLst>
                    <a:ext uri="{9D8B030D-6E8A-4147-A177-3AD203B41FA5}">
                      <a16:colId xmlns:a16="http://schemas.microsoft.com/office/drawing/2014/main" val="20005"/>
                    </a:ext>
                  </a:extLst>
                </a:gridCol>
                <a:gridCol w="1063069">
                  <a:extLst>
                    <a:ext uri="{9D8B030D-6E8A-4147-A177-3AD203B41FA5}">
                      <a16:colId xmlns:a16="http://schemas.microsoft.com/office/drawing/2014/main" val="20006"/>
                    </a:ext>
                  </a:extLst>
                </a:gridCol>
                <a:gridCol w="939914">
                  <a:extLst>
                    <a:ext uri="{9D8B030D-6E8A-4147-A177-3AD203B41FA5}">
                      <a16:colId xmlns:a16="http://schemas.microsoft.com/office/drawing/2014/main" val="20007"/>
                    </a:ext>
                  </a:extLst>
                </a:gridCol>
                <a:gridCol w="1063069">
                  <a:extLst>
                    <a:ext uri="{9D8B030D-6E8A-4147-A177-3AD203B41FA5}">
                      <a16:colId xmlns:a16="http://schemas.microsoft.com/office/drawing/2014/main" val="20008"/>
                    </a:ext>
                  </a:extLst>
                </a:gridCol>
              </a:tblGrid>
              <a:tr h="415656">
                <a:tc>
                  <a:txBody>
                    <a:bodyPr/>
                    <a:lstStyle/>
                    <a:p>
                      <a:pPr marL="0" marR="0" indent="-3810" algn="ctr">
                        <a:lnSpc>
                          <a:spcPct val="115000"/>
                        </a:lnSpc>
                        <a:spcBef>
                          <a:spcPts val="0"/>
                        </a:spcBef>
                        <a:spcAft>
                          <a:spcPts val="0"/>
                        </a:spcAft>
                      </a:pPr>
                      <a:r>
                        <a:rPr lang="en-US" sz="1600">
                          <a:effectLst/>
                        </a:rPr>
                        <a:t> </a:t>
                      </a:r>
                      <a:endParaRPr lang="en-US" sz="1600">
                        <a:effectLst/>
                        <a:latin typeface="Calibri"/>
                        <a:ea typeface="Calibri"/>
                        <a:cs typeface="Arial"/>
                      </a:endParaRPr>
                    </a:p>
                  </a:txBody>
                  <a:tcPr marL="68580" marR="68580" marT="0" marB="0" anchor="ctr"/>
                </a:tc>
                <a:tc gridSpan="8">
                  <a:txBody>
                    <a:bodyPr/>
                    <a:lstStyle/>
                    <a:p>
                      <a:pPr marL="0" marR="0" algn="ctr">
                        <a:lnSpc>
                          <a:spcPct val="115000"/>
                        </a:lnSpc>
                        <a:spcBef>
                          <a:spcPts val="0"/>
                        </a:spcBef>
                        <a:spcAft>
                          <a:spcPts val="0"/>
                        </a:spcAft>
                      </a:pPr>
                      <a:r>
                        <a:rPr lang="en-US" sz="1600" dirty="0">
                          <a:effectLst/>
                        </a:rPr>
                        <a:t>Steel requirement/m</a:t>
                      </a:r>
                      <a:endParaRPr lang="en-US" sz="1600" dirty="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15656">
                <a:tc>
                  <a:txBody>
                    <a:bodyPr/>
                    <a:lstStyle/>
                    <a:p>
                      <a:pPr marL="0" marR="0" algn="ctr">
                        <a:lnSpc>
                          <a:spcPct val="115000"/>
                        </a:lnSpc>
                        <a:spcBef>
                          <a:spcPts val="0"/>
                        </a:spcBef>
                        <a:spcAft>
                          <a:spcPts val="0"/>
                        </a:spcAft>
                      </a:pPr>
                      <a:r>
                        <a:rPr lang="en-US" sz="1600">
                          <a:effectLst/>
                        </a:rPr>
                        <a:t> </a:t>
                      </a:r>
                      <a:endParaRPr lang="en-US" sz="1600">
                        <a:effectLst/>
                        <a:latin typeface="Calibri"/>
                        <a:ea typeface="Calibri"/>
                        <a:cs typeface="Arial"/>
                      </a:endParaRPr>
                    </a:p>
                  </a:txBody>
                  <a:tcPr marL="68580" marR="68580" marT="0" marB="0" anchor="ctr"/>
                </a:tc>
                <a:tc gridSpan="4">
                  <a:txBody>
                    <a:bodyPr/>
                    <a:lstStyle/>
                    <a:p>
                      <a:pPr marL="0" marR="0" algn="ctr">
                        <a:lnSpc>
                          <a:spcPct val="115000"/>
                        </a:lnSpc>
                        <a:spcBef>
                          <a:spcPts val="0"/>
                        </a:spcBef>
                        <a:spcAft>
                          <a:spcPts val="0"/>
                        </a:spcAft>
                      </a:pPr>
                      <a:r>
                        <a:rPr lang="en-US" sz="1600">
                          <a:effectLst/>
                        </a:rPr>
                        <a:t>Due to moment</a:t>
                      </a:r>
                      <a:endParaRPr lang="en-US" sz="16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US" sz="1600">
                          <a:effectLst/>
                        </a:rPr>
                        <a:t>Due to tension &amp; compression</a:t>
                      </a:r>
                      <a:endParaRPr lang="en-US" sz="16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34106">
                <a:tc>
                  <a:txBody>
                    <a:bodyPr/>
                    <a:lstStyle/>
                    <a:p>
                      <a:pPr marL="0" marR="0" algn="ctr">
                        <a:lnSpc>
                          <a:spcPct val="115000"/>
                        </a:lnSpc>
                        <a:spcBef>
                          <a:spcPts val="0"/>
                        </a:spcBef>
                        <a:spcAft>
                          <a:spcPts val="0"/>
                        </a:spcAft>
                      </a:pPr>
                      <a:r>
                        <a:rPr lang="en-US" sz="1600">
                          <a:effectLst/>
                        </a:rPr>
                        <a:t> </a:t>
                      </a:r>
                      <a:endParaRPr lang="en-US" sz="1600">
                        <a:effectLst/>
                        <a:latin typeface="Calibri"/>
                        <a:ea typeface="Calibri"/>
                        <a:cs typeface="Arial"/>
                      </a:endParaRPr>
                    </a:p>
                  </a:txBody>
                  <a:tcPr marL="68580" marR="68580" marT="0" marB="0" anchor="ctr"/>
                </a:tc>
                <a:tc gridSpan="2">
                  <a:txBody>
                    <a:bodyPr/>
                    <a:lstStyle/>
                    <a:p>
                      <a:pPr marL="0" marR="0" algn="ctr">
                        <a:lnSpc>
                          <a:spcPct val="115000"/>
                        </a:lnSpc>
                        <a:spcBef>
                          <a:spcPts val="0"/>
                        </a:spcBef>
                        <a:spcAft>
                          <a:spcPts val="0"/>
                        </a:spcAft>
                      </a:pPr>
                      <a:r>
                        <a:rPr lang="en-US" sz="1600">
                          <a:effectLst/>
                        </a:rPr>
                        <a:t>X-direction</a:t>
                      </a:r>
                      <a:endParaRPr lang="en-US" sz="1600">
                        <a:effectLst/>
                        <a:latin typeface="Calibri"/>
                        <a:ea typeface="Calibri"/>
                        <a:cs typeface="Arial"/>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Y-direction</a:t>
                      </a:r>
                      <a:endParaRPr lang="en-US" sz="1600">
                        <a:effectLst/>
                        <a:latin typeface="Calibri"/>
                        <a:ea typeface="Calibri"/>
                        <a:cs typeface="Arial"/>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X-direction</a:t>
                      </a:r>
                      <a:endParaRPr lang="en-US" sz="1600">
                        <a:effectLst/>
                        <a:latin typeface="Calibri"/>
                        <a:ea typeface="Calibri"/>
                        <a:cs typeface="Arial"/>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Y-direction</a:t>
                      </a:r>
                      <a:endParaRPr lang="en-US" sz="1600">
                        <a:effectLst/>
                        <a:latin typeface="Calibri"/>
                        <a:ea typeface="Calibri"/>
                        <a:cs typeface="Arial"/>
                      </a:endParaRPr>
                    </a:p>
                  </a:txBody>
                  <a:tcPr marL="68580" marR="68580" marT="0" marB="0" anchor="ctr"/>
                </a:tc>
                <a:tc hMerge="1">
                  <a:txBody>
                    <a:bodyPr/>
                    <a:lstStyle/>
                    <a:p>
                      <a:endParaRPr lang="en-US"/>
                    </a:p>
                  </a:txBody>
                  <a:tcPr/>
                </a:tc>
                <a:extLst>
                  <a:ext uri="{0D108BD9-81ED-4DB2-BD59-A6C34878D82A}">
                    <a16:rowId xmlns:a16="http://schemas.microsoft.com/office/drawing/2014/main" val="10002"/>
                  </a:ext>
                </a:extLst>
              </a:tr>
              <a:tr h="706507">
                <a:tc>
                  <a:txBody>
                    <a:bodyPr/>
                    <a:lstStyle/>
                    <a:p>
                      <a:pPr marL="0" marR="0" algn="ctr">
                        <a:lnSpc>
                          <a:spcPct val="115000"/>
                        </a:lnSpc>
                        <a:spcBef>
                          <a:spcPts val="0"/>
                        </a:spcBef>
                        <a:spcAft>
                          <a:spcPts val="0"/>
                        </a:spcAft>
                      </a:pPr>
                      <a:r>
                        <a:rPr lang="en-US" sz="1600">
                          <a:effectLst/>
                        </a:rPr>
                        <a:t>Floor</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Top(C)</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Bottom(T)</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Top(C)</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Bottom(T)</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399377">
                <a:tc>
                  <a:txBody>
                    <a:bodyPr/>
                    <a:lstStyle/>
                    <a:p>
                      <a:pPr marL="0" marR="0" algn="ctr">
                        <a:lnSpc>
                          <a:spcPct val="115000"/>
                        </a:lnSpc>
                        <a:spcBef>
                          <a:spcPts val="0"/>
                        </a:spcBef>
                        <a:spcAft>
                          <a:spcPts val="0"/>
                        </a:spcAft>
                      </a:pPr>
                      <a:r>
                        <a:rPr lang="en-US" sz="1600">
                          <a:effectLst/>
                        </a:rPr>
                        <a:t>F6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415656">
                <a:tc>
                  <a:txBody>
                    <a:bodyPr/>
                    <a:lstStyle/>
                    <a:p>
                      <a:pPr marL="0" marR="0" algn="ctr">
                        <a:lnSpc>
                          <a:spcPct val="115000"/>
                        </a:lnSpc>
                        <a:spcBef>
                          <a:spcPts val="0"/>
                        </a:spcBef>
                        <a:spcAft>
                          <a:spcPts val="0"/>
                        </a:spcAft>
                      </a:pPr>
                      <a:r>
                        <a:rPr lang="en-US" sz="1600">
                          <a:effectLst/>
                        </a:rPr>
                        <a:t>F2-F5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415656">
                <a:tc>
                  <a:txBody>
                    <a:bodyPr/>
                    <a:lstStyle/>
                    <a:p>
                      <a:pPr marL="0" marR="0" algn="ctr">
                        <a:lnSpc>
                          <a:spcPct val="115000"/>
                        </a:lnSpc>
                        <a:spcBef>
                          <a:spcPts val="0"/>
                        </a:spcBef>
                        <a:spcAft>
                          <a:spcPts val="0"/>
                        </a:spcAft>
                      </a:pPr>
                      <a:r>
                        <a:rPr lang="en-US" sz="1600">
                          <a:effectLst/>
                        </a:rPr>
                        <a:t>F1</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6"/>
                  </a:ext>
                </a:extLst>
              </a:tr>
              <a:tr h="434106">
                <a:tc>
                  <a:txBody>
                    <a:bodyPr/>
                    <a:lstStyle/>
                    <a:p>
                      <a:pPr marL="0" marR="0" algn="ctr">
                        <a:lnSpc>
                          <a:spcPct val="115000"/>
                        </a:lnSpc>
                        <a:spcBef>
                          <a:spcPts val="0"/>
                        </a:spcBef>
                        <a:spcAft>
                          <a:spcPts val="0"/>
                        </a:spcAft>
                      </a:pPr>
                      <a:r>
                        <a:rPr lang="en-US" sz="1600">
                          <a:effectLst/>
                        </a:rPr>
                        <a:t>Shed</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7"/>
                  </a:ext>
                </a:extLst>
              </a:tr>
              <a:tr h="415656">
                <a:tc>
                  <a:txBody>
                    <a:bodyPr/>
                    <a:lstStyle/>
                    <a:p>
                      <a:pPr marL="0" marR="0" algn="ctr">
                        <a:lnSpc>
                          <a:spcPct val="115000"/>
                        </a:lnSpc>
                        <a:spcBef>
                          <a:spcPts val="0"/>
                        </a:spcBef>
                        <a:spcAft>
                          <a:spcPts val="0"/>
                        </a:spcAft>
                      </a:pPr>
                      <a:r>
                        <a:rPr lang="en-US" sz="1600">
                          <a:effectLst/>
                        </a:rPr>
                        <a:t>GF</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8"/>
                  </a:ext>
                </a:extLst>
              </a:tr>
              <a:tr h="415656">
                <a:tc>
                  <a:txBody>
                    <a:bodyPr/>
                    <a:lstStyle/>
                    <a:p>
                      <a:pPr marL="0" marR="0" algn="ctr">
                        <a:lnSpc>
                          <a:spcPct val="115000"/>
                        </a:lnSpc>
                        <a:spcBef>
                          <a:spcPts val="0"/>
                        </a:spcBef>
                        <a:spcAft>
                          <a:spcPts val="0"/>
                        </a:spcAft>
                      </a:pPr>
                      <a:r>
                        <a:rPr lang="en-US" sz="1600">
                          <a:effectLst/>
                        </a:rPr>
                        <a:t>B1</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6 Φ 14</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6 Φ 14</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09"/>
                  </a:ext>
                </a:extLst>
              </a:tr>
              <a:tr h="415656">
                <a:tc>
                  <a:txBody>
                    <a:bodyPr/>
                    <a:lstStyle/>
                    <a:p>
                      <a:pPr marL="0" marR="0" algn="ctr">
                        <a:lnSpc>
                          <a:spcPct val="115000"/>
                        </a:lnSpc>
                        <a:spcBef>
                          <a:spcPts val="0"/>
                        </a:spcBef>
                        <a:spcAft>
                          <a:spcPts val="0"/>
                        </a:spcAft>
                      </a:pPr>
                      <a:r>
                        <a:rPr lang="en-US" sz="1600">
                          <a:effectLst/>
                        </a:rPr>
                        <a:t>B2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10"/>
                  </a:ext>
                </a:extLst>
              </a:tr>
              <a:tr h="434106">
                <a:tc>
                  <a:txBody>
                    <a:bodyPr/>
                    <a:lstStyle/>
                    <a:p>
                      <a:pPr marL="0" marR="0" algn="ctr">
                        <a:lnSpc>
                          <a:spcPct val="115000"/>
                        </a:lnSpc>
                        <a:spcBef>
                          <a:spcPts val="0"/>
                        </a:spcBef>
                        <a:spcAft>
                          <a:spcPts val="0"/>
                        </a:spcAft>
                      </a:pPr>
                      <a:r>
                        <a:rPr lang="en-US" sz="1600">
                          <a:effectLst/>
                        </a:rPr>
                        <a:t>B3</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extLst>
                  <a:ext uri="{0D108BD9-81ED-4DB2-BD59-A6C34878D82A}">
                    <a16:rowId xmlns:a16="http://schemas.microsoft.com/office/drawing/2014/main" val="10011"/>
                  </a:ext>
                </a:extLst>
              </a:tr>
              <a:tr h="397207">
                <a:tc>
                  <a:txBody>
                    <a:bodyPr/>
                    <a:lstStyle/>
                    <a:p>
                      <a:pPr marL="0" marR="0" algn="ctr">
                        <a:lnSpc>
                          <a:spcPct val="115000"/>
                        </a:lnSpc>
                        <a:spcBef>
                          <a:spcPts val="0"/>
                        </a:spcBef>
                        <a:spcAft>
                          <a:spcPts val="0"/>
                        </a:spcAft>
                      </a:pPr>
                      <a:r>
                        <a:rPr lang="en-US" sz="1600">
                          <a:effectLst/>
                        </a:rPr>
                        <a:t>B4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 Φ 12</a:t>
                      </a:r>
                      <a:endParaRPr lang="en-US" sz="160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a:effectLst/>
                        </a:rPr>
                        <a:t>No need</a:t>
                      </a:r>
                      <a:endParaRPr lang="en-US" sz="16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600" dirty="0">
                          <a:effectLst/>
                        </a:rPr>
                        <a:t>No need</a:t>
                      </a:r>
                      <a:endParaRPr lang="en-US" sz="1600" dirty="0">
                        <a:effectLst/>
                        <a:latin typeface="Calibri"/>
                        <a:ea typeface="Calibri"/>
                        <a:cs typeface="Arial"/>
                      </a:endParaRPr>
                    </a:p>
                  </a:txBody>
                  <a:tcPr marL="68580" marR="68580" marT="0" marB="0"/>
                </a:tc>
                <a:extLst>
                  <a:ext uri="{0D108BD9-81ED-4DB2-BD59-A6C34878D82A}">
                    <a16:rowId xmlns:a16="http://schemas.microsoft.com/office/drawing/2014/main" val="10012"/>
                  </a:ext>
                </a:extLst>
              </a:tr>
            </a:tbl>
          </a:graphicData>
        </a:graphic>
      </p:graphicFrame>
      <p:sp>
        <p:nvSpPr>
          <p:cNvPr id="5" name="Title 6"/>
          <p:cNvSpPr txBox="1">
            <a:spLocks/>
          </p:cNvSpPr>
          <p:nvPr/>
        </p:nvSpPr>
        <p:spPr>
          <a:xfrm>
            <a:off x="3124200" y="152400"/>
            <a:ext cx="30480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b="1" dirty="0">
                <a:solidFill>
                  <a:schemeClr val="dk1"/>
                </a:solidFill>
                <a:latin typeface="Cambria" panose="02040503050406030204" pitchFamily="18" charset="0"/>
                <a:ea typeface="+mn-ea"/>
                <a:cs typeface="+mn-cs"/>
              </a:rPr>
              <a:t>BLOCK 2</a:t>
            </a:r>
          </a:p>
        </p:txBody>
      </p:sp>
    </p:spTree>
    <p:extLst>
      <p:ext uri="{BB962C8B-B14F-4D97-AF65-F5344CB8AC3E}">
        <p14:creationId xmlns:p14="http://schemas.microsoft.com/office/powerpoint/2010/main" val="210986000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415143" y="2933205"/>
                <a:ext cx="6781800" cy="1790042"/>
              </a:xfrm>
              <a:prstGeom prst="rect">
                <a:avLst/>
              </a:prstGeom>
            </p:spPr>
            <p:txBody>
              <a:bodyPr wrap="square">
                <a:spAutoFit/>
              </a:bodyPr>
              <a:lstStyle/>
              <a:p>
                <a:r>
                  <a:rPr lang="en-US" dirty="0"/>
                  <a:t> </a:t>
                </a:r>
                <a:r>
                  <a:rPr lang="en-US" dirty="0" smtClean="0"/>
                  <a:t>where:</a:t>
                </a:r>
              </a:p>
              <a:p>
                <a:pPr marL="742950" lvl="1" indent="-285750">
                  <a:lnSpc>
                    <a:spcPct val="150000"/>
                  </a:lnSpc>
                  <a:buFont typeface="Wingdings" panose="05000000000000000000" pitchFamily="2" charset="2"/>
                  <a:buChar char="ü"/>
                </a:pPr>
                <a:r>
                  <a:rPr lang="en-US" dirty="0" smtClean="0"/>
                  <a:t>cc=clear </a:t>
                </a:r>
                <a:r>
                  <a:rPr lang="en-US" dirty="0"/>
                  <a:t>cover to bars=40 mm.</a:t>
                </a:r>
              </a:p>
              <a:p>
                <a:pPr marL="742950" lvl="1" indent="-285750">
                  <a:lnSpc>
                    <a:spcPct val="150000"/>
                  </a:lnSpc>
                  <a:buFont typeface="Wingdings" panose="05000000000000000000" pitchFamily="2" charset="2"/>
                  <a:buChar char="ü"/>
                </a:pPr>
                <a14:m>
                  <m:oMath xmlns:m="http://schemas.openxmlformats.org/officeDocument/2006/math">
                    <m:r>
                      <m:rPr>
                        <m:sty m:val="p"/>
                      </m:rPr>
                      <a:rPr lang="en-US">
                        <a:latin typeface="Cambria Math" panose="02040503050406030204" pitchFamily="18" charset="0"/>
                      </a:rPr>
                      <m:t>fs</m:t>
                    </m:r>
                  </m:oMath>
                </a14:m>
                <a:r>
                  <a:rPr lang="en-US" dirty="0"/>
                  <a:t> =stress in steel at service load </a:t>
                </a:r>
              </a:p>
              <a:p>
                <a:pPr>
                  <a:lnSpc>
                    <a:spcPct val="150000"/>
                  </a:lnSpc>
                </a:pPr>
                <a:r>
                  <a:rPr lang="en-US" dirty="0"/>
                  <a:t>   </a:t>
                </a:r>
                <a:r>
                  <a:rPr lang="en-US" dirty="0" smtClean="0"/>
                  <a:t>                   =</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2</m:t>
                        </m:r>
                      </m:num>
                      <m:den>
                        <m:r>
                          <a:rPr lang="en-US">
                            <a:latin typeface="Cambria Math" panose="02040503050406030204" pitchFamily="18" charset="0"/>
                          </a:rPr>
                          <m:t> </m:t>
                        </m:r>
                        <m:r>
                          <a:rPr lang="en-US">
                            <a:latin typeface="Cambria Math" panose="02040503050406030204" pitchFamily="18" charset="0"/>
                          </a:rPr>
                          <m:t>3</m:t>
                        </m:r>
                      </m:den>
                    </m:f>
                  </m:oMath>
                </a14:m>
                <a:r>
                  <a:rPr lang="en-US" dirty="0"/>
                  <a:t>×</a:t>
                </a:r>
                <a:r>
                  <a:rPr lang="en-US" dirty="0" err="1"/>
                  <a:t>fy</a:t>
                </a:r>
                <a:r>
                  <a:rPr lang="en-US" dirty="0"/>
                  <a:t> =280 </a:t>
                </a:r>
                <a:r>
                  <a:rPr lang="en-US" dirty="0" smtClean="0"/>
                  <a:t>MPa</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415143" y="2933205"/>
                <a:ext cx="6781800" cy="1790042"/>
              </a:xfrm>
              <a:prstGeom prst="rect">
                <a:avLst/>
              </a:prstGeom>
              <a:blipFill>
                <a:blip r:embed="rId2"/>
                <a:stretch>
                  <a:fillRect t="-17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447800" y="1676400"/>
                <a:ext cx="4572000" cy="1432187"/>
              </a:xfrm>
              <a:prstGeom prst="rect">
                <a:avLst/>
              </a:prstGeom>
            </p:spPr>
            <p:txBody>
              <a:bodyPr>
                <a:spAutoFit/>
              </a:bodyPr>
              <a:lstStyle/>
              <a:p>
                <a:r>
                  <a:rPr lang="en-US" dirty="0"/>
                  <a:t> </a:t>
                </a:r>
                <a14:m>
                  <m:oMath xmlns:m="http://schemas.openxmlformats.org/officeDocument/2006/math">
                    <m:r>
                      <m:rPr>
                        <m:sty m:val="p"/>
                      </m:rPr>
                      <a:rPr lang="en-US">
                        <a:latin typeface="Cambria Math"/>
                      </a:rPr>
                      <m:t>S</m:t>
                    </m:r>
                    <m:r>
                      <a:rPr lang="en-US">
                        <a:latin typeface="Cambria Math"/>
                      </a:rPr>
                      <m:t>=</m:t>
                    </m:r>
                    <m:r>
                      <m:rPr>
                        <m:sty m:val="p"/>
                      </m:rPr>
                      <a:rPr lang="en-US">
                        <a:latin typeface="Cambria Math"/>
                      </a:rPr>
                      <m:t>min</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a:latin typeface="Cambria Math"/>
                              </a:rPr>
                              <m:t>3</m:t>
                            </m:r>
                            <m:r>
                              <m:rPr>
                                <m:sty m:val="p"/>
                              </m:rPr>
                              <a:rPr lang="en-US">
                                <a:latin typeface="Cambria Math"/>
                              </a:rPr>
                              <m:t>h</m:t>
                            </m:r>
                          </m:e>
                          <m:e>
                            <m:r>
                              <a:rPr lang="en-US">
                                <a:latin typeface="Cambria Math"/>
                              </a:rPr>
                              <m:t>380</m:t>
                            </m:r>
                            <m:r>
                              <a:rPr lang="en-US">
                                <a:latin typeface="Cambria Math"/>
                              </a:rPr>
                              <m:t> ( </m:t>
                            </m:r>
                            <m:f>
                              <m:fPr>
                                <m:ctrlPr>
                                  <a:rPr lang="en-US" i="1">
                                    <a:latin typeface="Cambria Math" panose="02040503050406030204" pitchFamily="18" charset="0"/>
                                  </a:rPr>
                                </m:ctrlPr>
                              </m:fPr>
                              <m:num>
                                <m:r>
                                  <a:rPr lang="en-US">
                                    <a:latin typeface="Cambria Math"/>
                                  </a:rPr>
                                  <m:t>280</m:t>
                                </m:r>
                              </m:num>
                              <m:den>
                                <m:r>
                                  <m:rPr>
                                    <m:sty m:val="p"/>
                                  </m:rPr>
                                  <a:rPr lang="en-US">
                                    <a:latin typeface="Cambria Math"/>
                                  </a:rPr>
                                  <m:t>fs</m:t>
                                </m:r>
                              </m:den>
                            </m:f>
                            <m:r>
                              <a:rPr lang="en-US">
                                <a:latin typeface="Cambria Math"/>
                              </a:rPr>
                              <m:t>) – </m:t>
                            </m:r>
                            <m:r>
                              <a:rPr lang="en-US">
                                <a:latin typeface="Cambria Math"/>
                              </a:rPr>
                              <m:t>2</m:t>
                            </m:r>
                            <m:r>
                              <a:rPr lang="en-US">
                                <a:latin typeface="Cambria Math"/>
                              </a:rPr>
                              <m:t>.</m:t>
                            </m:r>
                            <m:r>
                              <a:rPr lang="en-US">
                                <a:latin typeface="Cambria Math"/>
                              </a:rPr>
                              <m:t>5</m:t>
                            </m:r>
                            <m:r>
                              <a:rPr lang="en-US">
                                <a:latin typeface="Cambria Math"/>
                              </a:rPr>
                              <m:t> </m:t>
                            </m:r>
                            <m:r>
                              <m:rPr>
                                <m:sty m:val="p"/>
                              </m:rPr>
                              <a:rPr lang="en-US">
                                <a:latin typeface="Cambria Math"/>
                              </a:rPr>
                              <m:t>Cc</m:t>
                            </m:r>
                          </m:e>
                          <m:e>
                            <m:r>
                              <a:rPr lang="en-US">
                                <a:latin typeface="Cambria Math"/>
                              </a:rPr>
                              <m:t>  </m:t>
                            </m:r>
                            <m:r>
                              <a:rPr lang="en-US">
                                <a:latin typeface="Cambria Math"/>
                              </a:rPr>
                              <m:t>300</m:t>
                            </m:r>
                            <m:r>
                              <a:rPr lang="en-US">
                                <a:latin typeface="Cambria Math"/>
                              </a:rPr>
                              <m:t> (</m:t>
                            </m:r>
                            <m:f>
                              <m:fPr>
                                <m:ctrlPr>
                                  <a:rPr lang="en-US" i="1">
                                    <a:latin typeface="Cambria Math" panose="02040503050406030204" pitchFamily="18" charset="0"/>
                                  </a:rPr>
                                </m:ctrlPr>
                              </m:fPr>
                              <m:num>
                                <m:r>
                                  <a:rPr lang="en-US">
                                    <a:latin typeface="Cambria Math"/>
                                  </a:rPr>
                                  <m:t>280</m:t>
                                </m:r>
                              </m:num>
                              <m:den>
                                <m:r>
                                  <m:rPr>
                                    <m:sty m:val="p"/>
                                  </m:rPr>
                                  <a:rPr lang="en-US">
                                    <a:latin typeface="Cambria Math"/>
                                  </a:rPr>
                                  <m:t>fs</m:t>
                                </m:r>
                              </m:den>
                            </m:f>
                            <m:r>
                              <a:rPr lang="en-US">
                                <a:latin typeface="Cambria Math"/>
                              </a:rPr>
                              <m:t> )</m:t>
                            </m:r>
                          </m:e>
                        </m:eqArr>
                      </m:e>
                    </m:d>
                    <m:r>
                      <a:rPr lang="en-US">
                        <a:latin typeface="Cambria Math"/>
                      </a:rPr>
                      <m:t>=</m:t>
                    </m:r>
                    <m:r>
                      <m:rPr>
                        <m:sty m:val="p"/>
                      </m:rPr>
                      <a:rPr lang="en-US">
                        <a:latin typeface="Cambria Math"/>
                      </a:rPr>
                      <m:t>min</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a:latin typeface="Cambria Math"/>
                              </a:rPr>
                              <m:t>600</m:t>
                            </m:r>
                          </m:e>
                          <m:e>
                            <m:r>
                              <a:rPr lang="en-US">
                                <a:latin typeface="Cambria Math"/>
                              </a:rPr>
                              <m:t>280</m:t>
                            </m:r>
                          </m:e>
                          <m:e>
                            <m:r>
                              <a:rPr lang="en-US">
                                <a:latin typeface="Cambria Math"/>
                              </a:rPr>
                              <m:t>300</m:t>
                            </m:r>
                          </m:e>
                        </m:eqArr>
                      </m:e>
                    </m:d>
                  </m:oMath>
                </a14:m>
                <a:endParaRPr lang="en-US" dirty="0"/>
              </a:p>
              <a:p>
                <a:endParaRPr lang="en-US" dirty="0" smtClean="0"/>
              </a:p>
            </p:txBody>
          </p:sp>
        </mc:Choice>
        <mc:Fallback xmlns="">
          <p:sp>
            <p:nvSpPr>
              <p:cNvPr id="6" name="Rectangle 5"/>
              <p:cNvSpPr>
                <a:spLocks noRot="1" noChangeAspect="1" noMove="1" noResize="1" noEditPoints="1" noAdjustHandles="1" noChangeArrowheads="1" noChangeShapeType="1" noTextEdit="1"/>
              </p:cNvSpPr>
              <p:nvPr/>
            </p:nvSpPr>
            <p:spPr>
              <a:xfrm>
                <a:off x="1447800" y="1676400"/>
                <a:ext cx="4572000" cy="1432187"/>
              </a:xfrm>
              <a:prstGeom prst="rect">
                <a:avLst/>
              </a:prstGeom>
              <a:blipFill>
                <a:blip r:embed="rId3"/>
                <a:stretch>
                  <a:fillRect/>
                </a:stretch>
              </a:blipFill>
            </p:spPr>
            <p:txBody>
              <a:bodyPr/>
              <a:lstStyle/>
              <a:p>
                <a:r>
                  <a:rPr lang="en-US">
                    <a:noFill/>
                  </a:rPr>
                  <a:t> </a:t>
                </a:r>
              </a:p>
            </p:txBody>
          </p:sp>
        </mc:Fallback>
      </mc:AlternateContent>
      <p:sp>
        <p:nvSpPr>
          <p:cNvPr id="7" name="Rectangle 6"/>
          <p:cNvSpPr/>
          <p:nvPr/>
        </p:nvSpPr>
        <p:spPr>
          <a:xfrm>
            <a:off x="1447800" y="948295"/>
            <a:ext cx="6172200" cy="464871"/>
          </a:xfrm>
          <a:prstGeom prst="rect">
            <a:avLst/>
          </a:prstGeom>
        </p:spPr>
        <p:txBody>
          <a:bodyPr wrap="square">
            <a:spAutoFit/>
          </a:bodyPr>
          <a:lstStyle/>
          <a:p>
            <a:pPr lvl="0">
              <a:lnSpc>
                <a:spcPct val="150000"/>
              </a:lnSpc>
            </a:pPr>
            <a:r>
              <a:rPr lang="en-US" dirty="0"/>
              <a:t>According to ACI315-04code, the spacing between bars: </a:t>
            </a:r>
          </a:p>
        </p:txBody>
      </p:sp>
      <p:sp>
        <p:nvSpPr>
          <p:cNvPr id="3" name="Rectangle 2"/>
          <p:cNvSpPr/>
          <p:nvPr/>
        </p:nvSpPr>
        <p:spPr>
          <a:xfrm>
            <a:off x="76200" y="348130"/>
            <a:ext cx="7010400" cy="461665"/>
          </a:xfrm>
          <a:prstGeom prst="rect">
            <a:avLst/>
          </a:prstGeom>
        </p:spPr>
        <p:txBody>
          <a:bodyPr wrap="square">
            <a:spAutoFit/>
          </a:bodyPr>
          <a:lstStyle/>
          <a:p>
            <a:pPr marL="1714500" lvl="3"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rPr>
              <a:t>Notes For Reinforcement of slabs:</a:t>
            </a:r>
            <a:endParaRPr lang="en-US" b="1" i="1" dirty="0"/>
          </a:p>
        </p:txBody>
      </p:sp>
      <p:sp>
        <p:nvSpPr>
          <p:cNvPr id="4" name="Rectangle 3"/>
          <p:cNvSpPr/>
          <p:nvPr/>
        </p:nvSpPr>
        <p:spPr>
          <a:xfrm>
            <a:off x="1451429" y="5231997"/>
            <a:ext cx="2733184" cy="369332"/>
          </a:xfrm>
          <a:prstGeom prst="rect">
            <a:avLst/>
          </a:prstGeom>
        </p:spPr>
        <p:txBody>
          <a:bodyPr wrap="none">
            <a:spAutoFit/>
          </a:bodyPr>
          <a:lstStyle/>
          <a:p>
            <a:r>
              <a:rPr lang="en-US" dirty="0"/>
              <a:t>So using S =250 mm is OK. </a:t>
            </a:r>
          </a:p>
        </p:txBody>
      </p:sp>
    </p:spTree>
    <p:extLst>
      <p:ext uri="{BB962C8B-B14F-4D97-AF65-F5344CB8AC3E}">
        <p14:creationId xmlns:p14="http://schemas.microsoft.com/office/powerpoint/2010/main" val="320980282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 name="Rectangle 2"/>
          <p:cNvSpPr/>
          <p:nvPr/>
        </p:nvSpPr>
        <p:spPr>
          <a:xfrm>
            <a:off x="381000" y="228600"/>
            <a:ext cx="6629400" cy="464871"/>
          </a:xfrm>
          <a:prstGeom prst="rect">
            <a:avLst/>
          </a:prstGeom>
        </p:spPr>
        <p:txBody>
          <a:bodyPr wrap="square">
            <a:spAutoFit/>
          </a:bodyPr>
          <a:lstStyle/>
          <a:p>
            <a:pPr lvl="0">
              <a:lnSpc>
                <a:spcPct val="150000"/>
              </a:lnSpc>
            </a:pPr>
            <a:r>
              <a:rPr lang="en-US" dirty="0" smtClean="0"/>
              <a:t>Beams distribution and Slab Reinforcement of </a:t>
            </a:r>
            <a:r>
              <a:rPr lang="en-US" dirty="0" smtClean="0">
                <a:solidFill>
                  <a:srgbClr val="FF0000"/>
                </a:solidFill>
              </a:rPr>
              <a:t>Floor 1</a:t>
            </a:r>
            <a:r>
              <a:rPr lang="en-US" dirty="0" smtClean="0"/>
              <a:t> :</a:t>
            </a:r>
            <a:endParaRPr lang="en-US" dirty="0"/>
          </a:p>
        </p:txBody>
      </p:sp>
      <p:sp>
        <p:nvSpPr>
          <p:cNvPr id="6" name="Cloud 5"/>
          <p:cNvSpPr/>
          <p:nvPr/>
        </p:nvSpPr>
        <p:spPr>
          <a:xfrm>
            <a:off x="7315200" y="244403"/>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6413" y="1090613"/>
            <a:ext cx="5591175" cy="46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74456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971800"/>
            <a:ext cx="8229600" cy="7620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b="1" dirty="0">
                <a:solidFill>
                  <a:schemeClr val="tx2"/>
                </a:solidFill>
              </a:rPr>
              <a:t>Design of </a:t>
            </a:r>
            <a:r>
              <a:rPr lang="en-US" sz="6000" b="1" dirty="0" smtClean="0">
                <a:solidFill>
                  <a:schemeClr val="tx2"/>
                </a:solidFill>
              </a:rPr>
              <a:t>Beams</a:t>
            </a:r>
            <a:endParaRPr lang="en-US" sz="6000" b="1" dirty="0">
              <a:solidFill>
                <a:schemeClr val="tx2"/>
              </a:solidFill>
            </a:endParaRPr>
          </a:p>
        </p:txBody>
      </p:sp>
    </p:spTree>
    <p:extLst>
      <p:ext uri="{BB962C8B-B14F-4D97-AF65-F5344CB8AC3E}">
        <p14:creationId xmlns:p14="http://schemas.microsoft.com/office/powerpoint/2010/main" val="2065141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 y="0"/>
            <a:ext cx="9144000" cy="6858000"/>
          </a:xfrm>
          <a:prstGeom prst="rect">
            <a:avLst/>
          </a:prstGeom>
        </p:spPr>
      </p:pic>
    </p:spTree>
    <p:extLst>
      <p:ext uri="{BB962C8B-B14F-4D97-AF65-F5344CB8AC3E}">
        <p14:creationId xmlns:p14="http://schemas.microsoft.com/office/powerpoint/2010/main" val="11251688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5" name="Cloud 4"/>
          <p:cNvSpPr/>
          <p:nvPr/>
        </p:nvSpPr>
        <p:spPr>
          <a:xfrm>
            <a:off x="7315200" y="244403"/>
            <a:ext cx="1676400" cy="1219200"/>
          </a:xfrm>
          <a:prstGeom prst="cloud">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atin typeface="Cambria" panose="02040503050406030204" pitchFamily="18" charset="0"/>
              </a:rPr>
              <a:t>BLOCK</a:t>
            </a:r>
          </a:p>
          <a:p>
            <a:pPr algn="ctr"/>
            <a:r>
              <a:rPr lang="en-US" b="1" dirty="0" smtClean="0">
                <a:latin typeface="Cambria" panose="02040503050406030204" pitchFamily="18" charset="0"/>
              </a:rPr>
              <a:t>1</a:t>
            </a:r>
            <a:endParaRPr lang="en-US" b="1" dirty="0">
              <a:latin typeface="Cambria" panose="02040503050406030204" pitchFamily="18" charset="0"/>
            </a:endParaRPr>
          </a:p>
        </p:txBody>
      </p:sp>
      <p:sp>
        <p:nvSpPr>
          <p:cNvPr id="9" name="Rectangle 8"/>
          <p:cNvSpPr/>
          <p:nvPr/>
        </p:nvSpPr>
        <p:spPr>
          <a:xfrm>
            <a:off x="-995363" y="381452"/>
            <a:ext cx="7010400" cy="461665"/>
          </a:xfrm>
          <a:prstGeom prst="rect">
            <a:avLst/>
          </a:prstGeom>
        </p:spPr>
        <p:txBody>
          <a:bodyPr wrap="square">
            <a:spAutoFit/>
          </a:bodyPr>
          <a:lstStyle/>
          <a:p>
            <a:pPr marL="1714500" lvl="3"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rPr>
              <a:t>Reinforcement of Beams:</a:t>
            </a:r>
            <a:endParaRPr lang="en-US" b="1" i="1"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4088" y="1371600"/>
            <a:ext cx="6759312"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4706203"/>
            <a:ext cx="1519716" cy="155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90800" y="4756067"/>
            <a:ext cx="1517904" cy="1562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189780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696686" y="895480"/>
            <a:ext cx="7406640" cy="3931920"/>
          </a:xfrm>
          <a:prstGeom prst="rect">
            <a:avLst/>
          </a:prstGeom>
        </p:spPr>
      </p:pic>
      <mc:AlternateContent xmlns:mc="http://schemas.openxmlformats.org/markup-compatibility/2006" xmlns:a14="http://schemas.microsoft.com/office/drawing/2010/main">
        <mc:Choice Requires="a14">
          <p:sp>
            <p:nvSpPr>
              <p:cNvPr id="5" name="Rectangle 4"/>
              <p:cNvSpPr/>
              <p:nvPr/>
            </p:nvSpPr>
            <p:spPr>
              <a:xfrm>
                <a:off x="696686" y="4713823"/>
                <a:ext cx="4572000" cy="2144177"/>
              </a:xfrm>
              <a:prstGeom prst="rect">
                <a:avLst/>
              </a:prstGeom>
            </p:spPr>
            <p:txBody>
              <a:bodyPr>
                <a:spAutoFit/>
              </a:bodyPr>
              <a:lstStyle/>
              <a:p>
                <a:r>
                  <a:rPr lang="en-US" dirty="0" smtClean="0"/>
                  <a:t>S1= </a:t>
                </a:r>
                <a14:m>
                  <m:oMath xmlns:m="http://schemas.openxmlformats.org/officeDocument/2006/math">
                    <m:r>
                      <m:rPr>
                        <m:sty m:val="p"/>
                      </m:rPr>
                      <a:rPr lang="en-US">
                        <a:latin typeface="Cambria Math" panose="02040503050406030204" pitchFamily="18" charset="0"/>
                      </a:rPr>
                      <m:t>min</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m:rPr>
                                <m:sty m:val="p"/>
                              </m:rPr>
                              <a:rPr lang="en-US" b="0" i="0" smtClean="0">
                                <a:latin typeface="Cambria Math" panose="02040503050406030204" pitchFamily="18" charset="0"/>
                              </a:rPr>
                              <m:t>h</m:t>
                            </m:r>
                            <m:r>
                              <a:rPr lang="en-US">
                                <a:latin typeface="Cambria Math" panose="02040503050406030204" pitchFamily="18" charset="0"/>
                              </a:rPr>
                              <m:t>/</m:t>
                            </m:r>
                            <m:r>
                              <a:rPr lang="en-US">
                                <a:latin typeface="Cambria Math" panose="02040503050406030204" pitchFamily="18" charset="0"/>
                              </a:rPr>
                              <m:t>4</m:t>
                            </m:r>
                          </m:e>
                          <m:e>
                            <m:r>
                              <a:rPr lang="en-US">
                                <a:latin typeface="Cambria Math" panose="02040503050406030204" pitchFamily="18" charset="0"/>
                              </a:rPr>
                              <m:t>8</m:t>
                            </m:r>
                            <m:r>
                              <m:rPr>
                                <m:sty m:val="p"/>
                              </m:rPr>
                              <a:rPr lang="en-US">
                                <a:latin typeface="Cambria Math" panose="02040503050406030204" pitchFamily="18" charset="0"/>
                              </a:rPr>
                              <m:t>db</m:t>
                            </m:r>
                          </m:e>
                          <m:e>
                            <m:r>
                              <a:rPr lang="en-US">
                                <a:latin typeface="Cambria Math" panose="02040503050406030204" pitchFamily="18" charset="0"/>
                              </a:rPr>
                              <m:t>24</m:t>
                            </m:r>
                            <m:r>
                              <m:rPr>
                                <m:sty m:val="p"/>
                              </m:rPr>
                              <a:rPr lang="en-US">
                                <a:latin typeface="Cambria Math" panose="02040503050406030204" pitchFamily="18" charset="0"/>
                              </a:rPr>
                              <m:t>ds</m:t>
                            </m:r>
                          </m:e>
                          <m:e>
                            <m:r>
                              <a:rPr lang="en-US">
                                <a:latin typeface="Cambria Math" panose="02040503050406030204" pitchFamily="18" charset="0"/>
                              </a:rPr>
                              <m:t>300</m:t>
                            </m:r>
                            <m:r>
                              <a:rPr lang="en-US">
                                <a:latin typeface="Cambria Math" panose="02040503050406030204" pitchFamily="18" charset="0"/>
                              </a:rPr>
                              <m:t> </m:t>
                            </m:r>
                            <m:r>
                              <m:rPr>
                                <m:sty m:val="p"/>
                              </m:rPr>
                              <a:rPr lang="en-US">
                                <a:latin typeface="Cambria Math" panose="02040503050406030204" pitchFamily="18" charset="0"/>
                              </a:rPr>
                              <m:t>mm</m:t>
                            </m:r>
                          </m:e>
                        </m:eqArr>
                      </m:e>
                    </m:d>
                  </m:oMath>
                </a14:m>
                <a:endParaRPr lang="en-US" dirty="0" smtClean="0"/>
              </a:p>
              <a:p>
                <a:endParaRPr lang="en-US" dirty="0"/>
              </a:p>
              <a:p>
                <a:r>
                  <a:rPr lang="en-US" dirty="0"/>
                  <a:t>s2 = </a:t>
                </a:r>
                <a:r>
                  <a:rPr lang="en-US" dirty="0" smtClean="0"/>
                  <a:t>min </a:t>
                </a:r>
                <a14:m>
                  <m:oMath xmlns:m="http://schemas.openxmlformats.org/officeDocument/2006/math">
                    <m:d>
                      <m:dPr>
                        <m:begChr m:val="{"/>
                        <m:endChr m:val="}"/>
                        <m:ctrlPr>
                          <a:rPr lang="en-US" i="1">
                            <a:latin typeface="Cambria Math" panose="02040503050406030204" pitchFamily="18" charset="0"/>
                          </a:rPr>
                        </m:ctrlPr>
                      </m:dPr>
                      <m:e>
                        <m:eqArr>
                          <m:eqArrPr>
                            <m:ctrlPr>
                              <a:rPr lang="en-US" b="0" i="1" smtClean="0">
                                <a:latin typeface="Cambria Math" panose="02040503050406030204" pitchFamily="18" charset="0"/>
                              </a:rPr>
                            </m:ctrlPr>
                          </m:eqArrPr>
                          <m:e>
                            <m:r>
                              <m:rPr>
                                <m:sty m:val="p"/>
                              </m:rPr>
                              <a:rPr lang="en-US" b="0" i="0" smtClean="0">
                                <a:latin typeface="Cambria Math" panose="02040503050406030204" pitchFamily="18" charset="0"/>
                              </a:rPr>
                              <m:t>h</m:t>
                            </m:r>
                            <m:r>
                              <a:rPr lang="en-US">
                                <a:latin typeface="Cambria Math" panose="02040503050406030204" pitchFamily="18" charset="0"/>
                              </a:rPr>
                              <m:t>/</m:t>
                            </m:r>
                            <m:r>
                              <a:rPr lang="en-US">
                                <a:latin typeface="Cambria Math" panose="02040503050406030204" pitchFamily="18" charset="0"/>
                              </a:rPr>
                              <m:t>2</m:t>
                            </m:r>
                          </m:e>
                          <m:e>
                            <m:r>
                              <a:rPr lang="en-US" b="0" i="1" smtClean="0">
                                <a:latin typeface="Cambria Math" panose="02040503050406030204" pitchFamily="18" charset="0"/>
                              </a:rPr>
                              <m:t>12</m:t>
                            </m:r>
                            <m:r>
                              <m:rPr>
                                <m:sty m:val="p"/>
                              </m:rPr>
                              <a:rPr lang="en-US" b="0" i="0" smtClean="0">
                                <a:latin typeface="Cambria Math" panose="02040503050406030204" pitchFamily="18" charset="0"/>
                              </a:rPr>
                              <m:t>db</m:t>
                            </m:r>
                          </m:e>
                          <m:e>
                            <m:r>
                              <a:rPr lang="en-US" b="0" i="1" smtClean="0">
                                <a:latin typeface="Cambria Math" panose="02040503050406030204" pitchFamily="18" charset="0"/>
                              </a:rPr>
                              <m:t>300</m:t>
                            </m:r>
                            <m:r>
                              <a:rPr lang="en-US">
                                <a:latin typeface="Cambria Math" panose="02040503050406030204" pitchFamily="18" charset="0"/>
                              </a:rPr>
                              <m:t> </m:t>
                            </m:r>
                          </m:e>
                        </m:eqArr>
                      </m:e>
                    </m:d>
                  </m:oMath>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696686" y="4713823"/>
                <a:ext cx="4572000" cy="2144177"/>
              </a:xfrm>
              <a:prstGeom prst="rect">
                <a:avLst/>
              </a:prstGeom>
              <a:blipFill>
                <a:blip r:embed="rId4"/>
                <a:stretch>
                  <a:fillRect l="-1067"/>
                </a:stretch>
              </a:blipFill>
            </p:spPr>
            <p:txBody>
              <a:bodyPr/>
              <a:lstStyle/>
              <a:p>
                <a:r>
                  <a:rPr lang="en-US">
                    <a:noFill/>
                  </a:rPr>
                  <a:t> </a:t>
                </a:r>
              </a:p>
            </p:txBody>
          </p:sp>
        </mc:Fallback>
      </mc:AlternateContent>
      <p:sp>
        <p:nvSpPr>
          <p:cNvPr id="6" name="Rectangle 5"/>
          <p:cNvSpPr/>
          <p:nvPr/>
        </p:nvSpPr>
        <p:spPr>
          <a:xfrm>
            <a:off x="-914400" y="304800"/>
            <a:ext cx="7086600" cy="461665"/>
          </a:xfrm>
          <a:prstGeom prst="rect">
            <a:avLst/>
          </a:prstGeom>
        </p:spPr>
        <p:txBody>
          <a:bodyPr wrap="square">
            <a:spAutoFit/>
          </a:bodyPr>
          <a:lstStyle/>
          <a:p>
            <a:pPr marL="1714500" lvl="3"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rPr>
              <a:t>Notes For Reinforcement of Beams:</a:t>
            </a:r>
            <a:endParaRPr lang="en-US" b="1" i="1" dirty="0"/>
          </a:p>
        </p:txBody>
      </p:sp>
    </p:spTree>
    <p:extLst>
      <p:ext uri="{BB962C8B-B14F-4D97-AF65-F5344CB8AC3E}">
        <p14:creationId xmlns:p14="http://schemas.microsoft.com/office/powerpoint/2010/main" val="245022744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971800"/>
            <a:ext cx="8229600" cy="7620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b="1" dirty="0">
                <a:solidFill>
                  <a:schemeClr val="tx2"/>
                </a:solidFill>
              </a:rPr>
              <a:t>Design of </a:t>
            </a:r>
            <a:r>
              <a:rPr lang="en-US" sz="6000" b="1" dirty="0" smtClean="0">
                <a:solidFill>
                  <a:schemeClr val="tx2"/>
                </a:solidFill>
              </a:rPr>
              <a:t>columns</a:t>
            </a:r>
            <a:endParaRPr lang="en-US" sz="6000" b="1" dirty="0">
              <a:solidFill>
                <a:schemeClr val="tx2"/>
              </a:solidFill>
            </a:endParaRPr>
          </a:p>
        </p:txBody>
      </p:sp>
    </p:spTree>
    <p:extLst>
      <p:ext uri="{BB962C8B-B14F-4D97-AF65-F5344CB8AC3E}">
        <p14:creationId xmlns:p14="http://schemas.microsoft.com/office/powerpoint/2010/main" val="35447936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93143" y="221343"/>
            <a:ext cx="7650857" cy="6492240"/>
          </a:xfrm>
          <a:prstGeom prst="rect">
            <a:avLst/>
          </a:prstGeom>
        </p:spPr>
      </p:pic>
      <p:sp>
        <p:nvSpPr>
          <p:cNvPr id="5" name="Title 6"/>
          <p:cNvSpPr txBox="1">
            <a:spLocks/>
          </p:cNvSpPr>
          <p:nvPr/>
        </p:nvSpPr>
        <p:spPr>
          <a:xfrm>
            <a:off x="-1295400" y="221343"/>
            <a:ext cx="37338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714500" lvl="3" indent="-342900">
              <a:buFont typeface="Wingdings" panose="05000000000000000000" pitchFamily="2" charset="2"/>
              <a:buChar char="v"/>
            </a:pPr>
            <a:r>
              <a:rPr lang="en-US" sz="2400" b="1" dirty="0">
                <a:ln w="3175" cmpd="sng">
                  <a:noFill/>
                </a:ln>
                <a:solidFill>
                  <a:schemeClr val="tx2"/>
                </a:solidFill>
                <a:latin typeface="Cambria" panose="02040503050406030204" pitchFamily="18" charset="0"/>
              </a:rPr>
              <a:t>Column axis </a:t>
            </a:r>
            <a:r>
              <a:rPr lang="en-US" sz="2400" b="1" dirty="0" smtClean="0">
                <a:ln w="3175" cmpd="sng">
                  <a:noFill/>
                </a:ln>
                <a:solidFill>
                  <a:schemeClr val="tx2"/>
                </a:solidFill>
                <a:latin typeface="Cambria" panose="02040503050406030204" pitchFamily="18" charset="0"/>
              </a:rPr>
              <a:t>Layout:</a:t>
            </a:r>
            <a:endParaRPr lang="en-US" sz="2400" b="1" dirty="0">
              <a:ln w="3175" cmpd="sng">
                <a:noFill/>
              </a:ln>
              <a:solidFill>
                <a:schemeClr val="tx2"/>
              </a:solidFill>
              <a:latin typeface="Cambria" panose="02040503050406030204" pitchFamily="18" charset="0"/>
            </a:endParaRPr>
          </a:p>
        </p:txBody>
      </p:sp>
    </p:spTree>
    <p:extLst>
      <p:ext uri="{BB962C8B-B14F-4D97-AF65-F5344CB8AC3E}">
        <p14:creationId xmlns:p14="http://schemas.microsoft.com/office/powerpoint/2010/main" val="210680834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5" name="Rectangle 4"/>
          <p:cNvSpPr/>
          <p:nvPr/>
        </p:nvSpPr>
        <p:spPr>
          <a:xfrm>
            <a:off x="-995363" y="381452"/>
            <a:ext cx="7010400" cy="461665"/>
          </a:xfrm>
          <a:prstGeom prst="rect">
            <a:avLst/>
          </a:prstGeom>
        </p:spPr>
        <p:txBody>
          <a:bodyPr wrap="square">
            <a:spAutoFit/>
          </a:bodyPr>
          <a:lstStyle/>
          <a:p>
            <a:pPr marL="1714500" lvl="3"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rPr>
              <a:t>Reinforcement of Columns:</a:t>
            </a:r>
            <a:endParaRPr lang="en-US" b="1" i="1" dirty="0"/>
          </a:p>
        </p:txBody>
      </p:sp>
      <p:pic>
        <p:nvPicPr>
          <p:cNvPr id="2" name="Picture 1"/>
          <p:cNvPicPr>
            <a:picLocks noChangeAspect="1"/>
          </p:cNvPicPr>
          <p:nvPr/>
        </p:nvPicPr>
        <p:blipFill>
          <a:blip r:embed="rId2"/>
          <a:stretch>
            <a:fillRect/>
          </a:stretch>
        </p:blipFill>
        <p:spPr>
          <a:xfrm>
            <a:off x="609599" y="843117"/>
            <a:ext cx="4703948" cy="5852160"/>
          </a:xfrm>
          <a:prstGeom prst="rect">
            <a:avLst/>
          </a:prstGeom>
        </p:spPr>
      </p:pic>
      <p:pic>
        <p:nvPicPr>
          <p:cNvPr id="3" name="Picture 2"/>
          <p:cNvPicPr>
            <a:picLocks noChangeAspect="1"/>
          </p:cNvPicPr>
          <p:nvPr/>
        </p:nvPicPr>
        <p:blipFill>
          <a:blip r:embed="rId3"/>
          <a:stretch>
            <a:fillRect/>
          </a:stretch>
        </p:blipFill>
        <p:spPr>
          <a:xfrm>
            <a:off x="6629400" y="392338"/>
            <a:ext cx="1494730" cy="5943600"/>
          </a:xfrm>
          <a:prstGeom prst="rect">
            <a:avLst/>
          </a:prstGeom>
        </p:spPr>
      </p:pic>
    </p:spTree>
    <p:extLst>
      <p:ext uri="{BB962C8B-B14F-4D97-AF65-F5344CB8AC3E}">
        <p14:creationId xmlns:p14="http://schemas.microsoft.com/office/powerpoint/2010/main" val="11412350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81000" y="788236"/>
            <a:ext cx="3566160" cy="5760720"/>
          </a:xfrm>
          <a:prstGeom prst="rect">
            <a:avLst/>
          </a:prstGeom>
        </p:spPr>
      </p:pic>
      <mc:AlternateContent xmlns:mc="http://schemas.openxmlformats.org/markup-compatibility/2006" xmlns:a14="http://schemas.microsoft.com/office/drawing/2010/main">
        <mc:Choice Requires="a14">
          <p:sp>
            <p:nvSpPr>
              <p:cNvPr id="5" name="Rectangle 4"/>
              <p:cNvSpPr/>
              <p:nvPr/>
            </p:nvSpPr>
            <p:spPr>
              <a:xfrm>
                <a:off x="4191000" y="1905000"/>
                <a:ext cx="4572000" cy="3163623"/>
              </a:xfrm>
              <a:prstGeom prst="rect">
                <a:avLst/>
              </a:prstGeom>
            </p:spPr>
            <p:txBody>
              <a:bodyPr>
                <a:spAutoFit/>
              </a:bodyPr>
              <a:lstStyle/>
              <a:p>
                <a:r>
                  <a:rPr lang="en-US" dirty="0"/>
                  <a:t>S0=</a:t>
                </a:r>
                <a14:m>
                  <m:oMath xmlns:m="http://schemas.openxmlformats.org/officeDocument/2006/math">
                    <m:r>
                      <m:rPr>
                        <m:sty m:val="p"/>
                      </m:rPr>
                      <a:rPr lang="en-US">
                        <a:latin typeface="Cambria Math" panose="02040503050406030204" pitchFamily="18" charset="0"/>
                      </a:rPr>
                      <m:t>min</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m:rPr>
                                <m:sty m:val="p"/>
                              </m:rPr>
                              <a:rPr lang="en-US">
                                <a:latin typeface="Cambria Math" panose="02040503050406030204" pitchFamily="18" charset="0"/>
                              </a:rPr>
                              <m:t>least</m:t>
                            </m:r>
                            <m:r>
                              <a:rPr lang="en-US">
                                <a:latin typeface="Cambria Math" panose="02040503050406030204" pitchFamily="18" charset="0"/>
                              </a:rPr>
                              <m:t> </m:t>
                            </m:r>
                            <m:r>
                              <m:rPr>
                                <m:sty m:val="p"/>
                              </m:rPr>
                              <a:rPr lang="en-US">
                                <a:latin typeface="Cambria Math" panose="02040503050406030204" pitchFamily="18" charset="0"/>
                              </a:rPr>
                              <m:t>column</m:t>
                            </m:r>
                            <m:r>
                              <a:rPr lang="en-US">
                                <a:latin typeface="Cambria Math" panose="02040503050406030204" pitchFamily="18" charset="0"/>
                              </a:rPr>
                              <m:t> </m:t>
                            </m:r>
                            <m:r>
                              <m:rPr>
                                <m:sty m:val="p"/>
                              </m:rPr>
                              <a:rPr lang="en-US">
                                <a:latin typeface="Cambria Math" panose="02040503050406030204" pitchFamily="18" charset="0"/>
                              </a:rPr>
                              <m:t>dimension</m:t>
                            </m:r>
                            <m:r>
                              <a:rPr lang="en-US">
                                <a:latin typeface="Cambria Math" panose="02040503050406030204" pitchFamily="18" charset="0"/>
                              </a:rPr>
                              <m:t>/</m:t>
                            </m:r>
                            <m:r>
                              <a:rPr lang="en-US">
                                <a:latin typeface="Cambria Math" panose="02040503050406030204" pitchFamily="18" charset="0"/>
                              </a:rPr>
                              <m:t>2</m:t>
                            </m:r>
                          </m:e>
                          <m:e>
                            <m:r>
                              <a:rPr lang="en-US">
                                <a:latin typeface="Cambria Math" panose="02040503050406030204" pitchFamily="18" charset="0"/>
                              </a:rPr>
                              <m:t>8</m:t>
                            </m:r>
                            <m:r>
                              <m:rPr>
                                <m:sty m:val="p"/>
                              </m:rPr>
                              <a:rPr lang="en-US">
                                <a:latin typeface="Cambria Math" panose="02040503050406030204" pitchFamily="18" charset="0"/>
                              </a:rPr>
                              <m:t>db</m:t>
                            </m:r>
                          </m:e>
                          <m:e>
                            <m:r>
                              <a:rPr lang="en-US">
                                <a:latin typeface="Cambria Math" panose="02040503050406030204" pitchFamily="18" charset="0"/>
                              </a:rPr>
                              <m:t>24</m:t>
                            </m:r>
                            <m:r>
                              <m:rPr>
                                <m:sty m:val="p"/>
                              </m:rPr>
                              <a:rPr lang="en-US">
                                <a:latin typeface="Cambria Math" panose="02040503050406030204" pitchFamily="18" charset="0"/>
                              </a:rPr>
                              <m:t>ds</m:t>
                            </m:r>
                          </m:e>
                          <m:e>
                            <m:r>
                              <a:rPr lang="en-US">
                                <a:latin typeface="Cambria Math" panose="02040503050406030204" pitchFamily="18" charset="0"/>
                              </a:rPr>
                              <m:t>300</m:t>
                            </m:r>
                            <m:r>
                              <a:rPr lang="en-US">
                                <a:latin typeface="Cambria Math" panose="02040503050406030204" pitchFamily="18" charset="0"/>
                              </a:rPr>
                              <m:t> </m:t>
                            </m:r>
                            <m:r>
                              <m:rPr>
                                <m:sty m:val="p"/>
                              </m:rPr>
                              <a:rPr lang="en-US">
                                <a:latin typeface="Cambria Math" panose="02040503050406030204" pitchFamily="18" charset="0"/>
                              </a:rPr>
                              <m:t>mm</m:t>
                            </m:r>
                          </m:e>
                        </m:eqArr>
                      </m:e>
                    </m:d>
                  </m:oMath>
                </a14:m>
                <a:endParaRPr lang="en-US" dirty="0" smtClean="0"/>
              </a:p>
              <a:p>
                <a:endParaRPr lang="en-US" dirty="0"/>
              </a:p>
              <a:p>
                <a:r>
                  <a:rPr lang="en-US" dirty="0"/>
                  <a:t>S1=</a:t>
                </a:r>
                <a14:m>
                  <m:oMath xmlns:m="http://schemas.openxmlformats.org/officeDocument/2006/math">
                    <m:r>
                      <m:rPr>
                        <m:sty m:val="p"/>
                      </m:rPr>
                      <a:rPr lang="en-US">
                        <a:latin typeface="Cambria Math" panose="02040503050406030204" pitchFamily="18" charset="0"/>
                      </a:rPr>
                      <m:t>min</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m:rPr>
                                <m:sty m:val="p"/>
                              </m:rPr>
                              <a:rPr lang="en-US">
                                <a:latin typeface="Cambria Math" panose="02040503050406030204" pitchFamily="18" charset="0"/>
                              </a:rPr>
                              <m:t>least</m:t>
                            </m:r>
                            <m:r>
                              <a:rPr lang="en-US">
                                <a:latin typeface="Cambria Math" panose="02040503050406030204" pitchFamily="18" charset="0"/>
                              </a:rPr>
                              <m:t> </m:t>
                            </m:r>
                            <m:r>
                              <m:rPr>
                                <m:sty m:val="p"/>
                              </m:rPr>
                              <a:rPr lang="en-US">
                                <a:latin typeface="Cambria Math" panose="02040503050406030204" pitchFamily="18" charset="0"/>
                              </a:rPr>
                              <m:t>column</m:t>
                            </m:r>
                            <m:r>
                              <a:rPr lang="en-US">
                                <a:latin typeface="Cambria Math" panose="02040503050406030204" pitchFamily="18" charset="0"/>
                              </a:rPr>
                              <m:t> </m:t>
                            </m:r>
                            <m:r>
                              <m:rPr>
                                <m:sty m:val="p"/>
                              </m:rPr>
                              <a:rPr lang="en-US">
                                <a:latin typeface="Cambria Math" panose="02040503050406030204" pitchFamily="18" charset="0"/>
                              </a:rPr>
                              <m:t>dimension</m:t>
                            </m:r>
                          </m:e>
                          <m:e>
                            <m:r>
                              <a:rPr lang="en-US">
                                <a:latin typeface="Cambria Math" panose="02040503050406030204" pitchFamily="18" charset="0"/>
                              </a:rPr>
                              <m:t>16</m:t>
                            </m:r>
                            <m:r>
                              <m:rPr>
                                <m:sty m:val="p"/>
                              </m:rPr>
                              <a:rPr lang="en-US">
                                <a:latin typeface="Cambria Math" panose="02040503050406030204" pitchFamily="18" charset="0"/>
                              </a:rPr>
                              <m:t>db</m:t>
                            </m:r>
                          </m:e>
                          <m:e>
                            <m:r>
                              <a:rPr lang="en-US">
                                <a:latin typeface="Cambria Math" panose="02040503050406030204" pitchFamily="18" charset="0"/>
                              </a:rPr>
                              <m:t>48</m:t>
                            </m:r>
                            <m:r>
                              <m:rPr>
                                <m:sty m:val="p"/>
                              </m:rPr>
                              <a:rPr lang="en-US">
                                <a:latin typeface="Cambria Math" panose="02040503050406030204" pitchFamily="18" charset="0"/>
                              </a:rPr>
                              <m:t>ds</m:t>
                            </m:r>
                          </m:e>
                        </m:eqArr>
                      </m:e>
                    </m:d>
                  </m:oMath>
                </a14:m>
                <a:endParaRPr lang="en-US" dirty="0" smtClean="0"/>
              </a:p>
              <a:p>
                <a:endParaRPr lang="en-US" dirty="0"/>
              </a:p>
              <a:p>
                <a:r>
                  <a:rPr lang="en-US" dirty="0"/>
                  <a:t>l</a:t>
                </a:r>
                <a:r>
                  <a:rPr lang="en-US" baseline="-25000" dirty="0"/>
                  <a:t>0</a:t>
                </a:r>
                <a:r>
                  <a:rPr lang="en-US" dirty="0"/>
                  <a:t>=</a:t>
                </a:r>
                <a14:m>
                  <m:oMath xmlns:m="http://schemas.openxmlformats.org/officeDocument/2006/math">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m:rPr>
                                <m:sty m:val="p"/>
                              </m:rPr>
                              <a:rPr lang="en-US">
                                <a:latin typeface="Cambria Math" panose="02040503050406030204" pitchFamily="18" charset="0"/>
                              </a:rPr>
                              <m:t>clear</m:t>
                            </m:r>
                            <m:r>
                              <a:rPr lang="en-US">
                                <a:latin typeface="Cambria Math" panose="02040503050406030204" pitchFamily="18" charset="0"/>
                              </a:rPr>
                              <m:t> </m:t>
                            </m:r>
                            <m:r>
                              <m:rPr>
                                <m:sty m:val="p"/>
                              </m:rPr>
                              <a:rPr lang="en-US">
                                <a:latin typeface="Cambria Math" panose="02040503050406030204" pitchFamily="18" charset="0"/>
                              </a:rPr>
                              <m:t>height</m:t>
                            </m:r>
                            <m:r>
                              <a:rPr lang="en-US">
                                <a:latin typeface="Cambria Math" panose="02040503050406030204" pitchFamily="18" charset="0"/>
                              </a:rPr>
                              <m:t> </m:t>
                            </m:r>
                            <m:r>
                              <m:rPr>
                                <m:sty m:val="p"/>
                              </m:rPr>
                              <a:rPr lang="en-US">
                                <a:latin typeface="Cambria Math" panose="02040503050406030204" pitchFamily="18" charset="0"/>
                              </a:rPr>
                              <m:t>of</m:t>
                            </m:r>
                            <m:r>
                              <a:rPr lang="en-US">
                                <a:latin typeface="Cambria Math" panose="02040503050406030204" pitchFamily="18" charset="0"/>
                              </a:rPr>
                              <m:t> </m:t>
                            </m:r>
                            <m:r>
                              <m:rPr>
                                <m:sty m:val="p"/>
                              </m:rPr>
                              <a:rPr lang="en-US">
                                <a:latin typeface="Cambria Math" panose="02040503050406030204" pitchFamily="18" charset="0"/>
                              </a:rPr>
                              <m:t>column</m:t>
                            </m:r>
                            <m:r>
                              <a:rPr lang="en-US">
                                <a:latin typeface="Cambria Math" panose="02040503050406030204" pitchFamily="18" charset="0"/>
                              </a:rPr>
                              <m:t>/</m:t>
                            </m:r>
                            <m:r>
                              <a:rPr lang="en-US" i="1">
                                <a:latin typeface="Cambria Math" panose="02040503050406030204" pitchFamily="18" charset="0"/>
                              </a:rPr>
                              <m:t>6</m:t>
                            </m:r>
                            <m:r>
                              <a:rPr lang="en-US">
                                <a:latin typeface="Cambria Math" panose="02040503050406030204" pitchFamily="18" charset="0"/>
                              </a:rPr>
                              <m:t> </m:t>
                            </m:r>
                          </m:e>
                          <m:e>
                            <m:r>
                              <m:rPr>
                                <m:sty m:val="p"/>
                              </m:rPr>
                              <a:rPr lang="en-US">
                                <a:latin typeface="Cambria Math" panose="02040503050406030204" pitchFamily="18" charset="0"/>
                              </a:rPr>
                              <m:t>maximum</m:t>
                            </m:r>
                            <m:r>
                              <a:rPr lang="en-US">
                                <a:latin typeface="Cambria Math" panose="02040503050406030204" pitchFamily="18" charset="0"/>
                              </a:rPr>
                              <m:t> </m:t>
                            </m:r>
                            <m:r>
                              <m:rPr>
                                <m:sty m:val="p"/>
                              </m:rPr>
                              <a:rPr lang="en-US">
                                <a:latin typeface="Cambria Math" panose="02040503050406030204" pitchFamily="18" charset="0"/>
                              </a:rPr>
                              <m:t>column</m:t>
                            </m:r>
                            <m:r>
                              <a:rPr lang="en-US">
                                <a:latin typeface="Cambria Math" panose="02040503050406030204" pitchFamily="18" charset="0"/>
                              </a:rPr>
                              <m:t> </m:t>
                            </m:r>
                            <m:r>
                              <m:rPr>
                                <m:sty m:val="p"/>
                              </m:rPr>
                              <a:rPr lang="en-US">
                                <a:latin typeface="Cambria Math" panose="02040503050406030204" pitchFamily="18" charset="0"/>
                              </a:rPr>
                              <m:t>dimension</m:t>
                            </m:r>
                            <m:r>
                              <a:rPr lang="en-US">
                                <a:latin typeface="Cambria Math" panose="02040503050406030204" pitchFamily="18" charset="0"/>
                              </a:rPr>
                              <m:t> </m:t>
                            </m:r>
                          </m:e>
                          <m:e>
                            <m:r>
                              <a:rPr lang="en-US">
                                <a:latin typeface="Cambria Math" panose="02040503050406030204" pitchFamily="18" charset="0"/>
                              </a:rPr>
                              <m:t>450</m:t>
                            </m:r>
                            <m:r>
                              <a:rPr lang="en-US">
                                <a:latin typeface="Cambria Math" panose="02040503050406030204" pitchFamily="18" charset="0"/>
                              </a:rPr>
                              <m:t> </m:t>
                            </m:r>
                            <m:r>
                              <m:rPr>
                                <m:sty m:val="p"/>
                              </m:rPr>
                              <a:rPr lang="en-US">
                                <a:latin typeface="Cambria Math" panose="02040503050406030204" pitchFamily="18" charset="0"/>
                              </a:rPr>
                              <m:t>mm</m:t>
                            </m:r>
                          </m:e>
                        </m:eqArr>
                      </m:e>
                    </m:d>
                  </m:oMath>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4191000" y="1905000"/>
                <a:ext cx="4572000" cy="3163623"/>
              </a:xfrm>
              <a:prstGeom prst="rect">
                <a:avLst/>
              </a:prstGeom>
              <a:blipFill>
                <a:blip r:embed="rId3"/>
                <a:stretch>
                  <a:fillRect l="-1200"/>
                </a:stretch>
              </a:blipFill>
            </p:spPr>
            <p:txBody>
              <a:bodyPr/>
              <a:lstStyle/>
              <a:p>
                <a:r>
                  <a:rPr lang="en-US">
                    <a:noFill/>
                  </a:rPr>
                  <a:t> </a:t>
                </a:r>
              </a:p>
            </p:txBody>
          </p:sp>
        </mc:Fallback>
      </mc:AlternateContent>
      <p:sp>
        <p:nvSpPr>
          <p:cNvPr id="6" name="Rectangle 5"/>
          <p:cNvSpPr/>
          <p:nvPr/>
        </p:nvSpPr>
        <p:spPr>
          <a:xfrm>
            <a:off x="-914400" y="304800"/>
            <a:ext cx="7086600" cy="461665"/>
          </a:xfrm>
          <a:prstGeom prst="rect">
            <a:avLst/>
          </a:prstGeom>
        </p:spPr>
        <p:txBody>
          <a:bodyPr wrap="square">
            <a:spAutoFit/>
          </a:bodyPr>
          <a:lstStyle/>
          <a:p>
            <a:pPr marL="1714500" lvl="3"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rPr>
              <a:t>Notes For Reinforcement of Beams:</a:t>
            </a:r>
            <a:endParaRPr lang="en-US" b="1" i="1" dirty="0"/>
          </a:p>
        </p:txBody>
      </p:sp>
    </p:spTree>
    <p:extLst>
      <p:ext uri="{BB962C8B-B14F-4D97-AF65-F5344CB8AC3E}">
        <p14:creationId xmlns:p14="http://schemas.microsoft.com/office/powerpoint/2010/main" val="253551437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971800"/>
            <a:ext cx="8229600" cy="7620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b="1" dirty="0">
                <a:solidFill>
                  <a:schemeClr val="tx2"/>
                </a:solidFill>
              </a:rPr>
              <a:t>Design of </a:t>
            </a:r>
            <a:r>
              <a:rPr lang="en-US" sz="6000" b="1" dirty="0" smtClean="0">
                <a:solidFill>
                  <a:schemeClr val="tx2"/>
                </a:solidFill>
              </a:rPr>
              <a:t>Shear Walls</a:t>
            </a:r>
            <a:endParaRPr lang="en-US" sz="6000" b="1" dirty="0">
              <a:solidFill>
                <a:schemeClr val="tx2"/>
              </a:solidFill>
            </a:endParaRPr>
          </a:p>
        </p:txBody>
      </p:sp>
    </p:spTree>
    <p:extLst>
      <p:ext uri="{BB962C8B-B14F-4D97-AF65-F5344CB8AC3E}">
        <p14:creationId xmlns:p14="http://schemas.microsoft.com/office/powerpoint/2010/main" val="292274875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853440" y="975359"/>
            <a:ext cx="7589520" cy="338328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515396750"/>
              </p:ext>
            </p:extLst>
          </p:nvPr>
        </p:nvGraphicFramePr>
        <p:xfrm>
          <a:off x="381000" y="4495800"/>
          <a:ext cx="8610599" cy="2209801"/>
        </p:xfrm>
        <a:graphic>
          <a:graphicData uri="http://schemas.openxmlformats.org/drawingml/2006/table">
            <a:tbl>
              <a:tblPr firstRow="1" firstCol="1" bandRow="1">
                <a:tableStyleId>{BDBED569-4797-4DF1-A0F4-6AAB3CD982D8}</a:tableStyleId>
              </a:tblPr>
              <a:tblGrid>
                <a:gridCol w="1366161">
                  <a:extLst>
                    <a:ext uri="{9D8B030D-6E8A-4147-A177-3AD203B41FA5}">
                      <a16:colId xmlns:a16="http://schemas.microsoft.com/office/drawing/2014/main" val="20000"/>
                    </a:ext>
                  </a:extLst>
                </a:gridCol>
                <a:gridCol w="1668951">
                  <a:extLst>
                    <a:ext uri="{9D8B030D-6E8A-4147-A177-3AD203B41FA5}">
                      <a16:colId xmlns:a16="http://schemas.microsoft.com/office/drawing/2014/main" val="20001"/>
                    </a:ext>
                  </a:extLst>
                </a:gridCol>
                <a:gridCol w="826365">
                  <a:extLst>
                    <a:ext uri="{9D8B030D-6E8A-4147-A177-3AD203B41FA5}">
                      <a16:colId xmlns:a16="http://schemas.microsoft.com/office/drawing/2014/main" val="20002"/>
                    </a:ext>
                  </a:extLst>
                </a:gridCol>
                <a:gridCol w="1553603">
                  <a:extLst>
                    <a:ext uri="{9D8B030D-6E8A-4147-A177-3AD203B41FA5}">
                      <a16:colId xmlns:a16="http://schemas.microsoft.com/office/drawing/2014/main" val="20003"/>
                    </a:ext>
                  </a:extLst>
                </a:gridCol>
                <a:gridCol w="1668951">
                  <a:extLst>
                    <a:ext uri="{9D8B030D-6E8A-4147-A177-3AD203B41FA5}">
                      <a16:colId xmlns:a16="http://schemas.microsoft.com/office/drawing/2014/main" val="20004"/>
                    </a:ext>
                  </a:extLst>
                </a:gridCol>
                <a:gridCol w="1526568">
                  <a:extLst>
                    <a:ext uri="{9D8B030D-6E8A-4147-A177-3AD203B41FA5}">
                      <a16:colId xmlns:a16="http://schemas.microsoft.com/office/drawing/2014/main" val="20005"/>
                    </a:ext>
                  </a:extLst>
                </a:gridCol>
              </a:tblGrid>
              <a:tr h="936365">
                <a:tc>
                  <a:txBody>
                    <a:bodyPr/>
                    <a:lstStyle/>
                    <a:p>
                      <a:pPr marL="0" marR="0">
                        <a:lnSpc>
                          <a:spcPct val="115000"/>
                        </a:lnSpc>
                        <a:spcBef>
                          <a:spcPts val="0"/>
                        </a:spcBef>
                        <a:spcAft>
                          <a:spcPts val="0"/>
                        </a:spcAft>
                      </a:pPr>
                      <a:r>
                        <a:rPr lang="en-US" sz="1600" dirty="0">
                          <a:effectLst/>
                        </a:rPr>
                        <a:t> </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Vertical reinforcement/m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As/2</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Reinforcement</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Horizontal reinforcement/m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Reinforcement</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636718">
                <a:tc>
                  <a:txBody>
                    <a:bodyPr/>
                    <a:lstStyle/>
                    <a:p>
                      <a:pPr marL="0" marR="0" algn="ctr">
                        <a:lnSpc>
                          <a:spcPct val="115000"/>
                        </a:lnSpc>
                        <a:spcBef>
                          <a:spcPts val="0"/>
                        </a:spcBef>
                        <a:spcAft>
                          <a:spcPts val="0"/>
                        </a:spcAft>
                      </a:pPr>
                      <a:r>
                        <a:rPr lang="en-US" sz="1600">
                          <a:effectLst/>
                        </a:rPr>
                        <a:t>SW1, SW2, SW4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750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375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1φ12/200mm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750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1φ12/200mm</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318359">
                <a:tc>
                  <a:txBody>
                    <a:bodyPr/>
                    <a:lstStyle/>
                    <a:p>
                      <a:pPr marL="0" marR="0" algn="ctr">
                        <a:lnSpc>
                          <a:spcPct val="115000"/>
                        </a:lnSpc>
                        <a:spcBef>
                          <a:spcPts val="0"/>
                        </a:spcBef>
                        <a:spcAft>
                          <a:spcPts val="0"/>
                        </a:spcAft>
                      </a:pPr>
                      <a:r>
                        <a:rPr lang="en-US" sz="1600">
                          <a:effectLst/>
                        </a:rPr>
                        <a:t>SW3</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750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375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1φ12/200mm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1070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1φ14/200mm</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318359">
                <a:tc>
                  <a:txBody>
                    <a:bodyPr/>
                    <a:lstStyle/>
                    <a:p>
                      <a:pPr marL="0" marR="0" algn="ctr">
                        <a:lnSpc>
                          <a:spcPct val="115000"/>
                        </a:lnSpc>
                        <a:spcBef>
                          <a:spcPts val="0"/>
                        </a:spcBef>
                        <a:spcAft>
                          <a:spcPts val="0"/>
                        </a:spcAft>
                      </a:pPr>
                      <a:r>
                        <a:rPr lang="en-US" sz="1600">
                          <a:effectLst/>
                        </a:rPr>
                        <a:t>SW5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2025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1013</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1φ18/200mm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1300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1φ16/200mm</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bl>
          </a:graphicData>
        </a:graphic>
      </p:graphicFrame>
      <p:sp>
        <p:nvSpPr>
          <p:cNvPr id="7" name="Title 6"/>
          <p:cNvSpPr txBox="1">
            <a:spLocks/>
          </p:cNvSpPr>
          <p:nvPr/>
        </p:nvSpPr>
        <p:spPr>
          <a:xfrm>
            <a:off x="-914400" y="228598"/>
            <a:ext cx="91440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714500" lvl="3" indent="-342900">
              <a:buFont typeface="Wingdings" panose="05000000000000000000" pitchFamily="2" charset="2"/>
              <a:buChar char="v"/>
            </a:pPr>
            <a:r>
              <a:rPr lang="en-US" sz="2400" b="1" dirty="0" smtClean="0">
                <a:ln w="3175" cmpd="sng">
                  <a:noFill/>
                </a:ln>
                <a:solidFill>
                  <a:schemeClr val="tx2"/>
                </a:solidFill>
                <a:latin typeface="Cambria" panose="02040503050406030204" pitchFamily="18" charset="0"/>
              </a:rPr>
              <a:t>Distribution and Reinforcement of Shear Wall:</a:t>
            </a:r>
            <a:endParaRPr lang="en-US" sz="2400" b="1" dirty="0">
              <a:ln w="3175" cmpd="sng">
                <a:noFill/>
              </a:ln>
              <a:solidFill>
                <a:schemeClr val="tx2"/>
              </a:solidFill>
              <a:latin typeface="Cambria" panose="02040503050406030204" pitchFamily="18" charset="0"/>
            </a:endParaRPr>
          </a:p>
        </p:txBody>
      </p:sp>
    </p:spTree>
    <p:extLst>
      <p:ext uri="{BB962C8B-B14F-4D97-AF65-F5344CB8AC3E}">
        <p14:creationId xmlns:p14="http://schemas.microsoft.com/office/powerpoint/2010/main" val="267187860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5013856"/>
              </p:ext>
            </p:extLst>
          </p:nvPr>
        </p:nvGraphicFramePr>
        <p:xfrm>
          <a:off x="358139" y="3657600"/>
          <a:ext cx="8305799" cy="2590799"/>
        </p:xfrm>
        <a:graphic>
          <a:graphicData uri="http://schemas.openxmlformats.org/drawingml/2006/table">
            <a:tbl>
              <a:tblPr firstRow="1" firstCol="1" bandRow="1">
                <a:tableStyleId>{BDBED569-4797-4DF1-A0F4-6AAB3CD982D8}</a:tableStyleId>
              </a:tblPr>
              <a:tblGrid>
                <a:gridCol w="627094">
                  <a:extLst>
                    <a:ext uri="{9D8B030D-6E8A-4147-A177-3AD203B41FA5}">
                      <a16:colId xmlns:a16="http://schemas.microsoft.com/office/drawing/2014/main" val="20000"/>
                    </a:ext>
                  </a:extLst>
                </a:gridCol>
                <a:gridCol w="1766102">
                  <a:extLst>
                    <a:ext uri="{9D8B030D-6E8A-4147-A177-3AD203B41FA5}">
                      <a16:colId xmlns:a16="http://schemas.microsoft.com/office/drawing/2014/main" val="20001"/>
                    </a:ext>
                  </a:extLst>
                </a:gridCol>
                <a:gridCol w="1075019">
                  <a:extLst>
                    <a:ext uri="{9D8B030D-6E8A-4147-A177-3AD203B41FA5}">
                      <a16:colId xmlns:a16="http://schemas.microsoft.com/office/drawing/2014/main" val="20002"/>
                    </a:ext>
                  </a:extLst>
                </a:gridCol>
                <a:gridCol w="1766102">
                  <a:extLst>
                    <a:ext uri="{9D8B030D-6E8A-4147-A177-3AD203B41FA5}">
                      <a16:colId xmlns:a16="http://schemas.microsoft.com/office/drawing/2014/main" val="20003"/>
                    </a:ext>
                  </a:extLst>
                </a:gridCol>
                <a:gridCol w="1689315">
                  <a:extLst>
                    <a:ext uri="{9D8B030D-6E8A-4147-A177-3AD203B41FA5}">
                      <a16:colId xmlns:a16="http://schemas.microsoft.com/office/drawing/2014/main" val="20004"/>
                    </a:ext>
                  </a:extLst>
                </a:gridCol>
                <a:gridCol w="1382167">
                  <a:extLst>
                    <a:ext uri="{9D8B030D-6E8A-4147-A177-3AD203B41FA5}">
                      <a16:colId xmlns:a16="http://schemas.microsoft.com/office/drawing/2014/main" val="20005"/>
                    </a:ext>
                  </a:extLst>
                </a:gridCol>
              </a:tblGrid>
              <a:tr h="731935">
                <a:tc>
                  <a:txBody>
                    <a:bodyPr/>
                    <a:lstStyle/>
                    <a:p>
                      <a:pPr>
                        <a:lnSpc>
                          <a:spcPct val="115000"/>
                        </a:lnSpc>
                      </a:pPr>
                      <a:endParaRPr lang="en-US" sz="1600" dirty="0">
                        <a:effectLst/>
                        <a:latin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Vertical reinforcement/m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As/2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Reinforcement/m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Horizontal reinforcement/m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Reinforcement</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375643">
                <a:tc>
                  <a:txBody>
                    <a:bodyPr/>
                    <a:lstStyle/>
                    <a:p>
                      <a:pPr marL="0" marR="0" algn="ctr">
                        <a:lnSpc>
                          <a:spcPct val="115000"/>
                        </a:lnSpc>
                        <a:spcBef>
                          <a:spcPts val="0"/>
                        </a:spcBef>
                        <a:spcAft>
                          <a:spcPts val="0"/>
                        </a:spcAft>
                      </a:pPr>
                      <a:r>
                        <a:rPr lang="en-US" sz="1600">
                          <a:effectLst/>
                        </a:rPr>
                        <a:t>SW6</a:t>
                      </a:r>
                      <a:endParaRPr lang="en-US" sz="16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600">
                          <a:effectLst/>
                        </a:rPr>
                        <a:t>3144</a:t>
                      </a:r>
                      <a:endParaRPr lang="en-US" sz="16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600">
                          <a:effectLst/>
                        </a:rPr>
                        <a:t>1572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1φ2</a:t>
                      </a:r>
                      <a:r>
                        <a:rPr lang="ar-SA" sz="1600">
                          <a:effectLst/>
                        </a:rPr>
                        <a:t>0</a:t>
                      </a:r>
                      <a:r>
                        <a:rPr lang="en-US" sz="1600">
                          <a:effectLst/>
                        </a:rPr>
                        <a:t>/2</a:t>
                      </a:r>
                      <a:r>
                        <a:rPr lang="ar-SA" sz="1600">
                          <a:effectLst/>
                        </a:rPr>
                        <a:t>0</a:t>
                      </a:r>
                      <a:r>
                        <a:rPr lang="en-US" sz="1600">
                          <a:effectLst/>
                        </a:rPr>
                        <a:t>0mm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625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1φ10/200mm</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375643">
                <a:tc>
                  <a:txBody>
                    <a:bodyPr/>
                    <a:lstStyle/>
                    <a:p>
                      <a:pPr marL="0" marR="0" algn="ctr">
                        <a:lnSpc>
                          <a:spcPct val="115000"/>
                        </a:lnSpc>
                        <a:spcBef>
                          <a:spcPts val="0"/>
                        </a:spcBef>
                        <a:spcAft>
                          <a:spcPts val="0"/>
                        </a:spcAft>
                      </a:pPr>
                      <a:r>
                        <a:rPr lang="en-US" sz="1600">
                          <a:effectLst/>
                        </a:rPr>
                        <a:t>SW7</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1731</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866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1φ16/200mm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625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1φ10/200mm</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731935">
                <a:tc>
                  <a:txBody>
                    <a:bodyPr/>
                    <a:lstStyle/>
                    <a:p>
                      <a:pPr marL="0" marR="0" algn="ctr">
                        <a:lnSpc>
                          <a:spcPct val="115000"/>
                        </a:lnSpc>
                        <a:spcBef>
                          <a:spcPts val="0"/>
                        </a:spcBef>
                        <a:spcAft>
                          <a:spcPts val="0"/>
                        </a:spcAft>
                      </a:pPr>
                      <a:r>
                        <a:rPr lang="en-US" sz="1600">
                          <a:effectLst/>
                        </a:rPr>
                        <a:t>SW8</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1179</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590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1φ12/200mm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625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smtClean="0">
                          <a:effectLst/>
                        </a:rPr>
                        <a:t>1φ10/200mm</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375643">
                <a:tc>
                  <a:txBody>
                    <a:bodyPr/>
                    <a:lstStyle/>
                    <a:p>
                      <a:pPr marL="0" marR="0" algn="ctr">
                        <a:lnSpc>
                          <a:spcPct val="115000"/>
                        </a:lnSpc>
                        <a:spcBef>
                          <a:spcPts val="0"/>
                        </a:spcBef>
                        <a:spcAft>
                          <a:spcPts val="0"/>
                        </a:spcAft>
                      </a:pPr>
                      <a:r>
                        <a:rPr lang="en-US" sz="1600">
                          <a:effectLst/>
                        </a:rPr>
                        <a:t>SW9</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750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375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1φ10/200mm</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625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1φ10/200mm</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bl>
          </a:graphicData>
        </a:graphic>
      </p:graphicFrame>
      <p:pic>
        <p:nvPicPr>
          <p:cNvPr id="3" name="Picture 2"/>
          <p:cNvPicPr/>
          <p:nvPr/>
        </p:nvPicPr>
        <p:blipFill>
          <a:blip r:embed="rId2"/>
          <a:stretch>
            <a:fillRect/>
          </a:stretch>
        </p:blipFill>
        <p:spPr>
          <a:xfrm>
            <a:off x="990599" y="838200"/>
            <a:ext cx="7040880" cy="2194560"/>
          </a:xfrm>
          <a:prstGeom prst="rect">
            <a:avLst/>
          </a:prstGeom>
          <a:ln>
            <a:noFill/>
          </a:ln>
          <a:effectLst>
            <a:softEdge rad="112500"/>
          </a:effectLst>
        </p:spPr>
      </p:pic>
    </p:spTree>
    <p:extLst>
      <p:ext uri="{BB962C8B-B14F-4D97-AF65-F5344CB8AC3E}">
        <p14:creationId xmlns:p14="http://schemas.microsoft.com/office/powerpoint/2010/main" val="282925458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p:cNvSpPr txBox="1">
            <a:spLocks/>
          </p:cNvSpPr>
          <p:nvPr/>
        </p:nvSpPr>
        <p:spPr>
          <a:xfrm>
            <a:off x="685800" y="2971800"/>
            <a:ext cx="8229600" cy="76200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b="1" dirty="0">
                <a:solidFill>
                  <a:schemeClr val="tx2"/>
                </a:solidFill>
              </a:rPr>
              <a:t>Design of </a:t>
            </a:r>
            <a:r>
              <a:rPr lang="en-US" sz="6000" b="1" dirty="0" smtClean="0">
                <a:solidFill>
                  <a:schemeClr val="tx2"/>
                </a:solidFill>
              </a:rPr>
              <a:t>Foundation</a:t>
            </a:r>
            <a:endParaRPr lang="en-US" sz="6000" b="1" dirty="0">
              <a:solidFill>
                <a:schemeClr val="tx2"/>
              </a:solidFill>
            </a:endParaRPr>
          </a:p>
        </p:txBody>
      </p:sp>
    </p:spTree>
    <p:extLst>
      <p:ext uri="{BB962C8B-B14F-4D97-AF65-F5344CB8AC3E}">
        <p14:creationId xmlns:p14="http://schemas.microsoft.com/office/powerpoint/2010/main" val="20467639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Custom 3">
      <a:dk1>
        <a:sysClr val="windowText" lastClr="000000"/>
      </a:dk1>
      <a:lt1>
        <a:srgbClr val="C9C9C9"/>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536226</TotalTime>
  <Words>3990</Words>
  <Application>Microsoft Office PowerPoint</Application>
  <PresentationFormat>On-screen Show (4:3)</PresentationFormat>
  <Paragraphs>1545</Paragraphs>
  <Slides>119</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119</vt:i4>
      </vt:variant>
    </vt:vector>
  </HeadingPairs>
  <TitlesOfParts>
    <vt:vector size="130" baseType="lpstr">
      <vt:lpstr>Arial</vt:lpstr>
      <vt:lpstr>Calibri</vt:lpstr>
      <vt:lpstr>Cambria</vt:lpstr>
      <vt:lpstr>Cambria Math</vt:lpstr>
      <vt:lpstr>Corbel</vt:lpstr>
      <vt:lpstr>Courier New</vt:lpstr>
      <vt:lpstr>Lucida Sans Unicode</vt:lpstr>
      <vt:lpstr>Tahoma</vt:lpstr>
      <vt:lpstr>Times New Roman</vt:lpstr>
      <vt:lpstr>Wingdings</vt:lpstr>
      <vt:lpstr>Parallax</vt:lpstr>
      <vt:lpstr>PowerPoint Presentation</vt:lpstr>
      <vt:lpstr>Outline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Basement B4</vt:lpstr>
      <vt:lpstr>Ground Floor G</vt:lpstr>
      <vt:lpstr>Floor 2-5</vt:lpstr>
      <vt:lpstr>Soil properties: </vt:lpstr>
      <vt:lpstr>Analysis and Design Principles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PRELIMINARY DESIGN</vt:lpstr>
      <vt:lpstr>Slab</vt:lpstr>
      <vt:lpstr>PowerPoint Presentation</vt:lpstr>
      <vt:lpstr>Beams</vt:lpstr>
      <vt:lpstr>PowerPoint Presentation</vt:lpstr>
      <vt:lpstr>Beams</vt:lpstr>
      <vt:lpstr>PowerPoint Presentation</vt:lpstr>
      <vt:lpstr>PowerPoint Presentation</vt:lpstr>
      <vt:lpstr>Columns </vt:lpstr>
      <vt:lpstr>Columns layout </vt:lpstr>
      <vt:lpstr>PowerPoint Presentation</vt:lpstr>
      <vt:lpstr>Columns</vt:lpstr>
      <vt:lpstr>Columns layout</vt:lpstr>
      <vt:lpstr>PowerPoint Presentation</vt:lpstr>
      <vt:lpstr>Shear Wall</vt:lpstr>
      <vt:lpstr>Bracing </vt:lpstr>
      <vt:lpstr>Bracing</vt:lpstr>
      <vt:lpstr>Structural Modeling </vt:lpstr>
      <vt:lpstr>3D model  for block 1  </vt:lpstr>
      <vt:lpstr>3D model  for block 2</vt:lpstr>
      <vt:lpstr>Modifiers for area structural element </vt:lpstr>
      <vt:lpstr>Modifiers for frame structural element</vt:lpstr>
      <vt:lpstr>PowerPoint Presentation</vt:lpstr>
      <vt:lpstr>Loads assignments:</vt:lpstr>
      <vt:lpstr>PowerPoint Presentation</vt:lpstr>
      <vt:lpstr>PowerPoint Presentation</vt:lpstr>
      <vt:lpstr>PowerPoint Presentation</vt:lpstr>
      <vt:lpstr>PowerPoint Presentation</vt:lpstr>
      <vt:lpstr>Model check </vt:lpstr>
      <vt:lpstr>Equilibrium check    </vt:lpstr>
      <vt:lpstr>Equilibrium check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NasaQ</dc:creator>
  <cp:lastModifiedBy>Ahmad Halaweh</cp:lastModifiedBy>
  <cp:revision>182</cp:revision>
  <dcterms:created xsi:type="dcterms:W3CDTF">2017-05-17T15:57:31Z</dcterms:created>
  <dcterms:modified xsi:type="dcterms:W3CDTF">2017-12-19T20:02:57Z</dcterms:modified>
</cp:coreProperties>
</file>