
<file path=[Content_Types].xml><?xml version="1.0" encoding="utf-8"?>
<Types xmlns="http://schemas.openxmlformats.org/package/2006/content-types">
  <Default Extension="fntdata" ContentType="application/x-fontdata"/>
  <Default Extension="jpe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61" r:id="rId3"/>
    <p:sldId id="257" r:id="rId4"/>
    <p:sldId id="258" r:id="rId5"/>
    <p:sldId id="259" r:id="rId6"/>
    <p:sldId id="264" r:id="rId7"/>
    <p:sldId id="262" r:id="rId8"/>
    <p:sldId id="266" r:id="rId9"/>
    <p:sldId id="268" r:id="rId10"/>
    <p:sldId id="267" r:id="rId11"/>
    <p:sldId id="263" r:id="rId12"/>
    <p:sldId id="265" r:id="rId13"/>
  </p:sldIdLst>
  <p:sldSz cx="18288000" cy="10287000"/>
  <p:notesSz cx="6858000" cy="9144000"/>
  <p:embeddedFontLst>
    <p:embeddedFont>
      <p:font typeface="Anton" pitchFamily="2" charset="0"/>
      <p:regular r:id="rId14"/>
    </p:embeddedFont>
    <p:embeddedFont>
      <p:font typeface="Britannic Bold" panose="020B0903060703020204" pitchFamily="34" charset="0"/>
      <p:regular r:id="rId1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73FF"/>
    <a:srgbClr val="A4937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p:scale>
          <a:sx n="50" d="100"/>
          <a:sy n="50" d="100"/>
        </p:scale>
        <p:origin x="1464" y="29"/>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theme" Target="theme/theme1.xml" /><Relationship Id="rId3" Type="http://schemas.openxmlformats.org/officeDocument/2006/relationships/slide" Target="slides/slide2.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viewProps" Target="viewProps.xml" /><Relationship Id="rId2" Type="http://schemas.openxmlformats.org/officeDocument/2006/relationships/slide" Target="slides/slide1.xml" /><Relationship Id="rId16" Type="http://schemas.openxmlformats.org/officeDocument/2006/relationships/presProps" Target="presProps.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5" Type="http://schemas.openxmlformats.org/officeDocument/2006/relationships/slide" Target="slides/slide4.xml" /><Relationship Id="rId15" Type="http://schemas.openxmlformats.org/officeDocument/2006/relationships/font" Target="fonts/font2.fntdata" /><Relationship Id="rId10" Type="http://schemas.openxmlformats.org/officeDocument/2006/relationships/slide" Target="slides/slide9.xml" /><Relationship Id="rId19" Type="http://schemas.openxmlformats.org/officeDocument/2006/relationships/tableStyles" Target="tableStyles.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font" Target="fonts/font1.fntdata"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10/5/2025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10/5/2025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10/5/2025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10/5/2025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10/5/2025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svg" /><Relationship Id="rId3" Type="http://schemas.openxmlformats.org/officeDocument/2006/relationships/image" Target="../media/image2.png" /><Relationship Id="rId7" Type="http://schemas.openxmlformats.org/officeDocument/2006/relationships/image" Target="../media/image6.png" /><Relationship Id="rId2" Type="http://schemas.openxmlformats.org/officeDocument/2006/relationships/image" Target="../media/image1.jpeg" /><Relationship Id="rId1" Type="http://schemas.openxmlformats.org/officeDocument/2006/relationships/slideLayout" Target="../slideLayouts/slideLayout7.xml" /><Relationship Id="rId6" Type="http://schemas.openxmlformats.org/officeDocument/2006/relationships/image" Target="../media/image5.png" /><Relationship Id="rId5" Type="http://schemas.openxmlformats.org/officeDocument/2006/relationships/image" Target="../media/image4.png" /><Relationship Id="rId4" Type="http://schemas.openxmlformats.org/officeDocument/2006/relationships/image" Target="../media/image3.png" /></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 /><Relationship Id="rId2" Type="http://schemas.openxmlformats.org/officeDocument/2006/relationships/video" Target="../media/media2.mp4" /><Relationship Id="rId1" Type="http://schemas.microsoft.com/office/2007/relationships/media" Target="../media/media2.mp4" /><Relationship Id="rId6" Type="http://schemas.openxmlformats.org/officeDocument/2006/relationships/image" Target="../media/image19.png" /><Relationship Id="rId5" Type="http://schemas.openxmlformats.org/officeDocument/2006/relationships/image" Target="../media/image7.svg" /><Relationship Id="rId4" Type="http://schemas.openxmlformats.org/officeDocument/2006/relationships/image" Target="../media/image6.png" /></Relationships>
</file>

<file path=ppt/slides/_rels/slide11.xml.rels><?xml version="1.0" encoding="UTF-8" standalone="yes"?>
<Relationships xmlns="http://schemas.openxmlformats.org/package/2006/relationships"><Relationship Id="rId3" Type="http://schemas.openxmlformats.org/officeDocument/2006/relationships/image" Target="../media/image10.jpeg" /><Relationship Id="rId2" Type="http://schemas.openxmlformats.org/officeDocument/2006/relationships/image" Target="../media/image20.jpeg" /><Relationship Id="rId1" Type="http://schemas.openxmlformats.org/officeDocument/2006/relationships/slideLayout" Target="../slideLayouts/slideLayout7.xml" /><Relationship Id="rId6" Type="http://schemas.openxmlformats.org/officeDocument/2006/relationships/image" Target="../media/image7.svg" /><Relationship Id="rId5" Type="http://schemas.openxmlformats.org/officeDocument/2006/relationships/image" Target="../media/image6.png" /><Relationship Id="rId4" Type="http://schemas.openxmlformats.org/officeDocument/2006/relationships/image" Target="../media/image2.png" /></Relationships>
</file>

<file path=ppt/slides/_rels/slide12.xml.rels><?xml version="1.0" encoding="UTF-8" standalone="yes"?>
<Relationships xmlns="http://schemas.openxmlformats.org/package/2006/relationships"><Relationship Id="rId3" Type="http://schemas.openxmlformats.org/officeDocument/2006/relationships/image" Target="../media/image2.png" /><Relationship Id="rId2" Type="http://schemas.openxmlformats.org/officeDocument/2006/relationships/image" Target="../media/image21.jpeg" /><Relationship Id="rId1" Type="http://schemas.openxmlformats.org/officeDocument/2006/relationships/slideLayout" Target="../slideLayouts/slideLayout7.xml" /><Relationship Id="rId5" Type="http://schemas.openxmlformats.org/officeDocument/2006/relationships/image" Target="../media/image7.svg" /><Relationship Id="rId4" Type="http://schemas.openxmlformats.org/officeDocument/2006/relationships/image" Target="../media/image6.png" /></Relationships>
</file>

<file path=ppt/slides/_rels/slide2.xml.rels><?xml version="1.0" encoding="UTF-8" standalone="yes"?>
<Relationships xmlns="http://schemas.openxmlformats.org/package/2006/relationships"><Relationship Id="rId3" Type="http://schemas.openxmlformats.org/officeDocument/2006/relationships/image" Target="../media/image8.jpeg" /><Relationship Id="rId2" Type="http://schemas.openxmlformats.org/officeDocument/2006/relationships/image" Target="../media/image1.jpeg" /><Relationship Id="rId1" Type="http://schemas.openxmlformats.org/officeDocument/2006/relationships/slideLayout" Target="../slideLayouts/slideLayout7.xml" /><Relationship Id="rId6" Type="http://schemas.openxmlformats.org/officeDocument/2006/relationships/image" Target="../media/image7.svg" /><Relationship Id="rId5" Type="http://schemas.openxmlformats.org/officeDocument/2006/relationships/image" Target="../media/image6.png" /><Relationship Id="rId4" Type="http://schemas.openxmlformats.org/officeDocument/2006/relationships/image" Target="../media/image2.png" /></Relationships>
</file>

<file path=ppt/slides/_rels/slide3.xml.rels><?xml version="1.0" encoding="UTF-8" standalone="yes"?>
<Relationships xmlns="http://schemas.openxmlformats.org/package/2006/relationships"><Relationship Id="rId3" Type="http://schemas.openxmlformats.org/officeDocument/2006/relationships/image" Target="../media/image6.png" /><Relationship Id="rId2" Type="http://schemas.openxmlformats.org/officeDocument/2006/relationships/image" Target="../media/image2.png" /><Relationship Id="rId1" Type="http://schemas.openxmlformats.org/officeDocument/2006/relationships/slideLayout" Target="../slideLayouts/slideLayout7.xml" /><Relationship Id="rId5" Type="http://schemas.openxmlformats.org/officeDocument/2006/relationships/image" Target="../media/image9.jpeg" /><Relationship Id="rId4" Type="http://schemas.openxmlformats.org/officeDocument/2006/relationships/image" Target="../media/image7.svg" /></Relationships>
</file>

<file path=ppt/slides/_rels/slide4.xml.rels><?xml version="1.0" encoding="UTF-8" standalone="yes"?>
<Relationships xmlns="http://schemas.openxmlformats.org/package/2006/relationships"><Relationship Id="rId3" Type="http://schemas.openxmlformats.org/officeDocument/2006/relationships/image" Target="../media/image2.png" /><Relationship Id="rId7" Type="http://schemas.openxmlformats.org/officeDocument/2006/relationships/image" Target="../media/image10.jpeg" /><Relationship Id="rId2" Type="http://schemas.openxmlformats.org/officeDocument/2006/relationships/image" Target="../media/image5.png" /><Relationship Id="rId1" Type="http://schemas.openxmlformats.org/officeDocument/2006/relationships/slideLayout" Target="../slideLayouts/slideLayout7.xml" /><Relationship Id="rId6" Type="http://schemas.openxmlformats.org/officeDocument/2006/relationships/image" Target="../media/image7.svg" /><Relationship Id="rId5" Type="http://schemas.openxmlformats.org/officeDocument/2006/relationships/image" Target="../media/image6.png" /><Relationship Id="rId4" Type="http://schemas.openxmlformats.org/officeDocument/2006/relationships/image" Target="../media/image3.png" /></Relationships>
</file>

<file path=ppt/slides/_rels/slide5.xml.rels><?xml version="1.0" encoding="UTF-8" standalone="yes"?>
<Relationships xmlns="http://schemas.openxmlformats.org/package/2006/relationships"><Relationship Id="rId3" Type="http://schemas.openxmlformats.org/officeDocument/2006/relationships/image" Target="../media/image2.png" /><Relationship Id="rId2" Type="http://schemas.openxmlformats.org/officeDocument/2006/relationships/image" Target="../media/image11.jpeg" /><Relationship Id="rId1" Type="http://schemas.openxmlformats.org/officeDocument/2006/relationships/slideLayout" Target="../slideLayouts/slideLayout7.xml" /><Relationship Id="rId5" Type="http://schemas.openxmlformats.org/officeDocument/2006/relationships/image" Target="../media/image7.svg" /><Relationship Id="rId4" Type="http://schemas.openxmlformats.org/officeDocument/2006/relationships/image" Target="../media/image6.png" /></Relationships>
</file>

<file path=ppt/slides/_rels/slide6.xml.rels><?xml version="1.0" encoding="UTF-8" standalone="yes"?>
<Relationships xmlns="http://schemas.openxmlformats.org/package/2006/relationships"><Relationship Id="rId3" Type="http://schemas.openxmlformats.org/officeDocument/2006/relationships/image" Target="../media/image13.svg" /><Relationship Id="rId2" Type="http://schemas.openxmlformats.org/officeDocument/2006/relationships/image" Target="../media/image12.png" /><Relationship Id="rId1" Type="http://schemas.openxmlformats.org/officeDocument/2006/relationships/slideLayout" Target="../slideLayouts/slideLayout7.xml" /><Relationship Id="rId5" Type="http://schemas.openxmlformats.org/officeDocument/2006/relationships/image" Target="../media/image7.svg" /><Relationship Id="rId4" Type="http://schemas.openxmlformats.org/officeDocument/2006/relationships/image" Target="../media/image6.png" /></Relationships>
</file>

<file path=ppt/slides/_rels/slide7.xml.rels><?xml version="1.0" encoding="UTF-8" standalone="yes"?>
<Relationships xmlns="http://schemas.openxmlformats.org/package/2006/relationships"><Relationship Id="rId3" Type="http://schemas.openxmlformats.org/officeDocument/2006/relationships/image" Target="../media/image7.svg" /><Relationship Id="rId2" Type="http://schemas.openxmlformats.org/officeDocument/2006/relationships/image" Target="../media/image6.png" /><Relationship Id="rId1" Type="http://schemas.openxmlformats.org/officeDocument/2006/relationships/slideLayout" Target="../slideLayouts/slideLayout7.xml" /><Relationship Id="rId5" Type="http://schemas.openxmlformats.org/officeDocument/2006/relationships/image" Target="../media/image15.png" /><Relationship Id="rId4" Type="http://schemas.openxmlformats.org/officeDocument/2006/relationships/image" Target="../media/image14.png" /></Relationships>
</file>

<file path=ppt/slides/_rels/slide8.xml.rels><?xml version="1.0" encoding="UTF-8" standalone="yes"?>
<Relationships xmlns="http://schemas.openxmlformats.org/package/2006/relationships"><Relationship Id="rId3" Type="http://schemas.openxmlformats.org/officeDocument/2006/relationships/image" Target="../media/image7.svg" /><Relationship Id="rId2" Type="http://schemas.openxmlformats.org/officeDocument/2006/relationships/image" Target="../media/image6.png" /><Relationship Id="rId1" Type="http://schemas.openxmlformats.org/officeDocument/2006/relationships/slideLayout" Target="../slideLayouts/slideLayout7.xml" /><Relationship Id="rId5" Type="http://schemas.openxmlformats.org/officeDocument/2006/relationships/image" Target="../media/image17.png" /><Relationship Id="rId4" Type="http://schemas.openxmlformats.org/officeDocument/2006/relationships/image" Target="../media/image16.png" /></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 /><Relationship Id="rId2" Type="http://schemas.openxmlformats.org/officeDocument/2006/relationships/video" Target="../media/media1.mp4" /><Relationship Id="rId1" Type="http://schemas.microsoft.com/office/2007/relationships/media" Target="../media/media1.mp4" /><Relationship Id="rId6" Type="http://schemas.openxmlformats.org/officeDocument/2006/relationships/image" Target="../media/image18.png" /><Relationship Id="rId5" Type="http://schemas.openxmlformats.org/officeDocument/2006/relationships/image" Target="../media/image7.svg" /><Relationship Id="rId4" Type="http://schemas.openxmlformats.org/officeDocument/2006/relationships/image" Target="../media/image6.png" /></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rgbClr val="5E5EDB">
                <a:alpha val="100000"/>
              </a:srgbClr>
            </a:gs>
            <a:gs pos="33333">
              <a:srgbClr val="000000">
                <a:alpha val="100000"/>
              </a:srgbClr>
            </a:gs>
            <a:gs pos="66667">
              <a:srgbClr val="000000">
                <a:alpha val="100000"/>
              </a:srgbClr>
            </a:gs>
            <a:gs pos="100000">
              <a:srgbClr val="000000">
                <a:alpha val="100000"/>
              </a:srgbClr>
            </a:gs>
          </a:gsLst>
          <a:lin ang="2700000"/>
        </a:gradFill>
        <a:effectLst/>
      </p:bgPr>
    </p:bg>
    <p:spTree>
      <p:nvGrpSpPr>
        <p:cNvPr id="1" name=""/>
        <p:cNvGrpSpPr/>
        <p:nvPr/>
      </p:nvGrpSpPr>
      <p:grpSpPr>
        <a:xfrm>
          <a:off x="0" y="0"/>
          <a:ext cx="0" cy="0"/>
          <a:chOff x="0" y="0"/>
          <a:chExt cx="0" cy="0"/>
        </a:xfrm>
      </p:grpSpPr>
      <p:sp>
        <p:nvSpPr>
          <p:cNvPr id="2" name="Freeform 2"/>
          <p:cNvSpPr/>
          <p:nvPr/>
        </p:nvSpPr>
        <p:spPr>
          <a:xfrm>
            <a:off x="9767914" y="-1684539"/>
            <a:ext cx="9098362" cy="13656078"/>
          </a:xfrm>
          <a:custGeom>
            <a:avLst/>
            <a:gdLst/>
            <a:ahLst/>
            <a:cxnLst/>
            <a:rect l="l" t="t" r="r" b="b"/>
            <a:pathLst>
              <a:path w="9098362" h="13656078">
                <a:moveTo>
                  <a:pt x="0" y="0"/>
                </a:moveTo>
                <a:lnTo>
                  <a:pt x="9098362" y="0"/>
                </a:lnTo>
                <a:lnTo>
                  <a:pt x="9098362" y="13656078"/>
                </a:lnTo>
                <a:lnTo>
                  <a:pt x="0" y="13656078"/>
                </a:lnTo>
                <a:lnTo>
                  <a:pt x="0" y="0"/>
                </a:lnTo>
                <a:close/>
              </a:path>
            </a:pathLst>
          </a:custGeom>
          <a:blipFill>
            <a:blip r:embed="rId2"/>
            <a:stretch>
              <a:fillRect/>
            </a:stretch>
          </a:blipFill>
        </p:spPr>
      </p:sp>
      <p:sp>
        <p:nvSpPr>
          <p:cNvPr id="3" name="Freeform 3"/>
          <p:cNvSpPr/>
          <p:nvPr/>
        </p:nvSpPr>
        <p:spPr>
          <a:xfrm rot="2383030">
            <a:off x="11429242" y="-5540570"/>
            <a:ext cx="13929475" cy="11387346"/>
          </a:xfrm>
          <a:custGeom>
            <a:avLst/>
            <a:gdLst/>
            <a:ahLst/>
            <a:cxnLst/>
            <a:rect l="l" t="t" r="r" b="b"/>
            <a:pathLst>
              <a:path w="13929475" h="11387346">
                <a:moveTo>
                  <a:pt x="0" y="0"/>
                </a:moveTo>
                <a:lnTo>
                  <a:pt x="13929474" y="0"/>
                </a:lnTo>
                <a:lnTo>
                  <a:pt x="13929474" y="11387345"/>
                </a:lnTo>
                <a:lnTo>
                  <a:pt x="0" y="11387345"/>
                </a:lnTo>
                <a:lnTo>
                  <a:pt x="0" y="0"/>
                </a:lnTo>
                <a:close/>
              </a:path>
            </a:pathLst>
          </a:custGeom>
          <a:blipFill>
            <a:blip r:embed="rId3">
              <a:alphaModFix amt="61000"/>
            </a:blip>
            <a:stretch>
              <a:fillRect/>
            </a:stretch>
          </a:blipFill>
        </p:spPr>
      </p:sp>
      <p:grpSp>
        <p:nvGrpSpPr>
          <p:cNvPr id="4" name="Group 4"/>
          <p:cNvGrpSpPr/>
          <p:nvPr/>
        </p:nvGrpSpPr>
        <p:grpSpPr>
          <a:xfrm>
            <a:off x="9398399" y="-830471"/>
            <a:ext cx="3086100" cy="12303251"/>
            <a:chOff x="0" y="0"/>
            <a:chExt cx="812800" cy="3240362"/>
          </a:xfrm>
        </p:grpSpPr>
        <p:sp>
          <p:nvSpPr>
            <p:cNvPr id="5" name="Freeform 5"/>
            <p:cNvSpPr/>
            <p:nvPr/>
          </p:nvSpPr>
          <p:spPr>
            <a:xfrm>
              <a:off x="0" y="0"/>
              <a:ext cx="812800" cy="3240362"/>
            </a:xfrm>
            <a:custGeom>
              <a:avLst/>
              <a:gdLst/>
              <a:ahLst/>
              <a:cxnLst/>
              <a:rect l="l" t="t" r="r" b="b"/>
              <a:pathLst>
                <a:path w="812800" h="3240362">
                  <a:moveTo>
                    <a:pt x="0" y="0"/>
                  </a:moveTo>
                  <a:lnTo>
                    <a:pt x="812800" y="0"/>
                  </a:lnTo>
                  <a:lnTo>
                    <a:pt x="812800" y="3240362"/>
                  </a:lnTo>
                  <a:lnTo>
                    <a:pt x="0" y="3240362"/>
                  </a:lnTo>
                  <a:close/>
                </a:path>
              </a:pathLst>
            </a:custGeom>
            <a:gradFill rotWithShape="1">
              <a:gsLst>
                <a:gs pos="0">
                  <a:srgbClr val="000002">
                    <a:alpha val="100000"/>
                  </a:srgbClr>
                </a:gs>
                <a:gs pos="100000">
                  <a:srgbClr val="000000">
                    <a:alpha val="0"/>
                  </a:srgbClr>
                </a:gs>
              </a:gsLst>
              <a:lin ang="0"/>
            </a:gradFill>
          </p:spPr>
        </p:sp>
        <p:sp>
          <p:nvSpPr>
            <p:cNvPr id="6" name="TextBox 6"/>
            <p:cNvSpPr txBox="1"/>
            <p:nvPr/>
          </p:nvSpPr>
          <p:spPr>
            <a:xfrm>
              <a:off x="0" y="-38100"/>
              <a:ext cx="812800" cy="3278462"/>
            </a:xfrm>
            <a:prstGeom prst="rect">
              <a:avLst/>
            </a:prstGeom>
          </p:spPr>
          <p:txBody>
            <a:bodyPr lIns="50800" tIns="50800" rIns="50800" bIns="50800" rtlCol="0" anchor="ctr"/>
            <a:lstStyle/>
            <a:p>
              <a:pPr algn="ctr">
                <a:lnSpc>
                  <a:spcPts val="2659"/>
                </a:lnSpc>
              </a:pPr>
              <a:endParaRPr/>
            </a:p>
          </p:txBody>
        </p:sp>
      </p:grpSp>
      <p:sp>
        <p:nvSpPr>
          <p:cNvPr id="7" name="Freeform 7"/>
          <p:cNvSpPr/>
          <p:nvPr/>
        </p:nvSpPr>
        <p:spPr>
          <a:xfrm rot="2383030">
            <a:off x="-4067087" y="3434167"/>
            <a:ext cx="13929475" cy="11387346"/>
          </a:xfrm>
          <a:custGeom>
            <a:avLst/>
            <a:gdLst/>
            <a:ahLst/>
            <a:cxnLst/>
            <a:rect l="l" t="t" r="r" b="b"/>
            <a:pathLst>
              <a:path w="13929475" h="11387346">
                <a:moveTo>
                  <a:pt x="0" y="0"/>
                </a:moveTo>
                <a:lnTo>
                  <a:pt x="13929475" y="0"/>
                </a:lnTo>
                <a:lnTo>
                  <a:pt x="13929475" y="11387345"/>
                </a:lnTo>
                <a:lnTo>
                  <a:pt x="0" y="11387345"/>
                </a:lnTo>
                <a:lnTo>
                  <a:pt x="0" y="0"/>
                </a:lnTo>
                <a:close/>
              </a:path>
            </a:pathLst>
          </a:custGeom>
          <a:blipFill>
            <a:blip r:embed="rId3">
              <a:alphaModFix amt="61000"/>
            </a:blip>
            <a:stretch>
              <a:fillRect/>
            </a:stretch>
          </a:blipFill>
        </p:spPr>
      </p:sp>
      <p:grpSp>
        <p:nvGrpSpPr>
          <p:cNvPr id="8" name="Group 8"/>
          <p:cNvGrpSpPr/>
          <p:nvPr/>
        </p:nvGrpSpPr>
        <p:grpSpPr>
          <a:xfrm>
            <a:off x="1028700" y="2079175"/>
            <a:ext cx="2145574" cy="4549140"/>
            <a:chOff x="0" y="0"/>
            <a:chExt cx="565090" cy="1198127"/>
          </a:xfrm>
        </p:grpSpPr>
        <p:sp>
          <p:nvSpPr>
            <p:cNvPr id="9" name="Freeform 9"/>
            <p:cNvSpPr/>
            <p:nvPr/>
          </p:nvSpPr>
          <p:spPr>
            <a:xfrm>
              <a:off x="0" y="0"/>
              <a:ext cx="565090" cy="1198127"/>
            </a:xfrm>
            <a:custGeom>
              <a:avLst/>
              <a:gdLst/>
              <a:ahLst/>
              <a:cxnLst/>
              <a:rect l="l" t="t" r="r" b="b"/>
              <a:pathLst>
                <a:path w="565090" h="1198127">
                  <a:moveTo>
                    <a:pt x="0" y="0"/>
                  </a:moveTo>
                  <a:lnTo>
                    <a:pt x="565090" y="0"/>
                  </a:lnTo>
                  <a:lnTo>
                    <a:pt x="565090" y="1198127"/>
                  </a:lnTo>
                  <a:lnTo>
                    <a:pt x="0" y="1198127"/>
                  </a:lnTo>
                  <a:close/>
                </a:path>
              </a:pathLst>
            </a:custGeom>
            <a:gradFill rotWithShape="1">
              <a:gsLst>
                <a:gs pos="0">
                  <a:srgbClr val="0053C5">
                    <a:alpha val="100000"/>
                  </a:srgbClr>
                </a:gs>
                <a:gs pos="100000">
                  <a:srgbClr val="530458">
                    <a:alpha val="100000"/>
                  </a:srgbClr>
                </a:gs>
              </a:gsLst>
              <a:path path="circle">
                <a:fillToRect r="100000" b="100000"/>
              </a:path>
              <a:tileRect l="-100000" t="-100000"/>
            </a:gradFill>
          </p:spPr>
        </p:sp>
        <p:sp>
          <p:nvSpPr>
            <p:cNvPr id="10" name="TextBox 10"/>
            <p:cNvSpPr txBox="1"/>
            <p:nvPr/>
          </p:nvSpPr>
          <p:spPr>
            <a:xfrm>
              <a:off x="0" y="-38100"/>
              <a:ext cx="565090" cy="1236227"/>
            </a:xfrm>
            <a:prstGeom prst="rect">
              <a:avLst/>
            </a:prstGeom>
          </p:spPr>
          <p:txBody>
            <a:bodyPr lIns="50800" tIns="50800" rIns="50800" bIns="50800" rtlCol="0" anchor="ctr"/>
            <a:lstStyle/>
            <a:p>
              <a:pPr algn="ctr">
                <a:lnSpc>
                  <a:spcPts val="2659"/>
                </a:lnSpc>
              </a:pPr>
              <a:endParaRPr/>
            </a:p>
          </p:txBody>
        </p:sp>
      </p:grpSp>
      <p:sp>
        <p:nvSpPr>
          <p:cNvPr id="11" name="Freeform 11"/>
          <p:cNvSpPr/>
          <p:nvPr/>
        </p:nvSpPr>
        <p:spPr>
          <a:xfrm>
            <a:off x="15963097" y="8025758"/>
            <a:ext cx="627846" cy="637407"/>
          </a:xfrm>
          <a:custGeom>
            <a:avLst/>
            <a:gdLst/>
            <a:ahLst/>
            <a:cxnLst/>
            <a:rect l="l" t="t" r="r" b="b"/>
            <a:pathLst>
              <a:path w="627846" h="637407">
                <a:moveTo>
                  <a:pt x="0" y="0"/>
                </a:moveTo>
                <a:lnTo>
                  <a:pt x="627845" y="0"/>
                </a:lnTo>
                <a:lnTo>
                  <a:pt x="627845" y="637407"/>
                </a:lnTo>
                <a:lnTo>
                  <a:pt x="0" y="637407"/>
                </a:lnTo>
                <a:lnTo>
                  <a:pt x="0" y="0"/>
                </a:lnTo>
                <a:close/>
              </a:path>
            </a:pathLst>
          </a:custGeom>
          <a:blipFill>
            <a:blip r:embed="rId4"/>
            <a:stretch>
              <a:fillRect/>
            </a:stretch>
          </a:blipFill>
        </p:spPr>
      </p:sp>
      <p:sp>
        <p:nvSpPr>
          <p:cNvPr id="12" name="Freeform 12"/>
          <p:cNvSpPr/>
          <p:nvPr/>
        </p:nvSpPr>
        <p:spPr>
          <a:xfrm>
            <a:off x="10538330" y="7648842"/>
            <a:ext cx="806238" cy="753832"/>
          </a:xfrm>
          <a:custGeom>
            <a:avLst/>
            <a:gdLst/>
            <a:ahLst/>
            <a:cxnLst/>
            <a:rect l="l" t="t" r="r" b="b"/>
            <a:pathLst>
              <a:path w="806238" h="753832">
                <a:moveTo>
                  <a:pt x="0" y="0"/>
                </a:moveTo>
                <a:lnTo>
                  <a:pt x="806238" y="0"/>
                </a:lnTo>
                <a:lnTo>
                  <a:pt x="806238" y="753832"/>
                </a:lnTo>
                <a:lnTo>
                  <a:pt x="0" y="753832"/>
                </a:lnTo>
                <a:lnTo>
                  <a:pt x="0" y="0"/>
                </a:lnTo>
                <a:close/>
              </a:path>
            </a:pathLst>
          </a:custGeom>
          <a:blipFill>
            <a:blip r:embed="rId5"/>
            <a:stretch>
              <a:fillRect/>
            </a:stretch>
          </a:blipFill>
        </p:spPr>
      </p:sp>
      <p:sp>
        <p:nvSpPr>
          <p:cNvPr id="13" name="Freeform 13"/>
          <p:cNvSpPr/>
          <p:nvPr/>
        </p:nvSpPr>
        <p:spPr>
          <a:xfrm>
            <a:off x="16115497" y="1744777"/>
            <a:ext cx="475446" cy="482686"/>
          </a:xfrm>
          <a:custGeom>
            <a:avLst/>
            <a:gdLst/>
            <a:ahLst/>
            <a:cxnLst/>
            <a:rect l="l" t="t" r="r" b="b"/>
            <a:pathLst>
              <a:path w="475446" h="482686">
                <a:moveTo>
                  <a:pt x="0" y="0"/>
                </a:moveTo>
                <a:lnTo>
                  <a:pt x="475445" y="0"/>
                </a:lnTo>
                <a:lnTo>
                  <a:pt x="475445" y="482685"/>
                </a:lnTo>
                <a:lnTo>
                  <a:pt x="0" y="482685"/>
                </a:lnTo>
                <a:lnTo>
                  <a:pt x="0" y="0"/>
                </a:lnTo>
                <a:close/>
              </a:path>
            </a:pathLst>
          </a:custGeom>
          <a:blipFill>
            <a:blip r:embed="rId4"/>
            <a:stretch>
              <a:fillRect/>
            </a:stretch>
          </a:blipFill>
        </p:spPr>
      </p:sp>
      <p:sp>
        <p:nvSpPr>
          <p:cNvPr id="14" name="Freeform 14"/>
          <p:cNvSpPr/>
          <p:nvPr/>
        </p:nvSpPr>
        <p:spPr>
          <a:xfrm>
            <a:off x="10905285" y="1683516"/>
            <a:ext cx="1857575" cy="1893070"/>
          </a:xfrm>
          <a:custGeom>
            <a:avLst/>
            <a:gdLst/>
            <a:ahLst/>
            <a:cxnLst/>
            <a:rect l="l" t="t" r="r" b="b"/>
            <a:pathLst>
              <a:path w="1857575" h="1893070">
                <a:moveTo>
                  <a:pt x="0" y="0"/>
                </a:moveTo>
                <a:lnTo>
                  <a:pt x="1857575" y="0"/>
                </a:lnTo>
                <a:lnTo>
                  <a:pt x="1857575" y="1893069"/>
                </a:lnTo>
                <a:lnTo>
                  <a:pt x="0" y="1893069"/>
                </a:lnTo>
                <a:lnTo>
                  <a:pt x="0" y="0"/>
                </a:lnTo>
                <a:close/>
              </a:path>
            </a:pathLst>
          </a:custGeom>
          <a:blipFill>
            <a:blip r:embed="rId6"/>
            <a:stretch>
              <a:fillRect/>
            </a:stretch>
          </a:blipFill>
        </p:spPr>
      </p:sp>
      <p:sp>
        <p:nvSpPr>
          <p:cNvPr id="15" name="Freeform 15"/>
          <p:cNvSpPr/>
          <p:nvPr/>
        </p:nvSpPr>
        <p:spPr>
          <a:xfrm>
            <a:off x="10466003" y="1028700"/>
            <a:ext cx="878565" cy="891944"/>
          </a:xfrm>
          <a:custGeom>
            <a:avLst/>
            <a:gdLst/>
            <a:ahLst/>
            <a:cxnLst/>
            <a:rect l="l" t="t" r="r" b="b"/>
            <a:pathLst>
              <a:path w="878565" h="891944">
                <a:moveTo>
                  <a:pt x="0" y="0"/>
                </a:moveTo>
                <a:lnTo>
                  <a:pt x="878565" y="0"/>
                </a:lnTo>
                <a:lnTo>
                  <a:pt x="878565" y="891944"/>
                </a:lnTo>
                <a:lnTo>
                  <a:pt x="0" y="891944"/>
                </a:lnTo>
                <a:lnTo>
                  <a:pt x="0" y="0"/>
                </a:lnTo>
                <a:close/>
              </a:path>
            </a:pathLst>
          </a:custGeom>
          <a:blipFill>
            <a:blip r:embed="rId4"/>
            <a:stretch>
              <a:fillRect/>
            </a:stretch>
          </a:blipFill>
        </p:spPr>
      </p:sp>
      <p:sp>
        <p:nvSpPr>
          <p:cNvPr id="16" name="Freeform 16"/>
          <p:cNvSpPr/>
          <p:nvPr/>
        </p:nvSpPr>
        <p:spPr>
          <a:xfrm>
            <a:off x="2414519" y="1474672"/>
            <a:ext cx="759756" cy="759756"/>
          </a:xfrm>
          <a:custGeom>
            <a:avLst/>
            <a:gdLst/>
            <a:ahLst/>
            <a:cxnLst/>
            <a:rect l="l" t="t" r="r" b="b"/>
            <a:pathLst>
              <a:path w="759756" h="759756">
                <a:moveTo>
                  <a:pt x="0" y="0"/>
                </a:moveTo>
                <a:lnTo>
                  <a:pt x="759755" y="0"/>
                </a:lnTo>
                <a:lnTo>
                  <a:pt x="759755" y="759755"/>
                </a:lnTo>
                <a:lnTo>
                  <a:pt x="0" y="759755"/>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sp>
      <p:sp>
        <p:nvSpPr>
          <p:cNvPr id="18" name="TextBox 18"/>
          <p:cNvSpPr txBox="1"/>
          <p:nvPr/>
        </p:nvSpPr>
        <p:spPr>
          <a:xfrm>
            <a:off x="2421242" y="3270790"/>
            <a:ext cx="7037732" cy="1911870"/>
          </a:xfrm>
          <a:prstGeom prst="rect">
            <a:avLst/>
          </a:prstGeom>
        </p:spPr>
        <p:txBody>
          <a:bodyPr lIns="0" tIns="0" rIns="0" bIns="0" rtlCol="0" anchor="t">
            <a:spAutoFit/>
          </a:bodyPr>
          <a:lstStyle/>
          <a:p>
            <a:pPr algn="l">
              <a:lnSpc>
                <a:spcPts val="16818"/>
              </a:lnSpc>
            </a:pPr>
            <a:r>
              <a:rPr lang="en-US" sz="8800" dirty="0">
                <a:solidFill>
                  <a:srgbClr val="FFFFFF"/>
                </a:solidFill>
                <a:latin typeface="Anton"/>
                <a:ea typeface="Anton"/>
                <a:cs typeface="Anton"/>
                <a:sym typeface="Anton"/>
              </a:rPr>
              <a:t>VIRTUAL</a:t>
            </a:r>
          </a:p>
        </p:txBody>
      </p:sp>
      <p:sp>
        <p:nvSpPr>
          <p:cNvPr id="19" name="TextBox 19"/>
          <p:cNvSpPr txBox="1"/>
          <p:nvPr/>
        </p:nvSpPr>
        <p:spPr>
          <a:xfrm>
            <a:off x="6070537" y="3245996"/>
            <a:ext cx="7037731" cy="1911870"/>
          </a:xfrm>
          <a:prstGeom prst="rect">
            <a:avLst/>
          </a:prstGeom>
        </p:spPr>
        <p:txBody>
          <a:bodyPr wrap="square" lIns="0" tIns="0" rIns="0" bIns="0" rtlCol="0" anchor="t">
            <a:spAutoFit/>
          </a:bodyPr>
          <a:lstStyle/>
          <a:p>
            <a:pPr algn="l">
              <a:lnSpc>
                <a:spcPts val="16818"/>
              </a:lnSpc>
            </a:pPr>
            <a:r>
              <a:rPr lang="en-US" sz="8800" dirty="0">
                <a:solidFill>
                  <a:srgbClr val="E373FF"/>
                </a:solidFill>
                <a:latin typeface="Anton"/>
                <a:ea typeface="Anton"/>
                <a:cs typeface="Anton"/>
                <a:sym typeface="Anton"/>
              </a:rPr>
              <a:t>REALITY</a:t>
            </a:r>
          </a:p>
        </p:txBody>
      </p:sp>
      <p:sp>
        <p:nvSpPr>
          <p:cNvPr id="22" name="TextBox 17">
            <a:extLst>
              <a:ext uri="{FF2B5EF4-FFF2-40B4-BE49-F238E27FC236}">
                <a16:creationId xmlns:a16="http://schemas.microsoft.com/office/drawing/2014/main" id="{65785CCE-A412-8D40-D8B5-8CE9D6F3AE88}"/>
              </a:ext>
            </a:extLst>
          </p:cNvPr>
          <p:cNvSpPr txBox="1"/>
          <p:nvPr/>
        </p:nvSpPr>
        <p:spPr>
          <a:xfrm>
            <a:off x="3415675" y="1777315"/>
            <a:ext cx="5699379" cy="457113"/>
          </a:xfrm>
          <a:prstGeom prst="rect">
            <a:avLst/>
          </a:prstGeom>
        </p:spPr>
        <p:txBody>
          <a:bodyPr wrap="square" lIns="0" tIns="0" rIns="0" bIns="0" rtlCol="0" anchor="t">
            <a:spAutoFit/>
          </a:bodyPr>
          <a:lstStyle/>
          <a:p>
            <a:pPr algn="l">
              <a:lnSpc>
                <a:spcPts val="3119"/>
              </a:lnSpc>
              <a:spcBef>
                <a:spcPct val="0"/>
              </a:spcBef>
            </a:pPr>
            <a:r>
              <a:rPr lang="en-US" sz="5400" b="1" dirty="0">
                <a:solidFill>
                  <a:srgbClr val="FFFFFF"/>
                </a:solidFill>
                <a:latin typeface="Britannic Bold" panose="020B0903060703020204" pitchFamily="34" charset="0"/>
                <a:ea typeface="Poppins Bold"/>
                <a:cs typeface="Poppins Bold"/>
                <a:sym typeface="Poppins Bold"/>
              </a:rPr>
              <a:t>Heritage Memory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barn(inVertical)">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barn(inVertical)">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barn(inVertical)">
                                      <p:cBhvr>
                                        <p:cTn id="2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0">
              <a:srgbClr val="5E5EDB">
                <a:alpha val="100000"/>
              </a:srgbClr>
            </a:gs>
            <a:gs pos="33333">
              <a:srgbClr val="000000">
                <a:alpha val="100000"/>
              </a:srgbClr>
            </a:gs>
            <a:gs pos="66667">
              <a:srgbClr val="000000">
                <a:alpha val="100000"/>
              </a:srgbClr>
            </a:gs>
            <a:gs pos="100000">
              <a:srgbClr val="000000">
                <a:alpha val="100000"/>
              </a:srgbClr>
            </a:gs>
          </a:gsLst>
          <a:lin ang="2700000"/>
        </a:gradFill>
        <a:effectLst/>
      </p:bgPr>
    </p:bg>
    <p:spTree>
      <p:nvGrpSpPr>
        <p:cNvPr id="1" name="">
          <a:extLst>
            <a:ext uri="{FF2B5EF4-FFF2-40B4-BE49-F238E27FC236}">
              <a16:creationId xmlns:a16="http://schemas.microsoft.com/office/drawing/2014/main" id="{5870F124-E876-6085-2EAF-1A2737AA3DFE}"/>
            </a:ext>
          </a:extLst>
        </p:cNvPr>
        <p:cNvGrpSpPr/>
        <p:nvPr/>
      </p:nvGrpSpPr>
      <p:grpSpPr>
        <a:xfrm>
          <a:off x="0" y="0"/>
          <a:ext cx="0" cy="0"/>
          <a:chOff x="0" y="0"/>
          <a:chExt cx="0" cy="0"/>
        </a:xfrm>
      </p:grpSpPr>
      <p:grpSp>
        <p:nvGrpSpPr>
          <p:cNvPr id="4" name="Group 4">
            <a:extLst>
              <a:ext uri="{FF2B5EF4-FFF2-40B4-BE49-F238E27FC236}">
                <a16:creationId xmlns:a16="http://schemas.microsoft.com/office/drawing/2014/main" id="{A0FEE3A5-A0A0-C2A4-F9DD-07F9707E99F4}"/>
              </a:ext>
            </a:extLst>
          </p:cNvPr>
          <p:cNvGrpSpPr/>
          <p:nvPr/>
        </p:nvGrpSpPr>
        <p:grpSpPr>
          <a:xfrm>
            <a:off x="-5011099" y="5736964"/>
            <a:ext cx="23633338" cy="3840410"/>
            <a:chOff x="0" y="0"/>
            <a:chExt cx="6224418" cy="1011466"/>
          </a:xfrm>
        </p:grpSpPr>
        <p:sp>
          <p:nvSpPr>
            <p:cNvPr id="5" name="Freeform 5">
              <a:extLst>
                <a:ext uri="{FF2B5EF4-FFF2-40B4-BE49-F238E27FC236}">
                  <a16:creationId xmlns:a16="http://schemas.microsoft.com/office/drawing/2014/main" id="{56DF7C65-6D93-398E-097A-41B080E0C9E8}"/>
                </a:ext>
              </a:extLst>
            </p:cNvPr>
            <p:cNvSpPr/>
            <p:nvPr/>
          </p:nvSpPr>
          <p:spPr>
            <a:xfrm>
              <a:off x="0" y="0"/>
              <a:ext cx="6224419" cy="1011466"/>
            </a:xfrm>
            <a:custGeom>
              <a:avLst/>
              <a:gdLst/>
              <a:ahLst/>
              <a:cxnLst/>
              <a:rect l="l" t="t" r="r" b="b"/>
              <a:pathLst>
                <a:path w="6224419" h="1011466">
                  <a:moveTo>
                    <a:pt x="0" y="0"/>
                  </a:moveTo>
                  <a:lnTo>
                    <a:pt x="6224419" y="0"/>
                  </a:lnTo>
                  <a:lnTo>
                    <a:pt x="6224419" y="1011466"/>
                  </a:lnTo>
                  <a:lnTo>
                    <a:pt x="0" y="1011466"/>
                  </a:lnTo>
                  <a:close/>
                </a:path>
              </a:pathLst>
            </a:custGeom>
            <a:gradFill rotWithShape="1">
              <a:gsLst>
                <a:gs pos="0">
                  <a:srgbClr val="0053C5">
                    <a:alpha val="76000"/>
                  </a:srgbClr>
                </a:gs>
                <a:gs pos="100000">
                  <a:srgbClr val="530458">
                    <a:alpha val="76000"/>
                  </a:srgbClr>
                </a:gs>
              </a:gsLst>
              <a:path path="circle">
                <a:fillToRect r="100000" b="100000"/>
              </a:path>
              <a:tileRect l="-100000" t="-100000"/>
            </a:gradFill>
          </p:spPr>
        </p:sp>
        <p:sp>
          <p:nvSpPr>
            <p:cNvPr id="6" name="TextBox 6">
              <a:extLst>
                <a:ext uri="{FF2B5EF4-FFF2-40B4-BE49-F238E27FC236}">
                  <a16:creationId xmlns:a16="http://schemas.microsoft.com/office/drawing/2014/main" id="{7A54FCA9-16FE-8711-C1B4-6029B0A5C19E}"/>
                </a:ext>
              </a:extLst>
            </p:cNvPr>
            <p:cNvSpPr txBox="1"/>
            <p:nvPr/>
          </p:nvSpPr>
          <p:spPr>
            <a:xfrm>
              <a:off x="0" y="-38100"/>
              <a:ext cx="6224418" cy="1049566"/>
            </a:xfrm>
            <a:prstGeom prst="rect">
              <a:avLst/>
            </a:prstGeom>
          </p:spPr>
          <p:txBody>
            <a:bodyPr lIns="50800" tIns="50800" rIns="50800" bIns="50800" rtlCol="0" anchor="ctr"/>
            <a:lstStyle/>
            <a:p>
              <a:pPr marL="0" marR="0" lvl="0" indent="0" algn="ctr" defTabSz="914400" rtl="0" eaLnBrk="1" fontAlgn="auto" latinLnBrk="0" hangingPunct="1">
                <a:lnSpc>
                  <a:spcPts val="2659"/>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grpSp>
      <p:sp>
        <p:nvSpPr>
          <p:cNvPr id="7" name="TextBox 7">
            <a:extLst>
              <a:ext uri="{FF2B5EF4-FFF2-40B4-BE49-F238E27FC236}">
                <a16:creationId xmlns:a16="http://schemas.microsoft.com/office/drawing/2014/main" id="{F875A224-DCCA-18A4-440E-5A5EDBD6D62B}"/>
              </a:ext>
            </a:extLst>
          </p:cNvPr>
          <p:cNvSpPr txBox="1"/>
          <p:nvPr/>
        </p:nvSpPr>
        <p:spPr>
          <a:xfrm>
            <a:off x="567993" y="2761215"/>
            <a:ext cx="7120398" cy="5909310"/>
          </a:xfrm>
          <a:prstGeom prst="rect">
            <a:avLst/>
          </a:prstGeom>
        </p:spPr>
        <p:txBody>
          <a:bodyPr wrap="square" lIns="0" tIns="0" rIns="0" bIns="0" rtlCol="0" anchor="t">
            <a:spAutoFit/>
          </a:bodyPr>
          <a:lstStyle/>
          <a:p>
            <a:r>
              <a:rPr lang="en-US" sz="3200" b="1" dirty="0">
                <a:solidFill>
                  <a:schemeClr val="bg1"/>
                </a:solidFill>
                <a:latin typeface="Times New Roman" panose="02020603050405020304" pitchFamily="18" charset="0"/>
                <a:cs typeface="Times New Roman" panose="02020603050405020304" pitchFamily="18" charset="0"/>
              </a:rPr>
              <a:t>Using Spatial, this video demonstrates the following:</a:t>
            </a:r>
          </a:p>
          <a:p>
            <a:endParaRPr lang="en-US" sz="3200" dirty="0">
              <a:solidFill>
                <a:schemeClr val="bg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3200" dirty="0">
                <a:solidFill>
                  <a:schemeClr val="bg1"/>
                </a:solidFill>
                <a:latin typeface="Times New Roman" panose="02020603050405020304" pitchFamily="18" charset="0"/>
                <a:cs typeface="Times New Roman" panose="02020603050405020304" pitchFamily="18" charset="0"/>
              </a:rPr>
              <a:t>Collaboration and engagement with other users.</a:t>
            </a:r>
          </a:p>
          <a:p>
            <a:endParaRPr lang="en-US" sz="3200" dirty="0">
              <a:solidFill>
                <a:schemeClr val="bg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3200" dirty="0">
                <a:solidFill>
                  <a:schemeClr val="bg1"/>
                </a:solidFill>
                <a:latin typeface="Times New Roman" panose="02020603050405020304" pitchFamily="18" charset="0"/>
                <a:cs typeface="Times New Roman" panose="02020603050405020304" pitchFamily="18" charset="0"/>
              </a:rPr>
              <a:t>Interaction with virtual objects, including object manipulation</a:t>
            </a:r>
          </a:p>
          <a:p>
            <a:r>
              <a:rPr lang="en-US" sz="3200" dirty="0">
                <a:solidFill>
                  <a:schemeClr val="bg1"/>
                </a:solidFill>
                <a:latin typeface="Times New Roman" panose="02020603050405020304" pitchFamily="18" charset="0"/>
                <a:cs typeface="Times New Roman" panose="02020603050405020304" pitchFamily="18" charset="0"/>
              </a:rPr>
              <a:t>     (e.g., grabbing).</a:t>
            </a:r>
          </a:p>
          <a:p>
            <a:endParaRPr lang="en-US" sz="3200" dirty="0">
              <a:solidFill>
                <a:schemeClr val="bg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3200" dirty="0">
                <a:solidFill>
                  <a:schemeClr val="bg1"/>
                </a:solidFill>
                <a:latin typeface="Times New Roman" panose="02020603050405020304" pitchFamily="18" charset="0"/>
                <a:cs typeface="Times New Roman" panose="02020603050405020304" pitchFamily="18" charset="0"/>
              </a:rPr>
              <a:t>Presentation of object data in both Arabic and English.</a:t>
            </a:r>
          </a:p>
        </p:txBody>
      </p:sp>
      <p:sp>
        <p:nvSpPr>
          <p:cNvPr id="10" name="Freeform 10">
            <a:extLst>
              <a:ext uri="{FF2B5EF4-FFF2-40B4-BE49-F238E27FC236}">
                <a16:creationId xmlns:a16="http://schemas.microsoft.com/office/drawing/2014/main" id="{852629C9-768E-5A0D-889B-9A2045FD7FE8}"/>
              </a:ext>
            </a:extLst>
          </p:cNvPr>
          <p:cNvSpPr/>
          <p:nvPr/>
        </p:nvSpPr>
        <p:spPr>
          <a:xfrm>
            <a:off x="408904" y="571499"/>
            <a:ext cx="759756" cy="759756"/>
          </a:xfrm>
          <a:custGeom>
            <a:avLst/>
            <a:gdLst/>
            <a:ahLst/>
            <a:cxnLst/>
            <a:rect l="l" t="t" r="r" b="b"/>
            <a:pathLst>
              <a:path w="759756" h="759756">
                <a:moveTo>
                  <a:pt x="0" y="0"/>
                </a:moveTo>
                <a:lnTo>
                  <a:pt x="759755" y="0"/>
                </a:lnTo>
                <a:lnTo>
                  <a:pt x="759755" y="759755"/>
                </a:lnTo>
                <a:lnTo>
                  <a:pt x="0" y="759755"/>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12" name="TextBox 11">
            <a:extLst>
              <a:ext uri="{FF2B5EF4-FFF2-40B4-BE49-F238E27FC236}">
                <a16:creationId xmlns:a16="http://schemas.microsoft.com/office/drawing/2014/main" id="{3A588C6B-9A94-1A76-1598-4CE84827FECA}"/>
              </a:ext>
            </a:extLst>
          </p:cNvPr>
          <p:cNvSpPr txBox="1"/>
          <p:nvPr/>
        </p:nvSpPr>
        <p:spPr>
          <a:xfrm>
            <a:off x="1371600" y="844695"/>
            <a:ext cx="5699379" cy="415883"/>
          </a:xfrm>
          <a:prstGeom prst="rect">
            <a:avLst/>
          </a:prstGeom>
        </p:spPr>
        <p:txBody>
          <a:bodyPr wrap="square" lIns="0" tIns="0" rIns="0" bIns="0" rtlCol="0" anchor="t">
            <a:spAutoFit/>
          </a:bodyPr>
          <a:lstStyle/>
          <a:p>
            <a:pPr marL="0" marR="0" lvl="0" indent="0" algn="l" defTabSz="914400" rtl="0" eaLnBrk="1" fontAlgn="auto" latinLnBrk="0" hangingPunct="1">
              <a:lnSpc>
                <a:spcPts val="3119"/>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FFFFFF"/>
                </a:solidFill>
                <a:effectLst/>
                <a:uLnTx/>
                <a:uFillTx/>
                <a:latin typeface="Britannic Bold" panose="020B0903060703020204" pitchFamily="34" charset="0"/>
                <a:ea typeface="Poppins Bold"/>
                <a:cs typeface="Poppins Bold"/>
                <a:sym typeface="Poppins Bold"/>
              </a:rPr>
              <a:t>Heritage Memory</a:t>
            </a:r>
          </a:p>
        </p:txBody>
      </p:sp>
      <p:sp>
        <p:nvSpPr>
          <p:cNvPr id="3" name="AutoShape 2">
            <a:extLst>
              <a:ext uri="{FF2B5EF4-FFF2-40B4-BE49-F238E27FC236}">
                <a16:creationId xmlns:a16="http://schemas.microsoft.com/office/drawing/2014/main" id="{84B1084B-5035-24C6-7585-AC37BB9BD80C}"/>
              </a:ext>
            </a:extLst>
          </p:cNvPr>
          <p:cNvSpPr>
            <a:spLocks noChangeAspect="1" noChangeArrowheads="1"/>
          </p:cNvSpPr>
          <p:nvPr/>
        </p:nvSpPr>
        <p:spPr bwMode="auto">
          <a:xfrm>
            <a:off x="8991600" y="49911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pic>
        <p:nvPicPr>
          <p:cNvPr id="11" name="video5357318621917902796">
            <a:hlinkClick r:id="" action="ppaction://media"/>
            <a:extLst>
              <a:ext uri="{FF2B5EF4-FFF2-40B4-BE49-F238E27FC236}">
                <a16:creationId xmlns:a16="http://schemas.microsoft.com/office/drawing/2014/main" id="{FF790CDF-BC3F-73C1-F8B9-88ADF04CF93F}"/>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8336281" y="988739"/>
            <a:ext cx="8610599" cy="7853368"/>
          </a:xfrm>
          <a:prstGeom prst="rect">
            <a:avLst/>
          </a:prstGeom>
        </p:spPr>
      </p:pic>
      <p:sp>
        <p:nvSpPr>
          <p:cNvPr id="14" name="TextBox 7">
            <a:extLst>
              <a:ext uri="{FF2B5EF4-FFF2-40B4-BE49-F238E27FC236}">
                <a16:creationId xmlns:a16="http://schemas.microsoft.com/office/drawing/2014/main" id="{9E716FF0-9ACD-0DD1-7A45-5F704C2ED0CD}"/>
              </a:ext>
            </a:extLst>
          </p:cNvPr>
          <p:cNvSpPr txBox="1"/>
          <p:nvPr/>
        </p:nvSpPr>
        <p:spPr>
          <a:xfrm>
            <a:off x="567993" y="1349634"/>
            <a:ext cx="7120397" cy="1197315"/>
          </a:xfrm>
          <a:prstGeom prst="rect">
            <a:avLst/>
          </a:prstGeom>
        </p:spPr>
        <p:txBody>
          <a:bodyPr lIns="0" tIns="0" rIns="0" bIns="0" rtlCol="0" anchor="t">
            <a:spAutoFit/>
          </a:bodyPr>
          <a:lstStyle/>
          <a:p>
            <a:pPr marL="0" marR="0" lvl="0" indent="0" algn="l" defTabSz="914400" rtl="0" eaLnBrk="1" fontAlgn="auto" latinLnBrk="0" hangingPunct="1">
              <a:lnSpc>
                <a:spcPts val="10040"/>
              </a:lnSpc>
              <a:spcBef>
                <a:spcPts val="0"/>
              </a:spcBef>
              <a:spcAft>
                <a:spcPts val="0"/>
              </a:spcAft>
              <a:buClrTx/>
              <a:buSzTx/>
              <a:buFontTx/>
              <a:buNone/>
              <a:tabLst/>
              <a:defRPr/>
            </a:pPr>
            <a:r>
              <a:rPr kumimoji="0" lang="en-US" sz="7200" b="0" i="0" u="none" strike="noStrike" kern="1200" cap="none" spc="0" normalizeH="0" baseline="0" noProof="0" dirty="0">
                <a:ln>
                  <a:noFill/>
                </a:ln>
                <a:solidFill>
                  <a:srgbClr val="E373FF"/>
                </a:solidFill>
                <a:effectLst/>
                <a:uLnTx/>
                <a:uFillTx/>
                <a:latin typeface="Britannic Bold" panose="020B0903060703020204" pitchFamily="34" charset="0"/>
                <a:ea typeface="Anton"/>
                <a:cs typeface="Anton"/>
                <a:sym typeface="Anton"/>
              </a:rPr>
              <a:t>Results:</a:t>
            </a:r>
          </a:p>
        </p:txBody>
      </p:sp>
    </p:spTree>
    <p:extLst>
      <p:ext uri="{BB962C8B-B14F-4D97-AF65-F5344CB8AC3E}">
        <p14:creationId xmlns:p14="http://schemas.microsoft.com/office/powerpoint/2010/main" val="3148134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additive="base">
                                        <p:cTn id="18" dur="500" fill="hold"/>
                                        <p:tgtEl>
                                          <p:spTgt spid="11"/>
                                        </p:tgtEl>
                                        <p:attrNameLst>
                                          <p:attrName>ppt_x</p:attrName>
                                        </p:attrNameLst>
                                      </p:cBhvr>
                                      <p:tavLst>
                                        <p:tav tm="0">
                                          <p:val>
                                            <p:strVal val="#ppt_x"/>
                                          </p:val>
                                        </p:tav>
                                        <p:tav tm="100000">
                                          <p:val>
                                            <p:strVal val="#ppt_x"/>
                                          </p:val>
                                        </p:tav>
                                      </p:tavLst>
                                    </p:anim>
                                    <p:anim calcmode="lin" valueType="num">
                                      <p:cBhvr additive="base">
                                        <p:cTn id="19"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video>
              <p:cMediaNode vol="80000">
                <p:cTn id="20" fill="hold" display="0">
                  <p:stCondLst>
                    <p:cond delay="indefinite"/>
                  </p:stCondLst>
                </p:cTn>
                <p:tgtEl>
                  <p:spTgt spid="11"/>
                </p:tgtEl>
              </p:cMediaNode>
            </p:video>
          </p:childTnLst>
        </p:cTn>
      </p:par>
    </p:tnLst>
    <p:bldLst>
      <p:bldP spid="7" grpId="0"/>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0">
              <a:srgbClr val="5E5EDB">
                <a:alpha val="100000"/>
              </a:srgbClr>
            </a:gs>
            <a:gs pos="33333">
              <a:srgbClr val="000000">
                <a:alpha val="100000"/>
              </a:srgbClr>
            </a:gs>
            <a:gs pos="66667">
              <a:srgbClr val="000000">
                <a:alpha val="100000"/>
              </a:srgbClr>
            </a:gs>
            <a:gs pos="100000">
              <a:srgbClr val="000000">
                <a:alpha val="100000"/>
              </a:srgbClr>
            </a:gs>
          </a:gsLst>
          <a:lin ang="2700000"/>
        </a:gradFill>
        <a:effectLst/>
      </p:bgPr>
    </p:bg>
    <p:spTree>
      <p:nvGrpSpPr>
        <p:cNvPr id="1" name=""/>
        <p:cNvGrpSpPr/>
        <p:nvPr/>
      </p:nvGrpSpPr>
      <p:grpSpPr>
        <a:xfrm>
          <a:off x="0" y="0"/>
          <a:ext cx="0" cy="0"/>
          <a:chOff x="0" y="0"/>
          <a:chExt cx="0" cy="0"/>
        </a:xfrm>
      </p:grpSpPr>
      <p:grpSp>
        <p:nvGrpSpPr>
          <p:cNvPr id="2" name="Group 2"/>
          <p:cNvGrpSpPr/>
          <p:nvPr/>
        </p:nvGrpSpPr>
        <p:grpSpPr>
          <a:xfrm>
            <a:off x="-986507" y="5698665"/>
            <a:ext cx="20224281" cy="3840410"/>
            <a:chOff x="0" y="0"/>
            <a:chExt cx="5326559" cy="1011466"/>
          </a:xfrm>
        </p:grpSpPr>
        <p:sp>
          <p:nvSpPr>
            <p:cNvPr id="3" name="Freeform 3"/>
            <p:cNvSpPr/>
            <p:nvPr/>
          </p:nvSpPr>
          <p:spPr>
            <a:xfrm>
              <a:off x="0" y="0"/>
              <a:ext cx="5326559" cy="1011466"/>
            </a:xfrm>
            <a:custGeom>
              <a:avLst/>
              <a:gdLst/>
              <a:ahLst/>
              <a:cxnLst/>
              <a:rect l="l" t="t" r="r" b="b"/>
              <a:pathLst>
                <a:path w="5326559" h="1011466">
                  <a:moveTo>
                    <a:pt x="0" y="0"/>
                  </a:moveTo>
                  <a:lnTo>
                    <a:pt x="5326559" y="0"/>
                  </a:lnTo>
                  <a:lnTo>
                    <a:pt x="5326559" y="1011466"/>
                  </a:lnTo>
                  <a:lnTo>
                    <a:pt x="0" y="1011466"/>
                  </a:lnTo>
                  <a:close/>
                </a:path>
              </a:pathLst>
            </a:custGeom>
            <a:gradFill rotWithShape="1">
              <a:gsLst>
                <a:gs pos="0">
                  <a:srgbClr val="0053C5">
                    <a:alpha val="76000"/>
                  </a:srgbClr>
                </a:gs>
                <a:gs pos="100000">
                  <a:srgbClr val="530458">
                    <a:alpha val="76000"/>
                  </a:srgbClr>
                </a:gs>
              </a:gsLst>
              <a:path path="circle">
                <a:fillToRect r="100000" b="100000"/>
              </a:path>
              <a:tileRect l="-100000" t="-100000"/>
            </a:gradFill>
          </p:spPr>
        </p:sp>
        <p:sp>
          <p:nvSpPr>
            <p:cNvPr id="4" name="TextBox 4"/>
            <p:cNvSpPr txBox="1"/>
            <p:nvPr/>
          </p:nvSpPr>
          <p:spPr>
            <a:xfrm>
              <a:off x="0" y="-38100"/>
              <a:ext cx="5326559" cy="1049566"/>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3785969" y="5401168"/>
            <a:ext cx="4188506" cy="3774691"/>
            <a:chOff x="0" y="0"/>
            <a:chExt cx="737350" cy="664501"/>
          </a:xfrm>
        </p:grpSpPr>
        <p:sp>
          <p:nvSpPr>
            <p:cNvPr id="6" name="Freeform 6"/>
            <p:cNvSpPr/>
            <p:nvPr/>
          </p:nvSpPr>
          <p:spPr>
            <a:xfrm>
              <a:off x="0" y="0"/>
              <a:ext cx="737350" cy="664501"/>
            </a:xfrm>
            <a:custGeom>
              <a:avLst/>
              <a:gdLst/>
              <a:ahLst/>
              <a:cxnLst/>
              <a:rect l="l" t="t" r="r" b="b"/>
              <a:pathLst>
                <a:path w="737350" h="664501">
                  <a:moveTo>
                    <a:pt x="77632" y="0"/>
                  </a:moveTo>
                  <a:lnTo>
                    <a:pt x="659718" y="0"/>
                  </a:lnTo>
                  <a:cubicBezTo>
                    <a:pt x="680307" y="0"/>
                    <a:pt x="700053" y="8179"/>
                    <a:pt x="714612" y="22738"/>
                  </a:cubicBezTo>
                  <a:cubicBezTo>
                    <a:pt x="729171" y="37297"/>
                    <a:pt x="737350" y="57042"/>
                    <a:pt x="737350" y="77632"/>
                  </a:cubicBezTo>
                  <a:lnTo>
                    <a:pt x="737350" y="586869"/>
                  </a:lnTo>
                  <a:cubicBezTo>
                    <a:pt x="737350" y="629744"/>
                    <a:pt x="702593" y="664501"/>
                    <a:pt x="659718" y="664501"/>
                  </a:cubicBezTo>
                  <a:lnTo>
                    <a:pt x="77632" y="664501"/>
                  </a:lnTo>
                  <a:cubicBezTo>
                    <a:pt x="57042" y="664501"/>
                    <a:pt x="37297" y="656322"/>
                    <a:pt x="22738" y="641763"/>
                  </a:cubicBezTo>
                  <a:cubicBezTo>
                    <a:pt x="8179" y="627205"/>
                    <a:pt x="0" y="607459"/>
                    <a:pt x="0" y="586869"/>
                  </a:cubicBezTo>
                  <a:lnTo>
                    <a:pt x="0" y="77632"/>
                  </a:lnTo>
                  <a:cubicBezTo>
                    <a:pt x="0" y="57042"/>
                    <a:pt x="8179" y="37297"/>
                    <a:pt x="22738" y="22738"/>
                  </a:cubicBezTo>
                  <a:cubicBezTo>
                    <a:pt x="37297" y="8179"/>
                    <a:pt x="57042" y="0"/>
                    <a:pt x="77632" y="0"/>
                  </a:cubicBezTo>
                  <a:close/>
                </a:path>
              </a:pathLst>
            </a:custGeom>
            <a:blipFill>
              <a:blip r:embed="rId2"/>
              <a:stretch>
                <a:fillRect l="-17590" r="-17590"/>
              </a:stretch>
            </a:blipFill>
            <a:ln w="66675" cap="rnd">
              <a:gradFill>
                <a:gsLst>
                  <a:gs pos="0">
                    <a:srgbClr val="FFFFFF">
                      <a:alpha val="100000"/>
                    </a:srgbClr>
                  </a:gs>
                  <a:gs pos="100000">
                    <a:srgbClr val="5540FF">
                      <a:alpha val="100000"/>
                    </a:srgbClr>
                  </a:gs>
                </a:gsLst>
                <a:lin ang="0"/>
              </a:gradFill>
              <a:prstDash val="solid"/>
              <a:round/>
            </a:ln>
          </p:spPr>
        </p:sp>
      </p:grpSp>
      <p:grpSp>
        <p:nvGrpSpPr>
          <p:cNvPr id="7" name="Group 7"/>
          <p:cNvGrpSpPr/>
          <p:nvPr/>
        </p:nvGrpSpPr>
        <p:grpSpPr>
          <a:xfrm>
            <a:off x="13770729" y="1196260"/>
            <a:ext cx="4188506" cy="3774691"/>
            <a:chOff x="0" y="0"/>
            <a:chExt cx="737350" cy="664501"/>
          </a:xfrm>
        </p:grpSpPr>
        <p:sp>
          <p:nvSpPr>
            <p:cNvPr id="8" name="Freeform 8"/>
            <p:cNvSpPr/>
            <p:nvPr/>
          </p:nvSpPr>
          <p:spPr>
            <a:xfrm>
              <a:off x="0" y="0"/>
              <a:ext cx="737350" cy="664501"/>
            </a:xfrm>
            <a:custGeom>
              <a:avLst/>
              <a:gdLst/>
              <a:ahLst/>
              <a:cxnLst/>
              <a:rect l="l" t="t" r="r" b="b"/>
              <a:pathLst>
                <a:path w="737350" h="664501">
                  <a:moveTo>
                    <a:pt x="77632" y="0"/>
                  </a:moveTo>
                  <a:lnTo>
                    <a:pt x="659718" y="0"/>
                  </a:lnTo>
                  <a:cubicBezTo>
                    <a:pt x="680307" y="0"/>
                    <a:pt x="700053" y="8179"/>
                    <a:pt x="714612" y="22738"/>
                  </a:cubicBezTo>
                  <a:cubicBezTo>
                    <a:pt x="729171" y="37297"/>
                    <a:pt x="737350" y="57042"/>
                    <a:pt x="737350" y="77632"/>
                  </a:cubicBezTo>
                  <a:lnTo>
                    <a:pt x="737350" y="586869"/>
                  </a:lnTo>
                  <a:cubicBezTo>
                    <a:pt x="737350" y="629744"/>
                    <a:pt x="702593" y="664501"/>
                    <a:pt x="659718" y="664501"/>
                  </a:cubicBezTo>
                  <a:lnTo>
                    <a:pt x="77632" y="664501"/>
                  </a:lnTo>
                  <a:cubicBezTo>
                    <a:pt x="57042" y="664501"/>
                    <a:pt x="37297" y="656322"/>
                    <a:pt x="22738" y="641763"/>
                  </a:cubicBezTo>
                  <a:cubicBezTo>
                    <a:pt x="8179" y="627205"/>
                    <a:pt x="0" y="607459"/>
                    <a:pt x="0" y="586869"/>
                  </a:cubicBezTo>
                  <a:lnTo>
                    <a:pt x="0" y="77632"/>
                  </a:lnTo>
                  <a:cubicBezTo>
                    <a:pt x="0" y="57042"/>
                    <a:pt x="8179" y="37297"/>
                    <a:pt x="22738" y="22738"/>
                  </a:cubicBezTo>
                  <a:cubicBezTo>
                    <a:pt x="37297" y="8179"/>
                    <a:pt x="57042" y="0"/>
                    <a:pt x="77632" y="0"/>
                  </a:cubicBezTo>
                  <a:close/>
                </a:path>
              </a:pathLst>
            </a:custGeom>
            <a:blipFill>
              <a:blip r:embed="rId3"/>
              <a:stretch>
                <a:fillRect l="-17590" r="-17590"/>
              </a:stretch>
            </a:blipFill>
            <a:ln w="66675" cap="rnd">
              <a:gradFill>
                <a:gsLst>
                  <a:gs pos="0">
                    <a:srgbClr val="FFFFFF">
                      <a:alpha val="100000"/>
                    </a:srgbClr>
                  </a:gs>
                  <a:gs pos="100000">
                    <a:srgbClr val="5540FF">
                      <a:alpha val="100000"/>
                    </a:srgbClr>
                  </a:gs>
                </a:gsLst>
                <a:lin ang="0"/>
              </a:gradFill>
              <a:prstDash val="solid"/>
              <a:round/>
            </a:ln>
          </p:spPr>
        </p:sp>
      </p:grpSp>
      <p:sp>
        <p:nvSpPr>
          <p:cNvPr id="11" name="Freeform 11"/>
          <p:cNvSpPr/>
          <p:nvPr/>
        </p:nvSpPr>
        <p:spPr>
          <a:xfrm rot="2383030">
            <a:off x="7060042" y="-5693673"/>
            <a:ext cx="13929475" cy="11387346"/>
          </a:xfrm>
          <a:custGeom>
            <a:avLst/>
            <a:gdLst/>
            <a:ahLst/>
            <a:cxnLst/>
            <a:rect l="l" t="t" r="r" b="b"/>
            <a:pathLst>
              <a:path w="13929475" h="11387346">
                <a:moveTo>
                  <a:pt x="0" y="0"/>
                </a:moveTo>
                <a:lnTo>
                  <a:pt x="13929474" y="0"/>
                </a:lnTo>
                <a:lnTo>
                  <a:pt x="13929474" y="11387346"/>
                </a:lnTo>
                <a:lnTo>
                  <a:pt x="0" y="11387346"/>
                </a:lnTo>
                <a:lnTo>
                  <a:pt x="0" y="0"/>
                </a:lnTo>
                <a:close/>
              </a:path>
            </a:pathLst>
          </a:custGeom>
          <a:blipFill>
            <a:blip r:embed="rId4">
              <a:alphaModFix amt="61000"/>
            </a:blip>
            <a:stretch>
              <a:fillRect/>
            </a:stretch>
          </a:blipFill>
        </p:spPr>
      </p:sp>
      <p:sp>
        <p:nvSpPr>
          <p:cNvPr id="13" name="TextBox 13"/>
          <p:cNvSpPr txBox="1"/>
          <p:nvPr/>
        </p:nvSpPr>
        <p:spPr>
          <a:xfrm>
            <a:off x="1217894" y="840750"/>
            <a:ext cx="10163039" cy="1138389"/>
          </a:xfrm>
          <a:prstGeom prst="rect">
            <a:avLst/>
          </a:prstGeom>
        </p:spPr>
        <p:txBody>
          <a:bodyPr wrap="square" lIns="0" tIns="0" rIns="0" bIns="0" rtlCol="0" anchor="t">
            <a:spAutoFit/>
          </a:bodyPr>
          <a:lstStyle/>
          <a:p>
            <a:pPr algn="l">
              <a:lnSpc>
                <a:spcPts val="10040"/>
              </a:lnSpc>
            </a:pPr>
            <a:r>
              <a:rPr lang="en-US" sz="6000" dirty="0">
                <a:solidFill>
                  <a:srgbClr val="FFFFFF"/>
                </a:solidFill>
                <a:latin typeface="Britannic Bold" panose="020B0903060703020204" pitchFamily="34" charset="0"/>
                <a:ea typeface="Anton"/>
                <a:cs typeface="Anton"/>
                <a:sym typeface="Anton"/>
              </a:rPr>
              <a:t>Conclusion &amp; IMPACT</a:t>
            </a:r>
          </a:p>
        </p:txBody>
      </p:sp>
      <p:sp>
        <p:nvSpPr>
          <p:cNvPr id="14" name="TextBox 14"/>
          <p:cNvSpPr txBox="1"/>
          <p:nvPr/>
        </p:nvSpPr>
        <p:spPr>
          <a:xfrm>
            <a:off x="8579194" y="840750"/>
            <a:ext cx="8707588" cy="1138389"/>
          </a:xfrm>
          <a:prstGeom prst="rect">
            <a:avLst/>
          </a:prstGeom>
        </p:spPr>
        <p:txBody>
          <a:bodyPr wrap="square" lIns="0" tIns="0" rIns="0" bIns="0" rtlCol="0" anchor="t">
            <a:spAutoFit/>
          </a:bodyPr>
          <a:lstStyle/>
          <a:p>
            <a:pPr algn="l">
              <a:lnSpc>
                <a:spcPts val="10040"/>
              </a:lnSpc>
            </a:pPr>
            <a:r>
              <a:rPr lang="en-US" sz="6000" dirty="0">
                <a:solidFill>
                  <a:srgbClr val="E373FF"/>
                </a:solidFill>
                <a:latin typeface="Britannic Bold" panose="020B0903060703020204" pitchFamily="34" charset="0"/>
                <a:ea typeface="Anton"/>
                <a:cs typeface="Anton"/>
                <a:sym typeface="Anton"/>
              </a:rPr>
              <a:t>OF the project</a:t>
            </a:r>
          </a:p>
        </p:txBody>
      </p:sp>
      <p:sp>
        <p:nvSpPr>
          <p:cNvPr id="15" name="Freeform 15"/>
          <p:cNvSpPr/>
          <p:nvPr/>
        </p:nvSpPr>
        <p:spPr>
          <a:xfrm>
            <a:off x="381000" y="313963"/>
            <a:ext cx="759756" cy="759756"/>
          </a:xfrm>
          <a:custGeom>
            <a:avLst/>
            <a:gdLst/>
            <a:ahLst/>
            <a:cxnLst/>
            <a:rect l="l" t="t" r="r" b="b"/>
            <a:pathLst>
              <a:path w="759756" h="759756">
                <a:moveTo>
                  <a:pt x="0" y="0"/>
                </a:moveTo>
                <a:lnTo>
                  <a:pt x="759755" y="0"/>
                </a:lnTo>
                <a:lnTo>
                  <a:pt x="759755" y="759755"/>
                </a:lnTo>
                <a:lnTo>
                  <a:pt x="0" y="759755"/>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17" name="TextBox 16">
            <a:extLst>
              <a:ext uri="{FF2B5EF4-FFF2-40B4-BE49-F238E27FC236}">
                <a16:creationId xmlns:a16="http://schemas.microsoft.com/office/drawing/2014/main" id="{33294CB7-1986-3322-6C98-60123C3F5F60}"/>
              </a:ext>
            </a:extLst>
          </p:cNvPr>
          <p:cNvSpPr txBox="1"/>
          <p:nvPr/>
        </p:nvSpPr>
        <p:spPr>
          <a:xfrm>
            <a:off x="1333821" y="572842"/>
            <a:ext cx="5699379" cy="415883"/>
          </a:xfrm>
          <a:prstGeom prst="rect">
            <a:avLst/>
          </a:prstGeom>
        </p:spPr>
        <p:txBody>
          <a:bodyPr wrap="square" lIns="0" tIns="0" rIns="0" bIns="0" rtlCol="0" anchor="t">
            <a:spAutoFit/>
          </a:bodyPr>
          <a:lstStyle/>
          <a:p>
            <a:pPr algn="l">
              <a:lnSpc>
                <a:spcPts val="3119"/>
              </a:lnSpc>
              <a:spcBef>
                <a:spcPct val="0"/>
              </a:spcBef>
            </a:pPr>
            <a:r>
              <a:rPr lang="en-US" sz="4000" b="1" dirty="0">
                <a:solidFill>
                  <a:srgbClr val="FFFFFF"/>
                </a:solidFill>
                <a:latin typeface="Britannic Bold" panose="020B0903060703020204" pitchFamily="34" charset="0"/>
                <a:ea typeface="Poppins Bold"/>
                <a:cs typeface="Poppins Bold"/>
                <a:sym typeface="Poppins Bold"/>
              </a:rPr>
              <a:t>Heritage Memory</a:t>
            </a:r>
          </a:p>
        </p:txBody>
      </p:sp>
      <p:sp>
        <p:nvSpPr>
          <p:cNvPr id="16" name="TextBox 15">
            <a:extLst>
              <a:ext uri="{FF2B5EF4-FFF2-40B4-BE49-F238E27FC236}">
                <a16:creationId xmlns:a16="http://schemas.microsoft.com/office/drawing/2014/main" id="{AFBFAD66-B0A8-E473-F0E4-819D97295A07}"/>
              </a:ext>
            </a:extLst>
          </p:cNvPr>
          <p:cNvSpPr txBox="1"/>
          <p:nvPr/>
        </p:nvSpPr>
        <p:spPr>
          <a:xfrm>
            <a:off x="1140756" y="2142678"/>
            <a:ext cx="12194244" cy="6001643"/>
          </a:xfrm>
          <a:prstGeom prst="rect">
            <a:avLst/>
          </a:prstGeom>
          <a:noFill/>
        </p:spPr>
        <p:txBody>
          <a:bodyPr wrap="square">
            <a:spAutoFit/>
          </a:bodyPr>
          <a:lstStyle/>
          <a:p>
            <a:pPr algn="just"/>
            <a:r>
              <a:rPr lang="en-US" sz="3200" dirty="0">
                <a:solidFill>
                  <a:schemeClr val="bg1"/>
                </a:solidFill>
                <a:latin typeface="Times New Roman" panose="02020603050405020304" pitchFamily="18" charset="0"/>
                <a:cs typeface="Times New Roman" panose="02020603050405020304" pitchFamily="18" charset="0"/>
              </a:rPr>
              <a:t>The societal impacts of the project centering on enhancing democratic access to Palestinian cultural heritage, which allows global audiences the opportunity to engage with a rich virtual environment previously inaccessible to them. It seeks to achieve digital preservation through high-resolution records of cultural assets, ensuring their sustainability amidst potential threats from disasters or conflicts.  Additionally, the project will contribute to public digital infrastructure, promoting global dialogue by showcasing diverse narratives and facilitating interactions among users from various backgrounds.  Environmentally, the project stands to diminish the carbon footprint of traditional heritage tourism by offering a sustainable alternative that enables virtual exploration of cultural landmarks, thus promoting eco-friendly practices.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barn(inVertical)">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ppt_x"/>
                                          </p:val>
                                        </p:tav>
                                        <p:tav tm="100000">
                                          <p:val>
                                            <p:strVal val="#ppt_x"/>
                                          </p:val>
                                        </p:tav>
                                      </p:tavLst>
                                    </p:anim>
                                    <p:anim calcmode="lin" valueType="num">
                                      <p:cBhvr additive="base">
                                        <p:cTn id="1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0">
              <a:srgbClr val="5E5EDB">
                <a:alpha val="100000"/>
              </a:srgbClr>
            </a:gs>
            <a:gs pos="33333">
              <a:srgbClr val="000000">
                <a:alpha val="100000"/>
              </a:srgbClr>
            </a:gs>
            <a:gs pos="66667">
              <a:srgbClr val="000000">
                <a:alpha val="100000"/>
              </a:srgbClr>
            </a:gs>
            <a:gs pos="100000">
              <a:srgbClr val="000000">
                <a:alpha val="100000"/>
              </a:srgbClr>
            </a:gs>
          </a:gsLst>
          <a:lin ang="2700000"/>
        </a:gradFill>
        <a:effectLst/>
      </p:bgPr>
    </p:bg>
    <p:spTree>
      <p:nvGrpSpPr>
        <p:cNvPr id="1" name=""/>
        <p:cNvGrpSpPr/>
        <p:nvPr/>
      </p:nvGrpSpPr>
      <p:grpSpPr>
        <a:xfrm>
          <a:off x="0" y="0"/>
          <a:ext cx="0" cy="0"/>
          <a:chOff x="0" y="0"/>
          <a:chExt cx="0" cy="0"/>
        </a:xfrm>
      </p:grpSpPr>
      <p:sp>
        <p:nvSpPr>
          <p:cNvPr id="2" name="Freeform 2"/>
          <p:cNvSpPr/>
          <p:nvPr/>
        </p:nvSpPr>
        <p:spPr>
          <a:xfrm>
            <a:off x="0" y="0"/>
            <a:ext cx="7264469" cy="10903519"/>
          </a:xfrm>
          <a:custGeom>
            <a:avLst/>
            <a:gdLst/>
            <a:ahLst/>
            <a:cxnLst/>
            <a:rect l="l" t="t" r="r" b="b"/>
            <a:pathLst>
              <a:path w="7264469" h="10903519">
                <a:moveTo>
                  <a:pt x="0" y="0"/>
                </a:moveTo>
                <a:lnTo>
                  <a:pt x="7264469" y="0"/>
                </a:lnTo>
                <a:lnTo>
                  <a:pt x="7264469" y="10903519"/>
                </a:lnTo>
                <a:lnTo>
                  <a:pt x="0" y="10903519"/>
                </a:lnTo>
                <a:lnTo>
                  <a:pt x="0" y="0"/>
                </a:lnTo>
                <a:close/>
              </a:path>
            </a:pathLst>
          </a:custGeom>
          <a:blipFill>
            <a:blip r:embed="rId2"/>
            <a:stretch>
              <a:fillRect t="-11806" r="-11806"/>
            </a:stretch>
          </a:blipFill>
        </p:spPr>
      </p:sp>
      <p:grpSp>
        <p:nvGrpSpPr>
          <p:cNvPr id="3" name="Group 3"/>
          <p:cNvGrpSpPr/>
          <p:nvPr/>
        </p:nvGrpSpPr>
        <p:grpSpPr>
          <a:xfrm>
            <a:off x="5535920" y="-1008126"/>
            <a:ext cx="5168480" cy="12303251"/>
            <a:chOff x="0" y="0"/>
            <a:chExt cx="1361246" cy="3240362"/>
          </a:xfrm>
        </p:grpSpPr>
        <p:sp>
          <p:nvSpPr>
            <p:cNvPr id="4" name="Freeform 4"/>
            <p:cNvSpPr/>
            <p:nvPr/>
          </p:nvSpPr>
          <p:spPr>
            <a:xfrm>
              <a:off x="0" y="0"/>
              <a:ext cx="1361246" cy="3240362"/>
            </a:xfrm>
            <a:custGeom>
              <a:avLst/>
              <a:gdLst/>
              <a:ahLst/>
              <a:cxnLst/>
              <a:rect l="l" t="t" r="r" b="b"/>
              <a:pathLst>
                <a:path w="1361246" h="3240362">
                  <a:moveTo>
                    <a:pt x="0" y="0"/>
                  </a:moveTo>
                  <a:lnTo>
                    <a:pt x="1361246" y="0"/>
                  </a:lnTo>
                  <a:lnTo>
                    <a:pt x="1361246" y="3240362"/>
                  </a:lnTo>
                  <a:lnTo>
                    <a:pt x="0" y="3240362"/>
                  </a:lnTo>
                  <a:close/>
                </a:path>
              </a:pathLst>
            </a:custGeom>
            <a:gradFill rotWithShape="1">
              <a:gsLst>
                <a:gs pos="0">
                  <a:srgbClr val="000002">
                    <a:alpha val="0"/>
                  </a:srgbClr>
                </a:gs>
                <a:gs pos="33333">
                  <a:srgbClr val="000000">
                    <a:alpha val="100000"/>
                  </a:srgbClr>
                </a:gs>
                <a:gs pos="66667">
                  <a:srgbClr val="000000">
                    <a:alpha val="100000"/>
                  </a:srgbClr>
                </a:gs>
                <a:gs pos="100000">
                  <a:srgbClr val="000000">
                    <a:alpha val="100000"/>
                  </a:srgbClr>
                </a:gs>
              </a:gsLst>
              <a:lin ang="0"/>
            </a:gradFill>
          </p:spPr>
        </p:sp>
        <p:sp>
          <p:nvSpPr>
            <p:cNvPr id="5" name="TextBox 5"/>
            <p:cNvSpPr txBox="1"/>
            <p:nvPr/>
          </p:nvSpPr>
          <p:spPr>
            <a:xfrm>
              <a:off x="0" y="-38100"/>
              <a:ext cx="1361246" cy="3278462"/>
            </a:xfrm>
            <a:prstGeom prst="rect">
              <a:avLst/>
            </a:prstGeom>
          </p:spPr>
          <p:txBody>
            <a:bodyPr lIns="50800" tIns="50800" rIns="50800" bIns="50800" rtlCol="0" anchor="ctr"/>
            <a:lstStyle/>
            <a:p>
              <a:pPr algn="ctr">
                <a:lnSpc>
                  <a:spcPts val="2659"/>
                </a:lnSpc>
              </a:pPr>
              <a:endParaRPr/>
            </a:p>
          </p:txBody>
        </p:sp>
      </p:grpSp>
      <p:grpSp>
        <p:nvGrpSpPr>
          <p:cNvPr id="6" name="Group 6"/>
          <p:cNvGrpSpPr/>
          <p:nvPr/>
        </p:nvGrpSpPr>
        <p:grpSpPr>
          <a:xfrm>
            <a:off x="9083822" y="712476"/>
            <a:ext cx="14886329" cy="8862046"/>
            <a:chOff x="-628729" y="18507"/>
            <a:chExt cx="1365329" cy="812800"/>
          </a:xfrm>
        </p:grpSpPr>
        <p:sp>
          <p:nvSpPr>
            <p:cNvPr id="7" name="Freeform 7"/>
            <p:cNvSpPr/>
            <p:nvPr/>
          </p:nvSpPr>
          <p:spPr>
            <a:xfrm>
              <a:off x="-628729" y="18507"/>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66675" cap="sq">
              <a:gradFill>
                <a:gsLst>
                  <a:gs pos="0">
                    <a:srgbClr val="FFFFFF">
                      <a:alpha val="0"/>
                    </a:srgbClr>
                  </a:gs>
                  <a:gs pos="100000">
                    <a:srgbClr val="5540FF">
                      <a:alpha val="63000"/>
                    </a:srgbClr>
                  </a:gs>
                </a:gsLst>
                <a:lin ang="0"/>
              </a:gradFill>
              <a:prstDash val="solid"/>
              <a:miter/>
            </a:ln>
          </p:spPr>
          <p:txBody>
            <a:bodyPr/>
            <a:lstStyle/>
            <a:p>
              <a:endParaRPr lang="en-US" dirty="0"/>
            </a:p>
          </p:txBody>
        </p:sp>
        <p:sp>
          <p:nvSpPr>
            <p:cNvPr id="8" name="TextBox 8"/>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grpSp>
        <p:nvGrpSpPr>
          <p:cNvPr id="9" name="Group 9"/>
          <p:cNvGrpSpPr/>
          <p:nvPr/>
        </p:nvGrpSpPr>
        <p:grpSpPr>
          <a:xfrm>
            <a:off x="4774286" y="1789345"/>
            <a:ext cx="7324828" cy="7324828"/>
            <a:chOff x="0" y="0"/>
            <a:chExt cx="812800" cy="812800"/>
          </a:xfrm>
        </p:grpSpPr>
        <p:sp>
          <p:nvSpPr>
            <p:cNvPr id="10" name="Freeform 1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3428BA">
                    <a:alpha val="50000"/>
                  </a:srgbClr>
                </a:gs>
                <a:gs pos="100000">
                  <a:srgbClr val="5FA2DB">
                    <a:alpha val="50000"/>
                  </a:srgbClr>
                </a:gs>
              </a:gsLst>
              <a:lin ang="0"/>
            </a:gradFill>
          </p:spPr>
        </p:sp>
        <p:sp>
          <p:nvSpPr>
            <p:cNvPr id="11" name="TextBox 11"/>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sp>
        <p:nvSpPr>
          <p:cNvPr id="12" name="TextBox 12"/>
          <p:cNvSpPr txBox="1"/>
          <p:nvPr/>
        </p:nvSpPr>
        <p:spPr>
          <a:xfrm>
            <a:off x="7318811" y="3856835"/>
            <a:ext cx="5370208" cy="1507970"/>
          </a:xfrm>
          <a:prstGeom prst="rect">
            <a:avLst/>
          </a:prstGeom>
        </p:spPr>
        <p:txBody>
          <a:bodyPr lIns="0" tIns="0" rIns="0" bIns="0" rtlCol="0" anchor="t">
            <a:spAutoFit/>
          </a:bodyPr>
          <a:lstStyle/>
          <a:p>
            <a:pPr algn="l">
              <a:lnSpc>
                <a:spcPts val="10921"/>
              </a:lnSpc>
            </a:pPr>
            <a:r>
              <a:rPr lang="en-US" sz="12271" dirty="0">
                <a:solidFill>
                  <a:srgbClr val="FFFFFF"/>
                </a:solidFill>
                <a:latin typeface="Anton"/>
                <a:ea typeface="Anton"/>
                <a:cs typeface="Anton"/>
                <a:sym typeface="Anton"/>
              </a:rPr>
              <a:t>THANK</a:t>
            </a:r>
          </a:p>
        </p:txBody>
      </p:sp>
      <p:sp>
        <p:nvSpPr>
          <p:cNvPr id="13" name="Freeform 13"/>
          <p:cNvSpPr/>
          <p:nvPr/>
        </p:nvSpPr>
        <p:spPr>
          <a:xfrm rot="2383030">
            <a:off x="12001692" y="-5265448"/>
            <a:ext cx="13929475" cy="11387346"/>
          </a:xfrm>
          <a:custGeom>
            <a:avLst/>
            <a:gdLst/>
            <a:ahLst/>
            <a:cxnLst/>
            <a:rect l="l" t="t" r="r" b="b"/>
            <a:pathLst>
              <a:path w="13929475" h="11387346">
                <a:moveTo>
                  <a:pt x="0" y="0"/>
                </a:moveTo>
                <a:lnTo>
                  <a:pt x="13929475" y="0"/>
                </a:lnTo>
                <a:lnTo>
                  <a:pt x="13929475" y="11387346"/>
                </a:lnTo>
                <a:lnTo>
                  <a:pt x="0" y="11387346"/>
                </a:lnTo>
                <a:lnTo>
                  <a:pt x="0" y="0"/>
                </a:lnTo>
                <a:close/>
              </a:path>
            </a:pathLst>
          </a:custGeom>
          <a:blipFill>
            <a:blip r:embed="rId3">
              <a:alphaModFix amt="61000"/>
            </a:blip>
            <a:stretch>
              <a:fillRect/>
            </a:stretch>
          </a:blipFill>
        </p:spPr>
      </p:sp>
      <p:sp>
        <p:nvSpPr>
          <p:cNvPr id="15" name="TextBox 15"/>
          <p:cNvSpPr txBox="1"/>
          <p:nvPr/>
        </p:nvSpPr>
        <p:spPr>
          <a:xfrm>
            <a:off x="7801853" y="5722098"/>
            <a:ext cx="5954955" cy="1507970"/>
          </a:xfrm>
          <a:prstGeom prst="rect">
            <a:avLst/>
          </a:prstGeom>
        </p:spPr>
        <p:txBody>
          <a:bodyPr lIns="0" tIns="0" rIns="0" bIns="0" rtlCol="0" anchor="t">
            <a:spAutoFit/>
          </a:bodyPr>
          <a:lstStyle/>
          <a:p>
            <a:pPr algn="l">
              <a:lnSpc>
                <a:spcPts val="10921"/>
              </a:lnSpc>
            </a:pPr>
            <a:r>
              <a:rPr lang="en-US" sz="12271" dirty="0">
                <a:solidFill>
                  <a:srgbClr val="E373FF"/>
                </a:solidFill>
                <a:latin typeface="Anton"/>
                <a:ea typeface="Anton"/>
                <a:cs typeface="Anton"/>
                <a:sym typeface="Anton"/>
              </a:rPr>
              <a:t>YOU.</a:t>
            </a:r>
          </a:p>
        </p:txBody>
      </p:sp>
      <p:sp>
        <p:nvSpPr>
          <p:cNvPr id="21" name="Freeform 21"/>
          <p:cNvSpPr/>
          <p:nvPr/>
        </p:nvSpPr>
        <p:spPr>
          <a:xfrm>
            <a:off x="189898" y="1581142"/>
            <a:ext cx="759756" cy="759756"/>
          </a:xfrm>
          <a:custGeom>
            <a:avLst/>
            <a:gdLst/>
            <a:ahLst/>
            <a:cxnLst/>
            <a:rect l="l" t="t" r="r" b="b"/>
            <a:pathLst>
              <a:path w="759756" h="759756">
                <a:moveTo>
                  <a:pt x="0" y="0"/>
                </a:moveTo>
                <a:lnTo>
                  <a:pt x="759756" y="0"/>
                </a:lnTo>
                <a:lnTo>
                  <a:pt x="759756" y="759755"/>
                </a:lnTo>
                <a:lnTo>
                  <a:pt x="0" y="759755"/>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23" name="TextBox 22">
            <a:extLst>
              <a:ext uri="{FF2B5EF4-FFF2-40B4-BE49-F238E27FC236}">
                <a16:creationId xmlns:a16="http://schemas.microsoft.com/office/drawing/2014/main" id="{FCCC2611-4CB5-1ED8-909B-88856AEC9071}"/>
              </a:ext>
            </a:extLst>
          </p:cNvPr>
          <p:cNvSpPr txBox="1"/>
          <p:nvPr/>
        </p:nvSpPr>
        <p:spPr>
          <a:xfrm>
            <a:off x="1049130" y="1809851"/>
            <a:ext cx="5699379" cy="415883"/>
          </a:xfrm>
          <a:prstGeom prst="rect">
            <a:avLst/>
          </a:prstGeom>
        </p:spPr>
        <p:txBody>
          <a:bodyPr wrap="square" lIns="0" tIns="0" rIns="0" bIns="0" rtlCol="0" anchor="t">
            <a:spAutoFit/>
          </a:bodyPr>
          <a:lstStyle/>
          <a:p>
            <a:pPr algn="l">
              <a:lnSpc>
                <a:spcPts val="3119"/>
              </a:lnSpc>
              <a:spcBef>
                <a:spcPct val="0"/>
              </a:spcBef>
            </a:pPr>
            <a:r>
              <a:rPr lang="en-US" sz="4000" b="1" dirty="0">
                <a:solidFill>
                  <a:srgbClr val="FFFFFF"/>
                </a:solidFill>
                <a:latin typeface="Britannic Bold" panose="020B0903060703020204" pitchFamily="34" charset="0"/>
                <a:ea typeface="Poppins Bold"/>
                <a:cs typeface="Poppins Bold"/>
                <a:sym typeface="Poppins Bold"/>
              </a:rPr>
              <a:t>Heritage Memory</a:t>
            </a:r>
          </a:p>
        </p:txBody>
      </p:sp>
      <p:sp>
        <p:nvSpPr>
          <p:cNvPr id="14" name="TextBox 13">
            <a:extLst>
              <a:ext uri="{FF2B5EF4-FFF2-40B4-BE49-F238E27FC236}">
                <a16:creationId xmlns:a16="http://schemas.microsoft.com/office/drawing/2014/main" id="{C11E3E92-7793-54F7-CD61-F70A3E68A142}"/>
              </a:ext>
            </a:extLst>
          </p:cNvPr>
          <p:cNvSpPr txBox="1"/>
          <p:nvPr/>
        </p:nvSpPr>
        <p:spPr>
          <a:xfrm>
            <a:off x="12255316" y="3451955"/>
            <a:ext cx="5954955" cy="3046988"/>
          </a:xfrm>
          <a:prstGeom prst="rect">
            <a:avLst/>
          </a:prstGeom>
          <a:noFill/>
        </p:spPr>
        <p:txBody>
          <a:bodyPr wrap="square" rtlCol="0">
            <a:spAutoFit/>
          </a:bodyPr>
          <a:lstStyle/>
          <a:p>
            <a:r>
              <a:rPr lang="en-US" sz="3200" dirty="0">
                <a:solidFill>
                  <a:schemeClr val="bg1"/>
                </a:solidFill>
                <a:latin typeface="Times New Roman" panose="02020603050405020304" pitchFamily="18" charset="0"/>
                <a:cs typeface="Times New Roman" panose="02020603050405020304" pitchFamily="18" charset="0"/>
              </a:rPr>
              <a:t>Prepared by:</a:t>
            </a:r>
          </a:p>
          <a:p>
            <a:r>
              <a:rPr lang="en-US" sz="3200" dirty="0">
                <a:solidFill>
                  <a:schemeClr val="bg1"/>
                </a:solidFill>
                <a:latin typeface="Times New Roman" panose="02020603050405020304" pitchFamily="18" charset="0"/>
                <a:cs typeface="Times New Roman" panose="02020603050405020304" pitchFamily="18" charset="0"/>
              </a:rPr>
              <a:t>Farah Yousef Abu Nimah</a:t>
            </a:r>
          </a:p>
          <a:p>
            <a:r>
              <a:rPr lang="en-US" sz="3200" dirty="0">
                <a:solidFill>
                  <a:schemeClr val="bg1"/>
                </a:solidFill>
                <a:latin typeface="Times New Roman" panose="02020603050405020304" pitchFamily="18" charset="0"/>
                <a:cs typeface="Times New Roman" panose="02020603050405020304" pitchFamily="18" charset="0"/>
              </a:rPr>
              <a:t>Rahaf Mazen Harb</a:t>
            </a:r>
          </a:p>
          <a:p>
            <a:endParaRPr lang="en-US" sz="3200" dirty="0">
              <a:solidFill>
                <a:schemeClr val="bg1"/>
              </a:solidFill>
              <a:latin typeface="Times New Roman" panose="02020603050405020304" pitchFamily="18" charset="0"/>
              <a:cs typeface="Times New Roman" panose="02020603050405020304" pitchFamily="18" charset="0"/>
            </a:endParaRPr>
          </a:p>
          <a:p>
            <a:r>
              <a:rPr lang="en-US" sz="3200" b="1" dirty="0">
                <a:solidFill>
                  <a:schemeClr val="bg1"/>
                </a:solidFill>
                <a:latin typeface="Times New Roman" panose="02020603050405020304" pitchFamily="18" charset="0"/>
                <a:cs typeface="Times New Roman" panose="02020603050405020304" pitchFamily="18" charset="0"/>
              </a:rPr>
              <a:t>Supervisor: Prof. Allam Mousa</a:t>
            </a:r>
            <a:endParaRPr lang="en-US" sz="3200" dirty="0">
              <a:solidFill>
                <a:schemeClr val="bg1"/>
              </a:solidFill>
              <a:latin typeface="Times New Roman" panose="02020603050405020304" pitchFamily="18" charset="0"/>
              <a:cs typeface="Times New Roman" panose="02020603050405020304" pitchFamily="18" charset="0"/>
            </a:endParaRPr>
          </a:p>
          <a:p>
            <a:endParaRPr lang="en-US" sz="3200" dirty="0">
              <a:solidFill>
                <a:schemeClr val="bg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rgbClr val="5E5EDB">
                <a:alpha val="100000"/>
              </a:srgbClr>
            </a:gs>
            <a:gs pos="33333">
              <a:srgbClr val="000000">
                <a:alpha val="100000"/>
              </a:srgbClr>
            </a:gs>
            <a:gs pos="66667">
              <a:srgbClr val="000000">
                <a:alpha val="100000"/>
              </a:srgbClr>
            </a:gs>
            <a:gs pos="100000">
              <a:srgbClr val="000000">
                <a:alpha val="100000"/>
              </a:srgbClr>
            </a:gs>
          </a:gsLst>
          <a:lin ang="2700000"/>
        </a:gradFill>
        <a:effectLst/>
      </p:bgPr>
    </p:bg>
    <p:spTree>
      <p:nvGrpSpPr>
        <p:cNvPr id="1" name=""/>
        <p:cNvGrpSpPr/>
        <p:nvPr/>
      </p:nvGrpSpPr>
      <p:grpSpPr>
        <a:xfrm>
          <a:off x="0" y="0"/>
          <a:ext cx="0" cy="0"/>
          <a:chOff x="0" y="0"/>
          <a:chExt cx="0" cy="0"/>
        </a:xfrm>
      </p:grpSpPr>
      <p:grpSp>
        <p:nvGrpSpPr>
          <p:cNvPr id="2" name="Group 2"/>
          <p:cNvGrpSpPr/>
          <p:nvPr/>
        </p:nvGrpSpPr>
        <p:grpSpPr>
          <a:xfrm>
            <a:off x="-509000" y="-770633"/>
            <a:ext cx="7804946" cy="12458826"/>
            <a:chOff x="0" y="0"/>
            <a:chExt cx="2055624" cy="3281337"/>
          </a:xfrm>
        </p:grpSpPr>
        <p:sp>
          <p:nvSpPr>
            <p:cNvPr id="3" name="Freeform 3"/>
            <p:cNvSpPr/>
            <p:nvPr/>
          </p:nvSpPr>
          <p:spPr>
            <a:xfrm>
              <a:off x="0" y="0"/>
              <a:ext cx="2055624" cy="3281337"/>
            </a:xfrm>
            <a:custGeom>
              <a:avLst/>
              <a:gdLst/>
              <a:ahLst/>
              <a:cxnLst/>
              <a:rect l="l" t="t" r="r" b="b"/>
              <a:pathLst>
                <a:path w="2055624" h="3281337">
                  <a:moveTo>
                    <a:pt x="0" y="0"/>
                  </a:moveTo>
                  <a:lnTo>
                    <a:pt x="2055624" y="0"/>
                  </a:lnTo>
                  <a:lnTo>
                    <a:pt x="2055624" y="3281337"/>
                  </a:lnTo>
                  <a:lnTo>
                    <a:pt x="0" y="3281337"/>
                  </a:lnTo>
                  <a:close/>
                </a:path>
              </a:pathLst>
            </a:custGeom>
            <a:gradFill rotWithShape="1">
              <a:gsLst>
                <a:gs pos="0">
                  <a:srgbClr val="0053C5">
                    <a:alpha val="100000"/>
                  </a:srgbClr>
                </a:gs>
                <a:gs pos="100000">
                  <a:srgbClr val="530458">
                    <a:alpha val="100000"/>
                  </a:srgbClr>
                </a:gs>
              </a:gsLst>
              <a:path path="circle">
                <a:fillToRect r="100000" b="100000"/>
              </a:path>
              <a:tileRect l="-100000" t="-100000"/>
            </a:gradFill>
          </p:spPr>
        </p:sp>
        <p:sp>
          <p:nvSpPr>
            <p:cNvPr id="4" name="TextBox 4"/>
            <p:cNvSpPr txBox="1"/>
            <p:nvPr/>
          </p:nvSpPr>
          <p:spPr>
            <a:xfrm>
              <a:off x="0" y="-38100"/>
              <a:ext cx="2055624" cy="3319437"/>
            </a:xfrm>
            <a:prstGeom prst="rect">
              <a:avLst/>
            </a:prstGeom>
          </p:spPr>
          <p:txBody>
            <a:bodyPr lIns="50800" tIns="50800" rIns="50800" bIns="50800" rtlCol="0" anchor="ctr"/>
            <a:lstStyle/>
            <a:p>
              <a:pPr algn="ctr">
                <a:lnSpc>
                  <a:spcPts val="2659"/>
                </a:lnSpc>
              </a:pPr>
              <a:endParaRPr/>
            </a:p>
          </p:txBody>
        </p:sp>
      </p:grpSp>
      <p:grpSp>
        <p:nvGrpSpPr>
          <p:cNvPr id="5" name="Group 5"/>
          <p:cNvGrpSpPr>
            <a:grpSpLocks noChangeAspect="1"/>
          </p:cNvGrpSpPr>
          <p:nvPr/>
        </p:nvGrpSpPr>
        <p:grpSpPr>
          <a:xfrm>
            <a:off x="678731" y="3018674"/>
            <a:ext cx="5912732" cy="5912732"/>
            <a:chOff x="0" y="0"/>
            <a:chExt cx="14840029" cy="14840029"/>
          </a:xfrm>
        </p:grpSpPr>
        <p:sp>
          <p:nvSpPr>
            <p:cNvPr id="6" name="Freeform 6"/>
            <p:cNvSpPr/>
            <p:nvPr/>
          </p:nvSpPr>
          <p:spPr>
            <a:xfrm>
              <a:off x="-366471" y="-11891"/>
              <a:ext cx="15572971" cy="14863810"/>
            </a:xfrm>
            <a:custGeom>
              <a:avLst/>
              <a:gdLst/>
              <a:ahLst/>
              <a:cxnLst/>
              <a:rect l="l" t="t" r="r" b="b"/>
              <a:pathLst>
                <a:path w="15572971" h="14863810">
                  <a:moveTo>
                    <a:pt x="7786486" y="11891"/>
                  </a:moveTo>
                  <a:cubicBezTo>
                    <a:pt x="5127664" y="0"/>
                    <a:pt x="2665709" y="1411641"/>
                    <a:pt x="1332855" y="3712286"/>
                  </a:cubicBezTo>
                  <a:cubicBezTo>
                    <a:pt x="0" y="6012931"/>
                    <a:pt x="0" y="8850880"/>
                    <a:pt x="1332855" y="11151525"/>
                  </a:cubicBezTo>
                  <a:cubicBezTo>
                    <a:pt x="2665709" y="13452170"/>
                    <a:pt x="5127664" y="14863811"/>
                    <a:pt x="7786486" y="14851920"/>
                  </a:cubicBezTo>
                  <a:cubicBezTo>
                    <a:pt x="10445306" y="14863811"/>
                    <a:pt x="12907262" y="13452170"/>
                    <a:pt x="14240117" y="11151525"/>
                  </a:cubicBezTo>
                  <a:cubicBezTo>
                    <a:pt x="15572971" y="8850880"/>
                    <a:pt x="15572971" y="6012931"/>
                    <a:pt x="14240117" y="3712286"/>
                  </a:cubicBezTo>
                  <a:cubicBezTo>
                    <a:pt x="12907262" y="1411641"/>
                    <a:pt x="10445306" y="0"/>
                    <a:pt x="7786486" y="11891"/>
                  </a:cubicBezTo>
                  <a:close/>
                </a:path>
              </a:pathLst>
            </a:custGeom>
            <a:solidFill>
              <a:srgbClr val="6E4ADD"/>
            </a:solidFill>
          </p:spPr>
        </p:sp>
        <p:sp>
          <p:nvSpPr>
            <p:cNvPr id="7" name="Freeform 7"/>
            <p:cNvSpPr/>
            <p:nvPr/>
          </p:nvSpPr>
          <p:spPr>
            <a:xfrm>
              <a:off x="-156193" y="188812"/>
              <a:ext cx="15152415" cy="14462405"/>
            </a:xfrm>
            <a:custGeom>
              <a:avLst/>
              <a:gdLst/>
              <a:ahLst/>
              <a:cxnLst/>
              <a:rect l="l" t="t" r="r" b="b"/>
              <a:pathLst>
                <a:path w="15152415" h="14462405">
                  <a:moveTo>
                    <a:pt x="7576208" y="11570"/>
                  </a:moveTo>
                  <a:cubicBezTo>
                    <a:pt x="4989189" y="0"/>
                    <a:pt x="2593721" y="1373519"/>
                    <a:pt x="1296860" y="3612034"/>
                  </a:cubicBezTo>
                  <a:cubicBezTo>
                    <a:pt x="0" y="5850548"/>
                    <a:pt x="0" y="8611857"/>
                    <a:pt x="1296860" y="10850372"/>
                  </a:cubicBezTo>
                  <a:cubicBezTo>
                    <a:pt x="2593721" y="13088886"/>
                    <a:pt x="4989189" y="14462405"/>
                    <a:pt x="7576208" y="14450835"/>
                  </a:cubicBezTo>
                  <a:cubicBezTo>
                    <a:pt x="10163226" y="14462405"/>
                    <a:pt x="12558694" y="13088886"/>
                    <a:pt x="13855555" y="10850372"/>
                  </a:cubicBezTo>
                  <a:cubicBezTo>
                    <a:pt x="15152416" y="8611857"/>
                    <a:pt x="15152416" y="5850548"/>
                    <a:pt x="13855555" y="3612034"/>
                  </a:cubicBezTo>
                  <a:cubicBezTo>
                    <a:pt x="12558694" y="1373519"/>
                    <a:pt x="10163226" y="0"/>
                    <a:pt x="7576208" y="11570"/>
                  </a:cubicBezTo>
                  <a:close/>
                </a:path>
              </a:pathLst>
            </a:custGeom>
            <a:solidFill>
              <a:srgbClr val="FFFFFF"/>
            </a:solidFill>
          </p:spPr>
        </p:sp>
        <p:sp>
          <p:nvSpPr>
            <p:cNvPr id="8" name="Freeform 8"/>
            <p:cNvSpPr/>
            <p:nvPr/>
          </p:nvSpPr>
          <p:spPr>
            <a:xfrm>
              <a:off x="223301" y="551024"/>
              <a:ext cx="14393427" cy="13737979"/>
            </a:xfrm>
            <a:custGeom>
              <a:avLst/>
              <a:gdLst/>
              <a:ahLst/>
              <a:cxnLst/>
              <a:rect l="l" t="t" r="r" b="b"/>
              <a:pathLst>
                <a:path w="14393427" h="13737979">
                  <a:moveTo>
                    <a:pt x="7196714" y="10990"/>
                  </a:moveTo>
                  <a:cubicBezTo>
                    <a:pt x="4739280" y="0"/>
                    <a:pt x="2463801" y="1304719"/>
                    <a:pt x="1231900" y="3431106"/>
                  </a:cubicBezTo>
                  <a:cubicBezTo>
                    <a:pt x="0" y="5557493"/>
                    <a:pt x="0" y="8180487"/>
                    <a:pt x="1231900" y="10306874"/>
                  </a:cubicBezTo>
                  <a:cubicBezTo>
                    <a:pt x="2463801" y="12433261"/>
                    <a:pt x="4739280" y="13737980"/>
                    <a:pt x="7196714" y="13726990"/>
                  </a:cubicBezTo>
                  <a:cubicBezTo>
                    <a:pt x="9654147" y="13737980"/>
                    <a:pt x="11929626" y="12433261"/>
                    <a:pt x="13161527" y="10306874"/>
                  </a:cubicBezTo>
                  <a:cubicBezTo>
                    <a:pt x="14393427" y="8180487"/>
                    <a:pt x="14393427" y="5557493"/>
                    <a:pt x="13161527" y="3431106"/>
                  </a:cubicBezTo>
                  <a:cubicBezTo>
                    <a:pt x="11929626" y="1304719"/>
                    <a:pt x="9654147" y="0"/>
                    <a:pt x="7196714" y="10990"/>
                  </a:cubicBezTo>
                  <a:close/>
                </a:path>
              </a:pathLst>
            </a:custGeom>
            <a:blipFill>
              <a:blip r:embed="rId2"/>
              <a:stretch>
                <a:fillRect l="223" t="-24999" r="223" b="-24999"/>
              </a:stretch>
            </a:blipFill>
          </p:spPr>
        </p:sp>
      </p:grpSp>
      <p:grpSp>
        <p:nvGrpSpPr>
          <p:cNvPr id="9" name="Group 9"/>
          <p:cNvGrpSpPr>
            <a:grpSpLocks noChangeAspect="1"/>
          </p:cNvGrpSpPr>
          <p:nvPr/>
        </p:nvGrpSpPr>
        <p:grpSpPr>
          <a:xfrm>
            <a:off x="3645756" y="6231108"/>
            <a:ext cx="3135619" cy="3135619"/>
            <a:chOff x="0" y="0"/>
            <a:chExt cx="14840029" cy="14840029"/>
          </a:xfrm>
        </p:grpSpPr>
        <p:sp>
          <p:nvSpPr>
            <p:cNvPr id="10" name="Freeform 10"/>
            <p:cNvSpPr/>
            <p:nvPr/>
          </p:nvSpPr>
          <p:spPr>
            <a:xfrm>
              <a:off x="-366471" y="-11891"/>
              <a:ext cx="15572971" cy="14863810"/>
            </a:xfrm>
            <a:custGeom>
              <a:avLst/>
              <a:gdLst/>
              <a:ahLst/>
              <a:cxnLst/>
              <a:rect l="l" t="t" r="r" b="b"/>
              <a:pathLst>
                <a:path w="15572971" h="14863810">
                  <a:moveTo>
                    <a:pt x="7786486" y="11891"/>
                  </a:moveTo>
                  <a:cubicBezTo>
                    <a:pt x="5127664" y="0"/>
                    <a:pt x="2665709" y="1411641"/>
                    <a:pt x="1332855" y="3712286"/>
                  </a:cubicBezTo>
                  <a:cubicBezTo>
                    <a:pt x="0" y="6012931"/>
                    <a:pt x="0" y="8850880"/>
                    <a:pt x="1332855" y="11151525"/>
                  </a:cubicBezTo>
                  <a:cubicBezTo>
                    <a:pt x="2665709" y="13452170"/>
                    <a:pt x="5127664" y="14863811"/>
                    <a:pt x="7786486" y="14851920"/>
                  </a:cubicBezTo>
                  <a:cubicBezTo>
                    <a:pt x="10445306" y="14863811"/>
                    <a:pt x="12907262" y="13452170"/>
                    <a:pt x="14240117" y="11151525"/>
                  </a:cubicBezTo>
                  <a:cubicBezTo>
                    <a:pt x="15572971" y="8850880"/>
                    <a:pt x="15572971" y="6012931"/>
                    <a:pt x="14240117" y="3712286"/>
                  </a:cubicBezTo>
                  <a:cubicBezTo>
                    <a:pt x="12907262" y="1411641"/>
                    <a:pt x="10445306" y="0"/>
                    <a:pt x="7786486" y="11891"/>
                  </a:cubicBezTo>
                  <a:close/>
                </a:path>
              </a:pathLst>
            </a:custGeom>
            <a:solidFill>
              <a:srgbClr val="6E4ADD"/>
            </a:solidFill>
          </p:spPr>
        </p:sp>
        <p:sp>
          <p:nvSpPr>
            <p:cNvPr id="11" name="Freeform 11"/>
            <p:cNvSpPr/>
            <p:nvPr/>
          </p:nvSpPr>
          <p:spPr>
            <a:xfrm>
              <a:off x="-156193" y="188812"/>
              <a:ext cx="15152415" cy="14462405"/>
            </a:xfrm>
            <a:custGeom>
              <a:avLst/>
              <a:gdLst/>
              <a:ahLst/>
              <a:cxnLst/>
              <a:rect l="l" t="t" r="r" b="b"/>
              <a:pathLst>
                <a:path w="15152415" h="14462405">
                  <a:moveTo>
                    <a:pt x="7576208" y="11570"/>
                  </a:moveTo>
                  <a:cubicBezTo>
                    <a:pt x="4989189" y="0"/>
                    <a:pt x="2593721" y="1373519"/>
                    <a:pt x="1296860" y="3612034"/>
                  </a:cubicBezTo>
                  <a:cubicBezTo>
                    <a:pt x="0" y="5850548"/>
                    <a:pt x="0" y="8611857"/>
                    <a:pt x="1296860" y="10850372"/>
                  </a:cubicBezTo>
                  <a:cubicBezTo>
                    <a:pt x="2593721" y="13088886"/>
                    <a:pt x="4989189" y="14462405"/>
                    <a:pt x="7576208" y="14450835"/>
                  </a:cubicBezTo>
                  <a:cubicBezTo>
                    <a:pt x="10163226" y="14462405"/>
                    <a:pt x="12558694" y="13088886"/>
                    <a:pt x="13855555" y="10850372"/>
                  </a:cubicBezTo>
                  <a:cubicBezTo>
                    <a:pt x="15152416" y="8611857"/>
                    <a:pt x="15152416" y="5850548"/>
                    <a:pt x="13855555" y="3612034"/>
                  </a:cubicBezTo>
                  <a:cubicBezTo>
                    <a:pt x="12558694" y="1373519"/>
                    <a:pt x="10163226" y="0"/>
                    <a:pt x="7576208" y="11570"/>
                  </a:cubicBezTo>
                  <a:close/>
                </a:path>
              </a:pathLst>
            </a:custGeom>
            <a:solidFill>
              <a:srgbClr val="FFFFFF"/>
            </a:solidFill>
          </p:spPr>
        </p:sp>
        <p:sp>
          <p:nvSpPr>
            <p:cNvPr id="12" name="Freeform 12"/>
            <p:cNvSpPr/>
            <p:nvPr/>
          </p:nvSpPr>
          <p:spPr>
            <a:xfrm>
              <a:off x="223301" y="551024"/>
              <a:ext cx="14393427" cy="13737979"/>
            </a:xfrm>
            <a:custGeom>
              <a:avLst/>
              <a:gdLst/>
              <a:ahLst/>
              <a:cxnLst/>
              <a:rect l="l" t="t" r="r" b="b"/>
              <a:pathLst>
                <a:path w="14393427" h="13737979">
                  <a:moveTo>
                    <a:pt x="7196714" y="10990"/>
                  </a:moveTo>
                  <a:cubicBezTo>
                    <a:pt x="4739280" y="0"/>
                    <a:pt x="2463801" y="1304719"/>
                    <a:pt x="1231900" y="3431106"/>
                  </a:cubicBezTo>
                  <a:cubicBezTo>
                    <a:pt x="0" y="5557493"/>
                    <a:pt x="0" y="8180487"/>
                    <a:pt x="1231900" y="10306874"/>
                  </a:cubicBezTo>
                  <a:cubicBezTo>
                    <a:pt x="2463801" y="12433261"/>
                    <a:pt x="4739280" y="13737980"/>
                    <a:pt x="7196714" y="13726990"/>
                  </a:cubicBezTo>
                  <a:cubicBezTo>
                    <a:pt x="9654147" y="13737980"/>
                    <a:pt x="11929626" y="12433261"/>
                    <a:pt x="13161527" y="10306874"/>
                  </a:cubicBezTo>
                  <a:cubicBezTo>
                    <a:pt x="14393427" y="8180487"/>
                    <a:pt x="14393427" y="5557493"/>
                    <a:pt x="13161527" y="3431106"/>
                  </a:cubicBezTo>
                  <a:cubicBezTo>
                    <a:pt x="11929626" y="1304719"/>
                    <a:pt x="9654147" y="0"/>
                    <a:pt x="7196714" y="10990"/>
                  </a:cubicBezTo>
                  <a:close/>
                </a:path>
              </a:pathLst>
            </a:custGeom>
            <a:blipFill>
              <a:blip r:embed="rId3"/>
              <a:stretch>
                <a:fillRect l="-24665" r="-24665"/>
              </a:stretch>
            </a:blipFill>
          </p:spPr>
        </p:sp>
      </p:grpSp>
      <p:sp>
        <p:nvSpPr>
          <p:cNvPr id="13" name="Freeform 13"/>
          <p:cNvSpPr/>
          <p:nvPr/>
        </p:nvSpPr>
        <p:spPr>
          <a:xfrm rot="2383030">
            <a:off x="12287180" y="-5424047"/>
            <a:ext cx="13929475" cy="11387346"/>
          </a:xfrm>
          <a:custGeom>
            <a:avLst/>
            <a:gdLst/>
            <a:ahLst/>
            <a:cxnLst/>
            <a:rect l="l" t="t" r="r" b="b"/>
            <a:pathLst>
              <a:path w="13929475" h="11387346">
                <a:moveTo>
                  <a:pt x="0" y="0"/>
                </a:moveTo>
                <a:lnTo>
                  <a:pt x="13929475" y="0"/>
                </a:lnTo>
                <a:lnTo>
                  <a:pt x="13929475" y="11387346"/>
                </a:lnTo>
                <a:lnTo>
                  <a:pt x="0" y="11387346"/>
                </a:lnTo>
                <a:lnTo>
                  <a:pt x="0" y="0"/>
                </a:lnTo>
                <a:close/>
              </a:path>
            </a:pathLst>
          </a:custGeom>
          <a:blipFill>
            <a:blip r:embed="rId4">
              <a:alphaModFix amt="61000"/>
            </a:blip>
            <a:stretch>
              <a:fillRect/>
            </a:stretch>
          </a:blipFill>
        </p:spPr>
      </p:sp>
      <p:sp>
        <p:nvSpPr>
          <p:cNvPr id="14" name="TextBox 14"/>
          <p:cNvSpPr txBox="1"/>
          <p:nvPr/>
        </p:nvSpPr>
        <p:spPr>
          <a:xfrm>
            <a:off x="7436947" y="698277"/>
            <a:ext cx="6419109" cy="1293816"/>
          </a:xfrm>
          <a:prstGeom prst="rect">
            <a:avLst/>
          </a:prstGeom>
        </p:spPr>
        <p:txBody>
          <a:bodyPr lIns="0" tIns="0" rIns="0" bIns="0" rtlCol="0" anchor="t">
            <a:spAutoFit/>
          </a:bodyPr>
          <a:lstStyle/>
          <a:p>
            <a:pPr algn="l">
              <a:lnSpc>
                <a:spcPts val="10040"/>
              </a:lnSpc>
            </a:pPr>
            <a:r>
              <a:rPr lang="en-US" sz="9600" dirty="0">
                <a:solidFill>
                  <a:srgbClr val="FFFFFF"/>
                </a:solidFill>
                <a:latin typeface="Britannic Bold" panose="020B0903060703020204" pitchFamily="34" charset="0"/>
                <a:ea typeface="Anton"/>
                <a:cs typeface="Anton"/>
                <a:sym typeface="Anton"/>
              </a:rPr>
              <a:t>Table of </a:t>
            </a:r>
          </a:p>
        </p:txBody>
      </p:sp>
      <p:sp>
        <p:nvSpPr>
          <p:cNvPr id="15" name="TextBox 15"/>
          <p:cNvSpPr txBox="1"/>
          <p:nvPr/>
        </p:nvSpPr>
        <p:spPr>
          <a:xfrm>
            <a:off x="12054348" y="763916"/>
            <a:ext cx="5654968" cy="1293816"/>
          </a:xfrm>
          <a:prstGeom prst="rect">
            <a:avLst/>
          </a:prstGeom>
        </p:spPr>
        <p:txBody>
          <a:bodyPr wrap="square" lIns="0" tIns="0" rIns="0" bIns="0" rtlCol="0" anchor="t">
            <a:spAutoFit/>
          </a:bodyPr>
          <a:lstStyle/>
          <a:p>
            <a:pPr algn="l">
              <a:lnSpc>
                <a:spcPts val="10040"/>
              </a:lnSpc>
            </a:pPr>
            <a:r>
              <a:rPr lang="en-US" sz="9600" dirty="0">
                <a:solidFill>
                  <a:srgbClr val="E373FF"/>
                </a:solidFill>
                <a:latin typeface="Britannic Bold" panose="020B0903060703020204" pitchFamily="34" charset="0"/>
                <a:ea typeface="Anton"/>
                <a:cs typeface="Anton"/>
                <a:sym typeface="Anton"/>
              </a:rPr>
              <a:t>Content </a:t>
            </a:r>
          </a:p>
        </p:txBody>
      </p:sp>
      <p:grpSp>
        <p:nvGrpSpPr>
          <p:cNvPr id="16" name="Group 16"/>
          <p:cNvGrpSpPr/>
          <p:nvPr/>
        </p:nvGrpSpPr>
        <p:grpSpPr>
          <a:xfrm>
            <a:off x="8335937" y="2087873"/>
            <a:ext cx="2320008" cy="1032519"/>
            <a:chOff x="0" y="0"/>
            <a:chExt cx="611031" cy="271939"/>
          </a:xfrm>
        </p:grpSpPr>
        <p:sp>
          <p:nvSpPr>
            <p:cNvPr id="17" name="Freeform 17"/>
            <p:cNvSpPr/>
            <p:nvPr/>
          </p:nvSpPr>
          <p:spPr>
            <a:xfrm>
              <a:off x="0" y="0"/>
              <a:ext cx="611031" cy="271939"/>
            </a:xfrm>
            <a:custGeom>
              <a:avLst/>
              <a:gdLst/>
              <a:ahLst/>
              <a:cxnLst/>
              <a:rect l="l" t="t" r="r" b="b"/>
              <a:pathLst>
                <a:path w="611031" h="271939">
                  <a:moveTo>
                    <a:pt x="0" y="0"/>
                  </a:moveTo>
                  <a:lnTo>
                    <a:pt x="611031" y="0"/>
                  </a:lnTo>
                  <a:lnTo>
                    <a:pt x="611031" y="271939"/>
                  </a:lnTo>
                  <a:lnTo>
                    <a:pt x="0" y="271939"/>
                  </a:lnTo>
                  <a:close/>
                </a:path>
              </a:pathLst>
            </a:custGeom>
            <a:solidFill>
              <a:srgbClr val="000000">
                <a:alpha val="0"/>
              </a:srgbClr>
            </a:solidFill>
            <a:ln w="38100" cap="sq">
              <a:gradFill>
                <a:gsLst>
                  <a:gs pos="0">
                    <a:srgbClr val="0053C5">
                      <a:alpha val="100000"/>
                    </a:srgbClr>
                  </a:gs>
                  <a:gs pos="100000">
                    <a:srgbClr val="530458">
                      <a:alpha val="100000"/>
                    </a:srgbClr>
                  </a:gs>
                </a:gsLst>
                <a:path path="circle">
                  <a:fillToRect r="100000" b="100000"/>
                </a:path>
                <a:tileRect l="-100000" t="-100000"/>
              </a:gradFill>
              <a:prstDash val="solid"/>
              <a:miter/>
            </a:ln>
          </p:spPr>
        </p:sp>
        <p:sp>
          <p:nvSpPr>
            <p:cNvPr id="18" name="TextBox 18"/>
            <p:cNvSpPr txBox="1"/>
            <p:nvPr/>
          </p:nvSpPr>
          <p:spPr>
            <a:xfrm>
              <a:off x="0" y="-38100"/>
              <a:ext cx="611031" cy="310039"/>
            </a:xfrm>
            <a:prstGeom prst="rect">
              <a:avLst/>
            </a:prstGeom>
          </p:spPr>
          <p:txBody>
            <a:bodyPr lIns="50800" tIns="50800" rIns="50800" bIns="50800" rtlCol="0" anchor="ctr"/>
            <a:lstStyle/>
            <a:p>
              <a:pPr algn="ctr">
                <a:lnSpc>
                  <a:spcPts val="2659"/>
                </a:lnSpc>
              </a:pPr>
              <a:endParaRPr/>
            </a:p>
          </p:txBody>
        </p:sp>
      </p:grpSp>
      <p:sp>
        <p:nvSpPr>
          <p:cNvPr id="19" name="TextBox 19"/>
          <p:cNvSpPr txBox="1"/>
          <p:nvPr/>
        </p:nvSpPr>
        <p:spPr>
          <a:xfrm>
            <a:off x="8657641" y="2392602"/>
            <a:ext cx="1616582" cy="410369"/>
          </a:xfrm>
          <a:prstGeom prst="rect">
            <a:avLst/>
          </a:prstGeom>
        </p:spPr>
        <p:txBody>
          <a:bodyPr lIns="0" tIns="0" rIns="0" bIns="0" rtlCol="0" anchor="t">
            <a:spAutoFit/>
          </a:bodyPr>
          <a:lstStyle/>
          <a:p>
            <a:pPr algn="l">
              <a:lnSpc>
                <a:spcPts val="3219"/>
              </a:lnSpc>
              <a:spcBef>
                <a:spcPct val="0"/>
              </a:spcBef>
            </a:pPr>
            <a:r>
              <a:rPr lang="en-US" sz="3200" b="1" dirty="0">
                <a:solidFill>
                  <a:srgbClr val="CFBDFF"/>
                </a:solidFill>
                <a:latin typeface="Times New Roman" panose="02020603050405020304" pitchFamily="18" charset="0"/>
                <a:ea typeface="Poppins Semi-Bold"/>
                <a:cs typeface="Times New Roman" panose="02020603050405020304" pitchFamily="18" charset="0"/>
                <a:sym typeface="Poppins Semi-Bold"/>
              </a:rPr>
              <a:t>Abstract</a:t>
            </a:r>
          </a:p>
        </p:txBody>
      </p:sp>
      <p:grpSp>
        <p:nvGrpSpPr>
          <p:cNvPr id="21" name="Group 21"/>
          <p:cNvGrpSpPr/>
          <p:nvPr/>
        </p:nvGrpSpPr>
        <p:grpSpPr>
          <a:xfrm>
            <a:off x="7644111" y="2429521"/>
            <a:ext cx="377630" cy="377630"/>
            <a:chOff x="0" y="0"/>
            <a:chExt cx="812800" cy="812800"/>
          </a:xfrm>
        </p:grpSpPr>
        <p:sp>
          <p:nvSpPr>
            <p:cNvPr id="22" name="Freeform 2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3428BA">
                    <a:alpha val="100000"/>
                  </a:srgbClr>
                </a:gs>
                <a:gs pos="100000">
                  <a:srgbClr val="5FA2DB">
                    <a:alpha val="100000"/>
                  </a:srgbClr>
                </a:gs>
              </a:gsLst>
              <a:lin ang="0"/>
            </a:gradFill>
          </p:spPr>
        </p:sp>
        <p:sp>
          <p:nvSpPr>
            <p:cNvPr id="23" name="TextBox 23"/>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grpSp>
        <p:nvGrpSpPr>
          <p:cNvPr id="24" name="Group 24"/>
          <p:cNvGrpSpPr/>
          <p:nvPr/>
        </p:nvGrpSpPr>
        <p:grpSpPr>
          <a:xfrm>
            <a:off x="8332443" y="3389443"/>
            <a:ext cx="3738603" cy="1032519"/>
            <a:chOff x="0" y="0"/>
            <a:chExt cx="611031" cy="271939"/>
          </a:xfrm>
        </p:grpSpPr>
        <p:sp>
          <p:nvSpPr>
            <p:cNvPr id="25" name="Freeform 25"/>
            <p:cNvSpPr/>
            <p:nvPr/>
          </p:nvSpPr>
          <p:spPr>
            <a:xfrm>
              <a:off x="0" y="0"/>
              <a:ext cx="611031" cy="271939"/>
            </a:xfrm>
            <a:custGeom>
              <a:avLst/>
              <a:gdLst/>
              <a:ahLst/>
              <a:cxnLst/>
              <a:rect l="l" t="t" r="r" b="b"/>
              <a:pathLst>
                <a:path w="611031" h="271939">
                  <a:moveTo>
                    <a:pt x="0" y="0"/>
                  </a:moveTo>
                  <a:lnTo>
                    <a:pt x="611031" y="0"/>
                  </a:lnTo>
                  <a:lnTo>
                    <a:pt x="611031" y="271939"/>
                  </a:lnTo>
                  <a:lnTo>
                    <a:pt x="0" y="271939"/>
                  </a:lnTo>
                  <a:close/>
                </a:path>
              </a:pathLst>
            </a:custGeom>
            <a:solidFill>
              <a:srgbClr val="000000">
                <a:alpha val="0"/>
              </a:srgbClr>
            </a:solidFill>
            <a:ln w="38100" cap="sq">
              <a:gradFill>
                <a:gsLst>
                  <a:gs pos="0">
                    <a:srgbClr val="0053C5">
                      <a:alpha val="100000"/>
                    </a:srgbClr>
                  </a:gs>
                  <a:gs pos="100000">
                    <a:srgbClr val="530458">
                      <a:alpha val="100000"/>
                    </a:srgbClr>
                  </a:gs>
                </a:gsLst>
                <a:path path="circle">
                  <a:fillToRect r="100000" b="100000"/>
                </a:path>
                <a:tileRect l="-100000" t="-100000"/>
              </a:gradFill>
              <a:prstDash val="solid"/>
              <a:miter/>
            </a:ln>
          </p:spPr>
        </p:sp>
        <p:sp>
          <p:nvSpPr>
            <p:cNvPr id="26" name="TextBox 26"/>
            <p:cNvSpPr txBox="1"/>
            <p:nvPr/>
          </p:nvSpPr>
          <p:spPr>
            <a:xfrm>
              <a:off x="0" y="-38100"/>
              <a:ext cx="611031" cy="310039"/>
            </a:xfrm>
            <a:prstGeom prst="rect">
              <a:avLst/>
            </a:prstGeom>
          </p:spPr>
          <p:txBody>
            <a:bodyPr lIns="50800" tIns="50800" rIns="50800" bIns="50800" rtlCol="0" anchor="ctr"/>
            <a:lstStyle/>
            <a:p>
              <a:pPr algn="ctr">
                <a:lnSpc>
                  <a:spcPts val="2659"/>
                </a:lnSpc>
              </a:pPr>
              <a:endParaRPr/>
            </a:p>
          </p:txBody>
        </p:sp>
      </p:grpSp>
      <p:sp>
        <p:nvSpPr>
          <p:cNvPr id="27" name="TextBox 27"/>
          <p:cNvSpPr txBox="1"/>
          <p:nvPr/>
        </p:nvSpPr>
        <p:spPr>
          <a:xfrm>
            <a:off x="8526586" y="3687425"/>
            <a:ext cx="3544460" cy="410369"/>
          </a:xfrm>
          <a:prstGeom prst="rect">
            <a:avLst/>
          </a:prstGeom>
        </p:spPr>
        <p:txBody>
          <a:bodyPr wrap="square" lIns="0" tIns="0" rIns="0" bIns="0" rtlCol="0" anchor="t">
            <a:spAutoFit/>
          </a:bodyPr>
          <a:lstStyle/>
          <a:p>
            <a:pPr algn="l">
              <a:lnSpc>
                <a:spcPts val="3219"/>
              </a:lnSpc>
              <a:spcBef>
                <a:spcPct val="0"/>
              </a:spcBef>
            </a:pPr>
            <a:r>
              <a:rPr lang="en-US" sz="3200" b="1" dirty="0">
                <a:solidFill>
                  <a:srgbClr val="CFBDFF"/>
                </a:solidFill>
                <a:latin typeface="Times New Roman" panose="02020603050405020304" pitchFamily="18" charset="0"/>
                <a:ea typeface="Poppins Semi-Bold"/>
                <a:cs typeface="Times New Roman" panose="02020603050405020304" pitchFamily="18" charset="0"/>
                <a:sym typeface="Poppins Semi-Bold"/>
              </a:rPr>
              <a:t>Problem Statement</a:t>
            </a:r>
          </a:p>
        </p:txBody>
      </p:sp>
      <p:grpSp>
        <p:nvGrpSpPr>
          <p:cNvPr id="29" name="Group 29"/>
          <p:cNvGrpSpPr/>
          <p:nvPr/>
        </p:nvGrpSpPr>
        <p:grpSpPr>
          <a:xfrm>
            <a:off x="7644111" y="3716887"/>
            <a:ext cx="377630" cy="377630"/>
            <a:chOff x="0" y="0"/>
            <a:chExt cx="812800" cy="812800"/>
          </a:xfrm>
        </p:grpSpPr>
        <p:sp>
          <p:nvSpPr>
            <p:cNvPr id="30" name="Freeform 3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3428BA">
                    <a:alpha val="100000"/>
                  </a:srgbClr>
                </a:gs>
                <a:gs pos="100000">
                  <a:srgbClr val="5FA2DB">
                    <a:alpha val="100000"/>
                  </a:srgbClr>
                </a:gs>
              </a:gsLst>
              <a:lin ang="0"/>
            </a:gradFill>
          </p:spPr>
        </p:sp>
        <p:sp>
          <p:nvSpPr>
            <p:cNvPr id="31" name="TextBox 31"/>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grpSp>
        <p:nvGrpSpPr>
          <p:cNvPr id="32" name="Group 32"/>
          <p:cNvGrpSpPr/>
          <p:nvPr/>
        </p:nvGrpSpPr>
        <p:grpSpPr>
          <a:xfrm>
            <a:off x="8324442" y="4709898"/>
            <a:ext cx="2708530" cy="1032519"/>
            <a:chOff x="0" y="0"/>
            <a:chExt cx="713358" cy="271939"/>
          </a:xfrm>
        </p:grpSpPr>
        <p:sp>
          <p:nvSpPr>
            <p:cNvPr id="33" name="Freeform 33"/>
            <p:cNvSpPr/>
            <p:nvPr/>
          </p:nvSpPr>
          <p:spPr>
            <a:xfrm>
              <a:off x="0" y="0"/>
              <a:ext cx="713358" cy="271939"/>
            </a:xfrm>
            <a:custGeom>
              <a:avLst/>
              <a:gdLst/>
              <a:ahLst/>
              <a:cxnLst/>
              <a:rect l="l" t="t" r="r" b="b"/>
              <a:pathLst>
                <a:path w="713358" h="271939">
                  <a:moveTo>
                    <a:pt x="0" y="0"/>
                  </a:moveTo>
                  <a:lnTo>
                    <a:pt x="713358" y="0"/>
                  </a:lnTo>
                  <a:lnTo>
                    <a:pt x="713358" y="271939"/>
                  </a:lnTo>
                  <a:lnTo>
                    <a:pt x="0" y="271939"/>
                  </a:lnTo>
                  <a:close/>
                </a:path>
              </a:pathLst>
            </a:custGeom>
            <a:solidFill>
              <a:srgbClr val="000000">
                <a:alpha val="0"/>
              </a:srgbClr>
            </a:solidFill>
            <a:ln w="38100" cap="sq">
              <a:gradFill>
                <a:gsLst>
                  <a:gs pos="0">
                    <a:srgbClr val="0053C5">
                      <a:alpha val="100000"/>
                    </a:srgbClr>
                  </a:gs>
                  <a:gs pos="100000">
                    <a:srgbClr val="530458">
                      <a:alpha val="100000"/>
                    </a:srgbClr>
                  </a:gs>
                </a:gsLst>
                <a:path path="circle">
                  <a:fillToRect r="100000" b="100000"/>
                </a:path>
                <a:tileRect l="-100000" t="-100000"/>
              </a:gradFill>
              <a:prstDash val="solid"/>
              <a:miter/>
            </a:ln>
          </p:spPr>
          <p:txBody>
            <a:bodyPr/>
            <a:lstStyle/>
            <a:p>
              <a:endParaRPr lang="en-US" dirty="0"/>
            </a:p>
          </p:txBody>
        </p:sp>
        <p:sp>
          <p:nvSpPr>
            <p:cNvPr id="34" name="TextBox 34"/>
            <p:cNvSpPr txBox="1"/>
            <p:nvPr/>
          </p:nvSpPr>
          <p:spPr>
            <a:xfrm>
              <a:off x="0" y="-38100"/>
              <a:ext cx="713358" cy="310039"/>
            </a:xfrm>
            <a:prstGeom prst="rect">
              <a:avLst/>
            </a:prstGeom>
          </p:spPr>
          <p:txBody>
            <a:bodyPr lIns="50800" tIns="50800" rIns="50800" bIns="50800" rtlCol="0" anchor="ctr"/>
            <a:lstStyle/>
            <a:p>
              <a:pPr algn="ctr">
                <a:lnSpc>
                  <a:spcPts val="2659"/>
                </a:lnSpc>
              </a:pPr>
              <a:endParaRPr/>
            </a:p>
          </p:txBody>
        </p:sp>
      </p:grpSp>
      <p:sp>
        <p:nvSpPr>
          <p:cNvPr id="35" name="TextBox 35"/>
          <p:cNvSpPr txBox="1"/>
          <p:nvPr/>
        </p:nvSpPr>
        <p:spPr>
          <a:xfrm>
            <a:off x="8585590" y="4954437"/>
            <a:ext cx="2451874" cy="410369"/>
          </a:xfrm>
          <a:prstGeom prst="rect">
            <a:avLst/>
          </a:prstGeom>
        </p:spPr>
        <p:txBody>
          <a:bodyPr lIns="0" tIns="0" rIns="0" bIns="0" rtlCol="0" anchor="t">
            <a:spAutoFit/>
          </a:bodyPr>
          <a:lstStyle/>
          <a:p>
            <a:pPr algn="l">
              <a:lnSpc>
                <a:spcPts val="3219"/>
              </a:lnSpc>
              <a:spcBef>
                <a:spcPct val="0"/>
              </a:spcBef>
            </a:pPr>
            <a:r>
              <a:rPr lang="en-US" sz="3200" b="1" dirty="0">
                <a:solidFill>
                  <a:srgbClr val="CFBDFF"/>
                </a:solidFill>
                <a:latin typeface="Times New Roman" panose="02020603050405020304" pitchFamily="18" charset="0"/>
                <a:ea typeface="Poppins Semi-Bold"/>
                <a:cs typeface="Times New Roman" panose="02020603050405020304" pitchFamily="18" charset="0"/>
                <a:sym typeface="Poppins Semi-Bold"/>
              </a:rPr>
              <a:t>Introduction</a:t>
            </a:r>
          </a:p>
        </p:txBody>
      </p:sp>
      <p:grpSp>
        <p:nvGrpSpPr>
          <p:cNvPr id="37" name="Group 37"/>
          <p:cNvGrpSpPr/>
          <p:nvPr/>
        </p:nvGrpSpPr>
        <p:grpSpPr>
          <a:xfrm>
            <a:off x="7668546" y="4975810"/>
            <a:ext cx="377630" cy="377630"/>
            <a:chOff x="0" y="0"/>
            <a:chExt cx="812800" cy="812800"/>
          </a:xfrm>
        </p:grpSpPr>
        <p:sp>
          <p:nvSpPr>
            <p:cNvPr id="38" name="Freeform 3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3428BA">
                    <a:alpha val="100000"/>
                  </a:srgbClr>
                </a:gs>
                <a:gs pos="100000">
                  <a:srgbClr val="5FA2DB">
                    <a:alpha val="100000"/>
                  </a:srgbClr>
                </a:gs>
              </a:gsLst>
              <a:lin ang="0"/>
            </a:gradFill>
          </p:spPr>
        </p:sp>
        <p:sp>
          <p:nvSpPr>
            <p:cNvPr id="39" name="TextBox 39"/>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grpSp>
        <p:nvGrpSpPr>
          <p:cNvPr id="40" name="Group 40"/>
          <p:cNvGrpSpPr/>
          <p:nvPr/>
        </p:nvGrpSpPr>
        <p:grpSpPr>
          <a:xfrm>
            <a:off x="8305166" y="5994255"/>
            <a:ext cx="2726836" cy="1032519"/>
            <a:chOff x="0" y="0"/>
            <a:chExt cx="540264" cy="271939"/>
          </a:xfrm>
        </p:grpSpPr>
        <p:sp>
          <p:nvSpPr>
            <p:cNvPr id="41" name="Freeform 41"/>
            <p:cNvSpPr/>
            <p:nvPr/>
          </p:nvSpPr>
          <p:spPr>
            <a:xfrm>
              <a:off x="0" y="0"/>
              <a:ext cx="540264" cy="271939"/>
            </a:xfrm>
            <a:custGeom>
              <a:avLst/>
              <a:gdLst/>
              <a:ahLst/>
              <a:cxnLst/>
              <a:rect l="l" t="t" r="r" b="b"/>
              <a:pathLst>
                <a:path w="540264" h="271939">
                  <a:moveTo>
                    <a:pt x="0" y="0"/>
                  </a:moveTo>
                  <a:lnTo>
                    <a:pt x="540264" y="0"/>
                  </a:lnTo>
                  <a:lnTo>
                    <a:pt x="540264" y="271939"/>
                  </a:lnTo>
                  <a:lnTo>
                    <a:pt x="0" y="271939"/>
                  </a:lnTo>
                  <a:close/>
                </a:path>
              </a:pathLst>
            </a:custGeom>
            <a:solidFill>
              <a:srgbClr val="000000">
                <a:alpha val="0"/>
              </a:srgbClr>
            </a:solidFill>
            <a:ln w="38100" cap="sq">
              <a:gradFill>
                <a:gsLst>
                  <a:gs pos="0">
                    <a:srgbClr val="0053C5">
                      <a:alpha val="100000"/>
                    </a:srgbClr>
                  </a:gs>
                  <a:gs pos="100000">
                    <a:srgbClr val="530458">
                      <a:alpha val="100000"/>
                    </a:srgbClr>
                  </a:gs>
                </a:gsLst>
                <a:path path="circle">
                  <a:fillToRect r="100000" b="100000"/>
                </a:path>
                <a:tileRect l="-100000" t="-100000"/>
              </a:gradFill>
              <a:prstDash val="solid"/>
              <a:miter/>
            </a:ln>
          </p:spPr>
        </p:sp>
        <p:sp>
          <p:nvSpPr>
            <p:cNvPr id="42" name="TextBox 42"/>
            <p:cNvSpPr txBox="1"/>
            <p:nvPr/>
          </p:nvSpPr>
          <p:spPr>
            <a:xfrm>
              <a:off x="0" y="-38100"/>
              <a:ext cx="540264" cy="310039"/>
            </a:xfrm>
            <a:prstGeom prst="rect">
              <a:avLst/>
            </a:prstGeom>
          </p:spPr>
          <p:txBody>
            <a:bodyPr lIns="50800" tIns="50800" rIns="50800" bIns="50800" rtlCol="0" anchor="ctr"/>
            <a:lstStyle/>
            <a:p>
              <a:pPr algn="ctr">
                <a:lnSpc>
                  <a:spcPts val="2659"/>
                </a:lnSpc>
              </a:pPr>
              <a:endParaRPr/>
            </a:p>
          </p:txBody>
        </p:sp>
      </p:grpSp>
      <p:sp>
        <p:nvSpPr>
          <p:cNvPr id="43" name="TextBox 43"/>
          <p:cNvSpPr txBox="1"/>
          <p:nvPr/>
        </p:nvSpPr>
        <p:spPr>
          <a:xfrm>
            <a:off x="8501756" y="6347536"/>
            <a:ext cx="2511940" cy="410369"/>
          </a:xfrm>
          <a:prstGeom prst="rect">
            <a:avLst/>
          </a:prstGeom>
        </p:spPr>
        <p:txBody>
          <a:bodyPr wrap="square" lIns="0" tIns="0" rIns="0" bIns="0" rtlCol="0" anchor="t">
            <a:spAutoFit/>
          </a:bodyPr>
          <a:lstStyle/>
          <a:p>
            <a:pPr algn="l">
              <a:lnSpc>
                <a:spcPts val="3219"/>
              </a:lnSpc>
              <a:spcBef>
                <a:spcPct val="0"/>
              </a:spcBef>
            </a:pPr>
            <a:r>
              <a:rPr lang="en-US" sz="3200" b="1" dirty="0">
                <a:solidFill>
                  <a:srgbClr val="CFBDFF"/>
                </a:solidFill>
                <a:latin typeface="Times New Roman" panose="02020603050405020304" pitchFamily="18" charset="0"/>
                <a:ea typeface="Poppins Semi-Bold"/>
                <a:cs typeface="Times New Roman" panose="02020603050405020304" pitchFamily="18" charset="0"/>
                <a:sym typeface="Poppins Semi-Bold"/>
              </a:rPr>
              <a:t>Methodology</a:t>
            </a:r>
          </a:p>
        </p:txBody>
      </p:sp>
      <p:grpSp>
        <p:nvGrpSpPr>
          <p:cNvPr id="45" name="Group 45"/>
          <p:cNvGrpSpPr/>
          <p:nvPr/>
        </p:nvGrpSpPr>
        <p:grpSpPr>
          <a:xfrm>
            <a:off x="7665771" y="6317412"/>
            <a:ext cx="377630" cy="377630"/>
            <a:chOff x="0" y="0"/>
            <a:chExt cx="812800" cy="812800"/>
          </a:xfrm>
        </p:grpSpPr>
        <p:sp>
          <p:nvSpPr>
            <p:cNvPr id="46" name="Freeform 4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3428BA">
                    <a:alpha val="100000"/>
                  </a:srgbClr>
                </a:gs>
                <a:gs pos="100000">
                  <a:srgbClr val="5FA2DB">
                    <a:alpha val="100000"/>
                  </a:srgbClr>
                </a:gs>
              </a:gsLst>
              <a:lin ang="0"/>
            </a:gradFill>
          </p:spPr>
        </p:sp>
        <p:sp>
          <p:nvSpPr>
            <p:cNvPr id="47" name="TextBox 47"/>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sp>
        <p:nvSpPr>
          <p:cNvPr id="48" name="Freeform 48"/>
          <p:cNvSpPr/>
          <p:nvPr/>
        </p:nvSpPr>
        <p:spPr>
          <a:xfrm>
            <a:off x="1028700" y="1474672"/>
            <a:ext cx="759756" cy="759756"/>
          </a:xfrm>
          <a:custGeom>
            <a:avLst/>
            <a:gdLst/>
            <a:ahLst/>
            <a:cxnLst/>
            <a:rect l="l" t="t" r="r" b="b"/>
            <a:pathLst>
              <a:path w="759756" h="759756">
                <a:moveTo>
                  <a:pt x="0" y="0"/>
                </a:moveTo>
                <a:lnTo>
                  <a:pt x="759756" y="0"/>
                </a:lnTo>
                <a:lnTo>
                  <a:pt x="759756" y="759755"/>
                </a:lnTo>
                <a:lnTo>
                  <a:pt x="0" y="759755"/>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50" name="TextBox 17">
            <a:extLst>
              <a:ext uri="{FF2B5EF4-FFF2-40B4-BE49-F238E27FC236}">
                <a16:creationId xmlns:a16="http://schemas.microsoft.com/office/drawing/2014/main" id="{B26B8705-7834-D0F7-80DC-456BD08FED72}"/>
              </a:ext>
            </a:extLst>
          </p:cNvPr>
          <p:cNvSpPr txBox="1"/>
          <p:nvPr/>
        </p:nvSpPr>
        <p:spPr>
          <a:xfrm>
            <a:off x="1986732" y="1720467"/>
            <a:ext cx="5699379" cy="415883"/>
          </a:xfrm>
          <a:prstGeom prst="rect">
            <a:avLst/>
          </a:prstGeom>
        </p:spPr>
        <p:txBody>
          <a:bodyPr wrap="square" lIns="0" tIns="0" rIns="0" bIns="0" rtlCol="0" anchor="t">
            <a:spAutoFit/>
          </a:bodyPr>
          <a:lstStyle/>
          <a:p>
            <a:pPr algn="l">
              <a:lnSpc>
                <a:spcPts val="3119"/>
              </a:lnSpc>
              <a:spcBef>
                <a:spcPct val="0"/>
              </a:spcBef>
            </a:pPr>
            <a:r>
              <a:rPr lang="en-US" sz="4000" b="1" dirty="0">
                <a:solidFill>
                  <a:srgbClr val="FFFFFF"/>
                </a:solidFill>
                <a:latin typeface="Britannic Bold" panose="020B0903060703020204" pitchFamily="34" charset="0"/>
                <a:ea typeface="Poppins Bold"/>
                <a:cs typeface="Poppins Bold"/>
                <a:sym typeface="Poppins Bold"/>
              </a:rPr>
              <a:t>Heritage Memory</a:t>
            </a:r>
          </a:p>
        </p:txBody>
      </p:sp>
      <p:sp>
        <p:nvSpPr>
          <p:cNvPr id="51" name="Freeform 46">
            <a:extLst>
              <a:ext uri="{FF2B5EF4-FFF2-40B4-BE49-F238E27FC236}">
                <a16:creationId xmlns:a16="http://schemas.microsoft.com/office/drawing/2014/main" id="{6E4B4DEF-2488-480F-94A6-F51ADC3AF535}"/>
              </a:ext>
            </a:extLst>
          </p:cNvPr>
          <p:cNvSpPr/>
          <p:nvPr/>
        </p:nvSpPr>
        <p:spPr>
          <a:xfrm>
            <a:off x="7667940" y="7546202"/>
            <a:ext cx="377630" cy="37763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3428BA">
                  <a:alpha val="100000"/>
                </a:srgbClr>
              </a:gs>
              <a:gs pos="100000">
                <a:srgbClr val="5FA2DB">
                  <a:alpha val="100000"/>
                </a:srgbClr>
              </a:gs>
            </a:gsLst>
            <a:lin ang="0"/>
          </a:gradFill>
        </p:spPr>
      </p:sp>
      <p:sp>
        <p:nvSpPr>
          <p:cNvPr id="52" name="Freeform 46">
            <a:extLst>
              <a:ext uri="{FF2B5EF4-FFF2-40B4-BE49-F238E27FC236}">
                <a16:creationId xmlns:a16="http://schemas.microsoft.com/office/drawing/2014/main" id="{C0FEB9D4-9C93-679E-E63E-7D6B03AF100C}"/>
              </a:ext>
            </a:extLst>
          </p:cNvPr>
          <p:cNvSpPr/>
          <p:nvPr/>
        </p:nvSpPr>
        <p:spPr>
          <a:xfrm>
            <a:off x="7653088" y="8711860"/>
            <a:ext cx="377630" cy="37763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3428BA">
                  <a:alpha val="100000"/>
                </a:srgbClr>
              </a:gs>
              <a:gs pos="100000">
                <a:srgbClr val="5FA2DB">
                  <a:alpha val="100000"/>
                </a:srgbClr>
              </a:gs>
            </a:gsLst>
            <a:lin ang="0"/>
          </a:gradFill>
        </p:spPr>
      </p:sp>
      <p:grpSp>
        <p:nvGrpSpPr>
          <p:cNvPr id="54" name="Group 40">
            <a:extLst>
              <a:ext uri="{FF2B5EF4-FFF2-40B4-BE49-F238E27FC236}">
                <a16:creationId xmlns:a16="http://schemas.microsoft.com/office/drawing/2014/main" id="{D2A32ADD-EE66-5EB8-8F87-F0BF02DBC0BE}"/>
              </a:ext>
            </a:extLst>
          </p:cNvPr>
          <p:cNvGrpSpPr/>
          <p:nvPr/>
        </p:nvGrpSpPr>
        <p:grpSpPr>
          <a:xfrm>
            <a:off x="8323472" y="7218757"/>
            <a:ext cx="2708530" cy="1032519"/>
            <a:chOff x="0" y="0"/>
            <a:chExt cx="540264" cy="271939"/>
          </a:xfrm>
        </p:grpSpPr>
        <p:sp>
          <p:nvSpPr>
            <p:cNvPr id="55" name="Freeform 41">
              <a:extLst>
                <a:ext uri="{FF2B5EF4-FFF2-40B4-BE49-F238E27FC236}">
                  <a16:creationId xmlns:a16="http://schemas.microsoft.com/office/drawing/2014/main" id="{52C69C3E-42DB-8267-7048-0ADBA1313AD5}"/>
                </a:ext>
              </a:extLst>
            </p:cNvPr>
            <p:cNvSpPr/>
            <p:nvPr/>
          </p:nvSpPr>
          <p:spPr>
            <a:xfrm>
              <a:off x="0" y="0"/>
              <a:ext cx="540264" cy="271939"/>
            </a:xfrm>
            <a:custGeom>
              <a:avLst/>
              <a:gdLst/>
              <a:ahLst/>
              <a:cxnLst/>
              <a:rect l="l" t="t" r="r" b="b"/>
              <a:pathLst>
                <a:path w="540264" h="271939">
                  <a:moveTo>
                    <a:pt x="0" y="0"/>
                  </a:moveTo>
                  <a:lnTo>
                    <a:pt x="540264" y="0"/>
                  </a:lnTo>
                  <a:lnTo>
                    <a:pt x="540264" y="271939"/>
                  </a:lnTo>
                  <a:lnTo>
                    <a:pt x="0" y="271939"/>
                  </a:lnTo>
                  <a:close/>
                </a:path>
              </a:pathLst>
            </a:custGeom>
            <a:solidFill>
              <a:srgbClr val="000000">
                <a:alpha val="0"/>
              </a:srgbClr>
            </a:solidFill>
            <a:ln w="38100" cap="sq">
              <a:gradFill>
                <a:gsLst>
                  <a:gs pos="0">
                    <a:srgbClr val="0053C5">
                      <a:alpha val="100000"/>
                    </a:srgbClr>
                  </a:gs>
                  <a:gs pos="100000">
                    <a:srgbClr val="530458">
                      <a:alpha val="100000"/>
                    </a:srgbClr>
                  </a:gs>
                </a:gsLst>
                <a:path path="circle">
                  <a:fillToRect r="100000" b="100000"/>
                </a:path>
                <a:tileRect l="-100000" t="-100000"/>
              </a:gradFill>
              <a:prstDash val="solid"/>
              <a:miter/>
            </a:ln>
          </p:spPr>
        </p:sp>
        <p:sp>
          <p:nvSpPr>
            <p:cNvPr id="56" name="TextBox 42">
              <a:extLst>
                <a:ext uri="{FF2B5EF4-FFF2-40B4-BE49-F238E27FC236}">
                  <a16:creationId xmlns:a16="http://schemas.microsoft.com/office/drawing/2014/main" id="{F4532D0C-BD9B-9594-3A3C-A791421ED770}"/>
                </a:ext>
              </a:extLst>
            </p:cNvPr>
            <p:cNvSpPr txBox="1"/>
            <p:nvPr/>
          </p:nvSpPr>
          <p:spPr>
            <a:xfrm>
              <a:off x="0" y="-38100"/>
              <a:ext cx="540264" cy="310039"/>
            </a:xfrm>
            <a:prstGeom prst="rect">
              <a:avLst/>
            </a:prstGeom>
          </p:spPr>
          <p:txBody>
            <a:bodyPr lIns="50800" tIns="50800" rIns="50800" bIns="50800" rtlCol="0" anchor="ctr"/>
            <a:lstStyle/>
            <a:p>
              <a:pPr algn="ctr">
                <a:lnSpc>
                  <a:spcPts val="2659"/>
                </a:lnSpc>
              </a:pPr>
              <a:endParaRPr/>
            </a:p>
          </p:txBody>
        </p:sp>
      </p:grpSp>
      <p:grpSp>
        <p:nvGrpSpPr>
          <p:cNvPr id="57" name="Group 40">
            <a:extLst>
              <a:ext uri="{FF2B5EF4-FFF2-40B4-BE49-F238E27FC236}">
                <a16:creationId xmlns:a16="http://schemas.microsoft.com/office/drawing/2014/main" id="{AF85D576-379E-0A65-A105-309D35A97D61}"/>
              </a:ext>
            </a:extLst>
          </p:cNvPr>
          <p:cNvGrpSpPr/>
          <p:nvPr/>
        </p:nvGrpSpPr>
        <p:grpSpPr>
          <a:xfrm>
            <a:off x="8323472" y="8441968"/>
            <a:ext cx="2708530" cy="1032519"/>
            <a:chOff x="0" y="0"/>
            <a:chExt cx="540264" cy="271939"/>
          </a:xfrm>
        </p:grpSpPr>
        <p:sp>
          <p:nvSpPr>
            <p:cNvPr id="58" name="Freeform 41">
              <a:extLst>
                <a:ext uri="{FF2B5EF4-FFF2-40B4-BE49-F238E27FC236}">
                  <a16:creationId xmlns:a16="http://schemas.microsoft.com/office/drawing/2014/main" id="{B9D6844B-E0DD-5920-3F50-96115662A24A}"/>
                </a:ext>
              </a:extLst>
            </p:cNvPr>
            <p:cNvSpPr/>
            <p:nvPr/>
          </p:nvSpPr>
          <p:spPr>
            <a:xfrm>
              <a:off x="0" y="0"/>
              <a:ext cx="540264" cy="271939"/>
            </a:xfrm>
            <a:custGeom>
              <a:avLst/>
              <a:gdLst/>
              <a:ahLst/>
              <a:cxnLst/>
              <a:rect l="l" t="t" r="r" b="b"/>
              <a:pathLst>
                <a:path w="540264" h="271939">
                  <a:moveTo>
                    <a:pt x="0" y="0"/>
                  </a:moveTo>
                  <a:lnTo>
                    <a:pt x="540264" y="0"/>
                  </a:lnTo>
                  <a:lnTo>
                    <a:pt x="540264" y="271939"/>
                  </a:lnTo>
                  <a:lnTo>
                    <a:pt x="0" y="271939"/>
                  </a:lnTo>
                  <a:close/>
                </a:path>
              </a:pathLst>
            </a:custGeom>
            <a:solidFill>
              <a:srgbClr val="000000">
                <a:alpha val="0"/>
              </a:srgbClr>
            </a:solidFill>
            <a:ln w="38100" cap="sq">
              <a:gradFill>
                <a:gsLst>
                  <a:gs pos="0">
                    <a:srgbClr val="0053C5">
                      <a:alpha val="100000"/>
                    </a:srgbClr>
                  </a:gs>
                  <a:gs pos="100000">
                    <a:srgbClr val="530458">
                      <a:alpha val="100000"/>
                    </a:srgbClr>
                  </a:gs>
                </a:gsLst>
                <a:path path="circle">
                  <a:fillToRect r="100000" b="100000"/>
                </a:path>
                <a:tileRect l="-100000" t="-100000"/>
              </a:gradFill>
              <a:prstDash val="solid"/>
              <a:miter/>
            </a:ln>
          </p:spPr>
        </p:sp>
        <p:sp>
          <p:nvSpPr>
            <p:cNvPr id="59" name="TextBox 42">
              <a:extLst>
                <a:ext uri="{FF2B5EF4-FFF2-40B4-BE49-F238E27FC236}">
                  <a16:creationId xmlns:a16="http://schemas.microsoft.com/office/drawing/2014/main" id="{9402F5C6-C6A3-C6A7-AADE-91B6A1316760}"/>
                </a:ext>
              </a:extLst>
            </p:cNvPr>
            <p:cNvSpPr txBox="1"/>
            <p:nvPr/>
          </p:nvSpPr>
          <p:spPr>
            <a:xfrm>
              <a:off x="0" y="-38100"/>
              <a:ext cx="540264" cy="310039"/>
            </a:xfrm>
            <a:prstGeom prst="rect">
              <a:avLst/>
            </a:prstGeom>
          </p:spPr>
          <p:txBody>
            <a:bodyPr lIns="50800" tIns="50800" rIns="50800" bIns="50800" rtlCol="0" anchor="ctr"/>
            <a:lstStyle/>
            <a:p>
              <a:pPr algn="ctr">
                <a:lnSpc>
                  <a:spcPts val="2659"/>
                </a:lnSpc>
              </a:pPr>
              <a:endParaRPr/>
            </a:p>
          </p:txBody>
        </p:sp>
      </p:grpSp>
      <p:sp>
        <p:nvSpPr>
          <p:cNvPr id="60" name="TextBox 43">
            <a:extLst>
              <a:ext uri="{FF2B5EF4-FFF2-40B4-BE49-F238E27FC236}">
                <a16:creationId xmlns:a16="http://schemas.microsoft.com/office/drawing/2014/main" id="{61D43FE7-0AAE-1F73-D3DD-D7F4BF25A3BB}"/>
              </a:ext>
            </a:extLst>
          </p:cNvPr>
          <p:cNvSpPr txBox="1"/>
          <p:nvPr/>
        </p:nvSpPr>
        <p:spPr>
          <a:xfrm>
            <a:off x="8550027" y="7467536"/>
            <a:ext cx="2091263" cy="410369"/>
          </a:xfrm>
          <a:prstGeom prst="rect">
            <a:avLst/>
          </a:prstGeom>
        </p:spPr>
        <p:txBody>
          <a:bodyPr wrap="square" lIns="0" tIns="0" rIns="0" bIns="0" rtlCol="0" anchor="t">
            <a:spAutoFit/>
          </a:bodyPr>
          <a:lstStyle/>
          <a:p>
            <a:pPr algn="l">
              <a:lnSpc>
                <a:spcPts val="3219"/>
              </a:lnSpc>
              <a:spcBef>
                <a:spcPct val="0"/>
              </a:spcBef>
            </a:pPr>
            <a:r>
              <a:rPr lang="en-US" sz="3200" b="1" dirty="0">
                <a:solidFill>
                  <a:srgbClr val="CFBDFF"/>
                </a:solidFill>
                <a:latin typeface="Times New Roman" panose="02020603050405020304" pitchFamily="18" charset="0"/>
                <a:ea typeface="Poppins Semi-Bold"/>
                <a:cs typeface="Times New Roman" panose="02020603050405020304" pitchFamily="18" charset="0"/>
                <a:sym typeface="Poppins Semi-Bold"/>
              </a:rPr>
              <a:t>Results</a:t>
            </a:r>
          </a:p>
        </p:txBody>
      </p:sp>
      <p:sp>
        <p:nvSpPr>
          <p:cNvPr id="61" name="TextBox 43">
            <a:extLst>
              <a:ext uri="{FF2B5EF4-FFF2-40B4-BE49-F238E27FC236}">
                <a16:creationId xmlns:a16="http://schemas.microsoft.com/office/drawing/2014/main" id="{948E657F-1A50-135E-25C8-74F27DB5FF0F}"/>
              </a:ext>
            </a:extLst>
          </p:cNvPr>
          <p:cNvSpPr txBox="1"/>
          <p:nvPr/>
        </p:nvSpPr>
        <p:spPr>
          <a:xfrm>
            <a:off x="8657641" y="8677717"/>
            <a:ext cx="2091263" cy="410369"/>
          </a:xfrm>
          <a:prstGeom prst="rect">
            <a:avLst/>
          </a:prstGeom>
        </p:spPr>
        <p:txBody>
          <a:bodyPr wrap="square" lIns="0" tIns="0" rIns="0" bIns="0" rtlCol="0" anchor="t">
            <a:spAutoFit/>
          </a:bodyPr>
          <a:lstStyle/>
          <a:p>
            <a:pPr algn="l">
              <a:lnSpc>
                <a:spcPts val="3219"/>
              </a:lnSpc>
              <a:spcBef>
                <a:spcPct val="0"/>
              </a:spcBef>
            </a:pPr>
            <a:r>
              <a:rPr lang="en-US" sz="3200" b="1" dirty="0">
                <a:solidFill>
                  <a:srgbClr val="CFBDFF"/>
                </a:solidFill>
                <a:latin typeface="Times New Roman" panose="02020603050405020304" pitchFamily="18" charset="0"/>
                <a:ea typeface="Poppins Semi-Bold"/>
                <a:cs typeface="Times New Roman" panose="02020603050405020304" pitchFamily="18" charset="0"/>
                <a:sym typeface="Poppins Semi-Bold"/>
              </a:rPr>
              <a:t>Conclusion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barn(inVertical)">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1000"/>
                                        <p:tgtEl>
                                          <p:spTgt spid="16"/>
                                        </p:tgtEl>
                                      </p:cBhvr>
                                    </p:animEffect>
                                    <p:anim calcmode="lin" valueType="num">
                                      <p:cBhvr>
                                        <p:cTn id="25" dur="1000" fill="hold"/>
                                        <p:tgtEl>
                                          <p:spTgt spid="16"/>
                                        </p:tgtEl>
                                        <p:attrNameLst>
                                          <p:attrName>ppt_x</p:attrName>
                                        </p:attrNameLst>
                                      </p:cBhvr>
                                      <p:tavLst>
                                        <p:tav tm="0">
                                          <p:val>
                                            <p:strVal val="#ppt_x"/>
                                          </p:val>
                                        </p:tav>
                                        <p:tav tm="100000">
                                          <p:val>
                                            <p:strVal val="#ppt_x"/>
                                          </p:val>
                                        </p:tav>
                                      </p:tavLst>
                                    </p:anim>
                                    <p:anim calcmode="lin" valueType="num">
                                      <p:cBhvr>
                                        <p:cTn id="2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1000"/>
                                        <p:tgtEl>
                                          <p:spTgt spid="19"/>
                                        </p:tgtEl>
                                      </p:cBhvr>
                                    </p:animEffect>
                                    <p:anim calcmode="lin" valueType="num">
                                      <p:cBhvr>
                                        <p:cTn id="32" dur="1000" fill="hold"/>
                                        <p:tgtEl>
                                          <p:spTgt spid="19"/>
                                        </p:tgtEl>
                                        <p:attrNameLst>
                                          <p:attrName>ppt_x</p:attrName>
                                        </p:attrNameLst>
                                      </p:cBhvr>
                                      <p:tavLst>
                                        <p:tav tm="0">
                                          <p:val>
                                            <p:strVal val="#ppt_x"/>
                                          </p:val>
                                        </p:tav>
                                        <p:tav tm="100000">
                                          <p:val>
                                            <p:strVal val="#ppt_x"/>
                                          </p:val>
                                        </p:tav>
                                      </p:tavLst>
                                    </p:anim>
                                    <p:anim calcmode="lin" valueType="num">
                                      <p:cBhvr>
                                        <p:cTn id="3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1000"/>
                                        <p:tgtEl>
                                          <p:spTgt spid="29"/>
                                        </p:tgtEl>
                                      </p:cBhvr>
                                    </p:animEffect>
                                    <p:anim calcmode="lin" valueType="num">
                                      <p:cBhvr>
                                        <p:cTn id="39" dur="1000" fill="hold"/>
                                        <p:tgtEl>
                                          <p:spTgt spid="29"/>
                                        </p:tgtEl>
                                        <p:attrNameLst>
                                          <p:attrName>ppt_x</p:attrName>
                                        </p:attrNameLst>
                                      </p:cBhvr>
                                      <p:tavLst>
                                        <p:tav tm="0">
                                          <p:val>
                                            <p:strVal val="#ppt_x"/>
                                          </p:val>
                                        </p:tav>
                                        <p:tav tm="100000">
                                          <p:val>
                                            <p:strVal val="#ppt_x"/>
                                          </p:val>
                                        </p:tav>
                                      </p:tavLst>
                                    </p:anim>
                                    <p:anim calcmode="lin" valueType="num">
                                      <p:cBhvr>
                                        <p:cTn id="40"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1000"/>
                                        <p:tgtEl>
                                          <p:spTgt spid="24"/>
                                        </p:tgtEl>
                                      </p:cBhvr>
                                    </p:animEffect>
                                    <p:anim calcmode="lin" valueType="num">
                                      <p:cBhvr>
                                        <p:cTn id="46" dur="1000" fill="hold"/>
                                        <p:tgtEl>
                                          <p:spTgt spid="24"/>
                                        </p:tgtEl>
                                        <p:attrNameLst>
                                          <p:attrName>ppt_x</p:attrName>
                                        </p:attrNameLst>
                                      </p:cBhvr>
                                      <p:tavLst>
                                        <p:tav tm="0">
                                          <p:val>
                                            <p:strVal val="#ppt_x"/>
                                          </p:val>
                                        </p:tav>
                                        <p:tav tm="100000">
                                          <p:val>
                                            <p:strVal val="#ppt_x"/>
                                          </p:val>
                                        </p:tav>
                                      </p:tavLst>
                                    </p:anim>
                                    <p:anim calcmode="lin" valueType="num">
                                      <p:cBhvr>
                                        <p:cTn id="47"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nodeType="clickEffect">
                                  <p:stCondLst>
                                    <p:cond delay="0"/>
                                  </p:stCondLst>
                                  <p:childTnLst>
                                    <p:set>
                                      <p:cBhvr>
                                        <p:cTn id="51" dur="1" fill="hold">
                                          <p:stCondLst>
                                            <p:cond delay="0"/>
                                          </p:stCondLst>
                                        </p:cTn>
                                        <p:tgtEl>
                                          <p:spTgt spid="27">
                                            <p:txEl>
                                              <p:pRg st="0" end="0"/>
                                            </p:txEl>
                                          </p:spTgt>
                                        </p:tgtEl>
                                        <p:attrNameLst>
                                          <p:attrName>style.visibility</p:attrName>
                                        </p:attrNameLst>
                                      </p:cBhvr>
                                      <p:to>
                                        <p:strVal val="visible"/>
                                      </p:to>
                                    </p:set>
                                    <p:animEffect transition="in" filter="fade">
                                      <p:cBhvr>
                                        <p:cTn id="52" dur="1000"/>
                                        <p:tgtEl>
                                          <p:spTgt spid="27">
                                            <p:txEl>
                                              <p:pRg st="0" end="0"/>
                                            </p:txEl>
                                          </p:spTgt>
                                        </p:tgtEl>
                                      </p:cBhvr>
                                    </p:animEffect>
                                    <p:anim calcmode="lin" valueType="num">
                                      <p:cBhvr>
                                        <p:cTn id="53" dur="10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54" dur="1000" fill="hold"/>
                                        <p:tgtEl>
                                          <p:spTgt spid="2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nodeType="click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1000"/>
                                        <p:tgtEl>
                                          <p:spTgt spid="37"/>
                                        </p:tgtEl>
                                      </p:cBhvr>
                                    </p:animEffect>
                                    <p:anim calcmode="lin" valueType="num">
                                      <p:cBhvr>
                                        <p:cTn id="60" dur="1000" fill="hold"/>
                                        <p:tgtEl>
                                          <p:spTgt spid="37"/>
                                        </p:tgtEl>
                                        <p:attrNameLst>
                                          <p:attrName>ppt_x</p:attrName>
                                        </p:attrNameLst>
                                      </p:cBhvr>
                                      <p:tavLst>
                                        <p:tav tm="0">
                                          <p:val>
                                            <p:strVal val="#ppt_x"/>
                                          </p:val>
                                        </p:tav>
                                        <p:tav tm="100000">
                                          <p:val>
                                            <p:strVal val="#ppt_x"/>
                                          </p:val>
                                        </p:tav>
                                      </p:tavLst>
                                    </p:anim>
                                    <p:anim calcmode="lin" valueType="num">
                                      <p:cBhvr>
                                        <p:cTn id="61"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nodeType="clickEffect">
                                  <p:stCondLst>
                                    <p:cond delay="0"/>
                                  </p:stCondLst>
                                  <p:childTnLst>
                                    <p:set>
                                      <p:cBhvr>
                                        <p:cTn id="65" dur="1" fill="hold">
                                          <p:stCondLst>
                                            <p:cond delay="0"/>
                                          </p:stCondLst>
                                        </p:cTn>
                                        <p:tgtEl>
                                          <p:spTgt spid="32"/>
                                        </p:tgtEl>
                                        <p:attrNameLst>
                                          <p:attrName>style.visibility</p:attrName>
                                        </p:attrNameLst>
                                      </p:cBhvr>
                                      <p:to>
                                        <p:strVal val="visible"/>
                                      </p:to>
                                    </p:set>
                                    <p:animEffect transition="in" filter="fade">
                                      <p:cBhvr>
                                        <p:cTn id="66" dur="1000"/>
                                        <p:tgtEl>
                                          <p:spTgt spid="32"/>
                                        </p:tgtEl>
                                      </p:cBhvr>
                                    </p:animEffect>
                                    <p:anim calcmode="lin" valueType="num">
                                      <p:cBhvr>
                                        <p:cTn id="67" dur="1000" fill="hold"/>
                                        <p:tgtEl>
                                          <p:spTgt spid="32"/>
                                        </p:tgtEl>
                                        <p:attrNameLst>
                                          <p:attrName>ppt_x</p:attrName>
                                        </p:attrNameLst>
                                      </p:cBhvr>
                                      <p:tavLst>
                                        <p:tav tm="0">
                                          <p:val>
                                            <p:strVal val="#ppt_x"/>
                                          </p:val>
                                        </p:tav>
                                        <p:tav tm="100000">
                                          <p:val>
                                            <p:strVal val="#ppt_x"/>
                                          </p:val>
                                        </p:tav>
                                      </p:tavLst>
                                    </p:anim>
                                    <p:anim calcmode="lin" valueType="num">
                                      <p:cBhvr>
                                        <p:cTn id="68"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2" presetClass="entr" presetSubtype="0" fill="hold" nodeType="clickEffect">
                                  <p:stCondLst>
                                    <p:cond delay="0"/>
                                  </p:stCondLst>
                                  <p:childTnLst>
                                    <p:set>
                                      <p:cBhvr>
                                        <p:cTn id="72" dur="1" fill="hold">
                                          <p:stCondLst>
                                            <p:cond delay="0"/>
                                          </p:stCondLst>
                                        </p:cTn>
                                        <p:tgtEl>
                                          <p:spTgt spid="35">
                                            <p:txEl>
                                              <p:pRg st="0" end="0"/>
                                            </p:txEl>
                                          </p:spTgt>
                                        </p:tgtEl>
                                        <p:attrNameLst>
                                          <p:attrName>style.visibility</p:attrName>
                                        </p:attrNameLst>
                                      </p:cBhvr>
                                      <p:to>
                                        <p:strVal val="visible"/>
                                      </p:to>
                                    </p:set>
                                    <p:animEffect transition="in" filter="fade">
                                      <p:cBhvr>
                                        <p:cTn id="73" dur="1000"/>
                                        <p:tgtEl>
                                          <p:spTgt spid="35">
                                            <p:txEl>
                                              <p:pRg st="0" end="0"/>
                                            </p:txEl>
                                          </p:spTgt>
                                        </p:tgtEl>
                                      </p:cBhvr>
                                    </p:animEffect>
                                    <p:anim calcmode="lin" valueType="num">
                                      <p:cBhvr>
                                        <p:cTn id="74" dur="1000" fill="hold"/>
                                        <p:tgtEl>
                                          <p:spTgt spid="35">
                                            <p:txEl>
                                              <p:pRg st="0" end="0"/>
                                            </p:txEl>
                                          </p:spTgt>
                                        </p:tgtEl>
                                        <p:attrNameLst>
                                          <p:attrName>ppt_x</p:attrName>
                                        </p:attrNameLst>
                                      </p:cBhvr>
                                      <p:tavLst>
                                        <p:tav tm="0">
                                          <p:val>
                                            <p:strVal val="#ppt_x"/>
                                          </p:val>
                                        </p:tav>
                                        <p:tav tm="100000">
                                          <p:val>
                                            <p:strVal val="#ppt_x"/>
                                          </p:val>
                                        </p:tav>
                                      </p:tavLst>
                                    </p:anim>
                                    <p:anim calcmode="lin" valueType="num">
                                      <p:cBhvr>
                                        <p:cTn id="75" dur="1000" fill="hold"/>
                                        <p:tgtEl>
                                          <p:spTgt spid="3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42" presetClass="entr" presetSubtype="0" fill="hold" nodeType="clickEffect">
                                  <p:stCondLst>
                                    <p:cond delay="0"/>
                                  </p:stCondLst>
                                  <p:childTnLst>
                                    <p:set>
                                      <p:cBhvr>
                                        <p:cTn id="79" dur="1" fill="hold">
                                          <p:stCondLst>
                                            <p:cond delay="0"/>
                                          </p:stCondLst>
                                        </p:cTn>
                                        <p:tgtEl>
                                          <p:spTgt spid="45"/>
                                        </p:tgtEl>
                                        <p:attrNameLst>
                                          <p:attrName>style.visibility</p:attrName>
                                        </p:attrNameLst>
                                      </p:cBhvr>
                                      <p:to>
                                        <p:strVal val="visible"/>
                                      </p:to>
                                    </p:set>
                                    <p:animEffect transition="in" filter="fade">
                                      <p:cBhvr>
                                        <p:cTn id="80" dur="1000"/>
                                        <p:tgtEl>
                                          <p:spTgt spid="45"/>
                                        </p:tgtEl>
                                      </p:cBhvr>
                                    </p:animEffect>
                                    <p:anim calcmode="lin" valueType="num">
                                      <p:cBhvr>
                                        <p:cTn id="81" dur="1000" fill="hold"/>
                                        <p:tgtEl>
                                          <p:spTgt spid="45"/>
                                        </p:tgtEl>
                                        <p:attrNameLst>
                                          <p:attrName>ppt_x</p:attrName>
                                        </p:attrNameLst>
                                      </p:cBhvr>
                                      <p:tavLst>
                                        <p:tav tm="0">
                                          <p:val>
                                            <p:strVal val="#ppt_x"/>
                                          </p:val>
                                        </p:tav>
                                        <p:tav tm="100000">
                                          <p:val>
                                            <p:strVal val="#ppt_x"/>
                                          </p:val>
                                        </p:tav>
                                      </p:tavLst>
                                    </p:anim>
                                    <p:anim calcmode="lin" valueType="num">
                                      <p:cBhvr>
                                        <p:cTn id="82"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42" presetClass="entr" presetSubtype="0" fill="hold" nodeType="clickEffect">
                                  <p:stCondLst>
                                    <p:cond delay="0"/>
                                  </p:stCondLst>
                                  <p:childTnLst>
                                    <p:set>
                                      <p:cBhvr>
                                        <p:cTn id="86" dur="1" fill="hold">
                                          <p:stCondLst>
                                            <p:cond delay="0"/>
                                          </p:stCondLst>
                                        </p:cTn>
                                        <p:tgtEl>
                                          <p:spTgt spid="40"/>
                                        </p:tgtEl>
                                        <p:attrNameLst>
                                          <p:attrName>style.visibility</p:attrName>
                                        </p:attrNameLst>
                                      </p:cBhvr>
                                      <p:to>
                                        <p:strVal val="visible"/>
                                      </p:to>
                                    </p:set>
                                    <p:animEffect transition="in" filter="fade">
                                      <p:cBhvr>
                                        <p:cTn id="87" dur="1000"/>
                                        <p:tgtEl>
                                          <p:spTgt spid="40"/>
                                        </p:tgtEl>
                                      </p:cBhvr>
                                    </p:animEffect>
                                    <p:anim calcmode="lin" valueType="num">
                                      <p:cBhvr>
                                        <p:cTn id="88" dur="1000" fill="hold"/>
                                        <p:tgtEl>
                                          <p:spTgt spid="40"/>
                                        </p:tgtEl>
                                        <p:attrNameLst>
                                          <p:attrName>ppt_x</p:attrName>
                                        </p:attrNameLst>
                                      </p:cBhvr>
                                      <p:tavLst>
                                        <p:tav tm="0">
                                          <p:val>
                                            <p:strVal val="#ppt_x"/>
                                          </p:val>
                                        </p:tav>
                                        <p:tav tm="100000">
                                          <p:val>
                                            <p:strVal val="#ppt_x"/>
                                          </p:val>
                                        </p:tav>
                                      </p:tavLst>
                                    </p:anim>
                                    <p:anim calcmode="lin" valueType="num">
                                      <p:cBhvr>
                                        <p:cTn id="89"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42" presetClass="entr" presetSubtype="0" fill="hold" nodeType="clickEffect">
                                  <p:stCondLst>
                                    <p:cond delay="0"/>
                                  </p:stCondLst>
                                  <p:childTnLst>
                                    <p:set>
                                      <p:cBhvr>
                                        <p:cTn id="93" dur="1" fill="hold">
                                          <p:stCondLst>
                                            <p:cond delay="0"/>
                                          </p:stCondLst>
                                        </p:cTn>
                                        <p:tgtEl>
                                          <p:spTgt spid="43">
                                            <p:txEl>
                                              <p:pRg st="0" end="0"/>
                                            </p:txEl>
                                          </p:spTgt>
                                        </p:tgtEl>
                                        <p:attrNameLst>
                                          <p:attrName>style.visibility</p:attrName>
                                        </p:attrNameLst>
                                      </p:cBhvr>
                                      <p:to>
                                        <p:strVal val="visible"/>
                                      </p:to>
                                    </p:set>
                                    <p:animEffect transition="in" filter="fade">
                                      <p:cBhvr>
                                        <p:cTn id="94" dur="1000"/>
                                        <p:tgtEl>
                                          <p:spTgt spid="43">
                                            <p:txEl>
                                              <p:pRg st="0" end="0"/>
                                            </p:txEl>
                                          </p:spTgt>
                                        </p:tgtEl>
                                      </p:cBhvr>
                                    </p:animEffect>
                                    <p:anim calcmode="lin" valueType="num">
                                      <p:cBhvr>
                                        <p:cTn id="95" dur="1000" fill="hold"/>
                                        <p:tgtEl>
                                          <p:spTgt spid="43">
                                            <p:txEl>
                                              <p:pRg st="0" end="0"/>
                                            </p:txEl>
                                          </p:spTgt>
                                        </p:tgtEl>
                                        <p:attrNameLst>
                                          <p:attrName>ppt_x</p:attrName>
                                        </p:attrNameLst>
                                      </p:cBhvr>
                                      <p:tavLst>
                                        <p:tav tm="0">
                                          <p:val>
                                            <p:strVal val="#ppt_x"/>
                                          </p:val>
                                        </p:tav>
                                        <p:tav tm="100000">
                                          <p:val>
                                            <p:strVal val="#ppt_x"/>
                                          </p:val>
                                        </p:tav>
                                      </p:tavLst>
                                    </p:anim>
                                    <p:anim calcmode="lin" valueType="num">
                                      <p:cBhvr>
                                        <p:cTn id="96" dur="1000" fill="hold"/>
                                        <p:tgtEl>
                                          <p:spTgt spid="4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42" presetClass="entr" presetSubtype="0" fill="hold" nodeType="clickEffect">
                                  <p:stCondLst>
                                    <p:cond delay="0"/>
                                  </p:stCondLst>
                                  <p:childTnLst>
                                    <p:set>
                                      <p:cBhvr>
                                        <p:cTn id="100" dur="1" fill="hold">
                                          <p:stCondLst>
                                            <p:cond delay="0"/>
                                          </p:stCondLst>
                                        </p:cTn>
                                        <p:tgtEl>
                                          <p:spTgt spid="51"/>
                                        </p:tgtEl>
                                        <p:attrNameLst>
                                          <p:attrName>style.visibility</p:attrName>
                                        </p:attrNameLst>
                                      </p:cBhvr>
                                      <p:to>
                                        <p:strVal val="visible"/>
                                      </p:to>
                                    </p:set>
                                    <p:animEffect transition="in" filter="fade">
                                      <p:cBhvr>
                                        <p:cTn id="101" dur="1000"/>
                                        <p:tgtEl>
                                          <p:spTgt spid="51"/>
                                        </p:tgtEl>
                                      </p:cBhvr>
                                    </p:animEffect>
                                    <p:anim calcmode="lin" valueType="num">
                                      <p:cBhvr>
                                        <p:cTn id="102" dur="1000" fill="hold"/>
                                        <p:tgtEl>
                                          <p:spTgt spid="51"/>
                                        </p:tgtEl>
                                        <p:attrNameLst>
                                          <p:attrName>ppt_x</p:attrName>
                                        </p:attrNameLst>
                                      </p:cBhvr>
                                      <p:tavLst>
                                        <p:tav tm="0">
                                          <p:val>
                                            <p:strVal val="#ppt_x"/>
                                          </p:val>
                                        </p:tav>
                                        <p:tav tm="100000">
                                          <p:val>
                                            <p:strVal val="#ppt_x"/>
                                          </p:val>
                                        </p:tav>
                                      </p:tavLst>
                                    </p:anim>
                                    <p:anim calcmode="lin" valueType="num">
                                      <p:cBhvr>
                                        <p:cTn id="103"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par>
                    <p:cTn id="104" fill="hold">
                      <p:stCondLst>
                        <p:cond delay="indefinite"/>
                      </p:stCondLst>
                      <p:childTnLst>
                        <p:par>
                          <p:cTn id="105" fill="hold">
                            <p:stCondLst>
                              <p:cond delay="0"/>
                            </p:stCondLst>
                            <p:childTnLst>
                              <p:par>
                                <p:cTn id="106" presetID="42" presetClass="entr" presetSubtype="0" fill="hold" nodeType="clickEffect">
                                  <p:stCondLst>
                                    <p:cond delay="0"/>
                                  </p:stCondLst>
                                  <p:childTnLst>
                                    <p:set>
                                      <p:cBhvr>
                                        <p:cTn id="107" dur="1" fill="hold">
                                          <p:stCondLst>
                                            <p:cond delay="0"/>
                                          </p:stCondLst>
                                        </p:cTn>
                                        <p:tgtEl>
                                          <p:spTgt spid="54"/>
                                        </p:tgtEl>
                                        <p:attrNameLst>
                                          <p:attrName>style.visibility</p:attrName>
                                        </p:attrNameLst>
                                      </p:cBhvr>
                                      <p:to>
                                        <p:strVal val="visible"/>
                                      </p:to>
                                    </p:set>
                                    <p:animEffect transition="in" filter="fade">
                                      <p:cBhvr>
                                        <p:cTn id="108" dur="1000"/>
                                        <p:tgtEl>
                                          <p:spTgt spid="54"/>
                                        </p:tgtEl>
                                      </p:cBhvr>
                                    </p:animEffect>
                                    <p:anim calcmode="lin" valueType="num">
                                      <p:cBhvr>
                                        <p:cTn id="109" dur="1000" fill="hold"/>
                                        <p:tgtEl>
                                          <p:spTgt spid="54"/>
                                        </p:tgtEl>
                                        <p:attrNameLst>
                                          <p:attrName>ppt_x</p:attrName>
                                        </p:attrNameLst>
                                      </p:cBhvr>
                                      <p:tavLst>
                                        <p:tav tm="0">
                                          <p:val>
                                            <p:strVal val="#ppt_x"/>
                                          </p:val>
                                        </p:tav>
                                        <p:tav tm="100000">
                                          <p:val>
                                            <p:strVal val="#ppt_x"/>
                                          </p:val>
                                        </p:tav>
                                      </p:tavLst>
                                    </p:anim>
                                    <p:anim calcmode="lin" valueType="num">
                                      <p:cBhvr>
                                        <p:cTn id="110"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42" presetClass="entr" presetSubtype="0" fill="hold" nodeType="clickEffect">
                                  <p:stCondLst>
                                    <p:cond delay="0"/>
                                  </p:stCondLst>
                                  <p:childTnLst>
                                    <p:set>
                                      <p:cBhvr>
                                        <p:cTn id="114" dur="1" fill="hold">
                                          <p:stCondLst>
                                            <p:cond delay="0"/>
                                          </p:stCondLst>
                                        </p:cTn>
                                        <p:tgtEl>
                                          <p:spTgt spid="60">
                                            <p:txEl>
                                              <p:pRg st="0" end="0"/>
                                            </p:txEl>
                                          </p:spTgt>
                                        </p:tgtEl>
                                        <p:attrNameLst>
                                          <p:attrName>style.visibility</p:attrName>
                                        </p:attrNameLst>
                                      </p:cBhvr>
                                      <p:to>
                                        <p:strVal val="visible"/>
                                      </p:to>
                                    </p:set>
                                    <p:animEffect transition="in" filter="fade">
                                      <p:cBhvr>
                                        <p:cTn id="115" dur="1000"/>
                                        <p:tgtEl>
                                          <p:spTgt spid="60">
                                            <p:txEl>
                                              <p:pRg st="0" end="0"/>
                                            </p:txEl>
                                          </p:spTgt>
                                        </p:tgtEl>
                                      </p:cBhvr>
                                    </p:animEffect>
                                    <p:anim calcmode="lin" valueType="num">
                                      <p:cBhvr>
                                        <p:cTn id="116" dur="1000" fill="hold"/>
                                        <p:tgtEl>
                                          <p:spTgt spid="60">
                                            <p:txEl>
                                              <p:pRg st="0" end="0"/>
                                            </p:txEl>
                                          </p:spTgt>
                                        </p:tgtEl>
                                        <p:attrNameLst>
                                          <p:attrName>ppt_x</p:attrName>
                                        </p:attrNameLst>
                                      </p:cBhvr>
                                      <p:tavLst>
                                        <p:tav tm="0">
                                          <p:val>
                                            <p:strVal val="#ppt_x"/>
                                          </p:val>
                                        </p:tav>
                                        <p:tav tm="100000">
                                          <p:val>
                                            <p:strVal val="#ppt_x"/>
                                          </p:val>
                                        </p:tav>
                                      </p:tavLst>
                                    </p:anim>
                                    <p:anim calcmode="lin" valueType="num">
                                      <p:cBhvr>
                                        <p:cTn id="117" dur="1000" fill="hold"/>
                                        <p:tgtEl>
                                          <p:spTgt spid="6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18" fill="hold">
                      <p:stCondLst>
                        <p:cond delay="indefinite"/>
                      </p:stCondLst>
                      <p:childTnLst>
                        <p:par>
                          <p:cTn id="119" fill="hold">
                            <p:stCondLst>
                              <p:cond delay="0"/>
                            </p:stCondLst>
                            <p:childTnLst>
                              <p:par>
                                <p:cTn id="120" presetID="42" presetClass="entr" presetSubtype="0" fill="hold" nodeType="clickEffect">
                                  <p:stCondLst>
                                    <p:cond delay="0"/>
                                  </p:stCondLst>
                                  <p:childTnLst>
                                    <p:set>
                                      <p:cBhvr>
                                        <p:cTn id="121" dur="1" fill="hold">
                                          <p:stCondLst>
                                            <p:cond delay="0"/>
                                          </p:stCondLst>
                                        </p:cTn>
                                        <p:tgtEl>
                                          <p:spTgt spid="52"/>
                                        </p:tgtEl>
                                        <p:attrNameLst>
                                          <p:attrName>style.visibility</p:attrName>
                                        </p:attrNameLst>
                                      </p:cBhvr>
                                      <p:to>
                                        <p:strVal val="visible"/>
                                      </p:to>
                                    </p:set>
                                    <p:animEffect transition="in" filter="fade">
                                      <p:cBhvr>
                                        <p:cTn id="122" dur="1000"/>
                                        <p:tgtEl>
                                          <p:spTgt spid="52"/>
                                        </p:tgtEl>
                                      </p:cBhvr>
                                    </p:animEffect>
                                    <p:anim calcmode="lin" valueType="num">
                                      <p:cBhvr>
                                        <p:cTn id="123" dur="1000" fill="hold"/>
                                        <p:tgtEl>
                                          <p:spTgt spid="52"/>
                                        </p:tgtEl>
                                        <p:attrNameLst>
                                          <p:attrName>ppt_x</p:attrName>
                                        </p:attrNameLst>
                                      </p:cBhvr>
                                      <p:tavLst>
                                        <p:tav tm="0">
                                          <p:val>
                                            <p:strVal val="#ppt_x"/>
                                          </p:val>
                                        </p:tav>
                                        <p:tav tm="100000">
                                          <p:val>
                                            <p:strVal val="#ppt_x"/>
                                          </p:val>
                                        </p:tav>
                                      </p:tavLst>
                                    </p:anim>
                                    <p:anim calcmode="lin" valueType="num">
                                      <p:cBhvr>
                                        <p:cTn id="124"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125" fill="hold">
                      <p:stCondLst>
                        <p:cond delay="indefinite"/>
                      </p:stCondLst>
                      <p:childTnLst>
                        <p:par>
                          <p:cTn id="126" fill="hold">
                            <p:stCondLst>
                              <p:cond delay="0"/>
                            </p:stCondLst>
                            <p:childTnLst>
                              <p:par>
                                <p:cTn id="127" presetID="42" presetClass="entr" presetSubtype="0" fill="hold" nodeType="clickEffect">
                                  <p:stCondLst>
                                    <p:cond delay="0"/>
                                  </p:stCondLst>
                                  <p:childTnLst>
                                    <p:set>
                                      <p:cBhvr>
                                        <p:cTn id="128" dur="1" fill="hold">
                                          <p:stCondLst>
                                            <p:cond delay="0"/>
                                          </p:stCondLst>
                                        </p:cTn>
                                        <p:tgtEl>
                                          <p:spTgt spid="57"/>
                                        </p:tgtEl>
                                        <p:attrNameLst>
                                          <p:attrName>style.visibility</p:attrName>
                                        </p:attrNameLst>
                                      </p:cBhvr>
                                      <p:to>
                                        <p:strVal val="visible"/>
                                      </p:to>
                                    </p:set>
                                    <p:animEffect transition="in" filter="fade">
                                      <p:cBhvr>
                                        <p:cTn id="129" dur="1000"/>
                                        <p:tgtEl>
                                          <p:spTgt spid="57"/>
                                        </p:tgtEl>
                                      </p:cBhvr>
                                    </p:animEffect>
                                    <p:anim calcmode="lin" valueType="num">
                                      <p:cBhvr>
                                        <p:cTn id="130" dur="1000" fill="hold"/>
                                        <p:tgtEl>
                                          <p:spTgt spid="57"/>
                                        </p:tgtEl>
                                        <p:attrNameLst>
                                          <p:attrName>ppt_x</p:attrName>
                                        </p:attrNameLst>
                                      </p:cBhvr>
                                      <p:tavLst>
                                        <p:tav tm="0">
                                          <p:val>
                                            <p:strVal val="#ppt_x"/>
                                          </p:val>
                                        </p:tav>
                                        <p:tav tm="100000">
                                          <p:val>
                                            <p:strVal val="#ppt_x"/>
                                          </p:val>
                                        </p:tav>
                                      </p:tavLst>
                                    </p:anim>
                                    <p:anim calcmode="lin" valueType="num">
                                      <p:cBhvr>
                                        <p:cTn id="131"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132" fill="hold">
                      <p:stCondLst>
                        <p:cond delay="indefinite"/>
                      </p:stCondLst>
                      <p:childTnLst>
                        <p:par>
                          <p:cTn id="133" fill="hold">
                            <p:stCondLst>
                              <p:cond delay="0"/>
                            </p:stCondLst>
                            <p:childTnLst>
                              <p:par>
                                <p:cTn id="134" presetID="42" presetClass="entr" presetSubtype="0" fill="hold" nodeType="clickEffect">
                                  <p:stCondLst>
                                    <p:cond delay="0"/>
                                  </p:stCondLst>
                                  <p:childTnLst>
                                    <p:set>
                                      <p:cBhvr>
                                        <p:cTn id="135" dur="1" fill="hold">
                                          <p:stCondLst>
                                            <p:cond delay="0"/>
                                          </p:stCondLst>
                                        </p:cTn>
                                        <p:tgtEl>
                                          <p:spTgt spid="61">
                                            <p:txEl>
                                              <p:pRg st="0" end="0"/>
                                            </p:txEl>
                                          </p:spTgt>
                                        </p:tgtEl>
                                        <p:attrNameLst>
                                          <p:attrName>style.visibility</p:attrName>
                                        </p:attrNameLst>
                                      </p:cBhvr>
                                      <p:to>
                                        <p:strVal val="visible"/>
                                      </p:to>
                                    </p:set>
                                    <p:animEffect transition="in" filter="fade">
                                      <p:cBhvr>
                                        <p:cTn id="136" dur="1000"/>
                                        <p:tgtEl>
                                          <p:spTgt spid="61">
                                            <p:txEl>
                                              <p:pRg st="0" end="0"/>
                                            </p:txEl>
                                          </p:spTgt>
                                        </p:tgtEl>
                                      </p:cBhvr>
                                    </p:animEffect>
                                    <p:anim calcmode="lin" valueType="num">
                                      <p:cBhvr>
                                        <p:cTn id="137" dur="1000" fill="hold"/>
                                        <p:tgtEl>
                                          <p:spTgt spid="61">
                                            <p:txEl>
                                              <p:pRg st="0" end="0"/>
                                            </p:txEl>
                                          </p:spTgt>
                                        </p:tgtEl>
                                        <p:attrNameLst>
                                          <p:attrName>ppt_x</p:attrName>
                                        </p:attrNameLst>
                                      </p:cBhvr>
                                      <p:tavLst>
                                        <p:tav tm="0">
                                          <p:val>
                                            <p:strVal val="#ppt_x"/>
                                          </p:val>
                                        </p:tav>
                                        <p:tav tm="100000">
                                          <p:val>
                                            <p:strVal val="#ppt_x"/>
                                          </p:val>
                                        </p:tav>
                                      </p:tavLst>
                                    </p:anim>
                                    <p:anim calcmode="lin" valueType="num">
                                      <p:cBhvr>
                                        <p:cTn id="138" dur="1000" fill="hold"/>
                                        <p:tgtEl>
                                          <p:spTgt spid="6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9"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rgbClr val="5E5EDB">
                <a:alpha val="100000"/>
              </a:srgbClr>
            </a:gs>
            <a:gs pos="33333">
              <a:srgbClr val="000000">
                <a:alpha val="100000"/>
              </a:srgbClr>
            </a:gs>
            <a:gs pos="66667">
              <a:srgbClr val="000000">
                <a:alpha val="100000"/>
              </a:srgbClr>
            </a:gs>
            <a:gs pos="100000">
              <a:srgbClr val="000000">
                <a:alpha val="100000"/>
              </a:srgbClr>
            </a:gs>
          </a:gsLst>
          <a:lin ang="2700000"/>
        </a:gradFill>
        <a:effectLst/>
      </p:bgPr>
    </p:bg>
    <p:spTree>
      <p:nvGrpSpPr>
        <p:cNvPr id="1" name=""/>
        <p:cNvGrpSpPr/>
        <p:nvPr/>
      </p:nvGrpSpPr>
      <p:grpSpPr>
        <a:xfrm>
          <a:off x="0" y="0"/>
          <a:ext cx="0" cy="0"/>
          <a:chOff x="0" y="0"/>
          <a:chExt cx="0" cy="0"/>
        </a:xfrm>
      </p:grpSpPr>
      <p:sp>
        <p:nvSpPr>
          <p:cNvPr id="2" name="Freeform 2"/>
          <p:cNvSpPr/>
          <p:nvPr/>
        </p:nvSpPr>
        <p:spPr>
          <a:xfrm rot="2383030">
            <a:off x="-4724523" y="4611074"/>
            <a:ext cx="13929475" cy="11387346"/>
          </a:xfrm>
          <a:custGeom>
            <a:avLst/>
            <a:gdLst/>
            <a:ahLst/>
            <a:cxnLst/>
            <a:rect l="l" t="t" r="r" b="b"/>
            <a:pathLst>
              <a:path w="13929475" h="11387346">
                <a:moveTo>
                  <a:pt x="0" y="0"/>
                </a:moveTo>
                <a:lnTo>
                  <a:pt x="13929475" y="0"/>
                </a:lnTo>
                <a:lnTo>
                  <a:pt x="13929475" y="11387346"/>
                </a:lnTo>
                <a:lnTo>
                  <a:pt x="0" y="11387346"/>
                </a:lnTo>
                <a:lnTo>
                  <a:pt x="0" y="0"/>
                </a:lnTo>
                <a:close/>
              </a:path>
            </a:pathLst>
          </a:custGeom>
          <a:blipFill>
            <a:blip r:embed="rId2">
              <a:alphaModFix amt="61000"/>
            </a:blip>
            <a:stretch>
              <a:fillRect/>
            </a:stretch>
          </a:blipFill>
        </p:spPr>
      </p:sp>
      <p:grpSp>
        <p:nvGrpSpPr>
          <p:cNvPr id="3" name="Group 3"/>
          <p:cNvGrpSpPr/>
          <p:nvPr/>
        </p:nvGrpSpPr>
        <p:grpSpPr>
          <a:xfrm>
            <a:off x="3810000" y="2613502"/>
            <a:ext cx="15746872" cy="6321530"/>
            <a:chOff x="0" y="0"/>
            <a:chExt cx="4083257" cy="1402602"/>
          </a:xfrm>
        </p:grpSpPr>
        <p:sp>
          <p:nvSpPr>
            <p:cNvPr id="4" name="Freeform 4"/>
            <p:cNvSpPr/>
            <p:nvPr/>
          </p:nvSpPr>
          <p:spPr>
            <a:xfrm>
              <a:off x="0" y="0"/>
              <a:ext cx="4083257" cy="1402602"/>
            </a:xfrm>
            <a:custGeom>
              <a:avLst/>
              <a:gdLst/>
              <a:ahLst/>
              <a:cxnLst/>
              <a:rect l="l" t="t" r="r" b="b"/>
              <a:pathLst>
                <a:path w="4083257" h="1402602">
                  <a:moveTo>
                    <a:pt x="0" y="0"/>
                  </a:moveTo>
                  <a:lnTo>
                    <a:pt x="4083257" y="0"/>
                  </a:lnTo>
                  <a:lnTo>
                    <a:pt x="4083257" y="1402602"/>
                  </a:lnTo>
                  <a:lnTo>
                    <a:pt x="0" y="1402602"/>
                  </a:lnTo>
                  <a:close/>
                </a:path>
              </a:pathLst>
            </a:custGeom>
            <a:gradFill rotWithShape="1">
              <a:gsLst>
                <a:gs pos="0">
                  <a:srgbClr val="0053C5">
                    <a:alpha val="35000"/>
                  </a:srgbClr>
                </a:gs>
                <a:gs pos="100000">
                  <a:srgbClr val="530458">
                    <a:alpha val="35000"/>
                  </a:srgbClr>
                </a:gs>
              </a:gsLst>
              <a:path path="circle">
                <a:fillToRect r="100000" b="100000"/>
              </a:path>
              <a:tileRect l="-100000" t="-100000"/>
            </a:gradFill>
          </p:spPr>
          <p:txBody>
            <a:bodyPr/>
            <a:lstStyle/>
            <a:p>
              <a:endParaRPr lang="en-US" dirty="0"/>
            </a:p>
          </p:txBody>
        </p:sp>
        <p:sp>
          <p:nvSpPr>
            <p:cNvPr id="5" name="TextBox 5"/>
            <p:cNvSpPr txBox="1"/>
            <p:nvPr/>
          </p:nvSpPr>
          <p:spPr>
            <a:xfrm>
              <a:off x="0" y="-38100"/>
              <a:ext cx="4083257" cy="1440702"/>
            </a:xfrm>
            <a:prstGeom prst="rect">
              <a:avLst/>
            </a:prstGeom>
          </p:spPr>
          <p:txBody>
            <a:bodyPr lIns="50800" tIns="50800" rIns="50800" bIns="50800" rtlCol="0" anchor="ctr"/>
            <a:lstStyle/>
            <a:p>
              <a:pPr algn="ctr">
                <a:lnSpc>
                  <a:spcPts val="2659"/>
                </a:lnSpc>
              </a:pPr>
              <a:endParaRPr/>
            </a:p>
          </p:txBody>
        </p:sp>
      </p:grpSp>
      <p:sp>
        <p:nvSpPr>
          <p:cNvPr id="6" name="TextBox 6"/>
          <p:cNvSpPr txBox="1"/>
          <p:nvPr/>
        </p:nvSpPr>
        <p:spPr>
          <a:xfrm>
            <a:off x="7349597" y="1119054"/>
            <a:ext cx="8291602" cy="1494448"/>
          </a:xfrm>
          <a:prstGeom prst="rect">
            <a:avLst/>
          </a:prstGeom>
        </p:spPr>
        <p:txBody>
          <a:bodyPr wrap="square" lIns="0" tIns="0" rIns="0" bIns="0" rtlCol="0" anchor="t">
            <a:spAutoFit/>
          </a:bodyPr>
          <a:lstStyle/>
          <a:p>
            <a:pPr algn="l">
              <a:lnSpc>
                <a:spcPts val="12601"/>
              </a:lnSpc>
            </a:pPr>
            <a:r>
              <a:rPr lang="en-US" sz="8000" dirty="0">
                <a:solidFill>
                  <a:srgbClr val="E373FF"/>
                </a:solidFill>
                <a:latin typeface="Britannic Bold" panose="020B0903060703020204" pitchFamily="34" charset="0"/>
                <a:ea typeface="Anton"/>
                <a:cs typeface="Anton"/>
                <a:sym typeface="Anton"/>
              </a:rPr>
              <a:t>Abstract</a:t>
            </a:r>
          </a:p>
        </p:txBody>
      </p:sp>
      <p:sp>
        <p:nvSpPr>
          <p:cNvPr id="8" name="Freeform 8"/>
          <p:cNvSpPr/>
          <p:nvPr/>
        </p:nvSpPr>
        <p:spPr>
          <a:xfrm>
            <a:off x="1234950" y="1447534"/>
            <a:ext cx="759756" cy="759756"/>
          </a:xfrm>
          <a:custGeom>
            <a:avLst/>
            <a:gdLst/>
            <a:ahLst/>
            <a:cxnLst/>
            <a:rect l="l" t="t" r="r" b="b"/>
            <a:pathLst>
              <a:path w="759756" h="759756">
                <a:moveTo>
                  <a:pt x="0" y="0"/>
                </a:moveTo>
                <a:lnTo>
                  <a:pt x="759755" y="0"/>
                </a:lnTo>
                <a:lnTo>
                  <a:pt x="759755" y="759755"/>
                </a:lnTo>
                <a:lnTo>
                  <a:pt x="0" y="759755"/>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grpSp>
        <p:nvGrpSpPr>
          <p:cNvPr id="9" name="Group 9"/>
          <p:cNvGrpSpPr>
            <a:grpSpLocks noChangeAspect="1"/>
          </p:cNvGrpSpPr>
          <p:nvPr/>
        </p:nvGrpSpPr>
        <p:grpSpPr>
          <a:xfrm>
            <a:off x="1298741" y="2340485"/>
            <a:ext cx="6060849" cy="6060849"/>
            <a:chOff x="0" y="0"/>
            <a:chExt cx="14840029" cy="14840029"/>
          </a:xfrm>
        </p:grpSpPr>
        <p:sp>
          <p:nvSpPr>
            <p:cNvPr id="10" name="Freeform 10"/>
            <p:cNvSpPr/>
            <p:nvPr/>
          </p:nvSpPr>
          <p:spPr>
            <a:xfrm>
              <a:off x="-366471" y="-11891"/>
              <a:ext cx="15572971" cy="14863810"/>
            </a:xfrm>
            <a:custGeom>
              <a:avLst/>
              <a:gdLst/>
              <a:ahLst/>
              <a:cxnLst/>
              <a:rect l="l" t="t" r="r" b="b"/>
              <a:pathLst>
                <a:path w="15572971" h="14863810">
                  <a:moveTo>
                    <a:pt x="7786486" y="11891"/>
                  </a:moveTo>
                  <a:cubicBezTo>
                    <a:pt x="5127664" y="0"/>
                    <a:pt x="2665709" y="1411641"/>
                    <a:pt x="1332855" y="3712286"/>
                  </a:cubicBezTo>
                  <a:cubicBezTo>
                    <a:pt x="0" y="6012931"/>
                    <a:pt x="0" y="8850880"/>
                    <a:pt x="1332855" y="11151525"/>
                  </a:cubicBezTo>
                  <a:cubicBezTo>
                    <a:pt x="2665709" y="13452170"/>
                    <a:pt x="5127664" y="14863811"/>
                    <a:pt x="7786486" y="14851920"/>
                  </a:cubicBezTo>
                  <a:cubicBezTo>
                    <a:pt x="10445306" y="14863811"/>
                    <a:pt x="12907262" y="13452170"/>
                    <a:pt x="14240117" y="11151525"/>
                  </a:cubicBezTo>
                  <a:cubicBezTo>
                    <a:pt x="15572971" y="8850880"/>
                    <a:pt x="15572971" y="6012931"/>
                    <a:pt x="14240117" y="3712286"/>
                  </a:cubicBezTo>
                  <a:cubicBezTo>
                    <a:pt x="12907262" y="1411641"/>
                    <a:pt x="10445306" y="0"/>
                    <a:pt x="7786486" y="11891"/>
                  </a:cubicBezTo>
                  <a:close/>
                </a:path>
              </a:pathLst>
            </a:custGeom>
            <a:solidFill>
              <a:srgbClr val="6E4ADD"/>
            </a:solidFill>
          </p:spPr>
        </p:sp>
        <p:sp>
          <p:nvSpPr>
            <p:cNvPr id="11" name="Freeform 11"/>
            <p:cNvSpPr/>
            <p:nvPr/>
          </p:nvSpPr>
          <p:spPr>
            <a:xfrm>
              <a:off x="-156193" y="188812"/>
              <a:ext cx="15152415" cy="14462405"/>
            </a:xfrm>
            <a:custGeom>
              <a:avLst/>
              <a:gdLst/>
              <a:ahLst/>
              <a:cxnLst/>
              <a:rect l="l" t="t" r="r" b="b"/>
              <a:pathLst>
                <a:path w="15152415" h="14462405">
                  <a:moveTo>
                    <a:pt x="7576208" y="11570"/>
                  </a:moveTo>
                  <a:cubicBezTo>
                    <a:pt x="4989189" y="0"/>
                    <a:pt x="2593721" y="1373519"/>
                    <a:pt x="1296860" y="3612034"/>
                  </a:cubicBezTo>
                  <a:cubicBezTo>
                    <a:pt x="0" y="5850548"/>
                    <a:pt x="0" y="8611857"/>
                    <a:pt x="1296860" y="10850372"/>
                  </a:cubicBezTo>
                  <a:cubicBezTo>
                    <a:pt x="2593721" y="13088886"/>
                    <a:pt x="4989189" y="14462405"/>
                    <a:pt x="7576208" y="14450835"/>
                  </a:cubicBezTo>
                  <a:cubicBezTo>
                    <a:pt x="10163226" y="14462405"/>
                    <a:pt x="12558694" y="13088886"/>
                    <a:pt x="13855555" y="10850372"/>
                  </a:cubicBezTo>
                  <a:cubicBezTo>
                    <a:pt x="15152416" y="8611857"/>
                    <a:pt x="15152416" y="5850548"/>
                    <a:pt x="13855555" y="3612034"/>
                  </a:cubicBezTo>
                  <a:cubicBezTo>
                    <a:pt x="12558694" y="1373519"/>
                    <a:pt x="10163226" y="0"/>
                    <a:pt x="7576208" y="11570"/>
                  </a:cubicBezTo>
                  <a:close/>
                </a:path>
              </a:pathLst>
            </a:custGeom>
            <a:solidFill>
              <a:srgbClr val="FFFFFF"/>
            </a:solidFill>
          </p:spPr>
        </p:sp>
        <p:sp>
          <p:nvSpPr>
            <p:cNvPr id="12" name="Freeform 12"/>
            <p:cNvSpPr/>
            <p:nvPr/>
          </p:nvSpPr>
          <p:spPr>
            <a:xfrm>
              <a:off x="223301" y="551024"/>
              <a:ext cx="14393427" cy="13737979"/>
            </a:xfrm>
            <a:custGeom>
              <a:avLst/>
              <a:gdLst/>
              <a:ahLst/>
              <a:cxnLst/>
              <a:rect l="l" t="t" r="r" b="b"/>
              <a:pathLst>
                <a:path w="14393427" h="13737979">
                  <a:moveTo>
                    <a:pt x="7196714" y="10990"/>
                  </a:moveTo>
                  <a:cubicBezTo>
                    <a:pt x="4739280" y="0"/>
                    <a:pt x="2463801" y="1304719"/>
                    <a:pt x="1231900" y="3431106"/>
                  </a:cubicBezTo>
                  <a:cubicBezTo>
                    <a:pt x="0" y="5557493"/>
                    <a:pt x="0" y="8180487"/>
                    <a:pt x="1231900" y="10306874"/>
                  </a:cubicBezTo>
                  <a:cubicBezTo>
                    <a:pt x="2463801" y="12433261"/>
                    <a:pt x="4739280" y="13737980"/>
                    <a:pt x="7196714" y="13726990"/>
                  </a:cubicBezTo>
                  <a:cubicBezTo>
                    <a:pt x="9654147" y="13737980"/>
                    <a:pt x="11929626" y="12433261"/>
                    <a:pt x="13161527" y="10306874"/>
                  </a:cubicBezTo>
                  <a:cubicBezTo>
                    <a:pt x="14393427" y="8180487"/>
                    <a:pt x="14393427" y="5557493"/>
                    <a:pt x="13161527" y="3431106"/>
                  </a:cubicBezTo>
                  <a:cubicBezTo>
                    <a:pt x="11929626" y="1304719"/>
                    <a:pt x="9654147" y="0"/>
                    <a:pt x="7196714" y="10990"/>
                  </a:cubicBezTo>
                  <a:close/>
                </a:path>
              </a:pathLst>
            </a:custGeom>
            <a:blipFill>
              <a:blip r:embed="rId5"/>
              <a:stretch>
                <a:fillRect l="-16607" r="-32723"/>
              </a:stretch>
            </a:blipFill>
          </p:spPr>
        </p:sp>
      </p:grpSp>
      <p:grpSp>
        <p:nvGrpSpPr>
          <p:cNvPr id="13" name="Group 13"/>
          <p:cNvGrpSpPr/>
          <p:nvPr/>
        </p:nvGrpSpPr>
        <p:grpSpPr>
          <a:xfrm>
            <a:off x="886604" y="4006071"/>
            <a:ext cx="1070797" cy="2834869"/>
            <a:chOff x="0" y="0"/>
            <a:chExt cx="282021" cy="746632"/>
          </a:xfrm>
        </p:grpSpPr>
        <p:sp>
          <p:nvSpPr>
            <p:cNvPr id="14" name="Freeform 14"/>
            <p:cNvSpPr/>
            <p:nvPr/>
          </p:nvSpPr>
          <p:spPr>
            <a:xfrm>
              <a:off x="0" y="0"/>
              <a:ext cx="282021" cy="746632"/>
            </a:xfrm>
            <a:custGeom>
              <a:avLst/>
              <a:gdLst/>
              <a:ahLst/>
              <a:cxnLst/>
              <a:rect l="l" t="t" r="r" b="b"/>
              <a:pathLst>
                <a:path w="282021" h="746632">
                  <a:moveTo>
                    <a:pt x="0" y="0"/>
                  </a:moveTo>
                  <a:lnTo>
                    <a:pt x="282021" y="0"/>
                  </a:lnTo>
                  <a:lnTo>
                    <a:pt x="282021" y="746632"/>
                  </a:lnTo>
                  <a:lnTo>
                    <a:pt x="0" y="746632"/>
                  </a:lnTo>
                  <a:close/>
                </a:path>
              </a:pathLst>
            </a:custGeom>
            <a:gradFill rotWithShape="1">
              <a:gsLst>
                <a:gs pos="0">
                  <a:srgbClr val="0053C5">
                    <a:alpha val="100000"/>
                  </a:srgbClr>
                </a:gs>
                <a:gs pos="100000">
                  <a:srgbClr val="530458">
                    <a:alpha val="100000"/>
                  </a:srgbClr>
                </a:gs>
              </a:gsLst>
              <a:path path="circle">
                <a:fillToRect r="100000" b="100000"/>
              </a:path>
              <a:tileRect l="-100000" t="-100000"/>
            </a:gradFill>
          </p:spPr>
        </p:sp>
        <p:sp>
          <p:nvSpPr>
            <p:cNvPr id="15" name="TextBox 15"/>
            <p:cNvSpPr txBox="1"/>
            <p:nvPr/>
          </p:nvSpPr>
          <p:spPr>
            <a:xfrm>
              <a:off x="0" y="-38100"/>
              <a:ext cx="282021" cy="784732"/>
            </a:xfrm>
            <a:prstGeom prst="rect">
              <a:avLst/>
            </a:prstGeom>
          </p:spPr>
          <p:txBody>
            <a:bodyPr lIns="50800" tIns="50800" rIns="50800" bIns="50800" rtlCol="0" anchor="ctr"/>
            <a:lstStyle/>
            <a:p>
              <a:pPr algn="ctr">
                <a:lnSpc>
                  <a:spcPts val="2659"/>
                </a:lnSpc>
              </a:pPr>
              <a:endParaRPr/>
            </a:p>
          </p:txBody>
        </p:sp>
      </p:grpSp>
      <p:sp>
        <p:nvSpPr>
          <p:cNvPr id="18" name="TextBox 17">
            <a:extLst>
              <a:ext uri="{FF2B5EF4-FFF2-40B4-BE49-F238E27FC236}">
                <a16:creationId xmlns:a16="http://schemas.microsoft.com/office/drawing/2014/main" id="{C030A526-C9B1-6432-699B-001B7A42B70B}"/>
              </a:ext>
            </a:extLst>
          </p:cNvPr>
          <p:cNvSpPr txBox="1"/>
          <p:nvPr/>
        </p:nvSpPr>
        <p:spPr>
          <a:xfrm>
            <a:off x="2192210" y="1682950"/>
            <a:ext cx="5699379" cy="415883"/>
          </a:xfrm>
          <a:prstGeom prst="rect">
            <a:avLst/>
          </a:prstGeom>
        </p:spPr>
        <p:txBody>
          <a:bodyPr wrap="square" lIns="0" tIns="0" rIns="0" bIns="0" rtlCol="0" anchor="t">
            <a:spAutoFit/>
          </a:bodyPr>
          <a:lstStyle/>
          <a:p>
            <a:pPr algn="l">
              <a:lnSpc>
                <a:spcPts val="3119"/>
              </a:lnSpc>
              <a:spcBef>
                <a:spcPct val="0"/>
              </a:spcBef>
            </a:pPr>
            <a:r>
              <a:rPr lang="en-US" sz="4000" b="1" dirty="0">
                <a:solidFill>
                  <a:srgbClr val="FFFFFF"/>
                </a:solidFill>
                <a:latin typeface="Britannic Bold" panose="020B0903060703020204" pitchFamily="34" charset="0"/>
                <a:ea typeface="Poppins Bold"/>
                <a:cs typeface="Poppins Bold"/>
                <a:sym typeface="Poppins Bold"/>
              </a:rPr>
              <a:t>Heritage Memory</a:t>
            </a:r>
          </a:p>
        </p:txBody>
      </p:sp>
      <p:sp>
        <p:nvSpPr>
          <p:cNvPr id="7" name="Rectangle 1">
            <a:extLst>
              <a:ext uri="{FF2B5EF4-FFF2-40B4-BE49-F238E27FC236}">
                <a16:creationId xmlns:a16="http://schemas.microsoft.com/office/drawing/2014/main" id="{F8EFB9EF-CFC5-0819-89E9-133EB956EFCA}"/>
              </a:ext>
            </a:extLst>
          </p:cNvPr>
          <p:cNvSpPr>
            <a:spLocks noChangeArrowheads="1"/>
          </p:cNvSpPr>
          <p:nvPr/>
        </p:nvSpPr>
        <p:spPr bwMode="auto">
          <a:xfrm rot="10800000" flipV="1">
            <a:off x="7423381" y="2932268"/>
            <a:ext cx="9971759" cy="56938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The "Virtual Reality of the Palestine Museum" project aims to create a global digital platform for exploring Palestinian architectural heritage and interacting with Palestinian history. It provides global access to Palestinian heritage, raises cultural and educational awareness, and allows interaction with impactful pieces, traditional costumes, and Palestinian arts. The project aims to strengthen Palestinian identity and trace its historical evolution. The use of virtual reality in Palestinian museums can address challenges such as limited physical access, preservation of cultural heritage, education, and inclusivity. Collaborations with international cultural institutions, educational platforms, and digital archives can expand the initiative globally, promoting cross-cultural understanding and preserving history for future generations.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arn(inVertic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rgbClr val="5E5EDB">
                <a:alpha val="100000"/>
              </a:srgbClr>
            </a:gs>
            <a:gs pos="33333">
              <a:srgbClr val="000000">
                <a:alpha val="100000"/>
              </a:srgbClr>
            </a:gs>
            <a:gs pos="66667">
              <a:srgbClr val="000000">
                <a:alpha val="100000"/>
              </a:srgbClr>
            </a:gs>
            <a:gs pos="100000">
              <a:srgbClr val="000000">
                <a:alpha val="100000"/>
              </a:srgbClr>
            </a:gs>
          </a:gsLst>
          <a:lin ang="2700000"/>
        </a:gradFill>
        <a:effectLst/>
      </p:bgPr>
    </p:bg>
    <p:spTree>
      <p:nvGrpSpPr>
        <p:cNvPr id="1" name=""/>
        <p:cNvGrpSpPr/>
        <p:nvPr/>
      </p:nvGrpSpPr>
      <p:grpSpPr>
        <a:xfrm>
          <a:off x="0" y="0"/>
          <a:ext cx="0" cy="0"/>
          <a:chOff x="0" y="0"/>
          <a:chExt cx="0" cy="0"/>
        </a:xfrm>
      </p:grpSpPr>
      <p:sp>
        <p:nvSpPr>
          <p:cNvPr id="2" name="Freeform 2"/>
          <p:cNvSpPr/>
          <p:nvPr/>
        </p:nvSpPr>
        <p:spPr>
          <a:xfrm>
            <a:off x="11160989" y="1012161"/>
            <a:ext cx="7402730" cy="7544183"/>
          </a:xfrm>
          <a:custGeom>
            <a:avLst/>
            <a:gdLst/>
            <a:ahLst/>
            <a:cxnLst/>
            <a:rect l="l" t="t" r="r" b="b"/>
            <a:pathLst>
              <a:path w="7402730" h="7544183">
                <a:moveTo>
                  <a:pt x="0" y="0"/>
                </a:moveTo>
                <a:lnTo>
                  <a:pt x="7402730" y="0"/>
                </a:lnTo>
                <a:lnTo>
                  <a:pt x="7402730" y="7544183"/>
                </a:lnTo>
                <a:lnTo>
                  <a:pt x="0" y="7544183"/>
                </a:lnTo>
                <a:lnTo>
                  <a:pt x="0" y="0"/>
                </a:lnTo>
                <a:close/>
              </a:path>
            </a:pathLst>
          </a:custGeom>
          <a:blipFill>
            <a:blip r:embed="rId2"/>
            <a:stretch>
              <a:fillRect/>
            </a:stretch>
          </a:blipFill>
        </p:spPr>
      </p:sp>
      <p:sp>
        <p:nvSpPr>
          <p:cNvPr id="4" name="Freeform 4"/>
          <p:cNvSpPr/>
          <p:nvPr/>
        </p:nvSpPr>
        <p:spPr>
          <a:xfrm rot="2383030">
            <a:off x="-6319894" y="4920681"/>
            <a:ext cx="13929475" cy="11387346"/>
          </a:xfrm>
          <a:custGeom>
            <a:avLst/>
            <a:gdLst/>
            <a:ahLst/>
            <a:cxnLst/>
            <a:rect l="l" t="t" r="r" b="b"/>
            <a:pathLst>
              <a:path w="13929475" h="11387346">
                <a:moveTo>
                  <a:pt x="0" y="0"/>
                </a:moveTo>
                <a:lnTo>
                  <a:pt x="13929474" y="0"/>
                </a:lnTo>
                <a:lnTo>
                  <a:pt x="13929474" y="11387345"/>
                </a:lnTo>
                <a:lnTo>
                  <a:pt x="0" y="11387345"/>
                </a:lnTo>
                <a:lnTo>
                  <a:pt x="0" y="0"/>
                </a:lnTo>
                <a:close/>
              </a:path>
            </a:pathLst>
          </a:custGeom>
          <a:blipFill>
            <a:blip r:embed="rId3">
              <a:alphaModFix amt="61000"/>
            </a:blip>
            <a:stretch>
              <a:fillRect/>
            </a:stretch>
          </a:blipFill>
        </p:spPr>
      </p:sp>
      <p:sp>
        <p:nvSpPr>
          <p:cNvPr id="5" name="TextBox 5"/>
          <p:cNvSpPr txBox="1"/>
          <p:nvPr/>
        </p:nvSpPr>
        <p:spPr>
          <a:xfrm>
            <a:off x="1194265" y="1940671"/>
            <a:ext cx="5699379" cy="1230978"/>
          </a:xfrm>
          <a:prstGeom prst="rect">
            <a:avLst/>
          </a:prstGeom>
        </p:spPr>
        <p:txBody>
          <a:bodyPr wrap="square" lIns="0" tIns="0" rIns="0" bIns="0" rtlCol="0" anchor="t">
            <a:spAutoFit/>
          </a:bodyPr>
          <a:lstStyle/>
          <a:p>
            <a:pPr algn="l">
              <a:lnSpc>
                <a:spcPts val="10040"/>
              </a:lnSpc>
            </a:pPr>
            <a:r>
              <a:rPr lang="en-US" sz="8000" dirty="0">
                <a:solidFill>
                  <a:srgbClr val="FFFFFF"/>
                </a:solidFill>
                <a:latin typeface="Anton"/>
                <a:ea typeface="Anton"/>
                <a:cs typeface="Anton"/>
                <a:sym typeface="Anton"/>
              </a:rPr>
              <a:t>Problem</a:t>
            </a:r>
          </a:p>
        </p:txBody>
      </p:sp>
      <p:sp>
        <p:nvSpPr>
          <p:cNvPr id="6" name="TextBox 6"/>
          <p:cNvSpPr txBox="1"/>
          <p:nvPr/>
        </p:nvSpPr>
        <p:spPr>
          <a:xfrm>
            <a:off x="4838398" y="1976020"/>
            <a:ext cx="6125908" cy="1230978"/>
          </a:xfrm>
          <a:prstGeom prst="rect">
            <a:avLst/>
          </a:prstGeom>
        </p:spPr>
        <p:txBody>
          <a:bodyPr wrap="square" lIns="0" tIns="0" rIns="0" bIns="0" rtlCol="0" anchor="t">
            <a:spAutoFit/>
          </a:bodyPr>
          <a:lstStyle/>
          <a:p>
            <a:pPr algn="l">
              <a:lnSpc>
                <a:spcPts val="10040"/>
              </a:lnSpc>
            </a:pPr>
            <a:r>
              <a:rPr lang="en-US" sz="8000" dirty="0">
                <a:solidFill>
                  <a:srgbClr val="E373FF"/>
                </a:solidFill>
                <a:latin typeface="Anton"/>
                <a:ea typeface="Anton"/>
                <a:cs typeface="Anton"/>
                <a:sym typeface="Anton"/>
              </a:rPr>
              <a:t>Statement</a:t>
            </a:r>
          </a:p>
        </p:txBody>
      </p:sp>
      <p:sp>
        <p:nvSpPr>
          <p:cNvPr id="8" name="Freeform 8"/>
          <p:cNvSpPr/>
          <p:nvPr/>
        </p:nvSpPr>
        <p:spPr>
          <a:xfrm>
            <a:off x="11389072" y="2339686"/>
            <a:ext cx="878565" cy="891944"/>
          </a:xfrm>
          <a:custGeom>
            <a:avLst/>
            <a:gdLst/>
            <a:ahLst/>
            <a:cxnLst/>
            <a:rect l="l" t="t" r="r" b="b"/>
            <a:pathLst>
              <a:path w="878565" h="891944">
                <a:moveTo>
                  <a:pt x="0" y="0"/>
                </a:moveTo>
                <a:lnTo>
                  <a:pt x="878564" y="0"/>
                </a:lnTo>
                <a:lnTo>
                  <a:pt x="878564" y="891944"/>
                </a:lnTo>
                <a:lnTo>
                  <a:pt x="0" y="891944"/>
                </a:lnTo>
                <a:lnTo>
                  <a:pt x="0" y="0"/>
                </a:lnTo>
                <a:close/>
              </a:path>
            </a:pathLst>
          </a:custGeom>
          <a:blipFill>
            <a:blip r:embed="rId4"/>
            <a:stretch>
              <a:fillRect/>
            </a:stretch>
          </a:blipFill>
        </p:spPr>
      </p:sp>
      <p:sp>
        <p:nvSpPr>
          <p:cNvPr id="9" name="Freeform 9"/>
          <p:cNvSpPr/>
          <p:nvPr/>
        </p:nvSpPr>
        <p:spPr>
          <a:xfrm>
            <a:off x="16965736" y="1228534"/>
            <a:ext cx="547409" cy="555745"/>
          </a:xfrm>
          <a:custGeom>
            <a:avLst/>
            <a:gdLst/>
            <a:ahLst/>
            <a:cxnLst/>
            <a:rect l="l" t="t" r="r" b="b"/>
            <a:pathLst>
              <a:path w="547409" h="555745">
                <a:moveTo>
                  <a:pt x="0" y="0"/>
                </a:moveTo>
                <a:lnTo>
                  <a:pt x="547409" y="0"/>
                </a:lnTo>
                <a:lnTo>
                  <a:pt x="547409" y="555745"/>
                </a:lnTo>
                <a:lnTo>
                  <a:pt x="0" y="555745"/>
                </a:lnTo>
                <a:lnTo>
                  <a:pt x="0" y="0"/>
                </a:lnTo>
                <a:close/>
              </a:path>
            </a:pathLst>
          </a:custGeom>
          <a:blipFill>
            <a:blip r:embed="rId4"/>
            <a:stretch>
              <a:fillRect/>
            </a:stretch>
          </a:blipFill>
        </p:spPr>
      </p:sp>
      <p:sp>
        <p:nvSpPr>
          <p:cNvPr id="10" name="Freeform 10"/>
          <p:cNvSpPr/>
          <p:nvPr/>
        </p:nvSpPr>
        <p:spPr>
          <a:xfrm>
            <a:off x="12877800" y="325667"/>
            <a:ext cx="759756" cy="759756"/>
          </a:xfrm>
          <a:custGeom>
            <a:avLst/>
            <a:gdLst/>
            <a:ahLst/>
            <a:cxnLst/>
            <a:rect l="l" t="t" r="r" b="b"/>
            <a:pathLst>
              <a:path w="759756" h="759756">
                <a:moveTo>
                  <a:pt x="0" y="0"/>
                </a:moveTo>
                <a:lnTo>
                  <a:pt x="759755" y="0"/>
                </a:lnTo>
                <a:lnTo>
                  <a:pt x="759755" y="759755"/>
                </a:lnTo>
                <a:lnTo>
                  <a:pt x="0" y="759755"/>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12" name="TextBox 11">
            <a:extLst>
              <a:ext uri="{FF2B5EF4-FFF2-40B4-BE49-F238E27FC236}">
                <a16:creationId xmlns:a16="http://schemas.microsoft.com/office/drawing/2014/main" id="{6557F746-E2AC-9619-C5C2-59D2223E4A8D}"/>
              </a:ext>
            </a:extLst>
          </p:cNvPr>
          <p:cNvSpPr txBox="1"/>
          <p:nvPr/>
        </p:nvSpPr>
        <p:spPr>
          <a:xfrm>
            <a:off x="13868400" y="591906"/>
            <a:ext cx="5699379" cy="415883"/>
          </a:xfrm>
          <a:prstGeom prst="rect">
            <a:avLst/>
          </a:prstGeom>
        </p:spPr>
        <p:txBody>
          <a:bodyPr wrap="square" lIns="0" tIns="0" rIns="0" bIns="0" rtlCol="0" anchor="t">
            <a:spAutoFit/>
          </a:bodyPr>
          <a:lstStyle/>
          <a:p>
            <a:pPr algn="l">
              <a:lnSpc>
                <a:spcPts val="3119"/>
              </a:lnSpc>
              <a:spcBef>
                <a:spcPct val="0"/>
              </a:spcBef>
            </a:pPr>
            <a:r>
              <a:rPr lang="en-US" sz="4000" b="1" dirty="0">
                <a:solidFill>
                  <a:srgbClr val="FFFFFF"/>
                </a:solidFill>
                <a:latin typeface="Britannic Bold" panose="020B0903060703020204" pitchFamily="34" charset="0"/>
                <a:ea typeface="Poppins Bold"/>
                <a:cs typeface="Poppins Bold"/>
                <a:sym typeface="Poppins Bold"/>
              </a:rPr>
              <a:t>Heritage Memory</a:t>
            </a:r>
          </a:p>
        </p:txBody>
      </p:sp>
      <p:grpSp>
        <p:nvGrpSpPr>
          <p:cNvPr id="11" name="Group 7">
            <a:extLst>
              <a:ext uri="{FF2B5EF4-FFF2-40B4-BE49-F238E27FC236}">
                <a16:creationId xmlns:a16="http://schemas.microsoft.com/office/drawing/2014/main" id="{B3E6605F-1274-7423-6F06-7044D4320D3E}"/>
              </a:ext>
            </a:extLst>
          </p:cNvPr>
          <p:cNvGrpSpPr/>
          <p:nvPr/>
        </p:nvGrpSpPr>
        <p:grpSpPr>
          <a:xfrm>
            <a:off x="12649200" y="3257238"/>
            <a:ext cx="5638800" cy="5010462"/>
            <a:chOff x="0" y="0"/>
            <a:chExt cx="737350" cy="664501"/>
          </a:xfrm>
        </p:grpSpPr>
        <p:sp>
          <p:nvSpPr>
            <p:cNvPr id="13" name="Freeform 8">
              <a:extLst>
                <a:ext uri="{FF2B5EF4-FFF2-40B4-BE49-F238E27FC236}">
                  <a16:creationId xmlns:a16="http://schemas.microsoft.com/office/drawing/2014/main" id="{80D8BF09-0B5F-A025-8E80-AFA535A2C52C}"/>
                </a:ext>
              </a:extLst>
            </p:cNvPr>
            <p:cNvSpPr/>
            <p:nvPr/>
          </p:nvSpPr>
          <p:spPr>
            <a:xfrm>
              <a:off x="0" y="0"/>
              <a:ext cx="737350" cy="664501"/>
            </a:xfrm>
            <a:custGeom>
              <a:avLst/>
              <a:gdLst/>
              <a:ahLst/>
              <a:cxnLst/>
              <a:rect l="l" t="t" r="r" b="b"/>
              <a:pathLst>
                <a:path w="737350" h="664501">
                  <a:moveTo>
                    <a:pt x="77632" y="0"/>
                  </a:moveTo>
                  <a:lnTo>
                    <a:pt x="659718" y="0"/>
                  </a:lnTo>
                  <a:cubicBezTo>
                    <a:pt x="680307" y="0"/>
                    <a:pt x="700053" y="8179"/>
                    <a:pt x="714612" y="22738"/>
                  </a:cubicBezTo>
                  <a:cubicBezTo>
                    <a:pt x="729171" y="37297"/>
                    <a:pt x="737350" y="57042"/>
                    <a:pt x="737350" y="77632"/>
                  </a:cubicBezTo>
                  <a:lnTo>
                    <a:pt x="737350" y="586869"/>
                  </a:lnTo>
                  <a:cubicBezTo>
                    <a:pt x="737350" y="629744"/>
                    <a:pt x="702593" y="664501"/>
                    <a:pt x="659718" y="664501"/>
                  </a:cubicBezTo>
                  <a:lnTo>
                    <a:pt x="77632" y="664501"/>
                  </a:lnTo>
                  <a:cubicBezTo>
                    <a:pt x="57042" y="664501"/>
                    <a:pt x="37297" y="656322"/>
                    <a:pt x="22738" y="641763"/>
                  </a:cubicBezTo>
                  <a:cubicBezTo>
                    <a:pt x="8179" y="627205"/>
                    <a:pt x="0" y="607459"/>
                    <a:pt x="0" y="586869"/>
                  </a:cubicBezTo>
                  <a:lnTo>
                    <a:pt x="0" y="77632"/>
                  </a:lnTo>
                  <a:cubicBezTo>
                    <a:pt x="0" y="57042"/>
                    <a:pt x="8179" y="37297"/>
                    <a:pt x="22738" y="22738"/>
                  </a:cubicBezTo>
                  <a:cubicBezTo>
                    <a:pt x="37297" y="8179"/>
                    <a:pt x="57042" y="0"/>
                    <a:pt x="77632" y="0"/>
                  </a:cubicBezTo>
                  <a:close/>
                </a:path>
              </a:pathLst>
            </a:custGeom>
            <a:blipFill>
              <a:blip r:embed="rId7"/>
              <a:stretch>
                <a:fillRect l="-17590" r="-17590"/>
              </a:stretch>
            </a:blipFill>
            <a:ln w="66675" cap="rnd">
              <a:gradFill>
                <a:gsLst>
                  <a:gs pos="0">
                    <a:srgbClr val="FFFFFF">
                      <a:alpha val="100000"/>
                    </a:srgbClr>
                  </a:gs>
                  <a:gs pos="100000">
                    <a:srgbClr val="5540FF">
                      <a:alpha val="100000"/>
                    </a:srgbClr>
                  </a:gs>
                </a:gsLst>
                <a:lin ang="0"/>
              </a:gradFill>
              <a:prstDash val="solid"/>
              <a:round/>
            </a:ln>
          </p:spPr>
        </p:sp>
      </p:grpSp>
      <p:sp>
        <p:nvSpPr>
          <p:cNvPr id="14" name="Rectangle 1">
            <a:extLst>
              <a:ext uri="{FF2B5EF4-FFF2-40B4-BE49-F238E27FC236}">
                <a16:creationId xmlns:a16="http://schemas.microsoft.com/office/drawing/2014/main" id="{6AE70E0E-D13B-3638-D663-1A566C3B0787}"/>
              </a:ext>
            </a:extLst>
          </p:cNvPr>
          <p:cNvSpPr>
            <a:spLocks noChangeArrowheads="1"/>
          </p:cNvSpPr>
          <p:nvPr/>
        </p:nvSpPr>
        <p:spPr bwMode="auto">
          <a:xfrm rot="10800000" flipV="1">
            <a:off x="1019790" y="3328041"/>
            <a:ext cx="10738984" cy="56938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just" eaLnBrk="0" fontAlgn="base" hangingPunct="0">
              <a:spcBef>
                <a:spcPct val="0"/>
              </a:spcBef>
              <a:spcAft>
                <a:spcPct val="0"/>
              </a:spcAft>
            </a:pPr>
            <a:r>
              <a:rPr kumimoji="0" lang="en-US" altLang="en-US" sz="2800" b="0"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Preserving and displaying cultural heritage digitally is challenging due to the lack of a reference for artifacts and traditional platforms that often underrepresent history. Cultural history is at risk of inequitable preservation, inaccessibility, misinformation, and threats from climate change and natural disasters. Virtual reality (VR) offers a solution to this issue by preserving digital copies of artifacts. VR can protect cultural assets, promote inclusive travel, and offer authentic heritage experiences. It enables everyone, regardless of location, physical ability, or economic circumstances, to access places, artifacts, and benefit from information. Digital public infrastructure in cities can contribute to a more resilient and equitable future. The virtual museum </a:t>
            </a:r>
            <a:r>
              <a:rPr lang="en-US" altLang="en-US" sz="2800" dirty="0">
                <a:solidFill>
                  <a:schemeClr val="bg1"/>
                </a:solidFill>
                <a:latin typeface="Times New Roman" panose="02020603050405020304" pitchFamily="18" charset="0"/>
                <a:cs typeface="Times New Roman" panose="02020603050405020304" pitchFamily="18" charset="0"/>
              </a:rPr>
              <a:t>provides immediate and flexible access to educational and cultural experiences, eliminating</a:t>
            </a:r>
            <a:r>
              <a:rPr kumimoji="0" lang="en-US" altLang="en-US" sz="2800" b="0"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 the need for long-term bookings.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arn(inVertic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barn(inVertical)">
                                      <p:cBhvr>
                                        <p:cTn id="12" dur="5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14">
                                            <p:txEl>
                                              <p:pRg st="0" end="0"/>
                                            </p:txEl>
                                          </p:spTgt>
                                        </p:tgtEl>
                                        <p:attrNameLst>
                                          <p:attrName>style.visibility</p:attrName>
                                        </p:attrNameLst>
                                      </p:cBhvr>
                                      <p:to>
                                        <p:strVal val="visible"/>
                                      </p:to>
                                    </p:set>
                                    <p:animEffect transition="in" filter="fade">
                                      <p:cBhvr>
                                        <p:cTn id="17" dur="1000"/>
                                        <p:tgtEl>
                                          <p:spTgt spid="14">
                                            <p:txEl>
                                              <p:pRg st="0" end="0"/>
                                            </p:txEl>
                                          </p:spTgt>
                                        </p:tgtEl>
                                      </p:cBhvr>
                                    </p:animEffect>
                                    <p:anim calcmode="lin" valueType="num">
                                      <p:cBhvr>
                                        <p:cTn id="18" dur="10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rgbClr val="5E5EDB">
                <a:alpha val="100000"/>
              </a:srgbClr>
            </a:gs>
            <a:gs pos="33333">
              <a:srgbClr val="000000">
                <a:alpha val="100000"/>
              </a:srgbClr>
            </a:gs>
            <a:gs pos="66667">
              <a:srgbClr val="000000">
                <a:alpha val="100000"/>
              </a:srgbClr>
            </a:gs>
            <a:gs pos="100000">
              <a:srgbClr val="000000">
                <a:alpha val="100000"/>
              </a:srgbClr>
            </a:gs>
          </a:gsLst>
          <a:lin ang="2700000"/>
        </a:gradFill>
        <a:effectLst/>
      </p:bgPr>
    </p:bg>
    <p:spTree>
      <p:nvGrpSpPr>
        <p:cNvPr id="1" name=""/>
        <p:cNvGrpSpPr/>
        <p:nvPr/>
      </p:nvGrpSpPr>
      <p:grpSpPr>
        <a:xfrm>
          <a:off x="0" y="0"/>
          <a:ext cx="0" cy="0"/>
          <a:chOff x="0" y="0"/>
          <a:chExt cx="0" cy="0"/>
        </a:xfrm>
      </p:grpSpPr>
      <p:grpSp>
        <p:nvGrpSpPr>
          <p:cNvPr id="2" name="Group 2"/>
          <p:cNvGrpSpPr/>
          <p:nvPr/>
        </p:nvGrpSpPr>
        <p:grpSpPr>
          <a:xfrm>
            <a:off x="-9601664" y="-562634"/>
            <a:ext cx="15503616" cy="11152810"/>
            <a:chOff x="0" y="0"/>
            <a:chExt cx="4083257" cy="2937366"/>
          </a:xfrm>
        </p:grpSpPr>
        <p:sp>
          <p:nvSpPr>
            <p:cNvPr id="3" name="Freeform 3"/>
            <p:cNvSpPr/>
            <p:nvPr/>
          </p:nvSpPr>
          <p:spPr>
            <a:xfrm>
              <a:off x="0" y="0"/>
              <a:ext cx="4083257" cy="2937366"/>
            </a:xfrm>
            <a:custGeom>
              <a:avLst/>
              <a:gdLst/>
              <a:ahLst/>
              <a:cxnLst/>
              <a:rect l="l" t="t" r="r" b="b"/>
              <a:pathLst>
                <a:path w="4083257" h="2937366">
                  <a:moveTo>
                    <a:pt x="0" y="0"/>
                  </a:moveTo>
                  <a:lnTo>
                    <a:pt x="4083257" y="0"/>
                  </a:lnTo>
                  <a:lnTo>
                    <a:pt x="4083257" y="2937366"/>
                  </a:lnTo>
                  <a:lnTo>
                    <a:pt x="0" y="2937366"/>
                  </a:lnTo>
                  <a:close/>
                </a:path>
              </a:pathLst>
            </a:custGeom>
            <a:gradFill rotWithShape="1">
              <a:gsLst>
                <a:gs pos="0">
                  <a:srgbClr val="0053C5">
                    <a:alpha val="35000"/>
                  </a:srgbClr>
                </a:gs>
                <a:gs pos="100000">
                  <a:srgbClr val="530458">
                    <a:alpha val="35000"/>
                  </a:srgbClr>
                </a:gs>
              </a:gsLst>
              <a:path path="circle">
                <a:fillToRect r="100000" b="100000"/>
              </a:path>
              <a:tileRect l="-100000" t="-100000"/>
            </a:gradFill>
          </p:spPr>
        </p:sp>
        <p:sp>
          <p:nvSpPr>
            <p:cNvPr id="4" name="TextBox 4"/>
            <p:cNvSpPr txBox="1"/>
            <p:nvPr/>
          </p:nvSpPr>
          <p:spPr>
            <a:xfrm>
              <a:off x="0" y="-38100"/>
              <a:ext cx="4083257" cy="2975466"/>
            </a:xfrm>
            <a:prstGeom prst="rect">
              <a:avLst/>
            </a:prstGeom>
          </p:spPr>
          <p:txBody>
            <a:bodyPr lIns="50800" tIns="50800" rIns="50800" bIns="50800" rtlCol="0" anchor="ctr"/>
            <a:lstStyle/>
            <a:p>
              <a:pPr algn="ctr">
                <a:lnSpc>
                  <a:spcPts val="2659"/>
                </a:lnSpc>
              </a:pPr>
              <a:endParaRPr/>
            </a:p>
          </p:txBody>
        </p:sp>
      </p:grpSp>
      <p:grpSp>
        <p:nvGrpSpPr>
          <p:cNvPr id="5" name="Group 5"/>
          <p:cNvGrpSpPr>
            <a:grpSpLocks noChangeAspect="1"/>
          </p:cNvGrpSpPr>
          <p:nvPr/>
        </p:nvGrpSpPr>
        <p:grpSpPr>
          <a:xfrm>
            <a:off x="904158" y="1328935"/>
            <a:ext cx="3989173" cy="7893264"/>
            <a:chOff x="0" y="0"/>
            <a:chExt cx="2620010" cy="5184140"/>
          </a:xfrm>
        </p:grpSpPr>
        <p:sp>
          <p:nvSpPr>
            <p:cNvPr id="6" name="Freeform 6"/>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7" name="Freeform 7"/>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2"/>
              <a:stretch>
                <a:fillRect l="-141933" r="-83121"/>
              </a:stretch>
            </a:blipFill>
          </p:spPr>
        </p:sp>
        <p:sp>
          <p:nvSpPr>
            <p:cNvPr id="8" name="Freeform 8"/>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555555"/>
            </a:solidFill>
          </p:spPr>
        </p:sp>
        <p:sp>
          <p:nvSpPr>
            <p:cNvPr id="9" name="Freeform 9"/>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555555"/>
            </a:solidFill>
          </p:spPr>
        </p:sp>
        <p:sp>
          <p:nvSpPr>
            <p:cNvPr id="10" name="Freeform 10"/>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2E2E2E"/>
            </a:solidFill>
          </p:spPr>
        </p:sp>
        <p:sp>
          <p:nvSpPr>
            <p:cNvPr id="11" name="Freeform 11"/>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2E2E2E"/>
            </a:solidFill>
          </p:spPr>
        </p:sp>
        <p:sp>
          <p:nvSpPr>
            <p:cNvPr id="12" name="Freeform 12"/>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2E2E2E"/>
            </a:solidFill>
          </p:spPr>
        </p:sp>
        <p:sp>
          <p:nvSpPr>
            <p:cNvPr id="13" name="Freeform 13"/>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2E2E2E"/>
            </a:solidFill>
          </p:spPr>
        </p:sp>
        <p:sp>
          <p:nvSpPr>
            <p:cNvPr id="14" name="Freeform 14"/>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555555"/>
            </a:solidFill>
          </p:spPr>
        </p:sp>
      </p:grpSp>
      <p:grpSp>
        <p:nvGrpSpPr>
          <p:cNvPr id="15" name="Group 15"/>
          <p:cNvGrpSpPr/>
          <p:nvPr/>
        </p:nvGrpSpPr>
        <p:grpSpPr>
          <a:xfrm>
            <a:off x="-2432163" y="5453826"/>
            <a:ext cx="8384942" cy="3840410"/>
            <a:chOff x="0" y="0"/>
            <a:chExt cx="2208380" cy="1011466"/>
          </a:xfrm>
        </p:grpSpPr>
        <p:sp>
          <p:nvSpPr>
            <p:cNvPr id="16" name="Freeform 16"/>
            <p:cNvSpPr/>
            <p:nvPr/>
          </p:nvSpPr>
          <p:spPr>
            <a:xfrm>
              <a:off x="0" y="0"/>
              <a:ext cx="2208380" cy="1011466"/>
            </a:xfrm>
            <a:custGeom>
              <a:avLst/>
              <a:gdLst/>
              <a:ahLst/>
              <a:cxnLst/>
              <a:rect l="l" t="t" r="r" b="b"/>
              <a:pathLst>
                <a:path w="2208380" h="1011466">
                  <a:moveTo>
                    <a:pt x="0" y="0"/>
                  </a:moveTo>
                  <a:lnTo>
                    <a:pt x="2208380" y="0"/>
                  </a:lnTo>
                  <a:lnTo>
                    <a:pt x="2208380" y="1011466"/>
                  </a:lnTo>
                  <a:lnTo>
                    <a:pt x="0" y="1011466"/>
                  </a:lnTo>
                  <a:close/>
                </a:path>
              </a:pathLst>
            </a:custGeom>
            <a:gradFill rotWithShape="1">
              <a:gsLst>
                <a:gs pos="0">
                  <a:srgbClr val="0053C5">
                    <a:alpha val="76000"/>
                  </a:srgbClr>
                </a:gs>
                <a:gs pos="100000">
                  <a:srgbClr val="530458">
                    <a:alpha val="76000"/>
                  </a:srgbClr>
                </a:gs>
              </a:gsLst>
              <a:path path="circle">
                <a:fillToRect r="100000" b="100000"/>
              </a:path>
              <a:tileRect l="-100000" t="-100000"/>
            </a:gradFill>
          </p:spPr>
        </p:sp>
        <p:sp>
          <p:nvSpPr>
            <p:cNvPr id="17" name="TextBox 17"/>
            <p:cNvSpPr txBox="1"/>
            <p:nvPr/>
          </p:nvSpPr>
          <p:spPr>
            <a:xfrm>
              <a:off x="0" y="-38100"/>
              <a:ext cx="2208380" cy="1049566"/>
            </a:xfrm>
            <a:prstGeom prst="rect">
              <a:avLst/>
            </a:prstGeom>
          </p:spPr>
          <p:txBody>
            <a:bodyPr lIns="50800" tIns="50800" rIns="50800" bIns="50800" rtlCol="0" anchor="ctr"/>
            <a:lstStyle/>
            <a:p>
              <a:pPr algn="ctr">
                <a:lnSpc>
                  <a:spcPts val="2659"/>
                </a:lnSpc>
              </a:pPr>
              <a:endParaRPr/>
            </a:p>
          </p:txBody>
        </p:sp>
      </p:grpSp>
      <p:sp>
        <p:nvSpPr>
          <p:cNvPr id="18" name="TextBox 18"/>
          <p:cNvSpPr txBox="1"/>
          <p:nvPr/>
        </p:nvSpPr>
        <p:spPr>
          <a:xfrm>
            <a:off x="245114" y="6685941"/>
            <a:ext cx="6689566" cy="1282402"/>
          </a:xfrm>
          <a:prstGeom prst="rect">
            <a:avLst/>
          </a:prstGeom>
        </p:spPr>
        <p:txBody>
          <a:bodyPr wrap="square" lIns="0" tIns="0" rIns="0" bIns="0" rtlCol="0" anchor="t">
            <a:spAutoFit/>
          </a:bodyPr>
          <a:lstStyle/>
          <a:p>
            <a:pPr algn="l">
              <a:lnSpc>
                <a:spcPts val="10040"/>
              </a:lnSpc>
            </a:pPr>
            <a:r>
              <a:rPr lang="en-US" sz="8000" dirty="0">
                <a:solidFill>
                  <a:schemeClr val="bg1"/>
                </a:solidFill>
                <a:latin typeface="Britannic Bold" panose="020B0903060703020204" pitchFamily="34" charset="0"/>
                <a:ea typeface="Anton"/>
                <a:cs typeface="Anton"/>
                <a:sym typeface="Anton"/>
              </a:rPr>
              <a:t>Introduction</a:t>
            </a:r>
            <a:r>
              <a:rPr lang="en-US" sz="8800" dirty="0">
                <a:solidFill>
                  <a:schemeClr val="bg1"/>
                </a:solidFill>
                <a:latin typeface="Britannic Bold" panose="020B0903060703020204" pitchFamily="34" charset="0"/>
                <a:ea typeface="Anton"/>
                <a:cs typeface="Anton"/>
                <a:sym typeface="Anton"/>
              </a:rPr>
              <a:t>  </a:t>
            </a:r>
          </a:p>
        </p:txBody>
      </p:sp>
      <p:sp>
        <p:nvSpPr>
          <p:cNvPr id="20" name="Freeform 20"/>
          <p:cNvSpPr/>
          <p:nvPr/>
        </p:nvSpPr>
        <p:spPr>
          <a:xfrm rot="2383030">
            <a:off x="12146304" y="-5023926"/>
            <a:ext cx="13929475" cy="11387346"/>
          </a:xfrm>
          <a:custGeom>
            <a:avLst/>
            <a:gdLst/>
            <a:ahLst/>
            <a:cxnLst/>
            <a:rect l="l" t="t" r="r" b="b"/>
            <a:pathLst>
              <a:path w="13929475" h="11387346">
                <a:moveTo>
                  <a:pt x="0" y="0"/>
                </a:moveTo>
                <a:lnTo>
                  <a:pt x="13929475" y="0"/>
                </a:lnTo>
                <a:lnTo>
                  <a:pt x="13929475" y="11387346"/>
                </a:lnTo>
                <a:lnTo>
                  <a:pt x="0" y="11387346"/>
                </a:lnTo>
                <a:lnTo>
                  <a:pt x="0" y="0"/>
                </a:lnTo>
                <a:close/>
              </a:path>
            </a:pathLst>
          </a:custGeom>
          <a:blipFill>
            <a:blip r:embed="rId3">
              <a:alphaModFix amt="61000"/>
            </a:blip>
            <a:stretch>
              <a:fillRect/>
            </a:stretch>
          </a:blipFill>
        </p:spPr>
      </p:sp>
      <p:grpSp>
        <p:nvGrpSpPr>
          <p:cNvPr id="21" name="Group 21"/>
          <p:cNvGrpSpPr/>
          <p:nvPr/>
        </p:nvGrpSpPr>
        <p:grpSpPr>
          <a:xfrm>
            <a:off x="6331352" y="2524633"/>
            <a:ext cx="2226238" cy="759757"/>
            <a:chOff x="0" y="0"/>
            <a:chExt cx="1080527" cy="692120"/>
          </a:xfrm>
        </p:grpSpPr>
        <p:sp>
          <p:nvSpPr>
            <p:cNvPr id="22" name="Freeform 22"/>
            <p:cNvSpPr/>
            <p:nvPr/>
          </p:nvSpPr>
          <p:spPr>
            <a:xfrm>
              <a:off x="0" y="0"/>
              <a:ext cx="1080527" cy="692120"/>
            </a:xfrm>
            <a:custGeom>
              <a:avLst/>
              <a:gdLst/>
              <a:ahLst/>
              <a:cxnLst/>
              <a:rect l="l" t="t" r="r" b="b"/>
              <a:pathLst>
                <a:path w="1080527" h="692120">
                  <a:moveTo>
                    <a:pt x="0" y="0"/>
                  </a:moveTo>
                  <a:lnTo>
                    <a:pt x="1080527" y="0"/>
                  </a:lnTo>
                  <a:lnTo>
                    <a:pt x="1080527" y="692120"/>
                  </a:lnTo>
                  <a:lnTo>
                    <a:pt x="0" y="692120"/>
                  </a:lnTo>
                  <a:close/>
                </a:path>
              </a:pathLst>
            </a:custGeom>
            <a:solidFill>
              <a:srgbClr val="000000">
                <a:alpha val="0"/>
              </a:srgbClr>
            </a:solidFill>
            <a:ln w="38100" cap="sq">
              <a:gradFill>
                <a:gsLst>
                  <a:gs pos="0">
                    <a:srgbClr val="0053C5">
                      <a:alpha val="100000"/>
                    </a:srgbClr>
                  </a:gs>
                  <a:gs pos="100000">
                    <a:srgbClr val="530458">
                      <a:alpha val="100000"/>
                    </a:srgbClr>
                  </a:gs>
                </a:gsLst>
                <a:path path="circle">
                  <a:fillToRect r="100000" b="100000"/>
                </a:path>
                <a:tileRect l="-100000" t="-100000"/>
              </a:gradFill>
              <a:prstDash val="solid"/>
              <a:miter/>
            </a:ln>
          </p:spPr>
        </p:sp>
        <p:sp>
          <p:nvSpPr>
            <p:cNvPr id="23" name="TextBox 23"/>
            <p:cNvSpPr txBox="1"/>
            <p:nvPr/>
          </p:nvSpPr>
          <p:spPr>
            <a:xfrm>
              <a:off x="0" y="-38100"/>
              <a:ext cx="1080527" cy="730220"/>
            </a:xfrm>
            <a:prstGeom prst="rect">
              <a:avLst/>
            </a:prstGeom>
          </p:spPr>
          <p:txBody>
            <a:bodyPr lIns="50800" tIns="50800" rIns="50800" bIns="50800" rtlCol="0" anchor="ctr"/>
            <a:lstStyle/>
            <a:p>
              <a:pPr algn="ctr">
                <a:lnSpc>
                  <a:spcPts val="2659"/>
                </a:lnSpc>
              </a:pPr>
              <a:endParaRPr/>
            </a:p>
          </p:txBody>
        </p:sp>
      </p:grpSp>
      <p:grpSp>
        <p:nvGrpSpPr>
          <p:cNvPr id="24" name="Group 24"/>
          <p:cNvGrpSpPr/>
          <p:nvPr/>
        </p:nvGrpSpPr>
        <p:grpSpPr>
          <a:xfrm>
            <a:off x="8949472" y="2524633"/>
            <a:ext cx="2492786" cy="759757"/>
            <a:chOff x="0" y="0"/>
            <a:chExt cx="1080527" cy="692120"/>
          </a:xfrm>
        </p:grpSpPr>
        <p:sp>
          <p:nvSpPr>
            <p:cNvPr id="25" name="Freeform 25"/>
            <p:cNvSpPr/>
            <p:nvPr/>
          </p:nvSpPr>
          <p:spPr>
            <a:xfrm>
              <a:off x="0" y="0"/>
              <a:ext cx="1080527" cy="692120"/>
            </a:xfrm>
            <a:custGeom>
              <a:avLst/>
              <a:gdLst/>
              <a:ahLst/>
              <a:cxnLst/>
              <a:rect l="l" t="t" r="r" b="b"/>
              <a:pathLst>
                <a:path w="1080527" h="692120">
                  <a:moveTo>
                    <a:pt x="0" y="0"/>
                  </a:moveTo>
                  <a:lnTo>
                    <a:pt x="1080527" y="0"/>
                  </a:lnTo>
                  <a:lnTo>
                    <a:pt x="1080527" y="692120"/>
                  </a:lnTo>
                  <a:lnTo>
                    <a:pt x="0" y="692120"/>
                  </a:lnTo>
                  <a:close/>
                </a:path>
              </a:pathLst>
            </a:custGeom>
            <a:solidFill>
              <a:srgbClr val="000000">
                <a:alpha val="0"/>
              </a:srgbClr>
            </a:solidFill>
            <a:ln w="38100" cap="sq">
              <a:gradFill>
                <a:gsLst>
                  <a:gs pos="0">
                    <a:srgbClr val="0053C5">
                      <a:alpha val="100000"/>
                    </a:srgbClr>
                  </a:gs>
                  <a:gs pos="100000">
                    <a:srgbClr val="530458">
                      <a:alpha val="100000"/>
                    </a:srgbClr>
                  </a:gs>
                </a:gsLst>
                <a:path path="circle">
                  <a:fillToRect r="100000" b="100000"/>
                </a:path>
                <a:tileRect l="-100000" t="-100000"/>
              </a:gradFill>
              <a:prstDash val="solid"/>
              <a:miter/>
            </a:ln>
          </p:spPr>
        </p:sp>
        <p:sp>
          <p:nvSpPr>
            <p:cNvPr id="26" name="TextBox 26"/>
            <p:cNvSpPr txBox="1"/>
            <p:nvPr/>
          </p:nvSpPr>
          <p:spPr>
            <a:xfrm>
              <a:off x="0" y="-38100"/>
              <a:ext cx="1080527" cy="730220"/>
            </a:xfrm>
            <a:prstGeom prst="rect">
              <a:avLst/>
            </a:prstGeom>
          </p:spPr>
          <p:txBody>
            <a:bodyPr lIns="50800" tIns="50800" rIns="50800" bIns="50800" rtlCol="0" anchor="ctr"/>
            <a:lstStyle/>
            <a:p>
              <a:pPr algn="ctr">
                <a:lnSpc>
                  <a:spcPts val="2659"/>
                </a:lnSpc>
              </a:pPr>
              <a:endParaRPr/>
            </a:p>
          </p:txBody>
        </p:sp>
      </p:grpSp>
      <p:grpSp>
        <p:nvGrpSpPr>
          <p:cNvPr id="30" name="Group 30"/>
          <p:cNvGrpSpPr/>
          <p:nvPr/>
        </p:nvGrpSpPr>
        <p:grpSpPr>
          <a:xfrm>
            <a:off x="14954445" y="2501119"/>
            <a:ext cx="2905335" cy="801580"/>
            <a:chOff x="0" y="0"/>
            <a:chExt cx="1080527" cy="692120"/>
          </a:xfrm>
        </p:grpSpPr>
        <p:sp>
          <p:nvSpPr>
            <p:cNvPr id="31" name="Freeform 31"/>
            <p:cNvSpPr/>
            <p:nvPr/>
          </p:nvSpPr>
          <p:spPr>
            <a:xfrm>
              <a:off x="0" y="0"/>
              <a:ext cx="1080527" cy="692120"/>
            </a:xfrm>
            <a:custGeom>
              <a:avLst/>
              <a:gdLst/>
              <a:ahLst/>
              <a:cxnLst/>
              <a:rect l="l" t="t" r="r" b="b"/>
              <a:pathLst>
                <a:path w="1080527" h="692120">
                  <a:moveTo>
                    <a:pt x="0" y="0"/>
                  </a:moveTo>
                  <a:lnTo>
                    <a:pt x="1080527" y="0"/>
                  </a:lnTo>
                  <a:lnTo>
                    <a:pt x="1080527" y="692120"/>
                  </a:lnTo>
                  <a:lnTo>
                    <a:pt x="0" y="692120"/>
                  </a:lnTo>
                  <a:close/>
                </a:path>
              </a:pathLst>
            </a:custGeom>
            <a:solidFill>
              <a:srgbClr val="000000">
                <a:alpha val="0"/>
              </a:srgbClr>
            </a:solidFill>
            <a:ln w="38100" cap="sq">
              <a:gradFill>
                <a:gsLst>
                  <a:gs pos="0">
                    <a:srgbClr val="3428BA">
                      <a:alpha val="100000"/>
                    </a:srgbClr>
                  </a:gs>
                  <a:gs pos="100000">
                    <a:srgbClr val="5FA2DB">
                      <a:alpha val="100000"/>
                    </a:srgbClr>
                  </a:gs>
                </a:gsLst>
                <a:lin ang="0"/>
              </a:gradFill>
              <a:prstDash val="solid"/>
              <a:miter/>
            </a:ln>
          </p:spPr>
        </p:sp>
        <p:sp>
          <p:nvSpPr>
            <p:cNvPr id="32" name="TextBox 32"/>
            <p:cNvSpPr txBox="1"/>
            <p:nvPr/>
          </p:nvSpPr>
          <p:spPr>
            <a:xfrm>
              <a:off x="0" y="-38100"/>
              <a:ext cx="1080527" cy="730220"/>
            </a:xfrm>
            <a:prstGeom prst="rect">
              <a:avLst/>
            </a:prstGeom>
          </p:spPr>
          <p:txBody>
            <a:bodyPr lIns="50800" tIns="50800" rIns="50800" bIns="50800" rtlCol="0" anchor="ctr"/>
            <a:lstStyle/>
            <a:p>
              <a:pPr algn="ctr">
                <a:lnSpc>
                  <a:spcPts val="2659"/>
                </a:lnSpc>
              </a:pPr>
              <a:endParaRPr/>
            </a:p>
          </p:txBody>
        </p:sp>
      </p:grpSp>
      <p:sp>
        <p:nvSpPr>
          <p:cNvPr id="33" name="TextBox 33"/>
          <p:cNvSpPr txBox="1"/>
          <p:nvPr/>
        </p:nvSpPr>
        <p:spPr>
          <a:xfrm>
            <a:off x="6741544" y="2703636"/>
            <a:ext cx="2653435" cy="410369"/>
          </a:xfrm>
          <a:prstGeom prst="rect">
            <a:avLst/>
          </a:prstGeom>
        </p:spPr>
        <p:txBody>
          <a:bodyPr lIns="0" tIns="0" rIns="0" bIns="0" rtlCol="0" anchor="t">
            <a:spAutoFit/>
          </a:bodyPr>
          <a:lstStyle/>
          <a:p>
            <a:pPr algn="l">
              <a:lnSpc>
                <a:spcPts val="3219"/>
              </a:lnSpc>
              <a:spcBef>
                <a:spcPct val="0"/>
              </a:spcBef>
            </a:pPr>
            <a:r>
              <a:rPr lang="en-US" sz="2800" b="1" dirty="0">
                <a:solidFill>
                  <a:srgbClr val="CFBDFF"/>
                </a:solidFill>
                <a:latin typeface="Times New Roman" panose="02020603050405020304" pitchFamily="18" charset="0"/>
                <a:ea typeface="Poppins Semi-Bold"/>
                <a:cs typeface="Times New Roman" panose="02020603050405020304" pitchFamily="18" charset="0"/>
                <a:sym typeface="Poppins Semi-Bold"/>
              </a:rPr>
              <a:t>Scalable</a:t>
            </a:r>
          </a:p>
        </p:txBody>
      </p:sp>
      <p:sp>
        <p:nvSpPr>
          <p:cNvPr id="34" name="TextBox 34"/>
          <p:cNvSpPr txBox="1"/>
          <p:nvPr/>
        </p:nvSpPr>
        <p:spPr>
          <a:xfrm>
            <a:off x="12187946" y="2718822"/>
            <a:ext cx="2905335" cy="410369"/>
          </a:xfrm>
          <a:prstGeom prst="rect">
            <a:avLst/>
          </a:prstGeom>
        </p:spPr>
        <p:txBody>
          <a:bodyPr lIns="0" tIns="0" rIns="0" bIns="0" rtlCol="0" anchor="t">
            <a:spAutoFit/>
          </a:bodyPr>
          <a:lstStyle/>
          <a:p>
            <a:pPr algn="l">
              <a:lnSpc>
                <a:spcPts val="3219"/>
              </a:lnSpc>
              <a:spcBef>
                <a:spcPct val="0"/>
              </a:spcBef>
            </a:pPr>
            <a:r>
              <a:rPr lang="en-US" sz="2800" b="1" dirty="0">
                <a:solidFill>
                  <a:srgbClr val="CFBDFF"/>
                </a:solidFill>
                <a:latin typeface="Times New Roman" panose="02020603050405020304" pitchFamily="18" charset="0"/>
                <a:ea typeface="Poppins Semi-Bold"/>
                <a:cs typeface="Times New Roman" panose="02020603050405020304" pitchFamily="18" charset="0"/>
                <a:sym typeface="Poppins Semi-Bold"/>
              </a:rPr>
              <a:t>Sustainable</a:t>
            </a:r>
          </a:p>
        </p:txBody>
      </p:sp>
      <p:sp>
        <p:nvSpPr>
          <p:cNvPr id="35" name="TextBox 35"/>
          <p:cNvSpPr txBox="1"/>
          <p:nvPr/>
        </p:nvSpPr>
        <p:spPr>
          <a:xfrm>
            <a:off x="9364349" y="2673126"/>
            <a:ext cx="3425930" cy="410369"/>
          </a:xfrm>
          <a:prstGeom prst="rect">
            <a:avLst/>
          </a:prstGeom>
        </p:spPr>
        <p:txBody>
          <a:bodyPr lIns="0" tIns="0" rIns="0" bIns="0" rtlCol="0" anchor="t">
            <a:spAutoFit/>
          </a:bodyPr>
          <a:lstStyle/>
          <a:p>
            <a:pPr algn="l">
              <a:lnSpc>
                <a:spcPts val="3219"/>
              </a:lnSpc>
              <a:spcBef>
                <a:spcPct val="0"/>
              </a:spcBef>
            </a:pPr>
            <a:r>
              <a:rPr lang="en-US" sz="2800" b="1" dirty="0">
                <a:solidFill>
                  <a:srgbClr val="CFBDFF"/>
                </a:solidFill>
                <a:latin typeface="Times New Roman" panose="02020603050405020304" pitchFamily="18" charset="0"/>
                <a:ea typeface="Poppins Semi-Bold"/>
                <a:cs typeface="Times New Roman" panose="02020603050405020304" pitchFamily="18" charset="0"/>
                <a:sym typeface="Poppins Semi-Bold"/>
              </a:rPr>
              <a:t>Accessible</a:t>
            </a:r>
          </a:p>
        </p:txBody>
      </p:sp>
      <p:sp>
        <p:nvSpPr>
          <p:cNvPr id="36" name="TextBox 36"/>
          <p:cNvSpPr txBox="1"/>
          <p:nvPr/>
        </p:nvSpPr>
        <p:spPr>
          <a:xfrm>
            <a:off x="15393941" y="2718822"/>
            <a:ext cx="3761798" cy="410369"/>
          </a:xfrm>
          <a:prstGeom prst="rect">
            <a:avLst/>
          </a:prstGeom>
        </p:spPr>
        <p:txBody>
          <a:bodyPr lIns="0" tIns="0" rIns="0" bIns="0" rtlCol="0" anchor="t">
            <a:spAutoFit/>
          </a:bodyPr>
          <a:lstStyle/>
          <a:p>
            <a:pPr algn="l">
              <a:lnSpc>
                <a:spcPts val="3219"/>
              </a:lnSpc>
              <a:spcBef>
                <a:spcPct val="0"/>
              </a:spcBef>
            </a:pPr>
            <a:r>
              <a:rPr lang="en-US" sz="2800" b="1" dirty="0">
                <a:solidFill>
                  <a:srgbClr val="CFBDFF"/>
                </a:solidFill>
                <a:latin typeface="Times New Roman" panose="02020603050405020304" pitchFamily="18" charset="0"/>
                <a:ea typeface="Poppins Semi-Bold"/>
                <a:cs typeface="Times New Roman" panose="02020603050405020304" pitchFamily="18" charset="0"/>
                <a:sym typeface="Poppins Semi-Bold"/>
              </a:rPr>
              <a:t>Applicable</a:t>
            </a:r>
          </a:p>
        </p:txBody>
      </p:sp>
      <p:sp>
        <p:nvSpPr>
          <p:cNvPr id="41" name="Freeform 41"/>
          <p:cNvSpPr/>
          <p:nvPr/>
        </p:nvSpPr>
        <p:spPr>
          <a:xfrm>
            <a:off x="366309" y="426965"/>
            <a:ext cx="759756" cy="759756"/>
          </a:xfrm>
          <a:custGeom>
            <a:avLst/>
            <a:gdLst/>
            <a:ahLst/>
            <a:cxnLst/>
            <a:rect l="l" t="t" r="r" b="b"/>
            <a:pathLst>
              <a:path w="759756" h="759756">
                <a:moveTo>
                  <a:pt x="0" y="0"/>
                </a:moveTo>
                <a:lnTo>
                  <a:pt x="759755" y="0"/>
                </a:lnTo>
                <a:lnTo>
                  <a:pt x="759755" y="759755"/>
                </a:lnTo>
                <a:lnTo>
                  <a:pt x="0" y="759755"/>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43" name="TextBox 42">
            <a:extLst>
              <a:ext uri="{FF2B5EF4-FFF2-40B4-BE49-F238E27FC236}">
                <a16:creationId xmlns:a16="http://schemas.microsoft.com/office/drawing/2014/main" id="{9260D9C5-0A5E-5D04-F7C4-80D052DF0FC9}"/>
              </a:ext>
            </a:extLst>
          </p:cNvPr>
          <p:cNvSpPr txBox="1"/>
          <p:nvPr/>
        </p:nvSpPr>
        <p:spPr>
          <a:xfrm>
            <a:off x="1457156" y="654381"/>
            <a:ext cx="5699379" cy="415883"/>
          </a:xfrm>
          <a:prstGeom prst="rect">
            <a:avLst/>
          </a:prstGeom>
        </p:spPr>
        <p:txBody>
          <a:bodyPr wrap="square" lIns="0" tIns="0" rIns="0" bIns="0" rtlCol="0" anchor="t">
            <a:spAutoFit/>
          </a:bodyPr>
          <a:lstStyle/>
          <a:p>
            <a:pPr algn="l">
              <a:lnSpc>
                <a:spcPts val="3119"/>
              </a:lnSpc>
              <a:spcBef>
                <a:spcPct val="0"/>
              </a:spcBef>
            </a:pPr>
            <a:r>
              <a:rPr lang="en-US" sz="4000" b="1" dirty="0">
                <a:solidFill>
                  <a:srgbClr val="FFFFFF"/>
                </a:solidFill>
                <a:latin typeface="Britannic Bold" panose="020B0903060703020204" pitchFamily="34" charset="0"/>
                <a:ea typeface="Poppins Bold"/>
                <a:cs typeface="Poppins Bold"/>
                <a:sym typeface="Poppins Bold"/>
              </a:rPr>
              <a:t>Heritage Memory</a:t>
            </a:r>
          </a:p>
        </p:txBody>
      </p:sp>
      <p:grpSp>
        <p:nvGrpSpPr>
          <p:cNvPr id="44" name="Group 30">
            <a:extLst>
              <a:ext uri="{FF2B5EF4-FFF2-40B4-BE49-F238E27FC236}">
                <a16:creationId xmlns:a16="http://schemas.microsoft.com/office/drawing/2014/main" id="{F9608044-291B-BC22-CB90-8763DBBA3D56}"/>
              </a:ext>
            </a:extLst>
          </p:cNvPr>
          <p:cNvGrpSpPr/>
          <p:nvPr/>
        </p:nvGrpSpPr>
        <p:grpSpPr>
          <a:xfrm>
            <a:off x="11669612" y="1980717"/>
            <a:ext cx="2978411" cy="1303673"/>
            <a:chOff x="0" y="-38100"/>
            <a:chExt cx="1107705" cy="1172144"/>
          </a:xfrm>
        </p:grpSpPr>
        <p:sp>
          <p:nvSpPr>
            <p:cNvPr id="45" name="Freeform 31">
              <a:extLst>
                <a:ext uri="{FF2B5EF4-FFF2-40B4-BE49-F238E27FC236}">
                  <a16:creationId xmlns:a16="http://schemas.microsoft.com/office/drawing/2014/main" id="{B03744D5-1A91-5723-3A3E-9352EEC28773}"/>
                </a:ext>
              </a:extLst>
            </p:cNvPr>
            <p:cNvSpPr/>
            <p:nvPr/>
          </p:nvSpPr>
          <p:spPr>
            <a:xfrm>
              <a:off x="27178" y="441924"/>
              <a:ext cx="1080527" cy="692120"/>
            </a:xfrm>
            <a:custGeom>
              <a:avLst/>
              <a:gdLst/>
              <a:ahLst/>
              <a:cxnLst/>
              <a:rect l="l" t="t" r="r" b="b"/>
              <a:pathLst>
                <a:path w="1080527" h="692120">
                  <a:moveTo>
                    <a:pt x="0" y="0"/>
                  </a:moveTo>
                  <a:lnTo>
                    <a:pt x="1080527" y="0"/>
                  </a:lnTo>
                  <a:lnTo>
                    <a:pt x="1080527" y="692120"/>
                  </a:lnTo>
                  <a:lnTo>
                    <a:pt x="0" y="692120"/>
                  </a:lnTo>
                  <a:close/>
                </a:path>
              </a:pathLst>
            </a:custGeom>
            <a:solidFill>
              <a:srgbClr val="000000">
                <a:alpha val="0"/>
              </a:srgbClr>
            </a:solidFill>
            <a:ln w="38100" cap="sq">
              <a:gradFill>
                <a:gsLst>
                  <a:gs pos="0">
                    <a:srgbClr val="3428BA">
                      <a:alpha val="100000"/>
                    </a:srgbClr>
                  </a:gs>
                  <a:gs pos="100000">
                    <a:srgbClr val="5FA2DB">
                      <a:alpha val="100000"/>
                    </a:srgbClr>
                  </a:gs>
                </a:gsLst>
                <a:lin ang="0"/>
              </a:gradFill>
              <a:prstDash val="solid"/>
              <a:miter/>
            </a:ln>
          </p:spPr>
          <p:txBody>
            <a:bodyPr/>
            <a:lstStyle/>
            <a:p>
              <a:endParaRPr lang="en-US" dirty="0"/>
            </a:p>
          </p:txBody>
        </p:sp>
        <p:sp>
          <p:nvSpPr>
            <p:cNvPr id="46" name="TextBox 32">
              <a:extLst>
                <a:ext uri="{FF2B5EF4-FFF2-40B4-BE49-F238E27FC236}">
                  <a16:creationId xmlns:a16="http://schemas.microsoft.com/office/drawing/2014/main" id="{534CDDA7-D38C-0321-79B3-78E8785C03F3}"/>
                </a:ext>
              </a:extLst>
            </p:cNvPr>
            <p:cNvSpPr txBox="1"/>
            <p:nvPr/>
          </p:nvSpPr>
          <p:spPr>
            <a:xfrm>
              <a:off x="0" y="-38100"/>
              <a:ext cx="1080527" cy="730220"/>
            </a:xfrm>
            <a:prstGeom prst="rect">
              <a:avLst/>
            </a:prstGeom>
          </p:spPr>
          <p:txBody>
            <a:bodyPr lIns="50800" tIns="50800" rIns="50800" bIns="50800" rtlCol="0" anchor="ctr"/>
            <a:lstStyle/>
            <a:p>
              <a:pPr algn="ctr">
                <a:lnSpc>
                  <a:spcPts val="2659"/>
                </a:lnSpc>
              </a:pPr>
              <a:endParaRPr/>
            </a:p>
          </p:txBody>
        </p:sp>
      </p:grpSp>
      <p:sp>
        <p:nvSpPr>
          <p:cNvPr id="48" name="TextBox 47">
            <a:extLst>
              <a:ext uri="{FF2B5EF4-FFF2-40B4-BE49-F238E27FC236}">
                <a16:creationId xmlns:a16="http://schemas.microsoft.com/office/drawing/2014/main" id="{3E8A9DD3-3263-7921-57DE-D0963C00B35C}"/>
              </a:ext>
            </a:extLst>
          </p:cNvPr>
          <p:cNvSpPr txBox="1"/>
          <p:nvPr/>
        </p:nvSpPr>
        <p:spPr>
          <a:xfrm>
            <a:off x="5978105" y="1392929"/>
            <a:ext cx="18797664" cy="523220"/>
          </a:xfrm>
          <a:prstGeom prst="rect">
            <a:avLst/>
          </a:prstGeom>
          <a:noFill/>
        </p:spPr>
        <p:txBody>
          <a:bodyPr wrap="square">
            <a:spAutoFit/>
          </a:bodyPr>
          <a:lstStyle/>
          <a:p>
            <a:r>
              <a:rPr lang="en-US" sz="2800" dirty="0">
                <a:solidFill>
                  <a:schemeClr val="bg1"/>
                </a:solidFill>
                <a:latin typeface="Britannic Bold" panose="020B0903060703020204" pitchFamily="34" charset="0"/>
              </a:rPr>
              <a:t>Strategic Foundations for Developing a Global Virtual Museum Experience</a:t>
            </a:r>
          </a:p>
        </p:txBody>
      </p:sp>
      <p:sp>
        <p:nvSpPr>
          <p:cNvPr id="27" name="TextBox 26">
            <a:extLst>
              <a:ext uri="{FF2B5EF4-FFF2-40B4-BE49-F238E27FC236}">
                <a16:creationId xmlns:a16="http://schemas.microsoft.com/office/drawing/2014/main" id="{A585452D-6D35-D832-F3AE-A4EED9199193}"/>
              </a:ext>
            </a:extLst>
          </p:cNvPr>
          <p:cNvSpPr txBox="1"/>
          <p:nvPr/>
        </p:nvSpPr>
        <p:spPr>
          <a:xfrm>
            <a:off x="6348751" y="3579665"/>
            <a:ext cx="11511029" cy="5693866"/>
          </a:xfrm>
          <a:prstGeom prst="rect">
            <a:avLst/>
          </a:prstGeom>
          <a:noFill/>
        </p:spPr>
        <p:txBody>
          <a:bodyPr wrap="square">
            <a:spAutoFit/>
          </a:bodyPr>
          <a:lstStyle/>
          <a:p>
            <a:pPr algn="just"/>
            <a:r>
              <a:rPr lang="en-US" sz="2800" dirty="0">
                <a:solidFill>
                  <a:schemeClr val="bg1"/>
                </a:solidFill>
                <a:latin typeface="Times New Roman" panose="02020603050405020304" pitchFamily="18" charset="0"/>
                <a:cs typeface="Times New Roman" panose="02020603050405020304" pitchFamily="18" charset="0"/>
              </a:rPr>
              <a:t>The project aims to preserve and promote Palestinian cultural heritage through a </a:t>
            </a:r>
            <a:r>
              <a:rPr lang="en-US" sz="2800" dirty="0">
                <a:solidFill>
                  <a:srgbClr val="E373FF"/>
                </a:solidFill>
                <a:latin typeface="Times New Roman" panose="02020603050405020304" pitchFamily="18" charset="0"/>
                <a:cs typeface="Times New Roman" panose="02020603050405020304" pitchFamily="18" charset="0"/>
              </a:rPr>
              <a:t>scalable</a:t>
            </a:r>
            <a:r>
              <a:rPr lang="en-US" sz="2800" dirty="0">
                <a:solidFill>
                  <a:schemeClr val="bg1"/>
                </a:solidFill>
                <a:latin typeface="Times New Roman" panose="02020603050405020304" pitchFamily="18" charset="0"/>
                <a:cs typeface="Times New Roman" panose="02020603050405020304" pitchFamily="18" charset="0"/>
              </a:rPr>
              <a:t> platform that utilizes flexible technologies like cloud services, APIs, and virtual reality design. This allows for a user-friendly experience and promotes global accessibility.</a:t>
            </a:r>
          </a:p>
          <a:p>
            <a:pPr algn="just"/>
            <a:r>
              <a:rPr lang="en-US" sz="2800" dirty="0">
                <a:solidFill>
                  <a:schemeClr val="bg1"/>
                </a:solidFill>
                <a:latin typeface="Times New Roman" panose="02020603050405020304" pitchFamily="18" charset="0"/>
                <a:cs typeface="Times New Roman" panose="02020603050405020304" pitchFamily="18" charset="0"/>
              </a:rPr>
              <a:t>The platform is </a:t>
            </a:r>
            <a:r>
              <a:rPr lang="en-US" sz="2800" dirty="0">
                <a:solidFill>
                  <a:srgbClr val="E373FF"/>
                </a:solidFill>
                <a:latin typeface="Times New Roman" panose="02020603050405020304" pitchFamily="18" charset="0"/>
                <a:cs typeface="Times New Roman" panose="02020603050405020304" pitchFamily="18" charset="0"/>
              </a:rPr>
              <a:t>accessible</a:t>
            </a:r>
            <a:r>
              <a:rPr lang="en-US" sz="2800" dirty="0">
                <a:solidFill>
                  <a:schemeClr val="bg1"/>
                </a:solidFill>
                <a:latin typeface="Times New Roman" panose="02020603050405020304" pitchFamily="18" charset="0"/>
                <a:cs typeface="Times New Roman" panose="02020603050405020304" pitchFamily="18" charset="0"/>
              </a:rPr>
              <a:t> to everyone, including those with limited resources or disabilities, offering free experiences, low-cost devices, real objects, online tours, multilingual support, and 24/7 access to educational materials and cultural assets.</a:t>
            </a:r>
          </a:p>
          <a:p>
            <a:pPr algn="just"/>
            <a:r>
              <a:rPr lang="en-US" sz="2800" dirty="0">
                <a:solidFill>
                  <a:schemeClr val="bg1"/>
                </a:solidFill>
                <a:latin typeface="Times New Roman" panose="02020603050405020304" pitchFamily="18" charset="0"/>
                <a:cs typeface="Times New Roman" panose="02020603050405020304" pitchFamily="18" charset="0"/>
              </a:rPr>
              <a:t>The project promotes social </a:t>
            </a:r>
            <a:r>
              <a:rPr lang="en-US" sz="2800" dirty="0">
                <a:solidFill>
                  <a:srgbClr val="E373FF"/>
                </a:solidFill>
                <a:latin typeface="Times New Roman" panose="02020603050405020304" pitchFamily="18" charset="0"/>
                <a:cs typeface="Times New Roman" panose="02020603050405020304" pitchFamily="18" charset="0"/>
              </a:rPr>
              <a:t>sustainability</a:t>
            </a:r>
            <a:r>
              <a:rPr lang="en-US" sz="2800" dirty="0">
                <a:solidFill>
                  <a:schemeClr val="bg1"/>
                </a:solidFill>
                <a:latin typeface="Times New Roman" panose="02020603050405020304" pitchFamily="18" charset="0"/>
                <a:cs typeface="Times New Roman" panose="02020603050405020304" pitchFamily="18" charset="0"/>
              </a:rPr>
              <a:t> by removing geographical barriers, providing inclusive experiences, and fostering cultural understanding. It also addresses the issue of unequal representation in cultural heritage preservation. </a:t>
            </a:r>
          </a:p>
          <a:p>
            <a:pPr algn="just"/>
            <a:r>
              <a:rPr lang="en-US" sz="2800" dirty="0">
                <a:solidFill>
                  <a:schemeClr val="bg1"/>
                </a:solidFill>
                <a:latin typeface="Times New Roman" panose="02020603050405020304" pitchFamily="18" charset="0"/>
                <a:cs typeface="Times New Roman" panose="02020603050405020304" pitchFamily="18" charset="0"/>
              </a:rPr>
              <a:t>The platform is </a:t>
            </a:r>
            <a:r>
              <a:rPr lang="en-US" sz="2800" dirty="0">
                <a:solidFill>
                  <a:srgbClr val="E373FF"/>
                </a:solidFill>
                <a:latin typeface="Times New Roman" panose="02020603050405020304" pitchFamily="18" charset="0"/>
                <a:cs typeface="Times New Roman" panose="02020603050405020304" pitchFamily="18" charset="0"/>
              </a:rPr>
              <a:t>applicable </a:t>
            </a:r>
            <a:r>
              <a:rPr lang="en-US" sz="2800" dirty="0">
                <a:solidFill>
                  <a:schemeClr val="bg1"/>
                </a:solidFill>
                <a:latin typeface="Times New Roman" panose="02020603050405020304" pitchFamily="18" charset="0"/>
                <a:cs typeface="Times New Roman" panose="02020603050405020304" pitchFamily="18" charset="0"/>
              </a:rPr>
              <a:t>to diverse groups, offering multiple language options and an easy-to-use interface.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barn(inVertical)">
                                      <p:cBhvr>
                                        <p:cTn id="7" dur="500"/>
                                        <p:tgtEl>
                                          <p:spTgt spid="1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8">
                                            <p:txEl>
                                              <p:pRg st="0" end="0"/>
                                            </p:txEl>
                                          </p:spTgt>
                                        </p:tgtEl>
                                        <p:attrNameLst>
                                          <p:attrName>style.visibility</p:attrName>
                                        </p:attrNameLst>
                                      </p:cBhvr>
                                      <p:to>
                                        <p:strVal val="visible"/>
                                      </p:to>
                                    </p:set>
                                    <p:animEffect transition="in" filter="fade">
                                      <p:cBhvr>
                                        <p:cTn id="12" dur="1000"/>
                                        <p:tgtEl>
                                          <p:spTgt spid="48">
                                            <p:txEl>
                                              <p:pRg st="0" end="0"/>
                                            </p:txEl>
                                          </p:spTgt>
                                        </p:tgtEl>
                                      </p:cBhvr>
                                    </p:animEffect>
                                    <p:anim calcmode="lin" valueType="num">
                                      <p:cBhvr>
                                        <p:cTn id="13" dur="1000" fill="hold"/>
                                        <p:tgtEl>
                                          <p:spTgt spid="48">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4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1000"/>
                                        <p:tgtEl>
                                          <p:spTgt spid="21"/>
                                        </p:tgtEl>
                                      </p:cBhvr>
                                    </p:animEffect>
                                    <p:anim calcmode="lin" valueType="num">
                                      <p:cBhvr>
                                        <p:cTn id="20" dur="1000" fill="hold"/>
                                        <p:tgtEl>
                                          <p:spTgt spid="21"/>
                                        </p:tgtEl>
                                        <p:attrNameLst>
                                          <p:attrName>ppt_x</p:attrName>
                                        </p:attrNameLst>
                                      </p:cBhvr>
                                      <p:tavLst>
                                        <p:tav tm="0">
                                          <p:val>
                                            <p:strVal val="#ppt_x"/>
                                          </p:val>
                                        </p:tav>
                                        <p:tav tm="100000">
                                          <p:val>
                                            <p:strVal val="#ppt_x"/>
                                          </p:val>
                                        </p:tav>
                                      </p:tavLst>
                                    </p:anim>
                                    <p:anim calcmode="lin" valueType="num">
                                      <p:cBhvr>
                                        <p:cTn id="21"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3">
                                            <p:txEl>
                                              <p:pRg st="0" end="0"/>
                                            </p:txEl>
                                          </p:spTgt>
                                        </p:tgtEl>
                                        <p:attrNameLst>
                                          <p:attrName>style.visibility</p:attrName>
                                        </p:attrNameLst>
                                      </p:cBhvr>
                                      <p:to>
                                        <p:strVal val="visible"/>
                                      </p:to>
                                    </p:set>
                                    <p:animEffect transition="in" filter="fade">
                                      <p:cBhvr>
                                        <p:cTn id="26" dur="1000"/>
                                        <p:tgtEl>
                                          <p:spTgt spid="33">
                                            <p:txEl>
                                              <p:pRg st="0" end="0"/>
                                            </p:txEl>
                                          </p:spTgt>
                                        </p:tgtEl>
                                      </p:cBhvr>
                                    </p:animEffect>
                                    <p:anim calcmode="lin" valueType="num">
                                      <p:cBhvr>
                                        <p:cTn id="27" dur="1000" fill="hold"/>
                                        <p:tgtEl>
                                          <p:spTgt spid="33">
                                            <p:txEl>
                                              <p:pRg st="0" end="0"/>
                                            </p:txEl>
                                          </p:spTgt>
                                        </p:tgtEl>
                                        <p:attrNameLst>
                                          <p:attrName>ppt_x</p:attrName>
                                        </p:attrNameLst>
                                      </p:cBhvr>
                                      <p:tavLst>
                                        <p:tav tm="0">
                                          <p:val>
                                            <p:strVal val="#ppt_x"/>
                                          </p:val>
                                        </p:tav>
                                        <p:tav tm="100000">
                                          <p:val>
                                            <p:strVal val="#ppt_x"/>
                                          </p:val>
                                        </p:tav>
                                      </p:tavLst>
                                    </p:anim>
                                    <p:anim calcmode="lin" valueType="num">
                                      <p:cBhvr>
                                        <p:cTn id="28" dur="1000" fill="hold"/>
                                        <p:tgtEl>
                                          <p:spTgt spid="3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35">
                                            <p:txEl>
                                              <p:pRg st="0" end="0"/>
                                            </p:txEl>
                                          </p:spTgt>
                                        </p:tgtEl>
                                        <p:attrNameLst>
                                          <p:attrName>style.visibility</p:attrName>
                                        </p:attrNameLst>
                                      </p:cBhvr>
                                      <p:to>
                                        <p:strVal val="visible"/>
                                      </p:to>
                                    </p:set>
                                    <p:animEffect transition="in" filter="fade">
                                      <p:cBhvr>
                                        <p:cTn id="40" dur="1000"/>
                                        <p:tgtEl>
                                          <p:spTgt spid="35">
                                            <p:txEl>
                                              <p:pRg st="0" end="0"/>
                                            </p:txEl>
                                          </p:spTgt>
                                        </p:tgtEl>
                                      </p:cBhvr>
                                    </p:animEffect>
                                    <p:anim calcmode="lin" valueType="num">
                                      <p:cBhvr>
                                        <p:cTn id="41" dur="1000" fill="hold"/>
                                        <p:tgtEl>
                                          <p:spTgt spid="35">
                                            <p:txEl>
                                              <p:pRg st="0" end="0"/>
                                            </p:txEl>
                                          </p:spTgt>
                                        </p:tgtEl>
                                        <p:attrNameLst>
                                          <p:attrName>ppt_x</p:attrName>
                                        </p:attrNameLst>
                                      </p:cBhvr>
                                      <p:tavLst>
                                        <p:tav tm="0">
                                          <p:val>
                                            <p:strVal val="#ppt_x"/>
                                          </p:val>
                                        </p:tav>
                                        <p:tav tm="100000">
                                          <p:val>
                                            <p:strVal val="#ppt_x"/>
                                          </p:val>
                                        </p:tav>
                                      </p:tavLst>
                                    </p:anim>
                                    <p:anim calcmode="lin" valueType="num">
                                      <p:cBhvr>
                                        <p:cTn id="42" dur="1000" fill="hold"/>
                                        <p:tgtEl>
                                          <p:spTgt spid="3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fade">
                                      <p:cBhvr>
                                        <p:cTn id="47" dur="1000"/>
                                        <p:tgtEl>
                                          <p:spTgt spid="44"/>
                                        </p:tgtEl>
                                      </p:cBhvr>
                                    </p:animEffect>
                                    <p:anim calcmode="lin" valueType="num">
                                      <p:cBhvr>
                                        <p:cTn id="48" dur="1000" fill="hold"/>
                                        <p:tgtEl>
                                          <p:spTgt spid="44"/>
                                        </p:tgtEl>
                                        <p:attrNameLst>
                                          <p:attrName>ppt_x</p:attrName>
                                        </p:attrNameLst>
                                      </p:cBhvr>
                                      <p:tavLst>
                                        <p:tav tm="0">
                                          <p:val>
                                            <p:strVal val="#ppt_x"/>
                                          </p:val>
                                        </p:tav>
                                        <p:tav tm="100000">
                                          <p:val>
                                            <p:strVal val="#ppt_x"/>
                                          </p:val>
                                        </p:tav>
                                      </p:tavLst>
                                    </p:anim>
                                    <p:anim calcmode="lin" valueType="num">
                                      <p:cBhvr>
                                        <p:cTn id="49"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34">
                                            <p:txEl>
                                              <p:pRg st="0" end="0"/>
                                            </p:txEl>
                                          </p:spTgt>
                                        </p:tgtEl>
                                        <p:attrNameLst>
                                          <p:attrName>style.visibility</p:attrName>
                                        </p:attrNameLst>
                                      </p:cBhvr>
                                      <p:to>
                                        <p:strVal val="visible"/>
                                      </p:to>
                                    </p:set>
                                    <p:animEffect transition="in" filter="fade">
                                      <p:cBhvr>
                                        <p:cTn id="54" dur="1000"/>
                                        <p:tgtEl>
                                          <p:spTgt spid="34">
                                            <p:txEl>
                                              <p:pRg st="0" end="0"/>
                                            </p:txEl>
                                          </p:spTgt>
                                        </p:tgtEl>
                                      </p:cBhvr>
                                    </p:animEffect>
                                    <p:anim calcmode="lin" valueType="num">
                                      <p:cBhvr>
                                        <p:cTn id="55" dur="1000" fill="hold"/>
                                        <p:tgtEl>
                                          <p:spTgt spid="34">
                                            <p:txEl>
                                              <p:pRg st="0" end="0"/>
                                            </p:txEl>
                                          </p:spTgt>
                                        </p:tgtEl>
                                        <p:attrNameLst>
                                          <p:attrName>ppt_x</p:attrName>
                                        </p:attrNameLst>
                                      </p:cBhvr>
                                      <p:tavLst>
                                        <p:tav tm="0">
                                          <p:val>
                                            <p:strVal val="#ppt_x"/>
                                          </p:val>
                                        </p:tav>
                                        <p:tav tm="100000">
                                          <p:val>
                                            <p:strVal val="#ppt_x"/>
                                          </p:val>
                                        </p:tav>
                                      </p:tavLst>
                                    </p:anim>
                                    <p:anim calcmode="lin" valueType="num">
                                      <p:cBhvr>
                                        <p:cTn id="56" dur="1000" fill="hold"/>
                                        <p:tgtEl>
                                          <p:spTgt spid="3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nodeType="click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fade">
                                      <p:cBhvr>
                                        <p:cTn id="61" dur="1000"/>
                                        <p:tgtEl>
                                          <p:spTgt spid="30"/>
                                        </p:tgtEl>
                                      </p:cBhvr>
                                    </p:animEffect>
                                    <p:anim calcmode="lin" valueType="num">
                                      <p:cBhvr>
                                        <p:cTn id="62" dur="1000" fill="hold"/>
                                        <p:tgtEl>
                                          <p:spTgt spid="30"/>
                                        </p:tgtEl>
                                        <p:attrNameLst>
                                          <p:attrName>ppt_x</p:attrName>
                                        </p:attrNameLst>
                                      </p:cBhvr>
                                      <p:tavLst>
                                        <p:tav tm="0">
                                          <p:val>
                                            <p:strVal val="#ppt_x"/>
                                          </p:val>
                                        </p:tav>
                                        <p:tav tm="100000">
                                          <p:val>
                                            <p:strVal val="#ppt_x"/>
                                          </p:val>
                                        </p:tav>
                                      </p:tavLst>
                                    </p:anim>
                                    <p:anim calcmode="lin" valueType="num">
                                      <p:cBhvr>
                                        <p:cTn id="63"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nodeType="clickEffect">
                                  <p:stCondLst>
                                    <p:cond delay="0"/>
                                  </p:stCondLst>
                                  <p:childTnLst>
                                    <p:set>
                                      <p:cBhvr>
                                        <p:cTn id="67" dur="1" fill="hold">
                                          <p:stCondLst>
                                            <p:cond delay="0"/>
                                          </p:stCondLst>
                                        </p:cTn>
                                        <p:tgtEl>
                                          <p:spTgt spid="36">
                                            <p:txEl>
                                              <p:pRg st="0" end="0"/>
                                            </p:txEl>
                                          </p:spTgt>
                                        </p:tgtEl>
                                        <p:attrNameLst>
                                          <p:attrName>style.visibility</p:attrName>
                                        </p:attrNameLst>
                                      </p:cBhvr>
                                      <p:to>
                                        <p:strVal val="visible"/>
                                      </p:to>
                                    </p:set>
                                    <p:animEffect transition="in" filter="fade">
                                      <p:cBhvr>
                                        <p:cTn id="68" dur="1000"/>
                                        <p:tgtEl>
                                          <p:spTgt spid="36">
                                            <p:txEl>
                                              <p:pRg st="0" end="0"/>
                                            </p:txEl>
                                          </p:spTgt>
                                        </p:tgtEl>
                                      </p:cBhvr>
                                    </p:animEffect>
                                    <p:anim calcmode="lin" valueType="num">
                                      <p:cBhvr>
                                        <p:cTn id="69" dur="1000" fill="hold"/>
                                        <p:tgtEl>
                                          <p:spTgt spid="36">
                                            <p:txEl>
                                              <p:pRg st="0" end="0"/>
                                            </p:txEl>
                                          </p:spTgt>
                                        </p:tgtEl>
                                        <p:attrNameLst>
                                          <p:attrName>ppt_x</p:attrName>
                                        </p:attrNameLst>
                                      </p:cBhvr>
                                      <p:tavLst>
                                        <p:tav tm="0">
                                          <p:val>
                                            <p:strVal val="#ppt_x"/>
                                          </p:val>
                                        </p:tav>
                                        <p:tav tm="100000">
                                          <p:val>
                                            <p:strVal val="#ppt_x"/>
                                          </p:val>
                                        </p:tav>
                                      </p:tavLst>
                                    </p:anim>
                                    <p:anim calcmode="lin" valueType="num">
                                      <p:cBhvr>
                                        <p:cTn id="70" dur="1000" fill="hold"/>
                                        <p:tgtEl>
                                          <p:spTgt spid="3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42" presetClass="entr" presetSubtype="0" fill="hold" grpId="0" nodeType="click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1000"/>
                                        <p:tgtEl>
                                          <p:spTgt spid="27"/>
                                        </p:tgtEl>
                                      </p:cBhvr>
                                    </p:animEffect>
                                    <p:anim calcmode="lin" valueType="num">
                                      <p:cBhvr>
                                        <p:cTn id="76" dur="1000" fill="hold"/>
                                        <p:tgtEl>
                                          <p:spTgt spid="27"/>
                                        </p:tgtEl>
                                        <p:attrNameLst>
                                          <p:attrName>ppt_x</p:attrName>
                                        </p:attrNameLst>
                                      </p:cBhvr>
                                      <p:tavLst>
                                        <p:tav tm="0">
                                          <p:val>
                                            <p:strVal val="#ppt_x"/>
                                          </p:val>
                                        </p:tav>
                                        <p:tav tm="100000">
                                          <p:val>
                                            <p:strVal val="#ppt_x"/>
                                          </p:val>
                                        </p:tav>
                                      </p:tavLst>
                                    </p:anim>
                                    <p:anim calcmode="lin" valueType="num">
                                      <p:cBhvr>
                                        <p:cTn id="77"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rgbClr val="5E5EDB">
                <a:alpha val="100000"/>
              </a:srgbClr>
            </a:gs>
            <a:gs pos="33333">
              <a:srgbClr val="000000">
                <a:alpha val="100000"/>
              </a:srgbClr>
            </a:gs>
            <a:gs pos="66667">
              <a:srgbClr val="000000">
                <a:alpha val="100000"/>
              </a:srgbClr>
            </a:gs>
            <a:gs pos="100000">
              <a:srgbClr val="000000">
                <a:alpha val="100000"/>
              </a:srgbClr>
            </a:gs>
          </a:gsLst>
          <a:lin ang="2700000"/>
        </a:gradFill>
        <a:effectLst/>
      </p:bgPr>
    </p:bg>
    <p:spTree>
      <p:nvGrpSpPr>
        <p:cNvPr id="1" name=""/>
        <p:cNvGrpSpPr/>
        <p:nvPr/>
      </p:nvGrpSpPr>
      <p:grpSpPr>
        <a:xfrm>
          <a:off x="0" y="0"/>
          <a:ext cx="0" cy="0"/>
          <a:chOff x="0" y="0"/>
          <a:chExt cx="0" cy="0"/>
        </a:xfrm>
      </p:grpSpPr>
      <p:grpSp>
        <p:nvGrpSpPr>
          <p:cNvPr id="2" name="Group 2"/>
          <p:cNvGrpSpPr/>
          <p:nvPr/>
        </p:nvGrpSpPr>
        <p:grpSpPr>
          <a:xfrm>
            <a:off x="6990918" y="2191985"/>
            <a:ext cx="10832890" cy="6641511"/>
            <a:chOff x="0" y="0"/>
            <a:chExt cx="2853107" cy="1749205"/>
          </a:xfrm>
        </p:grpSpPr>
        <p:sp>
          <p:nvSpPr>
            <p:cNvPr id="3" name="Freeform 3"/>
            <p:cNvSpPr/>
            <p:nvPr/>
          </p:nvSpPr>
          <p:spPr>
            <a:xfrm>
              <a:off x="0" y="0"/>
              <a:ext cx="2853107" cy="1749205"/>
            </a:xfrm>
            <a:custGeom>
              <a:avLst/>
              <a:gdLst/>
              <a:ahLst/>
              <a:cxnLst/>
              <a:rect l="l" t="t" r="r" b="b"/>
              <a:pathLst>
                <a:path w="2853107" h="1749205">
                  <a:moveTo>
                    <a:pt x="0" y="0"/>
                  </a:moveTo>
                  <a:lnTo>
                    <a:pt x="2853107" y="0"/>
                  </a:lnTo>
                  <a:lnTo>
                    <a:pt x="2853107" y="1749205"/>
                  </a:lnTo>
                  <a:lnTo>
                    <a:pt x="0" y="1749205"/>
                  </a:lnTo>
                  <a:close/>
                </a:path>
              </a:pathLst>
            </a:custGeom>
            <a:solidFill>
              <a:srgbClr val="000000">
                <a:alpha val="0"/>
              </a:srgbClr>
            </a:solidFill>
            <a:ln w="38100" cap="sq">
              <a:gradFill>
                <a:gsLst>
                  <a:gs pos="0">
                    <a:srgbClr val="795AC6">
                      <a:alpha val="4500"/>
                    </a:srgbClr>
                  </a:gs>
                  <a:gs pos="100000">
                    <a:srgbClr val="5540FF">
                      <a:alpha val="100000"/>
                    </a:srgbClr>
                  </a:gs>
                </a:gsLst>
                <a:lin ang="0"/>
              </a:gradFill>
              <a:prstDash val="solid"/>
              <a:miter/>
            </a:ln>
          </p:spPr>
        </p:sp>
        <p:sp>
          <p:nvSpPr>
            <p:cNvPr id="4" name="TextBox 4"/>
            <p:cNvSpPr txBox="1"/>
            <p:nvPr/>
          </p:nvSpPr>
          <p:spPr>
            <a:xfrm>
              <a:off x="0" y="-38100"/>
              <a:ext cx="2853107" cy="1787305"/>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849679" y="1028701"/>
            <a:ext cx="5452689" cy="5334000"/>
            <a:chOff x="0" y="0"/>
            <a:chExt cx="812800" cy="812800"/>
          </a:xfrm>
        </p:grpSpPr>
        <p:sp>
          <p:nvSpPr>
            <p:cNvPr id="6" name="Freeform 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0053C5">
                    <a:alpha val="63000"/>
                  </a:srgbClr>
                </a:gs>
                <a:gs pos="100000">
                  <a:srgbClr val="530458">
                    <a:alpha val="63000"/>
                  </a:srgbClr>
                </a:gs>
              </a:gsLst>
              <a:path path="circle">
                <a:fillToRect r="100000" b="100000"/>
              </a:path>
              <a:tileRect l="-100000" t="-100000"/>
            </a:gradFill>
          </p:spPr>
        </p:sp>
        <p:sp>
          <p:nvSpPr>
            <p:cNvPr id="7" name="TextBox 7"/>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sp>
        <p:nvSpPr>
          <p:cNvPr id="8" name="Freeform 8"/>
          <p:cNvSpPr/>
          <p:nvPr/>
        </p:nvSpPr>
        <p:spPr>
          <a:xfrm>
            <a:off x="1269526" y="1708623"/>
            <a:ext cx="4630718" cy="3959992"/>
          </a:xfrm>
          <a:custGeom>
            <a:avLst/>
            <a:gdLst/>
            <a:ahLst/>
            <a:cxnLst/>
            <a:rect l="l" t="t" r="r" b="b"/>
            <a:pathLst>
              <a:path w="6837747" h="5106173">
                <a:moveTo>
                  <a:pt x="0" y="0"/>
                </a:moveTo>
                <a:lnTo>
                  <a:pt x="6837746" y="0"/>
                </a:lnTo>
                <a:lnTo>
                  <a:pt x="6837746" y="5106173"/>
                </a:lnTo>
                <a:lnTo>
                  <a:pt x="0" y="510617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grpSp>
        <p:nvGrpSpPr>
          <p:cNvPr id="9" name="Group 9"/>
          <p:cNvGrpSpPr/>
          <p:nvPr/>
        </p:nvGrpSpPr>
        <p:grpSpPr>
          <a:xfrm>
            <a:off x="5759850" y="1661448"/>
            <a:ext cx="1120481" cy="1120481"/>
            <a:chOff x="0" y="0"/>
            <a:chExt cx="812800" cy="812800"/>
          </a:xfrm>
        </p:grpSpPr>
        <p:sp>
          <p:nvSpPr>
            <p:cNvPr id="10" name="Freeform 1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3428BA">
                    <a:alpha val="100000"/>
                  </a:srgbClr>
                </a:gs>
                <a:gs pos="100000">
                  <a:srgbClr val="5FA2DB">
                    <a:alpha val="100000"/>
                  </a:srgbClr>
                </a:gs>
              </a:gsLst>
              <a:lin ang="0"/>
            </a:gradFill>
          </p:spPr>
        </p:sp>
        <p:sp>
          <p:nvSpPr>
            <p:cNvPr id="11" name="TextBox 11"/>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grpSp>
        <p:nvGrpSpPr>
          <p:cNvPr id="12" name="Group 12"/>
          <p:cNvGrpSpPr/>
          <p:nvPr/>
        </p:nvGrpSpPr>
        <p:grpSpPr>
          <a:xfrm>
            <a:off x="149045" y="4806253"/>
            <a:ext cx="1120481" cy="1120481"/>
            <a:chOff x="0" y="0"/>
            <a:chExt cx="812800" cy="812800"/>
          </a:xfrm>
        </p:grpSpPr>
        <p:sp>
          <p:nvSpPr>
            <p:cNvPr id="13" name="Freeform 1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3428BA">
                    <a:alpha val="100000"/>
                  </a:srgbClr>
                </a:gs>
                <a:gs pos="100000">
                  <a:srgbClr val="5FA2DB">
                    <a:alpha val="100000"/>
                  </a:srgbClr>
                </a:gs>
              </a:gsLst>
              <a:lin ang="0"/>
            </a:gradFill>
          </p:spPr>
        </p:sp>
        <p:sp>
          <p:nvSpPr>
            <p:cNvPr id="14" name="TextBox 14"/>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sp>
        <p:nvSpPr>
          <p:cNvPr id="16" name="TextBox 16"/>
          <p:cNvSpPr txBox="1"/>
          <p:nvPr/>
        </p:nvSpPr>
        <p:spPr>
          <a:xfrm>
            <a:off x="7078349" y="996405"/>
            <a:ext cx="7760921" cy="1163652"/>
          </a:xfrm>
          <a:prstGeom prst="rect">
            <a:avLst/>
          </a:prstGeom>
        </p:spPr>
        <p:txBody>
          <a:bodyPr wrap="square" lIns="0" tIns="0" rIns="0" bIns="0" rtlCol="0" anchor="t">
            <a:spAutoFit/>
          </a:bodyPr>
          <a:lstStyle/>
          <a:p>
            <a:pPr algn="l">
              <a:lnSpc>
                <a:spcPts val="10040"/>
              </a:lnSpc>
            </a:pPr>
            <a:r>
              <a:rPr lang="en-US" sz="6000" dirty="0">
                <a:solidFill>
                  <a:srgbClr val="E373FF"/>
                </a:solidFill>
                <a:latin typeface="Anton"/>
                <a:ea typeface="Anton"/>
                <a:cs typeface="Anton"/>
                <a:sym typeface="Anton"/>
              </a:rPr>
              <a:t>Methodology</a:t>
            </a:r>
          </a:p>
        </p:txBody>
      </p:sp>
      <p:sp>
        <p:nvSpPr>
          <p:cNvPr id="18" name="Freeform 18"/>
          <p:cNvSpPr/>
          <p:nvPr/>
        </p:nvSpPr>
        <p:spPr>
          <a:xfrm>
            <a:off x="1164481" y="304031"/>
            <a:ext cx="759756" cy="759756"/>
          </a:xfrm>
          <a:custGeom>
            <a:avLst/>
            <a:gdLst/>
            <a:ahLst/>
            <a:cxnLst/>
            <a:rect l="l" t="t" r="r" b="b"/>
            <a:pathLst>
              <a:path w="759756" h="759756">
                <a:moveTo>
                  <a:pt x="0" y="0"/>
                </a:moveTo>
                <a:lnTo>
                  <a:pt x="759755" y="0"/>
                </a:lnTo>
                <a:lnTo>
                  <a:pt x="759755" y="759755"/>
                </a:lnTo>
                <a:lnTo>
                  <a:pt x="0" y="759755"/>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20" name="TextBox 19">
            <a:extLst>
              <a:ext uri="{FF2B5EF4-FFF2-40B4-BE49-F238E27FC236}">
                <a16:creationId xmlns:a16="http://schemas.microsoft.com/office/drawing/2014/main" id="{22D0ABE4-14DD-1EA9-D34C-0E2DA4B597F6}"/>
              </a:ext>
            </a:extLst>
          </p:cNvPr>
          <p:cNvSpPr txBox="1"/>
          <p:nvPr/>
        </p:nvSpPr>
        <p:spPr>
          <a:xfrm>
            <a:off x="2133600" y="548664"/>
            <a:ext cx="5699379" cy="415883"/>
          </a:xfrm>
          <a:prstGeom prst="rect">
            <a:avLst/>
          </a:prstGeom>
        </p:spPr>
        <p:txBody>
          <a:bodyPr wrap="square" lIns="0" tIns="0" rIns="0" bIns="0" rtlCol="0" anchor="t">
            <a:spAutoFit/>
          </a:bodyPr>
          <a:lstStyle/>
          <a:p>
            <a:pPr algn="l">
              <a:lnSpc>
                <a:spcPts val="3119"/>
              </a:lnSpc>
              <a:spcBef>
                <a:spcPct val="0"/>
              </a:spcBef>
            </a:pPr>
            <a:r>
              <a:rPr lang="en-US" sz="4000" b="1" dirty="0">
                <a:solidFill>
                  <a:srgbClr val="FFFFFF"/>
                </a:solidFill>
                <a:latin typeface="Britannic Bold" panose="020B0903060703020204" pitchFamily="34" charset="0"/>
                <a:ea typeface="Poppins Bold"/>
                <a:cs typeface="Poppins Bold"/>
                <a:sym typeface="Poppins Bold"/>
              </a:rPr>
              <a:t>Heritage Memory</a:t>
            </a:r>
          </a:p>
        </p:txBody>
      </p:sp>
      <p:sp>
        <p:nvSpPr>
          <p:cNvPr id="17" name="TextBox 16">
            <a:extLst>
              <a:ext uri="{FF2B5EF4-FFF2-40B4-BE49-F238E27FC236}">
                <a16:creationId xmlns:a16="http://schemas.microsoft.com/office/drawing/2014/main" id="{5369789C-0C13-3BD8-7F80-3359E98BD6B2}"/>
              </a:ext>
            </a:extLst>
          </p:cNvPr>
          <p:cNvSpPr txBox="1"/>
          <p:nvPr/>
        </p:nvSpPr>
        <p:spPr>
          <a:xfrm>
            <a:off x="7078349" y="2378033"/>
            <a:ext cx="9940125" cy="6124754"/>
          </a:xfrm>
          <a:prstGeom prst="rect">
            <a:avLst/>
          </a:prstGeom>
          <a:noFill/>
        </p:spPr>
        <p:txBody>
          <a:bodyPr wrap="square">
            <a:spAutoFit/>
          </a:bodyPr>
          <a:lstStyle/>
          <a:p>
            <a:pPr algn="just"/>
            <a:r>
              <a:rPr lang="en-US" sz="2800" dirty="0">
                <a:solidFill>
                  <a:schemeClr val="bg1"/>
                </a:solidFill>
                <a:latin typeface="Times New Roman" panose="02020603050405020304" pitchFamily="18" charset="0"/>
                <a:cs typeface="Times New Roman" panose="02020603050405020304" pitchFamily="18" charset="0"/>
              </a:rPr>
              <a:t>After completing the requirements for the first project, including designing the environment, scanning the objects, and adding them to the environment, we set goals to develop and enhance user interaction to transition to a full virtual reality experience. These goals include:</a:t>
            </a:r>
          </a:p>
          <a:p>
            <a:pPr algn="just"/>
            <a:endParaRPr lang="en-US" sz="2800" dirty="0">
              <a:solidFill>
                <a:schemeClr val="bg1"/>
              </a:solidFill>
              <a:latin typeface="Times New Roman" panose="02020603050405020304" pitchFamily="18" charset="0"/>
              <a:cs typeface="Times New Roman" panose="02020603050405020304" pitchFamily="18" charset="0"/>
            </a:endParaRPr>
          </a:p>
          <a:p>
            <a:pPr marL="514350" indent="-514350" algn="just">
              <a:buFont typeface="+mj-lt"/>
              <a:buAutoNum type="arabicPeriod"/>
            </a:pPr>
            <a:r>
              <a:rPr lang="ar-OM" sz="2800" dirty="0">
                <a:solidFill>
                  <a:schemeClr val="bg1"/>
                </a:solidFill>
                <a:latin typeface="Times New Roman" panose="02020603050405020304" pitchFamily="18" charset="0"/>
                <a:cs typeface="Times New Roman" panose="02020603050405020304" pitchFamily="18" charset="0"/>
              </a:rPr>
              <a:t> </a:t>
            </a:r>
            <a:r>
              <a:rPr lang="en-US" sz="2800" dirty="0">
                <a:solidFill>
                  <a:schemeClr val="bg1"/>
                </a:solidFill>
                <a:latin typeface="Times New Roman" panose="02020603050405020304" pitchFamily="18" charset="0"/>
                <a:cs typeface="Times New Roman" panose="02020603050405020304" pitchFamily="18" charset="0"/>
              </a:rPr>
              <a:t>E</a:t>
            </a:r>
            <a:r>
              <a:rPr lang="ar-OM" sz="2800" dirty="0">
                <a:solidFill>
                  <a:schemeClr val="bg1"/>
                </a:solidFill>
                <a:latin typeface="Times New Roman" panose="02020603050405020304" pitchFamily="18" charset="0"/>
                <a:cs typeface="Times New Roman" panose="02020603050405020304" pitchFamily="18" charset="0"/>
              </a:rPr>
              <a:t>nabling the user to </a:t>
            </a:r>
            <a:r>
              <a:rPr lang="en-US" sz="2800" dirty="0">
                <a:solidFill>
                  <a:schemeClr val="bg1"/>
                </a:solidFill>
                <a:latin typeface="Times New Roman" panose="02020603050405020304" pitchFamily="18" charset="0"/>
                <a:cs typeface="Times New Roman" panose="02020603050405020304" pitchFamily="18" charset="0"/>
              </a:rPr>
              <a:t>view and grab objects in </a:t>
            </a:r>
            <a:r>
              <a:rPr lang="ar-OM" sz="2800" dirty="0">
                <a:solidFill>
                  <a:schemeClr val="bg1"/>
                </a:solidFill>
                <a:latin typeface="Times New Roman" panose="02020603050405020304" pitchFamily="18" charset="0"/>
                <a:cs typeface="Times New Roman" panose="02020603050405020304" pitchFamily="18" charset="0"/>
              </a:rPr>
              <a:t>a </a:t>
            </a:r>
            <a:r>
              <a:rPr lang="en-US" sz="2800" dirty="0">
                <a:solidFill>
                  <a:schemeClr val="bg1"/>
                </a:solidFill>
                <a:latin typeface="Times New Roman" panose="02020603050405020304" pitchFamily="18" charset="0"/>
                <a:cs typeface="Times New Roman" panose="02020603050405020304" pitchFamily="18" charset="0"/>
              </a:rPr>
              <a:t>360-degree view, unlike real museums that prohibit touching objects for preservation.</a:t>
            </a:r>
            <a:r>
              <a:rPr lang="ar-OM" sz="2800" dirty="0">
                <a:solidFill>
                  <a:schemeClr val="bg1"/>
                </a:solidFill>
                <a:latin typeface="Times New Roman" panose="02020603050405020304" pitchFamily="18" charset="0"/>
                <a:cs typeface="Times New Roman" panose="02020603050405020304" pitchFamily="18" charset="0"/>
              </a:rPr>
              <a:t> </a:t>
            </a:r>
          </a:p>
          <a:p>
            <a:pPr marL="514350" indent="-514350" algn="just">
              <a:buFont typeface="+mj-lt"/>
              <a:buAutoNum type="arabicPeriod"/>
            </a:pPr>
            <a:r>
              <a:rPr lang="en-US" sz="2800" dirty="0">
                <a:solidFill>
                  <a:schemeClr val="bg1"/>
                </a:solidFill>
                <a:latin typeface="Times New Roman" panose="02020603050405020304" pitchFamily="18" charset="0"/>
                <a:cs typeface="Times New Roman" panose="02020603050405020304" pitchFamily="18" charset="0"/>
              </a:rPr>
              <a:t>Creating an effective and attractive way to display textual information about objects, unlike real museums</a:t>
            </a:r>
            <a:r>
              <a:rPr lang="ar-OM" sz="2800" dirty="0">
                <a:solidFill>
                  <a:schemeClr val="bg1"/>
                </a:solidFill>
                <a:latin typeface="Times New Roman" panose="02020603050405020304" pitchFamily="18" charset="0"/>
                <a:cs typeface="Times New Roman" panose="02020603050405020304" pitchFamily="18" charset="0"/>
              </a:rPr>
              <a:t>,</a:t>
            </a:r>
            <a:r>
              <a:rPr lang="en-US" sz="2800" dirty="0">
                <a:solidFill>
                  <a:schemeClr val="bg1"/>
                </a:solidFill>
                <a:latin typeface="Times New Roman" panose="02020603050405020304" pitchFamily="18" charset="0"/>
                <a:cs typeface="Times New Roman" panose="02020603050405020304" pitchFamily="18" charset="0"/>
              </a:rPr>
              <a:t> which inefficiently display information on paper.</a:t>
            </a:r>
            <a:r>
              <a:rPr lang="ar-OM" sz="2800" dirty="0">
                <a:solidFill>
                  <a:schemeClr val="bg1"/>
                </a:solidFill>
                <a:latin typeface="Times New Roman" panose="02020603050405020304" pitchFamily="18" charset="0"/>
                <a:cs typeface="Times New Roman" panose="02020603050405020304" pitchFamily="18" charset="0"/>
              </a:rPr>
              <a:t> </a:t>
            </a:r>
          </a:p>
          <a:p>
            <a:pPr marL="514350" indent="-514350" algn="just">
              <a:buFont typeface="+mj-lt"/>
              <a:buAutoNum type="arabicPeriod"/>
            </a:pPr>
            <a:r>
              <a:rPr lang="en-US" sz="2800" dirty="0">
                <a:solidFill>
                  <a:schemeClr val="bg1"/>
                </a:solidFill>
                <a:latin typeface="Times New Roman" panose="02020603050405020304" pitchFamily="18" charset="0"/>
                <a:cs typeface="Times New Roman" panose="02020603050405020304" pitchFamily="18" charset="0"/>
              </a:rPr>
              <a:t>Adding an AI-powered tour guide to explain some information about the objects.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barn(inVertical)">
                                      <p:cBhvr>
                                        <p:cTn id="7" dur="500"/>
                                        <p:tgtEl>
                                          <p:spTgt spid="1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rgbClr val="5E5EDB">
                <a:alpha val="100000"/>
              </a:srgbClr>
            </a:gs>
            <a:gs pos="33333">
              <a:srgbClr val="000000">
                <a:alpha val="100000"/>
              </a:srgbClr>
            </a:gs>
            <a:gs pos="66667">
              <a:srgbClr val="000000">
                <a:alpha val="100000"/>
              </a:srgbClr>
            </a:gs>
            <a:gs pos="100000">
              <a:srgbClr val="000000">
                <a:alpha val="100000"/>
              </a:srgbClr>
            </a:gs>
          </a:gsLst>
          <a:lin ang="2700000"/>
        </a:gradFill>
        <a:effectLst/>
      </p:bgPr>
    </p:bg>
    <p:spTree>
      <p:nvGrpSpPr>
        <p:cNvPr id="1" name=""/>
        <p:cNvGrpSpPr/>
        <p:nvPr/>
      </p:nvGrpSpPr>
      <p:grpSpPr>
        <a:xfrm>
          <a:off x="0" y="0"/>
          <a:ext cx="0" cy="0"/>
          <a:chOff x="0" y="0"/>
          <a:chExt cx="0" cy="0"/>
        </a:xfrm>
      </p:grpSpPr>
      <p:grpSp>
        <p:nvGrpSpPr>
          <p:cNvPr id="4" name="Group 4"/>
          <p:cNvGrpSpPr/>
          <p:nvPr/>
        </p:nvGrpSpPr>
        <p:grpSpPr>
          <a:xfrm>
            <a:off x="-5011099" y="5736964"/>
            <a:ext cx="23633338" cy="3840410"/>
            <a:chOff x="0" y="0"/>
            <a:chExt cx="6224418" cy="1011466"/>
          </a:xfrm>
        </p:grpSpPr>
        <p:sp>
          <p:nvSpPr>
            <p:cNvPr id="5" name="Freeform 5"/>
            <p:cNvSpPr/>
            <p:nvPr/>
          </p:nvSpPr>
          <p:spPr>
            <a:xfrm>
              <a:off x="0" y="0"/>
              <a:ext cx="6224419" cy="1011466"/>
            </a:xfrm>
            <a:custGeom>
              <a:avLst/>
              <a:gdLst/>
              <a:ahLst/>
              <a:cxnLst/>
              <a:rect l="l" t="t" r="r" b="b"/>
              <a:pathLst>
                <a:path w="6224419" h="1011466">
                  <a:moveTo>
                    <a:pt x="0" y="0"/>
                  </a:moveTo>
                  <a:lnTo>
                    <a:pt x="6224419" y="0"/>
                  </a:lnTo>
                  <a:lnTo>
                    <a:pt x="6224419" y="1011466"/>
                  </a:lnTo>
                  <a:lnTo>
                    <a:pt x="0" y="1011466"/>
                  </a:lnTo>
                  <a:close/>
                </a:path>
              </a:pathLst>
            </a:custGeom>
            <a:gradFill rotWithShape="1">
              <a:gsLst>
                <a:gs pos="0">
                  <a:srgbClr val="0053C5">
                    <a:alpha val="76000"/>
                  </a:srgbClr>
                </a:gs>
                <a:gs pos="100000">
                  <a:srgbClr val="530458">
                    <a:alpha val="76000"/>
                  </a:srgbClr>
                </a:gs>
              </a:gsLst>
              <a:path path="circle">
                <a:fillToRect r="100000" b="100000"/>
              </a:path>
              <a:tileRect l="-100000" t="-100000"/>
            </a:gradFill>
          </p:spPr>
        </p:sp>
        <p:sp>
          <p:nvSpPr>
            <p:cNvPr id="6" name="TextBox 6"/>
            <p:cNvSpPr txBox="1"/>
            <p:nvPr/>
          </p:nvSpPr>
          <p:spPr>
            <a:xfrm>
              <a:off x="0" y="-38100"/>
              <a:ext cx="6224418" cy="1049566"/>
            </a:xfrm>
            <a:prstGeom prst="rect">
              <a:avLst/>
            </a:prstGeom>
          </p:spPr>
          <p:txBody>
            <a:bodyPr lIns="50800" tIns="50800" rIns="50800" bIns="50800" rtlCol="0" anchor="ctr"/>
            <a:lstStyle/>
            <a:p>
              <a:pPr algn="ctr">
                <a:lnSpc>
                  <a:spcPts val="2659"/>
                </a:lnSpc>
              </a:pPr>
              <a:endParaRPr/>
            </a:p>
          </p:txBody>
        </p:sp>
      </p:grpSp>
      <p:sp>
        <p:nvSpPr>
          <p:cNvPr id="7" name="TextBox 7"/>
          <p:cNvSpPr txBox="1"/>
          <p:nvPr/>
        </p:nvSpPr>
        <p:spPr>
          <a:xfrm>
            <a:off x="408904" y="1147012"/>
            <a:ext cx="7120397" cy="1197315"/>
          </a:xfrm>
          <a:prstGeom prst="rect">
            <a:avLst/>
          </a:prstGeom>
        </p:spPr>
        <p:txBody>
          <a:bodyPr lIns="0" tIns="0" rIns="0" bIns="0" rtlCol="0" anchor="t">
            <a:spAutoFit/>
          </a:bodyPr>
          <a:lstStyle/>
          <a:p>
            <a:pPr algn="l">
              <a:lnSpc>
                <a:spcPts val="10040"/>
              </a:lnSpc>
            </a:pPr>
            <a:r>
              <a:rPr lang="en-US" sz="7200" dirty="0">
                <a:solidFill>
                  <a:srgbClr val="E373FF"/>
                </a:solidFill>
                <a:latin typeface="Britannic Bold" panose="020B0903060703020204" pitchFamily="34" charset="0"/>
                <a:ea typeface="Anton"/>
                <a:cs typeface="Anton"/>
                <a:sym typeface="Anton"/>
              </a:rPr>
              <a:t>Results:</a:t>
            </a:r>
          </a:p>
        </p:txBody>
      </p:sp>
      <p:sp>
        <p:nvSpPr>
          <p:cNvPr id="10" name="Freeform 10"/>
          <p:cNvSpPr/>
          <p:nvPr/>
        </p:nvSpPr>
        <p:spPr>
          <a:xfrm>
            <a:off x="408904" y="571499"/>
            <a:ext cx="759756" cy="759756"/>
          </a:xfrm>
          <a:custGeom>
            <a:avLst/>
            <a:gdLst/>
            <a:ahLst/>
            <a:cxnLst/>
            <a:rect l="l" t="t" r="r" b="b"/>
            <a:pathLst>
              <a:path w="759756" h="759756">
                <a:moveTo>
                  <a:pt x="0" y="0"/>
                </a:moveTo>
                <a:lnTo>
                  <a:pt x="759755" y="0"/>
                </a:lnTo>
                <a:lnTo>
                  <a:pt x="759755" y="759755"/>
                </a:lnTo>
                <a:lnTo>
                  <a:pt x="0" y="75975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12" name="TextBox 11">
            <a:extLst>
              <a:ext uri="{FF2B5EF4-FFF2-40B4-BE49-F238E27FC236}">
                <a16:creationId xmlns:a16="http://schemas.microsoft.com/office/drawing/2014/main" id="{C71CAAC0-0A20-4CFE-B0DB-28790190BF2D}"/>
              </a:ext>
            </a:extLst>
          </p:cNvPr>
          <p:cNvSpPr txBox="1"/>
          <p:nvPr/>
        </p:nvSpPr>
        <p:spPr>
          <a:xfrm>
            <a:off x="1371600" y="844695"/>
            <a:ext cx="5699379" cy="415883"/>
          </a:xfrm>
          <a:prstGeom prst="rect">
            <a:avLst/>
          </a:prstGeom>
        </p:spPr>
        <p:txBody>
          <a:bodyPr wrap="square" lIns="0" tIns="0" rIns="0" bIns="0" rtlCol="0" anchor="t">
            <a:spAutoFit/>
          </a:bodyPr>
          <a:lstStyle/>
          <a:p>
            <a:pPr algn="l">
              <a:lnSpc>
                <a:spcPts val="3119"/>
              </a:lnSpc>
              <a:spcBef>
                <a:spcPct val="0"/>
              </a:spcBef>
            </a:pPr>
            <a:r>
              <a:rPr lang="en-US" sz="4000" b="1" dirty="0">
                <a:solidFill>
                  <a:srgbClr val="FFFFFF"/>
                </a:solidFill>
                <a:latin typeface="Britannic Bold" panose="020B0903060703020204" pitchFamily="34" charset="0"/>
                <a:ea typeface="Poppins Bold"/>
                <a:cs typeface="Poppins Bold"/>
                <a:sym typeface="Poppins Bold"/>
              </a:rPr>
              <a:t>Heritage Memory</a:t>
            </a:r>
          </a:p>
        </p:txBody>
      </p:sp>
      <p:pic>
        <p:nvPicPr>
          <p:cNvPr id="2" name="Picture 1">
            <a:extLst>
              <a:ext uri="{FF2B5EF4-FFF2-40B4-BE49-F238E27FC236}">
                <a16:creationId xmlns:a16="http://schemas.microsoft.com/office/drawing/2014/main" id="{A265B814-0154-C502-2EFD-A83F7C9E6E70}"/>
              </a:ext>
            </a:extLst>
          </p:cNvPr>
          <p:cNvPicPr>
            <a:picLocks noChangeAspect="1"/>
          </p:cNvPicPr>
          <p:nvPr/>
        </p:nvPicPr>
        <p:blipFill>
          <a:blip r:embed="rId4" cstate="print">
            <a:extLst>
              <a:ext uri="{28A0092B-C50C-407E-A947-70E740481C1C}">
                <a14:useLocalDpi xmlns:a14="http://schemas.microsoft.com/office/drawing/2010/main" val="0"/>
              </a:ext>
            </a:extLst>
          </a:blip>
          <a:srcRect l="2758"/>
          <a:stretch>
            <a:fillRect/>
          </a:stretch>
        </p:blipFill>
        <p:spPr bwMode="auto">
          <a:xfrm>
            <a:off x="383920" y="2236523"/>
            <a:ext cx="8500387" cy="5173352"/>
          </a:xfrm>
          <a:prstGeom prst="rect">
            <a:avLst/>
          </a:prstGeom>
          <a:ln w="19050" cap="sq">
            <a:solidFill>
              <a:schemeClr val="bg1"/>
            </a:solidFill>
            <a:prstDash val="solid"/>
            <a:miter lim="800000"/>
          </a:ln>
          <a:effectLst>
            <a:outerShdw blurRad="50800" dist="38100" dir="2700000" algn="tl" rotWithShape="0">
              <a:srgbClr val="000000">
                <a:alpha val="43000"/>
              </a:srgbClr>
            </a:outerShdw>
          </a:effectLst>
        </p:spPr>
      </p:pic>
      <p:sp>
        <p:nvSpPr>
          <p:cNvPr id="3" name="AutoShape 2">
            <a:extLst>
              <a:ext uri="{FF2B5EF4-FFF2-40B4-BE49-F238E27FC236}">
                <a16:creationId xmlns:a16="http://schemas.microsoft.com/office/drawing/2014/main" id="{FA14BA2A-FC2E-5148-AD4C-3A59A8925F8B}"/>
              </a:ext>
            </a:extLst>
          </p:cNvPr>
          <p:cNvSpPr>
            <a:spLocks noChangeAspect="1" noChangeArrowheads="1"/>
          </p:cNvSpPr>
          <p:nvPr/>
        </p:nvSpPr>
        <p:spPr bwMode="auto">
          <a:xfrm>
            <a:off x="8991600" y="49911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8" name="Picture 7">
            <a:extLst>
              <a:ext uri="{FF2B5EF4-FFF2-40B4-BE49-F238E27FC236}">
                <a16:creationId xmlns:a16="http://schemas.microsoft.com/office/drawing/2014/main" id="{CF4DAC6E-C52B-E8C2-F5A5-595509FD440A}"/>
              </a:ext>
            </a:extLst>
          </p:cNvPr>
          <p:cNvPicPr>
            <a:picLocks noChangeAspect="1"/>
          </p:cNvPicPr>
          <p:nvPr/>
        </p:nvPicPr>
        <p:blipFill>
          <a:blip r:embed="rId5"/>
          <a:stretch>
            <a:fillRect/>
          </a:stretch>
        </p:blipFill>
        <p:spPr>
          <a:xfrm>
            <a:off x="8997172" y="2266502"/>
            <a:ext cx="8855293" cy="5143373"/>
          </a:xfrm>
          <a:prstGeom prst="rect">
            <a:avLst/>
          </a:prstGeom>
          <a:ln w="19050" cap="sq">
            <a:solidFill>
              <a:schemeClr val="bg1"/>
            </a:solidFill>
            <a:prstDash val="solid"/>
            <a:miter lim="800000"/>
          </a:ln>
          <a:effectLst>
            <a:outerShdw blurRad="50800" dist="38100" dir="2700000" algn="tl" rotWithShape="0">
              <a:srgbClr val="000000">
                <a:alpha val="43000"/>
              </a:srgbClr>
            </a:outerShdw>
          </a:effectLst>
        </p:spPr>
      </p:pic>
      <p:sp>
        <p:nvSpPr>
          <p:cNvPr id="9" name="TextBox 8">
            <a:extLst>
              <a:ext uri="{FF2B5EF4-FFF2-40B4-BE49-F238E27FC236}">
                <a16:creationId xmlns:a16="http://schemas.microsoft.com/office/drawing/2014/main" id="{E6E543EB-DDBB-31D6-AF03-1EDB006B2F0F}"/>
              </a:ext>
            </a:extLst>
          </p:cNvPr>
          <p:cNvSpPr txBox="1"/>
          <p:nvPr/>
        </p:nvSpPr>
        <p:spPr>
          <a:xfrm>
            <a:off x="1371600" y="7518112"/>
            <a:ext cx="8201696" cy="584775"/>
          </a:xfrm>
          <a:prstGeom prst="rect">
            <a:avLst/>
          </a:prstGeom>
          <a:noFill/>
        </p:spPr>
        <p:txBody>
          <a:bodyPr wrap="square" rtlCol="0">
            <a:spAutoFit/>
          </a:bodyPr>
          <a:lstStyle/>
          <a:p>
            <a:r>
              <a:rPr lang="en-US" sz="3200" dirty="0">
                <a:solidFill>
                  <a:schemeClr val="bg1"/>
                </a:solidFill>
                <a:latin typeface="Times New Roman" panose="02020603050405020304" pitchFamily="18" charset="0"/>
                <a:cs typeface="Times New Roman" panose="02020603050405020304" pitchFamily="18" charset="0"/>
              </a:rPr>
              <a:t>The result of  UI on Jarra </a:t>
            </a:r>
          </a:p>
        </p:txBody>
      </p:sp>
      <p:sp>
        <p:nvSpPr>
          <p:cNvPr id="13" name="TextBox 12">
            <a:extLst>
              <a:ext uri="{FF2B5EF4-FFF2-40B4-BE49-F238E27FC236}">
                <a16:creationId xmlns:a16="http://schemas.microsoft.com/office/drawing/2014/main" id="{2F643EB3-7938-63BF-5885-7FC99AAB82CC}"/>
              </a:ext>
            </a:extLst>
          </p:cNvPr>
          <p:cNvSpPr txBox="1"/>
          <p:nvPr/>
        </p:nvSpPr>
        <p:spPr>
          <a:xfrm>
            <a:off x="10111220" y="7461395"/>
            <a:ext cx="7543800" cy="584775"/>
          </a:xfrm>
          <a:prstGeom prst="rect">
            <a:avLst/>
          </a:prstGeom>
          <a:noFill/>
        </p:spPr>
        <p:txBody>
          <a:bodyPr wrap="square" rtlCol="0">
            <a:spAutoFit/>
          </a:bodyPr>
          <a:lstStyle/>
          <a:p>
            <a:r>
              <a:rPr lang="en-US" sz="3200" dirty="0">
                <a:solidFill>
                  <a:schemeClr val="bg1"/>
                </a:solidFill>
                <a:latin typeface="Times New Roman" panose="02020603050405020304" pitchFamily="18" charset="0"/>
                <a:cs typeface="Times New Roman" panose="02020603050405020304" pitchFamily="18" charset="0"/>
              </a:rPr>
              <a:t>The result of Grabbing Objects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inVertical)">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1000"/>
                                        <p:tgtEl>
                                          <p:spTgt spid="13"/>
                                        </p:tgtEl>
                                      </p:cBhvr>
                                    </p:animEffect>
                                    <p:anim calcmode="lin" valueType="num">
                                      <p:cBhvr>
                                        <p:cTn id="33" dur="1000" fill="hold"/>
                                        <p:tgtEl>
                                          <p:spTgt spid="13"/>
                                        </p:tgtEl>
                                        <p:attrNameLst>
                                          <p:attrName>ppt_x</p:attrName>
                                        </p:attrNameLst>
                                      </p:cBhvr>
                                      <p:tavLst>
                                        <p:tav tm="0">
                                          <p:val>
                                            <p:strVal val="#ppt_x"/>
                                          </p:val>
                                        </p:tav>
                                        <p:tav tm="100000">
                                          <p:val>
                                            <p:strVal val="#ppt_x"/>
                                          </p:val>
                                        </p:tav>
                                      </p:tavLst>
                                    </p:anim>
                                    <p:anim calcmode="lin" valueType="num">
                                      <p:cBhvr>
                                        <p:cTn id="3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rgbClr val="5E5EDB">
                <a:alpha val="100000"/>
              </a:srgbClr>
            </a:gs>
            <a:gs pos="33333">
              <a:srgbClr val="000000">
                <a:alpha val="100000"/>
              </a:srgbClr>
            </a:gs>
            <a:gs pos="66667">
              <a:srgbClr val="000000">
                <a:alpha val="100000"/>
              </a:srgbClr>
            </a:gs>
            <a:gs pos="100000">
              <a:srgbClr val="000000">
                <a:alpha val="100000"/>
              </a:srgbClr>
            </a:gs>
          </a:gsLst>
          <a:lin ang="2700000"/>
        </a:gradFill>
        <a:effectLst/>
      </p:bgPr>
    </p:bg>
    <p:spTree>
      <p:nvGrpSpPr>
        <p:cNvPr id="1" name="">
          <a:extLst>
            <a:ext uri="{FF2B5EF4-FFF2-40B4-BE49-F238E27FC236}">
              <a16:creationId xmlns:a16="http://schemas.microsoft.com/office/drawing/2014/main" id="{9240D73F-67CE-2246-8839-613B80C45519}"/>
            </a:ext>
          </a:extLst>
        </p:cNvPr>
        <p:cNvGrpSpPr/>
        <p:nvPr/>
      </p:nvGrpSpPr>
      <p:grpSpPr>
        <a:xfrm>
          <a:off x="0" y="0"/>
          <a:ext cx="0" cy="0"/>
          <a:chOff x="0" y="0"/>
          <a:chExt cx="0" cy="0"/>
        </a:xfrm>
      </p:grpSpPr>
      <p:grpSp>
        <p:nvGrpSpPr>
          <p:cNvPr id="4" name="Group 4">
            <a:extLst>
              <a:ext uri="{FF2B5EF4-FFF2-40B4-BE49-F238E27FC236}">
                <a16:creationId xmlns:a16="http://schemas.microsoft.com/office/drawing/2014/main" id="{F5E3843E-0C1C-AFD2-22E6-813021166055}"/>
              </a:ext>
            </a:extLst>
          </p:cNvPr>
          <p:cNvGrpSpPr/>
          <p:nvPr/>
        </p:nvGrpSpPr>
        <p:grpSpPr>
          <a:xfrm>
            <a:off x="-5011099" y="5736964"/>
            <a:ext cx="23633338" cy="3840410"/>
            <a:chOff x="0" y="0"/>
            <a:chExt cx="6224418" cy="1011466"/>
          </a:xfrm>
        </p:grpSpPr>
        <p:sp>
          <p:nvSpPr>
            <p:cNvPr id="5" name="Freeform 5">
              <a:extLst>
                <a:ext uri="{FF2B5EF4-FFF2-40B4-BE49-F238E27FC236}">
                  <a16:creationId xmlns:a16="http://schemas.microsoft.com/office/drawing/2014/main" id="{098454AB-EDDA-336C-891E-0A6C0762033B}"/>
                </a:ext>
              </a:extLst>
            </p:cNvPr>
            <p:cNvSpPr/>
            <p:nvPr/>
          </p:nvSpPr>
          <p:spPr>
            <a:xfrm>
              <a:off x="0" y="0"/>
              <a:ext cx="6224419" cy="1011466"/>
            </a:xfrm>
            <a:custGeom>
              <a:avLst/>
              <a:gdLst/>
              <a:ahLst/>
              <a:cxnLst/>
              <a:rect l="l" t="t" r="r" b="b"/>
              <a:pathLst>
                <a:path w="6224419" h="1011466">
                  <a:moveTo>
                    <a:pt x="0" y="0"/>
                  </a:moveTo>
                  <a:lnTo>
                    <a:pt x="6224419" y="0"/>
                  </a:lnTo>
                  <a:lnTo>
                    <a:pt x="6224419" y="1011466"/>
                  </a:lnTo>
                  <a:lnTo>
                    <a:pt x="0" y="1011466"/>
                  </a:lnTo>
                  <a:close/>
                </a:path>
              </a:pathLst>
            </a:custGeom>
            <a:gradFill rotWithShape="1">
              <a:gsLst>
                <a:gs pos="0">
                  <a:srgbClr val="0053C5">
                    <a:alpha val="76000"/>
                  </a:srgbClr>
                </a:gs>
                <a:gs pos="100000">
                  <a:srgbClr val="530458">
                    <a:alpha val="76000"/>
                  </a:srgbClr>
                </a:gs>
              </a:gsLst>
              <a:path path="circle">
                <a:fillToRect r="100000" b="100000"/>
              </a:path>
              <a:tileRect l="-100000" t="-100000"/>
            </a:gradFill>
          </p:spPr>
        </p:sp>
        <p:sp>
          <p:nvSpPr>
            <p:cNvPr id="6" name="TextBox 6">
              <a:extLst>
                <a:ext uri="{FF2B5EF4-FFF2-40B4-BE49-F238E27FC236}">
                  <a16:creationId xmlns:a16="http://schemas.microsoft.com/office/drawing/2014/main" id="{D5932D87-753C-B593-CE80-422D22820B64}"/>
                </a:ext>
              </a:extLst>
            </p:cNvPr>
            <p:cNvSpPr txBox="1"/>
            <p:nvPr/>
          </p:nvSpPr>
          <p:spPr>
            <a:xfrm>
              <a:off x="0" y="-38100"/>
              <a:ext cx="6224418" cy="1049566"/>
            </a:xfrm>
            <a:prstGeom prst="rect">
              <a:avLst/>
            </a:prstGeom>
          </p:spPr>
          <p:txBody>
            <a:bodyPr lIns="50800" tIns="50800" rIns="50800" bIns="50800" rtlCol="0" anchor="ctr"/>
            <a:lstStyle/>
            <a:p>
              <a:pPr marL="0" marR="0" lvl="0" indent="0" algn="ctr" defTabSz="914400" rtl="0" eaLnBrk="1" fontAlgn="auto" latinLnBrk="0" hangingPunct="1">
                <a:lnSpc>
                  <a:spcPts val="2659"/>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grpSp>
      <p:sp>
        <p:nvSpPr>
          <p:cNvPr id="7" name="TextBox 7">
            <a:extLst>
              <a:ext uri="{FF2B5EF4-FFF2-40B4-BE49-F238E27FC236}">
                <a16:creationId xmlns:a16="http://schemas.microsoft.com/office/drawing/2014/main" id="{A1BBFCEA-1571-2ED8-E1F6-7968C7F5CCB6}"/>
              </a:ext>
            </a:extLst>
          </p:cNvPr>
          <p:cNvSpPr txBox="1"/>
          <p:nvPr/>
        </p:nvSpPr>
        <p:spPr>
          <a:xfrm>
            <a:off x="533400" y="1161666"/>
            <a:ext cx="7120397" cy="1197315"/>
          </a:xfrm>
          <a:prstGeom prst="rect">
            <a:avLst/>
          </a:prstGeom>
        </p:spPr>
        <p:txBody>
          <a:bodyPr lIns="0" tIns="0" rIns="0" bIns="0" rtlCol="0" anchor="t">
            <a:spAutoFit/>
          </a:bodyPr>
          <a:lstStyle/>
          <a:p>
            <a:pPr marL="0" marR="0" lvl="0" indent="0" algn="l" defTabSz="914400" rtl="0" eaLnBrk="1" fontAlgn="auto" latinLnBrk="0" hangingPunct="1">
              <a:lnSpc>
                <a:spcPts val="10040"/>
              </a:lnSpc>
              <a:spcBef>
                <a:spcPts val="0"/>
              </a:spcBef>
              <a:spcAft>
                <a:spcPts val="0"/>
              </a:spcAft>
              <a:buClrTx/>
              <a:buSzTx/>
              <a:buFontTx/>
              <a:buNone/>
              <a:tabLst/>
              <a:defRPr/>
            </a:pPr>
            <a:r>
              <a:rPr kumimoji="0" lang="en-US" sz="7200" b="0" i="0" u="none" strike="noStrike" kern="1200" cap="none" spc="0" normalizeH="0" baseline="0" noProof="0" dirty="0">
                <a:ln>
                  <a:noFill/>
                </a:ln>
                <a:solidFill>
                  <a:srgbClr val="E373FF"/>
                </a:solidFill>
                <a:effectLst/>
                <a:uLnTx/>
                <a:uFillTx/>
                <a:latin typeface="Britannic Bold" panose="020B0903060703020204" pitchFamily="34" charset="0"/>
                <a:ea typeface="Anton"/>
                <a:cs typeface="Anton"/>
                <a:sym typeface="Anton"/>
              </a:rPr>
              <a:t>Results:</a:t>
            </a:r>
          </a:p>
        </p:txBody>
      </p:sp>
      <p:sp>
        <p:nvSpPr>
          <p:cNvPr id="10" name="Freeform 10">
            <a:extLst>
              <a:ext uri="{FF2B5EF4-FFF2-40B4-BE49-F238E27FC236}">
                <a16:creationId xmlns:a16="http://schemas.microsoft.com/office/drawing/2014/main" id="{8BAB4FC4-99F4-6C2E-ACB8-75AF31CFC241}"/>
              </a:ext>
            </a:extLst>
          </p:cNvPr>
          <p:cNvSpPr/>
          <p:nvPr/>
        </p:nvSpPr>
        <p:spPr>
          <a:xfrm>
            <a:off x="408904" y="571499"/>
            <a:ext cx="759756" cy="759756"/>
          </a:xfrm>
          <a:custGeom>
            <a:avLst/>
            <a:gdLst/>
            <a:ahLst/>
            <a:cxnLst/>
            <a:rect l="l" t="t" r="r" b="b"/>
            <a:pathLst>
              <a:path w="759756" h="759756">
                <a:moveTo>
                  <a:pt x="0" y="0"/>
                </a:moveTo>
                <a:lnTo>
                  <a:pt x="759755" y="0"/>
                </a:lnTo>
                <a:lnTo>
                  <a:pt x="759755" y="759755"/>
                </a:lnTo>
                <a:lnTo>
                  <a:pt x="0" y="75975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12" name="TextBox 11">
            <a:extLst>
              <a:ext uri="{FF2B5EF4-FFF2-40B4-BE49-F238E27FC236}">
                <a16:creationId xmlns:a16="http://schemas.microsoft.com/office/drawing/2014/main" id="{26845F8F-A548-9867-2A54-0AABE548997B}"/>
              </a:ext>
            </a:extLst>
          </p:cNvPr>
          <p:cNvSpPr txBox="1"/>
          <p:nvPr/>
        </p:nvSpPr>
        <p:spPr>
          <a:xfrm>
            <a:off x="1371600" y="844695"/>
            <a:ext cx="5699379" cy="415883"/>
          </a:xfrm>
          <a:prstGeom prst="rect">
            <a:avLst/>
          </a:prstGeom>
        </p:spPr>
        <p:txBody>
          <a:bodyPr wrap="square" lIns="0" tIns="0" rIns="0" bIns="0" rtlCol="0" anchor="t">
            <a:spAutoFit/>
          </a:bodyPr>
          <a:lstStyle/>
          <a:p>
            <a:pPr marL="0" marR="0" lvl="0" indent="0" algn="l" defTabSz="914400" rtl="0" eaLnBrk="1" fontAlgn="auto" latinLnBrk="0" hangingPunct="1">
              <a:lnSpc>
                <a:spcPts val="3119"/>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FFFFFF"/>
                </a:solidFill>
                <a:effectLst/>
                <a:uLnTx/>
                <a:uFillTx/>
                <a:latin typeface="Britannic Bold" panose="020B0903060703020204" pitchFamily="34" charset="0"/>
                <a:ea typeface="Poppins Bold"/>
                <a:cs typeface="Poppins Bold"/>
                <a:sym typeface="Poppins Bold"/>
              </a:rPr>
              <a:t>Heritage Memory</a:t>
            </a:r>
          </a:p>
        </p:txBody>
      </p:sp>
      <p:sp>
        <p:nvSpPr>
          <p:cNvPr id="3" name="AutoShape 2">
            <a:extLst>
              <a:ext uri="{FF2B5EF4-FFF2-40B4-BE49-F238E27FC236}">
                <a16:creationId xmlns:a16="http://schemas.microsoft.com/office/drawing/2014/main" id="{BD5125F7-891A-72B1-E10C-BA665B97862D}"/>
              </a:ext>
            </a:extLst>
          </p:cNvPr>
          <p:cNvSpPr>
            <a:spLocks noChangeAspect="1" noChangeArrowheads="1"/>
          </p:cNvSpPr>
          <p:nvPr/>
        </p:nvSpPr>
        <p:spPr bwMode="auto">
          <a:xfrm>
            <a:off x="8991600" y="49911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9" name="TextBox 8">
            <a:extLst>
              <a:ext uri="{FF2B5EF4-FFF2-40B4-BE49-F238E27FC236}">
                <a16:creationId xmlns:a16="http://schemas.microsoft.com/office/drawing/2014/main" id="{E85A6D29-0A64-20BC-1973-9F57D49462C9}"/>
              </a:ext>
            </a:extLst>
          </p:cNvPr>
          <p:cNvSpPr txBox="1"/>
          <p:nvPr/>
        </p:nvSpPr>
        <p:spPr>
          <a:xfrm>
            <a:off x="597171" y="7468481"/>
            <a:ext cx="8739616" cy="5539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The result of</a:t>
            </a:r>
            <a:r>
              <a:rPr kumimoji="0" lang="en-US" sz="3000" b="0" i="0" u="none" strike="noStrike" kern="1200" cap="none" spc="0" normalizeH="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 the AI guide to explain the data in Arabic   </a:t>
            </a:r>
            <a:endParaRPr kumimoji="0" lang="en-US" sz="3000" b="0"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endParaRPr>
          </a:p>
        </p:txBody>
      </p:sp>
      <p:sp>
        <p:nvSpPr>
          <p:cNvPr id="13" name="TextBox 12">
            <a:extLst>
              <a:ext uri="{FF2B5EF4-FFF2-40B4-BE49-F238E27FC236}">
                <a16:creationId xmlns:a16="http://schemas.microsoft.com/office/drawing/2014/main" id="{D49F4CC3-1082-86C2-185C-C632032A2539}"/>
              </a:ext>
            </a:extLst>
          </p:cNvPr>
          <p:cNvSpPr txBox="1"/>
          <p:nvPr/>
        </p:nvSpPr>
        <p:spPr>
          <a:xfrm>
            <a:off x="10111220" y="7461395"/>
            <a:ext cx="7543800"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dirty="0">
                <a:solidFill>
                  <a:prstClr val="white"/>
                </a:solidFill>
                <a:latin typeface="Times New Roman" panose="02020603050405020304" pitchFamily="18" charset="0"/>
                <a:cs typeface="Times New Roman" panose="02020603050405020304" pitchFamily="18" charset="0"/>
              </a:rPr>
              <a:t>The final result of our museum </a:t>
            </a:r>
            <a:endParaRPr kumimoji="0" lang="en-US" sz="3200" b="0"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endParaRPr>
          </a:p>
        </p:txBody>
      </p:sp>
      <p:pic>
        <p:nvPicPr>
          <p:cNvPr id="16" name="Picture 15">
            <a:extLst>
              <a:ext uri="{FF2B5EF4-FFF2-40B4-BE49-F238E27FC236}">
                <a16:creationId xmlns:a16="http://schemas.microsoft.com/office/drawing/2014/main" id="{3B34E130-C7A1-6D2A-AC5B-6B2FCDF8FB28}"/>
              </a:ext>
            </a:extLst>
          </p:cNvPr>
          <p:cNvPicPr>
            <a:picLocks noChangeAspect="1"/>
          </p:cNvPicPr>
          <p:nvPr/>
        </p:nvPicPr>
        <p:blipFill>
          <a:blip r:embed="rId4"/>
          <a:stretch>
            <a:fillRect/>
          </a:stretch>
        </p:blipFill>
        <p:spPr>
          <a:xfrm>
            <a:off x="597171" y="2358979"/>
            <a:ext cx="8394429" cy="4986553"/>
          </a:xfrm>
          <a:prstGeom prst="rect">
            <a:avLst/>
          </a:prstGeom>
          <a:ln w="19050" cap="sq">
            <a:solidFill>
              <a:schemeClr val="bg1"/>
            </a:solidFill>
            <a:prstDash val="solid"/>
            <a:miter lim="800000"/>
          </a:ln>
          <a:effectLst>
            <a:outerShdw blurRad="50800" dist="38100" dir="2700000" algn="tl" rotWithShape="0">
              <a:srgbClr val="000000">
                <a:alpha val="43000"/>
              </a:srgbClr>
            </a:outerShdw>
          </a:effectLst>
        </p:spPr>
      </p:pic>
      <p:sp>
        <p:nvSpPr>
          <p:cNvPr id="17" name="AutoShape 8">
            <a:extLst>
              <a:ext uri="{FF2B5EF4-FFF2-40B4-BE49-F238E27FC236}">
                <a16:creationId xmlns:a16="http://schemas.microsoft.com/office/drawing/2014/main" id="{1B46BABC-7D2D-9032-3B3D-89CC3F0E01E8}"/>
              </a:ext>
            </a:extLst>
          </p:cNvPr>
          <p:cNvSpPr>
            <a:spLocks noChangeAspect="1" noChangeArrowheads="1"/>
          </p:cNvSpPr>
          <p:nvPr/>
        </p:nvSpPr>
        <p:spPr bwMode="auto">
          <a:xfrm>
            <a:off x="9144000" y="51435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8" name="Picture 17">
            <a:extLst>
              <a:ext uri="{FF2B5EF4-FFF2-40B4-BE49-F238E27FC236}">
                <a16:creationId xmlns:a16="http://schemas.microsoft.com/office/drawing/2014/main" id="{7FD9A3E7-9633-AA79-5049-6C6F8F8F5385}"/>
              </a:ext>
            </a:extLst>
          </p:cNvPr>
          <p:cNvPicPr>
            <a:picLocks noChangeAspect="1"/>
          </p:cNvPicPr>
          <p:nvPr/>
        </p:nvPicPr>
        <p:blipFill>
          <a:blip r:embed="rId5"/>
          <a:stretch>
            <a:fillRect/>
          </a:stretch>
        </p:blipFill>
        <p:spPr>
          <a:xfrm>
            <a:off x="9174476" y="2358981"/>
            <a:ext cx="8884924" cy="4986551"/>
          </a:xfrm>
          <a:prstGeom prst="rect">
            <a:avLst/>
          </a:prstGeom>
          <a:ln w="19050" cap="sq">
            <a:solidFill>
              <a:schemeClr val="bg1"/>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280946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inVertical)">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ppt_x"/>
                                          </p:val>
                                        </p:tav>
                                        <p:tav tm="100000">
                                          <p:val>
                                            <p:strVal val="#ppt_x"/>
                                          </p:val>
                                        </p:tav>
                                      </p:tavLst>
                                    </p:anim>
                                    <p:anim calcmode="lin" valueType="num">
                                      <p:cBhvr additive="base">
                                        <p:cTn id="13"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ppt_x"/>
                                          </p:val>
                                        </p:tav>
                                        <p:tav tm="100000">
                                          <p:val>
                                            <p:strVal val="#ppt_x"/>
                                          </p:val>
                                        </p:tav>
                                      </p:tavLst>
                                    </p:anim>
                                    <p:anim calcmode="lin" valueType="num">
                                      <p:cBhvr additive="base">
                                        <p:cTn id="19"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additive="base">
                                        <p:cTn id="24" dur="500" fill="hold"/>
                                        <p:tgtEl>
                                          <p:spTgt spid="18"/>
                                        </p:tgtEl>
                                        <p:attrNameLst>
                                          <p:attrName>ppt_x</p:attrName>
                                        </p:attrNameLst>
                                      </p:cBhvr>
                                      <p:tavLst>
                                        <p:tav tm="0">
                                          <p:val>
                                            <p:strVal val="#ppt_x"/>
                                          </p:val>
                                        </p:tav>
                                        <p:tav tm="100000">
                                          <p:val>
                                            <p:strVal val="#ppt_x"/>
                                          </p:val>
                                        </p:tav>
                                      </p:tavLst>
                                    </p:anim>
                                    <p:anim calcmode="lin" valueType="num">
                                      <p:cBhvr additive="base">
                                        <p:cTn id="25"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ppt_x"/>
                                          </p:val>
                                        </p:tav>
                                        <p:tav tm="100000">
                                          <p:val>
                                            <p:strVal val="#ppt_x"/>
                                          </p:val>
                                        </p:tav>
                                      </p:tavLst>
                                    </p:anim>
                                    <p:anim calcmode="lin" valueType="num">
                                      <p:cBhvr additive="base">
                                        <p:cTn id="31"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rgbClr val="5E5EDB">
                <a:alpha val="100000"/>
              </a:srgbClr>
            </a:gs>
            <a:gs pos="33333">
              <a:srgbClr val="000000">
                <a:alpha val="100000"/>
              </a:srgbClr>
            </a:gs>
            <a:gs pos="66667">
              <a:srgbClr val="000000">
                <a:alpha val="100000"/>
              </a:srgbClr>
            </a:gs>
            <a:gs pos="100000">
              <a:srgbClr val="000000">
                <a:alpha val="100000"/>
              </a:srgbClr>
            </a:gs>
          </a:gsLst>
          <a:lin ang="2700000"/>
        </a:gradFill>
        <a:effectLst/>
      </p:bgPr>
    </p:bg>
    <p:spTree>
      <p:nvGrpSpPr>
        <p:cNvPr id="1" name="">
          <a:extLst>
            <a:ext uri="{FF2B5EF4-FFF2-40B4-BE49-F238E27FC236}">
              <a16:creationId xmlns:a16="http://schemas.microsoft.com/office/drawing/2014/main" id="{3AE9B5A4-086B-6E9D-D27F-9049E208B605}"/>
            </a:ext>
          </a:extLst>
        </p:cNvPr>
        <p:cNvGrpSpPr/>
        <p:nvPr/>
      </p:nvGrpSpPr>
      <p:grpSpPr>
        <a:xfrm>
          <a:off x="0" y="0"/>
          <a:ext cx="0" cy="0"/>
          <a:chOff x="0" y="0"/>
          <a:chExt cx="0" cy="0"/>
        </a:xfrm>
      </p:grpSpPr>
      <p:grpSp>
        <p:nvGrpSpPr>
          <p:cNvPr id="4" name="Group 4">
            <a:extLst>
              <a:ext uri="{FF2B5EF4-FFF2-40B4-BE49-F238E27FC236}">
                <a16:creationId xmlns:a16="http://schemas.microsoft.com/office/drawing/2014/main" id="{ABEA24E4-E5E2-C6E8-5F2A-69B251E28CBF}"/>
              </a:ext>
            </a:extLst>
          </p:cNvPr>
          <p:cNvGrpSpPr/>
          <p:nvPr/>
        </p:nvGrpSpPr>
        <p:grpSpPr>
          <a:xfrm>
            <a:off x="-5011099" y="5736964"/>
            <a:ext cx="23633338" cy="3840410"/>
            <a:chOff x="0" y="0"/>
            <a:chExt cx="6224418" cy="1011466"/>
          </a:xfrm>
        </p:grpSpPr>
        <p:sp>
          <p:nvSpPr>
            <p:cNvPr id="5" name="Freeform 5">
              <a:extLst>
                <a:ext uri="{FF2B5EF4-FFF2-40B4-BE49-F238E27FC236}">
                  <a16:creationId xmlns:a16="http://schemas.microsoft.com/office/drawing/2014/main" id="{3F78FE20-5233-2F8A-081F-3895ABD8C5FB}"/>
                </a:ext>
              </a:extLst>
            </p:cNvPr>
            <p:cNvSpPr/>
            <p:nvPr/>
          </p:nvSpPr>
          <p:spPr>
            <a:xfrm>
              <a:off x="0" y="0"/>
              <a:ext cx="6224419" cy="1011466"/>
            </a:xfrm>
            <a:custGeom>
              <a:avLst/>
              <a:gdLst/>
              <a:ahLst/>
              <a:cxnLst/>
              <a:rect l="l" t="t" r="r" b="b"/>
              <a:pathLst>
                <a:path w="6224419" h="1011466">
                  <a:moveTo>
                    <a:pt x="0" y="0"/>
                  </a:moveTo>
                  <a:lnTo>
                    <a:pt x="6224419" y="0"/>
                  </a:lnTo>
                  <a:lnTo>
                    <a:pt x="6224419" y="1011466"/>
                  </a:lnTo>
                  <a:lnTo>
                    <a:pt x="0" y="1011466"/>
                  </a:lnTo>
                  <a:close/>
                </a:path>
              </a:pathLst>
            </a:custGeom>
            <a:gradFill rotWithShape="1">
              <a:gsLst>
                <a:gs pos="0">
                  <a:srgbClr val="0053C5">
                    <a:alpha val="76000"/>
                  </a:srgbClr>
                </a:gs>
                <a:gs pos="100000">
                  <a:srgbClr val="530458">
                    <a:alpha val="76000"/>
                  </a:srgbClr>
                </a:gs>
              </a:gsLst>
              <a:path path="circle">
                <a:fillToRect r="100000" b="100000"/>
              </a:path>
              <a:tileRect l="-100000" t="-100000"/>
            </a:gradFill>
          </p:spPr>
        </p:sp>
        <p:sp>
          <p:nvSpPr>
            <p:cNvPr id="6" name="TextBox 6">
              <a:extLst>
                <a:ext uri="{FF2B5EF4-FFF2-40B4-BE49-F238E27FC236}">
                  <a16:creationId xmlns:a16="http://schemas.microsoft.com/office/drawing/2014/main" id="{F09C9DFA-EC83-64D9-65F8-82E287487C39}"/>
                </a:ext>
              </a:extLst>
            </p:cNvPr>
            <p:cNvSpPr txBox="1"/>
            <p:nvPr/>
          </p:nvSpPr>
          <p:spPr>
            <a:xfrm>
              <a:off x="0" y="-38100"/>
              <a:ext cx="6224418" cy="1049566"/>
            </a:xfrm>
            <a:prstGeom prst="rect">
              <a:avLst/>
            </a:prstGeom>
          </p:spPr>
          <p:txBody>
            <a:bodyPr lIns="50800" tIns="50800" rIns="50800" bIns="50800" rtlCol="0" anchor="ctr"/>
            <a:lstStyle/>
            <a:p>
              <a:pPr marL="0" marR="0" lvl="0" indent="0" algn="ctr" defTabSz="914400" rtl="0" eaLnBrk="1" fontAlgn="auto" latinLnBrk="0" hangingPunct="1">
                <a:lnSpc>
                  <a:spcPts val="2659"/>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grpSp>
      <p:sp>
        <p:nvSpPr>
          <p:cNvPr id="7" name="TextBox 7">
            <a:extLst>
              <a:ext uri="{FF2B5EF4-FFF2-40B4-BE49-F238E27FC236}">
                <a16:creationId xmlns:a16="http://schemas.microsoft.com/office/drawing/2014/main" id="{29290705-EF5C-BAF8-1E0F-4997E9734B87}"/>
              </a:ext>
            </a:extLst>
          </p:cNvPr>
          <p:cNvSpPr txBox="1"/>
          <p:nvPr/>
        </p:nvSpPr>
        <p:spPr>
          <a:xfrm>
            <a:off x="567993" y="2761215"/>
            <a:ext cx="6705600" cy="4924425"/>
          </a:xfrm>
          <a:prstGeom prst="rect">
            <a:avLst/>
          </a:prstGeom>
        </p:spPr>
        <p:txBody>
          <a:bodyPr wrap="square" lIns="0" tIns="0" rIns="0" bIns="0" rtlCol="0" anchor="t">
            <a:spAutoFit/>
          </a:bodyPr>
          <a:lstStyle/>
          <a:p>
            <a:r>
              <a:rPr lang="en-US" sz="3200" b="1" dirty="0">
                <a:solidFill>
                  <a:schemeClr val="bg1"/>
                </a:solidFill>
                <a:latin typeface="Times New Roman" panose="02020603050405020304" pitchFamily="18" charset="0"/>
                <a:cs typeface="Times New Roman" panose="02020603050405020304" pitchFamily="18" charset="0"/>
              </a:rPr>
              <a:t>Using Unity, this video demonstrates the interaction with objects, including:</a:t>
            </a:r>
          </a:p>
          <a:p>
            <a:endParaRPr lang="en-US" sz="3200" dirty="0">
              <a:solidFill>
                <a:schemeClr val="bg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3200" dirty="0">
                <a:solidFill>
                  <a:schemeClr val="bg1"/>
                </a:solidFill>
                <a:latin typeface="Times New Roman" panose="02020603050405020304" pitchFamily="18" charset="0"/>
                <a:cs typeface="Times New Roman" panose="02020603050405020304" pitchFamily="18" charset="0"/>
              </a:rPr>
              <a:t>Displaying user interface (UI) data in English on the objects.</a:t>
            </a:r>
          </a:p>
          <a:p>
            <a:pPr marL="457200" indent="-457200">
              <a:buFont typeface="Arial" panose="020B0604020202020204" pitchFamily="34" charset="0"/>
              <a:buChar char="•"/>
            </a:pPr>
            <a:endParaRPr lang="en-US" sz="3200" dirty="0">
              <a:solidFill>
                <a:schemeClr val="bg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3200" dirty="0">
                <a:solidFill>
                  <a:schemeClr val="bg1"/>
                </a:solidFill>
                <a:latin typeface="Times New Roman" panose="02020603050405020304" pitchFamily="18" charset="0"/>
                <a:cs typeface="Times New Roman" panose="02020603050405020304" pitchFamily="18" charset="0"/>
              </a:rPr>
              <a:t>Grabbing and manipulating objects.</a:t>
            </a:r>
          </a:p>
          <a:p>
            <a:pPr marL="457200" indent="-457200">
              <a:buFont typeface="Arial" panose="020B0604020202020204" pitchFamily="34" charset="0"/>
              <a:buChar char="•"/>
            </a:pPr>
            <a:endParaRPr lang="en-US" sz="3200" dirty="0">
              <a:solidFill>
                <a:schemeClr val="bg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3200" dirty="0">
                <a:solidFill>
                  <a:schemeClr val="bg1"/>
                </a:solidFill>
                <a:latin typeface="Times New Roman" panose="02020603050405020304" pitchFamily="18" charset="0"/>
                <a:cs typeface="Times New Roman" panose="02020603050405020304" pitchFamily="18" charset="0"/>
              </a:rPr>
              <a:t>An AI assistant providing explanations of the data in Arabic.</a:t>
            </a:r>
          </a:p>
        </p:txBody>
      </p:sp>
      <p:sp>
        <p:nvSpPr>
          <p:cNvPr id="10" name="Freeform 10">
            <a:extLst>
              <a:ext uri="{FF2B5EF4-FFF2-40B4-BE49-F238E27FC236}">
                <a16:creationId xmlns:a16="http://schemas.microsoft.com/office/drawing/2014/main" id="{39FC37FA-978F-9772-64BF-8AB57F891C26}"/>
              </a:ext>
            </a:extLst>
          </p:cNvPr>
          <p:cNvSpPr/>
          <p:nvPr/>
        </p:nvSpPr>
        <p:spPr>
          <a:xfrm>
            <a:off x="408904" y="571499"/>
            <a:ext cx="759756" cy="759756"/>
          </a:xfrm>
          <a:custGeom>
            <a:avLst/>
            <a:gdLst/>
            <a:ahLst/>
            <a:cxnLst/>
            <a:rect l="l" t="t" r="r" b="b"/>
            <a:pathLst>
              <a:path w="759756" h="759756">
                <a:moveTo>
                  <a:pt x="0" y="0"/>
                </a:moveTo>
                <a:lnTo>
                  <a:pt x="759755" y="0"/>
                </a:lnTo>
                <a:lnTo>
                  <a:pt x="759755" y="759755"/>
                </a:lnTo>
                <a:lnTo>
                  <a:pt x="0" y="759755"/>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12" name="TextBox 11">
            <a:extLst>
              <a:ext uri="{FF2B5EF4-FFF2-40B4-BE49-F238E27FC236}">
                <a16:creationId xmlns:a16="http://schemas.microsoft.com/office/drawing/2014/main" id="{76DE706A-F7D6-1F6E-B10B-940693816098}"/>
              </a:ext>
            </a:extLst>
          </p:cNvPr>
          <p:cNvSpPr txBox="1"/>
          <p:nvPr/>
        </p:nvSpPr>
        <p:spPr>
          <a:xfrm>
            <a:off x="1371600" y="844695"/>
            <a:ext cx="5699379" cy="415883"/>
          </a:xfrm>
          <a:prstGeom prst="rect">
            <a:avLst/>
          </a:prstGeom>
        </p:spPr>
        <p:txBody>
          <a:bodyPr wrap="square" lIns="0" tIns="0" rIns="0" bIns="0" rtlCol="0" anchor="t">
            <a:spAutoFit/>
          </a:bodyPr>
          <a:lstStyle/>
          <a:p>
            <a:pPr marL="0" marR="0" lvl="0" indent="0" algn="l" defTabSz="914400" rtl="0" eaLnBrk="1" fontAlgn="auto" latinLnBrk="0" hangingPunct="1">
              <a:lnSpc>
                <a:spcPts val="3119"/>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FFFFFF"/>
                </a:solidFill>
                <a:effectLst/>
                <a:uLnTx/>
                <a:uFillTx/>
                <a:latin typeface="Britannic Bold" panose="020B0903060703020204" pitchFamily="34" charset="0"/>
                <a:ea typeface="Poppins Bold"/>
                <a:cs typeface="Poppins Bold"/>
                <a:sym typeface="Poppins Bold"/>
              </a:rPr>
              <a:t>Heritage Memory</a:t>
            </a:r>
          </a:p>
        </p:txBody>
      </p:sp>
      <p:sp>
        <p:nvSpPr>
          <p:cNvPr id="3" name="AutoShape 2">
            <a:extLst>
              <a:ext uri="{FF2B5EF4-FFF2-40B4-BE49-F238E27FC236}">
                <a16:creationId xmlns:a16="http://schemas.microsoft.com/office/drawing/2014/main" id="{EE36A774-D825-0790-54A1-255EC0B10806}"/>
              </a:ext>
            </a:extLst>
          </p:cNvPr>
          <p:cNvSpPr>
            <a:spLocks noChangeAspect="1" noChangeArrowheads="1"/>
          </p:cNvSpPr>
          <p:nvPr/>
        </p:nvSpPr>
        <p:spPr bwMode="auto">
          <a:xfrm>
            <a:off x="8991600" y="49911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14" name="TextBox 7">
            <a:extLst>
              <a:ext uri="{FF2B5EF4-FFF2-40B4-BE49-F238E27FC236}">
                <a16:creationId xmlns:a16="http://schemas.microsoft.com/office/drawing/2014/main" id="{6213A0C7-513D-649C-2BA1-149ED608DE9E}"/>
              </a:ext>
            </a:extLst>
          </p:cNvPr>
          <p:cNvSpPr txBox="1"/>
          <p:nvPr/>
        </p:nvSpPr>
        <p:spPr>
          <a:xfrm>
            <a:off x="567993" y="1349634"/>
            <a:ext cx="7120397" cy="1197315"/>
          </a:xfrm>
          <a:prstGeom prst="rect">
            <a:avLst/>
          </a:prstGeom>
        </p:spPr>
        <p:txBody>
          <a:bodyPr lIns="0" tIns="0" rIns="0" bIns="0" rtlCol="0" anchor="t">
            <a:spAutoFit/>
          </a:bodyPr>
          <a:lstStyle/>
          <a:p>
            <a:pPr marL="0" marR="0" lvl="0" indent="0" algn="l" defTabSz="914400" rtl="0" eaLnBrk="1" fontAlgn="auto" latinLnBrk="0" hangingPunct="1">
              <a:lnSpc>
                <a:spcPts val="10040"/>
              </a:lnSpc>
              <a:spcBef>
                <a:spcPts val="0"/>
              </a:spcBef>
              <a:spcAft>
                <a:spcPts val="0"/>
              </a:spcAft>
              <a:buClrTx/>
              <a:buSzTx/>
              <a:buFontTx/>
              <a:buNone/>
              <a:tabLst/>
              <a:defRPr/>
            </a:pPr>
            <a:r>
              <a:rPr kumimoji="0" lang="en-US" sz="7200" b="0" i="0" u="none" strike="noStrike" kern="1200" cap="none" spc="0" normalizeH="0" baseline="0" noProof="0" dirty="0">
                <a:ln>
                  <a:noFill/>
                </a:ln>
                <a:solidFill>
                  <a:srgbClr val="E373FF"/>
                </a:solidFill>
                <a:effectLst/>
                <a:uLnTx/>
                <a:uFillTx/>
                <a:latin typeface="Britannic Bold" panose="020B0903060703020204" pitchFamily="34" charset="0"/>
                <a:ea typeface="Anton"/>
                <a:cs typeface="Anton"/>
                <a:sym typeface="Anton"/>
              </a:rPr>
              <a:t>Results:</a:t>
            </a:r>
          </a:p>
        </p:txBody>
      </p:sp>
      <p:pic>
        <p:nvPicPr>
          <p:cNvPr id="2" name="video5357318621917902797">
            <a:hlinkClick r:id="" action="ppaction://media"/>
            <a:extLst>
              <a:ext uri="{FF2B5EF4-FFF2-40B4-BE49-F238E27FC236}">
                <a16:creationId xmlns:a16="http://schemas.microsoft.com/office/drawing/2014/main" id="{7D331333-38E9-4207-5E23-E03E80DCD380}"/>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8852184" y="999387"/>
            <a:ext cx="8867823" cy="8445215"/>
          </a:xfrm>
          <a:prstGeom prst="rect">
            <a:avLst/>
          </a:prstGeom>
        </p:spPr>
      </p:pic>
    </p:spTree>
    <p:extLst>
      <p:ext uri="{BB962C8B-B14F-4D97-AF65-F5344CB8AC3E}">
        <p14:creationId xmlns:p14="http://schemas.microsoft.com/office/powerpoint/2010/main" val="1393193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video>
              <p:cMediaNode vol="80000">
                <p:cTn id="20" fill="hold" display="0">
                  <p:stCondLst>
                    <p:cond delay="indefinite"/>
                  </p:stCondLst>
                </p:cTn>
                <p:tgtEl>
                  <p:spTgt spid="2"/>
                </p:tgtEl>
              </p:cMediaNode>
            </p:video>
          </p:childTnLst>
        </p:cTn>
      </p:par>
    </p:tnLst>
    <p:bldLst>
      <p:bldP spid="7" grpId="0"/>
      <p:bldP spid="14"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364</TotalTime>
  <Words>823</Words>
  <Application>Microsoft Office PowerPoint</Application>
  <PresentationFormat>Custom</PresentationFormat>
  <Paragraphs>76</Paragraphs>
  <Slides>12</Slides>
  <Notes>0</Notes>
  <HiddenSlides>0</HiddenSlides>
  <MMClips>2</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dell</dc:creator>
  <cp:lastModifiedBy>rahaf harb</cp:lastModifiedBy>
  <cp:revision>7</cp:revision>
  <dcterms:created xsi:type="dcterms:W3CDTF">2006-08-16T00:00:00Z</dcterms:created>
  <dcterms:modified xsi:type="dcterms:W3CDTF">2025-10-05T18:50:40Z</dcterms:modified>
  <dc:identifier>DAGp-epyLCs</dc:identifier>
</cp:coreProperties>
</file>