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hw7k07itE07Mq0iY5sId+a/77Fa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54"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887882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7"/>
          <p:cNvSpPr>
            <a:spLocks noGrp="1"/>
          </p:cNvSpPr>
          <p:nvPr>
            <p:ph type="pic" idx="2"/>
          </p:nvPr>
        </p:nvSpPr>
        <p:spPr>
          <a:xfrm>
            <a:off x="1792288" y="612775"/>
            <a:ext cx="5486400" cy="4114800"/>
          </a:xfrm>
          <a:prstGeom prst="rect">
            <a:avLst/>
          </a:prstGeom>
          <a:noFill/>
          <a:ln>
            <a:noFill/>
          </a:ln>
        </p:spPr>
      </p:sp>
      <p:sp>
        <p:nvSpPr>
          <p:cNvPr id="64" name="Google Shape;64;p2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83"/>
        <p:cNvGrpSpPr/>
        <p:nvPr/>
      </p:nvGrpSpPr>
      <p:grpSpPr>
        <a:xfrm>
          <a:off x="0" y="0"/>
          <a:ext cx="0" cy="0"/>
          <a:chOff x="0" y="0"/>
          <a:chExt cx="0" cy="0"/>
        </a:xfrm>
      </p:grpSpPr>
      <p:sp>
        <p:nvSpPr>
          <p:cNvPr id="84" name="Google Shape;84;p1"/>
          <p:cNvSpPr/>
          <p:nvPr/>
        </p:nvSpPr>
        <p:spPr>
          <a:xfrm>
            <a:off x="14339749" y="2482062"/>
            <a:ext cx="7238619" cy="8229600"/>
          </a:xfrm>
          <a:custGeom>
            <a:avLst/>
            <a:gdLst/>
            <a:ahLst/>
            <a:cxnLst/>
            <a:rect l="l" t="t" r="r" b="b"/>
            <a:pathLst>
              <a:path w="7238619" h="8229600" extrusionOk="0">
                <a:moveTo>
                  <a:pt x="0" y="0"/>
                </a:moveTo>
                <a:lnTo>
                  <a:pt x="7238619" y="0"/>
                </a:lnTo>
                <a:lnTo>
                  <a:pt x="7238619" y="8229600"/>
                </a:lnTo>
                <a:lnTo>
                  <a:pt x="0" y="8229600"/>
                </a:lnTo>
                <a:lnTo>
                  <a:pt x="0" y="0"/>
                </a:lnTo>
                <a:close/>
              </a:path>
            </a:pathLst>
          </a:custGeom>
          <a:blipFill rotWithShape="1">
            <a:blip r:embed="rId3">
              <a:alphaModFix/>
            </a:blip>
            <a:stretch>
              <a:fillRect/>
            </a:stretch>
          </a:blipFill>
          <a:ln>
            <a:noFill/>
          </a:ln>
        </p:spPr>
      </p:sp>
      <p:sp>
        <p:nvSpPr>
          <p:cNvPr id="85" name="Google Shape;85;p1"/>
          <p:cNvSpPr/>
          <p:nvPr/>
        </p:nvSpPr>
        <p:spPr>
          <a:xfrm>
            <a:off x="-1102861" y="4112027"/>
            <a:ext cx="5054215" cy="6330958"/>
          </a:xfrm>
          <a:custGeom>
            <a:avLst/>
            <a:gdLst/>
            <a:ahLst/>
            <a:cxnLst/>
            <a:rect l="l" t="t" r="r" b="b"/>
            <a:pathLst>
              <a:path w="5054215" h="6330958" extrusionOk="0">
                <a:moveTo>
                  <a:pt x="0" y="0"/>
                </a:moveTo>
                <a:lnTo>
                  <a:pt x="5054215" y="0"/>
                </a:lnTo>
                <a:lnTo>
                  <a:pt x="5054215" y="6330958"/>
                </a:lnTo>
                <a:lnTo>
                  <a:pt x="0" y="6330958"/>
                </a:lnTo>
                <a:lnTo>
                  <a:pt x="0" y="0"/>
                </a:lnTo>
                <a:close/>
              </a:path>
            </a:pathLst>
          </a:custGeom>
          <a:blipFill rotWithShape="1">
            <a:blip r:embed="rId4">
              <a:alphaModFix/>
            </a:blip>
            <a:stretch>
              <a:fillRect/>
            </a:stretch>
          </a:blipFill>
          <a:ln>
            <a:noFill/>
          </a:ln>
        </p:spPr>
      </p:sp>
      <p:sp>
        <p:nvSpPr>
          <p:cNvPr id="86" name="Google Shape;86;p1"/>
          <p:cNvSpPr/>
          <p:nvPr/>
        </p:nvSpPr>
        <p:spPr>
          <a:xfrm rot="3921286">
            <a:off x="-1356159" y="-1528327"/>
            <a:ext cx="5557185" cy="5557185"/>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87" name="Google Shape;87;p1"/>
          <p:cNvSpPr/>
          <p:nvPr/>
        </p:nvSpPr>
        <p:spPr>
          <a:xfrm rot="2572284">
            <a:off x="6900233" y="-3051439"/>
            <a:ext cx="4486442" cy="5375911"/>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88" name="Google Shape;88;p1"/>
          <p:cNvSpPr/>
          <p:nvPr/>
        </p:nvSpPr>
        <p:spPr>
          <a:xfrm>
            <a:off x="7112785" y="8078812"/>
            <a:ext cx="4062430" cy="4114800"/>
          </a:xfrm>
          <a:custGeom>
            <a:avLst/>
            <a:gdLst/>
            <a:ahLst/>
            <a:cxnLst/>
            <a:rect l="l" t="t" r="r" b="b"/>
            <a:pathLst>
              <a:path w="4062430" h="4114800" extrusionOk="0">
                <a:moveTo>
                  <a:pt x="0" y="0"/>
                </a:moveTo>
                <a:lnTo>
                  <a:pt x="4062430" y="0"/>
                </a:lnTo>
                <a:lnTo>
                  <a:pt x="4062430" y="4114800"/>
                </a:lnTo>
                <a:lnTo>
                  <a:pt x="0" y="4114800"/>
                </a:lnTo>
                <a:lnTo>
                  <a:pt x="0" y="0"/>
                </a:lnTo>
                <a:close/>
              </a:path>
            </a:pathLst>
          </a:custGeom>
          <a:noFill/>
          <a:ln>
            <a:noFill/>
          </a:ln>
        </p:spPr>
      </p:sp>
      <p:sp>
        <p:nvSpPr>
          <p:cNvPr id="89" name="Google Shape;89;p1"/>
          <p:cNvSpPr/>
          <p:nvPr/>
        </p:nvSpPr>
        <p:spPr>
          <a:xfrm>
            <a:off x="13880430" y="-1632738"/>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
        <p:nvSpPr>
          <p:cNvPr id="90" name="Google Shape;90;p1"/>
          <p:cNvSpPr/>
          <p:nvPr/>
        </p:nvSpPr>
        <p:spPr>
          <a:xfrm>
            <a:off x="3547620" y="2828396"/>
            <a:ext cx="11192760" cy="3974453"/>
          </a:xfrm>
          <a:custGeom>
            <a:avLst/>
            <a:gdLst/>
            <a:ahLst/>
            <a:cxnLst/>
            <a:rect l="l" t="t" r="r" b="b"/>
            <a:pathLst>
              <a:path w="11192760" h="3974453" extrusionOk="0">
                <a:moveTo>
                  <a:pt x="0" y="0"/>
                </a:moveTo>
                <a:lnTo>
                  <a:pt x="11192760" y="0"/>
                </a:lnTo>
                <a:lnTo>
                  <a:pt x="11192760" y="3974453"/>
                </a:lnTo>
                <a:lnTo>
                  <a:pt x="0" y="3974453"/>
                </a:lnTo>
                <a:lnTo>
                  <a:pt x="0" y="0"/>
                </a:lnTo>
                <a:close/>
              </a:path>
            </a:pathLst>
          </a:custGeom>
          <a:blipFill rotWithShape="1">
            <a:blip r:embed="rId5">
              <a:alphaModFix/>
            </a:blip>
            <a:stretch>
              <a:fillRect/>
            </a:stretch>
          </a:blipFill>
          <a:ln>
            <a:noFill/>
          </a:ln>
        </p:spPr>
      </p:sp>
      <p:sp>
        <p:nvSpPr>
          <p:cNvPr id="91" name="Google Shape;91;p1"/>
          <p:cNvSpPr txBox="1"/>
          <p:nvPr/>
        </p:nvSpPr>
        <p:spPr>
          <a:xfrm>
            <a:off x="4729301" y="6939633"/>
            <a:ext cx="8829300" cy="1139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150" b="1" i="0" u="none" strike="noStrike" cap="none">
                <a:solidFill>
                  <a:srgbClr val="000000"/>
                </a:solidFill>
                <a:latin typeface="Arial"/>
                <a:ea typeface="Arial"/>
                <a:cs typeface="Arial"/>
                <a:sym typeface="Arial"/>
              </a:rPr>
              <a:t>Presentation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95"/>
        <p:cNvGrpSpPr/>
        <p:nvPr/>
      </p:nvGrpSpPr>
      <p:grpSpPr>
        <a:xfrm>
          <a:off x="0" y="0"/>
          <a:ext cx="0" cy="0"/>
          <a:chOff x="0" y="0"/>
          <a:chExt cx="0" cy="0"/>
        </a:xfrm>
      </p:grpSpPr>
      <p:sp>
        <p:nvSpPr>
          <p:cNvPr id="96" name="Google Shape;96;p2"/>
          <p:cNvSpPr/>
          <p:nvPr/>
        </p:nvSpPr>
        <p:spPr>
          <a:xfrm>
            <a:off x="-602141" y="3674849"/>
            <a:ext cx="11724404" cy="930872"/>
          </a:xfrm>
          <a:prstGeom prst="snipRoundRect">
            <a:avLst>
              <a:gd name="adj1" fmla="val 16667"/>
              <a:gd name="adj2" fmla="val 16667"/>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000000"/>
                </a:solidFill>
                <a:latin typeface="Arial"/>
                <a:ea typeface="Arial"/>
                <a:cs typeface="Arial"/>
                <a:sym typeface="Arial"/>
              </a:rPr>
              <a:t>1-Introduction</a:t>
            </a:r>
            <a:endParaRPr/>
          </a:p>
        </p:txBody>
      </p:sp>
      <p:sp>
        <p:nvSpPr>
          <p:cNvPr id="97" name="Google Shape;97;p2"/>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98" name="Google Shape;98;p2"/>
          <p:cNvSpPr/>
          <p:nvPr/>
        </p:nvSpPr>
        <p:spPr>
          <a:xfrm>
            <a:off x="15705275" y="6596612"/>
            <a:ext cx="3969133" cy="4512515"/>
          </a:xfrm>
          <a:custGeom>
            <a:avLst/>
            <a:gdLst/>
            <a:ahLst/>
            <a:cxnLst/>
            <a:rect l="l" t="t" r="r" b="b"/>
            <a:pathLst>
              <a:path w="3969133" h="4512515" extrusionOk="0">
                <a:moveTo>
                  <a:pt x="0" y="0"/>
                </a:moveTo>
                <a:lnTo>
                  <a:pt x="3969132" y="0"/>
                </a:lnTo>
                <a:lnTo>
                  <a:pt x="3969132" y="4512515"/>
                </a:lnTo>
                <a:lnTo>
                  <a:pt x="0" y="4512515"/>
                </a:lnTo>
                <a:lnTo>
                  <a:pt x="0" y="0"/>
                </a:lnTo>
                <a:close/>
              </a:path>
            </a:pathLst>
          </a:custGeom>
          <a:blipFill rotWithShape="1">
            <a:blip r:embed="rId3">
              <a:alphaModFix/>
            </a:blip>
            <a:stretch>
              <a:fillRect/>
            </a:stretch>
          </a:blipFill>
          <a:ln>
            <a:noFill/>
          </a:ln>
        </p:spPr>
      </p:sp>
      <p:sp>
        <p:nvSpPr>
          <p:cNvPr id="99" name="Google Shape;99;p2"/>
          <p:cNvSpPr/>
          <p:nvPr/>
        </p:nvSpPr>
        <p:spPr>
          <a:xfrm rot="3921125">
            <a:off x="12766498" y="-1741514"/>
            <a:ext cx="5550511" cy="5550511"/>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100" name="Google Shape;100;p2"/>
          <p:cNvSpPr/>
          <p:nvPr/>
        </p:nvSpPr>
        <p:spPr>
          <a:xfrm>
            <a:off x="0" y="-710214"/>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
        <p:nvSpPr>
          <p:cNvPr id="101" name="Google Shape;101;p2"/>
          <p:cNvSpPr/>
          <p:nvPr/>
        </p:nvSpPr>
        <p:spPr>
          <a:xfrm rot="2571653">
            <a:off x="-3050082" y="2465162"/>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102" name="Google Shape;102;p2"/>
          <p:cNvSpPr/>
          <p:nvPr/>
        </p:nvSpPr>
        <p:spPr>
          <a:xfrm>
            <a:off x="0" y="8104688"/>
            <a:ext cx="2105931" cy="2182312"/>
          </a:xfrm>
          <a:custGeom>
            <a:avLst/>
            <a:gdLst/>
            <a:ahLst/>
            <a:cxnLst/>
            <a:rect l="l" t="t" r="r" b="b"/>
            <a:pathLst>
              <a:path w="2105931" h="2182312" extrusionOk="0">
                <a:moveTo>
                  <a:pt x="0" y="0"/>
                </a:moveTo>
                <a:lnTo>
                  <a:pt x="2105931" y="0"/>
                </a:lnTo>
                <a:lnTo>
                  <a:pt x="2105931" y="2182312"/>
                </a:lnTo>
                <a:lnTo>
                  <a:pt x="0" y="2182312"/>
                </a:lnTo>
                <a:lnTo>
                  <a:pt x="0" y="0"/>
                </a:lnTo>
                <a:close/>
              </a:path>
            </a:pathLst>
          </a:custGeom>
          <a:noFill/>
          <a:ln>
            <a:noFill/>
          </a:ln>
        </p:spPr>
      </p:sp>
      <p:sp>
        <p:nvSpPr>
          <p:cNvPr id="103" name="Google Shape;103;p2"/>
          <p:cNvSpPr/>
          <p:nvPr/>
        </p:nvSpPr>
        <p:spPr>
          <a:xfrm>
            <a:off x="7497141" y="71038"/>
            <a:ext cx="2081521" cy="1925407"/>
          </a:xfrm>
          <a:custGeom>
            <a:avLst/>
            <a:gdLst/>
            <a:ahLst/>
            <a:cxnLst/>
            <a:rect l="l" t="t" r="r" b="b"/>
            <a:pathLst>
              <a:path w="2081521" h="1925407" extrusionOk="0">
                <a:moveTo>
                  <a:pt x="0" y="0"/>
                </a:moveTo>
                <a:lnTo>
                  <a:pt x="2081521" y="0"/>
                </a:lnTo>
                <a:lnTo>
                  <a:pt x="2081521" y="1925407"/>
                </a:lnTo>
                <a:lnTo>
                  <a:pt x="0" y="1925407"/>
                </a:lnTo>
                <a:lnTo>
                  <a:pt x="0" y="0"/>
                </a:lnTo>
                <a:close/>
              </a:path>
            </a:pathLst>
          </a:custGeom>
          <a:noFill/>
          <a:ln>
            <a:noFill/>
          </a:ln>
        </p:spPr>
      </p:sp>
      <p:sp>
        <p:nvSpPr>
          <p:cNvPr id="104" name="Google Shape;104;p2"/>
          <p:cNvSpPr txBox="1"/>
          <p:nvPr/>
        </p:nvSpPr>
        <p:spPr>
          <a:xfrm>
            <a:off x="4438755" y="2280833"/>
            <a:ext cx="8651206" cy="904849"/>
          </a:xfrm>
          <a:prstGeom prst="rect">
            <a:avLst/>
          </a:prstGeom>
          <a:noFill/>
          <a:ln>
            <a:noFill/>
          </a:ln>
        </p:spPr>
        <p:txBody>
          <a:bodyPr spcFirstLastPara="1" wrap="square" lIns="0" tIns="0" rIns="0" bIns="0" anchor="t" anchorCtr="0">
            <a:spAutoFit/>
          </a:bodyPr>
          <a:lstStyle/>
          <a:p>
            <a:pPr marL="0" marR="0" lvl="0" indent="0" algn="ctr" rtl="0">
              <a:lnSpc>
                <a:spcPct val="97005"/>
              </a:lnSpc>
              <a:spcBef>
                <a:spcPts val="0"/>
              </a:spcBef>
              <a:spcAft>
                <a:spcPts val="0"/>
              </a:spcAft>
              <a:buNone/>
            </a:pPr>
            <a:r>
              <a:rPr lang="en-US" sz="6846" b="0" i="0" u="none" strike="noStrike" cap="none">
                <a:solidFill>
                  <a:srgbClr val="214184"/>
                </a:solidFill>
                <a:latin typeface="Arial"/>
                <a:ea typeface="Arial"/>
                <a:cs typeface="Arial"/>
                <a:sym typeface="Arial"/>
              </a:rPr>
              <a:t>Table of Contents:</a:t>
            </a:r>
            <a:endParaRPr/>
          </a:p>
        </p:txBody>
      </p:sp>
      <p:sp>
        <p:nvSpPr>
          <p:cNvPr id="105" name="Google Shape;105;p2"/>
          <p:cNvSpPr/>
          <p:nvPr/>
        </p:nvSpPr>
        <p:spPr>
          <a:xfrm>
            <a:off x="-822600" y="5067492"/>
            <a:ext cx="11724404" cy="930872"/>
          </a:xfrm>
          <a:prstGeom prst="snipRoundRect">
            <a:avLst>
              <a:gd name="adj1" fmla="val 16667"/>
              <a:gd name="adj2" fmla="val 16667"/>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000000"/>
                </a:solidFill>
                <a:latin typeface="Arial"/>
                <a:ea typeface="Arial"/>
                <a:cs typeface="Arial"/>
                <a:sym typeface="Arial"/>
              </a:rPr>
              <a:t>2-Objectives</a:t>
            </a:r>
            <a:endParaRPr/>
          </a:p>
        </p:txBody>
      </p:sp>
      <p:sp>
        <p:nvSpPr>
          <p:cNvPr id="106" name="Google Shape;106;p2"/>
          <p:cNvSpPr/>
          <p:nvPr/>
        </p:nvSpPr>
        <p:spPr>
          <a:xfrm>
            <a:off x="688931" y="6217960"/>
            <a:ext cx="8454757" cy="1875189"/>
          </a:xfrm>
          <a:prstGeom prst="snipRoundRect">
            <a:avLst>
              <a:gd name="adj1" fmla="val 16667"/>
              <a:gd name="adj2" fmla="val 16667"/>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167" b="0" i="0" u="none" strike="noStrike" cap="none">
                <a:solidFill>
                  <a:srgbClr val="000000"/>
                </a:solidFill>
                <a:latin typeface="Arial"/>
                <a:ea typeface="Arial"/>
                <a:cs typeface="Arial"/>
                <a:sym typeface="Arial"/>
              </a:rPr>
              <a:t>3-Hardware</a:t>
            </a:r>
            <a:endParaRPr/>
          </a:p>
          <a:p>
            <a:pPr marL="0" marR="0" lvl="0" indent="0" algn="ctr" rtl="0">
              <a:lnSpc>
                <a:spcPct val="140003"/>
              </a:lnSpc>
              <a:spcBef>
                <a:spcPts val="0"/>
              </a:spcBef>
              <a:spcAft>
                <a:spcPts val="0"/>
              </a:spcAft>
              <a:buNone/>
            </a:pPr>
            <a:r>
              <a:rPr lang="en-US" sz="5167" b="0" i="0" u="none" strike="noStrike" cap="none">
                <a:solidFill>
                  <a:srgbClr val="000000"/>
                </a:solidFill>
                <a:latin typeface="Arial"/>
                <a:ea typeface="Arial"/>
                <a:cs typeface="Arial"/>
                <a:sym typeface="Arial"/>
              </a:rPr>
              <a:t> Components</a:t>
            </a:r>
            <a:endParaRPr/>
          </a:p>
        </p:txBody>
      </p:sp>
      <p:sp>
        <p:nvSpPr>
          <p:cNvPr id="107" name="Google Shape;107;p2"/>
          <p:cNvSpPr/>
          <p:nvPr/>
        </p:nvSpPr>
        <p:spPr>
          <a:xfrm>
            <a:off x="5044267" y="3783360"/>
            <a:ext cx="11724404" cy="930872"/>
          </a:xfrm>
          <a:prstGeom prst="snipRoundRect">
            <a:avLst>
              <a:gd name="adj1" fmla="val 16667"/>
              <a:gd name="adj2" fmla="val 16667"/>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000000"/>
                </a:solidFill>
                <a:latin typeface="Arial"/>
                <a:ea typeface="Arial"/>
                <a:cs typeface="Arial"/>
                <a:sym typeface="Arial"/>
              </a:rPr>
              <a:t>4-Features</a:t>
            </a:r>
            <a:endParaRPr/>
          </a:p>
        </p:txBody>
      </p:sp>
      <p:sp>
        <p:nvSpPr>
          <p:cNvPr id="108" name="Google Shape;108;p2"/>
          <p:cNvSpPr/>
          <p:nvPr/>
        </p:nvSpPr>
        <p:spPr>
          <a:xfrm>
            <a:off x="7230963" y="5153291"/>
            <a:ext cx="11724404" cy="930872"/>
          </a:xfrm>
          <a:prstGeom prst="snipRoundRect">
            <a:avLst>
              <a:gd name="adj1" fmla="val 16667"/>
              <a:gd name="adj2" fmla="val 16667"/>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000000"/>
                </a:solidFill>
                <a:latin typeface="Arial"/>
                <a:ea typeface="Arial"/>
                <a:cs typeface="Arial"/>
                <a:sym typeface="Arial"/>
              </a:rPr>
              <a:t>5-Challenges &amp; solutions</a:t>
            </a:r>
            <a:endParaRPr/>
          </a:p>
        </p:txBody>
      </p:sp>
      <p:sp>
        <p:nvSpPr>
          <p:cNvPr id="109" name="Google Shape;109;p2"/>
          <p:cNvSpPr/>
          <p:nvPr/>
        </p:nvSpPr>
        <p:spPr>
          <a:xfrm>
            <a:off x="8760348" y="6596609"/>
            <a:ext cx="5242185" cy="930872"/>
          </a:xfrm>
          <a:prstGeom prst="snipRoundRect">
            <a:avLst>
              <a:gd name="adj1" fmla="val 16667"/>
              <a:gd name="adj2" fmla="val 16667"/>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000000"/>
                </a:solidFill>
                <a:latin typeface="Arial"/>
                <a:ea typeface="Arial"/>
                <a:cs typeface="Arial"/>
                <a:sym typeface="Arial"/>
              </a:rPr>
              <a:t>6-Conclusion</a:t>
            </a:r>
            <a:endParaRPr/>
          </a:p>
        </p:txBody>
      </p:sp>
      <p:cxnSp>
        <p:nvCxnSpPr>
          <p:cNvPr id="110" name="Google Shape;110;p2"/>
          <p:cNvCxnSpPr/>
          <p:nvPr/>
        </p:nvCxnSpPr>
        <p:spPr>
          <a:xfrm flipH="1">
            <a:off x="8614010" y="4144604"/>
            <a:ext cx="39706" cy="3371654"/>
          </a:xfrm>
          <a:prstGeom prst="straightConnector1">
            <a:avLst/>
          </a:prstGeom>
          <a:noFill/>
          <a:ln w="57150" cap="flat" cmpd="sng">
            <a:solidFill>
              <a:srgbClr val="0C0C0C"/>
            </a:solidFill>
            <a:prstDash val="solid"/>
            <a:round/>
            <a:headEnd type="none" w="sm" len="sm"/>
            <a:tailEnd type="none" w="sm" len="sm"/>
          </a:ln>
          <a:effectLst>
            <a:outerShdw blurRad="40000" dist="23000" dir="5400000" rotWithShape="0">
              <a:srgbClr val="000000">
                <a:alpha val="34902"/>
              </a:srgbClr>
            </a:outerShdw>
          </a:effectLst>
        </p:spPr>
      </p:cxnSp>
      <p:cxnSp>
        <p:nvCxnSpPr>
          <p:cNvPr id="111" name="Google Shape;111;p2"/>
          <p:cNvCxnSpPr/>
          <p:nvPr/>
        </p:nvCxnSpPr>
        <p:spPr>
          <a:xfrm flipH="1">
            <a:off x="2640217" y="4144604"/>
            <a:ext cx="39706" cy="3371654"/>
          </a:xfrm>
          <a:prstGeom prst="straightConnector1">
            <a:avLst/>
          </a:prstGeom>
          <a:noFill/>
          <a:ln w="57150" cap="flat" cmpd="sng">
            <a:solidFill>
              <a:srgbClr val="0C0C0C"/>
            </a:solidFill>
            <a:prstDash val="solid"/>
            <a:round/>
            <a:headEnd type="none" w="sm" len="sm"/>
            <a:tailEnd type="none" w="sm" len="sm"/>
          </a:ln>
          <a:effectLst>
            <a:outerShdw blurRad="40000" dist="23000" dir="5400000" rotWithShape="0">
              <a:srgbClr val="000000">
                <a:alpha val="34902"/>
              </a:srgbClr>
            </a:outerShdw>
          </a:effectLst>
        </p:spPr>
      </p:cxnSp>
      <p:cxnSp>
        <p:nvCxnSpPr>
          <p:cNvPr id="112" name="Google Shape;112;p2"/>
          <p:cNvCxnSpPr/>
          <p:nvPr/>
        </p:nvCxnSpPr>
        <p:spPr>
          <a:xfrm flipH="1">
            <a:off x="8743406" y="4144603"/>
            <a:ext cx="39706" cy="3371654"/>
          </a:xfrm>
          <a:prstGeom prst="straightConnector1">
            <a:avLst/>
          </a:prstGeom>
          <a:noFill/>
          <a:ln w="57150" cap="flat" cmpd="sng">
            <a:solidFill>
              <a:srgbClr val="0C0C0C"/>
            </a:solidFill>
            <a:prstDash val="solid"/>
            <a:round/>
            <a:headEnd type="none" w="sm" len="sm"/>
            <a:tailEnd type="none" w="sm" len="sm"/>
          </a:ln>
          <a:effectLst>
            <a:outerShdw blurRad="40000" dist="23000" dir="5400000" rotWithShape="0">
              <a:srgbClr val="000000">
                <a:alpha val="34902"/>
              </a:srgbClr>
            </a:outerShdw>
          </a:effectLst>
        </p:spPr>
      </p:cxnSp>
      <p:cxnSp>
        <p:nvCxnSpPr>
          <p:cNvPr id="113" name="Google Shape;113;p2"/>
          <p:cNvCxnSpPr/>
          <p:nvPr/>
        </p:nvCxnSpPr>
        <p:spPr>
          <a:xfrm flipH="1">
            <a:off x="2769613" y="4144603"/>
            <a:ext cx="39706" cy="3371654"/>
          </a:xfrm>
          <a:prstGeom prst="straightConnector1">
            <a:avLst/>
          </a:prstGeom>
          <a:noFill/>
          <a:ln w="57150" cap="flat" cmpd="sng">
            <a:solidFill>
              <a:srgbClr val="0C0C0C"/>
            </a:solidFill>
            <a:prstDash val="solid"/>
            <a:round/>
            <a:headEnd type="none" w="sm" len="sm"/>
            <a:tailEnd type="none" w="sm" len="sm"/>
          </a:ln>
          <a:effectLst>
            <a:outerShdw blurRad="40000" dist="23000" dir="5400000" rotWithShape="0">
              <a:srgbClr val="000000">
                <a:alpha val="34902"/>
              </a:srgbClr>
            </a:outerShdw>
          </a:effectLst>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17"/>
        <p:cNvGrpSpPr/>
        <p:nvPr/>
      </p:nvGrpSpPr>
      <p:grpSpPr>
        <a:xfrm>
          <a:off x="0" y="0"/>
          <a:ext cx="0" cy="0"/>
          <a:chOff x="0" y="0"/>
          <a:chExt cx="0" cy="0"/>
        </a:xfrm>
      </p:grpSpPr>
      <p:sp>
        <p:nvSpPr>
          <p:cNvPr id="118" name="Google Shape;118;p3"/>
          <p:cNvSpPr/>
          <p:nvPr/>
        </p:nvSpPr>
        <p:spPr>
          <a:xfrm rot="4281040">
            <a:off x="-3683350" y="6568941"/>
            <a:ext cx="4488785" cy="5378719"/>
          </a:xfrm>
          <a:custGeom>
            <a:avLst/>
            <a:gdLst/>
            <a:ahLst/>
            <a:cxnLst/>
            <a:rect l="l" t="t" r="r" b="b"/>
            <a:pathLst>
              <a:path w="4488785" h="5378719" extrusionOk="0">
                <a:moveTo>
                  <a:pt x="0" y="0"/>
                </a:moveTo>
                <a:lnTo>
                  <a:pt x="4488785" y="0"/>
                </a:lnTo>
                <a:lnTo>
                  <a:pt x="4488785" y="5378718"/>
                </a:lnTo>
                <a:lnTo>
                  <a:pt x="0" y="5378718"/>
                </a:lnTo>
                <a:lnTo>
                  <a:pt x="0" y="0"/>
                </a:lnTo>
                <a:close/>
              </a:path>
            </a:pathLst>
          </a:custGeom>
          <a:noFill/>
          <a:ln>
            <a:noFill/>
          </a:ln>
        </p:spPr>
      </p:sp>
      <p:sp>
        <p:nvSpPr>
          <p:cNvPr id="119" name="Google Shape;119;p3"/>
          <p:cNvSpPr/>
          <p:nvPr/>
        </p:nvSpPr>
        <p:spPr>
          <a:xfrm rot="3921286">
            <a:off x="14148472" y="-1964804"/>
            <a:ext cx="5557185" cy="5557185"/>
          </a:xfrm>
          <a:custGeom>
            <a:avLst/>
            <a:gdLst/>
            <a:ahLst/>
            <a:cxnLst/>
            <a:rect l="l" t="t" r="r" b="b"/>
            <a:pathLst>
              <a:path w="5550511" h="5550511" extrusionOk="0">
                <a:moveTo>
                  <a:pt x="0" y="0"/>
                </a:moveTo>
                <a:lnTo>
                  <a:pt x="5550511" y="0"/>
                </a:lnTo>
                <a:lnTo>
                  <a:pt x="5550511" y="5550512"/>
                </a:lnTo>
                <a:lnTo>
                  <a:pt x="0" y="5550512"/>
                </a:lnTo>
                <a:lnTo>
                  <a:pt x="0" y="0"/>
                </a:lnTo>
                <a:close/>
              </a:path>
            </a:pathLst>
          </a:custGeom>
          <a:noFill/>
          <a:ln>
            <a:noFill/>
          </a:ln>
        </p:spPr>
      </p:sp>
      <p:sp>
        <p:nvSpPr>
          <p:cNvPr id="120" name="Google Shape;120;p3"/>
          <p:cNvSpPr txBox="1"/>
          <p:nvPr/>
        </p:nvSpPr>
        <p:spPr>
          <a:xfrm>
            <a:off x="794428" y="2356417"/>
            <a:ext cx="15154025" cy="7485639"/>
          </a:xfrm>
          <a:prstGeom prst="rect">
            <a:avLst/>
          </a:prstGeom>
          <a:noFill/>
          <a:ln>
            <a:noFill/>
          </a:ln>
        </p:spPr>
        <p:txBody>
          <a:bodyPr spcFirstLastPara="1" wrap="square" lIns="0" tIns="0" rIns="0" bIns="0" anchor="t" anchorCtr="0">
            <a:spAutoFit/>
          </a:bodyPr>
          <a:lstStyle/>
          <a:p>
            <a:pPr marL="0" marR="0" lvl="0" indent="0" algn="l" rtl="0">
              <a:lnSpc>
                <a:spcPct val="140695"/>
              </a:lnSpc>
              <a:spcBef>
                <a:spcPts val="0"/>
              </a:spcBef>
              <a:spcAft>
                <a:spcPts val="0"/>
              </a:spcAft>
              <a:buNone/>
            </a:pPr>
            <a:r>
              <a:rPr lang="en-US" sz="3450" b="1" i="0" u="none" strike="noStrike" cap="none">
                <a:solidFill>
                  <a:srgbClr val="214184"/>
                </a:solidFill>
                <a:latin typeface="Arial"/>
                <a:ea typeface="Arial"/>
                <a:cs typeface="Arial"/>
                <a:sym typeface="Arial"/>
              </a:rPr>
              <a:t>Problem</a:t>
            </a:r>
            <a:r>
              <a:rPr lang="en-US" sz="3450" b="0" i="0" u="none" strike="noStrike" cap="none">
                <a:solidFill>
                  <a:srgbClr val="214184"/>
                </a:solidFill>
                <a:latin typeface="Arial"/>
                <a:ea typeface="Arial"/>
                <a:cs typeface="Arial"/>
                <a:sym typeface="Arial"/>
              </a:rPr>
              <a:t>: Traditional waste sorting (like cans) requires human intervention, which may result in:</a:t>
            </a:r>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Serious health risks from pollution by bacteria and other pathogens.</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Significant physical fatigue as the work requires hours of standing.</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Human error in sorting.</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b="0" i="0" u="none" strike="noStrike" cap="none">
              <a:solidFill>
                <a:srgbClr val="214184"/>
              </a:solidFill>
              <a:latin typeface="Arial"/>
              <a:ea typeface="Arial"/>
              <a:cs typeface="Arial"/>
              <a:sym typeface="Arial"/>
            </a:endParaRPr>
          </a:p>
          <a:p>
            <a:pPr marL="0" marR="0" lvl="0" indent="0" algn="l" rtl="0">
              <a:lnSpc>
                <a:spcPct val="140695"/>
              </a:lnSpc>
              <a:spcBef>
                <a:spcPts val="0"/>
              </a:spcBef>
              <a:spcAft>
                <a:spcPts val="0"/>
              </a:spcAft>
              <a:buNone/>
            </a:pPr>
            <a:r>
              <a:rPr lang="en-US" sz="3450" b="1" i="0" u="none" strike="noStrike" cap="none">
                <a:solidFill>
                  <a:srgbClr val="214184"/>
                </a:solidFill>
                <a:latin typeface="Arial"/>
                <a:ea typeface="Arial"/>
                <a:cs typeface="Arial"/>
                <a:sym typeface="Arial"/>
              </a:rPr>
              <a:t>Solution</a:t>
            </a:r>
            <a:r>
              <a:rPr lang="en-US" sz="3450" b="0" i="0" u="none" strike="noStrike" cap="none">
                <a:solidFill>
                  <a:srgbClr val="214184"/>
                </a:solidFill>
                <a:latin typeface="Arial"/>
                <a:ea typeface="Arial"/>
                <a:cs typeface="Arial"/>
                <a:sym typeface="Arial"/>
              </a:rPr>
              <a:t>: A fully automated sorting system that:</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Operates completely without human intervention.</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High accuracy in sorting and identifying canned types.</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Increased productivity due to faster operation speed.</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b="0" i="0" u="none" strike="noStrike" cap="none">
              <a:solidFill>
                <a:srgbClr val="214184"/>
              </a:solidFill>
              <a:latin typeface="Arial"/>
              <a:ea typeface="Arial"/>
              <a:cs typeface="Arial"/>
              <a:sym typeface="Arial"/>
            </a:endParaRPr>
          </a:p>
        </p:txBody>
      </p:sp>
      <p:sp>
        <p:nvSpPr>
          <p:cNvPr id="121" name="Google Shape;121;p3"/>
          <p:cNvSpPr/>
          <p:nvPr/>
        </p:nvSpPr>
        <p:spPr>
          <a:xfrm>
            <a:off x="12836841" y="292675"/>
            <a:ext cx="1281021" cy="1731109"/>
          </a:xfrm>
          <a:custGeom>
            <a:avLst/>
            <a:gdLst/>
            <a:ahLst/>
            <a:cxnLst/>
            <a:rect l="l" t="t" r="r" b="b"/>
            <a:pathLst>
              <a:path w="1281021" h="1731109" extrusionOk="0">
                <a:moveTo>
                  <a:pt x="0" y="0"/>
                </a:moveTo>
                <a:lnTo>
                  <a:pt x="1281021" y="0"/>
                </a:lnTo>
                <a:lnTo>
                  <a:pt x="1281021" y="1731110"/>
                </a:lnTo>
                <a:lnTo>
                  <a:pt x="0" y="1731110"/>
                </a:lnTo>
                <a:lnTo>
                  <a:pt x="0" y="0"/>
                </a:lnTo>
                <a:close/>
              </a:path>
            </a:pathLst>
          </a:custGeom>
          <a:noFill/>
          <a:ln>
            <a:noFill/>
          </a:ln>
        </p:spPr>
      </p:sp>
      <p:sp>
        <p:nvSpPr>
          <p:cNvPr id="122" name="Google Shape;122;p3"/>
          <p:cNvSpPr/>
          <p:nvPr/>
        </p:nvSpPr>
        <p:spPr>
          <a:xfrm>
            <a:off x="14117850" y="6435000"/>
            <a:ext cx="4169654" cy="3991851"/>
          </a:xfrm>
          <a:custGeom>
            <a:avLst/>
            <a:gdLst/>
            <a:ahLst/>
            <a:cxnLst/>
            <a:rect l="l" t="t" r="r" b="b"/>
            <a:pathLst>
              <a:path w="3748004" h="3757036" extrusionOk="0">
                <a:moveTo>
                  <a:pt x="0" y="0"/>
                </a:moveTo>
                <a:lnTo>
                  <a:pt x="3748004" y="0"/>
                </a:lnTo>
                <a:lnTo>
                  <a:pt x="3748004" y="3757035"/>
                </a:lnTo>
                <a:lnTo>
                  <a:pt x="0" y="3757035"/>
                </a:lnTo>
                <a:lnTo>
                  <a:pt x="0" y="0"/>
                </a:lnTo>
                <a:close/>
              </a:path>
            </a:pathLst>
          </a:custGeom>
          <a:blipFill rotWithShape="1">
            <a:blip r:embed="rId3">
              <a:alphaModFix/>
            </a:blip>
            <a:stretch>
              <a:fillRect/>
            </a:stretch>
          </a:blipFill>
          <a:ln>
            <a:noFill/>
          </a:ln>
        </p:spPr>
      </p:sp>
      <p:sp>
        <p:nvSpPr>
          <p:cNvPr id="123" name="Google Shape;123;p3"/>
          <p:cNvSpPr txBox="1"/>
          <p:nvPr/>
        </p:nvSpPr>
        <p:spPr>
          <a:xfrm>
            <a:off x="-434172" y="890717"/>
            <a:ext cx="14123254" cy="639801"/>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i="0" u="none" strike="noStrike" cap="none">
                <a:solidFill>
                  <a:srgbClr val="214184"/>
                </a:solidFill>
                <a:latin typeface="Arial"/>
                <a:ea typeface="Arial"/>
                <a:cs typeface="Arial"/>
                <a:sym typeface="Arial"/>
              </a:rPr>
              <a:t>Introduction &amp; problem statement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27"/>
        <p:cNvGrpSpPr/>
        <p:nvPr/>
      </p:nvGrpSpPr>
      <p:grpSpPr>
        <a:xfrm>
          <a:off x="0" y="0"/>
          <a:ext cx="0" cy="0"/>
          <a:chOff x="0" y="0"/>
          <a:chExt cx="0" cy="0"/>
        </a:xfrm>
      </p:grpSpPr>
      <p:sp>
        <p:nvSpPr>
          <p:cNvPr id="128" name="Google Shape;128;p4"/>
          <p:cNvSpPr/>
          <p:nvPr/>
        </p:nvSpPr>
        <p:spPr>
          <a:xfrm rot="3921125">
            <a:off x="13675590" y="-2483141"/>
            <a:ext cx="5550511" cy="5550511"/>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129" name="Google Shape;129;p4"/>
          <p:cNvSpPr/>
          <p:nvPr/>
        </p:nvSpPr>
        <p:spPr>
          <a:xfrm>
            <a:off x="-159635" y="6270876"/>
            <a:ext cx="18607270" cy="5304991"/>
          </a:xfrm>
          <a:custGeom>
            <a:avLst/>
            <a:gdLst/>
            <a:ahLst/>
            <a:cxnLst/>
            <a:rect l="l" t="t" r="r" b="b"/>
            <a:pathLst>
              <a:path w="18607270" h="5304991" extrusionOk="0">
                <a:moveTo>
                  <a:pt x="0" y="0"/>
                </a:moveTo>
                <a:lnTo>
                  <a:pt x="18607270" y="0"/>
                </a:lnTo>
                <a:lnTo>
                  <a:pt x="18607270" y="5304991"/>
                </a:lnTo>
                <a:lnTo>
                  <a:pt x="0" y="5304991"/>
                </a:lnTo>
                <a:lnTo>
                  <a:pt x="0" y="0"/>
                </a:lnTo>
                <a:close/>
              </a:path>
            </a:pathLst>
          </a:custGeom>
          <a:blipFill rotWithShape="1">
            <a:blip r:embed="rId3">
              <a:alphaModFix/>
            </a:blip>
            <a:stretch>
              <a:fillRect t="-27811" b="-27811"/>
            </a:stretch>
          </a:blipFill>
          <a:ln>
            <a:noFill/>
          </a:ln>
        </p:spPr>
      </p:sp>
      <p:sp>
        <p:nvSpPr>
          <p:cNvPr id="130" name="Google Shape;130;p4"/>
          <p:cNvSpPr txBox="1"/>
          <p:nvPr/>
        </p:nvSpPr>
        <p:spPr>
          <a:xfrm>
            <a:off x="1028700" y="1667565"/>
            <a:ext cx="15799959" cy="4603310"/>
          </a:xfrm>
          <a:prstGeom prst="rect">
            <a:avLst/>
          </a:prstGeom>
          <a:noFill/>
          <a:ln>
            <a:noFill/>
          </a:ln>
        </p:spPr>
        <p:txBody>
          <a:bodyPr spcFirstLastPara="1" wrap="square" lIns="0" tIns="0" rIns="0" bIns="0" anchor="t" anchorCtr="0">
            <a:spAutoFit/>
          </a:bodyPr>
          <a:lstStyle/>
          <a:p>
            <a:pPr marL="705412" marR="0" lvl="1" indent="-352706" algn="l" rtl="0">
              <a:lnSpc>
                <a:spcPct val="140006"/>
              </a:lnSpc>
              <a:spcBef>
                <a:spcPts val="0"/>
              </a:spcBef>
              <a:spcAft>
                <a:spcPts val="0"/>
              </a:spcAft>
              <a:buClr>
                <a:srgbClr val="214184"/>
              </a:buClr>
              <a:buSzPts val="3266"/>
              <a:buFont typeface="Arial"/>
              <a:buChar char="•"/>
            </a:pPr>
            <a:r>
              <a:rPr lang="en-US" sz="3267" b="0" i="0" u="none" strike="noStrike" cap="none">
                <a:solidFill>
                  <a:srgbClr val="214184"/>
                </a:solidFill>
                <a:latin typeface="Arial"/>
                <a:ea typeface="Arial"/>
                <a:cs typeface="Arial"/>
                <a:sym typeface="Arial"/>
              </a:rPr>
              <a:t>Automatically drop the can onto the conveyor belt so that each can passes through multiple stages.</a:t>
            </a:r>
            <a:endParaRPr/>
          </a:p>
          <a:p>
            <a:pPr marL="705412" marR="0" lvl="1" indent="-352706" algn="l" rtl="0">
              <a:lnSpc>
                <a:spcPct val="140006"/>
              </a:lnSpc>
              <a:spcBef>
                <a:spcPts val="0"/>
              </a:spcBef>
              <a:spcAft>
                <a:spcPts val="0"/>
              </a:spcAft>
              <a:buClr>
                <a:srgbClr val="214184"/>
              </a:buClr>
              <a:buSzPts val="3266"/>
              <a:buFont typeface="Arial"/>
              <a:buChar char="•"/>
            </a:pPr>
            <a:r>
              <a:rPr lang="en-US" sz="3267" b="0" i="0" u="none" strike="noStrike" cap="none">
                <a:solidFill>
                  <a:srgbClr val="214184"/>
                </a:solidFill>
                <a:latin typeface="Arial"/>
                <a:ea typeface="Arial"/>
                <a:cs typeface="Arial"/>
                <a:sym typeface="Arial"/>
              </a:rPr>
              <a:t>Identify the material type by stopping the can in front of the camera (Raspberry Pi Camera).</a:t>
            </a:r>
            <a:endParaRPr/>
          </a:p>
          <a:p>
            <a:pPr marL="705412" marR="0" lvl="1" indent="-352706" algn="l" rtl="0">
              <a:lnSpc>
                <a:spcPct val="140006"/>
              </a:lnSpc>
              <a:spcBef>
                <a:spcPts val="0"/>
              </a:spcBef>
              <a:spcAft>
                <a:spcPts val="0"/>
              </a:spcAft>
              <a:buClr>
                <a:srgbClr val="214184"/>
              </a:buClr>
              <a:buSzPts val="3266"/>
              <a:buFont typeface="Arial"/>
              <a:buChar char="•"/>
            </a:pPr>
            <a:r>
              <a:rPr lang="en-US" sz="3267" b="0" i="0" u="none" strike="noStrike" cap="none">
                <a:solidFill>
                  <a:srgbClr val="214184"/>
                </a:solidFill>
                <a:latin typeface="Arial"/>
                <a:ea typeface="Arial"/>
                <a:cs typeface="Arial"/>
                <a:sym typeface="Arial"/>
              </a:rPr>
              <a:t>Move the robotic arm with high precision to place the can in the appropriate box.</a:t>
            </a:r>
            <a:endParaRPr/>
          </a:p>
          <a:p>
            <a:pPr marL="705412" marR="0" lvl="1" indent="-352706" algn="l" rtl="0">
              <a:lnSpc>
                <a:spcPct val="140006"/>
              </a:lnSpc>
              <a:spcBef>
                <a:spcPts val="0"/>
              </a:spcBef>
              <a:spcAft>
                <a:spcPts val="0"/>
              </a:spcAft>
              <a:buClr>
                <a:srgbClr val="214184"/>
              </a:buClr>
              <a:buSzPts val="3266"/>
              <a:buFont typeface="Arial"/>
              <a:buChar char="•"/>
            </a:pPr>
            <a:r>
              <a:rPr lang="en-US" sz="3267" b="0" i="0" u="none" strike="noStrike" cap="none">
                <a:solidFill>
                  <a:srgbClr val="214184"/>
                </a:solidFill>
                <a:latin typeface="Arial"/>
                <a:ea typeface="Arial"/>
                <a:cs typeface="Arial"/>
                <a:sym typeface="Arial"/>
              </a:rPr>
              <a:t>Implement a mechanism to check whether the boxes are full or not.</a:t>
            </a:r>
            <a:endParaRPr/>
          </a:p>
          <a:p>
            <a:pPr marL="0" marR="0" lvl="0" indent="0" algn="l" rtl="0">
              <a:lnSpc>
                <a:spcPct val="140006"/>
              </a:lnSpc>
              <a:spcBef>
                <a:spcPts val="0"/>
              </a:spcBef>
              <a:spcAft>
                <a:spcPts val="0"/>
              </a:spcAft>
              <a:buNone/>
            </a:pPr>
            <a:endParaRPr sz="3267" b="0" i="0" u="none" strike="noStrike" cap="none">
              <a:solidFill>
                <a:srgbClr val="214184"/>
              </a:solidFill>
              <a:latin typeface="Arial"/>
              <a:ea typeface="Arial"/>
              <a:cs typeface="Arial"/>
              <a:sym typeface="Arial"/>
            </a:endParaRPr>
          </a:p>
        </p:txBody>
      </p:sp>
      <p:sp>
        <p:nvSpPr>
          <p:cNvPr id="131" name="Google Shape;131;p4"/>
          <p:cNvSpPr/>
          <p:nvPr/>
        </p:nvSpPr>
        <p:spPr>
          <a:xfrm>
            <a:off x="12771055" y="1626787"/>
            <a:ext cx="17236382" cy="12324013"/>
          </a:xfrm>
          <a:custGeom>
            <a:avLst/>
            <a:gdLst/>
            <a:ahLst/>
            <a:cxnLst/>
            <a:rect l="l" t="t" r="r" b="b"/>
            <a:pathLst>
              <a:path w="17236382" h="12324013" extrusionOk="0">
                <a:moveTo>
                  <a:pt x="0" y="0"/>
                </a:moveTo>
                <a:lnTo>
                  <a:pt x="17236382" y="0"/>
                </a:lnTo>
                <a:lnTo>
                  <a:pt x="17236382" y="12324013"/>
                </a:lnTo>
                <a:lnTo>
                  <a:pt x="0" y="12324013"/>
                </a:lnTo>
                <a:lnTo>
                  <a:pt x="0" y="0"/>
                </a:lnTo>
                <a:close/>
              </a:path>
            </a:pathLst>
          </a:custGeom>
          <a:blipFill rotWithShape="1">
            <a:blip r:embed="rId4">
              <a:alphaModFix/>
            </a:blip>
            <a:stretch>
              <a:fillRect/>
            </a:stretch>
          </a:blipFill>
          <a:ln>
            <a:noFill/>
          </a:ln>
        </p:spPr>
      </p:sp>
      <p:sp>
        <p:nvSpPr>
          <p:cNvPr id="132" name="Google Shape;132;p4"/>
          <p:cNvSpPr txBox="1"/>
          <p:nvPr/>
        </p:nvSpPr>
        <p:spPr>
          <a:xfrm>
            <a:off x="5655709" y="301002"/>
            <a:ext cx="6545941" cy="1733780"/>
          </a:xfrm>
          <a:prstGeom prst="rect">
            <a:avLst/>
          </a:prstGeom>
          <a:noFill/>
          <a:ln>
            <a:noFill/>
          </a:ln>
        </p:spPr>
        <p:txBody>
          <a:bodyPr spcFirstLastPara="1" wrap="square" lIns="0" tIns="0" rIns="0" bIns="0" anchor="t" anchorCtr="0">
            <a:spAutoFit/>
          </a:bodyPr>
          <a:lstStyle/>
          <a:p>
            <a:pPr marL="0" marR="0" lvl="0" indent="0" algn="ctr" rtl="0">
              <a:lnSpc>
                <a:spcPct val="97006"/>
              </a:lnSpc>
              <a:spcBef>
                <a:spcPts val="0"/>
              </a:spcBef>
              <a:spcAft>
                <a:spcPts val="0"/>
              </a:spcAft>
              <a:buNone/>
            </a:pPr>
            <a:r>
              <a:rPr lang="en-US" sz="5646" b="1" i="0" u="none" strike="noStrike" cap="none">
                <a:solidFill>
                  <a:srgbClr val="214184"/>
                </a:solidFill>
                <a:latin typeface="Arial"/>
                <a:ea typeface="Arial"/>
                <a:cs typeface="Arial"/>
                <a:sym typeface="Arial"/>
              </a:rPr>
              <a:t>Project Objectives</a:t>
            </a:r>
            <a:endParaRPr/>
          </a:p>
          <a:p>
            <a:pPr marL="0" marR="0" lvl="0" indent="0" algn="ctr" rtl="0">
              <a:lnSpc>
                <a:spcPct val="48901"/>
              </a:lnSpc>
              <a:spcBef>
                <a:spcPts val="0"/>
              </a:spcBef>
              <a:spcAft>
                <a:spcPts val="0"/>
              </a:spcAft>
              <a:buNone/>
            </a:pPr>
            <a:endParaRPr sz="5646" b="1" i="0" u="none" strike="noStrike" cap="none">
              <a:solidFill>
                <a:srgbClr val="214184"/>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36"/>
        <p:cNvGrpSpPr/>
        <p:nvPr/>
      </p:nvGrpSpPr>
      <p:grpSpPr>
        <a:xfrm>
          <a:off x="0" y="0"/>
          <a:ext cx="0" cy="0"/>
          <a:chOff x="0" y="0"/>
          <a:chExt cx="0" cy="0"/>
        </a:xfrm>
      </p:grpSpPr>
      <p:sp>
        <p:nvSpPr>
          <p:cNvPr id="137" name="Google Shape;137;p5"/>
          <p:cNvSpPr/>
          <p:nvPr/>
        </p:nvSpPr>
        <p:spPr>
          <a:xfrm>
            <a:off x="0" y="90714"/>
            <a:ext cx="18288000" cy="10105571"/>
          </a:xfrm>
          <a:custGeom>
            <a:avLst/>
            <a:gdLst/>
            <a:ahLst/>
            <a:cxnLst/>
            <a:rect l="l" t="t" r="r" b="b"/>
            <a:pathLst>
              <a:path w="18288000" h="10105571" extrusionOk="0">
                <a:moveTo>
                  <a:pt x="0" y="0"/>
                </a:moveTo>
                <a:lnTo>
                  <a:pt x="18288000" y="0"/>
                </a:lnTo>
                <a:lnTo>
                  <a:pt x="18288000" y="10105572"/>
                </a:lnTo>
                <a:lnTo>
                  <a:pt x="0" y="10105572"/>
                </a:lnTo>
                <a:lnTo>
                  <a:pt x="0" y="0"/>
                </a:lnTo>
                <a:close/>
              </a:path>
            </a:pathLst>
          </a:custGeom>
          <a:blipFill rotWithShape="1">
            <a:blip r:embed="rId3">
              <a:alphaModFix/>
            </a:blip>
            <a:stretch>
              <a:fillRect/>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41"/>
        <p:cNvGrpSpPr/>
        <p:nvPr/>
      </p:nvGrpSpPr>
      <p:grpSpPr>
        <a:xfrm>
          <a:off x="0" y="0"/>
          <a:ext cx="0" cy="0"/>
          <a:chOff x="0" y="0"/>
          <a:chExt cx="0" cy="0"/>
        </a:xfrm>
      </p:grpSpPr>
      <p:sp>
        <p:nvSpPr>
          <p:cNvPr id="142" name="Google Shape;142;p6"/>
          <p:cNvSpPr txBox="1"/>
          <p:nvPr/>
        </p:nvSpPr>
        <p:spPr>
          <a:xfrm>
            <a:off x="1545049" y="388898"/>
            <a:ext cx="16211024" cy="639802"/>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i="0" u="none" strike="noStrike" cap="none">
                <a:solidFill>
                  <a:srgbClr val="214184"/>
                </a:solidFill>
                <a:latin typeface="Arial"/>
                <a:ea typeface="Arial"/>
                <a:cs typeface="Arial"/>
                <a:sym typeface="Arial"/>
              </a:rPr>
              <a:t>1-microcontrollers &amp; control units</a:t>
            </a:r>
            <a:endParaRPr/>
          </a:p>
        </p:txBody>
      </p:sp>
      <p:sp>
        <p:nvSpPr>
          <p:cNvPr id="143" name="Google Shape;143;p6"/>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144" name="Google Shape;144;p6"/>
          <p:cNvSpPr/>
          <p:nvPr/>
        </p:nvSpPr>
        <p:spPr>
          <a:xfrm>
            <a:off x="-1979632" y="-662367"/>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
        <p:nvSpPr>
          <p:cNvPr id="145" name="Google Shape;145;p6"/>
          <p:cNvSpPr/>
          <p:nvPr/>
        </p:nvSpPr>
        <p:spPr>
          <a:xfrm rot="2571653">
            <a:off x="-2786296" y="6867081"/>
            <a:ext cx="4488785" cy="5378719"/>
          </a:xfrm>
          <a:custGeom>
            <a:avLst/>
            <a:gdLst/>
            <a:ahLst/>
            <a:cxnLst/>
            <a:rect l="l" t="t" r="r" b="b"/>
            <a:pathLst>
              <a:path w="4488785" h="5378719" extrusionOk="0">
                <a:moveTo>
                  <a:pt x="0" y="0"/>
                </a:moveTo>
                <a:lnTo>
                  <a:pt x="4488785" y="0"/>
                </a:lnTo>
                <a:lnTo>
                  <a:pt x="4488785" y="5378719"/>
                </a:lnTo>
                <a:lnTo>
                  <a:pt x="0" y="5378719"/>
                </a:lnTo>
                <a:lnTo>
                  <a:pt x="0" y="0"/>
                </a:lnTo>
                <a:close/>
              </a:path>
            </a:pathLst>
          </a:custGeom>
          <a:noFill/>
          <a:ln>
            <a:noFill/>
          </a:ln>
        </p:spPr>
      </p:sp>
      <p:sp>
        <p:nvSpPr>
          <p:cNvPr id="146" name="Google Shape;146;p6"/>
          <p:cNvSpPr/>
          <p:nvPr/>
        </p:nvSpPr>
        <p:spPr>
          <a:xfrm>
            <a:off x="2069267" y="1028700"/>
            <a:ext cx="3546150" cy="3561809"/>
          </a:xfrm>
          <a:custGeom>
            <a:avLst/>
            <a:gdLst/>
            <a:ahLst/>
            <a:cxnLst/>
            <a:rect l="l" t="t" r="r" b="b"/>
            <a:pathLst>
              <a:path w="3358261" h="3358261" extrusionOk="0">
                <a:moveTo>
                  <a:pt x="0" y="0"/>
                </a:moveTo>
                <a:lnTo>
                  <a:pt x="3358261" y="0"/>
                </a:lnTo>
                <a:lnTo>
                  <a:pt x="3358261" y="3358261"/>
                </a:lnTo>
                <a:lnTo>
                  <a:pt x="0" y="3358261"/>
                </a:lnTo>
                <a:lnTo>
                  <a:pt x="0" y="0"/>
                </a:lnTo>
                <a:close/>
              </a:path>
            </a:pathLst>
          </a:custGeom>
          <a:blipFill rotWithShape="1">
            <a:blip r:embed="rId3">
              <a:alphaModFix/>
            </a:blip>
            <a:stretch>
              <a:fillRect/>
            </a:stretch>
          </a:blipFill>
          <a:ln>
            <a:noFill/>
          </a:ln>
        </p:spPr>
      </p:sp>
      <p:sp>
        <p:nvSpPr>
          <p:cNvPr id="147" name="Google Shape;147;p6"/>
          <p:cNvSpPr/>
          <p:nvPr/>
        </p:nvSpPr>
        <p:spPr>
          <a:xfrm>
            <a:off x="2254733" y="4339988"/>
            <a:ext cx="3055211" cy="3055211"/>
          </a:xfrm>
          <a:custGeom>
            <a:avLst/>
            <a:gdLst/>
            <a:ahLst/>
            <a:cxnLst/>
            <a:rect l="l" t="t" r="r" b="b"/>
            <a:pathLst>
              <a:path w="3055211" h="3055211" extrusionOk="0">
                <a:moveTo>
                  <a:pt x="0" y="0"/>
                </a:moveTo>
                <a:lnTo>
                  <a:pt x="3055211" y="0"/>
                </a:lnTo>
                <a:lnTo>
                  <a:pt x="3055211" y="3055211"/>
                </a:lnTo>
                <a:lnTo>
                  <a:pt x="0" y="3055211"/>
                </a:lnTo>
                <a:lnTo>
                  <a:pt x="0" y="0"/>
                </a:lnTo>
                <a:close/>
              </a:path>
            </a:pathLst>
          </a:custGeom>
          <a:blipFill rotWithShape="1">
            <a:blip r:embed="rId4">
              <a:alphaModFix/>
            </a:blip>
            <a:stretch>
              <a:fillRect/>
            </a:stretch>
          </a:blipFill>
          <a:ln>
            <a:noFill/>
          </a:ln>
        </p:spPr>
      </p:sp>
      <p:sp>
        <p:nvSpPr>
          <p:cNvPr id="148" name="Google Shape;148;p6"/>
          <p:cNvSpPr/>
          <p:nvPr/>
        </p:nvSpPr>
        <p:spPr>
          <a:xfrm>
            <a:off x="2072298" y="7008851"/>
            <a:ext cx="3413377" cy="3413377"/>
          </a:xfrm>
          <a:custGeom>
            <a:avLst/>
            <a:gdLst/>
            <a:ahLst/>
            <a:cxnLst/>
            <a:rect l="l" t="t" r="r" b="b"/>
            <a:pathLst>
              <a:path w="3413377" h="3413377" extrusionOk="0">
                <a:moveTo>
                  <a:pt x="0" y="0"/>
                </a:moveTo>
                <a:lnTo>
                  <a:pt x="3413377" y="0"/>
                </a:lnTo>
                <a:lnTo>
                  <a:pt x="3413377" y="3413377"/>
                </a:lnTo>
                <a:lnTo>
                  <a:pt x="0" y="3413377"/>
                </a:lnTo>
                <a:lnTo>
                  <a:pt x="0" y="0"/>
                </a:lnTo>
                <a:close/>
              </a:path>
            </a:pathLst>
          </a:custGeom>
          <a:blipFill rotWithShape="1">
            <a:blip r:embed="rId5">
              <a:alphaModFix/>
            </a:blip>
            <a:stretch>
              <a:fillRect/>
            </a:stretch>
          </a:blipFill>
          <a:ln>
            <a:noFill/>
          </a:ln>
        </p:spPr>
      </p:sp>
      <p:sp>
        <p:nvSpPr>
          <p:cNvPr id="149" name="Google Shape;149;p6"/>
          <p:cNvSpPr txBox="1"/>
          <p:nvPr/>
        </p:nvSpPr>
        <p:spPr>
          <a:xfrm>
            <a:off x="6002373" y="1738180"/>
            <a:ext cx="8298458" cy="2124905"/>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US" sz="2967" b="0" i="0" u="none" strike="noStrike" cap="none">
                <a:solidFill>
                  <a:srgbClr val="214184"/>
                </a:solidFill>
                <a:latin typeface="Arial"/>
                <a:ea typeface="Arial"/>
                <a:cs typeface="Arial"/>
                <a:sym typeface="Arial"/>
              </a:rPr>
              <a:t>Arduino Uno used to drive a conveyor belt based on ultrasonic distance readings. It controls the dc motor on or off .</a:t>
            </a:r>
            <a:endParaRPr/>
          </a:p>
          <a:p>
            <a:pPr marL="0" marR="0" lvl="0" indent="0" algn="ctr" rtl="0">
              <a:lnSpc>
                <a:spcPct val="140006"/>
              </a:lnSpc>
              <a:spcBef>
                <a:spcPts val="0"/>
              </a:spcBef>
              <a:spcAft>
                <a:spcPts val="0"/>
              </a:spcAft>
              <a:buNone/>
            </a:pPr>
            <a:endParaRPr sz="2967" b="0" i="0" u="none" strike="noStrike" cap="none">
              <a:solidFill>
                <a:srgbClr val="214184"/>
              </a:solidFill>
              <a:latin typeface="Arial"/>
              <a:ea typeface="Arial"/>
              <a:cs typeface="Arial"/>
              <a:sym typeface="Arial"/>
            </a:endParaRPr>
          </a:p>
        </p:txBody>
      </p:sp>
      <p:sp>
        <p:nvSpPr>
          <p:cNvPr id="150" name="Google Shape;150;p6"/>
          <p:cNvSpPr txBox="1"/>
          <p:nvPr/>
        </p:nvSpPr>
        <p:spPr>
          <a:xfrm>
            <a:off x="5626592" y="4678059"/>
            <a:ext cx="9312154" cy="237776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662" b="0" i="0" u="none" strike="noStrike" cap="none">
                <a:solidFill>
                  <a:srgbClr val="214184"/>
                </a:solidFill>
                <a:latin typeface="Arial"/>
                <a:ea typeface="Arial"/>
                <a:cs typeface="Arial"/>
                <a:sym typeface="Arial"/>
              </a:rPr>
              <a:t>ESP32 is used to control the robotic arm due to its high capability in handling the I2C protocol, and it is also responsible for reading the ultrasonics connected to the boxes. It also controls the LCD.</a:t>
            </a:r>
            <a:endParaRPr/>
          </a:p>
          <a:p>
            <a:pPr marL="0" marR="0" lvl="0" indent="0" algn="ctr" rtl="0">
              <a:lnSpc>
                <a:spcPct val="140007"/>
              </a:lnSpc>
              <a:spcBef>
                <a:spcPts val="0"/>
              </a:spcBef>
              <a:spcAft>
                <a:spcPts val="0"/>
              </a:spcAft>
              <a:buNone/>
            </a:pPr>
            <a:endParaRPr sz="2662" b="0" i="0" u="none" strike="noStrike" cap="none">
              <a:solidFill>
                <a:srgbClr val="214184"/>
              </a:solidFill>
              <a:latin typeface="Arial"/>
              <a:ea typeface="Arial"/>
              <a:cs typeface="Arial"/>
              <a:sym typeface="Arial"/>
            </a:endParaRPr>
          </a:p>
        </p:txBody>
      </p:sp>
      <p:sp>
        <p:nvSpPr>
          <p:cNvPr id="151" name="Google Shape;151;p6"/>
          <p:cNvSpPr txBox="1"/>
          <p:nvPr/>
        </p:nvSpPr>
        <p:spPr>
          <a:xfrm>
            <a:off x="5626592" y="7526005"/>
            <a:ext cx="9312154" cy="237776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662" b="0" i="0" u="none" strike="noStrike" cap="none">
                <a:solidFill>
                  <a:srgbClr val="214184"/>
                </a:solidFill>
                <a:latin typeface="Arial"/>
                <a:ea typeface="Arial"/>
                <a:cs typeface="Arial"/>
                <a:sym typeface="Arial"/>
              </a:rPr>
              <a:t>Raspberry Pi is connected to the Raspberry Pi Camera and is responsible for running the custom model to detect the material type, and then sending the type to the ESP32.</a:t>
            </a:r>
            <a:endParaRPr/>
          </a:p>
          <a:p>
            <a:pPr marL="0" marR="0" lvl="0" indent="0" algn="ctr" rtl="0">
              <a:lnSpc>
                <a:spcPct val="140007"/>
              </a:lnSpc>
              <a:spcBef>
                <a:spcPts val="0"/>
              </a:spcBef>
              <a:spcAft>
                <a:spcPts val="0"/>
              </a:spcAft>
              <a:buNone/>
            </a:pPr>
            <a:endParaRPr sz="2662" b="0" i="0" u="none" strike="noStrike" cap="none">
              <a:solidFill>
                <a:srgbClr val="214184"/>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55"/>
        <p:cNvGrpSpPr/>
        <p:nvPr/>
      </p:nvGrpSpPr>
      <p:grpSpPr>
        <a:xfrm>
          <a:off x="0" y="0"/>
          <a:ext cx="0" cy="0"/>
          <a:chOff x="0" y="0"/>
          <a:chExt cx="0" cy="0"/>
        </a:xfrm>
      </p:grpSpPr>
      <p:sp>
        <p:nvSpPr>
          <p:cNvPr id="156" name="Google Shape;156;p7"/>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157" name="Google Shape;157;p7"/>
          <p:cNvSpPr/>
          <p:nvPr/>
        </p:nvSpPr>
        <p:spPr>
          <a:xfrm rot="3921125">
            <a:off x="12766498" y="-1741514"/>
            <a:ext cx="5550511" cy="5550511"/>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158" name="Google Shape;158;p7"/>
          <p:cNvSpPr/>
          <p:nvPr/>
        </p:nvSpPr>
        <p:spPr>
          <a:xfrm>
            <a:off x="0" y="-710214"/>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
        <p:nvSpPr>
          <p:cNvPr id="159" name="Google Shape;159;p7"/>
          <p:cNvSpPr/>
          <p:nvPr/>
        </p:nvSpPr>
        <p:spPr>
          <a:xfrm rot="2571653">
            <a:off x="-3050082" y="2465162"/>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160" name="Google Shape;160;p7"/>
          <p:cNvSpPr/>
          <p:nvPr/>
        </p:nvSpPr>
        <p:spPr>
          <a:xfrm>
            <a:off x="-1046410" y="4960830"/>
            <a:ext cx="19575130" cy="6968219"/>
          </a:xfrm>
          <a:custGeom>
            <a:avLst/>
            <a:gdLst/>
            <a:ahLst/>
            <a:cxnLst/>
            <a:rect l="l" t="t" r="r" b="b"/>
            <a:pathLst>
              <a:path w="19575130" h="6968219" extrusionOk="0">
                <a:moveTo>
                  <a:pt x="0" y="0"/>
                </a:moveTo>
                <a:lnTo>
                  <a:pt x="19575131" y="0"/>
                </a:lnTo>
                <a:lnTo>
                  <a:pt x="19575131" y="6968219"/>
                </a:lnTo>
                <a:lnTo>
                  <a:pt x="0" y="6968219"/>
                </a:lnTo>
                <a:lnTo>
                  <a:pt x="0" y="0"/>
                </a:lnTo>
                <a:close/>
              </a:path>
            </a:pathLst>
          </a:custGeom>
          <a:blipFill rotWithShape="1">
            <a:blip r:embed="rId3">
              <a:alphaModFix/>
            </a:blip>
            <a:stretch>
              <a:fillRect t="-26614" b="-26614"/>
            </a:stretch>
          </a:blipFill>
          <a:ln>
            <a:noFill/>
          </a:ln>
        </p:spPr>
      </p:sp>
      <p:sp>
        <p:nvSpPr>
          <p:cNvPr id="161" name="Google Shape;161;p7"/>
          <p:cNvSpPr txBox="1"/>
          <p:nvPr/>
        </p:nvSpPr>
        <p:spPr>
          <a:xfrm>
            <a:off x="5316022" y="336172"/>
            <a:ext cx="6545941" cy="1743049"/>
          </a:xfrm>
          <a:prstGeom prst="rect">
            <a:avLst/>
          </a:prstGeom>
          <a:noFill/>
          <a:ln>
            <a:noFill/>
          </a:ln>
        </p:spPr>
        <p:txBody>
          <a:bodyPr spcFirstLastPara="1" wrap="square" lIns="0" tIns="0" rIns="0" bIns="0" anchor="t" anchorCtr="0">
            <a:spAutoFit/>
          </a:bodyPr>
          <a:lstStyle/>
          <a:p>
            <a:pPr marL="0" marR="0" lvl="0" indent="0" algn="ctr" rtl="0">
              <a:lnSpc>
                <a:spcPct val="97005"/>
              </a:lnSpc>
              <a:spcBef>
                <a:spcPts val="0"/>
              </a:spcBef>
              <a:spcAft>
                <a:spcPts val="0"/>
              </a:spcAft>
              <a:buNone/>
            </a:pPr>
            <a:r>
              <a:rPr lang="en-US" sz="6846" b="1" i="0" u="none" strike="noStrike" cap="none">
                <a:solidFill>
                  <a:srgbClr val="214184"/>
                </a:solidFill>
                <a:latin typeface="Arial"/>
                <a:ea typeface="Arial"/>
                <a:cs typeface="Arial"/>
                <a:sym typeface="Arial"/>
              </a:rPr>
              <a:t>How They Connect</a:t>
            </a:r>
            <a:endParaRPr/>
          </a:p>
        </p:txBody>
      </p:sp>
      <p:sp>
        <p:nvSpPr>
          <p:cNvPr id="162" name="Google Shape;162;p7"/>
          <p:cNvSpPr txBox="1"/>
          <p:nvPr/>
        </p:nvSpPr>
        <p:spPr>
          <a:xfrm>
            <a:off x="6452903" y="2357055"/>
            <a:ext cx="4951572" cy="1914087"/>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214184"/>
                </a:solidFill>
                <a:latin typeface="Arial"/>
                <a:ea typeface="Arial"/>
                <a:cs typeface="Arial"/>
                <a:sym typeface="Arial"/>
              </a:rPr>
              <a:t>tx esp to rx uno</a:t>
            </a:r>
            <a:endParaRPr/>
          </a:p>
          <a:p>
            <a:pPr marL="0" marR="0" lvl="0" indent="0" algn="ctr" rtl="0">
              <a:lnSpc>
                <a:spcPct val="140003"/>
              </a:lnSpc>
              <a:spcBef>
                <a:spcPts val="0"/>
              </a:spcBef>
              <a:spcAft>
                <a:spcPts val="0"/>
              </a:spcAft>
              <a:buNone/>
            </a:pPr>
            <a:r>
              <a:rPr lang="en-US" sz="5267" b="0" i="0" u="none" strike="noStrike" cap="none">
                <a:solidFill>
                  <a:srgbClr val="214184"/>
                </a:solidFill>
                <a:latin typeface="Arial"/>
                <a:ea typeface="Arial"/>
                <a:cs typeface="Arial"/>
                <a:sym typeface="Arial"/>
              </a:rPr>
              <a:t>tx pi4 to rx esp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66"/>
        <p:cNvGrpSpPr/>
        <p:nvPr/>
      </p:nvGrpSpPr>
      <p:grpSpPr>
        <a:xfrm>
          <a:off x="0" y="0"/>
          <a:ext cx="0" cy="0"/>
          <a:chOff x="0" y="0"/>
          <a:chExt cx="0" cy="0"/>
        </a:xfrm>
      </p:grpSpPr>
      <p:sp>
        <p:nvSpPr>
          <p:cNvPr id="167" name="Google Shape;167;p8"/>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168" name="Google Shape;168;p8"/>
          <p:cNvSpPr/>
          <p:nvPr/>
        </p:nvSpPr>
        <p:spPr>
          <a:xfrm rot="3921125">
            <a:off x="12766498" y="-1741514"/>
            <a:ext cx="5550511" cy="5550511"/>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169" name="Google Shape;169;p8"/>
          <p:cNvSpPr/>
          <p:nvPr/>
        </p:nvSpPr>
        <p:spPr>
          <a:xfrm>
            <a:off x="-263188" y="0"/>
            <a:ext cx="4736068" cy="10956152"/>
          </a:xfrm>
          <a:custGeom>
            <a:avLst/>
            <a:gdLst/>
            <a:ahLst/>
            <a:cxnLst/>
            <a:rect l="l" t="t" r="r" b="b"/>
            <a:pathLst>
              <a:path w="4736068" h="10956152" extrusionOk="0">
                <a:moveTo>
                  <a:pt x="0" y="0"/>
                </a:moveTo>
                <a:lnTo>
                  <a:pt x="4736068" y="0"/>
                </a:lnTo>
                <a:lnTo>
                  <a:pt x="4736068" y="10956152"/>
                </a:lnTo>
                <a:lnTo>
                  <a:pt x="0" y="10956152"/>
                </a:lnTo>
                <a:lnTo>
                  <a:pt x="0" y="0"/>
                </a:lnTo>
                <a:close/>
              </a:path>
            </a:pathLst>
          </a:custGeom>
          <a:blipFill rotWithShape="1">
            <a:blip r:embed="rId3">
              <a:alphaModFix/>
            </a:blip>
            <a:stretch>
              <a:fillRect/>
            </a:stretch>
          </a:blipFill>
          <a:ln>
            <a:noFill/>
          </a:ln>
        </p:spPr>
      </p:sp>
      <p:sp>
        <p:nvSpPr>
          <p:cNvPr id="170" name="Google Shape;170;p8"/>
          <p:cNvSpPr/>
          <p:nvPr/>
        </p:nvSpPr>
        <p:spPr>
          <a:xfrm>
            <a:off x="4952905" y="1975189"/>
            <a:ext cx="3633380" cy="3633380"/>
          </a:xfrm>
          <a:custGeom>
            <a:avLst/>
            <a:gdLst/>
            <a:ahLst/>
            <a:cxnLst/>
            <a:rect l="l" t="t" r="r" b="b"/>
            <a:pathLst>
              <a:path w="3633380" h="3633380" extrusionOk="0">
                <a:moveTo>
                  <a:pt x="0" y="0"/>
                </a:moveTo>
                <a:lnTo>
                  <a:pt x="3633381" y="0"/>
                </a:lnTo>
                <a:lnTo>
                  <a:pt x="3633381" y="3633381"/>
                </a:lnTo>
                <a:lnTo>
                  <a:pt x="0" y="3633381"/>
                </a:lnTo>
                <a:lnTo>
                  <a:pt x="0" y="0"/>
                </a:lnTo>
                <a:close/>
              </a:path>
            </a:pathLst>
          </a:custGeom>
          <a:blipFill rotWithShape="1">
            <a:blip r:embed="rId4">
              <a:alphaModFix/>
            </a:blip>
            <a:stretch>
              <a:fillRect/>
            </a:stretch>
          </a:blipFill>
          <a:ln>
            <a:noFill/>
          </a:ln>
        </p:spPr>
      </p:sp>
      <p:sp>
        <p:nvSpPr>
          <p:cNvPr id="171" name="Google Shape;171;p8"/>
          <p:cNvSpPr/>
          <p:nvPr/>
        </p:nvSpPr>
        <p:spPr>
          <a:xfrm>
            <a:off x="5536101" y="5478076"/>
            <a:ext cx="3667215" cy="3032633"/>
          </a:xfrm>
          <a:custGeom>
            <a:avLst/>
            <a:gdLst/>
            <a:ahLst/>
            <a:cxnLst/>
            <a:rect l="l" t="t" r="r" b="b"/>
            <a:pathLst>
              <a:path w="3667215" h="3032633" extrusionOk="0">
                <a:moveTo>
                  <a:pt x="0" y="0"/>
                </a:moveTo>
                <a:lnTo>
                  <a:pt x="3667215" y="0"/>
                </a:lnTo>
                <a:lnTo>
                  <a:pt x="3667215" y="3032633"/>
                </a:lnTo>
                <a:lnTo>
                  <a:pt x="0" y="3032633"/>
                </a:lnTo>
                <a:lnTo>
                  <a:pt x="0" y="0"/>
                </a:lnTo>
                <a:close/>
              </a:path>
            </a:pathLst>
          </a:custGeom>
          <a:blipFill rotWithShape="1">
            <a:blip r:embed="rId5">
              <a:alphaModFix/>
            </a:blip>
            <a:stretch>
              <a:fillRect/>
            </a:stretch>
          </a:blipFill>
          <a:ln>
            <a:noFill/>
          </a:ln>
        </p:spPr>
      </p:sp>
      <p:sp>
        <p:nvSpPr>
          <p:cNvPr id="172" name="Google Shape;172;p8"/>
          <p:cNvSpPr/>
          <p:nvPr/>
        </p:nvSpPr>
        <p:spPr>
          <a:xfrm>
            <a:off x="10699026" y="3267057"/>
            <a:ext cx="3706645" cy="3706645"/>
          </a:xfrm>
          <a:custGeom>
            <a:avLst/>
            <a:gdLst/>
            <a:ahLst/>
            <a:cxnLst/>
            <a:rect l="l" t="t" r="r" b="b"/>
            <a:pathLst>
              <a:path w="3706645" h="3706645" extrusionOk="0">
                <a:moveTo>
                  <a:pt x="0" y="0"/>
                </a:moveTo>
                <a:lnTo>
                  <a:pt x="3706644" y="0"/>
                </a:lnTo>
                <a:lnTo>
                  <a:pt x="3706644" y="3706644"/>
                </a:lnTo>
                <a:lnTo>
                  <a:pt x="0" y="3706644"/>
                </a:lnTo>
                <a:lnTo>
                  <a:pt x="0" y="0"/>
                </a:lnTo>
                <a:close/>
              </a:path>
            </a:pathLst>
          </a:custGeom>
          <a:blipFill rotWithShape="1">
            <a:blip r:embed="rId6">
              <a:alphaModFix/>
            </a:blip>
            <a:stretch>
              <a:fillRect/>
            </a:stretch>
          </a:blipFill>
          <a:ln>
            <a:noFill/>
          </a:ln>
        </p:spPr>
      </p:sp>
      <p:sp>
        <p:nvSpPr>
          <p:cNvPr id="173" name="Google Shape;173;p8"/>
          <p:cNvSpPr/>
          <p:nvPr/>
        </p:nvSpPr>
        <p:spPr>
          <a:xfrm>
            <a:off x="14293649" y="7415209"/>
            <a:ext cx="2934620" cy="2934620"/>
          </a:xfrm>
          <a:custGeom>
            <a:avLst/>
            <a:gdLst/>
            <a:ahLst/>
            <a:cxnLst/>
            <a:rect l="l" t="t" r="r" b="b"/>
            <a:pathLst>
              <a:path w="2934620" h="2934620" extrusionOk="0">
                <a:moveTo>
                  <a:pt x="0" y="0"/>
                </a:moveTo>
                <a:lnTo>
                  <a:pt x="2934620" y="0"/>
                </a:lnTo>
                <a:lnTo>
                  <a:pt x="2934620" y="2934620"/>
                </a:lnTo>
                <a:lnTo>
                  <a:pt x="0" y="2934620"/>
                </a:lnTo>
                <a:lnTo>
                  <a:pt x="0" y="0"/>
                </a:lnTo>
                <a:close/>
              </a:path>
            </a:pathLst>
          </a:custGeom>
          <a:blipFill rotWithShape="1">
            <a:blip r:embed="rId7">
              <a:alphaModFix/>
            </a:blip>
            <a:stretch>
              <a:fillRect/>
            </a:stretch>
          </a:blipFill>
          <a:ln>
            <a:noFill/>
          </a:ln>
        </p:spPr>
      </p:sp>
      <p:sp>
        <p:nvSpPr>
          <p:cNvPr id="174" name="Google Shape;174;p8"/>
          <p:cNvSpPr/>
          <p:nvPr/>
        </p:nvSpPr>
        <p:spPr>
          <a:xfrm>
            <a:off x="-3756720" y="5161500"/>
            <a:ext cx="8229600" cy="8229600"/>
          </a:xfrm>
          <a:custGeom>
            <a:avLst/>
            <a:gdLst/>
            <a:ahLst/>
            <a:cxnLst/>
            <a:rect l="l" t="t" r="r" b="b"/>
            <a:pathLst>
              <a:path w="8229600" h="8229600" extrusionOk="0">
                <a:moveTo>
                  <a:pt x="0" y="0"/>
                </a:moveTo>
                <a:lnTo>
                  <a:pt x="8229600" y="0"/>
                </a:lnTo>
                <a:lnTo>
                  <a:pt x="8229600" y="8229600"/>
                </a:lnTo>
                <a:lnTo>
                  <a:pt x="0" y="8229600"/>
                </a:lnTo>
                <a:lnTo>
                  <a:pt x="0" y="0"/>
                </a:lnTo>
                <a:close/>
              </a:path>
            </a:pathLst>
          </a:custGeom>
          <a:blipFill rotWithShape="1">
            <a:blip r:embed="rId8">
              <a:alphaModFix/>
            </a:blip>
            <a:stretch>
              <a:fillRect/>
            </a:stretch>
          </a:blipFill>
          <a:ln>
            <a:noFill/>
          </a:ln>
        </p:spPr>
      </p:sp>
      <p:sp>
        <p:nvSpPr>
          <p:cNvPr id="175" name="Google Shape;175;p8"/>
          <p:cNvSpPr txBox="1"/>
          <p:nvPr/>
        </p:nvSpPr>
        <p:spPr>
          <a:xfrm>
            <a:off x="4952905" y="647992"/>
            <a:ext cx="7798994" cy="904849"/>
          </a:xfrm>
          <a:prstGeom prst="rect">
            <a:avLst/>
          </a:prstGeom>
          <a:noFill/>
          <a:ln>
            <a:noFill/>
          </a:ln>
        </p:spPr>
        <p:txBody>
          <a:bodyPr spcFirstLastPara="1" wrap="square" lIns="0" tIns="0" rIns="0" bIns="0" anchor="t" anchorCtr="0">
            <a:spAutoFit/>
          </a:bodyPr>
          <a:lstStyle/>
          <a:p>
            <a:pPr marL="0" marR="0" lvl="0" indent="0" algn="ctr" rtl="0">
              <a:lnSpc>
                <a:spcPct val="97005"/>
              </a:lnSpc>
              <a:spcBef>
                <a:spcPts val="0"/>
              </a:spcBef>
              <a:spcAft>
                <a:spcPts val="0"/>
              </a:spcAft>
              <a:buNone/>
            </a:pPr>
            <a:r>
              <a:rPr lang="en-US" sz="6846" b="0" i="0" u="none" strike="noStrike" cap="none">
                <a:solidFill>
                  <a:srgbClr val="214184"/>
                </a:solidFill>
                <a:latin typeface="Arial"/>
                <a:ea typeface="Arial"/>
                <a:cs typeface="Arial"/>
                <a:sym typeface="Arial"/>
              </a:rPr>
              <a:t>Motors : 1-Servo</a:t>
            </a:r>
            <a:endParaRPr/>
          </a:p>
        </p:txBody>
      </p:sp>
      <p:sp>
        <p:nvSpPr>
          <p:cNvPr id="176" name="Google Shape;176;p8"/>
          <p:cNvSpPr txBox="1"/>
          <p:nvPr/>
        </p:nvSpPr>
        <p:spPr>
          <a:xfrm>
            <a:off x="-1009840" y="9641840"/>
            <a:ext cx="6545941" cy="639802"/>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i="0" u="none" strike="noStrike" cap="none">
                <a:solidFill>
                  <a:srgbClr val="214184"/>
                </a:solidFill>
                <a:latin typeface="Arial"/>
                <a:ea typeface="Arial"/>
                <a:cs typeface="Arial"/>
                <a:sym typeface="Arial"/>
              </a:rPr>
              <a:t>5-axis arm</a:t>
            </a:r>
            <a:endParaRPr/>
          </a:p>
        </p:txBody>
      </p:sp>
      <p:sp>
        <p:nvSpPr>
          <p:cNvPr id="177" name="Google Shape;177;p8"/>
          <p:cNvSpPr txBox="1"/>
          <p:nvPr/>
        </p:nvSpPr>
        <p:spPr>
          <a:xfrm>
            <a:off x="8935244" y="6645507"/>
            <a:ext cx="7633309" cy="1264481"/>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None/>
            </a:pPr>
            <a:r>
              <a:rPr lang="en-US" sz="3467" b="0" i="0" u="none" strike="noStrike" cap="none">
                <a:solidFill>
                  <a:srgbClr val="214184"/>
                </a:solidFill>
                <a:latin typeface="Arial"/>
                <a:ea typeface="Arial"/>
                <a:cs typeface="Arial"/>
                <a:sym typeface="Arial"/>
              </a:rPr>
              <a:t>Different types of motors, each tailored to suit the applied load.</a:t>
            </a:r>
            <a:endParaRPr/>
          </a:p>
        </p:txBody>
      </p:sp>
      <p:sp>
        <p:nvSpPr>
          <p:cNvPr id="178" name="Google Shape;178;p8"/>
          <p:cNvSpPr txBox="1"/>
          <p:nvPr/>
        </p:nvSpPr>
        <p:spPr>
          <a:xfrm>
            <a:off x="5986819" y="5297101"/>
            <a:ext cx="1565553" cy="980637"/>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214184"/>
                </a:solidFill>
                <a:latin typeface="Arial"/>
                <a:ea typeface="Arial"/>
                <a:cs typeface="Arial"/>
                <a:sym typeface="Arial"/>
              </a:rPr>
              <a:t>sg90</a:t>
            </a:r>
            <a:endParaRPr/>
          </a:p>
        </p:txBody>
      </p:sp>
      <p:sp>
        <p:nvSpPr>
          <p:cNvPr id="179" name="Google Shape;179;p8"/>
          <p:cNvSpPr txBox="1"/>
          <p:nvPr/>
        </p:nvSpPr>
        <p:spPr>
          <a:xfrm>
            <a:off x="10103812" y="3086082"/>
            <a:ext cx="5437942" cy="980637"/>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214184"/>
                </a:solidFill>
                <a:latin typeface="Arial"/>
                <a:ea typeface="Arial"/>
                <a:cs typeface="Arial"/>
                <a:sym typeface="Arial"/>
              </a:rPr>
              <a:t>sg90-metal gear</a:t>
            </a:r>
            <a:endParaRPr/>
          </a:p>
        </p:txBody>
      </p:sp>
      <p:sp>
        <p:nvSpPr>
          <p:cNvPr id="180" name="Google Shape;180;p8"/>
          <p:cNvSpPr txBox="1"/>
          <p:nvPr/>
        </p:nvSpPr>
        <p:spPr>
          <a:xfrm>
            <a:off x="4760832" y="1984714"/>
            <a:ext cx="2451973" cy="980637"/>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267" b="0" i="0" u="none" strike="noStrike" cap="none">
                <a:solidFill>
                  <a:srgbClr val="214184"/>
                </a:solidFill>
                <a:latin typeface="Arial"/>
                <a:ea typeface="Arial"/>
                <a:cs typeface="Arial"/>
                <a:sym typeface="Arial"/>
              </a:rPr>
              <a:t>mg996r</a:t>
            </a:r>
            <a:endParaRPr/>
          </a:p>
        </p:txBody>
      </p:sp>
      <p:sp>
        <p:nvSpPr>
          <p:cNvPr id="181" name="Google Shape;181;p8"/>
          <p:cNvSpPr txBox="1"/>
          <p:nvPr/>
        </p:nvSpPr>
        <p:spPr>
          <a:xfrm>
            <a:off x="4760832" y="8882184"/>
            <a:ext cx="9529261" cy="654881"/>
          </a:xfrm>
          <a:prstGeom prst="rect">
            <a:avLst/>
          </a:prstGeom>
          <a:noFill/>
          <a:ln>
            <a:noFill/>
          </a:ln>
        </p:spPr>
        <p:txBody>
          <a:bodyPr spcFirstLastPara="1" wrap="square" lIns="0" tIns="0" rIns="0" bIns="0" anchor="t" anchorCtr="0">
            <a:spAutoFit/>
          </a:bodyPr>
          <a:lstStyle/>
          <a:p>
            <a:pPr marL="0" marR="0" lvl="0" indent="0" algn="l" rtl="0">
              <a:lnSpc>
                <a:spcPct val="140005"/>
              </a:lnSpc>
              <a:spcBef>
                <a:spcPts val="0"/>
              </a:spcBef>
              <a:spcAft>
                <a:spcPts val="0"/>
              </a:spcAft>
              <a:buNone/>
            </a:pPr>
            <a:r>
              <a:rPr lang="en-US" sz="3467" b="1" i="0" u="none" strike="noStrike" cap="none">
                <a:solidFill>
                  <a:srgbClr val="214184"/>
                </a:solidFill>
                <a:latin typeface="Arial"/>
                <a:ea typeface="Arial"/>
                <a:cs typeface="Arial"/>
                <a:sym typeface="Arial"/>
              </a:rPr>
              <a:t>Note:Pca9685 driver used to handle servos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185"/>
        <p:cNvGrpSpPr/>
        <p:nvPr/>
      </p:nvGrpSpPr>
      <p:grpSpPr>
        <a:xfrm>
          <a:off x="0" y="0"/>
          <a:ext cx="0" cy="0"/>
          <a:chOff x="0" y="0"/>
          <a:chExt cx="0" cy="0"/>
        </a:xfrm>
      </p:grpSpPr>
      <p:sp>
        <p:nvSpPr>
          <p:cNvPr id="186" name="Google Shape;186;p9"/>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187" name="Google Shape;187;p9"/>
          <p:cNvSpPr/>
          <p:nvPr/>
        </p:nvSpPr>
        <p:spPr>
          <a:xfrm rot="3921125">
            <a:off x="12766498" y="-1741514"/>
            <a:ext cx="5550511" cy="5550511"/>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188" name="Google Shape;188;p9"/>
          <p:cNvSpPr/>
          <p:nvPr/>
        </p:nvSpPr>
        <p:spPr>
          <a:xfrm>
            <a:off x="-2118437" y="73684"/>
            <a:ext cx="7836926" cy="10213316"/>
          </a:xfrm>
          <a:custGeom>
            <a:avLst/>
            <a:gdLst/>
            <a:ahLst/>
            <a:cxnLst/>
            <a:rect l="l" t="t" r="r" b="b"/>
            <a:pathLst>
              <a:path w="7836926" h="10213316" extrusionOk="0">
                <a:moveTo>
                  <a:pt x="0" y="0"/>
                </a:moveTo>
                <a:lnTo>
                  <a:pt x="7836926" y="0"/>
                </a:lnTo>
                <a:lnTo>
                  <a:pt x="7836926" y="10213316"/>
                </a:lnTo>
                <a:lnTo>
                  <a:pt x="0" y="10213316"/>
                </a:lnTo>
                <a:lnTo>
                  <a:pt x="0" y="0"/>
                </a:lnTo>
                <a:close/>
              </a:path>
            </a:pathLst>
          </a:custGeom>
          <a:blipFill rotWithShape="1">
            <a:blip r:embed="rId3">
              <a:alphaModFix/>
            </a:blip>
            <a:stretch>
              <a:fillRect r="-12341"/>
            </a:stretch>
          </a:blipFill>
          <a:ln>
            <a:noFill/>
          </a:ln>
        </p:spPr>
      </p:sp>
      <p:sp>
        <p:nvSpPr>
          <p:cNvPr id="189" name="Google Shape;189;p9"/>
          <p:cNvSpPr/>
          <p:nvPr/>
        </p:nvSpPr>
        <p:spPr>
          <a:xfrm>
            <a:off x="-2511111" y="3285735"/>
            <a:ext cx="8229600" cy="10071707"/>
          </a:xfrm>
          <a:custGeom>
            <a:avLst/>
            <a:gdLst/>
            <a:ahLst/>
            <a:cxnLst/>
            <a:rect l="l" t="t" r="r" b="b"/>
            <a:pathLst>
              <a:path w="8229600" h="10071707" extrusionOk="0">
                <a:moveTo>
                  <a:pt x="0" y="0"/>
                </a:moveTo>
                <a:lnTo>
                  <a:pt x="8229600" y="0"/>
                </a:lnTo>
                <a:lnTo>
                  <a:pt x="8229600" y="10071707"/>
                </a:lnTo>
                <a:lnTo>
                  <a:pt x="0" y="10071707"/>
                </a:lnTo>
                <a:lnTo>
                  <a:pt x="0" y="0"/>
                </a:lnTo>
                <a:close/>
              </a:path>
            </a:pathLst>
          </a:custGeom>
          <a:blipFill rotWithShape="1">
            <a:blip r:embed="rId4">
              <a:alphaModFix/>
            </a:blip>
            <a:stretch>
              <a:fillRect l="-11191" r="-11191"/>
            </a:stretch>
          </a:blipFill>
          <a:ln>
            <a:noFill/>
          </a:ln>
        </p:spPr>
      </p:sp>
      <p:sp>
        <p:nvSpPr>
          <p:cNvPr id="190" name="Google Shape;190;p9"/>
          <p:cNvSpPr/>
          <p:nvPr/>
        </p:nvSpPr>
        <p:spPr>
          <a:xfrm>
            <a:off x="6120223" y="3282781"/>
            <a:ext cx="4757043" cy="3721439"/>
          </a:xfrm>
          <a:custGeom>
            <a:avLst/>
            <a:gdLst/>
            <a:ahLst/>
            <a:cxnLst/>
            <a:rect l="l" t="t" r="r" b="b"/>
            <a:pathLst>
              <a:path w="4757043" h="3721439" extrusionOk="0">
                <a:moveTo>
                  <a:pt x="0" y="0"/>
                </a:moveTo>
                <a:lnTo>
                  <a:pt x="4757043" y="0"/>
                </a:lnTo>
                <a:lnTo>
                  <a:pt x="4757043" y="3721438"/>
                </a:lnTo>
                <a:lnTo>
                  <a:pt x="0" y="3721438"/>
                </a:lnTo>
                <a:lnTo>
                  <a:pt x="0" y="0"/>
                </a:lnTo>
                <a:close/>
              </a:path>
            </a:pathLst>
          </a:custGeom>
          <a:blipFill rotWithShape="1">
            <a:blip r:embed="rId5">
              <a:alphaModFix/>
            </a:blip>
            <a:stretch>
              <a:fillRect/>
            </a:stretch>
          </a:blipFill>
          <a:ln>
            <a:noFill/>
          </a:ln>
        </p:spPr>
      </p:sp>
      <p:sp>
        <p:nvSpPr>
          <p:cNvPr id="191" name="Google Shape;191;p9"/>
          <p:cNvSpPr/>
          <p:nvPr/>
        </p:nvSpPr>
        <p:spPr>
          <a:xfrm>
            <a:off x="14790608" y="8137027"/>
            <a:ext cx="2468692" cy="2468692"/>
          </a:xfrm>
          <a:custGeom>
            <a:avLst/>
            <a:gdLst/>
            <a:ahLst/>
            <a:cxnLst/>
            <a:rect l="l" t="t" r="r" b="b"/>
            <a:pathLst>
              <a:path w="2468692" h="2468692" extrusionOk="0">
                <a:moveTo>
                  <a:pt x="0" y="0"/>
                </a:moveTo>
                <a:lnTo>
                  <a:pt x="2468692" y="0"/>
                </a:lnTo>
                <a:lnTo>
                  <a:pt x="2468692" y="2468692"/>
                </a:lnTo>
                <a:lnTo>
                  <a:pt x="0" y="2468692"/>
                </a:lnTo>
                <a:lnTo>
                  <a:pt x="0" y="0"/>
                </a:lnTo>
                <a:close/>
              </a:path>
            </a:pathLst>
          </a:custGeom>
          <a:blipFill rotWithShape="1">
            <a:blip r:embed="rId6">
              <a:alphaModFix/>
            </a:blip>
            <a:stretch>
              <a:fillRect/>
            </a:stretch>
          </a:blipFill>
          <a:ln>
            <a:noFill/>
          </a:ln>
        </p:spPr>
      </p:sp>
      <p:sp>
        <p:nvSpPr>
          <p:cNvPr id="192" name="Google Shape;192;p9"/>
          <p:cNvSpPr txBox="1"/>
          <p:nvPr/>
        </p:nvSpPr>
        <p:spPr>
          <a:xfrm>
            <a:off x="6412270" y="1255322"/>
            <a:ext cx="7255349" cy="753986"/>
          </a:xfrm>
          <a:prstGeom prst="rect">
            <a:avLst/>
          </a:prstGeom>
          <a:noFill/>
          <a:ln>
            <a:noFill/>
          </a:ln>
        </p:spPr>
        <p:txBody>
          <a:bodyPr spcFirstLastPara="1" wrap="square" lIns="0" tIns="0" rIns="0" bIns="0" anchor="t" anchorCtr="0">
            <a:spAutoFit/>
          </a:bodyPr>
          <a:lstStyle/>
          <a:p>
            <a:pPr marL="0" marR="0" lvl="0" indent="0" algn="ctr" rtl="0">
              <a:lnSpc>
                <a:spcPct val="96996"/>
              </a:lnSpc>
              <a:spcBef>
                <a:spcPts val="0"/>
              </a:spcBef>
              <a:spcAft>
                <a:spcPts val="0"/>
              </a:spcAft>
              <a:buNone/>
            </a:pPr>
            <a:r>
              <a:rPr lang="en-US" sz="5726" b="0" i="0" u="none" strike="noStrike" cap="none">
                <a:solidFill>
                  <a:srgbClr val="214184"/>
                </a:solidFill>
                <a:latin typeface="Arial"/>
                <a:ea typeface="Arial"/>
                <a:cs typeface="Arial"/>
                <a:sym typeface="Arial"/>
              </a:rPr>
              <a:t>Motors : DC Motor</a:t>
            </a:r>
            <a:endParaRPr/>
          </a:p>
        </p:txBody>
      </p:sp>
      <p:sp>
        <p:nvSpPr>
          <p:cNvPr id="193" name="Google Shape;193;p9"/>
          <p:cNvSpPr txBox="1"/>
          <p:nvPr/>
        </p:nvSpPr>
        <p:spPr>
          <a:xfrm>
            <a:off x="1923" y="7790015"/>
            <a:ext cx="4849654" cy="1056202"/>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5667" b="1" i="0" u="none" strike="noStrike" cap="none">
                <a:solidFill>
                  <a:srgbClr val="214184"/>
                </a:solidFill>
                <a:latin typeface="Arial"/>
                <a:ea typeface="Arial"/>
                <a:cs typeface="Arial"/>
                <a:sym typeface="Arial"/>
              </a:rPr>
              <a:t>Conveyor belt</a:t>
            </a:r>
            <a:endParaRPr/>
          </a:p>
        </p:txBody>
      </p:sp>
      <p:sp>
        <p:nvSpPr>
          <p:cNvPr id="194" name="Google Shape;194;p9"/>
          <p:cNvSpPr txBox="1"/>
          <p:nvPr/>
        </p:nvSpPr>
        <p:spPr>
          <a:xfrm>
            <a:off x="6120223" y="6861344"/>
            <a:ext cx="5664799" cy="73120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875" b="0" i="0" u="none" strike="noStrike" cap="none">
                <a:solidFill>
                  <a:srgbClr val="214184"/>
                </a:solidFill>
                <a:latin typeface="Arial"/>
                <a:ea typeface="Arial"/>
                <a:cs typeface="Arial"/>
                <a:sym typeface="Arial"/>
              </a:rPr>
              <a:t>12 volt dc motor</a:t>
            </a:r>
            <a:endParaRPr/>
          </a:p>
        </p:txBody>
      </p:sp>
      <p:sp>
        <p:nvSpPr>
          <p:cNvPr id="195" name="Google Shape;195;p9"/>
          <p:cNvSpPr txBox="1"/>
          <p:nvPr/>
        </p:nvSpPr>
        <p:spPr>
          <a:xfrm>
            <a:off x="11124415" y="3398943"/>
            <a:ext cx="3884669" cy="2495830"/>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None/>
            </a:pPr>
            <a:r>
              <a:rPr lang="en-US" sz="3456" b="0" i="0" u="none" strike="noStrike" cap="none">
                <a:solidFill>
                  <a:srgbClr val="214184"/>
                </a:solidFill>
                <a:latin typeface="Arial"/>
                <a:ea typeface="Arial"/>
                <a:cs typeface="Arial"/>
                <a:sym typeface="Arial"/>
              </a:rPr>
              <a:t>"A 12V DC motor used to drive the conveyor belt smoothly."</a:t>
            </a:r>
            <a:endParaRPr/>
          </a:p>
        </p:txBody>
      </p:sp>
      <p:sp>
        <p:nvSpPr>
          <p:cNvPr id="196" name="Google Shape;196;p9"/>
          <p:cNvSpPr txBox="1"/>
          <p:nvPr/>
        </p:nvSpPr>
        <p:spPr>
          <a:xfrm>
            <a:off x="6120223" y="9409617"/>
            <a:ext cx="8888861" cy="534032"/>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2831" b="1" i="0" u="none" strike="noStrike" cap="none">
                <a:solidFill>
                  <a:srgbClr val="214184"/>
                </a:solidFill>
                <a:latin typeface="Arial"/>
                <a:ea typeface="Arial"/>
                <a:cs typeface="Arial"/>
                <a:sym typeface="Arial"/>
              </a:rPr>
              <a:t>Note:5 volt relay used to controll the dc motor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00"/>
        <p:cNvGrpSpPr/>
        <p:nvPr/>
      </p:nvGrpSpPr>
      <p:grpSpPr>
        <a:xfrm>
          <a:off x="0" y="0"/>
          <a:ext cx="0" cy="0"/>
          <a:chOff x="0" y="0"/>
          <a:chExt cx="0" cy="0"/>
        </a:xfrm>
      </p:grpSpPr>
      <p:sp>
        <p:nvSpPr>
          <p:cNvPr id="201" name="Google Shape;201;p10"/>
          <p:cNvSpPr txBox="1"/>
          <p:nvPr/>
        </p:nvSpPr>
        <p:spPr>
          <a:xfrm>
            <a:off x="1545049" y="388898"/>
            <a:ext cx="16211024" cy="639802"/>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i="0" u="none" strike="noStrike" cap="none">
                <a:solidFill>
                  <a:srgbClr val="214184"/>
                </a:solidFill>
                <a:latin typeface="Arial"/>
                <a:ea typeface="Arial"/>
                <a:cs typeface="Arial"/>
                <a:sym typeface="Arial"/>
              </a:rPr>
              <a:t>3-Sensors</a:t>
            </a:r>
            <a:endParaRPr/>
          </a:p>
        </p:txBody>
      </p:sp>
      <p:sp>
        <p:nvSpPr>
          <p:cNvPr id="202" name="Google Shape;202;p10"/>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203" name="Google Shape;203;p10"/>
          <p:cNvSpPr/>
          <p:nvPr/>
        </p:nvSpPr>
        <p:spPr>
          <a:xfrm>
            <a:off x="-1979632" y="-662367"/>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
        <p:nvSpPr>
          <p:cNvPr id="204" name="Google Shape;204;p10"/>
          <p:cNvSpPr/>
          <p:nvPr/>
        </p:nvSpPr>
        <p:spPr>
          <a:xfrm rot="2571653">
            <a:off x="-2786296" y="6867081"/>
            <a:ext cx="4488785" cy="5378719"/>
          </a:xfrm>
          <a:custGeom>
            <a:avLst/>
            <a:gdLst/>
            <a:ahLst/>
            <a:cxnLst/>
            <a:rect l="l" t="t" r="r" b="b"/>
            <a:pathLst>
              <a:path w="4488785" h="5378719" extrusionOk="0">
                <a:moveTo>
                  <a:pt x="0" y="0"/>
                </a:moveTo>
                <a:lnTo>
                  <a:pt x="4488785" y="0"/>
                </a:lnTo>
                <a:lnTo>
                  <a:pt x="4488785" y="5378719"/>
                </a:lnTo>
                <a:lnTo>
                  <a:pt x="0" y="5378719"/>
                </a:lnTo>
                <a:lnTo>
                  <a:pt x="0" y="0"/>
                </a:lnTo>
                <a:close/>
              </a:path>
            </a:pathLst>
          </a:custGeom>
          <a:noFill/>
          <a:ln>
            <a:noFill/>
          </a:ln>
        </p:spPr>
      </p:sp>
      <p:sp>
        <p:nvSpPr>
          <p:cNvPr id="205" name="Google Shape;205;p10"/>
          <p:cNvSpPr/>
          <p:nvPr/>
        </p:nvSpPr>
        <p:spPr>
          <a:xfrm>
            <a:off x="2476363" y="1153960"/>
            <a:ext cx="2872877" cy="2825905"/>
          </a:xfrm>
          <a:prstGeom prst="snipRoundRect">
            <a:avLst>
              <a:gd name="adj1" fmla="val 16667"/>
              <a:gd name="adj2" fmla="val 16667"/>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0"/>
          <p:cNvSpPr/>
          <p:nvPr/>
        </p:nvSpPr>
        <p:spPr>
          <a:xfrm>
            <a:off x="2473939" y="4277358"/>
            <a:ext cx="2914293" cy="2789033"/>
          </a:xfrm>
          <a:prstGeom prst="snipRoundRect">
            <a:avLst>
              <a:gd name="adj1" fmla="val 16667"/>
              <a:gd name="adj2" fmla="val 16667"/>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0"/>
          <p:cNvSpPr/>
          <p:nvPr/>
        </p:nvSpPr>
        <p:spPr>
          <a:xfrm>
            <a:off x="2479393" y="7322001"/>
            <a:ext cx="2912337" cy="2787077"/>
          </a:xfrm>
          <a:prstGeom prst="snipRoundRect">
            <a:avLst>
              <a:gd name="adj1" fmla="val 16667"/>
              <a:gd name="adj2" fmla="val 16667"/>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0"/>
          <p:cNvSpPr txBox="1"/>
          <p:nvPr/>
        </p:nvSpPr>
        <p:spPr>
          <a:xfrm>
            <a:off x="6158948" y="1847783"/>
            <a:ext cx="8298458" cy="2124905"/>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US" sz="2967" b="0" i="0" u="none" strike="noStrike" cap="none">
                <a:solidFill>
                  <a:srgbClr val="214184"/>
                </a:solidFill>
                <a:latin typeface="Arial"/>
                <a:ea typeface="Arial"/>
                <a:cs typeface="Arial"/>
                <a:sym typeface="Arial"/>
              </a:rPr>
              <a:t>Ultrasonic Sensor (HC-SR04) measures distance by emitting an ultrasonic pulse and timing its echo. Connects via VCC, Trig, Echo, and GND.</a:t>
            </a:r>
            <a:endParaRPr/>
          </a:p>
          <a:p>
            <a:pPr marL="0" marR="0" lvl="0" indent="0" algn="ctr" rtl="0">
              <a:lnSpc>
                <a:spcPct val="140006"/>
              </a:lnSpc>
              <a:spcBef>
                <a:spcPts val="0"/>
              </a:spcBef>
              <a:spcAft>
                <a:spcPts val="0"/>
              </a:spcAft>
              <a:buNone/>
            </a:pPr>
            <a:endParaRPr sz="2967" b="0" i="0" u="none" strike="noStrike" cap="none">
              <a:solidFill>
                <a:srgbClr val="214184"/>
              </a:solidFill>
              <a:latin typeface="Arial"/>
              <a:ea typeface="Arial"/>
              <a:cs typeface="Arial"/>
              <a:sym typeface="Arial"/>
            </a:endParaRPr>
          </a:p>
        </p:txBody>
      </p:sp>
      <p:sp>
        <p:nvSpPr>
          <p:cNvPr id="209" name="Google Shape;209;p10"/>
          <p:cNvSpPr txBox="1"/>
          <p:nvPr/>
        </p:nvSpPr>
        <p:spPr>
          <a:xfrm>
            <a:off x="5642250" y="4865949"/>
            <a:ext cx="9312154" cy="237776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662" b="0" i="0" u="none" strike="noStrike" cap="none">
                <a:solidFill>
                  <a:srgbClr val="214184"/>
                </a:solidFill>
                <a:latin typeface="Arial"/>
                <a:ea typeface="Arial"/>
                <a:cs typeface="Arial"/>
                <a:sym typeface="Arial"/>
              </a:rPr>
              <a:t>Conveyor Positioning: ultrasonic sensors are mounted along the belt to stop each container precisely at the camera and arm stations.</a:t>
            </a:r>
            <a:endParaRPr/>
          </a:p>
          <a:p>
            <a:pPr marL="0" marR="0" lvl="0" indent="0" algn="ctr" rtl="0">
              <a:lnSpc>
                <a:spcPct val="140007"/>
              </a:lnSpc>
              <a:spcBef>
                <a:spcPts val="0"/>
              </a:spcBef>
              <a:spcAft>
                <a:spcPts val="0"/>
              </a:spcAft>
              <a:buNone/>
            </a:pPr>
            <a:endParaRPr sz="2662" b="0" i="0" u="none" strike="noStrike" cap="none">
              <a:solidFill>
                <a:srgbClr val="214184"/>
              </a:solidFill>
              <a:latin typeface="Arial"/>
              <a:ea typeface="Arial"/>
              <a:cs typeface="Arial"/>
              <a:sym typeface="Arial"/>
            </a:endParaRPr>
          </a:p>
        </p:txBody>
      </p:sp>
      <p:sp>
        <p:nvSpPr>
          <p:cNvPr id="210" name="Google Shape;210;p10"/>
          <p:cNvSpPr txBox="1"/>
          <p:nvPr/>
        </p:nvSpPr>
        <p:spPr>
          <a:xfrm>
            <a:off x="5642250" y="7526005"/>
            <a:ext cx="9312154" cy="237776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662" b="0" i="0" u="none" strike="noStrike" cap="none">
                <a:solidFill>
                  <a:srgbClr val="214184"/>
                </a:solidFill>
                <a:latin typeface="Arial"/>
                <a:ea typeface="Arial"/>
                <a:cs typeface="Arial"/>
                <a:sym typeface="Arial"/>
              </a:rPr>
              <a:t>Bin Capacity Monitoring: another ultrasonic sensor sits above each box, detecting fill level and preventing the arm from placing items into a full bin.</a:t>
            </a:r>
            <a:endParaRPr/>
          </a:p>
          <a:p>
            <a:pPr marL="0" marR="0" lvl="0" indent="0" algn="ctr" rtl="0">
              <a:lnSpc>
                <a:spcPct val="140007"/>
              </a:lnSpc>
              <a:spcBef>
                <a:spcPts val="0"/>
              </a:spcBef>
              <a:spcAft>
                <a:spcPts val="0"/>
              </a:spcAft>
              <a:buNone/>
            </a:pPr>
            <a:endParaRPr sz="2662" b="0" i="0" u="none" strike="noStrike" cap="none">
              <a:solidFill>
                <a:srgbClr val="214184"/>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14"/>
        <p:cNvGrpSpPr/>
        <p:nvPr/>
      </p:nvGrpSpPr>
      <p:grpSpPr>
        <a:xfrm>
          <a:off x="0" y="0"/>
          <a:ext cx="0" cy="0"/>
          <a:chOff x="0" y="0"/>
          <a:chExt cx="0" cy="0"/>
        </a:xfrm>
      </p:grpSpPr>
      <p:sp>
        <p:nvSpPr>
          <p:cNvPr id="215" name="Google Shape;215;p11"/>
          <p:cNvSpPr txBox="1"/>
          <p:nvPr/>
        </p:nvSpPr>
        <p:spPr>
          <a:xfrm>
            <a:off x="1545049" y="388898"/>
            <a:ext cx="16211024" cy="639802"/>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i="0" u="none" strike="noStrike" cap="none">
                <a:solidFill>
                  <a:srgbClr val="214184"/>
                </a:solidFill>
                <a:latin typeface="Arial"/>
                <a:ea typeface="Arial"/>
                <a:cs typeface="Arial"/>
                <a:sym typeface="Arial"/>
              </a:rPr>
              <a:t>4-Electrical &amp; Power Components</a:t>
            </a:r>
            <a:endParaRPr/>
          </a:p>
        </p:txBody>
      </p:sp>
      <p:sp>
        <p:nvSpPr>
          <p:cNvPr id="216" name="Google Shape;216;p11"/>
          <p:cNvSpPr/>
          <p:nvPr/>
        </p:nvSpPr>
        <p:spPr>
          <a:xfrm rot="2571653">
            <a:off x="16043607" y="1949665"/>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217" name="Google Shape;217;p11"/>
          <p:cNvSpPr/>
          <p:nvPr/>
        </p:nvSpPr>
        <p:spPr>
          <a:xfrm>
            <a:off x="-1979632" y="-662367"/>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
        <p:nvSpPr>
          <p:cNvPr id="218" name="Google Shape;218;p11"/>
          <p:cNvSpPr/>
          <p:nvPr/>
        </p:nvSpPr>
        <p:spPr>
          <a:xfrm rot="2571653">
            <a:off x="-2786296" y="6867081"/>
            <a:ext cx="4488785" cy="5378719"/>
          </a:xfrm>
          <a:custGeom>
            <a:avLst/>
            <a:gdLst/>
            <a:ahLst/>
            <a:cxnLst/>
            <a:rect l="l" t="t" r="r" b="b"/>
            <a:pathLst>
              <a:path w="4488785" h="5378719" extrusionOk="0">
                <a:moveTo>
                  <a:pt x="0" y="0"/>
                </a:moveTo>
                <a:lnTo>
                  <a:pt x="4488785" y="0"/>
                </a:lnTo>
                <a:lnTo>
                  <a:pt x="4488785" y="5378719"/>
                </a:lnTo>
                <a:lnTo>
                  <a:pt x="0" y="5378719"/>
                </a:lnTo>
                <a:lnTo>
                  <a:pt x="0" y="0"/>
                </a:lnTo>
                <a:close/>
              </a:path>
            </a:pathLst>
          </a:custGeom>
          <a:noFill/>
          <a:ln>
            <a:noFill/>
          </a:ln>
        </p:spPr>
      </p:sp>
      <p:sp>
        <p:nvSpPr>
          <p:cNvPr id="219" name="Google Shape;219;p11"/>
          <p:cNvSpPr/>
          <p:nvPr/>
        </p:nvSpPr>
        <p:spPr>
          <a:xfrm>
            <a:off x="2413733" y="1467110"/>
            <a:ext cx="2888535" cy="2684988"/>
          </a:xfrm>
          <a:prstGeom prst="snipRoundRect">
            <a:avLst>
              <a:gd name="adj1" fmla="val 16667"/>
              <a:gd name="adj2" fmla="val 16667"/>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1"/>
          <p:cNvSpPr/>
          <p:nvPr/>
        </p:nvSpPr>
        <p:spPr>
          <a:xfrm>
            <a:off x="2426966" y="4433934"/>
            <a:ext cx="2882979" cy="2882978"/>
          </a:xfrm>
          <a:prstGeom prst="snipRoundRect">
            <a:avLst>
              <a:gd name="adj1" fmla="val 16667"/>
              <a:gd name="adj2" fmla="val 16667"/>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a:off x="2416762" y="7525549"/>
            <a:ext cx="2896681" cy="2787077"/>
          </a:xfrm>
          <a:prstGeom prst="snipRoundRect">
            <a:avLst>
              <a:gd name="adj1" fmla="val 16667"/>
              <a:gd name="adj2" fmla="val 16667"/>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txBox="1"/>
          <p:nvPr/>
        </p:nvSpPr>
        <p:spPr>
          <a:xfrm>
            <a:off x="6002373" y="2020016"/>
            <a:ext cx="8298458" cy="2124905"/>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US" sz="2967" b="0" i="0" u="none" strike="noStrike" cap="none">
                <a:solidFill>
                  <a:srgbClr val="214184"/>
                </a:solidFill>
                <a:latin typeface="Arial"/>
                <a:ea typeface="Arial"/>
                <a:cs typeface="Arial"/>
                <a:sym typeface="Arial"/>
              </a:rPr>
              <a:t>Power Supply: an isolated external power source delivers the current needed for all servos, motors, and modules.</a:t>
            </a:r>
            <a:endParaRPr/>
          </a:p>
          <a:p>
            <a:pPr marL="0" marR="0" lvl="0" indent="0" algn="ctr" rtl="0">
              <a:lnSpc>
                <a:spcPct val="140006"/>
              </a:lnSpc>
              <a:spcBef>
                <a:spcPts val="0"/>
              </a:spcBef>
              <a:spcAft>
                <a:spcPts val="0"/>
              </a:spcAft>
              <a:buNone/>
            </a:pPr>
            <a:endParaRPr sz="2967" b="0" i="0" u="none" strike="noStrike" cap="none">
              <a:solidFill>
                <a:srgbClr val="214184"/>
              </a:solidFill>
              <a:latin typeface="Arial"/>
              <a:ea typeface="Arial"/>
              <a:cs typeface="Arial"/>
              <a:sym typeface="Arial"/>
            </a:endParaRPr>
          </a:p>
        </p:txBody>
      </p:sp>
      <p:sp>
        <p:nvSpPr>
          <p:cNvPr id="223" name="Google Shape;223;p11"/>
          <p:cNvSpPr txBox="1"/>
          <p:nvPr/>
        </p:nvSpPr>
        <p:spPr>
          <a:xfrm>
            <a:off x="5501332" y="4928580"/>
            <a:ext cx="9312154" cy="237776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662" b="0" i="0" u="none" strike="noStrike" cap="none">
                <a:solidFill>
                  <a:srgbClr val="214184"/>
                </a:solidFill>
                <a:latin typeface="Arial"/>
                <a:ea typeface="Arial"/>
                <a:cs typeface="Arial"/>
                <a:sym typeface="Arial"/>
              </a:rPr>
              <a:t>DC-DC Buck Converter: steps down voltage safely for the microcontrollers and sensors, protecting them from the high-current supply line.</a:t>
            </a:r>
            <a:endParaRPr/>
          </a:p>
          <a:p>
            <a:pPr marL="0" marR="0" lvl="0" indent="0" algn="ctr" rtl="0">
              <a:lnSpc>
                <a:spcPct val="140007"/>
              </a:lnSpc>
              <a:spcBef>
                <a:spcPts val="0"/>
              </a:spcBef>
              <a:spcAft>
                <a:spcPts val="0"/>
              </a:spcAft>
              <a:buNone/>
            </a:pPr>
            <a:endParaRPr sz="2662" b="0" i="0" u="none" strike="noStrike" cap="none">
              <a:solidFill>
                <a:srgbClr val="214184"/>
              </a:solidFill>
              <a:latin typeface="Arial"/>
              <a:ea typeface="Arial"/>
              <a:cs typeface="Arial"/>
              <a:sym typeface="Arial"/>
            </a:endParaRPr>
          </a:p>
        </p:txBody>
      </p:sp>
      <p:sp>
        <p:nvSpPr>
          <p:cNvPr id="224" name="Google Shape;224;p11"/>
          <p:cNvSpPr txBox="1"/>
          <p:nvPr/>
        </p:nvSpPr>
        <p:spPr>
          <a:xfrm>
            <a:off x="5501332" y="7729553"/>
            <a:ext cx="9312154" cy="2377765"/>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2662" b="0" i="0" u="none" strike="noStrike" cap="none">
                <a:solidFill>
                  <a:srgbClr val="214184"/>
                </a:solidFill>
                <a:latin typeface="Arial"/>
                <a:ea typeface="Arial"/>
                <a:cs typeface="Arial"/>
                <a:sym typeface="Arial"/>
              </a:rPr>
              <a:t>Relay Module &amp; Rocker Switch: the relay safely switches the conveyor's DC motor, while the illuminated switch powers the whole system on and off.</a:t>
            </a:r>
            <a:endParaRPr/>
          </a:p>
          <a:p>
            <a:pPr marL="0" marR="0" lvl="0" indent="0" algn="ctr" rtl="0">
              <a:lnSpc>
                <a:spcPct val="140007"/>
              </a:lnSpc>
              <a:spcBef>
                <a:spcPts val="0"/>
              </a:spcBef>
              <a:spcAft>
                <a:spcPts val="0"/>
              </a:spcAft>
              <a:buNone/>
            </a:pPr>
            <a:endParaRPr sz="2662" b="0" i="0" u="none" strike="noStrike" cap="none">
              <a:solidFill>
                <a:srgbClr val="214184"/>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28"/>
        <p:cNvGrpSpPr/>
        <p:nvPr/>
      </p:nvGrpSpPr>
      <p:grpSpPr>
        <a:xfrm>
          <a:off x="0" y="0"/>
          <a:ext cx="0" cy="0"/>
          <a:chOff x="0" y="0"/>
          <a:chExt cx="0" cy="0"/>
        </a:xfrm>
      </p:grpSpPr>
      <p:sp>
        <p:nvSpPr>
          <p:cNvPr id="229" name="Google Shape;229;p12"/>
          <p:cNvSpPr/>
          <p:nvPr/>
        </p:nvSpPr>
        <p:spPr>
          <a:xfrm rot="4281040">
            <a:off x="-3683350" y="6568941"/>
            <a:ext cx="4488785" cy="5378719"/>
          </a:xfrm>
          <a:custGeom>
            <a:avLst/>
            <a:gdLst/>
            <a:ahLst/>
            <a:cxnLst/>
            <a:rect l="l" t="t" r="r" b="b"/>
            <a:pathLst>
              <a:path w="4488785" h="5378719" extrusionOk="0">
                <a:moveTo>
                  <a:pt x="0" y="0"/>
                </a:moveTo>
                <a:lnTo>
                  <a:pt x="4488785" y="0"/>
                </a:lnTo>
                <a:lnTo>
                  <a:pt x="4488785" y="5378718"/>
                </a:lnTo>
                <a:lnTo>
                  <a:pt x="0" y="5378718"/>
                </a:lnTo>
                <a:lnTo>
                  <a:pt x="0" y="0"/>
                </a:lnTo>
                <a:close/>
              </a:path>
            </a:pathLst>
          </a:custGeom>
          <a:noFill/>
          <a:ln>
            <a:noFill/>
          </a:ln>
        </p:spPr>
      </p:sp>
      <p:sp>
        <p:nvSpPr>
          <p:cNvPr id="230" name="Google Shape;230;p12"/>
          <p:cNvSpPr/>
          <p:nvPr/>
        </p:nvSpPr>
        <p:spPr>
          <a:xfrm rot="3921125">
            <a:off x="14130136" y="-1989314"/>
            <a:ext cx="5550511" cy="5550511"/>
          </a:xfrm>
          <a:custGeom>
            <a:avLst/>
            <a:gdLst/>
            <a:ahLst/>
            <a:cxnLst/>
            <a:rect l="l" t="t" r="r" b="b"/>
            <a:pathLst>
              <a:path w="5550511" h="5550511" extrusionOk="0">
                <a:moveTo>
                  <a:pt x="0" y="0"/>
                </a:moveTo>
                <a:lnTo>
                  <a:pt x="5550511" y="0"/>
                </a:lnTo>
                <a:lnTo>
                  <a:pt x="5550511" y="5550512"/>
                </a:lnTo>
                <a:lnTo>
                  <a:pt x="0" y="5550512"/>
                </a:lnTo>
                <a:lnTo>
                  <a:pt x="0" y="0"/>
                </a:lnTo>
                <a:close/>
              </a:path>
            </a:pathLst>
          </a:custGeom>
          <a:noFill/>
          <a:ln>
            <a:noFill/>
          </a:ln>
        </p:spPr>
      </p:sp>
      <p:sp>
        <p:nvSpPr>
          <p:cNvPr id="231" name="Google Shape;231;p12"/>
          <p:cNvSpPr/>
          <p:nvPr/>
        </p:nvSpPr>
        <p:spPr>
          <a:xfrm>
            <a:off x="1194000" y="25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i="0" u="none" strike="noStrike" cap="none">
                <a:solidFill>
                  <a:srgbClr val="214184"/>
                </a:solidFill>
                <a:latin typeface="Arial"/>
                <a:ea typeface="Arial"/>
                <a:cs typeface="Arial"/>
                <a:sym typeface="Arial"/>
              </a:rPr>
              <a:t>①  Drop New Can</a:t>
            </a:r>
            <a:endParaRPr/>
          </a:p>
          <a:p>
            <a:pPr marL="0" marR="0" lvl="0" indent="0" algn="l" rtl="0">
              <a:lnSpc>
                <a:spcPct val="126666"/>
              </a:lnSpc>
              <a:spcBef>
                <a:spcPts val="600"/>
              </a:spcBef>
              <a:spcAft>
                <a:spcPts val="0"/>
              </a:spcAft>
              <a:buNone/>
            </a:pPr>
            <a:r>
              <a:rPr lang="en-US" sz="1500" b="0" i="0" u="none" strike="noStrike" cap="none">
                <a:solidFill>
                  <a:srgbClr val="4A5A7A"/>
                </a:solidFill>
                <a:latin typeface="Arial"/>
                <a:ea typeface="Arial"/>
                <a:cs typeface="Arial"/>
                <a:sym typeface="Arial"/>
              </a:rPr>
              <a:t>Motor 11 releases a can; the ultrasonic sensor confirms it dropped, retrying automatically if not.</a:t>
            </a:r>
            <a:endParaRPr/>
          </a:p>
        </p:txBody>
      </p:sp>
      <p:sp>
        <p:nvSpPr>
          <p:cNvPr id="232" name="Google Shape;232;p12"/>
          <p:cNvSpPr/>
          <p:nvPr/>
        </p:nvSpPr>
        <p:spPr>
          <a:xfrm>
            <a:off x="6794000" y="25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i="0" u="none" strike="noStrike" cap="none">
                <a:solidFill>
                  <a:srgbClr val="214184"/>
                </a:solidFill>
                <a:latin typeface="Arial"/>
                <a:ea typeface="Arial"/>
                <a:cs typeface="Arial"/>
                <a:sym typeface="Arial"/>
              </a:rPr>
              <a:t>②  Open Gate &amp; Run Belt</a:t>
            </a:r>
            <a:endParaRPr/>
          </a:p>
          <a:p>
            <a:pPr marL="0" marR="0" lvl="0" indent="0" algn="l" rtl="0">
              <a:lnSpc>
                <a:spcPct val="126666"/>
              </a:lnSpc>
              <a:spcBef>
                <a:spcPts val="600"/>
              </a:spcBef>
              <a:spcAft>
                <a:spcPts val="0"/>
              </a:spcAft>
              <a:buNone/>
            </a:pPr>
            <a:r>
              <a:rPr lang="en-US" sz="1500" b="0" i="0" u="none" strike="noStrike" cap="none">
                <a:solidFill>
                  <a:srgbClr val="4A5A7A"/>
                </a:solidFill>
                <a:latin typeface="Arial"/>
                <a:ea typeface="Arial"/>
                <a:cs typeface="Arial"/>
                <a:sym typeface="Arial"/>
              </a:rPr>
              <a:t>After a 1s delay, Motor 6 opens to 180° and the conveyor runs 3s toward the camera.</a:t>
            </a:r>
            <a:endParaRPr/>
          </a:p>
        </p:txBody>
      </p:sp>
      <p:sp>
        <p:nvSpPr>
          <p:cNvPr id="233" name="Google Shape;233;p12"/>
          <p:cNvSpPr/>
          <p:nvPr/>
        </p:nvSpPr>
        <p:spPr>
          <a:xfrm>
            <a:off x="12394000" y="25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i="0" u="none" strike="noStrike" cap="none">
                <a:solidFill>
                  <a:srgbClr val="214184"/>
                </a:solidFill>
                <a:latin typeface="Arial"/>
                <a:ea typeface="Arial"/>
                <a:cs typeface="Arial"/>
                <a:sym typeface="Arial"/>
              </a:rPr>
              <a:t>③  Classify Material</a:t>
            </a:r>
            <a:endParaRPr/>
          </a:p>
          <a:p>
            <a:pPr marL="0" marR="0" lvl="0" indent="0" algn="l" rtl="0">
              <a:lnSpc>
                <a:spcPct val="126666"/>
              </a:lnSpc>
              <a:spcBef>
                <a:spcPts val="600"/>
              </a:spcBef>
              <a:spcAft>
                <a:spcPts val="0"/>
              </a:spcAft>
              <a:buNone/>
            </a:pPr>
            <a:r>
              <a:rPr lang="en-US" sz="1500" b="0" i="0" u="none" strike="noStrike" cap="none">
                <a:solidFill>
                  <a:srgbClr val="4A5A7A"/>
                </a:solidFill>
                <a:latin typeface="Arial"/>
                <a:ea typeface="Arial"/>
                <a:cs typeface="Arial"/>
                <a:sym typeface="Arial"/>
              </a:rPr>
              <a:t>Raspberry Pi captures the can and classifies it as metal, plastic, or cardboard.</a:t>
            </a:r>
            <a:endParaRPr/>
          </a:p>
        </p:txBody>
      </p:sp>
      <p:sp>
        <p:nvSpPr>
          <p:cNvPr id="234" name="Google Shape;234;p12"/>
          <p:cNvSpPr/>
          <p:nvPr/>
        </p:nvSpPr>
        <p:spPr>
          <a:xfrm>
            <a:off x="1194000" y="61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i="0" u="none" strike="noStrike" cap="none">
                <a:solidFill>
                  <a:srgbClr val="214184"/>
                </a:solidFill>
                <a:latin typeface="Arial"/>
                <a:ea typeface="Arial"/>
                <a:cs typeface="Arial"/>
                <a:sym typeface="Arial"/>
              </a:rPr>
              <a:t>④  Check Bin Capacity</a:t>
            </a:r>
            <a:endParaRPr/>
          </a:p>
          <a:p>
            <a:pPr marL="0" marR="0" lvl="0" indent="0" algn="l" rtl="0">
              <a:lnSpc>
                <a:spcPct val="126666"/>
              </a:lnSpc>
              <a:spcBef>
                <a:spcPts val="600"/>
              </a:spcBef>
              <a:spcAft>
                <a:spcPts val="0"/>
              </a:spcAft>
              <a:buNone/>
            </a:pPr>
            <a:r>
              <a:rPr lang="en-US" sz="1500" b="0" i="0" u="none" strike="noStrike" cap="none">
                <a:solidFill>
                  <a:srgbClr val="4A5A7A"/>
                </a:solidFill>
                <a:latin typeface="Arial"/>
                <a:ea typeface="Arial"/>
                <a:cs typeface="Arial"/>
                <a:sym typeface="Arial"/>
              </a:rPr>
              <a:t>ESP32 checks the target bin's ultrasonic sensor before continuing.</a:t>
            </a:r>
            <a:endParaRPr/>
          </a:p>
        </p:txBody>
      </p:sp>
      <p:sp>
        <p:nvSpPr>
          <p:cNvPr id="235" name="Google Shape;235;p12"/>
          <p:cNvSpPr/>
          <p:nvPr/>
        </p:nvSpPr>
        <p:spPr>
          <a:xfrm>
            <a:off x="6794000" y="61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i="0" u="none" strike="noStrike" cap="none">
                <a:solidFill>
                  <a:srgbClr val="214184"/>
                </a:solidFill>
                <a:latin typeface="Arial"/>
                <a:ea typeface="Arial"/>
                <a:cs typeface="Arial"/>
                <a:sym typeface="Arial"/>
              </a:rPr>
              <a:t>⑤  Bin Full?</a:t>
            </a:r>
            <a:endParaRPr/>
          </a:p>
          <a:p>
            <a:pPr marL="0" marR="0" lvl="0" indent="0" algn="l" rtl="0">
              <a:lnSpc>
                <a:spcPct val="126666"/>
              </a:lnSpc>
              <a:spcBef>
                <a:spcPts val="600"/>
              </a:spcBef>
              <a:spcAft>
                <a:spcPts val="0"/>
              </a:spcAft>
              <a:buNone/>
            </a:pPr>
            <a:r>
              <a:rPr lang="en-US" sz="1500" b="0" i="0" u="none" strike="noStrike" cap="none">
                <a:solidFill>
                  <a:srgbClr val="4A5A7A"/>
                </a:solidFill>
                <a:latin typeface="Arial"/>
                <a:ea typeface="Arial"/>
                <a:cs typeface="Arial"/>
                <a:sym typeface="Arial"/>
              </a:rPr>
              <a:t>If full → the can is discarded and a new cycle starts. If not → sorting continues.</a:t>
            </a:r>
            <a:endParaRPr/>
          </a:p>
        </p:txBody>
      </p:sp>
      <p:sp>
        <p:nvSpPr>
          <p:cNvPr id="236" name="Google Shape;236;p12"/>
          <p:cNvSpPr/>
          <p:nvPr/>
        </p:nvSpPr>
        <p:spPr>
          <a:xfrm>
            <a:off x="12394000" y="61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i="0" u="none" strike="noStrike" cap="none" dirty="0">
                <a:solidFill>
                  <a:srgbClr val="214184"/>
                </a:solidFill>
                <a:latin typeface="Arial"/>
                <a:ea typeface="Arial"/>
                <a:cs typeface="Arial"/>
                <a:sym typeface="Arial"/>
              </a:rPr>
              <a:t>⑥  Move to Arm Station</a:t>
            </a:r>
            <a:endParaRPr dirty="0"/>
          </a:p>
          <a:p>
            <a:pPr marL="0" marR="0" lvl="0" indent="0" algn="l" rtl="0">
              <a:lnSpc>
                <a:spcPct val="126666"/>
              </a:lnSpc>
              <a:spcBef>
                <a:spcPts val="600"/>
              </a:spcBef>
              <a:spcAft>
                <a:spcPts val="0"/>
              </a:spcAft>
              <a:buNone/>
            </a:pPr>
            <a:endParaRPr dirty="0"/>
          </a:p>
        </p:txBody>
      </p:sp>
      <p:sp>
        <p:nvSpPr>
          <p:cNvPr id="237" name="Google Shape;237;p12"/>
          <p:cNvSpPr/>
          <p:nvPr/>
        </p:nvSpPr>
        <p:spPr>
          <a:xfrm>
            <a:off x="6094000" y="34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 name="Google Shape;238;p12"/>
          <p:cNvSpPr/>
          <p:nvPr/>
        </p:nvSpPr>
        <p:spPr>
          <a:xfrm>
            <a:off x="11694000" y="34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2"/>
          <p:cNvSpPr/>
          <p:nvPr/>
        </p:nvSpPr>
        <p:spPr>
          <a:xfrm>
            <a:off x="6094000" y="70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12"/>
          <p:cNvSpPr/>
          <p:nvPr/>
        </p:nvSpPr>
        <p:spPr>
          <a:xfrm>
            <a:off x="11694000" y="70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2"/>
          <p:cNvSpPr/>
          <p:nvPr/>
        </p:nvSpPr>
        <p:spPr>
          <a:xfrm>
            <a:off x="14604000" y="4800000"/>
            <a:ext cx="480000" cy="670000"/>
          </a:xfrm>
          <a:prstGeom prst="down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2"/>
          <p:cNvSpPr/>
          <p:nvPr/>
        </p:nvSpPr>
        <p:spPr>
          <a:xfrm>
            <a:off x="3644000" y="5240000"/>
            <a:ext cx="11200000" cy="420000"/>
          </a:xfrm>
          <a:prstGeom prst="lef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12"/>
          <p:cNvSpPr/>
          <p:nvPr/>
        </p:nvSpPr>
        <p:spPr>
          <a:xfrm>
            <a:off x="3404000" y="5430000"/>
            <a:ext cx="480000" cy="670000"/>
          </a:xfrm>
          <a:prstGeom prst="down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12"/>
          <p:cNvSpPr/>
          <p:nvPr/>
        </p:nvSpPr>
        <p:spPr>
          <a:xfrm>
            <a:off x="12836841" y="292675"/>
            <a:ext cx="1281021" cy="1731109"/>
          </a:xfrm>
          <a:custGeom>
            <a:avLst/>
            <a:gdLst/>
            <a:ahLst/>
            <a:cxnLst/>
            <a:rect l="l" t="t" r="r" b="b"/>
            <a:pathLst>
              <a:path w="1281021" h="1731109" extrusionOk="0">
                <a:moveTo>
                  <a:pt x="0" y="0"/>
                </a:moveTo>
                <a:lnTo>
                  <a:pt x="1281021" y="0"/>
                </a:lnTo>
                <a:lnTo>
                  <a:pt x="1281021" y="1731110"/>
                </a:lnTo>
                <a:lnTo>
                  <a:pt x="0" y="1731110"/>
                </a:lnTo>
                <a:lnTo>
                  <a:pt x="0" y="0"/>
                </a:lnTo>
                <a:close/>
              </a:path>
            </a:pathLst>
          </a:custGeom>
          <a:noFill/>
          <a:ln>
            <a:noFill/>
          </a:ln>
        </p:spPr>
      </p:sp>
      <p:sp>
        <p:nvSpPr>
          <p:cNvPr id="245" name="Google Shape;245;p12"/>
          <p:cNvSpPr txBox="1"/>
          <p:nvPr/>
        </p:nvSpPr>
        <p:spPr>
          <a:xfrm>
            <a:off x="-434172" y="890717"/>
            <a:ext cx="14123254" cy="639801"/>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a:solidFill>
                  <a:srgbClr val="214184"/>
                </a:solidFill>
                <a:latin typeface="Arial"/>
                <a:ea typeface="Arial"/>
                <a:cs typeface="Arial"/>
                <a:sym typeface="Arial"/>
              </a:rPr>
              <a:t>System Workflow — Dispensing &amp; Classification (1/2)</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49"/>
        <p:cNvGrpSpPr/>
        <p:nvPr/>
      </p:nvGrpSpPr>
      <p:grpSpPr>
        <a:xfrm>
          <a:off x="0" y="0"/>
          <a:ext cx="0" cy="0"/>
          <a:chOff x="0" y="0"/>
          <a:chExt cx="0" cy="0"/>
        </a:xfrm>
      </p:grpSpPr>
      <p:sp>
        <p:nvSpPr>
          <p:cNvPr id="250" name="Google Shape;250;p13"/>
          <p:cNvSpPr/>
          <p:nvPr/>
        </p:nvSpPr>
        <p:spPr>
          <a:xfrm rot="4281040">
            <a:off x="-3683350" y="6568941"/>
            <a:ext cx="4488785" cy="5378719"/>
          </a:xfrm>
          <a:custGeom>
            <a:avLst/>
            <a:gdLst/>
            <a:ahLst/>
            <a:cxnLst/>
            <a:rect l="l" t="t" r="r" b="b"/>
            <a:pathLst>
              <a:path w="4488785" h="5378719" extrusionOk="0">
                <a:moveTo>
                  <a:pt x="0" y="0"/>
                </a:moveTo>
                <a:lnTo>
                  <a:pt x="4488785" y="0"/>
                </a:lnTo>
                <a:lnTo>
                  <a:pt x="4488785" y="5378718"/>
                </a:lnTo>
                <a:lnTo>
                  <a:pt x="0" y="5378718"/>
                </a:lnTo>
                <a:lnTo>
                  <a:pt x="0" y="0"/>
                </a:lnTo>
                <a:close/>
              </a:path>
            </a:pathLst>
          </a:custGeom>
          <a:noFill/>
          <a:ln>
            <a:noFill/>
          </a:ln>
        </p:spPr>
      </p:sp>
      <p:sp>
        <p:nvSpPr>
          <p:cNvPr id="251" name="Google Shape;251;p13"/>
          <p:cNvSpPr/>
          <p:nvPr/>
        </p:nvSpPr>
        <p:spPr>
          <a:xfrm rot="3921125">
            <a:off x="14130136" y="-1989314"/>
            <a:ext cx="5550511" cy="5550511"/>
          </a:xfrm>
          <a:custGeom>
            <a:avLst/>
            <a:gdLst/>
            <a:ahLst/>
            <a:cxnLst/>
            <a:rect l="l" t="t" r="r" b="b"/>
            <a:pathLst>
              <a:path w="5550511" h="5550511" extrusionOk="0">
                <a:moveTo>
                  <a:pt x="0" y="0"/>
                </a:moveTo>
                <a:lnTo>
                  <a:pt x="5550511" y="0"/>
                </a:lnTo>
                <a:lnTo>
                  <a:pt x="5550511" y="5550512"/>
                </a:lnTo>
                <a:lnTo>
                  <a:pt x="0" y="5550512"/>
                </a:lnTo>
                <a:lnTo>
                  <a:pt x="0" y="0"/>
                </a:lnTo>
                <a:close/>
              </a:path>
            </a:pathLst>
          </a:custGeom>
          <a:noFill/>
          <a:ln>
            <a:noFill/>
          </a:ln>
        </p:spPr>
      </p:sp>
      <p:sp>
        <p:nvSpPr>
          <p:cNvPr id="252" name="Google Shape;252;p13"/>
          <p:cNvSpPr/>
          <p:nvPr/>
        </p:nvSpPr>
        <p:spPr>
          <a:xfrm>
            <a:off x="1194000" y="25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a:solidFill>
                  <a:srgbClr val="214184"/>
                </a:solidFill>
                <a:latin typeface="Arial"/>
                <a:ea typeface="Arial"/>
                <a:cs typeface="Arial"/>
                <a:sym typeface="Arial"/>
              </a:rPr>
              <a:t>⑦  Arm Ready</a:t>
            </a:r>
            <a:endParaRPr/>
          </a:p>
          <a:p>
            <a:pPr marL="0" marR="0" lvl="0" indent="0" algn="l" rtl="0">
              <a:lnSpc>
                <a:spcPct val="126666"/>
              </a:lnSpc>
              <a:spcBef>
                <a:spcPts val="600"/>
              </a:spcBef>
              <a:spcAft>
                <a:spcPts val="0"/>
              </a:spcAft>
              <a:buNone/>
            </a:pPr>
            <a:r>
              <a:rPr lang="en-US" sz="1500">
                <a:solidFill>
                  <a:srgbClr val="4A5A7A"/>
                </a:solidFill>
                <a:latin typeface="Arial"/>
                <a:ea typeface="Arial"/>
                <a:cs typeface="Arial"/>
                <a:sym typeface="Arial"/>
              </a:rPr>
              <a:t>ESP32 signals readiness; Raspberry Pi sends a sequence of MOVE:a,b,c,d,e,f commands.</a:t>
            </a:r>
            <a:endParaRPr/>
          </a:p>
        </p:txBody>
      </p:sp>
      <p:sp>
        <p:nvSpPr>
          <p:cNvPr id="253" name="Google Shape;253;p13"/>
          <p:cNvSpPr/>
          <p:nvPr/>
        </p:nvSpPr>
        <p:spPr>
          <a:xfrm>
            <a:off x="6794000" y="25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a:solidFill>
                  <a:srgbClr val="214184"/>
                </a:solidFill>
                <a:latin typeface="Arial"/>
                <a:ea typeface="Arial"/>
                <a:cs typeface="Arial"/>
                <a:sym typeface="Arial"/>
              </a:rPr>
              <a:t>⑧  Execute Pick &amp; Place</a:t>
            </a:r>
            <a:endParaRPr/>
          </a:p>
          <a:p>
            <a:pPr marL="0" marR="0" lvl="0" indent="0" algn="l" rtl="0">
              <a:lnSpc>
                <a:spcPct val="126666"/>
              </a:lnSpc>
              <a:spcBef>
                <a:spcPts val="600"/>
              </a:spcBef>
              <a:spcAft>
                <a:spcPts val="0"/>
              </a:spcAft>
              <a:buNone/>
            </a:pPr>
            <a:r>
              <a:rPr lang="en-US" sz="1500">
                <a:solidFill>
                  <a:srgbClr val="4A5A7A"/>
                </a:solidFill>
                <a:latin typeface="Arial"/>
                <a:ea typeface="Arial"/>
                <a:cs typeface="Arial"/>
                <a:sym typeface="Arial"/>
              </a:rPr>
              <a:t>ESP32 drives the 5-axis arm through the PCA9685 driver to grip and sort the can.</a:t>
            </a:r>
            <a:endParaRPr/>
          </a:p>
        </p:txBody>
      </p:sp>
      <p:sp>
        <p:nvSpPr>
          <p:cNvPr id="254" name="Google Shape;254;p13"/>
          <p:cNvSpPr/>
          <p:nvPr/>
        </p:nvSpPr>
        <p:spPr>
          <a:xfrm>
            <a:off x="12394000" y="25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a:solidFill>
                  <a:srgbClr val="214184"/>
                </a:solidFill>
                <a:latin typeface="Arial"/>
                <a:ea typeface="Arial"/>
                <a:cs typeface="Arial"/>
                <a:sym typeface="Arial"/>
              </a:rPr>
              <a:t>⑨  Check Grip Result</a:t>
            </a:r>
            <a:endParaRPr/>
          </a:p>
          <a:p>
            <a:pPr marL="0" marR="0" lvl="0" indent="0" algn="l" rtl="0">
              <a:lnSpc>
                <a:spcPct val="126666"/>
              </a:lnSpc>
              <a:spcBef>
                <a:spcPts val="600"/>
              </a:spcBef>
              <a:spcAft>
                <a:spcPts val="0"/>
              </a:spcAft>
              <a:buNone/>
            </a:pPr>
            <a:r>
              <a:rPr lang="en-US" sz="1500">
                <a:solidFill>
                  <a:srgbClr val="4A5A7A"/>
                </a:solidFill>
                <a:latin typeface="Arial"/>
                <a:ea typeface="Arial"/>
                <a:cs typeface="Arial"/>
                <a:sym typeface="Arial"/>
              </a:rPr>
              <a:t>On ARM_DONE, ESP32 verifies whether the pick-and-place actually succeeded.</a:t>
            </a:r>
            <a:endParaRPr/>
          </a:p>
        </p:txBody>
      </p:sp>
      <p:sp>
        <p:nvSpPr>
          <p:cNvPr id="255" name="Google Shape;255;p13"/>
          <p:cNvSpPr/>
          <p:nvPr/>
        </p:nvSpPr>
        <p:spPr>
          <a:xfrm>
            <a:off x="1194000" y="61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a:solidFill>
                  <a:srgbClr val="214184"/>
                </a:solidFill>
                <a:latin typeface="Arial"/>
                <a:ea typeface="Arial"/>
                <a:cs typeface="Arial"/>
                <a:sym typeface="Arial"/>
              </a:rPr>
              <a:t>⑩  Success → Log It</a:t>
            </a:r>
            <a:endParaRPr/>
          </a:p>
          <a:p>
            <a:pPr marL="0" marR="0" lvl="0" indent="0" algn="l" rtl="0">
              <a:lnSpc>
                <a:spcPct val="126666"/>
              </a:lnSpc>
              <a:spcBef>
                <a:spcPts val="600"/>
              </a:spcBef>
              <a:spcAft>
                <a:spcPts val="0"/>
              </a:spcAft>
              <a:buNone/>
            </a:pPr>
            <a:r>
              <a:rPr lang="en-US" sz="1500">
                <a:solidFill>
                  <a:srgbClr val="4A5A7A"/>
                </a:solidFill>
                <a:latin typeface="Arial"/>
                <a:ea typeface="Arial"/>
                <a:cs typeface="Arial"/>
                <a:sym typeface="Arial"/>
              </a:rPr>
              <a:t>Count and weight for that material increase; the LCD shows a success message.</a:t>
            </a:r>
            <a:endParaRPr/>
          </a:p>
        </p:txBody>
      </p:sp>
      <p:sp>
        <p:nvSpPr>
          <p:cNvPr id="256" name="Google Shape;256;p13"/>
          <p:cNvSpPr/>
          <p:nvPr/>
        </p:nvSpPr>
        <p:spPr>
          <a:xfrm>
            <a:off x="6794000" y="61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a:solidFill>
                  <a:srgbClr val="214184"/>
                </a:solidFill>
                <a:latin typeface="Arial"/>
                <a:ea typeface="Arial"/>
                <a:cs typeface="Arial"/>
                <a:sym typeface="Arial"/>
              </a:rPr>
              <a:t>⑪  Failure → Discard</a:t>
            </a:r>
            <a:endParaRPr/>
          </a:p>
          <a:p>
            <a:pPr marL="0" marR="0" lvl="0" indent="0" algn="l" rtl="0">
              <a:lnSpc>
                <a:spcPct val="126666"/>
              </a:lnSpc>
              <a:spcBef>
                <a:spcPts val="600"/>
              </a:spcBef>
              <a:spcAft>
                <a:spcPts val="0"/>
              </a:spcAft>
              <a:buNone/>
            </a:pPr>
            <a:r>
              <a:rPr lang="en-US" sz="1500">
                <a:solidFill>
                  <a:srgbClr val="4A5A7A"/>
                </a:solidFill>
                <a:latin typeface="Arial"/>
                <a:ea typeface="Arial"/>
                <a:cs typeface="Arial"/>
                <a:sym typeface="Arial"/>
              </a:rPr>
              <a:t>LCD shows “Arm Failed”; the conveyor runs 8s to clear the can, no count added.</a:t>
            </a:r>
            <a:endParaRPr/>
          </a:p>
        </p:txBody>
      </p:sp>
      <p:sp>
        <p:nvSpPr>
          <p:cNvPr id="257" name="Google Shape;257;p13"/>
          <p:cNvSpPr/>
          <p:nvPr/>
        </p:nvSpPr>
        <p:spPr>
          <a:xfrm>
            <a:off x="12394000" y="6100000"/>
            <a:ext cx="4900000" cy="2300000"/>
          </a:xfrm>
          <a:prstGeom prst="roundRect">
            <a:avLst>
              <a:gd name="adj" fmla="val 6000"/>
            </a:avLst>
          </a:prstGeom>
          <a:solidFill>
            <a:srgbClr val="FFFFFF"/>
          </a:solidFill>
          <a:ln w="19050" cap="flat" cmpd="sng">
            <a:solidFill>
              <a:srgbClr val="9FB3D9"/>
            </a:solidFill>
            <a:prstDash val="solid"/>
            <a:round/>
            <a:headEnd type="none" w="sm" len="sm"/>
            <a:tailEnd type="none" w="sm" len="sm"/>
          </a:ln>
          <a:effectLst>
            <a:outerShdw blurRad="90000" dist="30000" dir="5400000" rotWithShape="0">
              <a:srgbClr val="000000">
                <a:alpha val="16078"/>
              </a:srgbClr>
            </a:outerShdw>
          </a:effectLst>
        </p:spPr>
        <p:txBody>
          <a:bodyPr spcFirstLastPara="1" wrap="square" lIns="228600" tIns="228600" rIns="228600" bIns="137150" anchor="t" anchorCtr="0">
            <a:normAutofit/>
          </a:bodyPr>
          <a:lstStyle/>
          <a:p>
            <a:pPr marL="0" marR="0" lvl="0" indent="0" algn="l" rtl="0">
              <a:lnSpc>
                <a:spcPct val="120000"/>
              </a:lnSpc>
              <a:spcBef>
                <a:spcPts val="0"/>
              </a:spcBef>
              <a:spcAft>
                <a:spcPts val="0"/>
              </a:spcAft>
              <a:buNone/>
            </a:pPr>
            <a:r>
              <a:rPr lang="en-US" sz="2000" b="1">
                <a:solidFill>
                  <a:srgbClr val="214184"/>
                </a:solidFill>
                <a:latin typeface="Arial"/>
                <a:ea typeface="Arial"/>
                <a:cs typeface="Arial"/>
                <a:sym typeface="Arial"/>
              </a:rPr>
              <a:t>⑫  New Cycle</a:t>
            </a:r>
            <a:endParaRPr/>
          </a:p>
          <a:p>
            <a:pPr marL="0" marR="0" lvl="0" indent="0" algn="l" rtl="0">
              <a:lnSpc>
                <a:spcPct val="126666"/>
              </a:lnSpc>
              <a:spcBef>
                <a:spcPts val="600"/>
              </a:spcBef>
              <a:spcAft>
                <a:spcPts val="0"/>
              </a:spcAft>
              <a:buNone/>
            </a:pPr>
            <a:r>
              <a:rPr lang="en-US" sz="1500">
                <a:solidFill>
                  <a:srgbClr val="4A5A7A"/>
                </a:solidFill>
                <a:latin typeface="Arial"/>
                <a:ea typeface="Arial"/>
                <a:cs typeface="Arial"/>
                <a:sym typeface="Arial"/>
              </a:rPr>
              <a:t>Arduino immediately drops the next can and the whole sequence restarts automatically.</a:t>
            </a:r>
            <a:endParaRPr/>
          </a:p>
        </p:txBody>
      </p:sp>
      <p:sp>
        <p:nvSpPr>
          <p:cNvPr id="258" name="Google Shape;258;p13"/>
          <p:cNvSpPr/>
          <p:nvPr/>
        </p:nvSpPr>
        <p:spPr>
          <a:xfrm>
            <a:off x="6094000" y="34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13"/>
          <p:cNvSpPr/>
          <p:nvPr/>
        </p:nvSpPr>
        <p:spPr>
          <a:xfrm>
            <a:off x="11694000" y="34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13"/>
          <p:cNvSpPr/>
          <p:nvPr/>
        </p:nvSpPr>
        <p:spPr>
          <a:xfrm>
            <a:off x="6094000" y="70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13"/>
          <p:cNvSpPr/>
          <p:nvPr/>
        </p:nvSpPr>
        <p:spPr>
          <a:xfrm>
            <a:off x="11694000" y="7040000"/>
            <a:ext cx="700000" cy="420000"/>
          </a:xfrm>
          <a:prstGeom prst="righ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13"/>
          <p:cNvSpPr/>
          <p:nvPr/>
        </p:nvSpPr>
        <p:spPr>
          <a:xfrm>
            <a:off x="14604000" y="4800000"/>
            <a:ext cx="480000" cy="670000"/>
          </a:xfrm>
          <a:prstGeom prst="down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13"/>
          <p:cNvSpPr/>
          <p:nvPr/>
        </p:nvSpPr>
        <p:spPr>
          <a:xfrm>
            <a:off x="3644000" y="5240000"/>
            <a:ext cx="11200000" cy="420000"/>
          </a:xfrm>
          <a:prstGeom prst="left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13"/>
          <p:cNvSpPr/>
          <p:nvPr/>
        </p:nvSpPr>
        <p:spPr>
          <a:xfrm>
            <a:off x="3404000" y="5430000"/>
            <a:ext cx="480000" cy="670000"/>
          </a:xfrm>
          <a:prstGeom prst="downArrow">
            <a:avLst>
              <a:gd name="adj1" fmla="val 50000"/>
              <a:gd name="adj2" fmla="val 50000"/>
            </a:avLst>
          </a:prstGeom>
          <a:solidFill>
            <a:srgbClr val="214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13"/>
          <p:cNvSpPr/>
          <p:nvPr/>
        </p:nvSpPr>
        <p:spPr>
          <a:xfrm>
            <a:off x="12836841" y="292675"/>
            <a:ext cx="1281021" cy="1731109"/>
          </a:xfrm>
          <a:custGeom>
            <a:avLst/>
            <a:gdLst/>
            <a:ahLst/>
            <a:cxnLst/>
            <a:rect l="l" t="t" r="r" b="b"/>
            <a:pathLst>
              <a:path w="1281021" h="1731109" extrusionOk="0">
                <a:moveTo>
                  <a:pt x="0" y="0"/>
                </a:moveTo>
                <a:lnTo>
                  <a:pt x="1281021" y="0"/>
                </a:lnTo>
                <a:lnTo>
                  <a:pt x="1281021" y="1731110"/>
                </a:lnTo>
                <a:lnTo>
                  <a:pt x="0" y="1731110"/>
                </a:lnTo>
                <a:lnTo>
                  <a:pt x="0" y="0"/>
                </a:lnTo>
                <a:close/>
              </a:path>
            </a:pathLst>
          </a:custGeom>
          <a:noFill/>
          <a:ln>
            <a:noFill/>
          </a:ln>
        </p:spPr>
      </p:sp>
      <p:sp>
        <p:nvSpPr>
          <p:cNvPr id="266" name="Google Shape;266;p13"/>
          <p:cNvSpPr txBox="1"/>
          <p:nvPr/>
        </p:nvSpPr>
        <p:spPr>
          <a:xfrm>
            <a:off x="-434172" y="890717"/>
            <a:ext cx="14123254" cy="639801"/>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a:solidFill>
                  <a:srgbClr val="214184"/>
                </a:solidFill>
                <a:latin typeface="Arial"/>
                <a:ea typeface="Arial"/>
                <a:cs typeface="Arial"/>
                <a:sym typeface="Arial"/>
              </a:rPr>
              <a:t>System Workflow — Sorting &amp; Arm Control (2/2)</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70"/>
        <p:cNvGrpSpPr/>
        <p:nvPr/>
      </p:nvGrpSpPr>
      <p:grpSpPr>
        <a:xfrm>
          <a:off x="0" y="0"/>
          <a:ext cx="0" cy="0"/>
          <a:chOff x="0" y="0"/>
          <a:chExt cx="0" cy="0"/>
        </a:xfrm>
      </p:grpSpPr>
      <p:sp>
        <p:nvSpPr>
          <p:cNvPr id="271" name="Google Shape;271;p14"/>
          <p:cNvSpPr/>
          <p:nvPr/>
        </p:nvSpPr>
        <p:spPr>
          <a:xfrm rot="4281040">
            <a:off x="-3683350" y="6568941"/>
            <a:ext cx="4488785" cy="5378719"/>
          </a:xfrm>
          <a:custGeom>
            <a:avLst/>
            <a:gdLst/>
            <a:ahLst/>
            <a:cxnLst/>
            <a:rect l="l" t="t" r="r" b="b"/>
            <a:pathLst>
              <a:path w="4488785" h="5378719" extrusionOk="0">
                <a:moveTo>
                  <a:pt x="0" y="0"/>
                </a:moveTo>
                <a:lnTo>
                  <a:pt x="4488785" y="0"/>
                </a:lnTo>
                <a:lnTo>
                  <a:pt x="4488785" y="5378718"/>
                </a:lnTo>
                <a:lnTo>
                  <a:pt x="0" y="5378718"/>
                </a:lnTo>
                <a:lnTo>
                  <a:pt x="0" y="0"/>
                </a:lnTo>
                <a:close/>
              </a:path>
            </a:pathLst>
          </a:custGeom>
          <a:noFill/>
          <a:ln>
            <a:noFill/>
          </a:ln>
        </p:spPr>
      </p:sp>
      <p:sp>
        <p:nvSpPr>
          <p:cNvPr id="272" name="Google Shape;272;p14"/>
          <p:cNvSpPr/>
          <p:nvPr/>
        </p:nvSpPr>
        <p:spPr>
          <a:xfrm rot="3921125">
            <a:off x="14130136" y="-1989314"/>
            <a:ext cx="5550511" cy="5550511"/>
          </a:xfrm>
          <a:custGeom>
            <a:avLst/>
            <a:gdLst/>
            <a:ahLst/>
            <a:cxnLst/>
            <a:rect l="l" t="t" r="r" b="b"/>
            <a:pathLst>
              <a:path w="5550511" h="5550511" extrusionOk="0">
                <a:moveTo>
                  <a:pt x="0" y="0"/>
                </a:moveTo>
                <a:lnTo>
                  <a:pt x="5550511" y="0"/>
                </a:lnTo>
                <a:lnTo>
                  <a:pt x="5550511" y="5550512"/>
                </a:lnTo>
                <a:lnTo>
                  <a:pt x="0" y="5550512"/>
                </a:lnTo>
                <a:lnTo>
                  <a:pt x="0" y="0"/>
                </a:lnTo>
                <a:close/>
              </a:path>
            </a:pathLst>
          </a:custGeom>
          <a:noFill/>
          <a:ln>
            <a:noFill/>
          </a:ln>
        </p:spPr>
      </p:sp>
      <p:sp>
        <p:nvSpPr>
          <p:cNvPr id="273" name="Google Shape;273;p14"/>
          <p:cNvSpPr txBox="1"/>
          <p:nvPr/>
        </p:nvSpPr>
        <p:spPr>
          <a:xfrm>
            <a:off x="794428" y="2356417"/>
            <a:ext cx="15154025" cy="6831486"/>
          </a:xfrm>
          <a:prstGeom prst="rect">
            <a:avLst/>
          </a:prstGeom>
          <a:noFill/>
          <a:ln>
            <a:noFill/>
          </a:ln>
        </p:spPr>
        <p:txBody>
          <a:bodyPr spcFirstLastPara="1" wrap="square" lIns="0" tIns="0" rIns="0" bIns="0" anchor="t" anchorCtr="0">
            <a:spAutoFit/>
          </a:bodyPr>
          <a:lstStyle/>
          <a:p>
            <a:pPr marL="0" marR="0" lvl="0" indent="0" algn="l" rtl="0">
              <a:lnSpc>
                <a:spcPct val="140695"/>
              </a:lnSpc>
              <a:spcBef>
                <a:spcPts val="0"/>
              </a:spcBef>
              <a:spcAft>
                <a:spcPts val="0"/>
              </a:spcAft>
              <a:buNone/>
            </a:pPr>
            <a:r>
              <a:rPr lang="en-US" sz="3450">
                <a:solidFill>
                  <a:srgbClr val="214184"/>
                </a:solidFill>
                <a:latin typeface="Arial"/>
                <a:ea typeface="Arial"/>
                <a:cs typeface="Arial"/>
                <a:sym typeface="Arial"/>
              </a:rPr>
              <a:t>Automation &amp; Sorting:</a:t>
            </a:r>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Fully automated container dispensing and conveyor transport.</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Real-time material classification using YOLOv8.</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5-axis robotic arm for precise pick-and-place sorting.</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a:solidFill>
                <a:srgbClr val="214184"/>
              </a:solidFill>
              <a:latin typeface="Arial"/>
              <a:ea typeface="Arial"/>
              <a:cs typeface="Arial"/>
              <a:sym typeface="Arial"/>
            </a:endParaRPr>
          </a:p>
          <a:p>
            <a:pPr marL="0" marR="0" lvl="0" indent="0" algn="l" rtl="0">
              <a:lnSpc>
                <a:spcPct val="140695"/>
              </a:lnSpc>
              <a:spcBef>
                <a:spcPts val="0"/>
              </a:spcBef>
              <a:spcAft>
                <a:spcPts val="0"/>
              </a:spcAft>
              <a:buNone/>
            </a:pPr>
            <a:r>
              <a:rPr lang="en-US" sz="3450">
                <a:solidFill>
                  <a:srgbClr val="214184"/>
                </a:solidFill>
                <a:latin typeface="Arial"/>
                <a:ea typeface="Arial"/>
                <a:cs typeface="Arial"/>
                <a:sym typeface="Arial"/>
              </a:rPr>
              <a:t>Safety &amp; Monitoring:</a:t>
            </a:r>
            <a:endParaRPr sz="3450">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Depth sensors detect full bins before placement.</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Fallback routing for failed robotic grips.</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Live LCD display of system status.</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a:solidFill>
                <a:srgbClr val="214184"/>
              </a:solidFill>
              <a:latin typeface="Arial"/>
              <a:ea typeface="Arial"/>
              <a:cs typeface="Arial"/>
              <a:sym typeface="Arial"/>
            </a:endParaRPr>
          </a:p>
          <a:p>
            <a:pPr marL="0" marR="0" lvl="0" indent="0" algn="l" rtl="0">
              <a:lnSpc>
                <a:spcPct val="186692"/>
              </a:lnSpc>
              <a:spcBef>
                <a:spcPts val="0"/>
              </a:spcBef>
              <a:spcAft>
                <a:spcPts val="0"/>
              </a:spcAft>
              <a:buNone/>
            </a:pPr>
            <a:r>
              <a:rPr lang="en-US" sz="2600" i="1">
                <a:solidFill>
                  <a:srgbClr val="C0392B"/>
                </a:solidFill>
                <a:latin typeface="Arial"/>
                <a:ea typeface="Arial"/>
                <a:cs typeface="Arial"/>
                <a:sym typeface="Arial"/>
              </a:rPr>
              <a:t>📷 [: شاشة الـ LCD وهي شغالة وعم تعرض الحالة]</a:t>
            </a:r>
            <a:endParaRPr sz="2600" i="1">
              <a:solidFill>
                <a:srgbClr val="C0392B"/>
              </a:solidFill>
              <a:latin typeface="Arial"/>
              <a:ea typeface="Arial"/>
              <a:cs typeface="Arial"/>
              <a:sym typeface="Arial"/>
            </a:endParaRPr>
          </a:p>
        </p:txBody>
      </p:sp>
      <p:sp>
        <p:nvSpPr>
          <p:cNvPr id="274" name="Google Shape;274;p14"/>
          <p:cNvSpPr/>
          <p:nvPr/>
        </p:nvSpPr>
        <p:spPr>
          <a:xfrm>
            <a:off x="12836841" y="292675"/>
            <a:ext cx="1281021" cy="1731109"/>
          </a:xfrm>
          <a:custGeom>
            <a:avLst/>
            <a:gdLst/>
            <a:ahLst/>
            <a:cxnLst/>
            <a:rect l="l" t="t" r="r" b="b"/>
            <a:pathLst>
              <a:path w="1281021" h="1731109" extrusionOk="0">
                <a:moveTo>
                  <a:pt x="0" y="0"/>
                </a:moveTo>
                <a:lnTo>
                  <a:pt x="1281021" y="0"/>
                </a:lnTo>
                <a:lnTo>
                  <a:pt x="1281021" y="1731110"/>
                </a:lnTo>
                <a:lnTo>
                  <a:pt x="0" y="1731110"/>
                </a:lnTo>
                <a:lnTo>
                  <a:pt x="0" y="0"/>
                </a:lnTo>
                <a:close/>
              </a:path>
            </a:pathLst>
          </a:custGeom>
          <a:noFill/>
          <a:ln>
            <a:noFill/>
          </a:ln>
        </p:spPr>
      </p:sp>
      <p:sp>
        <p:nvSpPr>
          <p:cNvPr id="275" name="Google Shape;275;p14"/>
          <p:cNvSpPr/>
          <p:nvPr/>
        </p:nvSpPr>
        <p:spPr>
          <a:xfrm>
            <a:off x="14539996" y="6673515"/>
            <a:ext cx="3748004" cy="3757036"/>
          </a:xfrm>
          <a:custGeom>
            <a:avLst/>
            <a:gdLst/>
            <a:ahLst/>
            <a:cxnLst/>
            <a:rect l="l" t="t" r="r" b="b"/>
            <a:pathLst>
              <a:path w="3748004" h="3757036" extrusionOk="0">
                <a:moveTo>
                  <a:pt x="0" y="0"/>
                </a:moveTo>
                <a:lnTo>
                  <a:pt x="3748004" y="0"/>
                </a:lnTo>
                <a:lnTo>
                  <a:pt x="3748004" y="3757035"/>
                </a:lnTo>
                <a:lnTo>
                  <a:pt x="0" y="3757035"/>
                </a:lnTo>
                <a:lnTo>
                  <a:pt x="0" y="0"/>
                </a:lnTo>
                <a:close/>
              </a:path>
            </a:pathLst>
          </a:custGeom>
          <a:blipFill rotWithShape="1">
            <a:blip r:embed="rId3">
              <a:alphaModFix/>
            </a:blip>
            <a:stretch>
              <a:fillRect/>
            </a:stretch>
          </a:blipFill>
          <a:ln>
            <a:noFill/>
          </a:ln>
        </p:spPr>
      </p:sp>
      <p:sp>
        <p:nvSpPr>
          <p:cNvPr id="276" name="Google Shape;276;p14"/>
          <p:cNvSpPr txBox="1"/>
          <p:nvPr/>
        </p:nvSpPr>
        <p:spPr>
          <a:xfrm>
            <a:off x="-434172" y="890717"/>
            <a:ext cx="14123254" cy="639801"/>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a:solidFill>
                  <a:srgbClr val="214184"/>
                </a:solidFill>
                <a:latin typeface="Arial"/>
                <a:ea typeface="Arial"/>
                <a:cs typeface="Arial"/>
                <a:sym typeface="Arial"/>
              </a:rPr>
              <a:t>Key Features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80"/>
        <p:cNvGrpSpPr/>
        <p:nvPr/>
      </p:nvGrpSpPr>
      <p:grpSpPr>
        <a:xfrm>
          <a:off x="0" y="0"/>
          <a:ext cx="0" cy="0"/>
          <a:chOff x="0" y="0"/>
          <a:chExt cx="0" cy="0"/>
        </a:xfrm>
      </p:grpSpPr>
      <p:sp>
        <p:nvSpPr>
          <p:cNvPr id="281" name="Google Shape;281;p15"/>
          <p:cNvSpPr/>
          <p:nvPr/>
        </p:nvSpPr>
        <p:spPr>
          <a:xfrm rot="4281040">
            <a:off x="-3683350" y="6568941"/>
            <a:ext cx="4488785" cy="5378719"/>
          </a:xfrm>
          <a:custGeom>
            <a:avLst/>
            <a:gdLst/>
            <a:ahLst/>
            <a:cxnLst/>
            <a:rect l="l" t="t" r="r" b="b"/>
            <a:pathLst>
              <a:path w="4488785" h="5378719" extrusionOk="0">
                <a:moveTo>
                  <a:pt x="0" y="0"/>
                </a:moveTo>
                <a:lnTo>
                  <a:pt x="4488785" y="0"/>
                </a:lnTo>
                <a:lnTo>
                  <a:pt x="4488785" y="5378718"/>
                </a:lnTo>
                <a:lnTo>
                  <a:pt x="0" y="5378718"/>
                </a:lnTo>
                <a:lnTo>
                  <a:pt x="0" y="0"/>
                </a:lnTo>
                <a:close/>
              </a:path>
            </a:pathLst>
          </a:custGeom>
          <a:noFill/>
          <a:ln>
            <a:noFill/>
          </a:ln>
        </p:spPr>
      </p:sp>
      <p:sp>
        <p:nvSpPr>
          <p:cNvPr id="282" name="Google Shape;282;p15"/>
          <p:cNvSpPr/>
          <p:nvPr/>
        </p:nvSpPr>
        <p:spPr>
          <a:xfrm rot="3921125">
            <a:off x="14130136" y="-1989314"/>
            <a:ext cx="5550511" cy="5550511"/>
          </a:xfrm>
          <a:custGeom>
            <a:avLst/>
            <a:gdLst/>
            <a:ahLst/>
            <a:cxnLst/>
            <a:rect l="l" t="t" r="r" b="b"/>
            <a:pathLst>
              <a:path w="5550511" h="5550511" extrusionOk="0">
                <a:moveTo>
                  <a:pt x="0" y="0"/>
                </a:moveTo>
                <a:lnTo>
                  <a:pt x="5550511" y="0"/>
                </a:lnTo>
                <a:lnTo>
                  <a:pt x="5550511" y="5550512"/>
                </a:lnTo>
                <a:lnTo>
                  <a:pt x="0" y="5550512"/>
                </a:lnTo>
                <a:lnTo>
                  <a:pt x="0" y="0"/>
                </a:lnTo>
                <a:close/>
              </a:path>
            </a:pathLst>
          </a:custGeom>
          <a:noFill/>
          <a:ln>
            <a:noFill/>
          </a:ln>
        </p:spPr>
      </p:sp>
      <p:sp>
        <p:nvSpPr>
          <p:cNvPr id="283" name="Google Shape;283;p15"/>
          <p:cNvSpPr txBox="1"/>
          <p:nvPr/>
        </p:nvSpPr>
        <p:spPr>
          <a:xfrm>
            <a:off x="794428" y="2356417"/>
            <a:ext cx="15154025" cy="6831486"/>
          </a:xfrm>
          <a:prstGeom prst="rect">
            <a:avLst/>
          </a:prstGeom>
          <a:noFill/>
          <a:ln>
            <a:noFill/>
          </a:ln>
        </p:spPr>
        <p:txBody>
          <a:bodyPr spcFirstLastPara="1" wrap="square" lIns="0" tIns="0" rIns="0" bIns="0" anchor="t" anchorCtr="0">
            <a:spAutoFit/>
          </a:bodyPr>
          <a:lstStyle/>
          <a:p>
            <a:pPr marL="0" marR="0" lvl="0" indent="0" algn="l" rtl="0">
              <a:lnSpc>
                <a:spcPct val="140695"/>
              </a:lnSpc>
              <a:spcBef>
                <a:spcPts val="0"/>
              </a:spcBef>
              <a:spcAft>
                <a:spcPts val="0"/>
              </a:spcAft>
              <a:buNone/>
            </a:pPr>
            <a:r>
              <a:rPr lang="en-US" sz="3450">
                <a:solidFill>
                  <a:srgbClr val="214184"/>
                </a:solidFill>
                <a:latin typeface="Arial"/>
                <a:ea typeface="Arial"/>
                <a:cs typeface="Arial"/>
                <a:sym typeface="Arial"/>
              </a:rPr>
              <a:t>Challenge: Building the robotic + AI pipeline surfaced three hurdles:</a:t>
            </a:r>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Robotic arm motion jitter from PWM interference.</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Unreliable Wi-Fi/Bluetooth links between boards.</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Sourcing stable 25A power for all motors.</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a:solidFill>
                <a:srgbClr val="214184"/>
              </a:solidFill>
              <a:latin typeface="Arial"/>
              <a:ea typeface="Arial"/>
              <a:cs typeface="Arial"/>
              <a:sym typeface="Arial"/>
            </a:endParaRPr>
          </a:p>
          <a:p>
            <a:pPr marL="0" marR="0" lvl="0" indent="0" algn="l" rtl="0">
              <a:lnSpc>
                <a:spcPct val="140695"/>
              </a:lnSpc>
              <a:spcBef>
                <a:spcPts val="0"/>
              </a:spcBef>
              <a:spcAft>
                <a:spcPts val="0"/>
              </a:spcAft>
              <a:buNone/>
            </a:pPr>
            <a:r>
              <a:rPr lang="en-US" sz="3450">
                <a:solidFill>
                  <a:srgbClr val="214184"/>
                </a:solidFill>
                <a:latin typeface="Arial"/>
                <a:ea typeface="Arial"/>
                <a:cs typeface="Arial"/>
                <a:sym typeface="Arial"/>
              </a:rPr>
              <a:t>Solution:</a:t>
            </a:r>
            <a:endParaRPr sz="3450">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Custom Python calibration for precise motion.</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Switched to wired Serial communication.</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Isolated power supply with buck converters.</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a:solidFill>
                <a:srgbClr val="214184"/>
              </a:solidFill>
              <a:latin typeface="Arial"/>
              <a:ea typeface="Arial"/>
              <a:cs typeface="Arial"/>
              <a:sym typeface="Arial"/>
            </a:endParaRPr>
          </a:p>
          <a:p>
            <a:pPr marL="0" marR="0" lvl="0" indent="0" algn="l" rtl="0">
              <a:lnSpc>
                <a:spcPct val="186692"/>
              </a:lnSpc>
              <a:spcBef>
                <a:spcPts val="0"/>
              </a:spcBef>
              <a:spcAft>
                <a:spcPts val="0"/>
              </a:spcAft>
              <a:buNone/>
            </a:pPr>
            <a:r>
              <a:rPr lang="en-US" sz="2600" i="1">
                <a:solidFill>
                  <a:srgbClr val="C0392B"/>
                </a:solidFill>
                <a:latin typeface="Arial"/>
                <a:ea typeface="Arial"/>
                <a:cs typeface="Arial"/>
                <a:sym typeface="Arial"/>
              </a:rPr>
              <a:t>📷 [ التوصيلات/الأسلاك أثناء التجربة والتصليح]</a:t>
            </a:r>
            <a:endParaRPr sz="2600" i="1">
              <a:solidFill>
                <a:srgbClr val="C0392B"/>
              </a:solidFill>
              <a:latin typeface="Arial"/>
              <a:ea typeface="Arial"/>
              <a:cs typeface="Arial"/>
              <a:sym typeface="Arial"/>
            </a:endParaRPr>
          </a:p>
        </p:txBody>
      </p:sp>
      <p:sp>
        <p:nvSpPr>
          <p:cNvPr id="284" name="Google Shape;284;p15"/>
          <p:cNvSpPr/>
          <p:nvPr/>
        </p:nvSpPr>
        <p:spPr>
          <a:xfrm>
            <a:off x="12836841" y="292675"/>
            <a:ext cx="1281021" cy="1731109"/>
          </a:xfrm>
          <a:custGeom>
            <a:avLst/>
            <a:gdLst/>
            <a:ahLst/>
            <a:cxnLst/>
            <a:rect l="l" t="t" r="r" b="b"/>
            <a:pathLst>
              <a:path w="1281021" h="1731109" extrusionOk="0">
                <a:moveTo>
                  <a:pt x="0" y="0"/>
                </a:moveTo>
                <a:lnTo>
                  <a:pt x="1281021" y="0"/>
                </a:lnTo>
                <a:lnTo>
                  <a:pt x="1281021" y="1731110"/>
                </a:lnTo>
                <a:lnTo>
                  <a:pt x="0" y="1731110"/>
                </a:lnTo>
                <a:lnTo>
                  <a:pt x="0" y="0"/>
                </a:lnTo>
                <a:close/>
              </a:path>
            </a:pathLst>
          </a:custGeom>
          <a:noFill/>
          <a:ln>
            <a:noFill/>
          </a:ln>
        </p:spPr>
      </p:sp>
      <p:sp>
        <p:nvSpPr>
          <p:cNvPr id="285" name="Google Shape;285;p15"/>
          <p:cNvSpPr/>
          <p:nvPr/>
        </p:nvSpPr>
        <p:spPr>
          <a:xfrm>
            <a:off x="14539996" y="6673515"/>
            <a:ext cx="3748004" cy="3757036"/>
          </a:xfrm>
          <a:custGeom>
            <a:avLst/>
            <a:gdLst/>
            <a:ahLst/>
            <a:cxnLst/>
            <a:rect l="l" t="t" r="r" b="b"/>
            <a:pathLst>
              <a:path w="3748004" h="3757036" extrusionOk="0">
                <a:moveTo>
                  <a:pt x="0" y="0"/>
                </a:moveTo>
                <a:lnTo>
                  <a:pt x="3748004" y="0"/>
                </a:lnTo>
                <a:lnTo>
                  <a:pt x="3748004" y="3757035"/>
                </a:lnTo>
                <a:lnTo>
                  <a:pt x="0" y="3757035"/>
                </a:lnTo>
                <a:lnTo>
                  <a:pt x="0" y="0"/>
                </a:lnTo>
                <a:close/>
              </a:path>
            </a:pathLst>
          </a:custGeom>
          <a:blipFill rotWithShape="1">
            <a:blip r:embed="rId3">
              <a:alphaModFix/>
            </a:blip>
            <a:stretch>
              <a:fillRect/>
            </a:stretch>
          </a:blipFill>
          <a:ln>
            <a:noFill/>
          </a:ln>
        </p:spPr>
      </p:sp>
      <p:sp>
        <p:nvSpPr>
          <p:cNvPr id="286" name="Google Shape;286;p15"/>
          <p:cNvSpPr txBox="1"/>
          <p:nvPr/>
        </p:nvSpPr>
        <p:spPr>
          <a:xfrm>
            <a:off x="-434172" y="890717"/>
            <a:ext cx="14123254" cy="639801"/>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a:solidFill>
                  <a:srgbClr val="214184"/>
                </a:solidFill>
                <a:latin typeface="Arial"/>
                <a:ea typeface="Arial"/>
                <a:cs typeface="Arial"/>
                <a:sym typeface="Arial"/>
              </a:rPr>
              <a:t>Challenges &amp; Solutions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290"/>
        <p:cNvGrpSpPr/>
        <p:nvPr/>
      </p:nvGrpSpPr>
      <p:grpSpPr>
        <a:xfrm>
          <a:off x="0" y="0"/>
          <a:ext cx="0" cy="0"/>
          <a:chOff x="0" y="0"/>
          <a:chExt cx="0" cy="0"/>
        </a:xfrm>
      </p:grpSpPr>
      <p:sp>
        <p:nvSpPr>
          <p:cNvPr id="291" name="Google Shape;291;p16"/>
          <p:cNvSpPr/>
          <p:nvPr/>
        </p:nvSpPr>
        <p:spPr>
          <a:xfrm rot="4281040">
            <a:off x="-3683350" y="6568941"/>
            <a:ext cx="4488785" cy="5378719"/>
          </a:xfrm>
          <a:custGeom>
            <a:avLst/>
            <a:gdLst/>
            <a:ahLst/>
            <a:cxnLst/>
            <a:rect l="l" t="t" r="r" b="b"/>
            <a:pathLst>
              <a:path w="4488785" h="5378719" extrusionOk="0">
                <a:moveTo>
                  <a:pt x="0" y="0"/>
                </a:moveTo>
                <a:lnTo>
                  <a:pt x="4488785" y="0"/>
                </a:lnTo>
                <a:lnTo>
                  <a:pt x="4488785" y="5378718"/>
                </a:lnTo>
                <a:lnTo>
                  <a:pt x="0" y="5378718"/>
                </a:lnTo>
                <a:lnTo>
                  <a:pt x="0" y="0"/>
                </a:lnTo>
                <a:close/>
              </a:path>
            </a:pathLst>
          </a:custGeom>
          <a:noFill/>
          <a:ln>
            <a:noFill/>
          </a:ln>
        </p:spPr>
      </p:sp>
      <p:sp>
        <p:nvSpPr>
          <p:cNvPr id="292" name="Google Shape;292;p16"/>
          <p:cNvSpPr/>
          <p:nvPr/>
        </p:nvSpPr>
        <p:spPr>
          <a:xfrm rot="3921125">
            <a:off x="14130136" y="-1989314"/>
            <a:ext cx="5550511" cy="5550511"/>
          </a:xfrm>
          <a:custGeom>
            <a:avLst/>
            <a:gdLst/>
            <a:ahLst/>
            <a:cxnLst/>
            <a:rect l="l" t="t" r="r" b="b"/>
            <a:pathLst>
              <a:path w="5550511" h="5550511" extrusionOk="0">
                <a:moveTo>
                  <a:pt x="0" y="0"/>
                </a:moveTo>
                <a:lnTo>
                  <a:pt x="5550511" y="0"/>
                </a:lnTo>
                <a:lnTo>
                  <a:pt x="5550511" y="5550512"/>
                </a:lnTo>
                <a:lnTo>
                  <a:pt x="0" y="5550512"/>
                </a:lnTo>
                <a:lnTo>
                  <a:pt x="0" y="0"/>
                </a:lnTo>
                <a:close/>
              </a:path>
            </a:pathLst>
          </a:custGeom>
          <a:noFill/>
          <a:ln>
            <a:noFill/>
          </a:ln>
        </p:spPr>
      </p:sp>
      <p:sp>
        <p:nvSpPr>
          <p:cNvPr id="293" name="Google Shape;293;p16"/>
          <p:cNvSpPr txBox="1"/>
          <p:nvPr/>
        </p:nvSpPr>
        <p:spPr>
          <a:xfrm>
            <a:off x="794428" y="2356417"/>
            <a:ext cx="15154025" cy="6831486"/>
          </a:xfrm>
          <a:prstGeom prst="rect">
            <a:avLst/>
          </a:prstGeom>
          <a:noFill/>
          <a:ln>
            <a:noFill/>
          </a:ln>
        </p:spPr>
        <p:txBody>
          <a:bodyPr spcFirstLastPara="1" wrap="square" lIns="0" tIns="0" rIns="0" bIns="0" anchor="t" anchorCtr="0">
            <a:spAutoFit/>
          </a:bodyPr>
          <a:lstStyle/>
          <a:p>
            <a:pPr marL="0" marR="0" lvl="0" indent="0" algn="l" rtl="0">
              <a:lnSpc>
                <a:spcPct val="140695"/>
              </a:lnSpc>
              <a:spcBef>
                <a:spcPts val="0"/>
              </a:spcBef>
              <a:spcAft>
                <a:spcPts val="0"/>
              </a:spcAft>
              <a:buNone/>
            </a:pPr>
            <a:r>
              <a:rPr lang="en-US" sz="3450">
                <a:solidFill>
                  <a:srgbClr val="214184"/>
                </a:solidFill>
                <a:latin typeface="Arial"/>
                <a:ea typeface="Arial"/>
                <a:cs typeface="Arial"/>
                <a:sym typeface="Arial"/>
              </a:rPr>
              <a:t>Echo Vision delivers a working automated sorting prototype that:</a:t>
            </a:r>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Integrates vision, embedded systems, and robotics.</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Reliably sorts plastic, metal, and cardboard.</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Handles full bins and failed grips gracefully.</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a:solidFill>
                <a:srgbClr val="214184"/>
              </a:solidFill>
              <a:latin typeface="Arial"/>
              <a:ea typeface="Arial"/>
              <a:cs typeface="Arial"/>
              <a:sym typeface="Arial"/>
            </a:endParaRPr>
          </a:p>
          <a:p>
            <a:pPr marL="0" marR="0" lvl="0" indent="0" algn="l" rtl="0">
              <a:lnSpc>
                <a:spcPct val="140695"/>
              </a:lnSpc>
              <a:spcBef>
                <a:spcPts val="0"/>
              </a:spcBef>
              <a:spcAft>
                <a:spcPts val="0"/>
              </a:spcAft>
              <a:buNone/>
            </a:pPr>
            <a:r>
              <a:rPr lang="en-US" sz="3450">
                <a:solidFill>
                  <a:srgbClr val="214184"/>
                </a:solidFill>
                <a:latin typeface="Arial"/>
                <a:ea typeface="Arial"/>
                <a:cs typeface="Arial"/>
                <a:sym typeface="Arial"/>
              </a:rPr>
              <a:t>Future Work:</a:t>
            </a:r>
            <a:endParaRPr sz="3450">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Upgrade to industrial-grade power and motors.</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Add IoT connectivity for remote monitoring.</a:t>
            </a:r>
            <a:endParaRPr sz="3450" b="0" i="0" u="none" strike="noStrike" cap="none">
              <a:solidFill>
                <a:srgbClr val="214184"/>
              </a:solidFill>
              <a:latin typeface="Arial"/>
              <a:ea typeface="Arial"/>
              <a:cs typeface="Arial"/>
              <a:sym typeface="Arial"/>
            </a:endParaRPr>
          </a:p>
          <a:p>
            <a:pPr marL="748030" marR="0" lvl="1" indent="-374015" algn="l" rtl="0">
              <a:lnSpc>
                <a:spcPct val="140695"/>
              </a:lnSpc>
              <a:spcBef>
                <a:spcPts val="0"/>
              </a:spcBef>
              <a:spcAft>
                <a:spcPts val="0"/>
              </a:spcAft>
              <a:buClr>
                <a:srgbClr val="214184"/>
              </a:buClr>
              <a:buSzPts val="3450"/>
              <a:buFont typeface="Arial"/>
              <a:buChar char="•"/>
            </a:pPr>
            <a:r>
              <a:rPr lang="en-US" sz="3450" b="0" i="0" u="none" strike="noStrike" cap="none">
                <a:solidFill>
                  <a:srgbClr val="214184"/>
                </a:solidFill>
                <a:latin typeface="Arial"/>
                <a:ea typeface="Arial"/>
                <a:cs typeface="Arial"/>
                <a:sym typeface="Arial"/>
              </a:rPr>
              <a:t>Expand the AI model to more materials.</a:t>
            </a:r>
            <a:endParaRPr sz="3450" b="0" i="0" u="none" strike="noStrike" cap="none">
              <a:solidFill>
                <a:srgbClr val="214184"/>
              </a:solidFill>
              <a:latin typeface="Arial"/>
              <a:ea typeface="Arial"/>
              <a:cs typeface="Arial"/>
              <a:sym typeface="Arial"/>
            </a:endParaRPr>
          </a:p>
          <a:p>
            <a:pPr marL="0" marR="0" lvl="0" indent="0" algn="l" rtl="0">
              <a:lnSpc>
                <a:spcPct val="140005"/>
              </a:lnSpc>
              <a:spcBef>
                <a:spcPts val="0"/>
              </a:spcBef>
              <a:spcAft>
                <a:spcPts val="0"/>
              </a:spcAft>
              <a:buNone/>
            </a:pPr>
            <a:endParaRPr sz="3467">
              <a:solidFill>
                <a:srgbClr val="214184"/>
              </a:solidFill>
              <a:latin typeface="Arial"/>
              <a:ea typeface="Arial"/>
              <a:cs typeface="Arial"/>
              <a:sym typeface="Arial"/>
            </a:endParaRPr>
          </a:p>
          <a:p>
            <a:pPr marL="0" marR="0" lvl="0" indent="0" algn="l" rtl="0">
              <a:lnSpc>
                <a:spcPct val="186692"/>
              </a:lnSpc>
              <a:spcBef>
                <a:spcPts val="0"/>
              </a:spcBef>
              <a:spcAft>
                <a:spcPts val="0"/>
              </a:spcAft>
              <a:buNone/>
            </a:pPr>
            <a:r>
              <a:rPr lang="en-US" sz="2600" i="1">
                <a:solidFill>
                  <a:srgbClr val="C0392B"/>
                </a:solidFill>
                <a:latin typeface="Arial"/>
                <a:ea typeface="Arial"/>
                <a:cs typeface="Arial"/>
                <a:sym typeface="Arial"/>
              </a:rPr>
              <a:t>📷 [ النظام الكامل جاهز على الطاولة / الفريق مع الجهاز]</a:t>
            </a:r>
            <a:endParaRPr sz="2600" i="1">
              <a:solidFill>
                <a:srgbClr val="C0392B"/>
              </a:solidFill>
              <a:latin typeface="Arial"/>
              <a:ea typeface="Arial"/>
              <a:cs typeface="Arial"/>
              <a:sym typeface="Arial"/>
            </a:endParaRPr>
          </a:p>
        </p:txBody>
      </p:sp>
      <p:sp>
        <p:nvSpPr>
          <p:cNvPr id="294" name="Google Shape;294;p16"/>
          <p:cNvSpPr/>
          <p:nvPr/>
        </p:nvSpPr>
        <p:spPr>
          <a:xfrm>
            <a:off x="12836841" y="292675"/>
            <a:ext cx="1281021" cy="1731109"/>
          </a:xfrm>
          <a:custGeom>
            <a:avLst/>
            <a:gdLst/>
            <a:ahLst/>
            <a:cxnLst/>
            <a:rect l="l" t="t" r="r" b="b"/>
            <a:pathLst>
              <a:path w="1281021" h="1731109" extrusionOk="0">
                <a:moveTo>
                  <a:pt x="0" y="0"/>
                </a:moveTo>
                <a:lnTo>
                  <a:pt x="1281021" y="0"/>
                </a:lnTo>
                <a:lnTo>
                  <a:pt x="1281021" y="1731110"/>
                </a:lnTo>
                <a:lnTo>
                  <a:pt x="0" y="1731110"/>
                </a:lnTo>
                <a:lnTo>
                  <a:pt x="0" y="0"/>
                </a:lnTo>
                <a:close/>
              </a:path>
            </a:pathLst>
          </a:custGeom>
          <a:noFill/>
          <a:ln>
            <a:noFill/>
          </a:ln>
        </p:spPr>
      </p:sp>
      <p:sp>
        <p:nvSpPr>
          <p:cNvPr id="295" name="Google Shape;295;p16"/>
          <p:cNvSpPr/>
          <p:nvPr/>
        </p:nvSpPr>
        <p:spPr>
          <a:xfrm>
            <a:off x="14539996" y="6673515"/>
            <a:ext cx="3748004" cy="3757036"/>
          </a:xfrm>
          <a:custGeom>
            <a:avLst/>
            <a:gdLst/>
            <a:ahLst/>
            <a:cxnLst/>
            <a:rect l="l" t="t" r="r" b="b"/>
            <a:pathLst>
              <a:path w="3748004" h="3757036" extrusionOk="0">
                <a:moveTo>
                  <a:pt x="0" y="0"/>
                </a:moveTo>
                <a:lnTo>
                  <a:pt x="3748004" y="0"/>
                </a:lnTo>
                <a:lnTo>
                  <a:pt x="3748004" y="3757035"/>
                </a:lnTo>
                <a:lnTo>
                  <a:pt x="0" y="3757035"/>
                </a:lnTo>
                <a:lnTo>
                  <a:pt x="0" y="0"/>
                </a:lnTo>
                <a:close/>
              </a:path>
            </a:pathLst>
          </a:custGeom>
          <a:blipFill rotWithShape="1">
            <a:blip r:embed="rId3">
              <a:alphaModFix/>
            </a:blip>
            <a:stretch>
              <a:fillRect/>
            </a:stretch>
          </a:blipFill>
          <a:ln>
            <a:noFill/>
          </a:ln>
        </p:spPr>
      </p:sp>
      <p:sp>
        <p:nvSpPr>
          <p:cNvPr id="296" name="Google Shape;296;p16"/>
          <p:cNvSpPr txBox="1"/>
          <p:nvPr/>
        </p:nvSpPr>
        <p:spPr>
          <a:xfrm>
            <a:off x="-434172" y="890717"/>
            <a:ext cx="14123254" cy="639801"/>
          </a:xfrm>
          <a:prstGeom prst="rect">
            <a:avLst/>
          </a:prstGeom>
          <a:noFill/>
          <a:ln>
            <a:noFill/>
          </a:ln>
        </p:spPr>
        <p:txBody>
          <a:bodyPr spcFirstLastPara="1" wrap="square" lIns="0" tIns="0" rIns="0" bIns="0" anchor="t" anchorCtr="0">
            <a:spAutoFit/>
          </a:bodyPr>
          <a:lstStyle/>
          <a:p>
            <a:pPr marL="0" marR="0" lvl="0" indent="0" algn="ctr" rtl="0">
              <a:lnSpc>
                <a:spcPct val="97007"/>
              </a:lnSpc>
              <a:spcBef>
                <a:spcPts val="0"/>
              </a:spcBef>
              <a:spcAft>
                <a:spcPts val="0"/>
              </a:spcAft>
              <a:buNone/>
            </a:pPr>
            <a:r>
              <a:rPr lang="en-US" sz="4946" b="1">
                <a:solidFill>
                  <a:srgbClr val="214184"/>
                </a:solidFill>
                <a:latin typeface="Arial"/>
                <a:ea typeface="Arial"/>
                <a:cs typeface="Arial"/>
                <a:sym typeface="Arial"/>
              </a:rPr>
              <a:t>Conclusion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F6F3"/>
        </a:solidFill>
        <a:effectLst/>
      </p:bgPr>
    </p:bg>
    <p:spTree>
      <p:nvGrpSpPr>
        <p:cNvPr id="1" name="Shape 300"/>
        <p:cNvGrpSpPr/>
        <p:nvPr/>
      </p:nvGrpSpPr>
      <p:grpSpPr>
        <a:xfrm>
          <a:off x="0" y="0"/>
          <a:ext cx="0" cy="0"/>
          <a:chOff x="0" y="0"/>
          <a:chExt cx="0" cy="0"/>
        </a:xfrm>
      </p:grpSpPr>
      <p:sp>
        <p:nvSpPr>
          <p:cNvPr id="301" name="Google Shape;301;p17"/>
          <p:cNvSpPr/>
          <p:nvPr/>
        </p:nvSpPr>
        <p:spPr>
          <a:xfrm>
            <a:off x="14339749" y="2482062"/>
            <a:ext cx="7238619" cy="8229600"/>
          </a:xfrm>
          <a:custGeom>
            <a:avLst/>
            <a:gdLst/>
            <a:ahLst/>
            <a:cxnLst/>
            <a:rect l="l" t="t" r="r" b="b"/>
            <a:pathLst>
              <a:path w="7238619" h="8229600" extrusionOk="0">
                <a:moveTo>
                  <a:pt x="0" y="0"/>
                </a:moveTo>
                <a:lnTo>
                  <a:pt x="7238619" y="0"/>
                </a:lnTo>
                <a:lnTo>
                  <a:pt x="7238619" y="8229600"/>
                </a:lnTo>
                <a:lnTo>
                  <a:pt x="0" y="8229600"/>
                </a:lnTo>
                <a:lnTo>
                  <a:pt x="0" y="0"/>
                </a:lnTo>
                <a:close/>
              </a:path>
            </a:pathLst>
          </a:custGeom>
          <a:blipFill rotWithShape="1">
            <a:blip r:embed="rId3">
              <a:alphaModFix/>
            </a:blip>
            <a:stretch>
              <a:fillRect/>
            </a:stretch>
          </a:blipFill>
          <a:ln>
            <a:noFill/>
          </a:ln>
        </p:spPr>
      </p:sp>
      <p:sp>
        <p:nvSpPr>
          <p:cNvPr id="302" name="Google Shape;302;p17"/>
          <p:cNvSpPr/>
          <p:nvPr/>
        </p:nvSpPr>
        <p:spPr>
          <a:xfrm>
            <a:off x="-1102861" y="4112027"/>
            <a:ext cx="5054215" cy="6330958"/>
          </a:xfrm>
          <a:custGeom>
            <a:avLst/>
            <a:gdLst/>
            <a:ahLst/>
            <a:cxnLst/>
            <a:rect l="l" t="t" r="r" b="b"/>
            <a:pathLst>
              <a:path w="5054215" h="6330958" extrusionOk="0">
                <a:moveTo>
                  <a:pt x="0" y="0"/>
                </a:moveTo>
                <a:lnTo>
                  <a:pt x="5054215" y="0"/>
                </a:lnTo>
                <a:lnTo>
                  <a:pt x="5054215" y="6330958"/>
                </a:lnTo>
                <a:lnTo>
                  <a:pt x="0" y="6330958"/>
                </a:lnTo>
                <a:lnTo>
                  <a:pt x="0" y="0"/>
                </a:lnTo>
                <a:close/>
              </a:path>
            </a:pathLst>
          </a:custGeom>
          <a:blipFill rotWithShape="1">
            <a:blip r:embed="rId4">
              <a:alphaModFix/>
            </a:blip>
            <a:stretch>
              <a:fillRect/>
            </a:stretch>
          </a:blipFill>
          <a:ln>
            <a:noFill/>
          </a:ln>
        </p:spPr>
      </p:sp>
      <p:sp>
        <p:nvSpPr>
          <p:cNvPr id="303" name="Google Shape;303;p17"/>
          <p:cNvSpPr txBox="1"/>
          <p:nvPr/>
        </p:nvSpPr>
        <p:spPr>
          <a:xfrm>
            <a:off x="3402607" y="3061837"/>
            <a:ext cx="11482787" cy="4553852"/>
          </a:xfrm>
          <a:prstGeom prst="rect">
            <a:avLst/>
          </a:prstGeom>
          <a:noFill/>
          <a:ln>
            <a:noFill/>
          </a:ln>
        </p:spPr>
        <p:txBody>
          <a:bodyPr spcFirstLastPara="1" wrap="square" lIns="0" tIns="0" rIns="0" bIns="0" anchor="t" anchorCtr="0">
            <a:spAutoFit/>
          </a:bodyPr>
          <a:lstStyle/>
          <a:p>
            <a:pPr marL="0" marR="0" lvl="0" indent="0" algn="ctr" rtl="0">
              <a:lnSpc>
                <a:spcPct val="96999"/>
              </a:lnSpc>
              <a:spcBef>
                <a:spcPts val="0"/>
              </a:spcBef>
              <a:spcAft>
                <a:spcPts val="0"/>
              </a:spcAft>
              <a:buNone/>
            </a:pPr>
            <a:r>
              <a:rPr lang="en-US" sz="17965" b="1">
                <a:solidFill>
                  <a:srgbClr val="143F87"/>
                </a:solidFill>
                <a:latin typeface="Arial"/>
                <a:ea typeface="Arial"/>
                <a:cs typeface="Arial"/>
                <a:sym typeface="Arial"/>
              </a:rPr>
              <a:t>Thank You</a:t>
            </a:r>
            <a:endParaRPr/>
          </a:p>
        </p:txBody>
      </p:sp>
      <p:sp>
        <p:nvSpPr>
          <p:cNvPr id="304" name="Google Shape;304;p17"/>
          <p:cNvSpPr/>
          <p:nvPr/>
        </p:nvSpPr>
        <p:spPr>
          <a:xfrm rot="3921125">
            <a:off x="-1351009" y="-1529351"/>
            <a:ext cx="5550511" cy="5550511"/>
          </a:xfrm>
          <a:custGeom>
            <a:avLst/>
            <a:gdLst/>
            <a:ahLst/>
            <a:cxnLst/>
            <a:rect l="l" t="t" r="r" b="b"/>
            <a:pathLst>
              <a:path w="5550511" h="5550511" extrusionOk="0">
                <a:moveTo>
                  <a:pt x="0" y="0"/>
                </a:moveTo>
                <a:lnTo>
                  <a:pt x="5550511" y="0"/>
                </a:lnTo>
                <a:lnTo>
                  <a:pt x="5550511" y="5550511"/>
                </a:lnTo>
                <a:lnTo>
                  <a:pt x="0" y="5550511"/>
                </a:lnTo>
                <a:lnTo>
                  <a:pt x="0" y="0"/>
                </a:lnTo>
                <a:close/>
              </a:path>
            </a:pathLst>
          </a:custGeom>
          <a:noFill/>
          <a:ln>
            <a:noFill/>
          </a:ln>
        </p:spPr>
      </p:sp>
      <p:sp>
        <p:nvSpPr>
          <p:cNvPr id="305" name="Google Shape;305;p17"/>
          <p:cNvSpPr/>
          <p:nvPr/>
        </p:nvSpPr>
        <p:spPr>
          <a:xfrm rot="2571653">
            <a:off x="6899607" y="-3050983"/>
            <a:ext cx="4488785" cy="5378719"/>
          </a:xfrm>
          <a:custGeom>
            <a:avLst/>
            <a:gdLst/>
            <a:ahLst/>
            <a:cxnLst/>
            <a:rect l="l" t="t" r="r" b="b"/>
            <a:pathLst>
              <a:path w="4488785" h="5378719" extrusionOk="0">
                <a:moveTo>
                  <a:pt x="0" y="0"/>
                </a:moveTo>
                <a:lnTo>
                  <a:pt x="4488786" y="0"/>
                </a:lnTo>
                <a:lnTo>
                  <a:pt x="4488786" y="5378719"/>
                </a:lnTo>
                <a:lnTo>
                  <a:pt x="0" y="5378719"/>
                </a:lnTo>
                <a:lnTo>
                  <a:pt x="0" y="0"/>
                </a:lnTo>
                <a:close/>
              </a:path>
            </a:pathLst>
          </a:custGeom>
          <a:noFill/>
          <a:ln>
            <a:noFill/>
          </a:ln>
        </p:spPr>
      </p:sp>
      <p:sp>
        <p:nvSpPr>
          <p:cNvPr id="306" name="Google Shape;306;p17"/>
          <p:cNvSpPr/>
          <p:nvPr/>
        </p:nvSpPr>
        <p:spPr>
          <a:xfrm>
            <a:off x="7112785" y="8078812"/>
            <a:ext cx="4062430" cy="4114800"/>
          </a:xfrm>
          <a:custGeom>
            <a:avLst/>
            <a:gdLst/>
            <a:ahLst/>
            <a:cxnLst/>
            <a:rect l="l" t="t" r="r" b="b"/>
            <a:pathLst>
              <a:path w="4062430" h="4114800" extrusionOk="0">
                <a:moveTo>
                  <a:pt x="0" y="0"/>
                </a:moveTo>
                <a:lnTo>
                  <a:pt x="4062430" y="0"/>
                </a:lnTo>
                <a:lnTo>
                  <a:pt x="4062430" y="4114800"/>
                </a:lnTo>
                <a:lnTo>
                  <a:pt x="0" y="4114800"/>
                </a:lnTo>
                <a:lnTo>
                  <a:pt x="0" y="0"/>
                </a:lnTo>
                <a:close/>
              </a:path>
            </a:pathLst>
          </a:custGeom>
          <a:noFill/>
          <a:ln>
            <a:noFill/>
          </a:ln>
        </p:spPr>
      </p:sp>
      <p:sp>
        <p:nvSpPr>
          <p:cNvPr id="307" name="Google Shape;307;p17"/>
          <p:cNvSpPr/>
          <p:nvPr/>
        </p:nvSpPr>
        <p:spPr>
          <a:xfrm>
            <a:off x="13880430" y="-1632738"/>
            <a:ext cx="4581255" cy="4114800"/>
          </a:xfrm>
          <a:custGeom>
            <a:avLst/>
            <a:gdLst/>
            <a:ahLst/>
            <a:cxnLst/>
            <a:rect l="l" t="t" r="r" b="b"/>
            <a:pathLst>
              <a:path w="4581255" h="4114800" extrusionOk="0">
                <a:moveTo>
                  <a:pt x="0" y="0"/>
                </a:moveTo>
                <a:lnTo>
                  <a:pt x="4581255" y="0"/>
                </a:lnTo>
                <a:lnTo>
                  <a:pt x="4581255" y="4114800"/>
                </a:lnTo>
                <a:lnTo>
                  <a:pt x="0" y="4114800"/>
                </a:lnTo>
                <a:lnTo>
                  <a:pt x="0" y="0"/>
                </a:lnTo>
                <a:close/>
              </a:path>
            </a:pathLst>
          </a:custGeom>
          <a:noFill/>
          <a:ln>
            <a:noFill/>
          </a:ln>
        </p:spPr>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931</Words>
  <Application>Microsoft Office PowerPoint</Application>
  <PresentationFormat>مخصص</PresentationFormat>
  <Paragraphs>113</Paragraphs>
  <Slides>17</Slides>
  <Notes>17</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cp:lastModifiedBy>iyasabusaeed9@gmail.com</cp:lastModifiedBy>
  <cp:revision>1</cp:revision>
  <dcterms:created xsi:type="dcterms:W3CDTF">2006-08-16T00:00:00Z</dcterms:created>
  <dcterms:modified xsi:type="dcterms:W3CDTF">2026-09-06T20:42:45Z</dcterms:modified>
</cp:coreProperties>
</file>