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2"/>
  </p:notesMasterIdLst>
  <p:sldIdLst>
    <p:sldId id="257" r:id="rId2"/>
    <p:sldId id="334" r:id="rId3"/>
    <p:sldId id="267" r:id="rId4"/>
    <p:sldId id="275" r:id="rId5"/>
    <p:sldId id="271" r:id="rId6"/>
    <p:sldId id="272" r:id="rId7"/>
    <p:sldId id="273" r:id="rId8"/>
    <p:sldId id="274" r:id="rId9"/>
    <p:sldId id="309" r:id="rId10"/>
    <p:sldId id="266" r:id="rId11"/>
    <p:sldId id="277" r:id="rId12"/>
    <p:sldId id="278" r:id="rId13"/>
    <p:sldId id="279" r:id="rId14"/>
    <p:sldId id="280" r:id="rId15"/>
    <p:sldId id="281" r:id="rId16"/>
    <p:sldId id="287" r:id="rId17"/>
    <p:sldId id="288" r:id="rId18"/>
    <p:sldId id="311" r:id="rId19"/>
    <p:sldId id="315" r:id="rId20"/>
    <p:sldId id="289" r:id="rId21"/>
    <p:sldId id="312" r:id="rId22"/>
    <p:sldId id="314" r:id="rId23"/>
    <p:sldId id="290" r:id="rId24"/>
    <p:sldId id="313" r:id="rId25"/>
    <p:sldId id="316" r:id="rId26"/>
    <p:sldId id="317" r:id="rId27"/>
    <p:sldId id="284" r:id="rId28"/>
    <p:sldId id="291" r:id="rId29"/>
    <p:sldId id="292" r:id="rId30"/>
    <p:sldId id="293" r:id="rId31"/>
    <p:sldId id="294" r:id="rId32"/>
    <p:sldId id="285" r:id="rId33"/>
    <p:sldId id="295" r:id="rId34"/>
    <p:sldId id="296" r:id="rId35"/>
    <p:sldId id="297" r:id="rId36"/>
    <p:sldId id="298" r:id="rId37"/>
    <p:sldId id="282" r:id="rId38"/>
    <p:sldId id="299" r:id="rId39"/>
    <p:sldId id="300" r:id="rId40"/>
    <p:sldId id="301" r:id="rId41"/>
    <p:sldId id="302" r:id="rId42"/>
    <p:sldId id="283" r:id="rId43"/>
    <p:sldId id="303" r:id="rId44"/>
    <p:sldId id="304" r:id="rId45"/>
    <p:sldId id="305" r:id="rId46"/>
    <p:sldId id="306" r:id="rId47"/>
    <p:sldId id="286" r:id="rId48"/>
    <p:sldId id="307" r:id="rId49"/>
    <p:sldId id="308" r:id="rId50"/>
    <p:sldId id="319" r:id="rId51"/>
    <p:sldId id="320" r:id="rId52"/>
    <p:sldId id="321" r:id="rId53"/>
    <p:sldId id="259" r:id="rId54"/>
    <p:sldId id="322" r:id="rId55"/>
    <p:sldId id="323" r:id="rId56"/>
    <p:sldId id="326" r:id="rId57"/>
    <p:sldId id="327" r:id="rId58"/>
    <p:sldId id="328" r:id="rId59"/>
    <p:sldId id="329" r:id="rId60"/>
    <p:sldId id="330" r:id="rId61"/>
    <p:sldId id="331" r:id="rId62"/>
    <p:sldId id="332" r:id="rId63"/>
    <p:sldId id="333" r:id="rId64"/>
    <p:sldId id="336" r:id="rId65"/>
    <p:sldId id="337" r:id="rId66"/>
    <p:sldId id="324" r:id="rId67"/>
    <p:sldId id="325" r:id="rId68"/>
    <p:sldId id="264" r:id="rId69"/>
    <p:sldId id="265" r:id="rId70"/>
    <p:sldId id="338" r:id="rId71"/>
  </p:sldIdLst>
  <p:sldSz cx="50399950" cy="302752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F33"/>
    <a:srgbClr val="EEE8DA"/>
    <a:srgbClr val="15FF7F"/>
    <a:srgbClr val="F85EDB"/>
    <a:srgbClr val="FF6600"/>
    <a:srgbClr val="FFC000"/>
    <a:srgbClr val="26BC2A"/>
    <a:srgbClr val="A0D42C"/>
    <a:srgbClr val="A2B969"/>
    <a:srgbClr val="3AC6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21" autoAdjust="0"/>
    <p:restoredTop sz="94660"/>
  </p:normalViewPr>
  <p:slideViewPr>
    <p:cSldViewPr snapToGrid="0">
      <p:cViewPr varScale="1">
        <p:scale>
          <a:sx n="15" d="100"/>
          <a:sy n="15" d="100"/>
        </p:scale>
        <p:origin x="1296" y="144"/>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D3DBD3E6-EDF2-4F10-9647-2BB9F297EE26}" type="datetimeFigureOut">
              <a:rPr lang="ar-SA" smtClean="0"/>
              <a:t>10/02/1446</a:t>
            </a:fld>
            <a:endParaRPr lang="ar-SA"/>
          </a:p>
        </p:txBody>
      </p:sp>
      <p:sp>
        <p:nvSpPr>
          <p:cNvPr id="4" name="Slide Image Placeholder 3"/>
          <p:cNvSpPr>
            <a:spLocks noGrp="1" noRot="1" noChangeAspect="1"/>
          </p:cNvSpPr>
          <p:nvPr>
            <p:ph type="sldImg" idx="2"/>
          </p:nvPr>
        </p:nvSpPr>
        <p:spPr>
          <a:xfrm>
            <a:off x="860425" y="1143000"/>
            <a:ext cx="513715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18FF54AB-2209-45BB-BFC2-0990A80B8887}" type="slidenum">
              <a:rPr lang="ar-SA" smtClean="0"/>
              <a:t>‹#›</a:t>
            </a:fld>
            <a:endParaRPr lang="ar-SA"/>
          </a:p>
        </p:txBody>
      </p:sp>
    </p:spTree>
    <p:extLst>
      <p:ext uri="{BB962C8B-B14F-4D97-AF65-F5344CB8AC3E}">
        <p14:creationId xmlns:p14="http://schemas.microsoft.com/office/powerpoint/2010/main" val="3654306373"/>
      </p:ext>
    </p:extLst>
  </p:cSld>
  <p:clrMap bg1="lt1" tx1="dk1" bg2="lt2" tx2="dk2" accent1="accent1" accent2="accent2" accent3="accent3" accent4="accent4" accent5="accent5" accent6="accent6" hlink="hlink" folHlink="folHlink"/>
  <p:notesStyle>
    <a:lvl1pPr marL="0" algn="l" defTabSz="3507730" rtl="0" eaLnBrk="1" latinLnBrk="0" hangingPunct="1">
      <a:defRPr sz="4603" kern="1200">
        <a:solidFill>
          <a:schemeClr val="tx1"/>
        </a:solidFill>
        <a:latin typeface="+mn-lt"/>
        <a:ea typeface="+mn-ea"/>
        <a:cs typeface="+mn-cs"/>
      </a:defRPr>
    </a:lvl1pPr>
    <a:lvl2pPr marL="1753865" algn="l" defTabSz="3507730" rtl="0" eaLnBrk="1" latinLnBrk="0" hangingPunct="1">
      <a:defRPr sz="4603" kern="1200">
        <a:solidFill>
          <a:schemeClr val="tx1"/>
        </a:solidFill>
        <a:latin typeface="+mn-lt"/>
        <a:ea typeface="+mn-ea"/>
        <a:cs typeface="+mn-cs"/>
      </a:defRPr>
    </a:lvl2pPr>
    <a:lvl3pPr marL="3507730" algn="l" defTabSz="3507730" rtl="0" eaLnBrk="1" latinLnBrk="0" hangingPunct="1">
      <a:defRPr sz="4603" kern="1200">
        <a:solidFill>
          <a:schemeClr val="tx1"/>
        </a:solidFill>
        <a:latin typeface="+mn-lt"/>
        <a:ea typeface="+mn-ea"/>
        <a:cs typeface="+mn-cs"/>
      </a:defRPr>
    </a:lvl3pPr>
    <a:lvl4pPr marL="5261595" algn="l" defTabSz="3507730" rtl="0" eaLnBrk="1" latinLnBrk="0" hangingPunct="1">
      <a:defRPr sz="4603" kern="1200">
        <a:solidFill>
          <a:schemeClr val="tx1"/>
        </a:solidFill>
        <a:latin typeface="+mn-lt"/>
        <a:ea typeface="+mn-ea"/>
        <a:cs typeface="+mn-cs"/>
      </a:defRPr>
    </a:lvl4pPr>
    <a:lvl5pPr marL="7015460" algn="l" defTabSz="3507730" rtl="0" eaLnBrk="1" latinLnBrk="0" hangingPunct="1">
      <a:defRPr sz="4603" kern="1200">
        <a:solidFill>
          <a:schemeClr val="tx1"/>
        </a:solidFill>
        <a:latin typeface="+mn-lt"/>
        <a:ea typeface="+mn-ea"/>
        <a:cs typeface="+mn-cs"/>
      </a:defRPr>
    </a:lvl5pPr>
    <a:lvl6pPr marL="8769325" algn="l" defTabSz="3507730" rtl="0" eaLnBrk="1" latinLnBrk="0" hangingPunct="1">
      <a:defRPr sz="4603" kern="1200">
        <a:solidFill>
          <a:schemeClr val="tx1"/>
        </a:solidFill>
        <a:latin typeface="+mn-lt"/>
        <a:ea typeface="+mn-ea"/>
        <a:cs typeface="+mn-cs"/>
      </a:defRPr>
    </a:lvl6pPr>
    <a:lvl7pPr marL="10523190" algn="l" defTabSz="3507730" rtl="0" eaLnBrk="1" latinLnBrk="0" hangingPunct="1">
      <a:defRPr sz="4603" kern="1200">
        <a:solidFill>
          <a:schemeClr val="tx1"/>
        </a:solidFill>
        <a:latin typeface="+mn-lt"/>
        <a:ea typeface="+mn-ea"/>
        <a:cs typeface="+mn-cs"/>
      </a:defRPr>
    </a:lvl7pPr>
    <a:lvl8pPr marL="12277054" algn="l" defTabSz="3507730" rtl="0" eaLnBrk="1" latinLnBrk="0" hangingPunct="1">
      <a:defRPr sz="4603" kern="1200">
        <a:solidFill>
          <a:schemeClr val="tx1"/>
        </a:solidFill>
        <a:latin typeface="+mn-lt"/>
        <a:ea typeface="+mn-ea"/>
        <a:cs typeface="+mn-cs"/>
      </a:defRPr>
    </a:lvl8pPr>
    <a:lvl9pPr marL="14030919" algn="l" defTabSz="3507730" rtl="0" eaLnBrk="1" latinLnBrk="0" hangingPunct="1">
      <a:defRPr sz="4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5"/>
          </p:nvPr>
        </p:nvSpPr>
        <p:spPr/>
        <p:txBody>
          <a:bodyPr/>
          <a:lstStyle/>
          <a:p>
            <a:fld id="{18FF54AB-2209-45BB-BFC2-0990A80B8887}" type="slidenum">
              <a:rPr lang="ar-SA" smtClean="0"/>
              <a:t>19</a:t>
            </a:fld>
            <a:endParaRPr lang="ar-SA"/>
          </a:p>
        </p:txBody>
      </p:sp>
    </p:spTree>
    <p:extLst>
      <p:ext uri="{BB962C8B-B14F-4D97-AF65-F5344CB8AC3E}">
        <p14:creationId xmlns:p14="http://schemas.microsoft.com/office/powerpoint/2010/main" val="2587604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5"/>
          </p:nvPr>
        </p:nvSpPr>
        <p:spPr/>
        <p:txBody>
          <a:bodyPr/>
          <a:lstStyle/>
          <a:p>
            <a:fld id="{18FF54AB-2209-45BB-BFC2-0990A80B8887}" type="slidenum">
              <a:rPr lang="ar-SA" smtClean="0"/>
              <a:t>29</a:t>
            </a:fld>
            <a:endParaRPr lang="ar-SA"/>
          </a:p>
        </p:txBody>
      </p:sp>
    </p:spTree>
    <p:extLst>
      <p:ext uri="{BB962C8B-B14F-4D97-AF65-F5344CB8AC3E}">
        <p14:creationId xmlns:p14="http://schemas.microsoft.com/office/powerpoint/2010/main" val="1956845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5"/>
          </p:nvPr>
        </p:nvSpPr>
        <p:spPr/>
        <p:txBody>
          <a:bodyPr/>
          <a:lstStyle/>
          <a:p>
            <a:fld id="{18FF54AB-2209-45BB-BFC2-0990A80B8887}" type="slidenum">
              <a:rPr lang="ar-SA" smtClean="0"/>
              <a:t>43</a:t>
            </a:fld>
            <a:endParaRPr lang="ar-SA"/>
          </a:p>
        </p:txBody>
      </p:sp>
    </p:spTree>
    <p:extLst>
      <p:ext uri="{BB962C8B-B14F-4D97-AF65-F5344CB8AC3E}">
        <p14:creationId xmlns:p14="http://schemas.microsoft.com/office/powerpoint/2010/main" val="4097728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5"/>
          </p:nvPr>
        </p:nvSpPr>
        <p:spPr/>
        <p:txBody>
          <a:bodyPr/>
          <a:lstStyle/>
          <a:p>
            <a:fld id="{18FF54AB-2209-45BB-BFC2-0990A80B8887}" type="slidenum">
              <a:rPr lang="ar-SA" smtClean="0"/>
              <a:t>51</a:t>
            </a:fld>
            <a:endParaRPr lang="ar-SA"/>
          </a:p>
        </p:txBody>
      </p:sp>
    </p:spTree>
    <p:extLst>
      <p:ext uri="{BB962C8B-B14F-4D97-AF65-F5344CB8AC3E}">
        <p14:creationId xmlns:p14="http://schemas.microsoft.com/office/powerpoint/2010/main" val="3676073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5"/>
          </p:nvPr>
        </p:nvSpPr>
        <p:spPr/>
        <p:txBody>
          <a:bodyPr/>
          <a:lstStyle/>
          <a:p>
            <a:fld id="{18FF54AB-2209-45BB-BFC2-0990A80B8887}" type="slidenum">
              <a:rPr lang="ar-SA" smtClean="0"/>
              <a:t>52</a:t>
            </a:fld>
            <a:endParaRPr lang="ar-SA"/>
          </a:p>
        </p:txBody>
      </p:sp>
    </p:spTree>
    <p:extLst>
      <p:ext uri="{BB962C8B-B14F-4D97-AF65-F5344CB8AC3E}">
        <p14:creationId xmlns:p14="http://schemas.microsoft.com/office/powerpoint/2010/main" val="2704635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299994" y="4954765"/>
            <a:ext cx="37799963" cy="10540259"/>
          </a:xfrm>
        </p:spPr>
        <p:txBody>
          <a:bodyPr anchor="b"/>
          <a:lstStyle>
            <a:lvl1pPr algn="ctr">
              <a:defRPr sz="24803"/>
            </a:lvl1pPr>
          </a:lstStyle>
          <a:p>
            <a:r>
              <a:rPr lang="en-US"/>
              <a:t>Click to edit Master title style</a:t>
            </a:r>
            <a:endParaRPr lang="en-US" dirty="0"/>
          </a:p>
        </p:txBody>
      </p:sp>
      <p:sp>
        <p:nvSpPr>
          <p:cNvPr id="3" name="Subtitle 2"/>
          <p:cNvSpPr>
            <a:spLocks noGrp="1"/>
          </p:cNvSpPr>
          <p:nvPr>
            <p:ph type="subTitle" idx="1"/>
          </p:nvPr>
        </p:nvSpPr>
        <p:spPr>
          <a:xfrm>
            <a:off x="6299994" y="15901497"/>
            <a:ext cx="37799963" cy="7309499"/>
          </a:xfrm>
        </p:spPr>
        <p:txBody>
          <a:bodyPr/>
          <a:lstStyle>
            <a:lvl1pPr marL="0" indent="0" algn="ctr">
              <a:buNone/>
              <a:defRPr sz="9921"/>
            </a:lvl1pPr>
            <a:lvl2pPr marL="1890019" indent="0" algn="ctr">
              <a:buNone/>
              <a:defRPr sz="8268"/>
            </a:lvl2pPr>
            <a:lvl3pPr marL="3780038" indent="0" algn="ctr">
              <a:buNone/>
              <a:defRPr sz="7441"/>
            </a:lvl3pPr>
            <a:lvl4pPr marL="5670057" indent="0" algn="ctr">
              <a:buNone/>
              <a:defRPr sz="6614"/>
            </a:lvl4pPr>
            <a:lvl5pPr marL="7560076" indent="0" algn="ctr">
              <a:buNone/>
              <a:defRPr sz="6614"/>
            </a:lvl5pPr>
            <a:lvl6pPr marL="9450095" indent="0" algn="ctr">
              <a:buNone/>
              <a:defRPr sz="6614"/>
            </a:lvl6pPr>
            <a:lvl7pPr marL="11340114" indent="0" algn="ctr">
              <a:buNone/>
              <a:defRPr sz="6614"/>
            </a:lvl7pPr>
            <a:lvl8pPr marL="13230134" indent="0" algn="ctr">
              <a:buNone/>
              <a:defRPr sz="6614"/>
            </a:lvl8pPr>
            <a:lvl9pPr marL="15120153" indent="0" algn="ctr">
              <a:buNone/>
              <a:defRPr sz="6614"/>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B7839A8-F0EE-4A2D-9F0F-AC19E786A9E7}" type="datetimeFigureOut">
              <a:rPr lang="ar-SA" smtClean="0"/>
              <a:t>10/02/1446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3433265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7839A8-F0EE-4A2D-9F0F-AC19E786A9E7}" type="datetimeFigureOut">
              <a:rPr lang="ar-SA" smtClean="0"/>
              <a:t>10/02/1446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339590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067464" y="1611875"/>
            <a:ext cx="10867489" cy="256568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464997" y="1611875"/>
            <a:ext cx="31972468" cy="256568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7839A8-F0EE-4A2D-9F0F-AC19E786A9E7}" type="datetimeFigureOut">
              <a:rPr lang="ar-SA" smtClean="0"/>
              <a:t>10/02/1446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2133255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7839A8-F0EE-4A2D-9F0F-AC19E786A9E7}" type="datetimeFigureOut">
              <a:rPr lang="ar-SA" smtClean="0"/>
              <a:t>10/02/1446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644951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38747" y="7547783"/>
            <a:ext cx="43469957" cy="12593645"/>
          </a:xfrm>
        </p:spPr>
        <p:txBody>
          <a:bodyPr anchor="b"/>
          <a:lstStyle>
            <a:lvl1pPr>
              <a:defRPr sz="24803"/>
            </a:lvl1pPr>
          </a:lstStyle>
          <a:p>
            <a:r>
              <a:rPr lang="en-US"/>
              <a:t>Click to edit Master title style</a:t>
            </a:r>
            <a:endParaRPr lang="en-US" dirty="0"/>
          </a:p>
        </p:txBody>
      </p:sp>
      <p:sp>
        <p:nvSpPr>
          <p:cNvPr id="3" name="Text Placeholder 2"/>
          <p:cNvSpPr>
            <a:spLocks noGrp="1"/>
          </p:cNvSpPr>
          <p:nvPr>
            <p:ph type="body" idx="1"/>
          </p:nvPr>
        </p:nvSpPr>
        <p:spPr>
          <a:xfrm>
            <a:off x="3438747" y="20260569"/>
            <a:ext cx="43469957" cy="6622701"/>
          </a:xfrm>
        </p:spPr>
        <p:txBody>
          <a:bodyPr/>
          <a:lstStyle>
            <a:lvl1pPr marL="0" indent="0">
              <a:buNone/>
              <a:defRPr sz="9921">
                <a:solidFill>
                  <a:schemeClr val="tx1">
                    <a:tint val="75000"/>
                  </a:schemeClr>
                </a:solidFill>
              </a:defRPr>
            </a:lvl1pPr>
            <a:lvl2pPr marL="1890019" indent="0">
              <a:buNone/>
              <a:defRPr sz="8268">
                <a:solidFill>
                  <a:schemeClr val="tx1">
                    <a:tint val="75000"/>
                  </a:schemeClr>
                </a:solidFill>
              </a:defRPr>
            </a:lvl2pPr>
            <a:lvl3pPr marL="3780038" indent="0">
              <a:buNone/>
              <a:defRPr sz="7441">
                <a:solidFill>
                  <a:schemeClr val="tx1">
                    <a:tint val="75000"/>
                  </a:schemeClr>
                </a:solidFill>
              </a:defRPr>
            </a:lvl3pPr>
            <a:lvl4pPr marL="5670057" indent="0">
              <a:buNone/>
              <a:defRPr sz="6614">
                <a:solidFill>
                  <a:schemeClr val="tx1">
                    <a:tint val="75000"/>
                  </a:schemeClr>
                </a:solidFill>
              </a:defRPr>
            </a:lvl4pPr>
            <a:lvl5pPr marL="7560076" indent="0">
              <a:buNone/>
              <a:defRPr sz="6614">
                <a:solidFill>
                  <a:schemeClr val="tx1">
                    <a:tint val="75000"/>
                  </a:schemeClr>
                </a:solidFill>
              </a:defRPr>
            </a:lvl5pPr>
            <a:lvl6pPr marL="9450095" indent="0">
              <a:buNone/>
              <a:defRPr sz="6614">
                <a:solidFill>
                  <a:schemeClr val="tx1">
                    <a:tint val="75000"/>
                  </a:schemeClr>
                </a:solidFill>
              </a:defRPr>
            </a:lvl6pPr>
            <a:lvl7pPr marL="11340114" indent="0">
              <a:buNone/>
              <a:defRPr sz="6614">
                <a:solidFill>
                  <a:schemeClr val="tx1">
                    <a:tint val="75000"/>
                  </a:schemeClr>
                </a:solidFill>
              </a:defRPr>
            </a:lvl7pPr>
            <a:lvl8pPr marL="13230134" indent="0">
              <a:buNone/>
              <a:defRPr sz="6614">
                <a:solidFill>
                  <a:schemeClr val="tx1">
                    <a:tint val="75000"/>
                  </a:schemeClr>
                </a:solidFill>
              </a:defRPr>
            </a:lvl8pPr>
            <a:lvl9pPr marL="15120153" indent="0">
              <a:buNone/>
              <a:defRPr sz="661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7839A8-F0EE-4A2D-9F0F-AC19E786A9E7}" type="datetimeFigureOut">
              <a:rPr lang="ar-SA" smtClean="0"/>
              <a:t>10/02/1446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2560128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464996" y="8059374"/>
            <a:ext cx="21419979"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514975" y="8059374"/>
            <a:ext cx="21419979"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7839A8-F0EE-4A2D-9F0F-AC19E786A9E7}" type="datetimeFigureOut">
              <a:rPr lang="ar-SA" smtClean="0"/>
              <a:t>10/02/1446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34077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71561" y="1611877"/>
            <a:ext cx="43469957" cy="5851808"/>
          </a:xfrm>
        </p:spPr>
        <p:txBody>
          <a:bodyPr/>
          <a:lstStyle/>
          <a:p>
            <a:r>
              <a:rPr lang="en-US"/>
              <a:t>Click to edit Master title style</a:t>
            </a:r>
            <a:endParaRPr lang="en-US" dirty="0"/>
          </a:p>
        </p:txBody>
      </p:sp>
      <p:sp>
        <p:nvSpPr>
          <p:cNvPr id="3" name="Text Placeholder 2"/>
          <p:cNvSpPr>
            <a:spLocks noGrp="1"/>
          </p:cNvSpPr>
          <p:nvPr>
            <p:ph type="body" idx="1"/>
          </p:nvPr>
        </p:nvSpPr>
        <p:spPr>
          <a:xfrm>
            <a:off x="3471563" y="7421634"/>
            <a:ext cx="21321539" cy="3637228"/>
          </a:xfrm>
        </p:spPr>
        <p:txBody>
          <a:bodyPr anchor="b"/>
          <a:lstStyle>
            <a:lvl1pPr marL="0" indent="0">
              <a:buNone/>
              <a:defRPr sz="9921" b="1"/>
            </a:lvl1pPr>
            <a:lvl2pPr marL="1890019" indent="0">
              <a:buNone/>
              <a:defRPr sz="8268" b="1"/>
            </a:lvl2pPr>
            <a:lvl3pPr marL="3780038" indent="0">
              <a:buNone/>
              <a:defRPr sz="7441" b="1"/>
            </a:lvl3pPr>
            <a:lvl4pPr marL="5670057" indent="0">
              <a:buNone/>
              <a:defRPr sz="6614" b="1"/>
            </a:lvl4pPr>
            <a:lvl5pPr marL="7560076" indent="0">
              <a:buNone/>
              <a:defRPr sz="6614" b="1"/>
            </a:lvl5pPr>
            <a:lvl6pPr marL="9450095" indent="0">
              <a:buNone/>
              <a:defRPr sz="6614" b="1"/>
            </a:lvl6pPr>
            <a:lvl7pPr marL="11340114" indent="0">
              <a:buNone/>
              <a:defRPr sz="6614" b="1"/>
            </a:lvl7pPr>
            <a:lvl8pPr marL="13230134" indent="0">
              <a:buNone/>
              <a:defRPr sz="6614" b="1"/>
            </a:lvl8pPr>
            <a:lvl9pPr marL="15120153" indent="0">
              <a:buNone/>
              <a:defRPr sz="6614" b="1"/>
            </a:lvl9pPr>
          </a:lstStyle>
          <a:p>
            <a:pPr lvl="0"/>
            <a:r>
              <a:rPr lang="en-US"/>
              <a:t>Click to edit Master text styles</a:t>
            </a:r>
          </a:p>
        </p:txBody>
      </p:sp>
      <p:sp>
        <p:nvSpPr>
          <p:cNvPr id="4" name="Content Placeholder 3"/>
          <p:cNvSpPr>
            <a:spLocks noGrp="1"/>
          </p:cNvSpPr>
          <p:nvPr>
            <p:ph sz="half" idx="2"/>
          </p:nvPr>
        </p:nvSpPr>
        <p:spPr>
          <a:xfrm>
            <a:off x="3471563" y="11058863"/>
            <a:ext cx="21321539"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514975" y="7421634"/>
            <a:ext cx="21426543" cy="3637228"/>
          </a:xfrm>
        </p:spPr>
        <p:txBody>
          <a:bodyPr anchor="b"/>
          <a:lstStyle>
            <a:lvl1pPr marL="0" indent="0">
              <a:buNone/>
              <a:defRPr sz="9921" b="1"/>
            </a:lvl1pPr>
            <a:lvl2pPr marL="1890019" indent="0">
              <a:buNone/>
              <a:defRPr sz="8268" b="1"/>
            </a:lvl2pPr>
            <a:lvl3pPr marL="3780038" indent="0">
              <a:buNone/>
              <a:defRPr sz="7441" b="1"/>
            </a:lvl3pPr>
            <a:lvl4pPr marL="5670057" indent="0">
              <a:buNone/>
              <a:defRPr sz="6614" b="1"/>
            </a:lvl4pPr>
            <a:lvl5pPr marL="7560076" indent="0">
              <a:buNone/>
              <a:defRPr sz="6614" b="1"/>
            </a:lvl5pPr>
            <a:lvl6pPr marL="9450095" indent="0">
              <a:buNone/>
              <a:defRPr sz="6614" b="1"/>
            </a:lvl6pPr>
            <a:lvl7pPr marL="11340114" indent="0">
              <a:buNone/>
              <a:defRPr sz="6614" b="1"/>
            </a:lvl7pPr>
            <a:lvl8pPr marL="13230134" indent="0">
              <a:buNone/>
              <a:defRPr sz="6614" b="1"/>
            </a:lvl8pPr>
            <a:lvl9pPr marL="15120153" indent="0">
              <a:buNone/>
              <a:defRPr sz="6614" b="1"/>
            </a:lvl9pPr>
          </a:lstStyle>
          <a:p>
            <a:pPr lvl="0"/>
            <a:r>
              <a:rPr lang="en-US"/>
              <a:t>Click to edit Master text styles</a:t>
            </a:r>
          </a:p>
        </p:txBody>
      </p:sp>
      <p:sp>
        <p:nvSpPr>
          <p:cNvPr id="6" name="Content Placeholder 5"/>
          <p:cNvSpPr>
            <a:spLocks noGrp="1"/>
          </p:cNvSpPr>
          <p:nvPr>
            <p:ph sz="quarter" idx="4"/>
          </p:nvPr>
        </p:nvSpPr>
        <p:spPr>
          <a:xfrm>
            <a:off x="25514975" y="11058863"/>
            <a:ext cx="21426543"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7839A8-F0EE-4A2D-9F0F-AC19E786A9E7}" type="datetimeFigureOut">
              <a:rPr lang="ar-SA" smtClean="0"/>
              <a:t>10/02/1446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2291951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B7839A8-F0EE-4A2D-9F0F-AC19E786A9E7}" type="datetimeFigureOut">
              <a:rPr lang="ar-SA" smtClean="0"/>
              <a:t>10/02/1446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3983410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7839A8-F0EE-4A2D-9F0F-AC19E786A9E7}" type="datetimeFigureOut">
              <a:rPr lang="ar-SA" smtClean="0"/>
              <a:t>10/02/1446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2334817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71563" y="2018348"/>
            <a:ext cx="16255294" cy="7064216"/>
          </a:xfrm>
        </p:spPr>
        <p:txBody>
          <a:bodyPr anchor="b"/>
          <a:lstStyle>
            <a:lvl1pPr>
              <a:defRPr sz="13228"/>
            </a:lvl1pPr>
          </a:lstStyle>
          <a:p>
            <a:r>
              <a:rPr lang="en-US"/>
              <a:t>Click to edit Master title style</a:t>
            </a:r>
            <a:endParaRPr lang="en-US" dirty="0"/>
          </a:p>
        </p:txBody>
      </p:sp>
      <p:sp>
        <p:nvSpPr>
          <p:cNvPr id="3" name="Content Placeholder 2"/>
          <p:cNvSpPr>
            <a:spLocks noGrp="1"/>
          </p:cNvSpPr>
          <p:nvPr>
            <p:ph idx="1"/>
          </p:nvPr>
        </p:nvSpPr>
        <p:spPr>
          <a:xfrm>
            <a:off x="21426543" y="4359072"/>
            <a:ext cx="25514975" cy="21515024"/>
          </a:xfrm>
        </p:spPr>
        <p:txBody>
          <a:bodyPr/>
          <a:lstStyle>
            <a:lvl1pPr>
              <a:defRPr sz="13228"/>
            </a:lvl1pPr>
            <a:lvl2pPr>
              <a:defRPr sz="11575"/>
            </a:lvl2pPr>
            <a:lvl3pPr>
              <a:defRPr sz="9921"/>
            </a:lvl3pPr>
            <a:lvl4pPr>
              <a:defRPr sz="8268"/>
            </a:lvl4pPr>
            <a:lvl5pPr>
              <a:defRPr sz="8268"/>
            </a:lvl5pPr>
            <a:lvl6pPr>
              <a:defRPr sz="8268"/>
            </a:lvl6pPr>
            <a:lvl7pPr>
              <a:defRPr sz="8268"/>
            </a:lvl7pPr>
            <a:lvl8pPr>
              <a:defRPr sz="8268"/>
            </a:lvl8pPr>
            <a:lvl9pPr>
              <a:defRPr sz="826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71563" y="9082564"/>
            <a:ext cx="16255294" cy="16826573"/>
          </a:xfrm>
        </p:spPr>
        <p:txBody>
          <a:bodyPr/>
          <a:lstStyle>
            <a:lvl1pPr marL="0" indent="0">
              <a:buNone/>
              <a:defRPr sz="6614"/>
            </a:lvl1pPr>
            <a:lvl2pPr marL="1890019" indent="0">
              <a:buNone/>
              <a:defRPr sz="5787"/>
            </a:lvl2pPr>
            <a:lvl3pPr marL="3780038" indent="0">
              <a:buNone/>
              <a:defRPr sz="4961"/>
            </a:lvl3pPr>
            <a:lvl4pPr marL="5670057" indent="0">
              <a:buNone/>
              <a:defRPr sz="4134"/>
            </a:lvl4pPr>
            <a:lvl5pPr marL="7560076" indent="0">
              <a:buNone/>
              <a:defRPr sz="4134"/>
            </a:lvl5pPr>
            <a:lvl6pPr marL="9450095" indent="0">
              <a:buNone/>
              <a:defRPr sz="4134"/>
            </a:lvl6pPr>
            <a:lvl7pPr marL="11340114" indent="0">
              <a:buNone/>
              <a:defRPr sz="4134"/>
            </a:lvl7pPr>
            <a:lvl8pPr marL="13230134" indent="0">
              <a:buNone/>
              <a:defRPr sz="4134"/>
            </a:lvl8pPr>
            <a:lvl9pPr marL="15120153" indent="0">
              <a:buNone/>
              <a:defRPr sz="4134"/>
            </a:lvl9pPr>
          </a:lstStyle>
          <a:p>
            <a:pPr lvl="0"/>
            <a:r>
              <a:rPr lang="en-US"/>
              <a:t>Click to edit Master text styles</a:t>
            </a:r>
          </a:p>
        </p:txBody>
      </p:sp>
      <p:sp>
        <p:nvSpPr>
          <p:cNvPr id="5" name="Date Placeholder 4"/>
          <p:cNvSpPr>
            <a:spLocks noGrp="1"/>
          </p:cNvSpPr>
          <p:nvPr>
            <p:ph type="dt" sz="half" idx="10"/>
          </p:nvPr>
        </p:nvSpPr>
        <p:spPr/>
        <p:txBody>
          <a:bodyPr/>
          <a:lstStyle/>
          <a:p>
            <a:fld id="{DB7839A8-F0EE-4A2D-9F0F-AC19E786A9E7}" type="datetimeFigureOut">
              <a:rPr lang="ar-SA" smtClean="0"/>
              <a:t>10/02/1446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3128649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71563" y="2018348"/>
            <a:ext cx="16255294" cy="7064216"/>
          </a:xfrm>
        </p:spPr>
        <p:txBody>
          <a:bodyPr anchor="b"/>
          <a:lstStyle>
            <a:lvl1pPr>
              <a:defRPr sz="13228"/>
            </a:lvl1pPr>
          </a:lstStyle>
          <a:p>
            <a:r>
              <a:rPr lang="en-US"/>
              <a:t>Click to edit Master title style</a:t>
            </a:r>
            <a:endParaRPr lang="en-US" dirty="0"/>
          </a:p>
        </p:txBody>
      </p:sp>
      <p:sp>
        <p:nvSpPr>
          <p:cNvPr id="3" name="Picture Placeholder 2"/>
          <p:cNvSpPr>
            <a:spLocks noGrp="1" noChangeAspect="1"/>
          </p:cNvSpPr>
          <p:nvPr>
            <p:ph type="pic" idx="1"/>
          </p:nvPr>
        </p:nvSpPr>
        <p:spPr>
          <a:xfrm>
            <a:off x="21426543" y="4359072"/>
            <a:ext cx="25514975" cy="21515024"/>
          </a:xfrm>
        </p:spPr>
        <p:txBody>
          <a:bodyPr anchor="t"/>
          <a:lstStyle>
            <a:lvl1pPr marL="0" indent="0">
              <a:buNone/>
              <a:defRPr sz="13228"/>
            </a:lvl1pPr>
            <a:lvl2pPr marL="1890019" indent="0">
              <a:buNone/>
              <a:defRPr sz="11575"/>
            </a:lvl2pPr>
            <a:lvl3pPr marL="3780038" indent="0">
              <a:buNone/>
              <a:defRPr sz="9921"/>
            </a:lvl3pPr>
            <a:lvl4pPr marL="5670057" indent="0">
              <a:buNone/>
              <a:defRPr sz="8268"/>
            </a:lvl4pPr>
            <a:lvl5pPr marL="7560076" indent="0">
              <a:buNone/>
              <a:defRPr sz="8268"/>
            </a:lvl5pPr>
            <a:lvl6pPr marL="9450095" indent="0">
              <a:buNone/>
              <a:defRPr sz="8268"/>
            </a:lvl6pPr>
            <a:lvl7pPr marL="11340114" indent="0">
              <a:buNone/>
              <a:defRPr sz="8268"/>
            </a:lvl7pPr>
            <a:lvl8pPr marL="13230134" indent="0">
              <a:buNone/>
              <a:defRPr sz="8268"/>
            </a:lvl8pPr>
            <a:lvl9pPr marL="15120153" indent="0">
              <a:buNone/>
              <a:defRPr sz="8268"/>
            </a:lvl9pPr>
          </a:lstStyle>
          <a:p>
            <a:r>
              <a:rPr lang="en-US"/>
              <a:t>Click icon to add picture</a:t>
            </a:r>
            <a:endParaRPr lang="en-US" dirty="0"/>
          </a:p>
        </p:txBody>
      </p:sp>
      <p:sp>
        <p:nvSpPr>
          <p:cNvPr id="4" name="Text Placeholder 3"/>
          <p:cNvSpPr>
            <a:spLocks noGrp="1"/>
          </p:cNvSpPr>
          <p:nvPr>
            <p:ph type="body" sz="half" idx="2"/>
          </p:nvPr>
        </p:nvSpPr>
        <p:spPr>
          <a:xfrm>
            <a:off x="3471563" y="9082564"/>
            <a:ext cx="16255294" cy="16826573"/>
          </a:xfrm>
        </p:spPr>
        <p:txBody>
          <a:bodyPr/>
          <a:lstStyle>
            <a:lvl1pPr marL="0" indent="0">
              <a:buNone/>
              <a:defRPr sz="6614"/>
            </a:lvl1pPr>
            <a:lvl2pPr marL="1890019" indent="0">
              <a:buNone/>
              <a:defRPr sz="5787"/>
            </a:lvl2pPr>
            <a:lvl3pPr marL="3780038" indent="0">
              <a:buNone/>
              <a:defRPr sz="4961"/>
            </a:lvl3pPr>
            <a:lvl4pPr marL="5670057" indent="0">
              <a:buNone/>
              <a:defRPr sz="4134"/>
            </a:lvl4pPr>
            <a:lvl5pPr marL="7560076" indent="0">
              <a:buNone/>
              <a:defRPr sz="4134"/>
            </a:lvl5pPr>
            <a:lvl6pPr marL="9450095" indent="0">
              <a:buNone/>
              <a:defRPr sz="4134"/>
            </a:lvl6pPr>
            <a:lvl7pPr marL="11340114" indent="0">
              <a:buNone/>
              <a:defRPr sz="4134"/>
            </a:lvl7pPr>
            <a:lvl8pPr marL="13230134" indent="0">
              <a:buNone/>
              <a:defRPr sz="4134"/>
            </a:lvl8pPr>
            <a:lvl9pPr marL="15120153" indent="0">
              <a:buNone/>
              <a:defRPr sz="4134"/>
            </a:lvl9pPr>
          </a:lstStyle>
          <a:p>
            <a:pPr lvl="0"/>
            <a:r>
              <a:rPr lang="en-US"/>
              <a:t>Click to edit Master text styles</a:t>
            </a:r>
          </a:p>
        </p:txBody>
      </p:sp>
      <p:sp>
        <p:nvSpPr>
          <p:cNvPr id="5" name="Date Placeholder 4"/>
          <p:cNvSpPr>
            <a:spLocks noGrp="1"/>
          </p:cNvSpPr>
          <p:nvPr>
            <p:ph type="dt" sz="half" idx="10"/>
          </p:nvPr>
        </p:nvSpPr>
        <p:spPr/>
        <p:txBody>
          <a:bodyPr/>
          <a:lstStyle/>
          <a:p>
            <a:fld id="{DB7839A8-F0EE-4A2D-9F0F-AC19E786A9E7}" type="datetimeFigureOut">
              <a:rPr lang="ar-SA" smtClean="0"/>
              <a:t>10/02/1446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2A83810-3346-49A7-A07E-72329A44327D}" type="slidenum">
              <a:rPr lang="ar-SA" smtClean="0"/>
              <a:t>‹#›</a:t>
            </a:fld>
            <a:endParaRPr lang="ar-SA"/>
          </a:p>
        </p:txBody>
      </p:sp>
    </p:spTree>
    <p:extLst>
      <p:ext uri="{BB962C8B-B14F-4D97-AF65-F5344CB8AC3E}">
        <p14:creationId xmlns:p14="http://schemas.microsoft.com/office/powerpoint/2010/main" val="631336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64997" y="1611877"/>
            <a:ext cx="43469957" cy="58518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464997" y="8059374"/>
            <a:ext cx="43469957" cy="1920934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464996" y="28060639"/>
            <a:ext cx="11339989" cy="1611875"/>
          </a:xfrm>
          <a:prstGeom prst="rect">
            <a:avLst/>
          </a:prstGeom>
        </p:spPr>
        <p:txBody>
          <a:bodyPr vert="horz" lIns="91440" tIns="45720" rIns="91440" bIns="45720" rtlCol="0" anchor="ctr"/>
          <a:lstStyle>
            <a:lvl1pPr algn="l">
              <a:defRPr sz="4961">
                <a:solidFill>
                  <a:schemeClr val="tx1">
                    <a:tint val="75000"/>
                  </a:schemeClr>
                </a:solidFill>
              </a:defRPr>
            </a:lvl1pPr>
          </a:lstStyle>
          <a:p>
            <a:fld id="{DB7839A8-F0EE-4A2D-9F0F-AC19E786A9E7}" type="datetimeFigureOut">
              <a:rPr lang="ar-SA" smtClean="0"/>
              <a:t>10/02/1446</a:t>
            </a:fld>
            <a:endParaRPr lang="ar-SA"/>
          </a:p>
        </p:txBody>
      </p:sp>
      <p:sp>
        <p:nvSpPr>
          <p:cNvPr id="5" name="Footer Placeholder 4"/>
          <p:cNvSpPr>
            <a:spLocks noGrp="1"/>
          </p:cNvSpPr>
          <p:nvPr>
            <p:ph type="ftr" sz="quarter" idx="3"/>
          </p:nvPr>
        </p:nvSpPr>
        <p:spPr>
          <a:xfrm>
            <a:off x="16694984" y="28060639"/>
            <a:ext cx="17009983" cy="1611875"/>
          </a:xfrm>
          <a:prstGeom prst="rect">
            <a:avLst/>
          </a:prstGeom>
        </p:spPr>
        <p:txBody>
          <a:bodyPr vert="horz" lIns="91440" tIns="45720" rIns="91440" bIns="45720" rtlCol="0" anchor="ctr"/>
          <a:lstStyle>
            <a:lvl1pPr algn="ctr">
              <a:defRPr sz="4961">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35594965" y="28060639"/>
            <a:ext cx="11339989" cy="1611875"/>
          </a:xfrm>
          <a:prstGeom prst="rect">
            <a:avLst/>
          </a:prstGeom>
        </p:spPr>
        <p:txBody>
          <a:bodyPr vert="horz" lIns="91440" tIns="45720" rIns="91440" bIns="45720" rtlCol="0" anchor="ctr"/>
          <a:lstStyle>
            <a:lvl1pPr algn="r">
              <a:defRPr sz="4961">
                <a:solidFill>
                  <a:schemeClr val="tx1">
                    <a:tint val="75000"/>
                  </a:schemeClr>
                </a:solidFill>
              </a:defRPr>
            </a:lvl1pPr>
          </a:lstStyle>
          <a:p>
            <a:fld id="{52A83810-3346-49A7-A07E-72329A44327D}" type="slidenum">
              <a:rPr lang="ar-SA" smtClean="0"/>
              <a:t>‹#›</a:t>
            </a:fld>
            <a:endParaRPr lang="ar-SA"/>
          </a:p>
        </p:txBody>
      </p:sp>
    </p:spTree>
    <p:extLst>
      <p:ext uri="{BB962C8B-B14F-4D97-AF65-F5344CB8AC3E}">
        <p14:creationId xmlns:p14="http://schemas.microsoft.com/office/powerpoint/2010/main" val="417325280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3780038" rtl="1" eaLnBrk="1" latinLnBrk="0" hangingPunct="1">
        <a:lnSpc>
          <a:spcPct val="90000"/>
        </a:lnSpc>
        <a:spcBef>
          <a:spcPct val="0"/>
        </a:spcBef>
        <a:buNone/>
        <a:defRPr sz="18189" kern="1200">
          <a:solidFill>
            <a:schemeClr val="tx1"/>
          </a:solidFill>
          <a:latin typeface="+mj-lt"/>
          <a:ea typeface="+mj-ea"/>
          <a:cs typeface="+mj-cs"/>
        </a:defRPr>
      </a:lvl1pPr>
    </p:titleStyle>
    <p:bodyStyle>
      <a:lvl1pPr marL="945010" indent="-945010" algn="r" defTabSz="3780038" rtl="1" eaLnBrk="1" latinLnBrk="0" hangingPunct="1">
        <a:lnSpc>
          <a:spcPct val="90000"/>
        </a:lnSpc>
        <a:spcBef>
          <a:spcPts val="4134"/>
        </a:spcBef>
        <a:buFont typeface="Arial" panose="020B0604020202020204" pitchFamily="34" charset="0"/>
        <a:buChar char="•"/>
        <a:defRPr sz="11575" kern="1200">
          <a:solidFill>
            <a:schemeClr val="tx1"/>
          </a:solidFill>
          <a:latin typeface="+mn-lt"/>
          <a:ea typeface="+mn-ea"/>
          <a:cs typeface="+mn-cs"/>
        </a:defRPr>
      </a:lvl1pPr>
      <a:lvl2pPr marL="2835029" indent="-945010" algn="r" defTabSz="3780038" rtl="1" eaLnBrk="1" latinLnBrk="0" hangingPunct="1">
        <a:lnSpc>
          <a:spcPct val="90000"/>
        </a:lnSpc>
        <a:spcBef>
          <a:spcPts val="2067"/>
        </a:spcBef>
        <a:buFont typeface="Arial" panose="020B0604020202020204" pitchFamily="34" charset="0"/>
        <a:buChar char="•"/>
        <a:defRPr sz="9921" kern="1200">
          <a:solidFill>
            <a:schemeClr val="tx1"/>
          </a:solidFill>
          <a:latin typeface="+mn-lt"/>
          <a:ea typeface="+mn-ea"/>
          <a:cs typeface="+mn-cs"/>
        </a:defRPr>
      </a:lvl2pPr>
      <a:lvl3pPr marL="4725048" indent="-945010" algn="r" defTabSz="3780038" rtl="1" eaLnBrk="1" latinLnBrk="0" hangingPunct="1">
        <a:lnSpc>
          <a:spcPct val="90000"/>
        </a:lnSpc>
        <a:spcBef>
          <a:spcPts val="2067"/>
        </a:spcBef>
        <a:buFont typeface="Arial" panose="020B0604020202020204" pitchFamily="34" charset="0"/>
        <a:buChar char="•"/>
        <a:defRPr sz="8268" kern="1200">
          <a:solidFill>
            <a:schemeClr val="tx1"/>
          </a:solidFill>
          <a:latin typeface="+mn-lt"/>
          <a:ea typeface="+mn-ea"/>
          <a:cs typeface="+mn-cs"/>
        </a:defRPr>
      </a:lvl3pPr>
      <a:lvl4pPr marL="6615067" indent="-945010" algn="r" defTabSz="3780038" rtl="1"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4pPr>
      <a:lvl5pPr marL="8505086" indent="-945010" algn="r" defTabSz="3780038" rtl="1"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5pPr>
      <a:lvl6pPr marL="10395105" indent="-945010" algn="r" defTabSz="3780038" rtl="1"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6pPr>
      <a:lvl7pPr marL="12285124" indent="-945010" algn="r" defTabSz="3780038" rtl="1"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7pPr>
      <a:lvl8pPr marL="14175143" indent="-945010" algn="r" defTabSz="3780038" rtl="1"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8pPr>
      <a:lvl9pPr marL="16065162" indent="-945010" algn="r" defTabSz="3780038" rtl="1" eaLnBrk="1" latinLnBrk="0" hangingPunct="1">
        <a:lnSpc>
          <a:spcPct val="90000"/>
        </a:lnSpc>
        <a:spcBef>
          <a:spcPts val="2067"/>
        </a:spcBef>
        <a:buFont typeface="Arial" panose="020B0604020202020204" pitchFamily="34" charset="0"/>
        <a:buChar char="•"/>
        <a:defRPr sz="7441" kern="1200">
          <a:solidFill>
            <a:schemeClr val="tx1"/>
          </a:solidFill>
          <a:latin typeface="+mn-lt"/>
          <a:ea typeface="+mn-ea"/>
          <a:cs typeface="+mn-cs"/>
        </a:defRPr>
      </a:lvl9pPr>
    </p:bodyStyle>
    <p:otherStyle>
      <a:defPPr>
        <a:defRPr lang="en-US"/>
      </a:defPPr>
      <a:lvl1pPr marL="0" algn="r" defTabSz="3780038" rtl="1" eaLnBrk="1" latinLnBrk="0" hangingPunct="1">
        <a:defRPr sz="7441" kern="1200">
          <a:solidFill>
            <a:schemeClr val="tx1"/>
          </a:solidFill>
          <a:latin typeface="+mn-lt"/>
          <a:ea typeface="+mn-ea"/>
          <a:cs typeface="+mn-cs"/>
        </a:defRPr>
      </a:lvl1pPr>
      <a:lvl2pPr marL="1890019" algn="r" defTabSz="3780038" rtl="1" eaLnBrk="1" latinLnBrk="0" hangingPunct="1">
        <a:defRPr sz="7441" kern="1200">
          <a:solidFill>
            <a:schemeClr val="tx1"/>
          </a:solidFill>
          <a:latin typeface="+mn-lt"/>
          <a:ea typeface="+mn-ea"/>
          <a:cs typeface="+mn-cs"/>
        </a:defRPr>
      </a:lvl2pPr>
      <a:lvl3pPr marL="3780038" algn="r" defTabSz="3780038" rtl="1" eaLnBrk="1" latinLnBrk="0" hangingPunct="1">
        <a:defRPr sz="7441" kern="1200">
          <a:solidFill>
            <a:schemeClr val="tx1"/>
          </a:solidFill>
          <a:latin typeface="+mn-lt"/>
          <a:ea typeface="+mn-ea"/>
          <a:cs typeface="+mn-cs"/>
        </a:defRPr>
      </a:lvl3pPr>
      <a:lvl4pPr marL="5670057" algn="r" defTabSz="3780038" rtl="1" eaLnBrk="1" latinLnBrk="0" hangingPunct="1">
        <a:defRPr sz="7441" kern="1200">
          <a:solidFill>
            <a:schemeClr val="tx1"/>
          </a:solidFill>
          <a:latin typeface="+mn-lt"/>
          <a:ea typeface="+mn-ea"/>
          <a:cs typeface="+mn-cs"/>
        </a:defRPr>
      </a:lvl4pPr>
      <a:lvl5pPr marL="7560076" algn="r" defTabSz="3780038" rtl="1" eaLnBrk="1" latinLnBrk="0" hangingPunct="1">
        <a:defRPr sz="7441" kern="1200">
          <a:solidFill>
            <a:schemeClr val="tx1"/>
          </a:solidFill>
          <a:latin typeface="+mn-lt"/>
          <a:ea typeface="+mn-ea"/>
          <a:cs typeface="+mn-cs"/>
        </a:defRPr>
      </a:lvl5pPr>
      <a:lvl6pPr marL="9450095" algn="r" defTabSz="3780038" rtl="1" eaLnBrk="1" latinLnBrk="0" hangingPunct="1">
        <a:defRPr sz="7441" kern="1200">
          <a:solidFill>
            <a:schemeClr val="tx1"/>
          </a:solidFill>
          <a:latin typeface="+mn-lt"/>
          <a:ea typeface="+mn-ea"/>
          <a:cs typeface="+mn-cs"/>
        </a:defRPr>
      </a:lvl6pPr>
      <a:lvl7pPr marL="11340114" algn="r" defTabSz="3780038" rtl="1" eaLnBrk="1" latinLnBrk="0" hangingPunct="1">
        <a:defRPr sz="7441" kern="1200">
          <a:solidFill>
            <a:schemeClr val="tx1"/>
          </a:solidFill>
          <a:latin typeface="+mn-lt"/>
          <a:ea typeface="+mn-ea"/>
          <a:cs typeface="+mn-cs"/>
        </a:defRPr>
      </a:lvl7pPr>
      <a:lvl8pPr marL="13230134" algn="r" defTabSz="3780038" rtl="1" eaLnBrk="1" latinLnBrk="0" hangingPunct="1">
        <a:defRPr sz="7441" kern="1200">
          <a:solidFill>
            <a:schemeClr val="tx1"/>
          </a:solidFill>
          <a:latin typeface="+mn-lt"/>
          <a:ea typeface="+mn-ea"/>
          <a:cs typeface="+mn-cs"/>
        </a:defRPr>
      </a:lvl8pPr>
      <a:lvl9pPr marL="15120153" algn="r" defTabSz="3780038" rtl="1" eaLnBrk="1" latinLnBrk="0" hangingPunct="1">
        <a:defRPr sz="744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webp"/></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Layout" Target="../slideLayouts/slideLayout7.xml"/><Relationship Id="rId4" Type="http://schemas.microsoft.com/office/2007/relationships/hdphoto" Target="../media/hdphoto2.wdp"/></Relationships>
</file>

<file path=ppt/slides/_rels/slide4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8.jpeg"/><Relationship Id="rId1" Type="http://schemas.openxmlformats.org/officeDocument/2006/relationships/slideLayout" Target="../slideLayouts/slideLayout7.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8" Type="http://schemas.microsoft.com/office/2007/relationships/hdphoto" Target="../media/hdphoto5.wdp"/><Relationship Id="rId13" Type="http://schemas.openxmlformats.org/officeDocument/2006/relationships/image" Target="../media/image75.png"/><Relationship Id="rId18" Type="http://schemas.microsoft.com/office/2007/relationships/hdphoto" Target="../media/hdphoto10.wdp"/><Relationship Id="rId26" Type="http://schemas.microsoft.com/office/2007/relationships/hdphoto" Target="../media/hdphoto2.wdp"/><Relationship Id="rId3" Type="http://schemas.openxmlformats.org/officeDocument/2006/relationships/image" Target="../media/image70.png"/><Relationship Id="rId21" Type="http://schemas.openxmlformats.org/officeDocument/2006/relationships/image" Target="../media/image79.png"/><Relationship Id="rId7" Type="http://schemas.openxmlformats.org/officeDocument/2006/relationships/image" Target="../media/image72.png"/><Relationship Id="rId12" Type="http://schemas.microsoft.com/office/2007/relationships/hdphoto" Target="../media/hdphoto7.wdp"/><Relationship Id="rId17" Type="http://schemas.openxmlformats.org/officeDocument/2006/relationships/image" Target="../media/image77.png"/><Relationship Id="rId25" Type="http://schemas.openxmlformats.org/officeDocument/2006/relationships/image" Target="../media/image67.png"/><Relationship Id="rId2" Type="http://schemas.openxmlformats.org/officeDocument/2006/relationships/image" Target="../media/image69.jpeg"/><Relationship Id="rId16" Type="http://schemas.microsoft.com/office/2007/relationships/hdphoto" Target="../media/hdphoto9.wdp"/><Relationship Id="rId20" Type="http://schemas.microsoft.com/office/2007/relationships/hdphoto" Target="../media/hdphoto11.wdp"/><Relationship Id="rId1" Type="http://schemas.openxmlformats.org/officeDocument/2006/relationships/slideLayout" Target="../slideLayouts/slideLayout7.xml"/><Relationship Id="rId6" Type="http://schemas.microsoft.com/office/2007/relationships/hdphoto" Target="../media/hdphoto4.wdp"/><Relationship Id="rId11" Type="http://schemas.openxmlformats.org/officeDocument/2006/relationships/image" Target="../media/image74.png"/><Relationship Id="rId24" Type="http://schemas.microsoft.com/office/2007/relationships/hdphoto" Target="../media/hdphoto13.wdp"/><Relationship Id="rId5" Type="http://schemas.openxmlformats.org/officeDocument/2006/relationships/image" Target="../media/image71.png"/><Relationship Id="rId15" Type="http://schemas.openxmlformats.org/officeDocument/2006/relationships/image" Target="../media/image76.png"/><Relationship Id="rId23" Type="http://schemas.openxmlformats.org/officeDocument/2006/relationships/image" Target="../media/image80.png"/><Relationship Id="rId10" Type="http://schemas.microsoft.com/office/2007/relationships/hdphoto" Target="../media/hdphoto6.wdp"/><Relationship Id="rId19" Type="http://schemas.openxmlformats.org/officeDocument/2006/relationships/image" Target="../media/image78.png"/><Relationship Id="rId4" Type="http://schemas.microsoft.com/office/2007/relationships/hdphoto" Target="../media/hdphoto3.wdp"/><Relationship Id="rId9" Type="http://schemas.openxmlformats.org/officeDocument/2006/relationships/image" Target="../media/image73.png"/><Relationship Id="rId14" Type="http://schemas.microsoft.com/office/2007/relationships/hdphoto" Target="../media/hdphoto8.wdp"/><Relationship Id="rId22" Type="http://schemas.microsoft.com/office/2007/relationships/hdphoto" Target="../media/hdphoto12.wdp"/><Relationship Id="rId27" Type="http://schemas.openxmlformats.org/officeDocument/2006/relationships/image" Target="../media/image81.png"/></Relationships>
</file>

<file path=ppt/slides/_rels/slide54.xml.rels><?xml version="1.0" encoding="UTF-8" standalone="yes"?>
<Relationships xmlns="http://schemas.openxmlformats.org/package/2006/relationships"><Relationship Id="rId8" Type="http://schemas.microsoft.com/office/2007/relationships/hdphoto" Target="../media/hdphoto4.wdp"/><Relationship Id="rId13" Type="http://schemas.openxmlformats.org/officeDocument/2006/relationships/image" Target="../media/image80.png"/><Relationship Id="rId18" Type="http://schemas.microsoft.com/office/2007/relationships/hdphoto" Target="../media/hdphoto15.wdp"/><Relationship Id="rId26" Type="http://schemas.openxmlformats.org/officeDocument/2006/relationships/image" Target="../media/image75.png"/><Relationship Id="rId3" Type="http://schemas.openxmlformats.org/officeDocument/2006/relationships/image" Target="../media/image70.png"/><Relationship Id="rId21" Type="http://schemas.openxmlformats.org/officeDocument/2006/relationships/image" Target="../media/image86.png"/><Relationship Id="rId7" Type="http://schemas.openxmlformats.org/officeDocument/2006/relationships/image" Target="../media/image71.png"/><Relationship Id="rId12" Type="http://schemas.microsoft.com/office/2007/relationships/hdphoto" Target="../media/hdphoto11.wdp"/><Relationship Id="rId17" Type="http://schemas.openxmlformats.org/officeDocument/2006/relationships/image" Target="../media/image84.png"/><Relationship Id="rId25" Type="http://schemas.openxmlformats.org/officeDocument/2006/relationships/image" Target="../media/image88.png"/><Relationship Id="rId2" Type="http://schemas.openxmlformats.org/officeDocument/2006/relationships/image" Target="../media/image82.jpeg"/><Relationship Id="rId16" Type="http://schemas.microsoft.com/office/2007/relationships/hdphoto" Target="../media/hdphoto14.wdp"/><Relationship Id="rId20" Type="http://schemas.microsoft.com/office/2007/relationships/hdphoto" Target="../media/hdphoto16.wdp"/><Relationship Id="rId29" Type="http://schemas.microsoft.com/office/2007/relationships/hdphoto" Target="../media/hdphoto2.wdp"/><Relationship Id="rId1" Type="http://schemas.openxmlformats.org/officeDocument/2006/relationships/slideLayout" Target="../slideLayouts/slideLayout7.xml"/><Relationship Id="rId6" Type="http://schemas.microsoft.com/office/2007/relationships/hdphoto" Target="../media/hdphoto6.wdp"/><Relationship Id="rId11" Type="http://schemas.openxmlformats.org/officeDocument/2006/relationships/image" Target="../media/image78.png"/><Relationship Id="rId24" Type="http://schemas.microsoft.com/office/2007/relationships/hdphoto" Target="../media/hdphoto18.wdp"/><Relationship Id="rId5" Type="http://schemas.openxmlformats.org/officeDocument/2006/relationships/image" Target="../media/image73.png"/><Relationship Id="rId15" Type="http://schemas.openxmlformats.org/officeDocument/2006/relationships/image" Target="../media/image83.png"/><Relationship Id="rId23" Type="http://schemas.openxmlformats.org/officeDocument/2006/relationships/image" Target="../media/image87.png"/><Relationship Id="rId28" Type="http://schemas.openxmlformats.org/officeDocument/2006/relationships/image" Target="../media/image67.png"/><Relationship Id="rId10" Type="http://schemas.microsoft.com/office/2007/relationships/hdphoto" Target="../media/hdphoto10.wdp"/><Relationship Id="rId19" Type="http://schemas.openxmlformats.org/officeDocument/2006/relationships/image" Target="../media/image85.png"/><Relationship Id="rId4" Type="http://schemas.microsoft.com/office/2007/relationships/hdphoto" Target="../media/hdphoto3.wdp"/><Relationship Id="rId9" Type="http://schemas.openxmlformats.org/officeDocument/2006/relationships/image" Target="../media/image77.png"/><Relationship Id="rId14" Type="http://schemas.microsoft.com/office/2007/relationships/hdphoto" Target="../media/hdphoto13.wdp"/><Relationship Id="rId22" Type="http://schemas.microsoft.com/office/2007/relationships/hdphoto" Target="../media/hdphoto17.wdp"/><Relationship Id="rId27" Type="http://schemas.microsoft.com/office/2007/relationships/hdphoto" Target="../media/hdphoto8.wdp"/><Relationship Id="rId30" Type="http://schemas.openxmlformats.org/officeDocument/2006/relationships/image" Target="../media/image81.png"/></Relationships>
</file>

<file path=ppt/slides/_rels/slide55.xml.rels><?xml version="1.0" encoding="UTF-8" standalone="yes"?>
<Relationships xmlns="http://schemas.openxmlformats.org/package/2006/relationships"><Relationship Id="rId13" Type="http://schemas.openxmlformats.org/officeDocument/2006/relationships/image" Target="../media/image75.png"/><Relationship Id="rId18" Type="http://schemas.microsoft.com/office/2007/relationships/hdphoto" Target="../media/hdphoto10.wdp"/><Relationship Id="rId26" Type="http://schemas.microsoft.com/office/2007/relationships/hdphoto" Target="../media/hdphoto20.wdp"/><Relationship Id="rId21" Type="http://schemas.openxmlformats.org/officeDocument/2006/relationships/image" Target="../media/image80.png"/><Relationship Id="rId34" Type="http://schemas.microsoft.com/office/2007/relationships/hdphoto" Target="../media/hdphoto24.wdp"/><Relationship Id="rId7" Type="http://schemas.openxmlformats.org/officeDocument/2006/relationships/image" Target="../media/image72.png"/><Relationship Id="rId12" Type="http://schemas.microsoft.com/office/2007/relationships/hdphoto" Target="../media/hdphoto7.wdp"/><Relationship Id="rId17" Type="http://schemas.openxmlformats.org/officeDocument/2006/relationships/image" Target="../media/image77.png"/><Relationship Id="rId25" Type="http://schemas.openxmlformats.org/officeDocument/2006/relationships/image" Target="../media/image91.png"/><Relationship Id="rId33" Type="http://schemas.openxmlformats.org/officeDocument/2006/relationships/image" Target="../media/image95.png"/><Relationship Id="rId2" Type="http://schemas.openxmlformats.org/officeDocument/2006/relationships/image" Target="../media/image89.jpeg"/><Relationship Id="rId16" Type="http://schemas.microsoft.com/office/2007/relationships/hdphoto" Target="../media/hdphoto9.wdp"/><Relationship Id="rId20" Type="http://schemas.microsoft.com/office/2007/relationships/hdphoto" Target="../media/hdphoto11.wdp"/><Relationship Id="rId29" Type="http://schemas.openxmlformats.org/officeDocument/2006/relationships/image" Target="../media/image93.png"/><Relationship Id="rId1" Type="http://schemas.openxmlformats.org/officeDocument/2006/relationships/slideLayout" Target="../slideLayouts/slideLayout7.xml"/><Relationship Id="rId6" Type="http://schemas.microsoft.com/office/2007/relationships/hdphoto" Target="../media/hdphoto4.wdp"/><Relationship Id="rId11" Type="http://schemas.openxmlformats.org/officeDocument/2006/relationships/image" Target="../media/image74.png"/><Relationship Id="rId24" Type="http://schemas.microsoft.com/office/2007/relationships/hdphoto" Target="../media/hdphoto19.wdp"/><Relationship Id="rId32" Type="http://schemas.microsoft.com/office/2007/relationships/hdphoto" Target="../media/hdphoto23.wdp"/><Relationship Id="rId37" Type="http://schemas.openxmlformats.org/officeDocument/2006/relationships/image" Target="../media/image81.png"/><Relationship Id="rId5" Type="http://schemas.openxmlformats.org/officeDocument/2006/relationships/image" Target="../media/image71.png"/><Relationship Id="rId15" Type="http://schemas.openxmlformats.org/officeDocument/2006/relationships/image" Target="../media/image76.png"/><Relationship Id="rId23" Type="http://schemas.openxmlformats.org/officeDocument/2006/relationships/image" Target="../media/image90.png"/><Relationship Id="rId28" Type="http://schemas.microsoft.com/office/2007/relationships/hdphoto" Target="../media/hdphoto21.wdp"/><Relationship Id="rId36" Type="http://schemas.microsoft.com/office/2007/relationships/hdphoto" Target="../media/hdphoto2.wdp"/><Relationship Id="rId10" Type="http://schemas.microsoft.com/office/2007/relationships/hdphoto" Target="../media/hdphoto6.wdp"/><Relationship Id="rId19" Type="http://schemas.openxmlformats.org/officeDocument/2006/relationships/image" Target="../media/image78.png"/><Relationship Id="rId31" Type="http://schemas.openxmlformats.org/officeDocument/2006/relationships/image" Target="../media/image94.png"/><Relationship Id="rId4" Type="http://schemas.microsoft.com/office/2007/relationships/hdphoto" Target="../media/hdphoto3.wdp"/><Relationship Id="rId9" Type="http://schemas.openxmlformats.org/officeDocument/2006/relationships/image" Target="../media/image73.png"/><Relationship Id="rId14" Type="http://schemas.microsoft.com/office/2007/relationships/hdphoto" Target="../media/hdphoto8.wdp"/><Relationship Id="rId22" Type="http://schemas.microsoft.com/office/2007/relationships/hdphoto" Target="../media/hdphoto13.wdp"/><Relationship Id="rId27" Type="http://schemas.openxmlformats.org/officeDocument/2006/relationships/image" Target="../media/image92.png"/><Relationship Id="rId30" Type="http://schemas.microsoft.com/office/2007/relationships/hdphoto" Target="../media/hdphoto22.wdp"/><Relationship Id="rId35" Type="http://schemas.openxmlformats.org/officeDocument/2006/relationships/image" Target="../media/image67.png"/><Relationship Id="rId8" Type="http://schemas.microsoft.com/office/2007/relationships/hdphoto" Target="../media/hdphoto5.wdp"/><Relationship Id="rId3" Type="http://schemas.openxmlformats.org/officeDocument/2006/relationships/image" Target="../media/image70.png"/></Relationships>
</file>

<file path=ppt/slides/_rels/slide56.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3" Type="http://schemas.openxmlformats.org/officeDocument/2006/relationships/image" Target="../media/image75.png"/><Relationship Id="rId18" Type="http://schemas.microsoft.com/office/2007/relationships/hdphoto" Target="../media/hdphoto10.wdp"/><Relationship Id="rId26" Type="http://schemas.microsoft.com/office/2007/relationships/hdphoto" Target="../media/hdphoto26.wdp"/><Relationship Id="rId39" Type="http://schemas.openxmlformats.org/officeDocument/2006/relationships/image" Target="../media/image113.png"/><Relationship Id="rId21" Type="http://schemas.openxmlformats.org/officeDocument/2006/relationships/image" Target="../media/image80.png"/><Relationship Id="rId34" Type="http://schemas.microsoft.com/office/2007/relationships/hdphoto" Target="../media/hdphoto30.wdp"/><Relationship Id="rId42" Type="http://schemas.microsoft.com/office/2007/relationships/hdphoto" Target="../media/hdphoto34.wdp"/><Relationship Id="rId7" Type="http://schemas.openxmlformats.org/officeDocument/2006/relationships/image" Target="../media/image72.png"/><Relationship Id="rId2" Type="http://schemas.openxmlformats.org/officeDocument/2006/relationships/image" Target="../media/image104.jpeg"/><Relationship Id="rId16" Type="http://schemas.microsoft.com/office/2007/relationships/hdphoto" Target="../media/hdphoto9.wdp"/><Relationship Id="rId29" Type="http://schemas.openxmlformats.org/officeDocument/2006/relationships/image" Target="../media/image108.png"/><Relationship Id="rId1" Type="http://schemas.openxmlformats.org/officeDocument/2006/relationships/slideLayout" Target="../slideLayouts/slideLayout7.xml"/><Relationship Id="rId6" Type="http://schemas.microsoft.com/office/2007/relationships/hdphoto" Target="../media/hdphoto4.wdp"/><Relationship Id="rId11" Type="http://schemas.openxmlformats.org/officeDocument/2006/relationships/image" Target="../media/image74.png"/><Relationship Id="rId24" Type="http://schemas.microsoft.com/office/2007/relationships/hdphoto" Target="../media/hdphoto25.wdp"/><Relationship Id="rId32" Type="http://schemas.microsoft.com/office/2007/relationships/hdphoto" Target="../media/hdphoto29.wdp"/><Relationship Id="rId37" Type="http://schemas.openxmlformats.org/officeDocument/2006/relationships/image" Target="../media/image112.png"/><Relationship Id="rId40" Type="http://schemas.microsoft.com/office/2007/relationships/hdphoto" Target="../media/hdphoto33.wdp"/><Relationship Id="rId45" Type="http://schemas.openxmlformats.org/officeDocument/2006/relationships/image" Target="../media/image81.png"/><Relationship Id="rId5" Type="http://schemas.openxmlformats.org/officeDocument/2006/relationships/image" Target="../media/image71.png"/><Relationship Id="rId15" Type="http://schemas.openxmlformats.org/officeDocument/2006/relationships/image" Target="../media/image76.png"/><Relationship Id="rId23" Type="http://schemas.openxmlformats.org/officeDocument/2006/relationships/image" Target="../media/image105.png"/><Relationship Id="rId28" Type="http://schemas.microsoft.com/office/2007/relationships/hdphoto" Target="../media/hdphoto27.wdp"/><Relationship Id="rId36" Type="http://schemas.microsoft.com/office/2007/relationships/hdphoto" Target="../media/hdphoto31.wdp"/><Relationship Id="rId10" Type="http://schemas.microsoft.com/office/2007/relationships/hdphoto" Target="../media/hdphoto6.wdp"/><Relationship Id="rId19" Type="http://schemas.openxmlformats.org/officeDocument/2006/relationships/image" Target="../media/image78.png"/><Relationship Id="rId31" Type="http://schemas.openxmlformats.org/officeDocument/2006/relationships/image" Target="../media/image109.png"/><Relationship Id="rId44" Type="http://schemas.microsoft.com/office/2007/relationships/hdphoto" Target="../media/hdphoto2.wdp"/><Relationship Id="rId4" Type="http://schemas.microsoft.com/office/2007/relationships/hdphoto" Target="../media/hdphoto3.wdp"/><Relationship Id="rId9" Type="http://schemas.openxmlformats.org/officeDocument/2006/relationships/image" Target="../media/image73.png"/><Relationship Id="rId14" Type="http://schemas.microsoft.com/office/2007/relationships/hdphoto" Target="../media/hdphoto8.wdp"/><Relationship Id="rId22" Type="http://schemas.microsoft.com/office/2007/relationships/hdphoto" Target="../media/hdphoto13.wdp"/><Relationship Id="rId27" Type="http://schemas.openxmlformats.org/officeDocument/2006/relationships/image" Target="../media/image107.png"/><Relationship Id="rId30" Type="http://schemas.microsoft.com/office/2007/relationships/hdphoto" Target="../media/hdphoto28.wdp"/><Relationship Id="rId35" Type="http://schemas.openxmlformats.org/officeDocument/2006/relationships/image" Target="../media/image111.png"/><Relationship Id="rId43" Type="http://schemas.openxmlformats.org/officeDocument/2006/relationships/image" Target="../media/image67.png"/><Relationship Id="rId8" Type="http://schemas.microsoft.com/office/2007/relationships/hdphoto" Target="../media/hdphoto5.wdp"/><Relationship Id="rId3" Type="http://schemas.openxmlformats.org/officeDocument/2006/relationships/image" Target="../media/image70.png"/><Relationship Id="rId12" Type="http://schemas.microsoft.com/office/2007/relationships/hdphoto" Target="../media/hdphoto7.wdp"/><Relationship Id="rId17" Type="http://schemas.openxmlformats.org/officeDocument/2006/relationships/image" Target="../media/image77.png"/><Relationship Id="rId25" Type="http://schemas.openxmlformats.org/officeDocument/2006/relationships/image" Target="../media/image106.png"/><Relationship Id="rId33" Type="http://schemas.openxmlformats.org/officeDocument/2006/relationships/image" Target="../media/image110.png"/><Relationship Id="rId38" Type="http://schemas.microsoft.com/office/2007/relationships/hdphoto" Target="../media/hdphoto32.wdp"/><Relationship Id="rId20" Type="http://schemas.microsoft.com/office/2007/relationships/hdphoto" Target="../media/hdphoto11.wdp"/><Relationship Id="rId41" Type="http://schemas.openxmlformats.org/officeDocument/2006/relationships/image" Target="../media/image114.png"/></Relationships>
</file>

<file path=ppt/slides/_rels/slide67.xml.rels><?xml version="1.0" encoding="UTF-8" standalone="yes"?>
<Relationships xmlns="http://schemas.openxmlformats.org/package/2006/relationships"><Relationship Id="rId13" Type="http://schemas.openxmlformats.org/officeDocument/2006/relationships/image" Target="../media/image75.png"/><Relationship Id="rId18" Type="http://schemas.microsoft.com/office/2007/relationships/hdphoto" Target="../media/hdphoto10.wdp"/><Relationship Id="rId26" Type="http://schemas.microsoft.com/office/2007/relationships/hdphoto" Target="../media/hdphoto36.wdp"/><Relationship Id="rId39" Type="http://schemas.openxmlformats.org/officeDocument/2006/relationships/image" Target="../media/image124.png"/><Relationship Id="rId21" Type="http://schemas.openxmlformats.org/officeDocument/2006/relationships/image" Target="../media/image80.png"/><Relationship Id="rId34" Type="http://schemas.microsoft.com/office/2007/relationships/hdphoto" Target="../media/hdphoto40.wdp"/><Relationship Id="rId42" Type="http://schemas.microsoft.com/office/2007/relationships/hdphoto" Target="../media/hdphoto44.wdp"/><Relationship Id="rId47" Type="http://schemas.openxmlformats.org/officeDocument/2006/relationships/image" Target="../media/image128.png"/><Relationship Id="rId50" Type="http://schemas.microsoft.com/office/2007/relationships/hdphoto" Target="../media/hdphoto48.wdp"/><Relationship Id="rId55" Type="http://schemas.microsoft.com/office/2007/relationships/hdphoto" Target="../media/hdphoto49.wdp"/><Relationship Id="rId7" Type="http://schemas.openxmlformats.org/officeDocument/2006/relationships/image" Target="../media/image72.png"/><Relationship Id="rId2" Type="http://schemas.openxmlformats.org/officeDocument/2006/relationships/image" Target="../media/image115.jpeg"/><Relationship Id="rId16" Type="http://schemas.microsoft.com/office/2007/relationships/hdphoto" Target="../media/hdphoto9.wdp"/><Relationship Id="rId29" Type="http://schemas.openxmlformats.org/officeDocument/2006/relationships/image" Target="../media/image119.png"/><Relationship Id="rId11" Type="http://schemas.openxmlformats.org/officeDocument/2006/relationships/image" Target="../media/image74.png"/><Relationship Id="rId24" Type="http://schemas.microsoft.com/office/2007/relationships/hdphoto" Target="../media/hdphoto35.wdp"/><Relationship Id="rId32" Type="http://schemas.microsoft.com/office/2007/relationships/hdphoto" Target="../media/hdphoto39.wdp"/><Relationship Id="rId37" Type="http://schemas.openxmlformats.org/officeDocument/2006/relationships/image" Target="../media/image123.png"/><Relationship Id="rId40" Type="http://schemas.microsoft.com/office/2007/relationships/hdphoto" Target="../media/hdphoto43.wdp"/><Relationship Id="rId45" Type="http://schemas.openxmlformats.org/officeDocument/2006/relationships/image" Target="../media/image127.png"/><Relationship Id="rId53" Type="http://schemas.openxmlformats.org/officeDocument/2006/relationships/image" Target="../media/image81.png"/><Relationship Id="rId58" Type="http://schemas.openxmlformats.org/officeDocument/2006/relationships/image" Target="../media/image132.png"/><Relationship Id="rId5" Type="http://schemas.openxmlformats.org/officeDocument/2006/relationships/image" Target="../media/image71.png"/><Relationship Id="rId19" Type="http://schemas.openxmlformats.org/officeDocument/2006/relationships/image" Target="../media/image78.png"/><Relationship Id="rId4" Type="http://schemas.microsoft.com/office/2007/relationships/hdphoto" Target="../media/hdphoto3.wdp"/><Relationship Id="rId9" Type="http://schemas.openxmlformats.org/officeDocument/2006/relationships/image" Target="../media/image73.png"/><Relationship Id="rId14" Type="http://schemas.microsoft.com/office/2007/relationships/hdphoto" Target="../media/hdphoto8.wdp"/><Relationship Id="rId22" Type="http://schemas.microsoft.com/office/2007/relationships/hdphoto" Target="../media/hdphoto13.wdp"/><Relationship Id="rId27" Type="http://schemas.openxmlformats.org/officeDocument/2006/relationships/image" Target="../media/image118.png"/><Relationship Id="rId30" Type="http://schemas.microsoft.com/office/2007/relationships/hdphoto" Target="../media/hdphoto38.wdp"/><Relationship Id="rId35" Type="http://schemas.openxmlformats.org/officeDocument/2006/relationships/image" Target="../media/image122.png"/><Relationship Id="rId43" Type="http://schemas.openxmlformats.org/officeDocument/2006/relationships/image" Target="../media/image126.png"/><Relationship Id="rId48" Type="http://schemas.microsoft.com/office/2007/relationships/hdphoto" Target="../media/hdphoto47.wdp"/><Relationship Id="rId56" Type="http://schemas.openxmlformats.org/officeDocument/2006/relationships/image" Target="../media/image131.png"/><Relationship Id="rId8" Type="http://schemas.microsoft.com/office/2007/relationships/hdphoto" Target="../media/hdphoto5.wdp"/><Relationship Id="rId51" Type="http://schemas.openxmlformats.org/officeDocument/2006/relationships/image" Target="../media/image67.png"/><Relationship Id="rId3" Type="http://schemas.openxmlformats.org/officeDocument/2006/relationships/image" Target="../media/image70.png"/><Relationship Id="rId12" Type="http://schemas.microsoft.com/office/2007/relationships/hdphoto" Target="../media/hdphoto7.wdp"/><Relationship Id="rId17" Type="http://schemas.openxmlformats.org/officeDocument/2006/relationships/image" Target="../media/image77.png"/><Relationship Id="rId25" Type="http://schemas.openxmlformats.org/officeDocument/2006/relationships/image" Target="../media/image117.png"/><Relationship Id="rId33" Type="http://schemas.openxmlformats.org/officeDocument/2006/relationships/image" Target="../media/image121.png"/><Relationship Id="rId38" Type="http://schemas.microsoft.com/office/2007/relationships/hdphoto" Target="../media/hdphoto42.wdp"/><Relationship Id="rId46" Type="http://schemas.microsoft.com/office/2007/relationships/hdphoto" Target="../media/hdphoto46.wdp"/><Relationship Id="rId59" Type="http://schemas.microsoft.com/office/2007/relationships/hdphoto" Target="../media/hdphoto51.wdp"/><Relationship Id="rId20" Type="http://schemas.microsoft.com/office/2007/relationships/hdphoto" Target="../media/hdphoto11.wdp"/><Relationship Id="rId41" Type="http://schemas.openxmlformats.org/officeDocument/2006/relationships/image" Target="../media/image125.png"/><Relationship Id="rId54" Type="http://schemas.openxmlformats.org/officeDocument/2006/relationships/image" Target="../media/image130.png"/><Relationship Id="rId1" Type="http://schemas.openxmlformats.org/officeDocument/2006/relationships/slideLayout" Target="../slideLayouts/slideLayout7.xml"/><Relationship Id="rId6" Type="http://schemas.microsoft.com/office/2007/relationships/hdphoto" Target="../media/hdphoto4.wdp"/><Relationship Id="rId15" Type="http://schemas.openxmlformats.org/officeDocument/2006/relationships/image" Target="../media/image76.png"/><Relationship Id="rId23" Type="http://schemas.openxmlformats.org/officeDocument/2006/relationships/image" Target="../media/image116.png"/><Relationship Id="rId28" Type="http://schemas.microsoft.com/office/2007/relationships/hdphoto" Target="../media/hdphoto37.wdp"/><Relationship Id="rId36" Type="http://schemas.microsoft.com/office/2007/relationships/hdphoto" Target="../media/hdphoto41.wdp"/><Relationship Id="rId49" Type="http://schemas.openxmlformats.org/officeDocument/2006/relationships/image" Target="../media/image129.png"/><Relationship Id="rId57" Type="http://schemas.microsoft.com/office/2007/relationships/hdphoto" Target="../media/hdphoto50.wdp"/><Relationship Id="rId10" Type="http://schemas.microsoft.com/office/2007/relationships/hdphoto" Target="../media/hdphoto6.wdp"/><Relationship Id="rId31" Type="http://schemas.openxmlformats.org/officeDocument/2006/relationships/image" Target="../media/image120.png"/><Relationship Id="rId44" Type="http://schemas.microsoft.com/office/2007/relationships/hdphoto" Target="../media/hdphoto45.wdp"/><Relationship Id="rId52" Type="http://schemas.microsoft.com/office/2007/relationships/hdphoto" Target="../media/hdphoto2.wdp"/></Relationships>
</file>

<file path=ppt/slides/_rels/slide68.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image" Target="../media/image67.png"/><Relationship Id="rId7" Type="http://schemas.microsoft.com/office/2007/relationships/hdphoto" Target="../media/hdphoto51.wdp"/><Relationship Id="rId2" Type="http://schemas.openxmlformats.org/officeDocument/2006/relationships/image" Target="../media/image133.jpeg"/><Relationship Id="rId1" Type="http://schemas.openxmlformats.org/officeDocument/2006/relationships/slideLayout" Target="../slideLayouts/slideLayout7.xml"/><Relationship Id="rId6" Type="http://schemas.openxmlformats.org/officeDocument/2006/relationships/image" Target="../media/image132.png"/><Relationship Id="rId5" Type="http://schemas.openxmlformats.org/officeDocument/2006/relationships/image" Target="../media/image81.png"/><Relationship Id="rId4" Type="http://schemas.microsoft.com/office/2007/relationships/hdphoto" Target="../media/hdphoto2.wdp"/><Relationship Id="rId9" Type="http://schemas.microsoft.com/office/2007/relationships/hdphoto" Target="../media/hdphoto50.wdp"/></Relationships>
</file>

<file path=ppt/slides/_rels/slide69.xml.rels><?xml version="1.0" encoding="UTF-8" standalone="yes"?>
<Relationships xmlns="http://schemas.openxmlformats.org/package/2006/relationships"><Relationship Id="rId26" Type="http://schemas.openxmlformats.org/officeDocument/2006/relationships/image" Target="../media/image108.png"/><Relationship Id="rId21" Type="http://schemas.microsoft.com/office/2007/relationships/hdphoto" Target="../media/hdphoto33.wdp"/><Relationship Id="rId42" Type="http://schemas.openxmlformats.org/officeDocument/2006/relationships/image" Target="../media/image88.png"/><Relationship Id="rId47" Type="http://schemas.microsoft.com/office/2007/relationships/hdphoto" Target="../media/hdphoto37.wdp"/><Relationship Id="rId63" Type="http://schemas.microsoft.com/office/2007/relationships/hdphoto" Target="../media/hdphoto20.wdp"/><Relationship Id="rId68" Type="http://schemas.openxmlformats.org/officeDocument/2006/relationships/image" Target="../media/image95.png"/><Relationship Id="rId84" Type="http://schemas.openxmlformats.org/officeDocument/2006/relationships/image" Target="../media/image117.png"/><Relationship Id="rId89" Type="http://schemas.microsoft.com/office/2007/relationships/hdphoto" Target="../media/hdphoto44.wdp"/><Relationship Id="rId16" Type="http://schemas.openxmlformats.org/officeDocument/2006/relationships/image" Target="../media/image77.png"/><Relationship Id="rId11" Type="http://schemas.microsoft.com/office/2007/relationships/hdphoto" Target="../media/hdphoto8.wdp"/><Relationship Id="rId32" Type="http://schemas.openxmlformats.org/officeDocument/2006/relationships/image" Target="../media/image136.png"/><Relationship Id="rId37" Type="http://schemas.microsoft.com/office/2007/relationships/hdphoto" Target="../media/hdphoto30.wdp"/><Relationship Id="rId53" Type="http://schemas.microsoft.com/office/2007/relationships/hdphoto" Target="../media/hdphoto46.wdp"/><Relationship Id="rId58" Type="http://schemas.openxmlformats.org/officeDocument/2006/relationships/image" Target="../media/image78.png"/><Relationship Id="rId74" Type="http://schemas.openxmlformats.org/officeDocument/2006/relationships/image" Target="../media/image106.png"/><Relationship Id="rId79" Type="http://schemas.microsoft.com/office/2007/relationships/hdphoto" Target="../media/hdphoto27.wdp"/><Relationship Id="rId102" Type="http://schemas.openxmlformats.org/officeDocument/2006/relationships/image" Target="../media/image7.png"/><Relationship Id="rId5" Type="http://schemas.microsoft.com/office/2007/relationships/hdphoto" Target="../media/hdphoto6.wdp"/><Relationship Id="rId90" Type="http://schemas.openxmlformats.org/officeDocument/2006/relationships/image" Target="../media/image111.png"/><Relationship Id="rId95" Type="http://schemas.microsoft.com/office/2007/relationships/hdphoto" Target="../media/hdphoto15.wdp"/><Relationship Id="rId22" Type="http://schemas.openxmlformats.org/officeDocument/2006/relationships/image" Target="../media/image112.png"/><Relationship Id="rId27" Type="http://schemas.microsoft.com/office/2007/relationships/hdphoto" Target="../media/hdphoto28.wdp"/><Relationship Id="rId43" Type="http://schemas.microsoft.com/office/2007/relationships/hdphoto" Target="../media/hdphoto18.wdp"/><Relationship Id="rId48" Type="http://schemas.openxmlformats.org/officeDocument/2006/relationships/image" Target="../media/image122.png"/><Relationship Id="rId64" Type="http://schemas.openxmlformats.org/officeDocument/2006/relationships/image" Target="../media/image92.png"/><Relationship Id="rId69" Type="http://schemas.microsoft.com/office/2007/relationships/hdphoto" Target="../media/hdphoto24.wdp"/><Relationship Id="rId80" Type="http://schemas.openxmlformats.org/officeDocument/2006/relationships/image" Target="../media/image128.png"/><Relationship Id="rId85" Type="http://schemas.microsoft.com/office/2007/relationships/hdphoto" Target="../media/hdphoto36.wdp"/><Relationship Id="rId12" Type="http://schemas.openxmlformats.org/officeDocument/2006/relationships/image" Target="../media/image74.png"/><Relationship Id="rId17" Type="http://schemas.microsoft.com/office/2007/relationships/hdphoto" Target="../media/hdphoto10.wdp"/><Relationship Id="rId33" Type="http://schemas.microsoft.com/office/2007/relationships/hdphoto" Target="../media/hdphoto54.wdp"/><Relationship Id="rId38" Type="http://schemas.openxmlformats.org/officeDocument/2006/relationships/image" Target="../media/image79.png"/><Relationship Id="rId59" Type="http://schemas.microsoft.com/office/2007/relationships/hdphoto" Target="../media/hdphoto11.wdp"/><Relationship Id="rId103" Type="http://schemas.openxmlformats.org/officeDocument/2006/relationships/image" Target="../media/image131.png"/><Relationship Id="rId20" Type="http://schemas.openxmlformats.org/officeDocument/2006/relationships/image" Target="../media/image113.png"/><Relationship Id="rId41" Type="http://schemas.microsoft.com/office/2007/relationships/hdphoto" Target="../media/hdphoto34.wdp"/><Relationship Id="rId54" Type="http://schemas.openxmlformats.org/officeDocument/2006/relationships/image" Target="../media/image94.png"/><Relationship Id="rId62" Type="http://schemas.openxmlformats.org/officeDocument/2006/relationships/image" Target="../media/image91.png"/><Relationship Id="rId70" Type="http://schemas.openxmlformats.org/officeDocument/2006/relationships/image" Target="../media/image93.png"/><Relationship Id="rId75" Type="http://schemas.microsoft.com/office/2007/relationships/hdphoto" Target="../media/hdphoto26.wdp"/><Relationship Id="rId83" Type="http://schemas.microsoft.com/office/2007/relationships/hdphoto" Target="../media/hdphoto35.wdp"/><Relationship Id="rId88" Type="http://schemas.openxmlformats.org/officeDocument/2006/relationships/image" Target="../media/image125.png"/><Relationship Id="rId91" Type="http://schemas.microsoft.com/office/2007/relationships/hdphoto" Target="../media/hdphoto31.wdp"/><Relationship Id="rId96" Type="http://schemas.openxmlformats.org/officeDocument/2006/relationships/image" Target="../media/image85.png"/><Relationship Id="rId1" Type="http://schemas.openxmlformats.org/officeDocument/2006/relationships/slideLayout" Target="../slideLayouts/slideLayout7.xml"/><Relationship Id="rId6" Type="http://schemas.openxmlformats.org/officeDocument/2006/relationships/image" Target="../media/image72.png"/><Relationship Id="rId15" Type="http://schemas.microsoft.com/office/2007/relationships/hdphoto" Target="../media/hdphoto4.wdp"/><Relationship Id="rId23" Type="http://schemas.microsoft.com/office/2007/relationships/hdphoto" Target="../media/hdphoto32.wdp"/><Relationship Id="rId28" Type="http://schemas.openxmlformats.org/officeDocument/2006/relationships/image" Target="../media/image109.png"/><Relationship Id="rId36" Type="http://schemas.openxmlformats.org/officeDocument/2006/relationships/image" Target="../media/image110.png"/><Relationship Id="rId49" Type="http://schemas.microsoft.com/office/2007/relationships/hdphoto" Target="../media/hdphoto41.wdp"/><Relationship Id="rId57" Type="http://schemas.microsoft.com/office/2007/relationships/hdphoto" Target="../media/hdphoto43.wdp"/><Relationship Id="rId106" Type="http://schemas.microsoft.com/office/2007/relationships/hdphoto" Target="../media/hdphoto51.wdp"/><Relationship Id="rId10" Type="http://schemas.openxmlformats.org/officeDocument/2006/relationships/image" Target="../media/image75.png"/><Relationship Id="rId31" Type="http://schemas.microsoft.com/office/2007/relationships/hdphoto" Target="../media/hdphoto53.wdp"/><Relationship Id="rId44" Type="http://schemas.openxmlformats.org/officeDocument/2006/relationships/image" Target="../media/image121.png"/><Relationship Id="rId52" Type="http://schemas.openxmlformats.org/officeDocument/2006/relationships/image" Target="../media/image127.png"/><Relationship Id="rId60" Type="http://schemas.openxmlformats.org/officeDocument/2006/relationships/image" Target="../media/image90.png"/><Relationship Id="rId65" Type="http://schemas.microsoft.com/office/2007/relationships/hdphoto" Target="../media/hdphoto21.wdp"/><Relationship Id="rId73" Type="http://schemas.microsoft.com/office/2007/relationships/hdphoto" Target="../media/hdphoto45.wdp"/><Relationship Id="rId78" Type="http://schemas.openxmlformats.org/officeDocument/2006/relationships/image" Target="../media/image107.png"/><Relationship Id="rId81" Type="http://schemas.microsoft.com/office/2007/relationships/hdphoto" Target="../media/hdphoto47.wdp"/><Relationship Id="rId86" Type="http://schemas.openxmlformats.org/officeDocument/2006/relationships/image" Target="../media/image123.png"/><Relationship Id="rId94" Type="http://schemas.openxmlformats.org/officeDocument/2006/relationships/image" Target="../media/image84.png"/><Relationship Id="rId99" Type="http://schemas.microsoft.com/office/2007/relationships/hdphoto" Target="../media/hdphoto49.wdp"/><Relationship Id="rId101" Type="http://schemas.microsoft.com/office/2007/relationships/hdphoto" Target="../media/hdphoto39.wdp"/><Relationship Id="rId4" Type="http://schemas.openxmlformats.org/officeDocument/2006/relationships/image" Target="../media/image73.png"/><Relationship Id="rId9" Type="http://schemas.microsoft.com/office/2007/relationships/hdphoto" Target="../media/hdphoto9.wdp"/><Relationship Id="rId13" Type="http://schemas.microsoft.com/office/2007/relationships/hdphoto" Target="../media/hdphoto7.wdp"/><Relationship Id="rId18" Type="http://schemas.openxmlformats.org/officeDocument/2006/relationships/image" Target="../media/image80.png"/><Relationship Id="rId39" Type="http://schemas.microsoft.com/office/2007/relationships/hdphoto" Target="../media/hdphoto12.wdp"/><Relationship Id="rId34" Type="http://schemas.openxmlformats.org/officeDocument/2006/relationships/image" Target="../media/image137.png"/><Relationship Id="rId50" Type="http://schemas.openxmlformats.org/officeDocument/2006/relationships/image" Target="../media/image119.png"/><Relationship Id="rId55" Type="http://schemas.microsoft.com/office/2007/relationships/hdphoto" Target="../media/hdphoto23.wdp"/><Relationship Id="rId76" Type="http://schemas.openxmlformats.org/officeDocument/2006/relationships/image" Target="../media/image105.png"/><Relationship Id="rId97" Type="http://schemas.microsoft.com/office/2007/relationships/hdphoto" Target="../media/hdphoto16.wdp"/><Relationship Id="rId104" Type="http://schemas.microsoft.com/office/2007/relationships/hdphoto" Target="../media/hdphoto50.wdp"/><Relationship Id="rId7" Type="http://schemas.microsoft.com/office/2007/relationships/hdphoto" Target="../media/hdphoto5.wdp"/><Relationship Id="rId71" Type="http://schemas.microsoft.com/office/2007/relationships/hdphoto" Target="../media/hdphoto22.wdp"/><Relationship Id="rId92" Type="http://schemas.openxmlformats.org/officeDocument/2006/relationships/image" Target="../media/image83.png"/><Relationship Id="rId2" Type="http://schemas.openxmlformats.org/officeDocument/2006/relationships/image" Target="../media/image70.png"/><Relationship Id="rId29" Type="http://schemas.microsoft.com/office/2007/relationships/hdphoto" Target="../media/hdphoto29.wdp"/><Relationship Id="rId24" Type="http://schemas.openxmlformats.org/officeDocument/2006/relationships/image" Target="../media/image134.png"/><Relationship Id="rId40" Type="http://schemas.openxmlformats.org/officeDocument/2006/relationships/image" Target="../media/image114.png"/><Relationship Id="rId45" Type="http://schemas.microsoft.com/office/2007/relationships/hdphoto" Target="../media/hdphoto40.wdp"/><Relationship Id="rId66" Type="http://schemas.openxmlformats.org/officeDocument/2006/relationships/image" Target="../media/image129.png"/><Relationship Id="rId87" Type="http://schemas.microsoft.com/office/2007/relationships/hdphoto" Target="../media/hdphoto42.wdp"/><Relationship Id="rId61" Type="http://schemas.microsoft.com/office/2007/relationships/hdphoto" Target="../media/hdphoto19.wdp"/><Relationship Id="rId82" Type="http://schemas.openxmlformats.org/officeDocument/2006/relationships/image" Target="../media/image116.png"/><Relationship Id="rId19" Type="http://schemas.microsoft.com/office/2007/relationships/hdphoto" Target="../media/hdphoto13.wdp"/><Relationship Id="rId14" Type="http://schemas.openxmlformats.org/officeDocument/2006/relationships/image" Target="../media/image71.png"/><Relationship Id="rId30" Type="http://schemas.openxmlformats.org/officeDocument/2006/relationships/image" Target="../media/image135.png"/><Relationship Id="rId35" Type="http://schemas.microsoft.com/office/2007/relationships/hdphoto" Target="../media/hdphoto55.wdp"/><Relationship Id="rId56" Type="http://schemas.openxmlformats.org/officeDocument/2006/relationships/image" Target="../media/image124.png"/><Relationship Id="rId77" Type="http://schemas.microsoft.com/office/2007/relationships/hdphoto" Target="../media/hdphoto25.wdp"/><Relationship Id="rId100" Type="http://schemas.openxmlformats.org/officeDocument/2006/relationships/image" Target="../media/image120.png"/><Relationship Id="rId105" Type="http://schemas.openxmlformats.org/officeDocument/2006/relationships/image" Target="../media/image132.png"/><Relationship Id="rId8" Type="http://schemas.openxmlformats.org/officeDocument/2006/relationships/image" Target="../media/image76.png"/><Relationship Id="rId51" Type="http://schemas.microsoft.com/office/2007/relationships/hdphoto" Target="../media/hdphoto38.wdp"/><Relationship Id="rId72" Type="http://schemas.openxmlformats.org/officeDocument/2006/relationships/image" Target="../media/image126.png"/><Relationship Id="rId93" Type="http://schemas.microsoft.com/office/2007/relationships/hdphoto" Target="../media/hdphoto14.wdp"/><Relationship Id="rId98" Type="http://schemas.openxmlformats.org/officeDocument/2006/relationships/image" Target="../media/image130.png"/><Relationship Id="rId3" Type="http://schemas.microsoft.com/office/2007/relationships/hdphoto" Target="../media/hdphoto3.wdp"/><Relationship Id="rId25" Type="http://schemas.microsoft.com/office/2007/relationships/hdphoto" Target="../media/hdphoto52.wdp"/><Relationship Id="rId46" Type="http://schemas.openxmlformats.org/officeDocument/2006/relationships/image" Target="../media/image118.png"/><Relationship Id="rId67" Type="http://schemas.microsoft.com/office/2007/relationships/hdphoto" Target="../media/hdphoto48.wdp"/></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BD34D29-081C-CEA4-2D3A-B90A79B93ADA}"/>
              </a:ext>
            </a:extLst>
          </p:cNvPr>
          <p:cNvPicPr>
            <a:picLocks noChangeAspect="1"/>
          </p:cNvPicPr>
          <p:nvPr/>
        </p:nvPicPr>
        <p:blipFill rotWithShape="1">
          <a:blip r:embed="rId2">
            <a:extLst>
              <a:ext uri="{28A0092B-C50C-407E-A947-70E740481C1C}">
                <a14:useLocalDpi xmlns:a14="http://schemas.microsoft.com/office/drawing/2010/main" val="0"/>
              </a:ext>
            </a:extLst>
          </a:blip>
          <a:srcRect t="15002" r="12196"/>
          <a:stretch/>
        </p:blipFill>
        <p:spPr>
          <a:xfrm>
            <a:off x="25191763" y="2"/>
            <a:ext cx="25208187" cy="14360381"/>
          </a:xfrm>
          <a:prstGeom prst="rect">
            <a:avLst/>
          </a:prstGeom>
        </p:spPr>
      </p:pic>
      <p:pic>
        <p:nvPicPr>
          <p:cNvPr id="5" name="Picture 4">
            <a:extLst>
              <a:ext uri="{FF2B5EF4-FFF2-40B4-BE49-F238E27FC236}">
                <a16:creationId xmlns:a16="http://schemas.microsoft.com/office/drawing/2014/main" id="{D5927436-972C-D48E-A68C-540D8712E34D}"/>
              </a:ext>
            </a:extLst>
          </p:cNvPr>
          <p:cNvPicPr>
            <a:picLocks noChangeAspect="1"/>
          </p:cNvPicPr>
          <p:nvPr/>
        </p:nvPicPr>
        <p:blipFill rotWithShape="1">
          <a:blip r:embed="rId3">
            <a:extLst>
              <a:ext uri="{28A0092B-C50C-407E-A947-70E740481C1C}">
                <a14:useLocalDpi xmlns:a14="http://schemas.microsoft.com/office/drawing/2010/main" val="0"/>
              </a:ext>
            </a:extLst>
          </a:blip>
          <a:srcRect t="7320" r="4299"/>
          <a:stretch/>
        </p:blipFill>
        <p:spPr>
          <a:xfrm>
            <a:off x="0" y="2"/>
            <a:ext cx="25208187" cy="14360380"/>
          </a:xfrm>
          <a:prstGeom prst="rect">
            <a:avLst/>
          </a:prstGeom>
        </p:spPr>
      </p:pic>
      <p:pic>
        <p:nvPicPr>
          <p:cNvPr id="15" name="Picture 14">
            <a:extLst>
              <a:ext uri="{FF2B5EF4-FFF2-40B4-BE49-F238E27FC236}">
                <a16:creationId xmlns:a16="http://schemas.microsoft.com/office/drawing/2014/main" id="{7B701D5B-1791-C40B-FE9D-803FB50C6864}"/>
              </a:ext>
            </a:extLst>
          </p:cNvPr>
          <p:cNvPicPr>
            <a:picLocks noChangeAspect="1"/>
          </p:cNvPicPr>
          <p:nvPr/>
        </p:nvPicPr>
        <p:blipFill rotWithShape="1">
          <a:blip r:embed="rId4">
            <a:extLst>
              <a:ext uri="{28A0092B-C50C-407E-A947-70E740481C1C}">
                <a14:useLocalDpi xmlns:a14="http://schemas.microsoft.com/office/drawing/2010/main" val="0"/>
              </a:ext>
            </a:extLst>
          </a:blip>
          <a:srcRect l="-2273" r="-3176"/>
          <a:stretch/>
        </p:blipFill>
        <p:spPr>
          <a:xfrm>
            <a:off x="-587828" y="14360381"/>
            <a:ext cx="26713542" cy="15914832"/>
          </a:xfrm>
          <a:prstGeom prst="rect">
            <a:avLst/>
          </a:prstGeom>
        </p:spPr>
      </p:pic>
      <p:pic>
        <p:nvPicPr>
          <p:cNvPr id="9" name="Picture 8">
            <a:extLst>
              <a:ext uri="{FF2B5EF4-FFF2-40B4-BE49-F238E27FC236}">
                <a16:creationId xmlns:a16="http://schemas.microsoft.com/office/drawing/2014/main" id="{4F14CFB4-B6B9-E522-C8C8-E163C7E1BD10}"/>
              </a:ext>
            </a:extLst>
          </p:cNvPr>
          <p:cNvPicPr>
            <a:picLocks noChangeAspect="1"/>
          </p:cNvPicPr>
          <p:nvPr/>
        </p:nvPicPr>
        <p:blipFill rotWithShape="1">
          <a:blip r:embed="rId5">
            <a:extLst>
              <a:ext uri="{28A0092B-C50C-407E-A947-70E740481C1C}">
                <a14:useLocalDpi xmlns:a14="http://schemas.microsoft.com/office/drawing/2010/main" val="0"/>
              </a:ext>
            </a:extLst>
          </a:blip>
          <a:srcRect l="9167" r="4011" b="4848"/>
          <a:stretch/>
        </p:blipFill>
        <p:spPr>
          <a:xfrm>
            <a:off x="25208188" y="14360381"/>
            <a:ext cx="25191761" cy="15914832"/>
          </a:xfrm>
          <a:prstGeom prst="rect">
            <a:avLst/>
          </a:prstGeom>
        </p:spPr>
      </p:pic>
      <p:sp>
        <p:nvSpPr>
          <p:cNvPr id="29" name="Rectangle 28">
            <a:extLst>
              <a:ext uri="{FF2B5EF4-FFF2-40B4-BE49-F238E27FC236}">
                <a16:creationId xmlns:a16="http://schemas.microsoft.com/office/drawing/2014/main" id="{60B59FF6-0033-DC32-8458-6C95E8FAFAA8}"/>
              </a:ext>
            </a:extLst>
          </p:cNvPr>
          <p:cNvSpPr/>
          <p:nvPr/>
        </p:nvSpPr>
        <p:spPr>
          <a:xfrm>
            <a:off x="0" y="-2"/>
            <a:ext cx="50399949" cy="30275213"/>
          </a:xfrm>
          <a:prstGeom prst="rect">
            <a:avLst/>
          </a:prstGeom>
          <a:solidFill>
            <a:schemeClr val="tx1">
              <a:lumMod val="85000"/>
              <a:lumOff val="15000"/>
              <a:alpha val="49804"/>
            </a:schemeClr>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dirty="0"/>
          </a:p>
        </p:txBody>
      </p:sp>
      <p:sp>
        <p:nvSpPr>
          <p:cNvPr id="30" name="Rectangle 29">
            <a:extLst>
              <a:ext uri="{FF2B5EF4-FFF2-40B4-BE49-F238E27FC236}">
                <a16:creationId xmlns:a16="http://schemas.microsoft.com/office/drawing/2014/main" id="{F4361414-1069-4D66-F5AE-32AC4121A602}"/>
              </a:ext>
            </a:extLst>
          </p:cNvPr>
          <p:cNvSpPr/>
          <p:nvPr/>
        </p:nvSpPr>
        <p:spPr>
          <a:xfrm>
            <a:off x="0" y="0"/>
            <a:ext cx="50399949" cy="30275213"/>
          </a:xfrm>
          <a:prstGeom prst="rect">
            <a:avLst/>
          </a:prstGeom>
          <a:solidFill>
            <a:schemeClr val="tx1">
              <a:lumMod val="85000"/>
              <a:lumOff val="15000"/>
              <a:alpha val="49804"/>
            </a:schemeClr>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dirty="0"/>
          </a:p>
        </p:txBody>
      </p:sp>
      <p:sp>
        <p:nvSpPr>
          <p:cNvPr id="31" name="TextBox 30">
            <a:extLst>
              <a:ext uri="{FF2B5EF4-FFF2-40B4-BE49-F238E27FC236}">
                <a16:creationId xmlns:a16="http://schemas.microsoft.com/office/drawing/2014/main" id="{1221945A-5C09-65F0-F6B3-4191692A3580}"/>
              </a:ext>
            </a:extLst>
          </p:cNvPr>
          <p:cNvSpPr txBox="1"/>
          <p:nvPr/>
        </p:nvSpPr>
        <p:spPr>
          <a:xfrm>
            <a:off x="7913849" y="10368118"/>
            <a:ext cx="34400617" cy="7786747"/>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1">
            <a:spAutoFit/>
          </a:bodyPr>
          <a:lstStyle/>
          <a:p>
            <a:pPr algn="ctr"/>
            <a:r>
              <a:rPr lang="ar-SA" sz="25000" dirty="0">
                <a:solidFill>
                  <a:schemeClr val="bg1"/>
                </a:solidFill>
                <a:effectLst>
                  <a:outerShdw blurRad="38100" dist="38100" dir="2700000" algn="tl">
                    <a:srgbClr val="000000">
                      <a:alpha val="43137"/>
                    </a:srgbClr>
                  </a:outerShdw>
                </a:effectLst>
                <a:cs typeface="+mj-cs"/>
              </a:rPr>
              <a:t>التخطيط المكاني المقاوم للإحتلال في منطقة شمال الضفة الغربية </a:t>
            </a:r>
          </a:p>
        </p:txBody>
      </p:sp>
      <p:pic>
        <p:nvPicPr>
          <p:cNvPr id="32" name="Picture 2">
            <a:extLst>
              <a:ext uri="{FF2B5EF4-FFF2-40B4-BE49-F238E27FC236}">
                <a16:creationId xmlns:a16="http://schemas.microsoft.com/office/drawing/2014/main" id="{3367267D-4F5C-9663-21AA-1BECEC13E3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056479" y="830898"/>
            <a:ext cx="4823311" cy="4823311"/>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a:extLst>
              <a:ext uri="{FF2B5EF4-FFF2-40B4-BE49-F238E27FC236}">
                <a16:creationId xmlns:a16="http://schemas.microsoft.com/office/drawing/2014/main" id="{57D3FC00-CF0E-8CD3-8BE4-77FAA0F48341}"/>
              </a:ext>
            </a:extLst>
          </p:cNvPr>
          <p:cNvSpPr txBox="1"/>
          <p:nvPr/>
        </p:nvSpPr>
        <p:spPr>
          <a:xfrm>
            <a:off x="12594319" y="18733167"/>
            <a:ext cx="25211314" cy="3170099"/>
          </a:xfrm>
          <a:prstGeom prst="rect">
            <a:avLst/>
          </a:prstGeom>
          <a:noFill/>
        </p:spPr>
        <p:txBody>
          <a:bodyPr wrap="square" rtlCol="1">
            <a:spAutoFit/>
          </a:bodyPr>
          <a:lstStyle/>
          <a:p>
            <a:pPr algn="ctr"/>
            <a:r>
              <a:rPr lang="ar-SA" sz="10000" dirty="0">
                <a:solidFill>
                  <a:schemeClr val="bg1"/>
                </a:solidFill>
                <a:effectLst>
                  <a:outerShdw blurRad="38100" dist="38100" dir="2700000" algn="tl">
                    <a:srgbClr val="000000">
                      <a:alpha val="43137"/>
                    </a:srgbClr>
                  </a:outerShdw>
                </a:effectLst>
                <a:cs typeface="+mj-cs"/>
              </a:rPr>
              <a:t>عمل الطالبة : نور طارق علاونة.</a:t>
            </a:r>
          </a:p>
          <a:p>
            <a:pPr algn="ctr"/>
            <a:r>
              <a:rPr lang="ar-SA" sz="10000" dirty="0">
                <a:solidFill>
                  <a:schemeClr val="bg1"/>
                </a:solidFill>
                <a:effectLst>
                  <a:outerShdw blurRad="38100" dist="38100" dir="2700000" algn="tl">
                    <a:srgbClr val="000000">
                      <a:alpha val="43137"/>
                    </a:srgbClr>
                  </a:outerShdw>
                </a:effectLst>
                <a:cs typeface="+mj-cs"/>
              </a:rPr>
              <a:t>بإشراف : د.علي عبد الحميد، م. ايمان صلاح.</a:t>
            </a:r>
          </a:p>
        </p:txBody>
      </p:sp>
      <p:sp>
        <p:nvSpPr>
          <p:cNvPr id="35" name="TextBox 34">
            <a:extLst>
              <a:ext uri="{FF2B5EF4-FFF2-40B4-BE49-F238E27FC236}">
                <a16:creationId xmlns:a16="http://schemas.microsoft.com/office/drawing/2014/main" id="{D8D41227-5E33-1CEA-B670-17DF90B38736}"/>
              </a:ext>
            </a:extLst>
          </p:cNvPr>
          <p:cNvSpPr txBox="1"/>
          <p:nvPr/>
        </p:nvSpPr>
        <p:spPr>
          <a:xfrm>
            <a:off x="16620200" y="22613513"/>
            <a:ext cx="18810514" cy="3170099"/>
          </a:xfrm>
          <a:prstGeom prst="rect">
            <a:avLst/>
          </a:prstGeom>
          <a:noFill/>
        </p:spPr>
        <p:txBody>
          <a:bodyPr wrap="square" rtlCol="1">
            <a:spAutoFit/>
          </a:bodyPr>
          <a:lstStyle/>
          <a:p>
            <a:pPr algn="ctr" rtl="1"/>
            <a:r>
              <a:rPr lang="ar-SA" sz="10000" dirty="0">
                <a:solidFill>
                  <a:schemeClr val="bg1"/>
                </a:solidFill>
                <a:effectLst>
                  <a:outerShdw blurRad="38100" dist="38100" dir="2700000" algn="tl">
                    <a:srgbClr val="000000">
                      <a:alpha val="43137"/>
                    </a:srgbClr>
                  </a:outerShdw>
                </a:effectLst>
                <a:cs typeface="+mj-cs"/>
              </a:rPr>
              <a:t>مشروع تخرج (2)</a:t>
            </a:r>
          </a:p>
          <a:p>
            <a:pPr algn="ctr" rtl="1"/>
            <a:r>
              <a:rPr lang="ar-SA" sz="10000" dirty="0">
                <a:solidFill>
                  <a:schemeClr val="bg1"/>
                </a:solidFill>
                <a:effectLst>
                  <a:outerShdw blurRad="38100" dist="38100" dir="2700000" algn="tl">
                    <a:srgbClr val="000000">
                      <a:alpha val="43137"/>
                    </a:srgbClr>
                  </a:outerShdw>
                </a:effectLst>
                <a:cs typeface="+mj-cs"/>
              </a:rPr>
              <a:t> 3/7/2024</a:t>
            </a:r>
          </a:p>
        </p:txBody>
      </p:sp>
      <p:sp>
        <p:nvSpPr>
          <p:cNvPr id="36" name="TextBox 35">
            <a:extLst>
              <a:ext uri="{FF2B5EF4-FFF2-40B4-BE49-F238E27FC236}">
                <a16:creationId xmlns:a16="http://schemas.microsoft.com/office/drawing/2014/main" id="{57F61979-4058-7076-FB52-29BB9DEDCAF8}"/>
              </a:ext>
            </a:extLst>
          </p:cNvPr>
          <p:cNvSpPr txBox="1"/>
          <p:nvPr/>
        </p:nvSpPr>
        <p:spPr>
          <a:xfrm>
            <a:off x="41752157" y="6177336"/>
            <a:ext cx="9235620" cy="1323439"/>
          </a:xfrm>
          <a:prstGeom prst="rect">
            <a:avLst/>
          </a:prstGeom>
          <a:noFill/>
        </p:spPr>
        <p:txBody>
          <a:bodyPr wrap="square" rtlCol="1">
            <a:spAutoFit/>
          </a:bodyPr>
          <a:lstStyle/>
          <a:p>
            <a:pPr algn="ctr"/>
            <a:r>
              <a:rPr lang="ar-SA" sz="8000" dirty="0">
                <a:solidFill>
                  <a:schemeClr val="bg1"/>
                </a:solidFill>
                <a:effectLst>
                  <a:outerShdw blurRad="38100" dist="38100" dir="2700000" algn="tl">
                    <a:srgbClr val="000000">
                      <a:alpha val="43137"/>
                    </a:srgbClr>
                  </a:outerShdw>
                </a:effectLst>
                <a:cs typeface="+mj-cs"/>
              </a:rPr>
              <a:t>جامعة النجاح الوطنية</a:t>
            </a:r>
          </a:p>
        </p:txBody>
      </p:sp>
      <p:pic>
        <p:nvPicPr>
          <p:cNvPr id="39" name="Picture 6" descr="No photo description available.">
            <a:extLst>
              <a:ext uri="{FF2B5EF4-FFF2-40B4-BE49-F238E27FC236}">
                <a16:creationId xmlns:a16="http://schemas.microsoft.com/office/drawing/2014/main" id="{CE035754-2460-0A2B-56B2-809B6918C6F6}"/>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10000" b="90000" l="10000" r="90000">
                        <a14:foregroundMark x1="56703" y1="57370" x2="60619" y2="43542"/>
                        <a14:foregroundMark x1="49410" y1="57292" x2="39086" y2="36563"/>
                        <a14:foregroundMark x1="51032" y1="36771" x2="61776" y2="60234"/>
                        <a14:foregroundMark x1="55015" y1="36979" x2="62979" y2="46042"/>
                        <a14:foregroundMark x1="58997" y1="35104" x2="67847" y2="45833"/>
                        <a14:foregroundMark x1="65929" y1="36563" x2="48968" y2="63125"/>
                        <a14:foregroundMark x1="48378" y1="67500" x2="59292" y2="57917"/>
                        <a14:foregroundMark x1="59292" y1="57917" x2="59882" y2="56354"/>
                        <a14:foregroundMark x1="44395" y1="65729" x2="48083" y2="62396"/>
                        <a14:foregroundMark x1="49410" y1="57708" x2="37758" y2="45625"/>
                        <a14:foregroundMark x1="47050" y1="59583" x2="34808" y2="48646"/>
                        <a14:foregroundMark x1="34808" y1="48646" x2="34808" y2="48438"/>
                        <a14:foregroundMark x1="45428" y1="61250" x2="31563" y2="49167"/>
                        <a14:foregroundMark x1="31563" y1="49167" x2="31563" y2="49167"/>
                        <a14:foregroundMark x1="49705" y1="64271" x2="37168" y2="53125"/>
                        <a14:foregroundMark x1="47050" y1="66146" x2="36431" y2="54479"/>
                        <a14:foregroundMark x1="45133" y1="62187" x2="37021" y2="57500"/>
                        <a14:foregroundMark x1="37021" y1="57500" x2="35103" y2="55000"/>
                        <a14:foregroundMark x1="35103" y1="55000" x2="34808" y2="55000"/>
                        <a14:foregroundMark x1="47345" y1="65938" x2="34513" y2="56563"/>
                        <a14:foregroundMark x1="45133" y1="65208" x2="33481" y2="56354"/>
                        <a14:foregroundMark x1="33481" y1="56354" x2="32891" y2="56146"/>
                        <a14:foregroundMark x1="33186" y1="58646" x2="43068" y2="65729"/>
                        <a14:foregroundMark x1="60324" y1="55625" x2="56047" y2="61042"/>
                        <a14:foregroundMark x1="59587" y1="58438" x2="54425" y2="56771"/>
                        <a14:foregroundMark x1="54425" y1="56771" x2="52950" y2="56563"/>
                        <a14:foregroundMark x1="53982" y1="57083" x2="59882" y2="60833"/>
                        <a14:foregroundMark x1="59882" y1="61458" x2="59882" y2="61458"/>
                        <a14:foregroundMark x1="67109" y1="52083" x2="66667" y2="48542"/>
                        <a14:foregroundMark x1="60619" y1="60625" x2="59882" y2="61458"/>
                        <a14:foregroundMark x1="41003" y1="65521" x2="39971" y2="65208"/>
                        <a14:foregroundMark x1="67552" y1="35625" x2="65782" y2="34792"/>
                        <a14:foregroundMark x1="64602" y1="33750" x2="56047" y2="32188"/>
                        <a14:foregroundMark x1="64454" y1="36875" x2="60767" y2="48021"/>
                        <a14:foregroundMark x1="60767" y1="48021" x2="60619" y2="48229"/>
                        <a14:foregroundMark x1="69322" y1="37917" x2="69322" y2="37917"/>
                        <a14:foregroundMark x1="60767" y1="62083" x2="60767" y2="62083"/>
                        <a14:foregroundMark x1="60914" y1="61875" x2="60914" y2="61875"/>
                        <a14:foregroundMark x1="61062" y1="61875" x2="61062" y2="61875"/>
                        <a14:foregroundMark x1="60767" y1="61979" x2="60767" y2="61979"/>
                        <a14:foregroundMark x1="60914" y1="61979" x2="60914" y2="61979"/>
                        <a14:foregroundMark x1="60914" y1="61979" x2="60914" y2="61979"/>
                        <a14:foregroundMark x1="60914" y1="61979" x2="60914" y2="61979"/>
                        <a14:foregroundMark x1="40118" y1="65313" x2="32596" y2="59062"/>
                        <a14:foregroundMark x1="66077" y1="32604" x2="66077" y2="32604"/>
                        <a14:foregroundMark x1="65634" y1="34271" x2="61799" y2="32500"/>
                        <a14:foregroundMark x1="65339" y1="33750" x2="60472" y2="31979"/>
                        <a14:foregroundMark x1="60914" y1="61979" x2="60914" y2="61979"/>
                        <a14:backgroundMark x1="60324" y1="65729" x2="68142" y2="57500"/>
                        <a14:backgroundMark x1="65192" y1="64063" x2="60619" y2="64479"/>
                        <a14:backgroundMark x1="66224" y1="66354" x2="61044" y2="61917"/>
                        <a14:backgroundMark x1="68142" y1="61979" x2="64897" y2="62813"/>
                        <a14:backgroundMark x1="63671" y1="61875" x2="63127" y2="61458"/>
                        <a14:backgroundMark x1="63943" y1="62083" x2="63671" y2="61875"/>
                        <a14:backgroundMark x1="64897" y1="62813" x2="63943" y2="62083"/>
                        <a14:backgroundMark x1="63127" y1="61458" x2="64159" y2="60833"/>
                        <a14:backgroundMark x1="72861" y1="50625" x2="72861" y2="49583"/>
                        <a14:backgroundMark x1="73304" y1="49375" x2="72419" y2="50000"/>
                      </a14:backgroundRemoval>
                    </a14:imgEffect>
                  </a14:imgLayer>
                </a14:imgProps>
              </a:ext>
              <a:ext uri="{28A0092B-C50C-407E-A947-70E740481C1C}">
                <a14:useLocalDpi xmlns:a14="http://schemas.microsoft.com/office/drawing/2010/main" val="0"/>
              </a:ext>
            </a:extLst>
          </a:blip>
          <a:srcRect/>
          <a:stretch>
            <a:fillRect/>
          </a:stretch>
        </p:blipFill>
        <p:spPr bwMode="auto">
          <a:xfrm>
            <a:off x="1092587" y="-1554448"/>
            <a:ext cx="7555206" cy="10697638"/>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a:extLst>
              <a:ext uri="{FF2B5EF4-FFF2-40B4-BE49-F238E27FC236}">
                <a16:creationId xmlns:a16="http://schemas.microsoft.com/office/drawing/2014/main" id="{FC0F59EF-0C8B-70BA-0314-59019CB0C98E}"/>
              </a:ext>
            </a:extLst>
          </p:cNvPr>
          <p:cNvSpPr txBox="1"/>
          <p:nvPr/>
        </p:nvSpPr>
        <p:spPr>
          <a:xfrm>
            <a:off x="310105" y="6237122"/>
            <a:ext cx="9120173" cy="2554545"/>
          </a:xfrm>
          <a:prstGeom prst="rect">
            <a:avLst/>
          </a:prstGeom>
          <a:noFill/>
        </p:spPr>
        <p:txBody>
          <a:bodyPr wrap="square" rtlCol="1">
            <a:spAutoFit/>
          </a:bodyPr>
          <a:lstStyle/>
          <a:p>
            <a:pPr algn="ctr"/>
            <a:r>
              <a:rPr lang="ar-SA" sz="8000" dirty="0">
                <a:solidFill>
                  <a:schemeClr val="bg1"/>
                </a:solidFill>
                <a:effectLst>
                  <a:outerShdw blurRad="38100" dist="38100" dir="2700000" algn="tl">
                    <a:srgbClr val="000000">
                      <a:alpha val="43137"/>
                    </a:srgbClr>
                  </a:outerShdw>
                </a:effectLst>
                <a:cs typeface="+mj-cs"/>
              </a:rPr>
              <a:t>هندسة التخطيط وتكنولوجيا المدن</a:t>
            </a:r>
          </a:p>
        </p:txBody>
      </p:sp>
    </p:spTree>
    <p:extLst>
      <p:ext uri="{BB962C8B-B14F-4D97-AF65-F5344CB8AC3E}">
        <p14:creationId xmlns:p14="http://schemas.microsoft.com/office/powerpoint/2010/main" val="17817622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4168109"/>
            <a:ext cx="20601392" cy="1938992"/>
          </a:xfrm>
          <a:prstGeom prst="rect">
            <a:avLst/>
          </a:prstGeom>
          <a:noFill/>
        </p:spPr>
        <p:txBody>
          <a:bodyPr wrap="square" rtlCol="1">
            <a:spAutoFit/>
          </a:bodyPr>
          <a:lstStyle/>
          <a:p>
            <a:pPr algn="ctr"/>
            <a:r>
              <a:rPr lang="ar-SA" sz="12000" dirty="0">
                <a:solidFill>
                  <a:srgbClr val="001F33"/>
                </a:solidFill>
                <a:cs typeface="+mj-cs"/>
              </a:rPr>
              <a:t>التشخيص والتحليل على المستوى الوطني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0"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001F33"/>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chemeClr val="bg1"/>
                </a:solidFill>
                <a:cs typeface="+mj-cs"/>
              </a:rPr>
              <a:t>تصنيف الطرق</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chemeClr val="bg1"/>
                </a:solidFill>
                <a:cs typeface="+mj-cs"/>
              </a:rPr>
              <a:t>الأقاليم الإستيطانية</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497266" y="19840064"/>
            <a:ext cx="6149365" cy="3170099"/>
          </a:xfrm>
          <a:prstGeom prst="rect">
            <a:avLst/>
          </a:prstGeom>
          <a:noFill/>
        </p:spPr>
        <p:txBody>
          <a:bodyPr wrap="square" rtlCol="1">
            <a:spAutoFit/>
          </a:bodyPr>
          <a:lstStyle/>
          <a:p>
            <a:pPr algn="ctr" rtl="1"/>
            <a:r>
              <a:rPr lang="ar-SA" sz="10000" dirty="0">
                <a:solidFill>
                  <a:schemeClr val="bg1"/>
                </a:solidFill>
                <a:cs typeface="+mj-cs"/>
              </a:rPr>
              <a:t>الوضع الجيوسياسي</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3170099"/>
          </a:xfrm>
          <a:prstGeom prst="rect">
            <a:avLst/>
          </a:prstGeom>
          <a:noFill/>
        </p:spPr>
        <p:txBody>
          <a:bodyPr wrap="square" rtlCol="1">
            <a:spAutoFit/>
          </a:bodyPr>
          <a:lstStyle/>
          <a:p>
            <a:pPr algn="ctr" rtl="1"/>
            <a:r>
              <a:rPr lang="ar-SA" sz="10000" dirty="0">
                <a:solidFill>
                  <a:schemeClr val="bg1"/>
                </a:solidFill>
                <a:cs typeface="+mj-cs"/>
              </a:rPr>
              <a:t>الطرق الإلتفافية</a:t>
            </a:r>
          </a:p>
        </p:txBody>
      </p:sp>
      <p:pic>
        <p:nvPicPr>
          <p:cNvPr id="46" name="Picture 45">
            <a:extLst>
              <a:ext uri="{FF2B5EF4-FFF2-40B4-BE49-F238E27FC236}">
                <a16:creationId xmlns:a16="http://schemas.microsoft.com/office/drawing/2014/main" id="{A8809ADD-7EE2-D098-0595-A0A0B81D29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4050" y="-24127"/>
            <a:ext cx="23463596" cy="30364654"/>
          </a:xfrm>
          <a:prstGeom prst="rect">
            <a:avLst/>
          </a:prstGeom>
        </p:spPr>
      </p:pic>
      <p:sp>
        <p:nvSpPr>
          <p:cNvPr id="48" name="TextBox 47">
            <a:extLst>
              <a:ext uri="{FF2B5EF4-FFF2-40B4-BE49-F238E27FC236}">
                <a16:creationId xmlns:a16="http://schemas.microsoft.com/office/drawing/2014/main" id="{3D021767-2AB7-DC6D-89B2-FB3D28939630}"/>
              </a:ext>
            </a:extLst>
          </p:cNvPr>
          <p:cNvSpPr txBox="1"/>
          <p:nvPr/>
        </p:nvSpPr>
        <p:spPr>
          <a:xfrm>
            <a:off x="29704594" y="6213252"/>
            <a:ext cx="8152693" cy="17020044"/>
          </a:xfrm>
          <a:prstGeom prst="rect">
            <a:avLst/>
          </a:prstGeom>
          <a:noFill/>
          <a:ln w="127000">
            <a:solidFill>
              <a:srgbClr val="001F33"/>
            </a:solidFill>
            <a:prstDash val="dash"/>
          </a:ln>
        </p:spPr>
        <p:txBody>
          <a:bodyPr wrap="square" rtlCol="1">
            <a:spAutoFit/>
          </a:bodyPr>
          <a:lstStyle/>
          <a:p>
            <a:pPr algn="ctr" rtl="1"/>
            <a:r>
              <a:rPr lang="ar-SA" sz="10000" dirty="0">
                <a:solidFill>
                  <a:srgbClr val="001F33"/>
                </a:solidFill>
                <a:cs typeface="+mj-cs"/>
              </a:rPr>
              <a:t>بشكل عام، تعتبر منطقة الدراسة جزءًا من المحور المركزي للضفة الغربية، حيث تتوسط هذه المنطقة بين شمال الضفة وجنوبها، وتشكل نقطة اتصال حيوية بين مختلف المناطق.</a:t>
            </a:r>
          </a:p>
        </p:txBody>
      </p:sp>
    </p:spTree>
    <p:extLst>
      <p:ext uri="{BB962C8B-B14F-4D97-AF65-F5344CB8AC3E}">
        <p14:creationId xmlns:p14="http://schemas.microsoft.com/office/powerpoint/2010/main" val="3123943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4168109"/>
            <a:ext cx="20601392" cy="1938992"/>
          </a:xfrm>
          <a:prstGeom prst="rect">
            <a:avLst/>
          </a:prstGeom>
          <a:noFill/>
        </p:spPr>
        <p:txBody>
          <a:bodyPr wrap="square" rtlCol="1">
            <a:spAutoFit/>
          </a:bodyPr>
          <a:lstStyle/>
          <a:p>
            <a:pPr algn="ctr"/>
            <a:r>
              <a:rPr lang="ar-SA" sz="12000" dirty="0">
                <a:solidFill>
                  <a:srgbClr val="001F33"/>
                </a:solidFill>
                <a:cs typeface="+mj-cs"/>
              </a:rPr>
              <a:t>التشخيص والتحليل على المستوى الوطني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0"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rgbClr val="001F33"/>
                </a:solidFill>
                <a:cs typeface="+mj-cs"/>
              </a:rPr>
              <a:t>تصنيف الطرق</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chemeClr val="bg1"/>
                </a:solidFill>
                <a:cs typeface="+mj-cs"/>
              </a:rPr>
              <a:t>الأقاليم الإستيطانية</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497266" y="19840064"/>
            <a:ext cx="6149365" cy="3170099"/>
          </a:xfrm>
          <a:prstGeom prst="rect">
            <a:avLst/>
          </a:prstGeom>
          <a:noFill/>
        </p:spPr>
        <p:txBody>
          <a:bodyPr wrap="square" rtlCol="1">
            <a:spAutoFit/>
          </a:bodyPr>
          <a:lstStyle/>
          <a:p>
            <a:pPr algn="ctr" rtl="1"/>
            <a:r>
              <a:rPr lang="ar-SA" sz="10000" dirty="0">
                <a:solidFill>
                  <a:schemeClr val="bg1"/>
                </a:solidFill>
                <a:cs typeface="+mj-cs"/>
              </a:rPr>
              <a:t>الوضع الجيوسياسي</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3170099"/>
          </a:xfrm>
          <a:prstGeom prst="rect">
            <a:avLst/>
          </a:prstGeom>
          <a:noFill/>
        </p:spPr>
        <p:txBody>
          <a:bodyPr wrap="square" rtlCol="1">
            <a:spAutoFit/>
          </a:bodyPr>
          <a:lstStyle/>
          <a:p>
            <a:pPr algn="ctr" rtl="1"/>
            <a:r>
              <a:rPr lang="ar-SA" sz="10000" dirty="0">
                <a:solidFill>
                  <a:schemeClr val="bg1"/>
                </a:solidFill>
                <a:cs typeface="+mj-cs"/>
              </a:rPr>
              <a:t>الطرق الإلتفافية</a:t>
            </a:r>
          </a:p>
        </p:txBody>
      </p:sp>
      <p:pic>
        <p:nvPicPr>
          <p:cNvPr id="49" name="Picture 48">
            <a:extLst>
              <a:ext uri="{FF2B5EF4-FFF2-40B4-BE49-F238E27FC236}">
                <a16:creationId xmlns:a16="http://schemas.microsoft.com/office/drawing/2014/main" id="{AFD28462-711E-6EEB-14CB-E4CE9DEDB3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134" y="-12108"/>
            <a:ext cx="23463596" cy="30364654"/>
          </a:xfrm>
          <a:prstGeom prst="rect">
            <a:avLst/>
          </a:prstGeom>
        </p:spPr>
      </p:pic>
      <p:grpSp>
        <p:nvGrpSpPr>
          <p:cNvPr id="39" name="Group 38">
            <a:extLst>
              <a:ext uri="{FF2B5EF4-FFF2-40B4-BE49-F238E27FC236}">
                <a16:creationId xmlns:a16="http://schemas.microsoft.com/office/drawing/2014/main" id="{166C8D98-0D53-AC40-8034-A0E185633306}"/>
              </a:ext>
            </a:extLst>
          </p:cNvPr>
          <p:cNvGrpSpPr/>
          <p:nvPr/>
        </p:nvGrpSpPr>
        <p:grpSpPr>
          <a:xfrm>
            <a:off x="25129225" y="16241817"/>
            <a:ext cx="14282455" cy="9938352"/>
            <a:chOff x="25057593" y="1138685"/>
            <a:chExt cx="14282455" cy="9938352"/>
          </a:xfrm>
        </p:grpSpPr>
        <p:sp>
          <p:nvSpPr>
            <p:cNvPr id="14" name="TextBox 13">
              <a:extLst>
                <a:ext uri="{FF2B5EF4-FFF2-40B4-BE49-F238E27FC236}">
                  <a16:creationId xmlns:a16="http://schemas.microsoft.com/office/drawing/2014/main" id="{7FE3DF4F-0CF5-A3DE-7B53-F87340D82369}"/>
                </a:ext>
              </a:extLst>
            </p:cNvPr>
            <p:cNvSpPr txBox="1"/>
            <p:nvPr/>
          </p:nvSpPr>
          <p:spPr>
            <a:xfrm>
              <a:off x="29504885" y="6329026"/>
              <a:ext cx="4441371" cy="1477328"/>
            </a:xfrm>
            <a:prstGeom prst="rect">
              <a:avLst/>
            </a:prstGeom>
            <a:noFill/>
          </p:spPr>
          <p:txBody>
            <a:bodyPr wrap="square" rtlCol="1">
              <a:spAutoFit/>
            </a:bodyPr>
            <a:lstStyle/>
            <a:p>
              <a:pPr algn="ctr"/>
              <a:endParaRPr lang="ar-SA" sz="1000" dirty="0"/>
            </a:p>
            <a:p>
              <a:pPr algn="ctr"/>
              <a:r>
                <a:rPr lang="ar-SA" sz="8000" dirty="0"/>
                <a:t>1365كم</a:t>
              </a:r>
            </a:p>
          </p:txBody>
        </p:sp>
        <p:sp>
          <p:nvSpPr>
            <p:cNvPr id="15" name="TextBox 14">
              <a:extLst>
                <a:ext uri="{FF2B5EF4-FFF2-40B4-BE49-F238E27FC236}">
                  <a16:creationId xmlns:a16="http://schemas.microsoft.com/office/drawing/2014/main" id="{1DAD34C8-9344-B610-CB13-52BE2D3A554A}"/>
                </a:ext>
              </a:extLst>
            </p:cNvPr>
            <p:cNvSpPr txBox="1"/>
            <p:nvPr/>
          </p:nvSpPr>
          <p:spPr>
            <a:xfrm>
              <a:off x="32852770" y="1138685"/>
              <a:ext cx="4441371" cy="1477328"/>
            </a:xfrm>
            <a:prstGeom prst="rect">
              <a:avLst/>
            </a:prstGeom>
            <a:noFill/>
          </p:spPr>
          <p:txBody>
            <a:bodyPr wrap="square" rtlCol="1">
              <a:spAutoFit/>
            </a:bodyPr>
            <a:lstStyle/>
            <a:p>
              <a:pPr algn="ctr"/>
              <a:endParaRPr lang="ar-SA" sz="1000" dirty="0"/>
            </a:p>
            <a:p>
              <a:pPr algn="ctr"/>
              <a:r>
                <a:rPr lang="ar-SA" sz="8000" dirty="0"/>
                <a:t>5486كم</a:t>
              </a:r>
            </a:p>
          </p:txBody>
        </p:sp>
        <p:pic>
          <p:nvPicPr>
            <p:cNvPr id="17" name="Picture 16">
              <a:extLst>
                <a:ext uri="{FF2B5EF4-FFF2-40B4-BE49-F238E27FC236}">
                  <a16:creationId xmlns:a16="http://schemas.microsoft.com/office/drawing/2014/main" id="{19202E65-459A-7896-B64A-04E5DB1863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57593" y="1552849"/>
              <a:ext cx="14282455" cy="9524188"/>
            </a:xfrm>
            <a:prstGeom prst="rect">
              <a:avLst/>
            </a:prstGeom>
          </p:spPr>
        </p:pic>
      </p:grpSp>
      <p:sp>
        <p:nvSpPr>
          <p:cNvPr id="18" name="TextBox 17">
            <a:extLst>
              <a:ext uri="{FF2B5EF4-FFF2-40B4-BE49-F238E27FC236}">
                <a16:creationId xmlns:a16="http://schemas.microsoft.com/office/drawing/2014/main" id="{9D5C0CA9-DCF0-C7FC-F9CC-46150368ACFF}"/>
              </a:ext>
            </a:extLst>
          </p:cNvPr>
          <p:cNvSpPr txBox="1"/>
          <p:nvPr/>
        </p:nvSpPr>
        <p:spPr>
          <a:xfrm>
            <a:off x="27022727" y="1618685"/>
            <a:ext cx="9424296" cy="11910953"/>
          </a:xfrm>
          <a:prstGeom prst="rect">
            <a:avLst/>
          </a:prstGeom>
          <a:noFill/>
          <a:ln w="127000">
            <a:solidFill>
              <a:srgbClr val="001F33"/>
            </a:solidFill>
            <a:prstDash val="dash"/>
          </a:ln>
        </p:spPr>
        <p:txBody>
          <a:bodyPr wrap="square" rtlCol="1">
            <a:spAutoFit/>
          </a:bodyPr>
          <a:lstStyle/>
          <a:p>
            <a:pPr algn="ctr" rtl="1"/>
            <a:r>
              <a:rPr lang="ar-SA" sz="9600" dirty="0"/>
              <a:t>تشكل الطرق الإقليمية والرئيسية جزءًا كبيرًا من شبكة الطرق في الضفة الغربية نظرًا لأهميتها في ربط المدن والمراكز الرئيسية، ودورها الحيوي في النقل والتجارة. </a:t>
            </a:r>
            <a:endParaRPr lang="ar-SA" sz="10000" dirty="0">
              <a:solidFill>
                <a:srgbClr val="001F33"/>
              </a:solidFill>
              <a:cs typeface="+mj-cs"/>
            </a:endParaRPr>
          </a:p>
        </p:txBody>
      </p:sp>
    </p:spTree>
    <p:extLst>
      <p:ext uri="{BB962C8B-B14F-4D97-AF65-F5344CB8AC3E}">
        <p14:creationId xmlns:p14="http://schemas.microsoft.com/office/powerpoint/2010/main" val="3294442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4168109"/>
            <a:ext cx="20601392" cy="1938992"/>
          </a:xfrm>
          <a:prstGeom prst="rect">
            <a:avLst/>
          </a:prstGeom>
          <a:noFill/>
        </p:spPr>
        <p:txBody>
          <a:bodyPr wrap="square" rtlCol="1">
            <a:spAutoFit/>
          </a:bodyPr>
          <a:lstStyle/>
          <a:p>
            <a:pPr algn="ctr"/>
            <a:r>
              <a:rPr lang="ar-SA" sz="12000" dirty="0">
                <a:solidFill>
                  <a:srgbClr val="001F33"/>
                </a:solidFill>
                <a:cs typeface="+mj-cs"/>
              </a:rPr>
              <a:t>التشخيص والتحليل على المستوى الوطني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chemeClr val="bg1"/>
                </a:solidFill>
                <a:cs typeface="+mj-cs"/>
              </a:rPr>
              <a:t>تصنيف الطرق</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rgbClr val="001F33"/>
                </a:solidFill>
                <a:cs typeface="+mj-cs"/>
              </a:rPr>
              <a:t>الأقاليم الإستيطانية</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497266" y="19840064"/>
            <a:ext cx="6149365" cy="3170099"/>
          </a:xfrm>
          <a:prstGeom prst="rect">
            <a:avLst/>
          </a:prstGeom>
          <a:noFill/>
        </p:spPr>
        <p:txBody>
          <a:bodyPr wrap="square" rtlCol="1">
            <a:spAutoFit/>
          </a:bodyPr>
          <a:lstStyle/>
          <a:p>
            <a:pPr algn="ctr" rtl="1"/>
            <a:r>
              <a:rPr lang="ar-SA" sz="10000" dirty="0">
                <a:solidFill>
                  <a:schemeClr val="bg1"/>
                </a:solidFill>
                <a:cs typeface="+mj-cs"/>
              </a:rPr>
              <a:t>الوضع الجيوسياسي</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3170099"/>
          </a:xfrm>
          <a:prstGeom prst="rect">
            <a:avLst/>
          </a:prstGeom>
          <a:noFill/>
        </p:spPr>
        <p:txBody>
          <a:bodyPr wrap="square" rtlCol="1">
            <a:spAutoFit/>
          </a:bodyPr>
          <a:lstStyle/>
          <a:p>
            <a:pPr algn="ctr" rtl="1"/>
            <a:r>
              <a:rPr lang="ar-SA" sz="10000" dirty="0">
                <a:solidFill>
                  <a:schemeClr val="bg1"/>
                </a:solidFill>
                <a:cs typeface="+mj-cs"/>
              </a:rPr>
              <a:t>الطرق الإلتفافية</a:t>
            </a:r>
          </a:p>
        </p:txBody>
      </p:sp>
      <p:sp>
        <p:nvSpPr>
          <p:cNvPr id="5" name="Rectangle 4">
            <a:extLst>
              <a:ext uri="{FF2B5EF4-FFF2-40B4-BE49-F238E27FC236}">
                <a16:creationId xmlns:a16="http://schemas.microsoft.com/office/drawing/2014/main" id="{62C4DECB-38DE-6963-E18B-F80E112B654D}"/>
              </a:ext>
            </a:extLst>
          </p:cNvPr>
          <p:cNvSpPr/>
          <p:nvPr/>
        </p:nvSpPr>
        <p:spPr>
          <a:xfrm>
            <a:off x="7543800" y="27489150"/>
            <a:ext cx="3200400" cy="8572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9" name="Picture 18">
            <a:extLst>
              <a:ext uri="{FF2B5EF4-FFF2-40B4-BE49-F238E27FC236}">
                <a16:creationId xmlns:a16="http://schemas.microsoft.com/office/drawing/2014/main" id="{33B3C021-7DFB-7B2A-AD5A-376508FB2D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51741" y="16022941"/>
            <a:ext cx="12231705" cy="13313312"/>
          </a:xfrm>
          <a:prstGeom prst="rect">
            <a:avLst/>
          </a:prstGeom>
        </p:spPr>
      </p:pic>
      <p:grpSp>
        <p:nvGrpSpPr>
          <p:cNvPr id="23" name="Group 22">
            <a:extLst>
              <a:ext uri="{FF2B5EF4-FFF2-40B4-BE49-F238E27FC236}">
                <a16:creationId xmlns:a16="http://schemas.microsoft.com/office/drawing/2014/main" id="{D33F8704-DF5C-DE77-6FF1-6B9A10C519D3}"/>
              </a:ext>
            </a:extLst>
          </p:cNvPr>
          <p:cNvGrpSpPr/>
          <p:nvPr/>
        </p:nvGrpSpPr>
        <p:grpSpPr>
          <a:xfrm>
            <a:off x="1228885" y="-12108"/>
            <a:ext cx="23332968" cy="30195606"/>
            <a:chOff x="3512684" y="0"/>
            <a:chExt cx="23332968" cy="30195606"/>
          </a:xfrm>
        </p:grpSpPr>
        <p:grpSp>
          <p:nvGrpSpPr>
            <p:cNvPr id="24" name="Group 23">
              <a:extLst>
                <a:ext uri="{FF2B5EF4-FFF2-40B4-BE49-F238E27FC236}">
                  <a16:creationId xmlns:a16="http://schemas.microsoft.com/office/drawing/2014/main" id="{44F220A4-775F-3C14-176E-B2DE7C0E979C}"/>
                </a:ext>
              </a:extLst>
            </p:cNvPr>
            <p:cNvGrpSpPr/>
            <p:nvPr/>
          </p:nvGrpSpPr>
          <p:grpSpPr>
            <a:xfrm>
              <a:off x="3512684" y="0"/>
              <a:ext cx="23332968" cy="30195606"/>
              <a:chOff x="5055578" y="17921"/>
              <a:chExt cx="23332968" cy="30195606"/>
            </a:xfrm>
          </p:grpSpPr>
          <p:pic>
            <p:nvPicPr>
              <p:cNvPr id="26" name="Picture 25">
                <a:extLst>
                  <a:ext uri="{FF2B5EF4-FFF2-40B4-BE49-F238E27FC236}">
                    <a16:creationId xmlns:a16="http://schemas.microsoft.com/office/drawing/2014/main" id="{34CAE9C4-888F-8EF5-6B40-2087659581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5578" y="17921"/>
                <a:ext cx="23332968" cy="30195606"/>
              </a:xfrm>
              <a:prstGeom prst="rect">
                <a:avLst/>
              </a:prstGeom>
            </p:spPr>
          </p:pic>
          <p:sp>
            <p:nvSpPr>
              <p:cNvPr id="27" name="TextBox 26">
                <a:extLst>
                  <a:ext uri="{FF2B5EF4-FFF2-40B4-BE49-F238E27FC236}">
                    <a16:creationId xmlns:a16="http://schemas.microsoft.com/office/drawing/2014/main" id="{D80742CF-7547-D549-11FA-CB8113850F14}"/>
                  </a:ext>
                </a:extLst>
              </p:cNvPr>
              <p:cNvSpPr txBox="1"/>
              <p:nvPr/>
            </p:nvSpPr>
            <p:spPr>
              <a:xfrm>
                <a:off x="6972300" y="27542520"/>
                <a:ext cx="3771900" cy="784830"/>
              </a:xfrm>
              <a:prstGeom prst="rect">
                <a:avLst/>
              </a:prstGeom>
              <a:solidFill>
                <a:schemeClr val="bg1"/>
              </a:solidFill>
              <a:ln>
                <a:solidFill>
                  <a:schemeClr val="bg1"/>
                </a:solidFill>
              </a:ln>
            </p:spPr>
            <p:txBody>
              <a:bodyPr wrap="square" rtlCol="1">
                <a:spAutoFit/>
              </a:bodyPr>
              <a:lstStyle/>
              <a:p>
                <a:pPr algn="r"/>
                <a:r>
                  <a:rPr lang="ar-SA" sz="4500" dirty="0">
                    <a:cs typeface="+mj-cs"/>
                  </a:rPr>
                  <a:t>نهر الأردن </a:t>
                </a:r>
              </a:p>
            </p:txBody>
          </p:sp>
        </p:grpSp>
        <p:sp>
          <p:nvSpPr>
            <p:cNvPr id="25" name="TextBox 24">
              <a:extLst>
                <a:ext uri="{FF2B5EF4-FFF2-40B4-BE49-F238E27FC236}">
                  <a16:creationId xmlns:a16="http://schemas.microsoft.com/office/drawing/2014/main" id="{BD20D6FB-6A90-171A-6880-F4FF51C06538}"/>
                </a:ext>
              </a:extLst>
            </p:cNvPr>
            <p:cNvSpPr txBox="1"/>
            <p:nvPr/>
          </p:nvSpPr>
          <p:spPr>
            <a:xfrm>
              <a:off x="5429406" y="28379196"/>
              <a:ext cx="3771900" cy="784830"/>
            </a:xfrm>
            <a:prstGeom prst="rect">
              <a:avLst/>
            </a:prstGeom>
            <a:solidFill>
              <a:schemeClr val="bg1"/>
            </a:solidFill>
            <a:ln>
              <a:solidFill>
                <a:schemeClr val="bg1"/>
              </a:solidFill>
            </a:ln>
          </p:spPr>
          <p:txBody>
            <a:bodyPr wrap="square" rtlCol="1">
              <a:spAutoFit/>
            </a:bodyPr>
            <a:lstStyle/>
            <a:p>
              <a:pPr algn="r"/>
              <a:r>
                <a:rPr lang="ar-SA" sz="4500" dirty="0">
                  <a:cs typeface="+mj-cs"/>
                </a:rPr>
                <a:t>البحر الميت</a:t>
              </a:r>
            </a:p>
          </p:txBody>
        </p:sp>
      </p:grpSp>
      <p:sp>
        <p:nvSpPr>
          <p:cNvPr id="28" name="TextBox 27">
            <a:extLst>
              <a:ext uri="{FF2B5EF4-FFF2-40B4-BE49-F238E27FC236}">
                <a16:creationId xmlns:a16="http://schemas.microsoft.com/office/drawing/2014/main" id="{F8886B6E-42BD-06BF-696F-8B39FE755026}"/>
              </a:ext>
            </a:extLst>
          </p:cNvPr>
          <p:cNvSpPr txBox="1"/>
          <p:nvPr/>
        </p:nvSpPr>
        <p:spPr>
          <a:xfrm>
            <a:off x="10575574" y="6547859"/>
            <a:ext cx="6149365" cy="1631216"/>
          </a:xfrm>
          <a:prstGeom prst="rect">
            <a:avLst/>
          </a:prstGeom>
          <a:noFill/>
        </p:spPr>
        <p:txBody>
          <a:bodyPr wrap="square" rtlCol="1">
            <a:spAutoFit/>
          </a:bodyPr>
          <a:lstStyle/>
          <a:p>
            <a:pPr algn="ctr" rtl="1"/>
            <a:r>
              <a:rPr lang="ar-SA" sz="10000" dirty="0">
                <a:solidFill>
                  <a:srgbClr val="001F33"/>
                </a:solidFill>
                <a:cs typeface="+mj-cs"/>
              </a:rPr>
              <a:t>شومرون</a:t>
            </a:r>
          </a:p>
        </p:txBody>
      </p:sp>
      <p:sp>
        <p:nvSpPr>
          <p:cNvPr id="29" name="TextBox 28">
            <a:extLst>
              <a:ext uri="{FF2B5EF4-FFF2-40B4-BE49-F238E27FC236}">
                <a16:creationId xmlns:a16="http://schemas.microsoft.com/office/drawing/2014/main" id="{16D96466-CE56-4EE0-C6BF-22F1B70B1981}"/>
              </a:ext>
            </a:extLst>
          </p:cNvPr>
          <p:cNvSpPr txBox="1"/>
          <p:nvPr/>
        </p:nvSpPr>
        <p:spPr>
          <a:xfrm>
            <a:off x="9820686" y="13770210"/>
            <a:ext cx="6149365" cy="1631216"/>
          </a:xfrm>
          <a:prstGeom prst="rect">
            <a:avLst/>
          </a:prstGeom>
          <a:noFill/>
        </p:spPr>
        <p:txBody>
          <a:bodyPr wrap="square" rtlCol="1">
            <a:spAutoFit/>
          </a:bodyPr>
          <a:lstStyle/>
          <a:p>
            <a:pPr algn="ctr" rtl="1"/>
            <a:r>
              <a:rPr lang="ar-SA" sz="10000" dirty="0">
                <a:solidFill>
                  <a:srgbClr val="001F33"/>
                </a:solidFill>
                <a:cs typeface="+mj-cs"/>
              </a:rPr>
              <a:t>بنيامين</a:t>
            </a:r>
          </a:p>
        </p:txBody>
      </p:sp>
      <p:sp>
        <p:nvSpPr>
          <p:cNvPr id="30" name="TextBox 29">
            <a:extLst>
              <a:ext uri="{FF2B5EF4-FFF2-40B4-BE49-F238E27FC236}">
                <a16:creationId xmlns:a16="http://schemas.microsoft.com/office/drawing/2014/main" id="{DAB4AFCA-15FA-241D-CF4B-E4034CA0C5BF}"/>
              </a:ext>
            </a:extLst>
          </p:cNvPr>
          <p:cNvSpPr txBox="1"/>
          <p:nvPr/>
        </p:nvSpPr>
        <p:spPr>
          <a:xfrm>
            <a:off x="9820686" y="18969165"/>
            <a:ext cx="6149365" cy="3170099"/>
          </a:xfrm>
          <a:prstGeom prst="rect">
            <a:avLst/>
          </a:prstGeom>
          <a:noFill/>
        </p:spPr>
        <p:txBody>
          <a:bodyPr wrap="square" rtlCol="1">
            <a:spAutoFit/>
          </a:bodyPr>
          <a:lstStyle/>
          <a:p>
            <a:pPr algn="ctr" rtl="1"/>
            <a:r>
              <a:rPr lang="ar-SA" sz="10000" dirty="0">
                <a:solidFill>
                  <a:srgbClr val="001F33"/>
                </a:solidFill>
                <a:cs typeface="+mj-cs"/>
              </a:rPr>
              <a:t>غوش عتصيون</a:t>
            </a:r>
          </a:p>
        </p:txBody>
      </p:sp>
      <p:sp>
        <p:nvSpPr>
          <p:cNvPr id="31" name="TextBox 30">
            <a:extLst>
              <a:ext uri="{FF2B5EF4-FFF2-40B4-BE49-F238E27FC236}">
                <a16:creationId xmlns:a16="http://schemas.microsoft.com/office/drawing/2014/main" id="{99C2FF26-3622-88B6-644A-C6195839C633}"/>
              </a:ext>
            </a:extLst>
          </p:cNvPr>
          <p:cNvSpPr txBox="1"/>
          <p:nvPr/>
        </p:nvSpPr>
        <p:spPr>
          <a:xfrm>
            <a:off x="8747911" y="22679597"/>
            <a:ext cx="6149365" cy="1631216"/>
          </a:xfrm>
          <a:prstGeom prst="rect">
            <a:avLst/>
          </a:prstGeom>
          <a:noFill/>
        </p:spPr>
        <p:txBody>
          <a:bodyPr wrap="square" rtlCol="1">
            <a:spAutoFit/>
          </a:bodyPr>
          <a:lstStyle/>
          <a:p>
            <a:pPr algn="ctr" rtl="1"/>
            <a:r>
              <a:rPr lang="ar-SA" sz="10000" dirty="0">
                <a:solidFill>
                  <a:srgbClr val="001F33"/>
                </a:solidFill>
                <a:cs typeface="+mj-cs"/>
              </a:rPr>
              <a:t>حار هيبرون</a:t>
            </a:r>
          </a:p>
        </p:txBody>
      </p:sp>
      <p:sp>
        <p:nvSpPr>
          <p:cNvPr id="32" name="TextBox 31">
            <a:extLst>
              <a:ext uri="{FF2B5EF4-FFF2-40B4-BE49-F238E27FC236}">
                <a16:creationId xmlns:a16="http://schemas.microsoft.com/office/drawing/2014/main" id="{21C74DAA-BD5A-9323-7E94-ED170F487A55}"/>
              </a:ext>
            </a:extLst>
          </p:cNvPr>
          <p:cNvSpPr txBox="1"/>
          <p:nvPr/>
        </p:nvSpPr>
        <p:spPr>
          <a:xfrm rot="5400000">
            <a:off x="14116586" y="11643833"/>
            <a:ext cx="6149365" cy="1631216"/>
          </a:xfrm>
          <a:prstGeom prst="rect">
            <a:avLst/>
          </a:prstGeom>
          <a:noFill/>
        </p:spPr>
        <p:txBody>
          <a:bodyPr wrap="square" rtlCol="1">
            <a:spAutoFit/>
          </a:bodyPr>
          <a:lstStyle/>
          <a:p>
            <a:pPr algn="ctr" rtl="1"/>
            <a:r>
              <a:rPr lang="ar-SA" sz="10000" dirty="0">
                <a:solidFill>
                  <a:srgbClr val="001F33"/>
                </a:solidFill>
                <a:cs typeface="+mj-cs"/>
              </a:rPr>
              <a:t>نهر الأردن</a:t>
            </a:r>
          </a:p>
        </p:txBody>
      </p:sp>
      <p:sp>
        <p:nvSpPr>
          <p:cNvPr id="20" name="TextBox 19">
            <a:extLst>
              <a:ext uri="{FF2B5EF4-FFF2-40B4-BE49-F238E27FC236}">
                <a16:creationId xmlns:a16="http://schemas.microsoft.com/office/drawing/2014/main" id="{4B4B7A25-1C9E-992E-718E-731E9EBFE00D}"/>
              </a:ext>
            </a:extLst>
          </p:cNvPr>
          <p:cNvSpPr txBox="1"/>
          <p:nvPr/>
        </p:nvSpPr>
        <p:spPr>
          <a:xfrm>
            <a:off x="25450775" y="1871365"/>
            <a:ext cx="12839987" cy="11910953"/>
          </a:xfrm>
          <a:prstGeom prst="rect">
            <a:avLst/>
          </a:prstGeom>
          <a:noFill/>
          <a:ln w="127000">
            <a:solidFill>
              <a:srgbClr val="001F33"/>
            </a:solidFill>
            <a:prstDash val="dash"/>
          </a:ln>
        </p:spPr>
        <p:txBody>
          <a:bodyPr wrap="square" rtlCol="1">
            <a:spAutoFit/>
          </a:bodyPr>
          <a:lstStyle/>
          <a:p>
            <a:pPr algn="ctr" rtl="1"/>
            <a:r>
              <a:rPr lang="ar-SA" sz="9600" dirty="0"/>
              <a:t>هذه الأقاليم تشكل جزءًا من الاستراتيجية الإسرائيلية في الضفة الغربية، حيث يتم توزيع المستوطنات لتشكيل حلقات أمان ولأسباب اقتصادية وسياسية. كل إقليم يتمتع بإدارة ذاتية ومستويات مختلفة من السيطرة الأمنية والعسكرية.</a:t>
            </a:r>
            <a:endParaRPr lang="ar-SA" sz="10000" dirty="0">
              <a:solidFill>
                <a:srgbClr val="001F33"/>
              </a:solidFill>
              <a:cs typeface="+mj-cs"/>
            </a:endParaRPr>
          </a:p>
        </p:txBody>
      </p:sp>
      <p:sp>
        <p:nvSpPr>
          <p:cNvPr id="2" name="Rectangle 1">
            <a:extLst>
              <a:ext uri="{FF2B5EF4-FFF2-40B4-BE49-F238E27FC236}">
                <a16:creationId xmlns:a16="http://schemas.microsoft.com/office/drawing/2014/main" id="{580D3313-D8AE-AC30-D2FE-2C2B3DF33F42}"/>
              </a:ext>
            </a:extLst>
          </p:cNvPr>
          <p:cNvSpPr/>
          <p:nvPr/>
        </p:nvSpPr>
        <p:spPr>
          <a:xfrm>
            <a:off x="27627943" y="20508686"/>
            <a:ext cx="2024743" cy="849085"/>
          </a:xfrm>
          <a:prstGeom prst="rect">
            <a:avLst/>
          </a:prstGeom>
          <a:solidFill>
            <a:srgbClr val="EEE8DA"/>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TextBox 3">
            <a:extLst>
              <a:ext uri="{FF2B5EF4-FFF2-40B4-BE49-F238E27FC236}">
                <a16:creationId xmlns:a16="http://schemas.microsoft.com/office/drawing/2014/main" id="{7FE8D062-FBB4-B4F7-ED0E-43FD7496F3EB}"/>
              </a:ext>
            </a:extLst>
          </p:cNvPr>
          <p:cNvSpPr txBox="1"/>
          <p:nvPr/>
        </p:nvSpPr>
        <p:spPr>
          <a:xfrm>
            <a:off x="28097711" y="20312744"/>
            <a:ext cx="3526972" cy="1323439"/>
          </a:xfrm>
          <a:prstGeom prst="rect">
            <a:avLst/>
          </a:prstGeom>
          <a:noFill/>
        </p:spPr>
        <p:txBody>
          <a:bodyPr wrap="square" rtlCol="1">
            <a:spAutoFit/>
          </a:bodyPr>
          <a:lstStyle/>
          <a:p>
            <a:r>
              <a:rPr lang="ar-SA" sz="7700" dirty="0">
                <a:solidFill>
                  <a:srgbClr val="001F33"/>
                </a:solidFill>
                <a:cs typeface="+mj-cs"/>
              </a:rPr>
              <a:t>56</a:t>
            </a:r>
          </a:p>
        </p:txBody>
      </p:sp>
      <p:sp>
        <p:nvSpPr>
          <p:cNvPr id="6" name="Rectangle 5">
            <a:extLst>
              <a:ext uri="{FF2B5EF4-FFF2-40B4-BE49-F238E27FC236}">
                <a16:creationId xmlns:a16="http://schemas.microsoft.com/office/drawing/2014/main" id="{55669A7F-1D89-490F-BEE8-D472ED8EA787}"/>
              </a:ext>
            </a:extLst>
          </p:cNvPr>
          <p:cNvSpPr/>
          <p:nvPr/>
        </p:nvSpPr>
        <p:spPr>
          <a:xfrm>
            <a:off x="27693258" y="27685092"/>
            <a:ext cx="2024743" cy="849085"/>
          </a:xfrm>
          <a:prstGeom prst="rect">
            <a:avLst/>
          </a:prstGeom>
          <a:solidFill>
            <a:srgbClr val="EEE8DA"/>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TextBox 6">
            <a:extLst>
              <a:ext uri="{FF2B5EF4-FFF2-40B4-BE49-F238E27FC236}">
                <a16:creationId xmlns:a16="http://schemas.microsoft.com/office/drawing/2014/main" id="{C45D728A-F118-0303-02A1-9E53F14FD17D}"/>
              </a:ext>
            </a:extLst>
          </p:cNvPr>
          <p:cNvSpPr txBox="1"/>
          <p:nvPr/>
        </p:nvSpPr>
        <p:spPr>
          <a:xfrm>
            <a:off x="28163026" y="27489150"/>
            <a:ext cx="3526972" cy="1323439"/>
          </a:xfrm>
          <a:prstGeom prst="rect">
            <a:avLst/>
          </a:prstGeom>
          <a:noFill/>
        </p:spPr>
        <p:txBody>
          <a:bodyPr wrap="square" rtlCol="1">
            <a:spAutoFit/>
          </a:bodyPr>
          <a:lstStyle/>
          <a:p>
            <a:r>
              <a:rPr lang="ar-SA" sz="7700" dirty="0">
                <a:solidFill>
                  <a:srgbClr val="001F33"/>
                </a:solidFill>
                <a:cs typeface="+mj-cs"/>
              </a:rPr>
              <a:t>179</a:t>
            </a:r>
          </a:p>
        </p:txBody>
      </p:sp>
    </p:spTree>
    <p:extLst>
      <p:ext uri="{BB962C8B-B14F-4D97-AF65-F5344CB8AC3E}">
        <p14:creationId xmlns:p14="http://schemas.microsoft.com/office/powerpoint/2010/main" val="2519657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4168109"/>
            <a:ext cx="20601392" cy="1938992"/>
          </a:xfrm>
          <a:prstGeom prst="rect">
            <a:avLst/>
          </a:prstGeom>
          <a:noFill/>
        </p:spPr>
        <p:txBody>
          <a:bodyPr wrap="square" rtlCol="1">
            <a:spAutoFit/>
          </a:bodyPr>
          <a:lstStyle/>
          <a:p>
            <a:pPr algn="ctr"/>
            <a:r>
              <a:rPr lang="ar-SA" sz="12000" dirty="0">
                <a:solidFill>
                  <a:srgbClr val="001F33"/>
                </a:solidFill>
                <a:cs typeface="+mj-cs"/>
              </a:rPr>
              <a:t>التشخيص والتحليل على المستوى الوطني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chemeClr val="bg1"/>
                </a:solidFill>
                <a:cs typeface="+mj-cs"/>
              </a:rPr>
              <a:t>تصنيف الطرق</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rgbClr val="F3F0DE"/>
                </a:solidFill>
                <a:cs typeface="+mj-cs"/>
              </a:rPr>
              <a:t>الأقاليم الإستيطانية</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497266" y="19840064"/>
            <a:ext cx="6149365" cy="3170099"/>
          </a:xfrm>
          <a:prstGeom prst="rect">
            <a:avLst/>
          </a:prstGeom>
          <a:noFill/>
        </p:spPr>
        <p:txBody>
          <a:bodyPr wrap="square" rtlCol="1">
            <a:spAutoFit/>
          </a:bodyPr>
          <a:lstStyle/>
          <a:p>
            <a:pPr algn="ctr" rtl="1"/>
            <a:r>
              <a:rPr lang="ar-SA" sz="10000" dirty="0">
                <a:solidFill>
                  <a:srgbClr val="001F33"/>
                </a:solidFill>
                <a:cs typeface="+mj-cs"/>
              </a:rPr>
              <a:t>الوضع الجيوسياسي</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3170099"/>
          </a:xfrm>
          <a:prstGeom prst="rect">
            <a:avLst/>
          </a:prstGeom>
          <a:noFill/>
        </p:spPr>
        <p:txBody>
          <a:bodyPr wrap="square" rtlCol="1">
            <a:spAutoFit/>
          </a:bodyPr>
          <a:lstStyle/>
          <a:p>
            <a:pPr algn="ctr" rtl="1"/>
            <a:r>
              <a:rPr lang="ar-SA" sz="10000" dirty="0">
                <a:solidFill>
                  <a:schemeClr val="bg1"/>
                </a:solidFill>
                <a:cs typeface="+mj-cs"/>
              </a:rPr>
              <a:t>الطرق الإلتفافية</a:t>
            </a:r>
          </a:p>
        </p:txBody>
      </p:sp>
      <p:pic>
        <p:nvPicPr>
          <p:cNvPr id="10" name="Picture 9">
            <a:extLst>
              <a:ext uri="{FF2B5EF4-FFF2-40B4-BE49-F238E27FC236}">
                <a16:creationId xmlns:a16="http://schemas.microsoft.com/office/drawing/2014/main" id="{440CC403-22A0-5C71-936B-ECC2245663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635" y="2227996"/>
            <a:ext cx="14454563" cy="9631214"/>
          </a:xfrm>
          <a:prstGeom prst="rect">
            <a:avLst/>
          </a:prstGeom>
        </p:spPr>
      </p:pic>
      <p:pic>
        <p:nvPicPr>
          <p:cNvPr id="12" name="Picture 11">
            <a:extLst>
              <a:ext uri="{FF2B5EF4-FFF2-40B4-BE49-F238E27FC236}">
                <a16:creationId xmlns:a16="http://schemas.microsoft.com/office/drawing/2014/main" id="{A6AD4B71-8E34-596E-2FEF-2732038803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16155" y="14087206"/>
            <a:ext cx="13186840" cy="4400655"/>
          </a:xfrm>
          <a:prstGeom prst="rect">
            <a:avLst/>
          </a:prstGeom>
        </p:spPr>
      </p:pic>
      <p:grpSp>
        <p:nvGrpSpPr>
          <p:cNvPr id="5" name="Group 4">
            <a:extLst>
              <a:ext uri="{FF2B5EF4-FFF2-40B4-BE49-F238E27FC236}">
                <a16:creationId xmlns:a16="http://schemas.microsoft.com/office/drawing/2014/main" id="{7AE3E092-3718-F865-145F-0B239BE81E75}"/>
              </a:ext>
            </a:extLst>
          </p:cNvPr>
          <p:cNvGrpSpPr/>
          <p:nvPr/>
        </p:nvGrpSpPr>
        <p:grpSpPr>
          <a:xfrm>
            <a:off x="1358218" y="0"/>
            <a:ext cx="23345417" cy="30211715"/>
            <a:chOff x="1358218" y="0"/>
            <a:chExt cx="23345417" cy="30211715"/>
          </a:xfrm>
        </p:grpSpPr>
        <p:pic>
          <p:nvPicPr>
            <p:cNvPr id="4" name="Picture 3">
              <a:extLst>
                <a:ext uri="{FF2B5EF4-FFF2-40B4-BE49-F238E27FC236}">
                  <a16:creationId xmlns:a16="http://schemas.microsoft.com/office/drawing/2014/main" id="{AAE97B37-BC2B-CF2F-F85D-F0F5855F86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8218" y="0"/>
              <a:ext cx="23345417" cy="30211715"/>
            </a:xfrm>
            <a:prstGeom prst="rect">
              <a:avLst/>
            </a:prstGeom>
          </p:spPr>
        </p:pic>
        <p:sp>
          <p:nvSpPr>
            <p:cNvPr id="2" name="TextBox 1">
              <a:extLst>
                <a:ext uri="{FF2B5EF4-FFF2-40B4-BE49-F238E27FC236}">
                  <a16:creationId xmlns:a16="http://schemas.microsoft.com/office/drawing/2014/main" id="{181FCDD4-41A9-ED4E-02B0-C892D4F26B15}"/>
                </a:ext>
              </a:extLst>
            </p:cNvPr>
            <p:cNvSpPr txBox="1"/>
            <p:nvPr/>
          </p:nvSpPr>
          <p:spPr>
            <a:xfrm>
              <a:off x="14717485" y="27867428"/>
              <a:ext cx="3207657" cy="600164"/>
            </a:xfrm>
            <a:prstGeom prst="rect">
              <a:avLst/>
            </a:prstGeom>
            <a:solidFill>
              <a:schemeClr val="bg1"/>
            </a:solidFill>
          </p:spPr>
          <p:txBody>
            <a:bodyPr wrap="square" rtlCol="1">
              <a:spAutoFit/>
            </a:bodyPr>
            <a:lstStyle/>
            <a:p>
              <a:pPr algn="r"/>
              <a:r>
                <a:rPr lang="ar-SA" sz="3300" dirty="0">
                  <a:cs typeface="+mj-cs"/>
                </a:rPr>
                <a:t>مناطق عسكرية مغلقة</a:t>
              </a:r>
            </a:p>
          </p:txBody>
        </p:sp>
      </p:grpSp>
    </p:spTree>
    <p:extLst>
      <p:ext uri="{BB962C8B-B14F-4D97-AF65-F5344CB8AC3E}">
        <p14:creationId xmlns:p14="http://schemas.microsoft.com/office/powerpoint/2010/main" val="620885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4168109"/>
            <a:ext cx="20601392" cy="1938992"/>
          </a:xfrm>
          <a:prstGeom prst="rect">
            <a:avLst/>
          </a:prstGeom>
          <a:noFill/>
        </p:spPr>
        <p:txBody>
          <a:bodyPr wrap="square" rtlCol="1">
            <a:spAutoFit/>
          </a:bodyPr>
          <a:lstStyle/>
          <a:p>
            <a:pPr algn="ctr"/>
            <a:r>
              <a:rPr lang="ar-SA" sz="12000" dirty="0">
                <a:solidFill>
                  <a:srgbClr val="001F33"/>
                </a:solidFill>
                <a:cs typeface="+mj-cs"/>
              </a:rPr>
              <a:t>التشخيص والتحليل على المستوى الوطني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chemeClr val="bg1"/>
                </a:solidFill>
                <a:cs typeface="+mj-cs"/>
              </a:rPr>
              <a:t>تصنيف الطرق</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rgbClr val="F3F0DE"/>
                </a:solidFill>
                <a:cs typeface="+mj-cs"/>
              </a:rPr>
              <a:t>الأقاليم الإستيطانية</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497266" y="19840064"/>
            <a:ext cx="6149365" cy="3170099"/>
          </a:xfrm>
          <a:prstGeom prst="rect">
            <a:avLst/>
          </a:prstGeom>
          <a:noFill/>
        </p:spPr>
        <p:txBody>
          <a:bodyPr wrap="square" rtlCol="1">
            <a:spAutoFit/>
          </a:bodyPr>
          <a:lstStyle/>
          <a:p>
            <a:pPr algn="ctr" rtl="1"/>
            <a:r>
              <a:rPr lang="ar-SA" sz="10000" dirty="0">
                <a:solidFill>
                  <a:srgbClr val="F3F0DE"/>
                </a:solidFill>
                <a:cs typeface="+mj-cs"/>
              </a:rPr>
              <a:t>الوضع الجيوسياسي</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3170099"/>
          </a:xfrm>
          <a:prstGeom prst="rect">
            <a:avLst/>
          </a:prstGeom>
          <a:noFill/>
        </p:spPr>
        <p:txBody>
          <a:bodyPr wrap="square" rtlCol="1">
            <a:spAutoFit/>
          </a:bodyPr>
          <a:lstStyle/>
          <a:p>
            <a:pPr algn="ctr" rtl="1"/>
            <a:r>
              <a:rPr lang="ar-SA" sz="10000" dirty="0">
                <a:solidFill>
                  <a:srgbClr val="001F33"/>
                </a:solidFill>
                <a:cs typeface="+mj-cs"/>
              </a:rPr>
              <a:t>الطرق الإلتفافية</a:t>
            </a:r>
          </a:p>
        </p:txBody>
      </p:sp>
      <p:pic>
        <p:nvPicPr>
          <p:cNvPr id="13" name="Picture 12">
            <a:extLst>
              <a:ext uri="{FF2B5EF4-FFF2-40B4-BE49-F238E27FC236}">
                <a16:creationId xmlns:a16="http://schemas.microsoft.com/office/drawing/2014/main" id="{175C4E60-78BF-3E58-6452-2037AE7B0A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91125" y="7139105"/>
            <a:ext cx="13033711" cy="3946733"/>
          </a:xfrm>
          <a:prstGeom prst="rect">
            <a:avLst/>
          </a:prstGeom>
        </p:spPr>
      </p:pic>
      <p:pic>
        <p:nvPicPr>
          <p:cNvPr id="14" name="Picture 13">
            <a:extLst>
              <a:ext uri="{FF2B5EF4-FFF2-40B4-BE49-F238E27FC236}">
                <a16:creationId xmlns:a16="http://schemas.microsoft.com/office/drawing/2014/main" id="{9ABA5FC9-9EED-8EAA-2F97-394D0BBF02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9707" y="17921"/>
            <a:ext cx="23345416" cy="30257292"/>
          </a:xfrm>
          <a:prstGeom prst="rect">
            <a:avLst/>
          </a:prstGeom>
        </p:spPr>
      </p:pic>
    </p:spTree>
    <p:extLst>
      <p:ext uri="{BB962C8B-B14F-4D97-AF65-F5344CB8AC3E}">
        <p14:creationId xmlns:p14="http://schemas.microsoft.com/office/powerpoint/2010/main" val="2327927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9648" y="11577961"/>
            <a:ext cx="30260918" cy="7140843"/>
            <a:chOff x="7353920" y="11048411"/>
            <a:chExt cx="30260918" cy="7140843"/>
          </a:xfrm>
        </p:grpSpPr>
        <p:sp>
          <p:nvSpPr>
            <p:cNvPr id="33" name="Rectangle 32">
              <a:extLst>
                <a:ext uri="{FF2B5EF4-FFF2-40B4-BE49-F238E27FC236}">
                  <a16:creationId xmlns:a16="http://schemas.microsoft.com/office/drawing/2014/main" id="{1E10B10B-25EA-271E-4D25-23677AD592E1}"/>
                </a:ext>
              </a:extLst>
            </p:cNvPr>
            <p:cNvSpPr/>
            <p:nvPr/>
          </p:nvSpPr>
          <p:spPr>
            <a:xfrm>
              <a:off x="7353920" y="11067460"/>
              <a:ext cx="6054151" cy="7109096"/>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001F33"/>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chemeClr val="bg1"/>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pic>
        <p:nvPicPr>
          <p:cNvPr id="5" name="Picture 4">
            <a:extLst>
              <a:ext uri="{FF2B5EF4-FFF2-40B4-BE49-F238E27FC236}">
                <a16:creationId xmlns:a16="http://schemas.microsoft.com/office/drawing/2014/main" id="{04252794-B94B-F6D9-1C6B-77ECD2D6D6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6989"/>
            <a:ext cx="39335711" cy="30302201"/>
          </a:xfrm>
          <a:prstGeom prst="rect">
            <a:avLst/>
          </a:prstGeom>
        </p:spPr>
      </p:pic>
      <p:sp>
        <p:nvSpPr>
          <p:cNvPr id="4" name="TextBox 3">
            <a:extLst>
              <a:ext uri="{FF2B5EF4-FFF2-40B4-BE49-F238E27FC236}">
                <a16:creationId xmlns:a16="http://schemas.microsoft.com/office/drawing/2014/main" id="{196550C4-EDF7-DD7B-27F4-C998EB5FAA8C}"/>
              </a:ext>
            </a:extLst>
          </p:cNvPr>
          <p:cNvSpPr txBox="1"/>
          <p:nvPr/>
        </p:nvSpPr>
        <p:spPr>
          <a:xfrm>
            <a:off x="28069804" y="6085396"/>
            <a:ext cx="6149365" cy="1631216"/>
          </a:xfrm>
          <a:prstGeom prst="rect">
            <a:avLst/>
          </a:prstGeom>
          <a:solidFill>
            <a:srgbClr val="EEE8DA"/>
          </a:solidFill>
        </p:spPr>
        <p:txBody>
          <a:bodyPr wrap="square" rtlCol="1">
            <a:spAutoFit/>
          </a:bodyPr>
          <a:lstStyle/>
          <a:p>
            <a:pPr algn="ctr" rtl="1"/>
            <a:r>
              <a:rPr lang="ar-SA" sz="10000" dirty="0">
                <a:solidFill>
                  <a:srgbClr val="001F33"/>
                </a:solidFill>
                <a:cs typeface="+mj-cs"/>
              </a:rPr>
              <a:t>659000 دونم </a:t>
            </a:r>
          </a:p>
        </p:txBody>
      </p:sp>
    </p:spTree>
    <p:extLst>
      <p:ext uri="{BB962C8B-B14F-4D97-AF65-F5344CB8AC3E}">
        <p14:creationId xmlns:p14="http://schemas.microsoft.com/office/powerpoint/2010/main" val="35261136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chemeClr val="bg1"/>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001F33"/>
                </a:solidFill>
                <a:cs typeface="+mj-cs"/>
              </a:rPr>
              <a:t>تجمعات منطقة الدراسة</a:t>
            </a:r>
          </a:p>
        </p:txBody>
      </p:sp>
      <p:pic>
        <p:nvPicPr>
          <p:cNvPr id="5" name="Picture 4">
            <a:extLst>
              <a:ext uri="{FF2B5EF4-FFF2-40B4-BE49-F238E27FC236}">
                <a16:creationId xmlns:a16="http://schemas.microsoft.com/office/drawing/2014/main" id="{CB0932E4-2177-60B4-8D9F-14CCA6FB5B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921"/>
            <a:ext cx="39335710" cy="30257292"/>
          </a:xfrm>
          <a:prstGeom prst="rect">
            <a:avLst/>
          </a:prstGeom>
        </p:spPr>
      </p:pic>
      <p:sp>
        <p:nvSpPr>
          <p:cNvPr id="7" name="TextBox 6">
            <a:extLst>
              <a:ext uri="{FF2B5EF4-FFF2-40B4-BE49-F238E27FC236}">
                <a16:creationId xmlns:a16="http://schemas.microsoft.com/office/drawing/2014/main" id="{C810334A-051F-D21A-976E-D47589E592E1}"/>
              </a:ext>
            </a:extLst>
          </p:cNvPr>
          <p:cNvSpPr txBox="1"/>
          <p:nvPr/>
        </p:nvSpPr>
        <p:spPr>
          <a:xfrm>
            <a:off x="28069804" y="6085396"/>
            <a:ext cx="6149365" cy="1631216"/>
          </a:xfrm>
          <a:prstGeom prst="rect">
            <a:avLst/>
          </a:prstGeom>
          <a:solidFill>
            <a:srgbClr val="EEE8DA"/>
          </a:solidFill>
        </p:spPr>
        <p:txBody>
          <a:bodyPr wrap="square" rtlCol="1">
            <a:spAutoFit/>
          </a:bodyPr>
          <a:lstStyle/>
          <a:p>
            <a:pPr algn="ctr" rtl="1"/>
            <a:r>
              <a:rPr lang="ar-SA" sz="10000" dirty="0">
                <a:solidFill>
                  <a:srgbClr val="001F33"/>
                </a:solidFill>
                <a:cs typeface="+mj-cs"/>
              </a:rPr>
              <a:t>83 تجمع</a:t>
            </a:r>
          </a:p>
        </p:txBody>
      </p:sp>
    </p:spTree>
    <p:extLst>
      <p:ext uri="{BB962C8B-B14F-4D97-AF65-F5344CB8AC3E}">
        <p14:creationId xmlns:p14="http://schemas.microsoft.com/office/powerpoint/2010/main" val="897354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rgbClr val="001F33"/>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pic>
        <p:nvPicPr>
          <p:cNvPr id="5" name="Picture 4">
            <a:extLst>
              <a:ext uri="{FF2B5EF4-FFF2-40B4-BE49-F238E27FC236}">
                <a16:creationId xmlns:a16="http://schemas.microsoft.com/office/drawing/2014/main" id="{26C15C83-9104-E184-2127-165F5B0869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921"/>
            <a:ext cx="39401025" cy="30195606"/>
          </a:xfrm>
          <a:prstGeom prst="rect">
            <a:avLst/>
          </a:prstGeom>
        </p:spPr>
      </p:pic>
      <p:sp>
        <p:nvSpPr>
          <p:cNvPr id="4" name="TextBox 3">
            <a:extLst>
              <a:ext uri="{FF2B5EF4-FFF2-40B4-BE49-F238E27FC236}">
                <a16:creationId xmlns:a16="http://schemas.microsoft.com/office/drawing/2014/main" id="{C9033354-DAF7-01F1-FA56-BFD28DBD1959}"/>
              </a:ext>
            </a:extLst>
          </p:cNvPr>
          <p:cNvSpPr txBox="1"/>
          <p:nvPr/>
        </p:nvSpPr>
        <p:spPr>
          <a:xfrm>
            <a:off x="28069804" y="6085396"/>
            <a:ext cx="6149365" cy="1631216"/>
          </a:xfrm>
          <a:prstGeom prst="rect">
            <a:avLst/>
          </a:prstGeom>
          <a:solidFill>
            <a:srgbClr val="EEE8DA"/>
          </a:solidFill>
        </p:spPr>
        <p:txBody>
          <a:bodyPr wrap="square" rtlCol="1">
            <a:spAutoFit/>
          </a:bodyPr>
          <a:lstStyle/>
          <a:p>
            <a:pPr algn="ctr" rtl="1"/>
            <a:r>
              <a:rPr lang="ar-SA" sz="10000" dirty="0">
                <a:solidFill>
                  <a:srgbClr val="001F33"/>
                </a:solidFill>
                <a:cs typeface="+mj-cs"/>
              </a:rPr>
              <a:t>31 تجمع</a:t>
            </a:r>
          </a:p>
        </p:txBody>
      </p:sp>
    </p:spTree>
    <p:extLst>
      <p:ext uri="{BB962C8B-B14F-4D97-AF65-F5344CB8AC3E}">
        <p14:creationId xmlns:p14="http://schemas.microsoft.com/office/powerpoint/2010/main" val="766062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rgbClr val="001F33"/>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pic>
        <p:nvPicPr>
          <p:cNvPr id="7" name="Picture 6">
            <a:extLst>
              <a:ext uri="{FF2B5EF4-FFF2-40B4-BE49-F238E27FC236}">
                <a16:creationId xmlns:a16="http://schemas.microsoft.com/office/drawing/2014/main" id="{E284241C-6B5A-EAAB-3EDC-1DD99FA694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6605" y="3083886"/>
            <a:ext cx="18074067" cy="24702073"/>
          </a:xfrm>
          <a:prstGeom prst="rect">
            <a:avLst/>
          </a:prstGeom>
        </p:spPr>
      </p:pic>
      <p:pic>
        <p:nvPicPr>
          <p:cNvPr id="11" name="Picture 10">
            <a:extLst>
              <a:ext uri="{FF2B5EF4-FFF2-40B4-BE49-F238E27FC236}">
                <a16:creationId xmlns:a16="http://schemas.microsoft.com/office/drawing/2014/main" id="{E411A543-D617-A72E-DBB9-65981BEAF9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28" y="3069342"/>
            <a:ext cx="18021392" cy="23374521"/>
          </a:xfrm>
          <a:prstGeom prst="rect">
            <a:avLst/>
          </a:prstGeom>
        </p:spPr>
      </p:pic>
    </p:spTree>
    <p:extLst>
      <p:ext uri="{BB962C8B-B14F-4D97-AF65-F5344CB8AC3E}">
        <p14:creationId xmlns:p14="http://schemas.microsoft.com/office/powerpoint/2010/main" val="3716054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rgbClr val="001F33"/>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sp>
        <p:nvSpPr>
          <p:cNvPr id="4" name="Rectangle: Rounded Corners 3">
            <a:extLst>
              <a:ext uri="{FF2B5EF4-FFF2-40B4-BE49-F238E27FC236}">
                <a16:creationId xmlns:a16="http://schemas.microsoft.com/office/drawing/2014/main" id="{0B388942-C72C-A90C-7DF6-557186D99435}"/>
              </a:ext>
            </a:extLst>
          </p:cNvPr>
          <p:cNvSpPr/>
          <p:nvPr/>
        </p:nvSpPr>
        <p:spPr>
          <a:xfrm>
            <a:off x="11625942" y="539787"/>
            <a:ext cx="16342530"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 name="TextBox 4">
            <a:extLst>
              <a:ext uri="{FF2B5EF4-FFF2-40B4-BE49-F238E27FC236}">
                <a16:creationId xmlns:a16="http://schemas.microsoft.com/office/drawing/2014/main" id="{E0F51B25-7DED-9157-786A-42DBBDA60F50}"/>
              </a:ext>
            </a:extLst>
          </p:cNvPr>
          <p:cNvSpPr txBox="1"/>
          <p:nvPr/>
        </p:nvSpPr>
        <p:spPr>
          <a:xfrm>
            <a:off x="11533342" y="689113"/>
            <a:ext cx="16342530" cy="3170099"/>
          </a:xfrm>
          <a:prstGeom prst="rect">
            <a:avLst/>
          </a:prstGeom>
          <a:noFill/>
        </p:spPr>
        <p:txBody>
          <a:bodyPr wrap="square" rtlCol="1">
            <a:spAutoFit/>
          </a:bodyPr>
          <a:lstStyle/>
          <a:p>
            <a:pPr algn="ctr" rtl="1"/>
            <a:r>
              <a:rPr lang="ar-SA" sz="10000" dirty="0">
                <a:solidFill>
                  <a:schemeClr val="bg1"/>
                </a:solidFill>
                <a:cs typeface="+mj-cs"/>
              </a:rPr>
              <a:t>نسبة اقتطاع المستوطنات من تجمعات محافظة نابلس</a:t>
            </a:r>
          </a:p>
        </p:txBody>
      </p:sp>
      <p:pic>
        <p:nvPicPr>
          <p:cNvPr id="13" name="Picture 12">
            <a:extLst>
              <a:ext uri="{FF2B5EF4-FFF2-40B4-BE49-F238E27FC236}">
                <a16:creationId xmlns:a16="http://schemas.microsoft.com/office/drawing/2014/main" id="{135B1D47-B6BD-6F76-98EC-54568AB6E4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374" y="5378281"/>
            <a:ext cx="38786906" cy="21541084"/>
          </a:xfrm>
          <a:prstGeom prst="rect">
            <a:avLst/>
          </a:prstGeom>
        </p:spPr>
      </p:pic>
    </p:spTree>
    <p:extLst>
      <p:ext uri="{BB962C8B-B14F-4D97-AF65-F5344CB8AC3E}">
        <p14:creationId xmlns:p14="http://schemas.microsoft.com/office/powerpoint/2010/main" val="1649229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Rounded Corners 59">
            <a:extLst>
              <a:ext uri="{FF2B5EF4-FFF2-40B4-BE49-F238E27FC236}">
                <a16:creationId xmlns:a16="http://schemas.microsoft.com/office/drawing/2014/main" id="{812D27BD-B38F-F1D8-C49E-637DD6B76B46}"/>
              </a:ext>
            </a:extLst>
          </p:cNvPr>
          <p:cNvSpPr/>
          <p:nvPr/>
        </p:nvSpPr>
        <p:spPr>
          <a:xfrm>
            <a:off x="20769943" y="1021322"/>
            <a:ext cx="10776858"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61" name="TextBox 60">
            <a:extLst>
              <a:ext uri="{FF2B5EF4-FFF2-40B4-BE49-F238E27FC236}">
                <a16:creationId xmlns:a16="http://schemas.microsoft.com/office/drawing/2014/main" id="{CFE1B5F8-7C53-9464-50D2-B019688C40FE}"/>
              </a:ext>
            </a:extLst>
          </p:cNvPr>
          <p:cNvSpPr txBox="1"/>
          <p:nvPr/>
        </p:nvSpPr>
        <p:spPr>
          <a:xfrm>
            <a:off x="18206493" y="1417073"/>
            <a:ext cx="15903757" cy="1938992"/>
          </a:xfrm>
          <a:prstGeom prst="rect">
            <a:avLst/>
          </a:prstGeom>
          <a:noFill/>
        </p:spPr>
        <p:txBody>
          <a:bodyPr wrap="square" rtlCol="1">
            <a:spAutoFit/>
          </a:bodyPr>
          <a:lstStyle/>
          <a:p>
            <a:pPr algn="ctr" rtl="1"/>
            <a:r>
              <a:rPr lang="ar-SA" sz="12000" dirty="0">
                <a:solidFill>
                  <a:schemeClr val="bg1"/>
                </a:solidFill>
                <a:cs typeface="+mj-cs"/>
              </a:rPr>
              <a:t>المحتويات </a:t>
            </a:r>
          </a:p>
        </p:txBody>
      </p:sp>
      <p:pic>
        <p:nvPicPr>
          <p:cNvPr id="2" name="Picture 1">
            <a:extLst>
              <a:ext uri="{FF2B5EF4-FFF2-40B4-BE49-F238E27FC236}">
                <a16:creationId xmlns:a16="http://schemas.microsoft.com/office/drawing/2014/main" id="{C527A279-9387-3825-CCF4-E9BD31D604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3" name="Picture 2">
            <a:extLst>
              <a:ext uri="{FF2B5EF4-FFF2-40B4-BE49-F238E27FC236}">
                <a16:creationId xmlns:a16="http://schemas.microsoft.com/office/drawing/2014/main" id="{F091DB46-A7CD-F4CD-5674-EC28024551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4" name="Picture 3">
            <a:extLst>
              <a:ext uri="{FF2B5EF4-FFF2-40B4-BE49-F238E27FC236}">
                <a16:creationId xmlns:a16="http://schemas.microsoft.com/office/drawing/2014/main" id="{B399EF59-440C-5BDE-1134-F98CB966E7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5" name="Picture 4">
            <a:extLst>
              <a:ext uri="{FF2B5EF4-FFF2-40B4-BE49-F238E27FC236}">
                <a16:creationId xmlns:a16="http://schemas.microsoft.com/office/drawing/2014/main" id="{B7DA6D53-6254-80AE-B94D-FCC1FA3718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sp>
        <p:nvSpPr>
          <p:cNvPr id="6" name="Rectangle: Rounded Corners 5">
            <a:extLst>
              <a:ext uri="{FF2B5EF4-FFF2-40B4-BE49-F238E27FC236}">
                <a16:creationId xmlns:a16="http://schemas.microsoft.com/office/drawing/2014/main" id="{FF510D00-6A22-5BA9-9509-BDD076FD8E5E}"/>
              </a:ext>
            </a:extLst>
          </p:cNvPr>
          <p:cNvSpPr/>
          <p:nvPr/>
        </p:nvSpPr>
        <p:spPr>
          <a:xfrm>
            <a:off x="28738291" y="11897643"/>
            <a:ext cx="16466354"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rtl="1"/>
            <a:r>
              <a:rPr lang="ar-SA" sz="9600" dirty="0">
                <a:solidFill>
                  <a:schemeClr val="bg1"/>
                </a:solidFill>
                <a:cs typeface="+mj-cs"/>
              </a:rPr>
              <a:t>منهجية العمل</a:t>
            </a:r>
          </a:p>
        </p:txBody>
      </p:sp>
      <p:sp>
        <p:nvSpPr>
          <p:cNvPr id="7" name="Rectangle: Rounded Corners 6">
            <a:extLst>
              <a:ext uri="{FF2B5EF4-FFF2-40B4-BE49-F238E27FC236}">
                <a16:creationId xmlns:a16="http://schemas.microsoft.com/office/drawing/2014/main" id="{572FF6B6-A6DF-6FDA-46B2-254B9EB6831E}"/>
              </a:ext>
            </a:extLst>
          </p:cNvPr>
          <p:cNvSpPr/>
          <p:nvPr/>
        </p:nvSpPr>
        <p:spPr>
          <a:xfrm>
            <a:off x="28672977" y="7936603"/>
            <a:ext cx="16589674"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rtl="1"/>
            <a:r>
              <a:rPr lang="ar-SA" sz="9600" dirty="0">
                <a:solidFill>
                  <a:schemeClr val="bg1"/>
                </a:solidFill>
                <a:cs typeface="+mj-cs"/>
              </a:rPr>
              <a:t>مقدمة عامة عن المشروع </a:t>
            </a:r>
          </a:p>
        </p:txBody>
      </p:sp>
      <p:sp>
        <p:nvSpPr>
          <p:cNvPr id="8" name="Rectangle: Rounded Corners 7">
            <a:extLst>
              <a:ext uri="{FF2B5EF4-FFF2-40B4-BE49-F238E27FC236}">
                <a16:creationId xmlns:a16="http://schemas.microsoft.com/office/drawing/2014/main" id="{76763852-0135-C06C-3373-871CBE7F5734}"/>
              </a:ext>
            </a:extLst>
          </p:cNvPr>
          <p:cNvSpPr/>
          <p:nvPr/>
        </p:nvSpPr>
        <p:spPr>
          <a:xfrm>
            <a:off x="28734714" y="15698523"/>
            <a:ext cx="16589674"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rtl="1"/>
            <a:r>
              <a:rPr lang="ar-SA" sz="9600" dirty="0">
                <a:solidFill>
                  <a:schemeClr val="bg1"/>
                </a:solidFill>
                <a:cs typeface="+mj-cs"/>
              </a:rPr>
              <a:t>مبررات اختيار الموقع  </a:t>
            </a:r>
          </a:p>
        </p:txBody>
      </p:sp>
      <p:sp>
        <p:nvSpPr>
          <p:cNvPr id="9" name="Rectangle: Rounded Corners 8">
            <a:extLst>
              <a:ext uri="{FF2B5EF4-FFF2-40B4-BE49-F238E27FC236}">
                <a16:creationId xmlns:a16="http://schemas.microsoft.com/office/drawing/2014/main" id="{F70F1C10-DF05-D357-75F7-64B172684CD0}"/>
              </a:ext>
            </a:extLst>
          </p:cNvPr>
          <p:cNvSpPr/>
          <p:nvPr/>
        </p:nvSpPr>
        <p:spPr>
          <a:xfrm>
            <a:off x="28672977" y="19499403"/>
            <a:ext cx="16589674"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rtl="1"/>
            <a:r>
              <a:rPr lang="ar-SA" sz="9600" dirty="0">
                <a:solidFill>
                  <a:schemeClr val="bg1"/>
                </a:solidFill>
                <a:cs typeface="+mj-cs"/>
              </a:rPr>
              <a:t>مرحلة التحليل والتشخيص</a:t>
            </a:r>
          </a:p>
        </p:txBody>
      </p:sp>
      <p:sp>
        <p:nvSpPr>
          <p:cNvPr id="10" name="Rectangle: Rounded Corners 9">
            <a:extLst>
              <a:ext uri="{FF2B5EF4-FFF2-40B4-BE49-F238E27FC236}">
                <a16:creationId xmlns:a16="http://schemas.microsoft.com/office/drawing/2014/main" id="{2E10F8CD-4851-49A9-1ADB-3687DA25D8EB}"/>
              </a:ext>
            </a:extLst>
          </p:cNvPr>
          <p:cNvSpPr/>
          <p:nvPr/>
        </p:nvSpPr>
        <p:spPr>
          <a:xfrm>
            <a:off x="28734713" y="23300283"/>
            <a:ext cx="16589673"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rtl="1"/>
            <a:r>
              <a:rPr lang="ar-SA" sz="9600" dirty="0">
                <a:solidFill>
                  <a:schemeClr val="bg1"/>
                </a:solidFill>
                <a:cs typeface="+mj-cs"/>
              </a:rPr>
              <a:t>الرؤية</a:t>
            </a:r>
          </a:p>
        </p:txBody>
      </p:sp>
      <p:sp>
        <p:nvSpPr>
          <p:cNvPr id="11" name="Rectangle: Rounded Corners 10">
            <a:extLst>
              <a:ext uri="{FF2B5EF4-FFF2-40B4-BE49-F238E27FC236}">
                <a16:creationId xmlns:a16="http://schemas.microsoft.com/office/drawing/2014/main" id="{A111A73B-73F1-D3BF-BE6F-F38A917EBA8B}"/>
              </a:ext>
            </a:extLst>
          </p:cNvPr>
          <p:cNvSpPr/>
          <p:nvPr/>
        </p:nvSpPr>
        <p:spPr>
          <a:xfrm>
            <a:off x="5065592" y="8078380"/>
            <a:ext cx="16466355"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rtl="1"/>
            <a:r>
              <a:rPr lang="ar-SA" sz="9600" dirty="0">
                <a:solidFill>
                  <a:schemeClr val="bg1"/>
                </a:solidFill>
                <a:cs typeface="+mj-cs"/>
              </a:rPr>
              <a:t>الفكرة التخطيطية</a:t>
            </a:r>
          </a:p>
        </p:txBody>
      </p:sp>
      <p:sp>
        <p:nvSpPr>
          <p:cNvPr id="12" name="Rectangle: Rounded Corners 11">
            <a:extLst>
              <a:ext uri="{FF2B5EF4-FFF2-40B4-BE49-F238E27FC236}">
                <a16:creationId xmlns:a16="http://schemas.microsoft.com/office/drawing/2014/main" id="{2AFAAEF5-9AC7-8FD2-47E4-C95B0DAB66F7}"/>
              </a:ext>
            </a:extLst>
          </p:cNvPr>
          <p:cNvSpPr/>
          <p:nvPr/>
        </p:nvSpPr>
        <p:spPr>
          <a:xfrm>
            <a:off x="5065592" y="11728980"/>
            <a:ext cx="16411473"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rtl="1"/>
            <a:r>
              <a:rPr lang="ar-SA" sz="9600" dirty="0">
                <a:solidFill>
                  <a:schemeClr val="bg1"/>
                </a:solidFill>
                <a:cs typeface="+mj-cs"/>
              </a:rPr>
              <a:t>مرحلة إعداد المخطط</a:t>
            </a:r>
          </a:p>
        </p:txBody>
      </p:sp>
      <p:sp>
        <p:nvSpPr>
          <p:cNvPr id="13" name="Rectangle: Rounded Corners 12">
            <a:extLst>
              <a:ext uri="{FF2B5EF4-FFF2-40B4-BE49-F238E27FC236}">
                <a16:creationId xmlns:a16="http://schemas.microsoft.com/office/drawing/2014/main" id="{766AD276-3907-6CCD-4E6E-28C2FFDD2284}"/>
              </a:ext>
            </a:extLst>
          </p:cNvPr>
          <p:cNvSpPr/>
          <p:nvPr/>
        </p:nvSpPr>
        <p:spPr>
          <a:xfrm>
            <a:off x="5062933" y="15379581"/>
            <a:ext cx="16589674"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rtl="1"/>
            <a:r>
              <a:rPr lang="ar-SA" sz="9600" dirty="0">
                <a:solidFill>
                  <a:schemeClr val="bg1"/>
                </a:solidFill>
                <a:cs typeface="+mj-cs"/>
              </a:rPr>
              <a:t>المخطط النهائي (مخطط إطار التنمية المكانية 2040)</a:t>
            </a:r>
          </a:p>
        </p:txBody>
      </p:sp>
    </p:spTree>
    <p:extLst>
      <p:ext uri="{BB962C8B-B14F-4D97-AF65-F5344CB8AC3E}">
        <p14:creationId xmlns:p14="http://schemas.microsoft.com/office/powerpoint/2010/main" val="26676428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chemeClr val="bg1"/>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001F33"/>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pic>
        <p:nvPicPr>
          <p:cNvPr id="5" name="Picture 4">
            <a:extLst>
              <a:ext uri="{FF2B5EF4-FFF2-40B4-BE49-F238E27FC236}">
                <a16:creationId xmlns:a16="http://schemas.microsoft.com/office/drawing/2014/main" id="{384D7130-53D7-4F3B-38A0-FF4A730B5F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921"/>
            <a:ext cx="39401025" cy="30195606"/>
          </a:xfrm>
          <a:prstGeom prst="rect">
            <a:avLst/>
          </a:prstGeom>
        </p:spPr>
      </p:pic>
      <p:sp>
        <p:nvSpPr>
          <p:cNvPr id="4" name="TextBox 3">
            <a:extLst>
              <a:ext uri="{FF2B5EF4-FFF2-40B4-BE49-F238E27FC236}">
                <a16:creationId xmlns:a16="http://schemas.microsoft.com/office/drawing/2014/main" id="{88CA8C02-4DA6-5E80-FC71-12A4607C11D3}"/>
              </a:ext>
            </a:extLst>
          </p:cNvPr>
          <p:cNvSpPr txBox="1"/>
          <p:nvPr/>
        </p:nvSpPr>
        <p:spPr>
          <a:xfrm>
            <a:off x="28069804" y="6085396"/>
            <a:ext cx="6149365" cy="1631216"/>
          </a:xfrm>
          <a:prstGeom prst="rect">
            <a:avLst/>
          </a:prstGeom>
          <a:solidFill>
            <a:srgbClr val="EEE8DA"/>
          </a:solidFill>
        </p:spPr>
        <p:txBody>
          <a:bodyPr wrap="square" rtlCol="1">
            <a:spAutoFit/>
          </a:bodyPr>
          <a:lstStyle/>
          <a:p>
            <a:pPr algn="ctr" rtl="1"/>
            <a:r>
              <a:rPr lang="ar-SA" sz="10000" dirty="0">
                <a:solidFill>
                  <a:srgbClr val="001F33"/>
                </a:solidFill>
                <a:cs typeface="+mj-cs"/>
              </a:rPr>
              <a:t>19 تجمع</a:t>
            </a:r>
          </a:p>
        </p:txBody>
      </p:sp>
    </p:spTree>
    <p:extLst>
      <p:ext uri="{BB962C8B-B14F-4D97-AF65-F5344CB8AC3E}">
        <p14:creationId xmlns:p14="http://schemas.microsoft.com/office/powerpoint/2010/main" val="22014280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chemeClr val="bg1"/>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001F33"/>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pic>
        <p:nvPicPr>
          <p:cNvPr id="13" name="Picture 12">
            <a:extLst>
              <a:ext uri="{FF2B5EF4-FFF2-40B4-BE49-F238E27FC236}">
                <a16:creationId xmlns:a16="http://schemas.microsoft.com/office/drawing/2014/main" id="{8B356565-3682-C0B7-0A51-0795D21B07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90798" y="5758826"/>
            <a:ext cx="18201099" cy="19785055"/>
          </a:xfrm>
          <a:prstGeom prst="rect">
            <a:avLst/>
          </a:prstGeom>
        </p:spPr>
      </p:pic>
      <p:pic>
        <p:nvPicPr>
          <p:cNvPr id="15" name="Picture 14">
            <a:extLst>
              <a:ext uri="{FF2B5EF4-FFF2-40B4-BE49-F238E27FC236}">
                <a16:creationId xmlns:a16="http://schemas.microsoft.com/office/drawing/2014/main" id="{BF6AF603-4210-1BDB-68D8-4C4336D41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4140" y="5758826"/>
            <a:ext cx="18201098" cy="18172296"/>
          </a:xfrm>
          <a:prstGeom prst="rect">
            <a:avLst/>
          </a:prstGeom>
        </p:spPr>
      </p:pic>
    </p:spTree>
    <p:extLst>
      <p:ext uri="{BB962C8B-B14F-4D97-AF65-F5344CB8AC3E}">
        <p14:creationId xmlns:p14="http://schemas.microsoft.com/office/powerpoint/2010/main" val="40810833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chemeClr val="bg1"/>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001F33"/>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sp>
        <p:nvSpPr>
          <p:cNvPr id="6" name="Rectangle: Rounded Corners 5">
            <a:extLst>
              <a:ext uri="{FF2B5EF4-FFF2-40B4-BE49-F238E27FC236}">
                <a16:creationId xmlns:a16="http://schemas.microsoft.com/office/drawing/2014/main" id="{FB438D57-DAAC-06CA-1A42-67F0D6A881CE}"/>
              </a:ext>
            </a:extLst>
          </p:cNvPr>
          <p:cNvSpPr/>
          <p:nvPr/>
        </p:nvSpPr>
        <p:spPr>
          <a:xfrm>
            <a:off x="11625942" y="539787"/>
            <a:ext cx="16342530"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7" name="TextBox 6">
            <a:extLst>
              <a:ext uri="{FF2B5EF4-FFF2-40B4-BE49-F238E27FC236}">
                <a16:creationId xmlns:a16="http://schemas.microsoft.com/office/drawing/2014/main" id="{04105F96-445E-0594-54B0-60DAEE224B02}"/>
              </a:ext>
            </a:extLst>
          </p:cNvPr>
          <p:cNvSpPr txBox="1"/>
          <p:nvPr/>
        </p:nvSpPr>
        <p:spPr>
          <a:xfrm>
            <a:off x="11619592" y="539786"/>
            <a:ext cx="16342530" cy="3170099"/>
          </a:xfrm>
          <a:prstGeom prst="rect">
            <a:avLst/>
          </a:prstGeom>
          <a:noFill/>
        </p:spPr>
        <p:txBody>
          <a:bodyPr wrap="square" rtlCol="1">
            <a:spAutoFit/>
          </a:bodyPr>
          <a:lstStyle/>
          <a:p>
            <a:pPr algn="ctr" rtl="1"/>
            <a:r>
              <a:rPr lang="ar-SA" sz="10000" dirty="0">
                <a:solidFill>
                  <a:schemeClr val="bg1"/>
                </a:solidFill>
                <a:cs typeface="+mj-cs"/>
              </a:rPr>
              <a:t>نسبة اقتطاع المستوطنات من تجمعات محافظة سلفيت</a:t>
            </a:r>
          </a:p>
        </p:txBody>
      </p:sp>
      <p:pic>
        <p:nvPicPr>
          <p:cNvPr id="11" name="Picture 10">
            <a:extLst>
              <a:ext uri="{FF2B5EF4-FFF2-40B4-BE49-F238E27FC236}">
                <a16:creationId xmlns:a16="http://schemas.microsoft.com/office/drawing/2014/main" id="{500B8AA4-CA46-E6CD-0A14-C210BE3554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152" y="4821948"/>
            <a:ext cx="38689583" cy="23682467"/>
          </a:xfrm>
          <a:prstGeom prst="rect">
            <a:avLst/>
          </a:prstGeom>
        </p:spPr>
      </p:pic>
    </p:spTree>
    <p:extLst>
      <p:ext uri="{BB962C8B-B14F-4D97-AF65-F5344CB8AC3E}">
        <p14:creationId xmlns:p14="http://schemas.microsoft.com/office/powerpoint/2010/main" val="1398893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chemeClr val="bg1"/>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001F33"/>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pic>
        <p:nvPicPr>
          <p:cNvPr id="5" name="Picture 4">
            <a:extLst>
              <a:ext uri="{FF2B5EF4-FFF2-40B4-BE49-F238E27FC236}">
                <a16:creationId xmlns:a16="http://schemas.microsoft.com/office/drawing/2014/main" id="{1FEAA359-3B4D-AEA2-CBC5-9808134D34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6989"/>
            <a:ext cx="39241525" cy="30322996"/>
          </a:xfrm>
          <a:prstGeom prst="rect">
            <a:avLst/>
          </a:prstGeom>
        </p:spPr>
      </p:pic>
      <p:sp>
        <p:nvSpPr>
          <p:cNvPr id="4" name="TextBox 3">
            <a:extLst>
              <a:ext uri="{FF2B5EF4-FFF2-40B4-BE49-F238E27FC236}">
                <a16:creationId xmlns:a16="http://schemas.microsoft.com/office/drawing/2014/main" id="{C080F993-58F6-8536-E2B0-E0798A5FD15D}"/>
              </a:ext>
            </a:extLst>
          </p:cNvPr>
          <p:cNvSpPr txBox="1"/>
          <p:nvPr/>
        </p:nvSpPr>
        <p:spPr>
          <a:xfrm>
            <a:off x="28069804" y="6085396"/>
            <a:ext cx="6149365" cy="1631216"/>
          </a:xfrm>
          <a:prstGeom prst="rect">
            <a:avLst/>
          </a:prstGeom>
          <a:solidFill>
            <a:srgbClr val="EEE8DA"/>
          </a:solidFill>
        </p:spPr>
        <p:txBody>
          <a:bodyPr wrap="square" rtlCol="1">
            <a:spAutoFit/>
          </a:bodyPr>
          <a:lstStyle/>
          <a:p>
            <a:pPr algn="ctr" rtl="1"/>
            <a:r>
              <a:rPr lang="ar-SA" sz="10000" dirty="0">
                <a:solidFill>
                  <a:srgbClr val="001F33"/>
                </a:solidFill>
                <a:cs typeface="+mj-cs"/>
              </a:rPr>
              <a:t>33 تجمع</a:t>
            </a:r>
          </a:p>
        </p:txBody>
      </p:sp>
    </p:spTree>
    <p:extLst>
      <p:ext uri="{BB962C8B-B14F-4D97-AF65-F5344CB8AC3E}">
        <p14:creationId xmlns:p14="http://schemas.microsoft.com/office/powerpoint/2010/main" val="28758622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chemeClr val="bg1"/>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001F33"/>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pic>
        <p:nvPicPr>
          <p:cNvPr id="7" name="Picture 6">
            <a:extLst>
              <a:ext uri="{FF2B5EF4-FFF2-40B4-BE49-F238E27FC236}">
                <a16:creationId xmlns:a16="http://schemas.microsoft.com/office/drawing/2014/main" id="{8400DF13-51D3-A90B-E5D3-C68785D2E3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04629" y="2227996"/>
            <a:ext cx="16448387" cy="27083126"/>
          </a:xfrm>
          <a:prstGeom prst="rect">
            <a:avLst/>
          </a:prstGeom>
        </p:spPr>
      </p:pic>
      <p:pic>
        <p:nvPicPr>
          <p:cNvPr id="11" name="Picture 10">
            <a:extLst>
              <a:ext uri="{FF2B5EF4-FFF2-40B4-BE49-F238E27FC236}">
                <a16:creationId xmlns:a16="http://schemas.microsoft.com/office/drawing/2014/main" id="{0C198D67-C4BD-2594-C891-E763FCFF2A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7456" y="2227996"/>
            <a:ext cx="16448387" cy="26069141"/>
          </a:xfrm>
          <a:prstGeom prst="rect">
            <a:avLst/>
          </a:prstGeom>
        </p:spPr>
      </p:pic>
    </p:spTree>
    <p:extLst>
      <p:ext uri="{BB962C8B-B14F-4D97-AF65-F5344CB8AC3E}">
        <p14:creationId xmlns:p14="http://schemas.microsoft.com/office/powerpoint/2010/main" val="10166604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chemeClr val="bg1"/>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001F33"/>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sp>
        <p:nvSpPr>
          <p:cNvPr id="4" name="Rectangle: Rounded Corners 3">
            <a:extLst>
              <a:ext uri="{FF2B5EF4-FFF2-40B4-BE49-F238E27FC236}">
                <a16:creationId xmlns:a16="http://schemas.microsoft.com/office/drawing/2014/main" id="{1FDE294A-4EE5-629E-DC41-BD798E1B4E91}"/>
              </a:ext>
            </a:extLst>
          </p:cNvPr>
          <p:cNvSpPr/>
          <p:nvPr/>
        </p:nvSpPr>
        <p:spPr>
          <a:xfrm>
            <a:off x="11625942" y="539787"/>
            <a:ext cx="16342530"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 name="TextBox 4">
            <a:extLst>
              <a:ext uri="{FF2B5EF4-FFF2-40B4-BE49-F238E27FC236}">
                <a16:creationId xmlns:a16="http://schemas.microsoft.com/office/drawing/2014/main" id="{7ABB080C-2355-9D58-685C-F3E8C0E5CABC}"/>
              </a:ext>
            </a:extLst>
          </p:cNvPr>
          <p:cNvSpPr txBox="1"/>
          <p:nvPr/>
        </p:nvSpPr>
        <p:spPr>
          <a:xfrm>
            <a:off x="11533342" y="539787"/>
            <a:ext cx="16342530" cy="3170099"/>
          </a:xfrm>
          <a:prstGeom prst="rect">
            <a:avLst/>
          </a:prstGeom>
          <a:noFill/>
        </p:spPr>
        <p:txBody>
          <a:bodyPr wrap="square" rtlCol="1">
            <a:spAutoFit/>
          </a:bodyPr>
          <a:lstStyle/>
          <a:p>
            <a:pPr algn="ctr" rtl="1"/>
            <a:r>
              <a:rPr lang="ar-SA" sz="10000" dirty="0">
                <a:solidFill>
                  <a:schemeClr val="bg1"/>
                </a:solidFill>
                <a:cs typeface="+mj-cs"/>
              </a:rPr>
              <a:t>نسبة اقتطاع المستوطنات من تجمعات محافظة قلقيلية</a:t>
            </a:r>
          </a:p>
        </p:txBody>
      </p:sp>
      <p:pic>
        <p:nvPicPr>
          <p:cNvPr id="13" name="Picture 12">
            <a:extLst>
              <a:ext uri="{FF2B5EF4-FFF2-40B4-BE49-F238E27FC236}">
                <a16:creationId xmlns:a16="http://schemas.microsoft.com/office/drawing/2014/main" id="{6D3F0014-8EFE-76F8-C375-FAA4FB1B88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051" y="7250761"/>
            <a:ext cx="38564571" cy="17079970"/>
          </a:xfrm>
          <a:prstGeom prst="rect">
            <a:avLst/>
          </a:prstGeom>
        </p:spPr>
      </p:pic>
    </p:spTree>
    <p:extLst>
      <p:ext uri="{BB962C8B-B14F-4D97-AF65-F5344CB8AC3E}">
        <p14:creationId xmlns:p14="http://schemas.microsoft.com/office/powerpoint/2010/main" val="6828544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الموقع</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812401" y="13731757"/>
            <a:ext cx="6149365" cy="3170099"/>
          </a:xfrm>
          <a:prstGeom prst="rect">
            <a:avLst/>
          </a:prstGeom>
          <a:noFill/>
        </p:spPr>
        <p:txBody>
          <a:bodyPr wrap="square" rtlCol="1">
            <a:spAutoFit/>
          </a:bodyPr>
          <a:lstStyle/>
          <a:p>
            <a:pPr algn="ctr" rtl="1"/>
            <a:r>
              <a:rPr lang="ar-SA" sz="10000" dirty="0">
                <a:solidFill>
                  <a:schemeClr val="bg1"/>
                </a:solidFill>
                <a:cs typeface="+mj-cs"/>
              </a:rPr>
              <a:t>تجمعات محافظة نابلس</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812401" y="1927657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محافظة سلفيت</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27894" y="25334316"/>
            <a:ext cx="6149365" cy="3170099"/>
          </a:xfrm>
          <a:prstGeom prst="rect">
            <a:avLst/>
          </a:prstGeom>
          <a:noFill/>
        </p:spPr>
        <p:txBody>
          <a:bodyPr wrap="square" rtlCol="1">
            <a:spAutoFit/>
          </a:bodyPr>
          <a:lstStyle/>
          <a:p>
            <a:pPr algn="ctr" rtl="1"/>
            <a:r>
              <a:rPr lang="ar-SA" sz="10000" dirty="0">
                <a:solidFill>
                  <a:srgbClr val="001F33"/>
                </a:solidFill>
                <a:cs typeface="+mj-cs"/>
              </a:rPr>
              <a:t>تجمعات محافظة قلقيلية</a:t>
            </a:r>
          </a:p>
        </p:txBody>
      </p:sp>
      <p:sp>
        <p:nvSpPr>
          <p:cNvPr id="2" name="TextBox 1">
            <a:extLst>
              <a:ext uri="{FF2B5EF4-FFF2-40B4-BE49-F238E27FC236}">
                <a16:creationId xmlns:a16="http://schemas.microsoft.com/office/drawing/2014/main" id="{DCCC46F7-BC87-27F3-1481-ABF2DDEB4E32}"/>
              </a:ext>
            </a:extLst>
          </p:cNvPr>
          <p:cNvSpPr txBox="1"/>
          <p:nvPr/>
        </p:nvSpPr>
        <p:spPr>
          <a:xfrm>
            <a:off x="39747087" y="8008180"/>
            <a:ext cx="6149365" cy="3170099"/>
          </a:xfrm>
          <a:prstGeom prst="rect">
            <a:avLst/>
          </a:prstGeom>
          <a:noFill/>
        </p:spPr>
        <p:txBody>
          <a:bodyPr wrap="square" rtlCol="1">
            <a:spAutoFit/>
          </a:bodyPr>
          <a:lstStyle/>
          <a:p>
            <a:pPr algn="ctr" rtl="1"/>
            <a:r>
              <a:rPr lang="ar-SA" sz="10000" dirty="0">
                <a:solidFill>
                  <a:srgbClr val="F3F0DE"/>
                </a:solidFill>
                <a:cs typeface="+mj-cs"/>
              </a:rPr>
              <a:t>تجمعات منطقة الدراسة</a:t>
            </a:r>
          </a:p>
        </p:txBody>
      </p:sp>
      <p:sp>
        <p:nvSpPr>
          <p:cNvPr id="4" name="Rectangle: Rounded Corners 3">
            <a:extLst>
              <a:ext uri="{FF2B5EF4-FFF2-40B4-BE49-F238E27FC236}">
                <a16:creationId xmlns:a16="http://schemas.microsoft.com/office/drawing/2014/main" id="{1FDE294A-4EE5-629E-DC41-BD798E1B4E91}"/>
              </a:ext>
            </a:extLst>
          </p:cNvPr>
          <p:cNvSpPr/>
          <p:nvPr/>
        </p:nvSpPr>
        <p:spPr>
          <a:xfrm>
            <a:off x="11625942" y="539787"/>
            <a:ext cx="16342530"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 name="TextBox 4">
            <a:extLst>
              <a:ext uri="{FF2B5EF4-FFF2-40B4-BE49-F238E27FC236}">
                <a16:creationId xmlns:a16="http://schemas.microsoft.com/office/drawing/2014/main" id="{7ABB080C-2355-9D58-685C-F3E8C0E5CABC}"/>
              </a:ext>
            </a:extLst>
          </p:cNvPr>
          <p:cNvSpPr txBox="1"/>
          <p:nvPr/>
        </p:nvSpPr>
        <p:spPr>
          <a:xfrm>
            <a:off x="11533342" y="539787"/>
            <a:ext cx="16342530" cy="3170099"/>
          </a:xfrm>
          <a:prstGeom prst="rect">
            <a:avLst/>
          </a:prstGeom>
          <a:noFill/>
        </p:spPr>
        <p:txBody>
          <a:bodyPr wrap="square" rtlCol="1">
            <a:spAutoFit/>
          </a:bodyPr>
          <a:lstStyle/>
          <a:p>
            <a:pPr algn="ctr" rtl="1"/>
            <a:r>
              <a:rPr lang="ar-SA" sz="10000" dirty="0">
                <a:solidFill>
                  <a:schemeClr val="bg1"/>
                </a:solidFill>
                <a:cs typeface="+mj-cs"/>
              </a:rPr>
              <a:t>نسبة اقتطاع المستوطنات من تجمعات محافظة قلقيلية</a:t>
            </a:r>
          </a:p>
        </p:txBody>
      </p:sp>
      <p:pic>
        <p:nvPicPr>
          <p:cNvPr id="7" name="Picture 6">
            <a:extLst>
              <a:ext uri="{FF2B5EF4-FFF2-40B4-BE49-F238E27FC236}">
                <a16:creationId xmlns:a16="http://schemas.microsoft.com/office/drawing/2014/main" id="{D3A2AC43-C20B-4E13-7B1A-FE046A0742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725" y="7091196"/>
            <a:ext cx="38768308" cy="18543047"/>
          </a:xfrm>
          <a:prstGeom prst="rect">
            <a:avLst/>
          </a:prstGeom>
        </p:spPr>
      </p:pic>
    </p:spTree>
    <p:extLst>
      <p:ext uri="{BB962C8B-B14F-4D97-AF65-F5344CB8AC3E}">
        <p14:creationId xmlns:p14="http://schemas.microsoft.com/office/powerpoint/2010/main" val="39191591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E88DBD4-E546-1426-A6A6-E61522753D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920"/>
            <a:ext cx="39295404" cy="30285022"/>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001F33"/>
                </a:solidFill>
                <a:cs typeface="+mj-cs"/>
              </a:rPr>
              <a:t>تصنيف الطرق</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chemeClr val="bg1"/>
                </a:solidFill>
                <a:cs typeface="+mj-cs"/>
              </a:rPr>
              <a:t>طبوغرافيا</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1631216"/>
          </a:xfrm>
          <a:prstGeom prst="rect">
            <a:avLst/>
          </a:prstGeom>
          <a:noFill/>
        </p:spPr>
        <p:txBody>
          <a:bodyPr wrap="square" rtlCol="1">
            <a:spAutoFit/>
          </a:bodyPr>
          <a:lstStyle/>
          <a:p>
            <a:pPr algn="ctr" rtl="1"/>
            <a:r>
              <a:rPr lang="ar-SA" sz="10000" dirty="0">
                <a:solidFill>
                  <a:srgbClr val="F3F0DE"/>
                </a:solidFill>
                <a:cs typeface="+mj-cs"/>
              </a:rPr>
              <a:t>الميل</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497266" y="19840064"/>
            <a:ext cx="6149365" cy="1631216"/>
          </a:xfrm>
          <a:prstGeom prst="rect">
            <a:avLst/>
          </a:prstGeom>
          <a:noFill/>
        </p:spPr>
        <p:txBody>
          <a:bodyPr wrap="square" rtlCol="1">
            <a:spAutoFit/>
          </a:bodyPr>
          <a:lstStyle/>
          <a:p>
            <a:pPr algn="ctr" rtl="1"/>
            <a:r>
              <a:rPr lang="ar-SA" sz="10000" dirty="0">
                <a:solidFill>
                  <a:schemeClr val="bg1"/>
                </a:solidFill>
                <a:cs typeface="+mj-cs"/>
              </a:rPr>
              <a:t>المناخ</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3170099"/>
          </a:xfrm>
          <a:prstGeom prst="rect">
            <a:avLst/>
          </a:prstGeom>
          <a:noFill/>
        </p:spPr>
        <p:txBody>
          <a:bodyPr wrap="square" rtlCol="1">
            <a:spAutoFit/>
          </a:bodyPr>
          <a:lstStyle/>
          <a:p>
            <a:pPr algn="ctr" rtl="1"/>
            <a:r>
              <a:rPr lang="ar-SA" sz="10000" dirty="0">
                <a:solidFill>
                  <a:schemeClr val="bg1"/>
                </a:solidFill>
                <a:cs typeface="+mj-cs"/>
              </a:rPr>
              <a:t>معدل هطول الأمطار</a:t>
            </a:r>
          </a:p>
        </p:txBody>
      </p:sp>
    </p:spTree>
    <p:extLst>
      <p:ext uri="{BB962C8B-B14F-4D97-AF65-F5344CB8AC3E}">
        <p14:creationId xmlns:p14="http://schemas.microsoft.com/office/powerpoint/2010/main" val="31781965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428143B-B8E4-513F-6194-86FD189AE1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6989"/>
            <a:ext cx="39295405" cy="30302201"/>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تصنيف الطرق</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rgbClr val="001F33"/>
                </a:solidFill>
                <a:cs typeface="+mj-cs"/>
              </a:rPr>
              <a:t>طبوغرافيا</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1631216"/>
          </a:xfrm>
          <a:prstGeom prst="rect">
            <a:avLst/>
          </a:prstGeom>
          <a:noFill/>
        </p:spPr>
        <p:txBody>
          <a:bodyPr wrap="square" rtlCol="1">
            <a:spAutoFit/>
          </a:bodyPr>
          <a:lstStyle/>
          <a:p>
            <a:pPr algn="ctr" rtl="1"/>
            <a:r>
              <a:rPr lang="ar-SA" sz="10000" dirty="0">
                <a:solidFill>
                  <a:srgbClr val="F3F0DE"/>
                </a:solidFill>
                <a:cs typeface="+mj-cs"/>
              </a:rPr>
              <a:t>الميل</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497266" y="19840064"/>
            <a:ext cx="6149365" cy="1631216"/>
          </a:xfrm>
          <a:prstGeom prst="rect">
            <a:avLst/>
          </a:prstGeom>
          <a:noFill/>
        </p:spPr>
        <p:txBody>
          <a:bodyPr wrap="square" rtlCol="1">
            <a:spAutoFit/>
          </a:bodyPr>
          <a:lstStyle/>
          <a:p>
            <a:pPr algn="ctr" rtl="1"/>
            <a:r>
              <a:rPr lang="ar-SA" sz="10000" dirty="0">
                <a:solidFill>
                  <a:schemeClr val="bg1"/>
                </a:solidFill>
                <a:cs typeface="+mj-cs"/>
              </a:rPr>
              <a:t>المناخ</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3170099"/>
          </a:xfrm>
          <a:prstGeom prst="rect">
            <a:avLst/>
          </a:prstGeom>
          <a:noFill/>
        </p:spPr>
        <p:txBody>
          <a:bodyPr wrap="square" rtlCol="1">
            <a:spAutoFit/>
          </a:bodyPr>
          <a:lstStyle/>
          <a:p>
            <a:pPr algn="ctr" rtl="1"/>
            <a:r>
              <a:rPr lang="ar-SA" sz="10000" dirty="0">
                <a:solidFill>
                  <a:schemeClr val="bg1"/>
                </a:solidFill>
                <a:cs typeface="+mj-cs"/>
              </a:rPr>
              <a:t>معدل هطول الأمطار</a:t>
            </a:r>
          </a:p>
        </p:txBody>
      </p:sp>
    </p:spTree>
    <p:extLst>
      <p:ext uri="{BB962C8B-B14F-4D97-AF65-F5344CB8AC3E}">
        <p14:creationId xmlns:p14="http://schemas.microsoft.com/office/powerpoint/2010/main" val="1037028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D5F291-64E5-E1EA-00C6-67E2324783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933"/>
            <a:ext cx="39263656" cy="30340098"/>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تصنيف الطرق</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chemeClr val="bg1"/>
                </a:solidFill>
                <a:cs typeface="+mj-cs"/>
              </a:rPr>
              <a:t>طبوغرافيا</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4264896"/>
            <a:ext cx="6149365" cy="1631216"/>
          </a:xfrm>
          <a:prstGeom prst="rect">
            <a:avLst/>
          </a:prstGeom>
          <a:noFill/>
        </p:spPr>
        <p:txBody>
          <a:bodyPr wrap="square" rtlCol="1">
            <a:spAutoFit/>
          </a:bodyPr>
          <a:lstStyle/>
          <a:p>
            <a:pPr algn="ctr" rtl="1"/>
            <a:r>
              <a:rPr lang="ar-SA" sz="10000" dirty="0">
                <a:solidFill>
                  <a:srgbClr val="001F33"/>
                </a:solidFill>
                <a:cs typeface="+mj-cs"/>
              </a:rPr>
              <a:t>الميل</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497266" y="19840064"/>
            <a:ext cx="6149365" cy="1631216"/>
          </a:xfrm>
          <a:prstGeom prst="rect">
            <a:avLst/>
          </a:prstGeom>
          <a:noFill/>
        </p:spPr>
        <p:txBody>
          <a:bodyPr wrap="square" rtlCol="1">
            <a:spAutoFit/>
          </a:bodyPr>
          <a:lstStyle/>
          <a:p>
            <a:pPr algn="ctr" rtl="1"/>
            <a:r>
              <a:rPr lang="ar-SA" sz="10000" dirty="0">
                <a:solidFill>
                  <a:schemeClr val="bg1"/>
                </a:solidFill>
                <a:cs typeface="+mj-cs"/>
              </a:rPr>
              <a:t>المناخ</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3170099"/>
          </a:xfrm>
          <a:prstGeom prst="rect">
            <a:avLst/>
          </a:prstGeom>
          <a:noFill/>
        </p:spPr>
        <p:txBody>
          <a:bodyPr wrap="square" rtlCol="1">
            <a:spAutoFit/>
          </a:bodyPr>
          <a:lstStyle/>
          <a:p>
            <a:pPr algn="ctr" rtl="1"/>
            <a:r>
              <a:rPr lang="ar-SA" sz="10000" dirty="0">
                <a:solidFill>
                  <a:schemeClr val="bg1"/>
                </a:solidFill>
                <a:cs typeface="+mj-cs"/>
              </a:rPr>
              <a:t>معدل هطول الأمطار</a:t>
            </a:r>
          </a:p>
        </p:txBody>
      </p:sp>
    </p:spTree>
    <p:extLst>
      <p:ext uri="{BB962C8B-B14F-4D97-AF65-F5344CB8AC3E}">
        <p14:creationId xmlns:p14="http://schemas.microsoft.com/office/powerpoint/2010/main" val="3572640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Rounded Corners 20">
            <a:extLst>
              <a:ext uri="{FF2B5EF4-FFF2-40B4-BE49-F238E27FC236}">
                <a16:creationId xmlns:a16="http://schemas.microsoft.com/office/drawing/2014/main" id="{51DCCCC8-DF0E-D972-56BE-9ABAAB18FD6E}"/>
              </a:ext>
            </a:extLst>
          </p:cNvPr>
          <p:cNvSpPr/>
          <p:nvPr/>
        </p:nvSpPr>
        <p:spPr>
          <a:xfrm>
            <a:off x="14565086" y="831512"/>
            <a:ext cx="21423085" cy="3443175"/>
          </a:xfrm>
          <a:prstGeom prst="roundRect">
            <a:avLst/>
          </a:prstGeom>
          <a:solidFill>
            <a:srgbClr val="001F33"/>
          </a:solidFill>
          <a:ln>
            <a:solidFill>
              <a:srgbClr val="001F33"/>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p>
        </p:txBody>
      </p:sp>
      <p:sp>
        <p:nvSpPr>
          <p:cNvPr id="19" name="TextBox 18">
            <a:extLst>
              <a:ext uri="{FF2B5EF4-FFF2-40B4-BE49-F238E27FC236}">
                <a16:creationId xmlns:a16="http://schemas.microsoft.com/office/drawing/2014/main" id="{F63A5FC7-C43A-3ECC-B1B3-71A8D6B8A034}"/>
              </a:ext>
            </a:extLst>
          </p:cNvPr>
          <p:cNvSpPr txBox="1"/>
          <p:nvPr/>
        </p:nvSpPr>
        <p:spPr>
          <a:xfrm>
            <a:off x="3020727" y="1216423"/>
            <a:ext cx="44773059" cy="2862322"/>
          </a:xfrm>
          <a:prstGeom prst="rect">
            <a:avLst/>
          </a:prstGeom>
          <a:noFill/>
          <a:effectLst>
            <a:softEdge rad="0"/>
          </a:effectLst>
        </p:spPr>
        <p:txBody>
          <a:bodyPr wrap="square">
            <a:spAutoFit/>
          </a:bodyPr>
          <a:lstStyle/>
          <a:p>
            <a:pPr algn="ctr"/>
            <a:r>
              <a:rPr lang="ar-SA" sz="18000" dirty="0">
                <a:solidFill>
                  <a:srgbClr val="F3F0DE"/>
                </a:solidFill>
                <a:latin typeface="+mj-lt"/>
                <a:cs typeface="+mj-cs"/>
              </a:rPr>
              <a:t>مقدمة عامة عن المشروع</a:t>
            </a:r>
          </a:p>
        </p:txBody>
      </p:sp>
      <p:sp>
        <p:nvSpPr>
          <p:cNvPr id="20" name="TextBox 19">
            <a:extLst>
              <a:ext uri="{FF2B5EF4-FFF2-40B4-BE49-F238E27FC236}">
                <a16:creationId xmlns:a16="http://schemas.microsoft.com/office/drawing/2014/main" id="{18D73BB0-6B67-9706-0869-A3F3E90D1629}"/>
              </a:ext>
            </a:extLst>
          </p:cNvPr>
          <p:cNvSpPr txBox="1"/>
          <p:nvPr/>
        </p:nvSpPr>
        <p:spPr>
          <a:xfrm>
            <a:off x="314781" y="11395367"/>
            <a:ext cx="47548800" cy="7478970"/>
          </a:xfrm>
          <a:prstGeom prst="rect">
            <a:avLst/>
          </a:prstGeom>
          <a:noFill/>
        </p:spPr>
        <p:txBody>
          <a:bodyPr wrap="square" rtlCol="1">
            <a:spAutoFit/>
          </a:bodyPr>
          <a:lstStyle/>
          <a:p>
            <a:pPr algn="r" rtl="1"/>
            <a:r>
              <a:rPr lang="ar-SA" sz="9600" dirty="0">
                <a:solidFill>
                  <a:srgbClr val="001F33"/>
                </a:solidFill>
              </a:rPr>
              <a:t>في ظل الأوضاع الراهنة في فلسطين، تبرز الحاجة الملحة لتبني التخطيط المكاني المقاوم كوسيلة لمواجهة التحديات التي يفرضها الاحتلال الإسرائيلي. يعاني الفلسطينيون من مصادرة الأراضي، وبناء المستوطنات، وهدم المنازل، وقيود الحركة، مما يخلق ظروفًا قاسية تعيق التنمية المستدامة وتحد من إمكانية تحقيق الاستقلال والازدهار.</a:t>
            </a:r>
          </a:p>
          <a:p>
            <a:pPr algn="r" rtl="1"/>
            <a:r>
              <a:rPr lang="ar-SA" sz="9600" dirty="0">
                <a:solidFill>
                  <a:srgbClr val="001F33"/>
                </a:solidFill>
              </a:rPr>
              <a:t>من خلال تبني نهج التخطيط المكاني المقاوم، يمكن للفلسطينيين تطوير استراتيجيات تساهم في تعزيز وجودهم على أراضيهم، وتحسين ظروفهم المعيشية، وتقوية البنية التحتية المجتمعية.</a:t>
            </a:r>
          </a:p>
        </p:txBody>
      </p:sp>
      <p:sp>
        <p:nvSpPr>
          <p:cNvPr id="22" name="Rectangle: Rounded Corners 21">
            <a:extLst>
              <a:ext uri="{FF2B5EF4-FFF2-40B4-BE49-F238E27FC236}">
                <a16:creationId xmlns:a16="http://schemas.microsoft.com/office/drawing/2014/main" id="{026837AD-9B71-4B19-2FDE-9CFE17783F2B}"/>
              </a:ext>
            </a:extLst>
          </p:cNvPr>
          <p:cNvSpPr/>
          <p:nvPr/>
        </p:nvSpPr>
        <p:spPr>
          <a:xfrm>
            <a:off x="36639654" y="7343450"/>
            <a:ext cx="12008607"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p>
        </p:txBody>
      </p:sp>
      <p:sp>
        <p:nvSpPr>
          <p:cNvPr id="23" name="TextBox 22">
            <a:extLst>
              <a:ext uri="{FF2B5EF4-FFF2-40B4-BE49-F238E27FC236}">
                <a16:creationId xmlns:a16="http://schemas.microsoft.com/office/drawing/2014/main" id="{3428CE56-68D5-39DF-1E80-D9DB055B9E01}"/>
              </a:ext>
            </a:extLst>
          </p:cNvPr>
          <p:cNvSpPr txBox="1"/>
          <p:nvPr/>
        </p:nvSpPr>
        <p:spPr>
          <a:xfrm>
            <a:off x="37252778" y="6542407"/>
            <a:ext cx="10782357" cy="3170099"/>
          </a:xfrm>
          <a:prstGeom prst="rect">
            <a:avLst/>
          </a:prstGeom>
          <a:noFill/>
        </p:spPr>
        <p:txBody>
          <a:bodyPr wrap="square" rtlCol="1">
            <a:spAutoFit/>
          </a:bodyPr>
          <a:lstStyle/>
          <a:p>
            <a:pPr algn="ctr"/>
            <a:endParaRPr lang="ar-SA" sz="10000" dirty="0">
              <a:cs typeface="+mj-cs"/>
            </a:endParaRPr>
          </a:p>
          <a:p>
            <a:pPr algn="ctr" rtl="1"/>
            <a:r>
              <a:rPr lang="ar-SA" sz="10000" dirty="0">
                <a:solidFill>
                  <a:srgbClr val="F3F0DE"/>
                </a:solidFill>
                <a:cs typeface="+mj-cs"/>
              </a:rPr>
              <a:t> التعريف بالمشروع</a:t>
            </a:r>
          </a:p>
        </p:txBody>
      </p:sp>
      <p:sp>
        <p:nvSpPr>
          <p:cNvPr id="24" name="TextBox 23">
            <a:extLst>
              <a:ext uri="{FF2B5EF4-FFF2-40B4-BE49-F238E27FC236}">
                <a16:creationId xmlns:a16="http://schemas.microsoft.com/office/drawing/2014/main" id="{B3AF8FB4-F73A-958E-65DE-E6DE45460B90}"/>
              </a:ext>
            </a:extLst>
          </p:cNvPr>
          <p:cNvSpPr txBox="1"/>
          <p:nvPr/>
        </p:nvSpPr>
        <p:spPr>
          <a:xfrm>
            <a:off x="682277" y="23664311"/>
            <a:ext cx="47548800" cy="3170099"/>
          </a:xfrm>
          <a:prstGeom prst="rect">
            <a:avLst/>
          </a:prstGeom>
          <a:noFill/>
        </p:spPr>
        <p:txBody>
          <a:bodyPr wrap="square" rtlCol="1">
            <a:spAutoFit/>
          </a:bodyPr>
          <a:lstStyle/>
          <a:p>
            <a:pPr algn="r" rtl="1"/>
            <a:r>
              <a:rPr lang="ar-SA" sz="10000" dirty="0">
                <a:solidFill>
                  <a:srgbClr val="001F33"/>
                </a:solidFill>
                <a:cs typeface="+mj-cs"/>
              </a:rPr>
              <a:t>يهدف هذا المشروع الى تطوير استراتيجيات تخطيط مكاني تدعم الترابط والتكامل بين التجمعات الفلسطينية في منطقة الدراسة، وتعزز من صمودها وقدرتها على مقاومة الاحتلال.</a:t>
            </a:r>
            <a:endParaRPr lang="en-US" sz="10000" dirty="0">
              <a:solidFill>
                <a:srgbClr val="001F33"/>
              </a:solidFill>
              <a:cs typeface="+mj-cs"/>
            </a:endParaRPr>
          </a:p>
        </p:txBody>
      </p:sp>
      <p:sp>
        <p:nvSpPr>
          <p:cNvPr id="25" name="Rectangle: Rounded Corners 24">
            <a:extLst>
              <a:ext uri="{FF2B5EF4-FFF2-40B4-BE49-F238E27FC236}">
                <a16:creationId xmlns:a16="http://schemas.microsoft.com/office/drawing/2014/main" id="{B55746AB-67BB-0ED5-72ED-FA27A4F6D267}"/>
              </a:ext>
            </a:extLst>
          </p:cNvPr>
          <p:cNvSpPr/>
          <p:nvPr/>
        </p:nvSpPr>
        <p:spPr>
          <a:xfrm>
            <a:off x="36835596" y="19696162"/>
            <a:ext cx="12008607"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p>
        </p:txBody>
      </p:sp>
      <p:sp>
        <p:nvSpPr>
          <p:cNvPr id="26" name="TextBox 25">
            <a:extLst>
              <a:ext uri="{FF2B5EF4-FFF2-40B4-BE49-F238E27FC236}">
                <a16:creationId xmlns:a16="http://schemas.microsoft.com/office/drawing/2014/main" id="{77A532D3-8B58-1F58-85E8-2356E79DBB26}"/>
              </a:ext>
            </a:extLst>
          </p:cNvPr>
          <p:cNvSpPr txBox="1"/>
          <p:nvPr/>
        </p:nvSpPr>
        <p:spPr>
          <a:xfrm>
            <a:off x="37448720" y="18895119"/>
            <a:ext cx="10782357" cy="3170099"/>
          </a:xfrm>
          <a:prstGeom prst="rect">
            <a:avLst/>
          </a:prstGeom>
          <a:noFill/>
        </p:spPr>
        <p:txBody>
          <a:bodyPr wrap="square" rtlCol="1">
            <a:spAutoFit/>
          </a:bodyPr>
          <a:lstStyle/>
          <a:p>
            <a:pPr algn="ctr"/>
            <a:endParaRPr lang="ar-SA" sz="10000" dirty="0">
              <a:cs typeface="+mj-cs"/>
            </a:endParaRPr>
          </a:p>
          <a:p>
            <a:pPr algn="ctr" rtl="1"/>
            <a:r>
              <a:rPr lang="ar-SA" sz="10000" dirty="0">
                <a:solidFill>
                  <a:srgbClr val="F3F0DE"/>
                </a:solidFill>
                <a:cs typeface="+mj-cs"/>
              </a:rPr>
              <a:t>هدف المشروع</a:t>
            </a:r>
          </a:p>
        </p:txBody>
      </p:sp>
      <p:pic>
        <p:nvPicPr>
          <p:cNvPr id="28" name="Picture 27">
            <a:extLst>
              <a:ext uri="{FF2B5EF4-FFF2-40B4-BE49-F238E27FC236}">
                <a16:creationId xmlns:a16="http://schemas.microsoft.com/office/drawing/2014/main" id="{1235BE1D-2C2A-1E04-F201-C81AD7079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29" name="Picture 28">
            <a:extLst>
              <a:ext uri="{FF2B5EF4-FFF2-40B4-BE49-F238E27FC236}">
                <a16:creationId xmlns:a16="http://schemas.microsoft.com/office/drawing/2014/main" id="{21526C5D-4E9A-4E7A-EB83-122065A821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30" name="Picture 29">
            <a:extLst>
              <a:ext uri="{FF2B5EF4-FFF2-40B4-BE49-F238E27FC236}">
                <a16:creationId xmlns:a16="http://schemas.microsoft.com/office/drawing/2014/main" id="{DF13FBE4-6D1F-5C9F-343F-79E683C5AB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31" name="Picture 30">
            <a:extLst>
              <a:ext uri="{FF2B5EF4-FFF2-40B4-BE49-F238E27FC236}">
                <a16:creationId xmlns:a16="http://schemas.microsoft.com/office/drawing/2014/main" id="{C21DF7EA-9007-73F7-1393-67B431AA6D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spTree>
    <p:extLst>
      <p:ext uri="{BB962C8B-B14F-4D97-AF65-F5344CB8AC3E}">
        <p14:creationId xmlns:p14="http://schemas.microsoft.com/office/powerpoint/2010/main" val="8528325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تصنيف الطرق</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chemeClr val="bg1"/>
                </a:solidFill>
                <a:cs typeface="+mj-cs"/>
              </a:rPr>
              <a:t>طبوغرافيا</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1631216"/>
          </a:xfrm>
          <a:prstGeom prst="rect">
            <a:avLst/>
          </a:prstGeom>
          <a:noFill/>
        </p:spPr>
        <p:txBody>
          <a:bodyPr wrap="square" rtlCol="1">
            <a:spAutoFit/>
          </a:bodyPr>
          <a:lstStyle/>
          <a:p>
            <a:pPr algn="ctr" rtl="1"/>
            <a:r>
              <a:rPr lang="ar-SA" sz="10000" dirty="0">
                <a:solidFill>
                  <a:srgbClr val="F3F0DE"/>
                </a:solidFill>
                <a:cs typeface="+mj-cs"/>
              </a:rPr>
              <a:t>الميل</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3" y="20322647"/>
            <a:ext cx="6149365" cy="1631216"/>
          </a:xfrm>
          <a:prstGeom prst="rect">
            <a:avLst/>
          </a:prstGeom>
          <a:noFill/>
        </p:spPr>
        <p:txBody>
          <a:bodyPr wrap="square" rtlCol="1">
            <a:spAutoFit/>
          </a:bodyPr>
          <a:lstStyle/>
          <a:p>
            <a:pPr algn="ctr" rtl="1"/>
            <a:r>
              <a:rPr lang="ar-SA" sz="10000" dirty="0">
                <a:solidFill>
                  <a:srgbClr val="001F33"/>
                </a:solidFill>
                <a:cs typeface="+mj-cs"/>
              </a:rPr>
              <a:t>المناخ</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3170099"/>
          </a:xfrm>
          <a:prstGeom prst="rect">
            <a:avLst/>
          </a:prstGeom>
          <a:noFill/>
        </p:spPr>
        <p:txBody>
          <a:bodyPr wrap="square" rtlCol="1">
            <a:spAutoFit/>
          </a:bodyPr>
          <a:lstStyle/>
          <a:p>
            <a:pPr algn="ctr" rtl="1"/>
            <a:r>
              <a:rPr lang="ar-SA" sz="10000" dirty="0">
                <a:solidFill>
                  <a:schemeClr val="bg1"/>
                </a:solidFill>
                <a:cs typeface="+mj-cs"/>
              </a:rPr>
              <a:t>معدل هطول الأمطار</a:t>
            </a:r>
          </a:p>
        </p:txBody>
      </p:sp>
      <p:pic>
        <p:nvPicPr>
          <p:cNvPr id="4" name="Picture 3">
            <a:extLst>
              <a:ext uri="{FF2B5EF4-FFF2-40B4-BE49-F238E27FC236}">
                <a16:creationId xmlns:a16="http://schemas.microsoft.com/office/drawing/2014/main" id="{EB03882E-1ED6-3834-E775-F6EEE86755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988"/>
            <a:ext cx="39295404" cy="30364630"/>
          </a:xfrm>
          <a:prstGeom prst="rect">
            <a:avLst/>
          </a:prstGeom>
        </p:spPr>
      </p:pic>
    </p:spTree>
    <p:extLst>
      <p:ext uri="{BB962C8B-B14F-4D97-AF65-F5344CB8AC3E}">
        <p14:creationId xmlns:p14="http://schemas.microsoft.com/office/powerpoint/2010/main" val="38997437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39CB435-68F9-B991-58E8-CA7BA2A458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988"/>
            <a:ext cx="39263656" cy="30302201"/>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تصنيف الطرق</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chemeClr val="bg1"/>
                </a:solidFill>
                <a:cs typeface="+mj-cs"/>
              </a:rPr>
              <a:t>طبوغرافيا</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1631216"/>
          </a:xfrm>
          <a:prstGeom prst="rect">
            <a:avLst/>
          </a:prstGeom>
          <a:noFill/>
        </p:spPr>
        <p:txBody>
          <a:bodyPr wrap="square" rtlCol="1">
            <a:spAutoFit/>
          </a:bodyPr>
          <a:lstStyle/>
          <a:p>
            <a:pPr algn="ctr" rtl="1"/>
            <a:r>
              <a:rPr lang="ar-SA" sz="10000" dirty="0">
                <a:solidFill>
                  <a:srgbClr val="F3F0DE"/>
                </a:solidFill>
                <a:cs typeface="+mj-cs"/>
              </a:rPr>
              <a:t>الميل</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497266" y="19840064"/>
            <a:ext cx="6149365" cy="1631216"/>
          </a:xfrm>
          <a:prstGeom prst="rect">
            <a:avLst/>
          </a:prstGeom>
          <a:noFill/>
        </p:spPr>
        <p:txBody>
          <a:bodyPr wrap="square" rtlCol="1">
            <a:spAutoFit/>
          </a:bodyPr>
          <a:lstStyle/>
          <a:p>
            <a:pPr algn="ctr" rtl="1"/>
            <a:r>
              <a:rPr lang="ar-SA" sz="10000" dirty="0">
                <a:solidFill>
                  <a:schemeClr val="bg1"/>
                </a:solidFill>
                <a:cs typeface="+mj-cs"/>
              </a:rPr>
              <a:t>المناخ</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3170099"/>
          </a:xfrm>
          <a:prstGeom prst="rect">
            <a:avLst/>
          </a:prstGeom>
          <a:noFill/>
        </p:spPr>
        <p:txBody>
          <a:bodyPr wrap="square" rtlCol="1">
            <a:spAutoFit/>
          </a:bodyPr>
          <a:lstStyle/>
          <a:p>
            <a:pPr algn="ctr" rtl="1"/>
            <a:r>
              <a:rPr lang="ar-SA" sz="10000" dirty="0">
                <a:solidFill>
                  <a:srgbClr val="001F33"/>
                </a:solidFill>
                <a:cs typeface="+mj-cs"/>
              </a:rPr>
              <a:t>معدل هطول الأمطار</a:t>
            </a:r>
          </a:p>
        </p:txBody>
      </p:sp>
    </p:spTree>
    <p:extLst>
      <p:ext uri="{BB962C8B-B14F-4D97-AF65-F5344CB8AC3E}">
        <p14:creationId xmlns:p14="http://schemas.microsoft.com/office/powerpoint/2010/main" val="4261742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001F33"/>
                </a:solidFill>
                <a:cs typeface="+mj-cs"/>
              </a:rPr>
              <a:t>الزلزالية</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rgbClr val="F3F0DE"/>
                </a:solidFill>
                <a:cs typeface="+mj-cs"/>
              </a:rPr>
              <a:t>تصنيف التربة</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chemeClr val="bg1"/>
                </a:solidFill>
                <a:cs typeface="+mj-cs"/>
              </a:rPr>
              <a:t>الغطاء الأرضي</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3" y="20423477"/>
            <a:ext cx="6149365" cy="1631216"/>
          </a:xfrm>
          <a:prstGeom prst="rect">
            <a:avLst/>
          </a:prstGeom>
          <a:noFill/>
        </p:spPr>
        <p:txBody>
          <a:bodyPr wrap="square" rtlCol="1">
            <a:spAutoFit/>
          </a:bodyPr>
          <a:lstStyle/>
          <a:p>
            <a:pPr algn="ctr" rtl="1"/>
            <a:r>
              <a:rPr lang="ar-SA" sz="10000" dirty="0">
                <a:solidFill>
                  <a:srgbClr val="F3F0DE"/>
                </a:solidFill>
                <a:cs typeface="+mj-cs"/>
              </a:rPr>
              <a:t>مخطط الحماية</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4708981"/>
          </a:xfrm>
          <a:prstGeom prst="rect">
            <a:avLst/>
          </a:prstGeom>
          <a:noFill/>
        </p:spPr>
        <p:txBody>
          <a:bodyPr wrap="square" rtlCol="1">
            <a:spAutoFit/>
          </a:bodyPr>
          <a:lstStyle/>
          <a:p>
            <a:pPr algn="ctr" rtl="1"/>
            <a:r>
              <a:rPr lang="ar-SA" sz="10000" dirty="0">
                <a:solidFill>
                  <a:srgbClr val="F3F0DE"/>
                </a:solidFill>
                <a:cs typeface="+mj-cs"/>
              </a:rPr>
              <a:t>الوضع الجيوسياسي</a:t>
            </a:r>
          </a:p>
          <a:p>
            <a:pPr algn="ctr" rtl="1"/>
            <a:endParaRPr lang="ar-SA" sz="10000" dirty="0">
              <a:solidFill>
                <a:srgbClr val="F3F0DE"/>
              </a:solidFill>
              <a:cs typeface="+mj-cs"/>
            </a:endParaRPr>
          </a:p>
        </p:txBody>
      </p:sp>
      <p:pic>
        <p:nvPicPr>
          <p:cNvPr id="4" name="Picture 3">
            <a:extLst>
              <a:ext uri="{FF2B5EF4-FFF2-40B4-BE49-F238E27FC236}">
                <a16:creationId xmlns:a16="http://schemas.microsoft.com/office/drawing/2014/main" id="{3594D630-BC77-98FA-F8B6-BF1BB9F2EE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6989"/>
            <a:ext cx="39263655" cy="30259663"/>
          </a:xfrm>
          <a:prstGeom prst="rect">
            <a:avLst/>
          </a:prstGeom>
        </p:spPr>
      </p:pic>
    </p:spTree>
    <p:extLst>
      <p:ext uri="{BB962C8B-B14F-4D97-AF65-F5344CB8AC3E}">
        <p14:creationId xmlns:p14="http://schemas.microsoft.com/office/powerpoint/2010/main" val="26570601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89218CA-5E91-63D2-0B87-E561F17978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6988"/>
            <a:ext cx="39263656" cy="30302202"/>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الزلزالية</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rgbClr val="001F33"/>
                </a:solidFill>
                <a:cs typeface="+mj-cs"/>
              </a:rPr>
              <a:t>تصنيف التربة</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chemeClr val="bg1"/>
                </a:solidFill>
                <a:cs typeface="+mj-cs"/>
              </a:rPr>
              <a:t>الغطاء الأرضي</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3" y="20423477"/>
            <a:ext cx="6149365" cy="1631216"/>
          </a:xfrm>
          <a:prstGeom prst="rect">
            <a:avLst/>
          </a:prstGeom>
          <a:noFill/>
        </p:spPr>
        <p:txBody>
          <a:bodyPr wrap="square" rtlCol="1">
            <a:spAutoFit/>
          </a:bodyPr>
          <a:lstStyle/>
          <a:p>
            <a:pPr algn="ctr" rtl="1"/>
            <a:r>
              <a:rPr lang="ar-SA" sz="10000" dirty="0">
                <a:solidFill>
                  <a:srgbClr val="F3F0DE"/>
                </a:solidFill>
                <a:cs typeface="+mj-cs"/>
              </a:rPr>
              <a:t>مخطط الحماية</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4708981"/>
          </a:xfrm>
          <a:prstGeom prst="rect">
            <a:avLst/>
          </a:prstGeom>
          <a:noFill/>
        </p:spPr>
        <p:txBody>
          <a:bodyPr wrap="square" rtlCol="1">
            <a:spAutoFit/>
          </a:bodyPr>
          <a:lstStyle/>
          <a:p>
            <a:pPr algn="ctr" rtl="1"/>
            <a:r>
              <a:rPr lang="ar-SA" sz="10000" dirty="0">
                <a:solidFill>
                  <a:srgbClr val="F3F0DE"/>
                </a:solidFill>
                <a:cs typeface="+mj-cs"/>
              </a:rPr>
              <a:t>الوضع الجيوسياسي</a:t>
            </a:r>
          </a:p>
          <a:p>
            <a:pPr algn="ctr" rtl="1"/>
            <a:endParaRPr lang="ar-SA" sz="10000" dirty="0">
              <a:solidFill>
                <a:srgbClr val="F3F0DE"/>
              </a:solidFill>
              <a:cs typeface="+mj-cs"/>
            </a:endParaRPr>
          </a:p>
        </p:txBody>
      </p:sp>
      <p:pic>
        <p:nvPicPr>
          <p:cNvPr id="7" name="Picture 6">
            <a:extLst>
              <a:ext uri="{FF2B5EF4-FFF2-40B4-BE49-F238E27FC236}">
                <a16:creationId xmlns:a16="http://schemas.microsoft.com/office/drawing/2014/main" id="{0BB79A51-A9FC-1012-7D18-90BB18EAD006}"/>
              </a:ext>
            </a:extLst>
          </p:cNvPr>
          <p:cNvPicPr>
            <a:picLocks noChangeAspect="1"/>
          </p:cNvPicPr>
          <p:nvPr/>
        </p:nvPicPr>
        <p:blipFill rotWithShape="1">
          <a:blip r:embed="rId3">
            <a:extLst>
              <a:ext uri="{28A0092B-C50C-407E-A947-70E740481C1C}">
                <a14:useLocalDpi xmlns:a14="http://schemas.microsoft.com/office/drawing/2010/main" val="0"/>
              </a:ext>
            </a:extLst>
          </a:blip>
          <a:srcRect r="45197" b="35296"/>
          <a:stretch/>
        </p:blipFill>
        <p:spPr>
          <a:xfrm>
            <a:off x="27595486" y="3859212"/>
            <a:ext cx="9067347" cy="9511853"/>
          </a:xfrm>
          <a:prstGeom prst="rect">
            <a:avLst/>
          </a:prstGeom>
        </p:spPr>
      </p:pic>
    </p:spTree>
    <p:extLst>
      <p:ext uri="{BB962C8B-B14F-4D97-AF65-F5344CB8AC3E}">
        <p14:creationId xmlns:p14="http://schemas.microsoft.com/office/powerpoint/2010/main" val="41772952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4293CD4-75B3-09EC-320D-0A7ECC90CE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6988"/>
            <a:ext cx="39282705" cy="30354818"/>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الزلزالية</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rgbClr val="F3F0DE"/>
                </a:solidFill>
                <a:cs typeface="+mj-cs"/>
              </a:rPr>
              <a:t>تصنيف التربة</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rgbClr val="001F33"/>
                </a:solidFill>
                <a:cs typeface="+mj-cs"/>
              </a:rPr>
              <a:t>الغطاء الأرضي</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3" y="20423477"/>
            <a:ext cx="6149365" cy="1631216"/>
          </a:xfrm>
          <a:prstGeom prst="rect">
            <a:avLst/>
          </a:prstGeom>
          <a:noFill/>
        </p:spPr>
        <p:txBody>
          <a:bodyPr wrap="square" rtlCol="1">
            <a:spAutoFit/>
          </a:bodyPr>
          <a:lstStyle/>
          <a:p>
            <a:pPr algn="ctr" rtl="1"/>
            <a:r>
              <a:rPr lang="ar-SA" sz="10000" dirty="0">
                <a:solidFill>
                  <a:srgbClr val="F3F0DE"/>
                </a:solidFill>
                <a:cs typeface="+mj-cs"/>
              </a:rPr>
              <a:t>مخطط الحماية</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4708981"/>
          </a:xfrm>
          <a:prstGeom prst="rect">
            <a:avLst/>
          </a:prstGeom>
          <a:noFill/>
        </p:spPr>
        <p:txBody>
          <a:bodyPr wrap="square" rtlCol="1">
            <a:spAutoFit/>
          </a:bodyPr>
          <a:lstStyle/>
          <a:p>
            <a:pPr algn="ctr" rtl="1"/>
            <a:r>
              <a:rPr lang="ar-SA" sz="10000" dirty="0">
                <a:solidFill>
                  <a:srgbClr val="F3F0DE"/>
                </a:solidFill>
                <a:cs typeface="+mj-cs"/>
              </a:rPr>
              <a:t>الوضع الجيوسياسي</a:t>
            </a:r>
          </a:p>
          <a:p>
            <a:pPr algn="ctr" rtl="1"/>
            <a:endParaRPr lang="ar-SA" sz="10000" dirty="0">
              <a:solidFill>
                <a:srgbClr val="F3F0DE"/>
              </a:solidFill>
              <a:cs typeface="+mj-cs"/>
            </a:endParaRPr>
          </a:p>
        </p:txBody>
      </p:sp>
      <p:pic>
        <p:nvPicPr>
          <p:cNvPr id="10" name="Picture 9">
            <a:extLst>
              <a:ext uri="{FF2B5EF4-FFF2-40B4-BE49-F238E27FC236}">
                <a16:creationId xmlns:a16="http://schemas.microsoft.com/office/drawing/2014/main" id="{45D15F86-6866-490C-6E50-5EC47F5545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87364" y="4185984"/>
            <a:ext cx="16263928" cy="8935038"/>
          </a:xfrm>
          <a:prstGeom prst="rect">
            <a:avLst/>
          </a:prstGeom>
        </p:spPr>
      </p:pic>
    </p:spTree>
    <p:extLst>
      <p:ext uri="{BB962C8B-B14F-4D97-AF65-F5344CB8AC3E}">
        <p14:creationId xmlns:p14="http://schemas.microsoft.com/office/powerpoint/2010/main" val="5129538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510A576-9483-4A3C-EDE0-5A9B387132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921"/>
            <a:ext cx="39282705" cy="30257292"/>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الزلزالية</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rgbClr val="F3F0DE"/>
                </a:solidFill>
                <a:cs typeface="+mj-cs"/>
              </a:rPr>
              <a:t>تصنيف التربة</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chemeClr val="bg1"/>
                </a:solidFill>
                <a:cs typeface="+mj-cs"/>
              </a:rPr>
              <a:t>الغطاء الأرضي</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3" y="20423477"/>
            <a:ext cx="6149365" cy="1631216"/>
          </a:xfrm>
          <a:prstGeom prst="rect">
            <a:avLst/>
          </a:prstGeom>
          <a:noFill/>
        </p:spPr>
        <p:txBody>
          <a:bodyPr wrap="square" rtlCol="1">
            <a:spAutoFit/>
          </a:bodyPr>
          <a:lstStyle/>
          <a:p>
            <a:pPr algn="ctr" rtl="1"/>
            <a:r>
              <a:rPr lang="ar-SA" sz="10000" dirty="0">
                <a:solidFill>
                  <a:srgbClr val="001F33"/>
                </a:solidFill>
                <a:cs typeface="+mj-cs"/>
              </a:rPr>
              <a:t>مخطط الحماية</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4708981"/>
          </a:xfrm>
          <a:prstGeom prst="rect">
            <a:avLst/>
          </a:prstGeom>
          <a:noFill/>
        </p:spPr>
        <p:txBody>
          <a:bodyPr wrap="square" rtlCol="1">
            <a:spAutoFit/>
          </a:bodyPr>
          <a:lstStyle/>
          <a:p>
            <a:pPr algn="ctr" rtl="1"/>
            <a:r>
              <a:rPr lang="ar-SA" sz="10000" dirty="0">
                <a:solidFill>
                  <a:srgbClr val="F3F0DE"/>
                </a:solidFill>
                <a:cs typeface="+mj-cs"/>
              </a:rPr>
              <a:t>الوضع الجيوسياسي</a:t>
            </a:r>
          </a:p>
          <a:p>
            <a:pPr algn="ctr" rtl="1"/>
            <a:endParaRPr lang="ar-SA" sz="10000" dirty="0">
              <a:solidFill>
                <a:srgbClr val="F3F0DE"/>
              </a:solidFill>
              <a:cs typeface="+mj-cs"/>
            </a:endParaRPr>
          </a:p>
        </p:txBody>
      </p:sp>
      <p:pic>
        <p:nvPicPr>
          <p:cNvPr id="11" name="Picture 10">
            <a:extLst>
              <a:ext uri="{FF2B5EF4-FFF2-40B4-BE49-F238E27FC236}">
                <a16:creationId xmlns:a16="http://schemas.microsoft.com/office/drawing/2014/main" id="{A9B30E2C-D4CE-7BAA-9AE3-75D839F0A96C}"/>
              </a:ext>
            </a:extLst>
          </p:cNvPr>
          <p:cNvPicPr>
            <a:picLocks noChangeAspect="1"/>
          </p:cNvPicPr>
          <p:nvPr/>
        </p:nvPicPr>
        <p:blipFill rotWithShape="1">
          <a:blip r:embed="rId3">
            <a:extLst>
              <a:ext uri="{28A0092B-C50C-407E-A947-70E740481C1C}">
                <a14:useLocalDpi xmlns:a14="http://schemas.microsoft.com/office/drawing/2010/main" val="0"/>
              </a:ext>
            </a:extLst>
          </a:blip>
          <a:srcRect r="36777"/>
          <a:stretch/>
        </p:blipFill>
        <p:spPr>
          <a:xfrm>
            <a:off x="27123561" y="3649933"/>
            <a:ext cx="10043680" cy="10936987"/>
          </a:xfrm>
          <a:prstGeom prst="rect">
            <a:avLst/>
          </a:prstGeom>
        </p:spPr>
      </p:pic>
      <p:sp>
        <p:nvSpPr>
          <p:cNvPr id="2" name="TextBox 1">
            <a:extLst>
              <a:ext uri="{FF2B5EF4-FFF2-40B4-BE49-F238E27FC236}">
                <a16:creationId xmlns:a16="http://schemas.microsoft.com/office/drawing/2014/main" id="{D4C7700B-674A-1150-41F3-4034ACAE102C}"/>
              </a:ext>
            </a:extLst>
          </p:cNvPr>
          <p:cNvSpPr txBox="1"/>
          <p:nvPr/>
        </p:nvSpPr>
        <p:spPr>
          <a:xfrm>
            <a:off x="26783072" y="26566286"/>
            <a:ext cx="3746091" cy="1015663"/>
          </a:xfrm>
          <a:prstGeom prst="rect">
            <a:avLst/>
          </a:prstGeom>
          <a:solidFill>
            <a:schemeClr val="bg1"/>
          </a:solidFill>
        </p:spPr>
        <p:txBody>
          <a:bodyPr wrap="square" rtlCol="1">
            <a:spAutoFit/>
          </a:bodyPr>
          <a:lstStyle/>
          <a:p>
            <a:r>
              <a:rPr lang="ar-SA" sz="6000" dirty="0"/>
              <a:t>مناطق تاريخية</a:t>
            </a:r>
          </a:p>
        </p:txBody>
      </p:sp>
    </p:spTree>
    <p:extLst>
      <p:ext uri="{BB962C8B-B14F-4D97-AF65-F5344CB8AC3E}">
        <p14:creationId xmlns:p14="http://schemas.microsoft.com/office/powerpoint/2010/main" val="20969745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2227996"/>
            <a:ext cx="6149365" cy="1631216"/>
          </a:xfrm>
          <a:prstGeom prst="rect">
            <a:avLst/>
          </a:prstGeom>
          <a:noFill/>
        </p:spPr>
        <p:txBody>
          <a:bodyPr wrap="square" rtlCol="1">
            <a:spAutoFit/>
          </a:bodyPr>
          <a:lstStyle/>
          <a:p>
            <a:pPr algn="ctr" rtl="1"/>
            <a:r>
              <a:rPr lang="ar-SA" sz="10000" dirty="0">
                <a:solidFill>
                  <a:srgbClr val="F3F0DE"/>
                </a:solidFill>
                <a:cs typeface="+mj-cs"/>
              </a:rPr>
              <a:t>الزلزالية</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8237505"/>
            <a:ext cx="6149365" cy="1631216"/>
          </a:xfrm>
          <a:prstGeom prst="rect">
            <a:avLst/>
          </a:prstGeom>
          <a:noFill/>
        </p:spPr>
        <p:txBody>
          <a:bodyPr wrap="square" rtlCol="1">
            <a:spAutoFit/>
          </a:bodyPr>
          <a:lstStyle/>
          <a:p>
            <a:pPr algn="ctr" rtl="1"/>
            <a:r>
              <a:rPr lang="ar-SA" sz="10000" dirty="0">
                <a:solidFill>
                  <a:srgbClr val="F3F0DE"/>
                </a:solidFill>
                <a:cs typeface="+mj-cs"/>
              </a:rPr>
              <a:t>تصنيف التربة</a:t>
            </a: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chemeClr val="bg1"/>
                </a:solidFill>
                <a:cs typeface="+mj-cs"/>
              </a:rPr>
              <a:t>الغطاء الأرضي</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3" y="20423477"/>
            <a:ext cx="6149365" cy="1631216"/>
          </a:xfrm>
          <a:prstGeom prst="rect">
            <a:avLst/>
          </a:prstGeom>
          <a:noFill/>
        </p:spPr>
        <p:txBody>
          <a:bodyPr wrap="square" rtlCol="1">
            <a:spAutoFit/>
          </a:bodyPr>
          <a:lstStyle/>
          <a:p>
            <a:pPr algn="ctr" rtl="1"/>
            <a:r>
              <a:rPr lang="ar-SA" sz="10000" dirty="0">
                <a:solidFill>
                  <a:srgbClr val="F3F0DE"/>
                </a:solidFill>
                <a:cs typeface="+mj-cs"/>
              </a:rPr>
              <a:t>مخطط الحماية</a:t>
            </a:r>
          </a:p>
        </p:txBody>
      </p:sp>
      <p:sp>
        <p:nvSpPr>
          <p:cNvPr id="44" name="TextBox 43">
            <a:extLst>
              <a:ext uri="{FF2B5EF4-FFF2-40B4-BE49-F238E27FC236}">
                <a16:creationId xmlns:a16="http://schemas.microsoft.com/office/drawing/2014/main" id="{BB1A3BF5-F7D1-444E-04A5-81DB941F7FB2}"/>
              </a:ext>
            </a:extLst>
          </p:cNvPr>
          <p:cNvSpPr txBox="1"/>
          <p:nvPr/>
        </p:nvSpPr>
        <p:spPr>
          <a:xfrm>
            <a:off x="39662724" y="25523694"/>
            <a:ext cx="6149365" cy="4708981"/>
          </a:xfrm>
          <a:prstGeom prst="rect">
            <a:avLst/>
          </a:prstGeom>
          <a:noFill/>
        </p:spPr>
        <p:txBody>
          <a:bodyPr wrap="square" rtlCol="1">
            <a:spAutoFit/>
          </a:bodyPr>
          <a:lstStyle/>
          <a:p>
            <a:pPr algn="ctr" rtl="1"/>
            <a:r>
              <a:rPr lang="ar-SA" sz="10000" dirty="0">
                <a:solidFill>
                  <a:srgbClr val="001F33"/>
                </a:solidFill>
                <a:cs typeface="+mj-cs"/>
              </a:rPr>
              <a:t>الوضع الجيوسياسي</a:t>
            </a:r>
          </a:p>
          <a:p>
            <a:pPr algn="ctr" rtl="1"/>
            <a:endParaRPr lang="ar-SA" sz="10000" dirty="0">
              <a:solidFill>
                <a:srgbClr val="F3F0DE"/>
              </a:solidFill>
              <a:cs typeface="+mj-cs"/>
            </a:endParaRPr>
          </a:p>
        </p:txBody>
      </p:sp>
      <p:pic>
        <p:nvPicPr>
          <p:cNvPr id="12" name="Picture 11">
            <a:extLst>
              <a:ext uri="{FF2B5EF4-FFF2-40B4-BE49-F238E27FC236}">
                <a16:creationId xmlns:a16="http://schemas.microsoft.com/office/drawing/2014/main" id="{078A0A1B-06E9-D8F8-9C12-C0B50D565D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59886" y="3434833"/>
            <a:ext cx="14618552" cy="9857464"/>
          </a:xfrm>
          <a:prstGeom prst="rect">
            <a:avLst/>
          </a:prstGeom>
        </p:spPr>
      </p:pic>
      <p:grpSp>
        <p:nvGrpSpPr>
          <p:cNvPr id="11" name="Group 10">
            <a:extLst>
              <a:ext uri="{FF2B5EF4-FFF2-40B4-BE49-F238E27FC236}">
                <a16:creationId xmlns:a16="http://schemas.microsoft.com/office/drawing/2014/main" id="{0869860A-A2AC-64E4-E399-530A3CFA8070}"/>
              </a:ext>
            </a:extLst>
          </p:cNvPr>
          <p:cNvGrpSpPr/>
          <p:nvPr/>
        </p:nvGrpSpPr>
        <p:grpSpPr>
          <a:xfrm>
            <a:off x="0" y="17921"/>
            <a:ext cx="39295404" cy="30257292"/>
            <a:chOff x="0" y="17921"/>
            <a:chExt cx="39295404" cy="30257292"/>
          </a:xfrm>
        </p:grpSpPr>
        <p:grpSp>
          <p:nvGrpSpPr>
            <p:cNvPr id="7" name="Group 6">
              <a:extLst>
                <a:ext uri="{FF2B5EF4-FFF2-40B4-BE49-F238E27FC236}">
                  <a16:creationId xmlns:a16="http://schemas.microsoft.com/office/drawing/2014/main" id="{698BFB2E-547F-AFD7-A37F-A8F0AFCDEFE4}"/>
                </a:ext>
              </a:extLst>
            </p:cNvPr>
            <p:cNvGrpSpPr/>
            <p:nvPr/>
          </p:nvGrpSpPr>
          <p:grpSpPr>
            <a:xfrm>
              <a:off x="0" y="17921"/>
              <a:ext cx="39295404" cy="30257292"/>
              <a:chOff x="0" y="17921"/>
              <a:chExt cx="39295404" cy="30257292"/>
            </a:xfrm>
          </p:grpSpPr>
          <p:pic>
            <p:nvPicPr>
              <p:cNvPr id="4" name="Picture 3">
                <a:extLst>
                  <a:ext uri="{FF2B5EF4-FFF2-40B4-BE49-F238E27FC236}">
                    <a16:creationId xmlns:a16="http://schemas.microsoft.com/office/drawing/2014/main" id="{BF9FF272-B556-97EE-A87A-13B969C35A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921"/>
                <a:ext cx="39295404" cy="30257292"/>
              </a:xfrm>
              <a:prstGeom prst="rect">
                <a:avLst/>
              </a:prstGeom>
            </p:spPr>
          </p:pic>
          <p:sp>
            <p:nvSpPr>
              <p:cNvPr id="6" name="TextBox 5">
                <a:extLst>
                  <a:ext uri="{FF2B5EF4-FFF2-40B4-BE49-F238E27FC236}">
                    <a16:creationId xmlns:a16="http://schemas.microsoft.com/office/drawing/2014/main" id="{48FB8C5D-C282-EC18-B6F9-88DC12F059BA}"/>
                  </a:ext>
                </a:extLst>
              </p:cNvPr>
              <p:cNvSpPr txBox="1"/>
              <p:nvPr/>
            </p:nvSpPr>
            <p:spPr>
              <a:xfrm>
                <a:off x="11647806" y="711286"/>
                <a:ext cx="15871372" cy="2862322"/>
              </a:xfrm>
              <a:prstGeom prst="rect">
                <a:avLst/>
              </a:prstGeom>
              <a:solidFill>
                <a:schemeClr val="bg1"/>
              </a:solidFill>
            </p:spPr>
            <p:txBody>
              <a:bodyPr wrap="square" rtlCol="1">
                <a:spAutoFit/>
              </a:bodyPr>
              <a:lstStyle/>
              <a:p>
                <a:pPr algn="ctr"/>
                <a:r>
                  <a:rPr lang="ar-SA" sz="18000" dirty="0">
                    <a:cs typeface="+mj-cs"/>
                  </a:rPr>
                  <a:t>الوضع الجيوسياسي</a:t>
                </a:r>
              </a:p>
            </p:txBody>
          </p:sp>
        </p:grpSp>
        <p:sp>
          <p:nvSpPr>
            <p:cNvPr id="10" name="TextBox 9">
              <a:extLst>
                <a:ext uri="{FF2B5EF4-FFF2-40B4-BE49-F238E27FC236}">
                  <a16:creationId xmlns:a16="http://schemas.microsoft.com/office/drawing/2014/main" id="{7AB63B45-C108-B73C-329C-9FF70A36AD1A}"/>
                </a:ext>
              </a:extLst>
            </p:cNvPr>
            <p:cNvSpPr txBox="1"/>
            <p:nvPr/>
          </p:nvSpPr>
          <p:spPr>
            <a:xfrm>
              <a:off x="21097876" y="27725784"/>
              <a:ext cx="3722006" cy="707886"/>
            </a:xfrm>
            <a:prstGeom prst="rect">
              <a:avLst/>
            </a:prstGeom>
            <a:solidFill>
              <a:schemeClr val="bg1"/>
            </a:solidFill>
          </p:spPr>
          <p:txBody>
            <a:bodyPr wrap="square" rtlCol="1">
              <a:spAutoFit/>
            </a:bodyPr>
            <a:lstStyle/>
            <a:p>
              <a:pPr algn="r"/>
              <a:r>
                <a:rPr lang="ar-SA" sz="4000" dirty="0">
                  <a:cs typeface="+mj-cs"/>
                </a:rPr>
                <a:t>مناطق عسكرية مغلقة</a:t>
              </a:r>
            </a:p>
          </p:txBody>
        </p:sp>
      </p:grpSp>
      <p:pic>
        <p:nvPicPr>
          <p:cNvPr id="5" name="Picture 4">
            <a:extLst>
              <a:ext uri="{FF2B5EF4-FFF2-40B4-BE49-F238E27FC236}">
                <a16:creationId xmlns:a16="http://schemas.microsoft.com/office/drawing/2014/main" id="{94120B26-8723-6EA5-E1D5-8D7B92ACC039}"/>
              </a:ext>
            </a:extLst>
          </p:cNvPr>
          <p:cNvPicPr>
            <a:picLocks noChangeAspect="1"/>
          </p:cNvPicPr>
          <p:nvPr/>
        </p:nvPicPr>
        <p:blipFill rotWithShape="1">
          <a:blip r:embed="rId4">
            <a:extLst>
              <a:ext uri="{28A0092B-C50C-407E-A947-70E740481C1C}">
                <a14:useLocalDpi xmlns:a14="http://schemas.microsoft.com/office/drawing/2010/main" val="0"/>
              </a:ext>
            </a:extLst>
          </a:blip>
          <a:srcRect r="18393"/>
          <a:stretch/>
        </p:blipFill>
        <p:spPr>
          <a:xfrm>
            <a:off x="25731810" y="3509587"/>
            <a:ext cx="12209069" cy="10305612"/>
          </a:xfrm>
          <a:prstGeom prst="rect">
            <a:avLst/>
          </a:prstGeom>
        </p:spPr>
      </p:pic>
    </p:spTree>
    <p:extLst>
      <p:ext uri="{BB962C8B-B14F-4D97-AF65-F5344CB8AC3E}">
        <p14:creationId xmlns:p14="http://schemas.microsoft.com/office/powerpoint/2010/main" val="15204219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FD13341-C26C-2382-51A8-BB68B68607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37" y="-3628"/>
            <a:ext cx="39589173" cy="30257292"/>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1458555"/>
            <a:ext cx="6149365" cy="3170099"/>
          </a:xfrm>
          <a:prstGeom prst="rect">
            <a:avLst/>
          </a:prstGeom>
          <a:noFill/>
        </p:spPr>
        <p:txBody>
          <a:bodyPr wrap="square" rtlCol="1">
            <a:spAutoFit/>
          </a:bodyPr>
          <a:lstStyle/>
          <a:p>
            <a:pPr algn="ctr" rtl="1"/>
            <a:r>
              <a:rPr lang="ar-SA" sz="10000" dirty="0">
                <a:solidFill>
                  <a:srgbClr val="001F33"/>
                </a:solidFill>
                <a:cs typeface="+mj-cs"/>
              </a:rPr>
              <a:t>الطرق الإلتفافية</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7515883"/>
            <a:ext cx="6149365" cy="4708981"/>
          </a:xfrm>
          <a:prstGeom prst="rect">
            <a:avLst/>
          </a:prstGeom>
          <a:noFill/>
        </p:spPr>
        <p:txBody>
          <a:bodyPr wrap="square" rtlCol="1">
            <a:spAutoFit/>
          </a:bodyPr>
          <a:lstStyle/>
          <a:p>
            <a:pPr algn="ctr" rtl="1"/>
            <a:r>
              <a:rPr lang="ar-SA" sz="10000" dirty="0">
                <a:solidFill>
                  <a:srgbClr val="F3F0DE"/>
                </a:solidFill>
                <a:cs typeface="+mj-cs"/>
              </a:rPr>
              <a:t>الحواجز والإغلاقات</a:t>
            </a:r>
          </a:p>
          <a:p>
            <a:pPr algn="ctr" rtl="1"/>
            <a:endParaRPr lang="ar-SA" sz="10000" dirty="0">
              <a:solidFill>
                <a:schemeClr val="bg1"/>
              </a:solidFill>
              <a:cs typeface="+mj-cs"/>
            </a:endParaRP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rgbClr val="F3F0DE"/>
                </a:solidFill>
                <a:cs typeface="+mj-cs"/>
              </a:rPr>
              <a:t>جدار الفصل العنصري</a:t>
            </a:r>
          </a:p>
        </p:txBody>
      </p:sp>
      <p:sp>
        <p:nvSpPr>
          <p:cNvPr id="4" name="TextBox 3">
            <a:extLst>
              <a:ext uri="{FF2B5EF4-FFF2-40B4-BE49-F238E27FC236}">
                <a16:creationId xmlns:a16="http://schemas.microsoft.com/office/drawing/2014/main" id="{F4D3CCA9-35F9-28FB-A509-747422A085C7}"/>
              </a:ext>
            </a:extLst>
          </p:cNvPr>
          <p:cNvSpPr txBox="1"/>
          <p:nvPr/>
        </p:nvSpPr>
        <p:spPr>
          <a:xfrm>
            <a:off x="39144375" y="20279164"/>
            <a:ext cx="7128145" cy="1569660"/>
          </a:xfrm>
          <a:prstGeom prst="rect">
            <a:avLst/>
          </a:prstGeom>
          <a:noFill/>
        </p:spPr>
        <p:txBody>
          <a:bodyPr wrap="square">
            <a:spAutoFit/>
          </a:bodyPr>
          <a:lstStyle/>
          <a:p>
            <a:pPr algn="ctr" rtl="1"/>
            <a:r>
              <a:rPr lang="ar-SA" sz="9600" dirty="0">
                <a:solidFill>
                  <a:srgbClr val="F3F0DE"/>
                </a:solidFill>
                <a:cs typeface="+mj-cs"/>
              </a:rPr>
              <a:t>نشأة المستعمرات</a:t>
            </a:r>
          </a:p>
        </p:txBody>
      </p:sp>
      <p:sp>
        <p:nvSpPr>
          <p:cNvPr id="5" name="TextBox 4">
            <a:extLst>
              <a:ext uri="{FF2B5EF4-FFF2-40B4-BE49-F238E27FC236}">
                <a16:creationId xmlns:a16="http://schemas.microsoft.com/office/drawing/2014/main" id="{70198BAC-8341-2304-53D9-9EF0720929DD}"/>
              </a:ext>
            </a:extLst>
          </p:cNvPr>
          <p:cNvSpPr txBox="1"/>
          <p:nvPr/>
        </p:nvSpPr>
        <p:spPr>
          <a:xfrm>
            <a:off x="39166986" y="25687357"/>
            <a:ext cx="7128145" cy="3046988"/>
          </a:xfrm>
          <a:prstGeom prst="rect">
            <a:avLst/>
          </a:prstGeom>
          <a:noFill/>
        </p:spPr>
        <p:txBody>
          <a:bodyPr wrap="square">
            <a:spAutoFit/>
          </a:bodyPr>
          <a:lstStyle/>
          <a:p>
            <a:pPr algn="ctr" rtl="1"/>
            <a:r>
              <a:rPr lang="ar-SA" sz="9600" dirty="0">
                <a:solidFill>
                  <a:schemeClr val="bg1"/>
                </a:solidFill>
                <a:cs typeface="+mj-cs"/>
              </a:rPr>
              <a:t>تصنيف المستعمرات</a:t>
            </a:r>
          </a:p>
        </p:txBody>
      </p:sp>
      <p:pic>
        <p:nvPicPr>
          <p:cNvPr id="11" name="Picture 10">
            <a:extLst>
              <a:ext uri="{FF2B5EF4-FFF2-40B4-BE49-F238E27FC236}">
                <a16:creationId xmlns:a16="http://schemas.microsoft.com/office/drawing/2014/main" id="{3418A4C9-3241-5D79-E22F-B475DBAFEBDF}"/>
              </a:ext>
            </a:extLst>
          </p:cNvPr>
          <p:cNvPicPr>
            <a:picLocks noChangeAspect="1"/>
          </p:cNvPicPr>
          <p:nvPr/>
        </p:nvPicPr>
        <p:blipFill rotWithShape="1">
          <a:blip r:embed="rId3">
            <a:extLst>
              <a:ext uri="{28A0092B-C50C-407E-A947-70E740481C1C}">
                <a14:useLocalDpi xmlns:a14="http://schemas.microsoft.com/office/drawing/2010/main" val="0"/>
              </a:ext>
            </a:extLst>
          </a:blip>
          <a:srcRect t="1710" r="357" b="5459"/>
          <a:stretch/>
        </p:blipFill>
        <p:spPr>
          <a:xfrm>
            <a:off x="25864457" y="6227077"/>
            <a:ext cx="10031682" cy="3417365"/>
          </a:xfrm>
          <a:prstGeom prst="rect">
            <a:avLst/>
          </a:prstGeom>
          <a:solidFill>
            <a:srgbClr val="EEE8DA"/>
          </a:solidFill>
        </p:spPr>
      </p:pic>
    </p:spTree>
    <p:extLst>
      <p:ext uri="{BB962C8B-B14F-4D97-AF65-F5344CB8AC3E}">
        <p14:creationId xmlns:p14="http://schemas.microsoft.com/office/powerpoint/2010/main" val="10507193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2130B47-B46B-B3C6-E14B-08D2E01238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921"/>
            <a:ext cx="39282706" cy="30195606"/>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1458555"/>
            <a:ext cx="6149365" cy="3170099"/>
          </a:xfrm>
          <a:prstGeom prst="rect">
            <a:avLst/>
          </a:prstGeom>
          <a:noFill/>
        </p:spPr>
        <p:txBody>
          <a:bodyPr wrap="square" rtlCol="1">
            <a:spAutoFit/>
          </a:bodyPr>
          <a:lstStyle/>
          <a:p>
            <a:pPr algn="ctr" rtl="1"/>
            <a:r>
              <a:rPr lang="ar-SA" sz="10000" dirty="0">
                <a:solidFill>
                  <a:srgbClr val="F3F0DE"/>
                </a:solidFill>
                <a:cs typeface="+mj-cs"/>
              </a:rPr>
              <a:t>الطرق الإلتفافية</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7515883"/>
            <a:ext cx="6149365" cy="4708981"/>
          </a:xfrm>
          <a:prstGeom prst="rect">
            <a:avLst/>
          </a:prstGeom>
          <a:noFill/>
        </p:spPr>
        <p:txBody>
          <a:bodyPr wrap="square" rtlCol="1">
            <a:spAutoFit/>
          </a:bodyPr>
          <a:lstStyle/>
          <a:p>
            <a:pPr algn="ctr" rtl="1"/>
            <a:r>
              <a:rPr lang="ar-SA" sz="10000" dirty="0">
                <a:solidFill>
                  <a:srgbClr val="001F33"/>
                </a:solidFill>
                <a:cs typeface="+mj-cs"/>
              </a:rPr>
              <a:t>الحواجز والإغلاقات</a:t>
            </a:r>
          </a:p>
          <a:p>
            <a:pPr algn="ctr" rtl="1"/>
            <a:endParaRPr lang="ar-SA" sz="10000" dirty="0">
              <a:solidFill>
                <a:schemeClr val="bg1"/>
              </a:solidFill>
              <a:cs typeface="+mj-cs"/>
            </a:endParaRP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rgbClr val="F3F0DE"/>
                </a:solidFill>
                <a:cs typeface="+mj-cs"/>
              </a:rPr>
              <a:t>جدار الفصل العنصري</a:t>
            </a:r>
          </a:p>
        </p:txBody>
      </p:sp>
      <p:sp>
        <p:nvSpPr>
          <p:cNvPr id="4" name="TextBox 3">
            <a:extLst>
              <a:ext uri="{FF2B5EF4-FFF2-40B4-BE49-F238E27FC236}">
                <a16:creationId xmlns:a16="http://schemas.microsoft.com/office/drawing/2014/main" id="{F4D3CCA9-35F9-28FB-A509-747422A085C7}"/>
              </a:ext>
            </a:extLst>
          </p:cNvPr>
          <p:cNvSpPr txBox="1"/>
          <p:nvPr/>
        </p:nvSpPr>
        <p:spPr>
          <a:xfrm>
            <a:off x="39144375" y="20279164"/>
            <a:ext cx="7128145" cy="1569660"/>
          </a:xfrm>
          <a:prstGeom prst="rect">
            <a:avLst/>
          </a:prstGeom>
          <a:noFill/>
        </p:spPr>
        <p:txBody>
          <a:bodyPr wrap="square">
            <a:spAutoFit/>
          </a:bodyPr>
          <a:lstStyle/>
          <a:p>
            <a:pPr algn="ctr" rtl="1"/>
            <a:r>
              <a:rPr lang="ar-SA" sz="9600" dirty="0">
                <a:solidFill>
                  <a:srgbClr val="F3F0DE"/>
                </a:solidFill>
                <a:cs typeface="+mj-cs"/>
              </a:rPr>
              <a:t>نشأة المستعمرات</a:t>
            </a:r>
          </a:p>
        </p:txBody>
      </p:sp>
      <p:sp>
        <p:nvSpPr>
          <p:cNvPr id="5" name="TextBox 4">
            <a:extLst>
              <a:ext uri="{FF2B5EF4-FFF2-40B4-BE49-F238E27FC236}">
                <a16:creationId xmlns:a16="http://schemas.microsoft.com/office/drawing/2014/main" id="{70198BAC-8341-2304-53D9-9EF0720929DD}"/>
              </a:ext>
            </a:extLst>
          </p:cNvPr>
          <p:cNvSpPr txBox="1"/>
          <p:nvPr/>
        </p:nvSpPr>
        <p:spPr>
          <a:xfrm>
            <a:off x="39166986" y="25687357"/>
            <a:ext cx="7128145" cy="3046988"/>
          </a:xfrm>
          <a:prstGeom prst="rect">
            <a:avLst/>
          </a:prstGeom>
          <a:noFill/>
        </p:spPr>
        <p:txBody>
          <a:bodyPr wrap="square">
            <a:spAutoFit/>
          </a:bodyPr>
          <a:lstStyle/>
          <a:p>
            <a:pPr algn="ctr" rtl="1"/>
            <a:r>
              <a:rPr lang="ar-SA" sz="9600" dirty="0">
                <a:solidFill>
                  <a:schemeClr val="bg1"/>
                </a:solidFill>
                <a:cs typeface="+mj-cs"/>
              </a:rPr>
              <a:t>تصنيف المستعمرات</a:t>
            </a:r>
          </a:p>
        </p:txBody>
      </p:sp>
      <p:pic>
        <p:nvPicPr>
          <p:cNvPr id="7" name="Picture 6">
            <a:extLst>
              <a:ext uri="{FF2B5EF4-FFF2-40B4-BE49-F238E27FC236}">
                <a16:creationId xmlns:a16="http://schemas.microsoft.com/office/drawing/2014/main" id="{79AD941E-9249-8D38-FFBA-F58C52E371E3}"/>
              </a:ext>
            </a:extLst>
          </p:cNvPr>
          <p:cNvPicPr>
            <a:picLocks noChangeAspect="1"/>
          </p:cNvPicPr>
          <p:nvPr/>
        </p:nvPicPr>
        <p:blipFill rotWithShape="1">
          <a:blip r:embed="rId3">
            <a:extLst>
              <a:ext uri="{28A0092B-C50C-407E-A947-70E740481C1C}">
                <a14:useLocalDpi xmlns:a14="http://schemas.microsoft.com/office/drawing/2010/main" val="0"/>
              </a:ext>
            </a:extLst>
          </a:blip>
          <a:srcRect t="994" b="4888"/>
          <a:stretch/>
        </p:blipFill>
        <p:spPr>
          <a:xfrm>
            <a:off x="25624576" y="5122670"/>
            <a:ext cx="9996425" cy="4786425"/>
          </a:xfrm>
          <a:prstGeom prst="rect">
            <a:avLst/>
          </a:prstGeom>
          <a:solidFill>
            <a:srgbClr val="EEE8DA"/>
          </a:solidFill>
        </p:spPr>
      </p:pic>
    </p:spTree>
    <p:extLst>
      <p:ext uri="{BB962C8B-B14F-4D97-AF65-F5344CB8AC3E}">
        <p14:creationId xmlns:p14="http://schemas.microsoft.com/office/powerpoint/2010/main" val="31524006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F5B8BA2-F356-AE6E-3D2B-74203EAEF2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921"/>
            <a:ext cx="39295404" cy="30257292"/>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1458555"/>
            <a:ext cx="6149365" cy="3170099"/>
          </a:xfrm>
          <a:prstGeom prst="rect">
            <a:avLst/>
          </a:prstGeom>
          <a:noFill/>
        </p:spPr>
        <p:txBody>
          <a:bodyPr wrap="square" rtlCol="1">
            <a:spAutoFit/>
          </a:bodyPr>
          <a:lstStyle/>
          <a:p>
            <a:pPr algn="ctr" rtl="1"/>
            <a:r>
              <a:rPr lang="ar-SA" sz="10000" dirty="0">
                <a:solidFill>
                  <a:srgbClr val="F3F0DE"/>
                </a:solidFill>
                <a:cs typeface="+mj-cs"/>
              </a:rPr>
              <a:t>الطرق الإلتفافية</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7515883"/>
            <a:ext cx="6149365" cy="4708981"/>
          </a:xfrm>
          <a:prstGeom prst="rect">
            <a:avLst/>
          </a:prstGeom>
          <a:noFill/>
        </p:spPr>
        <p:txBody>
          <a:bodyPr wrap="square" rtlCol="1">
            <a:spAutoFit/>
          </a:bodyPr>
          <a:lstStyle/>
          <a:p>
            <a:pPr algn="ctr" rtl="1"/>
            <a:r>
              <a:rPr lang="ar-SA" sz="10000" dirty="0">
                <a:solidFill>
                  <a:srgbClr val="F3F0DE"/>
                </a:solidFill>
                <a:cs typeface="+mj-cs"/>
              </a:rPr>
              <a:t>الحواجز والإغلاقات</a:t>
            </a:r>
          </a:p>
          <a:p>
            <a:pPr algn="ctr" rtl="1"/>
            <a:endParaRPr lang="ar-SA" sz="10000" dirty="0">
              <a:solidFill>
                <a:schemeClr val="bg1"/>
              </a:solidFill>
              <a:cs typeface="+mj-cs"/>
            </a:endParaRP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rgbClr val="001F33"/>
                </a:solidFill>
                <a:cs typeface="+mj-cs"/>
              </a:rPr>
              <a:t>جدار الفصل العنصري</a:t>
            </a:r>
          </a:p>
        </p:txBody>
      </p:sp>
      <p:sp>
        <p:nvSpPr>
          <p:cNvPr id="4" name="TextBox 3">
            <a:extLst>
              <a:ext uri="{FF2B5EF4-FFF2-40B4-BE49-F238E27FC236}">
                <a16:creationId xmlns:a16="http://schemas.microsoft.com/office/drawing/2014/main" id="{F4D3CCA9-35F9-28FB-A509-747422A085C7}"/>
              </a:ext>
            </a:extLst>
          </p:cNvPr>
          <p:cNvSpPr txBox="1"/>
          <p:nvPr/>
        </p:nvSpPr>
        <p:spPr>
          <a:xfrm>
            <a:off x="39144375" y="20279164"/>
            <a:ext cx="7128145" cy="1569660"/>
          </a:xfrm>
          <a:prstGeom prst="rect">
            <a:avLst/>
          </a:prstGeom>
          <a:noFill/>
        </p:spPr>
        <p:txBody>
          <a:bodyPr wrap="square">
            <a:spAutoFit/>
          </a:bodyPr>
          <a:lstStyle/>
          <a:p>
            <a:pPr algn="ctr" rtl="1"/>
            <a:r>
              <a:rPr lang="ar-SA" sz="9600" dirty="0">
                <a:solidFill>
                  <a:srgbClr val="F3F0DE"/>
                </a:solidFill>
                <a:cs typeface="+mj-cs"/>
              </a:rPr>
              <a:t>نشأة المستعمرات</a:t>
            </a:r>
          </a:p>
        </p:txBody>
      </p:sp>
      <p:sp>
        <p:nvSpPr>
          <p:cNvPr id="5" name="TextBox 4">
            <a:extLst>
              <a:ext uri="{FF2B5EF4-FFF2-40B4-BE49-F238E27FC236}">
                <a16:creationId xmlns:a16="http://schemas.microsoft.com/office/drawing/2014/main" id="{70198BAC-8341-2304-53D9-9EF0720929DD}"/>
              </a:ext>
            </a:extLst>
          </p:cNvPr>
          <p:cNvSpPr txBox="1"/>
          <p:nvPr/>
        </p:nvSpPr>
        <p:spPr>
          <a:xfrm>
            <a:off x="39166986" y="25687357"/>
            <a:ext cx="7128145" cy="3046988"/>
          </a:xfrm>
          <a:prstGeom prst="rect">
            <a:avLst/>
          </a:prstGeom>
          <a:noFill/>
        </p:spPr>
        <p:txBody>
          <a:bodyPr wrap="square">
            <a:spAutoFit/>
          </a:bodyPr>
          <a:lstStyle/>
          <a:p>
            <a:pPr algn="ctr" rtl="1"/>
            <a:r>
              <a:rPr lang="ar-SA" sz="9600" dirty="0">
                <a:solidFill>
                  <a:schemeClr val="bg1"/>
                </a:solidFill>
                <a:cs typeface="+mj-cs"/>
              </a:rPr>
              <a:t>تصنيف المستعمرات</a:t>
            </a:r>
          </a:p>
        </p:txBody>
      </p:sp>
      <p:sp>
        <p:nvSpPr>
          <p:cNvPr id="2" name="TextBox 1">
            <a:extLst>
              <a:ext uri="{FF2B5EF4-FFF2-40B4-BE49-F238E27FC236}">
                <a16:creationId xmlns:a16="http://schemas.microsoft.com/office/drawing/2014/main" id="{DA5E51E3-71B3-6959-FC21-CA659F63E9CC}"/>
              </a:ext>
            </a:extLst>
          </p:cNvPr>
          <p:cNvSpPr txBox="1"/>
          <p:nvPr/>
        </p:nvSpPr>
        <p:spPr>
          <a:xfrm>
            <a:off x="25404805" y="6238610"/>
            <a:ext cx="10450286" cy="2554545"/>
          </a:xfrm>
          <a:prstGeom prst="rect">
            <a:avLst/>
          </a:prstGeom>
          <a:solidFill>
            <a:srgbClr val="EEE8DA"/>
          </a:solidFill>
        </p:spPr>
        <p:txBody>
          <a:bodyPr wrap="square" rtlCol="1">
            <a:spAutoFit/>
          </a:bodyPr>
          <a:lstStyle/>
          <a:p>
            <a:pPr algn="ctr" rtl="1"/>
            <a:r>
              <a:rPr lang="ar-SA" sz="8000" dirty="0">
                <a:solidFill>
                  <a:srgbClr val="001F33"/>
                </a:solidFill>
                <a:cs typeface="+mj-cs"/>
              </a:rPr>
              <a:t>المناطق المعزولة كلياً 7%</a:t>
            </a:r>
          </a:p>
          <a:p>
            <a:pPr algn="ctr" rtl="1"/>
            <a:r>
              <a:rPr lang="ar-SA" sz="8000" dirty="0">
                <a:solidFill>
                  <a:srgbClr val="001F33"/>
                </a:solidFill>
                <a:cs typeface="+mj-cs"/>
              </a:rPr>
              <a:t>في حال اكتمال الجدار 20.5%</a:t>
            </a:r>
          </a:p>
        </p:txBody>
      </p:sp>
    </p:spTree>
    <p:extLst>
      <p:ext uri="{BB962C8B-B14F-4D97-AF65-F5344CB8AC3E}">
        <p14:creationId xmlns:p14="http://schemas.microsoft.com/office/powerpoint/2010/main" val="4013014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Rounded Corners 59">
            <a:extLst>
              <a:ext uri="{FF2B5EF4-FFF2-40B4-BE49-F238E27FC236}">
                <a16:creationId xmlns:a16="http://schemas.microsoft.com/office/drawing/2014/main" id="{812D27BD-B38F-F1D8-C49E-637DD6B76B46}"/>
              </a:ext>
            </a:extLst>
          </p:cNvPr>
          <p:cNvSpPr/>
          <p:nvPr/>
        </p:nvSpPr>
        <p:spPr>
          <a:xfrm>
            <a:off x="17030266" y="1021322"/>
            <a:ext cx="17194817" cy="4158400"/>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61" name="TextBox 60">
            <a:extLst>
              <a:ext uri="{FF2B5EF4-FFF2-40B4-BE49-F238E27FC236}">
                <a16:creationId xmlns:a16="http://schemas.microsoft.com/office/drawing/2014/main" id="{CFE1B5F8-7C53-9464-50D2-B019688C40FE}"/>
              </a:ext>
            </a:extLst>
          </p:cNvPr>
          <p:cNvSpPr txBox="1"/>
          <p:nvPr/>
        </p:nvSpPr>
        <p:spPr>
          <a:xfrm>
            <a:off x="17721609" y="1385321"/>
            <a:ext cx="15903757" cy="3477875"/>
          </a:xfrm>
          <a:prstGeom prst="rect">
            <a:avLst/>
          </a:prstGeom>
          <a:noFill/>
        </p:spPr>
        <p:txBody>
          <a:bodyPr wrap="square" rtlCol="1">
            <a:spAutoFit/>
          </a:bodyPr>
          <a:lstStyle/>
          <a:p>
            <a:pPr algn="ctr" rtl="1"/>
            <a:r>
              <a:rPr lang="ar-SA" sz="22000" dirty="0">
                <a:solidFill>
                  <a:schemeClr val="bg1"/>
                </a:solidFill>
                <a:cs typeface="+mj-cs"/>
              </a:rPr>
              <a:t>منهجية العمل </a:t>
            </a:r>
          </a:p>
        </p:txBody>
      </p:sp>
      <p:pic>
        <p:nvPicPr>
          <p:cNvPr id="2" name="Picture 1">
            <a:extLst>
              <a:ext uri="{FF2B5EF4-FFF2-40B4-BE49-F238E27FC236}">
                <a16:creationId xmlns:a16="http://schemas.microsoft.com/office/drawing/2014/main" id="{C527A279-9387-3825-CCF4-E9BD31D604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3" name="Picture 2">
            <a:extLst>
              <a:ext uri="{FF2B5EF4-FFF2-40B4-BE49-F238E27FC236}">
                <a16:creationId xmlns:a16="http://schemas.microsoft.com/office/drawing/2014/main" id="{F091DB46-A7CD-F4CD-5674-EC28024551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4" name="Picture 3">
            <a:extLst>
              <a:ext uri="{FF2B5EF4-FFF2-40B4-BE49-F238E27FC236}">
                <a16:creationId xmlns:a16="http://schemas.microsoft.com/office/drawing/2014/main" id="{B399EF59-440C-5BDE-1134-F98CB966E7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5" name="Picture 4">
            <a:extLst>
              <a:ext uri="{FF2B5EF4-FFF2-40B4-BE49-F238E27FC236}">
                <a16:creationId xmlns:a16="http://schemas.microsoft.com/office/drawing/2014/main" id="{B7DA6D53-6254-80AE-B94D-FCC1FA3718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grpSp>
        <p:nvGrpSpPr>
          <p:cNvPr id="7" name="Group 6">
            <a:extLst>
              <a:ext uri="{FF2B5EF4-FFF2-40B4-BE49-F238E27FC236}">
                <a16:creationId xmlns:a16="http://schemas.microsoft.com/office/drawing/2014/main" id="{8E9F1C8F-7585-F684-C9CB-2557734DB75C}"/>
              </a:ext>
            </a:extLst>
          </p:cNvPr>
          <p:cNvGrpSpPr/>
          <p:nvPr/>
        </p:nvGrpSpPr>
        <p:grpSpPr>
          <a:xfrm>
            <a:off x="7290049" y="6168019"/>
            <a:ext cx="36766875" cy="20551397"/>
            <a:chOff x="13633074" y="5972251"/>
            <a:chExt cx="36766875" cy="20551397"/>
          </a:xfrm>
        </p:grpSpPr>
        <p:pic>
          <p:nvPicPr>
            <p:cNvPr id="53" name="Picture 52">
              <a:extLst>
                <a:ext uri="{FF2B5EF4-FFF2-40B4-BE49-F238E27FC236}">
                  <a16:creationId xmlns:a16="http://schemas.microsoft.com/office/drawing/2014/main" id="{D4A3C593-3BD6-C51E-3296-4610D80E3BBF}"/>
                </a:ext>
              </a:extLst>
            </p:cNvPr>
            <p:cNvPicPr>
              <a:picLocks noChangeAspect="1"/>
            </p:cNvPicPr>
            <p:nvPr/>
          </p:nvPicPr>
          <p:blipFill rotWithShape="1">
            <a:blip r:embed="rId3">
              <a:extLst>
                <a:ext uri="{28A0092B-C50C-407E-A947-70E740481C1C}">
                  <a14:useLocalDpi xmlns:a14="http://schemas.microsoft.com/office/drawing/2010/main" val="0"/>
                </a:ext>
              </a:extLst>
            </a:blip>
            <a:srcRect r="28251"/>
            <a:stretch/>
          </p:blipFill>
          <p:spPr>
            <a:xfrm flipH="1">
              <a:off x="14238514" y="5972251"/>
              <a:ext cx="36161435" cy="20551397"/>
            </a:xfrm>
            <a:prstGeom prst="rect">
              <a:avLst/>
            </a:prstGeom>
          </p:spPr>
        </p:pic>
        <p:sp>
          <p:nvSpPr>
            <p:cNvPr id="54" name="Oval 53">
              <a:extLst>
                <a:ext uri="{FF2B5EF4-FFF2-40B4-BE49-F238E27FC236}">
                  <a16:creationId xmlns:a16="http://schemas.microsoft.com/office/drawing/2014/main" id="{223F76DA-DFB2-A487-5EC8-084312FBF648}"/>
                </a:ext>
              </a:extLst>
            </p:cNvPr>
            <p:cNvSpPr/>
            <p:nvPr/>
          </p:nvSpPr>
          <p:spPr>
            <a:xfrm>
              <a:off x="44087143" y="18418630"/>
              <a:ext cx="3135085" cy="3657600"/>
            </a:xfrm>
            <a:prstGeom prst="ellipse">
              <a:avLst/>
            </a:prstGeom>
            <a:solidFill>
              <a:srgbClr val="F15F47"/>
            </a:solidFill>
            <a:ln>
              <a:solidFill>
                <a:srgbClr val="F15F47"/>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5" name="Oval 54">
              <a:extLst>
                <a:ext uri="{FF2B5EF4-FFF2-40B4-BE49-F238E27FC236}">
                  <a16:creationId xmlns:a16="http://schemas.microsoft.com/office/drawing/2014/main" id="{2EDDF468-2097-C7C4-66FF-F54439179B73}"/>
                </a:ext>
              </a:extLst>
            </p:cNvPr>
            <p:cNvSpPr/>
            <p:nvPr/>
          </p:nvSpPr>
          <p:spPr>
            <a:xfrm>
              <a:off x="36445371" y="14238515"/>
              <a:ext cx="4464050" cy="4767943"/>
            </a:xfrm>
            <a:prstGeom prst="ellipse">
              <a:avLst/>
            </a:prstGeom>
            <a:solidFill>
              <a:srgbClr val="FBA91E"/>
            </a:solidFill>
            <a:ln>
              <a:solidFill>
                <a:srgbClr val="FBA91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6" name="Oval 55">
              <a:extLst>
                <a:ext uri="{FF2B5EF4-FFF2-40B4-BE49-F238E27FC236}">
                  <a16:creationId xmlns:a16="http://schemas.microsoft.com/office/drawing/2014/main" id="{6E633AA6-C285-12FF-8DCB-497B6F8B120C}"/>
                </a:ext>
              </a:extLst>
            </p:cNvPr>
            <p:cNvSpPr/>
            <p:nvPr/>
          </p:nvSpPr>
          <p:spPr>
            <a:xfrm>
              <a:off x="27432000" y="16197945"/>
              <a:ext cx="4464050" cy="5878286"/>
            </a:xfrm>
            <a:prstGeom prst="ellipse">
              <a:avLst/>
            </a:prstGeom>
            <a:solidFill>
              <a:srgbClr val="6EA56C"/>
            </a:solidFill>
            <a:ln>
              <a:solidFill>
                <a:srgbClr val="6EA56C"/>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7" name="Oval 56">
              <a:extLst>
                <a:ext uri="{FF2B5EF4-FFF2-40B4-BE49-F238E27FC236}">
                  <a16:creationId xmlns:a16="http://schemas.microsoft.com/office/drawing/2014/main" id="{91666CB3-4AD8-6EF2-8354-F5B4CE30893F}"/>
                </a:ext>
              </a:extLst>
            </p:cNvPr>
            <p:cNvSpPr/>
            <p:nvPr/>
          </p:nvSpPr>
          <p:spPr>
            <a:xfrm>
              <a:off x="16981714" y="12605659"/>
              <a:ext cx="5900965" cy="6335485"/>
            </a:xfrm>
            <a:prstGeom prst="ellipse">
              <a:avLst/>
            </a:prstGeom>
            <a:solidFill>
              <a:srgbClr val="3AC6E1"/>
            </a:solidFill>
            <a:ln>
              <a:solidFill>
                <a:srgbClr val="3AC6E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2" name="TextBox 61">
              <a:extLst>
                <a:ext uri="{FF2B5EF4-FFF2-40B4-BE49-F238E27FC236}">
                  <a16:creationId xmlns:a16="http://schemas.microsoft.com/office/drawing/2014/main" id="{2F68AFE9-AD8B-EFAC-7A8E-2933E8A17A8E}"/>
                </a:ext>
              </a:extLst>
            </p:cNvPr>
            <p:cNvSpPr txBox="1"/>
            <p:nvPr/>
          </p:nvSpPr>
          <p:spPr>
            <a:xfrm>
              <a:off x="44791510" y="18060222"/>
              <a:ext cx="1856978" cy="1323439"/>
            </a:xfrm>
            <a:prstGeom prst="rect">
              <a:avLst/>
            </a:prstGeom>
            <a:noFill/>
          </p:spPr>
          <p:txBody>
            <a:bodyPr wrap="square" rtlCol="1">
              <a:spAutoFit/>
            </a:bodyPr>
            <a:lstStyle/>
            <a:p>
              <a:pPr algn="ctr" rtl="1"/>
              <a:r>
                <a:rPr lang="ar-SA" sz="8000" b="1" dirty="0">
                  <a:solidFill>
                    <a:srgbClr val="001F33"/>
                  </a:solidFill>
                  <a:cs typeface="+mj-cs"/>
                </a:rPr>
                <a:t>01</a:t>
              </a:r>
            </a:p>
          </p:txBody>
        </p:sp>
        <p:sp>
          <p:nvSpPr>
            <p:cNvPr id="63" name="TextBox 62">
              <a:extLst>
                <a:ext uri="{FF2B5EF4-FFF2-40B4-BE49-F238E27FC236}">
                  <a16:creationId xmlns:a16="http://schemas.microsoft.com/office/drawing/2014/main" id="{BA99BD12-8753-5F55-6D5B-089CBD3B7F49}"/>
                </a:ext>
              </a:extLst>
            </p:cNvPr>
            <p:cNvSpPr txBox="1"/>
            <p:nvPr/>
          </p:nvSpPr>
          <p:spPr>
            <a:xfrm>
              <a:off x="37748907" y="17603842"/>
              <a:ext cx="1856978" cy="1631216"/>
            </a:xfrm>
            <a:prstGeom prst="rect">
              <a:avLst/>
            </a:prstGeom>
            <a:noFill/>
          </p:spPr>
          <p:txBody>
            <a:bodyPr wrap="square" rtlCol="1">
              <a:spAutoFit/>
            </a:bodyPr>
            <a:lstStyle/>
            <a:p>
              <a:pPr algn="ctr" rtl="1"/>
              <a:r>
                <a:rPr lang="ar-SA" sz="10000" b="1" dirty="0">
                  <a:solidFill>
                    <a:srgbClr val="001F33"/>
                  </a:solidFill>
                  <a:cs typeface="+mj-cs"/>
                </a:rPr>
                <a:t>02</a:t>
              </a:r>
            </a:p>
          </p:txBody>
        </p:sp>
        <p:sp>
          <p:nvSpPr>
            <p:cNvPr id="64" name="TextBox 63">
              <a:extLst>
                <a:ext uri="{FF2B5EF4-FFF2-40B4-BE49-F238E27FC236}">
                  <a16:creationId xmlns:a16="http://schemas.microsoft.com/office/drawing/2014/main" id="{73BCAFDA-8AA3-6B83-BD41-532C9192FC31}"/>
                </a:ext>
              </a:extLst>
            </p:cNvPr>
            <p:cNvSpPr txBox="1"/>
            <p:nvPr/>
          </p:nvSpPr>
          <p:spPr>
            <a:xfrm>
              <a:off x="28746875" y="15840356"/>
              <a:ext cx="1856978" cy="1938992"/>
            </a:xfrm>
            <a:prstGeom prst="rect">
              <a:avLst/>
            </a:prstGeom>
            <a:noFill/>
          </p:spPr>
          <p:txBody>
            <a:bodyPr wrap="square" rtlCol="1">
              <a:spAutoFit/>
            </a:bodyPr>
            <a:lstStyle/>
            <a:p>
              <a:pPr algn="ctr" rtl="1"/>
              <a:r>
                <a:rPr lang="ar-SA" sz="12000" b="1" dirty="0">
                  <a:solidFill>
                    <a:srgbClr val="001F33"/>
                  </a:solidFill>
                  <a:cs typeface="+mj-cs"/>
                </a:rPr>
                <a:t>03</a:t>
              </a:r>
            </a:p>
          </p:txBody>
        </p:sp>
        <p:sp>
          <p:nvSpPr>
            <p:cNvPr id="65" name="TextBox 64">
              <a:extLst>
                <a:ext uri="{FF2B5EF4-FFF2-40B4-BE49-F238E27FC236}">
                  <a16:creationId xmlns:a16="http://schemas.microsoft.com/office/drawing/2014/main" id="{12D36E76-AABC-8BF8-7702-1A968BED96A1}"/>
                </a:ext>
              </a:extLst>
            </p:cNvPr>
            <p:cNvSpPr txBox="1"/>
            <p:nvPr/>
          </p:nvSpPr>
          <p:spPr>
            <a:xfrm>
              <a:off x="19003707" y="17275630"/>
              <a:ext cx="2120460" cy="2246769"/>
            </a:xfrm>
            <a:prstGeom prst="rect">
              <a:avLst/>
            </a:prstGeom>
            <a:noFill/>
          </p:spPr>
          <p:txBody>
            <a:bodyPr wrap="square" rtlCol="1">
              <a:spAutoFit/>
            </a:bodyPr>
            <a:lstStyle/>
            <a:p>
              <a:pPr algn="ctr" rtl="1"/>
              <a:r>
                <a:rPr lang="ar-SA" sz="14000" b="1" dirty="0">
                  <a:solidFill>
                    <a:srgbClr val="001F33"/>
                  </a:solidFill>
                  <a:cs typeface="+mj-cs"/>
                </a:rPr>
                <a:t>04</a:t>
              </a:r>
            </a:p>
          </p:txBody>
        </p:sp>
        <p:sp>
          <p:nvSpPr>
            <p:cNvPr id="67" name="TextBox 66">
              <a:extLst>
                <a:ext uri="{FF2B5EF4-FFF2-40B4-BE49-F238E27FC236}">
                  <a16:creationId xmlns:a16="http://schemas.microsoft.com/office/drawing/2014/main" id="{5EC96CDE-1C03-3C6C-C5C2-D7A11AAAC177}"/>
                </a:ext>
              </a:extLst>
            </p:cNvPr>
            <p:cNvSpPr txBox="1"/>
            <p:nvPr/>
          </p:nvSpPr>
          <p:spPr>
            <a:xfrm>
              <a:off x="41718123" y="19816944"/>
              <a:ext cx="8003751" cy="1323439"/>
            </a:xfrm>
            <a:prstGeom prst="rect">
              <a:avLst/>
            </a:prstGeom>
            <a:noFill/>
          </p:spPr>
          <p:txBody>
            <a:bodyPr wrap="square" rtlCol="1">
              <a:spAutoFit/>
            </a:bodyPr>
            <a:lstStyle/>
            <a:p>
              <a:pPr algn="ctr" rtl="1"/>
              <a:r>
                <a:rPr lang="ar-SA" sz="8000" b="1" dirty="0">
                  <a:solidFill>
                    <a:srgbClr val="001F33"/>
                  </a:solidFill>
                  <a:cs typeface="+mj-cs"/>
                </a:rPr>
                <a:t>الإطار العام</a:t>
              </a:r>
            </a:p>
          </p:txBody>
        </p:sp>
        <p:sp>
          <p:nvSpPr>
            <p:cNvPr id="68" name="TextBox 67">
              <a:extLst>
                <a:ext uri="{FF2B5EF4-FFF2-40B4-BE49-F238E27FC236}">
                  <a16:creationId xmlns:a16="http://schemas.microsoft.com/office/drawing/2014/main" id="{2AD10986-ECF7-A0EF-BC77-5B4215728CFC}"/>
                </a:ext>
              </a:extLst>
            </p:cNvPr>
            <p:cNvSpPr txBox="1"/>
            <p:nvPr/>
          </p:nvSpPr>
          <p:spPr>
            <a:xfrm>
              <a:off x="34675520" y="15583251"/>
              <a:ext cx="8003751" cy="1631216"/>
            </a:xfrm>
            <a:prstGeom prst="rect">
              <a:avLst/>
            </a:prstGeom>
            <a:noFill/>
          </p:spPr>
          <p:txBody>
            <a:bodyPr wrap="square" rtlCol="1">
              <a:spAutoFit/>
            </a:bodyPr>
            <a:lstStyle/>
            <a:p>
              <a:pPr algn="ctr" rtl="1"/>
              <a:r>
                <a:rPr lang="ar-SA" sz="10000" b="1" dirty="0">
                  <a:solidFill>
                    <a:srgbClr val="001F33"/>
                  </a:solidFill>
                  <a:cs typeface="+mj-cs"/>
                </a:rPr>
                <a:t>تحليل الموقع</a:t>
              </a:r>
            </a:p>
          </p:txBody>
        </p:sp>
        <p:sp>
          <p:nvSpPr>
            <p:cNvPr id="69" name="TextBox 68">
              <a:extLst>
                <a:ext uri="{FF2B5EF4-FFF2-40B4-BE49-F238E27FC236}">
                  <a16:creationId xmlns:a16="http://schemas.microsoft.com/office/drawing/2014/main" id="{C86D6F34-E04F-7657-B6A2-3CBF5FE37F1D}"/>
                </a:ext>
              </a:extLst>
            </p:cNvPr>
            <p:cNvSpPr txBox="1"/>
            <p:nvPr/>
          </p:nvSpPr>
          <p:spPr>
            <a:xfrm>
              <a:off x="25673488" y="17496120"/>
              <a:ext cx="8003751" cy="3785652"/>
            </a:xfrm>
            <a:prstGeom prst="rect">
              <a:avLst/>
            </a:prstGeom>
            <a:noFill/>
          </p:spPr>
          <p:txBody>
            <a:bodyPr wrap="square" rtlCol="1">
              <a:spAutoFit/>
            </a:bodyPr>
            <a:lstStyle/>
            <a:p>
              <a:pPr algn="ctr" rtl="1"/>
              <a:r>
                <a:rPr lang="ar-SA" sz="12000" b="1" dirty="0">
                  <a:solidFill>
                    <a:srgbClr val="001F33"/>
                  </a:solidFill>
                  <a:cs typeface="+mj-cs"/>
                </a:rPr>
                <a:t>صياغة المشروع</a:t>
              </a:r>
            </a:p>
          </p:txBody>
        </p:sp>
        <p:sp>
          <p:nvSpPr>
            <p:cNvPr id="70" name="TextBox 69">
              <a:extLst>
                <a:ext uri="{FF2B5EF4-FFF2-40B4-BE49-F238E27FC236}">
                  <a16:creationId xmlns:a16="http://schemas.microsoft.com/office/drawing/2014/main" id="{B334A873-B33E-382D-A06A-652EE0E68CBA}"/>
                </a:ext>
              </a:extLst>
            </p:cNvPr>
            <p:cNvSpPr txBox="1"/>
            <p:nvPr/>
          </p:nvSpPr>
          <p:spPr>
            <a:xfrm>
              <a:off x="15987631" y="13086121"/>
              <a:ext cx="8003751" cy="4401205"/>
            </a:xfrm>
            <a:prstGeom prst="rect">
              <a:avLst/>
            </a:prstGeom>
            <a:noFill/>
          </p:spPr>
          <p:txBody>
            <a:bodyPr wrap="square" rtlCol="1">
              <a:spAutoFit/>
            </a:bodyPr>
            <a:lstStyle/>
            <a:p>
              <a:pPr algn="ctr" rtl="1"/>
              <a:r>
                <a:rPr lang="ar-SA" sz="14000" b="1" dirty="0">
                  <a:solidFill>
                    <a:srgbClr val="001F33"/>
                  </a:solidFill>
                  <a:cs typeface="+mj-cs"/>
                </a:rPr>
                <a:t>المخطط النهائي</a:t>
              </a:r>
            </a:p>
          </p:txBody>
        </p:sp>
        <p:sp>
          <p:nvSpPr>
            <p:cNvPr id="72" name="TextBox 71">
              <a:extLst>
                <a:ext uri="{FF2B5EF4-FFF2-40B4-BE49-F238E27FC236}">
                  <a16:creationId xmlns:a16="http://schemas.microsoft.com/office/drawing/2014/main" id="{192DBCED-67BA-7B47-4D37-4B7C4F1AA60B}"/>
                </a:ext>
              </a:extLst>
            </p:cNvPr>
            <p:cNvSpPr txBox="1"/>
            <p:nvPr/>
          </p:nvSpPr>
          <p:spPr>
            <a:xfrm>
              <a:off x="42321993" y="13824890"/>
              <a:ext cx="7769249" cy="2554545"/>
            </a:xfrm>
            <a:prstGeom prst="rect">
              <a:avLst/>
            </a:prstGeom>
            <a:noFill/>
          </p:spPr>
          <p:txBody>
            <a:bodyPr wrap="square" rtlCol="1">
              <a:spAutoFit/>
            </a:bodyPr>
            <a:lstStyle/>
            <a:p>
              <a:pPr algn="ctr" rtl="1"/>
              <a:r>
                <a:rPr lang="ar-SA" sz="8000" dirty="0">
                  <a:solidFill>
                    <a:srgbClr val="001F33"/>
                  </a:solidFill>
                  <a:cs typeface="+mj-cs"/>
                </a:rPr>
                <a:t>اختيار الموقع</a:t>
              </a:r>
            </a:p>
            <a:p>
              <a:pPr algn="ctr" rtl="1"/>
              <a:r>
                <a:rPr lang="ar-SA" sz="8000" dirty="0">
                  <a:solidFill>
                    <a:srgbClr val="001F33"/>
                  </a:solidFill>
                  <a:cs typeface="+mj-cs"/>
                </a:rPr>
                <a:t>مبررات اختيار الموقع</a:t>
              </a:r>
            </a:p>
          </p:txBody>
        </p:sp>
        <p:sp>
          <p:nvSpPr>
            <p:cNvPr id="73" name="TextBox 72">
              <a:extLst>
                <a:ext uri="{FF2B5EF4-FFF2-40B4-BE49-F238E27FC236}">
                  <a16:creationId xmlns:a16="http://schemas.microsoft.com/office/drawing/2014/main" id="{9A3B5196-C6E5-C07C-99B4-596C2A57A1A2}"/>
                </a:ext>
              </a:extLst>
            </p:cNvPr>
            <p:cNvSpPr txBox="1"/>
            <p:nvPr/>
          </p:nvSpPr>
          <p:spPr>
            <a:xfrm>
              <a:off x="32600418" y="20837704"/>
              <a:ext cx="10782357" cy="5016758"/>
            </a:xfrm>
            <a:prstGeom prst="rect">
              <a:avLst/>
            </a:prstGeom>
            <a:noFill/>
          </p:spPr>
          <p:txBody>
            <a:bodyPr wrap="square" rtlCol="1">
              <a:spAutoFit/>
            </a:bodyPr>
            <a:lstStyle/>
            <a:p>
              <a:pPr algn="ctr" rtl="1"/>
              <a:r>
                <a:rPr lang="ar-SA" sz="8000" dirty="0">
                  <a:solidFill>
                    <a:srgbClr val="001F33"/>
                  </a:solidFill>
                  <a:cs typeface="+mj-cs"/>
                </a:rPr>
                <a:t>تحليل الوضع القائم </a:t>
              </a:r>
            </a:p>
            <a:p>
              <a:pPr algn="ctr" rtl="1"/>
              <a:r>
                <a:rPr lang="ar-SA" sz="8000" dirty="0">
                  <a:solidFill>
                    <a:srgbClr val="001F33"/>
                  </a:solidFill>
                  <a:cs typeface="+mj-cs"/>
                </a:rPr>
                <a:t>الفرص والإمكانيات + التحديات والمعيقات</a:t>
              </a:r>
            </a:p>
            <a:p>
              <a:pPr algn="ctr" rtl="1"/>
              <a:endParaRPr lang="ar-SA" sz="8000" dirty="0">
                <a:solidFill>
                  <a:srgbClr val="001F33"/>
                </a:solidFill>
                <a:cs typeface="+mj-cs"/>
              </a:endParaRPr>
            </a:p>
          </p:txBody>
        </p:sp>
        <p:sp>
          <p:nvSpPr>
            <p:cNvPr id="74" name="TextBox 73">
              <a:extLst>
                <a:ext uri="{FF2B5EF4-FFF2-40B4-BE49-F238E27FC236}">
                  <a16:creationId xmlns:a16="http://schemas.microsoft.com/office/drawing/2014/main" id="{75993CB0-9DB1-C491-4600-0C967029A7C4}"/>
                </a:ext>
              </a:extLst>
            </p:cNvPr>
            <p:cNvSpPr txBox="1"/>
            <p:nvPr/>
          </p:nvSpPr>
          <p:spPr>
            <a:xfrm>
              <a:off x="24472998" y="10021718"/>
              <a:ext cx="10782357" cy="3785652"/>
            </a:xfrm>
            <a:prstGeom prst="rect">
              <a:avLst/>
            </a:prstGeom>
            <a:noFill/>
          </p:spPr>
          <p:txBody>
            <a:bodyPr wrap="square" rtlCol="1">
              <a:spAutoFit/>
            </a:bodyPr>
            <a:lstStyle/>
            <a:p>
              <a:pPr algn="ctr" rtl="1"/>
              <a:r>
                <a:rPr lang="ar-SA" sz="8000" dirty="0">
                  <a:solidFill>
                    <a:srgbClr val="001F33"/>
                  </a:solidFill>
                  <a:cs typeface="+mj-cs"/>
                </a:rPr>
                <a:t>الرؤية المستقبلية</a:t>
              </a:r>
            </a:p>
            <a:p>
              <a:pPr algn="ctr" rtl="1"/>
              <a:r>
                <a:rPr lang="ar-SA" sz="8000" dirty="0">
                  <a:solidFill>
                    <a:srgbClr val="001F33"/>
                  </a:solidFill>
                  <a:cs typeface="+mj-cs"/>
                </a:rPr>
                <a:t>مكونات واهداف الرؤية</a:t>
              </a:r>
            </a:p>
            <a:p>
              <a:pPr algn="ctr" rtl="1"/>
              <a:r>
                <a:rPr lang="ar-SA" sz="8000" dirty="0">
                  <a:solidFill>
                    <a:srgbClr val="001F33"/>
                  </a:solidFill>
                  <a:cs typeface="+mj-cs"/>
                </a:rPr>
                <a:t>فكرة المشروع </a:t>
              </a:r>
            </a:p>
          </p:txBody>
        </p:sp>
        <p:sp>
          <p:nvSpPr>
            <p:cNvPr id="75" name="TextBox 74">
              <a:extLst>
                <a:ext uri="{FF2B5EF4-FFF2-40B4-BE49-F238E27FC236}">
                  <a16:creationId xmlns:a16="http://schemas.microsoft.com/office/drawing/2014/main" id="{11F2FAEB-EA53-3126-B3F7-1EE6373CB6CF}"/>
                </a:ext>
              </a:extLst>
            </p:cNvPr>
            <p:cNvSpPr txBox="1"/>
            <p:nvPr/>
          </p:nvSpPr>
          <p:spPr>
            <a:xfrm>
              <a:off x="14238515" y="21001175"/>
              <a:ext cx="10782357" cy="2554545"/>
            </a:xfrm>
            <a:prstGeom prst="rect">
              <a:avLst/>
            </a:prstGeom>
            <a:noFill/>
          </p:spPr>
          <p:txBody>
            <a:bodyPr wrap="square" rtlCol="1">
              <a:spAutoFit/>
            </a:bodyPr>
            <a:lstStyle/>
            <a:p>
              <a:pPr algn="ctr" rtl="1"/>
              <a:r>
                <a:rPr lang="ar-SA" sz="8000" dirty="0">
                  <a:solidFill>
                    <a:srgbClr val="001F33"/>
                  </a:solidFill>
                  <a:cs typeface="+mj-cs"/>
                </a:rPr>
                <a:t>مراحل اعداد المخطط النهائي بناءً على الرؤية وفكرة المشروع </a:t>
              </a:r>
            </a:p>
          </p:txBody>
        </p:sp>
        <p:sp>
          <p:nvSpPr>
            <p:cNvPr id="6" name="Rectangle 5">
              <a:extLst>
                <a:ext uri="{FF2B5EF4-FFF2-40B4-BE49-F238E27FC236}">
                  <a16:creationId xmlns:a16="http://schemas.microsoft.com/office/drawing/2014/main" id="{17EF98E4-4020-ECFE-971D-9D4583734ADF}"/>
                </a:ext>
              </a:extLst>
            </p:cNvPr>
            <p:cNvSpPr/>
            <p:nvPr/>
          </p:nvSpPr>
          <p:spPr>
            <a:xfrm rot="20812197">
              <a:off x="13633074" y="15097430"/>
              <a:ext cx="1259723" cy="2554545"/>
            </a:xfrm>
            <a:prstGeom prst="rect">
              <a:avLst/>
            </a:prstGeom>
            <a:solidFill>
              <a:srgbClr val="EEE8DA"/>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grpSp>
      <p:cxnSp>
        <p:nvCxnSpPr>
          <p:cNvPr id="9" name="Straight Arrow Connector 8">
            <a:extLst>
              <a:ext uri="{FF2B5EF4-FFF2-40B4-BE49-F238E27FC236}">
                <a16:creationId xmlns:a16="http://schemas.microsoft.com/office/drawing/2014/main" id="{DEE932C9-F900-E59B-0043-E20F2EB0A597}"/>
              </a:ext>
            </a:extLst>
          </p:cNvPr>
          <p:cNvCxnSpPr/>
          <p:nvPr/>
        </p:nvCxnSpPr>
        <p:spPr>
          <a:xfrm flipV="1">
            <a:off x="39449830" y="16583199"/>
            <a:ext cx="0" cy="1243605"/>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AE8C067-575E-95A3-C99C-A974CECA91A0}"/>
              </a:ext>
            </a:extLst>
          </p:cNvPr>
          <p:cNvCxnSpPr/>
          <p:nvPr/>
        </p:nvCxnSpPr>
        <p:spPr>
          <a:xfrm flipV="1">
            <a:off x="23469601" y="14151286"/>
            <a:ext cx="0" cy="1243605"/>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8A1689C-5E65-86A9-4070-BD01E11FA2B7}"/>
              </a:ext>
            </a:extLst>
          </p:cNvPr>
          <p:cNvCxnSpPr>
            <a:cxnSpLocks/>
          </p:cNvCxnSpPr>
          <p:nvPr/>
        </p:nvCxnSpPr>
        <p:spPr>
          <a:xfrm>
            <a:off x="32215082" y="19721226"/>
            <a:ext cx="0" cy="1484297"/>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1D3C832-4CD3-FC8C-9689-3249EEC4C265}"/>
              </a:ext>
            </a:extLst>
          </p:cNvPr>
          <p:cNvCxnSpPr>
            <a:cxnSpLocks/>
          </p:cNvCxnSpPr>
          <p:nvPr/>
        </p:nvCxnSpPr>
        <p:spPr>
          <a:xfrm>
            <a:off x="13687597" y="19718167"/>
            <a:ext cx="0" cy="1484297"/>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09232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1458555"/>
            <a:ext cx="6149365" cy="3170099"/>
          </a:xfrm>
          <a:prstGeom prst="rect">
            <a:avLst/>
          </a:prstGeom>
          <a:noFill/>
        </p:spPr>
        <p:txBody>
          <a:bodyPr wrap="square" rtlCol="1">
            <a:spAutoFit/>
          </a:bodyPr>
          <a:lstStyle/>
          <a:p>
            <a:pPr algn="ctr" rtl="1"/>
            <a:r>
              <a:rPr lang="ar-SA" sz="10000" dirty="0">
                <a:solidFill>
                  <a:srgbClr val="F3F0DE"/>
                </a:solidFill>
                <a:cs typeface="+mj-cs"/>
              </a:rPr>
              <a:t>الطرق الإلتفافية</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7515883"/>
            <a:ext cx="6149365" cy="4708981"/>
          </a:xfrm>
          <a:prstGeom prst="rect">
            <a:avLst/>
          </a:prstGeom>
          <a:noFill/>
        </p:spPr>
        <p:txBody>
          <a:bodyPr wrap="square" rtlCol="1">
            <a:spAutoFit/>
          </a:bodyPr>
          <a:lstStyle/>
          <a:p>
            <a:pPr algn="ctr" rtl="1"/>
            <a:r>
              <a:rPr lang="ar-SA" sz="10000" dirty="0">
                <a:solidFill>
                  <a:srgbClr val="F3F0DE"/>
                </a:solidFill>
                <a:cs typeface="+mj-cs"/>
              </a:rPr>
              <a:t>الحواجز والإغلاقات</a:t>
            </a:r>
          </a:p>
          <a:p>
            <a:pPr algn="ctr" rtl="1"/>
            <a:endParaRPr lang="ar-SA" sz="10000" dirty="0">
              <a:solidFill>
                <a:schemeClr val="bg1"/>
              </a:solidFill>
              <a:cs typeface="+mj-cs"/>
            </a:endParaRP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rgbClr val="F3F0DE"/>
                </a:solidFill>
                <a:cs typeface="+mj-cs"/>
              </a:rPr>
              <a:t>جدار الفصل العنصري</a:t>
            </a:r>
          </a:p>
        </p:txBody>
      </p:sp>
      <p:sp>
        <p:nvSpPr>
          <p:cNvPr id="4" name="TextBox 3">
            <a:extLst>
              <a:ext uri="{FF2B5EF4-FFF2-40B4-BE49-F238E27FC236}">
                <a16:creationId xmlns:a16="http://schemas.microsoft.com/office/drawing/2014/main" id="{F4D3CCA9-35F9-28FB-A509-747422A085C7}"/>
              </a:ext>
            </a:extLst>
          </p:cNvPr>
          <p:cNvSpPr txBox="1"/>
          <p:nvPr/>
        </p:nvSpPr>
        <p:spPr>
          <a:xfrm>
            <a:off x="39144375" y="20279164"/>
            <a:ext cx="7128145" cy="1569660"/>
          </a:xfrm>
          <a:prstGeom prst="rect">
            <a:avLst/>
          </a:prstGeom>
          <a:noFill/>
        </p:spPr>
        <p:txBody>
          <a:bodyPr wrap="square">
            <a:spAutoFit/>
          </a:bodyPr>
          <a:lstStyle/>
          <a:p>
            <a:pPr algn="ctr" rtl="1"/>
            <a:r>
              <a:rPr lang="ar-SA" sz="9600" dirty="0">
                <a:solidFill>
                  <a:srgbClr val="001F33"/>
                </a:solidFill>
                <a:cs typeface="+mj-cs"/>
              </a:rPr>
              <a:t>نشأة المستعمرات</a:t>
            </a:r>
          </a:p>
        </p:txBody>
      </p:sp>
      <p:sp>
        <p:nvSpPr>
          <p:cNvPr id="5" name="TextBox 4">
            <a:extLst>
              <a:ext uri="{FF2B5EF4-FFF2-40B4-BE49-F238E27FC236}">
                <a16:creationId xmlns:a16="http://schemas.microsoft.com/office/drawing/2014/main" id="{70198BAC-8341-2304-53D9-9EF0720929DD}"/>
              </a:ext>
            </a:extLst>
          </p:cNvPr>
          <p:cNvSpPr txBox="1"/>
          <p:nvPr/>
        </p:nvSpPr>
        <p:spPr>
          <a:xfrm>
            <a:off x="39166986" y="25687357"/>
            <a:ext cx="7128145" cy="3046988"/>
          </a:xfrm>
          <a:prstGeom prst="rect">
            <a:avLst/>
          </a:prstGeom>
          <a:noFill/>
        </p:spPr>
        <p:txBody>
          <a:bodyPr wrap="square">
            <a:spAutoFit/>
          </a:bodyPr>
          <a:lstStyle/>
          <a:p>
            <a:pPr algn="ctr" rtl="1"/>
            <a:r>
              <a:rPr lang="ar-SA" sz="9600" dirty="0">
                <a:solidFill>
                  <a:schemeClr val="bg1"/>
                </a:solidFill>
                <a:cs typeface="+mj-cs"/>
              </a:rPr>
              <a:t>تصنيف المستعمرات</a:t>
            </a:r>
          </a:p>
        </p:txBody>
      </p:sp>
      <p:grpSp>
        <p:nvGrpSpPr>
          <p:cNvPr id="12" name="Group 11">
            <a:extLst>
              <a:ext uri="{FF2B5EF4-FFF2-40B4-BE49-F238E27FC236}">
                <a16:creationId xmlns:a16="http://schemas.microsoft.com/office/drawing/2014/main" id="{E9A1AB83-77C9-22A3-D533-94315D8851C3}"/>
              </a:ext>
            </a:extLst>
          </p:cNvPr>
          <p:cNvGrpSpPr/>
          <p:nvPr/>
        </p:nvGrpSpPr>
        <p:grpSpPr>
          <a:xfrm>
            <a:off x="-1" y="17921"/>
            <a:ext cx="39589174" cy="30257292"/>
            <a:chOff x="-1" y="17921"/>
            <a:chExt cx="39589174" cy="30257292"/>
          </a:xfrm>
        </p:grpSpPr>
        <p:pic>
          <p:nvPicPr>
            <p:cNvPr id="6" name="Picture 5">
              <a:extLst>
                <a:ext uri="{FF2B5EF4-FFF2-40B4-BE49-F238E27FC236}">
                  <a16:creationId xmlns:a16="http://schemas.microsoft.com/office/drawing/2014/main" id="{AAAAAAAE-1C9A-F3D5-23D7-BFF75F6C4B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921"/>
              <a:ext cx="39589174" cy="30257292"/>
            </a:xfrm>
            <a:prstGeom prst="rect">
              <a:avLst/>
            </a:prstGeom>
          </p:spPr>
        </p:pic>
        <p:pic>
          <p:nvPicPr>
            <p:cNvPr id="11" name="Picture 10">
              <a:extLst>
                <a:ext uri="{FF2B5EF4-FFF2-40B4-BE49-F238E27FC236}">
                  <a16:creationId xmlns:a16="http://schemas.microsoft.com/office/drawing/2014/main" id="{01AD0B56-92E6-3F67-C50A-0E3315D694BF}"/>
                </a:ext>
              </a:extLst>
            </p:cNvPr>
            <p:cNvPicPr>
              <a:picLocks noChangeAspect="1"/>
            </p:cNvPicPr>
            <p:nvPr/>
          </p:nvPicPr>
          <p:blipFill rotWithShape="1">
            <a:blip r:embed="rId3">
              <a:extLst>
                <a:ext uri="{28A0092B-C50C-407E-A947-70E740481C1C}">
                  <a14:useLocalDpi xmlns:a14="http://schemas.microsoft.com/office/drawing/2010/main" val="0"/>
                </a:ext>
              </a:extLst>
            </a:blip>
            <a:srcRect l="3333" t="13583" r="3293" b="13537"/>
            <a:stretch/>
          </p:blipFill>
          <p:spPr>
            <a:xfrm>
              <a:off x="1306286" y="4114800"/>
              <a:ext cx="36984214" cy="22076229"/>
            </a:xfrm>
            <a:prstGeom prst="rect">
              <a:avLst/>
            </a:prstGeom>
          </p:spPr>
        </p:pic>
      </p:grpSp>
      <p:pic>
        <p:nvPicPr>
          <p:cNvPr id="14" name="Picture 13">
            <a:extLst>
              <a:ext uri="{FF2B5EF4-FFF2-40B4-BE49-F238E27FC236}">
                <a16:creationId xmlns:a16="http://schemas.microsoft.com/office/drawing/2014/main" id="{E46EFD77-CBFD-E778-EED3-F0A323F086FD}"/>
              </a:ext>
            </a:extLst>
          </p:cNvPr>
          <p:cNvPicPr>
            <a:picLocks noChangeAspect="1"/>
          </p:cNvPicPr>
          <p:nvPr/>
        </p:nvPicPr>
        <p:blipFill rotWithShape="1">
          <a:blip r:embed="rId4">
            <a:extLst>
              <a:ext uri="{28A0092B-C50C-407E-A947-70E740481C1C}">
                <a14:useLocalDpi xmlns:a14="http://schemas.microsoft.com/office/drawing/2010/main" val="0"/>
              </a:ext>
            </a:extLst>
          </a:blip>
          <a:srcRect t="1031" b="3439"/>
          <a:stretch/>
        </p:blipFill>
        <p:spPr>
          <a:xfrm>
            <a:off x="26485264" y="4836909"/>
            <a:ext cx="9134999" cy="5414581"/>
          </a:xfrm>
          <a:prstGeom prst="rect">
            <a:avLst/>
          </a:prstGeom>
          <a:solidFill>
            <a:srgbClr val="EEE8DA"/>
          </a:solidFill>
        </p:spPr>
      </p:pic>
    </p:spTree>
    <p:extLst>
      <p:ext uri="{BB962C8B-B14F-4D97-AF65-F5344CB8AC3E}">
        <p14:creationId xmlns:p14="http://schemas.microsoft.com/office/powerpoint/2010/main" val="12125575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0" name="TextBox 39">
            <a:extLst>
              <a:ext uri="{FF2B5EF4-FFF2-40B4-BE49-F238E27FC236}">
                <a16:creationId xmlns:a16="http://schemas.microsoft.com/office/drawing/2014/main" id="{C8E61F76-5A48-4D46-8963-BC2ECD5FA476}"/>
              </a:ext>
            </a:extLst>
          </p:cNvPr>
          <p:cNvSpPr txBox="1"/>
          <p:nvPr/>
        </p:nvSpPr>
        <p:spPr>
          <a:xfrm>
            <a:off x="39681773" y="1458555"/>
            <a:ext cx="6149365" cy="3170099"/>
          </a:xfrm>
          <a:prstGeom prst="rect">
            <a:avLst/>
          </a:prstGeom>
          <a:noFill/>
        </p:spPr>
        <p:txBody>
          <a:bodyPr wrap="square" rtlCol="1">
            <a:spAutoFit/>
          </a:bodyPr>
          <a:lstStyle/>
          <a:p>
            <a:pPr algn="ctr" rtl="1"/>
            <a:r>
              <a:rPr lang="ar-SA" sz="10000" dirty="0">
                <a:solidFill>
                  <a:srgbClr val="F3F0DE"/>
                </a:solidFill>
                <a:cs typeface="+mj-cs"/>
              </a:rPr>
              <a:t>الطرق الإلتفافية</a:t>
            </a:r>
          </a:p>
        </p:txBody>
      </p:sp>
      <p:sp>
        <p:nvSpPr>
          <p:cNvPr id="41" name="TextBox 40">
            <a:extLst>
              <a:ext uri="{FF2B5EF4-FFF2-40B4-BE49-F238E27FC236}">
                <a16:creationId xmlns:a16="http://schemas.microsoft.com/office/drawing/2014/main" id="{BB9423DF-15C5-FE9A-7B3B-5117C7D3D360}"/>
              </a:ext>
            </a:extLst>
          </p:cNvPr>
          <p:cNvSpPr txBox="1"/>
          <p:nvPr/>
        </p:nvSpPr>
        <p:spPr>
          <a:xfrm>
            <a:off x="39681773" y="7515883"/>
            <a:ext cx="6149365" cy="4708981"/>
          </a:xfrm>
          <a:prstGeom prst="rect">
            <a:avLst/>
          </a:prstGeom>
          <a:noFill/>
        </p:spPr>
        <p:txBody>
          <a:bodyPr wrap="square" rtlCol="1">
            <a:spAutoFit/>
          </a:bodyPr>
          <a:lstStyle/>
          <a:p>
            <a:pPr algn="ctr" rtl="1"/>
            <a:r>
              <a:rPr lang="ar-SA" sz="10000" dirty="0">
                <a:solidFill>
                  <a:srgbClr val="F3F0DE"/>
                </a:solidFill>
                <a:cs typeface="+mj-cs"/>
              </a:rPr>
              <a:t>الحواجز والإغلاقات</a:t>
            </a:r>
          </a:p>
          <a:p>
            <a:pPr algn="ctr" rtl="1"/>
            <a:endParaRPr lang="ar-SA" sz="10000" dirty="0">
              <a:solidFill>
                <a:schemeClr val="bg1"/>
              </a:solidFill>
              <a:cs typeface="+mj-cs"/>
            </a:endParaRPr>
          </a:p>
        </p:txBody>
      </p:sp>
      <p:sp>
        <p:nvSpPr>
          <p:cNvPr id="42" name="TextBox 41">
            <a:extLst>
              <a:ext uri="{FF2B5EF4-FFF2-40B4-BE49-F238E27FC236}">
                <a16:creationId xmlns:a16="http://schemas.microsoft.com/office/drawing/2014/main" id="{BCB35696-41B1-359E-A7D0-F2F6494125D3}"/>
              </a:ext>
            </a:extLst>
          </p:cNvPr>
          <p:cNvSpPr txBox="1"/>
          <p:nvPr/>
        </p:nvSpPr>
        <p:spPr>
          <a:xfrm>
            <a:off x="39681773" y="13782318"/>
            <a:ext cx="6149365" cy="3170099"/>
          </a:xfrm>
          <a:prstGeom prst="rect">
            <a:avLst/>
          </a:prstGeom>
          <a:noFill/>
        </p:spPr>
        <p:txBody>
          <a:bodyPr wrap="square" rtlCol="1">
            <a:spAutoFit/>
          </a:bodyPr>
          <a:lstStyle/>
          <a:p>
            <a:pPr algn="ctr" rtl="1"/>
            <a:r>
              <a:rPr lang="ar-SA" sz="10000" dirty="0">
                <a:solidFill>
                  <a:srgbClr val="F3F0DE"/>
                </a:solidFill>
                <a:cs typeface="+mj-cs"/>
              </a:rPr>
              <a:t>جدار الفصل العنصري</a:t>
            </a:r>
          </a:p>
        </p:txBody>
      </p:sp>
      <p:sp>
        <p:nvSpPr>
          <p:cNvPr id="4" name="TextBox 3">
            <a:extLst>
              <a:ext uri="{FF2B5EF4-FFF2-40B4-BE49-F238E27FC236}">
                <a16:creationId xmlns:a16="http://schemas.microsoft.com/office/drawing/2014/main" id="{F4D3CCA9-35F9-28FB-A509-747422A085C7}"/>
              </a:ext>
            </a:extLst>
          </p:cNvPr>
          <p:cNvSpPr txBox="1"/>
          <p:nvPr/>
        </p:nvSpPr>
        <p:spPr>
          <a:xfrm>
            <a:off x="39144375" y="20279164"/>
            <a:ext cx="7128145" cy="1569660"/>
          </a:xfrm>
          <a:prstGeom prst="rect">
            <a:avLst/>
          </a:prstGeom>
          <a:noFill/>
        </p:spPr>
        <p:txBody>
          <a:bodyPr wrap="square">
            <a:spAutoFit/>
          </a:bodyPr>
          <a:lstStyle/>
          <a:p>
            <a:pPr algn="ctr" rtl="1"/>
            <a:r>
              <a:rPr lang="ar-SA" sz="9600" dirty="0">
                <a:solidFill>
                  <a:srgbClr val="F3F0DE"/>
                </a:solidFill>
                <a:cs typeface="+mj-cs"/>
              </a:rPr>
              <a:t>نشأة المستعمرات</a:t>
            </a:r>
          </a:p>
        </p:txBody>
      </p:sp>
      <p:sp>
        <p:nvSpPr>
          <p:cNvPr id="5" name="TextBox 4">
            <a:extLst>
              <a:ext uri="{FF2B5EF4-FFF2-40B4-BE49-F238E27FC236}">
                <a16:creationId xmlns:a16="http://schemas.microsoft.com/office/drawing/2014/main" id="{70198BAC-8341-2304-53D9-9EF0720929DD}"/>
              </a:ext>
            </a:extLst>
          </p:cNvPr>
          <p:cNvSpPr txBox="1"/>
          <p:nvPr/>
        </p:nvSpPr>
        <p:spPr>
          <a:xfrm>
            <a:off x="39166986" y="25687357"/>
            <a:ext cx="7128145" cy="3046988"/>
          </a:xfrm>
          <a:prstGeom prst="rect">
            <a:avLst/>
          </a:prstGeom>
          <a:noFill/>
        </p:spPr>
        <p:txBody>
          <a:bodyPr wrap="square">
            <a:spAutoFit/>
          </a:bodyPr>
          <a:lstStyle/>
          <a:p>
            <a:pPr algn="ctr" rtl="1"/>
            <a:r>
              <a:rPr lang="ar-SA" sz="9600" dirty="0">
                <a:solidFill>
                  <a:srgbClr val="001F33"/>
                </a:solidFill>
                <a:cs typeface="+mj-cs"/>
              </a:rPr>
              <a:t>تصنيف المستعمرات</a:t>
            </a:r>
          </a:p>
        </p:txBody>
      </p:sp>
      <p:grpSp>
        <p:nvGrpSpPr>
          <p:cNvPr id="10" name="Group 9">
            <a:extLst>
              <a:ext uri="{FF2B5EF4-FFF2-40B4-BE49-F238E27FC236}">
                <a16:creationId xmlns:a16="http://schemas.microsoft.com/office/drawing/2014/main" id="{2D5A620E-3BAA-44C2-CF7E-39ABC74C656E}"/>
              </a:ext>
            </a:extLst>
          </p:cNvPr>
          <p:cNvGrpSpPr/>
          <p:nvPr/>
        </p:nvGrpSpPr>
        <p:grpSpPr>
          <a:xfrm>
            <a:off x="0" y="17921"/>
            <a:ext cx="39295404" cy="30257292"/>
            <a:chOff x="0" y="17921"/>
            <a:chExt cx="39295404" cy="30257292"/>
          </a:xfrm>
        </p:grpSpPr>
        <p:pic>
          <p:nvPicPr>
            <p:cNvPr id="6" name="Picture 5">
              <a:extLst>
                <a:ext uri="{FF2B5EF4-FFF2-40B4-BE49-F238E27FC236}">
                  <a16:creationId xmlns:a16="http://schemas.microsoft.com/office/drawing/2014/main" id="{8C9AEAC0-E1AA-17BF-4AF2-008FABAD2C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921"/>
              <a:ext cx="39295404" cy="30257292"/>
            </a:xfrm>
            <a:prstGeom prst="rect">
              <a:avLst/>
            </a:prstGeom>
          </p:spPr>
        </p:pic>
        <p:sp>
          <p:nvSpPr>
            <p:cNvPr id="7" name="TextBox 6">
              <a:extLst>
                <a:ext uri="{FF2B5EF4-FFF2-40B4-BE49-F238E27FC236}">
                  <a16:creationId xmlns:a16="http://schemas.microsoft.com/office/drawing/2014/main" id="{75BDBA0B-0E45-535B-1D40-8924A0994212}"/>
                </a:ext>
              </a:extLst>
            </p:cNvPr>
            <p:cNvSpPr txBox="1"/>
            <p:nvPr/>
          </p:nvSpPr>
          <p:spPr>
            <a:xfrm>
              <a:off x="20821650" y="27793950"/>
              <a:ext cx="3962400" cy="784830"/>
            </a:xfrm>
            <a:prstGeom prst="rect">
              <a:avLst/>
            </a:prstGeom>
            <a:solidFill>
              <a:schemeClr val="bg1"/>
            </a:solidFill>
          </p:spPr>
          <p:txBody>
            <a:bodyPr wrap="square" rtlCol="1">
              <a:spAutoFit/>
            </a:bodyPr>
            <a:lstStyle/>
            <a:p>
              <a:pPr algn="r"/>
              <a:r>
                <a:rPr lang="ar-SA" sz="4500" dirty="0">
                  <a:cs typeface="+mj-cs"/>
                </a:rPr>
                <a:t>حضرية</a:t>
              </a:r>
            </a:p>
          </p:txBody>
        </p:sp>
      </p:grpSp>
      <p:pic>
        <p:nvPicPr>
          <p:cNvPr id="12" name="Picture 11">
            <a:extLst>
              <a:ext uri="{FF2B5EF4-FFF2-40B4-BE49-F238E27FC236}">
                <a16:creationId xmlns:a16="http://schemas.microsoft.com/office/drawing/2014/main" id="{F10908A3-008F-C313-D9F5-35A1B6120902}"/>
              </a:ext>
            </a:extLst>
          </p:cNvPr>
          <p:cNvPicPr>
            <a:picLocks noChangeAspect="1"/>
          </p:cNvPicPr>
          <p:nvPr/>
        </p:nvPicPr>
        <p:blipFill rotWithShape="1">
          <a:blip r:embed="rId3">
            <a:extLst>
              <a:ext uri="{28A0092B-C50C-407E-A947-70E740481C1C}">
                <a14:useLocalDpi xmlns:a14="http://schemas.microsoft.com/office/drawing/2010/main" val="0"/>
              </a:ext>
            </a:extLst>
          </a:blip>
          <a:srcRect t="1136" b="3034"/>
          <a:stretch/>
        </p:blipFill>
        <p:spPr>
          <a:xfrm>
            <a:off x="25817217" y="4836909"/>
            <a:ext cx="9849905" cy="5856766"/>
          </a:xfrm>
          <a:prstGeom prst="rect">
            <a:avLst/>
          </a:prstGeom>
          <a:solidFill>
            <a:srgbClr val="EEE8DA"/>
          </a:solidFill>
        </p:spPr>
      </p:pic>
    </p:spTree>
    <p:extLst>
      <p:ext uri="{BB962C8B-B14F-4D97-AF65-F5344CB8AC3E}">
        <p14:creationId xmlns:p14="http://schemas.microsoft.com/office/powerpoint/2010/main" val="38572901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2" name="TextBox 41">
            <a:extLst>
              <a:ext uri="{FF2B5EF4-FFF2-40B4-BE49-F238E27FC236}">
                <a16:creationId xmlns:a16="http://schemas.microsoft.com/office/drawing/2014/main" id="{BCB35696-41B1-359E-A7D0-F2F6494125D3}"/>
              </a:ext>
            </a:extLst>
          </p:cNvPr>
          <p:cNvSpPr txBox="1"/>
          <p:nvPr/>
        </p:nvSpPr>
        <p:spPr>
          <a:xfrm>
            <a:off x="39681773" y="20408762"/>
            <a:ext cx="6149365" cy="1631216"/>
          </a:xfrm>
          <a:prstGeom prst="rect">
            <a:avLst/>
          </a:prstGeom>
          <a:noFill/>
        </p:spPr>
        <p:txBody>
          <a:bodyPr wrap="square" rtlCol="1">
            <a:spAutoFit/>
          </a:bodyPr>
          <a:lstStyle/>
          <a:p>
            <a:pPr algn="ctr" rtl="1"/>
            <a:r>
              <a:rPr lang="ar-SA" sz="10000" dirty="0">
                <a:solidFill>
                  <a:srgbClr val="F3F0DE"/>
                </a:solidFill>
                <a:cs typeface="+mj-cs"/>
              </a:rPr>
              <a:t>مصادر المياه</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4" y="26282627"/>
            <a:ext cx="6149365" cy="1631216"/>
          </a:xfrm>
          <a:prstGeom prst="rect">
            <a:avLst/>
          </a:prstGeom>
          <a:noFill/>
        </p:spPr>
        <p:txBody>
          <a:bodyPr wrap="square" rtlCol="1">
            <a:spAutoFit/>
          </a:bodyPr>
          <a:lstStyle/>
          <a:p>
            <a:pPr algn="ctr" rtl="1"/>
            <a:r>
              <a:rPr lang="ar-SA" sz="10000" dirty="0">
                <a:solidFill>
                  <a:srgbClr val="F3F0DE"/>
                </a:solidFill>
                <a:cs typeface="+mj-cs"/>
              </a:rPr>
              <a:t>البنية التحتية</a:t>
            </a:r>
          </a:p>
        </p:txBody>
      </p:sp>
      <p:sp>
        <p:nvSpPr>
          <p:cNvPr id="2" name="TextBox 1">
            <a:extLst>
              <a:ext uri="{FF2B5EF4-FFF2-40B4-BE49-F238E27FC236}">
                <a16:creationId xmlns:a16="http://schemas.microsoft.com/office/drawing/2014/main" id="{7C179E57-1800-D714-0BF9-D1EE0FE3D912}"/>
              </a:ext>
            </a:extLst>
          </p:cNvPr>
          <p:cNvSpPr txBox="1"/>
          <p:nvPr/>
        </p:nvSpPr>
        <p:spPr>
          <a:xfrm>
            <a:off x="39759397" y="13838083"/>
            <a:ext cx="6149365" cy="3170099"/>
          </a:xfrm>
          <a:prstGeom prst="rect">
            <a:avLst/>
          </a:prstGeom>
          <a:noFill/>
        </p:spPr>
        <p:txBody>
          <a:bodyPr wrap="square" rtlCol="1">
            <a:spAutoFit/>
          </a:bodyPr>
          <a:lstStyle/>
          <a:p>
            <a:pPr algn="ctr" rtl="1"/>
            <a:r>
              <a:rPr lang="ar-SA" sz="10000" dirty="0">
                <a:solidFill>
                  <a:srgbClr val="F3F0DE"/>
                </a:solidFill>
                <a:cs typeface="+mj-cs"/>
              </a:rPr>
              <a:t>المرافق والخدمات</a:t>
            </a:r>
          </a:p>
        </p:txBody>
      </p:sp>
      <p:sp>
        <p:nvSpPr>
          <p:cNvPr id="4" name="TextBox 3">
            <a:extLst>
              <a:ext uri="{FF2B5EF4-FFF2-40B4-BE49-F238E27FC236}">
                <a16:creationId xmlns:a16="http://schemas.microsoft.com/office/drawing/2014/main" id="{D408C1B5-043C-C5B4-D57E-59F2BAFE083E}"/>
              </a:ext>
            </a:extLst>
          </p:cNvPr>
          <p:cNvSpPr txBox="1"/>
          <p:nvPr/>
        </p:nvSpPr>
        <p:spPr>
          <a:xfrm>
            <a:off x="39681773" y="7466348"/>
            <a:ext cx="6149365" cy="3170099"/>
          </a:xfrm>
          <a:prstGeom prst="rect">
            <a:avLst/>
          </a:prstGeom>
          <a:noFill/>
        </p:spPr>
        <p:txBody>
          <a:bodyPr wrap="square" rtlCol="1">
            <a:spAutoFit/>
          </a:bodyPr>
          <a:lstStyle/>
          <a:p>
            <a:pPr algn="ctr" rtl="1"/>
            <a:r>
              <a:rPr lang="ar-SA" sz="10000" dirty="0">
                <a:solidFill>
                  <a:srgbClr val="F3F0DE"/>
                </a:solidFill>
                <a:cs typeface="+mj-cs"/>
              </a:rPr>
              <a:t>الوضع الإقليمي</a:t>
            </a:r>
          </a:p>
        </p:txBody>
      </p:sp>
      <p:sp>
        <p:nvSpPr>
          <p:cNvPr id="11" name="TextBox 10">
            <a:extLst>
              <a:ext uri="{FF2B5EF4-FFF2-40B4-BE49-F238E27FC236}">
                <a16:creationId xmlns:a16="http://schemas.microsoft.com/office/drawing/2014/main" id="{E5B9478A-22BB-B33A-A8E7-89825C10AA12}"/>
              </a:ext>
            </a:extLst>
          </p:cNvPr>
          <p:cNvSpPr txBox="1"/>
          <p:nvPr/>
        </p:nvSpPr>
        <p:spPr>
          <a:xfrm>
            <a:off x="39759397" y="2061649"/>
            <a:ext cx="6149365" cy="1631216"/>
          </a:xfrm>
          <a:prstGeom prst="rect">
            <a:avLst/>
          </a:prstGeom>
          <a:noFill/>
        </p:spPr>
        <p:txBody>
          <a:bodyPr wrap="square" rtlCol="1">
            <a:spAutoFit/>
          </a:bodyPr>
          <a:lstStyle/>
          <a:p>
            <a:pPr algn="ctr" rtl="1"/>
            <a:r>
              <a:rPr lang="ar-SA" sz="10000" dirty="0">
                <a:solidFill>
                  <a:srgbClr val="001F33"/>
                </a:solidFill>
                <a:cs typeface="+mj-cs"/>
              </a:rPr>
              <a:t>أوامر الهدم</a:t>
            </a:r>
          </a:p>
        </p:txBody>
      </p:sp>
      <p:grpSp>
        <p:nvGrpSpPr>
          <p:cNvPr id="6" name="Group 5">
            <a:extLst>
              <a:ext uri="{FF2B5EF4-FFF2-40B4-BE49-F238E27FC236}">
                <a16:creationId xmlns:a16="http://schemas.microsoft.com/office/drawing/2014/main" id="{C0D8953A-BFA4-DCF5-20C5-D45BDD7C09F6}"/>
              </a:ext>
            </a:extLst>
          </p:cNvPr>
          <p:cNvGrpSpPr/>
          <p:nvPr/>
        </p:nvGrpSpPr>
        <p:grpSpPr>
          <a:xfrm>
            <a:off x="-1" y="17921"/>
            <a:ext cx="39289056" cy="30257292"/>
            <a:chOff x="-1" y="17921"/>
            <a:chExt cx="39289056" cy="30257292"/>
          </a:xfrm>
        </p:grpSpPr>
        <p:pic>
          <p:nvPicPr>
            <p:cNvPr id="13" name="Picture 12">
              <a:extLst>
                <a:ext uri="{FF2B5EF4-FFF2-40B4-BE49-F238E27FC236}">
                  <a16:creationId xmlns:a16="http://schemas.microsoft.com/office/drawing/2014/main" id="{A3A89FC1-4FA4-11AF-4BB7-94D2828DC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921"/>
              <a:ext cx="39289056" cy="30257292"/>
            </a:xfrm>
            <a:prstGeom prst="rect">
              <a:avLst/>
            </a:prstGeom>
          </p:spPr>
        </p:pic>
        <p:sp>
          <p:nvSpPr>
            <p:cNvPr id="5" name="TextBox 4">
              <a:extLst>
                <a:ext uri="{FF2B5EF4-FFF2-40B4-BE49-F238E27FC236}">
                  <a16:creationId xmlns:a16="http://schemas.microsoft.com/office/drawing/2014/main" id="{45DBB9AF-F2B8-EEF6-CC7C-95A1269DFA36}"/>
                </a:ext>
              </a:extLst>
            </p:cNvPr>
            <p:cNvSpPr txBox="1"/>
            <p:nvPr/>
          </p:nvSpPr>
          <p:spPr>
            <a:xfrm>
              <a:off x="16189221" y="26630966"/>
              <a:ext cx="3722006" cy="707886"/>
            </a:xfrm>
            <a:prstGeom prst="rect">
              <a:avLst/>
            </a:prstGeom>
            <a:solidFill>
              <a:schemeClr val="bg1"/>
            </a:solidFill>
          </p:spPr>
          <p:txBody>
            <a:bodyPr wrap="square" rtlCol="1">
              <a:spAutoFit/>
            </a:bodyPr>
            <a:lstStyle/>
            <a:p>
              <a:pPr algn="r"/>
              <a:r>
                <a:rPr lang="ar-SA" sz="4000" dirty="0">
                  <a:cs typeface="+mj-cs"/>
                </a:rPr>
                <a:t>مناطق عسكرية مغلقة</a:t>
              </a:r>
            </a:p>
          </p:txBody>
        </p:sp>
      </p:grpSp>
    </p:spTree>
    <p:extLst>
      <p:ext uri="{BB962C8B-B14F-4D97-AF65-F5344CB8AC3E}">
        <p14:creationId xmlns:p14="http://schemas.microsoft.com/office/powerpoint/2010/main" val="12896482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2" name="TextBox 41">
            <a:extLst>
              <a:ext uri="{FF2B5EF4-FFF2-40B4-BE49-F238E27FC236}">
                <a16:creationId xmlns:a16="http://schemas.microsoft.com/office/drawing/2014/main" id="{BCB35696-41B1-359E-A7D0-F2F6494125D3}"/>
              </a:ext>
            </a:extLst>
          </p:cNvPr>
          <p:cNvSpPr txBox="1"/>
          <p:nvPr/>
        </p:nvSpPr>
        <p:spPr>
          <a:xfrm>
            <a:off x="39681773" y="20408762"/>
            <a:ext cx="6149365" cy="1631216"/>
          </a:xfrm>
          <a:prstGeom prst="rect">
            <a:avLst/>
          </a:prstGeom>
          <a:noFill/>
        </p:spPr>
        <p:txBody>
          <a:bodyPr wrap="square" rtlCol="1">
            <a:spAutoFit/>
          </a:bodyPr>
          <a:lstStyle/>
          <a:p>
            <a:pPr algn="ctr" rtl="1"/>
            <a:r>
              <a:rPr lang="ar-SA" sz="10000" dirty="0">
                <a:solidFill>
                  <a:srgbClr val="F3F0DE"/>
                </a:solidFill>
                <a:cs typeface="+mj-cs"/>
              </a:rPr>
              <a:t>مصادر المياه</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4" y="26282627"/>
            <a:ext cx="6149365" cy="1631216"/>
          </a:xfrm>
          <a:prstGeom prst="rect">
            <a:avLst/>
          </a:prstGeom>
          <a:noFill/>
        </p:spPr>
        <p:txBody>
          <a:bodyPr wrap="square" rtlCol="1">
            <a:spAutoFit/>
          </a:bodyPr>
          <a:lstStyle/>
          <a:p>
            <a:pPr algn="ctr" rtl="1"/>
            <a:r>
              <a:rPr lang="ar-SA" sz="10000" dirty="0">
                <a:solidFill>
                  <a:srgbClr val="F3F0DE"/>
                </a:solidFill>
                <a:cs typeface="+mj-cs"/>
              </a:rPr>
              <a:t>البنية التحتية</a:t>
            </a:r>
          </a:p>
        </p:txBody>
      </p:sp>
      <p:sp>
        <p:nvSpPr>
          <p:cNvPr id="2" name="TextBox 1">
            <a:extLst>
              <a:ext uri="{FF2B5EF4-FFF2-40B4-BE49-F238E27FC236}">
                <a16:creationId xmlns:a16="http://schemas.microsoft.com/office/drawing/2014/main" id="{7C179E57-1800-D714-0BF9-D1EE0FE3D912}"/>
              </a:ext>
            </a:extLst>
          </p:cNvPr>
          <p:cNvSpPr txBox="1"/>
          <p:nvPr/>
        </p:nvSpPr>
        <p:spPr>
          <a:xfrm>
            <a:off x="39759397" y="13838083"/>
            <a:ext cx="6149365" cy="3170099"/>
          </a:xfrm>
          <a:prstGeom prst="rect">
            <a:avLst/>
          </a:prstGeom>
          <a:noFill/>
        </p:spPr>
        <p:txBody>
          <a:bodyPr wrap="square" rtlCol="1">
            <a:spAutoFit/>
          </a:bodyPr>
          <a:lstStyle/>
          <a:p>
            <a:pPr algn="ctr" rtl="1"/>
            <a:r>
              <a:rPr lang="ar-SA" sz="10000" dirty="0">
                <a:solidFill>
                  <a:srgbClr val="F3F0DE"/>
                </a:solidFill>
                <a:cs typeface="+mj-cs"/>
              </a:rPr>
              <a:t>المرافق والخدمات</a:t>
            </a:r>
          </a:p>
        </p:txBody>
      </p:sp>
      <p:sp>
        <p:nvSpPr>
          <p:cNvPr id="4" name="TextBox 3">
            <a:extLst>
              <a:ext uri="{FF2B5EF4-FFF2-40B4-BE49-F238E27FC236}">
                <a16:creationId xmlns:a16="http://schemas.microsoft.com/office/drawing/2014/main" id="{D408C1B5-043C-C5B4-D57E-59F2BAFE083E}"/>
              </a:ext>
            </a:extLst>
          </p:cNvPr>
          <p:cNvSpPr txBox="1"/>
          <p:nvPr/>
        </p:nvSpPr>
        <p:spPr>
          <a:xfrm>
            <a:off x="39681773" y="7466348"/>
            <a:ext cx="6149365" cy="3170099"/>
          </a:xfrm>
          <a:prstGeom prst="rect">
            <a:avLst/>
          </a:prstGeom>
          <a:noFill/>
        </p:spPr>
        <p:txBody>
          <a:bodyPr wrap="square" rtlCol="1">
            <a:spAutoFit/>
          </a:bodyPr>
          <a:lstStyle/>
          <a:p>
            <a:pPr algn="ctr" rtl="1"/>
            <a:r>
              <a:rPr lang="ar-SA" sz="10000" dirty="0">
                <a:solidFill>
                  <a:srgbClr val="001F33"/>
                </a:solidFill>
                <a:cs typeface="+mj-cs"/>
              </a:rPr>
              <a:t>الوضع الإقليمي</a:t>
            </a:r>
          </a:p>
        </p:txBody>
      </p:sp>
      <p:sp>
        <p:nvSpPr>
          <p:cNvPr id="11" name="TextBox 10">
            <a:extLst>
              <a:ext uri="{FF2B5EF4-FFF2-40B4-BE49-F238E27FC236}">
                <a16:creationId xmlns:a16="http://schemas.microsoft.com/office/drawing/2014/main" id="{E5B9478A-22BB-B33A-A8E7-89825C10AA12}"/>
              </a:ext>
            </a:extLst>
          </p:cNvPr>
          <p:cNvSpPr txBox="1"/>
          <p:nvPr/>
        </p:nvSpPr>
        <p:spPr>
          <a:xfrm>
            <a:off x="39759397" y="2061649"/>
            <a:ext cx="6149365" cy="1631216"/>
          </a:xfrm>
          <a:prstGeom prst="rect">
            <a:avLst/>
          </a:prstGeom>
          <a:noFill/>
        </p:spPr>
        <p:txBody>
          <a:bodyPr wrap="square" rtlCol="1">
            <a:spAutoFit/>
          </a:bodyPr>
          <a:lstStyle/>
          <a:p>
            <a:pPr algn="ctr" rtl="1"/>
            <a:r>
              <a:rPr lang="ar-SA" sz="10000" dirty="0">
                <a:solidFill>
                  <a:schemeClr val="bg1"/>
                </a:solidFill>
                <a:cs typeface="+mj-cs"/>
              </a:rPr>
              <a:t>أوامر الهدم</a:t>
            </a:r>
          </a:p>
        </p:txBody>
      </p:sp>
      <p:grpSp>
        <p:nvGrpSpPr>
          <p:cNvPr id="5" name="Group 4">
            <a:extLst>
              <a:ext uri="{FF2B5EF4-FFF2-40B4-BE49-F238E27FC236}">
                <a16:creationId xmlns:a16="http://schemas.microsoft.com/office/drawing/2014/main" id="{14945886-A669-7EE1-1313-566C15AB1F2C}"/>
              </a:ext>
            </a:extLst>
          </p:cNvPr>
          <p:cNvGrpSpPr/>
          <p:nvPr/>
        </p:nvGrpSpPr>
        <p:grpSpPr>
          <a:xfrm>
            <a:off x="8217734" y="64073"/>
            <a:ext cx="23589308" cy="30195606"/>
            <a:chOff x="8217734" y="325329"/>
            <a:chExt cx="23589308" cy="30195606"/>
          </a:xfrm>
        </p:grpSpPr>
        <p:grpSp>
          <p:nvGrpSpPr>
            <p:cNvPr id="91" name="Group 90">
              <a:extLst>
                <a:ext uri="{FF2B5EF4-FFF2-40B4-BE49-F238E27FC236}">
                  <a16:creationId xmlns:a16="http://schemas.microsoft.com/office/drawing/2014/main" id="{E94499CE-2279-4F14-4AAB-DC4569159CD7}"/>
                </a:ext>
              </a:extLst>
            </p:cNvPr>
            <p:cNvGrpSpPr/>
            <p:nvPr/>
          </p:nvGrpSpPr>
          <p:grpSpPr>
            <a:xfrm>
              <a:off x="8217734" y="325329"/>
              <a:ext cx="23589308" cy="30195606"/>
              <a:chOff x="8217734" y="325329"/>
              <a:chExt cx="23589308" cy="30195606"/>
            </a:xfrm>
          </p:grpSpPr>
          <p:pic>
            <p:nvPicPr>
              <p:cNvPr id="6" name="Picture 5">
                <a:extLst>
                  <a:ext uri="{FF2B5EF4-FFF2-40B4-BE49-F238E27FC236}">
                    <a16:creationId xmlns:a16="http://schemas.microsoft.com/office/drawing/2014/main" id="{C6FED0D3-6101-0FC6-99CB-5C94D6EA08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4074" y="325329"/>
                <a:ext cx="23332968" cy="30195606"/>
              </a:xfrm>
              <a:prstGeom prst="rect">
                <a:avLst/>
              </a:prstGeom>
            </p:spPr>
          </p:pic>
          <p:grpSp>
            <p:nvGrpSpPr>
              <p:cNvPr id="90" name="Group 89">
                <a:extLst>
                  <a:ext uri="{FF2B5EF4-FFF2-40B4-BE49-F238E27FC236}">
                    <a16:creationId xmlns:a16="http://schemas.microsoft.com/office/drawing/2014/main" id="{7E7A1774-4F28-1885-F9C6-7D4312C28893}"/>
                  </a:ext>
                </a:extLst>
              </p:cNvPr>
              <p:cNvGrpSpPr/>
              <p:nvPr/>
            </p:nvGrpSpPr>
            <p:grpSpPr>
              <a:xfrm>
                <a:off x="8217734" y="6085396"/>
                <a:ext cx="15289966" cy="24256903"/>
                <a:chOff x="8217734" y="6085396"/>
                <a:chExt cx="15289966" cy="24256903"/>
              </a:xfrm>
            </p:grpSpPr>
            <p:cxnSp>
              <p:nvCxnSpPr>
                <p:cNvPr id="7" name="Connector: Elbow 6">
                  <a:extLst>
                    <a:ext uri="{FF2B5EF4-FFF2-40B4-BE49-F238E27FC236}">
                      <a16:creationId xmlns:a16="http://schemas.microsoft.com/office/drawing/2014/main" id="{93C119E0-ED73-7FA0-80A1-F85DAF2368E4}"/>
                    </a:ext>
                  </a:extLst>
                </p:cNvPr>
                <p:cNvCxnSpPr>
                  <a:cxnSpLocks/>
                </p:cNvCxnSpPr>
                <p:nvPr/>
              </p:nvCxnSpPr>
              <p:spPr>
                <a:xfrm flipV="1">
                  <a:off x="16576062" y="8567198"/>
                  <a:ext cx="5582670" cy="1419933"/>
                </a:xfrm>
                <a:prstGeom prst="bentConnector3">
                  <a:avLst>
                    <a:gd name="adj1" fmla="val 50000"/>
                  </a:avLst>
                </a:prstGeom>
                <a:ln w="317500">
                  <a:solidFill>
                    <a:srgbClr val="FF0000"/>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0936ADE8-F967-CDC2-F513-5B78407DBAFD}"/>
                    </a:ext>
                  </a:extLst>
                </p:cNvPr>
                <p:cNvCxnSpPr>
                  <a:cxnSpLocks/>
                </p:cNvCxnSpPr>
                <p:nvPr/>
              </p:nvCxnSpPr>
              <p:spPr>
                <a:xfrm rot="5400000" flipH="1" flipV="1">
                  <a:off x="19441544" y="11356978"/>
                  <a:ext cx="4374133" cy="3758179"/>
                </a:xfrm>
                <a:prstGeom prst="bentConnector3">
                  <a:avLst>
                    <a:gd name="adj1" fmla="val 50000"/>
                  </a:avLst>
                </a:prstGeom>
                <a:ln w="317500">
                  <a:solidFill>
                    <a:srgbClr val="FF0000"/>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00D6C02C-25F9-1589-7FEE-B1769226EE63}"/>
                    </a:ext>
                  </a:extLst>
                </p:cNvPr>
                <p:cNvCxnSpPr>
                  <a:cxnSpLocks/>
                </p:cNvCxnSpPr>
                <p:nvPr/>
              </p:nvCxnSpPr>
              <p:spPr>
                <a:xfrm flipV="1">
                  <a:off x="17246116" y="10371898"/>
                  <a:ext cx="4926128" cy="3276111"/>
                </a:xfrm>
                <a:prstGeom prst="straightConnector1">
                  <a:avLst/>
                </a:prstGeom>
                <a:ln w="190500">
                  <a:solidFill>
                    <a:srgbClr val="3AC6E1"/>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A8A2D29E-47AD-9DFD-A3EE-AC71870DF310}"/>
                    </a:ext>
                  </a:extLst>
                </p:cNvPr>
                <p:cNvCxnSpPr>
                  <a:cxnSpLocks/>
                </p:cNvCxnSpPr>
                <p:nvPr/>
              </p:nvCxnSpPr>
              <p:spPr>
                <a:xfrm>
                  <a:off x="15392400" y="15423132"/>
                  <a:ext cx="3705735" cy="8801558"/>
                </a:xfrm>
                <a:prstGeom prst="straightConnector1">
                  <a:avLst/>
                </a:prstGeom>
                <a:ln w="190500">
                  <a:solidFill>
                    <a:srgbClr val="3AC6E1"/>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 name="Connector: Curved 40">
                  <a:extLst>
                    <a:ext uri="{FF2B5EF4-FFF2-40B4-BE49-F238E27FC236}">
                      <a16:creationId xmlns:a16="http://schemas.microsoft.com/office/drawing/2014/main" id="{A1F9AC2E-7AF3-F542-BE5E-A21662ED6052}"/>
                    </a:ext>
                  </a:extLst>
                </p:cNvPr>
                <p:cNvCxnSpPr>
                  <a:cxnSpLocks/>
                </p:cNvCxnSpPr>
                <p:nvPr/>
              </p:nvCxnSpPr>
              <p:spPr>
                <a:xfrm rot="10800000" flipV="1">
                  <a:off x="16467492" y="9584637"/>
                  <a:ext cx="5912673" cy="1785727"/>
                </a:xfrm>
                <a:prstGeom prst="curvedConnector3">
                  <a:avLst/>
                </a:prstGeom>
                <a:ln w="190500">
                  <a:solidFill>
                    <a:srgbClr val="FFC000"/>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BF038C84-1CBF-BE09-54F0-3B3733B8A880}"/>
                    </a:ext>
                  </a:extLst>
                </p:cNvPr>
                <p:cNvCxnSpPr>
                  <a:cxnSpLocks/>
                </p:cNvCxnSpPr>
                <p:nvPr/>
              </p:nvCxnSpPr>
              <p:spPr>
                <a:xfrm flipV="1">
                  <a:off x="12077700" y="6085396"/>
                  <a:ext cx="1641456" cy="4963605"/>
                </a:xfrm>
                <a:prstGeom prst="straightConnector1">
                  <a:avLst/>
                </a:prstGeom>
                <a:ln w="190500">
                  <a:solidFill>
                    <a:srgbClr val="F85EDB"/>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3" name="Connector: Curved 52">
                  <a:extLst>
                    <a:ext uri="{FF2B5EF4-FFF2-40B4-BE49-F238E27FC236}">
                      <a16:creationId xmlns:a16="http://schemas.microsoft.com/office/drawing/2014/main" id="{127F5B3B-0B05-B996-130A-C051CACEE903}"/>
                    </a:ext>
                  </a:extLst>
                </p:cNvPr>
                <p:cNvCxnSpPr/>
                <p:nvPr/>
              </p:nvCxnSpPr>
              <p:spPr>
                <a:xfrm rot="16200000" flipV="1">
                  <a:off x="9540907" y="9214238"/>
                  <a:ext cx="2446943" cy="1295400"/>
                </a:xfrm>
                <a:prstGeom prst="curvedConnector3">
                  <a:avLst/>
                </a:prstGeom>
                <a:ln w="190500">
                  <a:solidFill>
                    <a:srgbClr val="15FF7F"/>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4" name="Connector: Curved 63">
                  <a:extLst>
                    <a:ext uri="{FF2B5EF4-FFF2-40B4-BE49-F238E27FC236}">
                      <a16:creationId xmlns:a16="http://schemas.microsoft.com/office/drawing/2014/main" id="{32FB3EB9-20CD-CBFA-34E1-D62657D0D4FE}"/>
                    </a:ext>
                  </a:extLst>
                </p:cNvPr>
                <p:cNvCxnSpPr>
                  <a:cxnSpLocks/>
                </p:cNvCxnSpPr>
                <p:nvPr/>
              </p:nvCxnSpPr>
              <p:spPr>
                <a:xfrm rot="10800000">
                  <a:off x="13719157" y="12831388"/>
                  <a:ext cx="3482673" cy="2346022"/>
                </a:xfrm>
                <a:prstGeom prst="curvedConnector3">
                  <a:avLst/>
                </a:prstGeom>
                <a:ln w="190500">
                  <a:solidFill>
                    <a:srgbClr val="FFC000"/>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1" name="Connector: Curved 70">
                  <a:extLst>
                    <a:ext uri="{FF2B5EF4-FFF2-40B4-BE49-F238E27FC236}">
                      <a16:creationId xmlns:a16="http://schemas.microsoft.com/office/drawing/2014/main" id="{E38CC318-3C23-DCEC-639E-06DB242E009E}"/>
                    </a:ext>
                  </a:extLst>
                </p:cNvPr>
                <p:cNvCxnSpPr/>
                <p:nvPr/>
              </p:nvCxnSpPr>
              <p:spPr>
                <a:xfrm>
                  <a:off x="14576232" y="12194182"/>
                  <a:ext cx="1684802" cy="1274412"/>
                </a:xfrm>
                <a:prstGeom prst="curvedConnector3">
                  <a:avLst/>
                </a:prstGeom>
                <a:ln w="190500">
                  <a:solidFill>
                    <a:srgbClr val="FF6600"/>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0B4AC40F-B04B-AD27-4280-6EB3FDDFBB6C}"/>
                    </a:ext>
                  </a:extLst>
                </p:cNvPr>
                <p:cNvCxnSpPr>
                  <a:cxnSpLocks/>
                </p:cNvCxnSpPr>
                <p:nvPr/>
              </p:nvCxnSpPr>
              <p:spPr>
                <a:xfrm flipH="1">
                  <a:off x="20950544" y="29092072"/>
                  <a:ext cx="1356132" cy="0"/>
                </a:xfrm>
                <a:prstGeom prst="straightConnector1">
                  <a:avLst/>
                </a:prstGeom>
                <a:ln w="190500">
                  <a:solidFill>
                    <a:srgbClr val="3AC6E1"/>
                  </a:solidFill>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454DD9BB-24AD-EBC8-0E3C-72894CDE24A1}"/>
                    </a:ext>
                  </a:extLst>
                </p:cNvPr>
                <p:cNvSpPr txBox="1"/>
                <p:nvPr/>
              </p:nvSpPr>
              <p:spPr>
                <a:xfrm>
                  <a:off x="18114744" y="28699657"/>
                  <a:ext cx="2743200" cy="784830"/>
                </a:xfrm>
                <a:prstGeom prst="rect">
                  <a:avLst/>
                </a:prstGeom>
                <a:noFill/>
              </p:spPr>
              <p:txBody>
                <a:bodyPr wrap="square" rtlCol="1">
                  <a:spAutoFit/>
                </a:bodyPr>
                <a:lstStyle/>
                <a:p>
                  <a:pPr algn="r"/>
                  <a:r>
                    <a:rPr lang="ar-SA" sz="4500" dirty="0">
                      <a:cs typeface="+mj-cs"/>
                    </a:rPr>
                    <a:t>العمالة</a:t>
                  </a:r>
                </a:p>
              </p:txBody>
            </p:sp>
            <p:cxnSp>
              <p:nvCxnSpPr>
                <p:cNvPr id="78" name="Straight Arrow Connector 77">
                  <a:extLst>
                    <a:ext uri="{FF2B5EF4-FFF2-40B4-BE49-F238E27FC236}">
                      <a16:creationId xmlns:a16="http://schemas.microsoft.com/office/drawing/2014/main" id="{D4F40D9D-4EE6-D7BC-866F-D51C33822549}"/>
                    </a:ext>
                  </a:extLst>
                </p:cNvPr>
                <p:cNvCxnSpPr>
                  <a:cxnSpLocks/>
                </p:cNvCxnSpPr>
                <p:nvPr/>
              </p:nvCxnSpPr>
              <p:spPr>
                <a:xfrm flipH="1">
                  <a:off x="20931097" y="29984701"/>
                  <a:ext cx="1356132" cy="0"/>
                </a:xfrm>
                <a:prstGeom prst="straightConnector1">
                  <a:avLst/>
                </a:prstGeom>
                <a:ln w="190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8B82B57F-3713-8395-218B-FAB05EA91A46}"/>
                    </a:ext>
                  </a:extLst>
                </p:cNvPr>
                <p:cNvSpPr txBox="1"/>
                <p:nvPr/>
              </p:nvSpPr>
              <p:spPr>
                <a:xfrm>
                  <a:off x="15646400" y="29536074"/>
                  <a:ext cx="5223173" cy="784830"/>
                </a:xfrm>
                <a:prstGeom prst="rect">
                  <a:avLst/>
                </a:prstGeom>
                <a:noFill/>
              </p:spPr>
              <p:txBody>
                <a:bodyPr wrap="square" rtlCol="1">
                  <a:spAutoFit/>
                </a:bodyPr>
                <a:lstStyle/>
                <a:p>
                  <a:pPr algn="r"/>
                  <a:r>
                    <a:rPr lang="ar-SA" sz="4500" dirty="0">
                      <a:cs typeface="+mj-cs"/>
                    </a:rPr>
                    <a:t>تسوق، ترفيه، تعليم، صحة</a:t>
                  </a:r>
                </a:p>
              </p:txBody>
            </p:sp>
            <p:cxnSp>
              <p:nvCxnSpPr>
                <p:cNvPr id="80" name="Straight Arrow Connector 79">
                  <a:extLst>
                    <a:ext uri="{FF2B5EF4-FFF2-40B4-BE49-F238E27FC236}">
                      <a16:creationId xmlns:a16="http://schemas.microsoft.com/office/drawing/2014/main" id="{99F40C9A-F5EF-CAFF-EB4D-63CB11F4703E}"/>
                    </a:ext>
                  </a:extLst>
                </p:cNvPr>
                <p:cNvCxnSpPr>
                  <a:cxnSpLocks/>
                </p:cNvCxnSpPr>
                <p:nvPr/>
              </p:nvCxnSpPr>
              <p:spPr>
                <a:xfrm flipH="1">
                  <a:off x="17201830" y="28218644"/>
                  <a:ext cx="1356132" cy="0"/>
                </a:xfrm>
                <a:prstGeom prst="straightConnector1">
                  <a:avLst/>
                </a:prstGeom>
                <a:ln w="1905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287B2D0-E460-6559-DC87-499534477325}"/>
                    </a:ext>
                  </a:extLst>
                </p:cNvPr>
                <p:cNvSpPr txBox="1"/>
                <p:nvPr/>
              </p:nvSpPr>
              <p:spPr>
                <a:xfrm>
                  <a:off x="10947401" y="27870829"/>
                  <a:ext cx="6070600" cy="784830"/>
                </a:xfrm>
                <a:prstGeom prst="rect">
                  <a:avLst/>
                </a:prstGeom>
                <a:noFill/>
              </p:spPr>
              <p:txBody>
                <a:bodyPr wrap="square" rtlCol="1">
                  <a:spAutoFit/>
                </a:bodyPr>
                <a:lstStyle/>
                <a:p>
                  <a:pPr algn="r"/>
                  <a:r>
                    <a:rPr lang="ar-SA" sz="4500" dirty="0">
                      <a:cs typeface="+mj-cs"/>
                    </a:rPr>
                    <a:t>ترفيه، معابر، محاصيل زراعية</a:t>
                  </a:r>
                </a:p>
              </p:txBody>
            </p:sp>
            <p:cxnSp>
              <p:nvCxnSpPr>
                <p:cNvPr id="82" name="Connector: Curved 81">
                  <a:extLst>
                    <a:ext uri="{FF2B5EF4-FFF2-40B4-BE49-F238E27FC236}">
                      <a16:creationId xmlns:a16="http://schemas.microsoft.com/office/drawing/2014/main" id="{EF3A1DA8-35BA-354F-3EE0-99A6695AADF3}"/>
                    </a:ext>
                  </a:extLst>
                </p:cNvPr>
                <p:cNvCxnSpPr>
                  <a:cxnSpLocks/>
                </p:cNvCxnSpPr>
                <p:nvPr/>
              </p:nvCxnSpPr>
              <p:spPr>
                <a:xfrm rot="5400000">
                  <a:off x="12320964" y="8784791"/>
                  <a:ext cx="3283850" cy="1490293"/>
                </a:xfrm>
                <a:prstGeom prst="curvedConnector3">
                  <a:avLst/>
                </a:prstGeom>
                <a:ln w="190500">
                  <a:solidFill>
                    <a:srgbClr val="FFC000"/>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2A5E7695-0656-F4D0-452D-CC933DCA6C4A}"/>
                    </a:ext>
                  </a:extLst>
                </p:cNvPr>
                <p:cNvCxnSpPr>
                  <a:cxnSpLocks/>
                </p:cNvCxnSpPr>
                <p:nvPr/>
              </p:nvCxnSpPr>
              <p:spPr>
                <a:xfrm flipH="1">
                  <a:off x="17201830" y="29092072"/>
                  <a:ext cx="1356132" cy="0"/>
                </a:xfrm>
                <a:prstGeom prst="straightConnector1">
                  <a:avLst/>
                </a:prstGeom>
                <a:ln w="190500">
                  <a:solidFill>
                    <a:srgbClr val="FF6600"/>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B22604E6-1B19-AD39-0A2D-4030BBA1FE5E}"/>
                    </a:ext>
                  </a:extLst>
                </p:cNvPr>
                <p:cNvSpPr txBox="1"/>
                <p:nvPr/>
              </p:nvSpPr>
              <p:spPr>
                <a:xfrm>
                  <a:off x="14022624" y="28655659"/>
                  <a:ext cx="3035300" cy="784830"/>
                </a:xfrm>
                <a:prstGeom prst="rect">
                  <a:avLst/>
                </a:prstGeom>
                <a:noFill/>
              </p:spPr>
              <p:txBody>
                <a:bodyPr wrap="square" rtlCol="1">
                  <a:spAutoFit/>
                </a:bodyPr>
                <a:lstStyle/>
                <a:p>
                  <a:pPr algn="r"/>
                  <a:r>
                    <a:rPr lang="ar-SA" sz="4500" dirty="0">
                      <a:cs typeface="+mj-cs"/>
                    </a:rPr>
                    <a:t>تسوق</a:t>
                  </a:r>
                </a:p>
              </p:txBody>
            </p:sp>
            <p:cxnSp>
              <p:nvCxnSpPr>
                <p:cNvPr id="86" name="Straight Arrow Connector 85">
                  <a:extLst>
                    <a:ext uri="{FF2B5EF4-FFF2-40B4-BE49-F238E27FC236}">
                      <a16:creationId xmlns:a16="http://schemas.microsoft.com/office/drawing/2014/main" id="{78FE3ED4-F3DF-DE7A-CC13-7B9DDF25197D}"/>
                    </a:ext>
                  </a:extLst>
                </p:cNvPr>
                <p:cNvCxnSpPr>
                  <a:cxnSpLocks/>
                </p:cNvCxnSpPr>
                <p:nvPr/>
              </p:nvCxnSpPr>
              <p:spPr>
                <a:xfrm flipH="1">
                  <a:off x="14036268" y="29094794"/>
                  <a:ext cx="1356132" cy="0"/>
                </a:xfrm>
                <a:prstGeom prst="straightConnector1">
                  <a:avLst/>
                </a:prstGeom>
                <a:ln w="190500">
                  <a:solidFill>
                    <a:srgbClr val="F85EDB"/>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0BBD7D20-3D69-5E68-0803-D89F9B91E16A}"/>
                    </a:ext>
                  </a:extLst>
                </p:cNvPr>
                <p:cNvSpPr txBox="1"/>
                <p:nvPr/>
              </p:nvSpPr>
              <p:spPr>
                <a:xfrm>
                  <a:off x="9829186" y="28655659"/>
                  <a:ext cx="3954565" cy="784830"/>
                </a:xfrm>
                <a:prstGeom prst="rect">
                  <a:avLst/>
                </a:prstGeom>
                <a:noFill/>
              </p:spPr>
              <p:txBody>
                <a:bodyPr wrap="square" rtlCol="1">
                  <a:spAutoFit/>
                </a:bodyPr>
                <a:lstStyle/>
                <a:p>
                  <a:pPr algn="r"/>
                  <a:r>
                    <a:rPr lang="ar-SA" sz="4500" dirty="0">
                      <a:cs typeface="+mj-cs"/>
                    </a:rPr>
                    <a:t>تسوق، تعليم، ترفيه</a:t>
                  </a:r>
                </a:p>
              </p:txBody>
            </p:sp>
            <p:sp>
              <p:nvSpPr>
                <p:cNvPr id="89" name="TextBox 88">
                  <a:extLst>
                    <a:ext uri="{FF2B5EF4-FFF2-40B4-BE49-F238E27FC236}">
                      <a16:creationId xmlns:a16="http://schemas.microsoft.com/office/drawing/2014/main" id="{9AD5FE48-78FC-4A95-B124-FFD3C382101D}"/>
                    </a:ext>
                  </a:extLst>
                </p:cNvPr>
                <p:cNvSpPr txBox="1"/>
                <p:nvPr/>
              </p:nvSpPr>
              <p:spPr>
                <a:xfrm>
                  <a:off x="8217734" y="29557469"/>
                  <a:ext cx="5708745" cy="784830"/>
                </a:xfrm>
                <a:prstGeom prst="rect">
                  <a:avLst/>
                </a:prstGeom>
                <a:noFill/>
              </p:spPr>
              <p:txBody>
                <a:bodyPr wrap="square" rtlCol="1">
                  <a:spAutoFit/>
                </a:bodyPr>
                <a:lstStyle/>
                <a:p>
                  <a:pPr algn="r"/>
                  <a:r>
                    <a:rPr lang="ar-SA" sz="4500" dirty="0">
                      <a:cs typeface="+mj-cs"/>
                    </a:rPr>
                    <a:t>العمالة في الداخل المحتل</a:t>
                  </a:r>
                </a:p>
              </p:txBody>
            </p:sp>
          </p:grpSp>
        </p:grpSp>
        <p:cxnSp>
          <p:nvCxnSpPr>
            <p:cNvPr id="88" name="Straight Arrow Connector 87">
              <a:extLst>
                <a:ext uri="{FF2B5EF4-FFF2-40B4-BE49-F238E27FC236}">
                  <a16:creationId xmlns:a16="http://schemas.microsoft.com/office/drawing/2014/main" id="{10C5644A-F5CB-F819-579F-6C910AFC34BE}"/>
                </a:ext>
              </a:extLst>
            </p:cNvPr>
            <p:cNvCxnSpPr>
              <a:cxnSpLocks/>
            </p:cNvCxnSpPr>
            <p:nvPr/>
          </p:nvCxnSpPr>
          <p:spPr>
            <a:xfrm flipH="1">
              <a:off x="14022624" y="29984701"/>
              <a:ext cx="1356132" cy="0"/>
            </a:xfrm>
            <a:prstGeom prst="straightConnector1">
              <a:avLst/>
            </a:prstGeom>
            <a:ln w="190500">
              <a:solidFill>
                <a:srgbClr val="15FF7F"/>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186193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5EEE270-B198-555A-562D-FCF227A764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39589173" cy="30229636"/>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2" name="TextBox 41">
            <a:extLst>
              <a:ext uri="{FF2B5EF4-FFF2-40B4-BE49-F238E27FC236}">
                <a16:creationId xmlns:a16="http://schemas.microsoft.com/office/drawing/2014/main" id="{BCB35696-41B1-359E-A7D0-F2F6494125D3}"/>
              </a:ext>
            </a:extLst>
          </p:cNvPr>
          <p:cNvSpPr txBox="1"/>
          <p:nvPr/>
        </p:nvSpPr>
        <p:spPr>
          <a:xfrm>
            <a:off x="39681773" y="20408762"/>
            <a:ext cx="6149365" cy="1631216"/>
          </a:xfrm>
          <a:prstGeom prst="rect">
            <a:avLst/>
          </a:prstGeom>
          <a:noFill/>
        </p:spPr>
        <p:txBody>
          <a:bodyPr wrap="square" rtlCol="1">
            <a:spAutoFit/>
          </a:bodyPr>
          <a:lstStyle/>
          <a:p>
            <a:pPr algn="ctr" rtl="1"/>
            <a:r>
              <a:rPr lang="ar-SA" sz="10000" dirty="0">
                <a:solidFill>
                  <a:srgbClr val="F3F0DE"/>
                </a:solidFill>
                <a:cs typeface="+mj-cs"/>
              </a:rPr>
              <a:t>مصادر المياه</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4" y="26282627"/>
            <a:ext cx="6149365" cy="1631216"/>
          </a:xfrm>
          <a:prstGeom prst="rect">
            <a:avLst/>
          </a:prstGeom>
          <a:noFill/>
        </p:spPr>
        <p:txBody>
          <a:bodyPr wrap="square" rtlCol="1">
            <a:spAutoFit/>
          </a:bodyPr>
          <a:lstStyle/>
          <a:p>
            <a:pPr algn="ctr" rtl="1"/>
            <a:r>
              <a:rPr lang="ar-SA" sz="10000" dirty="0">
                <a:solidFill>
                  <a:srgbClr val="F3F0DE"/>
                </a:solidFill>
                <a:cs typeface="+mj-cs"/>
              </a:rPr>
              <a:t>البنية التحتية</a:t>
            </a:r>
          </a:p>
        </p:txBody>
      </p:sp>
      <p:sp>
        <p:nvSpPr>
          <p:cNvPr id="2" name="TextBox 1">
            <a:extLst>
              <a:ext uri="{FF2B5EF4-FFF2-40B4-BE49-F238E27FC236}">
                <a16:creationId xmlns:a16="http://schemas.microsoft.com/office/drawing/2014/main" id="{7C179E57-1800-D714-0BF9-D1EE0FE3D912}"/>
              </a:ext>
            </a:extLst>
          </p:cNvPr>
          <p:cNvSpPr txBox="1"/>
          <p:nvPr/>
        </p:nvSpPr>
        <p:spPr>
          <a:xfrm>
            <a:off x="39759397" y="13838083"/>
            <a:ext cx="6149365" cy="3170099"/>
          </a:xfrm>
          <a:prstGeom prst="rect">
            <a:avLst/>
          </a:prstGeom>
          <a:noFill/>
        </p:spPr>
        <p:txBody>
          <a:bodyPr wrap="square" rtlCol="1">
            <a:spAutoFit/>
          </a:bodyPr>
          <a:lstStyle/>
          <a:p>
            <a:pPr algn="ctr" rtl="1"/>
            <a:r>
              <a:rPr lang="ar-SA" sz="10000" dirty="0">
                <a:solidFill>
                  <a:srgbClr val="001F33"/>
                </a:solidFill>
                <a:cs typeface="+mj-cs"/>
              </a:rPr>
              <a:t>المرافق والخدمات</a:t>
            </a:r>
          </a:p>
        </p:txBody>
      </p:sp>
      <p:sp>
        <p:nvSpPr>
          <p:cNvPr id="4" name="TextBox 3">
            <a:extLst>
              <a:ext uri="{FF2B5EF4-FFF2-40B4-BE49-F238E27FC236}">
                <a16:creationId xmlns:a16="http://schemas.microsoft.com/office/drawing/2014/main" id="{D408C1B5-043C-C5B4-D57E-59F2BAFE083E}"/>
              </a:ext>
            </a:extLst>
          </p:cNvPr>
          <p:cNvSpPr txBox="1"/>
          <p:nvPr/>
        </p:nvSpPr>
        <p:spPr>
          <a:xfrm>
            <a:off x="39681773" y="7466348"/>
            <a:ext cx="6149365" cy="3170099"/>
          </a:xfrm>
          <a:prstGeom prst="rect">
            <a:avLst/>
          </a:prstGeom>
          <a:noFill/>
        </p:spPr>
        <p:txBody>
          <a:bodyPr wrap="square" rtlCol="1">
            <a:spAutoFit/>
          </a:bodyPr>
          <a:lstStyle/>
          <a:p>
            <a:pPr algn="ctr" rtl="1"/>
            <a:r>
              <a:rPr lang="ar-SA" sz="10000" dirty="0">
                <a:solidFill>
                  <a:srgbClr val="F3F0DE"/>
                </a:solidFill>
                <a:cs typeface="+mj-cs"/>
              </a:rPr>
              <a:t>الوضع الإقليمي</a:t>
            </a:r>
          </a:p>
        </p:txBody>
      </p:sp>
      <p:sp>
        <p:nvSpPr>
          <p:cNvPr id="11" name="TextBox 10">
            <a:extLst>
              <a:ext uri="{FF2B5EF4-FFF2-40B4-BE49-F238E27FC236}">
                <a16:creationId xmlns:a16="http://schemas.microsoft.com/office/drawing/2014/main" id="{E5B9478A-22BB-B33A-A8E7-89825C10AA12}"/>
              </a:ext>
            </a:extLst>
          </p:cNvPr>
          <p:cNvSpPr txBox="1"/>
          <p:nvPr/>
        </p:nvSpPr>
        <p:spPr>
          <a:xfrm>
            <a:off x="39759397" y="2061649"/>
            <a:ext cx="6149365" cy="1631216"/>
          </a:xfrm>
          <a:prstGeom prst="rect">
            <a:avLst/>
          </a:prstGeom>
          <a:noFill/>
        </p:spPr>
        <p:txBody>
          <a:bodyPr wrap="square" rtlCol="1">
            <a:spAutoFit/>
          </a:bodyPr>
          <a:lstStyle/>
          <a:p>
            <a:pPr algn="ctr" rtl="1"/>
            <a:r>
              <a:rPr lang="ar-SA" sz="10000" dirty="0">
                <a:solidFill>
                  <a:schemeClr val="bg1"/>
                </a:solidFill>
                <a:cs typeface="+mj-cs"/>
              </a:rPr>
              <a:t>أوامر الهدم</a:t>
            </a:r>
          </a:p>
        </p:txBody>
      </p:sp>
    </p:spTree>
    <p:extLst>
      <p:ext uri="{BB962C8B-B14F-4D97-AF65-F5344CB8AC3E}">
        <p14:creationId xmlns:p14="http://schemas.microsoft.com/office/powerpoint/2010/main" val="30401658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EC62BA2-C4E3-866C-650A-F73A7A1007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39289056" cy="30275213"/>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2" name="TextBox 41">
            <a:extLst>
              <a:ext uri="{FF2B5EF4-FFF2-40B4-BE49-F238E27FC236}">
                <a16:creationId xmlns:a16="http://schemas.microsoft.com/office/drawing/2014/main" id="{BCB35696-41B1-359E-A7D0-F2F6494125D3}"/>
              </a:ext>
            </a:extLst>
          </p:cNvPr>
          <p:cNvSpPr txBox="1"/>
          <p:nvPr/>
        </p:nvSpPr>
        <p:spPr>
          <a:xfrm>
            <a:off x="39681773" y="20408762"/>
            <a:ext cx="6149365" cy="1631216"/>
          </a:xfrm>
          <a:prstGeom prst="rect">
            <a:avLst/>
          </a:prstGeom>
          <a:noFill/>
        </p:spPr>
        <p:txBody>
          <a:bodyPr wrap="square" rtlCol="1">
            <a:spAutoFit/>
          </a:bodyPr>
          <a:lstStyle/>
          <a:p>
            <a:pPr algn="ctr" rtl="1"/>
            <a:r>
              <a:rPr lang="ar-SA" sz="10000" dirty="0">
                <a:solidFill>
                  <a:srgbClr val="001F33"/>
                </a:solidFill>
                <a:cs typeface="+mj-cs"/>
              </a:rPr>
              <a:t>مصادر المياه</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4" y="26282627"/>
            <a:ext cx="6149365" cy="1631216"/>
          </a:xfrm>
          <a:prstGeom prst="rect">
            <a:avLst/>
          </a:prstGeom>
          <a:noFill/>
        </p:spPr>
        <p:txBody>
          <a:bodyPr wrap="square" rtlCol="1">
            <a:spAutoFit/>
          </a:bodyPr>
          <a:lstStyle/>
          <a:p>
            <a:pPr algn="ctr" rtl="1"/>
            <a:r>
              <a:rPr lang="ar-SA" sz="10000" dirty="0">
                <a:solidFill>
                  <a:srgbClr val="F3F0DE"/>
                </a:solidFill>
                <a:cs typeface="+mj-cs"/>
              </a:rPr>
              <a:t>البنية التحتية</a:t>
            </a:r>
          </a:p>
        </p:txBody>
      </p:sp>
      <p:sp>
        <p:nvSpPr>
          <p:cNvPr id="2" name="TextBox 1">
            <a:extLst>
              <a:ext uri="{FF2B5EF4-FFF2-40B4-BE49-F238E27FC236}">
                <a16:creationId xmlns:a16="http://schemas.microsoft.com/office/drawing/2014/main" id="{7C179E57-1800-D714-0BF9-D1EE0FE3D912}"/>
              </a:ext>
            </a:extLst>
          </p:cNvPr>
          <p:cNvSpPr txBox="1"/>
          <p:nvPr/>
        </p:nvSpPr>
        <p:spPr>
          <a:xfrm>
            <a:off x="39759397" y="13838083"/>
            <a:ext cx="6149365" cy="3170099"/>
          </a:xfrm>
          <a:prstGeom prst="rect">
            <a:avLst/>
          </a:prstGeom>
          <a:noFill/>
        </p:spPr>
        <p:txBody>
          <a:bodyPr wrap="square" rtlCol="1">
            <a:spAutoFit/>
          </a:bodyPr>
          <a:lstStyle/>
          <a:p>
            <a:pPr algn="ctr" rtl="1"/>
            <a:r>
              <a:rPr lang="ar-SA" sz="10000" dirty="0">
                <a:solidFill>
                  <a:srgbClr val="F3F0DE"/>
                </a:solidFill>
                <a:cs typeface="+mj-cs"/>
              </a:rPr>
              <a:t>المرافق والخدمات</a:t>
            </a:r>
          </a:p>
        </p:txBody>
      </p:sp>
      <p:sp>
        <p:nvSpPr>
          <p:cNvPr id="4" name="TextBox 3">
            <a:extLst>
              <a:ext uri="{FF2B5EF4-FFF2-40B4-BE49-F238E27FC236}">
                <a16:creationId xmlns:a16="http://schemas.microsoft.com/office/drawing/2014/main" id="{D408C1B5-043C-C5B4-D57E-59F2BAFE083E}"/>
              </a:ext>
            </a:extLst>
          </p:cNvPr>
          <p:cNvSpPr txBox="1"/>
          <p:nvPr/>
        </p:nvSpPr>
        <p:spPr>
          <a:xfrm>
            <a:off x="39681773" y="7466348"/>
            <a:ext cx="6149365" cy="3170099"/>
          </a:xfrm>
          <a:prstGeom prst="rect">
            <a:avLst/>
          </a:prstGeom>
          <a:noFill/>
        </p:spPr>
        <p:txBody>
          <a:bodyPr wrap="square" rtlCol="1">
            <a:spAutoFit/>
          </a:bodyPr>
          <a:lstStyle/>
          <a:p>
            <a:pPr algn="ctr" rtl="1"/>
            <a:r>
              <a:rPr lang="ar-SA" sz="10000" dirty="0">
                <a:solidFill>
                  <a:srgbClr val="F3F0DE"/>
                </a:solidFill>
                <a:cs typeface="+mj-cs"/>
              </a:rPr>
              <a:t>الوضع الإقليمي</a:t>
            </a:r>
          </a:p>
        </p:txBody>
      </p:sp>
      <p:sp>
        <p:nvSpPr>
          <p:cNvPr id="11" name="TextBox 10">
            <a:extLst>
              <a:ext uri="{FF2B5EF4-FFF2-40B4-BE49-F238E27FC236}">
                <a16:creationId xmlns:a16="http://schemas.microsoft.com/office/drawing/2014/main" id="{E5B9478A-22BB-B33A-A8E7-89825C10AA12}"/>
              </a:ext>
            </a:extLst>
          </p:cNvPr>
          <p:cNvSpPr txBox="1"/>
          <p:nvPr/>
        </p:nvSpPr>
        <p:spPr>
          <a:xfrm>
            <a:off x="39759397" y="2061649"/>
            <a:ext cx="6149365" cy="1631216"/>
          </a:xfrm>
          <a:prstGeom prst="rect">
            <a:avLst/>
          </a:prstGeom>
          <a:noFill/>
        </p:spPr>
        <p:txBody>
          <a:bodyPr wrap="square" rtlCol="1">
            <a:spAutoFit/>
          </a:bodyPr>
          <a:lstStyle/>
          <a:p>
            <a:pPr algn="ctr" rtl="1"/>
            <a:r>
              <a:rPr lang="ar-SA" sz="10000" dirty="0">
                <a:solidFill>
                  <a:schemeClr val="bg1"/>
                </a:solidFill>
                <a:cs typeface="+mj-cs"/>
              </a:rPr>
              <a:t>أوامر الهدم</a:t>
            </a:r>
          </a:p>
        </p:txBody>
      </p:sp>
      <p:pic>
        <p:nvPicPr>
          <p:cNvPr id="7" name="Picture 6">
            <a:extLst>
              <a:ext uri="{FF2B5EF4-FFF2-40B4-BE49-F238E27FC236}">
                <a16:creationId xmlns:a16="http://schemas.microsoft.com/office/drawing/2014/main" id="{A1AD09C7-72BC-8B3A-80A8-14A5C6636961}"/>
              </a:ext>
            </a:extLst>
          </p:cNvPr>
          <p:cNvPicPr>
            <a:picLocks noChangeAspect="1"/>
          </p:cNvPicPr>
          <p:nvPr/>
        </p:nvPicPr>
        <p:blipFill rotWithShape="1">
          <a:blip r:embed="rId3">
            <a:extLst>
              <a:ext uri="{28A0092B-C50C-407E-A947-70E740481C1C}">
                <a14:useLocalDpi xmlns:a14="http://schemas.microsoft.com/office/drawing/2010/main" val="0"/>
              </a:ext>
            </a:extLst>
          </a:blip>
          <a:srcRect t="2804" b="8075"/>
          <a:stretch/>
        </p:blipFill>
        <p:spPr>
          <a:xfrm>
            <a:off x="26709146" y="7466348"/>
            <a:ext cx="9346027" cy="2813643"/>
          </a:xfrm>
          <a:prstGeom prst="rect">
            <a:avLst/>
          </a:prstGeom>
          <a:solidFill>
            <a:srgbClr val="EEE8DA"/>
          </a:solidFill>
        </p:spPr>
      </p:pic>
    </p:spTree>
    <p:extLst>
      <p:ext uri="{BB962C8B-B14F-4D97-AF65-F5344CB8AC3E}">
        <p14:creationId xmlns:p14="http://schemas.microsoft.com/office/powerpoint/2010/main" val="24441586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28CDF02-6A78-412C-5F49-3FD298289B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39366680" cy="30275213"/>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grpSp>
        <p:nvGrpSpPr>
          <p:cNvPr id="38" name="Group 37">
            <a:extLst>
              <a:ext uri="{FF2B5EF4-FFF2-40B4-BE49-F238E27FC236}">
                <a16:creationId xmlns:a16="http://schemas.microsoft.com/office/drawing/2014/main" id="{432AD59F-21CB-13B8-D778-2C7E25FD0FCC}"/>
              </a:ext>
            </a:extLst>
          </p:cNvPr>
          <p:cNvGrpSpPr/>
          <p:nvPr/>
        </p:nvGrpSpPr>
        <p:grpSpPr>
          <a:xfrm rot="5400000">
            <a:off x="27616472" y="11574785"/>
            <a:ext cx="30260919" cy="7147193"/>
            <a:chOff x="7353919" y="11048411"/>
            <a:chExt cx="30260919" cy="7147193"/>
          </a:xfrm>
        </p:grpSpPr>
        <p:sp>
          <p:nvSpPr>
            <p:cNvPr id="33" name="Rectangle 32">
              <a:extLst>
                <a:ext uri="{FF2B5EF4-FFF2-40B4-BE49-F238E27FC236}">
                  <a16:creationId xmlns:a16="http://schemas.microsoft.com/office/drawing/2014/main" id="{1E10B10B-25EA-271E-4D25-23677AD592E1}"/>
                </a:ext>
              </a:extLst>
            </p:cNvPr>
            <p:cNvSpPr/>
            <p:nvPr/>
          </p:nvSpPr>
          <p:spPr>
            <a:xfrm>
              <a:off x="7353919" y="11067460"/>
              <a:ext cx="6054151" cy="7128144"/>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 name="Rectangle 33">
              <a:extLst>
                <a:ext uri="{FF2B5EF4-FFF2-40B4-BE49-F238E27FC236}">
                  <a16:creationId xmlns:a16="http://schemas.microsoft.com/office/drawing/2014/main" id="{1236EB1F-1D67-43B4-E1AE-3ACE954059AC}"/>
                </a:ext>
              </a:extLst>
            </p:cNvPr>
            <p:cNvSpPr/>
            <p:nvPr/>
          </p:nvSpPr>
          <p:spPr>
            <a:xfrm>
              <a:off x="13421393" y="11061110"/>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5" name="Rectangle 34">
              <a:extLst>
                <a:ext uri="{FF2B5EF4-FFF2-40B4-BE49-F238E27FC236}">
                  <a16:creationId xmlns:a16="http://schemas.microsoft.com/office/drawing/2014/main" id="{5AA2C387-45A2-B342-CE5D-B1270F7CBF64}"/>
                </a:ext>
              </a:extLst>
            </p:cNvPr>
            <p:cNvSpPr/>
            <p:nvPr/>
          </p:nvSpPr>
          <p:spPr>
            <a:xfrm>
              <a:off x="19479145" y="11061110"/>
              <a:ext cx="6054151" cy="7115445"/>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6" name="Rectangle 35">
              <a:extLst>
                <a:ext uri="{FF2B5EF4-FFF2-40B4-BE49-F238E27FC236}">
                  <a16:creationId xmlns:a16="http://schemas.microsoft.com/office/drawing/2014/main" id="{DE862B9E-4242-AE5E-A12F-47826E919DA6}"/>
                </a:ext>
              </a:extLst>
            </p:cNvPr>
            <p:cNvSpPr/>
            <p:nvPr/>
          </p:nvSpPr>
          <p:spPr>
            <a:xfrm>
              <a:off x="25533291" y="11048411"/>
              <a:ext cx="6054151"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37" name="Rectangle 36">
              <a:extLst>
                <a:ext uri="{FF2B5EF4-FFF2-40B4-BE49-F238E27FC236}">
                  <a16:creationId xmlns:a16="http://schemas.microsoft.com/office/drawing/2014/main" id="{7FDF1DAD-E747-23A9-6C6A-DCB04CC43CF7}"/>
                </a:ext>
              </a:extLst>
            </p:cNvPr>
            <p:cNvSpPr/>
            <p:nvPr/>
          </p:nvSpPr>
          <p:spPr>
            <a:xfrm>
              <a:off x="31560687" y="11061110"/>
              <a:ext cx="6054151"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grpSp>
      <p:sp>
        <p:nvSpPr>
          <p:cNvPr id="42" name="TextBox 41">
            <a:extLst>
              <a:ext uri="{FF2B5EF4-FFF2-40B4-BE49-F238E27FC236}">
                <a16:creationId xmlns:a16="http://schemas.microsoft.com/office/drawing/2014/main" id="{BCB35696-41B1-359E-A7D0-F2F6494125D3}"/>
              </a:ext>
            </a:extLst>
          </p:cNvPr>
          <p:cNvSpPr txBox="1"/>
          <p:nvPr/>
        </p:nvSpPr>
        <p:spPr>
          <a:xfrm>
            <a:off x="39681773" y="20408762"/>
            <a:ext cx="6149365" cy="1631216"/>
          </a:xfrm>
          <a:prstGeom prst="rect">
            <a:avLst/>
          </a:prstGeom>
          <a:noFill/>
        </p:spPr>
        <p:txBody>
          <a:bodyPr wrap="square" rtlCol="1">
            <a:spAutoFit/>
          </a:bodyPr>
          <a:lstStyle/>
          <a:p>
            <a:pPr algn="ctr" rtl="1"/>
            <a:r>
              <a:rPr lang="ar-SA" sz="10000" dirty="0">
                <a:solidFill>
                  <a:srgbClr val="F3F0DE"/>
                </a:solidFill>
                <a:cs typeface="+mj-cs"/>
              </a:rPr>
              <a:t>مصادر المياه</a:t>
            </a:r>
          </a:p>
        </p:txBody>
      </p:sp>
      <p:sp>
        <p:nvSpPr>
          <p:cNvPr id="43" name="TextBox 42">
            <a:extLst>
              <a:ext uri="{FF2B5EF4-FFF2-40B4-BE49-F238E27FC236}">
                <a16:creationId xmlns:a16="http://schemas.microsoft.com/office/drawing/2014/main" id="{045602D6-9171-9E6E-5189-133B08779330}"/>
              </a:ext>
            </a:extLst>
          </p:cNvPr>
          <p:cNvSpPr txBox="1"/>
          <p:nvPr/>
        </p:nvSpPr>
        <p:spPr>
          <a:xfrm>
            <a:off x="39662724" y="26282627"/>
            <a:ext cx="6149365" cy="1631216"/>
          </a:xfrm>
          <a:prstGeom prst="rect">
            <a:avLst/>
          </a:prstGeom>
          <a:noFill/>
        </p:spPr>
        <p:txBody>
          <a:bodyPr wrap="square" rtlCol="1">
            <a:spAutoFit/>
          </a:bodyPr>
          <a:lstStyle/>
          <a:p>
            <a:pPr algn="ctr" rtl="1"/>
            <a:r>
              <a:rPr lang="ar-SA" sz="10000" dirty="0">
                <a:solidFill>
                  <a:srgbClr val="001F33"/>
                </a:solidFill>
                <a:cs typeface="+mj-cs"/>
              </a:rPr>
              <a:t>البنية التحتية</a:t>
            </a:r>
          </a:p>
        </p:txBody>
      </p:sp>
      <p:sp>
        <p:nvSpPr>
          <p:cNvPr id="44" name="TextBox 43">
            <a:extLst>
              <a:ext uri="{FF2B5EF4-FFF2-40B4-BE49-F238E27FC236}">
                <a16:creationId xmlns:a16="http://schemas.microsoft.com/office/drawing/2014/main" id="{BB1A3BF5-F7D1-444E-04A5-81DB941F7FB2}"/>
              </a:ext>
            </a:extLst>
          </p:cNvPr>
          <p:cNvSpPr txBox="1"/>
          <p:nvPr/>
        </p:nvSpPr>
        <p:spPr>
          <a:xfrm>
            <a:off x="26709146" y="20408762"/>
            <a:ext cx="6149365" cy="1631216"/>
          </a:xfrm>
          <a:prstGeom prst="rect">
            <a:avLst/>
          </a:prstGeom>
          <a:noFill/>
        </p:spPr>
        <p:txBody>
          <a:bodyPr wrap="square" rtlCol="1">
            <a:spAutoFit/>
          </a:bodyPr>
          <a:lstStyle/>
          <a:p>
            <a:pPr algn="ctr" rtl="1"/>
            <a:r>
              <a:rPr lang="ar-SA" sz="10000" dirty="0">
                <a:solidFill>
                  <a:srgbClr val="F3F0DE"/>
                </a:solidFill>
                <a:cs typeface="+mj-cs"/>
              </a:rPr>
              <a:t>-----</a:t>
            </a:r>
          </a:p>
        </p:txBody>
      </p:sp>
      <p:sp>
        <p:nvSpPr>
          <p:cNvPr id="2" name="TextBox 1">
            <a:extLst>
              <a:ext uri="{FF2B5EF4-FFF2-40B4-BE49-F238E27FC236}">
                <a16:creationId xmlns:a16="http://schemas.microsoft.com/office/drawing/2014/main" id="{7C179E57-1800-D714-0BF9-D1EE0FE3D912}"/>
              </a:ext>
            </a:extLst>
          </p:cNvPr>
          <p:cNvSpPr txBox="1"/>
          <p:nvPr/>
        </p:nvSpPr>
        <p:spPr>
          <a:xfrm>
            <a:off x="39759397" y="13838083"/>
            <a:ext cx="6149365" cy="3170099"/>
          </a:xfrm>
          <a:prstGeom prst="rect">
            <a:avLst/>
          </a:prstGeom>
          <a:noFill/>
        </p:spPr>
        <p:txBody>
          <a:bodyPr wrap="square" rtlCol="1">
            <a:spAutoFit/>
          </a:bodyPr>
          <a:lstStyle/>
          <a:p>
            <a:pPr algn="ctr" rtl="1"/>
            <a:r>
              <a:rPr lang="ar-SA" sz="10000" dirty="0">
                <a:solidFill>
                  <a:srgbClr val="F3F0DE"/>
                </a:solidFill>
                <a:cs typeface="+mj-cs"/>
              </a:rPr>
              <a:t>المرافق والخدمات</a:t>
            </a:r>
          </a:p>
        </p:txBody>
      </p:sp>
      <p:sp>
        <p:nvSpPr>
          <p:cNvPr id="4" name="TextBox 3">
            <a:extLst>
              <a:ext uri="{FF2B5EF4-FFF2-40B4-BE49-F238E27FC236}">
                <a16:creationId xmlns:a16="http://schemas.microsoft.com/office/drawing/2014/main" id="{D408C1B5-043C-C5B4-D57E-59F2BAFE083E}"/>
              </a:ext>
            </a:extLst>
          </p:cNvPr>
          <p:cNvSpPr txBox="1"/>
          <p:nvPr/>
        </p:nvSpPr>
        <p:spPr>
          <a:xfrm>
            <a:off x="39681773" y="7466348"/>
            <a:ext cx="6149365" cy="3170099"/>
          </a:xfrm>
          <a:prstGeom prst="rect">
            <a:avLst/>
          </a:prstGeom>
          <a:noFill/>
        </p:spPr>
        <p:txBody>
          <a:bodyPr wrap="square" rtlCol="1">
            <a:spAutoFit/>
          </a:bodyPr>
          <a:lstStyle/>
          <a:p>
            <a:pPr algn="ctr" rtl="1"/>
            <a:r>
              <a:rPr lang="ar-SA" sz="10000" dirty="0">
                <a:solidFill>
                  <a:srgbClr val="F3F0DE"/>
                </a:solidFill>
                <a:cs typeface="+mj-cs"/>
              </a:rPr>
              <a:t>الوضع الإقليمي</a:t>
            </a:r>
          </a:p>
        </p:txBody>
      </p:sp>
      <p:sp>
        <p:nvSpPr>
          <p:cNvPr id="11" name="TextBox 10">
            <a:extLst>
              <a:ext uri="{FF2B5EF4-FFF2-40B4-BE49-F238E27FC236}">
                <a16:creationId xmlns:a16="http://schemas.microsoft.com/office/drawing/2014/main" id="{E5B9478A-22BB-B33A-A8E7-89825C10AA12}"/>
              </a:ext>
            </a:extLst>
          </p:cNvPr>
          <p:cNvSpPr txBox="1"/>
          <p:nvPr/>
        </p:nvSpPr>
        <p:spPr>
          <a:xfrm>
            <a:off x="39759397" y="2061649"/>
            <a:ext cx="6149365" cy="1631216"/>
          </a:xfrm>
          <a:prstGeom prst="rect">
            <a:avLst/>
          </a:prstGeom>
          <a:noFill/>
        </p:spPr>
        <p:txBody>
          <a:bodyPr wrap="square" rtlCol="1">
            <a:spAutoFit/>
          </a:bodyPr>
          <a:lstStyle/>
          <a:p>
            <a:pPr algn="ctr" rtl="1"/>
            <a:r>
              <a:rPr lang="ar-SA" sz="10000" dirty="0">
                <a:solidFill>
                  <a:schemeClr val="bg1"/>
                </a:solidFill>
                <a:cs typeface="+mj-cs"/>
              </a:rPr>
              <a:t>أوامر الهدم</a:t>
            </a:r>
          </a:p>
        </p:txBody>
      </p:sp>
    </p:spTree>
    <p:extLst>
      <p:ext uri="{BB962C8B-B14F-4D97-AF65-F5344CB8AC3E}">
        <p14:creationId xmlns:p14="http://schemas.microsoft.com/office/powerpoint/2010/main" val="485841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9E1C8B1-E12B-6F73-DAAA-F7E55BA6C8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7815"/>
            <a:ext cx="39270005" cy="30241342"/>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sp>
        <p:nvSpPr>
          <p:cNvPr id="33" name="Rectangle 32">
            <a:extLst>
              <a:ext uri="{FF2B5EF4-FFF2-40B4-BE49-F238E27FC236}">
                <a16:creationId xmlns:a16="http://schemas.microsoft.com/office/drawing/2014/main" id="{1E10B10B-25EA-271E-4D25-23677AD592E1}"/>
              </a:ext>
            </a:extLst>
          </p:cNvPr>
          <p:cNvSpPr/>
          <p:nvPr/>
        </p:nvSpPr>
        <p:spPr>
          <a:xfrm rot="5400000">
            <a:off x="37651856" y="1539405"/>
            <a:ext cx="10171104"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 name="TextBox 10">
            <a:extLst>
              <a:ext uri="{FF2B5EF4-FFF2-40B4-BE49-F238E27FC236}">
                <a16:creationId xmlns:a16="http://schemas.microsoft.com/office/drawing/2014/main" id="{E5B9478A-22BB-B33A-A8E7-89825C10AA12}"/>
              </a:ext>
            </a:extLst>
          </p:cNvPr>
          <p:cNvSpPr txBox="1"/>
          <p:nvPr/>
        </p:nvSpPr>
        <p:spPr>
          <a:xfrm>
            <a:off x="39662725" y="2482418"/>
            <a:ext cx="6149365" cy="4708981"/>
          </a:xfrm>
          <a:prstGeom prst="rect">
            <a:avLst/>
          </a:prstGeom>
          <a:noFill/>
        </p:spPr>
        <p:txBody>
          <a:bodyPr wrap="square" rtlCol="1">
            <a:spAutoFit/>
          </a:bodyPr>
          <a:lstStyle/>
          <a:p>
            <a:pPr algn="ctr" rtl="1"/>
            <a:r>
              <a:rPr lang="ar-SA" sz="10000" dirty="0">
                <a:solidFill>
                  <a:srgbClr val="001F33"/>
                </a:solidFill>
                <a:cs typeface="+mj-cs"/>
              </a:rPr>
              <a:t>الموروث الطبيعي والثقافي</a:t>
            </a:r>
          </a:p>
        </p:txBody>
      </p:sp>
      <p:sp>
        <p:nvSpPr>
          <p:cNvPr id="7" name="Rectangle 6">
            <a:extLst>
              <a:ext uri="{FF2B5EF4-FFF2-40B4-BE49-F238E27FC236}">
                <a16:creationId xmlns:a16="http://schemas.microsoft.com/office/drawing/2014/main" id="{8EABE084-BCF2-C06A-609F-0C7CB8BDC5F6}"/>
              </a:ext>
            </a:extLst>
          </p:cNvPr>
          <p:cNvSpPr/>
          <p:nvPr/>
        </p:nvSpPr>
        <p:spPr>
          <a:xfrm rot="5400000">
            <a:off x="37658206" y="11703126"/>
            <a:ext cx="10171104"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2C0F2571-E338-56D2-0481-9EECFD2A4F59}"/>
              </a:ext>
            </a:extLst>
          </p:cNvPr>
          <p:cNvSpPr/>
          <p:nvPr/>
        </p:nvSpPr>
        <p:spPr>
          <a:xfrm rot="5400000">
            <a:off x="37600554" y="21561587"/>
            <a:ext cx="10299107"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TextBox 11">
            <a:extLst>
              <a:ext uri="{FF2B5EF4-FFF2-40B4-BE49-F238E27FC236}">
                <a16:creationId xmlns:a16="http://schemas.microsoft.com/office/drawing/2014/main" id="{399AE6A0-D41F-B176-9B66-140584DD81A9}"/>
              </a:ext>
            </a:extLst>
          </p:cNvPr>
          <p:cNvSpPr txBox="1"/>
          <p:nvPr/>
        </p:nvSpPr>
        <p:spPr>
          <a:xfrm>
            <a:off x="39662723" y="13000029"/>
            <a:ext cx="6149365" cy="3170099"/>
          </a:xfrm>
          <a:prstGeom prst="rect">
            <a:avLst/>
          </a:prstGeom>
          <a:noFill/>
        </p:spPr>
        <p:txBody>
          <a:bodyPr wrap="square" rtlCol="1">
            <a:spAutoFit/>
          </a:bodyPr>
          <a:lstStyle/>
          <a:p>
            <a:pPr algn="ctr" rtl="1"/>
            <a:r>
              <a:rPr lang="ar-SA" sz="10000" dirty="0">
                <a:solidFill>
                  <a:schemeClr val="bg1"/>
                </a:solidFill>
                <a:cs typeface="+mj-cs"/>
              </a:rPr>
              <a:t>التحديات والمعيقات</a:t>
            </a:r>
          </a:p>
        </p:txBody>
      </p:sp>
      <p:sp>
        <p:nvSpPr>
          <p:cNvPr id="13" name="TextBox 12">
            <a:extLst>
              <a:ext uri="{FF2B5EF4-FFF2-40B4-BE49-F238E27FC236}">
                <a16:creationId xmlns:a16="http://schemas.microsoft.com/office/drawing/2014/main" id="{1BAC6B92-FE5F-561F-1CB8-08F15495DA5F}"/>
              </a:ext>
            </a:extLst>
          </p:cNvPr>
          <p:cNvSpPr txBox="1"/>
          <p:nvPr/>
        </p:nvSpPr>
        <p:spPr>
          <a:xfrm>
            <a:off x="39662723" y="22693129"/>
            <a:ext cx="6149365" cy="3170099"/>
          </a:xfrm>
          <a:prstGeom prst="rect">
            <a:avLst/>
          </a:prstGeom>
          <a:noFill/>
        </p:spPr>
        <p:txBody>
          <a:bodyPr wrap="square" rtlCol="1">
            <a:spAutoFit/>
          </a:bodyPr>
          <a:lstStyle/>
          <a:p>
            <a:pPr algn="ctr" rtl="1"/>
            <a:r>
              <a:rPr lang="ar-SA" sz="10000" dirty="0">
                <a:solidFill>
                  <a:schemeClr val="bg1"/>
                </a:solidFill>
                <a:cs typeface="+mj-cs"/>
              </a:rPr>
              <a:t>الفرص والإمكانيات</a:t>
            </a:r>
          </a:p>
        </p:txBody>
      </p:sp>
    </p:spTree>
    <p:extLst>
      <p:ext uri="{BB962C8B-B14F-4D97-AF65-F5344CB8AC3E}">
        <p14:creationId xmlns:p14="http://schemas.microsoft.com/office/powerpoint/2010/main" val="32600082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sp>
        <p:nvSpPr>
          <p:cNvPr id="33" name="Rectangle 32">
            <a:extLst>
              <a:ext uri="{FF2B5EF4-FFF2-40B4-BE49-F238E27FC236}">
                <a16:creationId xmlns:a16="http://schemas.microsoft.com/office/drawing/2014/main" id="{1E10B10B-25EA-271E-4D25-23677AD592E1}"/>
              </a:ext>
            </a:extLst>
          </p:cNvPr>
          <p:cNvSpPr/>
          <p:nvPr/>
        </p:nvSpPr>
        <p:spPr>
          <a:xfrm rot="5400000">
            <a:off x="37587855" y="1475405"/>
            <a:ext cx="10299106"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TextBox 10">
            <a:extLst>
              <a:ext uri="{FF2B5EF4-FFF2-40B4-BE49-F238E27FC236}">
                <a16:creationId xmlns:a16="http://schemas.microsoft.com/office/drawing/2014/main" id="{E5B9478A-22BB-B33A-A8E7-89825C10AA12}"/>
              </a:ext>
            </a:extLst>
          </p:cNvPr>
          <p:cNvSpPr txBox="1"/>
          <p:nvPr/>
        </p:nvSpPr>
        <p:spPr>
          <a:xfrm>
            <a:off x="39662725" y="2482418"/>
            <a:ext cx="6149365" cy="4708981"/>
          </a:xfrm>
          <a:prstGeom prst="rect">
            <a:avLst/>
          </a:prstGeom>
          <a:noFill/>
        </p:spPr>
        <p:txBody>
          <a:bodyPr wrap="square" rtlCol="1">
            <a:spAutoFit/>
          </a:bodyPr>
          <a:lstStyle/>
          <a:p>
            <a:pPr algn="ctr" rtl="1"/>
            <a:r>
              <a:rPr lang="ar-SA" sz="10000" dirty="0">
                <a:solidFill>
                  <a:schemeClr val="bg1"/>
                </a:solidFill>
                <a:cs typeface="+mj-cs"/>
              </a:rPr>
              <a:t>الموروث الطبيعي والثقافي</a:t>
            </a:r>
          </a:p>
        </p:txBody>
      </p:sp>
      <p:sp>
        <p:nvSpPr>
          <p:cNvPr id="7" name="Rectangle 6">
            <a:extLst>
              <a:ext uri="{FF2B5EF4-FFF2-40B4-BE49-F238E27FC236}">
                <a16:creationId xmlns:a16="http://schemas.microsoft.com/office/drawing/2014/main" id="{8EABE084-BCF2-C06A-609F-0C7CB8BDC5F6}"/>
              </a:ext>
            </a:extLst>
          </p:cNvPr>
          <p:cNvSpPr/>
          <p:nvPr/>
        </p:nvSpPr>
        <p:spPr>
          <a:xfrm rot="5400000">
            <a:off x="37658206" y="11703126"/>
            <a:ext cx="10171104"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2C0F2571-E338-56D2-0481-9EECFD2A4F59}"/>
              </a:ext>
            </a:extLst>
          </p:cNvPr>
          <p:cNvSpPr/>
          <p:nvPr/>
        </p:nvSpPr>
        <p:spPr>
          <a:xfrm rot="5400000">
            <a:off x="37600554" y="21561587"/>
            <a:ext cx="10299107"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TextBox 11">
            <a:extLst>
              <a:ext uri="{FF2B5EF4-FFF2-40B4-BE49-F238E27FC236}">
                <a16:creationId xmlns:a16="http://schemas.microsoft.com/office/drawing/2014/main" id="{399AE6A0-D41F-B176-9B66-140584DD81A9}"/>
              </a:ext>
            </a:extLst>
          </p:cNvPr>
          <p:cNvSpPr txBox="1"/>
          <p:nvPr/>
        </p:nvSpPr>
        <p:spPr>
          <a:xfrm>
            <a:off x="39662723" y="13000029"/>
            <a:ext cx="6149365" cy="3170099"/>
          </a:xfrm>
          <a:prstGeom prst="rect">
            <a:avLst/>
          </a:prstGeom>
          <a:noFill/>
        </p:spPr>
        <p:txBody>
          <a:bodyPr wrap="square" rtlCol="1">
            <a:spAutoFit/>
          </a:bodyPr>
          <a:lstStyle/>
          <a:p>
            <a:pPr algn="ctr" rtl="1"/>
            <a:r>
              <a:rPr lang="ar-SA" sz="10000" dirty="0">
                <a:solidFill>
                  <a:srgbClr val="001F33"/>
                </a:solidFill>
                <a:cs typeface="+mj-cs"/>
              </a:rPr>
              <a:t>التحديات والمعيقات</a:t>
            </a:r>
          </a:p>
        </p:txBody>
      </p:sp>
      <p:sp>
        <p:nvSpPr>
          <p:cNvPr id="13" name="TextBox 12">
            <a:extLst>
              <a:ext uri="{FF2B5EF4-FFF2-40B4-BE49-F238E27FC236}">
                <a16:creationId xmlns:a16="http://schemas.microsoft.com/office/drawing/2014/main" id="{1BAC6B92-FE5F-561F-1CB8-08F15495DA5F}"/>
              </a:ext>
            </a:extLst>
          </p:cNvPr>
          <p:cNvSpPr txBox="1"/>
          <p:nvPr/>
        </p:nvSpPr>
        <p:spPr>
          <a:xfrm>
            <a:off x="39662723" y="22693129"/>
            <a:ext cx="6149365" cy="3170099"/>
          </a:xfrm>
          <a:prstGeom prst="rect">
            <a:avLst/>
          </a:prstGeom>
          <a:noFill/>
        </p:spPr>
        <p:txBody>
          <a:bodyPr wrap="square" rtlCol="1">
            <a:spAutoFit/>
          </a:bodyPr>
          <a:lstStyle/>
          <a:p>
            <a:pPr algn="ctr" rtl="1"/>
            <a:r>
              <a:rPr lang="ar-SA" sz="10000" dirty="0">
                <a:solidFill>
                  <a:schemeClr val="bg1"/>
                </a:solidFill>
                <a:cs typeface="+mj-cs"/>
              </a:rPr>
              <a:t>الفرص والإمكانيات</a:t>
            </a:r>
          </a:p>
        </p:txBody>
      </p:sp>
      <p:grpSp>
        <p:nvGrpSpPr>
          <p:cNvPr id="14" name="Group 13">
            <a:extLst>
              <a:ext uri="{FF2B5EF4-FFF2-40B4-BE49-F238E27FC236}">
                <a16:creationId xmlns:a16="http://schemas.microsoft.com/office/drawing/2014/main" id="{CBEAC679-0C3C-CDB4-E6D7-73A0A7AEE628}"/>
              </a:ext>
            </a:extLst>
          </p:cNvPr>
          <p:cNvGrpSpPr/>
          <p:nvPr/>
        </p:nvGrpSpPr>
        <p:grpSpPr>
          <a:xfrm>
            <a:off x="-1" y="17924"/>
            <a:ext cx="39270006" cy="30257289"/>
            <a:chOff x="-1" y="17924"/>
            <a:chExt cx="39270006" cy="30257289"/>
          </a:xfrm>
        </p:grpSpPr>
        <p:pic>
          <p:nvPicPr>
            <p:cNvPr id="4" name="Picture 3">
              <a:extLst>
                <a:ext uri="{FF2B5EF4-FFF2-40B4-BE49-F238E27FC236}">
                  <a16:creationId xmlns:a16="http://schemas.microsoft.com/office/drawing/2014/main" id="{8A888B2D-F710-837F-8526-95D400C8DE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7924"/>
              <a:ext cx="39270006" cy="30257289"/>
            </a:xfrm>
            <a:prstGeom prst="rect">
              <a:avLst/>
            </a:prstGeom>
          </p:spPr>
        </p:pic>
        <p:sp>
          <p:nvSpPr>
            <p:cNvPr id="2" name="TextBox 1">
              <a:extLst>
                <a:ext uri="{FF2B5EF4-FFF2-40B4-BE49-F238E27FC236}">
                  <a16:creationId xmlns:a16="http://schemas.microsoft.com/office/drawing/2014/main" id="{1F6F79DE-0ED2-7BDE-A3EF-DD12EE6F431E}"/>
                </a:ext>
              </a:extLst>
            </p:cNvPr>
            <p:cNvSpPr txBox="1"/>
            <p:nvPr/>
          </p:nvSpPr>
          <p:spPr>
            <a:xfrm>
              <a:off x="27137742" y="4336118"/>
              <a:ext cx="10674077" cy="9402574"/>
            </a:xfrm>
            <a:prstGeom prst="rect">
              <a:avLst/>
            </a:prstGeom>
            <a:solidFill>
              <a:schemeClr val="bg1">
                <a:alpha val="87000"/>
              </a:schemeClr>
            </a:solidFill>
          </p:spPr>
          <p:txBody>
            <a:bodyPr wrap="square" rtlCol="0">
              <a:spAutoFit/>
            </a:bodyPr>
            <a:lstStyle/>
            <a:p>
              <a:pPr marL="228600" indent="-228600" algn="r" rtl="1">
                <a:buFont typeface="Arial" panose="020B0604020202020204" pitchFamily="34" charset="0"/>
                <a:buChar char="•"/>
              </a:pPr>
              <a:r>
                <a:rPr lang="ar-SA" sz="5500" dirty="0">
                  <a:cs typeface="+mj-cs"/>
                </a:rPr>
                <a:t>وجود حواجز وبوابات حديدية تعيق الحركة بين التجمعات.</a:t>
              </a:r>
            </a:p>
            <a:p>
              <a:pPr marL="228600" indent="-228600" algn="r" rtl="1">
                <a:buFont typeface="Arial" panose="020B0604020202020204" pitchFamily="34" charset="0"/>
                <a:buChar char="•"/>
              </a:pPr>
              <a:r>
                <a:rPr lang="ar-SA" sz="5500" dirty="0">
                  <a:cs typeface="+mj-cs"/>
                </a:rPr>
                <a:t>شبكة الطرق الرابطة التفافية والتي تهدف الى تقسيم الضفة.</a:t>
              </a:r>
            </a:p>
            <a:p>
              <a:pPr marL="228600" indent="-228600" algn="r" rtl="1">
                <a:buFont typeface="Arial" panose="020B0604020202020204" pitchFamily="34" charset="0"/>
                <a:buChar char="•"/>
              </a:pPr>
              <a:r>
                <a:rPr lang="ar-SA" sz="5500" dirty="0">
                  <a:cs typeface="+mj-cs"/>
                </a:rPr>
                <a:t>62 % من الأراضي تحت السيطرة الإسرائيلية والتي تؤدي الى محدودية التنمية العمرانية.</a:t>
              </a:r>
            </a:p>
            <a:p>
              <a:pPr marL="228600" indent="-228600" algn="r" rtl="1">
                <a:buFont typeface="Arial" panose="020B0604020202020204" pitchFamily="34" charset="0"/>
                <a:buChar char="•"/>
              </a:pPr>
              <a:r>
                <a:rPr lang="ar-SA" sz="5500" dirty="0">
                  <a:cs typeface="+mj-cs"/>
                </a:rPr>
                <a:t>وجود جدار الفصل العنصري ويعزل مساحة 7% من منطقة الدراسة حالياً وفي حال اكتماله يعزل 20.5%.</a:t>
              </a:r>
            </a:p>
            <a:p>
              <a:pPr marL="285750" indent="-285750" algn="r" rtl="1">
                <a:buFont typeface="Arial" panose="020B0604020202020204" pitchFamily="34" charset="0"/>
                <a:buChar char="•"/>
              </a:pPr>
              <a:r>
                <a:rPr lang="ar-SA" sz="5500" dirty="0">
                  <a:cs typeface="+mj-cs"/>
                </a:rPr>
                <a:t>وجود 41 مستوطنة في المنطقة والتي تهدد أمن التجمعات في المنطقة.</a:t>
              </a:r>
            </a:p>
          </p:txBody>
        </p:sp>
        <p:sp>
          <p:nvSpPr>
            <p:cNvPr id="6" name="TextBox 5">
              <a:extLst>
                <a:ext uri="{FF2B5EF4-FFF2-40B4-BE49-F238E27FC236}">
                  <a16:creationId xmlns:a16="http://schemas.microsoft.com/office/drawing/2014/main" id="{7EDAC6D8-5F74-D3DE-BA1C-82C470817C27}"/>
                </a:ext>
              </a:extLst>
            </p:cNvPr>
            <p:cNvSpPr txBox="1"/>
            <p:nvPr/>
          </p:nvSpPr>
          <p:spPr>
            <a:xfrm>
              <a:off x="9530198" y="27072641"/>
              <a:ext cx="3722006" cy="707886"/>
            </a:xfrm>
            <a:prstGeom prst="rect">
              <a:avLst/>
            </a:prstGeom>
            <a:solidFill>
              <a:schemeClr val="bg1"/>
            </a:solidFill>
          </p:spPr>
          <p:txBody>
            <a:bodyPr wrap="square" rtlCol="1">
              <a:spAutoFit/>
            </a:bodyPr>
            <a:lstStyle/>
            <a:p>
              <a:pPr algn="r"/>
              <a:r>
                <a:rPr lang="ar-SA" sz="4000" dirty="0">
                  <a:cs typeface="+mj-cs"/>
                </a:rPr>
                <a:t>مناطق عسكرية مغلقة</a:t>
              </a:r>
            </a:p>
          </p:txBody>
        </p:sp>
      </p:grpSp>
      <p:sp>
        <p:nvSpPr>
          <p:cNvPr id="5" name="TextBox 4">
            <a:extLst>
              <a:ext uri="{FF2B5EF4-FFF2-40B4-BE49-F238E27FC236}">
                <a16:creationId xmlns:a16="http://schemas.microsoft.com/office/drawing/2014/main" id="{D7DA0032-976D-4BD3-8D8F-FBE61224675F}"/>
              </a:ext>
            </a:extLst>
          </p:cNvPr>
          <p:cNvSpPr txBox="1"/>
          <p:nvPr/>
        </p:nvSpPr>
        <p:spPr>
          <a:xfrm>
            <a:off x="31795258" y="13711673"/>
            <a:ext cx="6022911" cy="938719"/>
          </a:xfrm>
          <a:prstGeom prst="rect">
            <a:avLst/>
          </a:prstGeom>
          <a:solidFill>
            <a:schemeClr val="bg1">
              <a:alpha val="87000"/>
            </a:schemeClr>
          </a:solidFill>
        </p:spPr>
        <p:txBody>
          <a:bodyPr wrap="square" rtlCol="0">
            <a:spAutoFit/>
          </a:bodyPr>
          <a:lstStyle/>
          <a:p>
            <a:pPr marL="285750" indent="-285750" algn="r" rtl="1">
              <a:buFont typeface="Arial" panose="020B0604020202020204" pitchFamily="34" charset="0"/>
              <a:buChar char="•"/>
            </a:pPr>
            <a:r>
              <a:rPr lang="ar-SA" sz="5500" dirty="0">
                <a:cs typeface="+mj-cs"/>
              </a:rPr>
              <a:t>وجود شبكة ضغط عالي.</a:t>
            </a:r>
          </a:p>
        </p:txBody>
      </p:sp>
      <p:pic>
        <p:nvPicPr>
          <p:cNvPr id="15" name="Picture 14">
            <a:extLst>
              <a:ext uri="{FF2B5EF4-FFF2-40B4-BE49-F238E27FC236}">
                <a16:creationId xmlns:a16="http://schemas.microsoft.com/office/drawing/2014/main" id="{A0F5EA04-4612-B11B-7A25-F35C20286ACF}"/>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288" b="89904" l="9091" r="89899">
                        <a14:foregroundMark x1="45455" y1="11538" x2="45455" y2="11538"/>
                        <a14:foregroundMark x1="45455" y1="10577" x2="43434" y2="8654"/>
                        <a14:foregroundMark x1="49495" y1="9135" x2="49495" y2="9135"/>
                        <a14:foregroundMark x1="40404" y1="5288" x2="40404" y2="5288"/>
                        <a14:backgroundMark x1="51515" y1="58173" x2="51515" y2="58173"/>
                      </a14:backgroundRemoval>
                    </a14:imgEffect>
                  </a14:imgLayer>
                </a14:imgProps>
              </a:ext>
            </a:extLst>
          </a:blip>
          <a:stretch>
            <a:fillRect/>
          </a:stretch>
        </p:blipFill>
        <p:spPr>
          <a:xfrm>
            <a:off x="1475012" y="4723809"/>
            <a:ext cx="2072371" cy="4313596"/>
          </a:xfrm>
          <a:prstGeom prst="rect">
            <a:avLst/>
          </a:prstGeom>
        </p:spPr>
      </p:pic>
    </p:spTree>
    <p:extLst>
      <p:ext uri="{BB962C8B-B14F-4D97-AF65-F5344CB8AC3E}">
        <p14:creationId xmlns:p14="http://schemas.microsoft.com/office/powerpoint/2010/main" val="35746551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C8DE90D-D73E-B6A9-973C-004D43283C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39570124" cy="30275213"/>
          </a:xfrm>
          <a:prstGeom prst="rect">
            <a:avLst/>
          </a:prstGeom>
        </p:spPr>
      </p:pic>
      <p:sp>
        <p:nvSpPr>
          <p:cNvPr id="9" name="Rectangle 8">
            <a:extLst>
              <a:ext uri="{FF2B5EF4-FFF2-40B4-BE49-F238E27FC236}">
                <a16:creationId xmlns:a16="http://schemas.microsoft.com/office/drawing/2014/main" id="{B714802D-AE16-7563-CACF-ABF23CB91045}"/>
              </a:ext>
            </a:extLst>
          </p:cNvPr>
          <p:cNvSpPr/>
          <p:nvPr/>
        </p:nvSpPr>
        <p:spPr>
          <a:xfrm rot="10800000">
            <a:off x="39179686" y="1813"/>
            <a:ext cx="7128143" cy="30211714"/>
          </a:xfrm>
          <a:prstGeom prst="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 name="Rectangle 2">
            <a:extLst>
              <a:ext uri="{FF2B5EF4-FFF2-40B4-BE49-F238E27FC236}">
                <a16:creationId xmlns:a16="http://schemas.microsoft.com/office/drawing/2014/main" id="{69278102-4CC9-F978-B55B-D401AAC1123E}"/>
              </a:ext>
            </a:extLst>
          </p:cNvPr>
          <p:cNvSpPr/>
          <p:nvPr/>
        </p:nvSpPr>
        <p:spPr>
          <a:xfrm>
            <a:off x="46307830" y="1813"/>
            <a:ext cx="409212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8" name="TextBox 7">
            <a:extLst>
              <a:ext uri="{FF2B5EF4-FFF2-40B4-BE49-F238E27FC236}">
                <a16:creationId xmlns:a16="http://schemas.microsoft.com/office/drawing/2014/main" id="{FD513865-35A1-32CB-DD3E-7DF6B6407DED}"/>
              </a:ext>
            </a:extLst>
          </p:cNvPr>
          <p:cNvSpPr txBox="1"/>
          <p:nvPr/>
        </p:nvSpPr>
        <p:spPr>
          <a:xfrm rot="5400000">
            <a:off x="38299028" y="13244779"/>
            <a:ext cx="20601392" cy="3785652"/>
          </a:xfrm>
          <a:prstGeom prst="rect">
            <a:avLst/>
          </a:prstGeom>
          <a:noFill/>
        </p:spPr>
        <p:txBody>
          <a:bodyPr wrap="square" rtlCol="1">
            <a:spAutoFit/>
          </a:bodyPr>
          <a:lstStyle/>
          <a:p>
            <a:pPr algn="ctr"/>
            <a:r>
              <a:rPr lang="ar-SA" sz="12000" dirty="0">
                <a:solidFill>
                  <a:srgbClr val="001F33"/>
                </a:solidFill>
                <a:cs typeface="+mj-cs"/>
              </a:rPr>
              <a:t>التشخيص والتحليل على مستوى الموقع (الإقليمي)</a:t>
            </a:r>
          </a:p>
        </p:txBody>
      </p:sp>
      <p:sp>
        <p:nvSpPr>
          <p:cNvPr id="33" name="Rectangle 32">
            <a:extLst>
              <a:ext uri="{FF2B5EF4-FFF2-40B4-BE49-F238E27FC236}">
                <a16:creationId xmlns:a16="http://schemas.microsoft.com/office/drawing/2014/main" id="{1E10B10B-25EA-271E-4D25-23677AD592E1}"/>
              </a:ext>
            </a:extLst>
          </p:cNvPr>
          <p:cNvSpPr/>
          <p:nvPr/>
        </p:nvSpPr>
        <p:spPr>
          <a:xfrm rot="5400000">
            <a:off x="37651856" y="1539405"/>
            <a:ext cx="10171104"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TextBox 10">
            <a:extLst>
              <a:ext uri="{FF2B5EF4-FFF2-40B4-BE49-F238E27FC236}">
                <a16:creationId xmlns:a16="http://schemas.microsoft.com/office/drawing/2014/main" id="{E5B9478A-22BB-B33A-A8E7-89825C10AA12}"/>
              </a:ext>
            </a:extLst>
          </p:cNvPr>
          <p:cNvSpPr txBox="1"/>
          <p:nvPr/>
        </p:nvSpPr>
        <p:spPr>
          <a:xfrm>
            <a:off x="39662725" y="2482418"/>
            <a:ext cx="6149365" cy="4708981"/>
          </a:xfrm>
          <a:prstGeom prst="rect">
            <a:avLst/>
          </a:prstGeom>
          <a:noFill/>
        </p:spPr>
        <p:txBody>
          <a:bodyPr wrap="square" rtlCol="1">
            <a:spAutoFit/>
          </a:bodyPr>
          <a:lstStyle/>
          <a:p>
            <a:pPr algn="ctr" rtl="1"/>
            <a:r>
              <a:rPr lang="ar-SA" sz="10000" dirty="0">
                <a:solidFill>
                  <a:schemeClr val="bg1"/>
                </a:solidFill>
                <a:cs typeface="+mj-cs"/>
              </a:rPr>
              <a:t>الموروث الطبيعي والثقافي</a:t>
            </a:r>
          </a:p>
        </p:txBody>
      </p:sp>
      <p:sp>
        <p:nvSpPr>
          <p:cNvPr id="7" name="Rectangle 6">
            <a:extLst>
              <a:ext uri="{FF2B5EF4-FFF2-40B4-BE49-F238E27FC236}">
                <a16:creationId xmlns:a16="http://schemas.microsoft.com/office/drawing/2014/main" id="{8EABE084-BCF2-C06A-609F-0C7CB8BDC5F6}"/>
              </a:ext>
            </a:extLst>
          </p:cNvPr>
          <p:cNvSpPr/>
          <p:nvPr/>
        </p:nvSpPr>
        <p:spPr>
          <a:xfrm rot="5400000">
            <a:off x="37658206" y="11703126"/>
            <a:ext cx="10171104" cy="7128144"/>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Rectangle 9">
            <a:extLst>
              <a:ext uri="{FF2B5EF4-FFF2-40B4-BE49-F238E27FC236}">
                <a16:creationId xmlns:a16="http://schemas.microsoft.com/office/drawing/2014/main" id="{2C0F2571-E338-56D2-0481-9EECFD2A4F59}"/>
              </a:ext>
            </a:extLst>
          </p:cNvPr>
          <p:cNvSpPr/>
          <p:nvPr/>
        </p:nvSpPr>
        <p:spPr>
          <a:xfrm rot="5400000">
            <a:off x="37600554" y="21561587"/>
            <a:ext cx="10299107" cy="7128144"/>
          </a:xfrm>
          <a:prstGeom prst="rect">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TextBox 11">
            <a:extLst>
              <a:ext uri="{FF2B5EF4-FFF2-40B4-BE49-F238E27FC236}">
                <a16:creationId xmlns:a16="http://schemas.microsoft.com/office/drawing/2014/main" id="{399AE6A0-D41F-B176-9B66-140584DD81A9}"/>
              </a:ext>
            </a:extLst>
          </p:cNvPr>
          <p:cNvSpPr txBox="1"/>
          <p:nvPr/>
        </p:nvSpPr>
        <p:spPr>
          <a:xfrm>
            <a:off x="39662723" y="13000029"/>
            <a:ext cx="6149365" cy="3170099"/>
          </a:xfrm>
          <a:prstGeom prst="rect">
            <a:avLst/>
          </a:prstGeom>
          <a:noFill/>
        </p:spPr>
        <p:txBody>
          <a:bodyPr wrap="square" rtlCol="1">
            <a:spAutoFit/>
          </a:bodyPr>
          <a:lstStyle/>
          <a:p>
            <a:pPr algn="ctr" rtl="1"/>
            <a:r>
              <a:rPr lang="ar-SA" sz="10000" dirty="0">
                <a:solidFill>
                  <a:schemeClr val="bg1"/>
                </a:solidFill>
                <a:cs typeface="+mj-cs"/>
              </a:rPr>
              <a:t>التحديات والمعيقات</a:t>
            </a:r>
          </a:p>
        </p:txBody>
      </p:sp>
      <p:sp>
        <p:nvSpPr>
          <p:cNvPr id="13" name="TextBox 12">
            <a:extLst>
              <a:ext uri="{FF2B5EF4-FFF2-40B4-BE49-F238E27FC236}">
                <a16:creationId xmlns:a16="http://schemas.microsoft.com/office/drawing/2014/main" id="{1BAC6B92-FE5F-561F-1CB8-08F15495DA5F}"/>
              </a:ext>
            </a:extLst>
          </p:cNvPr>
          <p:cNvSpPr txBox="1"/>
          <p:nvPr/>
        </p:nvSpPr>
        <p:spPr>
          <a:xfrm>
            <a:off x="39662723" y="22693129"/>
            <a:ext cx="6149365" cy="3170099"/>
          </a:xfrm>
          <a:prstGeom prst="rect">
            <a:avLst/>
          </a:prstGeom>
          <a:noFill/>
        </p:spPr>
        <p:txBody>
          <a:bodyPr wrap="square" rtlCol="1">
            <a:spAutoFit/>
          </a:bodyPr>
          <a:lstStyle/>
          <a:p>
            <a:pPr algn="ctr" rtl="1"/>
            <a:r>
              <a:rPr lang="ar-SA" sz="10000" dirty="0">
                <a:solidFill>
                  <a:srgbClr val="001F33"/>
                </a:solidFill>
                <a:cs typeface="+mj-cs"/>
              </a:rPr>
              <a:t>الفرص والإمكانيات</a:t>
            </a:r>
          </a:p>
        </p:txBody>
      </p:sp>
      <p:sp>
        <p:nvSpPr>
          <p:cNvPr id="2" name="TextBox 1"/>
          <p:cNvSpPr txBox="1"/>
          <p:nvPr/>
        </p:nvSpPr>
        <p:spPr>
          <a:xfrm>
            <a:off x="27236058" y="4225537"/>
            <a:ext cx="10993223" cy="8556188"/>
          </a:xfrm>
          <a:prstGeom prst="rect">
            <a:avLst/>
          </a:prstGeom>
          <a:solidFill>
            <a:schemeClr val="bg1">
              <a:alpha val="87000"/>
            </a:schemeClr>
          </a:solidFill>
        </p:spPr>
        <p:txBody>
          <a:bodyPr wrap="square" rtlCol="0">
            <a:spAutoFit/>
          </a:bodyPr>
          <a:lstStyle/>
          <a:p>
            <a:pPr marL="171450" indent="-171450" algn="r" rtl="1">
              <a:buFont typeface="Arial" panose="020B0604020202020204" pitchFamily="34" charset="0"/>
              <a:buChar char="•"/>
            </a:pPr>
            <a:r>
              <a:rPr lang="ar-SA" sz="5500" dirty="0">
                <a:cs typeface="+mj-cs"/>
              </a:rPr>
              <a:t>إمكانية التوسع في أراضي أ و ب حيث يشكلان ما نسبته 31% من منطقة الدراسة .</a:t>
            </a:r>
          </a:p>
          <a:p>
            <a:pPr marL="171450" indent="-171450" algn="r" rtl="1">
              <a:buFont typeface="Arial" panose="020B0604020202020204" pitchFamily="34" charset="0"/>
              <a:buChar char="•"/>
            </a:pPr>
            <a:r>
              <a:rPr lang="ar-SA" sz="5500" dirty="0">
                <a:cs typeface="+mj-cs"/>
              </a:rPr>
              <a:t>توفر بنية تحتية جيدة في المنطقة سواء من خدمات الكهرباء او العبارات او شبكة المياه.</a:t>
            </a:r>
          </a:p>
          <a:p>
            <a:pPr marL="171450" indent="-171450" algn="r" rtl="1">
              <a:buFont typeface="Arial" panose="020B0604020202020204" pitchFamily="34" charset="0"/>
              <a:buChar char="•"/>
            </a:pPr>
            <a:r>
              <a:rPr lang="ar-SA" sz="5500" dirty="0">
                <a:cs typeface="+mj-cs"/>
              </a:rPr>
              <a:t>انتشار بساتين الزيتون بنسبة 36% من المنطقة.</a:t>
            </a:r>
          </a:p>
          <a:p>
            <a:pPr marL="171450" indent="-171450" algn="r" rtl="1">
              <a:buFont typeface="Arial" panose="020B0604020202020204" pitchFamily="34" charset="0"/>
              <a:buChar char="•"/>
            </a:pPr>
            <a:r>
              <a:rPr lang="ar-SA" sz="5500" dirty="0">
                <a:cs typeface="+mj-cs"/>
              </a:rPr>
              <a:t>وجود مناطق تنوع حيوي ومحميات طبيعية.</a:t>
            </a:r>
          </a:p>
          <a:p>
            <a:pPr marL="171450" indent="-171450" algn="r" rtl="1">
              <a:buFont typeface="Arial" panose="020B0604020202020204" pitchFamily="34" charset="0"/>
              <a:buChar char="•"/>
            </a:pPr>
            <a:r>
              <a:rPr lang="ar-SA" sz="5500" dirty="0">
                <a:cs typeface="+mj-cs"/>
              </a:rPr>
              <a:t>وجود مناطق تاريخية واخرب ومقامات.</a:t>
            </a:r>
          </a:p>
          <a:p>
            <a:pPr marL="171450" indent="-171450" algn="r" rtl="1">
              <a:buFont typeface="Arial" panose="020B0604020202020204" pitchFamily="34" charset="0"/>
              <a:buChar char="•"/>
            </a:pPr>
            <a:r>
              <a:rPr lang="ar-SA" sz="5500" dirty="0">
                <a:cs typeface="+mj-cs"/>
              </a:rPr>
              <a:t>وجود اودية مما يؤدي الى التصريف الجيد لمياه الأمطار. </a:t>
            </a:r>
          </a:p>
          <a:p>
            <a:pPr marL="171450" indent="-171450" algn="r" rtl="1">
              <a:buFont typeface="Arial" panose="020B0604020202020204" pitchFamily="34" charset="0"/>
              <a:buChar char="•"/>
            </a:pPr>
            <a:r>
              <a:rPr lang="ar-SA" sz="5500" dirty="0">
                <a:cs typeface="+mj-cs"/>
              </a:rPr>
              <a:t>تنوع مراكز الخدمات في المنطقة.</a:t>
            </a:r>
          </a:p>
        </p:txBody>
      </p:sp>
      <p:pic>
        <p:nvPicPr>
          <p:cNvPr id="5" name="Picture 4">
            <a:extLst>
              <a:ext uri="{FF2B5EF4-FFF2-40B4-BE49-F238E27FC236}">
                <a16:creationId xmlns:a16="http://schemas.microsoft.com/office/drawing/2014/main" id="{D67C34FE-07B0-E066-8F86-F3A4C05530B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288" b="89904" l="9091" r="89899">
                        <a14:foregroundMark x1="45455" y1="11538" x2="45455" y2="11538"/>
                        <a14:foregroundMark x1="45455" y1="10577" x2="43434" y2="8654"/>
                        <a14:foregroundMark x1="49495" y1="9135" x2="49495" y2="9135"/>
                        <a14:foregroundMark x1="40404" y1="5288" x2="40404" y2="5288"/>
                        <a14:backgroundMark x1="51515" y1="58173" x2="51515" y2="58173"/>
                      </a14:backgroundRemoval>
                    </a14:imgEffect>
                  </a14:imgLayer>
                </a14:imgProps>
              </a:ext>
            </a:extLst>
          </a:blip>
          <a:stretch>
            <a:fillRect/>
          </a:stretch>
        </p:blipFill>
        <p:spPr>
          <a:xfrm>
            <a:off x="1475012" y="4723809"/>
            <a:ext cx="2072371" cy="4313596"/>
          </a:xfrm>
          <a:prstGeom prst="rect">
            <a:avLst/>
          </a:prstGeom>
        </p:spPr>
      </p:pic>
    </p:spTree>
    <p:extLst>
      <p:ext uri="{BB962C8B-B14F-4D97-AF65-F5344CB8AC3E}">
        <p14:creationId xmlns:p14="http://schemas.microsoft.com/office/powerpoint/2010/main" val="3990824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Connector: Curved 15">
            <a:extLst>
              <a:ext uri="{FF2B5EF4-FFF2-40B4-BE49-F238E27FC236}">
                <a16:creationId xmlns:a16="http://schemas.microsoft.com/office/drawing/2014/main" id="{F9C63455-ABD9-5DBD-DA39-12CFF0194578}"/>
              </a:ext>
            </a:extLst>
          </p:cNvPr>
          <p:cNvCxnSpPr>
            <a:cxnSpLocks/>
          </p:cNvCxnSpPr>
          <p:nvPr/>
        </p:nvCxnSpPr>
        <p:spPr>
          <a:xfrm flipV="1">
            <a:off x="28124370" y="10450286"/>
            <a:ext cx="6817109" cy="2989148"/>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Curved 19">
            <a:extLst>
              <a:ext uri="{FF2B5EF4-FFF2-40B4-BE49-F238E27FC236}">
                <a16:creationId xmlns:a16="http://schemas.microsoft.com/office/drawing/2014/main" id="{29A16D83-F352-6C47-7FE9-F4E2475D57FC}"/>
              </a:ext>
            </a:extLst>
          </p:cNvPr>
          <p:cNvCxnSpPr>
            <a:cxnSpLocks/>
          </p:cNvCxnSpPr>
          <p:nvPr/>
        </p:nvCxnSpPr>
        <p:spPr>
          <a:xfrm>
            <a:off x="28124370" y="17178677"/>
            <a:ext cx="6817109" cy="3264694"/>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Curved 21">
            <a:extLst>
              <a:ext uri="{FF2B5EF4-FFF2-40B4-BE49-F238E27FC236}">
                <a16:creationId xmlns:a16="http://schemas.microsoft.com/office/drawing/2014/main" id="{24BBEC5B-3DD6-7D16-D9B4-94355C489EAE}"/>
              </a:ext>
            </a:extLst>
          </p:cNvPr>
          <p:cNvCxnSpPr>
            <a:cxnSpLocks/>
          </p:cNvCxnSpPr>
          <p:nvPr/>
        </p:nvCxnSpPr>
        <p:spPr>
          <a:xfrm rot="10800000">
            <a:off x="15458471" y="10450286"/>
            <a:ext cx="7053949" cy="2747062"/>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Curved 24">
            <a:extLst>
              <a:ext uri="{FF2B5EF4-FFF2-40B4-BE49-F238E27FC236}">
                <a16:creationId xmlns:a16="http://schemas.microsoft.com/office/drawing/2014/main" id="{01639A50-98BB-A543-2BAD-784C050A6E78}"/>
              </a:ext>
            </a:extLst>
          </p:cNvPr>
          <p:cNvCxnSpPr>
            <a:cxnSpLocks/>
          </p:cNvCxnSpPr>
          <p:nvPr/>
        </p:nvCxnSpPr>
        <p:spPr>
          <a:xfrm rot="10800000" flipV="1">
            <a:off x="15458471" y="17179187"/>
            <a:ext cx="7451645" cy="3264184"/>
          </a:xfrm>
          <a:prstGeom prst="curvedConnector3">
            <a:avLst>
              <a:gd name="adj1" fmla="val 50000"/>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C54BEF63-D88B-ADE4-551A-EF06CDBC533C}"/>
              </a:ext>
            </a:extLst>
          </p:cNvPr>
          <p:cNvSpPr/>
          <p:nvPr/>
        </p:nvSpPr>
        <p:spPr>
          <a:xfrm>
            <a:off x="21070426" y="9357292"/>
            <a:ext cx="8259097" cy="11560628"/>
          </a:xfrm>
          <a:prstGeom prst="roundRect">
            <a:avLst/>
          </a:prstGeom>
          <a:solidFill>
            <a:srgbClr val="FEE254"/>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solidFill>
                <a:srgbClr val="FEDA2F"/>
              </a:solidFill>
              <a:cs typeface="+mj-cs"/>
            </a:endParaRPr>
          </a:p>
        </p:txBody>
      </p:sp>
      <p:sp>
        <p:nvSpPr>
          <p:cNvPr id="33" name="TextBox 32">
            <a:extLst>
              <a:ext uri="{FF2B5EF4-FFF2-40B4-BE49-F238E27FC236}">
                <a16:creationId xmlns:a16="http://schemas.microsoft.com/office/drawing/2014/main" id="{1B681DEF-0BB4-934E-03AE-8A6A71BE2654}"/>
              </a:ext>
            </a:extLst>
          </p:cNvPr>
          <p:cNvSpPr txBox="1"/>
          <p:nvPr/>
        </p:nvSpPr>
        <p:spPr>
          <a:xfrm>
            <a:off x="22009785" y="10602441"/>
            <a:ext cx="6380378" cy="7602081"/>
          </a:xfrm>
          <a:prstGeom prst="rect">
            <a:avLst/>
          </a:prstGeom>
          <a:noFill/>
        </p:spPr>
        <p:txBody>
          <a:bodyPr wrap="square" rtlCol="1">
            <a:spAutoFit/>
          </a:bodyPr>
          <a:lstStyle/>
          <a:p>
            <a:pPr algn="ctr"/>
            <a:endParaRPr lang="ar-SA" sz="10000" dirty="0">
              <a:solidFill>
                <a:schemeClr val="bg1"/>
              </a:solidFill>
              <a:cs typeface="+mj-cs"/>
            </a:endParaRPr>
          </a:p>
          <a:p>
            <a:pPr algn="ctr" rtl="1"/>
            <a:r>
              <a:rPr lang="ar-SA" sz="10000" dirty="0">
                <a:solidFill>
                  <a:srgbClr val="001F33"/>
                </a:solidFill>
                <a:cs typeface="+mj-cs"/>
              </a:rPr>
              <a:t>اولاً :</a:t>
            </a:r>
          </a:p>
          <a:p>
            <a:pPr algn="ctr" rtl="1"/>
            <a:r>
              <a:rPr lang="ar-SA" sz="9600" dirty="0">
                <a:solidFill>
                  <a:srgbClr val="001F33"/>
                </a:solidFill>
                <a:cs typeface="+mj-cs"/>
              </a:rPr>
              <a:t>الطرق الالتفافية في المنطقة  (60، 5)</a:t>
            </a:r>
            <a:endParaRPr lang="ar-SA" sz="10000" dirty="0">
              <a:solidFill>
                <a:srgbClr val="001F33"/>
              </a:solidFill>
              <a:cs typeface="+mj-cs"/>
            </a:endParaRPr>
          </a:p>
        </p:txBody>
      </p:sp>
      <p:pic>
        <p:nvPicPr>
          <p:cNvPr id="34" name="Picture 33">
            <a:extLst>
              <a:ext uri="{FF2B5EF4-FFF2-40B4-BE49-F238E27FC236}">
                <a16:creationId xmlns:a16="http://schemas.microsoft.com/office/drawing/2014/main" id="{262C29CB-2447-0894-5953-271CACA6F3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35" name="Picture 34">
            <a:extLst>
              <a:ext uri="{FF2B5EF4-FFF2-40B4-BE49-F238E27FC236}">
                <a16:creationId xmlns:a16="http://schemas.microsoft.com/office/drawing/2014/main" id="{184403D6-B729-6ABF-D0B5-183303406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36" name="Picture 35">
            <a:extLst>
              <a:ext uri="{FF2B5EF4-FFF2-40B4-BE49-F238E27FC236}">
                <a16:creationId xmlns:a16="http://schemas.microsoft.com/office/drawing/2014/main" id="{83FCB3C3-6A65-5096-FC5E-50A5C8429C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37" name="Picture 36">
            <a:extLst>
              <a:ext uri="{FF2B5EF4-FFF2-40B4-BE49-F238E27FC236}">
                <a16:creationId xmlns:a16="http://schemas.microsoft.com/office/drawing/2014/main" id="{CD627E4F-0560-9A9C-7024-0CC025AFD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sp>
        <p:nvSpPr>
          <p:cNvPr id="41" name="Flowchart: Card 40">
            <a:extLst>
              <a:ext uri="{FF2B5EF4-FFF2-40B4-BE49-F238E27FC236}">
                <a16:creationId xmlns:a16="http://schemas.microsoft.com/office/drawing/2014/main" id="{2C2704DD-CEE4-41F1-F97E-D05DBBB940F4}"/>
              </a:ext>
            </a:extLst>
          </p:cNvPr>
          <p:cNvSpPr/>
          <p:nvPr/>
        </p:nvSpPr>
        <p:spPr>
          <a:xfrm>
            <a:off x="33388987" y="10320799"/>
            <a:ext cx="12947973" cy="7033355"/>
          </a:xfrm>
          <a:prstGeom prst="flowChartPunchedCard">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2" name="TextBox 41">
            <a:extLst>
              <a:ext uri="{FF2B5EF4-FFF2-40B4-BE49-F238E27FC236}">
                <a16:creationId xmlns:a16="http://schemas.microsoft.com/office/drawing/2014/main" id="{0930FABB-1C66-30BD-8C66-0187D22A2AA0}"/>
              </a:ext>
            </a:extLst>
          </p:cNvPr>
          <p:cNvSpPr txBox="1"/>
          <p:nvPr/>
        </p:nvSpPr>
        <p:spPr>
          <a:xfrm>
            <a:off x="33555552" y="12282496"/>
            <a:ext cx="12781408" cy="4154984"/>
          </a:xfrm>
          <a:prstGeom prst="rect">
            <a:avLst/>
          </a:prstGeom>
          <a:noFill/>
        </p:spPr>
        <p:txBody>
          <a:bodyPr wrap="square" rtlCol="1">
            <a:spAutoFit/>
          </a:bodyPr>
          <a:lstStyle/>
          <a:p>
            <a:pPr algn="ctr" rtl="1"/>
            <a:r>
              <a:rPr lang="ar-SA" sz="8800" dirty="0">
                <a:solidFill>
                  <a:srgbClr val="F3F0DE"/>
                </a:solidFill>
                <a:cs typeface="+mj-cs"/>
              </a:rPr>
              <a:t>تقسيم الضفة الغربية وعزل شمالها عن جنوبها ووسطها.</a:t>
            </a:r>
          </a:p>
          <a:p>
            <a:pPr marL="1371600" indent="-1371600" algn="ctr" rtl="1">
              <a:buFont typeface="+mj-lt"/>
              <a:buAutoNum type="arabicPeriod"/>
            </a:pPr>
            <a:endParaRPr lang="ar-SA" sz="8800" dirty="0">
              <a:cs typeface="+mj-cs"/>
            </a:endParaRPr>
          </a:p>
        </p:txBody>
      </p:sp>
      <p:sp>
        <p:nvSpPr>
          <p:cNvPr id="43" name="Right Triangle 42">
            <a:extLst>
              <a:ext uri="{FF2B5EF4-FFF2-40B4-BE49-F238E27FC236}">
                <a16:creationId xmlns:a16="http://schemas.microsoft.com/office/drawing/2014/main" id="{48A7F0A8-B70D-8528-9383-24C4F93C0BEC}"/>
              </a:ext>
            </a:extLst>
          </p:cNvPr>
          <p:cNvSpPr/>
          <p:nvPr/>
        </p:nvSpPr>
        <p:spPr>
          <a:xfrm flipH="1">
            <a:off x="42748200" y="14199634"/>
            <a:ext cx="3588760"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4" name="TextBox 43">
            <a:extLst>
              <a:ext uri="{FF2B5EF4-FFF2-40B4-BE49-F238E27FC236}">
                <a16:creationId xmlns:a16="http://schemas.microsoft.com/office/drawing/2014/main" id="{90836671-0EB7-79C3-E87E-8D67CE912481}"/>
              </a:ext>
            </a:extLst>
          </p:cNvPr>
          <p:cNvSpPr txBox="1"/>
          <p:nvPr/>
        </p:nvSpPr>
        <p:spPr>
          <a:xfrm>
            <a:off x="43673994" y="15410890"/>
            <a:ext cx="3090787" cy="1631216"/>
          </a:xfrm>
          <a:prstGeom prst="rect">
            <a:avLst/>
          </a:prstGeom>
          <a:noFill/>
        </p:spPr>
        <p:txBody>
          <a:bodyPr wrap="square" rtlCol="1">
            <a:spAutoFit/>
          </a:bodyPr>
          <a:lstStyle/>
          <a:p>
            <a:pPr algn="ctr" rtl="1"/>
            <a:r>
              <a:rPr lang="ar-SA" sz="10000" dirty="0">
                <a:solidFill>
                  <a:srgbClr val="001F33"/>
                </a:solidFill>
                <a:cs typeface="+mj-cs"/>
              </a:rPr>
              <a:t>1</a:t>
            </a:r>
          </a:p>
        </p:txBody>
      </p:sp>
      <p:sp>
        <p:nvSpPr>
          <p:cNvPr id="45" name="Flowchart: Card 44">
            <a:extLst>
              <a:ext uri="{FF2B5EF4-FFF2-40B4-BE49-F238E27FC236}">
                <a16:creationId xmlns:a16="http://schemas.microsoft.com/office/drawing/2014/main" id="{4BBCC2B2-F34A-D43B-8874-0BAC88F703B8}"/>
              </a:ext>
            </a:extLst>
          </p:cNvPr>
          <p:cNvSpPr/>
          <p:nvPr/>
        </p:nvSpPr>
        <p:spPr>
          <a:xfrm>
            <a:off x="33555552" y="20037228"/>
            <a:ext cx="12947973" cy="7033355"/>
          </a:xfrm>
          <a:prstGeom prst="flowChartPunchedCard">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7" name="Right Triangle 46">
            <a:extLst>
              <a:ext uri="{FF2B5EF4-FFF2-40B4-BE49-F238E27FC236}">
                <a16:creationId xmlns:a16="http://schemas.microsoft.com/office/drawing/2014/main" id="{CCA11661-4033-5D1A-69B5-928756A9CA2B}"/>
              </a:ext>
            </a:extLst>
          </p:cNvPr>
          <p:cNvSpPr/>
          <p:nvPr/>
        </p:nvSpPr>
        <p:spPr>
          <a:xfrm flipH="1">
            <a:off x="42914765" y="23916063"/>
            <a:ext cx="3588760"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8" name="TextBox 47">
            <a:extLst>
              <a:ext uri="{FF2B5EF4-FFF2-40B4-BE49-F238E27FC236}">
                <a16:creationId xmlns:a16="http://schemas.microsoft.com/office/drawing/2014/main" id="{EAFEEF8B-DDF7-DC44-CAAC-7DCA28A177B0}"/>
              </a:ext>
            </a:extLst>
          </p:cNvPr>
          <p:cNvSpPr txBox="1"/>
          <p:nvPr/>
        </p:nvSpPr>
        <p:spPr>
          <a:xfrm>
            <a:off x="43840559" y="25127319"/>
            <a:ext cx="3090787" cy="1631216"/>
          </a:xfrm>
          <a:prstGeom prst="rect">
            <a:avLst/>
          </a:prstGeom>
          <a:noFill/>
        </p:spPr>
        <p:txBody>
          <a:bodyPr wrap="square" rtlCol="1">
            <a:spAutoFit/>
          </a:bodyPr>
          <a:lstStyle/>
          <a:p>
            <a:pPr algn="ctr" rtl="1"/>
            <a:r>
              <a:rPr lang="ar-SA" sz="10000" dirty="0">
                <a:solidFill>
                  <a:srgbClr val="001F33"/>
                </a:solidFill>
                <a:cs typeface="+mj-cs"/>
              </a:rPr>
              <a:t>2</a:t>
            </a:r>
          </a:p>
        </p:txBody>
      </p:sp>
      <p:sp>
        <p:nvSpPr>
          <p:cNvPr id="49" name="TextBox 48">
            <a:extLst>
              <a:ext uri="{FF2B5EF4-FFF2-40B4-BE49-F238E27FC236}">
                <a16:creationId xmlns:a16="http://schemas.microsoft.com/office/drawing/2014/main" id="{558F84FA-E5AA-2F05-7F12-86112470E0E0}"/>
              </a:ext>
            </a:extLst>
          </p:cNvPr>
          <p:cNvSpPr txBox="1"/>
          <p:nvPr/>
        </p:nvSpPr>
        <p:spPr>
          <a:xfrm>
            <a:off x="33542294" y="22205026"/>
            <a:ext cx="12947973" cy="2800767"/>
          </a:xfrm>
          <a:prstGeom prst="rect">
            <a:avLst/>
          </a:prstGeom>
          <a:noFill/>
        </p:spPr>
        <p:txBody>
          <a:bodyPr wrap="square" rtlCol="1">
            <a:spAutoFit/>
          </a:bodyPr>
          <a:lstStyle/>
          <a:p>
            <a:pPr algn="ctr" rtl="1"/>
            <a:r>
              <a:rPr lang="ar-SA" sz="8800" dirty="0">
                <a:solidFill>
                  <a:srgbClr val="F3F0DE"/>
                </a:solidFill>
                <a:cs typeface="+mj-cs"/>
              </a:rPr>
              <a:t>تعيق الحركة والتنقل والوصول الى الخدمات الاساسية.</a:t>
            </a:r>
          </a:p>
        </p:txBody>
      </p:sp>
      <p:sp>
        <p:nvSpPr>
          <p:cNvPr id="50" name="Flowchart: Card 49">
            <a:extLst>
              <a:ext uri="{FF2B5EF4-FFF2-40B4-BE49-F238E27FC236}">
                <a16:creationId xmlns:a16="http://schemas.microsoft.com/office/drawing/2014/main" id="{49643D63-53F6-C1B5-8220-57216205D8D3}"/>
              </a:ext>
            </a:extLst>
          </p:cNvPr>
          <p:cNvSpPr/>
          <p:nvPr/>
        </p:nvSpPr>
        <p:spPr>
          <a:xfrm flipH="1">
            <a:off x="4540001" y="10450286"/>
            <a:ext cx="12470961" cy="7033355"/>
          </a:xfrm>
          <a:prstGeom prst="flowChartPunchedCard">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51" name="Right Triangle 50">
            <a:extLst>
              <a:ext uri="{FF2B5EF4-FFF2-40B4-BE49-F238E27FC236}">
                <a16:creationId xmlns:a16="http://schemas.microsoft.com/office/drawing/2014/main" id="{9A0B6EB4-39A8-AD2B-CF30-E9B6880F5311}"/>
              </a:ext>
            </a:extLst>
          </p:cNvPr>
          <p:cNvSpPr/>
          <p:nvPr/>
        </p:nvSpPr>
        <p:spPr>
          <a:xfrm flipH="1">
            <a:off x="13256905" y="14342659"/>
            <a:ext cx="3748999"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52" name="TextBox 51">
            <a:extLst>
              <a:ext uri="{FF2B5EF4-FFF2-40B4-BE49-F238E27FC236}">
                <a16:creationId xmlns:a16="http://schemas.microsoft.com/office/drawing/2014/main" id="{219AB3A2-E4C8-622B-EC7D-878C70CAACFF}"/>
              </a:ext>
            </a:extLst>
          </p:cNvPr>
          <p:cNvSpPr txBox="1"/>
          <p:nvPr/>
        </p:nvSpPr>
        <p:spPr>
          <a:xfrm flipH="1">
            <a:off x="14367712" y="15695346"/>
            <a:ext cx="2976920" cy="1631216"/>
          </a:xfrm>
          <a:prstGeom prst="rect">
            <a:avLst/>
          </a:prstGeom>
          <a:noFill/>
        </p:spPr>
        <p:txBody>
          <a:bodyPr wrap="square" rtlCol="1">
            <a:spAutoFit/>
          </a:bodyPr>
          <a:lstStyle/>
          <a:p>
            <a:pPr algn="ctr" rtl="1"/>
            <a:r>
              <a:rPr lang="ar-SA" sz="10000" dirty="0">
                <a:solidFill>
                  <a:srgbClr val="001F33"/>
                </a:solidFill>
                <a:cs typeface="+mj-cs"/>
              </a:rPr>
              <a:t>3</a:t>
            </a:r>
          </a:p>
        </p:txBody>
      </p:sp>
      <p:sp>
        <p:nvSpPr>
          <p:cNvPr id="53" name="Flowchart: Card 52">
            <a:extLst>
              <a:ext uri="{FF2B5EF4-FFF2-40B4-BE49-F238E27FC236}">
                <a16:creationId xmlns:a16="http://schemas.microsoft.com/office/drawing/2014/main" id="{B6940072-64CC-72E6-EC52-AF5CC6B647D8}"/>
              </a:ext>
            </a:extLst>
          </p:cNvPr>
          <p:cNvSpPr/>
          <p:nvPr/>
        </p:nvSpPr>
        <p:spPr>
          <a:xfrm flipH="1">
            <a:off x="4257928" y="20037228"/>
            <a:ext cx="12470961" cy="7033355"/>
          </a:xfrm>
          <a:prstGeom prst="flowChartPunchedCard">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54" name="Right Triangle 53">
            <a:extLst>
              <a:ext uri="{FF2B5EF4-FFF2-40B4-BE49-F238E27FC236}">
                <a16:creationId xmlns:a16="http://schemas.microsoft.com/office/drawing/2014/main" id="{8B96D560-4F2A-4F61-0458-CA84B60EE040}"/>
              </a:ext>
            </a:extLst>
          </p:cNvPr>
          <p:cNvSpPr/>
          <p:nvPr/>
        </p:nvSpPr>
        <p:spPr>
          <a:xfrm flipH="1">
            <a:off x="13293190" y="23916063"/>
            <a:ext cx="3443759"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55" name="TextBox 54">
            <a:extLst>
              <a:ext uri="{FF2B5EF4-FFF2-40B4-BE49-F238E27FC236}">
                <a16:creationId xmlns:a16="http://schemas.microsoft.com/office/drawing/2014/main" id="{390914CD-CE25-57E2-CA00-BA0A770B64A3}"/>
              </a:ext>
            </a:extLst>
          </p:cNvPr>
          <p:cNvSpPr txBox="1"/>
          <p:nvPr/>
        </p:nvSpPr>
        <p:spPr>
          <a:xfrm flipH="1">
            <a:off x="14112111" y="25363536"/>
            <a:ext cx="2976920" cy="1631216"/>
          </a:xfrm>
          <a:prstGeom prst="rect">
            <a:avLst/>
          </a:prstGeom>
          <a:noFill/>
        </p:spPr>
        <p:txBody>
          <a:bodyPr wrap="square" rtlCol="1">
            <a:spAutoFit/>
          </a:bodyPr>
          <a:lstStyle/>
          <a:p>
            <a:pPr algn="ctr" rtl="1"/>
            <a:r>
              <a:rPr lang="ar-SA" sz="10000" dirty="0">
                <a:solidFill>
                  <a:srgbClr val="001F33"/>
                </a:solidFill>
                <a:cs typeface="+mj-cs"/>
              </a:rPr>
              <a:t>4</a:t>
            </a:r>
          </a:p>
        </p:txBody>
      </p:sp>
      <p:sp>
        <p:nvSpPr>
          <p:cNvPr id="56" name="TextBox 55">
            <a:extLst>
              <a:ext uri="{FF2B5EF4-FFF2-40B4-BE49-F238E27FC236}">
                <a16:creationId xmlns:a16="http://schemas.microsoft.com/office/drawing/2014/main" id="{1E72B615-B226-B4F8-325E-FC1980A2D517}"/>
              </a:ext>
            </a:extLst>
          </p:cNvPr>
          <p:cNvSpPr txBox="1"/>
          <p:nvPr/>
        </p:nvSpPr>
        <p:spPr>
          <a:xfrm>
            <a:off x="4697847" y="11818070"/>
            <a:ext cx="12007237" cy="4154984"/>
          </a:xfrm>
          <a:prstGeom prst="rect">
            <a:avLst/>
          </a:prstGeom>
          <a:noFill/>
        </p:spPr>
        <p:txBody>
          <a:bodyPr wrap="square" rtlCol="1">
            <a:spAutoFit/>
          </a:bodyPr>
          <a:lstStyle/>
          <a:p>
            <a:pPr algn="ctr" rtl="1"/>
            <a:r>
              <a:rPr lang="ar-SA" sz="8800" dirty="0">
                <a:solidFill>
                  <a:srgbClr val="F3F0DE"/>
                </a:solidFill>
                <a:cs typeface="+mj-cs"/>
              </a:rPr>
              <a:t>تخدم المستوطنات وتقلل من فرصة تطوير البنية التحتية الفلسطينية.</a:t>
            </a:r>
          </a:p>
        </p:txBody>
      </p:sp>
      <p:sp>
        <p:nvSpPr>
          <p:cNvPr id="57" name="TextBox 56">
            <a:extLst>
              <a:ext uri="{FF2B5EF4-FFF2-40B4-BE49-F238E27FC236}">
                <a16:creationId xmlns:a16="http://schemas.microsoft.com/office/drawing/2014/main" id="{EB226A26-3A26-50B7-D4B4-3D1A7A8877E3}"/>
              </a:ext>
            </a:extLst>
          </p:cNvPr>
          <p:cNvSpPr txBox="1"/>
          <p:nvPr/>
        </p:nvSpPr>
        <p:spPr>
          <a:xfrm>
            <a:off x="4569709" y="21778303"/>
            <a:ext cx="11799898" cy="4154984"/>
          </a:xfrm>
          <a:prstGeom prst="rect">
            <a:avLst/>
          </a:prstGeom>
          <a:noFill/>
        </p:spPr>
        <p:txBody>
          <a:bodyPr wrap="square" rtlCol="1">
            <a:spAutoFit/>
          </a:bodyPr>
          <a:lstStyle/>
          <a:p>
            <a:pPr algn="ctr" rtl="1"/>
            <a:r>
              <a:rPr lang="ar-SA" sz="8800" dirty="0">
                <a:solidFill>
                  <a:srgbClr val="F3F0DE"/>
                </a:solidFill>
                <a:cs typeface="+mj-cs"/>
              </a:rPr>
              <a:t>تشكل حواجز تمنع التواصل الجغرافي بين التجمعات الفلسطينية.</a:t>
            </a:r>
          </a:p>
        </p:txBody>
      </p:sp>
      <p:sp>
        <p:nvSpPr>
          <p:cNvPr id="58" name="Rectangle: Rounded Corners 57">
            <a:extLst>
              <a:ext uri="{FF2B5EF4-FFF2-40B4-BE49-F238E27FC236}">
                <a16:creationId xmlns:a16="http://schemas.microsoft.com/office/drawing/2014/main" id="{7D8F6AD4-F7C5-73CB-C5E8-56992AEBACCF}"/>
              </a:ext>
            </a:extLst>
          </p:cNvPr>
          <p:cNvSpPr/>
          <p:nvPr/>
        </p:nvSpPr>
        <p:spPr>
          <a:xfrm>
            <a:off x="19250554" y="1144665"/>
            <a:ext cx="12008607"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9" name="TextBox 58">
            <a:extLst>
              <a:ext uri="{FF2B5EF4-FFF2-40B4-BE49-F238E27FC236}">
                <a16:creationId xmlns:a16="http://schemas.microsoft.com/office/drawing/2014/main" id="{40AFCB4C-5319-E6BA-243F-BB14367F0B74}"/>
              </a:ext>
            </a:extLst>
          </p:cNvPr>
          <p:cNvSpPr txBox="1"/>
          <p:nvPr/>
        </p:nvSpPr>
        <p:spPr>
          <a:xfrm>
            <a:off x="19863678" y="343622"/>
            <a:ext cx="10782357" cy="3170099"/>
          </a:xfrm>
          <a:prstGeom prst="rect">
            <a:avLst/>
          </a:prstGeom>
          <a:noFill/>
        </p:spPr>
        <p:txBody>
          <a:bodyPr wrap="square" rtlCol="1">
            <a:spAutoFit/>
          </a:bodyPr>
          <a:lstStyle/>
          <a:p>
            <a:pPr algn="ctr"/>
            <a:endParaRPr lang="ar-SA" sz="10000" dirty="0">
              <a:cs typeface="+mj-cs"/>
            </a:endParaRPr>
          </a:p>
          <a:p>
            <a:pPr algn="ctr" rtl="1"/>
            <a:r>
              <a:rPr lang="ar-SA" sz="10000" dirty="0">
                <a:solidFill>
                  <a:schemeClr val="bg1"/>
                </a:solidFill>
                <a:cs typeface="+mj-cs"/>
              </a:rPr>
              <a:t>مبررات اختيار الموقع</a:t>
            </a:r>
          </a:p>
        </p:txBody>
      </p:sp>
    </p:spTree>
    <p:extLst>
      <p:ext uri="{BB962C8B-B14F-4D97-AF65-F5344CB8AC3E}">
        <p14:creationId xmlns:p14="http://schemas.microsoft.com/office/powerpoint/2010/main" val="36158439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Rounded Corners 59">
            <a:extLst>
              <a:ext uri="{FF2B5EF4-FFF2-40B4-BE49-F238E27FC236}">
                <a16:creationId xmlns:a16="http://schemas.microsoft.com/office/drawing/2014/main" id="{812D27BD-B38F-F1D8-C49E-637DD6B76B46}"/>
              </a:ext>
            </a:extLst>
          </p:cNvPr>
          <p:cNvSpPr/>
          <p:nvPr/>
        </p:nvSpPr>
        <p:spPr>
          <a:xfrm>
            <a:off x="19250554" y="1144665"/>
            <a:ext cx="12008607"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61" name="TextBox 60">
            <a:extLst>
              <a:ext uri="{FF2B5EF4-FFF2-40B4-BE49-F238E27FC236}">
                <a16:creationId xmlns:a16="http://schemas.microsoft.com/office/drawing/2014/main" id="{CFE1B5F8-7C53-9464-50D2-B019688C40FE}"/>
              </a:ext>
            </a:extLst>
          </p:cNvPr>
          <p:cNvSpPr txBox="1"/>
          <p:nvPr/>
        </p:nvSpPr>
        <p:spPr>
          <a:xfrm>
            <a:off x="19808796" y="1643997"/>
            <a:ext cx="10782357" cy="1938992"/>
          </a:xfrm>
          <a:prstGeom prst="rect">
            <a:avLst/>
          </a:prstGeom>
          <a:noFill/>
        </p:spPr>
        <p:txBody>
          <a:bodyPr wrap="square" rtlCol="1">
            <a:spAutoFit/>
          </a:bodyPr>
          <a:lstStyle/>
          <a:p>
            <a:pPr algn="ctr" rtl="1"/>
            <a:r>
              <a:rPr lang="ar-SA" sz="12000" dirty="0">
                <a:solidFill>
                  <a:schemeClr val="bg1"/>
                </a:solidFill>
                <a:cs typeface="+mj-cs"/>
              </a:rPr>
              <a:t>صياغة المشروع</a:t>
            </a:r>
          </a:p>
        </p:txBody>
      </p:sp>
      <p:pic>
        <p:nvPicPr>
          <p:cNvPr id="2" name="Picture 1">
            <a:extLst>
              <a:ext uri="{FF2B5EF4-FFF2-40B4-BE49-F238E27FC236}">
                <a16:creationId xmlns:a16="http://schemas.microsoft.com/office/drawing/2014/main" id="{E3DF2192-C8C8-3241-C74C-FD1D06D508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3" name="Picture 2">
            <a:extLst>
              <a:ext uri="{FF2B5EF4-FFF2-40B4-BE49-F238E27FC236}">
                <a16:creationId xmlns:a16="http://schemas.microsoft.com/office/drawing/2014/main" id="{7BEB1687-A116-877A-BA2A-9246440707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4" name="Picture 3">
            <a:extLst>
              <a:ext uri="{FF2B5EF4-FFF2-40B4-BE49-F238E27FC236}">
                <a16:creationId xmlns:a16="http://schemas.microsoft.com/office/drawing/2014/main" id="{C2B69F05-0459-C918-BF78-B65631E0A3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5" name="Picture 4">
            <a:extLst>
              <a:ext uri="{FF2B5EF4-FFF2-40B4-BE49-F238E27FC236}">
                <a16:creationId xmlns:a16="http://schemas.microsoft.com/office/drawing/2014/main" id="{0FE734B6-A69B-CB90-4CFF-F93B0B229B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sp>
        <p:nvSpPr>
          <p:cNvPr id="6" name="TextBox 5">
            <a:extLst>
              <a:ext uri="{FF2B5EF4-FFF2-40B4-BE49-F238E27FC236}">
                <a16:creationId xmlns:a16="http://schemas.microsoft.com/office/drawing/2014/main" id="{1BBEE489-1F33-0AD2-027F-6B0A5FE1583F}"/>
              </a:ext>
            </a:extLst>
          </p:cNvPr>
          <p:cNvSpPr txBox="1"/>
          <p:nvPr/>
        </p:nvSpPr>
        <p:spPr>
          <a:xfrm>
            <a:off x="8873989" y="10167014"/>
            <a:ext cx="32761735" cy="12403395"/>
          </a:xfrm>
          <a:prstGeom prst="rect">
            <a:avLst/>
          </a:prstGeom>
          <a:noFill/>
        </p:spPr>
        <p:txBody>
          <a:bodyPr wrap="square" rtlCol="1">
            <a:spAutoFit/>
          </a:bodyPr>
          <a:lstStyle/>
          <a:p>
            <a:pPr algn="ctr" rtl="1"/>
            <a:r>
              <a:rPr lang="ar-SA" sz="20000" b="1" dirty="0">
                <a:solidFill>
                  <a:srgbClr val="001F33"/>
                </a:solidFill>
                <a:cs typeface="+mj-cs"/>
              </a:rPr>
              <a:t>الرؤية</a:t>
            </a:r>
          </a:p>
          <a:p>
            <a:pPr algn="ctr" rtl="1"/>
            <a:r>
              <a:rPr lang="ar-SA" sz="20000" dirty="0">
                <a:solidFill>
                  <a:srgbClr val="001F33"/>
                </a:solidFill>
                <a:latin typeface="Calibri" panose="020F0502020204030204" pitchFamily="34" charset="0"/>
                <a:cs typeface="+mj-cs"/>
              </a:rPr>
              <a:t>منطقة صامدة، منيعة، مزدهرة اقتصادياً، متطورة خدماتياً، متكاملة عمرانياً.</a:t>
            </a:r>
          </a:p>
          <a:p>
            <a:pPr algn="ctr" rtl="1"/>
            <a:r>
              <a:rPr lang="ar-SA" sz="20000" b="1" dirty="0">
                <a:solidFill>
                  <a:srgbClr val="001F33"/>
                </a:solidFill>
                <a:cs typeface="+mj-cs"/>
              </a:rPr>
              <a:t> </a:t>
            </a:r>
          </a:p>
        </p:txBody>
      </p:sp>
    </p:spTree>
    <p:extLst>
      <p:ext uri="{BB962C8B-B14F-4D97-AF65-F5344CB8AC3E}">
        <p14:creationId xmlns:p14="http://schemas.microsoft.com/office/powerpoint/2010/main" val="16601309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Rounded Corners 59">
            <a:extLst>
              <a:ext uri="{FF2B5EF4-FFF2-40B4-BE49-F238E27FC236}">
                <a16:creationId xmlns:a16="http://schemas.microsoft.com/office/drawing/2014/main" id="{812D27BD-B38F-F1D8-C49E-637DD6B76B46}"/>
              </a:ext>
            </a:extLst>
          </p:cNvPr>
          <p:cNvSpPr/>
          <p:nvPr/>
        </p:nvSpPr>
        <p:spPr>
          <a:xfrm>
            <a:off x="19250554" y="1144665"/>
            <a:ext cx="12008607"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61" name="TextBox 60">
            <a:extLst>
              <a:ext uri="{FF2B5EF4-FFF2-40B4-BE49-F238E27FC236}">
                <a16:creationId xmlns:a16="http://schemas.microsoft.com/office/drawing/2014/main" id="{CFE1B5F8-7C53-9464-50D2-B019688C40FE}"/>
              </a:ext>
            </a:extLst>
          </p:cNvPr>
          <p:cNvSpPr txBox="1"/>
          <p:nvPr/>
        </p:nvSpPr>
        <p:spPr>
          <a:xfrm>
            <a:off x="19808796" y="1643997"/>
            <a:ext cx="10782357" cy="1938992"/>
          </a:xfrm>
          <a:prstGeom prst="rect">
            <a:avLst/>
          </a:prstGeom>
          <a:noFill/>
        </p:spPr>
        <p:txBody>
          <a:bodyPr wrap="square" rtlCol="1">
            <a:spAutoFit/>
          </a:bodyPr>
          <a:lstStyle/>
          <a:p>
            <a:pPr algn="ctr" rtl="1"/>
            <a:r>
              <a:rPr lang="ar-SA" sz="12000" dirty="0">
                <a:solidFill>
                  <a:schemeClr val="bg1"/>
                </a:solidFill>
                <a:cs typeface="+mj-cs"/>
              </a:rPr>
              <a:t>مكونات الرؤية</a:t>
            </a:r>
          </a:p>
        </p:txBody>
      </p:sp>
      <p:pic>
        <p:nvPicPr>
          <p:cNvPr id="2" name="Picture 1">
            <a:extLst>
              <a:ext uri="{FF2B5EF4-FFF2-40B4-BE49-F238E27FC236}">
                <a16:creationId xmlns:a16="http://schemas.microsoft.com/office/drawing/2014/main" id="{E3DF2192-C8C8-3241-C74C-FD1D06D508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3" name="Picture 2">
            <a:extLst>
              <a:ext uri="{FF2B5EF4-FFF2-40B4-BE49-F238E27FC236}">
                <a16:creationId xmlns:a16="http://schemas.microsoft.com/office/drawing/2014/main" id="{7BEB1687-A116-877A-BA2A-9246440707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4" name="Picture 3">
            <a:extLst>
              <a:ext uri="{FF2B5EF4-FFF2-40B4-BE49-F238E27FC236}">
                <a16:creationId xmlns:a16="http://schemas.microsoft.com/office/drawing/2014/main" id="{C2B69F05-0459-C918-BF78-B65631E0A3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5" name="Picture 4">
            <a:extLst>
              <a:ext uri="{FF2B5EF4-FFF2-40B4-BE49-F238E27FC236}">
                <a16:creationId xmlns:a16="http://schemas.microsoft.com/office/drawing/2014/main" id="{0FE734B6-A69B-CB90-4CFF-F93B0B229B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grpSp>
        <p:nvGrpSpPr>
          <p:cNvPr id="8" name="Group 7">
            <a:extLst>
              <a:ext uri="{FF2B5EF4-FFF2-40B4-BE49-F238E27FC236}">
                <a16:creationId xmlns:a16="http://schemas.microsoft.com/office/drawing/2014/main" id="{E188B7D2-7C5A-4465-D10A-6B1D07B842A6}"/>
              </a:ext>
            </a:extLst>
          </p:cNvPr>
          <p:cNvGrpSpPr/>
          <p:nvPr/>
        </p:nvGrpSpPr>
        <p:grpSpPr>
          <a:xfrm flipH="1">
            <a:off x="1064450" y="8613920"/>
            <a:ext cx="47790635" cy="18674439"/>
            <a:chOff x="838200" y="2921339"/>
            <a:chExt cx="11001267" cy="3824954"/>
          </a:xfrm>
        </p:grpSpPr>
        <p:sp>
          <p:nvSpPr>
            <p:cNvPr id="10" name="Freeform 3">
              <a:extLst>
                <a:ext uri="{FF2B5EF4-FFF2-40B4-BE49-F238E27FC236}">
                  <a16:creationId xmlns:a16="http://schemas.microsoft.com/office/drawing/2014/main" id="{BED571C8-4AF2-BA2C-470B-10B72C27F76A}"/>
                </a:ext>
              </a:extLst>
            </p:cNvPr>
            <p:cNvSpPr/>
            <p:nvPr/>
          </p:nvSpPr>
          <p:spPr>
            <a:xfrm>
              <a:off x="838200" y="3865626"/>
              <a:ext cx="2656103" cy="749135"/>
            </a:xfrm>
            <a:custGeom>
              <a:avLst/>
              <a:gdLst>
                <a:gd name="connsiteX0" fmla="*/ 65568 w 464791"/>
                <a:gd name="connsiteY0" fmla="*/ 0 h 131091"/>
                <a:gd name="connsiteX1" fmla="*/ 464792 w 464791"/>
                <a:gd name="connsiteY1" fmla="*/ 0 h 131091"/>
                <a:gd name="connsiteX2" fmla="*/ 464792 w 464791"/>
                <a:gd name="connsiteY2" fmla="*/ 131091 h 131091"/>
                <a:gd name="connsiteX3" fmla="*/ 65568 w 464791"/>
                <a:gd name="connsiteY3" fmla="*/ 131091 h 131091"/>
                <a:gd name="connsiteX4" fmla="*/ 0 w 464791"/>
                <a:gd name="connsiteY4" fmla="*/ 65546 h 131091"/>
                <a:gd name="connsiteX5" fmla="*/ 0 w 464791"/>
                <a:gd name="connsiteY5" fmla="*/ 65546 h 131091"/>
                <a:gd name="connsiteX6" fmla="*/ 65568 w 464791"/>
                <a:gd name="connsiteY6" fmla="*/ 0 h 131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791" h="131091">
                  <a:moveTo>
                    <a:pt x="65568" y="0"/>
                  </a:moveTo>
                  <a:lnTo>
                    <a:pt x="464792" y="0"/>
                  </a:lnTo>
                  <a:lnTo>
                    <a:pt x="464792" y="131091"/>
                  </a:lnTo>
                  <a:lnTo>
                    <a:pt x="65568" y="131091"/>
                  </a:lnTo>
                  <a:cubicBezTo>
                    <a:pt x="29083" y="131091"/>
                    <a:pt x="0" y="101490"/>
                    <a:pt x="0" y="65546"/>
                  </a:cubicBezTo>
                  <a:lnTo>
                    <a:pt x="0" y="65546"/>
                  </a:lnTo>
                  <a:cubicBezTo>
                    <a:pt x="0" y="29073"/>
                    <a:pt x="29611" y="0"/>
                    <a:pt x="65568" y="0"/>
                  </a:cubicBezTo>
                  <a:close/>
                </a:path>
              </a:pathLst>
            </a:custGeom>
            <a:solidFill>
              <a:schemeClr val="accent2"/>
            </a:solidFill>
            <a:ln w="0" cap="flat">
              <a:noFill/>
              <a:prstDash val="solid"/>
              <a:miter/>
            </a:ln>
          </p:spPr>
          <p:txBody>
            <a:bodyPr rtlCol="0" anchor="ctr"/>
            <a:lstStyle/>
            <a:p>
              <a:endParaRPr lang="en-US"/>
            </a:p>
          </p:txBody>
        </p:sp>
        <p:sp>
          <p:nvSpPr>
            <p:cNvPr id="11" name="Freeform 4">
              <a:extLst>
                <a:ext uri="{FF2B5EF4-FFF2-40B4-BE49-F238E27FC236}">
                  <a16:creationId xmlns:a16="http://schemas.microsoft.com/office/drawing/2014/main" id="{0C66B7A0-AF81-4AA3-F8E1-61F927C4FB45}"/>
                </a:ext>
              </a:extLst>
            </p:cNvPr>
            <p:cNvSpPr/>
            <p:nvPr/>
          </p:nvSpPr>
          <p:spPr>
            <a:xfrm>
              <a:off x="838200" y="4735591"/>
              <a:ext cx="2656103" cy="749135"/>
            </a:xfrm>
            <a:custGeom>
              <a:avLst/>
              <a:gdLst>
                <a:gd name="connsiteX0" fmla="*/ 65568 w 464791"/>
                <a:gd name="connsiteY0" fmla="*/ 0 h 131091"/>
                <a:gd name="connsiteX1" fmla="*/ 464792 w 464791"/>
                <a:gd name="connsiteY1" fmla="*/ 0 h 131091"/>
                <a:gd name="connsiteX2" fmla="*/ 464792 w 464791"/>
                <a:gd name="connsiteY2" fmla="*/ 131091 h 131091"/>
                <a:gd name="connsiteX3" fmla="*/ 65568 w 464791"/>
                <a:gd name="connsiteY3" fmla="*/ 131091 h 131091"/>
                <a:gd name="connsiteX4" fmla="*/ 0 w 464791"/>
                <a:gd name="connsiteY4" fmla="*/ 65546 h 131091"/>
                <a:gd name="connsiteX5" fmla="*/ 0 w 464791"/>
                <a:gd name="connsiteY5" fmla="*/ 65546 h 131091"/>
                <a:gd name="connsiteX6" fmla="*/ 65568 w 464791"/>
                <a:gd name="connsiteY6" fmla="*/ 0 h 131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791" h="131091">
                  <a:moveTo>
                    <a:pt x="65568" y="0"/>
                  </a:moveTo>
                  <a:lnTo>
                    <a:pt x="464792" y="0"/>
                  </a:lnTo>
                  <a:lnTo>
                    <a:pt x="464792" y="131091"/>
                  </a:lnTo>
                  <a:lnTo>
                    <a:pt x="65568" y="131091"/>
                  </a:lnTo>
                  <a:cubicBezTo>
                    <a:pt x="29083" y="131091"/>
                    <a:pt x="0" y="101490"/>
                    <a:pt x="0" y="65546"/>
                  </a:cubicBezTo>
                  <a:lnTo>
                    <a:pt x="0" y="65546"/>
                  </a:lnTo>
                  <a:cubicBezTo>
                    <a:pt x="0" y="29073"/>
                    <a:pt x="29611" y="0"/>
                    <a:pt x="65568" y="0"/>
                  </a:cubicBezTo>
                  <a:close/>
                </a:path>
              </a:pathLst>
            </a:custGeom>
            <a:solidFill>
              <a:schemeClr val="accent5"/>
            </a:solidFill>
            <a:ln w="0" cap="flat">
              <a:noFill/>
              <a:prstDash val="solid"/>
              <a:miter/>
            </a:ln>
          </p:spPr>
          <p:txBody>
            <a:bodyPr rtlCol="0" anchor="ctr"/>
            <a:lstStyle/>
            <a:p>
              <a:endParaRPr lang="en-US"/>
            </a:p>
          </p:txBody>
        </p:sp>
        <p:sp>
          <p:nvSpPr>
            <p:cNvPr id="12" name="Freeform 5">
              <a:extLst>
                <a:ext uri="{FF2B5EF4-FFF2-40B4-BE49-F238E27FC236}">
                  <a16:creationId xmlns:a16="http://schemas.microsoft.com/office/drawing/2014/main" id="{17387853-68C3-20BD-EB14-857A6F324E7E}"/>
                </a:ext>
              </a:extLst>
            </p:cNvPr>
            <p:cNvSpPr/>
            <p:nvPr/>
          </p:nvSpPr>
          <p:spPr>
            <a:xfrm>
              <a:off x="838200" y="2995661"/>
              <a:ext cx="2656103" cy="749135"/>
            </a:xfrm>
            <a:custGeom>
              <a:avLst/>
              <a:gdLst>
                <a:gd name="connsiteX0" fmla="*/ 65568 w 464791"/>
                <a:gd name="connsiteY0" fmla="*/ 0 h 131091"/>
                <a:gd name="connsiteX1" fmla="*/ 464792 w 464791"/>
                <a:gd name="connsiteY1" fmla="*/ 0 h 131091"/>
                <a:gd name="connsiteX2" fmla="*/ 464792 w 464791"/>
                <a:gd name="connsiteY2" fmla="*/ 131091 h 131091"/>
                <a:gd name="connsiteX3" fmla="*/ 65568 w 464791"/>
                <a:gd name="connsiteY3" fmla="*/ 131091 h 131091"/>
                <a:gd name="connsiteX4" fmla="*/ 0 w 464791"/>
                <a:gd name="connsiteY4" fmla="*/ 65546 h 131091"/>
                <a:gd name="connsiteX5" fmla="*/ 0 w 464791"/>
                <a:gd name="connsiteY5" fmla="*/ 65546 h 131091"/>
                <a:gd name="connsiteX6" fmla="*/ 65568 w 464791"/>
                <a:gd name="connsiteY6" fmla="*/ 0 h 131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791" h="131091">
                  <a:moveTo>
                    <a:pt x="65568" y="0"/>
                  </a:moveTo>
                  <a:lnTo>
                    <a:pt x="464792" y="0"/>
                  </a:lnTo>
                  <a:lnTo>
                    <a:pt x="464792" y="131091"/>
                  </a:lnTo>
                  <a:lnTo>
                    <a:pt x="65568" y="131091"/>
                  </a:lnTo>
                  <a:cubicBezTo>
                    <a:pt x="29083" y="131091"/>
                    <a:pt x="0" y="101490"/>
                    <a:pt x="0" y="65546"/>
                  </a:cubicBezTo>
                  <a:lnTo>
                    <a:pt x="0" y="65546"/>
                  </a:lnTo>
                  <a:cubicBezTo>
                    <a:pt x="0" y="29073"/>
                    <a:pt x="29611" y="0"/>
                    <a:pt x="65568" y="0"/>
                  </a:cubicBezTo>
                  <a:close/>
                </a:path>
              </a:pathLst>
            </a:custGeom>
            <a:solidFill>
              <a:srgbClr val="805AAB"/>
            </a:solidFill>
            <a:ln w="0" cap="flat">
              <a:noFill/>
              <a:prstDash val="solid"/>
              <a:miter/>
            </a:ln>
          </p:spPr>
          <p:txBody>
            <a:bodyPr rtlCol="0" anchor="ctr"/>
            <a:lstStyle/>
            <a:p>
              <a:endParaRPr lang="en-US"/>
            </a:p>
          </p:txBody>
        </p:sp>
        <p:sp>
          <p:nvSpPr>
            <p:cNvPr id="13" name="Freeform 6">
              <a:extLst>
                <a:ext uri="{FF2B5EF4-FFF2-40B4-BE49-F238E27FC236}">
                  <a16:creationId xmlns:a16="http://schemas.microsoft.com/office/drawing/2014/main" id="{146003A6-9299-BE84-E343-CCFA7ACD87F4}"/>
                </a:ext>
              </a:extLst>
            </p:cNvPr>
            <p:cNvSpPr/>
            <p:nvPr/>
          </p:nvSpPr>
          <p:spPr>
            <a:xfrm>
              <a:off x="3494309" y="3865626"/>
              <a:ext cx="1175451" cy="749135"/>
            </a:xfrm>
            <a:custGeom>
              <a:avLst/>
              <a:gdLst>
                <a:gd name="connsiteX0" fmla="*/ 205693 w 205692"/>
                <a:gd name="connsiteY0" fmla="*/ 75589 h 131091"/>
                <a:gd name="connsiteX1" fmla="*/ 0 w 205692"/>
                <a:gd name="connsiteY1" fmla="*/ 131091 h 131091"/>
                <a:gd name="connsiteX2" fmla="*/ 0 w 205692"/>
                <a:gd name="connsiteY2" fmla="*/ 0 h 131091"/>
                <a:gd name="connsiteX3" fmla="*/ 205693 w 205692"/>
                <a:gd name="connsiteY3" fmla="*/ 54974 h 131091"/>
                <a:gd name="connsiteX4" fmla="*/ 205693 w 205692"/>
                <a:gd name="connsiteY4" fmla="*/ 75589 h 1310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692" h="131091">
                  <a:moveTo>
                    <a:pt x="205693" y="75589"/>
                  </a:moveTo>
                  <a:lnTo>
                    <a:pt x="0" y="131091"/>
                  </a:lnTo>
                  <a:lnTo>
                    <a:pt x="0" y="0"/>
                  </a:lnTo>
                  <a:lnTo>
                    <a:pt x="205693" y="54974"/>
                  </a:lnTo>
                  <a:lnTo>
                    <a:pt x="205693" y="75589"/>
                  </a:lnTo>
                  <a:close/>
                </a:path>
              </a:pathLst>
            </a:custGeom>
            <a:solidFill>
              <a:schemeClr val="accent2">
                <a:lumMod val="75000"/>
              </a:schemeClr>
            </a:solidFill>
            <a:ln w="0" cap="flat">
              <a:noFill/>
              <a:prstDash val="solid"/>
              <a:miter/>
            </a:ln>
          </p:spPr>
          <p:txBody>
            <a:bodyPr rtlCol="0" anchor="ctr"/>
            <a:lstStyle/>
            <a:p>
              <a:endParaRPr lang="en-US"/>
            </a:p>
          </p:txBody>
        </p:sp>
        <p:sp>
          <p:nvSpPr>
            <p:cNvPr id="14" name="Freeform 7">
              <a:extLst>
                <a:ext uri="{FF2B5EF4-FFF2-40B4-BE49-F238E27FC236}">
                  <a16:creationId xmlns:a16="http://schemas.microsoft.com/office/drawing/2014/main" id="{DB3CA710-B189-0D8D-26FA-C9CA411FB654}"/>
                </a:ext>
              </a:extLst>
            </p:cNvPr>
            <p:cNvSpPr/>
            <p:nvPr/>
          </p:nvSpPr>
          <p:spPr>
            <a:xfrm>
              <a:off x="3494309" y="4297588"/>
              <a:ext cx="1175451" cy="1190161"/>
            </a:xfrm>
            <a:custGeom>
              <a:avLst/>
              <a:gdLst>
                <a:gd name="connsiteX0" fmla="*/ 205693 w 205692"/>
                <a:gd name="connsiteY0" fmla="*/ 22201 h 208266"/>
                <a:gd name="connsiteX1" fmla="*/ 0 w 205692"/>
                <a:gd name="connsiteY1" fmla="*/ 208266 h 208266"/>
                <a:gd name="connsiteX2" fmla="*/ 0 w 205692"/>
                <a:gd name="connsiteY2" fmla="*/ 76646 h 208266"/>
                <a:gd name="connsiteX3" fmla="*/ 205693 w 205692"/>
                <a:gd name="connsiteY3" fmla="*/ 0 h 208266"/>
                <a:gd name="connsiteX4" fmla="*/ 205693 w 205692"/>
                <a:gd name="connsiteY4" fmla="*/ 22201 h 208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692" h="208266">
                  <a:moveTo>
                    <a:pt x="205693" y="22201"/>
                  </a:moveTo>
                  <a:lnTo>
                    <a:pt x="0" y="208266"/>
                  </a:lnTo>
                  <a:lnTo>
                    <a:pt x="0" y="76646"/>
                  </a:lnTo>
                  <a:lnTo>
                    <a:pt x="205693" y="0"/>
                  </a:lnTo>
                  <a:lnTo>
                    <a:pt x="205693" y="22201"/>
                  </a:lnTo>
                  <a:close/>
                </a:path>
              </a:pathLst>
            </a:custGeom>
            <a:solidFill>
              <a:schemeClr val="accent5">
                <a:lumMod val="75000"/>
              </a:schemeClr>
            </a:solidFill>
            <a:ln w="0"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17562FEB-36F4-34C9-A6CD-CEBD4542CD1B}"/>
                </a:ext>
              </a:extLst>
            </p:cNvPr>
            <p:cNvSpPr/>
            <p:nvPr/>
          </p:nvSpPr>
          <p:spPr>
            <a:xfrm>
              <a:off x="3494309" y="2995661"/>
              <a:ext cx="1175451" cy="1184120"/>
            </a:xfrm>
            <a:custGeom>
              <a:avLst/>
              <a:gdLst>
                <a:gd name="connsiteX0" fmla="*/ 205693 w 205692"/>
                <a:gd name="connsiteY0" fmla="*/ 207209 h 207209"/>
                <a:gd name="connsiteX1" fmla="*/ 0 w 205692"/>
                <a:gd name="connsiteY1" fmla="*/ 131091 h 207209"/>
                <a:gd name="connsiteX2" fmla="*/ 0 w 205692"/>
                <a:gd name="connsiteY2" fmla="*/ 0 h 207209"/>
                <a:gd name="connsiteX3" fmla="*/ 205693 w 205692"/>
                <a:gd name="connsiteY3" fmla="*/ 185537 h 207209"/>
                <a:gd name="connsiteX4" fmla="*/ 205693 w 205692"/>
                <a:gd name="connsiteY4" fmla="*/ 207209 h 20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692" h="207209">
                  <a:moveTo>
                    <a:pt x="205693" y="207209"/>
                  </a:moveTo>
                  <a:lnTo>
                    <a:pt x="0" y="131091"/>
                  </a:lnTo>
                  <a:lnTo>
                    <a:pt x="0" y="0"/>
                  </a:lnTo>
                  <a:lnTo>
                    <a:pt x="205693" y="185537"/>
                  </a:lnTo>
                  <a:lnTo>
                    <a:pt x="205693" y="207209"/>
                  </a:lnTo>
                  <a:close/>
                </a:path>
              </a:pathLst>
            </a:custGeom>
            <a:solidFill>
              <a:srgbClr val="583F7B"/>
            </a:solidFill>
            <a:ln w="0"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41C45E7D-117C-49C5-E89B-C6F046B50A52}"/>
                </a:ext>
              </a:extLst>
            </p:cNvPr>
            <p:cNvSpPr/>
            <p:nvPr/>
          </p:nvSpPr>
          <p:spPr>
            <a:xfrm>
              <a:off x="931874" y="3077220"/>
              <a:ext cx="586211" cy="586017"/>
            </a:xfrm>
            <a:custGeom>
              <a:avLst/>
              <a:gdLst>
                <a:gd name="connsiteX0" fmla="*/ 102582 w 102581"/>
                <a:gd name="connsiteY0" fmla="*/ 51274 h 102547"/>
                <a:gd name="connsiteX1" fmla="*/ 51291 w 102581"/>
                <a:gd name="connsiteY1" fmla="*/ 102547 h 102547"/>
                <a:gd name="connsiteX2" fmla="*/ 0 w 102581"/>
                <a:gd name="connsiteY2" fmla="*/ 51274 h 102547"/>
                <a:gd name="connsiteX3" fmla="*/ 51291 w 102581"/>
                <a:gd name="connsiteY3" fmla="*/ 0 h 102547"/>
                <a:gd name="connsiteX4" fmla="*/ 102582 w 102581"/>
                <a:gd name="connsiteY4" fmla="*/ 51274 h 1025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581" h="102547">
                  <a:moveTo>
                    <a:pt x="102582" y="51274"/>
                  </a:moveTo>
                  <a:cubicBezTo>
                    <a:pt x="102582" y="79591"/>
                    <a:pt x="79618" y="102547"/>
                    <a:pt x="51291" y="102547"/>
                  </a:cubicBezTo>
                  <a:cubicBezTo>
                    <a:pt x="22964" y="102547"/>
                    <a:pt x="0" y="79591"/>
                    <a:pt x="0" y="51274"/>
                  </a:cubicBezTo>
                  <a:cubicBezTo>
                    <a:pt x="0" y="22956"/>
                    <a:pt x="22964" y="0"/>
                    <a:pt x="51291" y="0"/>
                  </a:cubicBezTo>
                  <a:cubicBezTo>
                    <a:pt x="79618" y="0"/>
                    <a:pt x="102582" y="22956"/>
                    <a:pt x="102582" y="51274"/>
                  </a:cubicBezTo>
                  <a:close/>
                </a:path>
              </a:pathLst>
            </a:custGeom>
            <a:solidFill>
              <a:srgbClr val="FFFFFF"/>
            </a:solidFill>
            <a:ln w="0" cap="flat">
              <a:noFill/>
              <a:prstDash val="solid"/>
              <a:miter/>
            </a:ln>
          </p:spPr>
          <p:txBody>
            <a:bodyPr rtlCol="0" anchor="ctr"/>
            <a:lstStyle/>
            <a:p>
              <a:endParaRPr lang="en-US" sz="2000"/>
            </a:p>
          </p:txBody>
        </p:sp>
        <p:sp>
          <p:nvSpPr>
            <p:cNvPr id="17" name="Freeform 10">
              <a:extLst>
                <a:ext uri="{FF2B5EF4-FFF2-40B4-BE49-F238E27FC236}">
                  <a16:creationId xmlns:a16="http://schemas.microsoft.com/office/drawing/2014/main" id="{23AF5B24-F378-77B9-BC00-02BB585DCAFD}"/>
                </a:ext>
              </a:extLst>
            </p:cNvPr>
            <p:cNvSpPr/>
            <p:nvPr/>
          </p:nvSpPr>
          <p:spPr>
            <a:xfrm>
              <a:off x="931874" y="3947185"/>
              <a:ext cx="586211" cy="586017"/>
            </a:xfrm>
            <a:custGeom>
              <a:avLst/>
              <a:gdLst>
                <a:gd name="connsiteX0" fmla="*/ 102582 w 102581"/>
                <a:gd name="connsiteY0" fmla="*/ 51274 h 102547"/>
                <a:gd name="connsiteX1" fmla="*/ 51291 w 102581"/>
                <a:gd name="connsiteY1" fmla="*/ 102547 h 102547"/>
                <a:gd name="connsiteX2" fmla="*/ 0 w 102581"/>
                <a:gd name="connsiteY2" fmla="*/ 51274 h 102547"/>
                <a:gd name="connsiteX3" fmla="*/ 51291 w 102581"/>
                <a:gd name="connsiteY3" fmla="*/ 0 h 102547"/>
                <a:gd name="connsiteX4" fmla="*/ 102582 w 102581"/>
                <a:gd name="connsiteY4" fmla="*/ 51274 h 1025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581" h="102547">
                  <a:moveTo>
                    <a:pt x="102582" y="51274"/>
                  </a:moveTo>
                  <a:cubicBezTo>
                    <a:pt x="102582" y="79591"/>
                    <a:pt x="79618" y="102547"/>
                    <a:pt x="51291" y="102547"/>
                  </a:cubicBezTo>
                  <a:cubicBezTo>
                    <a:pt x="22964" y="102547"/>
                    <a:pt x="0" y="79591"/>
                    <a:pt x="0" y="51274"/>
                  </a:cubicBezTo>
                  <a:cubicBezTo>
                    <a:pt x="0" y="22956"/>
                    <a:pt x="22964" y="0"/>
                    <a:pt x="51291" y="0"/>
                  </a:cubicBezTo>
                  <a:cubicBezTo>
                    <a:pt x="79618" y="0"/>
                    <a:pt x="102582" y="22956"/>
                    <a:pt x="102582" y="51274"/>
                  </a:cubicBezTo>
                  <a:close/>
                </a:path>
              </a:pathLst>
            </a:custGeom>
            <a:solidFill>
              <a:srgbClr val="FFFFFF"/>
            </a:solidFill>
            <a:ln w="0" cap="flat">
              <a:noFill/>
              <a:prstDash val="solid"/>
              <a:miter/>
            </a:ln>
          </p:spPr>
          <p:txBody>
            <a:bodyPr rtlCol="0" anchor="ctr"/>
            <a:lstStyle/>
            <a:p>
              <a:endParaRPr lang="en-US" sz="2000"/>
            </a:p>
          </p:txBody>
        </p:sp>
        <p:sp>
          <p:nvSpPr>
            <p:cNvPr id="18" name="Freeform 11">
              <a:extLst>
                <a:ext uri="{FF2B5EF4-FFF2-40B4-BE49-F238E27FC236}">
                  <a16:creationId xmlns:a16="http://schemas.microsoft.com/office/drawing/2014/main" id="{8F2DC39B-7370-B06D-30BF-302A804FCA44}"/>
                </a:ext>
              </a:extLst>
            </p:cNvPr>
            <p:cNvSpPr/>
            <p:nvPr/>
          </p:nvSpPr>
          <p:spPr>
            <a:xfrm>
              <a:off x="931874" y="4817150"/>
              <a:ext cx="586211" cy="586017"/>
            </a:xfrm>
            <a:custGeom>
              <a:avLst/>
              <a:gdLst>
                <a:gd name="connsiteX0" fmla="*/ 102582 w 102581"/>
                <a:gd name="connsiteY0" fmla="*/ 51274 h 102547"/>
                <a:gd name="connsiteX1" fmla="*/ 51291 w 102581"/>
                <a:gd name="connsiteY1" fmla="*/ 102547 h 102547"/>
                <a:gd name="connsiteX2" fmla="*/ 0 w 102581"/>
                <a:gd name="connsiteY2" fmla="*/ 51274 h 102547"/>
                <a:gd name="connsiteX3" fmla="*/ 51291 w 102581"/>
                <a:gd name="connsiteY3" fmla="*/ 0 h 102547"/>
                <a:gd name="connsiteX4" fmla="*/ 102582 w 102581"/>
                <a:gd name="connsiteY4" fmla="*/ 51274 h 1025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581" h="102547">
                  <a:moveTo>
                    <a:pt x="102582" y="51274"/>
                  </a:moveTo>
                  <a:cubicBezTo>
                    <a:pt x="102582" y="79591"/>
                    <a:pt x="79618" y="102547"/>
                    <a:pt x="51291" y="102547"/>
                  </a:cubicBezTo>
                  <a:cubicBezTo>
                    <a:pt x="22964" y="102547"/>
                    <a:pt x="0" y="79591"/>
                    <a:pt x="0" y="51274"/>
                  </a:cubicBezTo>
                  <a:cubicBezTo>
                    <a:pt x="0" y="22956"/>
                    <a:pt x="22964" y="0"/>
                    <a:pt x="51291" y="0"/>
                  </a:cubicBezTo>
                  <a:cubicBezTo>
                    <a:pt x="79618" y="0"/>
                    <a:pt x="102582" y="22956"/>
                    <a:pt x="102582" y="51274"/>
                  </a:cubicBezTo>
                  <a:close/>
                </a:path>
              </a:pathLst>
            </a:custGeom>
            <a:solidFill>
              <a:srgbClr val="FFFFFF"/>
            </a:solidFill>
            <a:ln w="0" cap="flat">
              <a:noFill/>
              <a:prstDash val="solid"/>
              <a:miter/>
            </a:ln>
          </p:spPr>
          <p:txBody>
            <a:bodyPr rtlCol="0" anchor="ctr"/>
            <a:lstStyle/>
            <a:p>
              <a:endParaRPr lang="en-US" sz="2000"/>
            </a:p>
          </p:txBody>
        </p:sp>
        <p:sp>
          <p:nvSpPr>
            <p:cNvPr id="19" name="Freeform 13">
              <a:extLst>
                <a:ext uri="{FF2B5EF4-FFF2-40B4-BE49-F238E27FC236}">
                  <a16:creationId xmlns:a16="http://schemas.microsoft.com/office/drawing/2014/main" id="{5BBC43C9-7F5F-BBB9-5ACE-186093751BCC}"/>
                </a:ext>
              </a:extLst>
            </p:cNvPr>
            <p:cNvSpPr/>
            <p:nvPr/>
          </p:nvSpPr>
          <p:spPr>
            <a:xfrm>
              <a:off x="4669766" y="4179781"/>
              <a:ext cx="6303338" cy="123847"/>
            </a:xfrm>
            <a:custGeom>
              <a:avLst/>
              <a:gdLst>
                <a:gd name="connsiteX0" fmla="*/ 1103021 w 1103020"/>
                <a:gd name="connsiteY0" fmla="*/ 10572 h 21672"/>
                <a:gd name="connsiteX1" fmla="*/ 1092445 w 1103020"/>
                <a:gd name="connsiteY1" fmla="*/ 0 h 21672"/>
                <a:gd name="connsiteX2" fmla="*/ 0 w 1103020"/>
                <a:gd name="connsiteY2" fmla="*/ 0 h 21672"/>
                <a:gd name="connsiteX3" fmla="*/ 0 w 1103020"/>
                <a:gd name="connsiteY3" fmla="*/ 21672 h 21672"/>
                <a:gd name="connsiteX4" fmla="*/ 1092445 w 1103020"/>
                <a:gd name="connsiteY4" fmla="*/ 21672 h 21672"/>
                <a:gd name="connsiteX5" fmla="*/ 1103021 w 1103020"/>
                <a:gd name="connsiteY5" fmla="*/ 10572 h 21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3020" h="21672">
                  <a:moveTo>
                    <a:pt x="1103021" y="10572"/>
                  </a:moveTo>
                  <a:lnTo>
                    <a:pt x="1092445" y="0"/>
                  </a:lnTo>
                  <a:lnTo>
                    <a:pt x="0" y="0"/>
                  </a:lnTo>
                  <a:lnTo>
                    <a:pt x="0" y="21672"/>
                  </a:lnTo>
                  <a:lnTo>
                    <a:pt x="1092445" y="21672"/>
                  </a:lnTo>
                  <a:lnTo>
                    <a:pt x="1103021" y="10572"/>
                  </a:lnTo>
                  <a:close/>
                </a:path>
              </a:pathLst>
            </a:custGeom>
            <a:solidFill>
              <a:schemeClr val="accent2"/>
            </a:solidFill>
            <a:ln w="0" cap="flat">
              <a:noFill/>
              <a:prstDash val="solid"/>
              <a:miter/>
            </a:ln>
          </p:spPr>
          <p:txBody>
            <a:bodyPr rtlCol="0" anchor="ctr"/>
            <a:lstStyle/>
            <a:p>
              <a:endParaRPr lang="en-US"/>
            </a:p>
          </p:txBody>
        </p:sp>
        <p:sp>
          <p:nvSpPr>
            <p:cNvPr id="20" name="Freeform 14">
              <a:extLst>
                <a:ext uri="{FF2B5EF4-FFF2-40B4-BE49-F238E27FC236}">
                  <a16:creationId xmlns:a16="http://schemas.microsoft.com/office/drawing/2014/main" id="{5C4217A3-55DD-CBFF-ED7C-398BE615759B}"/>
                </a:ext>
              </a:extLst>
            </p:cNvPr>
            <p:cNvSpPr/>
            <p:nvPr/>
          </p:nvSpPr>
          <p:spPr>
            <a:xfrm>
              <a:off x="4669766" y="4303628"/>
              <a:ext cx="6242906" cy="120824"/>
            </a:xfrm>
            <a:custGeom>
              <a:avLst/>
              <a:gdLst>
                <a:gd name="connsiteX0" fmla="*/ 0 w 1092445"/>
                <a:gd name="connsiteY0" fmla="*/ 0 h 21143"/>
                <a:gd name="connsiteX1" fmla="*/ 0 w 1092445"/>
                <a:gd name="connsiteY1" fmla="*/ 21144 h 21143"/>
                <a:gd name="connsiteX2" fmla="*/ 1070765 w 1092445"/>
                <a:gd name="connsiteY2" fmla="*/ 21144 h 21143"/>
                <a:gd name="connsiteX3" fmla="*/ 1092445 w 1092445"/>
                <a:gd name="connsiteY3" fmla="*/ 0 h 21143"/>
                <a:gd name="connsiteX4" fmla="*/ 0 w 1092445"/>
                <a:gd name="connsiteY4" fmla="*/ 0 h 21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445" h="21143">
                  <a:moveTo>
                    <a:pt x="0" y="0"/>
                  </a:moveTo>
                  <a:lnTo>
                    <a:pt x="0" y="21144"/>
                  </a:lnTo>
                  <a:lnTo>
                    <a:pt x="1070765" y="21144"/>
                  </a:lnTo>
                  <a:lnTo>
                    <a:pt x="1092445" y="0"/>
                  </a:lnTo>
                  <a:lnTo>
                    <a:pt x="0" y="0"/>
                  </a:lnTo>
                  <a:close/>
                </a:path>
              </a:pathLst>
            </a:custGeom>
            <a:solidFill>
              <a:schemeClr val="accent5"/>
            </a:solidFill>
            <a:ln w="0" cap="flat">
              <a:noFill/>
              <a:prstDash val="solid"/>
              <a:miter/>
            </a:ln>
          </p:spPr>
          <p:txBody>
            <a:bodyPr rtlCol="0" anchor="ctr"/>
            <a:lstStyle/>
            <a:p>
              <a:endParaRPr lang="en-US"/>
            </a:p>
          </p:txBody>
        </p:sp>
        <p:sp>
          <p:nvSpPr>
            <p:cNvPr id="21" name="Freeform 15">
              <a:extLst>
                <a:ext uri="{FF2B5EF4-FFF2-40B4-BE49-F238E27FC236}">
                  <a16:creationId xmlns:a16="http://schemas.microsoft.com/office/drawing/2014/main" id="{3696DA03-70FF-5DB1-DF63-7BD15F02B3CA}"/>
                </a:ext>
              </a:extLst>
            </p:cNvPr>
            <p:cNvSpPr/>
            <p:nvPr/>
          </p:nvSpPr>
          <p:spPr>
            <a:xfrm>
              <a:off x="4669766" y="4055928"/>
              <a:ext cx="6242906" cy="123847"/>
            </a:xfrm>
            <a:custGeom>
              <a:avLst/>
              <a:gdLst>
                <a:gd name="connsiteX0" fmla="*/ 1070765 w 1092445"/>
                <a:gd name="connsiteY0" fmla="*/ 0 h 21672"/>
                <a:gd name="connsiteX1" fmla="*/ 0 w 1092445"/>
                <a:gd name="connsiteY1" fmla="*/ 0 h 21672"/>
                <a:gd name="connsiteX2" fmla="*/ 0 w 1092445"/>
                <a:gd name="connsiteY2" fmla="*/ 21672 h 21672"/>
                <a:gd name="connsiteX3" fmla="*/ 1092445 w 1092445"/>
                <a:gd name="connsiteY3" fmla="*/ 21672 h 21672"/>
                <a:gd name="connsiteX4" fmla="*/ 1070765 w 1092445"/>
                <a:gd name="connsiteY4" fmla="*/ 0 h 21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445" h="21672">
                  <a:moveTo>
                    <a:pt x="1070765" y="0"/>
                  </a:moveTo>
                  <a:lnTo>
                    <a:pt x="0" y="0"/>
                  </a:lnTo>
                  <a:lnTo>
                    <a:pt x="0" y="21672"/>
                  </a:lnTo>
                  <a:lnTo>
                    <a:pt x="1092445" y="21672"/>
                  </a:lnTo>
                  <a:lnTo>
                    <a:pt x="1070765" y="0"/>
                  </a:lnTo>
                  <a:close/>
                </a:path>
              </a:pathLst>
            </a:custGeom>
            <a:solidFill>
              <a:srgbClr val="805AAB"/>
            </a:solidFill>
            <a:ln w="0" cap="flat">
              <a:noFill/>
              <a:prstDash val="solid"/>
              <a:miter/>
            </a:ln>
          </p:spPr>
          <p:txBody>
            <a:bodyPr rtlCol="0" anchor="ctr"/>
            <a:lstStyle/>
            <a:p>
              <a:endParaRPr lang="en-US"/>
            </a:p>
          </p:txBody>
        </p:sp>
        <p:sp>
          <p:nvSpPr>
            <p:cNvPr id="22" name="TextBox 21">
              <a:extLst>
                <a:ext uri="{FF2B5EF4-FFF2-40B4-BE49-F238E27FC236}">
                  <a16:creationId xmlns:a16="http://schemas.microsoft.com/office/drawing/2014/main" id="{0E083C99-0942-811A-4D37-18065843B4B7}"/>
                </a:ext>
              </a:extLst>
            </p:cNvPr>
            <p:cNvSpPr txBox="1"/>
            <p:nvPr/>
          </p:nvSpPr>
          <p:spPr>
            <a:xfrm>
              <a:off x="1054276" y="3203173"/>
              <a:ext cx="341405" cy="334111"/>
            </a:xfrm>
            <a:prstGeom prst="rect">
              <a:avLst/>
            </a:prstGeom>
            <a:noFill/>
          </p:spPr>
          <p:txBody>
            <a:bodyPr wrap="none" rtlCol="0" anchor="ctr">
              <a:spAutoFit/>
            </a:bodyPr>
            <a:lstStyle/>
            <a:p>
              <a:pPr algn="ctr"/>
              <a:r>
                <a:rPr lang="en-US" sz="10000" b="1" dirty="0">
                  <a:solidFill>
                    <a:srgbClr val="001F33"/>
                  </a:solidFill>
                  <a:cs typeface="+mj-cs"/>
                </a:rPr>
                <a:t>01</a:t>
              </a:r>
            </a:p>
          </p:txBody>
        </p:sp>
        <p:sp>
          <p:nvSpPr>
            <p:cNvPr id="23" name="TextBox 22">
              <a:extLst>
                <a:ext uri="{FF2B5EF4-FFF2-40B4-BE49-F238E27FC236}">
                  <a16:creationId xmlns:a16="http://schemas.microsoft.com/office/drawing/2014/main" id="{5C816BBE-8DFB-BFB7-7057-6ADA0E5F88DD}"/>
                </a:ext>
              </a:extLst>
            </p:cNvPr>
            <p:cNvSpPr txBox="1"/>
            <p:nvPr/>
          </p:nvSpPr>
          <p:spPr>
            <a:xfrm>
              <a:off x="1054277" y="4073138"/>
              <a:ext cx="341405" cy="334111"/>
            </a:xfrm>
            <a:prstGeom prst="rect">
              <a:avLst/>
            </a:prstGeom>
            <a:noFill/>
          </p:spPr>
          <p:txBody>
            <a:bodyPr wrap="none" rtlCol="0" anchor="ctr">
              <a:spAutoFit/>
            </a:bodyPr>
            <a:lstStyle/>
            <a:p>
              <a:pPr algn="ctr"/>
              <a:r>
                <a:rPr lang="en-US" sz="10000" b="1" dirty="0">
                  <a:solidFill>
                    <a:srgbClr val="001F33"/>
                  </a:solidFill>
                </a:rPr>
                <a:t>02</a:t>
              </a:r>
            </a:p>
          </p:txBody>
        </p:sp>
        <p:sp>
          <p:nvSpPr>
            <p:cNvPr id="24" name="TextBox 23">
              <a:extLst>
                <a:ext uri="{FF2B5EF4-FFF2-40B4-BE49-F238E27FC236}">
                  <a16:creationId xmlns:a16="http://schemas.microsoft.com/office/drawing/2014/main" id="{9EEC6BC1-CD26-6125-4C40-644618ADF19A}"/>
                </a:ext>
              </a:extLst>
            </p:cNvPr>
            <p:cNvSpPr txBox="1"/>
            <p:nvPr/>
          </p:nvSpPr>
          <p:spPr>
            <a:xfrm>
              <a:off x="1054277" y="4943103"/>
              <a:ext cx="341405" cy="334111"/>
            </a:xfrm>
            <a:prstGeom prst="rect">
              <a:avLst/>
            </a:prstGeom>
            <a:noFill/>
          </p:spPr>
          <p:txBody>
            <a:bodyPr wrap="none" rtlCol="0" anchor="ctr">
              <a:spAutoFit/>
            </a:bodyPr>
            <a:lstStyle/>
            <a:p>
              <a:pPr algn="ctr"/>
              <a:r>
                <a:rPr lang="en-US" sz="10000" b="1" dirty="0">
                  <a:solidFill>
                    <a:srgbClr val="001F33"/>
                  </a:solidFill>
                </a:rPr>
                <a:t>03</a:t>
              </a:r>
            </a:p>
          </p:txBody>
        </p:sp>
        <p:sp>
          <p:nvSpPr>
            <p:cNvPr id="25" name="TextBox 24">
              <a:extLst>
                <a:ext uri="{FF2B5EF4-FFF2-40B4-BE49-F238E27FC236}">
                  <a16:creationId xmlns:a16="http://schemas.microsoft.com/office/drawing/2014/main" id="{E77F2F8E-3C80-8E6A-6D6A-1FE83DC7BD4D}"/>
                </a:ext>
              </a:extLst>
            </p:cNvPr>
            <p:cNvSpPr txBox="1"/>
            <p:nvPr/>
          </p:nvSpPr>
          <p:spPr>
            <a:xfrm>
              <a:off x="1422290" y="4059816"/>
              <a:ext cx="1926832" cy="397150"/>
            </a:xfrm>
            <a:prstGeom prst="rect">
              <a:avLst/>
            </a:prstGeom>
            <a:noFill/>
          </p:spPr>
          <p:txBody>
            <a:bodyPr wrap="square" lIns="0" rIns="0" rtlCol="0" anchor="b">
              <a:spAutoFit/>
            </a:bodyPr>
            <a:lstStyle/>
            <a:p>
              <a:r>
                <a:rPr lang="ar-SA" sz="12000" dirty="0">
                  <a:solidFill>
                    <a:srgbClr val="F2F2F2"/>
                  </a:solidFill>
                  <a:effectLst>
                    <a:outerShdw blurRad="38100" dist="38100" dir="2700000" algn="tl">
                      <a:srgbClr val="000000">
                        <a:alpha val="43137"/>
                      </a:srgbClr>
                    </a:outerShdw>
                  </a:effectLst>
                  <a:latin typeface="Calibri" panose="020F0502020204030204" pitchFamily="34" charset="0"/>
                  <a:cs typeface="+mj-cs"/>
                </a:rPr>
                <a:t>الترابط والتكامل</a:t>
              </a:r>
              <a:endParaRPr lang="en-US" sz="12000" b="1" noProof="1">
                <a:solidFill>
                  <a:srgbClr val="F2F2F2"/>
                </a:solidFill>
                <a:effectLst>
                  <a:outerShdw blurRad="38100" dist="38100" dir="2700000" algn="tl">
                    <a:srgbClr val="000000">
                      <a:alpha val="43137"/>
                    </a:srgbClr>
                  </a:outerShdw>
                </a:effectLst>
                <a:cs typeface="+mj-cs"/>
              </a:endParaRPr>
            </a:p>
          </p:txBody>
        </p:sp>
        <p:sp>
          <p:nvSpPr>
            <p:cNvPr id="26" name="TextBox 25">
              <a:extLst>
                <a:ext uri="{FF2B5EF4-FFF2-40B4-BE49-F238E27FC236}">
                  <a16:creationId xmlns:a16="http://schemas.microsoft.com/office/drawing/2014/main" id="{E3C04AAC-5125-D792-8A2E-677B36132182}"/>
                </a:ext>
              </a:extLst>
            </p:cNvPr>
            <p:cNvSpPr txBox="1"/>
            <p:nvPr/>
          </p:nvSpPr>
          <p:spPr>
            <a:xfrm>
              <a:off x="1558511" y="4790905"/>
              <a:ext cx="1687370" cy="649309"/>
            </a:xfrm>
            <a:prstGeom prst="rect">
              <a:avLst/>
            </a:prstGeom>
            <a:noFill/>
          </p:spPr>
          <p:txBody>
            <a:bodyPr wrap="square" lIns="0" rIns="0" rtlCol="0" anchor="b">
              <a:spAutoFit/>
            </a:bodyPr>
            <a:lstStyle/>
            <a:p>
              <a:pPr algn="ctr"/>
              <a:r>
                <a:rPr lang="ar-SA" sz="10000" dirty="0">
                  <a:solidFill>
                    <a:srgbClr val="F2F2F2"/>
                  </a:solidFill>
                  <a:effectLst>
                    <a:outerShdw blurRad="38100" dist="38100" dir="2700000" algn="tl">
                      <a:srgbClr val="000000">
                        <a:alpha val="43137"/>
                      </a:srgbClr>
                    </a:outerShdw>
                  </a:effectLst>
                  <a:latin typeface="Calibri" panose="020F0502020204030204" pitchFamily="34" charset="0"/>
                  <a:cs typeface="+mj-cs"/>
                </a:rPr>
                <a:t>التطور الاقتصادي والخدماتي</a:t>
              </a:r>
              <a:endParaRPr lang="en-US" sz="10000" b="1" noProof="1">
                <a:solidFill>
                  <a:srgbClr val="F2F2F2"/>
                </a:solidFill>
                <a:effectLst>
                  <a:outerShdw blurRad="38100" dist="38100" dir="2700000" algn="tl">
                    <a:srgbClr val="000000">
                      <a:alpha val="43137"/>
                    </a:srgbClr>
                  </a:outerShdw>
                </a:effectLst>
                <a:cs typeface="+mj-cs"/>
              </a:endParaRPr>
            </a:p>
          </p:txBody>
        </p:sp>
        <p:sp>
          <p:nvSpPr>
            <p:cNvPr id="38" name="TextBox 37">
              <a:extLst>
                <a:ext uri="{FF2B5EF4-FFF2-40B4-BE49-F238E27FC236}">
                  <a16:creationId xmlns:a16="http://schemas.microsoft.com/office/drawing/2014/main" id="{253AA8E3-7545-F48C-0720-F4BFE98DE0CB}"/>
                </a:ext>
              </a:extLst>
            </p:cNvPr>
            <p:cNvSpPr txBox="1"/>
            <p:nvPr/>
          </p:nvSpPr>
          <p:spPr>
            <a:xfrm>
              <a:off x="7306586" y="4741630"/>
              <a:ext cx="4532881" cy="2004663"/>
            </a:xfrm>
            <a:prstGeom prst="rect">
              <a:avLst/>
            </a:prstGeom>
            <a:noFill/>
          </p:spPr>
          <p:txBody>
            <a:bodyPr wrap="square" lIns="0" rIns="0" rtlCol="0" anchor="t">
              <a:spAutoFit/>
            </a:bodyPr>
            <a:lstStyle/>
            <a:p>
              <a:pPr marL="1143000" indent="-1143000" algn="ctr" rtl="1">
                <a:buFont typeface="Arial" panose="020B0604020202020204" pitchFamily="34" charset="0"/>
                <a:buChar char="•"/>
              </a:pPr>
              <a:r>
                <a:rPr lang="ar-SA" sz="9000" dirty="0">
                  <a:solidFill>
                    <a:srgbClr val="001F33"/>
                  </a:solidFill>
                  <a:effectLst>
                    <a:outerShdw blurRad="38100" dist="38100" dir="2700000" algn="tl">
                      <a:srgbClr val="000000">
                        <a:alpha val="43137"/>
                      </a:srgbClr>
                    </a:outerShdw>
                  </a:effectLst>
                  <a:latin typeface="Calibri" panose="020F0502020204030204" pitchFamily="34" charset="0"/>
                  <a:cs typeface="+mj-cs"/>
                </a:rPr>
                <a:t>توفير خدمات صحية عالية الجودة.</a:t>
              </a:r>
            </a:p>
            <a:p>
              <a:pPr marL="1143000" indent="-1143000" algn="ctr" rtl="1">
                <a:buFont typeface="Arial" panose="020B0604020202020204" pitchFamily="34" charset="0"/>
                <a:buChar char="•"/>
              </a:pPr>
              <a:r>
                <a:rPr lang="ar-SA" sz="9000" dirty="0">
                  <a:solidFill>
                    <a:srgbClr val="001F33"/>
                  </a:solidFill>
                  <a:effectLst>
                    <a:outerShdw blurRad="38100" dist="38100" dir="2700000" algn="tl">
                      <a:srgbClr val="000000">
                        <a:alpha val="43137"/>
                      </a:srgbClr>
                    </a:outerShdw>
                  </a:effectLst>
                  <a:latin typeface="Calibri" panose="020F0502020204030204" pitchFamily="34" charset="0"/>
                  <a:cs typeface="+mj-cs"/>
                </a:rPr>
                <a:t>تطوير المراكز الخدماتية.</a:t>
              </a:r>
            </a:p>
            <a:p>
              <a:pPr marL="1143000" indent="-1143000" algn="ctr" rtl="1">
                <a:buFont typeface="Arial" panose="020B0604020202020204" pitchFamily="34" charset="0"/>
                <a:buChar char="•"/>
              </a:pPr>
              <a:r>
                <a:rPr lang="ar-SA" sz="9000" dirty="0">
                  <a:solidFill>
                    <a:srgbClr val="001F33"/>
                  </a:solidFill>
                  <a:effectLst>
                    <a:outerShdw blurRad="38100" dist="38100" dir="2700000" algn="tl">
                      <a:srgbClr val="000000">
                        <a:alpha val="43137"/>
                      </a:srgbClr>
                    </a:outerShdw>
                  </a:effectLst>
                  <a:latin typeface="Calibri" panose="020F0502020204030204" pitchFamily="34" charset="0"/>
                  <a:cs typeface="+mj-cs"/>
                </a:rPr>
                <a:t>تحقيق التوازن الخدماتي.</a:t>
              </a:r>
            </a:p>
            <a:p>
              <a:pPr marL="1143000" indent="-1143000" algn="ctr" rtl="1">
                <a:buFont typeface="Arial" panose="020B0604020202020204" pitchFamily="34" charset="0"/>
                <a:buChar char="•"/>
              </a:pPr>
              <a:r>
                <a:rPr lang="ar-SA" sz="9000" dirty="0">
                  <a:solidFill>
                    <a:srgbClr val="001F33"/>
                  </a:solidFill>
                  <a:effectLst>
                    <a:outerShdw blurRad="38100" dist="38100" dir="2700000" algn="tl">
                      <a:srgbClr val="000000">
                        <a:alpha val="43137"/>
                      </a:srgbClr>
                    </a:outerShdw>
                  </a:effectLst>
                  <a:latin typeface="Calibri" panose="020F0502020204030204" pitchFamily="34" charset="0"/>
                  <a:cs typeface="+mj-cs"/>
                </a:rPr>
                <a:t>خلق فرص عمل جديدة.</a:t>
              </a:r>
            </a:p>
            <a:p>
              <a:pPr marL="1143000" indent="-1143000" algn="ctr" rtl="1">
                <a:buFont typeface="Arial" panose="020B0604020202020204" pitchFamily="34" charset="0"/>
                <a:buChar char="•"/>
              </a:pPr>
              <a:r>
                <a:rPr lang="ar-SA" sz="9000" dirty="0">
                  <a:solidFill>
                    <a:srgbClr val="001F33"/>
                  </a:solidFill>
                  <a:effectLst>
                    <a:outerShdw blurRad="38100" dist="38100" dir="2700000" algn="tl">
                      <a:srgbClr val="000000">
                        <a:alpha val="43137"/>
                      </a:srgbClr>
                    </a:outerShdw>
                  </a:effectLst>
                  <a:latin typeface="Calibri" panose="020F0502020204030204" pitchFamily="34" charset="0"/>
                  <a:cs typeface="+mj-cs"/>
                </a:rPr>
                <a:t>استغلال الاماكن الأثرية كمواقع جذب سياحية.</a:t>
              </a:r>
              <a:endParaRPr lang="en-US" sz="9000" dirty="0">
                <a:solidFill>
                  <a:srgbClr val="001F33"/>
                </a:solidFill>
                <a:effectLst>
                  <a:outerShdw blurRad="38100" dist="38100" dir="2700000" algn="tl">
                    <a:srgbClr val="000000">
                      <a:alpha val="43137"/>
                    </a:srgbClr>
                  </a:outerShdw>
                </a:effectLst>
                <a:latin typeface="Calibri" panose="020F0502020204030204" pitchFamily="34" charset="0"/>
                <a:cs typeface="+mj-cs"/>
              </a:endParaRPr>
            </a:p>
            <a:p>
              <a:pPr marL="1143000" indent="-1143000" algn="ctr" rtl="1">
                <a:buFont typeface="Arial" panose="020B0604020202020204" pitchFamily="34" charset="0"/>
                <a:buChar char="•"/>
              </a:pPr>
              <a:r>
                <a:rPr lang="ar-SA" sz="9000" dirty="0">
                  <a:solidFill>
                    <a:srgbClr val="001F33"/>
                  </a:solidFill>
                  <a:effectLst>
                    <a:outerShdw blurRad="38100" dist="38100" dir="2700000" algn="tl">
                      <a:srgbClr val="000000">
                        <a:alpha val="43137"/>
                      </a:srgbClr>
                    </a:outerShdw>
                  </a:effectLst>
                  <a:latin typeface="Calibri" panose="020F0502020204030204" pitchFamily="34" charset="0"/>
                  <a:cs typeface="+mj-cs"/>
                </a:rPr>
                <a:t> توفير تعليم مهني.</a:t>
              </a:r>
            </a:p>
            <a:p>
              <a:pPr marL="1143000" indent="-1143000" algn="ctr" rtl="1">
                <a:buFont typeface="Arial" panose="020B0604020202020204" pitchFamily="34" charset="0"/>
                <a:buChar char="•"/>
              </a:pPr>
              <a:endParaRPr lang="ar-SA" sz="9000" dirty="0">
                <a:solidFill>
                  <a:srgbClr val="001F33"/>
                </a:solidFill>
                <a:effectLst>
                  <a:outerShdw blurRad="38100" dist="38100" dir="2700000" algn="tl">
                    <a:srgbClr val="000000">
                      <a:alpha val="43137"/>
                    </a:srgbClr>
                  </a:outerShdw>
                </a:effectLst>
                <a:latin typeface="Calibri" panose="020F0502020204030204" pitchFamily="34" charset="0"/>
                <a:cs typeface="+mj-cs"/>
              </a:endParaRPr>
            </a:p>
          </p:txBody>
        </p:sp>
        <p:sp>
          <p:nvSpPr>
            <p:cNvPr id="28" name="Up Arrow 17">
              <a:extLst>
                <a:ext uri="{FF2B5EF4-FFF2-40B4-BE49-F238E27FC236}">
                  <a16:creationId xmlns:a16="http://schemas.microsoft.com/office/drawing/2014/main" id="{408782F8-9685-14EE-27C7-58E4DA1BCA23}"/>
                </a:ext>
              </a:extLst>
            </p:cNvPr>
            <p:cNvSpPr/>
            <p:nvPr/>
          </p:nvSpPr>
          <p:spPr>
            <a:xfrm>
              <a:off x="9670049" y="4377141"/>
              <a:ext cx="208594" cy="321136"/>
            </a:xfrm>
            <a:prstGeom prst="upArrow">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10944853-E612-0931-CAE3-C900BD1D3FD6}"/>
                </a:ext>
              </a:extLst>
            </p:cNvPr>
            <p:cNvSpPr txBox="1"/>
            <p:nvPr/>
          </p:nvSpPr>
          <p:spPr>
            <a:xfrm>
              <a:off x="3986361" y="4928916"/>
              <a:ext cx="3086521" cy="1279706"/>
            </a:xfrm>
            <a:prstGeom prst="rect">
              <a:avLst/>
            </a:prstGeom>
            <a:noFill/>
          </p:spPr>
          <p:txBody>
            <a:bodyPr wrap="square" lIns="0" rIns="0" rtlCol="0" anchor="t">
              <a:spAutoFit/>
            </a:bodyPr>
            <a:lstStyle/>
            <a:p>
              <a:pPr marL="1143000" indent="-1143000" algn="ctr" rtl="1">
                <a:buFont typeface="Arial" panose="020B0604020202020204" pitchFamily="34" charset="0"/>
                <a:buChar char="•"/>
              </a:pPr>
              <a:r>
                <a:rPr lang="ar-SA" sz="10000" dirty="0">
                  <a:solidFill>
                    <a:srgbClr val="001F33"/>
                  </a:solidFill>
                  <a:effectLst>
                    <a:outerShdw blurRad="38100" dist="38100" dir="2700000" algn="tl">
                      <a:srgbClr val="000000">
                        <a:alpha val="43137"/>
                      </a:srgbClr>
                    </a:outerShdw>
                  </a:effectLst>
                  <a:latin typeface="Calibri" panose="020F0502020204030204" pitchFamily="34" charset="0"/>
                  <a:cs typeface="+mj-cs"/>
                </a:rPr>
                <a:t>تعزيز التكامل والترابط بين التجمعات.</a:t>
              </a:r>
            </a:p>
            <a:p>
              <a:pPr marL="1143000" indent="-1143000" algn="ctr" rtl="1">
                <a:buFont typeface="Arial" panose="020B0604020202020204" pitchFamily="34" charset="0"/>
                <a:buChar char="•"/>
              </a:pPr>
              <a:r>
                <a:rPr lang="ar-SA" sz="10000" dirty="0">
                  <a:solidFill>
                    <a:srgbClr val="001F33"/>
                  </a:solidFill>
                  <a:effectLst>
                    <a:outerShdw blurRad="38100" dist="38100" dir="2700000" algn="tl">
                      <a:srgbClr val="000000">
                        <a:alpha val="43137"/>
                      </a:srgbClr>
                    </a:outerShdw>
                  </a:effectLst>
                  <a:latin typeface="Calibri" panose="020F0502020204030204" pitchFamily="34" charset="0"/>
                  <a:cs typeface="+mj-cs"/>
                </a:rPr>
                <a:t>تحقيق التكامل الاقتصادي.</a:t>
              </a:r>
            </a:p>
            <a:p>
              <a:pPr marL="1143000" indent="-1143000" algn="just" rtl="1">
                <a:buFont typeface="Arial" panose="020B0604020202020204" pitchFamily="34" charset="0"/>
                <a:buChar char="•"/>
              </a:pPr>
              <a:endParaRPr lang="en-US" sz="10000" noProof="1">
                <a:solidFill>
                  <a:srgbClr val="001F33"/>
                </a:solidFill>
                <a:effectLst>
                  <a:outerShdw blurRad="38100" dist="38100" dir="2700000" algn="tl">
                    <a:srgbClr val="000000">
                      <a:alpha val="43137"/>
                    </a:srgbClr>
                  </a:outerShdw>
                </a:effectLst>
                <a:cs typeface="+mj-cs"/>
              </a:endParaRPr>
            </a:p>
          </p:txBody>
        </p:sp>
        <p:sp>
          <p:nvSpPr>
            <p:cNvPr id="30" name="Up Arrow 18">
              <a:extLst>
                <a:ext uri="{FF2B5EF4-FFF2-40B4-BE49-F238E27FC236}">
                  <a16:creationId xmlns:a16="http://schemas.microsoft.com/office/drawing/2014/main" id="{4E44D574-5D6C-3CCE-D0C5-982457487E23}"/>
                </a:ext>
              </a:extLst>
            </p:cNvPr>
            <p:cNvSpPr/>
            <p:nvPr/>
          </p:nvSpPr>
          <p:spPr>
            <a:xfrm>
              <a:off x="5425324" y="4236612"/>
              <a:ext cx="208594" cy="461665"/>
            </a:xfrm>
            <a:prstGeom prst="upArrow">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898E04F6-CB93-71F6-7B29-9777D7CFBE43}"/>
                </a:ext>
              </a:extLst>
            </p:cNvPr>
            <p:cNvSpPr txBox="1"/>
            <p:nvPr/>
          </p:nvSpPr>
          <p:spPr>
            <a:xfrm>
              <a:off x="5657869" y="2921339"/>
              <a:ext cx="3930996" cy="649309"/>
            </a:xfrm>
            <a:prstGeom prst="rect">
              <a:avLst/>
            </a:prstGeom>
            <a:noFill/>
          </p:spPr>
          <p:txBody>
            <a:bodyPr wrap="square" lIns="0" rIns="0" rtlCol="0" anchor="t">
              <a:spAutoFit/>
            </a:bodyPr>
            <a:lstStyle/>
            <a:p>
              <a:pPr algn="ctr" rtl="1"/>
              <a:r>
                <a:rPr lang="ar-SA" sz="10000" dirty="0">
                  <a:solidFill>
                    <a:srgbClr val="001F33"/>
                  </a:solidFill>
                  <a:effectLst>
                    <a:outerShdw blurRad="38100" dist="38100" dir="2700000" algn="tl">
                      <a:srgbClr val="000000">
                        <a:alpha val="43137"/>
                      </a:srgbClr>
                    </a:outerShdw>
                  </a:effectLst>
                  <a:latin typeface="Calibri" panose="020F0502020204030204" pitchFamily="34" charset="0"/>
                  <a:cs typeface="+mj-cs"/>
                </a:rPr>
                <a:t>التنمية العمرانية والإستغلال الأمثل للحيز المكاني.</a:t>
              </a:r>
            </a:p>
          </p:txBody>
        </p:sp>
        <p:sp>
          <p:nvSpPr>
            <p:cNvPr id="32" name="Up Arrow 19">
              <a:extLst>
                <a:ext uri="{FF2B5EF4-FFF2-40B4-BE49-F238E27FC236}">
                  <a16:creationId xmlns:a16="http://schemas.microsoft.com/office/drawing/2014/main" id="{45BD032A-6AC9-FA5C-9F27-E4AB0C7F96B8}"/>
                </a:ext>
              </a:extLst>
            </p:cNvPr>
            <p:cNvSpPr/>
            <p:nvPr/>
          </p:nvSpPr>
          <p:spPr>
            <a:xfrm rot="10800000">
              <a:off x="7547687" y="3607926"/>
              <a:ext cx="208594" cy="513839"/>
            </a:xfrm>
            <a:prstGeom prst="upArrow">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1F33"/>
                </a:solidFill>
              </a:endParaRPr>
            </a:p>
          </p:txBody>
        </p:sp>
      </p:grpSp>
      <p:sp>
        <p:nvSpPr>
          <p:cNvPr id="9" name="TextBox 8">
            <a:extLst>
              <a:ext uri="{FF2B5EF4-FFF2-40B4-BE49-F238E27FC236}">
                <a16:creationId xmlns:a16="http://schemas.microsoft.com/office/drawing/2014/main" id="{14D6CD22-9774-18E2-1D3C-37032C8B40B5}"/>
              </a:ext>
            </a:extLst>
          </p:cNvPr>
          <p:cNvSpPr txBox="1"/>
          <p:nvPr/>
        </p:nvSpPr>
        <p:spPr>
          <a:xfrm>
            <a:off x="38025840" y="9771866"/>
            <a:ext cx="7875727" cy="1938992"/>
          </a:xfrm>
          <a:prstGeom prst="rect">
            <a:avLst/>
          </a:prstGeom>
          <a:noFill/>
        </p:spPr>
        <p:txBody>
          <a:bodyPr wrap="square" lIns="0" rIns="0" rtlCol="0" anchor="b">
            <a:spAutoFit/>
          </a:bodyPr>
          <a:lstStyle/>
          <a:p>
            <a:r>
              <a:rPr lang="ar-SA" sz="12000" dirty="0">
                <a:solidFill>
                  <a:srgbClr val="F2F2F2"/>
                </a:solidFill>
                <a:effectLst>
                  <a:outerShdw blurRad="38100" dist="38100" dir="2700000" algn="tl">
                    <a:srgbClr val="000000">
                      <a:alpha val="43137"/>
                    </a:srgbClr>
                  </a:outerShdw>
                </a:effectLst>
                <a:latin typeface="Calibri" panose="020F0502020204030204" pitchFamily="34" charset="0"/>
                <a:cs typeface="+mj-cs"/>
              </a:rPr>
              <a:t>المنعة والصمود</a:t>
            </a:r>
            <a:endParaRPr lang="en-US" sz="12000" b="1" noProof="1">
              <a:solidFill>
                <a:srgbClr val="F2F2F2"/>
              </a:solidFill>
              <a:effectLst>
                <a:outerShdw blurRad="38100" dist="38100" dir="2700000" algn="tl">
                  <a:srgbClr val="000000">
                    <a:alpha val="43137"/>
                  </a:srgbClr>
                </a:outerShdw>
              </a:effectLst>
              <a:cs typeface="+mj-cs"/>
            </a:endParaRPr>
          </a:p>
        </p:txBody>
      </p:sp>
    </p:spTree>
    <p:extLst>
      <p:ext uri="{BB962C8B-B14F-4D97-AF65-F5344CB8AC3E}">
        <p14:creationId xmlns:p14="http://schemas.microsoft.com/office/powerpoint/2010/main" val="29785368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DF2192-C8C8-3241-C74C-FD1D06D508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3" name="Picture 2">
            <a:extLst>
              <a:ext uri="{FF2B5EF4-FFF2-40B4-BE49-F238E27FC236}">
                <a16:creationId xmlns:a16="http://schemas.microsoft.com/office/drawing/2014/main" id="{7BEB1687-A116-877A-BA2A-9246440707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4" name="Picture 3">
            <a:extLst>
              <a:ext uri="{FF2B5EF4-FFF2-40B4-BE49-F238E27FC236}">
                <a16:creationId xmlns:a16="http://schemas.microsoft.com/office/drawing/2014/main" id="{C2B69F05-0459-C918-BF78-B65631E0A3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5" name="Picture 4">
            <a:extLst>
              <a:ext uri="{FF2B5EF4-FFF2-40B4-BE49-F238E27FC236}">
                <a16:creationId xmlns:a16="http://schemas.microsoft.com/office/drawing/2014/main" id="{0FE734B6-A69B-CB90-4CFF-F93B0B229B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sp>
        <p:nvSpPr>
          <p:cNvPr id="19" name="Rectangle: Rounded Corners 18">
            <a:extLst>
              <a:ext uri="{FF2B5EF4-FFF2-40B4-BE49-F238E27FC236}">
                <a16:creationId xmlns:a16="http://schemas.microsoft.com/office/drawing/2014/main" id="{F376C324-FA14-6294-13C1-FCFB0B43902B}"/>
              </a:ext>
            </a:extLst>
          </p:cNvPr>
          <p:cNvSpPr/>
          <p:nvPr/>
        </p:nvSpPr>
        <p:spPr>
          <a:xfrm>
            <a:off x="16275995" y="1873532"/>
            <a:ext cx="17847960" cy="6225444"/>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cxnSp>
        <p:nvCxnSpPr>
          <p:cNvPr id="22" name="Straight Connector 21">
            <a:extLst>
              <a:ext uri="{FF2B5EF4-FFF2-40B4-BE49-F238E27FC236}">
                <a16:creationId xmlns:a16="http://schemas.microsoft.com/office/drawing/2014/main" id="{0EC626BB-D001-7CE7-3D74-98B6A567F432}"/>
              </a:ext>
            </a:extLst>
          </p:cNvPr>
          <p:cNvCxnSpPr>
            <a:cxnSpLocks/>
          </p:cNvCxnSpPr>
          <p:nvPr/>
        </p:nvCxnSpPr>
        <p:spPr>
          <a:xfrm flipV="1">
            <a:off x="25199975" y="8098976"/>
            <a:ext cx="0" cy="2220685"/>
          </a:xfrm>
          <a:prstGeom prst="line">
            <a:avLst/>
          </a:prstGeom>
          <a:ln w="127000">
            <a:solidFill>
              <a:srgbClr val="001F33"/>
            </a:solidFill>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3D34AEB1-3EDC-DF72-AE8E-33B0A3614CC9}"/>
              </a:ext>
            </a:extLst>
          </p:cNvPr>
          <p:cNvSpPr txBox="1"/>
          <p:nvPr/>
        </p:nvSpPr>
        <p:spPr>
          <a:xfrm>
            <a:off x="16385760" y="2205408"/>
            <a:ext cx="17738195" cy="5632311"/>
          </a:xfrm>
          <a:prstGeom prst="rect">
            <a:avLst/>
          </a:prstGeom>
          <a:noFill/>
        </p:spPr>
        <p:txBody>
          <a:bodyPr wrap="square" rtlCol="1">
            <a:spAutoFit/>
          </a:bodyPr>
          <a:lstStyle/>
          <a:p>
            <a:pPr algn="ctr" rtl="1"/>
            <a:r>
              <a:rPr lang="ar-SA" sz="12000" dirty="0">
                <a:solidFill>
                  <a:schemeClr val="bg1"/>
                </a:solidFill>
                <a:effectLst>
                  <a:outerShdw blurRad="38100" dist="38100" dir="2700000" algn="tl">
                    <a:srgbClr val="000000">
                      <a:alpha val="43137"/>
                    </a:srgbClr>
                  </a:outerShdw>
                </a:effectLst>
                <a:cs typeface="+mj-cs"/>
              </a:rPr>
              <a:t>تعزيز صمود التجمعات في منطقة وسط الضفة الغربية على المدى البعيد (2040)</a:t>
            </a:r>
          </a:p>
        </p:txBody>
      </p:sp>
      <p:cxnSp>
        <p:nvCxnSpPr>
          <p:cNvPr id="30" name="Straight Connector 29">
            <a:extLst>
              <a:ext uri="{FF2B5EF4-FFF2-40B4-BE49-F238E27FC236}">
                <a16:creationId xmlns:a16="http://schemas.microsoft.com/office/drawing/2014/main" id="{182090CC-9B8C-09CA-547E-E5E3FBBB90D0}"/>
              </a:ext>
            </a:extLst>
          </p:cNvPr>
          <p:cNvCxnSpPr>
            <a:cxnSpLocks/>
          </p:cNvCxnSpPr>
          <p:nvPr/>
        </p:nvCxnSpPr>
        <p:spPr>
          <a:xfrm flipV="1">
            <a:off x="3331028" y="10271695"/>
            <a:ext cx="44112118" cy="47966"/>
          </a:xfrm>
          <a:prstGeom prst="line">
            <a:avLst/>
          </a:prstGeom>
          <a:ln w="127000">
            <a:solidFill>
              <a:srgbClr val="001F33"/>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96B6405-FD99-ED31-EC70-602CDCE3B79C}"/>
              </a:ext>
            </a:extLst>
          </p:cNvPr>
          <p:cNvCxnSpPr/>
          <p:nvPr/>
        </p:nvCxnSpPr>
        <p:spPr>
          <a:xfrm>
            <a:off x="25201336" y="10319661"/>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8E326E86-023F-B5EB-4775-71BB7119F40D}"/>
              </a:ext>
            </a:extLst>
          </p:cNvPr>
          <p:cNvCxnSpPr/>
          <p:nvPr/>
        </p:nvCxnSpPr>
        <p:spPr>
          <a:xfrm>
            <a:off x="30461432" y="10271695"/>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74571B3-D56E-7BEE-D03F-6949589B48C9}"/>
              </a:ext>
            </a:extLst>
          </p:cNvPr>
          <p:cNvCxnSpPr/>
          <p:nvPr/>
        </p:nvCxnSpPr>
        <p:spPr>
          <a:xfrm>
            <a:off x="19855542" y="10271695"/>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37D2CCC3-3609-5752-3128-6719C48DD07B}"/>
              </a:ext>
            </a:extLst>
          </p:cNvPr>
          <p:cNvCxnSpPr/>
          <p:nvPr/>
        </p:nvCxnSpPr>
        <p:spPr>
          <a:xfrm>
            <a:off x="14390913" y="10271695"/>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92898C03-0FFD-719D-3382-E9A5CF2B9B8E}"/>
              </a:ext>
            </a:extLst>
          </p:cNvPr>
          <p:cNvCxnSpPr/>
          <p:nvPr/>
        </p:nvCxnSpPr>
        <p:spPr>
          <a:xfrm>
            <a:off x="8665028" y="10319661"/>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0B94FFB0-98C4-659B-D28A-1A89B0D3631C}"/>
              </a:ext>
            </a:extLst>
          </p:cNvPr>
          <p:cNvCxnSpPr/>
          <p:nvPr/>
        </p:nvCxnSpPr>
        <p:spPr>
          <a:xfrm>
            <a:off x="3331028" y="10271695"/>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A85D6BB7-4D39-6A4E-208F-9EF6818D4317}"/>
              </a:ext>
            </a:extLst>
          </p:cNvPr>
          <p:cNvCxnSpPr/>
          <p:nvPr/>
        </p:nvCxnSpPr>
        <p:spPr>
          <a:xfrm>
            <a:off x="36230859" y="10271695"/>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CA12B4E6-7228-52D8-6F04-9589B3C423DA}"/>
              </a:ext>
            </a:extLst>
          </p:cNvPr>
          <p:cNvCxnSpPr/>
          <p:nvPr/>
        </p:nvCxnSpPr>
        <p:spPr>
          <a:xfrm>
            <a:off x="41934973" y="10271695"/>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6314F2FC-5286-252B-D4E1-D9B9F52212B9}"/>
              </a:ext>
            </a:extLst>
          </p:cNvPr>
          <p:cNvCxnSpPr/>
          <p:nvPr/>
        </p:nvCxnSpPr>
        <p:spPr>
          <a:xfrm>
            <a:off x="47443146" y="10271695"/>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sp>
        <p:nvSpPr>
          <p:cNvPr id="43" name="Rectangle: Rounded Corners 42">
            <a:extLst>
              <a:ext uri="{FF2B5EF4-FFF2-40B4-BE49-F238E27FC236}">
                <a16:creationId xmlns:a16="http://schemas.microsoft.com/office/drawing/2014/main" id="{8A79DB46-247E-5B7E-DE31-733B7B149FB2}"/>
              </a:ext>
            </a:extLst>
          </p:cNvPr>
          <p:cNvSpPr/>
          <p:nvPr/>
        </p:nvSpPr>
        <p:spPr>
          <a:xfrm>
            <a:off x="45132170" y="13040342"/>
            <a:ext cx="4571998" cy="4267943"/>
          </a:xfrm>
          <a:prstGeom prst="roundRect">
            <a:avLst/>
          </a:prstGeom>
          <a:solidFill>
            <a:srgbClr val="EEE8DA"/>
          </a:solidFill>
          <a:ln>
            <a:solidFill>
              <a:srgbClr val="001F33"/>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49" name="Rectangle: Rounded Corners 48">
            <a:extLst>
              <a:ext uri="{FF2B5EF4-FFF2-40B4-BE49-F238E27FC236}">
                <a16:creationId xmlns:a16="http://schemas.microsoft.com/office/drawing/2014/main" id="{ADDB7D7D-4708-5ADD-57F9-BFEF29CE74CA}"/>
              </a:ext>
            </a:extLst>
          </p:cNvPr>
          <p:cNvSpPr/>
          <p:nvPr/>
        </p:nvSpPr>
        <p:spPr>
          <a:xfrm>
            <a:off x="39648974" y="13003634"/>
            <a:ext cx="4571998" cy="4267943"/>
          </a:xfrm>
          <a:prstGeom prst="roundRect">
            <a:avLst/>
          </a:prstGeom>
          <a:solidFill>
            <a:srgbClr val="EEE8DA"/>
          </a:solidFill>
          <a:ln>
            <a:solidFill>
              <a:srgbClr val="001F33"/>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0" name="Rectangle: Rounded Corners 49">
            <a:extLst>
              <a:ext uri="{FF2B5EF4-FFF2-40B4-BE49-F238E27FC236}">
                <a16:creationId xmlns:a16="http://schemas.microsoft.com/office/drawing/2014/main" id="{5867AC0A-0475-A6DD-4987-100E3046B3D7}"/>
              </a:ext>
            </a:extLst>
          </p:cNvPr>
          <p:cNvSpPr/>
          <p:nvPr/>
        </p:nvSpPr>
        <p:spPr>
          <a:xfrm>
            <a:off x="33640061" y="13003633"/>
            <a:ext cx="5234013" cy="4267943"/>
          </a:xfrm>
          <a:prstGeom prst="roundRect">
            <a:avLst/>
          </a:prstGeom>
          <a:solidFill>
            <a:srgbClr val="EEE8DA"/>
          </a:solidFill>
          <a:ln>
            <a:solidFill>
              <a:srgbClr val="001F33"/>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dirty="0">
              <a:cs typeface="+mj-cs"/>
            </a:endParaRPr>
          </a:p>
        </p:txBody>
      </p:sp>
      <p:sp>
        <p:nvSpPr>
          <p:cNvPr id="51" name="Rectangle: Rounded Corners 50">
            <a:extLst>
              <a:ext uri="{FF2B5EF4-FFF2-40B4-BE49-F238E27FC236}">
                <a16:creationId xmlns:a16="http://schemas.microsoft.com/office/drawing/2014/main" id="{767F976C-C59D-94A5-CED6-E70D8A117347}"/>
              </a:ext>
            </a:extLst>
          </p:cNvPr>
          <p:cNvSpPr/>
          <p:nvPr/>
        </p:nvSpPr>
        <p:spPr>
          <a:xfrm>
            <a:off x="28175433" y="13040341"/>
            <a:ext cx="4571998" cy="4267943"/>
          </a:xfrm>
          <a:prstGeom prst="roundRect">
            <a:avLst/>
          </a:prstGeom>
          <a:solidFill>
            <a:srgbClr val="EEE8DA"/>
          </a:solidFill>
          <a:ln>
            <a:solidFill>
              <a:srgbClr val="001F33"/>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2" name="Rectangle: Rounded Corners 51">
            <a:extLst>
              <a:ext uri="{FF2B5EF4-FFF2-40B4-BE49-F238E27FC236}">
                <a16:creationId xmlns:a16="http://schemas.microsoft.com/office/drawing/2014/main" id="{089D53EE-34DC-F5F0-2AC8-5D5E3726A32D}"/>
              </a:ext>
            </a:extLst>
          </p:cNvPr>
          <p:cNvSpPr/>
          <p:nvPr/>
        </p:nvSpPr>
        <p:spPr>
          <a:xfrm>
            <a:off x="22913976" y="13003632"/>
            <a:ext cx="4571998" cy="4267943"/>
          </a:xfrm>
          <a:prstGeom prst="roundRect">
            <a:avLst/>
          </a:prstGeom>
          <a:solidFill>
            <a:srgbClr val="EEE8DA"/>
          </a:solidFill>
          <a:ln>
            <a:solidFill>
              <a:srgbClr val="001F33"/>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4" name="Rectangle: Rounded Corners 53">
            <a:extLst>
              <a:ext uri="{FF2B5EF4-FFF2-40B4-BE49-F238E27FC236}">
                <a16:creationId xmlns:a16="http://schemas.microsoft.com/office/drawing/2014/main" id="{58F4F021-A268-7631-4689-AF3A8B764583}"/>
              </a:ext>
            </a:extLst>
          </p:cNvPr>
          <p:cNvSpPr/>
          <p:nvPr/>
        </p:nvSpPr>
        <p:spPr>
          <a:xfrm>
            <a:off x="17569543" y="13003631"/>
            <a:ext cx="4571998" cy="4267943"/>
          </a:xfrm>
          <a:prstGeom prst="roundRect">
            <a:avLst/>
          </a:prstGeom>
          <a:solidFill>
            <a:srgbClr val="EEE8DA"/>
          </a:solidFill>
          <a:ln>
            <a:solidFill>
              <a:srgbClr val="001F33"/>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5" name="Rectangle: Rounded Corners 54">
            <a:extLst>
              <a:ext uri="{FF2B5EF4-FFF2-40B4-BE49-F238E27FC236}">
                <a16:creationId xmlns:a16="http://schemas.microsoft.com/office/drawing/2014/main" id="{1AAAAF95-51DA-7847-A2FE-4159FCA2E806}"/>
              </a:ext>
            </a:extLst>
          </p:cNvPr>
          <p:cNvSpPr/>
          <p:nvPr/>
        </p:nvSpPr>
        <p:spPr>
          <a:xfrm>
            <a:off x="12104914" y="13003630"/>
            <a:ext cx="4571998" cy="4267943"/>
          </a:xfrm>
          <a:prstGeom prst="roundRect">
            <a:avLst/>
          </a:prstGeom>
          <a:solidFill>
            <a:srgbClr val="EEE8DA"/>
          </a:solidFill>
          <a:ln>
            <a:solidFill>
              <a:srgbClr val="001F33"/>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6" name="Rectangle: Rounded Corners 55">
            <a:extLst>
              <a:ext uri="{FF2B5EF4-FFF2-40B4-BE49-F238E27FC236}">
                <a16:creationId xmlns:a16="http://schemas.microsoft.com/office/drawing/2014/main" id="{797A16D5-0BCC-7680-6F54-D902E67A8579}"/>
              </a:ext>
            </a:extLst>
          </p:cNvPr>
          <p:cNvSpPr/>
          <p:nvPr/>
        </p:nvSpPr>
        <p:spPr>
          <a:xfrm>
            <a:off x="6379029" y="12973015"/>
            <a:ext cx="4833254" cy="4267943"/>
          </a:xfrm>
          <a:prstGeom prst="roundRect">
            <a:avLst/>
          </a:prstGeom>
          <a:solidFill>
            <a:srgbClr val="EEE8DA"/>
          </a:solidFill>
          <a:ln>
            <a:solidFill>
              <a:srgbClr val="001F33"/>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7" name="Rectangle: Rounded Corners 56">
            <a:extLst>
              <a:ext uri="{FF2B5EF4-FFF2-40B4-BE49-F238E27FC236}">
                <a16:creationId xmlns:a16="http://schemas.microsoft.com/office/drawing/2014/main" id="{3B89D9A9-C471-2E9D-A0B4-725DEBBC81AF}"/>
              </a:ext>
            </a:extLst>
          </p:cNvPr>
          <p:cNvSpPr/>
          <p:nvPr/>
        </p:nvSpPr>
        <p:spPr>
          <a:xfrm>
            <a:off x="1045029" y="12907700"/>
            <a:ext cx="4571998" cy="4267943"/>
          </a:xfrm>
          <a:prstGeom prst="roundRect">
            <a:avLst/>
          </a:prstGeom>
          <a:solidFill>
            <a:srgbClr val="EEE8DA"/>
          </a:solidFill>
          <a:ln>
            <a:solidFill>
              <a:srgbClr val="001F33"/>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59" name="TextBox 58">
            <a:extLst>
              <a:ext uri="{FF2B5EF4-FFF2-40B4-BE49-F238E27FC236}">
                <a16:creationId xmlns:a16="http://schemas.microsoft.com/office/drawing/2014/main" id="{7E2F1C32-CFC8-A070-22A5-622C3B09450A}"/>
              </a:ext>
            </a:extLst>
          </p:cNvPr>
          <p:cNvSpPr txBox="1"/>
          <p:nvPr/>
        </p:nvSpPr>
        <p:spPr>
          <a:xfrm>
            <a:off x="44152455" y="13531919"/>
            <a:ext cx="6531428" cy="3323987"/>
          </a:xfrm>
          <a:prstGeom prst="rect">
            <a:avLst/>
          </a:prstGeom>
          <a:noFill/>
        </p:spPr>
        <p:txBody>
          <a:bodyPr wrap="square">
            <a:spAutoFit/>
          </a:bodyPr>
          <a:lstStyle/>
          <a:p>
            <a:pPr algn="ctr" rtl="1"/>
            <a:r>
              <a:rPr lang="ar-SA" sz="7000" dirty="0">
                <a:solidFill>
                  <a:srgbClr val="001F33"/>
                </a:solidFill>
                <a:effectLst>
                  <a:outerShdw blurRad="38100" dist="38100" dir="2700000" algn="tl">
                    <a:srgbClr val="000000">
                      <a:alpha val="43137"/>
                    </a:srgbClr>
                  </a:outerShdw>
                </a:effectLst>
                <a:latin typeface="Calibri" panose="020F0502020204030204" pitchFamily="34" charset="0"/>
                <a:cs typeface="+mj-cs"/>
              </a:rPr>
              <a:t>تعزيز التكامل والترابط بين التجمعات.</a:t>
            </a:r>
          </a:p>
        </p:txBody>
      </p:sp>
      <p:sp>
        <p:nvSpPr>
          <p:cNvPr id="62" name="TextBox 61">
            <a:extLst>
              <a:ext uri="{FF2B5EF4-FFF2-40B4-BE49-F238E27FC236}">
                <a16:creationId xmlns:a16="http://schemas.microsoft.com/office/drawing/2014/main" id="{CC3FE925-48CF-635E-355D-05A41019D54D}"/>
              </a:ext>
            </a:extLst>
          </p:cNvPr>
          <p:cNvSpPr txBox="1"/>
          <p:nvPr/>
        </p:nvSpPr>
        <p:spPr>
          <a:xfrm>
            <a:off x="38781323" y="13689720"/>
            <a:ext cx="6531428" cy="2246769"/>
          </a:xfrm>
          <a:prstGeom prst="rect">
            <a:avLst/>
          </a:prstGeom>
          <a:noFill/>
        </p:spPr>
        <p:txBody>
          <a:bodyPr wrap="square">
            <a:spAutoFit/>
          </a:bodyPr>
          <a:lstStyle/>
          <a:p>
            <a:pPr algn="ctr" rtl="1"/>
            <a:r>
              <a:rPr lang="ar-SA" sz="7000" dirty="0">
                <a:solidFill>
                  <a:srgbClr val="001F33"/>
                </a:solidFill>
                <a:effectLst>
                  <a:outerShdw blurRad="38100" dist="38100" dir="2700000" algn="tl">
                    <a:srgbClr val="000000">
                      <a:alpha val="43137"/>
                    </a:srgbClr>
                  </a:outerShdw>
                </a:effectLst>
                <a:latin typeface="Calibri" panose="020F0502020204030204" pitchFamily="34" charset="0"/>
                <a:cs typeface="+mj-cs"/>
              </a:rPr>
              <a:t>تحقيق التكامل الإقتصادي.</a:t>
            </a:r>
          </a:p>
        </p:txBody>
      </p:sp>
      <p:sp>
        <p:nvSpPr>
          <p:cNvPr id="63" name="TextBox 62">
            <a:extLst>
              <a:ext uri="{FF2B5EF4-FFF2-40B4-BE49-F238E27FC236}">
                <a16:creationId xmlns:a16="http://schemas.microsoft.com/office/drawing/2014/main" id="{BEBF1CAB-4CDF-67CE-3C85-357604B8D39F}"/>
              </a:ext>
            </a:extLst>
          </p:cNvPr>
          <p:cNvSpPr txBox="1"/>
          <p:nvPr/>
        </p:nvSpPr>
        <p:spPr>
          <a:xfrm>
            <a:off x="33768245" y="13591024"/>
            <a:ext cx="5015518" cy="3093154"/>
          </a:xfrm>
          <a:prstGeom prst="rect">
            <a:avLst/>
          </a:prstGeom>
          <a:noFill/>
        </p:spPr>
        <p:txBody>
          <a:bodyPr wrap="square">
            <a:spAutoFit/>
          </a:bodyPr>
          <a:lstStyle/>
          <a:p>
            <a:pPr algn="ctr" rtl="1"/>
            <a:r>
              <a:rPr lang="ar-SA" sz="6500" dirty="0">
                <a:solidFill>
                  <a:srgbClr val="001F33"/>
                </a:solidFill>
                <a:effectLst>
                  <a:outerShdw blurRad="38100" dist="38100" dir="2700000" algn="tl">
                    <a:srgbClr val="000000">
                      <a:alpha val="43137"/>
                    </a:srgbClr>
                  </a:outerShdw>
                </a:effectLst>
                <a:latin typeface="Calibri" panose="020F0502020204030204" pitchFamily="34" charset="0"/>
                <a:cs typeface="+mj-cs"/>
              </a:rPr>
              <a:t>التنمية العمرانية والإستغلال الأمثل للحيز المكاني.</a:t>
            </a:r>
          </a:p>
        </p:txBody>
      </p:sp>
      <p:sp>
        <p:nvSpPr>
          <p:cNvPr id="64" name="TextBox 63">
            <a:extLst>
              <a:ext uri="{FF2B5EF4-FFF2-40B4-BE49-F238E27FC236}">
                <a16:creationId xmlns:a16="http://schemas.microsoft.com/office/drawing/2014/main" id="{E9631429-C797-2CA7-2A9D-9332CFCC6C2D}"/>
              </a:ext>
            </a:extLst>
          </p:cNvPr>
          <p:cNvSpPr txBox="1"/>
          <p:nvPr/>
        </p:nvSpPr>
        <p:spPr>
          <a:xfrm>
            <a:off x="27669015" y="13616927"/>
            <a:ext cx="5579916" cy="3323987"/>
          </a:xfrm>
          <a:prstGeom prst="rect">
            <a:avLst/>
          </a:prstGeom>
          <a:noFill/>
        </p:spPr>
        <p:txBody>
          <a:bodyPr wrap="square">
            <a:spAutoFit/>
          </a:bodyPr>
          <a:lstStyle/>
          <a:p>
            <a:pPr algn="ctr" rtl="1"/>
            <a:r>
              <a:rPr lang="ar-SA" sz="7000" dirty="0">
                <a:solidFill>
                  <a:srgbClr val="001F33"/>
                </a:solidFill>
                <a:effectLst>
                  <a:outerShdw blurRad="38100" dist="38100" dir="2700000" algn="tl">
                    <a:srgbClr val="000000">
                      <a:alpha val="43137"/>
                    </a:srgbClr>
                  </a:outerShdw>
                </a:effectLst>
                <a:latin typeface="Calibri" panose="020F0502020204030204" pitchFamily="34" charset="0"/>
                <a:cs typeface="+mj-cs"/>
              </a:rPr>
              <a:t>توفير خدمات صحية عالية الجودة.</a:t>
            </a:r>
          </a:p>
        </p:txBody>
      </p:sp>
      <p:sp>
        <p:nvSpPr>
          <p:cNvPr id="65" name="TextBox 64">
            <a:extLst>
              <a:ext uri="{FF2B5EF4-FFF2-40B4-BE49-F238E27FC236}">
                <a16:creationId xmlns:a16="http://schemas.microsoft.com/office/drawing/2014/main" id="{74A1E156-E92F-311D-F780-EC06FF4E20AB}"/>
              </a:ext>
            </a:extLst>
          </p:cNvPr>
          <p:cNvSpPr txBox="1"/>
          <p:nvPr/>
        </p:nvSpPr>
        <p:spPr>
          <a:xfrm>
            <a:off x="22014853" y="13983439"/>
            <a:ext cx="6531428" cy="2308324"/>
          </a:xfrm>
          <a:prstGeom prst="rect">
            <a:avLst/>
          </a:prstGeom>
          <a:noFill/>
        </p:spPr>
        <p:txBody>
          <a:bodyPr wrap="square">
            <a:spAutoFit/>
          </a:bodyPr>
          <a:lstStyle/>
          <a:p>
            <a:pPr algn="ctr" rtl="1"/>
            <a:r>
              <a:rPr lang="ar-SA" sz="7200" dirty="0">
                <a:solidFill>
                  <a:srgbClr val="001F33"/>
                </a:solidFill>
                <a:effectLst>
                  <a:outerShdw blurRad="38100" dist="38100" dir="2700000" algn="tl">
                    <a:srgbClr val="000000">
                      <a:alpha val="43137"/>
                    </a:srgbClr>
                  </a:outerShdw>
                </a:effectLst>
                <a:latin typeface="Calibri" panose="020F0502020204030204" pitchFamily="34" charset="0"/>
                <a:cs typeface="+mj-cs"/>
              </a:rPr>
              <a:t>تطوير المراكز الخدماتية.</a:t>
            </a:r>
          </a:p>
        </p:txBody>
      </p:sp>
      <p:sp>
        <p:nvSpPr>
          <p:cNvPr id="66" name="TextBox 65">
            <a:extLst>
              <a:ext uri="{FF2B5EF4-FFF2-40B4-BE49-F238E27FC236}">
                <a16:creationId xmlns:a16="http://schemas.microsoft.com/office/drawing/2014/main" id="{64B33916-0AA7-284E-5146-AF9C7168F39B}"/>
              </a:ext>
            </a:extLst>
          </p:cNvPr>
          <p:cNvSpPr txBox="1"/>
          <p:nvPr/>
        </p:nvSpPr>
        <p:spPr>
          <a:xfrm>
            <a:off x="16618744" y="13989117"/>
            <a:ext cx="6531428" cy="2308324"/>
          </a:xfrm>
          <a:prstGeom prst="rect">
            <a:avLst/>
          </a:prstGeom>
          <a:noFill/>
        </p:spPr>
        <p:txBody>
          <a:bodyPr wrap="square">
            <a:spAutoFit/>
          </a:bodyPr>
          <a:lstStyle/>
          <a:p>
            <a:pPr algn="ctr" rtl="1"/>
            <a:r>
              <a:rPr lang="ar-SA" sz="7000" dirty="0">
                <a:solidFill>
                  <a:srgbClr val="001F33"/>
                </a:solidFill>
                <a:effectLst>
                  <a:outerShdw blurRad="38100" dist="38100" dir="2700000" algn="tl">
                    <a:srgbClr val="000000">
                      <a:alpha val="43137"/>
                    </a:srgbClr>
                  </a:outerShdw>
                </a:effectLst>
                <a:latin typeface="Calibri" panose="020F0502020204030204" pitchFamily="34" charset="0"/>
                <a:cs typeface="+mj-cs"/>
              </a:rPr>
              <a:t>تحقيق التوازن الخدماتي.</a:t>
            </a:r>
          </a:p>
        </p:txBody>
      </p:sp>
      <p:sp>
        <p:nvSpPr>
          <p:cNvPr id="67" name="TextBox 66">
            <a:extLst>
              <a:ext uri="{FF2B5EF4-FFF2-40B4-BE49-F238E27FC236}">
                <a16:creationId xmlns:a16="http://schemas.microsoft.com/office/drawing/2014/main" id="{390ADAA7-8EF4-A0BE-6044-1B6B32110EFF}"/>
              </a:ext>
            </a:extLst>
          </p:cNvPr>
          <p:cNvSpPr txBox="1"/>
          <p:nvPr/>
        </p:nvSpPr>
        <p:spPr>
          <a:xfrm>
            <a:off x="12263192" y="13983439"/>
            <a:ext cx="4375639" cy="2308324"/>
          </a:xfrm>
          <a:prstGeom prst="rect">
            <a:avLst/>
          </a:prstGeom>
          <a:noFill/>
        </p:spPr>
        <p:txBody>
          <a:bodyPr wrap="square">
            <a:spAutoFit/>
          </a:bodyPr>
          <a:lstStyle/>
          <a:p>
            <a:pPr algn="ctr" rtl="1"/>
            <a:r>
              <a:rPr lang="ar-SA" sz="7000" dirty="0">
                <a:solidFill>
                  <a:srgbClr val="001F33"/>
                </a:solidFill>
                <a:effectLst>
                  <a:outerShdw blurRad="38100" dist="38100" dir="2700000" algn="tl">
                    <a:srgbClr val="000000">
                      <a:alpha val="43137"/>
                    </a:srgbClr>
                  </a:outerShdw>
                </a:effectLst>
                <a:latin typeface="Calibri" panose="020F0502020204030204" pitchFamily="34" charset="0"/>
                <a:cs typeface="+mj-cs"/>
              </a:rPr>
              <a:t>خلق فرص عمل جديدة.</a:t>
            </a:r>
          </a:p>
        </p:txBody>
      </p:sp>
      <p:sp>
        <p:nvSpPr>
          <p:cNvPr id="68" name="TextBox 67">
            <a:extLst>
              <a:ext uri="{FF2B5EF4-FFF2-40B4-BE49-F238E27FC236}">
                <a16:creationId xmlns:a16="http://schemas.microsoft.com/office/drawing/2014/main" id="{97027D8F-E6D3-5B90-F1CD-F123845B7510}"/>
              </a:ext>
            </a:extLst>
          </p:cNvPr>
          <p:cNvSpPr txBox="1"/>
          <p:nvPr/>
        </p:nvSpPr>
        <p:spPr>
          <a:xfrm>
            <a:off x="6021355" y="13642770"/>
            <a:ext cx="5626356" cy="3416320"/>
          </a:xfrm>
          <a:prstGeom prst="rect">
            <a:avLst/>
          </a:prstGeom>
          <a:noFill/>
        </p:spPr>
        <p:txBody>
          <a:bodyPr wrap="square">
            <a:spAutoFit/>
          </a:bodyPr>
          <a:lstStyle/>
          <a:p>
            <a:pPr algn="ctr" rtl="1"/>
            <a:r>
              <a:rPr lang="ar-SA" sz="7000" dirty="0">
                <a:solidFill>
                  <a:srgbClr val="001F33"/>
                </a:solidFill>
                <a:effectLst>
                  <a:outerShdw blurRad="38100" dist="38100" dir="2700000" algn="tl">
                    <a:srgbClr val="000000">
                      <a:alpha val="43137"/>
                    </a:srgbClr>
                  </a:outerShdw>
                </a:effectLst>
                <a:latin typeface="Calibri" panose="020F0502020204030204" pitchFamily="34" charset="0"/>
                <a:cs typeface="+mj-cs"/>
              </a:rPr>
              <a:t>استغلال الاماكن الأثرية كمواقع جذب سياحية.</a:t>
            </a:r>
            <a:endParaRPr lang="en-US" sz="7000" dirty="0">
              <a:solidFill>
                <a:srgbClr val="001F33"/>
              </a:solidFill>
              <a:effectLst>
                <a:outerShdw blurRad="38100" dist="38100" dir="2700000" algn="tl">
                  <a:srgbClr val="000000">
                    <a:alpha val="43137"/>
                  </a:srgbClr>
                </a:outerShdw>
              </a:effectLst>
              <a:latin typeface="Calibri" panose="020F0502020204030204" pitchFamily="34" charset="0"/>
              <a:cs typeface="+mj-cs"/>
            </a:endParaRPr>
          </a:p>
        </p:txBody>
      </p:sp>
      <p:sp>
        <p:nvSpPr>
          <p:cNvPr id="69" name="TextBox 68">
            <a:extLst>
              <a:ext uri="{FF2B5EF4-FFF2-40B4-BE49-F238E27FC236}">
                <a16:creationId xmlns:a16="http://schemas.microsoft.com/office/drawing/2014/main" id="{0975A55C-CBDC-0798-1474-D4CEEFD57698}"/>
              </a:ext>
            </a:extLst>
          </p:cNvPr>
          <p:cNvSpPr txBox="1"/>
          <p:nvPr/>
        </p:nvSpPr>
        <p:spPr>
          <a:xfrm>
            <a:off x="1140728" y="13820152"/>
            <a:ext cx="4356291" cy="2246769"/>
          </a:xfrm>
          <a:prstGeom prst="rect">
            <a:avLst/>
          </a:prstGeom>
          <a:noFill/>
        </p:spPr>
        <p:txBody>
          <a:bodyPr wrap="square">
            <a:spAutoFit/>
          </a:bodyPr>
          <a:lstStyle/>
          <a:p>
            <a:pPr algn="ctr" rtl="1"/>
            <a:r>
              <a:rPr lang="ar-SA" sz="7000" dirty="0">
                <a:solidFill>
                  <a:srgbClr val="001F33"/>
                </a:solidFill>
                <a:effectLst>
                  <a:outerShdw blurRad="38100" dist="38100" dir="2700000" algn="tl">
                    <a:srgbClr val="000000">
                      <a:alpha val="43137"/>
                    </a:srgbClr>
                  </a:outerShdw>
                </a:effectLst>
                <a:latin typeface="Calibri" panose="020F0502020204030204" pitchFamily="34" charset="0"/>
                <a:cs typeface="+mj-cs"/>
              </a:rPr>
              <a:t> توفير تعليم مهني.</a:t>
            </a:r>
          </a:p>
        </p:txBody>
      </p:sp>
      <p:cxnSp>
        <p:nvCxnSpPr>
          <p:cNvPr id="70" name="Straight Arrow Connector 69">
            <a:extLst>
              <a:ext uri="{FF2B5EF4-FFF2-40B4-BE49-F238E27FC236}">
                <a16:creationId xmlns:a16="http://schemas.microsoft.com/office/drawing/2014/main" id="{2741D6F8-1647-0318-2334-935E4E2F515B}"/>
              </a:ext>
            </a:extLst>
          </p:cNvPr>
          <p:cNvCxnSpPr/>
          <p:nvPr/>
        </p:nvCxnSpPr>
        <p:spPr>
          <a:xfrm>
            <a:off x="25199975" y="17308284"/>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F6503A20-3984-13BC-7035-866692A0A2CA}"/>
              </a:ext>
            </a:extLst>
          </p:cNvPr>
          <p:cNvCxnSpPr/>
          <p:nvPr/>
        </p:nvCxnSpPr>
        <p:spPr>
          <a:xfrm>
            <a:off x="30460071" y="17260318"/>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654D04DA-CD68-41B1-1A56-BE5322DB55A3}"/>
              </a:ext>
            </a:extLst>
          </p:cNvPr>
          <p:cNvCxnSpPr/>
          <p:nvPr/>
        </p:nvCxnSpPr>
        <p:spPr>
          <a:xfrm>
            <a:off x="19854181" y="17260318"/>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E9479826-9555-8A13-47B6-7A2FBB6B6810}"/>
              </a:ext>
            </a:extLst>
          </p:cNvPr>
          <p:cNvCxnSpPr/>
          <p:nvPr/>
        </p:nvCxnSpPr>
        <p:spPr>
          <a:xfrm>
            <a:off x="14389552" y="17260318"/>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56A2C56C-AC1D-8438-BA95-50A9ED392E66}"/>
              </a:ext>
            </a:extLst>
          </p:cNvPr>
          <p:cNvCxnSpPr/>
          <p:nvPr/>
        </p:nvCxnSpPr>
        <p:spPr>
          <a:xfrm>
            <a:off x="8663667" y="17308284"/>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44BE5632-270C-EA8E-D5DE-77A5CE1BD3A3}"/>
              </a:ext>
            </a:extLst>
          </p:cNvPr>
          <p:cNvCxnSpPr/>
          <p:nvPr/>
        </p:nvCxnSpPr>
        <p:spPr>
          <a:xfrm>
            <a:off x="3329667" y="17260318"/>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04DBAE76-E0AA-2C5E-FC6E-D28A5228AE8C}"/>
              </a:ext>
            </a:extLst>
          </p:cNvPr>
          <p:cNvCxnSpPr/>
          <p:nvPr/>
        </p:nvCxnSpPr>
        <p:spPr>
          <a:xfrm>
            <a:off x="36229498" y="17260318"/>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8FA38153-06F2-DE72-CB64-3F50DCB0B05F}"/>
              </a:ext>
            </a:extLst>
          </p:cNvPr>
          <p:cNvCxnSpPr/>
          <p:nvPr/>
        </p:nvCxnSpPr>
        <p:spPr>
          <a:xfrm>
            <a:off x="41933612" y="17260318"/>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644F7274-6D8D-D408-7167-87E8C59A6D98}"/>
              </a:ext>
            </a:extLst>
          </p:cNvPr>
          <p:cNvCxnSpPr/>
          <p:nvPr/>
        </p:nvCxnSpPr>
        <p:spPr>
          <a:xfrm>
            <a:off x="47441785" y="17260318"/>
            <a:ext cx="0" cy="2024743"/>
          </a:xfrm>
          <a:prstGeom prst="straightConnector1">
            <a:avLst/>
          </a:prstGeom>
          <a:ln w="127000">
            <a:solidFill>
              <a:srgbClr val="001F33"/>
            </a:solidFill>
            <a:tailEnd type="triangle"/>
          </a:ln>
        </p:spPr>
        <p:style>
          <a:lnRef idx="1">
            <a:schemeClr val="accent1"/>
          </a:lnRef>
          <a:fillRef idx="0">
            <a:schemeClr val="accent1"/>
          </a:fillRef>
          <a:effectRef idx="0">
            <a:schemeClr val="accent1"/>
          </a:effectRef>
          <a:fontRef idx="minor">
            <a:schemeClr val="tx1"/>
          </a:fontRef>
        </p:style>
      </p:cxnSp>
      <p:sp>
        <p:nvSpPr>
          <p:cNvPr id="79" name="Rectangle: Rounded Corners 78">
            <a:extLst>
              <a:ext uri="{FF2B5EF4-FFF2-40B4-BE49-F238E27FC236}">
                <a16:creationId xmlns:a16="http://schemas.microsoft.com/office/drawing/2014/main" id="{73493CA8-727E-540D-A92D-D1AC8606365D}"/>
              </a:ext>
            </a:extLst>
          </p:cNvPr>
          <p:cNvSpPr/>
          <p:nvPr/>
        </p:nvSpPr>
        <p:spPr>
          <a:xfrm>
            <a:off x="44700947" y="19795336"/>
            <a:ext cx="5578376" cy="4267943"/>
          </a:xfrm>
          <a:prstGeom prst="roundRect">
            <a:avLst/>
          </a:prstGeom>
          <a:solidFill>
            <a:srgbClr val="001F33"/>
          </a:solidFill>
          <a:ln>
            <a:solidFill>
              <a:srgbClr val="EEE8DA"/>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80" name="Rectangle: Rounded Corners 79">
            <a:extLst>
              <a:ext uri="{FF2B5EF4-FFF2-40B4-BE49-F238E27FC236}">
                <a16:creationId xmlns:a16="http://schemas.microsoft.com/office/drawing/2014/main" id="{6CE370D8-C48A-0E83-984B-344CC1BA2EF4}"/>
              </a:ext>
            </a:extLst>
          </p:cNvPr>
          <p:cNvSpPr/>
          <p:nvPr/>
        </p:nvSpPr>
        <p:spPr>
          <a:xfrm>
            <a:off x="39602468" y="19758628"/>
            <a:ext cx="4571998" cy="4267943"/>
          </a:xfrm>
          <a:prstGeom prst="roundRect">
            <a:avLst/>
          </a:prstGeom>
          <a:solidFill>
            <a:srgbClr val="001F33"/>
          </a:solidFill>
          <a:ln>
            <a:solidFill>
              <a:srgbClr val="EEE8DA"/>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81" name="Rectangle: Rounded Corners 80">
            <a:extLst>
              <a:ext uri="{FF2B5EF4-FFF2-40B4-BE49-F238E27FC236}">
                <a16:creationId xmlns:a16="http://schemas.microsoft.com/office/drawing/2014/main" id="{24B0DFD8-673C-5FE5-3033-2C69603024BE}"/>
              </a:ext>
            </a:extLst>
          </p:cNvPr>
          <p:cNvSpPr/>
          <p:nvPr/>
        </p:nvSpPr>
        <p:spPr>
          <a:xfrm>
            <a:off x="33593555" y="19758627"/>
            <a:ext cx="5234013" cy="4267943"/>
          </a:xfrm>
          <a:prstGeom prst="roundRect">
            <a:avLst/>
          </a:prstGeom>
          <a:solidFill>
            <a:srgbClr val="001F33"/>
          </a:solidFill>
          <a:ln>
            <a:solidFill>
              <a:srgbClr val="EEE8DA"/>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82" name="Rectangle: Rounded Corners 81">
            <a:extLst>
              <a:ext uri="{FF2B5EF4-FFF2-40B4-BE49-F238E27FC236}">
                <a16:creationId xmlns:a16="http://schemas.microsoft.com/office/drawing/2014/main" id="{9D2A3902-F7C5-9F66-3880-19C7700C3317}"/>
              </a:ext>
            </a:extLst>
          </p:cNvPr>
          <p:cNvSpPr/>
          <p:nvPr/>
        </p:nvSpPr>
        <p:spPr>
          <a:xfrm>
            <a:off x="28128927" y="19795335"/>
            <a:ext cx="4571998" cy="4267943"/>
          </a:xfrm>
          <a:prstGeom prst="roundRect">
            <a:avLst/>
          </a:prstGeom>
          <a:solidFill>
            <a:srgbClr val="001F33"/>
          </a:solidFill>
          <a:ln>
            <a:solidFill>
              <a:srgbClr val="EEE8DA"/>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83" name="Rectangle: Rounded Corners 82">
            <a:extLst>
              <a:ext uri="{FF2B5EF4-FFF2-40B4-BE49-F238E27FC236}">
                <a16:creationId xmlns:a16="http://schemas.microsoft.com/office/drawing/2014/main" id="{FF6D84F2-1AC7-D852-45FF-120C8D8C3361}"/>
              </a:ext>
            </a:extLst>
          </p:cNvPr>
          <p:cNvSpPr/>
          <p:nvPr/>
        </p:nvSpPr>
        <p:spPr>
          <a:xfrm>
            <a:off x="22867470" y="19758626"/>
            <a:ext cx="4571998" cy="4267943"/>
          </a:xfrm>
          <a:prstGeom prst="roundRect">
            <a:avLst/>
          </a:prstGeom>
          <a:solidFill>
            <a:srgbClr val="001F33"/>
          </a:solidFill>
          <a:ln>
            <a:solidFill>
              <a:srgbClr val="EEE8DA"/>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84" name="Rectangle: Rounded Corners 83">
            <a:extLst>
              <a:ext uri="{FF2B5EF4-FFF2-40B4-BE49-F238E27FC236}">
                <a16:creationId xmlns:a16="http://schemas.microsoft.com/office/drawing/2014/main" id="{6194F77F-FAF0-7557-1483-133EE33E37E1}"/>
              </a:ext>
            </a:extLst>
          </p:cNvPr>
          <p:cNvSpPr/>
          <p:nvPr/>
        </p:nvSpPr>
        <p:spPr>
          <a:xfrm>
            <a:off x="17523037" y="19758625"/>
            <a:ext cx="4571998" cy="4267943"/>
          </a:xfrm>
          <a:prstGeom prst="roundRect">
            <a:avLst/>
          </a:prstGeom>
          <a:solidFill>
            <a:srgbClr val="001F33"/>
          </a:solidFill>
          <a:ln>
            <a:solidFill>
              <a:srgbClr val="EEE8DA"/>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85" name="Rectangle: Rounded Corners 84">
            <a:extLst>
              <a:ext uri="{FF2B5EF4-FFF2-40B4-BE49-F238E27FC236}">
                <a16:creationId xmlns:a16="http://schemas.microsoft.com/office/drawing/2014/main" id="{3DFA081E-D60E-CBD8-4F2E-B22A0DE2164B}"/>
              </a:ext>
            </a:extLst>
          </p:cNvPr>
          <p:cNvSpPr/>
          <p:nvPr/>
        </p:nvSpPr>
        <p:spPr>
          <a:xfrm>
            <a:off x="12058408" y="19758624"/>
            <a:ext cx="4571998" cy="4267943"/>
          </a:xfrm>
          <a:prstGeom prst="roundRect">
            <a:avLst/>
          </a:prstGeom>
          <a:solidFill>
            <a:srgbClr val="001F33"/>
          </a:solidFill>
          <a:ln>
            <a:solidFill>
              <a:srgbClr val="EEE8DA"/>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86" name="Rectangle: Rounded Corners 85">
            <a:extLst>
              <a:ext uri="{FF2B5EF4-FFF2-40B4-BE49-F238E27FC236}">
                <a16:creationId xmlns:a16="http://schemas.microsoft.com/office/drawing/2014/main" id="{30EF2458-1A01-9B39-D28C-17D5F088A487}"/>
              </a:ext>
            </a:extLst>
          </p:cNvPr>
          <p:cNvSpPr/>
          <p:nvPr/>
        </p:nvSpPr>
        <p:spPr>
          <a:xfrm>
            <a:off x="6332523" y="19728009"/>
            <a:ext cx="4833254" cy="4267943"/>
          </a:xfrm>
          <a:prstGeom prst="roundRect">
            <a:avLst/>
          </a:prstGeom>
          <a:solidFill>
            <a:srgbClr val="001F33"/>
          </a:solidFill>
          <a:ln>
            <a:solidFill>
              <a:srgbClr val="EEE8DA"/>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87" name="Rectangle: Rounded Corners 86">
            <a:extLst>
              <a:ext uri="{FF2B5EF4-FFF2-40B4-BE49-F238E27FC236}">
                <a16:creationId xmlns:a16="http://schemas.microsoft.com/office/drawing/2014/main" id="{9D229EF1-4459-622B-1030-3B311B44A254}"/>
              </a:ext>
            </a:extLst>
          </p:cNvPr>
          <p:cNvSpPr/>
          <p:nvPr/>
        </p:nvSpPr>
        <p:spPr>
          <a:xfrm>
            <a:off x="998523" y="19662694"/>
            <a:ext cx="4571998" cy="4267943"/>
          </a:xfrm>
          <a:prstGeom prst="roundRect">
            <a:avLst/>
          </a:prstGeom>
          <a:solidFill>
            <a:srgbClr val="001F33"/>
          </a:solidFill>
          <a:ln>
            <a:solidFill>
              <a:srgbClr val="EEE8DA"/>
            </a:solid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88" name="TextBox 87">
            <a:extLst>
              <a:ext uri="{FF2B5EF4-FFF2-40B4-BE49-F238E27FC236}">
                <a16:creationId xmlns:a16="http://schemas.microsoft.com/office/drawing/2014/main" id="{0111366F-326D-8F3E-22D3-189A4F3D6388}"/>
              </a:ext>
            </a:extLst>
          </p:cNvPr>
          <p:cNvSpPr txBox="1"/>
          <p:nvPr/>
        </p:nvSpPr>
        <p:spPr>
          <a:xfrm>
            <a:off x="44753424" y="20477430"/>
            <a:ext cx="5744498" cy="3323987"/>
          </a:xfrm>
          <a:prstGeom prst="rect">
            <a:avLst/>
          </a:prstGeom>
          <a:noFill/>
        </p:spPr>
        <p:txBody>
          <a:bodyPr wrap="square">
            <a:spAutoFit/>
          </a:bodyPr>
          <a:lstStyle/>
          <a:p>
            <a:pPr algn="ctr" rtl="1"/>
            <a:r>
              <a:rPr lang="ar-SA" sz="7000" dirty="0">
                <a:solidFill>
                  <a:srgbClr val="EEE8DA"/>
                </a:solidFill>
                <a:effectLst>
                  <a:outerShdw blurRad="38100" dist="38100" dir="2700000" algn="tl">
                    <a:srgbClr val="000000">
                      <a:alpha val="43137"/>
                    </a:srgbClr>
                  </a:outerShdw>
                </a:effectLst>
                <a:latin typeface="Calibri" panose="020F0502020204030204" pitchFamily="34" charset="0"/>
                <a:cs typeface="+mj-cs"/>
              </a:rPr>
              <a:t>التخطيط المشترك + </a:t>
            </a:r>
          </a:p>
          <a:p>
            <a:pPr algn="ctr" rtl="1"/>
            <a:r>
              <a:rPr lang="ar-SA" sz="7000" dirty="0">
                <a:solidFill>
                  <a:srgbClr val="EEE8DA"/>
                </a:solidFill>
                <a:effectLst>
                  <a:outerShdw blurRad="38100" dist="38100" dir="2700000" algn="tl">
                    <a:srgbClr val="000000">
                      <a:alpha val="43137"/>
                    </a:srgbClr>
                  </a:outerShdw>
                </a:effectLst>
                <a:latin typeface="Calibri" panose="020F0502020204030204" pitchFamily="34" charset="0"/>
                <a:cs typeface="+mj-cs"/>
              </a:rPr>
              <a:t>الطرق الرابطة</a:t>
            </a:r>
          </a:p>
        </p:txBody>
      </p:sp>
      <p:sp>
        <p:nvSpPr>
          <p:cNvPr id="89" name="TextBox 88">
            <a:extLst>
              <a:ext uri="{FF2B5EF4-FFF2-40B4-BE49-F238E27FC236}">
                <a16:creationId xmlns:a16="http://schemas.microsoft.com/office/drawing/2014/main" id="{51DAA360-51AB-71CE-7C23-7D422A1D0746}"/>
              </a:ext>
            </a:extLst>
          </p:cNvPr>
          <p:cNvSpPr txBox="1"/>
          <p:nvPr/>
        </p:nvSpPr>
        <p:spPr>
          <a:xfrm>
            <a:off x="39992966" y="20375060"/>
            <a:ext cx="3975864" cy="3323987"/>
          </a:xfrm>
          <a:prstGeom prst="rect">
            <a:avLst/>
          </a:prstGeom>
          <a:noFill/>
        </p:spPr>
        <p:txBody>
          <a:bodyPr wrap="square">
            <a:spAutoFit/>
          </a:bodyPr>
          <a:lstStyle/>
          <a:p>
            <a:pPr algn="ctr" rtl="1"/>
            <a:r>
              <a:rPr lang="ar-SA" sz="7000" dirty="0">
                <a:solidFill>
                  <a:srgbClr val="EEE8DA"/>
                </a:solidFill>
                <a:effectLst>
                  <a:outerShdw blurRad="38100" dist="38100" dir="2700000" algn="tl">
                    <a:srgbClr val="000000">
                      <a:alpha val="43137"/>
                    </a:srgbClr>
                  </a:outerShdw>
                </a:effectLst>
                <a:latin typeface="Calibri" panose="020F0502020204030204" pitchFamily="34" charset="0"/>
                <a:cs typeface="+mj-cs"/>
              </a:rPr>
              <a:t>ممرات التنمية + المشاريع</a:t>
            </a:r>
          </a:p>
        </p:txBody>
      </p:sp>
      <p:sp>
        <p:nvSpPr>
          <p:cNvPr id="90" name="TextBox 89">
            <a:extLst>
              <a:ext uri="{FF2B5EF4-FFF2-40B4-BE49-F238E27FC236}">
                <a16:creationId xmlns:a16="http://schemas.microsoft.com/office/drawing/2014/main" id="{0223F77A-8190-0A60-BC61-741D4025A469}"/>
              </a:ext>
            </a:extLst>
          </p:cNvPr>
          <p:cNvSpPr txBox="1"/>
          <p:nvPr/>
        </p:nvSpPr>
        <p:spPr>
          <a:xfrm>
            <a:off x="33721739" y="20346018"/>
            <a:ext cx="5015518" cy="3093154"/>
          </a:xfrm>
          <a:prstGeom prst="rect">
            <a:avLst/>
          </a:prstGeom>
          <a:noFill/>
        </p:spPr>
        <p:txBody>
          <a:bodyPr wrap="square">
            <a:spAutoFit/>
          </a:bodyPr>
          <a:lstStyle/>
          <a:p>
            <a:pPr algn="ctr" rtl="1"/>
            <a:r>
              <a:rPr lang="ar-SA" sz="6500" dirty="0">
                <a:solidFill>
                  <a:srgbClr val="EEE8DA"/>
                </a:solidFill>
                <a:effectLst>
                  <a:outerShdw blurRad="38100" dist="38100" dir="2700000" algn="tl">
                    <a:srgbClr val="000000">
                      <a:alpha val="43137"/>
                    </a:srgbClr>
                  </a:outerShdw>
                </a:effectLst>
                <a:latin typeface="Calibri" panose="020F0502020204030204" pitchFamily="34" charset="0"/>
                <a:cs typeface="+mj-cs"/>
              </a:rPr>
              <a:t>التوسعات المستقبلية + المشاريع</a:t>
            </a:r>
          </a:p>
        </p:txBody>
      </p:sp>
      <p:sp>
        <p:nvSpPr>
          <p:cNvPr id="91" name="TextBox 90">
            <a:extLst>
              <a:ext uri="{FF2B5EF4-FFF2-40B4-BE49-F238E27FC236}">
                <a16:creationId xmlns:a16="http://schemas.microsoft.com/office/drawing/2014/main" id="{2AC189DE-F600-C719-880A-BA4660D51F68}"/>
              </a:ext>
            </a:extLst>
          </p:cNvPr>
          <p:cNvSpPr txBox="1"/>
          <p:nvPr/>
        </p:nvSpPr>
        <p:spPr>
          <a:xfrm>
            <a:off x="28128927" y="20267312"/>
            <a:ext cx="4571998" cy="3323987"/>
          </a:xfrm>
          <a:prstGeom prst="rect">
            <a:avLst/>
          </a:prstGeom>
          <a:noFill/>
        </p:spPr>
        <p:txBody>
          <a:bodyPr wrap="square">
            <a:spAutoFit/>
          </a:bodyPr>
          <a:lstStyle/>
          <a:p>
            <a:pPr algn="ctr" rtl="1"/>
            <a:r>
              <a:rPr lang="ar-SA" sz="7000" dirty="0">
                <a:solidFill>
                  <a:srgbClr val="EEE8DA"/>
                </a:solidFill>
                <a:effectLst>
                  <a:outerShdw blurRad="38100" dist="38100" dir="2700000" algn="tl">
                    <a:srgbClr val="000000">
                      <a:alpha val="43137"/>
                    </a:srgbClr>
                  </a:outerShdw>
                </a:effectLst>
                <a:latin typeface="Calibri" panose="020F0502020204030204" pitchFamily="34" charset="0"/>
                <a:cs typeface="+mj-cs"/>
              </a:rPr>
              <a:t>تطوير + اقتراح خدمات صحية </a:t>
            </a:r>
          </a:p>
        </p:txBody>
      </p:sp>
      <p:sp>
        <p:nvSpPr>
          <p:cNvPr id="92" name="TextBox 91">
            <a:extLst>
              <a:ext uri="{FF2B5EF4-FFF2-40B4-BE49-F238E27FC236}">
                <a16:creationId xmlns:a16="http://schemas.microsoft.com/office/drawing/2014/main" id="{A0103AF2-3CC6-54E7-D44A-D63C577CBBE7}"/>
              </a:ext>
            </a:extLst>
          </p:cNvPr>
          <p:cNvSpPr txBox="1"/>
          <p:nvPr/>
        </p:nvSpPr>
        <p:spPr>
          <a:xfrm>
            <a:off x="22751111" y="20597845"/>
            <a:ext cx="4851335" cy="2308324"/>
          </a:xfrm>
          <a:prstGeom prst="rect">
            <a:avLst/>
          </a:prstGeom>
          <a:noFill/>
        </p:spPr>
        <p:txBody>
          <a:bodyPr wrap="square">
            <a:spAutoFit/>
          </a:bodyPr>
          <a:lstStyle/>
          <a:p>
            <a:pPr algn="ctr" rtl="1"/>
            <a:r>
              <a:rPr lang="ar-SA" sz="7200" dirty="0">
                <a:solidFill>
                  <a:srgbClr val="EEE8DA"/>
                </a:solidFill>
                <a:effectLst>
                  <a:outerShdw blurRad="38100" dist="38100" dir="2700000" algn="tl">
                    <a:srgbClr val="000000">
                      <a:alpha val="43137"/>
                    </a:srgbClr>
                  </a:outerShdw>
                </a:effectLst>
                <a:latin typeface="Calibri" panose="020F0502020204030204" pitchFamily="34" charset="0"/>
                <a:cs typeface="+mj-cs"/>
              </a:rPr>
              <a:t>المرافق والخدمات </a:t>
            </a:r>
          </a:p>
        </p:txBody>
      </p:sp>
      <p:sp>
        <p:nvSpPr>
          <p:cNvPr id="93" name="TextBox 92">
            <a:extLst>
              <a:ext uri="{FF2B5EF4-FFF2-40B4-BE49-F238E27FC236}">
                <a16:creationId xmlns:a16="http://schemas.microsoft.com/office/drawing/2014/main" id="{1029F2F9-0709-61AA-20CA-5CF3BCC18ECB}"/>
              </a:ext>
            </a:extLst>
          </p:cNvPr>
          <p:cNvSpPr txBox="1"/>
          <p:nvPr/>
        </p:nvSpPr>
        <p:spPr>
          <a:xfrm>
            <a:off x="17814671" y="20738595"/>
            <a:ext cx="4375639" cy="2246769"/>
          </a:xfrm>
          <a:prstGeom prst="rect">
            <a:avLst/>
          </a:prstGeom>
          <a:noFill/>
        </p:spPr>
        <p:txBody>
          <a:bodyPr wrap="square">
            <a:spAutoFit/>
          </a:bodyPr>
          <a:lstStyle/>
          <a:p>
            <a:pPr algn="ctr" rtl="1"/>
            <a:r>
              <a:rPr lang="ar-SA" sz="7000" dirty="0">
                <a:solidFill>
                  <a:srgbClr val="EEE8DA"/>
                </a:solidFill>
                <a:effectLst>
                  <a:outerShdw blurRad="38100" dist="38100" dir="2700000" algn="tl">
                    <a:srgbClr val="000000">
                      <a:alpha val="43137"/>
                    </a:srgbClr>
                  </a:outerShdw>
                </a:effectLst>
                <a:latin typeface="Calibri" panose="020F0502020204030204" pitchFamily="34" charset="0"/>
                <a:cs typeface="+mj-cs"/>
              </a:rPr>
              <a:t>اعادة توزيع هرمية المراكز</a:t>
            </a:r>
          </a:p>
        </p:txBody>
      </p:sp>
      <p:sp>
        <p:nvSpPr>
          <p:cNvPr id="94" name="TextBox 93">
            <a:extLst>
              <a:ext uri="{FF2B5EF4-FFF2-40B4-BE49-F238E27FC236}">
                <a16:creationId xmlns:a16="http://schemas.microsoft.com/office/drawing/2014/main" id="{C92BF4C9-C514-E741-E6E5-8A40FF0DD4F0}"/>
              </a:ext>
            </a:extLst>
          </p:cNvPr>
          <p:cNvSpPr txBox="1"/>
          <p:nvPr/>
        </p:nvSpPr>
        <p:spPr>
          <a:xfrm>
            <a:off x="12216686" y="20738433"/>
            <a:ext cx="4375639" cy="2246769"/>
          </a:xfrm>
          <a:prstGeom prst="rect">
            <a:avLst/>
          </a:prstGeom>
          <a:noFill/>
        </p:spPr>
        <p:txBody>
          <a:bodyPr wrap="square">
            <a:spAutoFit/>
          </a:bodyPr>
          <a:lstStyle/>
          <a:p>
            <a:pPr algn="ctr" rtl="1"/>
            <a:r>
              <a:rPr lang="ar-SA" sz="7000" dirty="0">
                <a:solidFill>
                  <a:srgbClr val="EEE8DA"/>
                </a:solidFill>
                <a:effectLst>
                  <a:outerShdw blurRad="38100" dist="38100" dir="2700000" algn="tl">
                    <a:srgbClr val="000000">
                      <a:alpha val="43137"/>
                    </a:srgbClr>
                  </a:outerShdw>
                </a:effectLst>
                <a:latin typeface="Calibri" panose="020F0502020204030204" pitchFamily="34" charset="0"/>
                <a:cs typeface="+mj-cs"/>
              </a:rPr>
              <a:t>المشاريع المقترحة</a:t>
            </a:r>
          </a:p>
        </p:txBody>
      </p:sp>
      <p:sp>
        <p:nvSpPr>
          <p:cNvPr id="95" name="TextBox 94">
            <a:extLst>
              <a:ext uri="{FF2B5EF4-FFF2-40B4-BE49-F238E27FC236}">
                <a16:creationId xmlns:a16="http://schemas.microsoft.com/office/drawing/2014/main" id="{BC8318BA-C944-E070-234A-5C212A92F6B7}"/>
              </a:ext>
            </a:extLst>
          </p:cNvPr>
          <p:cNvSpPr txBox="1"/>
          <p:nvPr/>
        </p:nvSpPr>
        <p:spPr>
          <a:xfrm>
            <a:off x="6238134" y="20382199"/>
            <a:ext cx="4833254" cy="3323987"/>
          </a:xfrm>
          <a:prstGeom prst="rect">
            <a:avLst/>
          </a:prstGeom>
          <a:noFill/>
        </p:spPr>
        <p:txBody>
          <a:bodyPr wrap="square">
            <a:spAutoFit/>
          </a:bodyPr>
          <a:lstStyle/>
          <a:p>
            <a:pPr algn="ctr" rtl="1"/>
            <a:r>
              <a:rPr lang="ar-SA" sz="7000" dirty="0">
                <a:solidFill>
                  <a:srgbClr val="EEE8DA"/>
                </a:solidFill>
                <a:effectLst>
                  <a:outerShdw blurRad="38100" dist="38100" dir="2700000" algn="tl">
                    <a:srgbClr val="000000">
                      <a:alpha val="43137"/>
                    </a:srgbClr>
                  </a:outerShdw>
                </a:effectLst>
                <a:latin typeface="Calibri" panose="020F0502020204030204" pitchFamily="34" charset="0"/>
                <a:cs typeface="+mj-cs"/>
              </a:rPr>
              <a:t>الجبال + المحميات+ الأودية </a:t>
            </a:r>
            <a:endParaRPr lang="en-US" sz="7000" dirty="0">
              <a:solidFill>
                <a:srgbClr val="EEE8DA"/>
              </a:solidFill>
              <a:effectLst>
                <a:outerShdw blurRad="38100" dist="38100" dir="2700000" algn="tl">
                  <a:srgbClr val="000000">
                    <a:alpha val="43137"/>
                  </a:srgbClr>
                </a:outerShdw>
              </a:effectLst>
              <a:latin typeface="Calibri" panose="020F0502020204030204" pitchFamily="34" charset="0"/>
              <a:cs typeface="+mj-cs"/>
            </a:endParaRPr>
          </a:p>
        </p:txBody>
      </p:sp>
      <p:sp>
        <p:nvSpPr>
          <p:cNvPr id="96" name="TextBox 95">
            <a:extLst>
              <a:ext uri="{FF2B5EF4-FFF2-40B4-BE49-F238E27FC236}">
                <a16:creationId xmlns:a16="http://schemas.microsoft.com/office/drawing/2014/main" id="{4318705A-3726-B4C0-DAC9-A9BAB611A502}"/>
              </a:ext>
            </a:extLst>
          </p:cNvPr>
          <p:cNvSpPr txBox="1"/>
          <p:nvPr/>
        </p:nvSpPr>
        <p:spPr>
          <a:xfrm>
            <a:off x="1094222" y="20575146"/>
            <a:ext cx="4356291" cy="2246769"/>
          </a:xfrm>
          <a:prstGeom prst="rect">
            <a:avLst/>
          </a:prstGeom>
          <a:noFill/>
        </p:spPr>
        <p:txBody>
          <a:bodyPr wrap="square">
            <a:spAutoFit/>
          </a:bodyPr>
          <a:lstStyle/>
          <a:p>
            <a:pPr algn="ctr" rtl="1"/>
            <a:r>
              <a:rPr lang="ar-SA" sz="7000" dirty="0">
                <a:solidFill>
                  <a:srgbClr val="EEE8DA"/>
                </a:solidFill>
                <a:effectLst>
                  <a:outerShdw blurRad="38100" dist="38100" dir="2700000" algn="tl">
                    <a:srgbClr val="000000">
                      <a:alpha val="43137"/>
                    </a:srgbClr>
                  </a:outerShdw>
                </a:effectLst>
                <a:latin typeface="Calibri" panose="020F0502020204030204" pitchFamily="34" charset="0"/>
                <a:cs typeface="+mj-cs"/>
              </a:rPr>
              <a:t>اقتراح خدمات تعليمية مهنية</a:t>
            </a:r>
          </a:p>
        </p:txBody>
      </p:sp>
      <p:sp>
        <p:nvSpPr>
          <p:cNvPr id="6" name="TextBox 5">
            <a:extLst>
              <a:ext uri="{FF2B5EF4-FFF2-40B4-BE49-F238E27FC236}">
                <a16:creationId xmlns:a16="http://schemas.microsoft.com/office/drawing/2014/main" id="{93A98C2A-AAC0-8AD2-A34F-9B745BC1CF18}"/>
              </a:ext>
            </a:extLst>
          </p:cNvPr>
          <p:cNvSpPr txBox="1"/>
          <p:nvPr/>
        </p:nvSpPr>
        <p:spPr>
          <a:xfrm>
            <a:off x="46046572" y="10356561"/>
            <a:ext cx="4353378" cy="1323439"/>
          </a:xfrm>
          <a:prstGeom prst="rect">
            <a:avLst/>
          </a:prstGeom>
          <a:noFill/>
        </p:spPr>
        <p:txBody>
          <a:bodyPr wrap="square" rtlCol="1">
            <a:spAutoFit/>
          </a:bodyPr>
          <a:lstStyle/>
          <a:p>
            <a:pPr algn="r"/>
            <a:r>
              <a:rPr lang="ar-SA" sz="8000" dirty="0">
                <a:solidFill>
                  <a:srgbClr val="001F33"/>
                </a:solidFill>
                <a:cs typeface="+mj-cs"/>
              </a:rPr>
              <a:t>الأهداف</a:t>
            </a:r>
          </a:p>
        </p:txBody>
      </p:sp>
      <p:sp>
        <p:nvSpPr>
          <p:cNvPr id="7" name="TextBox 6">
            <a:extLst>
              <a:ext uri="{FF2B5EF4-FFF2-40B4-BE49-F238E27FC236}">
                <a16:creationId xmlns:a16="http://schemas.microsoft.com/office/drawing/2014/main" id="{811E12CE-FFDC-5099-73B8-569E70CD91EB}"/>
              </a:ext>
            </a:extLst>
          </p:cNvPr>
          <p:cNvSpPr txBox="1"/>
          <p:nvPr/>
        </p:nvSpPr>
        <p:spPr>
          <a:xfrm>
            <a:off x="46056573" y="17632175"/>
            <a:ext cx="4353378" cy="1323439"/>
          </a:xfrm>
          <a:prstGeom prst="rect">
            <a:avLst/>
          </a:prstGeom>
          <a:noFill/>
        </p:spPr>
        <p:txBody>
          <a:bodyPr wrap="square" rtlCol="1">
            <a:spAutoFit/>
          </a:bodyPr>
          <a:lstStyle/>
          <a:p>
            <a:pPr algn="r"/>
            <a:r>
              <a:rPr lang="ar-SA" sz="8000" dirty="0">
                <a:solidFill>
                  <a:srgbClr val="001F33"/>
                </a:solidFill>
                <a:cs typeface="+mj-cs"/>
              </a:rPr>
              <a:t>المشاريع</a:t>
            </a:r>
          </a:p>
        </p:txBody>
      </p:sp>
    </p:spTree>
    <p:extLst>
      <p:ext uri="{BB962C8B-B14F-4D97-AF65-F5344CB8AC3E}">
        <p14:creationId xmlns:p14="http://schemas.microsoft.com/office/powerpoint/2010/main" val="23723275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3B2E2F7-D80C-0FA9-594B-24C2C107841F}"/>
              </a:ext>
            </a:extLst>
          </p:cNvPr>
          <p:cNvGrpSpPr/>
          <p:nvPr/>
        </p:nvGrpSpPr>
        <p:grpSpPr>
          <a:xfrm>
            <a:off x="1" y="13"/>
            <a:ext cx="43205400" cy="30275200"/>
            <a:chOff x="3798096" y="6"/>
            <a:chExt cx="42803763" cy="30275200"/>
          </a:xfrm>
        </p:grpSpPr>
        <p:pic>
          <p:nvPicPr>
            <p:cNvPr id="3" name="Picture 2">
              <a:extLst>
                <a:ext uri="{FF2B5EF4-FFF2-40B4-BE49-F238E27FC236}">
                  <a16:creationId xmlns:a16="http://schemas.microsoft.com/office/drawing/2014/main" id="{0A532185-988E-B648-AAD1-902D24E3D3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8096" y="6"/>
              <a:ext cx="42803763" cy="30275200"/>
            </a:xfrm>
            <a:prstGeom prst="rect">
              <a:avLst/>
            </a:prstGeom>
          </p:spPr>
        </p:pic>
        <p:pic>
          <p:nvPicPr>
            <p:cNvPr id="4" name="Picture 3">
              <a:extLst>
                <a:ext uri="{FF2B5EF4-FFF2-40B4-BE49-F238E27FC236}">
                  <a16:creationId xmlns:a16="http://schemas.microsoft.com/office/drawing/2014/main" id="{690857D8-641A-CB97-8080-081187E34908}"/>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44010837" y="27216621"/>
              <a:ext cx="1678078" cy="915315"/>
            </a:xfrm>
            <a:prstGeom prst="rect">
              <a:avLst/>
            </a:prstGeom>
          </p:spPr>
        </p:pic>
        <p:sp>
          <p:nvSpPr>
            <p:cNvPr id="5" name="TextBox 4">
              <a:extLst>
                <a:ext uri="{FF2B5EF4-FFF2-40B4-BE49-F238E27FC236}">
                  <a16:creationId xmlns:a16="http://schemas.microsoft.com/office/drawing/2014/main" id="{ECDD0131-FD94-D3AB-1A3A-3115E4D1D8AC}"/>
                </a:ext>
              </a:extLst>
            </p:cNvPr>
            <p:cNvSpPr txBox="1"/>
            <p:nvPr/>
          </p:nvSpPr>
          <p:spPr>
            <a:xfrm>
              <a:off x="38254998" y="27145770"/>
              <a:ext cx="5599719" cy="1015663"/>
            </a:xfrm>
            <a:prstGeom prst="rect">
              <a:avLst/>
            </a:prstGeom>
            <a:noFill/>
          </p:spPr>
          <p:txBody>
            <a:bodyPr wrap="square" rtlCol="1">
              <a:spAutoFit/>
            </a:bodyPr>
            <a:lstStyle/>
            <a:p>
              <a:pPr algn="r"/>
              <a:r>
                <a:rPr lang="ar-SA" sz="6000" dirty="0">
                  <a:cs typeface="+mj-cs"/>
                </a:rPr>
                <a:t>حدود منطقة الدراسة</a:t>
              </a:r>
            </a:p>
          </p:txBody>
        </p:sp>
        <p:pic>
          <p:nvPicPr>
            <p:cNvPr id="6" name="Picture 5">
              <a:extLst>
                <a:ext uri="{FF2B5EF4-FFF2-40B4-BE49-F238E27FC236}">
                  <a16:creationId xmlns:a16="http://schemas.microsoft.com/office/drawing/2014/main" id="{A9D0FC5E-1F7E-A9CB-311F-D86ABA44A3F1}"/>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flipV="1">
              <a:off x="28614696" y="27315262"/>
              <a:ext cx="1859410" cy="574727"/>
            </a:xfrm>
            <a:prstGeom prst="rect">
              <a:avLst/>
            </a:prstGeom>
          </p:spPr>
        </p:pic>
        <p:sp>
          <p:nvSpPr>
            <p:cNvPr id="7" name="TextBox 6">
              <a:extLst>
                <a:ext uri="{FF2B5EF4-FFF2-40B4-BE49-F238E27FC236}">
                  <a16:creationId xmlns:a16="http://schemas.microsoft.com/office/drawing/2014/main" id="{F4B6D9D9-D6FB-07C0-D6D3-F7130CE6A74F}"/>
                </a:ext>
              </a:extLst>
            </p:cNvPr>
            <p:cNvSpPr txBox="1"/>
            <p:nvPr/>
          </p:nvSpPr>
          <p:spPr>
            <a:xfrm>
              <a:off x="20523960" y="27094793"/>
              <a:ext cx="7993627" cy="1015663"/>
            </a:xfrm>
            <a:prstGeom prst="rect">
              <a:avLst/>
            </a:prstGeom>
            <a:noFill/>
          </p:spPr>
          <p:txBody>
            <a:bodyPr wrap="square" rtlCol="1">
              <a:spAutoFit/>
            </a:bodyPr>
            <a:lstStyle/>
            <a:p>
              <a:pPr algn="r"/>
              <a:r>
                <a:rPr lang="ar-SA" sz="6000" dirty="0">
                  <a:cs typeface="+mj-cs"/>
                </a:rPr>
                <a:t>طرق اقليمية</a:t>
              </a:r>
            </a:p>
          </p:txBody>
        </p:sp>
        <p:pic>
          <p:nvPicPr>
            <p:cNvPr id="8" name="Picture 7">
              <a:extLst>
                <a:ext uri="{FF2B5EF4-FFF2-40B4-BE49-F238E27FC236}">
                  <a16:creationId xmlns:a16="http://schemas.microsoft.com/office/drawing/2014/main" id="{F938A543-7EDD-ED1C-9530-0211BCCFB7F4}"/>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imgEffect>
                    </a14:imgLayer>
                  </a14:imgProps>
                </a:ext>
              </a:extLst>
            </a:blip>
            <a:stretch>
              <a:fillRect/>
            </a:stretch>
          </p:blipFill>
          <p:spPr>
            <a:xfrm>
              <a:off x="44041319" y="29112137"/>
              <a:ext cx="1712497" cy="1132741"/>
            </a:xfrm>
            <a:prstGeom prst="rect">
              <a:avLst/>
            </a:prstGeom>
          </p:spPr>
        </p:pic>
        <p:pic>
          <p:nvPicPr>
            <p:cNvPr id="9" name="Picture 8">
              <a:extLst>
                <a:ext uri="{FF2B5EF4-FFF2-40B4-BE49-F238E27FC236}">
                  <a16:creationId xmlns:a16="http://schemas.microsoft.com/office/drawing/2014/main" id="{7EAE3918-5976-55A0-BF09-56AD5DB826DB}"/>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imgEffect>
                    </a14:imgLayer>
                  </a14:imgProps>
                </a:ext>
              </a:extLst>
            </a:blip>
            <a:stretch>
              <a:fillRect/>
            </a:stretch>
          </p:blipFill>
          <p:spPr>
            <a:xfrm>
              <a:off x="44033856" y="28114160"/>
              <a:ext cx="1632040" cy="1192655"/>
            </a:xfrm>
            <a:prstGeom prst="rect">
              <a:avLst/>
            </a:prstGeom>
          </p:spPr>
        </p:pic>
        <p:sp>
          <p:nvSpPr>
            <p:cNvPr id="12" name="TextBox 11">
              <a:extLst>
                <a:ext uri="{FF2B5EF4-FFF2-40B4-BE49-F238E27FC236}">
                  <a16:creationId xmlns:a16="http://schemas.microsoft.com/office/drawing/2014/main" id="{9C85448E-6A36-22C4-66D8-E898D84E1BED}"/>
                </a:ext>
              </a:extLst>
            </p:cNvPr>
            <p:cNvSpPr txBox="1"/>
            <p:nvPr/>
          </p:nvSpPr>
          <p:spPr>
            <a:xfrm>
              <a:off x="39802596" y="28202657"/>
              <a:ext cx="4052121" cy="1015663"/>
            </a:xfrm>
            <a:prstGeom prst="rect">
              <a:avLst/>
            </a:prstGeom>
            <a:noFill/>
          </p:spPr>
          <p:txBody>
            <a:bodyPr wrap="square" rtlCol="1">
              <a:spAutoFit/>
            </a:bodyPr>
            <a:lstStyle/>
            <a:p>
              <a:pPr algn="r"/>
              <a:r>
                <a:rPr lang="ar-SA" sz="6000" dirty="0">
                  <a:cs typeface="+mj-cs"/>
                </a:rPr>
                <a:t>المنطقة المبنية</a:t>
              </a:r>
            </a:p>
          </p:txBody>
        </p:sp>
        <p:sp>
          <p:nvSpPr>
            <p:cNvPr id="13" name="TextBox 12">
              <a:extLst>
                <a:ext uri="{FF2B5EF4-FFF2-40B4-BE49-F238E27FC236}">
                  <a16:creationId xmlns:a16="http://schemas.microsoft.com/office/drawing/2014/main" id="{2DFAEF39-9668-C1E0-0724-115C3175A9E8}"/>
                </a:ext>
              </a:extLst>
            </p:cNvPr>
            <p:cNvSpPr txBox="1"/>
            <p:nvPr/>
          </p:nvSpPr>
          <p:spPr>
            <a:xfrm>
              <a:off x="40221696" y="29205519"/>
              <a:ext cx="3722591" cy="1015663"/>
            </a:xfrm>
            <a:prstGeom prst="rect">
              <a:avLst/>
            </a:prstGeom>
            <a:noFill/>
          </p:spPr>
          <p:txBody>
            <a:bodyPr wrap="square" rtlCol="1">
              <a:spAutoFit/>
            </a:bodyPr>
            <a:lstStyle/>
            <a:p>
              <a:pPr algn="r"/>
              <a:r>
                <a:rPr lang="ar-SA" sz="6000" dirty="0">
                  <a:cs typeface="+mj-cs"/>
                </a:rPr>
                <a:t>المستعمرات</a:t>
              </a:r>
            </a:p>
          </p:txBody>
        </p:sp>
        <p:pic>
          <p:nvPicPr>
            <p:cNvPr id="14" name="Picture 13">
              <a:extLst>
                <a:ext uri="{FF2B5EF4-FFF2-40B4-BE49-F238E27FC236}">
                  <a16:creationId xmlns:a16="http://schemas.microsoft.com/office/drawing/2014/main" id="{CD3ECA4B-D15D-20ED-71B7-64479568AE34}"/>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9302" b="89535" l="9160" r="89313">
                          <a14:foregroundMark x1="9160" y1="32558" x2="9160" y2="32558"/>
                          <a14:foregroundMark x1="83206" y1="66279" x2="83206" y2="66279"/>
                        </a14:backgroundRemoval>
                      </a14:imgEffect>
                    </a14:imgLayer>
                  </a14:imgProps>
                </a:ext>
              </a:extLst>
            </a:blip>
            <a:stretch>
              <a:fillRect/>
            </a:stretch>
          </p:blipFill>
          <p:spPr>
            <a:xfrm>
              <a:off x="36619401" y="28186089"/>
              <a:ext cx="1456454" cy="956145"/>
            </a:xfrm>
            <a:prstGeom prst="rect">
              <a:avLst/>
            </a:prstGeom>
          </p:spPr>
        </p:pic>
        <p:sp>
          <p:nvSpPr>
            <p:cNvPr id="15" name="TextBox 14">
              <a:extLst>
                <a:ext uri="{FF2B5EF4-FFF2-40B4-BE49-F238E27FC236}">
                  <a16:creationId xmlns:a16="http://schemas.microsoft.com/office/drawing/2014/main" id="{61759F18-F8E6-0239-0263-6DA7CC354B3C}"/>
                </a:ext>
              </a:extLst>
            </p:cNvPr>
            <p:cNvSpPr txBox="1"/>
            <p:nvPr/>
          </p:nvSpPr>
          <p:spPr>
            <a:xfrm>
              <a:off x="30840543" y="28170201"/>
              <a:ext cx="5599719" cy="1015663"/>
            </a:xfrm>
            <a:prstGeom prst="rect">
              <a:avLst/>
            </a:prstGeom>
            <a:noFill/>
          </p:spPr>
          <p:txBody>
            <a:bodyPr wrap="square" rtlCol="1">
              <a:spAutoFit/>
            </a:bodyPr>
            <a:lstStyle/>
            <a:p>
              <a:pPr algn="r"/>
              <a:r>
                <a:rPr lang="ar-SA" sz="6000" dirty="0">
                  <a:cs typeface="+mj-cs"/>
                </a:rPr>
                <a:t>مناطق عسكرية مغلقة</a:t>
              </a:r>
            </a:p>
          </p:txBody>
        </p:sp>
        <p:pic>
          <p:nvPicPr>
            <p:cNvPr id="18" name="Picture 17">
              <a:extLst>
                <a:ext uri="{FF2B5EF4-FFF2-40B4-BE49-F238E27FC236}">
                  <a16:creationId xmlns:a16="http://schemas.microsoft.com/office/drawing/2014/main" id="{E111116D-3A1D-FDF6-A71D-B71C726679C1}"/>
                </a:ext>
              </a:extLst>
            </p:cNvPr>
            <p:cNvPicPr>
              <a:picLocks noChangeAspect="1"/>
            </p:cNvPicPr>
            <p:nvPr/>
          </p:nvPicPr>
          <p:blipFill>
            <a:blip r:embed="rId13">
              <a:extLst>
                <a:ext uri="{BEBA8EAE-BF5A-486C-A8C5-ECC9F3942E4B}">
                  <a14:imgProps xmlns:a14="http://schemas.microsoft.com/office/drawing/2010/main">
                    <a14:imgLayer r:embed="rId14">
                      <a14:imgEffect>
                        <a14:backgroundRemoval t="10000" b="90000" l="10000" r="90000">
                          <a14:foregroundMark x1="84564" y1="52000" x2="84564" y2="52000"/>
                          <a14:foregroundMark x1="85906" y1="52000" x2="85906" y2="52000"/>
                          <a14:backgroundMark x1="79866" y1="77000" x2="79866" y2="77000"/>
                          <a14:backgroundMark x1="75168" y1="67000" x2="75168" y2="67000"/>
                          <a14:backgroundMark x1="75839" y1="47000" x2="75839" y2="47000"/>
                          <a14:backgroundMark x1="68456" y1="38000" x2="68456" y2="38000"/>
                          <a14:backgroundMark x1="75839" y1="30000" x2="75839" y2="30000"/>
                          <a14:backgroundMark x1="83221" y1="39000" x2="83221" y2="39000"/>
                          <a14:backgroundMark x1="81879" y1="25000" x2="81879" y2="25000"/>
                          <a14:backgroundMark x1="83893" y1="30000" x2="83893" y2="30000"/>
                          <a14:backgroundMark x1="81879" y1="23000" x2="81879" y2="23000"/>
                          <a14:backgroundMark x1="31544" y1="38000" x2="31544" y2="38000"/>
                          <a14:backgroundMark x1="37584" y1="50000" x2="37584" y2="50000"/>
                          <a14:backgroundMark x1="43624" y1="40000" x2="43624" y2="40000"/>
                          <a14:backgroundMark x1="36913" y1="27000" x2="36913" y2="27000"/>
                          <a14:backgroundMark x1="49664" y1="30000" x2="49664" y2="30000"/>
                          <a14:backgroundMark x1="55034" y1="40000" x2="55034" y2="40000"/>
                          <a14:backgroundMark x1="51007" y1="47000" x2="51007" y2="47000"/>
                          <a14:backgroundMark x1="61074" y1="51000" x2="61074" y2="51000"/>
                          <a14:backgroundMark x1="69799" y1="57000" x2="69799" y2="57000"/>
                          <a14:backgroundMark x1="61745" y1="69000" x2="61745" y2="69000"/>
                          <a14:backgroundMark x1="57047" y1="60000" x2="57047" y2="60000"/>
                          <a14:backgroundMark x1="48993" y1="68000" x2="48993" y2="68000"/>
                          <a14:backgroundMark x1="42282" y1="59000" x2="42282" y2="59000"/>
                          <a14:backgroundMark x1="36242" y1="67000" x2="36242" y2="67000"/>
                          <a14:backgroundMark x1="30201" y1="60000" x2="30201" y2="60000"/>
                          <a14:backgroundMark x1="22819" y1="49000" x2="22819" y2="49000"/>
                          <a14:backgroundMark x1="18792" y1="61000" x2="18792" y2="61000"/>
                          <a14:backgroundMark x1="18792" y1="39000" x2="18792" y2="39000"/>
                          <a14:backgroundMark x1="22148" y1="31000" x2="22148" y2="31000"/>
                          <a14:backgroundMark x1="30201" y1="24000" x2="30201" y2="24000"/>
                          <a14:backgroundMark x1="18121" y1="23000" x2="18121" y2="23000"/>
                          <a14:backgroundMark x1="42282" y1="23000" x2="42282" y2="23000"/>
                          <a14:backgroundMark x1="56376" y1="24000" x2="56376" y2="24000"/>
                          <a14:backgroundMark x1="62416" y1="31000" x2="62416" y2="31000"/>
                          <a14:backgroundMark x1="67785" y1="23000" x2="67785" y2="23000"/>
                          <a14:backgroundMark x1="81879" y1="58000" x2="81879" y2="58000"/>
                          <a14:backgroundMark x1="84564" y1="50000" x2="84564" y2="50000"/>
                          <a14:backgroundMark x1="24832" y1="71000" x2="24832" y2="71000"/>
                          <a14:backgroundMark x1="18792" y1="76000" x2="18792" y2="76000"/>
                          <a14:backgroundMark x1="30201" y1="76000" x2="30201" y2="76000"/>
                          <a14:backgroundMark x1="42282" y1="77000" x2="42282" y2="77000"/>
                          <a14:backgroundMark x1="57047" y1="78000" x2="57047" y2="78000"/>
                          <a14:backgroundMark x1="69128" y1="77000" x2="69128" y2="77000"/>
                        </a14:backgroundRemoval>
                      </a14:imgEffect>
                    </a14:imgLayer>
                  </a14:imgProps>
                </a:ext>
              </a:extLst>
            </a:blip>
            <a:stretch>
              <a:fillRect/>
            </a:stretch>
          </p:blipFill>
          <p:spPr>
            <a:xfrm>
              <a:off x="36515447" y="29128712"/>
              <a:ext cx="1663084" cy="1116164"/>
            </a:xfrm>
            <a:prstGeom prst="rect">
              <a:avLst/>
            </a:prstGeom>
          </p:spPr>
        </p:pic>
        <p:sp>
          <p:nvSpPr>
            <p:cNvPr id="19" name="TextBox 18">
              <a:extLst>
                <a:ext uri="{FF2B5EF4-FFF2-40B4-BE49-F238E27FC236}">
                  <a16:creationId xmlns:a16="http://schemas.microsoft.com/office/drawing/2014/main" id="{4A761A5D-10CA-C3BE-5FCF-131208FED733}"/>
                </a:ext>
              </a:extLst>
            </p:cNvPr>
            <p:cNvSpPr txBox="1"/>
            <p:nvPr/>
          </p:nvSpPr>
          <p:spPr>
            <a:xfrm>
              <a:off x="30439520" y="29121662"/>
              <a:ext cx="6012000" cy="1015663"/>
            </a:xfrm>
            <a:prstGeom prst="rect">
              <a:avLst/>
            </a:prstGeom>
            <a:noFill/>
          </p:spPr>
          <p:txBody>
            <a:bodyPr wrap="square" rtlCol="1">
              <a:spAutoFit/>
            </a:bodyPr>
            <a:lstStyle/>
            <a:p>
              <a:pPr algn="r"/>
              <a:r>
                <a:rPr lang="ar-SA" sz="6000" dirty="0">
                  <a:cs typeface="+mj-cs"/>
                </a:rPr>
                <a:t>مناطق معزولة بالجدار</a:t>
              </a:r>
            </a:p>
          </p:txBody>
        </p:sp>
        <p:pic>
          <p:nvPicPr>
            <p:cNvPr id="20" name="Picture 19">
              <a:extLst>
                <a:ext uri="{FF2B5EF4-FFF2-40B4-BE49-F238E27FC236}">
                  <a16:creationId xmlns:a16="http://schemas.microsoft.com/office/drawing/2014/main" id="{446253D5-238E-E95D-8D4D-46C8205BFB64}"/>
                </a:ext>
              </a:extLst>
            </p:cNvPr>
            <p:cNvPicPr>
              <a:picLocks noChangeAspect="1"/>
            </p:cNvPicPr>
            <p:nvPr/>
          </p:nvPicPr>
          <p:blipFill>
            <a:blip r:embed="rId15">
              <a:extLst>
                <a:ext uri="{BEBA8EAE-BF5A-486C-A8C5-ECC9F3942E4B}">
                  <a14:imgProps xmlns:a14="http://schemas.microsoft.com/office/drawing/2010/main">
                    <a14:imgLayer r:embed="rId16">
                      <a14:imgEffect>
                        <a14:backgroundRemoval t="10000" b="90000" l="10000" r="90000">
                          <a14:foregroundMark x1="55769" y1="47368" x2="41026" y2="52632"/>
                          <a14:foregroundMark x1="49359" y1="49123" x2="39103" y2="48246"/>
                          <a14:foregroundMark x1="39103" y1="48246" x2="33333" y2="37719"/>
                          <a14:foregroundMark x1="33333" y1="37719" x2="33333" y2="37719"/>
                        </a14:backgroundRemoval>
                      </a14:imgEffect>
                    </a14:imgLayer>
                  </a14:imgProps>
                </a:ext>
              </a:extLst>
            </a:blip>
            <a:stretch>
              <a:fillRect/>
            </a:stretch>
          </p:blipFill>
          <p:spPr>
            <a:xfrm>
              <a:off x="36481385" y="26984994"/>
              <a:ext cx="1750592" cy="1279279"/>
            </a:xfrm>
            <a:prstGeom prst="rect">
              <a:avLst/>
            </a:prstGeom>
          </p:spPr>
        </p:pic>
        <p:sp>
          <p:nvSpPr>
            <p:cNvPr id="21" name="TextBox 20">
              <a:extLst>
                <a:ext uri="{FF2B5EF4-FFF2-40B4-BE49-F238E27FC236}">
                  <a16:creationId xmlns:a16="http://schemas.microsoft.com/office/drawing/2014/main" id="{476E868C-3B14-0D6E-F930-BBEAD1190ED6}"/>
                </a:ext>
              </a:extLst>
            </p:cNvPr>
            <p:cNvSpPr txBox="1"/>
            <p:nvPr/>
          </p:nvSpPr>
          <p:spPr>
            <a:xfrm>
              <a:off x="32339695" y="27094793"/>
              <a:ext cx="4052121" cy="1015663"/>
            </a:xfrm>
            <a:prstGeom prst="rect">
              <a:avLst/>
            </a:prstGeom>
            <a:noFill/>
          </p:spPr>
          <p:txBody>
            <a:bodyPr wrap="square" rtlCol="1">
              <a:spAutoFit/>
            </a:bodyPr>
            <a:lstStyle/>
            <a:p>
              <a:pPr algn="r"/>
              <a:r>
                <a:rPr lang="ar-SA" sz="6000" dirty="0">
                  <a:cs typeface="+mj-cs"/>
                </a:rPr>
                <a:t>مواقع عسكرية</a:t>
              </a:r>
            </a:p>
          </p:txBody>
        </p:sp>
        <p:pic>
          <p:nvPicPr>
            <p:cNvPr id="22" name="Picture 21">
              <a:extLst>
                <a:ext uri="{FF2B5EF4-FFF2-40B4-BE49-F238E27FC236}">
                  <a16:creationId xmlns:a16="http://schemas.microsoft.com/office/drawing/2014/main" id="{7B3B1FDB-5B69-68A3-9777-DEA03A5D8CC4}"/>
                </a:ext>
              </a:extLst>
            </p:cNvPr>
            <p:cNvPicPr>
              <a:picLocks noChangeAspect="1"/>
            </p:cNvPicPr>
            <p:nvPr/>
          </p:nvPicPr>
          <p:blipFill>
            <a:blip r:embed="rId17">
              <a:extLst>
                <a:ext uri="{BEBA8EAE-BF5A-486C-A8C5-ECC9F3942E4B}">
                  <a14:imgProps xmlns:a14="http://schemas.microsoft.com/office/drawing/2010/main">
                    <a14:imgLayer r:embed="rId18">
                      <a14:imgEffect>
                        <a14:backgroundRemoval t="8621" b="87931" l="6250" r="91406">
                          <a14:foregroundMark x1="7031" y1="58621" x2="7031" y2="58621"/>
                          <a14:foregroundMark x1="91406" y1="58621" x2="91406" y2="58621"/>
                        </a14:backgroundRemoval>
                      </a14:imgEffect>
                    </a14:imgLayer>
                  </a14:imgProps>
                </a:ext>
              </a:extLst>
            </a:blip>
            <a:stretch>
              <a:fillRect/>
            </a:stretch>
          </p:blipFill>
          <p:spPr>
            <a:xfrm>
              <a:off x="28798747" y="28369654"/>
              <a:ext cx="1491308" cy="675749"/>
            </a:xfrm>
            <a:prstGeom prst="rect">
              <a:avLst/>
            </a:prstGeom>
          </p:spPr>
        </p:pic>
        <p:sp>
          <p:nvSpPr>
            <p:cNvPr id="23" name="TextBox 22">
              <a:extLst>
                <a:ext uri="{FF2B5EF4-FFF2-40B4-BE49-F238E27FC236}">
                  <a16:creationId xmlns:a16="http://schemas.microsoft.com/office/drawing/2014/main" id="{300B9E61-9D84-4E9D-33F4-3180B2E3B9A5}"/>
                </a:ext>
              </a:extLst>
            </p:cNvPr>
            <p:cNvSpPr txBox="1"/>
            <p:nvPr/>
          </p:nvSpPr>
          <p:spPr>
            <a:xfrm>
              <a:off x="23100914" y="28147505"/>
              <a:ext cx="5494732" cy="1015663"/>
            </a:xfrm>
            <a:prstGeom prst="rect">
              <a:avLst/>
            </a:prstGeom>
            <a:noFill/>
          </p:spPr>
          <p:txBody>
            <a:bodyPr wrap="square" rtlCol="1">
              <a:spAutoFit/>
            </a:bodyPr>
            <a:lstStyle/>
            <a:p>
              <a:pPr algn="r"/>
              <a:r>
                <a:rPr lang="ar-SA" sz="6000" dirty="0">
                  <a:cs typeface="+mj-cs"/>
                </a:rPr>
                <a:t>طرق رئيسية</a:t>
              </a:r>
            </a:p>
          </p:txBody>
        </p:sp>
        <p:pic>
          <p:nvPicPr>
            <p:cNvPr id="24" name="Picture 23">
              <a:extLst>
                <a:ext uri="{FF2B5EF4-FFF2-40B4-BE49-F238E27FC236}">
                  <a16:creationId xmlns:a16="http://schemas.microsoft.com/office/drawing/2014/main" id="{45DAA887-EFD9-F9C9-15BB-09396BEBC9EA}"/>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10000" b="90000" l="10000" r="90000"/>
                      </a14:imgEffect>
                    </a14:imgLayer>
                  </a14:imgProps>
                </a:ext>
              </a:extLst>
            </a:blip>
            <a:stretch>
              <a:fillRect/>
            </a:stretch>
          </p:blipFill>
          <p:spPr>
            <a:xfrm>
              <a:off x="28495922" y="29293722"/>
              <a:ext cx="1943598" cy="953691"/>
            </a:xfrm>
            <a:prstGeom prst="rect">
              <a:avLst/>
            </a:prstGeom>
          </p:spPr>
        </p:pic>
        <p:sp>
          <p:nvSpPr>
            <p:cNvPr id="25" name="TextBox 24">
              <a:extLst>
                <a:ext uri="{FF2B5EF4-FFF2-40B4-BE49-F238E27FC236}">
                  <a16:creationId xmlns:a16="http://schemas.microsoft.com/office/drawing/2014/main" id="{C0E35C0E-AE1D-5444-93F0-01D078693450}"/>
                </a:ext>
              </a:extLst>
            </p:cNvPr>
            <p:cNvSpPr txBox="1"/>
            <p:nvPr/>
          </p:nvSpPr>
          <p:spPr>
            <a:xfrm>
              <a:off x="20705975" y="29129413"/>
              <a:ext cx="7993627" cy="1015663"/>
            </a:xfrm>
            <a:prstGeom prst="rect">
              <a:avLst/>
            </a:prstGeom>
            <a:noFill/>
          </p:spPr>
          <p:txBody>
            <a:bodyPr wrap="square" rtlCol="1">
              <a:spAutoFit/>
            </a:bodyPr>
            <a:lstStyle/>
            <a:p>
              <a:pPr algn="r"/>
              <a:r>
                <a:rPr lang="ar-SA" sz="6000" dirty="0">
                  <a:cs typeface="+mj-cs"/>
                </a:rPr>
                <a:t>طرق مقترحة</a:t>
              </a:r>
            </a:p>
          </p:txBody>
        </p:sp>
        <p:pic>
          <p:nvPicPr>
            <p:cNvPr id="26" name="Picture 25">
              <a:extLst>
                <a:ext uri="{FF2B5EF4-FFF2-40B4-BE49-F238E27FC236}">
                  <a16:creationId xmlns:a16="http://schemas.microsoft.com/office/drawing/2014/main" id="{3E85B436-CE04-B99D-DB3E-F0807E320116}"/>
                </a:ext>
              </a:extLst>
            </p:cNvPr>
            <p:cNvPicPr>
              <a:picLocks noChangeAspect="1"/>
            </p:cNvPicPr>
            <p:nvPr/>
          </p:nvPicPr>
          <p:blipFill>
            <a:blip r:embed="rId21">
              <a:extLst>
                <a:ext uri="{BEBA8EAE-BF5A-486C-A8C5-ECC9F3942E4B}">
                  <a14:imgProps xmlns:a14="http://schemas.microsoft.com/office/drawing/2010/main">
                    <a14:imgLayer r:embed="rId22">
                      <a14:imgEffect>
                        <a14:backgroundRemoval t="10000" b="90000" l="10000" r="90000"/>
                      </a14:imgEffect>
                    </a14:imgLayer>
                  </a14:imgProps>
                </a:ext>
              </a:extLst>
            </a:blip>
            <a:stretch>
              <a:fillRect/>
            </a:stretch>
          </p:blipFill>
          <p:spPr>
            <a:xfrm>
              <a:off x="21503355" y="28147505"/>
              <a:ext cx="1047075" cy="1015663"/>
            </a:xfrm>
            <a:prstGeom prst="rect">
              <a:avLst/>
            </a:prstGeom>
          </p:spPr>
        </p:pic>
        <p:sp>
          <p:nvSpPr>
            <p:cNvPr id="27" name="TextBox 26">
              <a:extLst>
                <a:ext uri="{FF2B5EF4-FFF2-40B4-BE49-F238E27FC236}">
                  <a16:creationId xmlns:a16="http://schemas.microsoft.com/office/drawing/2014/main" id="{51B77C2F-6940-6A9E-30BC-3F6D21FBB3C9}"/>
                </a:ext>
              </a:extLst>
            </p:cNvPr>
            <p:cNvSpPr txBox="1"/>
            <p:nvPr/>
          </p:nvSpPr>
          <p:spPr>
            <a:xfrm>
              <a:off x="15757398" y="28126921"/>
              <a:ext cx="5494732" cy="1015663"/>
            </a:xfrm>
            <a:prstGeom prst="rect">
              <a:avLst/>
            </a:prstGeom>
            <a:noFill/>
          </p:spPr>
          <p:txBody>
            <a:bodyPr wrap="square" rtlCol="1">
              <a:spAutoFit/>
            </a:bodyPr>
            <a:lstStyle/>
            <a:p>
              <a:pPr algn="r"/>
              <a:r>
                <a:rPr lang="ar-SA" sz="6000" dirty="0">
                  <a:cs typeface="+mj-cs"/>
                </a:rPr>
                <a:t>حواجز عسكرية</a:t>
              </a:r>
            </a:p>
          </p:txBody>
        </p:sp>
        <p:pic>
          <p:nvPicPr>
            <p:cNvPr id="28" name="Picture 27">
              <a:extLst>
                <a:ext uri="{FF2B5EF4-FFF2-40B4-BE49-F238E27FC236}">
                  <a16:creationId xmlns:a16="http://schemas.microsoft.com/office/drawing/2014/main" id="{FE02F683-E4F3-8465-72E4-F1E1C0072A0D}"/>
                </a:ext>
              </a:extLst>
            </p:cNvPr>
            <p:cNvPicPr>
              <a:picLocks noChangeAspect="1"/>
            </p:cNvPicPr>
            <p:nvPr/>
          </p:nvPicPr>
          <p:blipFill>
            <a:blip r:embed="rId23">
              <a:extLst>
                <a:ext uri="{BEBA8EAE-BF5A-486C-A8C5-ECC9F3942E4B}">
                  <a14:imgProps xmlns:a14="http://schemas.microsoft.com/office/drawing/2010/main">
                    <a14:imgLayer r:embed="rId24">
                      <a14:imgEffect>
                        <a14:backgroundRemoval t="9375" b="89063" l="9434" r="91195">
                          <a14:foregroundMark x1="91195" y1="53125" x2="91195" y2="53125"/>
                          <a14:foregroundMark x1="23899" y1="59375" x2="23899" y2="59375"/>
                          <a14:backgroundMark x1="92453" y1="62500" x2="92453" y2="62500"/>
                          <a14:backgroundMark x1="24528" y1="62500" x2="24528" y2="62500"/>
                          <a14:backgroundMark x1="22642" y1="62500" x2="22642" y2="62500"/>
                        </a14:backgroundRemoval>
                      </a14:imgEffect>
                    </a14:imgLayer>
                  </a14:imgProps>
                </a:ext>
              </a:extLst>
            </a:blip>
            <a:stretch>
              <a:fillRect/>
            </a:stretch>
          </p:blipFill>
          <p:spPr>
            <a:xfrm>
              <a:off x="20919895" y="27283237"/>
              <a:ext cx="1892922" cy="761931"/>
            </a:xfrm>
            <a:prstGeom prst="rect">
              <a:avLst/>
            </a:prstGeom>
          </p:spPr>
        </p:pic>
        <p:sp>
          <p:nvSpPr>
            <p:cNvPr id="29" name="TextBox 28">
              <a:extLst>
                <a:ext uri="{FF2B5EF4-FFF2-40B4-BE49-F238E27FC236}">
                  <a16:creationId xmlns:a16="http://schemas.microsoft.com/office/drawing/2014/main" id="{4126CAD9-C1CA-AE12-41E5-8B33766565E5}"/>
                </a:ext>
              </a:extLst>
            </p:cNvPr>
            <p:cNvSpPr txBox="1"/>
            <p:nvPr/>
          </p:nvSpPr>
          <p:spPr>
            <a:xfrm>
              <a:off x="15688075" y="27134309"/>
              <a:ext cx="5494732" cy="1015663"/>
            </a:xfrm>
            <a:prstGeom prst="rect">
              <a:avLst/>
            </a:prstGeom>
            <a:noFill/>
          </p:spPr>
          <p:txBody>
            <a:bodyPr wrap="square" rtlCol="1">
              <a:spAutoFit/>
            </a:bodyPr>
            <a:lstStyle/>
            <a:p>
              <a:pPr algn="r"/>
              <a:r>
                <a:rPr lang="ar-SA" sz="6000" dirty="0">
                  <a:cs typeface="+mj-cs"/>
                </a:rPr>
                <a:t>الخط الأخضر</a:t>
              </a:r>
            </a:p>
          </p:txBody>
        </p:sp>
        <p:pic>
          <p:nvPicPr>
            <p:cNvPr id="2" name="Picture 1">
              <a:extLst>
                <a:ext uri="{FF2B5EF4-FFF2-40B4-BE49-F238E27FC236}">
                  <a16:creationId xmlns:a16="http://schemas.microsoft.com/office/drawing/2014/main" id="{178A3E30-E576-56AB-D159-6B57D7A0D6CE}"/>
                </a:ext>
              </a:extLst>
            </p:cNvPr>
            <p:cNvPicPr>
              <a:picLocks noChangeAspect="1"/>
            </p:cNvPicPr>
            <p:nvPr/>
          </p:nvPicPr>
          <p:blipFill>
            <a:blip r:embed="rId25">
              <a:extLst>
                <a:ext uri="{BEBA8EAE-BF5A-486C-A8C5-ECC9F3942E4B}">
                  <a14:imgProps xmlns:a14="http://schemas.microsoft.com/office/drawing/2010/main">
                    <a14:imgLayer r:embed="rId26">
                      <a14:imgEffect>
                        <a14:backgroundRemoval t="5288" b="89904" l="9091" r="89899">
                          <a14:foregroundMark x1="45455" y1="11538" x2="45455" y2="11538"/>
                          <a14:foregroundMark x1="45455" y1="10577" x2="43434" y2="8654"/>
                          <a14:foregroundMark x1="49495" y1="9135" x2="49495" y2="9135"/>
                          <a14:foregroundMark x1="40404" y1="5288" x2="40404" y2="5288"/>
                          <a14:backgroundMark x1="51515" y1="58173" x2="51515" y2="58173"/>
                        </a14:backgroundRemoval>
                      </a14:imgEffect>
                    </a14:imgLayer>
                  </a14:imgProps>
                </a:ext>
              </a:extLst>
            </a:blip>
            <a:stretch>
              <a:fillRect/>
            </a:stretch>
          </p:blipFill>
          <p:spPr>
            <a:xfrm>
              <a:off x="43307185" y="4245429"/>
              <a:ext cx="2053106" cy="4313596"/>
            </a:xfrm>
            <a:prstGeom prst="rect">
              <a:avLst/>
            </a:prstGeom>
          </p:spPr>
        </p:pic>
        <p:pic>
          <p:nvPicPr>
            <p:cNvPr id="10" name="Picture 9">
              <a:extLst>
                <a:ext uri="{FF2B5EF4-FFF2-40B4-BE49-F238E27FC236}">
                  <a16:creationId xmlns:a16="http://schemas.microsoft.com/office/drawing/2014/main" id="{EA7D7FFE-2D04-4F67-DFF3-7F638735F9D5}"/>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029673" y="25171392"/>
              <a:ext cx="16993066" cy="1807380"/>
            </a:xfrm>
            <a:prstGeom prst="rect">
              <a:avLst/>
            </a:prstGeom>
          </p:spPr>
        </p:pic>
      </p:grpSp>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001F33"/>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chemeClr val="bg1"/>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chemeClr val="bg1"/>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spTree>
    <p:extLst>
      <p:ext uri="{BB962C8B-B14F-4D97-AF65-F5344CB8AC3E}">
        <p14:creationId xmlns:p14="http://schemas.microsoft.com/office/powerpoint/2010/main" val="32695206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001F33"/>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chemeClr val="bg1"/>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grpSp>
        <p:nvGrpSpPr>
          <p:cNvPr id="30" name="Group 29">
            <a:extLst>
              <a:ext uri="{FF2B5EF4-FFF2-40B4-BE49-F238E27FC236}">
                <a16:creationId xmlns:a16="http://schemas.microsoft.com/office/drawing/2014/main" id="{2A8A2BA3-91BA-F9C3-0FDF-CFCAA8171308}"/>
              </a:ext>
            </a:extLst>
          </p:cNvPr>
          <p:cNvGrpSpPr/>
          <p:nvPr/>
        </p:nvGrpSpPr>
        <p:grpSpPr>
          <a:xfrm>
            <a:off x="-156661" y="97938"/>
            <a:ext cx="43088971" cy="30275200"/>
            <a:chOff x="3798096" y="6"/>
            <a:chExt cx="42803763" cy="30275200"/>
          </a:xfrm>
        </p:grpSpPr>
        <p:grpSp>
          <p:nvGrpSpPr>
            <p:cNvPr id="32" name="Group 31">
              <a:extLst>
                <a:ext uri="{FF2B5EF4-FFF2-40B4-BE49-F238E27FC236}">
                  <a16:creationId xmlns:a16="http://schemas.microsoft.com/office/drawing/2014/main" id="{90085A22-7D6D-991A-A436-7F55FD9E5F23}"/>
                </a:ext>
              </a:extLst>
            </p:cNvPr>
            <p:cNvGrpSpPr/>
            <p:nvPr/>
          </p:nvGrpSpPr>
          <p:grpSpPr>
            <a:xfrm>
              <a:off x="3798096" y="6"/>
              <a:ext cx="42803763" cy="30275200"/>
              <a:chOff x="0" y="6"/>
              <a:chExt cx="42803763" cy="30275200"/>
            </a:xfrm>
          </p:grpSpPr>
          <p:pic>
            <p:nvPicPr>
              <p:cNvPr id="44" name="Picture 43">
                <a:extLst>
                  <a:ext uri="{FF2B5EF4-FFF2-40B4-BE49-F238E27FC236}">
                    <a16:creationId xmlns:a16="http://schemas.microsoft.com/office/drawing/2014/main" id="{D8D521F4-7DD5-F2FC-D274-A8BBCE5475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
                <a:ext cx="42803763" cy="30275200"/>
              </a:xfrm>
              <a:prstGeom prst="rect">
                <a:avLst/>
              </a:prstGeom>
            </p:spPr>
          </p:pic>
          <p:pic>
            <p:nvPicPr>
              <p:cNvPr id="45" name="Picture 44">
                <a:extLst>
                  <a:ext uri="{FF2B5EF4-FFF2-40B4-BE49-F238E27FC236}">
                    <a16:creationId xmlns:a16="http://schemas.microsoft.com/office/drawing/2014/main" id="{0D82BD84-2017-FDEE-EA32-80D8496CE77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40212743" y="27216619"/>
                <a:ext cx="1678078" cy="915315"/>
              </a:xfrm>
              <a:prstGeom prst="rect">
                <a:avLst/>
              </a:prstGeom>
            </p:spPr>
          </p:pic>
          <p:sp>
            <p:nvSpPr>
              <p:cNvPr id="46" name="TextBox 45">
                <a:extLst>
                  <a:ext uri="{FF2B5EF4-FFF2-40B4-BE49-F238E27FC236}">
                    <a16:creationId xmlns:a16="http://schemas.microsoft.com/office/drawing/2014/main" id="{B8581B1E-9D4A-4B42-CCFC-2D46FAA47747}"/>
                  </a:ext>
                </a:extLst>
              </p:cNvPr>
              <p:cNvSpPr txBox="1"/>
              <p:nvPr/>
            </p:nvSpPr>
            <p:spPr>
              <a:xfrm>
                <a:off x="34456902" y="27145768"/>
                <a:ext cx="5599719" cy="1015663"/>
              </a:xfrm>
              <a:prstGeom prst="rect">
                <a:avLst/>
              </a:prstGeom>
              <a:noFill/>
            </p:spPr>
            <p:txBody>
              <a:bodyPr wrap="square" rtlCol="1">
                <a:spAutoFit/>
              </a:bodyPr>
              <a:lstStyle/>
              <a:p>
                <a:pPr algn="r"/>
                <a:r>
                  <a:rPr lang="ar-SA" sz="6000" dirty="0">
                    <a:cs typeface="+mj-cs"/>
                  </a:rPr>
                  <a:t>حدود منطقة الدراسة</a:t>
                </a:r>
              </a:p>
            </p:txBody>
          </p:sp>
          <p:pic>
            <p:nvPicPr>
              <p:cNvPr id="47" name="Picture 46">
                <a:extLst>
                  <a:ext uri="{FF2B5EF4-FFF2-40B4-BE49-F238E27FC236}">
                    <a16:creationId xmlns:a16="http://schemas.microsoft.com/office/drawing/2014/main" id="{722FFEBE-5236-3C84-1AFC-980D0061F40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a:off x="40235762" y="28114158"/>
                <a:ext cx="1632040" cy="1192655"/>
              </a:xfrm>
              <a:prstGeom prst="rect">
                <a:avLst/>
              </a:prstGeom>
            </p:spPr>
          </p:pic>
          <p:sp>
            <p:nvSpPr>
              <p:cNvPr id="48" name="TextBox 47">
                <a:extLst>
                  <a:ext uri="{FF2B5EF4-FFF2-40B4-BE49-F238E27FC236}">
                    <a16:creationId xmlns:a16="http://schemas.microsoft.com/office/drawing/2014/main" id="{958250BC-2D07-C5B9-9DF0-120BBBEC80CF}"/>
                  </a:ext>
                </a:extLst>
              </p:cNvPr>
              <p:cNvSpPr txBox="1"/>
              <p:nvPr/>
            </p:nvSpPr>
            <p:spPr>
              <a:xfrm>
                <a:off x="36004500" y="28202655"/>
                <a:ext cx="4052121" cy="1015663"/>
              </a:xfrm>
              <a:prstGeom prst="rect">
                <a:avLst/>
              </a:prstGeom>
              <a:noFill/>
            </p:spPr>
            <p:txBody>
              <a:bodyPr wrap="square" rtlCol="1">
                <a:spAutoFit/>
              </a:bodyPr>
              <a:lstStyle/>
              <a:p>
                <a:pPr algn="r"/>
                <a:r>
                  <a:rPr lang="ar-SA" sz="6000" dirty="0">
                    <a:cs typeface="+mj-cs"/>
                  </a:rPr>
                  <a:t>المنطقة المبنية</a:t>
                </a:r>
              </a:p>
            </p:txBody>
          </p:sp>
          <p:pic>
            <p:nvPicPr>
              <p:cNvPr id="49" name="Picture 48">
                <a:extLst>
                  <a:ext uri="{FF2B5EF4-FFF2-40B4-BE49-F238E27FC236}">
                    <a16:creationId xmlns:a16="http://schemas.microsoft.com/office/drawing/2014/main" id="{0E6E76D5-6892-C330-7C68-EFA7EBB91739}"/>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imgEffect>
                      </a14:imgLayer>
                    </a14:imgProps>
                  </a:ext>
                </a:extLst>
              </a:blip>
              <a:stretch>
                <a:fillRect/>
              </a:stretch>
            </p:blipFill>
            <p:spPr>
              <a:xfrm flipV="1">
                <a:off x="32441370" y="27343055"/>
                <a:ext cx="1859410" cy="574727"/>
              </a:xfrm>
              <a:prstGeom prst="rect">
                <a:avLst/>
              </a:prstGeom>
            </p:spPr>
          </p:pic>
          <p:sp>
            <p:nvSpPr>
              <p:cNvPr id="50" name="TextBox 49">
                <a:extLst>
                  <a:ext uri="{FF2B5EF4-FFF2-40B4-BE49-F238E27FC236}">
                    <a16:creationId xmlns:a16="http://schemas.microsoft.com/office/drawing/2014/main" id="{A41C6DCE-E250-35A7-0ADF-F8674A80B67C}"/>
                  </a:ext>
                </a:extLst>
              </p:cNvPr>
              <p:cNvSpPr txBox="1"/>
              <p:nvPr/>
            </p:nvSpPr>
            <p:spPr>
              <a:xfrm>
                <a:off x="26709944" y="27122586"/>
                <a:ext cx="5634315" cy="1015663"/>
              </a:xfrm>
              <a:prstGeom prst="rect">
                <a:avLst/>
              </a:prstGeom>
              <a:noFill/>
            </p:spPr>
            <p:txBody>
              <a:bodyPr wrap="square" rtlCol="1">
                <a:spAutoFit/>
              </a:bodyPr>
              <a:lstStyle/>
              <a:p>
                <a:pPr algn="r"/>
                <a:r>
                  <a:rPr lang="ar-SA" sz="6000" dirty="0">
                    <a:cs typeface="+mj-cs"/>
                  </a:rPr>
                  <a:t>طرق اقليمية</a:t>
                </a:r>
              </a:p>
            </p:txBody>
          </p:sp>
          <p:pic>
            <p:nvPicPr>
              <p:cNvPr id="51" name="Picture 50">
                <a:extLst>
                  <a:ext uri="{FF2B5EF4-FFF2-40B4-BE49-F238E27FC236}">
                    <a16:creationId xmlns:a16="http://schemas.microsoft.com/office/drawing/2014/main" id="{756373BF-C3E2-9EDA-7091-E25EFCA19710}"/>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8621" b="87931" l="6250" r="91406">
                            <a14:foregroundMark x1="7031" y1="58621" x2="7031" y2="58621"/>
                            <a14:foregroundMark x1="91406" y1="58621" x2="91406" y2="58621"/>
                          </a14:backgroundRemoval>
                        </a14:imgEffect>
                      </a14:imgLayer>
                    </a14:imgProps>
                  </a:ext>
                </a:extLst>
              </a:blip>
              <a:stretch>
                <a:fillRect/>
              </a:stretch>
            </p:blipFill>
            <p:spPr>
              <a:xfrm>
                <a:off x="32625421" y="28397447"/>
                <a:ext cx="1491308" cy="675749"/>
              </a:xfrm>
              <a:prstGeom prst="rect">
                <a:avLst/>
              </a:prstGeom>
            </p:spPr>
          </p:pic>
          <p:sp>
            <p:nvSpPr>
              <p:cNvPr id="52" name="TextBox 51">
                <a:extLst>
                  <a:ext uri="{FF2B5EF4-FFF2-40B4-BE49-F238E27FC236}">
                    <a16:creationId xmlns:a16="http://schemas.microsoft.com/office/drawing/2014/main" id="{3E67E888-1B6F-B829-4B40-63C5939F921D}"/>
                  </a:ext>
                </a:extLst>
              </p:cNvPr>
              <p:cNvSpPr txBox="1"/>
              <p:nvPr/>
            </p:nvSpPr>
            <p:spPr>
              <a:xfrm>
                <a:off x="26839097" y="28175298"/>
                <a:ext cx="5494732" cy="1015663"/>
              </a:xfrm>
              <a:prstGeom prst="rect">
                <a:avLst/>
              </a:prstGeom>
              <a:noFill/>
            </p:spPr>
            <p:txBody>
              <a:bodyPr wrap="square" rtlCol="1">
                <a:spAutoFit/>
              </a:bodyPr>
              <a:lstStyle/>
              <a:p>
                <a:pPr algn="r"/>
                <a:r>
                  <a:rPr lang="ar-SA" sz="6000" dirty="0">
                    <a:cs typeface="+mj-cs"/>
                  </a:rPr>
                  <a:t>طرق رئيسية قائمة</a:t>
                </a:r>
              </a:p>
            </p:txBody>
          </p:sp>
          <p:pic>
            <p:nvPicPr>
              <p:cNvPr id="53" name="Picture 52">
                <a:extLst>
                  <a:ext uri="{FF2B5EF4-FFF2-40B4-BE49-F238E27FC236}">
                    <a16:creationId xmlns:a16="http://schemas.microsoft.com/office/drawing/2014/main" id="{F59A6DEE-3FC8-D2DB-1266-3B95068FFC89}"/>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10000" b="90000" l="10000" r="90000"/>
                        </a14:imgEffect>
                      </a14:imgLayer>
                    </a14:imgProps>
                  </a:ext>
                </a:extLst>
              </a:blip>
              <a:stretch>
                <a:fillRect/>
              </a:stretch>
            </p:blipFill>
            <p:spPr>
              <a:xfrm>
                <a:off x="32322596" y="29321515"/>
                <a:ext cx="1943598" cy="953691"/>
              </a:xfrm>
              <a:prstGeom prst="rect">
                <a:avLst/>
              </a:prstGeom>
            </p:spPr>
          </p:pic>
          <p:sp>
            <p:nvSpPr>
              <p:cNvPr id="54" name="TextBox 53">
                <a:extLst>
                  <a:ext uri="{FF2B5EF4-FFF2-40B4-BE49-F238E27FC236}">
                    <a16:creationId xmlns:a16="http://schemas.microsoft.com/office/drawing/2014/main" id="{2F344CC5-9361-A199-9364-12D072017BC6}"/>
                  </a:ext>
                </a:extLst>
              </p:cNvPr>
              <p:cNvSpPr txBox="1"/>
              <p:nvPr/>
            </p:nvSpPr>
            <p:spPr>
              <a:xfrm>
                <a:off x="24385162" y="29138156"/>
                <a:ext cx="7993627" cy="1015663"/>
              </a:xfrm>
              <a:prstGeom prst="rect">
                <a:avLst/>
              </a:prstGeom>
              <a:noFill/>
            </p:spPr>
            <p:txBody>
              <a:bodyPr wrap="square" rtlCol="1">
                <a:spAutoFit/>
              </a:bodyPr>
              <a:lstStyle/>
              <a:p>
                <a:pPr algn="r"/>
                <a:r>
                  <a:rPr lang="ar-SA" sz="6000" dirty="0">
                    <a:cs typeface="+mj-cs"/>
                  </a:rPr>
                  <a:t>طرق مقترحة</a:t>
                </a:r>
              </a:p>
            </p:txBody>
          </p:sp>
          <p:pic>
            <p:nvPicPr>
              <p:cNvPr id="55" name="Picture 54">
                <a:extLst>
                  <a:ext uri="{FF2B5EF4-FFF2-40B4-BE49-F238E27FC236}">
                    <a16:creationId xmlns:a16="http://schemas.microsoft.com/office/drawing/2014/main" id="{007CF691-C5DB-6581-78E4-AB83ACED9783}"/>
                  </a:ext>
                </a:extLst>
              </p:cNvPr>
              <p:cNvPicPr>
                <a:picLocks noChangeAspect="1"/>
              </p:cNvPicPr>
              <p:nvPr/>
            </p:nvPicPr>
            <p:blipFill>
              <a:blip r:embed="rId13">
                <a:extLst>
                  <a:ext uri="{BEBA8EAE-BF5A-486C-A8C5-ECC9F3942E4B}">
                    <a14:imgProps xmlns:a14="http://schemas.microsoft.com/office/drawing/2010/main">
                      <a14:imgLayer r:embed="rId14">
                        <a14:imgEffect>
                          <a14:backgroundRemoval t="9375" b="89063" l="9434" r="91195">
                            <a14:foregroundMark x1="91195" y1="53125" x2="91195" y2="53125"/>
                            <a14:foregroundMark x1="23899" y1="59375" x2="23899" y2="59375"/>
                            <a14:backgroundMark x1="92453" y1="62500" x2="92453" y2="62500"/>
                            <a14:backgroundMark x1="24528" y1="62500" x2="24528" y2="62500"/>
                            <a14:backgroundMark x1="22642" y1="62500" x2="22642" y2="62500"/>
                          </a14:backgroundRemoval>
                        </a14:imgEffect>
                      </a14:imgLayer>
                    </a14:imgProps>
                  </a:ext>
                </a:extLst>
              </a:blip>
              <a:stretch>
                <a:fillRect/>
              </a:stretch>
            </p:blipFill>
            <p:spPr>
              <a:xfrm>
                <a:off x="39974880" y="29376847"/>
                <a:ext cx="1892922" cy="761931"/>
              </a:xfrm>
              <a:prstGeom prst="rect">
                <a:avLst/>
              </a:prstGeom>
            </p:spPr>
          </p:pic>
          <p:sp>
            <p:nvSpPr>
              <p:cNvPr id="56" name="TextBox 55">
                <a:extLst>
                  <a:ext uri="{FF2B5EF4-FFF2-40B4-BE49-F238E27FC236}">
                    <a16:creationId xmlns:a16="http://schemas.microsoft.com/office/drawing/2014/main" id="{89A5573F-7B98-39F4-1E3C-829752F14F4E}"/>
                  </a:ext>
                </a:extLst>
              </p:cNvPr>
              <p:cNvSpPr txBox="1"/>
              <p:nvPr/>
            </p:nvSpPr>
            <p:spPr>
              <a:xfrm>
                <a:off x="34536581" y="29227919"/>
                <a:ext cx="5494732" cy="1015663"/>
              </a:xfrm>
              <a:prstGeom prst="rect">
                <a:avLst/>
              </a:prstGeom>
              <a:noFill/>
            </p:spPr>
            <p:txBody>
              <a:bodyPr wrap="square" rtlCol="1">
                <a:spAutoFit/>
              </a:bodyPr>
              <a:lstStyle/>
              <a:p>
                <a:pPr algn="r"/>
                <a:r>
                  <a:rPr lang="ar-SA" sz="6000" dirty="0">
                    <a:cs typeface="+mj-cs"/>
                  </a:rPr>
                  <a:t>الخط الأخضر</a:t>
                </a:r>
              </a:p>
            </p:txBody>
          </p:sp>
          <p:pic>
            <p:nvPicPr>
              <p:cNvPr id="57" name="Picture 56">
                <a:extLst>
                  <a:ext uri="{FF2B5EF4-FFF2-40B4-BE49-F238E27FC236}">
                    <a16:creationId xmlns:a16="http://schemas.microsoft.com/office/drawing/2014/main" id="{95ABF532-B1BF-C4DE-9FDA-C8E1471C4365}"/>
                  </a:ext>
                </a:extLst>
              </p:cNvPr>
              <p:cNvPicPr>
                <a:picLocks noChangeAspect="1"/>
              </p:cNvPicPr>
              <p:nvPr/>
            </p:nvPicPr>
            <p:blipFill>
              <a:blip r:embed="rId15">
                <a:extLst>
                  <a:ext uri="{BEBA8EAE-BF5A-486C-A8C5-ECC9F3942E4B}">
                    <a14:imgProps xmlns:a14="http://schemas.microsoft.com/office/drawing/2010/main">
                      <a14:imgLayer r:embed="rId16">
                        <a14:imgEffect>
                          <a14:backgroundRemoval t="9302" b="89922" l="9302" r="92248">
                            <a14:foregroundMark x1="40310" y1="29457" x2="40310" y2="29457"/>
                            <a14:foregroundMark x1="28682" y1="14729" x2="28682" y2="14729"/>
                            <a14:foregroundMark x1="92248" y1="49612" x2="92248" y2="49612"/>
                          </a14:backgroundRemoval>
                        </a14:imgEffect>
                      </a14:imgLayer>
                    </a14:imgProps>
                  </a:ext>
                </a:extLst>
              </a:blip>
              <a:stretch>
                <a:fillRect/>
              </a:stretch>
            </p:blipFill>
            <p:spPr>
              <a:xfrm>
                <a:off x="25039254" y="29196318"/>
                <a:ext cx="1032951" cy="1032951"/>
              </a:xfrm>
              <a:prstGeom prst="rect">
                <a:avLst/>
              </a:prstGeom>
            </p:spPr>
          </p:pic>
          <p:pic>
            <p:nvPicPr>
              <p:cNvPr id="58" name="Picture 57">
                <a:extLst>
                  <a:ext uri="{FF2B5EF4-FFF2-40B4-BE49-F238E27FC236}">
                    <a16:creationId xmlns:a16="http://schemas.microsoft.com/office/drawing/2014/main" id="{354B1833-9BC3-3324-6E12-BF5780F5E4BF}"/>
                  </a:ext>
                </a:extLst>
              </p:cNvPr>
              <p:cNvPicPr>
                <a:picLocks noChangeAspect="1"/>
              </p:cNvPicPr>
              <p:nvPr/>
            </p:nvPicPr>
            <p:blipFill>
              <a:blip r:embed="rId17">
                <a:extLst>
                  <a:ext uri="{BEBA8EAE-BF5A-486C-A8C5-ECC9F3942E4B}">
                    <a14:imgProps xmlns:a14="http://schemas.microsoft.com/office/drawing/2010/main">
                      <a14:imgLayer r:embed="rId18">
                        <a14:imgEffect>
                          <a14:backgroundRemoval t="10000" b="90000" l="10000" r="90000"/>
                        </a14:imgEffect>
                      </a14:imgLayer>
                    </a14:imgProps>
                  </a:ext>
                </a:extLst>
              </a:blip>
              <a:stretch>
                <a:fillRect/>
              </a:stretch>
            </p:blipFill>
            <p:spPr>
              <a:xfrm>
                <a:off x="24831099" y="28066080"/>
                <a:ext cx="1432908" cy="1243259"/>
              </a:xfrm>
              <a:prstGeom prst="rect">
                <a:avLst/>
              </a:prstGeom>
            </p:spPr>
          </p:pic>
          <p:pic>
            <p:nvPicPr>
              <p:cNvPr id="59" name="Picture 58">
                <a:extLst>
                  <a:ext uri="{FF2B5EF4-FFF2-40B4-BE49-F238E27FC236}">
                    <a16:creationId xmlns:a16="http://schemas.microsoft.com/office/drawing/2014/main" id="{133989C0-8681-9AC8-9DDE-C7CA14D0E54A}"/>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10000" b="90000" l="10000" r="90000">
                            <a14:foregroundMark x1="56429" y1="85271" x2="56429" y2="85271"/>
                            <a14:foregroundMark x1="52143" y1="89147" x2="52143" y2="89147"/>
                          </a14:backgroundRemoval>
                        </a14:imgEffect>
                      </a14:imgLayer>
                    </a14:imgProps>
                  </a:ext>
                </a:extLst>
              </a:blip>
              <a:stretch>
                <a:fillRect/>
              </a:stretch>
            </p:blipFill>
            <p:spPr>
              <a:xfrm>
                <a:off x="24841454" y="26834632"/>
                <a:ext cx="1434312" cy="1321616"/>
              </a:xfrm>
              <a:prstGeom prst="rect">
                <a:avLst/>
              </a:prstGeom>
            </p:spPr>
          </p:pic>
          <p:sp>
            <p:nvSpPr>
              <p:cNvPr id="60" name="TextBox 59">
                <a:extLst>
                  <a:ext uri="{FF2B5EF4-FFF2-40B4-BE49-F238E27FC236}">
                    <a16:creationId xmlns:a16="http://schemas.microsoft.com/office/drawing/2014/main" id="{A58FD296-D9A9-EF29-E3BB-B5D0B11F0976}"/>
                  </a:ext>
                </a:extLst>
              </p:cNvPr>
              <p:cNvSpPr txBox="1"/>
              <p:nvPr/>
            </p:nvSpPr>
            <p:spPr>
              <a:xfrm>
                <a:off x="18962986" y="27027944"/>
                <a:ext cx="5634315" cy="1015663"/>
              </a:xfrm>
              <a:prstGeom prst="rect">
                <a:avLst/>
              </a:prstGeom>
              <a:noFill/>
            </p:spPr>
            <p:txBody>
              <a:bodyPr wrap="square" rtlCol="1">
                <a:spAutoFit/>
              </a:bodyPr>
              <a:lstStyle/>
              <a:p>
                <a:pPr algn="r"/>
                <a:r>
                  <a:rPr lang="ar-SA" sz="6000" dirty="0">
                    <a:cs typeface="+mj-cs"/>
                  </a:rPr>
                  <a:t>مركز شبه اقليمي</a:t>
                </a:r>
              </a:p>
            </p:txBody>
          </p:sp>
          <p:sp>
            <p:nvSpPr>
              <p:cNvPr id="61" name="TextBox 60">
                <a:extLst>
                  <a:ext uri="{FF2B5EF4-FFF2-40B4-BE49-F238E27FC236}">
                    <a16:creationId xmlns:a16="http://schemas.microsoft.com/office/drawing/2014/main" id="{D9E278FD-4847-AD70-DD9D-BBF74363BE72}"/>
                  </a:ext>
                </a:extLst>
              </p:cNvPr>
              <p:cNvSpPr txBox="1"/>
              <p:nvPr/>
            </p:nvSpPr>
            <p:spPr>
              <a:xfrm>
                <a:off x="18990050" y="28057533"/>
                <a:ext cx="5634315" cy="1015663"/>
              </a:xfrm>
              <a:prstGeom prst="rect">
                <a:avLst/>
              </a:prstGeom>
              <a:noFill/>
            </p:spPr>
            <p:txBody>
              <a:bodyPr wrap="square" rtlCol="1">
                <a:spAutoFit/>
              </a:bodyPr>
              <a:lstStyle/>
              <a:p>
                <a:pPr algn="r"/>
                <a:r>
                  <a:rPr lang="ar-SA" sz="6000" dirty="0">
                    <a:cs typeface="+mj-cs"/>
                  </a:rPr>
                  <a:t>مركز محلي</a:t>
                </a:r>
              </a:p>
            </p:txBody>
          </p:sp>
          <p:sp>
            <p:nvSpPr>
              <p:cNvPr id="62" name="TextBox 61">
                <a:extLst>
                  <a:ext uri="{FF2B5EF4-FFF2-40B4-BE49-F238E27FC236}">
                    <a16:creationId xmlns:a16="http://schemas.microsoft.com/office/drawing/2014/main" id="{3FCFB96F-88A4-CC69-2DF3-E27CDE9B3416}"/>
                  </a:ext>
                </a:extLst>
              </p:cNvPr>
              <p:cNvSpPr txBox="1"/>
              <p:nvPr/>
            </p:nvSpPr>
            <p:spPr>
              <a:xfrm>
                <a:off x="18990050" y="29068925"/>
                <a:ext cx="5634315" cy="1015663"/>
              </a:xfrm>
              <a:prstGeom prst="rect">
                <a:avLst/>
              </a:prstGeom>
              <a:noFill/>
            </p:spPr>
            <p:txBody>
              <a:bodyPr wrap="square" rtlCol="1">
                <a:spAutoFit/>
              </a:bodyPr>
              <a:lstStyle/>
              <a:p>
                <a:pPr algn="r"/>
                <a:r>
                  <a:rPr lang="ar-SA" sz="6000" dirty="0">
                    <a:cs typeface="+mj-cs"/>
                  </a:rPr>
                  <a:t>مركز مجاورة</a:t>
                </a:r>
              </a:p>
            </p:txBody>
          </p:sp>
          <p:pic>
            <p:nvPicPr>
              <p:cNvPr id="63" name="Picture 62">
                <a:extLst>
                  <a:ext uri="{FF2B5EF4-FFF2-40B4-BE49-F238E27FC236}">
                    <a16:creationId xmlns:a16="http://schemas.microsoft.com/office/drawing/2014/main" id="{3D0210D0-CCCB-00F4-971E-55AD24CBF87C}"/>
                  </a:ext>
                </a:extLst>
              </p:cNvPr>
              <p:cNvPicPr>
                <a:picLocks noChangeAspect="1"/>
              </p:cNvPicPr>
              <p:nvPr/>
            </p:nvPicPr>
            <p:blipFill>
              <a:blip r:embed="rId21">
                <a:extLst>
                  <a:ext uri="{BEBA8EAE-BF5A-486C-A8C5-ECC9F3942E4B}">
                    <a14:imgProps xmlns:a14="http://schemas.microsoft.com/office/drawing/2010/main">
                      <a14:imgLayer r:embed="rId22">
                        <a14:imgEffect>
                          <a14:backgroundRemoval t="10000" b="90000" l="10000" r="90000">
                            <a14:foregroundMark x1="34307" y1="11905" x2="34307" y2="11905"/>
                          </a14:backgroundRemoval>
                        </a14:imgEffect>
                      </a14:imgLayer>
                    </a14:imgProps>
                  </a:ext>
                </a:extLst>
              </a:blip>
              <a:stretch>
                <a:fillRect/>
              </a:stretch>
            </p:blipFill>
            <p:spPr>
              <a:xfrm>
                <a:off x="18216568" y="27094180"/>
                <a:ext cx="1492835" cy="915315"/>
              </a:xfrm>
              <a:prstGeom prst="rect">
                <a:avLst/>
              </a:prstGeom>
            </p:spPr>
          </p:pic>
          <p:sp>
            <p:nvSpPr>
              <p:cNvPr id="64" name="TextBox 63">
                <a:extLst>
                  <a:ext uri="{FF2B5EF4-FFF2-40B4-BE49-F238E27FC236}">
                    <a16:creationId xmlns:a16="http://schemas.microsoft.com/office/drawing/2014/main" id="{EA8D50F4-2E90-92DC-CBF6-F79A786D26D0}"/>
                  </a:ext>
                </a:extLst>
              </p:cNvPr>
              <p:cNvSpPr txBox="1"/>
              <p:nvPr/>
            </p:nvSpPr>
            <p:spPr>
              <a:xfrm>
                <a:off x="12283041" y="26993832"/>
                <a:ext cx="5634315" cy="1015663"/>
              </a:xfrm>
              <a:prstGeom prst="rect">
                <a:avLst/>
              </a:prstGeom>
              <a:noFill/>
            </p:spPr>
            <p:txBody>
              <a:bodyPr wrap="square" rtlCol="1">
                <a:spAutoFit/>
              </a:bodyPr>
              <a:lstStyle/>
              <a:p>
                <a:pPr algn="r"/>
                <a:r>
                  <a:rPr lang="ar-SA" sz="6000" dirty="0">
                    <a:cs typeface="+mj-cs"/>
                  </a:rPr>
                  <a:t>نطاق الخدمة</a:t>
                </a:r>
              </a:p>
            </p:txBody>
          </p:sp>
          <p:pic>
            <p:nvPicPr>
              <p:cNvPr id="65" name="Picture 64">
                <a:extLst>
                  <a:ext uri="{FF2B5EF4-FFF2-40B4-BE49-F238E27FC236}">
                    <a16:creationId xmlns:a16="http://schemas.microsoft.com/office/drawing/2014/main" id="{A79B4867-F8CA-4BF1-BCB4-9CF646E8A99A}"/>
                  </a:ext>
                </a:extLst>
              </p:cNvPr>
              <p:cNvPicPr>
                <a:picLocks noChangeAspect="1"/>
              </p:cNvPicPr>
              <p:nvPr/>
            </p:nvPicPr>
            <p:blipFill rotWithShape="1">
              <a:blip r:embed="rId23">
                <a:extLst>
                  <a:ext uri="{BEBA8EAE-BF5A-486C-A8C5-ECC9F3942E4B}">
                    <a14:imgProps xmlns:a14="http://schemas.microsoft.com/office/drawing/2010/main">
                      <a14:imgLayer r:embed="rId24">
                        <a14:imgEffect>
                          <a14:backgroundRemoval t="4630" b="97222" l="5085" r="89831">
                            <a14:foregroundMark x1="42373" y1="82407" x2="42373" y2="82407"/>
                            <a14:foregroundMark x1="30508" y1="87963" x2="30508" y2="87963"/>
                            <a14:foregroundMark x1="51977" y1="93519" x2="50847" y2="91667"/>
                            <a14:foregroundMark x1="52542" y1="94444" x2="51977" y2="93519"/>
                            <a14:foregroundMark x1="50847" y1="91667" x2="49153" y2="91667"/>
                            <a14:foregroundMark x1="23729" y1="79630" x2="20339" y2="78704"/>
                            <a14:foregroundMark x1="25424" y1="85185" x2="25424" y2="87037"/>
                            <a14:foregroundMark x1="22034" y1="89815" x2="22034" y2="90741"/>
                            <a14:foregroundMark x1="25424" y1="76852" x2="23729" y2="76852"/>
                            <a14:foregroundMark x1="50847" y1="76852" x2="50847" y2="76852"/>
                            <a14:foregroundMark x1="57627" y1="76852" x2="57627" y2="76852"/>
                            <a14:foregroundMark x1="18644" y1="15741" x2="18644" y2="15741"/>
                            <a14:foregroundMark x1="49153" y1="15741" x2="49153" y2="15741"/>
                            <a14:foregroundMark x1="57627" y1="15741" x2="57627" y2="15741"/>
                            <a14:foregroundMark x1="23729" y1="26852" x2="23729" y2="26852"/>
                            <a14:foregroundMark x1="32203" y1="29630" x2="32203" y2="29630"/>
                            <a14:foregroundMark x1="28814" y1="14815" x2="33898" y2="6481"/>
                            <a14:foregroundMark x1="35593" y1="7407" x2="40678" y2="16667"/>
                            <a14:foregroundMark x1="40678" y1="16667" x2="40678" y2="16667"/>
                            <a14:foregroundMark x1="42373" y1="14815" x2="61017" y2="14815"/>
                            <a14:foregroundMark x1="61017" y1="14815" x2="62712" y2="14815"/>
                            <a14:foregroundMark x1="62712" y1="15741" x2="61017" y2="17593"/>
                            <a14:foregroundMark x1="61017" y1="17593" x2="52542" y2="21296"/>
                            <a14:foregroundMark x1="52542" y1="21296" x2="47458" y2="25000"/>
                            <a14:foregroundMark x1="49153" y1="24074" x2="52542" y2="34259"/>
                            <a14:foregroundMark x1="52542" y1="34259" x2="35593" y2="27778"/>
                            <a14:foregroundMark x1="38983" y1="27778" x2="23729" y2="32407"/>
                            <a14:foregroundMark x1="23729" y1="32407" x2="18644" y2="35185"/>
                            <a14:foregroundMark x1="18644" y1="35185" x2="22034" y2="25926"/>
                            <a14:foregroundMark x1="22034" y1="25926" x2="25424" y2="21296"/>
                            <a14:foregroundMark x1="25424" y1="25926" x2="11864" y2="15741"/>
                            <a14:foregroundMark x1="11864" y1="15741" x2="10169" y2="14815"/>
                            <a14:foregroundMark x1="10169" y1="15741" x2="32203" y2="15741"/>
                            <a14:foregroundMark x1="15254" y1="14815" x2="32203" y2="15741"/>
                            <a14:foregroundMark x1="25424" y1="15741" x2="6780" y2="15741"/>
                            <a14:foregroundMark x1="6780" y1="15741" x2="6780" y2="15741"/>
                            <a14:foregroundMark x1="22034" y1="14815" x2="32203" y2="12963"/>
                            <a14:foregroundMark x1="32203" y1="12963" x2="32203" y2="12963"/>
                            <a14:foregroundMark x1="33898" y1="12037" x2="37288" y2="4630"/>
                            <a14:foregroundMark x1="37288" y1="4630" x2="37288" y2="4630"/>
                            <a14:foregroundMark x1="37288" y1="4630" x2="40678" y2="14815"/>
                            <a14:foregroundMark x1="42373" y1="13889" x2="37288" y2="6481"/>
                            <a14:foregroundMark x1="38983" y1="5556" x2="40678" y2="12963"/>
                            <a14:foregroundMark x1="40678" y1="8333" x2="38983" y2="6481"/>
                            <a14:foregroundMark x1="38983" y1="6481" x2="32203" y2="4630"/>
                            <a14:foregroundMark x1="32203" y1="4630" x2="30508" y2="4630"/>
                            <a14:foregroundMark x1="35593" y1="66667" x2="28814" y2="76852"/>
                            <a14:foregroundMark x1="35593" y1="66667" x2="42373" y2="75000"/>
                            <a14:foregroundMark x1="42373" y1="75000" x2="61017" y2="75926"/>
                            <a14:foregroundMark x1="44068" y1="73148" x2="35593" y2="65741"/>
                            <a14:foregroundMark x1="35593" y1="65741" x2="35593" y2="64815"/>
                            <a14:foregroundMark x1="37288" y1="67593" x2="37288" y2="64815"/>
                            <a14:foregroundMark x1="38983" y1="66667" x2="42373" y2="70370"/>
                            <a14:foregroundMark x1="30508" y1="67593" x2="25424" y2="75926"/>
                            <a14:foregroundMark x1="25424" y1="75926" x2="25424" y2="76852"/>
                            <a14:foregroundMark x1="27119" y1="75926" x2="10169" y2="75926"/>
                            <a14:foregroundMark x1="8475" y1="76852" x2="10169" y2="79630"/>
                            <a14:foregroundMark x1="10169" y1="79630" x2="22034" y2="84259"/>
                            <a14:foregroundMark x1="22034" y1="84259" x2="22034" y2="84259"/>
                            <a14:foregroundMark x1="10169" y1="78704" x2="5085" y2="75926"/>
                            <a14:foregroundMark x1="20493" y1="90741" x2="18644" y2="93519"/>
                            <a14:foregroundMark x1="24808" y1="84259" x2="20493" y2="90741"/>
                            <a14:foregroundMark x1="25424" y1="83333" x2="24808" y2="84259"/>
                            <a14:foregroundMark x1="18644" y1="93519" x2="16949" y2="94444"/>
                            <a14:foregroundMark x1="16949" y1="96296" x2="23729" y2="96296"/>
                            <a14:foregroundMark x1="33474" y1="90741" x2="37288" y2="88889"/>
                            <a14:foregroundMark x1="27753" y1="93519" x2="33474" y2="90741"/>
                            <a14:foregroundMark x1="22034" y1="96296" x2="27753" y2="93519"/>
                            <a14:foregroundMark x1="46006" y1="93519" x2="50847" y2="95370"/>
                            <a14:foregroundMark x1="33898" y1="88889" x2="46006" y2="93519"/>
                            <a14:foregroundMark x1="50847" y1="95370" x2="55932" y2="94444"/>
                            <a14:foregroundMark x1="54237" y1="95370" x2="52542" y2="95370"/>
                            <a14:foregroundMark x1="55932" y1="96296" x2="52542" y2="97222"/>
                            <a14:foregroundMark x1="52542" y1="96296" x2="54237" y2="94444"/>
                            <a14:foregroundMark x1="53560" y1="93519" x2="47458" y2="85185"/>
                            <a14:foregroundMark x1="54237" y1="94444" x2="53560" y2="93519"/>
                            <a14:foregroundMark x1="47458" y1="84259" x2="54237" y2="93519"/>
                            <a14:foregroundMark x1="47458" y1="85185" x2="61017" y2="80556"/>
                            <a14:foregroundMark x1="61017" y1="80556" x2="64407" y2="75926"/>
                            <a14:foregroundMark x1="59322" y1="75926" x2="49153" y2="73148"/>
                            <a14:foregroundMark x1="44068" y1="75000" x2="33898" y2="67593"/>
                            <a14:foregroundMark x1="33898" y1="67593" x2="33898" y2="67593"/>
                            <a14:foregroundMark x1="33898" y1="68519" x2="30508" y2="73148"/>
                            <a14:foregroundMark x1="30508" y1="73148" x2="22034" y2="77778"/>
                            <a14:foregroundMark x1="22034" y1="77778" x2="8475" y2="76852"/>
                            <a14:backgroundMark x1="8475" y1="90741" x2="8475" y2="90741"/>
                            <a14:backgroundMark x1="35593" y1="98148" x2="35593" y2="98148"/>
                            <a14:backgroundMark x1="30508" y1="93519" x2="30508" y2="93519"/>
                            <a14:backgroundMark x1="45763" y1="97222" x2="45763" y2="97222"/>
                            <a14:backgroundMark x1="8475" y1="84259" x2="8475" y2="84259"/>
                          </a14:backgroundRemoval>
                        </a14:imgEffect>
                      </a14:imgLayer>
                    </a14:imgProps>
                  </a:ext>
                </a:extLst>
              </a:blip>
              <a:srcRect t="62758" r="21849"/>
              <a:stretch/>
            </p:blipFill>
            <p:spPr>
              <a:xfrm>
                <a:off x="18465794" y="29218318"/>
                <a:ext cx="1049300" cy="915316"/>
              </a:xfrm>
              <a:prstGeom prst="rect">
                <a:avLst/>
              </a:prstGeom>
            </p:spPr>
          </p:pic>
          <p:pic>
            <p:nvPicPr>
              <p:cNvPr id="66" name="Picture 65">
                <a:extLst>
                  <a:ext uri="{FF2B5EF4-FFF2-40B4-BE49-F238E27FC236}">
                    <a16:creationId xmlns:a16="http://schemas.microsoft.com/office/drawing/2014/main" id="{3085E305-8E5E-D099-B172-E0EE7194F91A}"/>
                  </a:ext>
                </a:extLst>
              </p:cNvPr>
              <p:cNvPicPr>
                <a:picLocks noChangeAspect="1"/>
              </p:cNvPicPr>
              <p:nvPr/>
            </p:nvPicPr>
            <p:blipFill rotWithShape="1">
              <a:blip r:embed="rId25">
                <a:extLst>
                  <a:ext uri="{BEBA8EAE-BF5A-486C-A8C5-ECC9F3942E4B}">
                    <a14:imgProps xmlns:a14="http://schemas.microsoft.com/office/drawing/2010/main">
                      <a14:imgLayer r:embed="rId24">
                        <a14:imgEffect>
                          <a14:backgroundRemoval t="4630" b="97222" l="5085" r="89831">
                            <a14:foregroundMark x1="42373" y1="82407" x2="42373" y2="82407"/>
                            <a14:foregroundMark x1="30508" y1="87963" x2="30508" y2="87963"/>
                            <a14:foregroundMark x1="52542" y1="94444" x2="50847" y2="91667"/>
                            <a14:foregroundMark x1="50847" y1="91667" x2="49153" y2="91667"/>
                            <a14:foregroundMark x1="23729" y1="79630" x2="20339" y2="78704"/>
                            <a14:foregroundMark x1="25424" y1="85185" x2="25424" y2="87037"/>
                            <a14:foregroundMark x1="22034" y1="89815" x2="22034" y2="90741"/>
                            <a14:foregroundMark x1="25424" y1="76852" x2="23729" y2="76852"/>
                            <a14:foregroundMark x1="50847" y1="76852" x2="50847" y2="76852"/>
                            <a14:foregroundMark x1="57627" y1="76852" x2="57627" y2="76852"/>
                            <a14:foregroundMark x1="18644" y1="15741" x2="18644" y2="15741"/>
                            <a14:foregroundMark x1="49153" y1="15741" x2="49153" y2="15741"/>
                            <a14:foregroundMark x1="57627" y1="15741" x2="57627" y2="15741"/>
                            <a14:foregroundMark x1="23729" y1="26852" x2="23729" y2="26852"/>
                            <a14:foregroundMark x1="32203" y1="29630" x2="32203" y2="29630"/>
                            <a14:foregroundMark x1="28814" y1="14815" x2="33898" y2="6481"/>
                            <a14:foregroundMark x1="35593" y1="7407" x2="40678" y2="16667"/>
                            <a14:foregroundMark x1="40678" y1="16667" x2="40678" y2="16667"/>
                            <a14:foregroundMark x1="42373" y1="14815" x2="61017" y2="14815"/>
                            <a14:foregroundMark x1="61017" y1="14815" x2="62712" y2="14815"/>
                            <a14:foregroundMark x1="62712" y1="15741" x2="61017" y2="17593"/>
                            <a14:foregroundMark x1="61017" y1="17593" x2="52542" y2="21296"/>
                            <a14:foregroundMark x1="52542" y1="21296" x2="47458" y2="25000"/>
                            <a14:foregroundMark x1="49153" y1="24074" x2="52542" y2="34259"/>
                            <a14:foregroundMark x1="52542" y1="34259" x2="35593" y2="27778"/>
                            <a14:foregroundMark x1="38983" y1="27778" x2="23729" y2="32407"/>
                            <a14:foregroundMark x1="23729" y1="32407" x2="18644" y2="35185"/>
                            <a14:foregroundMark x1="18644" y1="35185" x2="22034" y2="25926"/>
                            <a14:foregroundMark x1="22034" y1="25926" x2="25424" y2="21296"/>
                            <a14:foregroundMark x1="25424" y1="25926" x2="11864" y2="15741"/>
                            <a14:foregroundMark x1="11864" y1="15741" x2="10169" y2="14815"/>
                            <a14:foregroundMark x1="10169" y1="15741" x2="32203" y2="15741"/>
                            <a14:foregroundMark x1="15254" y1="14815" x2="32203" y2="15741"/>
                            <a14:foregroundMark x1="25424" y1="15741" x2="6780" y2="15741"/>
                            <a14:foregroundMark x1="6780" y1="15741" x2="6780" y2="15741"/>
                            <a14:foregroundMark x1="22034" y1="14815" x2="32203" y2="12963"/>
                            <a14:foregroundMark x1="32203" y1="12963" x2="32203" y2="12963"/>
                            <a14:foregroundMark x1="33898" y1="12037" x2="37288" y2="4630"/>
                            <a14:foregroundMark x1="37288" y1="4630" x2="37288" y2="4630"/>
                            <a14:foregroundMark x1="37288" y1="4630" x2="40678" y2="14815"/>
                            <a14:foregroundMark x1="42373" y1="13889" x2="37288" y2="6481"/>
                            <a14:foregroundMark x1="38983" y1="5556" x2="40678" y2="12963"/>
                            <a14:foregroundMark x1="40678" y1="8333" x2="38983" y2="6481"/>
                            <a14:foregroundMark x1="38983" y1="6481" x2="32203" y2="4630"/>
                            <a14:foregroundMark x1="32203" y1="4630" x2="30508" y2="4630"/>
                            <a14:foregroundMark x1="35593" y1="66667" x2="28814" y2="76852"/>
                            <a14:foregroundMark x1="35593" y1="66667" x2="42373" y2="75000"/>
                            <a14:foregroundMark x1="42373" y1="75000" x2="61017" y2="75926"/>
                            <a14:foregroundMark x1="44068" y1="73148" x2="35593" y2="65741"/>
                            <a14:foregroundMark x1="35593" y1="65741" x2="35593" y2="64815"/>
                            <a14:foregroundMark x1="37288" y1="67593" x2="37288" y2="64815"/>
                            <a14:foregroundMark x1="38983" y1="66667" x2="42373" y2="70370"/>
                            <a14:foregroundMark x1="30508" y1="67593" x2="25424" y2="75926"/>
                            <a14:foregroundMark x1="25424" y1="75926" x2="25424" y2="76852"/>
                            <a14:foregroundMark x1="27119" y1="75926" x2="10169" y2="75926"/>
                            <a14:foregroundMark x1="8475" y1="76852" x2="10169" y2="79630"/>
                            <a14:foregroundMark x1="10169" y1="79630" x2="22034" y2="84259"/>
                            <a14:foregroundMark x1="22034" y1="84259" x2="22034" y2="84259"/>
                            <a14:foregroundMark x1="10169" y1="78704" x2="5085" y2="75926"/>
                            <a14:foregroundMark x1="25424" y1="83333" x2="18644" y2="93519"/>
                            <a14:foregroundMark x1="18644" y1="93519" x2="16949" y2="94444"/>
                            <a14:foregroundMark x1="16949" y1="96296" x2="23729" y2="96296"/>
                            <a14:foregroundMark x1="22034" y1="96296" x2="37288" y2="88889"/>
                            <a14:foregroundMark x1="33898" y1="88889" x2="50847" y2="95370"/>
                            <a14:foregroundMark x1="50847" y1="95370" x2="55932" y2="94444"/>
                            <a14:foregroundMark x1="54237" y1="95370" x2="52542" y2="95370"/>
                            <a14:foregroundMark x1="55932" y1="96296" x2="52542" y2="97222"/>
                            <a14:foregroundMark x1="52542" y1="96296" x2="54237" y2="94444"/>
                            <a14:foregroundMark x1="54237" y1="94444" x2="47458" y2="85185"/>
                            <a14:foregroundMark x1="47458" y1="84259" x2="54237" y2="93519"/>
                            <a14:foregroundMark x1="47458" y1="85185" x2="61017" y2="80556"/>
                            <a14:foregroundMark x1="61017" y1="80556" x2="64407" y2="75926"/>
                            <a14:foregroundMark x1="59322" y1="75926" x2="49153" y2="73148"/>
                            <a14:foregroundMark x1="44068" y1="75000" x2="33898" y2="67593"/>
                            <a14:foregroundMark x1="33898" y1="67593" x2="33898" y2="67593"/>
                            <a14:foregroundMark x1="33898" y1="68519" x2="30508" y2="73148"/>
                            <a14:foregroundMark x1="30508" y1="73148" x2="22034" y2="77778"/>
                            <a14:foregroundMark x1="22034" y1="77778" x2="8475" y2="76852"/>
                          </a14:backgroundRemoval>
                        </a14:imgEffect>
                      </a14:imgLayer>
                    </a14:imgProps>
                  </a:ext>
                </a:extLst>
              </a:blip>
              <a:srcRect r="21849" b="62758"/>
              <a:stretch/>
            </p:blipFill>
            <p:spPr>
              <a:xfrm>
                <a:off x="18453640" y="28222840"/>
                <a:ext cx="1049301" cy="915316"/>
              </a:xfrm>
              <a:prstGeom prst="rect">
                <a:avLst/>
              </a:prstGeom>
            </p:spPr>
          </p:pic>
          <p:sp>
            <p:nvSpPr>
              <p:cNvPr id="67" name="TextBox 66">
                <a:extLst>
                  <a:ext uri="{FF2B5EF4-FFF2-40B4-BE49-F238E27FC236}">
                    <a16:creationId xmlns:a16="http://schemas.microsoft.com/office/drawing/2014/main" id="{E9C78CD7-8455-DE10-EBD3-A1FF010A8A6E}"/>
                  </a:ext>
                </a:extLst>
              </p:cNvPr>
              <p:cNvSpPr txBox="1"/>
              <p:nvPr/>
            </p:nvSpPr>
            <p:spPr>
              <a:xfrm>
                <a:off x="12257592" y="28095616"/>
                <a:ext cx="5634315" cy="1015663"/>
              </a:xfrm>
              <a:prstGeom prst="rect">
                <a:avLst/>
              </a:prstGeom>
              <a:noFill/>
            </p:spPr>
            <p:txBody>
              <a:bodyPr wrap="square" rtlCol="1">
                <a:spAutoFit/>
              </a:bodyPr>
              <a:lstStyle/>
              <a:p>
                <a:pPr algn="r"/>
                <a:r>
                  <a:rPr lang="ar-SA" sz="6000" dirty="0">
                    <a:cs typeface="+mj-cs"/>
                  </a:rPr>
                  <a:t>مجلس بلدي</a:t>
                </a:r>
              </a:p>
            </p:txBody>
          </p:sp>
          <p:sp>
            <p:nvSpPr>
              <p:cNvPr id="68" name="TextBox 67">
                <a:extLst>
                  <a:ext uri="{FF2B5EF4-FFF2-40B4-BE49-F238E27FC236}">
                    <a16:creationId xmlns:a16="http://schemas.microsoft.com/office/drawing/2014/main" id="{D72060C3-0262-DE22-8ACB-0E76CB56BCAD}"/>
                  </a:ext>
                </a:extLst>
              </p:cNvPr>
              <p:cNvSpPr txBox="1"/>
              <p:nvPr/>
            </p:nvSpPr>
            <p:spPr>
              <a:xfrm>
                <a:off x="12244406" y="29068924"/>
                <a:ext cx="5634315" cy="1015663"/>
              </a:xfrm>
              <a:prstGeom prst="rect">
                <a:avLst/>
              </a:prstGeom>
              <a:noFill/>
            </p:spPr>
            <p:txBody>
              <a:bodyPr wrap="square" rtlCol="1">
                <a:spAutoFit/>
              </a:bodyPr>
              <a:lstStyle/>
              <a:p>
                <a:pPr algn="r"/>
                <a:r>
                  <a:rPr lang="ar-SA" sz="6000" dirty="0">
                    <a:cs typeface="+mj-cs"/>
                  </a:rPr>
                  <a:t>مجلس قروي</a:t>
                </a:r>
              </a:p>
            </p:txBody>
          </p:sp>
          <p:pic>
            <p:nvPicPr>
              <p:cNvPr id="69" name="Picture 68">
                <a:extLst>
                  <a:ext uri="{FF2B5EF4-FFF2-40B4-BE49-F238E27FC236}">
                    <a16:creationId xmlns:a16="http://schemas.microsoft.com/office/drawing/2014/main" id="{0B1605C6-6FEA-8B3D-3F69-686C503EAFDA}"/>
                  </a:ext>
                </a:extLst>
              </p:cNvPr>
              <p:cNvPicPr>
                <a:picLocks noChangeAspect="1"/>
              </p:cNvPicPr>
              <p:nvPr/>
            </p:nvPicPr>
            <p:blipFill>
              <a:blip r:embed="rId26">
                <a:extLst>
                  <a:ext uri="{BEBA8EAE-BF5A-486C-A8C5-ECC9F3942E4B}">
                    <a14:imgProps xmlns:a14="http://schemas.microsoft.com/office/drawing/2010/main">
                      <a14:imgLayer r:embed="rId27">
                        <a14:imgEffect>
                          <a14:backgroundRemoval t="10000" b="90000" l="10000" r="90000">
                            <a14:foregroundMark x1="84564" y1="52000" x2="84564" y2="52000"/>
                            <a14:foregroundMark x1="85906" y1="52000" x2="85906" y2="52000"/>
                            <a14:backgroundMark x1="79866" y1="77000" x2="79866" y2="77000"/>
                            <a14:backgroundMark x1="75168" y1="67000" x2="75168" y2="67000"/>
                            <a14:backgroundMark x1="75839" y1="47000" x2="75839" y2="47000"/>
                            <a14:backgroundMark x1="68456" y1="38000" x2="68456" y2="38000"/>
                            <a14:backgroundMark x1="75839" y1="30000" x2="75839" y2="30000"/>
                            <a14:backgroundMark x1="83221" y1="39000" x2="83221" y2="39000"/>
                            <a14:backgroundMark x1="81879" y1="25000" x2="81879" y2="25000"/>
                            <a14:backgroundMark x1="83893" y1="30000" x2="83893" y2="30000"/>
                            <a14:backgroundMark x1="81879" y1="23000" x2="81879" y2="23000"/>
                            <a14:backgroundMark x1="31544" y1="38000" x2="31544" y2="38000"/>
                            <a14:backgroundMark x1="37584" y1="50000" x2="37584" y2="50000"/>
                            <a14:backgroundMark x1="43624" y1="40000" x2="43624" y2="40000"/>
                            <a14:backgroundMark x1="36913" y1="27000" x2="36913" y2="27000"/>
                            <a14:backgroundMark x1="49664" y1="30000" x2="49664" y2="30000"/>
                            <a14:backgroundMark x1="55034" y1="40000" x2="55034" y2="40000"/>
                            <a14:backgroundMark x1="51007" y1="47000" x2="51007" y2="47000"/>
                            <a14:backgroundMark x1="61074" y1="51000" x2="61074" y2="51000"/>
                            <a14:backgroundMark x1="69799" y1="57000" x2="69799" y2="57000"/>
                            <a14:backgroundMark x1="61745" y1="69000" x2="61745" y2="69000"/>
                            <a14:backgroundMark x1="57047" y1="60000" x2="57047" y2="60000"/>
                            <a14:backgroundMark x1="48993" y1="68000" x2="48993" y2="68000"/>
                            <a14:backgroundMark x1="42282" y1="59000" x2="42282" y2="59000"/>
                            <a14:backgroundMark x1="36242" y1="67000" x2="36242" y2="67000"/>
                            <a14:backgroundMark x1="30201" y1="60000" x2="30201" y2="60000"/>
                            <a14:backgroundMark x1="22819" y1="49000" x2="22819" y2="49000"/>
                            <a14:backgroundMark x1="18792" y1="61000" x2="18792" y2="61000"/>
                            <a14:backgroundMark x1="18792" y1="39000" x2="18792" y2="39000"/>
                            <a14:backgroundMark x1="22148" y1="31000" x2="22148" y2="31000"/>
                            <a14:backgroundMark x1="30201" y1="24000" x2="30201" y2="24000"/>
                            <a14:backgroundMark x1="18121" y1="23000" x2="18121" y2="23000"/>
                            <a14:backgroundMark x1="42282" y1="23000" x2="42282" y2="23000"/>
                            <a14:backgroundMark x1="56376" y1="24000" x2="56376" y2="24000"/>
                            <a14:backgroundMark x1="62416" y1="31000" x2="62416" y2="31000"/>
                            <a14:backgroundMark x1="67785" y1="23000" x2="67785" y2="23000"/>
                            <a14:backgroundMark x1="81879" y1="58000" x2="81879" y2="58000"/>
                            <a14:backgroundMark x1="84564" y1="50000" x2="84564" y2="50000"/>
                            <a14:backgroundMark x1="24832" y1="71000" x2="24832" y2="71000"/>
                            <a14:backgroundMark x1="18792" y1="76000" x2="18792" y2="76000"/>
                            <a14:backgroundMark x1="30201" y1="76000" x2="30201" y2="76000"/>
                            <a14:backgroundMark x1="42282" y1="77000" x2="42282" y2="77000"/>
                            <a14:backgroundMark x1="57047" y1="78000" x2="57047" y2="78000"/>
                            <a14:backgroundMark x1="69128" y1="77000" x2="69128" y2="77000"/>
                          </a14:backgroundRemoval>
                        </a14:imgEffect>
                      </a14:imgLayer>
                    </a14:imgProps>
                  </a:ext>
                </a:extLst>
              </a:blip>
              <a:stretch>
                <a:fillRect/>
              </a:stretch>
            </p:blipFill>
            <p:spPr>
              <a:xfrm>
                <a:off x="12249857" y="27039063"/>
                <a:ext cx="1663084" cy="1116164"/>
              </a:xfrm>
              <a:prstGeom prst="rect">
                <a:avLst/>
              </a:prstGeom>
            </p:spPr>
          </p:pic>
          <p:sp>
            <p:nvSpPr>
              <p:cNvPr id="70" name="TextBox 69">
                <a:extLst>
                  <a:ext uri="{FF2B5EF4-FFF2-40B4-BE49-F238E27FC236}">
                    <a16:creationId xmlns:a16="http://schemas.microsoft.com/office/drawing/2014/main" id="{E676822A-4235-1016-5D4D-018476FC2430}"/>
                  </a:ext>
                </a:extLst>
              </p:cNvPr>
              <p:cNvSpPr txBox="1"/>
              <p:nvPr/>
            </p:nvSpPr>
            <p:spPr>
              <a:xfrm>
                <a:off x="6173930" y="27032011"/>
                <a:ext cx="6012000" cy="1015663"/>
              </a:xfrm>
              <a:prstGeom prst="rect">
                <a:avLst/>
              </a:prstGeom>
              <a:noFill/>
            </p:spPr>
            <p:txBody>
              <a:bodyPr wrap="square" rtlCol="1">
                <a:spAutoFit/>
              </a:bodyPr>
              <a:lstStyle/>
              <a:p>
                <a:pPr algn="r"/>
                <a:r>
                  <a:rPr lang="ar-SA" sz="6000" dirty="0">
                    <a:cs typeface="+mj-cs"/>
                  </a:rPr>
                  <a:t>مناطق معزولة بالجدار</a:t>
                </a:r>
              </a:p>
            </p:txBody>
          </p:sp>
        </p:grpSp>
        <p:pic>
          <p:nvPicPr>
            <p:cNvPr id="33" name="Picture 32">
              <a:extLst>
                <a:ext uri="{FF2B5EF4-FFF2-40B4-BE49-F238E27FC236}">
                  <a16:creationId xmlns:a16="http://schemas.microsoft.com/office/drawing/2014/main" id="{42B43353-B3B5-BF6C-9C3C-FE20C6B37F5C}"/>
                </a:ext>
              </a:extLst>
            </p:cNvPr>
            <p:cNvPicPr>
              <a:picLocks noChangeAspect="1"/>
            </p:cNvPicPr>
            <p:nvPr/>
          </p:nvPicPr>
          <p:blipFill>
            <a:blip r:embed="rId28">
              <a:extLst>
                <a:ext uri="{BEBA8EAE-BF5A-486C-A8C5-ECC9F3942E4B}">
                  <a14:imgProps xmlns:a14="http://schemas.microsoft.com/office/drawing/2010/main">
                    <a14:imgLayer r:embed="rId29">
                      <a14:imgEffect>
                        <a14:backgroundRemoval t="5288" b="89904" l="9091" r="89899">
                          <a14:foregroundMark x1="45455" y1="11538" x2="45455" y2="11538"/>
                          <a14:foregroundMark x1="45455" y1="10577" x2="43434" y2="8654"/>
                          <a14:foregroundMark x1="49495" y1="9135" x2="49495" y2="9135"/>
                          <a14:foregroundMark x1="40404" y1="5288" x2="40404" y2="5288"/>
                          <a14:backgroundMark x1="51515" y1="58173" x2="51515" y2="58173"/>
                        </a14:backgroundRemoval>
                      </a14:imgEffect>
                    </a14:imgLayer>
                  </a14:imgProps>
                </a:ext>
              </a:extLst>
            </a:blip>
            <a:stretch>
              <a:fillRect/>
            </a:stretch>
          </p:blipFill>
          <p:spPr>
            <a:xfrm>
              <a:off x="43307185" y="4245429"/>
              <a:ext cx="2053106" cy="4313596"/>
            </a:xfrm>
            <a:prstGeom prst="rect">
              <a:avLst/>
            </a:prstGeom>
          </p:spPr>
        </p:pic>
        <p:pic>
          <p:nvPicPr>
            <p:cNvPr id="35" name="Picture 34">
              <a:extLst>
                <a:ext uri="{FF2B5EF4-FFF2-40B4-BE49-F238E27FC236}">
                  <a16:creationId xmlns:a16="http://schemas.microsoft.com/office/drawing/2014/main" id="{734BA9A1-5A06-AC4C-A87D-7A150ED4349E}"/>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5029673" y="25171392"/>
              <a:ext cx="16993066" cy="1807380"/>
            </a:xfrm>
            <a:prstGeom prst="rect">
              <a:avLst/>
            </a:prstGeom>
          </p:spPr>
        </p:pic>
      </p:grpSp>
    </p:spTree>
    <p:extLst>
      <p:ext uri="{BB962C8B-B14F-4D97-AF65-F5344CB8AC3E}">
        <p14:creationId xmlns:p14="http://schemas.microsoft.com/office/powerpoint/2010/main" val="34095769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grpSp>
        <p:nvGrpSpPr>
          <p:cNvPr id="2" name="Group 1">
            <a:extLst>
              <a:ext uri="{FF2B5EF4-FFF2-40B4-BE49-F238E27FC236}">
                <a16:creationId xmlns:a16="http://schemas.microsoft.com/office/drawing/2014/main" id="{B8CA3A84-315C-4BDA-5405-346CF7F4679E}"/>
              </a:ext>
            </a:extLst>
          </p:cNvPr>
          <p:cNvGrpSpPr/>
          <p:nvPr/>
        </p:nvGrpSpPr>
        <p:grpSpPr>
          <a:xfrm>
            <a:off x="-4593957" y="17922"/>
            <a:ext cx="47526267" cy="30419599"/>
            <a:chOff x="-793782" y="8"/>
            <a:chExt cx="47395639" cy="30419599"/>
          </a:xfrm>
        </p:grpSpPr>
        <p:grpSp>
          <p:nvGrpSpPr>
            <p:cNvPr id="3" name="Group 2">
              <a:extLst>
                <a:ext uri="{FF2B5EF4-FFF2-40B4-BE49-F238E27FC236}">
                  <a16:creationId xmlns:a16="http://schemas.microsoft.com/office/drawing/2014/main" id="{A9096255-D3B5-C280-3390-AD03D298A3EC}"/>
                </a:ext>
              </a:extLst>
            </p:cNvPr>
            <p:cNvGrpSpPr/>
            <p:nvPr/>
          </p:nvGrpSpPr>
          <p:grpSpPr>
            <a:xfrm>
              <a:off x="-793782" y="8"/>
              <a:ext cx="47395639" cy="30419599"/>
              <a:chOff x="-4591876" y="6"/>
              <a:chExt cx="47395639" cy="30419599"/>
            </a:xfrm>
          </p:grpSpPr>
          <p:pic>
            <p:nvPicPr>
              <p:cNvPr id="6" name="Picture 5">
                <a:extLst>
                  <a:ext uri="{FF2B5EF4-FFF2-40B4-BE49-F238E27FC236}">
                    <a16:creationId xmlns:a16="http://schemas.microsoft.com/office/drawing/2014/main" id="{A587C8B7-A817-5778-6FD5-46D299B102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
                <a:ext cx="42803763" cy="30275200"/>
              </a:xfrm>
              <a:prstGeom prst="rect">
                <a:avLst/>
              </a:prstGeom>
            </p:spPr>
          </p:pic>
          <p:pic>
            <p:nvPicPr>
              <p:cNvPr id="7" name="Picture 6">
                <a:extLst>
                  <a:ext uri="{FF2B5EF4-FFF2-40B4-BE49-F238E27FC236}">
                    <a16:creationId xmlns:a16="http://schemas.microsoft.com/office/drawing/2014/main" id="{D6C7C021-9446-8D0A-2E20-0DE15994191E}"/>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40212743" y="27216619"/>
                <a:ext cx="1678078" cy="915315"/>
              </a:xfrm>
              <a:prstGeom prst="rect">
                <a:avLst/>
              </a:prstGeom>
            </p:spPr>
          </p:pic>
          <p:sp>
            <p:nvSpPr>
              <p:cNvPr id="8" name="TextBox 7">
                <a:extLst>
                  <a:ext uri="{FF2B5EF4-FFF2-40B4-BE49-F238E27FC236}">
                    <a16:creationId xmlns:a16="http://schemas.microsoft.com/office/drawing/2014/main" id="{C301DD12-1266-0BE3-3C5C-1961D667B980}"/>
                  </a:ext>
                </a:extLst>
              </p:cNvPr>
              <p:cNvSpPr txBox="1"/>
              <p:nvPr/>
            </p:nvSpPr>
            <p:spPr>
              <a:xfrm>
                <a:off x="34456902" y="27145768"/>
                <a:ext cx="5599719" cy="1015663"/>
              </a:xfrm>
              <a:prstGeom prst="rect">
                <a:avLst/>
              </a:prstGeom>
              <a:noFill/>
            </p:spPr>
            <p:txBody>
              <a:bodyPr wrap="square" rtlCol="1">
                <a:spAutoFit/>
              </a:bodyPr>
              <a:lstStyle/>
              <a:p>
                <a:pPr algn="r"/>
                <a:r>
                  <a:rPr lang="ar-SA" sz="6000" dirty="0">
                    <a:cs typeface="+mj-cs"/>
                  </a:rPr>
                  <a:t>حدود منطقة الدراسة</a:t>
                </a:r>
              </a:p>
            </p:txBody>
          </p:sp>
          <p:pic>
            <p:nvPicPr>
              <p:cNvPr id="9" name="Picture 8">
                <a:extLst>
                  <a:ext uri="{FF2B5EF4-FFF2-40B4-BE49-F238E27FC236}">
                    <a16:creationId xmlns:a16="http://schemas.microsoft.com/office/drawing/2014/main" id="{845EF911-1E7D-0CA8-7A7A-E44760A030F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flipV="1">
                <a:off x="24816602" y="27315260"/>
                <a:ext cx="1859410" cy="574727"/>
              </a:xfrm>
              <a:prstGeom prst="rect">
                <a:avLst/>
              </a:prstGeom>
            </p:spPr>
          </p:pic>
          <p:sp>
            <p:nvSpPr>
              <p:cNvPr id="10" name="TextBox 9">
                <a:extLst>
                  <a:ext uri="{FF2B5EF4-FFF2-40B4-BE49-F238E27FC236}">
                    <a16:creationId xmlns:a16="http://schemas.microsoft.com/office/drawing/2014/main" id="{08E14FE1-893C-C09E-BE8A-A382E22DEC16}"/>
                  </a:ext>
                </a:extLst>
              </p:cNvPr>
              <p:cNvSpPr txBox="1"/>
              <p:nvPr/>
            </p:nvSpPr>
            <p:spPr>
              <a:xfrm>
                <a:off x="16725864" y="27094791"/>
                <a:ext cx="7993627" cy="1015663"/>
              </a:xfrm>
              <a:prstGeom prst="rect">
                <a:avLst/>
              </a:prstGeom>
              <a:noFill/>
            </p:spPr>
            <p:txBody>
              <a:bodyPr wrap="square" rtlCol="1">
                <a:spAutoFit/>
              </a:bodyPr>
              <a:lstStyle/>
              <a:p>
                <a:pPr algn="r"/>
                <a:r>
                  <a:rPr lang="ar-SA" sz="6000" dirty="0">
                    <a:cs typeface="+mj-cs"/>
                  </a:rPr>
                  <a:t>طرق اقليمية</a:t>
                </a:r>
              </a:p>
            </p:txBody>
          </p:sp>
          <p:pic>
            <p:nvPicPr>
              <p:cNvPr id="11" name="Picture 10">
                <a:extLst>
                  <a:ext uri="{FF2B5EF4-FFF2-40B4-BE49-F238E27FC236}">
                    <a16:creationId xmlns:a16="http://schemas.microsoft.com/office/drawing/2014/main" id="{73473BBE-49DB-4A42-22B2-9F3BA77117B4}"/>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imgEffect>
                      </a14:imgLayer>
                    </a14:imgProps>
                  </a:ext>
                </a:extLst>
              </a:blip>
              <a:stretch>
                <a:fillRect/>
              </a:stretch>
            </p:blipFill>
            <p:spPr>
              <a:xfrm>
                <a:off x="40243223" y="29112135"/>
                <a:ext cx="1712497" cy="1132741"/>
              </a:xfrm>
              <a:prstGeom prst="rect">
                <a:avLst/>
              </a:prstGeom>
            </p:spPr>
          </p:pic>
          <p:pic>
            <p:nvPicPr>
              <p:cNvPr id="12" name="Picture 11">
                <a:extLst>
                  <a:ext uri="{FF2B5EF4-FFF2-40B4-BE49-F238E27FC236}">
                    <a16:creationId xmlns:a16="http://schemas.microsoft.com/office/drawing/2014/main" id="{F930D2DC-842E-A456-2058-46FCA1E186BC}"/>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imgEffect>
                      </a14:imgLayer>
                    </a14:imgProps>
                  </a:ext>
                </a:extLst>
              </a:blip>
              <a:stretch>
                <a:fillRect/>
              </a:stretch>
            </p:blipFill>
            <p:spPr>
              <a:xfrm>
                <a:off x="40235762" y="28114158"/>
                <a:ext cx="1632040" cy="1192655"/>
              </a:xfrm>
              <a:prstGeom prst="rect">
                <a:avLst/>
              </a:prstGeom>
            </p:spPr>
          </p:pic>
          <p:sp>
            <p:nvSpPr>
              <p:cNvPr id="13" name="TextBox 12">
                <a:extLst>
                  <a:ext uri="{FF2B5EF4-FFF2-40B4-BE49-F238E27FC236}">
                    <a16:creationId xmlns:a16="http://schemas.microsoft.com/office/drawing/2014/main" id="{68735531-F8FB-71B9-E884-07EA0AE9AEDC}"/>
                  </a:ext>
                </a:extLst>
              </p:cNvPr>
              <p:cNvSpPr txBox="1"/>
              <p:nvPr/>
            </p:nvSpPr>
            <p:spPr>
              <a:xfrm>
                <a:off x="36004500" y="28202655"/>
                <a:ext cx="4052121" cy="1015663"/>
              </a:xfrm>
              <a:prstGeom prst="rect">
                <a:avLst/>
              </a:prstGeom>
              <a:noFill/>
            </p:spPr>
            <p:txBody>
              <a:bodyPr wrap="square" rtlCol="1">
                <a:spAutoFit/>
              </a:bodyPr>
              <a:lstStyle/>
              <a:p>
                <a:pPr algn="r"/>
                <a:r>
                  <a:rPr lang="ar-SA" sz="6000" dirty="0">
                    <a:cs typeface="+mj-cs"/>
                  </a:rPr>
                  <a:t>المنطقة المبنية</a:t>
                </a:r>
              </a:p>
            </p:txBody>
          </p:sp>
          <p:sp>
            <p:nvSpPr>
              <p:cNvPr id="14" name="TextBox 13">
                <a:extLst>
                  <a:ext uri="{FF2B5EF4-FFF2-40B4-BE49-F238E27FC236}">
                    <a16:creationId xmlns:a16="http://schemas.microsoft.com/office/drawing/2014/main" id="{E7627F34-2748-6012-9D3C-0EEC742557A7}"/>
                  </a:ext>
                </a:extLst>
              </p:cNvPr>
              <p:cNvSpPr txBox="1"/>
              <p:nvPr/>
            </p:nvSpPr>
            <p:spPr>
              <a:xfrm>
                <a:off x="36423600" y="29205517"/>
                <a:ext cx="3722591" cy="1015663"/>
              </a:xfrm>
              <a:prstGeom prst="rect">
                <a:avLst/>
              </a:prstGeom>
              <a:noFill/>
            </p:spPr>
            <p:txBody>
              <a:bodyPr wrap="square" rtlCol="1">
                <a:spAutoFit/>
              </a:bodyPr>
              <a:lstStyle/>
              <a:p>
                <a:pPr algn="r"/>
                <a:r>
                  <a:rPr lang="ar-SA" sz="6000" dirty="0">
                    <a:cs typeface="+mj-cs"/>
                  </a:rPr>
                  <a:t>المستعمرات</a:t>
                </a:r>
              </a:p>
            </p:txBody>
          </p:sp>
          <p:pic>
            <p:nvPicPr>
              <p:cNvPr id="15" name="Picture 14">
                <a:extLst>
                  <a:ext uri="{FF2B5EF4-FFF2-40B4-BE49-F238E27FC236}">
                    <a16:creationId xmlns:a16="http://schemas.microsoft.com/office/drawing/2014/main" id="{8B12D953-BC59-11C4-0226-43B37E0B885B}"/>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9302" b="89535" l="9160" r="89313">
                            <a14:foregroundMark x1="9160" y1="32558" x2="9160" y2="32558"/>
                            <a14:foregroundMark x1="83206" y1="66279" x2="83206" y2="66279"/>
                          </a14:backgroundRemoval>
                        </a14:imgEffect>
                      </a14:imgLayer>
                    </a14:imgProps>
                  </a:ext>
                </a:extLst>
              </a:blip>
              <a:stretch>
                <a:fillRect/>
              </a:stretch>
            </p:blipFill>
            <p:spPr>
              <a:xfrm>
                <a:off x="32821307" y="28186087"/>
                <a:ext cx="1456454" cy="956145"/>
              </a:xfrm>
              <a:prstGeom prst="rect">
                <a:avLst/>
              </a:prstGeom>
            </p:spPr>
          </p:pic>
          <p:sp>
            <p:nvSpPr>
              <p:cNvPr id="18" name="TextBox 17">
                <a:extLst>
                  <a:ext uri="{FF2B5EF4-FFF2-40B4-BE49-F238E27FC236}">
                    <a16:creationId xmlns:a16="http://schemas.microsoft.com/office/drawing/2014/main" id="{905C7529-6876-2DD7-7962-4B595EFD0467}"/>
                  </a:ext>
                </a:extLst>
              </p:cNvPr>
              <p:cNvSpPr txBox="1"/>
              <p:nvPr/>
            </p:nvSpPr>
            <p:spPr>
              <a:xfrm>
                <a:off x="27042447" y="28170199"/>
                <a:ext cx="5599719" cy="1015663"/>
              </a:xfrm>
              <a:prstGeom prst="rect">
                <a:avLst/>
              </a:prstGeom>
              <a:noFill/>
            </p:spPr>
            <p:txBody>
              <a:bodyPr wrap="square" rtlCol="1">
                <a:spAutoFit/>
              </a:bodyPr>
              <a:lstStyle/>
              <a:p>
                <a:pPr algn="r"/>
                <a:r>
                  <a:rPr lang="ar-SA" sz="6000" dirty="0">
                    <a:cs typeface="+mj-cs"/>
                  </a:rPr>
                  <a:t>مناطق عسكرية مغلقة</a:t>
                </a:r>
              </a:p>
            </p:txBody>
          </p:sp>
          <p:pic>
            <p:nvPicPr>
              <p:cNvPr id="19" name="Picture 18">
                <a:extLst>
                  <a:ext uri="{FF2B5EF4-FFF2-40B4-BE49-F238E27FC236}">
                    <a16:creationId xmlns:a16="http://schemas.microsoft.com/office/drawing/2014/main" id="{FDE8028E-8A6F-94B4-0A7F-9CE1F17A6523}"/>
                  </a:ext>
                </a:extLst>
              </p:cNvPr>
              <p:cNvPicPr>
                <a:picLocks noChangeAspect="1"/>
              </p:cNvPicPr>
              <p:nvPr/>
            </p:nvPicPr>
            <p:blipFill>
              <a:blip r:embed="rId13">
                <a:extLst>
                  <a:ext uri="{BEBA8EAE-BF5A-486C-A8C5-ECC9F3942E4B}">
                    <a14:imgProps xmlns:a14="http://schemas.microsoft.com/office/drawing/2010/main">
                      <a14:imgLayer r:embed="rId14">
                        <a14:imgEffect>
                          <a14:backgroundRemoval t="10000" b="90000" l="10000" r="90000">
                            <a14:foregroundMark x1="84564" y1="52000" x2="84564" y2="52000"/>
                            <a14:foregroundMark x1="85906" y1="52000" x2="85906" y2="52000"/>
                            <a14:backgroundMark x1="79866" y1="77000" x2="79866" y2="77000"/>
                            <a14:backgroundMark x1="75168" y1="67000" x2="75168" y2="67000"/>
                            <a14:backgroundMark x1="75839" y1="47000" x2="75839" y2="47000"/>
                            <a14:backgroundMark x1="68456" y1="38000" x2="68456" y2="38000"/>
                            <a14:backgroundMark x1="75839" y1="30000" x2="75839" y2="30000"/>
                            <a14:backgroundMark x1="83221" y1="39000" x2="83221" y2="39000"/>
                            <a14:backgroundMark x1="81879" y1="25000" x2="81879" y2="25000"/>
                            <a14:backgroundMark x1="83893" y1="30000" x2="83893" y2="30000"/>
                            <a14:backgroundMark x1="81879" y1="23000" x2="81879" y2="23000"/>
                            <a14:backgroundMark x1="31544" y1="38000" x2="31544" y2="38000"/>
                            <a14:backgroundMark x1="37584" y1="50000" x2="37584" y2="50000"/>
                            <a14:backgroundMark x1="43624" y1="40000" x2="43624" y2="40000"/>
                            <a14:backgroundMark x1="36913" y1="27000" x2="36913" y2="27000"/>
                            <a14:backgroundMark x1="49664" y1="30000" x2="49664" y2="30000"/>
                            <a14:backgroundMark x1="55034" y1="40000" x2="55034" y2="40000"/>
                            <a14:backgroundMark x1="51007" y1="47000" x2="51007" y2="47000"/>
                            <a14:backgroundMark x1="61074" y1="51000" x2="61074" y2="51000"/>
                            <a14:backgroundMark x1="69799" y1="57000" x2="69799" y2="57000"/>
                            <a14:backgroundMark x1="61745" y1="69000" x2="61745" y2="69000"/>
                            <a14:backgroundMark x1="57047" y1="60000" x2="57047" y2="60000"/>
                            <a14:backgroundMark x1="48993" y1="68000" x2="48993" y2="68000"/>
                            <a14:backgroundMark x1="42282" y1="59000" x2="42282" y2="59000"/>
                            <a14:backgroundMark x1="36242" y1="67000" x2="36242" y2="67000"/>
                            <a14:backgroundMark x1="30201" y1="60000" x2="30201" y2="60000"/>
                            <a14:backgroundMark x1="22819" y1="49000" x2="22819" y2="49000"/>
                            <a14:backgroundMark x1="18792" y1="61000" x2="18792" y2="61000"/>
                            <a14:backgroundMark x1="18792" y1="39000" x2="18792" y2="39000"/>
                            <a14:backgroundMark x1="22148" y1="31000" x2="22148" y2="31000"/>
                            <a14:backgroundMark x1="30201" y1="24000" x2="30201" y2="24000"/>
                            <a14:backgroundMark x1="18121" y1="23000" x2="18121" y2="23000"/>
                            <a14:backgroundMark x1="42282" y1="23000" x2="42282" y2="23000"/>
                            <a14:backgroundMark x1="56376" y1="24000" x2="56376" y2="24000"/>
                            <a14:backgroundMark x1="62416" y1="31000" x2="62416" y2="31000"/>
                            <a14:backgroundMark x1="67785" y1="23000" x2="67785" y2="23000"/>
                            <a14:backgroundMark x1="81879" y1="58000" x2="81879" y2="58000"/>
                            <a14:backgroundMark x1="84564" y1="50000" x2="84564" y2="50000"/>
                            <a14:backgroundMark x1="24832" y1="71000" x2="24832" y2="71000"/>
                            <a14:backgroundMark x1="18792" y1="76000" x2="18792" y2="76000"/>
                            <a14:backgroundMark x1="30201" y1="76000" x2="30201" y2="76000"/>
                            <a14:backgroundMark x1="42282" y1="77000" x2="42282" y2="77000"/>
                            <a14:backgroundMark x1="57047" y1="78000" x2="57047" y2="78000"/>
                            <a14:backgroundMark x1="69128" y1="77000" x2="69128" y2="77000"/>
                          </a14:backgroundRemoval>
                        </a14:imgEffect>
                      </a14:imgLayer>
                    </a14:imgProps>
                  </a:ext>
                </a:extLst>
              </a:blip>
              <a:stretch>
                <a:fillRect/>
              </a:stretch>
            </p:blipFill>
            <p:spPr>
              <a:xfrm>
                <a:off x="32717353" y="29128712"/>
                <a:ext cx="1663084" cy="1116164"/>
              </a:xfrm>
              <a:prstGeom prst="rect">
                <a:avLst/>
              </a:prstGeom>
            </p:spPr>
          </p:pic>
          <p:sp>
            <p:nvSpPr>
              <p:cNvPr id="20" name="TextBox 19">
                <a:extLst>
                  <a:ext uri="{FF2B5EF4-FFF2-40B4-BE49-F238E27FC236}">
                    <a16:creationId xmlns:a16="http://schemas.microsoft.com/office/drawing/2014/main" id="{5719B4AD-96D8-5DEE-E5EA-041C09E92CE3}"/>
                  </a:ext>
                </a:extLst>
              </p:cNvPr>
              <p:cNvSpPr txBox="1"/>
              <p:nvPr/>
            </p:nvSpPr>
            <p:spPr>
              <a:xfrm>
                <a:off x="26641426" y="29121660"/>
                <a:ext cx="6012000" cy="1015663"/>
              </a:xfrm>
              <a:prstGeom prst="rect">
                <a:avLst/>
              </a:prstGeom>
              <a:noFill/>
            </p:spPr>
            <p:txBody>
              <a:bodyPr wrap="square" rtlCol="1">
                <a:spAutoFit/>
              </a:bodyPr>
              <a:lstStyle/>
              <a:p>
                <a:pPr algn="r"/>
                <a:r>
                  <a:rPr lang="ar-SA" sz="6000" dirty="0">
                    <a:cs typeface="+mj-cs"/>
                  </a:rPr>
                  <a:t>مناطق معزولة بالجدار</a:t>
                </a:r>
              </a:p>
            </p:txBody>
          </p:sp>
          <p:pic>
            <p:nvPicPr>
              <p:cNvPr id="21" name="Picture 20">
                <a:extLst>
                  <a:ext uri="{FF2B5EF4-FFF2-40B4-BE49-F238E27FC236}">
                    <a16:creationId xmlns:a16="http://schemas.microsoft.com/office/drawing/2014/main" id="{4D6988C5-9554-D3D3-5F9D-BEADA8DAC146}"/>
                  </a:ext>
                </a:extLst>
              </p:cNvPr>
              <p:cNvPicPr>
                <a:picLocks noChangeAspect="1"/>
              </p:cNvPicPr>
              <p:nvPr/>
            </p:nvPicPr>
            <p:blipFill>
              <a:blip r:embed="rId15">
                <a:extLst>
                  <a:ext uri="{BEBA8EAE-BF5A-486C-A8C5-ECC9F3942E4B}">
                    <a14:imgProps xmlns:a14="http://schemas.microsoft.com/office/drawing/2010/main">
                      <a14:imgLayer r:embed="rId16">
                        <a14:imgEffect>
                          <a14:backgroundRemoval t="10000" b="90000" l="10000" r="90000">
                            <a14:foregroundMark x1="55769" y1="47368" x2="41026" y2="52632"/>
                            <a14:foregroundMark x1="49359" y1="49123" x2="39103" y2="48246"/>
                            <a14:foregroundMark x1="39103" y1="48246" x2="33333" y2="37719"/>
                            <a14:foregroundMark x1="33333" y1="37719" x2="33333" y2="37719"/>
                          </a14:backgroundRemoval>
                        </a14:imgEffect>
                      </a14:imgLayer>
                    </a14:imgProps>
                  </a:ext>
                </a:extLst>
              </a:blip>
              <a:stretch>
                <a:fillRect/>
              </a:stretch>
            </p:blipFill>
            <p:spPr>
              <a:xfrm>
                <a:off x="32683291" y="26984992"/>
                <a:ext cx="1750592" cy="1279279"/>
              </a:xfrm>
              <a:prstGeom prst="rect">
                <a:avLst/>
              </a:prstGeom>
            </p:spPr>
          </p:pic>
          <p:sp>
            <p:nvSpPr>
              <p:cNvPr id="22" name="TextBox 21">
                <a:extLst>
                  <a:ext uri="{FF2B5EF4-FFF2-40B4-BE49-F238E27FC236}">
                    <a16:creationId xmlns:a16="http://schemas.microsoft.com/office/drawing/2014/main" id="{67C0DC37-6379-DFD2-92D4-D7FADC96F838}"/>
                  </a:ext>
                </a:extLst>
              </p:cNvPr>
              <p:cNvSpPr txBox="1"/>
              <p:nvPr/>
            </p:nvSpPr>
            <p:spPr>
              <a:xfrm>
                <a:off x="28541599" y="27094791"/>
                <a:ext cx="4052121" cy="1015663"/>
              </a:xfrm>
              <a:prstGeom prst="rect">
                <a:avLst/>
              </a:prstGeom>
              <a:noFill/>
            </p:spPr>
            <p:txBody>
              <a:bodyPr wrap="square" rtlCol="1">
                <a:spAutoFit/>
              </a:bodyPr>
              <a:lstStyle/>
              <a:p>
                <a:pPr algn="r"/>
                <a:r>
                  <a:rPr lang="ar-SA" sz="6000" dirty="0">
                    <a:cs typeface="+mj-cs"/>
                  </a:rPr>
                  <a:t>مواقع عسكرية</a:t>
                </a:r>
              </a:p>
            </p:txBody>
          </p:sp>
          <p:pic>
            <p:nvPicPr>
              <p:cNvPr id="23" name="Picture 22">
                <a:extLst>
                  <a:ext uri="{FF2B5EF4-FFF2-40B4-BE49-F238E27FC236}">
                    <a16:creationId xmlns:a16="http://schemas.microsoft.com/office/drawing/2014/main" id="{07C1DCF5-102C-D6DB-B296-D58939C4A20F}"/>
                  </a:ext>
                </a:extLst>
              </p:cNvPr>
              <p:cNvPicPr>
                <a:picLocks noChangeAspect="1"/>
              </p:cNvPicPr>
              <p:nvPr/>
            </p:nvPicPr>
            <p:blipFill>
              <a:blip r:embed="rId17">
                <a:extLst>
                  <a:ext uri="{BEBA8EAE-BF5A-486C-A8C5-ECC9F3942E4B}">
                    <a14:imgProps xmlns:a14="http://schemas.microsoft.com/office/drawing/2010/main">
                      <a14:imgLayer r:embed="rId18">
                        <a14:imgEffect>
                          <a14:backgroundRemoval t="8621" b="87931" l="6250" r="91406">
                            <a14:foregroundMark x1="7031" y1="58621" x2="7031" y2="58621"/>
                            <a14:foregroundMark x1="91406" y1="58621" x2="91406" y2="58621"/>
                          </a14:backgroundRemoval>
                        </a14:imgEffect>
                      </a14:imgLayer>
                    </a14:imgProps>
                  </a:ext>
                </a:extLst>
              </a:blip>
              <a:stretch>
                <a:fillRect/>
              </a:stretch>
            </p:blipFill>
            <p:spPr>
              <a:xfrm>
                <a:off x="25000653" y="28369652"/>
                <a:ext cx="1491308" cy="675749"/>
              </a:xfrm>
              <a:prstGeom prst="rect">
                <a:avLst/>
              </a:prstGeom>
            </p:spPr>
          </p:pic>
          <p:sp>
            <p:nvSpPr>
              <p:cNvPr id="24" name="TextBox 23">
                <a:extLst>
                  <a:ext uri="{FF2B5EF4-FFF2-40B4-BE49-F238E27FC236}">
                    <a16:creationId xmlns:a16="http://schemas.microsoft.com/office/drawing/2014/main" id="{61038B4B-B0CE-9F6B-E3C3-6A027F5C9FAB}"/>
                  </a:ext>
                </a:extLst>
              </p:cNvPr>
              <p:cNvSpPr txBox="1"/>
              <p:nvPr/>
            </p:nvSpPr>
            <p:spPr>
              <a:xfrm>
                <a:off x="19302820" y="28147503"/>
                <a:ext cx="5494732" cy="1015663"/>
              </a:xfrm>
              <a:prstGeom prst="rect">
                <a:avLst/>
              </a:prstGeom>
              <a:noFill/>
            </p:spPr>
            <p:txBody>
              <a:bodyPr wrap="square" rtlCol="1">
                <a:spAutoFit/>
              </a:bodyPr>
              <a:lstStyle/>
              <a:p>
                <a:pPr algn="r"/>
                <a:r>
                  <a:rPr lang="ar-SA" sz="6000" dirty="0">
                    <a:cs typeface="+mj-cs"/>
                  </a:rPr>
                  <a:t>طرق رئيسية قائمة</a:t>
                </a:r>
              </a:p>
            </p:txBody>
          </p:sp>
          <p:pic>
            <p:nvPicPr>
              <p:cNvPr id="25" name="Picture 24">
                <a:extLst>
                  <a:ext uri="{FF2B5EF4-FFF2-40B4-BE49-F238E27FC236}">
                    <a16:creationId xmlns:a16="http://schemas.microsoft.com/office/drawing/2014/main" id="{291CF705-8792-A2D1-DDFB-E8FC308F3DDC}"/>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10000" b="90000" l="10000" r="90000"/>
                        </a14:imgEffect>
                      </a14:imgLayer>
                    </a14:imgProps>
                  </a:ext>
                </a:extLst>
              </a:blip>
              <a:stretch>
                <a:fillRect/>
              </a:stretch>
            </p:blipFill>
            <p:spPr>
              <a:xfrm>
                <a:off x="24697828" y="29293720"/>
                <a:ext cx="1943598" cy="953691"/>
              </a:xfrm>
              <a:prstGeom prst="rect">
                <a:avLst/>
              </a:prstGeom>
            </p:spPr>
          </p:pic>
          <p:sp>
            <p:nvSpPr>
              <p:cNvPr id="26" name="TextBox 25">
                <a:extLst>
                  <a:ext uri="{FF2B5EF4-FFF2-40B4-BE49-F238E27FC236}">
                    <a16:creationId xmlns:a16="http://schemas.microsoft.com/office/drawing/2014/main" id="{5F47B84D-036C-06E3-A0ED-8F34D4CDB5F2}"/>
                  </a:ext>
                </a:extLst>
              </p:cNvPr>
              <p:cNvSpPr txBox="1"/>
              <p:nvPr/>
            </p:nvSpPr>
            <p:spPr>
              <a:xfrm>
                <a:off x="16907879" y="29129411"/>
                <a:ext cx="7993627" cy="1015663"/>
              </a:xfrm>
              <a:prstGeom prst="rect">
                <a:avLst/>
              </a:prstGeom>
              <a:noFill/>
            </p:spPr>
            <p:txBody>
              <a:bodyPr wrap="square" rtlCol="1">
                <a:spAutoFit/>
              </a:bodyPr>
              <a:lstStyle/>
              <a:p>
                <a:pPr algn="r"/>
                <a:r>
                  <a:rPr lang="ar-SA" sz="6000" dirty="0">
                    <a:cs typeface="+mj-cs"/>
                  </a:rPr>
                  <a:t>طرق رئيسية مقترحة</a:t>
                </a:r>
              </a:p>
            </p:txBody>
          </p:sp>
          <p:pic>
            <p:nvPicPr>
              <p:cNvPr id="27" name="Picture 26">
                <a:extLst>
                  <a:ext uri="{FF2B5EF4-FFF2-40B4-BE49-F238E27FC236}">
                    <a16:creationId xmlns:a16="http://schemas.microsoft.com/office/drawing/2014/main" id="{B9607547-6F61-92F1-FDBB-A49A30AA6A58}"/>
                  </a:ext>
                </a:extLst>
              </p:cNvPr>
              <p:cNvPicPr>
                <a:picLocks noChangeAspect="1"/>
              </p:cNvPicPr>
              <p:nvPr/>
            </p:nvPicPr>
            <p:blipFill>
              <a:blip r:embed="rId21">
                <a:extLst>
                  <a:ext uri="{BEBA8EAE-BF5A-486C-A8C5-ECC9F3942E4B}">
                    <a14:imgProps xmlns:a14="http://schemas.microsoft.com/office/drawing/2010/main">
                      <a14:imgLayer r:embed="rId22">
                        <a14:imgEffect>
                          <a14:backgroundRemoval t="9375" b="89063" l="9434" r="91195">
                            <a14:foregroundMark x1="91195" y1="53125" x2="91195" y2="53125"/>
                            <a14:foregroundMark x1="23899" y1="59375" x2="23899" y2="59375"/>
                            <a14:backgroundMark x1="92453" y1="62500" x2="92453" y2="62500"/>
                            <a14:backgroundMark x1="24528" y1="62500" x2="24528" y2="62500"/>
                            <a14:backgroundMark x1="22642" y1="62500" x2="22642" y2="62500"/>
                          </a14:backgroundRemoval>
                        </a14:imgEffect>
                      </a14:imgLayer>
                    </a14:imgProps>
                  </a:ext>
                </a:extLst>
              </a:blip>
              <a:stretch>
                <a:fillRect/>
              </a:stretch>
            </p:blipFill>
            <p:spPr>
              <a:xfrm>
                <a:off x="17121801" y="27283235"/>
                <a:ext cx="1892922" cy="761931"/>
              </a:xfrm>
              <a:prstGeom prst="rect">
                <a:avLst/>
              </a:prstGeom>
            </p:spPr>
          </p:pic>
          <p:sp>
            <p:nvSpPr>
              <p:cNvPr id="28" name="TextBox 27">
                <a:extLst>
                  <a:ext uri="{FF2B5EF4-FFF2-40B4-BE49-F238E27FC236}">
                    <a16:creationId xmlns:a16="http://schemas.microsoft.com/office/drawing/2014/main" id="{D8283B14-1714-01F9-38F1-5FAA4F800AF6}"/>
                  </a:ext>
                </a:extLst>
              </p:cNvPr>
              <p:cNvSpPr txBox="1"/>
              <p:nvPr/>
            </p:nvSpPr>
            <p:spPr>
              <a:xfrm>
                <a:off x="11889981" y="27134307"/>
                <a:ext cx="5494732" cy="1015663"/>
              </a:xfrm>
              <a:prstGeom prst="rect">
                <a:avLst/>
              </a:prstGeom>
              <a:noFill/>
            </p:spPr>
            <p:txBody>
              <a:bodyPr wrap="square" rtlCol="1">
                <a:spAutoFit/>
              </a:bodyPr>
              <a:lstStyle/>
              <a:p>
                <a:pPr algn="r"/>
                <a:r>
                  <a:rPr lang="ar-SA" sz="6000" dirty="0">
                    <a:cs typeface="+mj-cs"/>
                  </a:rPr>
                  <a:t>الخط الأخضر</a:t>
                </a:r>
              </a:p>
            </p:txBody>
          </p:sp>
          <p:pic>
            <p:nvPicPr>
              <p:cNvPr id="29" name="Picture 28">
                <a:extLst>
                  <a:ext uri="{FF2B5EF4-FFF2-40B4-BE49-F238E27FC236}">
                    <a16:creationId xmlns:a16="http://schemas.microsoft.com/office/drawing/2014/main" id="{FDA4EB13-50D0-DD51-19BF-1C876630E94C}"/>
                  </a:ext>
                </a:extLst>
              </p:cNvPr>
              <p:cNvPicPr>
                <a:picLocks noChangeAspect="1"/>
              </p:cNvPicPr>
              <p:nvPr/>
            </p:nvPicPr>
            <p:blipFill>
              <a:blip r:embed="rId23">
                <a:extLst>
                  <a:ext uri="{BEBA8EAE-BF5A-486C-A8C5-ECC9F3942E4B}">
                    <a14:imgProps xmlns:a14="http://schemas.microsoft.com/office/drawing/2010/main">
                      <a14:imgLayer r:embed="rId24">
                        <a14:imgEffect>
                          <a14:backgroundRemoval t="10000" b="90000" l="10000" r="90000">
                            <a14:backgroundMark x1="49296" y1="39796" x2="49296" y2="39796"/>
                            <a14:backgroundMark x1="23944" y1="75510" x2="23944" y2="75510"/>
                            <a14:backgroundMark x1="29577" y1="67347" x2="29577" y2="67347"/>
                            <a14:backgroundMark x1="32394" y1="62245" x2="32394" y2="62245"/>
                            <a14:backgroundMark x1="33099" y1="62245" x2="33099" y2="62245"/>
                            <a14:backgroundMark x1="35211" y1="61224" x2="35211" y2="61224"/>
                            <a14:backgroundMark x1="40141" y1="53061" x2="40141" y2="53061"/>
                            <a14:backgroundMark x1="52113" y1="37755" x2="52113" y2="37755"/>
                            <a14:backgroundMark x1="57746" y1="29592" x2="57746" y2="29592"/>
                            <a14:backgroundMark x1="59155" y1="25510" x2="59155" y2="25510"/>
                            <a14:backgroundMark x1="60563" y1="24490" x2="60563" y2="24490"/>
                            <a14:backgroundMark x1="62676" y1="22449" x2="62676" y2="22449"/>
                            <a14:backgroundMark x1="65493" y1="21429" x2="65493" y2="21429"/>
                            <a14:backgroundMark x1="73944" y1="23469" x2="73944" y2="23469"/>
                            <a14:backgroundMark x1="62676" y1="39796" x2="62676" y2="39796"/>
                            <a14:backgroundMark x1="53521" y1="50000" x2="53521" y2="50000"/>
                            <a14:backgroundMark x1="43662" y1="64286" x2="43662" y2="64286"/>
                            <a14:backgroundMark x1="40141" y1="73469" x2="40141" y2="73469"/>
                            <a14:backgroundMark x1="52113" y1="71429" x2="52113" y2="72449"/>
                            <a14:backgroundMark x1="54930" y1="70408" x2="54930" y2="70408"/>
                            <a14:backgroundMark x1="57746" y1="66327" x2="57746" y2="66327"/>
                            <a14:backgroundMark x1="78169" y1="56122" x2="78169" y2="56122"/>
                            <a14:backgroundMark x1="73944" y1="63265" x2="73944" y2="63265"/>
                            <a14:backgroundMark x1="69718" y1="66327" x2="69718" y2="66327"/>
                            <a14:backgroundMark x1="64789" y1="72449" x2="64789" y2="72449"/>
                            <a14:backgroundMark x1="61972" y1="76531" x2="61972" y2="76531"/>
                            <a14:backgroundMark x1="60563" y1="78571" x2="60563" y2="78571"/>
                            <a14:backgroundMark x1="84507" y1="51020" x2="84507" y2="51020"/>
                            <a14:backgroundMark x1="84507" y1="63265" x2="84507" y2="63265"/>
                            <a14:backgroundMark x1="83099" y1="68367" x2="83099" y2="68367"/>
                            <a14:backgroundMark x1="77465" y1="75510" x2="77465" y2="75510"/>
                            <a14:backgroundMark x1="73239" y1="77551" x2="73239" y2="77551"/>
                            <a14:backgroundMark x1="85915" y1="78571" x2="85915" y2="78571"/>
                            <a14:backgroundMark x1="38028" y1="35714" x2="38028" y2="35714"/>
                            <a14:backgroundMark x1="28169" y1="30612" x2="28169" y2="30612"/>
                            <a14:backgroundMark x1="19014" y1="27551" x2="19014" y2="27551"/>
                          </a14:backgroundRemoval>
                        </a14:imgEffect>
                      </a14:imgLayer>
                    </a14:imgProps>
                  </a:ext>
                </a:extLst>
              </a:blip>
              <a:stretch>
                <a:fillRect/>
              </a:stretch>
            </p:blipFill>
            <p:spPr>
              <a:xfrm>
                <a:off x="17378490" y="28071303"/>
                <a:ext cx="1621719" cy="1119214"/>
              </a:xfrm>
              <a:prstGeom prst="rect">
                <a:avLst/>
              </a:prstGeom>
            </p:spPr>
          </p:pic>
          <p:sp>
            <p:nvSpPr>
              <p:cNvPr id="71" name="TextBox 70">
                <a:extLst>
                  <a:ext uri="{FF2B5EF4-FFF2-40B4-BE49-F238E27FC236}">
                    <a16:creationId xmlns:a16="http://schemas.microsoft.com/office/drawing/2014/main" id="{7DDB12D9-ADBB-8D58-3AD9-A14315C08330}"/>
                  </a:ext>
                </a:extLst>
              </p:cNvPr>
              <p:cNvSpPr txBox="1"/>
              <p:nvPr/>
            </p:nvSpPr>
            <p:spPr>
              <a:xfrm>
                <a:off x="11366490" y="28054061"/>
                <a:ext cx="6000491" cy="1015663"/>
              </a:xfrm>
              <a:prstGeom prst="rect">
                <a:avLst/>
              </a:prstGeom>
              <a:noFill/>
            </p:spPr>
            <p:txBody>
              <a:bodyPr wrap="square" rtlCol="1">
                <a:spAutoFit/>
              </a:bodyPr>
              <a:lstStyle/>
              <a:p>
                <a:pPr algn="r"/>
                <a:r>
                  <a:rPr lang="ar-SA" sz="6000" dirty="0">
                    <a:cs typeface="+mj-cs"/>
                  </a:rPr>
                  <a:t>مناطق التخطيط مشترك</a:t>
                </a:r>
              </a:p>
            </p:txBody>
          </p:sp>
          <p:pic>
            <p:nvPicPr>
              <p:cNvPr id="72" name="Picture 71">
                <a:extLst>
                  <a:ext uri="{FF2B5EF4-FFF2-40B4-BE49-F238E27FC236}">
                    <a16:creationId xmlns:a16="http://schemas.microsoft.com/office/drawing/2014/main" id="{A890C334-9F3A-84A7-3B41-A9E39EBC038F}"/>
                  </a:ext>
                </a:extLst>
              </p:cNvPr>
              <p:cNvPicPr>
                <a:picLocks noChangeAspect="1"/>
              </p:cNvPicPr>
              <p:nvPr/>
            </p:nvPicPr>
            <p:blipFill>
              <a:blip r:embed="rId25">
                <a:extLst>
                  <a:ext uri="{BEBA8EAE-BF5A-486C-A8C5-ECC9F3942E4B}">
                    <a14:imgProps xmlns:a14="http://schemas.microsoft.com/office/drawing/2010/main">
                      <a14:imgLayer r:embed="rId26">
                        <a14:imgEffect>
                          <a14:backgroundRemoval t="10000" b="90000" l="10000" r="90000"/>
                        </a14:imgEffect>
                      </a14:imgLayer>
                    </a14:imgProps>
                  </a:ext>
                </a:extLst>
              </a:blip>
              <a:stretch>
                <a:fillRect/>
              </a:stretch>
            </p:blipFill>
            <p:spPr>
              <a:xfrm>
                <a:off x="17384713" y="29218318"/>
                <a:ext cx="1620626" cy="1042641"/>
              </a:xfrm>
              <a:prstGeom prst="rect">
                <a:avLst/>
              </a:prstGeom>
            </p:spPr>
          </p:pic>
          <p:sp>
            <p:nvSpPr>
              <p:cNvPr id="73" name="TextBox 72">
                <a:extLst>
                  <a:ext uri="{FF2B5EF4-FFF2-40B4-BE49-F238E27FC236}">
                    <a16:creationId xmlns:a16="http://schemas.microsoft.com/office/drawing/2014/main" id="{475A3719-FE43-F4E8-8159-46A5530FA345}"/>
                  </a:ext>
                </a:extLst>
              </p:cNvPr>
              <p:cNvSpPr txBox="1"/>
              <p:nvPr/>
            </p:nvSpPr>
            <p:spPr>
              <a:xfrm>
                <a:off x="11366490" y="29189331"/>
                <a:ext cx="6000491" cy="1015663"/>
              </a:xfrm>
              <a:prstGeom prst="rect">
                <a:avLst/>
              </a:prstGeom>
              <a:noFill/>
            </p:spPr>
            <p:txBody>
              <a:bodyPr wrap="square" rtlCol="1">
                <a:spAutoFit/>
              </a:bodyPr>
              <a:lstStyle/>
              <a:p>
                <a:pPr algn="r"/>
                <a:r>
                  <a:rPr lang="ar-SA" sz="6000" dirty="0">
                    <a:cs typeface="+mj-cs"/>
                  </a:rPr>
                  <a:t>مناطق توسع مستقبلي</a:t>
                </a:r>
              </a:p>
            </p:txBody>
          </p:sp>
          <p:pic>
            <p:nvPicPr>
              <p:cNvPr id="74" name="Picture 73">
                <a:extLst>
                  <a:ext uri="{FF2B5EF4-FFF2-40B4-BE49-F238E27FC236}">
                    <a16:creationId xmlns:a16="http://schemas.microsoft.com/office/drawing/2014/main" id="{A6E5BDBF-EBCE-4423-1E69-AC77CC6679FC}"/>
                  </a:ext>
                </a:extLst>
              </p:cNvPr>
              <p:cNvPicPr>
                <a:picLocks noChangeAspect="1"/>
              </p:cNvPicPr>
              <p:nvPr/>
            </p:nvPicPr>
            <p:blipFill>
              <a:blip r:embed="rId27">
                <a:extLst>
                  <a:ext uri="{BEBA8EAE-BF5A-486C-A8C5-ECC9F3942E4B}">
                    <a14:imgProps xmlns:a14="http://schemas.microsoft.com/office/drawing/2010/main">
                      <a14:imgLayer r:embed="rId28">
                        <a14:imgEffect>
                          <a14:backgroundRemoval t="10000" b="90000" l="9449" r="90551">
                            <a14:foregroundMark x1="90551" y1="33333" x2="90551" y2="33333"/>
                          </a14:backgroundRemoval>
                        </a14:imgEffect>
                      </a14:imgLayer>
                    </a14:imgProps>
                  </a:ext>
                </a:extLst>
              </a:blip>
              <a:stretch>
                <a:fillRect/>
              </a:stretch>
            </p:blipFill>
            <p:spPr>
              <a:xfrm>
                <a:off x="9777967" y="27149444"/>
                <a:ext cx="1485742" cy="969953"/>
              </a:xfrm>
              <a:prstGeom prst="rect">
                <a:avLst/>
              </a:prstGeom>
            </p:spPr>
          </p:pic>
          <p:sp>
            <p:nvSpPr>
              <p:cNvPr id="75" name="TextBox 74">
                <a:extLst>
                  <a:ext uri="{FF2B5EF4-FFF2-40B4-BE49-F238E27FC236}">
                    <a16:creationId xmlns:a16="http://schemas.microsoft.com/office/drawing/2014/main" id="{56D5226C-63F5-D281-067E-1FC28E057BBA}"/>
                  </a:ext>
                </a:extLst>
              </p:cNvPr>
              <p:cNvSpPr txBox="1"/>
              <p:nvPr/>
            </p:nvSpPr>
            <p:spPr>
              <a:xfrm>
                <a:off x="695325" y="27055640"/>
                <a:ext cx="8979862" cy="1015663"/>
              </a:xfrm>
              <a:prstGeom prst="rect">
                <a:avLst/>
              </a:prstGeom>
              <a:noFill/>
            </p:spPr>
            <p:txBody>
              <a:bodyPr wrap="square" rtlCol="1">
                <a:spAutoFit/>
              </a:bodyPr>
              <a:lstStyle/>
              <a:p>
                <a:pPr algn="r"/>
                <a:r>
                  <a:rPr lang="ar-SA" sz="6000" dirty="0">
                    <a:cs typeface="+mj-cs"/>
                  </a:rPr>
                  <a:t>مناطق توسع مستقبلي في اراضي ج</a:t>
                </a:r>
              </a:p>
            </p:txBody>
          </p:sp>
          <p:pic>
            <p:nvPicPr>
              <p:cNvPr id="76" name="Picture 75">
                <a:extLst>
                  <a:ext uri="{FF2B5EF4-FFF2-40B4-BE49-F238E27FC236}">
                    <a16:creationId xmlns:a16="http://schemas.microsoft.com/office/drawing/2014/main" id="{839ECBAF-0632-49D5-DA6D-486214E8D288}"/>
                  </a:ext>
                </a:extLst>
              </p:cNvPr>
              <p:cNvPicPr>
                <a:picLocks noChangeAspect="1"/>
              </p:cNvPicPr>
              <p:nvPr/>
            </p:nvPicPr>
            <p:blipFill>
              <a:blip r:embed="rId29">
                <a:extLst>
                  <a:ext uri="{BEBA8EAE-BF5A-486C-A8C5-ECC9F3942E4B}">
                    <a14:imgProps xmlns:a14="http://schemas.microsoft.com/office/drawing/2010/main">
                      <a14:imgLayer r:embed="rId30">
                        <a14:imgEffect>
                          <a14:backgroundRemoval t="10000" b="90000" l="10000" r="90000"/>
                        </a14:imgEffect>
                      </a14:imgLayer>
                    </a14:imgProps>
                  </a:ext>
                </a:extLst>
              </a:blip>
              <a:stretch>
                <a:fillRect/>
              </a:stretch>
            </p:blipFill>
            <p:spPr>
              <a:xfrm>
                <a:off x="9712711" y="28054061"/>
                <a:ext cx="1666270" cy="1155280"/>
              </a:xfrm>
              <a:prstGeom prst="rect">
                <a:avLst/>
              </a:prstGeom>
            </p:spPr>
          </p:pic>
          <p:sp>
            <p:nvSpPr>
              <p:cNvPr id="77" name="TextBox 76">
                <a:extLst>
                  <a:ext uri="{FF2B5EF4-FFF2-40B4-BE49-F238E27FC236}">
                    <a16:creationId xmlns:a16="http://schemas.microsoft.com/office/drawing/2014/main" id="{BCE9F490-0980-BBED-102E-FADFDE75ADC1}"/>
                  </a:ext>
                </a:extLst>
              </p:cNvPr>
              <p:cNvSpPr txBox="1"/>
              <p:nvPr/>
            </p:nvSpPr>
            <p:spPr>
              <a:xfrm>
                <a:off x="786596" y="28110784"/>
                <a:ext cx="8979862" cy="1015663"/>
              </a:xfrm>
              <a:prstGeom prst="rect">
                <a:avLst/>
              </a:prstGeom>
              <a:noFill/>
            </p:spPr>
            <p:txBody>
              <a:bodyPr wrap="square" rtlCol="1">
                <a:spAutoFit/>
              </a:bodyPr>
              <a:lstStyle/>
              <a:p>
                <a:pPr algn="r"/>
                <a:r>
                  <a:rPr lang="ar-SA" sz="6000" dirty="0">
                    <a:cs typeface="+mj-cs"/>
                  </a:rPr>
                  <a:t>اسكان ريفي</a:t>
                </a:r>
              </a:p>
            </p:txBody>
          </p:sp>
          <p:pic>
            <p:nvPicPr>
              <p:cNvPr id="78" name="Picture 77">
                <a:extLst>
                  <a:ext uri="{FF2B5EF4-FFF2-40B4-BE49-F238E27FC236}">
                    <a16:creationId xmlns:a16="http://schemas.microsoft.com/office/drawing/2014/main" id="{E5B23D8A-9734-D3FF-E226-5D2417EF5E84}"/>
                  </a:ext>
                </a:extLst>
              </p:cNvPr>
              <p:cNvPicPr>
                <a:picLocks noChangeAspect="1"/>
              </p:cNvPicPr>
              <p:nvPr/>
            </p:nvPicPr>
            <p:blipFill>
              <a:blip r:embed="rId31">
                <a:extLst>
                  <a:ext uri="{BEBA8EAE-BF5A-486C-A8C5-ECC9F3942E4B}">
                    <a14:imgProps xmlns:a14="http://schemas.microsoft.com/office/drawing/2010/main">
                      <a14:imgLayer r:embed="rId32">
                        <a14:imgEffect>
                          <a14:backgroundRemoval t="9756" b="89431" l="8392" r="89510">
                            <a14:foregroundMark x1="8392" y1="35772" x2="8392" y2="35772"/>
                          </a14:backgroundRemoval>
                        </a14:imgEffect>
                      </a14:imgLayer>
                    </a14:imgProps>
                  </a:ext>
                </a:extLst>
              </a:blip>
              <a:stretch>
                <a:fillRect/>
              </a:stretch>
            </p:blipFill>
            <p:spPr>
              <a:xfrm>
                <a:off x="9815117" y="29059671"/>
                <a:ext cx="1581062" cy="1359934"/>
              </a:xfrm>
              <a:prstGeom prst="rect">
                <a:avLst/>
              </a:prstGeom>
            </p:spPr>
          </p:pic>
          <p:sp>
            <p:nvSpPr>
              <p:cNvPr id="79" name="TextBox 78">
                <a:extLst>
                  <a:ext uri="{FF2B5EF4-FFF2-40B4-BE49-F238E27FC236}">
                    <a16:creationId xmlns:a16="http://schemas.microsoft.com/office/drawing/2014/main" id="{B193C6A3-2F5E-C74A-610C-2048A5D5ADF0}"/>
                  </a:ext>
                </a:extLst>
              </p:cNvPr>
              <p:cNvSpPr txBox="1"/>
              <p:nvPr/>
            </p:nvSpPr>
            <p:spPr>
              <a:xfrm>
                <a:off x="876167" y="29098295"/>
                <a:ext cx="8979862" cy="1015663"/>
              </a:xfrm>
              <a:prstGeom prst="rect">
                <a:avLst/>
              </a:prstGeom>
              <a:noFill/>
            </p:spPr>
            <p:txBody>
              <a:bodyPr wrap="square" rtlCol="1">
                <a:spAutoFit/>
              </a:bodyPr>
              <a:lstStyle/>
              <a:p>
                <a:pPr algn="r"/>
                <a:r>
                  <a:rPr lang="ar-SA" sz="6000" dirty="0">
                    <a:cs typeface="+mj-cs"/>
                  </a:rPr>
                  <a:t>البلدة القديمة </a:t>
                </a:r>
              </a:p>
            </p:txBody>
          </p:sp>
          <p:pic>
            <p:nvPicPr>
              <p:cNvPr id="80" name="Picture 79">
                <a:extLst>
                  <a:ext uri="{FF2B5EF4-FFF2-40B4-BE49-F238E27FC236}">
                    <a16:creationId xmlns:a16="http://schemas.microsoft.com/office/drawing/2014/main" id="{5E65B888-A566-200E-43F5-92380D50D072}"/>
                  </a:ext>
                </a:extLst>
              </p:cNvPr>
              <p:cNvPicPr>
                <a:picLocks noChangeAspect="1"/>
              </p:cNvPicPr>
              <p:nvPr/>
            </p:nvPicPr>
            <p:blipFill>
              <a:blip r:embed="rId33">
                <a:extLst>
                  <a:ext uri="{BEBA8EAE-BF5A-486C-A8C5-ECC9F3942E4B}">
                    <a14:imgProps xmlns:a14="http://schemas.microsoft.com/office/drawing/2010/main">
                      <a14:imgLayer r:embed="rId34">
                        <a14:imgEffect>
                          <a14:backgroundRemoval t="9639" b="90361" l="4839" r="92742">
                            <a14:foregroundMark x1="7258" y1="40964" x2="7258" y2="40964"/>
                            <a14:foregroundMark x1="6452" y1="31325" x2="6452" y2="31325"/>
                            <a14:foregroundMark x1="5645" y1="21687" x2="5645" y2="21687"/>
                            <a14:foregroundMark x1="11290" y1="14458" x2="11290" y2="14458"/>
                            <a14:foregroundMark x1="29032" y1="15663" x2="29032" y2="15663"/>
                            <a14:foregroundMark x1="22581" y1="14458" x2="22581" y2="14458"/>
                            <a14:foregroundMark x1="42742" y1="15663" x2="42742" y2="15663"/>
                            <a14:foregroundMark x1="62903" y1="14458" x2="62903" y2="14458"/>
                            <a14:foregroundMark x1="56452" y1="14458" x2="56452" y2="14458"/>
                            <a14:foregroundMark x1="73387" y1="14458" x2="73387" y2="14458"/>
                            <a14:foregroundMark x1="83065" y1="15663" x2="83065" y2="15663"/>
                            <a14:foregroundMark x1="88710" y1="19277" x2="88710" y2="19277"/>
                            <a14:foregroundMark x1="88710" y1="15663" x2="88710" y2="15663"/>
                            <a14:foregroundMark x1="91935" y1="22892" x2="91935" y2="22892"/>
                            <a14:foregroundMark x1="91129" y1="19277" x2="91129" y2="19277"/>
                            <a14:foregroundMark x1="91129" y1="38554" x2="91129" y2="38554"/>
                            <a14:foregroundMark x1="91935" y1="30120" x2="91935" y2="30120"/>
                            <a14:foregroundMark x1="91129" y1="55422" x2="91129" y2="55422"/>
                            <a14:foregroundMark x1="91129" y1="67470" x2="91129" y2="67470"/>
                            <a14:foregroundMark x1="92742" y1="45783" x2="92742" y2="45783"/>
                            <a14:foregroundMark x1="91129" y1="83133" x2="91129" y2="83133"/>
                            <a14:foregroundMark x1="91935" y1="75904" x2="91935" y2="75904"/>
                            <a14:foregroundMark x1="91129" y1="89157" x2="91129" y2="89157"/>
                            <a14:foregroundMark x1="84677" y1="89157" x2="84677" y2="89157"/>
                            <a14:foregroundMark x1="79032" y1="89157" x2="79032" y2="89157"/>
                            <a14:foregroundMark x1="72581" y1="90361" x2="72581" y2="90361"/>
                            <a14:foregroundMark x1="7258" y1="61446" x2="7258" y2="61446"/>
                            <a14:foregroundMark x1="7258" y1="68675" x2="7258" y2="68675"/>
                            <a14:foregroundMark x1="8871" y1="79518" x2="8871" y2="79518"/>
                            <a14:foregroundMark x1="7258" y1="79518" x2="7258" y2="79518"/>
                            <a14:foregroundMark x1="7258" y1="84337" x2="7258" y2="84337"/>
                            <a14:foregroundMark x1="7258" y1="89157" x2="7258" y2="89157"/>
                            <a14:foregroundMark x1="13710" y1="90361" x2="13710" y2="90361"/>
                            <a14:foregroundMark x1="28226" y1="87952" x2="28226" y2="87952"/>
                            <a14:foregroundMark x1="35484" y1="86747" x2="35484" y2="86747"/>
                            <a14:foregroundMark x1="48387" y1="86747" x2="48387" y2="86747"/>
                            <a14:foregroundMark x1="53226" y1="86747" x2="53226" y2="86747"/>
                            <a14:foregroundMark x1="65323" y1="85542" x2="65323" y2="85542"/>
                            <a14:foregroundMark x1="66129" y1="87952" x2="66129" y2="87952"/>
                          </a14:backgroundRemoval>
                        </a14:imgEffect>
                      </a14:imgLayer>
                    </a14:imgProps>
                  </a:ext>
                </a:extLst>
              </a:blip>
              <a:stretch>
                <a:fillRect/>
              </a:stretch>
            </p:blipFill>
            <p:spPr>
              <a:xfrm>
                <a:off x="4688836" y="28142545"/>
                <a:ext cx="1429983" cy="957166"/>
              </a:xfrm>
              <a:prstGeom prst="rect">
                <a:avLst/>
              </a:prstGeom>
            </p:spPr>
          </p:pic>
          <p:sp>
            <p:nvSpPr>
              <p:cNvPr id="81" name="TextBox 80">
                <a:extLst>
                  <a:ext uri="{FF2B5EF4-FFF2-40B4-BE49-F238E27FC236}">
                    <a16:creationId xmlns:a16="http://schemas.microsoft.com/office/drawing/2014/main" id="{6129D11C-E6E9-7E25-36C7-47F024366309}"/>
                  </a:ext>
                </a:extLst>
              </p:cNvPr>
              <p:cNvSpPr txBox="1"/>
              <p:nvPr/>
            </p:nvSpPr>
            <p:spPr>
              <a:xfrm>
                <a:off x="-4591876" y="28131833"/>
                <a:ext cx="8979862" cy="1015663"/>
              </a:xfrm>
              <a:prstGeom prst="rect">
                <a:avLst/>
              </a:prstGeom>
              <a:noFill/>
            </p:spPr>
            <p:txBody>
              <a:bodyPr wrap="square" rtlCol="1">
                <a:spAutoFit/>
              </a:bodyPr>
              <a:lstStyle/>
              <a:p>
                <a:pPr algn="r"/>
                <a:r>
                  <a:rPr lang="ar-SA" sz="6000" dirty="0">
                    <a:cs typeface="+mj-cs"/>
                  </a:rPr>
                  <a:t>مدن جديدة</a:t>
                </a:r>
              </a:p>
            </p:txBody>
          </p:sp>
        </p:grpSp>
        <p:pic>
          <p:nvPicPr>
            <p:cNvPr id="4" name="Picture 3">
              <a:extLst>
                <a:ext uri="{FF2B5EF4-FFF2-40B4-BE49-F238E27FC236}">
                  <a16:creationId xmlns:a16="http://schemas.microsoft.com/office/drawing/2014/main" id="{CA423A0B-CD28-2DF4-C2DF-9868AB7AAF8D}"/>
                </a:ext>
              </a:extLst>
            </p:cNvPr>
            <p:cNvPicPr>
              <a:picLocks noChangeAspect="1"/>
            </p:cNvPicPr>
            <p:nvPr/>
          </p:nvPicPr>
          <p:blipFill>
            <a:blip r:embed="rId35">
              <a:extLst>
                <a:ext uri="{BEBA8EAE-BF5A-486C-A8C5-ECC9F3942E4B}">
                  <a14:imgProps xmlns:a14="http://schemas.microsoft.com/office/drawing/2010/main">
                    <a14:imgLayer r:embed="rId36">
                      <a14:imgEffect>
                        <a14:backgroundRemoval t="5288" b="89904" l="9091" r="89899">
                          <a14:foregroundMark x1="45455" y1="11538" x2="45455" y2="11538"/>
                          <a14:foregroundMark x1="45455" y1="10577" x2="43434" y2="8654"/>
                          <a14:foregroundMark x1="49495" y1="9135" x2="49495" y2="9135"/>
                          <a14:foregroundMark x1="40404" y1="5288" x2="40404" y2="5288"/>
                          <a14:backgroundMark x1="51515" y1="58173" x2="51515" y2="58173"/>
                        </a14:backgroundRemoval>
                      </a14:imgEffect>
                    </a14:imgLayer>
                  </a14:imgProps>
                </a:ext>
              </a:extLst>
            </a:blip>
            <a:stretch>
              <a:fillRect/>
            </a:stretch>
          </p:blipFill>
          <p:spPr>
            <a:xfrm>
              <a:off x="43307185" y="4245429"/>
              <a:ext cx="2053106" cy="4313596"/>
            </a:xfrm>
            <a:prstGeom prst="rect">
              <a:avLst/>
            </a:prstGeom>
          </p:spPr>
        </p:pic>
        <p:pic>
          <p:nvPicPr>
            <p:cNvPr id="5" name="Picture 4">
              <a:extLst>
                <a:ext uri="{FF2B5EF4-FFF2-40B4-BE49-F238E27FC236}">
                  <a16:creationId xmlns:a16="http://schemas.microsoft.com/office/drawing/2014/main" id="{55CE5EAB-1FA1-B22E-804D-0BBCDBCA480D}"/>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5029673" y="25171392"/>
              <a:ext cx="16993066" cy="1807380"/>
            </a:xfrm>
            <a:prstGeom prst="rect">
              <a:avLst/>
            </a:prstGeom>
          </p:spPr>
        </p:pic>
      </p:grpSp>
    </p:spTree>
    <p:extLst>
      <p:ext uri="{BB962C8B-B14F-4D97-AF65-F5344CB8AC3E}">
        <p14:creationId xmlns:p14="http://schemas.microsoft.com/office/powerpoint/2010/main" val="37142125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pic>
        <p:nvPicPr>
          <p:cNvPr id="32" name="Picture 31">
            <a:extLst>
              <a:ext uri="{FF2B5EF4-FFF2-40B4-BE49-F238E27FC236}">
                <a16:creationId xmlns:a16="http://schemas.microsoft.com/office/drawing/2014/main" id="{FC57293F-3ABE-0379-6CED-0DB85C394E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571" y="3957163"/>
            <a:ext cx="42117662" cy="24269592"/>
          </a:xfrm>
          <a:prstGeom prst="rect">
            <a:avLst/>
          </a:prstGeom>
        </p:spPr>
      </p:pic>
      <p:sp>
        <p:nvSpPr>
          <p:cNvPr id="4" name="Rectangle: Rounded Corners 3">
            <a:extLst>
              <a:ext uri="{FF2B5EF4-FFF2-40B4-BE49-F238E27FC236}">
                <a16:creationId xmlns:a16="http://schemas.microsoft.com/office/drawing/2014/main" id="{EE5DDA20-8657-5A30-671D-B95A65A020B7}"/>
              </a:ext>
            </a:extLst>
          </p:cNvPr>
          <p:cNvSpPr/>
          <p:nvPr/>
        </p:nvSpPr>
        <p:spPr>
          <a:xfrm>
            <a:off x="15996973" y="599690"/>
            <a:ext cx="10776858"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r>
              <a:rPr lang="ar-SA" sz="10000" dirty="0">
                <a:cs typeface="+mj-cs"/>
              </a:rPr>
              <a:t>المساحات اللازمة للتوسع</a:t>
            </a:r>
          </a:p>
        </p:txBody>
      </p:sp>
    </p:spTree>
    <p:extLst>
      <p:ext uri="{BB962C8B-B14F-4D97-AF65-F5344CB8AC3E}">
        <p14:creationId xmlns:p14="http://schemas.microsoft.com/office/powerpoint/2010/main" val="4577023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pic>
        <p:nvPicPr>
          <p:cNvPr id="33" name="Picture 32">
            <a:extLst>
              <a:ext uri="{FF2B5EF4-FFF2-40B4-BE49-F238E27FC236}">
                <a16:creationId xmlns:a16="http://schemas.microsoft.com/office/drawing/2014/main" id="{31804359-0E1B-0E3A-647C-F53A72E5DF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222" y="4857340"/>
            <a:ext cx="42081637" cy="22630291"/>
          </a:xfrm>
          <a:prstGeom prst="rect">
            <a:avLst/>
          </a:prstGeom>
        </p:spPr>
      </p:pic>
      <p:sp>
        <p:nvSpPr>
          <p:cNvPr id="3" name="Rectangle: Rounded Corners 2">
            <a:extLst>
              <a:ext uri="{FF2B5EF4-FFF2-40B4-BE49-F238E27FC236}">
                <a16:creationId xmlns:a16="http://schemas.microsoft.com/office/drawing/2014/main" id="{E9D00822-4DF2-7AC6-297B-F61DAC139AA4}"/>
              </a:ext>
            </a:extLst>
          </p:cNvPr>
          <p:cNvSpPr/>
          <p:nvPr/>
        </p:nvSpPr>
        <p:spPr>
          <a:xfrm>
            <a:off x="15996973" y="599690"/>
            <a:ext cx="10776858"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r>
              <a:rPr lang="ar-SA" sz="10000" dirty="0">
                <a:cs typeface="+mj-cs"/>
              </a:rPr>
              <a:t>المساحات اللازمة للتوسع</a:t>
            </a:r>
          </a:p>
        </p:txBody>
      </p:sp>
    </p:spTree>
    <p:extLst>
      <p:ext uri="{BB962C8B-B14F-4D97-AF65-F5344CB8AC3E}">
        <p14:creationId xmlns:p14="http://schemas.microsoft.com/office/powerpoint/2010/main" val="30494704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pic>
        <p:nvPicPr>
          <p:cNvPr id="5" name="Picture 4">
            <a:extLst>
              <a:ext uri="{FF2B5EF4-FFF2-40B4-BE49-F238E27FC236}">
                <a16:creationId xmlns:a16="http://schemas.microsoft.com/office/drawing/2014/main" id="{1AB6A3F2-7C91-3BF1-065B-9B00AA26D0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222" y="3968028"/>
            <a:ext cx="42134501" cy="24247808"/>
          </a:xfrm>
          <a:prstGeom prst="rect">
            <a:avLst/>
          </a:prstGeom>
        </p:spPr>
      </p:pic>
      <p:sp>
        <p:nvSpPr>
          <p:cNvPr id="3" name="Rectangle: Rounded Corners 2">
            <a:extLst>
              <a:ext uri="{FF2B5EF4-FFF2-40B4-BE49-F238E27FC236}">
                <a16:creationId xmlns:a16="http://schemas.microsoft.com/office/drawing/2014/main" id="{FFB74A29-E911-BF64-A37C-B1C4238599A0}"/>
              </a:ext>
            </a:extLst>
          </p:cNvPr>
          <p:cNvSpPr/>
          <p:nvPr/>
        </p:nvSpPr>
        <p:spPr>
          <a:xfrm>
            <a:off x="15996973" y="599690"/>
            <a:ext cx="10776858"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r>
              <a:rPr lang="ar-SA" sz="10000" dirty="0">
                <a:cs typeface="+mj-cs"/>
              </a:rPr>
              <a:t>المساحات اللازمة للتوسع</a:t>
            </a:r>
          </a:p>
        </p:txBody>
      </p:sp>
    </p:spTree>
    <p:extLst>
      <p:ext uri="{BB962C8B-B14F-4D97-AF65-F5344CB8AC3E}">
        <p14:creationId xmlns:p14="http://schemas.microsoft.com/office/powerpoint/2010/main" val="288306772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pic>
        <p:nvPicPr>
          <p:cNvPr id="3" name="Picture 2">
            <a:extLst>
              <a:ext uri="{FF2B5EF4-FFF2-40B4-BE49-F238E27FC236}">
                <a16:creationId xmlns:a16="http://schemas.microsoft.com/office/drawing/2014/main" id="{53784853-0686-DB10-A52A-D50183586F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222" y="5290460"/>
            <a:ext cx="42091101" cy="21361459"/>
          </a:xfrm>
          <a:prstGeom prst="rect">
            <a:avLst/>
          </a:prstGeom>
        </p:spPr>
      </p:pic>
      <p:sp>
        <p:nvSpPr>
          <p:cNvPr id="4" name="Rectangle: Rounded Corners 3">
            <a:extLst>
              <a:ext uri="{FF2B5EF4-FFF2-40B4-BE49-F238E27FC236}">
                <a16:creationId xmlns:a16="http://schemas.microsoft.com/office/drawing/2014/main" id="{22009058-A12C-9625-660D-D38035550600}"/>
              </a:ext>
            </a:extLst>
          </p:cNvPr>
          <p:cNvSpPr/>
          <p:nvPr/>
        </p:nvSpPr>
        <p:spPr>
          <a:xfrm>
            <a:off x="15996973" y="599690"/>
            <a:ext cx="10776858"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r>
              <a:rPr lang="ar-SA" sz="10000" dirty="0">
                <a:cs typeface="+mj-cs"/>
              </a:rPr>
              <a:t>المساحات اللازمة للتوسع</a:t>
            </a:r>
          </a:p>
        </p:txBody>
      </p:sp>
    </p:spTree>
    <p:extLst>
      <p:ext uri="{BB962C8B-B14F-4D97-AF65-F5344CB8AC3E}">
        <p14:creationId xmlns:p14="http://schemas.microsoft.com/office/powerpoint/2010/main" val="4239853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Connector: Curved 15">
            <a:extLst>
              <a:ext uri="{FF2B5EF4-FFF2-40B4-BE49-F238E27FC236}">
                <a16:creationId xmlns:a16="http://schemas.microsoft.com/office/drawing/2014/main" id="{F9C63455-ABD9-5DBD-DA39-12CFF0194578}"/>
              </a:ext>
            </a:extLst>
          </p:cNvPr>
          <p:cNvCxnSpPr>
            <a:cxnSpLocks/>
          </p:cNvCxnSpPr>
          <p:nvPr/>
        </p:nvCxnSpPr>
        <p:spPr>
          <a:xfrm flipV="1">
            <a:off x="28124370" y="10450286"/>
            <a:ext cx="6817109" cy="2989148"/>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Curved 19">
            <a:extLst>
              <a:ext uri="{FF2B5EF4-FFF2-40B4-BE49-F238E27FC236}">
                <a16:creationId xmlns:a16="http://schemas.microsoft.com/office/drawing/2014/main" id="{29A16D83-F352-6C47-7FE9-F4E2475D57FC}"/>
              </a:ext>
            </a:extLst>
          </p:cNvPr>
          <p:cNvCxnSpPr>
            <a:cxnSpLocks/>
          </p:cNvCxnSpPr>
          <p:nvPr/>
        </p:nvCxnSpPr>
        <p:spPr>
          <a:xfrm>
            <a:off x="28124370" y="17178677"/>
            <a:ext cx="6817109" cy="3264694"/>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Curved 21">
            <a:extLst>
              <a:ext uri="{FF2B5EF4-FFF2-40B4-BE49-F238E27FC236}">
                <a16:creationId xmlns:a16="http://schemas.microsoft.com/office/drawing/2014/main" id="{24BBEC5B-3DD6-7D16-D9B4-94355C489EAE}"/>
              </a:ext>
            </a:extLst>
          </p:cNvPr>
          <p:cNvCxnSpPr>
            <a:cxnSpLocks/>
          </p:cNvCxnSpPr>
          <p:nvPr/>
        </p:nvCxnSpPr>
        <p:spPr>
          <a:xfrm rot="10800000">
            <a:off x="15458471" y="10450286"/>
            <a:ext cx="7053949" cy="2747062"/>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Rounded Corners 1">
            <a:extLst>
              <a:ext uri="{FF2B5EF4-FFF2-40B4-BE49-F238E27FC236}">
                <a16:creationId xmlns:a16="http://schemas.microsoft.com/office/drawing/2014/main" id="{638EC578-A6FF-1308-E8F6-F1DF8FFB1302}"/>
              </a:ext>
            </a:extLst>
          </p:cNvPr>
          <p:cNvSpPr/>
          <p:nvPr/>
        </p:nvSpPr>
        <p:spPr>
          <a:xfrm>
            <a:off x="19250554" y="1144665"/>
            <a:ext cx="12008607"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3" name="TextBox 2">
            <a:extLst>
              <a:ext uri="{FF2B5EF4-FFF2-40B4-BE49-F238E27FC236}">
                <a16:creationId xmlns:a16="http://schemas.microsoft.com/office/drawing/2014/main" id="{5E0D077B-4087-6D67-C292-9AD05A0C45A7}"/>
              </a:ext>
            </a:extLst>
          </p:cNvPr>
          <p:cNvSpPr txBox="1"/>
          <p:nvPr/>
        </p:nvSpPr>
        <p:spPr>
          <a:xfrm>
            <a:off x="19863678" y="212994"/>
            <a:ext cx="10782357" cy="3477875"/>
          </a:xfrm>
          <a:prstGeom prst="rect">
            <a:avLst/>
          </a:prstGeom>
          <a:noFill/>
        </p:spPr>
        <p:txBody>
          <a:bodyPr wrap="square" rtlCol="1">
            <a:spAutoFit/>
          </a:bodyPr>
          <a:lstStyle/>
          <a:p>
            <a:pPr algn="ctr"/>
            <a:endParaRPr lang="ar-SA" sz="10000" dirty="0">
              <a:cs typeface="+mj-cs"/>
            </a:endParaRPr>
          </a:p>
          <a:p>
            <a:pPr algn="ctr" rtl="1"/>
            <a:r>
              <a:rPr lang="ar-SA" sz="12000" dirty="0">
                <a:solidFill>
                  <a:schemeClr val="bg1"/>
                </a:solidFill>
                <a:cs typeface="+mj-cs"/>
              </a:rPr>
              <a:t>مبررات اختيار الموقع</a:t>
            </a:r>
          </a:p>
        </p:txBody>
      </p:sp>
      <p:sp>
        <p:nvSpPr>
          <p:cNvPr id="11" name="Rectangle: Rounded Corners 10">
            <a:extLst>
              <a:ext uri="{FF2B5EF4-FFF2-40B4-BE49-F238E27FC236}">
                <a16:creationId xmlns:a16="http://schemas.microsoft.com/office/drawing/2014/main" id="{C54BEF63-D88B-ADE4-551A-EF06CDBC533C}"/>
              </a:ext>
            </a:extLst>
          </p:cNvPr>
          <p:cNvSpPr/>
          <p:nvPr/>
        </p:nvSpPr>
        <p:spPr>
          <a:xfrm>
            <a:off x="21070426" y="9357292"/>
            <a:ext cx="8259097" cy="11560628"/>
          </a:xfrm>
          <a:prstGeom prst="roundRect">
            <a:avLst/>
          </a:prstGeom>
          <a:solidFill>
            <a:srgbClr val="B3E2FF"/>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33" name="TextBox 32">
            <a:extLst>
              <a:ext uri="{FF2B5EF4-FFF2-40B4-BE49-F238E27FC236}">
                <a16:creationId xmlns:a16="http://schemas.microsoft.com/office/drawing/2014/main" id="{1B681DEF-0BB4-934E-03AE-8A6A71BE2654}"/>
              </a:ext>
            </a:extLst>
          </p:cNvPr>
          <p:cNvSpPr txBox="1"/>
          <p:nvPr/>
        </p:nvSpPr>
        <p:spPr>
          <a:xfrm>
            <a:off x="22774958" y="11398121"/>
            <a:ext cx="4959795" cy="7478970"/>
          </a:xfrm>
          <a:prstGeom prst="rect">
            <a:avLst/>
          </a:prstGeom>
          <a:noFill/>
        </p:spPr>
        <p:txBody>
          <a:bodyPr wrap="square" rtlCol="1">
            <a:spAutoFit/>
          </a:bodyPr>
          <a:lstStyle/>
          <a:p>
            <a:pPr algn="ctr" rtl="1"/>
            <a:r>
              <a:rPr lang="ar-SA" sz="9600" dirty="0">
                <a:solidFill>
                  <a:srgbClr val="001F33"/>
                </a:solidFill>
                <a:cs typeface="+mj-cs"/>
              </a:rPr>
              <a:t>ثانياً : </a:t>
            </a:r>
          </a:p>
          <a:p>
            <a:pPr algn="ctr" rtl="1"/>
            <a:r>
              <a:rPr lang="ar-SA" sz="9600" dirty="0">
                <a:solidFill>
                  <a:srgbClr val="001F33"/>
                </a:solidFill>
                <a:cs typeface="+mj-cs"/>
              </a:rPr>
              <a:t>التقسيمات الجيوسياسية للأراضي (أ، ب، ج)</a:t>
            </a:r>
          </a:p>
        </p:txBody>
      </p:sp>
      <p:pic>
        <p:nvPicPr>
          <p:cNvPr id="34" name="Picture 33">
            <a:extLst>
              <a:ext uri="{FF2B5EF4-FFF2-40B4-BE49-F238E27FC236}">
                <a16:creationId xmlns:a16="http://schemas.microsoft.com/office/drawing/2014/main" id="{262C29CB-2447-0894-5953-271CACA6F3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35" name="Picture 34">
            <a:extLst>
              <a:ext uri="{FF2B5EF4-FFF2-40B4-BE49-F238E27FC236}">
                <a16:creationId xmlns:a16="http://schemas.microsoft.com/office/drawing/2014/main" id="{184403D6-B729-6ABF-D0B5-183303406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36" name="Picture 35">
            <a:extLst>
              <a:ext uri="{FF2B5EF4-FFF2-40B4-BE49-F238E27FC236}">
                <a16:creationId xmlns:a16="http://schemas.microsoft.com/office/drawing/2014/main" id="{83FCB3C3-6A65-5096-FC5E-50A5C8429C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37" name="Picture 36">
            <a:extLst>
              <a:ext uri="{FF2B5EF4-FFF2-40B4-BE49-F238E27FC236}">
                <a16:creationId xmlns:a16="http://schemas.microsoft.com/office/drawing/2014/main" id="{CD627E4F-0560-9A9C-7024-0CC025AFD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sp>
        <p:nvSpPr>
          <p:cNvPr id="41" name="Flowchart: Card 40">
            <a:extLst>
              <a:ext uri="{FF2B5EF4-FFF2-40B4-BE49-F238E27FC236}">
                <a16:creationId xmlns:a16="http://schemas.microsoft.com/office/drawing/2014/main" id="{2C2704DD-CEE4-41F1-F97E-D05DBBB940F4}"/>
              </a:ext>
            </a:extLst>
          </p:cNvPr>
          <p:cNvSpPr/>
          <p:nvPr/>
        </p:nvSpPr>
        <p:spPr>
          <a:xfrm>
            <a:off x="33388987" y="10320799"/>
            <a:ext cx="12947973" cy="7033355"/>
          </a:xfrm>
          <a:prstGeom prst="flowChartPunchedCard">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3" name="Right Triangle 42">
            <a:extLst>
              <a:ext uri="{FF2B5EF4-FFF2-40B4-BE49-F238E27FC236}">
                <a16:creationId xmlns:a16="http://schemas.microsoft.com/office/drawing/2014/main" id="{48A7F0A8-B70D-8528-9383-24C4F93C0BEC}"/>
              </a:ext>
            </a:extLst>
          </p:cNvPr>
          <p:cNvSpPr/>
          <p:nvPr/>
        </p:nvSpPr>
        <p:spPr>
          <a:xfrm flipH="1">
            <a:off x="42748200" y="14199634"/>
            <a:ext cx="3588760"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4" name="TextBox 43">
            <a:extLst>
              <a:ext uri="{FF2B5EF4-FFF2-40B4-BE49-F238E27FC236}">
                <a16:creationId xmlns:a16="http://schemas.microsoft.com/office/drawing/2014/main" id="{90836671-0EB7-79C3-E87E-8D67CE912481}"/>
              </a:ext>
            </a:extLst>
          </p:cNvPr>
          <p:cNvSpPr txBox="1"/>
          <p:nvPr/>
        </p:nvSpPr>
        <p:spPr>
          <a:xfrm>
            <a:off x="43673994" y="15410890"/>
            <a:ext cx="3090787" cy="1631216"/>
          </a:xfrm>
          <a:prstGeom prst="rect">
            <a:avLst/>
          </a:prstGeom>
          <a:noFill/>
        </p:spPr>
        <p:txBody>
          <a:bodyPr wrap="square" rtlCol="1">
            <a:spAutoFit/>
          </a:bodyPr>
          <a:lstStyle/>
          <a:p>
            <a:pPr algn="ctr" rtl="1"/>
            <a:r>
              <a:rPr lang="ar-SA" sz="10000" dirty="0">
                <a:solidFill>
                  <a:srgbClr val="001F33"/>
                </a:solidFill>
                <a:cs typeface="+mj-cs"/>
              </a:rPr>
              <a:t>1</a:t>
            </a:r>
          </a:p>
        </p:txBody>
      </p:sp>
      <p:sp>
        <p:nvSpPr>
          <p:cNvPr id="45" name="Flowchart: Card 44">
            <a:extLst>
              <a:ext uri="{FF2B5EF4-FFF2-40B4-BE49-F238E27FC236}">
                <a16:creationId xmlns:a16="http://schemas.microsoft.com/office/drawing/2014/main" id="{4BBCC2B2-F34A-D43B-8874-0BAC88F703B8}"/>
              </a:ext>
            </a:extLst>
          </p:cNvPr>
          <p:cNvSpPr/>
          <p:nvPr/>
        </p:nvSpPr>
        <p:spPr>
          <a:xfrm>
            <a:off x="33555552" y="20037228"/>
            <a:ext cx="12947973" cy="7033355"/>
          </a:xfrm>
          <a:prstGeom prst="flowChartPunchedCard">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7" name="Right Triangle 46">
            <a:extLst>
              <a:ext uri="{FF2B5EF4-FFF2-40B4-BE49-F238E27FC236}">
                <a16:creationId xmlns:a16="http://schemas.microsoft.com/office/drawing/2014/main" id="{CCA11661-4033-5D1A-69B5-928756A9CA2B}"/>
              </a:ext>
            </a:extLst>
          </p:cNvPr>
          <p:cNvSpPr/>
          <p:nvPr/>
        </p:nvSpPr>
        <p:spPr>
          <a:xfrm flipH="1">
            <a:off x="42914765" y="23916063"/>
            <a:ext cx="3588760"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8" name="TextBox 47">
            <a:extLst>
              <a:ext uri="{FF2B5EF4-FFF2-40B4-BE49-F238E27FC236}">
                <a16:creationId xmlns:a16="http://schemas.microsoft.com/office/drawing/2014/main" id="{EAFEEF8B-DDF7-DC44-CAAC-7DCA28A177B0}"/>
              </a:ext>
            </a:extLst>
          </p:cNvPr>
          <p:cNvSpPr txBox="1"/>
          <p:nvPr/>
        </p:nvSpPr>
        <p:spPr>
          <a:xfrm>
            <a:off x="43840559" y="25127319"/>
            <a:ext cx="3090787" cy="1631216"/>
          </a:xfrm>
          <a:prstGeom prst="rect">
            <a:avLst/>
          </a:prstGeom>
          <a:noFill/>
        </p:spPr>
        <p:txBody>
          <a:bodyPr wrap="square" rtlCol="1">
            <a:spAutoFit/>
          </a:bodyPr>
          <a:lstStyle/>
          <a:p>
            <a:pPr algn="ctr" rtl="1"/>
            <a:r>
              <a:rPr lang="ar-SA" sz="10000" dirty="0">
                <a:solidFill>
                  <a:srgbClr val="001F33"/>
                </a:solidFill>
                <a:cs typeface="+mj-cs"/>
              </a:rPr>
              <a:t>2</a:t>
            </a:r>
          </a:p>
        </p:txBody>
      </p:sp>
      <p:sp>
        <p:nvSpPr>
          <p:cNvPr id="50" name="Flowchart: Card 49">
            <a:extLst>
              <a:ext uri="{FF2B5EF4-FFF2-40B4-BE49-F238E27FC236}">
                <a16:creationId xmlns:a16="http://schemas.microsoft.com/office/drawing/2014/main" id="{49643D63-53F6-C1B5-8220-57216205D8D3}"/>
              </a:ext>
            </a:extLst>
          </p:cNvPr>
          <p:cNvSpPr/>
          <p:nvPr/>
        </p:nvSpPr>
        <p:spPr>
          <a:xfrm flipH="1">
            <a:off x="4540001" y="10450286"/>
            <a:ext cx="12470961" cy="7033355"/>
          </a:xfrm>
          <a:prstGeom prst="flowChartPunchedCard">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51" name="Right Triangle 50">
            <a:extLst>
              <a:ext uri="{FF2B5EF4-FFF2-40B4-BE49-F238E27FC236}">
                <a16:creationId xmlns:a16="http://schemas.microsoft.com/office/drawing/2014/main" id="{9A0B6EB4-39A8-AD2B-CF30-E9B6880F5311}"/>
              </a:ext>
            </a:extLst>
          </p:cNvPr>
          <p:cNvSpPr/>
          <p:nvPr/>
        </p:nvSpPr>
        <p:spPr>
          <a:xfrm flipH="1">
            <a:off x="13256905" y="14342659"/>
            <a:ext cx="3748999"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52" name="TextBox 51">
            <a:extLst>
              <a:ext uri="{FF2B5EF4-FFF2-40B4-BE49-F238E27FC236}">
                <a16:creationId xmlns:a16="http://schemas.microsoft.com/office/drawing/2014/main" id="{219AB3A2-E4C8-622B-EC7D-878C70CAACFF}"/>
              </a:ext>
            </a:extLst>
          </p:cNvPr>
          <p:cNvSpPr txBox="1"/>
          <p:nvPr/>
        </p:nvSpPr>
        <p:spPr>
          <a:xfrm flipH="1">
            <a:off x="14367712" y="15695346"/>
            <a:ext cx="2976920" cy="1631216"/>
          </a:xfrm>
          <a:prstGeom prst="rect">
            <a:avLst/>
          </a:prstGeom>
          <a:noFill/>
        </p:spPr>
        <p:txBody>
          <a:bodyPr wrap="square" rtlCol="1">
            <a:spAutoFit/>
          </a:bodyPr>
          <a:lstStyle/>
          <a:p>
            <a:pPr algn="ctr" rtl="1"/>
            <a:r>
              <a:rPr lang="ar-SA" sz="10000" dirty="0">
                <a:solidFill>
                  <a:srgbClr val="001F33"/>
                </a:solidFill>
                <a:cs typeface="+mj-cs"/>
              </a:rPr>
              <a:t>3</a:t>
            </a:r>
          </a:p>
        </p:txBody>
      </p:sp>
      <p:sp>
        <p:nvSpPr>
          <p:cNvPr id="10" name="TextBox 9">
            <a:extLst>
              <a:ext uri="{FF2B5EF4-FFF2-40B4-BE49-F238E27FC236}">
                <a16:creationId xmlns:a16="http://schemas.microsoft.com/office/drawing/2014/main" id="{06ED7321-64F2-00D3-FBF4-F4B408D242F7}"/>
              </a:ext>
            </a:extLst>
          </p:cNvPr>
          <p:cNvSpPr txBox="1"/>
          <p:nvPr/>
        </p:nvSpPr>
        <p:spPr>
          <a:xfrm>
            <a:off x="4640432" y="12205348"/>
            <a:ext cx="11647839" cy="2800767"/>
          </a:xfrm>
          <a:prstGeom prst="rect">
            <a:avLst/>
          </a:prstGeom>
          <a:noFill/>
        </p:spPr>
        <p:txBody>
          <a:bodyPr wrap="square" rtlCol="1">
            <a:spAutoFit/>
          </a:bodyPr>
          <a:lstStyle/>
          <a:p>
            <a:pPr algn="ctr" rtl="1"/>
            <a:r>
              <a:rPr lang="ar-SA" sz="8800" dirty="0">
                <a:solidFill>
                  <a:srgbClr val="F3F0DE"/>
                </a:solidFill>
                <a:cs typeface="+mj-cs"/>
              </a:rPr>
              <a:t>تخلق حالة من عدم الاستقرار الأمني والتنظيمي في مناطق ب.</a:t>
            </a:r>
          </a:p>
        </p:txBody>
      </p:sp>
      <p:sp>
        <p:nvSpPr>
          <p:cNvPr id="4" name="TextBox 3">
            <a:extLst>
              <a:ext uri="{FF2B5EF4-FFF2-40B4-BE49-F238E27FC236}">
                <a16:creationId xmlns:a16="http://schemas.microsoft.com/office/drawing/2014/main" id="{D7A8E352-3680-5912-8193-2086846F0DA9}"/>
              </a:ext>
            </a:extLst>
          </p:cNvPr>
          <p:cNvSpPr txBox="1"/>
          <p:nvPr/>
        </p:nvSpPr>
        <p:spPr>
          <a:xfrm>
            <a:off x="34004046" y="12257271"/>
            <a:ext cx="11800760" cy="2800767"/>
          </a:xfrm>
          <a:prstGeom prst="rect">
            <a:avLst/>
          </a:prstGeom>
          <a:noFill/>
        </p:spPr>
        <p:txBody>
          <a:bodyPr wrap="square" rtlCol="1">
            <a:spAutoFit/>
          </a:bodyPr>
          <a:lstStyle/>
          <a:p>
            <a:pPr algn="ctr" rtl="1"/>
            <a:r>
              <a:rPr lang="ar-SA" sz="8800" dirty="0">
                <a:solidFill>
                  <a:srgbClr val="F3F0DE"/>
                </a:solidFill>
                <a:cs typeface="+mj-cs"/>
              </a:rPr>
              <a:t>تزيد من تعقيد الإدارة والتنمية في المناطق الفلسطينية.</a:t>
            </a:r>
          </a:p>
        </p:txBody>
      </p:sp>
      <p:sp>
        <p:nvSpPr>
          <p:cNvPr id="5" name="TextBox 4">
            <a:extLst>
              <a:ext uri="{FF2B5EF4-FFF2-40B4-BE49-F238E27FC236}">
                <a16:creationId xmlns:a16="http://schemas.microsoft.com/office/drawing/2014/main" id="{2FD9997E-67A4-BFB3-DAC6-E4EA28B0C02E}"/>
              </a:ext>
            </a:extLst>
          </p:cNvPr>
          <p:cNvSpPr txBox="1"/>
          <p:nvPr/>
        </p:nvSpPr>
        <p:spPr>
          <a:xfrm>
            <a:off x="35445505" y="21384506"/>
            <a:ext cx="9492241" cy="8217634"/>
          </a:xfrm>
          <a:prstGeom prst="rect">
            <a:avLst/>
          </a:prstGeom>
          <a:noFill/>
        </p:spPr>
        <p:txBody>
          <a:bodyPr wrap="square" rtlCol="1">
            <a:spAutoFit/>
          </a:bodyPr>
          <a:lstStyle/>
          <a:p>
            <a:pPr algn="ctr" rtl="1"/>
            <a:r>
              <a:rPr lang="ar-SA" sz="8800" dirty="0">
                <a:solidFill>
                  <a:srgbClr val="F3F0DE"/>
                </a:solidFill>
                <a:cs typeface="+mj-cs"/>
              </a:rPr>
              <a:t>تحد من قدرة الفلسطينيين على البناء والتطوير في مناطق ج.</a:t>
            </a:r>
          </a:p>
          <a:p>
            <a:pPr marL="1371600" indent="-1371600" algn="r" rtl="1">
              <a:buFont typeface="+mj-lt"/>
              <a:buAutoNum type="arabicPeriod"/>
            </a:pPr>
            <a:endParaRPr lang="ar-SA" sz="8800" dirty="0">
              <a:cs typeface="+mj-cs"/>
            </a:endParaRPr>
          </a:p>
          <a:p>
            <a:pPr marL="1371600" indent="-1371600" algn="r" rtl="1">
              <a:buFont typeface="+mj-lt"/>
              <a:buAutoNum type="arabicPeriod"/>
            </a:pPr>
            <a:endParaRPr lang="ar-SA" sz="8800" dirty="0">
              <a:cs typeface="+mj-cs"/>
            </a:endParaRPr>
          </a:p>
          <a:p>
            <a:pPr marL="1371600" indent="-1371600" algn="r" rtl="1">
              <a:buFont typeface="+mj-lt"/>
              <a:buAutoNum type="arabicPeriod"/>
            </a:pPr>
            <a:endParaRPr lang="ar-SA" sz="8800" dirty="0">
              <a:cs typeface="+mj-cs"/>
            </a:endParaRPr>
          </a:p>
        </p:txBody>
      </p:sp>
    </p:spTree>
    <p:extLst>
      <p:ext uri="{BB962C8B-B14F-4D97-AF65-F5344CB8AC3E}">
        <p14:creationId xmlns:p14="http://schemas.microsoft.com/office/powerpoint/2010/main" val="190289404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pic>
        <p:nvPicPr>
          <p:cNvPr id="4" name="Picture 3">
            <a:extLst>
              <a:ext uri="{FF2B5EF4-FFF2-40B4-BE49-F238E27FC236}">
                <a16:creationId xmlns:a16="http://schemas.microsoft.com/office/drawing/2014/main" id="{BB67A0AD-A984-187A-3703-6DA59E51E4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849" y="4963890"/>
            <a:ext cx="41908919" cy="21880283"/>
          </a:xfrm>
          <a:prstGeom prst="rect">
            <a:avLst/>
          </a:prstGeom>
        </p:spPr>
      </p:pic>
      <p:sp>
        <p:nvSpPr>
          <p:cNvPr id="3" name="Rectangle: Rounded Corners 2">
            <a:extLst>
              <a:ext uri="{FF2B5EF4-FFF2-40B4-BE49-F238E27FC236}">
                <a16:creationId xmlns:a16="http://schemas.microsoft.com/office/drawing/2014/main" id="{390A39A7-D5A7-2E53-E78D-9797AB6566B7}"/>
              </a:ext>
            </a:extLst>
          </p:cNvPr>
          <p:cNvSpPr/>
          <p:nvPr/>
        </p:nvSpPr>
        <p:spPr>
          <a:xfrm>
            <a:off x="15996973" y="599690"/>
            <a:ext cx="10776858"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r>
              <a:rPr lang="ar-SA" sz="10000" dirty="0">
                <a:cs typeface="+mj-cs"/>
              </a:rPr>
              <a:t>المساحات اللازمة للتوسع</a:t>
            </a:r>
          </a:p>
        </p:txBody>
      </p:sp>
    </p:spTree>
    <p:extLst>
      <p:ext uri="{BB962C8B-B14F-4D97-AF65-F5344CB8AC3E}">
        <p14:creationId xmlns:p14="http://schemas.microsoft.com/office/powerpoint/2010/main" val="39144703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pic>
        <p:nvPicPr>
          <p:cNvPr id="3" name="Picture 2">
            <a:extLst>
              <a:ext uri="{FF2B5EF4-FFF2-40B4-BE49-F238E27FC236}">
                <a16:creationId xmlns:a16="http://schemas.microsoft.com/office/drawing/2014/main" id="{2EE24DAE-776A-BD44-F1A0-5E6300A873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405" y="4245436"/>
            <a:ext cx="42050363" cy="23570830"/>
          </a:xfrm>
          <a:prstGeom prst="rect">
            <a:avLst/>
          </a:prstGeom>
        </p:spPr>
      </p:pic>
      <p:sp>
        <p:nvSpPr>
          <p:cNvPr id="2" name="Rectangle: Rounded Corners 1">
            <a:extLst>
              <a:ext uri="{FF2B5EF4-FFF2-40B4-BE49-F238E27FC236}">
                <a16:creationId xmlns:a16="http://schemas.microsoft.com/office/drawing/2014/main" id="{2F00959C-F88B-E445-35C3-01E10FE93C65}"/>
              </a:ext>
            </a:extLst>
          </p:cNvPr>
          <p:cNvSpPr/>
          <p:nvPr/>
        </p:nvSpPr>
        <p:spPr>
          <a:xfrm>
            <a:off x="15996973" y="599690"/>
            <a:ext cx="10776858"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r>
              <a:rPr lang="ar-SA" sz="10000" dirty="0">
                <a:cs typeface="+mj-cs"/>
              </a:rPr>
              <a:t>المساحات اللازمة للتوسع</a:t>
            </a:r>
          </a:p>
        </p:txBody>
      </p:sp>
    </p:spTree>
    <p:extLst>
      <p:ext uri="{BB962C8B-B14F-4D97-AF65-F5344CB8AC3E}">
        <p14:creationId xmlns:p14="http://schemas.microsoft.com/office/powerpoint/2010/main" val="33385860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pic>
        <p:nvPicPr>
          <p:cNvPr id="4" name="Picture 3">
            <a:extLst>
              <a:ext uri="{FF2B5EF4-FFF2-40B4-BE49-F238E27FC236}">
                <a16:creationId xmlns:a16="http://schemas.microsoft.com/office/drawing/2014/main" id="{3021A6AE-6310-8611-DD62-09D1CB6383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405" y="3972517"/>
            <a:ext cx="42058698" cy="24518523"/>
          </a:xfrm>
          <a:prstGeom prst="rect">
            <a:avLst/>
          </a:prstGeom>
        </p:spPr>
      </p:pic>
      <p:sp>
        <p:nvSpPr>
          <p:cNvPr id="2" name="Rectangle: Rounded Corners 1">
            <a:extLst>
              <a:ext uri="{FF2B5EF4-FFF2-40B4-BE49-F238E27FC236}">
                <a16:creationId xmlns:a16="http://schemas.microsoft.com/office/drawing/2014/main" id="{872737A7-16ED-8F4E-4D1D-598A249ECF55}"/>
              </a:ext>
            </a:extLst>
          </p:cNvPr>
          <p:cNvSpPr/>
          <p:nvPr/>
        </p:nvSpPr>
        <p:spPr>
          <a:xfrm>
            <a:off x="15996973" y="599690"/>
            <a:ext cx="10776858"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r>
              <a:rPr lang="ar-SA" sz="10000" dirty="0">
                <a:cs typeface="+mj-cs"/>
              </a:rPr>
              <a:t>المساحات اللازمة للتوسع</a:t>
            </a:r>
          </a:p>
        </p:txBody>
      </p:sp>
    </p:spTree>
    <p:extLst>
      <p:ext uri="{BB962C8B-B14F-4D97-AF65-F5344CB8AC3E}">
        <p14:creationId xmlns:p14="http://schemas.microsoft.com/office/powerpoint/2010/main" val="188102097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pic>
        <p:nvPicPr>
          <p:cNvPr id="3" name="Picture 2">
            <a:extLst>
              <a:ext uri="{FF2B5EF4-FFF2-40B4-BE49-F238E27FC236}">
                <a16:creationId xmlns:a16="http://schemas.microsoft.com/office/drawing/2014/main" id="{83C7A123-6F9F-DF97-5F92-46572E6A6E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5449" y="17922"/>
            <a:ext cx="39934167" cy="30810421"/>
          </a:xfrm>
          <a:prstGeom prst="rect">
            <a:avLst/>
          </a:prstGeom>
        </p:spPr>
      </p:pic>
    </p:spTree>
    <p:extLst>
      <p:ext uri="{BB962C8B-B14F-4D97-AF65-F5344CB8AC3E}">
        <p14:creationId xmlns:p14="http://schemas.microsoft.com/office/powerpoint/2010/main" val="271193547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sp>
        <p:nvSpPr>
          <p:cNvPr id="4" name="Rectangle: Rounded Corners 3">
            <a:extLst>
              <a:ext uri="{FF2B5EF4-FFF2-40B4-BE49-F238E27FC236}">
                <a16:creationId xmlns:a16="http://schemas.microsoft.com/office/drawing/2014/main" id="{B4B82CBD-269E-5F61-ECF0-C7C8A77E9222}"/>
              </a:ext>
            </a:extLst>
          </p:cNvPr>
          <p:cNvSpPr/>
          <p:nvPr/>
        </p:nvSpPr>
        <p:spPr>
          <a:xfrm>
            <a:off x="15645959" y="856033"/>
            <a:ext cx="10776858"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r>
              <a:rPr lang="ar-SA" sz="10000" dirty="0">
                <a:cs typeface="+mj-cs"/>
              </a:rPr>
              <a:t>المساحات اللازمة للتوسع في أراضي ج</a:t>
            </a:r>
          </a:p>
        </p:txBody>
      </p:sp>
      <p:graphicFrame>
        <p:nvGraphicFramePr>
          <p:cNvPr id="6" name="Table 5">
            <a:extLst>
              <a:ext uri="{FF2B5EF4-FFF2-40B4-BE49-F238E27FC236}">
                <a16:creationId xmlns:a16="http://schemas.microsoft.com/office/drawing/2014/main" id="{CD4C2CC9-D94A-6760-52C2-2101275D0EFB}"/>
              </a:ext>
            </a:extLst>
          </p:cNvPr>
          <p:cNvGraphicFramePr>
            <a:graphicFrameLocks noGrp="1"/>
          </p:cNvGraphicFramePr>
          <p:nvPr>
            <p:extLst>
              <p:ext uri="{D42A27DB-BD31-4B8C-83A1-F6EECF244321}">
                <p14:modId xmlns:p14="http://schemas.microsoft.com/office/powerpoint/2010/main" val="577957321"/>
              </p:ext>
            </p:extLst>
          </p:nvPr>
        </p:nvGraphicFramePr>
        <p:xfrm>
          <a:off x="2525354" y="5486741"/>
          <a:ext cx="38146436" cy="23460075"/>
        </p:xfrm>
        <a:graphic>
          <a:graphicData uri="http://schemas.openxmlformats.org/drawingml/2006/table">
            <a:tbl>
              <a:tblPr rtl="1">
                <a:tableStyleId>{2D5ABB26-0587-4C30-8999-92F81FD0307C}</a:tableStyleId>
              </a:tblPr>
              <a:tblGrid>
                <a:gridCol w="7242996">
                  <a:extLst>
                    <a:ext uri="{9D8B030D-6E8A-4147-A177-3AD203B41FA5}">
                      <a16:colId xmlns:a16="http://schemas.microsoft.com/office/drawing/2014/main" val="2218469912"/>
                    </a:ext>
                  </a:extLst>
                </a:gridCol>
                <a:gridCol w="3862930">
                  <a:extLst>
                    <a:ext uri="{9D8B030D-6E8A-4147-A177-3AD203B41FA5}">
                      <a16:colId xmlns:a16="http://schemas.microsoft.com/office/drawing/2014/main" val="3906508137"/>
                    </a:ext>
                  </a:extLst>
                </a:gridCol>
                <a:gridCol w="3862930">
                  <a:extLst>
                    <a:ext uri="{9D8B030D-6E8A-4147-A177-3AD203B41FA5}">
                      <a16:colId xmlns:a16="http://schemas.microsoft.com/office/drawing/2014/main" val="3632704034"/>
                    </a:ext>
                  </a:extLst>
                </a:gridCol>
                <a:gridCol w="3862930">
                  <a:extLst>
                    <a:ext uri="{9D8B030D-6E8A-4147-A177-3AD203B41FA5}">
                      <a16:colId xmlns:a16="http://schemas.microsoft.com/office/drawing/2014/main" val="2741472532"/>
                    </a:ext>
                  </a:extLst>
                </a:gridCol>
                <a:gridCol w="3862930">
                  <a:extLst>
                    <a:ext uri="{9D8B030D-6E8A-4147-A177-3AD203B41FA5}">
                      <a16:colId xmlns:a16="http://schemas.microsoft.com/office/drawing/2014/main" val="942822686"/>
                    </a:ext>
                  </a:extLst>
                </a:gridCol>
                <a:gridCol w="3862930">
                  <a:extLst>
                    <a:ext uri="{9D8B030D-6E8A-4147-A177-3AD203B41FA5}">
                      <a16:colId xmlns:a16="http://schemas.microsoft.com/office/drawing/2014/main" val="1999108836"/>
                    </a:ext>
                  </a:extLst>
                </a:gridCol>
                <a:gridCol w="3862930">
                  <a:extLst>
                    <a:ext uri="{9D8B030D-6E8A-4147-A177-3AD203B41FA5}">
                      <a16:colId xmlns:a16="http://schemas.microsoft.com/office/drawing/2014/main" val="4026227954"/>
                    </a:ext>
                  </a:extLst>
                </a:gridCol>
                <a:gridCol w="3862930">
                  <a:extLst>
                    <a:ext uri="{9D8B030D-6E8A-4147-A177-3AD203B41FA5}">
                      <a16:colId xmlns:a16="http://schemas.microsoft.com/office/drawing/2014/main" val="1263522462"/>
                    </a:ext>
                  </a:extLst>
                </a:gridCol>
                <a:gridCol w="3862930">
                  <a:extLst>
                    <a:ext uri="{9D8B030D-6E8A-4147-A177-3AD203B41FA5}">
                      <a16:colId xmlns:a16="http://schemas.microsoft.com/office/drawing/2014/main" val="3164300934"/>
                    </a:ext>
                  </a:extLst>
                </a:gridCol>
              </a:tblGrid>
              <a:tr h="683464">
                <a:tc>
                  <a:txBody>
                    <a:bodyPr/>
                    <a:lstStyle/>
                    <a:p>
                      <a:pPr algn="ctr" rtl="1" fontAlgn="ctr"/>
                      <a:r>
                        <a:rPr lang="ar-SA" sz="9000" u="none" strike="noStrike" dirty="0">
                          <a:effectLst/>
                          <a:cs typeface="+mj-cs"/>
                        </a:rPr>
                        <a:t>اسم التجمع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u="none" strike="noStrike" dirty="0">
                          <a:effectLst/>
                          <a:cs typeface="+mj-cs"/>
                        </a:rPr>
                        <a:t>حدود ادارية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u="none" strike="noStrike" dirty="0">
                          <a:effectLst/>
                          <a:cs typeface="+mj-cs"/>
                        </a:rPr>
                        <a:t>منطقة مبنية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u="none" strike="noStrike">
                          <a:solidFill>
                            <a:srgbClr val="000000"/>
                          </a:solidFill>
                          <a:effectLst/>
                          <a:cs typeface="+mj-cs"/>
                        </a:rPr>
                        <a:t>اراضي أ</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u="none" strike="noStrike" dirty="0">
                          <a:solidFill>
                            <a:srgbClr val="000000"/>
                          </a:solidFill>
                          <a:effectLst/>
                          <a:cs typeface="+mj-cs"/>
                        </a:rPr>
                        <a:t>اراضي ب</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u="none" strike="noStrike">
                          <a:solidFill>
                            <a:srgbClr val="000000"/>
                          </a:solidFill>
                          <a:effectLst/>
                          <a:cs typeface="+mj-cs"/>
                        </a:rPr>
                        <a:t>اراضي ج </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u="none" strike="noStrike">
                          <a:effectLst/>
                          <a:cs typeface="+mj-cs"/>
                        </a:rPr>
                        <a:t>منطقة مبنية أ</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u="none" strike="noStrike">
                          <a:effectLst/>
                          <a:cs typeface="+mj-cs"/>
                        </a:rPr>
                        <a:t>منطقة مبنية ب</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u="none" strike="noStrike">
                          <a:effectLst/>
                          <a:cs typeface="+mj-cs"/>
                        </a:rPr>
                        <a:t>منطقة مبنية ج</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9284132"/>
                  </a:ext>
                </a:extLst>
              </a:tr>
              <a:tr h="751811">
                <a:tc>
                  <a:txBody>
                    <a:bodyPr/>
                    <a:lstStyle/>
                    <a:p>
                      <a:pPr algn="ctr" rtl="1" fontAlgn="ctr"/>
                      <a:r>
                        <a:rPr lang="ar-SA" sz="9000" u="none" strike="noStrike" dirty="0">
                          <a:effectLst/>
                          <a:cs typeface="+mj-cs"/>
                        </a:rPr>
                        <a:t>قراوة بني حسان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9443</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1245</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849</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8594</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729</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516</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88529551"/>
                  </a:ext>
                </a:extLst>
              </a:tr>
              <a:tr h="751811">
                <a:tc>
                  <a:txBody>
                    <a:bodyPr/>
                    <a:lstStyle/>
                    <a:p>
                      <a:pPr algn="ctr" rtl="1" fontAlgn="ctr"/>
                      <a:r>
                        <a:rPr lang="ar-SA" sz="9000" u="none" strike="noStrike">
                          <a:effectLst/>
                          <a:cs typeface="+mj-cs"/>
                        </a:rPr>
                        <a:t>دير بلوط</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11892</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1089</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689</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11203</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567</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522</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3334049"/>
                  </a:ext>
                </a:extLst>
              </a:tr>
              <a:tr h="751811">
                <a:tc>
                  <a:txBody>
                    <a:bodyPr/>
                    <a:lstStyle/>
                    <a:p>
                      <a:pPr algn="ctr" rtl="1" fontAlgn="ctr"/>
                      <a:r>
                        <a:rPr lang="ar-SA" sz="9000" u="none" strike="noStrike">
                          <a:effectLst/>
                          <a:cs typeface="+mj-cs"/>
                        </a:rPr>
                        <a:t>قلقيلية</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10252</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7347</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3797</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6455</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3797</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3550</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0727852"/>
                  </a:ext>
                </a:extLst>
              </a:tr>
              <a:tr h="751811">
                <a:tc>
                  <a:txBody>
                    <a:bodyPr/>
                    <a:lstStyle/>
                    <a:p>
                      <a:pPr algn="ctr" rtl="1" fontAlgn="ctr"/>
                      <a:r>
                        <a:rPr lang="ar-SA" sz="9000" u="none" strike="noStrike" dirty="0">
                          <a:effectLst/>
                          <a:cs typeface="+mj-cs"/>
                        </a:rPr>
                        <a:t>عزون</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9472</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1934</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2588</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6885</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1472</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462</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57814648"/>
                  </a:ext>
                </a:extLst>
              </a:tr>
              <a:tr h="751811">
                <a:tc>
                  <a:txBody>
                    <a:bodyPr/>
                    <a:lstStyle/>
                    <a:p>
                      <a:pPr algn="ctr" rtl="1" fontAlgn="ctr"/>
                      <a:r>
                        <a:rPr lang="ar-SA" sz="9000" u="none" strike="noStrike">
                          <a:effectLst/>
                          <a:cs typeface="+mj-cs"/>
                        </a:rPr>
                        <a:t>حبلة</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3649</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1058</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815</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2834</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721</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337</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21493080"/>
                  </a:ext>
                </a:extLst>
              </a:tr>
              <a:tr h="751811">
                <a:tc>
                  <a:txBody>
                    <a:bodyPr/>
                    <a:lstStyle/>
                    <a:p>
                      <a:pPr algn="ctr" rtl="1" fontAlgn="ctr"/>
                      <a:r>
                        <a:rPr lang="ar-SA" sz="9000" u="none" strike="noStrike">
                          <a:effectLst/>
                          <a:cs typeface="+mj-cs"/>
                        </a:rPr>
                        <a:t>راس عطية</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937</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423</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310</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627</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249</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173</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16110760"/>
                  </a:ext>
                </a:extLst>
              </a:tr>
              <a:tr h="751811">
                <a:tc>
                  <a:txBody>
                    <a:bodyPr/>
                    <a:lstStyle/>
                    <a:p>
                      <a:pPr algn="ctr" rtl="1" fontAlgn="ctr"/>
                      <a:r>
                        <a:rPr lang="ar-SA" sz="9000" u="none" strike="noStrike">
                          <a:effectLst/>
                          <a:cs typeface="+mj-cs"/>
                        </a:rPr>
                        <a:t>عزون عتمة</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9432</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634</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365</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9061</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279</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355</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0762815"/>
                  </a:ext>
                </a:extLst>
              </a:tr>
              <a:tr h="751811">
                <a:tc>
                  <a:txBody>
                    <a:bodyPr/>
                    <a:lstStyle/>
                    <a:p>
                      <a:pPr algn="ctr" rtl="1" fontAlgn="ctr"/>
                      <a:r>
                        <a:rPr lang="ar-SA" sz="9000" u="none" strike="noStrike">
                          <a:effectLst/>
                          <a:cs typeface="+mj-cs"/>
                        </a:rPr>
                        <a:t>النبي الياس </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4435</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185</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89</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4346</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75</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110</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2358416"/>
                  </a:ext>
                </a:extLst>
              </a:tr>
              <a:tr h="751811">
                <a:tc>
                  <a:txBody>
                    <a:bodyPr/>
                    <a:lstStyle/>
                    <a:p>
                      <a:pPr algn="ctr" rtl="1" fontAlgn="ctr"/>
                      <a:r>
                        <a:rPr lang="ar-SA" sz="9000" u="none" strike="noStrike">
                          <a:effectLst/>
                          <a:cs typeface="+mj-cs"/>
                        </a:rPr>
                        <a:t>الفندق</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2292</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306</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92</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2199</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46</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260</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2286136"/>
                  </a:ext>
                </a:extLst>
              </a:tr>
              <a:tr h="717637">
                <a:tc>
                  <a:txBody>
                    <a:bodyPr/>
                    <a:lstStyle/>
                    <a:p>
                      <a:pPr algn="ctr" rtl="1" fontAlgn="ctr"/>
                      <a:r>
                        <a:rPr lang="ar-SA" sz="9000" u="none" strike="noStrike" dirty="0">
                          <a:effectLst/>
                          <a:cs typeface="+mj-cs"/>
                        </a:rPr>
                        <a:t>الضبعة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1599</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905</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48</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1594</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42</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863</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5793614"/>
                  </a:ext>
                </a:extLst>
              </a:tr>
              <a:tr h="751811">
                <a:tc>
                  <a:txBody>
                    <a:bodyPr/>
                    <a:lstStyle/>
                    <a:p>
                      <a:pPr algn="ctr" rtl="1" fontAlgn="ctr"/>
                      <a:r>
                        <a:rPr lang="ar-SA" sz="9000" u="none" strike="noStrike">
                          <a:effectLst/>
                          <a:cs typeface="+mj-cs"/>
                        </a:rPr>
                        <a:t>راس الطيرة </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1235</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108</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64</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1169</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49</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59</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59513927"/>
                  </a:ext>
                </a:extLst>
              </a:tr>
              <a:tr h="751811">
                <a:tc>
                  <a:txBody>
                    <a:bodyPr/>
                    <a:lstStyle/>
                    <a:p>
                      <a:pPr algn="ctr" rtl="1" fontAlgn="ctr"/>
                      <a:r>
                        <a:rPr lang="ar-SA" sz="9000" u="none" strike="noStrike">
                          <a:effectLst/>
                          <a:cs typeface="+mj-cs"/>
                        </a:rPr>
                        <a:t>عرب الرماضين الجنوبي</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438</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154</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438</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154</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2317150"/>
                  </a:ext>
                </a:extLst>
              </a:tr>
              <a:tr h="751811">
                <a:tc>
                  <a:txBody>
                    <a:bodyPr/>
                    <a:lstStyle/>
                    <a:p>
                      <a:pPr algn="ctr" rtl="1" fontAlgn="ctr"/>
                      <a:r>
                        <a:rPr lang="ar-SA" sz="9000" u="none" strike="noStrike">
                          <a:effectLst/>
                          <a:cs typeface="+mj-cs"/>
                        </a:rPr>
                        <a:t>وادي الرشا</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311</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18</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a:solidFill>
                            <a:srgbClr val="000000"/>
                          </a:solidFill>
                          <a:effectLst/>
                          <a:cs typeface="+mj-cs"/>
                        </a:rPr>
                        <a:t>311</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18</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2676661"/>
                  </a:ext>
                </a:extLst>
              </a:tr>
              <a:tr h="751811">
                <a:tc>
                  <a:txBody>
                    <a:bodyPr/>
                    <a:lstStyle/>
                    <a:p>
                      <a:pPr algn="ctr" rtl="1" fontAlgn="ctr"/>
                      <a:r>
                        <a:rPr lang="ar-SA" sz="9000" u="none" strike="noStrike">
                          <a:effectLst/>
                          <a:cs typeface="+mj-cs"/>
                        </a:rPr>
                        <a:t>عرب ابو فردا</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4223</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50</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u="none" strike="noStrike" dirty="0">
                          <a:solidFill>
                            <a:srgbClr val="000000"/>
                          </a:solidFill>
                          <a:effectLst/>
                          <a:cs typeface="+mj-cs"/>
                        </a:rPr>
                        <a:t>4223</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a:effectLst/>
                          <a:cs typeface="+mj-cs"/>
                        </a:rPr>
                        <a:t>-</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u="none" strike="noStrike" dirty="0">
                          <a:effectLst/>
                          <a:cs typeface="+mj-cs"/>
                        </a:rPr>
                        <a:t>50</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004385"/>
                  </a:ext>
                </a:extLst>
              </a:tr>
            </a:tbl>
          </a:graphicData>
        </a:graphic>
      </p:graphicFrame>
    </p:spTree>
    <p:extLst>
      <p:ext uri="{BB962C8B-B14F-4D97-AF65-F5344CB8AC3E}">
        <p14:creationId xmlns:p14="http://schemas.microsoft.com/office/powerpoint/2010/main" val="369519751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001F33"/>
          </a:solidFill>
          <a:ln>
            <a:solidFill>
              <a:srgbClr val="F3F0DE"/>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001F33"/>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chemeClr val="bg1"/>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sp>
        <p:nvSpPr>
          <p:cNvPr id="4" name="Rectangle: Rounded Corners 3">
            <a:extLst>
              <a:ext uri="{FF2B5EF4-FFF2-40B4-BE49-F238E27FC236}">
                <a16:creationId xmlns:a16="http://schemas.microsoft.com/office/drawing/2014/main" id="{B4B82CBD-269E-5F61-ECF0-C7C8A77E9222}"/>
              </a:ext>
            </a:extLst>
          </p:cNvPr>
          <p:cNvSpPr/>
          <p:nvPr/>
        </p:nvSpPr>
        <p:spPr>
          <a:xfrm>
            <a:off x="15645959" y="856033"/>
            <a:ext cx="10776858" cy="2897535"/>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r>
              <a:rPr lang="ar-SA" sz="10000" dirty="0">
                <a:cs typeface="+mj-cs"/>
              </a:rPr>
              <a:t>المساحات اللازمة للتوسع في أراضي ج</a:t>
            </a:r>
          </a:p>
        </p:txBody>
      </p:sp>
      <p:graphicFrame>
        <p:nvGraphicFramePr>
          <p:cNvPr id="6" name="Table 5">
            <a:extLst>
              <a:ext uri="{FF2B5EF4-FFF2-40B4-BE49-F238E27FC236}">
                <a16:creationId xmlns:a16="http://schemas.microsoft.com/office/drawing/2014/main" id="{CD4C2CC9-D94A-6760-52C2-2101275D0EFB}"/>
              </a:ext>
            </a:extLst>
          </p:cNvPr>
          <p:cNvGraphicFramePr>
            <a:graphicFrameLocks noGrp="1"/>
          </p:cNvGraphicFramePr>
          <p:nvPr>
            <p:extLst>
              <p:ext uri="{D42A27DB-BD31-4B8C-83A1-F6EECF244321}">
                <p14:modId xmlns:p14="http://schemas.microsoft.com/office/powerpoint/2010/main" val="3250085723"/>
              </p:ext>
            </p:extLst>
          </p:nvPr>
        </p:nvGraphicFramePr>
        <p:xfrm>
          <a:off x="1790413" y="5044705"/>
          <a:ext cx="39569997" cy="24831675"/>
        </p:xfrm>
        <a:graphic>
          <a:graphicData uri="http://schemas.openxmlformats.org/drawingml/2006/table">
            <a:tbl>
              <a:tblPr rtl="1">
                <a:tableStyleId>{2D5ABB26-0587-4C30-8999-92F81FD0307C}</a:tableStyleId>
              </a:tblPr>
              <a:tblGrid>
                <a:gridCol w="7513293">
                  <a:extLst>
                    <a:ext uri="{9D8B030D-6E8A-4147-A177-3AD203B41FA5}">
                      <a16:colId xmlns:a16="http://schemas.microsoft.com/office/drawing/2014/main" val="2218469912"/>
                    </a:ext>
                  </a:extLst>
                </a:gridCol>
                <a:gridCol w="4007088">
                  <a:extLst>
                    <a:ext uri="{9D8B030D-6E8A-4147-A177-3AD203B41FA5}">
                      <a16:colId xmlns:a16="http://schemas.microsoft.com/office/drawing/2014/main" val="3906508137"/>
                    </a:ext>
                  </a:extLst>
                </a:gridCol>
                <a:gridCol w="4007088">
                  <a:extLst>
                    <a:ext uri="{9D8B030D-6E8A-4147-A177-3AD203B41FA5}">
                      <a16:colId xmlns:a16="http://schemas.microsoft.com/office/drawing/2014/main" val="3632704034"/>
                    </a:ext>
                  </a:extLst>
                </a:gridCol>
                <a:gridCol w="4007088">
                  <a:extLst>
                    <a:ext uri="{9D8B030D-6E8A-4147-A177-3AD203B41FA5}">
                      <a16:colId xmlns:a16="http://schemas.microsoft.com/office/drawing/2014/main" val="2741472532"/>
                    </a:ext>
                  </a:extLst>
                </a:gridCol>
                <a:gridCol w="4007088">
                  <a:extLst>
                    <a:ext uri="{9D8B030D-6E8A-4147-A177-3AD203B41FA5}">
                      <a16:colId xmlns:a16="http://schemas.microsoft.com/office/drawing/2014/main" val="942822686"/>
                    </a:ext>
                  </a:extLst>
                </a:gridCol>
                <a:gridCol w="4007088">
                  <a:extLst>
                    <a:ext uri="{9D8B030D-6E8A-4147-A177-3AD203B41FA5}">
                      <a16:colId xmlns:a16="http://schemas.microsoft.com/office/drawing/2014/main" val="1999108836"/>
                    </a:ext>
                  </a:extLst>
                </a:gridCol>
                <a:gridCol w="4007088">
                  <a:extLst>
                    <a:ext uri="{9D8B030D-6E8A-4147-A177-3AD203B41FA5}">
                      <a16:colId xmlns:a16="http://schemas.microsoft.com/office/drawing/2014/main" val="4026227954"/>
                    </a:ext>
                  </a:extLst>
                </a:gridCol>
                <a:gridCol w="4007088">
                  <a:extLst>
                    <a:ext uri="{9D8B030D-6E8A-4147-A177-3AD203B41FA5}">
                      <a16:colId xmlns:a16="http://schemas.microsoft.com/office/drawing/2014/main" val="1263522462"/>
                    </a:ext>
                  </a:extLst>
                </a:gridCol>
                <a:gridCol w="4007088">
                  <a:extLst>
                    <a:ext uri="{9D8B030D-6E8A-4147-A177-3AD203B41FA5}">
                      <a16:colId xmlns:a16="http://schemas.microsoft.com/office/drawing/2014/main" val="3164300934"/>
                    </a:ext>
                  </a:extLst>
                </a:gridCol>
              </a:tblGrid>
              <a:tr h="683464">
                <a:tc>
                  <a:txBody>
                    <a:bodyPr/>
                    <a:lstStyle/>
                    <a:p>
                      <a:pPr algn="ctr" rtl="1" fontAlgn="ctr"/>
                      <a:r>
                        <a:rPr lang="ar-SA" sz="9000" u="none" strike="noStrike" dirty="0">
                          <a:effectLst/>
                          <a:cs typeface="+mj-cs"/>
                        </a:rPr>
                        <a:t>اسم التجمع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dirty="0">
                          <a:solidFill>
                            <a:srgbClr val="000000"/>
                          </a:solidFill>
                          <a:effectLst/>
                          <a:latin typeface="Arial" panose="020B0604020202020204" pitchFamily="34" charset="0"/>
                          <a:cs typeface="+mj-cs"/>
                        </a:rPr>
                        <a:t>متبقي من أ</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متبقي من ب</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متبقي من ج</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المساحة اللازمة للتوسع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توسع في اراضي ج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مساحة التوسع في أ</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مساحة التوسع في ب</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مساحة التوسع في ج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9284132"/>
                  </a:ext>
                </a:extLst>
              </a:tr>
              <a:tr h="751811">
                <a:tc>
                  <a:txBody>
                    <a:bodyPr/>
                    <a:lstStyle/>
                    <a:p>
                      <a:pPr algn="ctr" rtl="1" fontAlgn="ctr"/>
                      <a:r>
                        <a:rPr lang="ar-SA" sz="9000" u="none" strike="noStrike">
                          <a:effectLst/>
                          <a:cs typeface="+mj-cs"/>
                        </a:rPr>
                        <a:t>قراوة بني حسان </a:t>
                      </a:r>
                      <a:endParaRPr lang="ar-SA" sz="9000" b="0" i="0" u="none" strike="noStrike">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120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8078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Times New Roman" panose="02020603050405020304" pitchFamily="18" charset="0"/>
                          <a:cs typeface="+mj-cs"/>
                        </a:rPr>
                        <a:t>228.42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120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108.42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88529551"/>
                  </a:ext>
                </a:extLst>
              </a:tr>
              <a:tr h="751811">
                <a:tc>
                  <a:txBody>
                    <a:bodyPr/>
                    <a:lstStyle/>
                    <a:p>
                      <a:pPr algn="ctr" rtl="1" fontAlgn="ctr"/>
                      <a:r>
                        <a:rPr lang="ar-SA" sz="9000" u="none" strike="noStrike" dirty="0">
                          <a:effectLst/>
                          <a:cs typeface="+mj-cs"/>
                        </a:rPr>
                        <a:t>دير بلوط</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122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10681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Times New Roman" panose="02020603050405020304" pitchFamily="18" charset="0"/>
                          <a:cs typeface="+mj-cs"/>
                        </a:rPr>
                        <a:t>160.56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122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38.56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3334049"/>
                  </a:ext>
                </a:extLst>
              </a:tr>
              <a:tr h="751811">
                <a:tc>
                  <a:txBody>
                    <a:bodyPr/>
                    <a:lstStyle/>
                    <a:p>
                      <a:pPr algn="ctr" rtl="1" fontAlgn="ctr"/>
                      <a:r>
                        <a:rPr lang="ar-SA" sz="9000" u="none" strike="noStrike" dirty="0">
                          <a:effectLst/>
                          <a:cs typeface="+mj-cs"/>
                        </a:rPr>
                        <a:t>قلقيلية</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2905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Times New Roman" panose="02020603050405020304" pitchFamily="18" charset="0"/>
                          <a:cs typeface="+mj-cs"/>
                        </a:rPr>
                        <a:t>1275.12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1275.12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0727852"/>
                  </a:ext>
                </a:extLst>
              </a:tr>
              <a:tr h="751811">
                <a:tc>
                  <a:txBody>
                    <a:bodyPr/>
                    <a:lstStyle/>
                    <a:p>
                      <a:pPr algn="ctr" rtl="1" fontAlgn="ctr"/>
                      <a:r>
                        <a:rPr lang="ar-SA" sz="9000" u="none" strike="noStrike" dirty="0">
                          <a:effectLst/>
                          <a:cs typeface="+mj-cs"/>
                        </a:rPr>
                        <a:t>عزون</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1116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6423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Times New Roman" panose="02020603050405020304" pitchFamily="18" charset="0"/>
                          <a:cs typeface="+mj-cs"/>
                        </a:rPr>
                        <a:t>357.84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139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218.84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57814648"/>
                  </a:ext>
                </a:extLst>
              </a:tr>
              <a:tr h="751811">
                <a:tc>
                  <a:txBody>
                    <a:bodyPr/>
                    <a:lstStyle/>
                    <a:p>
                      <a:pPr algn="ctr" rtl="1" fontAlgn="ctr"/>
                      <a:r>
                        <a:rPr lang="ar-SA" sz="9000" u="none" strike="noStrike" dirty="0">
                          <a:effectLst/>
                          <a:cs typeface="+mj-cs"/>
                        </a:rPr>
                        <a:t>حبلة</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2497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Times New Roman" panose="02020603050405020304" pitchFamily="18" charset="0"/>
                          <a:cs typeface="+mj-cs"/>
                        </a:rPr>
                        <a:t>272.52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dirty="0">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212.52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21493080"/>
                  </a:ext>
                </a:extLst>
              </a:tr>
              <a:tr h="751811">
                <a:tc>
                  <a:txBody>
                    <a:bodyPr/>
                    <a:lstStyle/>
                    <a:p>
                      <a:pPr algn="ctr" rtl="1" fontAlgn="ctr"/>
                      <a:r>
                        <a:rPr lang="ar-SA" sz="9000" u="none" strike="noStrike" dirty="0">
                          <a:effectLst/>
                          <a:cs typeface="+mj-cs"/>
                        </a:rPr>
                        <a:t>راس عطية</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454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Times New Roman" panose="02020603050405020304" pitchFamily="18" charset="0"/>
                          <a:cs typeface="+mj-cs"/>
                        </a:rPr>
                        <a:t>82.26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dirty="0">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22.26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16110760"/>
                  </a:ext>
                </a:extLst>
              </a:tr>
              <a:tr h="751811">
                <a:tc>
                  <a:txBody>
                    <a:bodyPr/>
                    <a:lstStyle/>
                    <a:p>
                      <a:pPr algn="ctr" rtl="1" fontAlgn="ctr"/>
                      <a:r>
                        <a:rPr lang="ar-SA" sz="9000" u="none" strike="noStrike" dirty="0">
                          <a:effectLst/>
                          <a:cs typeface="+mj-cs"/>
                        </a:rPr>
                        <a:t>عزون عتمة</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8706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Times New Roman" panose="02020603050405020304" pitchFamily="18" charset="0"/>
                          <a:cs typeface="+mj-cs"/>
                        </a:rPr>
                        <a:t>79.92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dirty="0">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32.92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00762815"/>
                  </a:ext>
                </a:extLst>
              </a:tr>
              <a:tr h="751811">
                <a:tc>
                  <a:txBody>
                    <a:bodyPr/>
                    <a:lstStyle/>
                    <a:p>
                      <a:pPr algn="ctr" rtl="1" fontAlgn="ctr"/>
                      <a:r>
                        <a:rPr lang="ar-SA" sz="9000" u="none" strike="noStrike" dirty="0">
                          <a:effectLst/>
                          <a:cs typeface="+mj-cs"/>
                        </a:rPr>
                        <a:t>النبي الياس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4236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Times New Roman" panose="02020603050405020304" pitchFamily="18" charset="0"/>
                          <a:cs typeface="+mj-cs"/>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2358416"/>
                  </a:ext>
                </a:extLst>
              </a:tr>
              <a:tr h="751811">
                <a:tc>
                  <a:txBody>
                    <a:bodyPr/>
                    <a:lstStyle/>
                    <a:p>
                      <a:pPr algn="ctr" rtl="1" fontAlgn="ctr"/>
                      <a:r>
                        <a:rPr lang="ar-SA" sz="9000" u="none" strike="noStrike" dirty="0">
                          <a:effectLst/>
                          <a:cs typeface="+mj-cs"/>
                        </a:rPr>
                        <a:t>الفندق</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1939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Times New Roman" panose="02020603050405020304" pitchFamily="18" charset="0"/>
                          <a:cs typeface="+mj-cs"/>
                        </a:rPr>
                        <a:t>43.56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لا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43.56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2286136"/>
                  </a:ext>
                </a:extLst>
              </a:tr>
              <a:tr h="717637">
                <a:tc>
                  <a:txBody>
                    <a:bodyPr/>
                    <a:lstStyle/>
                    <a:p>
                      <a:pPr algn="ctr" rtl="1" fontAlgn="ctr"/>
                      <a:r>
                        <a:rPr lang="ar-SA" sz="9000" u="none" strike="noStrike" dirty="0">
                          <a:effectLst/>
                          <a:cs typeface="+mj-cs"/>
                        </a:rPr>
                        <a:t>الضبعة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731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Times New Roman" panose="02020603050405020304" pitchFamily="18" charset="0"/>
                          <a:cs typeface="+mj-cs"/>
                        </a:rPr>
                        <a:t>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5793614"/>
                  </a:ext>
                </a:extLst>
              </a:tr>
              <a:tr h="751811">
                <a:tc>
                  <a:txBody>
                    <a:bodyPr/>
                    <a:lstStyle/>
                    <a:p>
                      <a:pPr algn="ctr" rtl="1" fontAlgn="ctr"/>
                      <a:r>
                        <a:rPr lang="ar-SA" sz="9000" u="none" strike="noStrike" dirty="0">
                          <a:effectLst/>
                          <a:cs typeface="+mj-cs"/>
                        </a:rPr>
                        <a:t>راس الطيرة </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1110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Times New Roman" panose="02020603050405020304" pitchFamily="18" charset="0"/>
                          <a:cs typeface="+mj-cs"/>
                        </a:rPr>
                        <a:t>31.2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16.2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59513927"/>
                  </a:ext>
                </a:extLst>
              </a:tr>
              <a:tr h="751811">
                <a:tc>
                  <a:txBody>
                    <a:bodyPr/>
                    <a:lstStyle/>
                    <a:p>
                      <a:pPr algn="ctr" rtl="1" fontAlgn="ctr"/>
                      <a:r>
                        <a:rPr lang="ar-SA" sz="9000" u="none" strike="noStrike" dirty="0">
                          <a:effectLst/>
                          <a:cs typeface="+mj-cs"/>
                        </a:rPr>
                        <a:t>عرب الرماضين الجنوبي</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284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Times New Roman" panose="02020603050405020304" pitchFamily="18" charset="0"/>
                          <a:cs typeface="+mj-cs"/>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dirty="0">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2317150"/>
                  </a:ext>
                </a:extLst>
              </a:tr>
              <a:tr h="751811">
                <a:tc>
                  <a:txBody>
                    <a:bodyPr/>
                    <a:lstStyle/>
                    <a:p>
                      <a:pPr algn="ctr" rtl="1" fontAlgn="ctr"/>
                      <a:r>
                        <a:rPr lang="ar-SA" sz="9000" u="none" strike="noStrike" dirty="0">
                          <a:effectLst/>
                          <a:cs typeface="+mj-cs"/>
                        </a:rPr>
                        <a:t>وادي الرشا</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293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Times New Roman" panose="02020603050405020304" pitchFamily="18" charset="0"/>
                          <a:cs typeface="+mj-cs"/>
                        </a:rPr>
                        <a:t>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2676661"/>
                  </a:ext>
                </a:extLst>
              </a:tr>
              <a:tr h="751811">
                <a:tc>
                  <a:txBody>
                    <a:bodyPr/>
                    <a:lstStyle/>
                    <a:p>
                      <a:pPr algn="ctr" rtl="1" fontAlgn="ctr"/>
                      <a:r>
                        <a:rPr lang="ar-SA" sz="9000" u="none" strike="noStrike" dirty="0">
                          <a:effectLst/>
                          <a:cs typeface="+mj-cs"/>
                        </a:rPr>
                        <a:t>عرب ابو فردا</a:t>
                      </a:r>
                      <a:endParaRPr lang="ar-SA" sz="9000" b="0" i="0" u="none" strike="noStrike" dirty="0">
                        <a:solidFill>
                          <a:srgbClr val="000000"/>
                        </a:solidFill>
                        <a:effectLst/>
                        <a:latin typeface="Arial" panose="020B0604020202020204" pitchFamily="34" charset="0"/>
                        <a:cs typeface="+mj-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4173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Times New Roman" panose="02020603050405020304" pitchFamily="18" charset="0"/>
                          <a:cs typeface="+mj-cs"/>
                        </a:rPr>
                        <a:t>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ar-SA" sz="9000" b="0" i="0" u="none" strike="noStrike">
                          <a:solidFill>
                            <a:srgbClr val="000000"/>
                          </a:solidFill>
                          <a:effectLst/>
                          <a:latin typeface="Arial" panose="020B0604020202020204" pitchFamily="34" charset="0"/>
                          <a:cs typeface="+mj-cs"/>
                        </a:rPr>
                        <a:t>نعم</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ar-SA" sz="9000" b="0" i="0" u="none" strike="noStrike" dirty="0">
                          <a:solidFill>
                            <a:srgbClr val="000000"/>
                          </a:solidFill>
                          <a:effectLst/>
                          <a:latin typeface="Arial" panose="020B0604020202020204" pitchFamily="34" charset="0"/>
                          <a:cs typeface="+mj-cs"/>
                        </a:rPr>
                        <a:t>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004385"/>
                  </a:ext>
                </a:extLst>
              </a:tr>
            </a:tbl>
          </a:graphicData>
        </a:graphic>
      </p:graphicFrame>
    </p:spTree>
    <p:extLst>
      <p:ext uri="{BB962C8B-B14F-4D97-AF65-F5344CB8AC3E}">
        <p14:creationId xmlns:p14="http://schemas.microsoft.com/office/powerpoint/2010/main" val="395300404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29245" y="18884511"/>
            <a:ext cx="6054151" cy="4679719"/>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16546" y="24911907"/>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EEE8DA"/>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rgbClr val="001F33"/>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chemeClr val="bg1"/>
                </a:solidFill>
                <a:cs typeface="+mj-cs"/>
              </a:rPr>
              <a:t>المرافق والخدمات</a:t>
            </a:r>
          </a:p>
        </p:txBody>
      </p:sp>
      <p:grpSp>
        <p:nvGrpSpPr>
          <p:cNvPr id="46" name="Group 45">
            <a:extLst>
              <a:ext uri="{FF2B5EF4-FFF2-40B4-BE49-F238E27FC236}">
                <a16:creationId xmlns:a16="http://schemas.microsoft.com/office/drawing/2014/main" id="{D856123D-6524-35DE-C0F9-1C85841A5EA4}"/>
              </a:ext>
            </a:extLst>
          </p:cNvPr>
          <p:cNvGrpSpPr/>
          <p:nvPr/>
        </p:nvGrpSpPr>
        <p:grpSpPr>
          <a:xfrm>
            <a:off x="-2190064" y="32624"/>
            <a:ext cx="45122373" cy="30275200"/>
            <a:chOff x="1614381" y="6"/>
            <a:chExt cx="44987476" cy="30275200"/>
          </a:xfrm>
        </p:grpSpPr>
        <p:grpSp>
          <p:nvGrpSpPr>
            <p:cNvPr id="44" name="Group 43">
              <a:extLst>
                <a:ext uri="{FF2B5EF4-FFF2-40B4-BE49-F238E27FC236}">
                  <a16:creationId xmlns:a16="http://schemas.microsoft.com/office/drawing/2014/main" id="{40A03190-19DA-135A-5D96-82CE65F1E832}"/>
                </a:ext>
              </a:extLst>
            </p:cNvPr>
            <p:cNvGrpSpPr/>
            <p:nvPr/>
          </p:nvGrpSpPr>
          <p:grpSpPr>
            <a:xfrm>
              <a:off x="1614381" y="6"/>
              <a:ext cx="44987476" cy="30275200"/>
              <a:chOff x="-2183713" y="6"/>
              <a:chExt cx="44987476" cy="30275200"/>
            </a:xfrm>
          </p:grpSpPr>
          <p:pic>
            <p:nvPicPr>
              <p:cNvPr id="32" name="Picture 31">
                <a:extLst>
                  <a:ext uri="{FF2B5EF4-FFF2-40B4-BE49-F238E27FC236}">
                    <a16:creationId xmlns:a16="http://schemas.microsoft.com/office/drawing/2014/main" id="{C15FEE4B-C907-4AD8-D5AA-9898B9C3D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
                <a:ext cx="42803763" cy="30275200"/>
              </a:xfrm>
              <a:prstGeom prst="rect">
                <a:avLst/>
              </a:prstGeom>
            </p:spPr>
          </p:pic>
          <p:pic>
            <p:nvPicPr>
              <p:cNvPr id="33" name="Picture 32">
                <a:extLst>
                  <a:ext uri="{FF2B5EF4-FFF2-40B4-BE49-F238E27FC236}">
                    <a16:creationId xmlns:a16="http://schemas.microsoft.com/office/drawing/2014/main" id="{BDA305E2-EBAB-758B-E088-30BC8F2491D9}"/>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40212743" y="27216619"/>
                <a:ext cx="1678078" cy="915315"/>
              </a:xfrm>
              <a:prstGeom prst="rect">
                <a:avLst/>
              </a:prstGeom>
            </p:spPr>
          </p:pic>
          <p:sp>
            <p:nvSpPr>
              <p:cNvPr id="35" name="TextBox 34">
                <a:extLst>
                  <a:ext uri="{FF2B5EF4-FFF2-40B4-BE49-F238E27FC236}">
                    <a16:creationId xmlns:a16="http://schemas.microsoft.com/office/drawing/2014/main" id="{0E7FDDF5-91C2-BB7A-15BB-8B402370EE09}"/>
                  </a:ext>
                </a:extLst>
              </p:cNvPr>
              <p:cNvSpPr txBox="1"/>
              <p:nvPr/>
            </p:nvSpPr>
            <p:spPr>
              <a:xfrm>
                <a:off x="34456902" y="27145768"/>
                <a:ext cx="5599719" cy="1015663"/>
              </a:xfrm>
              <a:prstGeom prst="rect">
                <a:avLst/>
              </a:prstGeom>
              <a:noFill/>
            </p:spPr>
            <p:txBody>
              <a:bodyPr wrap="square" rtlCol="1">
                <a:spAutoFit/>
              </a:bodyPr>
              <a:lstStyle/>
              <a:p>
                <a:pPr algn="r"/>
                <a:r>
                  <a:rPr lang="ar-SA" sz="6000" dirty="0">
                    <a:cs typeface="+mj-cs"/>
                  </a:rPr>
                  <a:t>حدود منطقة الدراسة</a:t>
                </a:r>
              </a:p>
            </p:txBody>
          </p:sp>
          <p:pic>
            <p:nvPicPr>
              <p:cNvPr id="47" name="Picture 46">
                <a:extLst>
                  <a:ext uri="{FF2B5EF4-FFF2-40B4-BE49-F238E27FC236}">
                    <a16:creationId xmlns:a16="http://schemas.microsoft.com/office/drawing/2014/main" id="{130AF7F4-AE1F-3DBA-AFBF-B7FD28CF79FD}"/>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flipV="1">
                <a:off x="26379938" y="27315260"/>
                <a:ext cx="1859410" cy="574727"/>
              </a:xfrm>
              <a:prstGeom prst="rect">
                <a:avLst/>
              </a:prstGeom>
            </p:spPr>
          </p:pic>
          <p:sp>
            <p:nvSpPr>
              <p:cNvPr id="48" name="TextBox 47">
                <a:extLst>
                  <a:ext uri="{FF2B5EF4-FFF2-40B4-BE49-F238E27FC236}">
                    <a16:creationId xmlns:a16="http://schemas.microsoft.com/office/drawing/2014/main" id="{8DBBC8E9-102C-1EAC-0EB7-B017EF43F88F}"/>
                  </a:ext>
                </a:extLst>
              </p:cNvPr>
              <p:cNvSpPr txBox="1"/>
              <p:nvPr/>
            </p:nvSpPr>
            <p:spPr>
              <a:xfrm>
                <a:off x="18289200" y="27094791"/>
                <a:ext cx="7993627" cy="1015663"/>
              </a:xfrm>
              <a:prstGeom prst="rect">
                <a:avLst/>
              </a:prstGeom>
              <a:noFill/>
            </p:spPr>
            <p:txBody>
              <a:bodyPr wrap="square" rtlCol="1">
                <a:spAutoFit/>
              </a:bodyPr>
              <a:lstStyle/>
              <a:p>
                <a:pPr algn="r"/>
                <a:r>
                  <a:rPr lang="ar-SA" sz="6000" dirty="0">
                    <a:cs typeface="+mj-cs"/>
                  </a:rPr>
                  <a:t>طرق اقليمية</a:t>
                </a:r>
              </a:p>
            </p:txBody>
          </p:sp>
          <p:pic>
            <p:nvPicPr>
              <p:cNvPr id="49" name="Picture 48">
                <a:extLst>
                  <a:ext uri="{FF2B5EF4-FFF2-40B4-BE49-F238E27FC236}">
                    <a16:creationId xmlns:a16="http://schemas.microsoft.com/office/drawing/2014/main" id="{C8406B90-1794-4E09-5C7A-5C7CDE01F183}"/>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imgEffect>
                      </a14:imgLayer>
                    </a14:imgProps>
                  </a:ext>
                </a:extLst>
              </a:blip>
              <a:stretch>
                <a:fillRect/>
              </a:stretch>
            </p:blipFill>
            <p:spPr>
              <a:xfrm>
                <a:off x="40243223" y="29112135"/>
                <a:ext cx="1712497" cy="1132741"/>
              </a:xfrm>
              <a:prstGeom prst="rect">
                <a:avLst/>
              </a:prstGeom>
            </p:spPr>
          </p:pic>
          <p:pic>
            <p:nvPicPr>
              <p:cNvPr id="50" name="Picture 49">
                <a:extLst>
                  <a:ext uri="{FF2B5EF4-FFF2-40B4-BE49-F238E27FC236}">
                    <a16:creationId xmlns:a16="http://schemas.microsoft.com/office/drawing/2014/main" id="{D4217A08-5D40-1B4C-D9C4-7472BCFA637C}"/>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imgEffect>
                      </a14:imgLayer>
                    </a14:imgProps>
                  </a:ext>
                </a:extLst>
              </a:blip>
              <a:stretch>
                <a:fillRect/>
              </a:stretch>
            </p:blipFill>
            <p:spPr>
              <a:xfrm>
                <a:off x="40235762" y="28114158"/>
                <a:ext cx="1632040" cy="1192655"/>
              </a:xfrm>
              <a:prstGeom prst="rect">
                <a:avLst/>
              </a:prstGeom>
            </p:spPr>
          </p:pic>
          <p:sp>
            <p:nvSpPr>
              <p:cNvPr id="51" name="TextBox 50">
                <a:extLst>
                  <a:ext uri="{FF2B5EF4-FFF2-40B4-BE49-F238E27FC236}">
                    <a16:creationId xmlns:a16="http://schemas.microsoft.com/office/drawing/2014/main" id="{DB18A296-5B04-7501-9FAE-71FAB0D08124}"/>
                  </a:ext>
                </a:extLst>
              </p:cNvPr>
              <p:cNvSpPr txBox="1"/>
              <p:nvPr/>
            </p:nvSpPr>
            <p:spPr>
              <a:xfrm>
                <a:off x="36004500" y="28202655"/>
                <a:ext cx="4052121" cy="1015663"/>
              </a:xfrm>
              <a:prstGeom prst="rect">
                <a:avLst/>
              </a:prstGeom>
              <a:noFill/>
            </p:spPr>
            <p:txBody>
              <a:bodyPr wrap="square" rtlCol="1">
                <a:spAutoFit/>
              </a:bodyPr>
              <a:lstStyle/>
              <a:p>
                <a:pPr algn="r"/>
                <a:r>
                  <a:rPr lang="ar-SA" sz="6000" dirty="0">
                    <a:cs typeface="+mj-cs"/>
                  </a:rPr>
                  <a:t>المنطقة المبنية</a:t>
                </a:r>
              </a:p>
            </p:txBody>
          </p:sp>
          <p:sp>
            <p:nvSpPr>
              <p:cNvPr id="52" name="TextBox 51">
                <a:extLst>
                  <a:ext uri="{FF2B5EF4-FFF2-40B4-BE49-F238E27FC236}">
                    <a16:creationId xmlns:a16="http://schemas.microsoft.com/office/drawing/2014/main" id="{ACD18CA9-559D-BBC8-B814-4CC9C4E40D25}"/>
                  </a:ext>
                </a:extLst>
              </p:cNvPr>
              <p:cNvSpPr txBox="1"/>
              <p:nvPr/>
            </p:nvSpPr>
            <p:spPr>
              <a:xfrm>
                <a:off x="36423600" y="29205517"/>
                <a:ext cx="3722591" cy="1015663"/>
              </a:xfrm>
              <a:prstGeom prst="rect">
                <a:avLst/>
              </a:prstGeom>
              <a:noFill/>
            </p:spPr>
            <p:txBody>
              <a:bodyPr wrap="square" rtlCol="1">
                <a:spAutoFit/>
              </a:bodyPr>
              <a:lstStyle/>
              <a:p>
                <a:pPr algn="r"/>
                <a:r>
                  <a:rPr lang="ar-SA" sz="6000" dirty="0">
                    <a:cs typeface="+mj-cs"/>
                  </a:rPr>
                  <a:t>المستعمرات</a:t>
                </a:r>
              </a:p>
            </p:txBody>
          </p:sp>
          <p:pic>
            <p:nvPicPr>
              <p:cNvPr id="53" name="Picture 52">
                <a:extLst>
                  <a:ext uri="{FF2B5EF4-FFF2-40B4-BE49-F238E27FC236}">
                    <a16:creationId xmlns:a16="http://schemas.microsoft.com/office/drawing/2014/main" id="{4D92A147-2F77-E1B7-52E6-49CD3E539E59}"/>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9302" b="89535" l="9160" r="89313">
                            <a14:foregroundMark x1="9160" y1="32558" x2="9160" y2="32558"/>
                            <a14:foregroundMark x1="83206" y1="66279" x2="83206" y2="66279"/>
                          </a14:backgroundRemoval>
                        </a14:imgEffect>
                      </a14:imgLayer>
                    </a14:imgProps>
                  </a:ext>
                </a:extLst>
              </a:blip>
              <a:stretch>
                <a:fillRect/>
              </a:stretch>
            </p:blipFill>
            <p:spPr>
              <a:xfrm>
                <a:off x="33735708" y="28186087"/>
                <a:ext cx="1456454" cy="956145"/>
              </a:xfrm>
              <a:prstGeom prst="rect">
                <a:avLst/>
              </a:prstGeom>
            </p:spPr>
          </p:pic>
          <p:sp>
            <p:nvSpPr>
              <p:cNvPr id="54" name="TextBox 53">
                <a:extLst>
                  <a:ext uri="{FF2B5EF4-FFF2-40B4-BE49-F238E27FC236}">
                    <a16:creationId xmlns:a16="http://schemas.microsoft.com/office/drawing/2014/main" id="{FBBBAB1D-9D76-E9E9-7C03-8BA332813B38}"/>
                  </a:ext>
                </a:extLst>
              </p:cNvPr>
              <p:cNvSpPr txBox="1"/>
              <p:nvPr/>
            </p:nvSpPr>
            <p:spPr>
              <a:xfrm>
                <a:off x="27956848" y="28170199"/>
                <a:ext cx="5599719" cy="1015663"/>
              </a:xfrm>
              <a:prstGeom prst="rect">
                <a:avLst/>
              </a:prstGeom>
              <a:noFill/>
            </p:spPr>
            <p:txBody>
              <a:bodyPr wrap="square" rtlCol="1">
                <a:spAutoFit/>
              </a:bodyPr>
              <a:lstStyle/>
              <a:p>
                <a:pPr algn="r"/>
                <a:r>
                  <a:rPr lang="ar-SA" sz="6000" dirty="0">
                    <a:cs typeface="+mj-cs"/>
                  </a:rPr>
                  <a:t>مناطق عسكرية مغلقة</a:t>
                </a:r>
              </a:p>
            </p:txBody>
          </p:sp>
          <p:pic>
            <p:nvPicPr>
              <p:cNvPr id="55" name="Picture 54">
                <a:extLst>
                  <a:ext uri="{FF2B5EF4-FFF2-40B4-BE49-F238E27FC236}">
                    <a16:creationId xmlns:a16="http://schemas.microsoft.com/office/drawing/2014/main" id="{AC6C664A-2485-B8CD-8C91-0EF58BB75A29}"/>
                  </a:ext>
                </a:extLst>
              </p:cNvPr>
              <p:cNvPicPr>
                <a:picLocks noChangeAspect="1"/>
              </p:cNvPicPr>
              <p:nvPr/>
            </p:nvPicPr>
            <p:blipFill>
              <a:blip r:embed="rId13">
                <a:extLst>
                  <a:ext uri="{BEBA8EAE-BF5A-486C-A8C5-ECC9F3942E4B}">
                    <a14:imgProps xmlns:a14="http://schemas.microsoft.com/office/drawing/2010/main">
                      <a14:imgLayer r:embed="rId14">
                        <a14:imgEffect>
                          <a14:backgroundRemoval t="10000" b="90000" l="10000" r="90000">
                            <a14:foregroundMark x1="84564" y1="52000" x2="84564" y2="52000"/>
                            <a14:foregroundMark x1="85906" y1="52000" x2="85906" y2="52000"/>
                            <a14:backgroundMark x1="79866" y1="77000" x2="79866" y2="77000"/>
                            <a14:backgroundMark x1="75168" y1="67000" x2="75168" y2="67000"/>
                            <a14:backgroundMark x1="75839" y1="47000" x2="75839" y2="47000"/>
                            <a14:backgroundMark x1="68456" y1="38000" x2="68456" y2="38000"/>
                            <a14:backgroundMark x1="75839" y1="30000" x2="75839" y2="30000"/>
                            <a14:backgroundMark x1="83221" y1="39000" x2="83221" y2="39000"/>
                            <a14:backgroundMark x1="81879" y1="25000" x2="81879" y2="25000"/>
                            <a14:backgroundMark x1="83893" y1="30000" x2="83893" y2="30000"/>
                            <a14:backgroundMark x1="81879" y1="23000" x2="81879" y2="23000"/>
                            <a14:backgroundMark x1="31544" y1="38000" x2="31544" y2="38000"/>
                            <a14:backgroundMark x1="37584" y1="50000" x2="37584" y2="50000"/>
                            <a14:backgroundMark x1="43624" y1="40000" x2="43624" y2="40000"/>
                            <a14:backgroundMark x1="36913" y1="27000" x2="36913" y2="27000"/>
                            <a14:backgroundMark x1="49664" y1="30000" x2="49664" y2="30000"/>
                            <a14:backgroundMark x1="55034" y1="40000" x2="55034" y2="40000"/>
                            <a14:backgroundMark x1="51007" y1="47000" x2="51007" y2="47000"/>
                            <a14:backgroundMark x1="61074" y1="51000" x2="61074" y2="51000"/>
                            <a14:backgroundMark x1="69799" y1="57000" x2="69799" y2="57000"/>
                            <a14:backgroundMark x1="61745" y1="69000" x2="61745" y2="69000"/>
                            <a14:backgroundMark x1="57047" y1="60000" x2="57047" y2="60000"/>
                            <a14:backgroundMark x1="48993" y1="68000" x2="48993" y2="68000"/>
                            <a14:backgroundMark x1="42282" y1="59000" x2="42282" y2="59000"/>
                            <a14:backgroundMark x1="36242" y1="67000" x2="36242" y2="67000"/>
                            <a14:backgroundMark x1="30201" y1="60000" x2="30201" y2="60000"/>
                            <a14:backgroundMark x1="22819" y1="49000" x2="22819" y2="49000"/>
                            <a14:backgroundMark x1="18792" y1="61000" x2="18792" y2="61000"/>
                            <a14:backgroundMark x1="18792" y1="39000" x2="18792" y2="39000"/>
                            <a14:backgroundMark x1="22148" y1="31000" x2="22148" y2="31000"/>
                            <a14:backgroundMark x1="30201" y1="24000" x2="30201" y2="24000"/>
                            <a14:backgroundMark x1="18121" y1="23000" x2="18121" y2="23000"/>
                            <a14:backgroundMark x1="42282" y1="23000" x2="42282" y2="23000"/>
                            <a14:backgroundMark x1="56376" y1="24000" x2="56376" y2="24000"/>
                            <a14:backgroundMark x1="62416" y1="31000" x2="62416" y2="31000"/>
                            <a14:backgroundMark x1="67785" y1="23000" x2="67785" y2="23000"/>
                            <a14:backgroundMark x1="81879" y1="58000" x2="81879" y2="58000"/>
                            <a14:backgroundMark x1="84564" y1="50000" x2="84564" y2="50000"/>
                            <a14:backgroundMark x1="24832" y1="71000" x2="24832" y2="71000"/>
                            <a14:backgroundMark x1="18792" y1="76000" x2="18792" y2="76000"/>
                            <a14:backgroundMark x1="30201" y1="76000" x2="30201" y2="76000"/>
                            <a14:backgroundMark x1="42282" y1="77000" x2="42282" y2="77000"/>
                            <a14:backgroundMark x1="57047" y1="78000" x2="57047" y2="78000"/>
                            <a14:backgroundMark x1="69128" y1="77000" x2="69128" y2="77000"/>
                          </a14:backgroundRemoval>
                        </a14:imgEffect>
                      </a14:imgLayer>
                    </a14:imgProps>
                  </a:ext>
                </a:extLst>
              </a:blip>
              <a:stretch>
                <a:fillRect/>
              </a:stretch>
            </p:blipFill>
            <p:spPr>
              <a:xfrm>
                <a:off x="33631754" y="29128712"/>
                <a:ext cx="1663084" cy="1116164"/>
              </a:xfrm>
              <a:prstGeom prst="rect">
                <a:avLst/>
              </a:prstGeom>
            </p:spPr>
          </p:pic>
          <p:sp>
            <p:nvSpPr>
              <p:cNvPr id="56" name="TextBox 55">
                <a:extLst>
                  <a:ext uri="{FF2B5EF4-FFF2-40B4-BE49-F238E27FC236}">
                    <a16:creationId xmlns:a16="http://schemas.microsoft.com/office/drawing/2014/main" id="{67046850-410A-38AC-B47A-1ECCC4EDDD45}"/>
                  </a:ext>
                </a:extLst>
              </p:cNvPr>
              <p:cNvSpPr txBox="1"/>
              <p:nvPr/>
            </p:nvSpPr>
            <p:spPr>
              <a:xfrm>
                <a:off x="27555827" y="29121660"/>
                <a:ext cx="6012000" cy="1015663"/>
              </a:xfrm>
              <a:prstGeom prst="rect">
                <a:avLst/>
              </a:prstGeom>
              <a:noFill/>
            </p:spPr>
            <p:txBody>
              <a:bodyPr wrap="square" rtlCol="1">
                <a:spAutoFit/>
              </a:bodyPr>
              <a:lstStyle/>
              <a:p>
                <a:pPr algn="r"/>
                <a:r>
                  <a:rPr lang="ar-SA" sz="6000" dirty="0">
                    <a:cs typeface="+mj-cs"/>
                  </a:rPr>
                  <a:t>مناطق معزولة بالجدار</a:t>
                </a:r>
              </a:p>
            </p:txBody>
          </p:sp>
          <p:pic>
            <p:nvPicPr>
              <p:cNvPr id="57" name="Picture 56">
                <a:extLst>
                  <a:ext uri="{FF2B5EF4-FFF2-40B4-BE49-F238E27FC236}">
                    <a16:creationId xmlns:a16="http://schemas.microsoft.com/office/drawing/2014/main" id="{93F6A799-805C-A91A-6220-E5DE8639D02F}"/>
                  </a:ext>
                </a:extLst>
              </p:cNvPr>
              <p:cNvPicPr>
                <a:picLocks noChangeAspect="1"/>
              </p:cNvPicPr>
              <p:nvPr/>
            </p:nvPicPr>
            <p:blipFill>
              <a:blip r:embed="rId15">
                <a:extLst>
                  <a:ext uri="{BEBA8EAE-BF5A-486C-A8C5-ECC9F3942E4B}">
                    <a14:imgProps xmlns:a14="http://schemas.microsoft.com/office/drawing/2010/main">
                      <a14:imgLayer r:embed="rId16">
                        <a14:imgEffect>
                          <a14:backgroundRemoval t="10000" b="90000" l="10000" r="90000">
                            <a14:foregroundMark x1="55769" y1="47368" x2="41026" y2="52632"/>
                            <a14:foregroundMark x1="49359" y1="49123" x2="39103" y2="48246"/>
                            <a14:foregroundMark x1="39103" y1="48246" x2="33333" y2="37719"/>
                            <a14:foregroundMark x1="33333" y1="37719" x2="33333" y2="37719"/>
                          </a14:backgroundRemoval>
                        </a14:imgEffect>
                      </a14:imgLayer>
                    </a14:imgProps>
                  </a:ext>
                </a:extLst>
              </a:blip>
              <a:stretch>
                <a:fillRect/>
              </a:stretch>
            </p:blipFill>
            <p:spPr>
              <a:xfrm>
                <a:off x="33597692" y="26984992"/>
                <a:ext cx="1750592" cy="1279279"/>
              </a:xfrm>
              <a:prstGeom prst="rect">
                <a:avLst/>
              </a:prstGeom>
            </p:spPr>
          </p:pic>
          <p:sp>
            <p:nvSpPr>
              <p:cNvPr id="58" name="TextBox 57">
                <a:extLst>
                  <a:ext uri="{FF2B5EF4-FFF2-40B4-BE49-F238E27FC236}">
                    <a16:creationId xmlns:a16="http://schemas.microsoft.com/office/drawing/2014/main" id="{21C56AA5-AC42-2B77-4713-7E32BF31D090}"/>
                  </a:ext>
                </a:extLst>
              </p:cNvPr>
              <p:cNvSpPr txBox="1"/>
              <p:nvPr/>
            </p:nvSpPr>
            <p:spPr>
              <a:xfrm>
                <a:off x="29456000" y="27094791"/>
                <a:ext cx="4052121" cy="1015663"/>
              </a:xfrm>
              <a:prstGeom prst="rect">
                <a:avLst/>
              </a:prstGeom>
              <a:noFill/>
            </p:spPr>
            <p:txBody>
              <a:bodyPr wrap="square" rtlCol="1">
                <a:spAutoFit/>
              </a:bodyPr>
              <a:lstStyle/>
              <a:p>
                <a:pPr algn="r"/>
                <a:r>
                  <a:rPr lang="ar-SA" sz="6000" dirty="0">
                    <a:cs typeface="+mj-cs"/>
                  </a:rPr>
                  <a:t>مواقع عسكرية</a:t>
                </a:r>
              </a:p>
            </p:txBody>
          </p:sp>
          <p:pic>
            <p:nvPicPr>
              <p:cNvPr id="59" name="Picture 58">
                <a:extLst>
                  <a:ext uri="{FF2B5EF4-FFF2-40B4-BE49-F238E27FC236}">
                    <a16:creationId xmlns:a16="http://schemas.microsoft.com/office/drawing/2014/main" id="{B82ACE01-95D2-4160-160B-2D64F8D58041}"/>
                  </a:ext>
                </a:extLst>
              </p:cNvPr>
              <p:cNvPicPr>
                <a:picLocks noChangeAspect="1"/>
              </p:cNvPicPr>
              <p:nvPr/>
            </p:nvPicPr>
            <p:blipFill>
              <a:blip r:embed="rId17">
                <a:extLst>
                  <a:ext uri="{BEBA8EAE-BF5A-486C-A8C5-ECC9F3942E4B}">
                    <a14:imgProps xmlns:a14="http://schemas.microsoft.com/office/drawing/2010/main">
                      <a14:imgLayer r:embed="rId18">
                        <a14:imgEffect>
                          <a14:backgroundRemoval t="8621" b="87931" l="6250" r="91406">
                            <a14:foregroundMark x1="7031" y1="58621" x2="7031" y2="58621"/>
                            <a14:foregroundMark x1="91406" y1="58621" x2="91406" y2="58621"/>
                          </a14:backgroundRemoval>
                        </a14:imgEffect>
                      </a14:imgLayer>
                    </a14:imgProps>
                  </a:ext>
                </a:extLst>
              </a:blip>
              <a:stretch>
                <a:fillRect/>
              </a:stretch>
            </p:blipFill>
            <p:spPr>
              <a:xfrm>
                <a:off x="26563989" y="28369652"/>
                <a:ext cx="1491308" cy="675749"/>
              </a:xfrm>
              <a:prstGeom prst="rect">
                <a:avLst/>
              </a:prstGeom>
            </p:spPr>
          </p:pic>
          <p:sp>
            <p:nvSpPr>
              <p:cNvPr id="60" name="TextBox 59">
                <a:extLst>
                  <a:ext uri="{FF2B5EF4-FFF2-40B4-BE49-F238E27FC236}">
                    <a16:creationId xmlns:a16="http://schemas.microsoft.com/office/drawing/2014/main" id="{A0426234-7F42-1DE4-137F-A976A019B893}"/>
                  </a:ext>
                </a:extLst>
              </p:cNvPr>
              <p:cNvSpPr txBox="1"/>
              <p:nvPr/>
            </p:nvSpPr>
            <p:spPr>
              <a:xfrm>
                <a:off x="20866156" y="28147503"/>
                <a:ext cx="5494732" cy="1015663"/>
              </a:xfrm>
              <a:prstGeom prst="rect">
                <a:avLst/>
              </a:prstGeom>
              <a:noFill/>
            </p:spPr>
            <p:txBody>
              <a:bodyPr wrap="square" rtlCol="1">
                <a:spAutoFit/>
              </a:bodyPr>
              <a:lstStyle/>
              <a:p>
                <a:pPr algn="r"/>
                <a:r>
                  <a:rPr lang="ar-SA" sz="6000" dirty="0">
                    <a:cs typeface="+mj-cs"/>
                  </a:rPr>
                  <a:t>طرق رئيسية قائمة</a:t>
                </a:r>
              </a:p>
            </p:txBody>
          </p:sp>
          <p:pic>
            <p:nvPicPr>
              <p:cNvPr id="61" name="Picture 60">
                <a:extLst>
                  <a:ext uri="{FF2B5EF4-FFF2-40B4-BE49-F238E27FC236}">
                    <a16:creationId xmlns:a16="http://schemas.microsoft.com/office/drawing/2014/main" id="{2F072A9F-F063-A6A3-1042-50189CB2EEC6}"/>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10000" b="90000" l="10000" r="90000"/>
                        </a14:imgEffect>
                      </a14:imgLayer>
                    </a14:imgProps>
                  </a:ext>
                </a:extLst>
              </a:blip>
              <a:stretch>
                <a:fillRect/>
              </a:stretch>
            </p:blipFill>
            <p:spPr>
              <a:xfrm>
                <a:off x="26261164" y="29293720"/>
                <a:ext cx="1943598" cy="953691"/>
              </a:xfrm>
              <a:prstGeom prst="rect">
                <a:avLst/>
              </a:prstGeom>
            </p:spPr>
          </p:pic>
          <p:sp>
            <p:nvSpPr>
              <p:cNvPr id="62" name="TextBox 61">
                <a:extLst>
                  <a:ext uri="{FF2B5EF4-FFF2-40B4-BE49-F238E27FC236}">
                    <a16:creationId xmlns:a16="http://schemas.microsoft.com/office/drawing/2014/main" id="{D942451B-9925-EB19-0B0A-799AE39E8D60}"/>
                  </a:ext>
                </a:extLst>
              </p:cNvPr>
              <p:cNvSpPr txBox="1"/>
              <p:nvPr/>
            </p:nvSpPr>
            <p:spPr>
              <a:xfrm>
                <a:off x="18471215" y="29129411"/>
                <a:ext cx="7993627" cy="1015663"/>
              </a:xfrm>
              <a:prstGeom prst="rect">
                <a:avLst/>
              </a:prstGeom>
              <a:noFill/>
            </p:spPr>
            <p:txBody>
              <a:bodyPr wrap="square" rtlCol="1">
                <a:spAutoFit/>
              </a:bodyPr>
              <a:lstStyle/>
              <a:p>
                <a:pPr algn="r"/>
                <a:r>
                  <a:rPr lang="ar-SA" sz="6000" dirty="0">
                    <a:cs typeface="+mj-cs"/>
                  </a:rPr>
                  <a:t>طرق رئيسية مقترحة</a:t>
                </a:r>
              </a:p>
            </p:txBody>
          </p:sp>
          <p:pic>
            <p:nvPicPr>
              <p:cNvPr id="63" name="Picture 62">
                <a:extLst>
                  <a:ext uri="{FF2B5EF4-FFF2-40B4-BE49-F238E27FC236}">
                    <a16:creationId xmlns:a16="http://schemas.microsoft.com/office/drawing/2014/main" id="{D1FA98C9-DA21-E1C7-3B03-E51F3D6A43BF}"/>
                  </a:ext>
                </a:extLst>
              </p:cNvPr>
              <p:cNvPicPr>
                <a:picLocks noChangeAspect="1"/>
              </p:cNvPicPr>
              <p:nvPr/>
            </p:nvPicPr>
            <p:blipFill>
              <a:blip r:embed="rId21">
                <a:extLst>
                  <a:ext uri="{BEBA8EAE-BF5A-486C-A8C5-ECC9F3942E4B}">
                    <a14:imgProps xmlns:a14="http://schemas.microsoft.com/office/drawing/2010/main">
                      <a14:imgLayer r:embed="rId22">
                        <a14:imgEffect>
                          <a14:backgroundRemoval t="9375" b="89063" l="9434" r="91195">
                            <a14:foregroundMark x1="91195" y1="53125" x2="91195" y2="53125"/>
                            <a14:foregroundMark x1="23899" y1="59375" x2="23899" y2="59375"/>
                            <a14:backgroundMark x1="92453" y1="62500" x2="92453" y2="62500"/>
                            <a14:backgroundMark x1="24528" y1="62500" x2="24528" y2="62500"/>
                            <a14:backgroundMark x1="22642" y1="62500" x2="22642" y2="62500"/>
                          </a14:backgroundRemoval>
                        </a14:imgEffect>
                      </a14:imgLayer>
                    </a14:imgProps>
                  </a:ext>
                </a:extLst>
              </a:blip>
              <a:stretch>
                <a:fillRect/>
              </a:stretch>
            </p:blipFill>
            <p:spPr>
              <a:xfrm>
                <a:off x="19452050" y="27283235"/>
                <a:ext cx="1892922" cy="761931"/>
              </a:xfrm>
              <a:prstGeom prst="rect">
                <a:avLst/>
              </a:prstGeom>
            </p:spPr>
          </p:pic>
          <p:sp>
            <p:nvSpPr>
              <p:cNvPr id="64" name="TextBox 63">
                <a:extLst>
                  <a:ext uri="{FF2B5EF4-FFF2-40B4-BE49-F238E27FC236}">
                    <a16:creationId xmlns:a16="http://schemas.microsoft.com/office/drawing/2014/main" id="{56836BA6-AEBB-206E-D1B3-A2E73AAA48E4}"/>
                  </a:ext>
                </a:extLst>
              </p:cNvPr>
              <p:cNvSpPr txBox="1"/>
              <p:nvPr/>
            </p:nvSpPr>
            <p:spPr>
              <a:xfrm>
                <a:off x="14220230" y="27134307"/>
                <a:ext cx="5494732" cy="1015663"/>
              </a:xfrm>
              <a:prstGeom prst="rect">
                <a:avLst/>
              </a:prstGeom>
              <a:noFill/>
            </p:spPr>
            <p:txBody>
              <a:bodyPr wrap="square" rtlCol="1">
                <a:spAutoFit/>
              </a:bodyPr>
              <a:lstStyle/>
              <a:p>
                <a:pPr algn="r"/>
                <a:r>
                  <a:rPr lang="ar-SA" sz="6000" dirty="0">
                    <a:cs typeface="+mj-cs"/>
                  </a:rPr>
                  <a:t>الخط الأخضر</a:t>
                </a:r>
              </a:p>
            </p:txBody>
          </p:sp>
          <p:pic>
            <p:nvPicPr>
              <p:cNvPr id="65" name="Picture 64">
                <a:extLst>
                  <a:ext uri="{FF2B5EF4-FFF2-40B4-BE49-F238E27FC236}">
                    <a16:creationId xmlns:a16="http://schemas.microsoft.com/office/drawing/2014/main" id="{B4ECA695-B654-382B-CCA5-0A5CAB45D58B}"/>
                  </a:ext>
                </a:extLst>
              </p:cNvPr>
              <p:cNvPicPr>
                <a:picLocks noChangeAspect="1"/>
              </p:cNvPicPr>
              <p:nvPr/>
            </p:nvPicPr>
            <p:blipFill>
              <a:blip r:embed="rId23">
                <a:extLst>
                  <a:ext uri="{BEBA8EAE-BF5A-486C-A8C5-ECC9F3942E4B}">
                    <a14:imgProps xmlns:a14="http://schemas.microsoft.com/office/drawing/2010/main">
                      <a14:imgLayer r:embed="rId24">
                        <a14:imgEffect>
                          <a14:backgroundRemoval t="10000" b="90000" l="10000" r="90000">
                            <a14:foregroundMark x1="88971" y1="35106" x2="88971" y2="35106"/>
                          </a14:backgroundRemoval>
                        </a14:imgEffect>
                      </a14:imgLayer>
                    </a14:imgProps>
                  </a:ext>
                </a:extLst>
              </a:blip>
              <a:stretch>
                <a:fillRect/>
              </a:stretch>
            </p:blipFill>
            <p:spPr>
              <a:xfrm>
                <a:off x="19714961" y="28102145"/>
                <a:ext cx="1656771" cy="1204668"/>
              </a:xfrm>
              <a:prstGeom prst="rect">
                <a:avLst/>
              </a:prstGeom>
            </p:spPr>
          </p:pic>
          <p:pic>
            <p:nvPicPr>
              <p:cNvPr id="66" name="Picture 65">
                <a:extLst>
                  <a:ext uri="{FF2B5EF4-FFF2-40B4-BE49-F238E27FC236}">
                    <a16:creationId xmlns:a16="http://schemas.microsoft.com/office/drawing/2014/main" id="{F5F2CC75-3E2B-1FF8-F01A-69D2843A3E9E}"/>
                  </a:ext>
                </a:extLst>
              </p:cNvPr>
              <p:cNvPicPr>
                <a:picLocks noChangeAspect="1"/>
              </p:cNvPicPr>
              <p:nvPr/>
            </p:nvPicPr>
            <p:blipFill>
              <a:blip r:embed="rId25">
                <a:extLst>
                  <a:ext uri="{BEBA8EAE-BF5A-486C-A8C5-ECC9F3942E4B}">
                    <a14:imgProps xmlns:a14="http://schemas.microsoft.com/office/drawing/2010/main">
                      <a14:imgLayer r:embed="rId26">
                        <a14:imgEffect>
                          <a14:backgroundRemoval t="7407" b="88889" l="6452" r="90323">
                            <a14:foregroundMark x1="25000" y1="38272" x2="20968" y2="25926"/>
                            <a14:foregroundMark x1="20968" y1="25926" x2="14516" y2="16049"/>
                            <a14:foregroundMark x1="14516" y1="16049" x2="11290" y2="16049"/>
                            <a14:foregroundMark x1="11290" y1="16049" x2="11290" y2="16049"/>
                            <a14:foregroundMark x1="6452" y1="9877" x2="6452" y2="9877"/>
                            <a14:foregroundMark x1="8065" y1="8642" x2="8065" y2="8642"/>
                            <a14:foregroundMark x1="16935" y1="8642" x2="16935" y2="8642"/>
                            <a14:foregroundMark x1="24194" y1="8642" x2="24194" y2="8642"/>
                            <a14:foregroundMark x1="38710" y1="9877" x2="38710" y2="9877"/>
                            <a14:foregroundMark x1="89516" y1="43210" x2="89516" y2="43210"/>
                            <a14:foregroundMark x1="91129" y1="32099" x2="91129" y2="32099"/>
                            <a14:foregroundMark x1="90323" y1="18519" x2="90323" y2="18519"/>
                            <a14:foregroundMark x1="87097" y1="7407" x2="87097" y2="7407"/>
                          </a14:backgroundRemoval>
                        </a14:imgEffect>
                      </a14:imgLayer>
                    </a14:imgProps>
                  </a:ext>
                </a:extLst>
              </a:blip>
              <a:stretch>
                <a:fillRect/>
              </a:stretch>
            </p:blipFill>
            <p:spPr>
              <a:xfrm>
                <a:off x="19844774" y="29269786"/>
                <a:ext cx="1456455" cy="951394"/>
              </a:xfrm>
              <a:prstGeom prst="rect">
                <a:avLst/>
              </a:prstGeom>
            </p:spPr>
          </p:pic>
          <p:sp>
            <p:nvSpPr>
              <p:cNvPr id="67" name="TextBox 66">
                <a:extLst>
                  <a:ext uri="{FF2B5EF4-FFF2-40B4-BE49-F238E27FC236}">
                    <a16:creationId xmlns:a16="http://schemas.microsoft.com/office/drawing/2014/main" id="{FE19C456-7EB9-4220-12F8-56870EE01D08}"/>
                  </a:ext>
                </a:extLst>
              </p:cNvPr>
              <p:cNvSpPr txBox="1"/>
              <p:nvPr/>
            </p:nvSpPr>
            <p:spPr>
              <a:xfrm>
                <a:off x="14220230" y="28202449"/>
                <a:ext cx="5494732" cy="1015663"/>
              </a:xfrm>
              <a:prstGeom prst="rect">
                <a:avLst/>
              </a:prstGeom>
              <a:noFill/>
            </p:spPr>
            <p:txBody>
              <a:bodyPr wrap="square" rtlCol="1">
                <a:spAutoFit/>
              </a:bodyPr>
              <a:lstStyle/>
              <a:p>
                <a:pPr algn="r"/>
                <a:r>
                  <a:rPr lang="ar-SA" sz="6000" dirty="0">
                    <a:cs typeface="+mj-cs"/>
                  </a:rPr>
                  <a:t>منطقة سياحية </a:t>
                </a:r>
              </a:p>
            </p:txBody>
          </p:sp>
          <p:sp>
            <p:nvSpPr>
              <p:cNvPr id="68" name="TextBox 67">
                <a:extLst>
                  <a:ext uri="{FF2B5EF4-FFF2-40B4-BE49-F238E27FC236}">
                    <a16:creationId xmlns:a16="http://schemas.microsoft.com/office/drawing/2014/main" id="{9C840C8B-634C-AEED-7871-D8F0604D35BE}"/>
                  </a:ext>
                </a:extLst>
              </p:cNvPr>
              <p:cNvSpPr txBox="1"/>
              <p:nvPr/>
            </p:nvSpPr>
            <p:spPr>
              <a:xfrm>
                <a:off x="14168759" y="29167511"/>
                <a:ext cx="5494732" cy="1015663"/>
              </a:xfrm>
              <a:prstGeom prst="rect">
                <a:avLst/>
              </a:prstGeom>
              <a:noFill/>
            </p:spPr>
            <p:txBody>
              <a:bodyPr wrap="square" rtlCol="1">
                <a:spAutoFit/>
              </a:bodyPr>
              <a:lstStyle/>
              <a:p>
                <a:pPr algn="r"/>
                <a:r>
                  <a:rPr lang="ar-SA" sz="6000" dirty="0">
                    <a:cs typeface="+mj-cs"/>
                  </a:rPr>
                  <a:t>حديقة وطنية مقترحة</a:t>
                </a:r>
              </a:p>
            </p:txBody>
          </p:sp>
          <p:pic>
            <p:nvPicPr>
              <p:cNvPr id="69" name="Picture 68">
                <a:extLst>
                  <a:ext uri="{FF2B5EF4-FFF2-40B4-BE49-F238E27FC236}">
                    <a16:creationId xmlns:a16="http://schemas.microsoft.com/office/drawing/2014/main" id="{37FEEE09-48A7-35DD-2DEC-1F6DCB3B77FD}"/>
                  </a:ext>
                </a:extLst>
              </p:cNvPr>
              <p:cNvPicPr>
                <a:picLocks noChangeAspect="1"/>
              </p:cNvPicPr>
              <p:nvPr/>
            </p:nvPicPr>
            <p:blipFill>
              <a:blip r:embed="rId27">
                <a:extLst>
                  <a:ext uri="{BEBA8EAE-BF5A-486C-A8C5-ECC9F3942E4B}">
                    <a14:imgProps xmlns:a14="http://schemas.microsoft.com/office/drawing/2010/main">
                      <a14:imgLayer r:embed="rId28">
                        <a14:imgEffect>
                          <a14:backgroundRemoval t="9483" b="89655" l="8392" r="89510">
                            <a14:foregroundMark x1="8392" y1="29310" x2="8392" y2="29310"/>
                          </a14:backgroundRemoval>
                        </a14:imgEffect>
                      </a14:imgLayer>
                    </a14:imgProps>
                  </a:ext>
                </a:extLst>
              </a:blip>
              <a:stretch>
                <a:fillRect/>
              </a:stretch>
            </p:blipFill>
            <p:spPr>
              <a:xfrm>
                <a:off x="13042853" y="26911763"/>
                <a:ext cx="1787705" cy="1396587"/>
              </a:xfrm>
              <a:prstGeom prst="rect">
                <a:avLst/>
              </a:prstGeom>
            </p:spPr>
          </p:pic>
          <p:pic>
            <p:nvPicPr>
              <p:cNvPr id="70" name="Picture 69">
                <a:extLst>
                  <a:ext uri="{FF2B5EF4-FFF2-40B4-BE49-F238E27FC236}">
                    <a16:creationId xmlns:a16="http://schemas.microsoft.com/office/drawing/2014/main" id="{950ECB04-001E-A019-7554-FBD70DEB76A5}"/>
                  </a:ext>
                </a:extLst>
              </p:cNvPr>
              <p:cNvPicPr>
                <a:picLocks noChangeAspect="1"/>
              </p:cNvPicPr>
              <p:nvPr/>
            </p:nvPicPr>
            <p:blipFill>
              <a:blip r:embed="rId29">
                <a:extLst>
                  <a:ext uri="{BEBA8EAE-BF5A-486C-A8C5-ECC9F3942E4B}">
                    <a14:imgProps xmlns:a14="http://schemas.microsoft.com/office/drawing/2010/main">
                      <a14:imgLayer r:embed="rId30">
                        <a14:imgEffect>
                          <a14:backgroundRemoval t="10000" b="90000" l="10000" r="90000">
                            <a14:foregroundMark x1="9630" y1="46988" x2="9630" y2="46988"/>
                          </a14:backgroundRemoval>
                        </a14:imgEffect>
                      </a14:imgLayer>
                    </a14:imgProps>
                  </a:ext>
                </a:extLst>
              </a:blip>
              <a:stretch>
                <a:fillRect/>
              </a:stretch>
            </p:blipFill>
            <p:spPr>
              <a:xfrm>
                <a:off x="13040559" y="28145533"/>
                <a:ext cx="1651983" cy="1015663"/>
              </a:xfrm>
              <a:prstGeom prst="rect">
                <a:avLst/>
              </a:prstGeom>
            </p:spPr>
          </p:pic>
          <p:pic>
            <p:nvPicPr>
              <p:cNvPr id="82" name="Picture 81">
                <a:extLst>
                  <a:ext uri="{FF2B5EF4-FFF2-40B4-BE49-F238E27FC236}">
                    <a16:creationId xmlns:a16="http://schemas.microsoft.com/office/drawing/2014/main" id="{BA7DB67E-B6E3-51AA-0B56-F168E5DED73C}"/>
                  </a:ext>
                </a:extLst>
              </p:cNvPr>
              <p:cNvPicPr>
                <a:picLocks noChangeAspect="1"/>
              </p:cNvPicPr>
              <p:nvPr/>
            </p:nvPicPr>
            <p:blipFill>
              <a:blip r:embed="rId31">
                <a:extLst>
                  <a:ext uri="{BEBA8EAE-BF5A-486C-A8C5-ECC9F3942E4B}">
                    <a14:imgProps xmlns:a14="http://schemas.microsoft.com/office/drawing/2010/main">
                      <a14:imgLayer r:embed="rId32">
                        <a14:imgEffect>
                          <a14:backgroundRemoval t="9877" b="88889" l="8000" r="92000">
                            <a14:foregroundMark x1="52800" y1="39506" x2="52800" y2="39506"/>
                            <a14:foregroundMark x1="8000" y1="23457" x2="8000" y2="23457"/>
                            <a14:foregroundMark x1="9600" y1="13580" x2="9600" y2="13580"/>
                            <a14:foregroundMark x1="19200" y1="12346" x2="19200" y2="12346"/>
                            <a14:foregroundMark x1="36800" y1="11111" x2="36800" y2="11111"/>
                            <a14:foregroundMark x1="68000" y1="12346" x2="68000" y2="12346"/>
                            <a14:foregroundMark x1="58400" y1="12346" x2="58400" y2="12346"/>
                            <a14:foregroundMark x1="79200" y1="12346" x2="79200" y2="12346"/>
                            <a14:foregroundMark x1="88000" y1="12346" x2="88000" y2="12346"/>
                            <a14:foregroundMark x1="92000" y1="17284" x2="92000" y2="17284"/>
                            <a14:foregroundMark x1="78400" y1="86420" x2="78400" y2="86420"/>
                            <a14:foregroundMark x1="27200" y1="86420" x2="27200" y2="86420"/>
                          </a14:backgroundRemoval>
                        </a14:imgEffect>
                      </a14:imgLayer>
                    </a14:imgProps>
                  </a:ext>
                </a:extLst>
              </a:blip>
              <a:stretch>
                <a:fillRect/>
              </a:stretch>
            </p:blipFill>
            <p:spPr>
              <a:xfrm>
                <a:off x="13079601" y="29172417"/>
                <a:ext cx="1542923" cy="999814"/>
              </a:xfrm>
              <a:prstGeom prst="rect">
                <a:avLst/>
              </a:prstGeom>
            </p:spPr>
          </p:pic>
          <p:sp>
            <p:nvSpPr>
              <p:cNvPr id="83" name="TextBox 82">
                <a:extLst>
                  <a:ext uri="{FF2B5EF4-FFF2-40B4-BE49-F238E27FC236}">
                    <a16:creationId xmlns:a16="http://schemas.microsoft.com/office/drawing/2014/main" id="{DC62579D-554E-B552-4781-914EE9138050}"/>
                  </a:ext>
                </a:extLst>
              </p:cNvPr>
              <p:cNvSpPr txBox="1"/>
              <p:nvPr/>
            </p:nvSpPr>
            <p:spPr>
              <a:xfrm>
                <a:off x="7497272" y="27116799"/>
                <a:ext cx="5494732" cy="1015663"/>
              </a:xfrm>
              <a:prstGeom prst="rect">
                <a:avLst/>
              </a:prstGeom>
              <a:noFill/>
            </p:spPr>
            <p:txBody>
              <a:bodyPr wrap="square" rtlCol="1">
                <a:spAutoFit/>
              </a:bodyPr>
              <a:lstStyle/>
              <a:p>
                <a:pPr algn="r"/>
                <a:r>
                  <a:rPr lang="ar-SA" sz="6000" dirty="0">
                    <a:cs typeface="+mj-cs"/>
                  </a:rPr>
                  <a:t>منتزه</a:t>
                </a:r>
              </a:p>
            </p:txBody>
          </p:sp>
          <p:sp>
            <p:nvSpPr>
              <p:cNvPr id="84" name="TextBox 83">
                <a:extLst>
                  <a:ext uri="{FF2B5EF4-FFF2-40B4-BE49-F238E27FC236}">
                    <a16:creationId xmlns:a16="http://schemas.microsoft.com/office/drawing/2014/main" id="{3C521DE8-E5DD-C425-D02E-18C112C95C23}"/>
                  </a:ext>
                </a:extLst>
              </p:cNvPr>
              <p:cNvSpPr txBox="1"/>
              <p:nvPr/>
            </p:nvSpPr>
            <p:spPr>
              <a:xfrm>
                <a:off x="7535014" y="28090543"/>
                <a:ext cx="5494732" cy="1015663"/>
              </a:xfrm>
              <a:prstGeom prst="rect">
                <a:avLst/>
              </a:prstGeom>
              <a:noFill/>
            </p:spPr>
            <p:txBody>
              <a:bodyPr wrap="square" rtlCol="1">
                <a:spAutoFit/>
              </a:bodyPr>
              <a:lstStyle/>
              <a:p>
                <a:pPr algn="r"/>
                <a:r>
                  <a:rPr lang="ar-SA" sz="6000" dirty="0">
                    <a:cs typeface="+mj-cs"/>
                  </a:rPr>
                  <a:t>محمية طبيعية</a:t>
                </a:r>
              </a:p>
            </p:txBody>
          </p:sp>
          <p:sp>
            <p:nvSpPr>
              <p:cNvPr id="85" name="TextBox 84">
                <a:extLst>
                  <a:ext uri="{FF2B5EF4-FFF2-40B4-BE49-F238E27FC236}">
                    <a16:creationId xmlns:a16="http://schemas.microsoft.com/office/drawing/2014/main" id="{5953C326-28A7-A023-EE61-73BC59ED3DC1}"/>
                  </a:ext>
                </a:extLst>
              </p:cNvPr>
              <p:cNvSpPr txBox="1"/>
              <p:nvPr/>
            </p:nvSpPr>
            <p:spPr>
              <a:xfrm>
                <a:off x="7521907" y="29129411"/>
                <a:ext cx="5494732" cy="1015663"/>
              </a:xfrm>
              <a:prstGeom prst="rect">
                <a:avLst/>
              </a:prstGeom>
              <a:noFill/>
            </p:spPr>
            <p:txBody>
              <a:bodyPr wrap="square" rtlCol="1">
                <a:spAutoFit/>
              </a:bodyPr>
              <a:lstStyle/>
              <a:p>
                <a:pPr algn="r"/>
                <a:r>
                  <a:rPr lang="ar-SA" sz="6000" dirty="0">
                    <a:cs typeface="+mj-cs"/>
                  </a:rPr>
                  <a:t>تنوع حيوي</a:t>
                </a:r>
              </a:p>
            </p:txBody>
          </p:sp>
          <p:pic>
            <p:nvPicPr>
              <p:cNvPr id="86" name="Picture 85">
                <a:extLst>
                  <a:ext uri="{FF2B5EF4-FFF2-40B4-BE49-F238E27FC236}">
                    <a16:creationId xmlns:a16="http://schemas.microsoft.com/office/drawing/2014/main" id="{5C2F04F6-311E-73FF-669D-CCEA6D84CD54}"/>
                  </a:ext>
                </a:extLst>
              </p:cNvPr>
              <p:cNvPicPr>
                <a:picLocks noChangeAspect="1"/>
              </p:cNvPicPr>
              <p:nvPr/>
            </p:nvPicPr>
            <p:blipFill>
              <a:blip r:embed="rId33">
                <a:extLst>
                  <a:ext uri="{BEBA8EAE-BF5A-486C-A8C5-ECC9F3942E4B}">
                    <a14:imgProps xmlns:a14="http://schemas.microsoft.com/office/drawing/2010/main">
                      <a14:imgLayer r:embed="rId34">
                        <a14:imgEffect>
                          <a14:backgroundRemoval t="9091" b="89773" l="8462" r="90000">
                            <a14:foregroundMark x1="10000" y1="45455" x2="10000" y2="45455"/>
                            <a14:foregroundMark x1="8462" y1="15909" x2="8462" y2="15909"/>
                            <a14:foregroundMark x1="89231" y1="52273" x2="89231" y2="52273"/>
                          </a14:backgroundRemoval>
                        </a14:imgEffect>
                      </a14:imgLayer>
                    </a14:imgProps>
                  </a:ext>
                </a:extLst>
              </a:blip>
              <a:stretch>
                <a:fillRect/>
              </a:stretch>
            </p:blipFill>
            <p:spPr>
              <a:xfrm>
                <a:off x="8065121" y="27075724"/>
                <a:ext cx="1578709" cy="1068664"/>
              </a:xfrm>
              <a:prstGeom prst="rect">
                <a:avLst/>
              </a:prstGeom>
            </p:spPr>
          </p:pic>
          <p:sp>
            <p:nvSpPr>
              <p:cNvPr id="87" name="TextBox 86">
                <a:extLst>
                  <a:ext uri="{FF2B5EF4-FFF2-40B4-BE49-F238E27FC236}">
                    <a16:creationId xmlns:a16="http://schemas.microsoft.com/office/drawing/2014/main" id="{7973694B-06A1-56C3-25F7-6DCAF90F026A}"/>
                  </a:ext>
                </a:extLst>
              </p:cNvPr>
              <p:cNvSpPr txBox="1"/>
              <p:nvPr/>
            </p:nvSpPr>
            <p:spPr>
              <a:xfrm>
                <a:off x="2492328" y="27063277"/>
                <a:ext cx="5494732" cy="1015663"/>
              </a:xfrm>
              <a:prstGeom prst="rect">
                <a:avLst/>
              </a:prstGeom>
              <a:noFill/>
            </p:spPr>
            <p:txBody>
              <a:bodyPr wrap="square" rtlCol="1">
                <a:spAutoFit/>
              </a:bodyPr>
              <a:lstStyle/>
              <a:p>
                <a:pPr algn="r"/>
                <a:r>
                  <a:rPr lang="ar-SA" sz="6000" dirty="0">
                    <a:cs typeface="+mj-cs"/>
                  </a:rPr>
                  <a:t>غابة</a:t>
                </a:r>
              </a:p>
            </p:txBody>
          </p:sp>
          <p:pic>
            <p:nvPicPr>
              <p:cNvPr id="88" name="Picture 87">
                <a:extLst>
                  <a:ext uri="{FF2B5EF4-FFF2-40B4-BE49-F238E27FC236}">
                    <a16:creationId xmlns:a16="http://schemas.microsoft.com/office/drawing/2014/main" id="{923A7861-7E57-5839-9379-574CDC13879E}"/>
                  </a:ext>
                </a:extLst>
              </p:cNvPr>
              <p:cNvPicPr>
                <a:picLocks noChangeAspect="1"/>
              </p:cNvPicPr>
              <p:nvPr/>
            </p:nvPicPr>
            <p:blipFill>
              <a:blip r:embed="rId35">
                <a:extLst>
                  <a:ext uri="{BEBA8EAE-BF5A-486C-A8C5-ECC9F3942E4B}">
                    <a14:imgProps xmlns:a14="http://schemas.microsoft.com/office/drawing/2010/main">
                      <a14:imgLayer r:embed="rId36">
                        <a14:imgEffect>
                          <a14:backgroundRemoval t="9091" b="87879" l="9756" r="91057">
                            <a14:foregroundMark x1="11382" y1="51515" x2="11382" y2="51515"/>
                            <a14:foregroundMark x1="91057" y1="60606" x2="91057" y2="60606"/>
                          </a14:backgroundRemoval>
                        </a14:imgEffect>
                      </a14:imgLayer>
                    </a14:imgProps>
                  </a:ext>
                </a:extLst>
              </a:blip>
              <a:stretch>
                <a:fillRect/>
              </a:stretch>
            </p:blipFill>
            <p:spPr>
              <a:xfrm>
                <a:off x="8047324" y="28481203"/>
                <a:ext cx="1467252" cy="393653"/>
              </a:xfrm>
              <a:prstGeom prst="rect">
                <a:avLst/>
              </a:prstGeom>
            </p:spPr>
          </p:pic>
          <p:sp>
            <p:nvSpPr>
              <p:cNvPr id="89" name="TextBox 88">
                <a:extLst>
                  <a:ext uri="{FF2B5EF4-FFF2-40B4-BE49-F238E27FC236}">
                    <a16:creationId xmlns:a16="http://schemas.microsoft.com/office/drawing/2014/main" id="{4CD0BDA8-AEA8-3377-5E81-AEF2349C5761}"/>
                  </a:ext>
                </a:extLst>
              </p:cNvPr>
              <p:cNvSpPr txBox="1"/>
              <p:nvPr/>
            </p:nvSpPr>
            <p:spPr>
              <a:xfrm>
                <a:off x="2404162" y="28078940"/>
                <a:ext cx="5494732" cy="1015663"/>
              </a:xfrm>
              <a:prstGeom prst="rect">
                <a:avLst/>
              </a:prstGeom>
              <a:noFill/>
            </p:spPr>
            <p:txBody>
              <a:bodyPr wrap="square" rtlCol="1">
                <a:spAutoFit/>
              </a:bodyPr>
              <a:lstStyle/>
              <a:p>
                <a:pPr algn="r"/>
                <a:r>
                  <a:rPr lang="ar-SA" sz="6000" dirty="0">
                    <a:cs typeface="+mj-cs"/>
                  </a:rPr>
                  <a:t>مسارات مقترحة</a:t>
                </a:r>
              </a:p>
            </p:txBody>
          </p:sp>
          <p:pic>
            <p:nvPicPr>
              <p:cNvPr id="90" name="Picture 89">
                <a:extLst>
                  <a:ext uri="{FF2B5EF4-FFF2-40B4-BE49-F238E27FC236}">
                    <a16:creationId xmlns:a16="http://schemas.microsoft.com/office/drawing/2014/main" id="{4B0EC8EC-0D07-B8B5-85F5-FED102E678BC}"/>
                  </a:ext>
                </a:extLst>
              </p:cNvPr>
              <p:cNvPicPr>
                <a:picLocks noChangeAspect="1"/>
              </p:cNvPicPr>
              <p:nvPr/>
            </p:nvPicPr>
            <p:blipFill>
              <a:blip r:embed="rId37">
                <a:extLst>
                  <a:ext uri="{BEBA8EAE-BF5A-486C-A8C5-ECC9F3942E4B}">
                    <a14:imgProps xmlns:a14="http://schemas.microsoft.com/office/drawing/2010/main">
                      <a14:imgLayer r:embed="rId38">
                        <a14:imgEffect>
                          <a14:backgroundRemoval t="7692" b="89744" l="9924" r="90840">
                            <a14:foregroundMark x1="90840" y1="56410" x2="90840" y2="56410"/>
                          </a14:backgroundRemoval>
                        </a14:imgEffect>
                      </a14:imgLayer>
                    </a14:imgProps>
                  </a:ext>
                </a:extLst>
              </a:blip>
              <a:stretch>
                <a:fillRect/>
              </a:stretch>
            </p:blipFill>
            <p:spPr>
              <a:xfrm>
                <a:off x="8117503" y="29551161"/>
                <a:ext cx="1473944" cy="438808"/>
              </a:xfrm>
              <a:prstGeom prst="rect">
                <a:avLst/>
              </a:prstGeom>
            </p:spPr>
          </p:pic>
          <p:sp>
            <p:nvSpPr>
              <p:cNvPr id="91" name="TextBox 90">
                <a:extLst>
                  <a:ext uri="{FF2B5EF4-FFF2-40B4-BE49-F238E27FC236}">
                    <a16:creationId xmlns:a16="http://schemas.microsoft.com/office/drawing/2014/main" id="{897FE971-3836-1503-97B6-80A9DADDD954}"/>
                  </a:ext>
                </a:extLst>
              </p:cNvPr>
              <p:cNvSpPr txBox="1"/>
              <p:nvPr/>
            </p:nvSpPr>
            <p:spPr>
              <a:xfrm>
                <a:off x="2495732" y="29218756"/>
                <a:ext cx="5494732" cy="1015663"/>
              </a:xfrm>
              <a:prstGeom prst="rect">
                <a:avLst/>
              </a:prstGeom>
              <a:noFill/>
            </p:spPr>
            <p:txBody>
              <a:bodyPr wrap="square" rtlCol="1">
                <a:spAutoFit/>
              </a:bodyPr>
              <a:lstStyle/>
              <a:p>
                <a:pPr algn="r"/>
                <a:r>
                  <a:rPr lang="ar-SA" sz="6000" dirty="0">
                    <a:cs typeface="+mj-cs"/>
                  </a:rPr>
                  <a:t>مسار فلسطين</a:t>
                </a:r>
              </a:p>
            </p:txBody>
          </p:sp>
          <p:pic>
            <p:nvPicPr>
              <p:cNvPr id="92" name="Picture 91">
                <a:extLst>
                  <a:ext uri="{FF2B5EF4-FFF2-40B4-BE49-F238E27FC236}">
                    <a16:creationId xmlns:a16="http://schemas.microsoft.com/office/drawing/2014/main" id="{B700CC9D-EE62-F2AB-72EB-828A1CD37F5C}"/>
                  </a:ext>
                </a:extLst>
              </p:cNvPr>
              <p:cNvPicPr>
                <a:picLocks noChangeAspect="1"/>
              </p:cNvPicPr>
              <p:nvPr/>
            </p:nvPicPr>
            <p:blipFill>
              <a:blip r:embed="rId39">
                <a:extLst>
                  <a:ext uri="{BEBA8EAE-BF5A-486C-A8C5-ECC9F3942E4B}">
                    <a14:imgProps xmlns:a14="http://schemas.microsoft.com/office/drawing/2010/main">
                      <a14:imgLayer r:embed="rId40">
                        <a14:imgEffect>
                          <a14:backgroundRemoval t="8333" b="88889" l="9859" r="90845">
                            <a14:foregroundMark x1="90845" y1="55556" x2="90845" y2="55556"/>
                          </a14:backgroundRemoval>
                        </a14:imgEffect>
                      </a14:imgLayer>
                    </a14:imgProps>
                  </a:ext>
                </a:extLst>
              </a:blip>
              <a:stretch>
                <a:fillRect/>
              </a:stretch>
            </p:blipFill>
            <p:spPr>
              <a:xfrm>
                <a:off x="3123509" y="29551161"/>
                <a:ext cx="1550555" cy="393098"/>
              </a:xfrm>
              <a:prstGeom prst="rect">
                <a:avLst/>
              </a:prstGeom>
            </p:spPr>
          </p:pic>
          <p:sp>
            <p:nvSpPr>
              <p:cNvPr id="93" name="TextBox 92">
                <a:extLst>
                  <a:ext uri="{FF2B5EF4-FFF2-40B4-BE49-F238E27FC236}">
                    <a16:creationId xmlns:a16="http://schemas.microsoft.com/office/drawing/2014/main" id="{89827404-EAC2-A247-4F5A-D0FE5DEF2A88}"/>
                  </a:ext>
                </a:extLst>
              </p:cNvPr>
              <p:cNvSpPr txBox="1"/>
              <p:nvPr/>
            </p:nvSpPr>
            <p:spPr>
              <a:xfrm>
                <a:off x="-2183713" y="29172417"/>
                <a:ext cx="5494732" cy="1015663"/>
              </a:xfrm>
              <a:prstGeom prst="rect">
                <a:avLst/>
              </a:prstGeom>
              <a:noFill/>
            </p:spPr>
            <p:txBody>
              <a:bodyPr wrap="square" rtlCol="1">
                <a:spAutoFit/>
              </a:bodyPr>
              <a:lstStyle/>
              <a:p>
                <a:pPr algn="r"/>
                <a:r>
                  <a:rPr lang="ar-SA" sz="6000" dirty="0">
                    <a:cs typeface="+mj-cs"/>
                  </a:rPr>
                  <a:t>مسار المسيح</a:t>
                </a:r>
              </a:p>
            </p:txBody>
          </p:sp>
          <p:pic>
            <p:nvPicPr>
              <p:cNvPr id="94" name="Picture 93">
                <a:extLst>
                  <a:ext uri="{FF2B5EF4-FFF2-40B4-BE49-F238E27FC236}">
                    <a16:creationId xmlns:a16="http://schemas.microsoft.com/office/drawing/2014/main" id="{6BCCCF1D-F382-779A-6C00-61B0B2F72DE5}"/>
                  </a:ext>
                </a:extLst>
              </p:cNvPr>
              <p:cNvPicPr>
                <a:picLocks noChangeAspect="1"/>
              </p:cNvPicPr>
              <p:nvPr/>
            </p:nvPicPr>
            <p:blipFill>
              <a:blip r:embed="rId41">
                <a:extLst>
                  <a:ext uri="{BEBA8EAE-BF5A-486C-A8C5-ECC9F3942E4B}">
                    <a14:imgProps xmlns:a14="http://schemas.microsoft.com/office/drawing/2010/main">
                      <a14:imgLayer r:embed="rId42">
                        <a14:imgEffect>
                          <a14:backgroundRemoval t="9924" b="92366" l="5556" r="89683">
                            <a14:foregroundMark x1="70635" y1="54962" x2="70635" y2="54962"/>
                            <a14:foregroundMark x1="76190" y1="45038" x2="11905" y2="38931"/>
                            <a14:foregroundMark x1="11905" y1="38931" x2="8730" y2="35878"/>
                            <a14:foregroundMark x1="19841" y1="34351" x2="39683" y2="25954"/>
                            <a14:foregroundMark x1="39683" y1="25954" x2="73016" y2="43511"/>
                            <a14:foregroundMark x1="73016" y1="43511" x2="65873" y2="68702"/>
                            <a14:foregroundMark x1="65873" y1="68702" x2="28571" y2="68702"/>
                            <a14:foregroundMark x1="28571" y1="68702" x2="19048" y2="55725"/>
                            <a14:foregroundMark x1="19048" y1="55725" x2="30159" y2="47328"/>
                            <a14:foregroundMark x1="62698" y1="69466" x2="37302" y2="49618"/>
                            <a14:foregroundMark x1="37302" y1="49618" x2="33333" y2="26718"/>
                            <a14:foregroundMark x1="33333" y1="26718" x2="48413" y2="20611"/>
                            <a14:foregroundMark x1="48413" y1="20611" x2="69048" y2="24427"/>
                            <a14:foregroundMark x1="69048" y1="24427" x2="84127" y2="35878"/>
                            <a14:foregroundMark x1="84127" y1="37405" x2="86508" y2="48855"/>
                            <a14:foregroundMark x1="87302" y1="43511" x2="88095" y2="54962"/>
                            <a14:foregroundMark x1="88095" y1="54962" x2="84127" y2="65649"/>
                            <a14:foregroundMark x1="84127" y1="65649" x2="83333" y2="68702"/>
                            <a14:foregroundMark x1="73810" y1="20611" x2="73810" y2="20611"/>
                            <a14:foregroundMark x1="62698" y1="14504" x2="62698" y2="14504"/>
                            <a14:foregroundMark x1="60317" y1="14504" x2="35938" y2="13124"/>
                            <a14:foregroundMark x1="25114" y1="17234" x2="23016" y2="18321"/>
                            <a14:foregroundMark x1="23016" y1="18321" x2="22222" y2="19084"/>
                            <a14:foregroundMark x1="19841" y1="21374" x2="16667" y2="24427"/>
                            <a14:foregroundMark x1="21429" y1="19084" x2="6349" y2="38931"/>
                            <a14:foregroundMark x1="6349" y1="38931" x2="7143" y2="63359"/>
                            <a14:foregroundMark x1="7143" y1="63359" x2="10317" y2="73282"/>
                            <a14:foregroundMark x1="10317" y1="73282" x2="20635" y2="80153"/>
                            <a14:foregroundMark x1="20635" y1="80153" x2="49206" y2="86260"/>
                            <a14:foregroundMark x1="49206" y1="86260" x2="53175" y2="86260"/>
                            <a14:foregroundMark x1="81746" y1="69466" x2="50794" y2="77863"/>
                            <a14:foregroundMark x1="84921" y1="67939" x2="81746" y2="74046"/>
                            <a14:foregroundMark x1="6349" y1="40458" x2="5556" y2="59542"/>
                            <a14:foregroundMark x1="15079" y1="79389" x2="23016" y2="85496"/>
                            <a14:foregroundMark x1="23016" y1="85496" x2="46825" y2="92366"/>
                            <a14:foregroundMark x1="46825" y1="92366" x2="57143" y2="92366"/>
                            <a14:foregroundMark x1="53968" y1="91603" x2="66667" y2="87786"/>
                            <a14:foregroundMark x1="66667" y1="87786" x2="72222" y2="83206"/>
                            <a14:foregroundMark x1="33333" y1="13740" x2="33333" y2="13740"/>
                            <a14:foregroundMark x1="34921" y1="12977" x2="34921" y2="12977"/>
                            <a14:foregroundMark x1="29365" y1="14504" x2="39683" y2="12977"/>
                            <a14:foregroundMark x1="39683" y1="12977" x2="42857" y2="12977"/>
                            <a14:foregroundMark x1="30952" y1="12977" x2="30952" y2="12977"/>
                            <a14:foregroundMark x1="30159" y1="13740" x2="30159" y2="13740"/>
                            <a14:foregroundMark x1="30952" y1="13740" x2="29365" y2="13740"/>
                            <a14:foregroundMark x1="32540" y1="12977" x2="30159" y2="13740"/>
                            <a14:foregroundMark x1="30159" y1="13740" x2="28571" y2="13740"/>
                            <a14:backgroundMark x1="27778" y1="12977" x2="28050" y2="12953"/>
                            <a14:backgroundMark x1="30952" y1="10687" x2="30952" y2="11450"/>
                          </a14:backgroundRemoval>
                        </a14:imgEffect>
                      </a14:imgLayer>
                    </a14:imgProps>
                  </a:ext>
                </a:extLst>
              </a:blip>
              <a:stretch>
                <a:fillRect/>
              </a:stretch>
            </p:blipFill>
            <p:spPr>
              <a:xfrm>
                <a:off x="3464121" y="27042329"/>
                <a:ext cx="1010934" cy="1051050"/>
              </a:xfrm>
              <a:prstGeom prst="rect">
                <a:avLst/>
              </a:prstGeom>
            </p:spPr>
          </p:pic>
          <p:sp>
            <p:nvSpPr>
              <p:cNvPr id="95" name="TextBox 94">
                <a:extLst>
                  <a:ext uri="{FF2B5EF4-FFF2-40B4-BE49-F238E27FC236}">
                    <a16:creationId xmlns:a16="http://schemas.microsoft.com/office/drawing/2014/main" id="{3639D7FC-3F02-63BA-F09E-3AA1C0F6D741}"/>
                  </a:ext>
                </a:extLst>
              </p:cNvPr>
              <p:cNvSpPr txBox="1"/>
              <p:nvPr/>
            </p:nvSpPr>
            <p:spPr>
              <a:xfrm>
                <a:off x="-236345" y="27060022"/>
                <a:ext cx="3520960" cy="1015663"/>
              </a:xfrm>
              <a:prstGeom prst="rect">
                <a:avLst/>
              </a:prstGeom>
              <a:noFill/>
            </p:spPr>
            <p:txBody>
              <a:bodyPr wrap="square" rtlCol="1">
                <a:spAutoFit/>
              </a:bodyPr>
              <a:lstStyle/>
              <a:p>
                <a:pPr algn="r"/>
                <a:r>
                  <a:rPr lang="ar-SA" sz="6000" dirty="0">
                    <a:cs typeface="+mj-cs"/>
                  </a:rPr>
                  <a:t>حديقة وطنية</a:t>
                </a:r>
              </a:p>
            </p:txBody>
          </p:sp>
        </p:grpSp>
        <p:pic>
          <p:nvPicPr>
            <p:cNvPr id="30" name="Picture 29">
              <a:extLst>
                <a:ext uri="{FF2B5EF4-FFF2-40B4-BE49-F238E27FC236}">
                  <a16:creationId xmlns:a16="http://schemas.microsoft.com/office/drawing/2014/main" id="{BD8B3B27-A225-1E01-2FBF-087E8668016C}"/>
                </a:ext>
              </a:extLst>
            </p:cNvPr>
            <p:cNvPicPr>
              <a:picLocks noChangeAspect="1"/>
            </p:cNvPicPr>
            <p:nvPr/>
          </p:nvPicPr>
          <p:blipFill>
            <a:blip r:embed="rId43">
              <a:extLst>
                <a:ext uri="{BEBA8EAE-BF5A-486C-A8C5-ECC9F3942E4B}">
                  <a14:imgProps xmlns:a14="http://schemas.microsoft.com/office/drawing/2010/main">
                    <a14:imgLayer r:embed="rId44">
                      <a14:imgEffect>
                        <a14:backgroundRemoval t="5288" b="89904" l="9091" r="89899">
                          <a14:foregroundMark x1="45455" y1="11538" x2="45455" y2="11538"/>
                          <a14:foregroundMark x1="45455" y1="10577" x2="43434" y2="8654"/>
                          <a14:foregroundMark x1="49495" y1="9135" x2="49495" y2="9135"/>
                          <a14:foregroundMark x1="40404" y1="5288" x2="40404" y2="5288"/>
                          <a14:backgroundMark x1="51515" y1="58173" x2="51515" y2="58173"/>
                        </a14:backgroundRemoval>
                      </a14:imgEffect>
                    </a14:imgLayer>
                  </a14:imgProps>
                </a:ext>
              </a:extLst>
            </a:blip>
            <a:stretch>
              <a:fillRect/>
            </a:stretch>
          </p:blipFill>
          <p:spPr>
            <a:xfrm>
              <a:off x="43307185" y="4245429"/>
              <a:ext cx="2053106" cy="4313596"/>
            </a:xfrm>
            <a:prstGeom prst="rect">
              <a:avLst/>
            </a:prstGeom>
          </p:spPr>
        </p:pic>
        <p:pic>
          <p:nvPicPr>
            <p:cNvPr id="45" name="Picture 44">
              <a:extLst>
                <a:ext uri="{FF2B5EF4-FFF2-40B4-BE49-F238E27FC236}">
                  <a16:creationId xmlns:a16="http://schemas.microsoft.com/office/drawing/2014/main" id="{739A9E98-8C54-43FE-B118-1D2EAF8BE040}"/>
                </a:ext>
              </a:extLst>
            </p:cNvPr>
            <p:cNvPicPr>
              <a:picLocks noChangeAspect="1"/>
            </p:cNvPicPr>
            <p:nvPr/>
          </p:nvPicPr>
          <p:blipFill>
            <a:blip r:embed="rId45">
              <a:extLst>
                <a:ext uri="{28A0092B-C50C-407E-A947-70E740481C1C}">
                  <a14:useLocalDpi xmlns:a14="http://schemas.microsoft.com/office/drawing/2010/main" val="0"/>
                </a:ext>
              </a:extLst>
            </a:blip>
            <a:stretch>
              <a:fillRect/>
            </a:stretch>
          </p:blipFill>
          <p:spPr>
            <a:xfrm>
              <a:off x="5029673" y="25171392"/>
              <a:ext cx="16993066" cy="1807380"/>
            </a:xfrm>
            <a:prstGeom prst="rect">
              <a:avLst/>
            </a:prstGeom>
          </p:spPr>
        </p:pic>
      </p:grpSp>
    </p:spTree>
    <p:extLst>
      <p:ext uri="{BB962C8B-B14F-4D97-AF65-F5344CB8AC3E}">
        <p14:creationId xmlns:p14="http://schemas.microsoft.com/office/powerpoint/2010/main" val="153477727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5949E306-9094-6470-2588-6B09DABC21F9}"/>
              </a:ext>
            </a:extLst>
          </p:cNvPr>
          <p:cNvGrpSpPr/>
          <p:nvPr/>
        </p:nvGrpSpPr>
        <p:grpSpPr>
          <a:xfrm>
            <a:off x="10516" y="-43959"/>
            <a:ext cx="50389433" cy="30313787"/>
            <a:chOff x="10516" y="-43959"/>
            <a:chExt cx="50389433" cy="30313787"/>
          </a:xfrm>
        </p:grpSpPr>
        <p:sp>
          <p:nvSpPr>
            <p:cNvPr id="36" name="Rectangle 35">
              <a:extLst>
                <a:ext uri="{FF2B5EF4-FFF2-40B4-BE49-F238E27FC236}">
                  <a16:creationId xmlns:a16="http://schemas.microsoft.com/office/drawing/2014/main" id="{23ACD997-858E-0D10-9BF4-EF3599379A1A}"/>
                </a:ext>
              </a:extLst>
            </p:cNvPr>
            <p:cNvSpPr/>
            <p:nvPr/>
          </p:nvSpPr>
          <p:spPr>
            <a:xfrm rot="5400000">
              <a:off x="42110196" y="705138"/>
              <a:ext cx="6054151" cy="4679719"/>
            </a:xfrm>
            <a:prstGeom prst="rect">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7" name="Rectangle 36">
              <a:extLst>
                <a:ext uri="{FF2B5EF4-FFF2-40B4-BE49-F238E27FC236}">
                  <a16:creationId xmlns:a16="http://schemas.microsoft.com/office/drawing/2014/main" id="{8A063DD7-6E48-B5A5-28B0-92AC0AD23065}"/>
                </a:ext>
              </a:extLst>
            </p:cNvPr>
            <p:cNvSpPr/>
            <p:nvPr/>
          </p:nvSpPr>
          <p:spPr>
            <a:xfrm rot="5400000">
              <a:off x="42116546" y="6772613"/>
              <a:ext cx="6054151" cy="4679719"/>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38" name="Rectangle 37">
              <a:extLst>
                <a:ext uri="{FF2B5EF4-FFF2-40B4-BE49-F238E27FC236}">
                  <a16:creationId xmlns:a16="http://schemas.microsoft.com/office/drawing/2014/main" id="{910757FB-FA70-235B-6F9A-773A9E46ADD8}"/>
                </a:ext>
              </a:extLst>
            </p:cNvPr>
            <p:cNvSpPr/>
            <p:nvPr/>
          </p:nvSpPr>
          <p:spPr>
            <a:xfrm rot="5400000">
              <a:off x="42120713" y="12834533"/>
              <a:ext cx="6054151" cy="4671382"/>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9" name="Rectangle 38">
              <a:extLst>
                <a:ext uri="{FF2B5EF4-FFF2-40B4-BE49-F238E27FC236}">
                  <a16:creationId xmlns:a16="http://schemas.microsoft.com/office/drawing/2014/main" id="{7CF98975-BCE4-BA5A-B833-2674A7787302}"/>
                </a:ext>
              </a:extLst>
            </p:cNvPr>
            <p:cNvSpPr/>
            <p:nvPr/>
          </p:nvSpPr>
          <p:spPr>
            <a:xfrm rot="5400000">
              <a:off x="42132320" y="18887588"/>
              <a:ext cx="6054151" cy="4673566"/>
            </a:xfrm>
            <a:prstGeom prst="rect">
              <a:avLst/>
            </a:prstGeom>
            <a:solidFill>
              <a:srgbClr val="001F33"/>
            </a:solidFill>
            <a:ln>
              <a:solidFill>
                <a:srgbClr val="EEE8DA"/>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solidFill>
                  <a:srgbClr val="001F33"/>
                </a:solidFill>
              </a:endParaRPr>
            </a:p>
          </p:txBody>
        </p:sp>
        <p:sp>
          <p:nvSpPr>
            <p:cNvPr id="40" name="Rectangle 39">
              <a:extLst>
                <a:ext uri="{FF2B5EF4-FFF2-40B4-BE49-F238E27FC236}">
                  <a16:creationId xmlns:a16="http://schemas.microsoft.com/office/drawing/2014/main" id="{A7D5198B-E8D0-C969-0343-3187A852529B}"/>
                </a:ext>
              </a:extLst>
            </p:cNvPr>
            <p:cNvSpPr/>
            <p:nvPr/>
          </p:nvSpPr>
          <p:spPr>
            <a:xfrm rot="5400000">
              <a:off x="42140346" y="24888107"/>
              <a:ext cx="6006550" cy="4679719"/>
            </a:xfrm>
            <a:prstGeom prst="rect">
              <a:avLst/>
            </a:prstGeom>
            <a:solidFill>
              <a:srgbClr val="EEE8D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Rectangle 15">
              <a:extLst>
                <a:ext uri="{FF2B5EF4-FFF2-40B4-BE49-F238E27FC236}">
                  <a16:creationId xmlns:a16="http://schemas.microsoft.com/office/drawing/2014/main" id="{89000B14-B31E-3154-F430-2E2B9FEFC4CC}"/>
                </a:ext>
              </a:extLst>
            </p:cNvPr>
            <p:cNvSpPr/>
            <p:nvPr/>
          </p:nvSpPr>
          <p:spPr>
            <a:xfrm>
              <a:off x="47453350" y="1813"/>
              <a:ext cx="2946599"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17" name="TextBox 16">
              <a:extLst>
                <a:ext uri="{FF2B5EF4-FFF2-40B4-BE49-F238E27FC236}">
                  <a16:creationId xmlns:a16="http://schemas.microsoft.com/office/drawing/2014/main" id="{5B3E446A-E33D-1817-714D-E4C065152E69}"/>
                </a:ext>
              </a:extLst>
            </p:cNvPr>
            <p:cNvSpPr txBox="1"/>
            <p:nvPr/>
          </p:nvSpPr>
          <p:spPr>
            <a:xfrm rot="5400000">
              <a:off x="38494970" y="14168109"/>
              <a:ext cx="20601392" cy="1938992"/>
            </a:xfrm>
            <a:prstGeom prst="rect">
              <a:avLst/>
            </a:prstGeom>
            <a:noFill/>
          </p:spPr>
          <p:txBody>
            <a:bodyPr wrap="square" rtlCol="1">
              <a:spAutoFit/>
            </a:bodyPr>
            <a:lstStyle/>
            <a:p>
              <a:pPr algn="ctr"/>
              <a:r>
                <a:rPr lang="ar-SA" sz="12000" dirty="0">
                  <a:solidFill>
                    <a:srgbClr val="001F33"/>
                  </a:solidFill>
                  <a:cs typeface="+mj-cs"/>
                </a:rPr>
                <a:t>مرحلة إعداد مخطط إطار التنمية المكانية </a:t>
              </a:r>
            </a:p>
          </p:txBody>
        </p:sp>
        <p:sp>
          <p:nvSpPr>
            <p:cNvPr id="31" name="TextBox 30">
              <a:extLst>
                <a:ext uri="{FF2B5EF4-FFF2-40B4-BE49-F238E27FC236}">
                  <a16:creationId xmlns:a16="http://schemas.microsoft.com/office/drawing/2014/main" id="{7A8552E8-4CF0-A491-DFD5-BF9D484404C7}"/>
                </a:ext>
              </a:extLst>
            </p:cNvPr>
            <p:cNvSpPr txBox="1"/>
            <p:nvPr/>
          </p:nvSpPr>
          <p:spPr>
            <a:xfrm>
              <a:off x="42426694" y="1690891"/>
              <a:ext cx="5399476" cy="2554545"/>
            </a:xfrm>
            <a:prstGeom prst="rect">
              <a:avLst/>
            </a:prstGeom>
            <a:noFill/>
          </p:spPr>
          <p:txBody>
            <a:bodyPr wrap="square" rtlCol="1">
              <a:spAutoFit/>
            </a:bodyPr>
            <a:lstStyle/>
            <a:p>
              <a:pPr algn="ctr" rtl="1"/>
              <a:r>
                <a:rPr lang="ar-SA" sz="8000" b="1" dirty="0">
                  <a:solidFill>
                    <a:srgbClr val="EEE8DA"/>
                  </a:solidFill>
                  <a:cs typeface="+mj-cs"/>
                </a:rPr>
                <a:t>الطرق والمواصلات</a:t>
              </a:r>
            </a:p>
          </p:txBody>
        </p:sp>
        <p:sp>
          <p:nvSpPr>
            <p:cNvPr id="34" name="TextBox 33">
              <a:extLst>
                <a:ext uri="{FF2B5EF4-FFF2-40B4-BE49-F238E27FC236}">
                  <a16:creationId xmlns:a16="http://schemas.microsoft.com/office/drawing/2014/main" id="{0222D08C-6E91-9A6C-93D6-18C32E7E33DF}"/>
                </a:ext>
              </a:extLst>
            </p:cNvPr>
            <p:cNvSpPr txBox="1"/>
            <p:nvPr/>
          </p:nvSpPr>
          <p:spPr>
            <a:xfrm>
              <a:off x="42081637" y="8013357"/>
              <a:ext cx="6149365" cy="2554545"/>
            </a:xfrm>
            <a:prstGeom prst="rect">
              <a:avLst/>
            </a:prstGeom>
            <a:noFill/>
          </p:spPr>
          <p:txBody>
            <a:bodyPr wrap="square" rtlCol="1">
              <a:spAutoFit/>
            </a:bodyPr>
            <a:lstStyle/>
            <a:p>
              <a:pPr algn="ctr" rtl="1"/>
              <a:r>
                <a:rPr lang="ar-SA" sz="8000" b="1" dirty="0">
                  <a:solidFill>
                    <a:srgbClr val="EEE8DA"/>
                  </a:solidFill>
                  <a:cs typeface="+mj-cs"/>
                </a:rPr>
                <a:t>هرمية مراكز الخدمات </a:t>
              </a:r>
            </a:p>
          </p:txBody>
        </p:sp>
        <p:sp>
          <p:nvSpPr>
            <p:cNvPr id="41" name="TextBox 40">
              <a:extLst>
                <a:ext uri="{FF2B5EF4-FFF2-40B4-BE49-F238E27FC236}">
                  <a16:creationId xmlns:a16="http://schemas.microsoft.com/office/drawing/2014/main" id="{D092095E-07A2-F296-C60F-60B1C8343C6B}"/>
                </a:ext>
              </a:extLst>
            </p:cNvPr>
            <p:cNvSpPr txBox="1"/>
            <p:nvPr/>
          </p:nvSpPr>
          <p:spPr>
            <a:xfrm>
              <a:off x="42913261" y="13843316"/>
              <a:ext cx="4563870" cy="2554545"/>
            </a:xfrm>
            <a:prstGeom prst="rect">
              <a:avLst/>
            </a:prstGeom>
            <a:noFill/>
          </p:spPr>
          <p:txBody>
            <a:bodyPr wrap="square" rtlCol="1">
              <a:spAutoFit/>
            </a:bodyPr>
            <a:lstStyle/>
            <a:p>
              <a:pPr algn="ctr" rtl="1"/>
              <a:r>
                <a:rPr lang="ar-SA" sz="8000" b="1" dirty="0">
                  <a:solidFill>
                    <a:srgbClr val="EEE8DA"/>
                  </a:solidFill>
                  <a:cs typeface="+mj-cs"/>
                </a:rPr>
                <a:t>التنمية العمرانية</a:t>
              </a:r>
            </a:p>
          </p:txBody>
        </p:sp>
        <p:sp>
          <p:nvSpPr>
            <p:cNvPr id="42" name="TextBox 41">
              <a:extLst>
                <a:ext uri="{FF2B5EF4-FFF2-40B4-BE49-F238E27FC236}">
                  <a16:creationId xmlns:a16="http://schemas.microsoft.com/office/drawing/2014/main" id="{2CF7AB0D-D10D-3271-D5A8-2C8AEF7309D9}"/>
                </a:ext>
              </a:extLst>
            </p:cNvPr>
            <p:cNvSpPr txBox="1"/>
            <p:nvPr/>
          </p:nvSpPr>
          <p:spPr>
            <a:xfrm>
              <a:off x="42932310" y="19774405"/>
              <a:ext cx="4563870" cy="2554545"/>
            </a:xfrm>
            <a:prstGeom prst="rect">
              <a:avLst/>
            </a:prstGeom>
            <a:noFill/>
          </p:spPr>
          <p:txBody>
            <a:bodyPr wrap="square" rtlCol="1">
              <a:spAutoFit/>
            </a:bodyPr>
            <a:lstStyle/>
            <a:p>
              <a:pPr algn="ctr" rtl="1"/>
              <a:r>
                <a:rPr lang="ar-SA" sz="8000" b="1" dirty="0">
                  <a:solidFill>
                    <a:srgbClr val="EEE8DA"/>
                  </a:solidFill>
                  <a:cs typeface="+mj-cs"/>
                </a:rPr>
                <a:t>السياحة والترفيه</a:t>
              </a:r>
            </a:p>
          </p:txBody>
        </p:sp>
        <p:sp>
          <p:nvSpPr>
            <p:cNvPr id="43" name="TextBox 42">
              <a:extLst>
                <a:ext uri="{FF2B5EF4-FFF2-40B4-BE49-F238E27FC236}">
                  <a16:creationId xmlns:a16="http://schemas.microsoft.com/office/drawing/2014/main" id="{0C516C0E-943C-3ECE-F441-5C1CB05BC793}"/>
                </a:ext>
              </a:extLst>
            </p:cNvPr>
            <p:cNvSpPr txBox="1"/>
            <p:nvPr/>
          </p:nvSpPr>
          <p:spPr>
            <a:xfrm>
              <a:off x="42932310" y="25606895"/>
              <a:ext cx="4563870" cy="2554545"/>
            </a:xfrm>
            <a:prstGeom prst="rect">
              <a:avLst/>
            </a:prstGeom>
            <a:noFill/>
          </p:spPr>
          <p:txBody>
            <a:bodyPr wrap="square" rtlCol="1">
              <a:spAutoFit/>
            </a:bodyPr>
            <a:lstStyle/>
            <a:p>
              <a:pPr algn="ctr" rtl="1"/>
              <a:r>
                <a:rPr lang="ar-SA" sz="8000" b="1" dirty="0">
                  <a:solidFill>
                    <a:srgbClr val="001F33"/>
                  </a:solidFill>
                  <a:cs typeface="+mj-cs"/>
                </a:rPr>
                <a:t>المرافق والخدمات</a:t>
              </a:r>
            </a:p>
          </p:txBody>
        </p:sp>
        <p:grpSp>
          <p:nvGrpSpPr>
            <p:cNvPr id="2" name="Group 1">
              <a:extLst>
                <a:ext uri="{FF2B5EF4-FFF2-40B4-BE49-F238E27FC236}">
                  <a16:creationId xmlns:a16="http://schemas.microsoft.com/office/drawing/2014/main" id="{F8D51E79-8903-D9DD-A813-3F9819083670}"/>
                </a:ext>
              </a:extLst>
            </p:cNvPr>
            <p:cNvGrpSpPr/>
            <p:nvPr/>
          </p:nvGrpSpPr>
          <p:grpSpPr>
            <a:xfrm>
              <a:off x="10516" y="-43959"/>
              <a:ext cx="42921794" cy="30313787"/>
              <a:chOff x="3798096" y="6"/>
              <a:chExt cx="42803763" cy="30313787"/>
            </a:xfrm>
          </p:grpSpPr>
          <p:pic>
            <p:nvPicPr>
              <p:cNvPr id="3" name="Picture 2">
                <a:extLst>
                  <a:ext uri="{FF2B5EF4-FFF2-40B4-BE49-F238E27FC236}">
                    <a16:creationId xmlns:a16="http://schemas.microsoft.com/office/drawing/2014/main" id="{8B288C53-655E-0271-05C2-0A5E4B3F9E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8096" y="6"/>
                <a:ext cx="42803763" cy="30275200"/>
              </a:xfrm>
              <a:prstGeom prst="rect">
                <a:avLst/>
              </a:prstGeom>
            </p:spPr>
          </p:pic>
          <p:pic>
            <p:nvPicPr>
              <p:cNvPr id="4" name="Picture 3">
                <a:extLst>
                  <a:ext uri="{FF2B5EF4-FFF2-40B4-BE49-F238E27FC236}">
                    <a16:creationId xmlns:a16="http://schemas.microsoft.com/office/drawing/2014/main" id="{B5619A33-6677-D540-F553-BD213BE9355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44509155" y="27216621"/>
                <a:ext cx="1179760" cy="643505"/>
              </a:xfrm>
              <a:prstGeom prst="rect">
                <a:avLst/>
              </a:prstGeom>
            </p:spPr>
          </p:pic>
          <p:sp>
            <p:nvSpPr>
              <p:cNvPr id="5" name="TextBox 4">
                <a:extLst>
                  <a:ext uri="{FF2B5EF4-FFF2-40B4-BE49-F238E27FC236}">
                    <a16:creationId xmlns:a16="http://schemas.microsoft.com/office/drawing/2014/main" id="{E943E988-2A0D-3B73-55FD-4D5CC8D2D36A}"/>
                  </a:ext>
                </a:extLst>
              </p:cNvPr>
              <p:cNvSpPr txBox="1"/>
              <p:nvPr/>
            </p:nvSpPr>
            <p:spPr>
              <a:xfrm>
                <a:off x="38909438" y="27164969"/>
                <a:ext cx="5599719" cy="707886"/>
              </a:xfrm>
              <a:prstGeom prst="rect">
                <a:avLst/>
              </a:prstGeom>
              <a:noFill/>
            </p:spPr>
            <p:txBody>
              <a:bodyPr wrap="square" rtlCol="1">
                <a:spAutoFit/>
              </a:bodyPr>
              <a:lstStyle/>
              <a:p>
                <a:pPr algn="r"/>
                <a:r>
                  <a:rPr lang="ar-SA" sz="4000" dirty="0">
                    <a:cs typeface="+mj-cs"/>
                  </a:rPr>
                  <a:t>حدود منطقة الدراسة</a:t>
                </a:r>
              </a:p>
            </p:txBody>
          </p:sp>
          <p:pic>
            <p:nvPicPr>
              <p:cNvPr id="6" name="Picture 5">
                <a:extLst>
                  <a:ext uri="{FF2B5EF4-FFF2-40B4-BE49-F238E27FC236}">
                    <a16:creationId xmlns:a16="http://schemas.microsoft.com/office/drawing/2014/main" id="{6CBA8E8A-BE8F-0A39-E8AB-55B9DA25187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flipV="1">
                <a:off x="39830352" y="28838719"/>
                <a:ext cx="1307243" cy="404057"/>
              </a:xfrm>
              <a:prstGeom prst="rect">
                <a:avLst/>
              </a:prstGeom>
            </p:spPr>
          </p:pic>
          <p:sp>
            <p:nvSpPr>
              <p:cNvPr id="7" name="TextBox 6">
                <a:extLst>
                  <a:ext uri="{FF2B5EF4-FFF2-40B4-BE49-F238E27FC236}">
                    <a16:creationId xmlns:a16="http://schemas.microsoft.com/office/drawing/2014/main" id="{05731F43-26D3-9406-DD2E-8FA816513305}"/>
                  </a:ext>
                </a:extLst>
              </p:cNvPr>
              <p:cNvSpPr txBox="1"/>
              <p:nvPr/>
            </p:nvSpPr>
            <p:spPr>
              <a:xfrm>
                <a:off x="31910218" y="28656273"/>
                <a:ext cx="7993627" cy="707886"/>
              </a:xfrm>
              <a:prstGeom prst="rect">
                <a:avLst/>
              </a:prstGeom>
              <a:noFill/>
            </p:spPr>
            <p:txBody>
              <a:bodyPr wrap="square" rtlCol="1">
                <a:spAutoFit/>
              </a:bodyPr>
              <a:lstStyle/>
              <a:p>
                <a:pPr algn="r"/>
                <a:r>
                  <a:rPr lang="ar-SA" sz="4000" dirty="0">
                    <a:cs typeface="+mj-cs"/>
                  </a:rPr>
                  <a:t>طرق اقليمية</a:t>
                </a:r>
              </a:p>
            </p:txBody>
          </p:sp>
          <p:pic>
            <p:nvPicPr>
              <p:cNvPr id="8" name="Picture 7">
                <a:extLst>
                  <a:ext uri="{FF2B5EF4-FFF2-40B4-BE49-F238E27FC236}">
                    <a16:creationId xmlns:a16="http://schemas.microsoft.com/office/drawing/2014/main" id="{528ECF91-62B3-1F40-8B01-FFE67FBBD3A5}"/>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imgEffect>
                      </a14:imgLayer>
                    </a14:imgProps>
                  </a:ext>
                </a:extLst>
              </a:blip>
              <a:stretch>
                <a:fillRect/>
              </a:stretch>
            </p:blipFill>
            <p:spPr>
              <a:xfrm>
                <a:off x="44549856" y="28673987"/>
                <a:ext cx="1203958" cy="796365"/>
              </a:xfrm>
              <a:prstGeom prst="rect">
                <a:avLst/>
              </a:prstGeom>
            </p:spPr>
          </p:pic>
          <p:pic>
            <p:nvPicPr>
              <p:cNvPr id="9" name="Picture 8">
                <a:extLst>
                  <a:ext uri="{FF2B5EF4-FFF2-40B4-BE49-F238E27FC236}">
                    <a16:creationId xmlns:a16="http://schemas.microsoft.com/office/drawing/2014/main" id="{1028AC22-805C-D7D0-5B04-B32959E7BD8D}"/>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imgEffect>
                      </a14:imgLayer>
                    </a14:imgProps>
                  </a:ext>
                </a:extLst>
              </a:blip>
              <a:stretch>
                <a:fillRect/>
              </a:stretch>
            </p:blipFill>
            <p:spPr>
              <a:xfrm>
                <a:off x="44518504" y="27904610"/>
                <a:ext cx="1147393" cy="838487"/>
              </a:xfrm>
              <a:prstGeom prst="rect">
                <a:avLst/>
              </a:prstGeom>
            </p:spPr>
          </p:pic>
          <p:sp>
            <p:nvSpPr>
              <p:cNvPr id="10" name="TextBox 9">
                <a:extLst>
                  <a:ext uri="{FF2B5EF4-FFF2-40B4-BE49-F238E27FC236}">
                    <a16:creationId xmlns:a16="http://schemas.microsoft.com/office/drawing/2014/main" id="{3E3FD94C-DFA8-A8AC-4297-183FFEB6B429}"/>
                  </a:ext>
                </a:extLst>
              </p:cNvPr>
              <p:cNvSpPr txBox="1"/>
              <p:nvPr/>
            </p:nvSpPr>
            <p:spPr>
              <a:xfrm>
                <a:off x="40483974" y="27917339"/>
                <a:ext cx="4052121" cy="707886"/>
              </a:xfrm>
              <a:prstGeom prst="rect">
                <a:avLst/>
              </a:prstGeom>
              <a:noFill/>
            </p:spPr>
            <p:txBody>
              <a:bodyPr wrap="square" rtlCol="1">
                <a:spAutoFit/>
              </a:bodyPr>
              <a:lstStyle/>
              <a:p>
                <a:pPr algn="r"/>
                <a:r>
                  <a:rPr lang="ar-SA" sz="4000" dirty="0">
                    <a:cs typeface="+mj-cs"/>
                  </a:rPr>
                  <a:t>المنطقة المبنية</a:t>
                </a:r>
              </a:p>
            </p:txBody>
          </p:sp>
          <p:sp>
            <p:nvSpPr>
              <p:cNvPr id="11" name="TextBox 10">
                <a:extLst>
                  <a:ext uri="{FF2B5EF4-FFF2-40B4-BE49-F238E27FC236}">
                    <a16:creationId xmlns:a16="http://schemas.microsoft.com/office/drawing/2014/main" id="{D927E4F3-2B02-0097-BA2B-1BA8286AAA42}"/>
                  </a:ext>
                </a:extLst>
              </p:cNvPr>
              <p:cNvSpPr txBox="1"/>
              <p:nvPr/>
            </p:nvSpPr>
            <p:spPr>
              <a:xfrm>
                <a:off x="40811590" y="28711368"/>
                <a:ext cx="3722591" cy="707886"/>
              </a:xfrm>
              <a:prstGeom prst="rect">
                <a:avLst/>
              </a:prstGeom>
              <a:noFill/>
            </p:spPr>
            <p:txBody>
              <a:bodyPr wrap="square" rtlCol="1">
                <a:spAutoFit/>
              </a:bodyPr>
              <a:lstStyle/>
              <a:p>
                <a:pPr algn="r"/>
                <a:r>
                  <a:rPr lang="ar-SA" sz="4000" dirty="0">
                    <a:cs typeface="+mj-cs"/>
                  </a:rPr>
                  <a:t>المستعمرات</a:t>
                </a:r>
              </a:p>
            </p:txBody>
          </p:sp>
          <p:pic>
            <p:nvPicPr>
              <p:cNvPr id="12" name="Picture 11">
                <a:extLst>
                  <a:ext uri="{FF2B5EF4-FFF2-40B4-BE49-F238E27FC236}">
                    <a16:creationId xmlns:a16="http://schemas.microsoft.com/office/drawing/2014/main" id="{73FA4B66-FBC0-A261-A805-A466B96D7CA5}"/>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9302" b="89535" l="9160" r="89313">
                            <a14:foregroundMark x1="9160" y1="32558" x2="9160" y2="32558"/>
                            <a14:foregroundMark x1="83206" y1="66279" x2="83206" y2="66279"/>
                          </a14:backgroundRemoval>
                        </a14:imgEffect>
                      </a14:imgLayer>
                    </a14:imgProps>
                  </a:ext>
                </a:extLst>
              </a:blip>
              <a:stretch>
                <a:fillRect/>
              </a:stretch>
            </p:blipFill>
            <p:spPr>
              <a:xfrm>
                <a:off x="39985605" y="27195489"/>
                <a:ext cx="1023950" cy="672211"/>
              </a:xfrm>
              <a:prstGeom prst="rect">
                <a:avLst/>
              </a:prstGeom>
            </p:spPr>
          </p:pic>
          <p:sp>
            <p:nvSpPr>
              <p:cNvPr id="13" name="TextBox 12">
                <a:extLst>
                  <a:ext uri="{FF2B5EF4-FFF2-40B4-BE49-F238E27FC236}">
                    <a16:creationId xmlns:a16="http://schemas.microsoft.com/office/drawing/2014/main" id="{71DCD900-2447-73EB-6C90-2DA15DCD450F}"/>
                  </a:ext>
                </a:extLst>
              </p:cNvPr>
              <p:cNvSpPr txBox="1"/>
              <p:nvPr/>
            </p:nvSpPr>
            <p:spPr>
              <a:xfrm>
                <a:off x="34288447" y="27154974"/>
                <a:ext cx="5599719" cy="707886"/>
              </a:xfrm>
              <a:prstGeom prst="rect">
                <a:avLst/>
              </a:prstGeom>
              <a:noFill/>
            </p:spPr>
            <p:txBody>
              <a:bodyPr wrap="square" rtlCol="1">
                <a:spAutoFit/>
              </a:bodyPr>
              <a:lstStyle/>
              <a:p>
                <a:pPr algn="r"/>
                <a:r>
                  <a:rPr lang="ar-SA" sz="4000" dirty="0">
                    <a:cs typeface="+mj-cs"/>
                  </a:rPr>
                  <a:t>مناطق عسكرية مغلقة</a:t>
                </a:r>
              </a:p>
            </p:txBody>
          </p:sp>
          <p:pic>
            <p:nvPicPr>
              <p:cNvPr id="14" name="Picture 13">
                <a:extLst>
                  <a:ext uri="{FF2B5EF4-FFF2-40B4-BE49-F238E27FC236}">
                    <a16:creationId xmlns:a16="http://schemas.microsoft.com/office/drawing/2014/main" id="{E40C18C5-1AF5-76D3-FE81-2FAF9C4C3BCF}"/>
                  </a:ext>
                </a:extLst>
              </p:cNvPr>
              <p:cNvPicPr>
                <a:picLocks noChangeAspect="1"/>
              </p:cNvPicPr>
              <p:nvPr/>
            </p:nvPicPr>
            <p:blipFill>
              <a:blip r:embed="rId13">
                <a:extLst>
                  <a:ext uri="{BEBA8EAE-BF5A-486C-A8C5-ECC9F3942E4B}">
                    <a14:imgProps xmlns:a14="http://schemas.microsoft.com/office/drawing/2010/main">
                      <a14:imgLayer r:embed="rId14">
                        <a14:imgEffect>
                          <a14:backgroundRemoval t="10000" b="90000" l="10000" r="90000">
                            <a14:foregroundMark x1="84564" y1="52000" x2="84564" y2="52000"/>
                            <a14:foregroundMark x1="85906" y1="52000" x2="85906" y2="52000"/>
                            <a14:backgroundMark x1="79866" y1="77000" x2="79866" y2="77000"/>
                            <a14:backgroundMark x1="75168" y1="67000" x2="75168" y2="67000"/>
                            <a14:backgroundMark x1="75839" y1="47000" x2="75839" y2="47000"/>
                            <a14:backgroundMark x1="68456" y1="38000" x2="68456" y2="38000"/>
                            <a14:backgroundMark x1="75839" y1="30000" x2="75839" y2="30000"/>
                            <a14:backgroundMark x1="83221" y1="39000" x2="83221" y2="39000"/>
                            <a14:backgroundMark x1="81879" y1="25000" x2="81879" y2="25000"/>
                            <a14:backgroundMark x1="83893" y1="30000" x2="83893" y2="30000"/>
                            <a14:backgroundMark x1="81879" y1="23000" x2="81879" y2="23000"/>
                            <a14:backgroundMark x1="31544" y1="38000" x2="31544" y2="38000"/>
                            <a14:backgroundMark x1="37584" y1="50000" x2="37584" y2="50000"/>
                            <a14:backgroundMark x1="43624" y1="40000" x2="43624" y2="40000"/>
                            <a14:backgroundMark x1="36913" y1="27000" x2="36913" y2="27000"/>
                            <a14:backgroundMark x1="49664" y1="30000" x2="49664" y2="30000"/>
                            <a14:backgroundMark x1="55034" y1="40000" x2="55034" y2="40000"/>
                            <a14:backgroundMark x1="51007" y1="47000" x2="51007" y2="47000"/>
                            <a14:backgroundMark x1="61074" y1="51000" x2="61074" y2="51000"/>
                            <a14:backgroundMark x1="69799" y1="57000" x2="69799" y2="57000"/>
                            <a14:backgroundMark x1="61745" y1="69000" x2="61745" y2="69000"/>
                            <a14:backgroundMark x1="57047" y1="60000" x2="57047" y2="60000"/>
                            <a14:backgroundMark x1="48993" y1="68000" x2="48993" y2="68000"/>
                            <a14:backgroundMark x1="42282" y1="59000" x2="42282" y2="59000"/>
                            <a14:backgroundMark x1="36242" y1="67000" x2="36242" y2="67000"/>
                            <a14:backgroundMark x1="30201" y1="60000" x2="30201" y2="60000"/>
                            <a14:backgroundMark x1="22819" y1="49000" x2="22819" y2="49000"/>
                            <a14:backgroundMark x1="18792" y1="61000" x2="18792" y2="61000"/>
                            <a14:backgroundMark x1="18792" y1="39000" x2="18792" y2="39000"/>
                            <a14:backgroundMark x1="22148" y1="31000" x2="22148" y2="31000"/>
                            <a14:backgroundMark x1="30201" y1="24000" x2="30201" y2="24000"/>
                            <a14:backgroundMark x1="18121" y1="23000" x2="18121" y2="23000"/>
                            <a14:backgroundMark x1="42282" y1="23000" x2="42282" y2="23000"/>
                            <a14:backgroundMark x1="56376" y1="24000" x2="56376" y2="24000"/>
                            <a14:backgroundMark x1="62416" y1="31000" x2="62416" y2="31000"/>
                            <a14:backgroundMark x1="67785" y1="23000" x2="67785" y2="23000"/>
                            <a14:backgroundMark x1="81879" y1="58000" x2="81879" y2="58000"/>
                            <a14:backgroundMark x1="84564" y1="50000" x2="84564" y2="50000"/>
                            <a14:backgroundMark x1="24832" y1="71000" x2="24832" y2="71000"/>
                            <a14:backgroundMark x1="18792" y1="76000" x2="18792" y2="76000"/>
                            <a14:backgroundMark x1="30201" y1="76000" x2="30201" y2="76000"/>
                            <a14:backgroundMark x1="42282" y1="77000" x2="42282" y2="77000"/>
                            <a14:backgroundMark x1="57047" y1="78000" x2="57047" y2="78000"/>
                            <a14:backgroundMark x1="69128" y1="77000" x2="69128" y2="77000"/>
                          </a14:backgroundRemoval>
                        </a14:imgEffect>
                      </a14:imgLayer>
                    </a14:imgProps>
                  </a:ext>
                </a:extLst>
              </a:blip>
              <a:stretch>
                <a:fillRect/>
              </a:stretch>
            </p:blipFill>
            <p:spPr>
              <a:xfrm>
                <a:off x="39903845" y="27908725"/>
                <a:ext cx="1169219" cy="784711"/>
              </a:xfrm>
              <a:prstGeom prst="rect">
                <a:avLst/>
              </a:prstGeom>
            </p:spPr>
          </p:pic>
          <p:sp>
            <p:nvSpPr>
              <p:cNvPr id="15" name="TextBox 14">
                <a:extLst>
                  <a:ext uri="{FF2B5EF4-FFF2-40B4-BE49-F238E27FC236}">
                    <a16:creationId xmlns:a16="http://schemas.microsoft.com/office/drawing/2014/main" id="{939F1F4E-E8CA-0E54-8E6D-1C52799E955D}"/>
                  </a:ext>
                </a:extLst>
              </p:cNvPr>
              <p:cNvSpPr txBox="1"/>
              <p:nvPr/>
            </p:nvSpPr>
            <p:spPr>
              <a:xfrm>
                <a:off x="33932724" y="27882046"/>
                <a:ext cx="6012000" cy="707886"/>
              </a:xfrm>
              <a:prstGeom prst="rect">
                <a:avLst/>
              </a:prstGeom>
              <a:noFill/>
            </p:spPr>
            <p:txBody>
              <a:bodyPr wrap="square" rtlCol="1">
                <a:spAutoFit/>
              </a:bodyPr>
              <a:lstStyle/>
              <a:p>
                <a:pPr algn="r"/>
                <a:r>
                  <a:rPr lang="ar-SA" sz="4000" dirty="0">
                    <a:cs typeface="+mj-cs"/>
                  </a:rPr>
                  <a:t>مناطق معزولة بالجدار</a:t>
                </a:r>
              </a:p>
            </p:txBody>
          </p:sp>
          <p:pic>
            <p:nvPicPr>
              <p:cNvPr id="18" name="Picture 17">
                <a:extLst>
                  <a:ext uri="{FF2B5EF4-FFF2-40B4-BE49-F238E27FC236}">
                    <a16:creationId xmlns:a16="http://schemas.microsoft.com/office/drawing/2014/main" id="{7E8C9989-1E53-1FEA-25A6-D33FB34816A2}"/>
                  </a:ext>
                </a:extLst>
              </p:cNvPr>
              <p:cNvPicPr>
                <a:picLocks noChangeAspect="1"/>
              </p:cNvPicPr>
              <p:nvPr/>
            </p:nvPicPr>
            <p:blipFill>
              <a:blip r:embed="rId15">
                <a:extLst>
                  <a:ext uri="{BEBA8EAE-BF5A-486C-A8C5-ECC9F3942E4B}">
                    <a14:imgProps xmlns:a14="http://schemas.microsoft.com/office/drawing/2010/main">
                      <a14:imgLayer r:embed="rId16">
                        <a14:imgEffect>
                          <a14:backgroundRemoval t="10000" b="90000" l="10000" r="90000">
                            <a14:foregroundMark x1="55769" y1="47368" x2="41026" y2="52632"/>
                            <a14:foregroundMark x1="49359" y1="49123" x2="39103" y2="48246"/>
                            <a14:foregroundMark x1="39103" y1="48246" x2="33333" y2="37719"/>
                            <a14:foregroundMark x1="33333" y1="37719" x2="33333" y2="37719"/>
                          </a14:backgroundRemoval>
                        </a14:imgEffect>
                      </a14:imgLayer>
                    </a14:imgProps>
                  </a:ext>
                </a:extLst>
              </a:blip>
              <a:stretch>
                <a:fillRect/>
              </a:stretch>
            </p:blipFill>
            <p:spPr>
              <a:xfrm>
                <a:off x="44571893" y="29403876"/>
                <a:ext cx="1230740" cy="899387"/>
              </a:xfrm>
              <a:prstGeom prst="rect">
                <a:avLst/>
              </a:prstGeom>
            </p:spPr>
          </p:pic>
          <p:sp>
            <p:nvSpPr>
              <p:cNvPr id="19" name="TextBox 18">
                <a:extLst>
                  <a:ext uri="{FF2B5EF4-FFF2-40B4-BE49-F238E27FC236}">
                    <a16:creationId xmlns:a16="http://schemas.microsoft.com/office/drawing/2014/main" id="{966521B0-FD28-865A-903D-2CD9BD110E11}"/>
                  </a:ext>
                </a:extLst>
              </p:cNvPr>
              <p:cNvSpPr txBox="1"/>
              <p:nvPr/>
            </p:nvSpPr>
            <p:spPr>
              <a:xfrm>
                <a:off x="40404557" y="29470350"/>
                <a:ext cx="4052121" cy="707886"/>
              </a:xfrm>
              <a:prstGeom prst="rect">
                <a:avLst/>
              </a:prstGeom>
              <a:noFill/>
            </p:spPr>
            <p:txBody>
              <a:bodyPr wrap="square" rtlCol="1">
                <a:spAutoFit/>
              </a:bodyPr>
              <a:lstStyle/>
              <a:p>
                <a:pPr algn="r"/>
                <a:r>
                  <a:rPr lang="ar-SA" sz="4000" dirty="0">
                    <a:cs typeface="+mj-cs"/>
                  </a:rPr>
                  <a:t>مواقع عسكرية</a:t>
                </a:r>
              </a:p>
            </p:txBody>
          </p:sp>
          <p:pic>
            <p:nvPicPr>
              <p:cNvPr id="20" name="Picture 19">
                <a:extLst>
                  <a:ext uri="{FF2B5EF4-FFF2-40B4-BE49-F238E27FC236}">
                    <a16:creationId xmlns:a16="http://schemas.microsoft.com/office/drawing/2014/main" id="{31420267-E6A9-C93D-E6E5-827A58157D48}"/>
                  </a:ext>
                </a:extLst>
              </p:cNvPr>
              <p:cNvPicPr>
                <a:picLocks noChangeAspect="1"/>
              </p:cNvPicPr>
              <p:nvPr/>
            </p:nvPicPr>
            <p:blipFill>
              <a:blip r:embed="rId17">
                <a:extLst>
                  <a:ext uri="{BEBA8EAE-BF5A-486C-A8C5-ECC9F3942E4B}">
                    <a14:imgProps xmlns:a14="http://schemas.microsoft.com/office/drawing/2010/main">
                      <a14:imgLayer r:embed="rId18">
                        <a14:imgEffect>
                          <a14:backgroundRemoval t="8621" b="87931" l="6250" r="91406">
                            <a14:foregroundMark x1="7031" y1="58621" x2="7031" y2="58621"/>
                            <a14:foregroundMark x1="91406" y1="58621" x2="91406" y2="58621"/>
                          </a14:backgroundRemoval>
                        </a14:imgEffect>
                      </a14:imgLayer>
                    </a14:imgProps>
                  </a:ext>
                </a:extLst>
              </a:blip>
              <a:stretch>
                <a:fillRect/>
              </a:stretch>
            </p:blipFill>
            <p:spPr>
              <a:xfrm>
                <a:off x="39992850" y="29562606"/>
                <a:ext cx="1048452" cy="475080"/>
              </a:xfrm>
              <a:prstGeom prst="rect">
                <a:avLst/>
              </a:prstGeom>
            </p:spPr>
          </p:pic>
          <p:sp>
            <p:nvSpPr>
              <p:cNvPr id="21" name="TextBox 20">
                <a:extLst>
                  <a:ext uri="{FF2B5EF4-FFF2-40B4-BE49-F238E27FC236}">
                    <a16:creationId xmlns:a16="http://schemas.microsoft.com/office/drawing/2014/main" id="{96133FD6-4B76-0FC5-D61E-52C07C34577B}"/>
                  </a:ext>
                </a:extLst>
              </p:cNvPr>
              <p:cNvSpPr txBox="1"/>
              <p:nvPr/>
            </p:nvSpPr>
            <p:spPr>
              <a:xfrm>
                <a:off x="34409111" y="29428187"/>
                <a:ext cx="5494732" cy="707886"/>
              </a:xfrm>
              <a:prstGeom prst="rect">
                <a:avLst/>
              </a:prstGeom>
              <a:noFill/>
            </p:spPr>
            <p:txBody>
              <a:bodyPr wrap="square" rtlCol="1">
                <a:spAutoFit/>
              </a:bodyPr>
              <a:lstStyle/>
              <a:p>
                <a:pPr algn="r"/>
                <a:r>
                  <a:rPr lang="ar-SA" sz="4000" dirty="0">
                    <a:cs typeface="+mj-cs"/>
                  </a:rPr>
                  <a:t>طرق رئيسية قائمة</a:t>
                </a:r>
              </a:p>
            </p:txBody>
          </p:sp>
          <p:pic>
            <p:nvPicPr>
              <p:cNvPr id="22" name="Picture 21">
                <a:extLst>
                  <a:ext uri="{FF2B5EF4-FFF2-40B4-BE49-F238E27FC236}">
                    <a16:creationId xmlns:a16="http://schemas.microsoft.com/office/drawing/2014/main" id="{AE6E5590-7913-C37C-00BD-7BB9ECE85BEE}"/>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10000" b="90000" l="10000" r="90000"/>
                        </a14:imgEffect>
                      </a14:imgLayer>
                    </a14:imgProps>
                  </a:ext>
                </a:extLst>
              </a:blip>
              <a:stretch>
                <a:fillRect/>
              </a:stretch>
            </p:blipFill>
            <p:spPr>
              <a:xfrm>
                <a:off x="34828400" y="27155301"/>
                <a:ext cx="1366431" cy="670485"/>
              </a:xfrm>
              <a:prstGeom prst="rect">
                <a:avLst/>
              </a:prstGeom>
            </p:spPr>
          </p:pic>
          <p:sp>
            <p:nvSpPr>
              <p:cNvPr id="23" name="TextBox 22">
                <a:extLst>
                  <a:ext uri="{FF2B5EF4-FFF2-40B4-BE49-F238E27FC236}">
                    <a16:creationId xmlns:a16="http://schemas.microsoft.com/office/drawing/2014/main" id="{5CCB37DE-D75D-11C8-762A-08A1919E0E99}"/>
                  </a:ext>
                </a:extLst>
              </p:cNvPr>
              <p:cNvSpPr txBox="1"/>
              <p:nvPr/>
            </p:nvSpPr>
            <p:spPr>
              <a:xfrm>
                <a:off x="26847395" y="27051472"/>
                <a:ext cx="7993627" cy="707886"/>
              </a:xfrm>
              <a:prstGeom prst="rect">
                <a:avLst/>
              </a:prstGeom>
              <a:noFill/>
            </p:spPr>
            <p:txBody>
              <a:bodyPr wrap="square" rtlCol="1">
                <a:spAutoFit/>
              </a:bodyPr>
              <a:lstStyle/>
              <a:p>
                <a:pPr algn="r"/>
                <a:r>
                  <a:rPr lang="ar-SA" sz="4000" dirty="0">
                    <a:cs typeface="+mj-cs"/>
                  </a:rPr>
                  <a:t>طرق مقترحة</a:t>
                </a:r>
              </a:p>
            </p:txBody>
          </p:sp>
          <p:pic>
            <p:nvPicPr>
              <p:cNvPr id="24" name="Picture 23">
                <a:extLst>
                  <a:ext uri="{FF2B5EF4-FFF2-40B4-BE49-F238E27FC236}">
                    <a16:creationId xmlns:a16="http://schemas.microsoft.com/office/drawing/2014/main" id="{BE8213D8-E67B-6957-6DEC-3B036F835CF2}"/>
                  </a:ext>
                </a:extLst>
              </p:cNvPr>
              <p:cNvPicPr>
                <a:picLocks noChangeAspect="1"/>
              </p:cNvPicPr>
              <p:nvPr/>
            </p:nvPicPr>
            <p:blipFill>
              <a:blip r:embed="rId21">
                <a:extLst>
                  <a:ext uri="{BEBA8EAE-BF5A-486C-A8C5-ECC9F3942E4B}">
                    <a14:imgProps xmlns:a14="http://schemas.microsoft.com/office/drawing/2010/main">
                      <a14:imgLayer r:embed="rId22">
                        <a14:imgEffect>
                          <a14:backgroundRemoval t="9375" b="89063" l="9434" r="91195">
                            <a14:foregroundMark x1="91195" y1="53125" x2="91195" y2="53125"/>
                            <a14:foregroundMark x1="23899" y1="59375" x2="23899" y2="59375"/>
                            <a14:backgroundMark x1="92453" y1="62500" x2="92453" y2="62500"/>
                            <a14:backgroundMark x1="24528" y1="62500" x2="24528" y2="62500"/>
                            <a14:backgroundMark x1="22642" y1="62500" x2="22642" y2="62500"/>
                          </a14:backgroundRemoval>
                        </a14:imgEffect>
                      </a14:imgLayer>
                    </a14:imgProps>
                  </a:ext>
                </a:extLst>
              </a:blip>
              <a:stretch>
                <a:fillRect/>
              </a:stretch>
            </p:blipFill>
            <p:spPr>
              <a:xfrm>
                <a:off x="34728626" y="28025843"/>
                <a:ext cx="1330805" cy="535670"/>
              </a:xfrm>
              <a:prstGeom prst="rect">
                <a:avLst/>
              </a:prstGeom>
            </p:spPr>
          </p:pic>
          <p:sp>
            <p:nvSpPr>
              <p:cNvPr id="25" name="TextBox 24">
                <a:extLst>
                  <a:ext uri="{FF2B5EF4-FFF2-40B4-BE49-F238E27FC236}">
                    <a16:creationId xmlns:a16="http://schemas.microsoft.com/office/drawing/2014/main" id="{F333F277-D4E8-19A3-333D-9EECD124205A}"/>
                  </a:ext>
                </a:extLst>
              </p:cNvPr>
              <p:cNvSpPr txBox="1"/>
              <p:nvPr/>
            </p:nvSpPr>
            <p:spPr>
              <a:xfrm>
                <a:off x="29346288" y="27842081"/>
                <a:ext cx="5494732" cy="707886"/>
              </a:xfrm>
              <a:prstGeom prst="rect">
                <a:avLst/>
              </a:prstGeom>
              <a:noFill/>
            </p:spPr>
            <p:txBody>
              <a:bodyPr wrap="square" rtlCol="1">
                <a:spAutoFit/>
              </a:bodyPr>
              <a:lstStyle/>
              <a:p>
                <a:pPr algn="r"/>
                <a:r>
                  <a:rPr lang="ar-SA" sz="4000" dirty="0">
                    <a:cs typeface="+mj-cs"/>
                  </a:rPr>
                  <a:t>الخط الأخضر</a:t>
                </a:r>
              </a:p>
            </p:txBody>
          </p:sp>
          <p:pic>
            <p:nvPicPr>
              <p:cNvPr id="26" name="Picture 25">
                <a:extLst>
                  <a:ext uri="{FF2B5EF4-FFF2-40B4-BE49-F238E27FC236}">
                    <a16:creationId xmlns:a16="http://schemas.microsoft.com/office/drawing/2014/main" id="{1D589B83-49C8-211B-58E9-97C0761EEFC4}"/>
                  </a:ext>
                </a:extLst>
              </p:cNvPr>
              <p:cNvPicPr>
                <a:picLocks noChangeAspect="1"/>
              </p:cNvPicPr>
              <p:nvPr/>
            </p:nvPicPr>
            <p:blipFill>
              <a:blip r:embed="rId23">
                <a:extLst>
                  <a:ext uri="{BEBA8EAE-BF5A-486C-A8C5-ECC9F3942E4B}">
                    <a14:imgProps xmlns:a14="http://schemas.microsoft.com/office/drawing/2010/main">
                      <a14:imgLayer r:embed="rId24">
                        <a14:imgEffect>
                          <a14:backgroundRemoval t="10000" b="90000" l="10000" r="90000">
                            <a14:foregroundMark x1="60993" y1="59854" x2="60993" y2="59854"/>
                            <a14:foregroundMark x1="60284" y1="54015" x2="46099" y2="21898"/>
                            <a14:foregroundMark x1="46099" y1="21898" x2="46099" y2="21898"/>
                            <a14:foregroundMark x1="34752" y1="17518" x2="34752" y2="17518"/>
                            <a14:foregroundMark x1="40426" y1="16058" x2="40426" y2="13869"/>
                            <a14:foregroundMark x1="14894" y1="38686" x2="14894" y2="38686"/>
                            <a14:foregroundMark x1="23404" y1="24088" x2="23404" y2="24088"/>
                            <a14:foregroundMark x1="28369" y1="18248" x2="28369" y2="18248"/>
                            <a14:foregroundMark x1="55319" y1="12409" x2="55319" y2="12409"/>
                            <a14:foregroundMark x1="68794" y1="13869" x2="68794" y2="13869"/>
                            <a14:foregroundMark x1="82270" y1="26277" x2="82270" y2="26277"/>
                            <a14:foregroundMark x1="89362" y1="53285" x2="89362" y2="53285"/>
                            <a14:foregroundMark x1="89362" y1="45255" x2="89362" y2="45255"/>
                            <a14:foregroundMark x1="82270" y1="72263" x2="82270" y2="72263"/>
                            <a14:foregroundMark x1="67376" y1="85401" x2="67376" y2="85401"/>
                            <a14:foregroundMark x1="47518" y1="88321" x2="47518" y2="88321"/>
                            <a14:foregroundMark x1="27660" y1="81022" x2="27660" y2="81022"/>
                            <a14:foregroundMark x1="20567" y1="72263" x2="20567" y2="72263"/>
                          </a14:backgroundRemoval>
                        </a14:imgEffect>
                      </a14:imgLayer>
                    </a14:imgProps>
                  </a:ext>
                </a:extLst>
              </a:blip>
              <a:stretch>
                <a:fillRect/>
              </a:stretch>
            </p:blipFill>
            <p:spPr>
              <a:xfrm>
                <a:off x="35088524" y="28558109"/>
                <a:ext cx="799600" cy="776916"/>
              </a:xfrm>
              <a:prstGeom prst="rect">
                <a:avLst/>
              </a:prstGeom>
            </p:spPr>
          </p:pic>
          <p:sp>
            <p:nvSpPr>
              <p:cNvPr id="27" name="TextBox 26">
                <a:extLst>
                  <a:ext uri="{FF2B5EF4-FFF2-40B4-BE49-F238E27FC236}">
                    <a16:creationId xmlns:a16="http://schemas.microsoft.com/office/drawing/2014/main" id="{4532FB8B-4579-66A5-1B08-5C7DB2C37F50}"/>
                  </a:ext>
                </a:extLst>
              </p:cNvPr>
              <p:cNvSpPr txBox="1"/>
              <p:nvPr/>
            </p:nvSpPr>
            <p:spPr>
              <a:xfrm>
                <a:off x="29322778" y="28635708"/>
                <a:ext cx="5494732" cy="707886"/>
              </a:xfrm>
              <a:prstGeom prst="rect">
                <a:avLst/>
              </a:prstGeom>
              <a:noFill/>
            </p:spPr>
            <p:txBody>
              <a:bodyPr wrap="square" rtlCol="1">
                <a:spAutoFit/>
              </a:bodyPr>
              <a:lstStyle/>
              <a:p>
                <a:pPr algn="r"/>
                <a:r>
                  <a:rPr lang="ar-SA" sz="4000" dirty="0">
                    <a:cs typeface="+mj-cs"/>
                  </a:rPr>
                  <a:t>مدرسة صناعية مقترحة</a:t>
                </a:r>
              </a:p>
            </p:txBody>
          </p:sp>
          <p:pic>
            <p:nvPicPr>
              <p:cNvPr id="28" name="Picture 27">
                <a:extLst>
                  <a:ext uri="{FF2B5EF4-FFF2-40B4-BE49-F238E27FC236}">
                    <a16:creationId xmlns:a16="http://schemas.microsoft.com/office/drawing/2014/main" id="{4E965EDB-3E89-11D7-2B4F-1B834C3B31AA}"/>
                  </a:ext>
                </a:extLst>
              </p:cNvPr>
              <p:cNvPicPr>
                <a:picLocks noChangeAspect="1"/>
              </p:cNvPicPr>
              <p:nvPr/>
            </p:nvPicPr>
            <p:blipFill>
              <a:blip r:embed="rId25">
                <a:extLst>
                  <a:ext uri="{BEBA8EAE-BF5A-486C-A8C5-ECC9F3942E4B}">
                    <a14:imgProps xmlns:a14="http://schemas.microsoft.com/office/drawing/2010/main">
                      <a14:imgLayer r:embed="rId26">
                        <a14:imgEffect>
                          <a14:backgroundRemoval t="9848" b="90152" l="9353" r="89928">
                            <a14:foregroundMark x1="62590" y1="36364" x2="35252" y2="34848"/>
                            <a14:foregroundMark x1="36691" y1="13636" x2="36691" y2="13636"/>
                            <a14:foregroundMark x1="26619" y1="19697" x2="26619" y2="19697"/>
                            <a14:foregroundMark x1="22302" y1="25000" x2="22302" y2="25000"/>
                            <a14:foregroundMark x1="16547" y1="32576" x2="16547" y2="32576"/>
                            <a14:foregroundMark x1="13669" y1="49242" x2="13669" y2="49242"/>
                            <a14:foregroundMark x1="16547" y1="65909" x2="16547" y2="65909"/>
                            <a14:foregroundMark x1="86331" y1="31818" x2="86331" y2="31818"/>
                            <a14:foregroundMark x1="89928" y1="53030" x2="89928" y2="53030"/>
                            <a14:foregroundMark x1="88489" y1="37879" x2="88489" y2="37879"/>
                            <a14:foregroundMark x1="80576" y1="21970" x2="80576" y2="21970"/>
                            <a14:foregroundMark x1="72662" y1="16667" x2="72662" y2="16667"/>
                            <a14:foregroundMark x1="20144" y1="71970" x2="20144" y2="71970"/>
                            <a14:foregroundMark x1="29496" y1="81818" x2="29496" y2="81818"/>
                            <a14:foregroundMark x1="38849" y1="86364" x2="38849" y2="86364"/>
                            <a14:foregroundMark x1="49640" y1="90152" x2="49640" y2="90152"/>
                            <a14:foregroundMark x1="65468" y1="87121" x2="65468" y2="87121"/>
                            <a14:foregroundMark x1="72662" y1="82576" x2="72662" y2="82576"/>
                            <a14:foregroundMark x1="79856" y1="76515" x2="79856" y2="76515"/>
                            <a14:foregroundMark x1="58273" y1="9848" x2="58273" y2="9848"/>
                          </a14:backgroundRemoval>
                        </a14:imgEffect>
                      </a14:imgLayer>
                    </a14:imgProps>
                  </a:ext>
                </a:extLst>
              </a:blip>
              <a:stretch>
                <a:fillRect/>
              </a:stretch>
            </p:blipFill>
            <p:spPr>
              <a:xfrm>
                <a:off x="35081356" y="29424223"/>
                <a:ext cx="806768" cy="766139"/>
              </a:xfrm>
              <a:prstGeom prst="rect">
                <a:avLst/>
              </a:prstGeom>
            </p:spPr>
          </p:pic>
          <p:sp>
            <p:nvSpPr>
              <p:cNvPr id="29" name="TextBox 28">
                <a:extLst>
                  <a:ext uri="{FF2B5EF4-FFF2-40B4-BE49-F238E27FC236}">
                    <a16:creationId xmlns:a16="http://schemas.microsoft.com/office/drawing/2014/main" id="{48EECEE3-31DE-8404-E3F5-850D4F9138EE}"/>
                  </a:ext>
                </a:extLst>
              </p:cNvPr>
              <p:cNvSpPr txBox="1"/>
              <p:nvPr/>
            </p:nvSpPr>
            <p:spPr>
              <a:xfrm>
                <a:off x="29338739" y="29383559"/>
                <a:ext cx="5494732" cy="707886"/>
              </a:xfrm>
              <a:prstGeom prst="rect">
                <a:avLst/>
              </a:prstGeom>
              <a:noFill/>
            </p:spPr>
            <p:txBody>
              <a:bodyPr wrap="square" rtlCol="1">
                <a:spAutoFit/>
              </a:bodyPr>
              <a:lstStyle/>
              <a:p>
                <a:pPr algn="r"/>
                <a:r>
                  <a:rPr lang="ar-SA" sz="4000" dirty="0">
                    <a:cs typeface="+mj-cs"/>
                  </a:rPr>
                  <a:t>مدرسة زراعية مقترحة</a:t>
                </a:r>
              </a:p>
            </p:txBody>
          </p:sp>
          <p:pic>
            <p:nvPicPr>
              <p:cNvPr id="71" name="Picture 70">
                <a:extLst>
                  <a:ext uri="{FF2B5EF4-FFF2-40B4-BE49-F238E27FC236}">
                    <a16:creationId xmlns:a16="http://schemas.microsoft.com/office/drawing/2014/main" id="{049AFA36-1856-CC56-D8E8-EFC0F682817D}"/>
                  </a:ext>
                </a:extLst>
              </p:cNvPr>
              <p:cNvPicPr>
                <a:picLocks noChangeAspect="1"/>
              </p:cNvPicPr>
              <p:nvPr/>
            </p:nvPicPr>
            <p:blipFill>
              <a:blip r:embed="rId27">
                <a:extLst>
                  <a:ext uri="{BEBA8EAE-BF5A-486C-A8C5-ECC9F3942E4B}">
                    <a14:imgProps xmlns:a14="http://schemas.microsoft.com/office/drawing/2010/main">
                      <a14:imgLayer r:embed="rId28">
                        <a14:imgEffect>
                          <a14:backgroundRemoval t="7194" b="94245" l="10000" r="90667">
                            <a14:foregroundMark x1="68667" y1="28058" x2="48000" y2="25180"/>
                            <a14:foregroundMark x1="48000" y1="25180" x2="30667" y2="45324"/>
                            <a14:foregroundMark x1="30667" y1="45324" x2="47333" y2="72662"/>
                            <a14:foregroundMark x1="47333" y1="72662" x2="68667" y2="64029"/>
                            <a14:foregroundMark x1="68667" y1="64029" x2="68000" y2="36691"/>
                            <a14:foregroundMark x1="68000" y1="36691" x2="56667" y2="20863"/>
                            <a14:foregroundMark x1="56667" y1="20863" x2="35333" y2="13669"/>
                            <a14:foregroundMark x1="35333" y1="13669" x2="30000" y2="13669"/>
                            <a14:foregroundMark x1="53333" y1="7914" x2="53333" y2="7914"/>
                            <a14:foregroundMark x1="73333" y1="15827" x2="73333" y2="15827"/>
                            <a14:foregroundMark x1="79333" y1="22302" x2="79333" y2="22302"/>
                            <a14:foregroundMark x1="82667" y1="56115" x2="82667" y2="56115"/>
                            <a14:foregroundMark x1="60667" y1="89209" x2="60667" y2="89209"/>
                            <a14:foregroundMark x1="63333" y1="76978" x2="59333" y2="71942"/>
                            <a14:foregroundMark x1="52667" y1="44604" x2="41333" y2="61871"/>
                            <a14:foregroundMark x1="55333" y1="49640" x2="32000" y2="48201"/>
                            <a14:foregroundMark x1="32000" y1="48201" x2="19333" y2="56835"/>
                            <a14:foregroundMark x1="19333" y1="56835" x2="26000" y2="74820"/>
                            <a14:foregroundMark x1="26000" y1="74820" x2="47333" y2="82734"/>
                            <a14:foregroundMark x1="47333" y1="82734" x2="64667" y2="79137"/>
                            <a14:foregroundMark x1="64667" y1="79137" x2="80000" y2="67626"/>
                            <a14:foregroundMark x1="80000" y1="67626" x2="81333" y2="65468"/>
                            <a14:foregroundMark x1="24667" y1="82014" x2="15333" y2="73381"/>
                            <a14:foregroundMark x1="15333" y1="73381" x2="14000" y2="69784"/>
                            <a14:foregroundMark x1="15333" y1="69065" x2="14000" y2="59712"/>
                            <a14:foregroundMark x1="20000" y1="23022" x2="20000" y2="23022"/>
                            <a14:foregroundMark x1="16667" y1="28777" x2="16667" y2="28777"/>
                            <a14:foregroundMark x1="10667" y1="43165" x2="10667" y2="43165"/>
                            <a14:foregroundMark x1="38000" y1="90647" x2="38000" y2="90647"/>
                            <a14:foregroundMark x1="34000" y1="89928" x2="34000" y2="89928"/>
                            <a14:foregroundMark x1="48667" y1="94245" x2="48667" y2="94245"/>
                            <a14:foregroundMark x1="70000" y1="88489" x2="70000" y2="88489"/>
                            <a14:foregroundMark x1="81333" y1="78417" x2="81333" y2="78417"/>
                            <a14:foregroundMark x1="87333" y1="66906" x2="87333" y2="66906"/>
                            <a14:foregroundMark x1="90667" y1="52518" x2="90667" y2="52518"/>
                            <a14:foregroundMark x1="87333" y1="35252" x2="87333" y2="35252"/>
                            <a14:foregroundMark x1="84000" y1="26619" x2="84000" y2="26619"/>
                            <a14:foregroundMark x1="65333" y1="11511" x2="65333" y2="11511"/>
                            <a14:foregroundMark x1="44667" y1="7194" x2="44667" y2="7194"/>
                            <a14:foregroundMark x1="10000" y1="52518" x2="10000" y2="52518"/>
                            <a14:foregroundMark x1="62667" y1="92086" x2="62667" y2="92086"/>
                          </a14:backgroundRemoval>
                        </a14:imgEffect>
                      </a14:imgLayer>
                    </a14:imgProps>
                  </a:ext>
                </a:extLst>
              </a:blip>
              <a:stretch>
                <a:fillRect/>
              </a:stretch>
            </p:blipFill>
            <p:spPr>
              <a:xfrm>
                <a:off x="29978623" y="27025782"/>
                <a:ext cx="806768" cy="747605"/>
              </a:xfrm>
              <a:prstGeom prst="rect">
                <a:avLst/>
              </a:prstGeom>
            </p:spPr>
          </p:pic>
          <p:sp>
            <p:nvSpPr>
              <p:cNvPr id="72" name="TextBox 71">
                <a:extLst>
                  <a:ext uri="{FF2B5EF4-FFF2-40B4-BE49-F238E27FC236}">
                    <a16:creationId xmlns:a16="http://schemas.microsoft.com/office/drawing/2014/main" id="{0B6B639E-D126-0D94-0BEF-DE53D93212C0}"/>
                  </a:ext>
                </a:extLst>
              </p:cNvPr>
              <p:cNvSpPr txBox="1"/>
              <p:nvPr/>
            </p:nvSpPr>
            <p:spPr>
              <a:xfrm>
                <a:off x="24483891" y="27020011"/>
                <a:ext cx="5494732" cy="707886"/>
              </a:xfrm>
              <a:prstGeom prst="rect">
                <a:avLst/>
              </a:prstGeom>
              <a:noFill/>
            </p:spPr>
            <p:txBody>
              <a:bodyPr wrap="square" rtlCol="1">
                <a:spAutoFit/>
              </a:bodyPr>
              <a:lstStyle/>
              <a:p>
                <a:pPr algn="r"/>
                <a:r>
                  <a:rPr lang="ar-SA" sz="4000" dirty="0">
                    <a:cs typeface="+mj-cs"/>
                  </a:rPr>
                  <a:t>مدرسة صناعية قائمة</a:t>
                </a:r>
              </a:p>
            </p:txBody>
          </p:sp>
          <p:pic>
            <p:nvPicPr>
              <p:cNvPr id="73" name="Picture 72">
                <a:extLst>
                  <a:ext uri="{FF2B5EF4-FFF2-40B4-BE49-F238E27FC236}">
                    <a16:creationId xmlns:a16="http://schemas.microsoft.com/office/drawing/2014/main" id="{BDA68121-6E22-2044-6471-5BA89EDA3981}"/>
                  </a:ext>
                </a:extLst>
              </p:cNvPr>
              <p:cNvPicPr>
                <a:picLocks noChangeAspect="1"/>
              </p:cNvPicPr>
              <p:nvPr/>
            </p:nvPicPr>
            <p:blipFill>
              <a:blip r:embed="rId29">
                <a:extLst>
                  <a:ext uri="{BEBA8EAE-BF5A-486C-A8C5-ECC9F3942E4B}">
                    <a14:imgProps xmlns:a14="http://schemas.microsoft.com/office/drawing/2010/main">
                      <a14:imgLayer r:embed="rId30">
                        <a14:imgEffect>
                          <a14:backgroundRemoval t="6897" b="88966" l="7746" r="90845">
                            <a14:foregroundMark x1="31690" y1="9655" x2="31690" y2="9655"/>
                            <a14:foregroundMark x1="47183" y1="6897" x2="47183" y2="6897"/>
                            <a14:foregroundMark x1="55634" y1="7586" x2="55634" y2="7586"/>
                            <a14:foregroundMark x1="64085" y1="13793" x2="38732" y2="30345"/>
                            <a14:foregroundMark x1="71127" y1="20000" x2="78169" y2="34483"/>
                            <a14:foregroundMark x1="78169" y1="34483" x2="77465" y2="58621"/>
                            <a14:foregroundMark x1="77465" y1="58621" x2="70423" y2="65517"/>
                            <a14:foregroundMark x1="70423" y1="65517" x2="55634" y2="66207"/>
                            <a14:foregroundMark x1="55634" y1="66207" x2="30986" y2="55172"/>
                            <a14:foregroundMark x1="30986" y1="55172" x2="19014" y2="44138"/>
                            <a14:foregroundMark x1="19014" y1="44138" x2="19014" y2="41379"/>
                            <a14:foregroundMark x1="26056" y1="14483" x2="26056" y2="14483"/>
                            <a14:foregroundMark x1="66901" y1="11034" x2="66901" y2="11034"/>
                            <a14:foregroundMark x1="83099" y1="22069" x2="83099" y2="22069"/>
                            <a14:foregroundMark x1="88028" y1="33793" x2="88028" y2="33793"/>
                            <a14:foregroundMark x1="88732" y1="62759" x2="89437" y2="52414"/>
                            <a14:foregroundMark x1="91549" y1="42759" x2="91549" y2="42759"/>
                            <a14:foregroundMark x1="69014" y1="84138" x2="69014" y2="84138"/>
                            <a14:foregroundMark x1="81690" y1="75862" x2="81690" y2="75862"/>
                            <a14:foregroundMark x1="47887" y1="88966" x2="47887" y2="88966"/>
                            <a14:foregroundMark x1="29577" y1="83448" x2="29577" y2="83448"/>
                            <a14:foregroundMark x1="15493" y1="70345" x2="15493" y2="70345"/>
                            <a14:foregroundMark x1="14085" y1="26897" x2="14085" y2="26897"/>
                            <a14:foregroundMark x1="15493" y1="22759" x2="15493" y2="22759"/>
                            <a14:foregroundMark x1="7746" y1="41379" x2="7746" y2="41379"/>
                          </a14:backgroundRemoval>
                        </a14:imgEffect>
                      </a14:imgLayer>
                    </a14:imgProps>
                  </a:ext>
                </a:extLst>
              </a:blip>
              <a:stretch>
                <a:fillRect/>
              </a:stretch>
            </p:blipFill>
            <p:spPr>
              <a:xfrm>
                <a:off x="30004951" y="27837609"/>
                <a:ext cx="754112" cy="770044"/>
              </a:xfrm>
              <a:prstGeom prst="rect">
                <a:avLst/>
              </a:prstGeom>
            </p:spPr>
          </p:pic>
          <p:sp>
            <p:nvSpPr>
              <p:cNvPr id="74" name="TextBox 73">
                <a:extLst>
                  <a:ext uri="{FF2B5EF4-FFF2-40B4-BE49-F238E27FC236}">
                    <a16:creationId xmlns:a16="http://schemas.microsoft.com/office/drawing/2014/main" id="{CE638966-7B04-7890-F0A2-87C3070CB869}"/>
                  </a:ext>
                </a:extLst>
              </p:cNvPr>
              <p:cNvSpPr txBox="1"/>
              <p:nvPr/>
            </p:nvSpPr>
            <p:spPr>
              <a:xfrm>
                <a:off x="24477437" y="27867698"/>
                <a:ext cx="5494732" cy="707886"/>
              </a:xfrm>
              <a:prstGeom prst="rect">
                <a:avLst/>
              </a:prstGeom>
              <a:noFill/>
            </p:spPr>
            <p:txBody>
              <a:bodyPr wrap="square" rtlCol="1">
                <a:spAutoFit/>
              </a:bodyPr>
              <a:lstStyle/>
              <a:p>
                <a:pPr algn="r"/>
                <a:r>
                  <a:rPr lang="ar-SA" sz="4000" dirty="0">
                    <a:cs typeface="+mj-cs"/>
                  </a:rPr>
                  <a:t>مستشفى قائم</a:t>
                </a:r>
              </a:p>
            </p:txBody>
          </p:sp>
          <p:pic>
            <p:nvPicPr>
              <p:cNvPr id="75" name="Picture 74">
                <a:extLst>
                  <a:ext uri="{FF2B5EF4-FFF2-40B4-BE49-F238E27FC236}">
                    <a16:creationId xmlns:a16="http://schemas.microsoft.com/office/drawing/2014/main" id="{7CB334FC-1C50-8600-C574-CC2FDE2079BB}"/>
                  </a:ext>
                </a:extLst>
              </p:cNvPr>
              <p:cNvPicPr>
                <a:picLocks noChangeAspect="1"/>
              </p:cNvPicPr>
              <p:nvPr/>
            </p:nvPicPr>
            <p:blipFill>
              <a:blip r:embed="rId31">
                <a:extLst>
                  <a:ext uri="{BEBA8EAE-BF5A-486C-A8C5-ECC9F3942E4B}">
                    <a14:imgProps xmlns:a14="http://schemas.microsoft.com/office/drawing/2010/main">
                      <a14:imgLayer r:embed="rId32">
                        <a14:imgEffect>
                          <a14:backgroundRemoval t="10000" b="90000" l="10000" r="90000"/>
                        </a14:imgEffect>
                      </a14:imgLayer>
                    </a14:imgProps>
                  </a:ext>
                </a:extLst>
              </a:blip>
              <a:stretch>
                <a:fillRect/>
              </a:stretch>
            </p:blipFill>
            <p:spPr>
              <a:xfrm>
                <a:off x="29923381" y="28657215"/>
                <a:ext cx="900574" cy="842095"/>
              </a:xfrm>
              <a:prstGeom prst="rect">
                <a:avLst/>
              </a:prstGeom>
            </p:spPr>
          </p:pic>
          <p:sp>
            <p:nvSpPr>
              <p:cNvPr id="76" name="TextBox 75">
                <a:extLst>
                  <a:ext uri="{FF2B5EF4-FFF2-40B4-BE49-F238E27FC236}">
                    <a16:creationId xmlns:a16="http://schemas.microsoft.com/office/drawing/2014/main" id="{08CE2D8F-4A62-4F64-DAEC-2AE2F4E76C70}"/>
                  </a:ext>
                </a:extLst>
              </p:cNvPr>
              <p:cNvSpPr txBox="1"/>
              <p:nvPr/>
            </p:nvSpPr>
            <p:spPr>
              <a:xfrm>
                <a:off x="24444371" y="28718302"/>
                <a:ext cx="5494732" cy="707886"/>
              </a:xfrm>
              <a:prstGeom prst="rect">
                <a:avLst/>
              </a:prstGeom>
              <a:noFill/>
            </p:spPr>
            <p:txBody>
              <a:bodyPr wrap="square" rtlCol="1">
                <a:spAutoFit/>
              </a:bodyPr>
              <a:lstStyle/>
              <a:p>
                <a:pPr algn="r"/>
                <a:r>
                  <a:rPr lang="ar-SA" sz="4000" dirty="0">
                    <a:cs typeface="+mj-cs"/>
                  </a:rPr>
                  <a:t>مستشفى بحاجة الى تعزيز</a:t>
                </a:r>
              </a:p>
            </p:txBody>
          </p:sp>
          <p:pic>
            <p:nvPicPr>
              <p:cNvPr id="77" name="Picture 76">
                <a:extLst>
                  <a:ext uri="{FF2B5EF4-FFF2-40B4-BE49-F238E27FC236}">
                    <a16:creationId xmlns:a16="http://schemas.microsoft.com/office/drawing/2014/main" id="{3A46A7D7-9D86-7170-1E4B-5CF1394165A7}"/>
                  </a:ext>
                </a:extLst>
              </p:cNvPr>
              <p:cNvPicPr>
                <a:picLocks noChangeAspect="1"/>
              </p:cNvPicPr>
              <p:nvPr/>
            </p:nvPicPr>
            <p:blipFill>
              <a:blip r:embed="rId33">
                <a:extLst>
                  <a:ext uri="{BEBA8EAE-BF5A-486C-A8C5-ECC9F3942E4B}">
                    <a14:imgProps xmlns:a14="http://schemas.microsoft.com/office/drawing/2010/main">
                      <a14:imgLayer r:embed="rId34">
                        <a14:imgEffect>
                          <a14:backgroundRemoval t="9836" b="89344" l="8889" r="90000">
                            <a14:foregroundMark x1="8889" y1="36066" x2="8889" y2="36066"/>
                          </a14:backgroundRemoval>
                        </a14:imgEffect>
                      </a14:imgLayer>
                    </a14:imgProps>
                  </a:ext>
                </a:extLst>
              </a:blip>
              <a:stretch>
                <a:fillRect/>
              </a:stretch>
            </p:blipFill>
            <p:spPr>
              <a:xfrm>
                <a:off x="25033213" y="27859065"/>
                <a:ext cx="717546" cy="972674"/>
              </a:xfrm>
              <a:prstGeom prst="rect">
                <a:avLst/>
              </a:prstGeom>
            </p:spPr>
          </p:pic>
          <p:sp>
            <p:nvSpPr>
              <p:cNvPr id="78" name="TextBox 77">
                <a:extLst>
                  <a:ext uri="{FF2B5EF4-FFF2-40B4-BE49-F238E27FC236}">
                    <a16:creationId xmlns:a16="http://schemas.microsoft.com/office/drawing/2014/main" id="{7AE946C2-46E9-5E0B-B48F-60BABF084414}"/>
                  </a:ext>
                </a:extLst>
              </p:cNvPr>
              <p:cNvSpPr txBox="1"/>
              <p:nvPr/>
            </p:nvSpPr>
            <p:spPr>
              <a:xfrm>
                <a:off x="19441040" y="27931276"/>
                <a:ext cx="5494732" cy="707886"/>
              </a:xfrm>
              <a:prstGeom prst="rect">
                <a:avLst/>
              </a:prstGeom>
              <a:noFill/>
            </p:spPr>
            <p:txBody>
              <a:bodyPr wrap="square" rtlCol="1">
                <a:spAutoFit/>
              </a:bodyPr>
              <a:lstStyle/>
              <a:p>
                <a:pPr algn="r"/>
                <a:r>
                  <a:rPr lang="ar-SA" sz="4000" dirty="0">
                    <a:cs typeface="+mj-cs"/>
                  </a:rPr>
                  <a:t>سوق خضار</a:t>
                </a:r>
              </a:p>
            </p:txBody>
          </p:sp>
          <p:pic>
            <p:nvPicPr>
              <p:cNvPr id="79" name="Picture 78">
                <a:extLst>
                  <a:ext uri="{FF2B5EF4-FFF2-40B4-BE49-F238E27FC236}">
                    <a16:creationId xmlns:a16="http://schemas.microsoft.com/office/drawing/2014/main" id="{478ABEF9-0656-4AFB-E577-51BA5B3E0021}"/>
                  </a:ext>
                </a:extLst>
              </p:cNvPr>
              <p:cNvPicPr>
                <a:picLocks noChangeAspect="1"/>
              </p:cNvPicPr>
              <p:nvPr/>
            </p:nvPicPr>
            <p:blipFill>
              <a:blip r:embed="rId35">
                <a:extLst>
                  <a:ext uri="{BEBA8EAE-BF5A-486C-A8C5-ECC9F3942E4B}">
                    <a14:imgProps xmlns:a14="http://schemas.microsoft.com/office/drawing/2010/main">
                      <a14:imgLayer r:embed="rId36">
                        <a14:imgEffect>
                          <a14:backgroundRemoval t="6207" b="91724" l="8219" r="88356">
                            <a14:foregroundMark x1="52740" y1="27586" x2="46575" y2="46897"/>
                            <a14:foregroundMark x1="42466" y1="38621" x2="34247" y2="31034"/>
                            <a14:foregroundMark x1="34247" y1="31034" x2="30822" y2="24828"/>
                            <a14:foregroundMark x1="42466" y1="16552" x2="35616" y2="46207"/>
                            <a14:foregroundMark x1="42466" y1="8966" x2="42466" y2="8966"/>
                            <a14:foregroundMark x1="44521" y1="6207" x2="44521" y2="6207"/>
                            <a14:foregroundMark x1="69863" y1="37241" x2="48630" y2="49655"/>
                            <a14:foregroundMark x1="47260" y1="91724" x2="47260" y2="91724"/>
                          </a14:backgroundRemoval>
                        </a14:imgEffect>
                      </a14:imgLayer>
                    </a14:imgProps>
                  </a:ext>
                </a:extLst>
              </a:blip>
              <a:stretch>
                <a:fillRect/>
              </a:stretch>
            </p:blipFill>
            <p:spPr>
              <a:xfrm>
                <a:off x="25001815" y="27101130"/>
                <a:ext cx="674311" cy="669693"/>
              </a:xfrm>
              <a:prstGeom prst="rect">
                <a:avLst/>
              </a:prstGeom>
            </p:spPr>
          </p:pic>
          <p:sp>
            <p:nvSpPr>
              <p:cNvPr id="80" name="TextBox 79">
                <a:extLst>
                  <a:ext uri="{FF2B5EF4-FFF2-40B4-BE49-F238E27FC236}">
                    <a16:creationId xmlns:a16="http://schemas.microsoft.com/office/drawing/2014/main" id="{973B18B0-C28B-51E4-3E1D-7163BC2099C0}"/>
                  </a:ext>
                </a:extLst>
              </p:cNvPr>
              <p:cNvSpPr txBox="1"/>
              <p:nvPr/>
            </p:nvSpPr>
            <p:spPr>
              <a:xfrm>
                <a:off x="19400952" y="27062935"/>
                <a:ext cx="5494732" cy="707886"/>
              </a:xfrm>
              <a:prstGeom prst="rect">
                <a:avLst/>
              </a:prstGeom>
              <a:noFill/>
            </p:spPr>
            <p:txBody>
              <a:bodyPr wrap="square" rtlCol="1">
                <a:spAutoFit/>
              </a:bodyPr>
              <a:lstStyle/>
              <a:p>
                <a:pPr algn="r"/>
                <a:r>
                  <a:rPr lang="ar-SA" sz="4000" dirty="0">
                    <a:cs typeface="+mj-cs"/>
                  </a:rPr>
                  <a:t>جامعة قائمة</a:t>
                </a:r>
              </a:p>
            </p:txBody>
          </p:sp>
          <p:pic>
            <p:nvPicPr>
              <p:cNvPr id="81" name="Picture 80">
                <a:extLst>
                  <a:ext uri="{FF2B5EF4-FFF2-40B4-BE49-F238E27FC236}">
                    <a16:creationId xmlns:a16="http://schemas.microsoft.com/office/drawing/2014/main" id="{BF18A3A7-7712-A5FC-1DFB-C45F7907AF32}"/>
                  </a:ext>
                </a:extLst>
              </p:cNvPr>
              <p:cNvPicPr>
                <a:picLocks noChangeAspect="1"/>
              </p:cNvPicPr>
              <p:nvPr/>
            </p:nvPicPr>
            <p:blipFill>
              <a:blip r:embed="rId37">
                <a:extLst>
                  <a:ext uri="{BEBA8EAE-BF5A-486C-A8C5-ECC9F3942E4B}">
                    <a14:imgProps xmlns:a14="http://schemas.microsoft.com/office/drawing/2010/main">
                      <a14:imgLayer r:embed="rId38">
                        <a14:imgEffect>
                          <a14:backgroundRemoval t="10000" b="90000" l="10000" r="90000"/>
                        </a14:imgEffect>
                      </a14:imgLayer>
                    </a14:imgProps>
                  </a:ext>
                </a:extLst>
              </a:blip>
              <a:stretch>
                <a:fillRect/>
              </a:stretch>
            </p:blipFill>
            <p:spPr>
              <a:xfrm>
                <a:off x="24959400" y="28587007"/>
                <a:ext cx="865175" cy="938288"/>
              </a:xfrm>
              <a:prstGeom prst="rect">
                <a:avLst/>
              </a:prstGeom>
            </p:spPr>
          </p:pic>
          <p:sp>
            <p:nvSpPr>
              <p:cNvPr id="96" name="TextBox 95">
                <a:extLst>
                  <a:ext uri="{FF2B5EF4-FFF2-40B4-BE49-F238E27FC236}">
                    <a16:creationId xmlns:a16="http://schemas.microsoft.com/office/drawing/2014/main" id="{E19F0EA1-258B-332B-CEE1-C4F5A4349B25}"/>
                  </a:ext>
                </a:extLst>
              </p:cNvPr>
              <p:cNvSpPr txBox="1"/>
              <p:nvPr/>
            </p:nvSpPr>
            <p:spPr>
              <a:xfrm>
                <a:off x="19450562" y="28669402"/>
                <a:ext cx="5494732" cy="707886"/>
              </a:xfrm>
              <a:prstGeom prst="rect">
                <a:avLst/>
              </a:prstGeom>
              <a:noFill/>
            </p:spPr>
            <p:txBody>
              <a:bodyPr wrap="square" rtlCol="1">
                <a:spAutoFit/>
              </a:bodyPr>
              <a:lstStyle/>
              <a:p>
                <a:pPr algn="r"/>
                <a:r>
                  <a:rPr lang="ar-SA" sz="4000" dirty="0">
                    <a:cs typeface="+mj-cs"/>
                  </a:rPr>
                  <a:t>مراكز لوجيستية مقترحة</a:t>
                </a:r>
              </a:p>
            </p:txBody>
          </p:sp>
          <p:pic>
            <p:nvPicPr>
              <p:cNvPr id="97" name="Picture 96">
                <a:extLst>
                  <a:ext uri="{FF2B5EF4-FFF2-40B4-BE49-F238E27FC236}">
                    <a16:creationId xmlns:a16="http://schemas.microsoft.com/office/drawing/2014/main" id="{BDA7EC9B-01C2-D4FD-BAE4-291653DB8B87}"/>
                  </a:ext>
                </a:extLst>
              </p:cNvPr>
              <p:cNvPicPr>
                <a:picLocks noChangeAspect="1"/>
              </p:cNvPicPr>
              <p:nvPr/>
            </p:nvPicPr>
            <p:blipFill>
              <a:blip r:embed="rId39">
                <a:extLst>
                  <a:ext uri="{BEBA8EAE-BF5A-486C-A8C5-ECC9F3942E4B}">
                    <a14:imgProps xmlns:a14="http://schemas.microsoft.com/office/drawing/2010/main">
                      <a14:imgLayer r:embed="rId40">
                        <a14:imgEffect>
                          <a14:backgroundRemoval t="9790" b="89510" l="9146" r="89634">
                            <a14:foregroundMark x1="9146" y1="48252" x2="9146" y2="48252"/>
                          </a14:backgroundRemoval>
                        </a14:imgEffect>
                      </a14:imgLayer>
                    </a14:imgProps>
                  </a:ext>
                </a:extLst>
              </a:blip>
              <a:stretch>
                <a:fillRect/>
              </a:stretch>
            </p:blipFill>
            <p:spPr>
              <a:xfrm>
                <a:off x="19677396" y="27817543"/>
                <a:ext cx="947895" cy="826518"/>
              </a:xfrm>
              <a:prstGeom prst="rect">
                <a:avLst/>
              </a:prstGeom>
            </p:spPr>
          </p:pic>
          <p:sp>
            <p:nvSpPr>
              <p:cNvPr id="98" name="TextBox 97">
                <a:extLst>
                  <a:ext uri="{FF2B5EF4-FFF2-40B4-BE49-F238E27FC236}">
                    <a16:creationId xmlns:a16="http://schemas.microsoft.com/office/drawing/2014/main" id="{125E4C8B-E1B7-72CE-2E6A-F450C64FC21F}"/>
                  </a:ext>
                </a:extLst>
              </p:cNvPr>
              <p:cNvSpPr txBox="1"/>
              <p:nvPr/>
            </p:nvSpPr>
            <p:spPr>
              <a:xfrm>
                <a:off x="14134899" y="27814719"/>
                <a:ext cx="5494732" cy="707886"/>
              </a:xfrm>
              <a:prstGeom prst="rect">
                <a:avLst/>
              </a:prstGeom>
              <a:noFill/>
            </p:spPr>
            <p:txBody>
              <a:bodyPr wrap="square" rtlCol="1">
                <a:spAutoFit/>
              </a:bodyPr>
              <a:lstStyle/>
              <a:p>
                <a:pPr algn="r"/>
                <a:r>
                  <a:rPr lang="ar-SA" sz="4000" dirty="0">
                    <a:cs typeface="+mj-cs"/>
                  </a:rPr>
                  <a:t>محطة تحويل طاقة</a:t>
                </a:r>
              </a:p>
            </p:txBody>
          </p:sp>
          <p:pic>
            <p:nvPicPr>
              <p:cNvPr id="99" name="Picture 98">
                <a:extLst>
                  <a:ext uri="{FF2B5EF4-FFF2-40B4-BE49-F238E27FC236}">
                    <a16:creationId xmlns:a16="http://schemas.microsoft.com/office/drawing/2014/main" id="{11C95DD9-D8A5-3111-C8FC-6F56C99A33F2}"/>
                  </a:ext>
                </a:extLst>
              </p:cNvPr>
              <p:cNvPicPr>
                <a:picLocks noChangeAspect="1"/>
              </p:cNvPicPr>
              <p:nvPr/>
            </p:nvPicPr>
            <p:blipFill>
              <a:blip r:embed="rId41">
                <a:extLst>
                  <a:ext uri="{BEBA8EAE-BF5A-486C-A8C5-ECC9F3942E4B}">
                    <a14:imgProps xmlns:a14="http://schemas.microsoft.com/office/drawing/2010/main">
                      <a14:imgLayer r:embed="rId42">
                        <a14:imgEffect>
                          <a14:backgroundRemoval t="9346" b="89720" l="9901" r="90099">
                            <a14:foregroundMark x1="55446" y1="48598" x2="55446" y2="48598"/>
                            <a14:foregroundMark x1="90099" y1="51402" x2="90099" y2="51402"/>
                          </a14:backgroundRemoval>
                        </a14:imgEffect>
                      </a14:imgLayer>
                    </a14:imgProps>
                  </a:ext>
                </a:extLst>
              </a:blip>
              <a:stretch>
                <a:fillRect/>
              </a:stretch>
            </p:blipFill>
            <p:spPr>
              <a:xfrm>
                <a:off x="19689743" y="26927669"/>
                <a:ext cx="769705" cy="815430"/>
              </a:xfrm>
              <a:prstGeom prst="rect">
                <a:avLst/>
              </a:prstGeom>
            </p:spPr>
          </p:pic>
          <p:sp>
            <p:nvSpPr>
              <p:cNvPr id="100" name="TextBox 99">
                <a:extLst>
                  <a:ext uri="{FF2B5EF4-FFF2-40B4-BE49-F238E27FC236}">
                    <a16:creationId xmlns:a16="http://schemas.microsoft.com/office/drawing/2014/main" id="{0F2C82D8-CC8F-1708-4DFA-9B683D281575}"/>
                  </a:ext>
                </a:extLst>
              </p:cNvPr>
              <p:cNvSpPr txBox="1"/>
              <p:nvPr/>
            </p:nvSpPr>
            <p:spPr>
              <a:xfrm>
                <a:off x="14183991" y="27023808"/>
                <a:ext cx="5494732" cy="707886"/>
              </a:xfrm>
              <a:prstGeom prst="rect">
                <a:avLst/>
              </a:prstGeom>
              <a:noFill/>
            </p:spPr>
            <p:txBody>
              <a:bodyPr wrap="square" rtlCol="1">
                <a:spAutoFit/>
              </a:bodyPr>
              <a:lstStyle/>
              <a:p>
                <a:pPr algn="r"/>
                <a:r>
                  <a:rPr lang="ar-SA" sz="4000" dirty="0">
                    <a:cs typeface="+mj-cs"/>
                  </a:rPr>
                  <a:t>محطة توليد طاقة شمسية </a:t>
                </a:r>
              </a:p>
            </p:txBody>
          </p:sp>
          <p:pic>
            <p:nvPicPr>
              <p:cNvPr id="101" name="Picture 100">
                <a:extLst>
                  <a:ext uri="{FF2B5EF4-FFF2-40B4-BE49-F238E27FC236}">
                    <a16:creationId xmlns:a16="http://schemas.microsoft.com/office/drawing/2014/main" id="{29F24044-B34B-E733-14B3-BF9AE6D0268B}"/>
                  </a:ext>
                </a:extLst>
              </p:cNvPr>
              <p:cNvPicPr>
                <a:picLocks noChangeAspect="1"/>
              </p:cNvPicPr>
              <p:nvPr/>
            </p:nvPicPr>
            <p:blipFill>
              <a:blip r:embed="rId43">
                <a:extLst>
                  <a:ext uri="{BEBA8EAE-BF5A-486C-A8C5-ECC9F3942E4B}">
                    <a14:imgProps xmlns:a14="http://schemas.microsoft.com/office/drawing/2010/main">
                      <a14:imgLayer r:embed="rId44">
                        <a14:imgEffect>
                          <a14:backgroundRemoval t="9195" b="89655" l="9774" r="90226">
                            <a14:foregroundMark x1="67669" y1="57471" x2="67669" y2="57471"/>
                            <a14:foregroundMark x1="88722" y1="56322" x2="88722" y2="56322"/>
                            <a14:foregroundMark x1="90226" y1="41379" x2="90226" y2="41379"/>
                            <a14:foregroundMark x1="90226" y1="28736" x2="90226" y2="28736"/>
                            <a14:foregroundMark x1="87970" y1="11494" x2="87970" y2="11494"/>
                            <a14:foregroundMark x1="87970" y1="10345" x2="87970" y2="10345"/>
                            <a14:backgroundMark x1="92481" y1="39080" x2="92481" y2="39080"/>
                          </a14:backgroundRemoval>
                        </a14:imgEffect>
                      </a14:imgLayer>
                    </a14:imgProps>
                  </a:ext>
                </a:extLst>
              </a:blip>
              <a:stretch>
                <a:fillRect/>
              </a:stretch>
            </p:blipFill>
            <p:spPr>
              <a:xfrm>
                <a:off x="19544490" y="28714408"/>
                <a:ext cx="1081956" cy="707746"/>
              </a:xfrm>
              <a:prstGeom prst="rect">
                <a:avLst/>
              </a:prstGeom>
            </p:spPr>
          </p:pic>
          <p:sp>
            <p:nvSpPr>
              <p:cNvPr id="102" name="TextBox 101">
                <a:extLst>
                  <a:ext uri="{FF2B5EF4-FFF2-40B4-BE49-F238E27FC236}">
                    <a16:creationId xmlns:a16="http://schemas.microsoft.com/office/drawing/2014/main" id="{7837AF72-2DC9-483C-B7D4-40B428FF0684}"/>
                  </a:ext>
                </a:extLst>
              </p:cNvPr>
              <p:cNvSpPr txBox="1"/>
              <p:nvPr/>
            </p:nvSpPr>
            <p:spPr>
              <a:xfrm>
                <a:off x="14001038" y="28689008"/>
                <a:ext cx="5494732" cy="707886"/>
              </a:xfrm>
              <a:prstGeom prst="rect">
                <a:avLst/>
              </a:prstGeom>
              <a:noFill/>
            </p:spPr>
            <p:txBody>
              <a:bodyPr wrap="square" rtlCol="1">
                <a:spAutoFit/>
              </a:bodyPr>
              <a:lstStyle/>
              <a:p>
                <a:pPr algn="r"/>
                <a:r>
                  <a:rPr lang="ar-SA" sz="4000" dirty="0">
                    <a:cs typeface="+mj-cs"/>
                  </a:rPr>
                  <a:t>مدينة صناعية</a:t>
                </a:r>
              </a:p>
            </p:txBody>
          </p:sp>
          <p:pic>
            <p:nvPicPr>
              <p:cNvPr id="103" name="Picture 102">
                <a:extLst>
                  <a:ext uri="{FF2B5EF4-FFF2-40B4-BE49-F238E27FC236}">
                    <a16:creationId xmlns:a16="http://schemas.microsoft.com/office/drawing/2014/main" id="{435A925A-9BCE-BABE-87A6-DA3858442B9A}"/>
                  </a:ext>
                </a:extLst>
              </p:cNvPr>
              <p:cNvPicPr>
                <a:picLocks noChangeAspect="1"/>
              </p:cNvPicPr>
              <p:nvPr/>
            </p:nvPicPr>
            <p:blipFill>
              <a:blip r:embed="rId45">
                <a:extLst>
                  <a:ext uri="{BEBA8EAE-BF5A-486C-A8C5-ECC9F3942E4B}">
                    <a14:imgProps xmlns:a14="http://schemas.microsoft.com/office/drawing/2010/main">
                      <a14:imgLayer r:embed="rId46">
                        <a14:imgEffect>
                          <a14:backgroundRemoval t="10000" b="90000" l="10000" r="90000"/>
                        </a14:imgEffect>
                      </a14:imgLayer>
                    </a14:imgProps>
                  </a:ext>
                </a:extLst>
              </a:blip>
              <a:stretch>
                <a:fillRect/>
              </a:stretch>
            </p:blipFill>
            <p:spPr>
              <a:xfrm>
                <a:off x="19515943" y="29514779"/>
                <a:ext cx="1239287" cy="799014"/>
              </a:xfrm>
              <a:prstGeom prst="rect">
                <a:avLst/>
              </a:prstGeom>
            </p:spPr>
          </p:pic>
          <p:sp>
            <p:nvSpPr>
              <p:cNvPr id="104" name="TextBox 103">
                <a:extLst>
                  <a:ext uri="{FF2B5EF4-FFF2-40B4-BE49-F238E27FC236}">
                    <a16:creationId xmlns:a16="http://schemas.microsoft.com/office/drawing/2014/main" id="{B46C28D1-1758-4392-6DD3-A7BFB184087D}"/>
                  </a:ext>
                </a:extLst>
              </p:cNvPr>
              <p:cNvSpPr txBox="1"/>
              <p:nvPr/>
            </p:nvSpPr>
            <p:spPr>
              <a:xfrm>
                <a:off x="13990871" y="29495733"/>
                <a:ext cx="5494732" cy="707886"/>
              </a:xfrm>
              <a:prstGeom prst="rect">
                <a:avLst/>
              </a:prstGeom>
              <a:noFill/>
            </p:spPr>
            <p:txBody>
              <a:bodyPr wrap="square" rtlCol="1">
                <a:spAutoFit/>
              </a:bodyPr>
              <a:lstStyle/>
              <a:p>
                <a:pPr algn="r"/>
                <a:r>
                  <a:rPr lang="ar-SA" sz="4000" dirty="0">
                    <a:cs typeface="+mj-cs"/>
                  </a:rPr>
                  <a:t>منطقة تصنيع حجر</a:t>
                </a:r>
              </a:p>
            </p:txBody>
          </p:sp>
          <p:pic>
            <p:nvPicPr>
              <p:cNvPr id="105" name="Picture 104">
                <a:extLst>
                  <a:ext uri="{FF2B5EF4-FFF2-40B4-BE49-F238E27FC236}">
                    <a16:creationId xmlns:a16="http://schemas.microsoft.com/office/drawing/2014/main" id="{27DF9106-F659-B309-3DC7-76ED519E8BE4}"/>
                  </a:ext>
                </a:extLst>
              </p:cNvPr>
              <p:cNvPicPr>
                <a:picLocks noChangeAspect="1"/>
              </p:cNvPicPr>
              <p:nvPr/>
            </p:nvPicPr>
            <p:blipFill>
              <a:blip r:embed="rId47">
                <a:extLst>
                  <a:ext uri="{BEBA8EAE-BF5A-486C-A8C5-ECC9F3942E4B}">
                    <a14:imgProps xmlns:a14="http://schemas.microsoft.com/office/drawing/2010/main">
                      <a14:imgLayer r:embed="rId48">
                        <a14:imgEffect>
                          <a14:backgroundRemoval t="10000" b="90000" l="10000" r="90000"/>
                        </a14:imgEffect>
                      </a14:imgLayer>
                    </a14:imgProps>
                  </a:ext>
                </a:extLst>
              </a:blip>
              <a:stretch>
                <a:fillRect/>
              </a:stretch>
            </p:blipFill>
            <p:spPr>
              <a:xfrm>
                <a:off x="13895212" y="27751983"/>
                <a:ext cx="1187106" cy="952709"/>
              </a:xfrm>
              <a:prstGeom prst="rect">
                <a:avLst/>
              </a:prstGeom>
            </p:spPr>
          </p:pic>
          <p:sp>
            <p:nvSpPr>
              <p:cNvPr id="106" name="TextBox 105">
                <a:extLst>
                  <a:ext uri="{FF2B5EF4-FFF2-40B4-BE49-F238E27FC236}">
                    <a16:creationId xmlns:a16="http://schemas.microsoft.com/office/drawing/2014/main" id="{96D5EFC0-E3A5-3AB9-4879-7013E0CC9230}"/>
                  </a:ext>
                </a:extLst>
              </p:cNvPr>
              <p:cNvSpPr txBox="1"/>
              <p:nvPr/>
            </p:nvSpPr>
            <p:spPr>
              <a:xfrm>
                <a:off x="8311627" y="27865857"/>
                <a:ext cx="5494732" cy="707886"/>
              </a:xfrm>
              <a:prstGeom prst="rect">
                <a:avLst/>
              </a:prstGeom>
              <a:noFill/>
            </p:spPr>
            <p:txBody>
              <a:bodyPr wrap="square" rtlCol="1">
                <a:spAutoFit/>
              </a:bodyPr>
              <a:lstStyle/>
              <a:p>
                <a:pPr algn="r"/>
                <a:r>
                  <a:rPr lang="ar-SA" sz="4000" dirty="0">
                    <a:cs typeface="+mj-cs"/>
                  </a:rPr>
                  <a:t>حزام اخضر</a:t>
                </a:r>
              </a:p>
            </p:txBody>
          </p:sp>
          <p:pic>
            <p:nvPicPr>
              <p:cNvPr id="107" name="Picture 106">
                <a:extLst>
                  <a:ext uri="{FF2B5EF4-FFF2-40B4-BE49-F238E27FC236}">
                    <a16:creationId xmlns:a16="http://schemas.microsoft.com/office/drawing/2014/main" id="{CB97E43B-86B8-BB65-BFAB-F7A008492047}"/>
                  </a:ext>
                </a:extLst>
              </p:cNvPr>
              <p:cNvPicPr>
                <a:picLocks noChangeAspect="1"/>
              </p:cNvPicPr>
              <p:nvPr/>
            </p:nvPicPr>
            <p:blipFill>
              <a:blip r:embed="rId49">
                <a:extLst>
                  <a:ext uri="{BEBA8EAE-BF5A-486C-A8C5-ECC9F3942E4B}">
                    <a14:imgProps xmlns:a14="http://schemas.microsoft.com/office/drawing/2010/main">
                      <a14:imgLayer r:embed="rId50">
                        <a14:imgEffect>
                          <a14:backgroundRemoval t="10000" b="90000" l="10000" r="90000"/>
                        </a14:imgEffect>
                      </a14:imgLayer>
                    </a14:imgProps>
                  </a:ext>
                </a:extLst>
              </a:blip>
              <a:stretch>
                <a:fillRect/>
              </a:stretch>
            </p:blipFill>
            <p:spPr>
              <a:xfrm>
                <a:off x="13665304" y="28750923"/>
                <a:ext cx="1581908" cy="510293"/>
              </a:xfrm>
              <a:prstGeom prst="rect">
                <a:avLst/>
              </a:prstGeom>
            </p:spPr>
          </p:pic>
          <p:sp>
            <p:nvSpPr>
              <p:cNvPr id="108" name="TextBox 107">
                <a:extLst>
                  <a:ext uri="{FF2B5EF4-FFF2-40B4-BE49-F238E27FC236}">
                    <a16:creationId xmlns:a16="http://schemas.microsoft.com/office/drawing/2014/main" id="{92B64AB7-720B-829D-39CC-C7DB0351E726}"/>
                  </a:ext>
                </a:extLst>
              </p:cNvPr>
              <p:cNvSpPr txBox="1"/>
              <p:nvPr/>
            </p:nvSpPr>
            <p:spPr>
              <a:xfrm>
                <a:off x="8289246" y="28635436"/>
                <a:ext cx="5494732" cy="707886"/>
              </a:xfrm>
              <a:prstGeom prst="rect">
                <a:avLst/>
              </a:prstGeom>
              <a:noFill/>
            </p:spPr>
            <p:txBody>
              <a:bodyPr wrap="square" rtlCol="1">
                <a:spAutoFit/>
              </a:bodyPr>
              <a:lstStyle/>
              <a:p>
                <a:pPr algn="r"/>
                <a:r>
                  <a:rPr lang="ar-SA" sz="4000" dirty="0">
                    <a:cs typeface="+mj-cs"/>
                  </a:rPr>
                  <a:t>ممرات تنموية</a:t>
                </a:r>
              </a:p>
            </p:txBody>
          </p:sp>
          <p:pic>
            <p:nvPicPr>
              <p:cNvPr id="109" name="Picture 108">
                <a:extLst>
                  <a:ext uri="{FF2B5EF4-FFF2-40B4-BE49-F238E27FC236}">
                    <a16:creationId xmlns:a16="http://schemas.microsoft.com/office/drawing/2014/main" id="{0E267CA1-8F47-584F-64E9-46287B4751FE}"/>
                  </a:ext>
                </a:extLst>
              </p:cNvPr>
              <p:cNvPicPr>
                <a:picLocks noChangeAspect="1"/>
              </p:cNvPicPr>
              <p:nvPr/>
            </p:nvPicPr>
            <p:blipFill>
              <a:blip r:embed="rId51">
                <a:extLst>
                  <a:ext uri="{BEBA8EAE-BF5A-486C-A8C5-ECC9F3942E4B}">
                    <a14:imgProps xmlns:a14="http://schemas.microsoft.com/office/drawing/2010/main">
                      <a14:imgLayer r:embed="rId52">
                        <a14:imgEffect>
                          <a14:backgroundRemoval t="5288" b="89904" l="9091" r="89899">
                            <a14:foregroundMark x1="45455" y1="11538" x2="45455" y2="11538"/>
                            <a14:foregroundMark x1="45455" y1="10577" x2="43434" y2="8654"/>
                            <a14:foregroundMark x1="49495" y1="9135" x2="49495" y2="9135"/>
                            <a14:foregroundMark x1="40404" y1="5288" x2="40404" y2="5288"/>
                            <a14:backgroundMark x1="51515" y1="58173" x2="51515" y2="58173"/>
                          </a14:backgroundRemoval>
                        </a14:imgEffect>
                      </a14:imgLayer>
                    </a14:imgProps>
                  </a:ext>
                </a:extLst>
              </a:blip>
              <a:stretch>
                <a:fillRect/>
              </a:stretch>
            </p:blipFill>
            <p:spPr>
              <a:xfrm>
                <a:off x="43307185" y="4245429"/>
                <a:ext cx="2053106" cy="4313596"/>
              </a:xfrm>
              <a:prstGeom prst="rect">
                <a:avLst/>
              </a:prstGeom>
            </p:spPr>
          </p:pic>
          <p:pic>
            <p:nvPicPr>
              <p:cNvPr id="110" name="Picture 109">
                <a:extLst>
                  <a:ext uri="{FF2B5EF4-FFF2-40B4-BE49-F238E27FC236}">
                    <a16:creationId xmlns:a16="http://schemas.microsoft.com/office/drawing/2014/main" id="{37BE5B13-C5E7-CEB9-3825-279C5FB49465}"/>
                  </a:ext>
                </a:extLst>
              </p:cNvPr>
              <p:cNvPicPr>
                <a:picLocks noChangeAspect="1"/>
              </p:cNvPicPr>
              <p:nvPr/>
            </p:nvPicPr>
            <p:blipFill>
              <a:blip r:embed="rId53">
                <a:extLst>
                  <a:ext uri="{28A0092B-C50C-407E-A947-70E740481C1C}">
                    <a14:useLocalDpi xmlns:a14="http://schemas.microsoft.com/office/drawing/2010/main" val="0"/>
                  </a:ext>
                </a:extLst>
              </a:blip>
              <a:stretch>
                <a:fillRect/>
              </a:stretch>
            </p:blipFill>
            <p:spPr>
              <a:xfrm>
                <a:off x="5029673" y="25171392"/>
                <a:ext cx="16993066" cy="1807380"/>
              </a:xfrm>
              <a:prstGeom prst="rect">
                <a:avLst/>
              </a:prstGeom>
            </p:spPr>
          </p:pic>
          <p:pic>
            <p:nvPicPr>
              <p:cNvPr id="111" name="Picture 110">
                <a:extLst>
                  <a:ext uri="{FF2B5EF4-FFF2-40B4-BE49-F238E27FC236}">
                    <a16:creationId xmlns:a16="http://schemas.microsoft.com/office/drawing/2014/main" id="{C5D2D889-D146-9B42-4E6F-05F5F4A00039}"/>
                  </a:ext>
                </a:extLst>
              </p:cNvPr>
              <p:cNvPicPr>
                <a:picLocks noChangeAspect="1"/>
              </p:cNvPicPr>
              <p:nvPr/>
            </p:nvPicPr>
            <p:blipFill>
              <a:blip r:embed="rId54">
                <a:extLst>
                  <a:ext uri="{BEBA8EAE-BF5A-486C-A8C5-ECC9F3942E4B}">
                    <a14:imgProps xmlns:a14="http://schemas.microsoft.com/office/drawing/2010/main">
                      <a14:imgLayer r:embed="rId55">
                        <a14:imgEffect>
                          <a14:backgroundRemoval t="10000" b="90000" l="10000" r="90000">
                            <a14:foregroundMark x1="50000" y1="57143" x2="50000" y2="57143"/>
                            <a14:foregroundMark x1="88971" y1="39560" x2="88971" y2="39560"/>
                          </a14:backgroundRemoval>
                        </a14:imgEffect>
                      </a14:imgLayer>
                    </a14:imgProps>
                  </a:ext>
                </a:extLst>
              </a:blip>
              <a:stretch>
                <a:fillRect/>
              </a:stretch>
            </p:blipFill>
            <p:spPr>
              <a:xfrm>
                <a:off x="13866924" y="26901172"/>
                <a:ext cx="1260801" cy="843625"/>
              </a:xfrm>
              <a:prstGeom prst="rect">
                <a:avLst/>
              </a:prstGeom>
            </p:spPr>
          </p:pic>
          <p:sp>
            <p:nvSpPr>
              <p:cNvPr id="112" name="TextBox 111">
                <a:extLst>
                  <a:ext uri="{FF2B5EF4-FFF2-40B4-BE49-F238E27FC236}">
                    <a16:creationId xmlns:a16="http://schemas.microsoft.com/office/drawing/2014/main" id="{AA8590D3-987F-C114-6712-DF36C47762A1}"/>
                  </a:ext>
                </a:extLst>
              </p:cNvPr>
              <p:cNvSpPr txBox="1"/>
              <p:nvPr/>
            </p:nvSpPr>
            <p:spPr>
              <a:xfrm>
                <a:off x="8160783" y="27001379"/>
                <a:ext cx="5494732" cy="707886"/>
              </a:xfrm>
              <a:prstGeom prst="rect">
                <a:avLst/>
              </a:prstGeom>
              <a:noFill/>
            </p:spPr>
            <p:txBody>
              <a:bodyPr wrap="square" rtlCol="1">
                <a:spAutoFit/>
              </a:bodyPr>
              <a:lstStyle/>
              <a:p>
                <a:pPr algn="r"/>
                <a:r>
                  <a:rPr lang="ar-SA" sz="4000" dirty="0">
                    <a:cs typeface="+mj-cs"/>
                  </a:rPr>
                  <a:t>منطقة تصنيع زراعي</a:t>
                </a:r>
              </a:p>
            </p:txBody>
          </p:sp>
        </p:grpSp>
        <p:pic>
          <p:nvPicPr>
            <p:cNvPr id="114" name="Picture 113">
              <a:extLst>
                <a:ext uri="{FF2B5EF4-FFF2-40B4-BE49-F238E27FC236}">
                  <a16:creationId xmlns:a16="http://schemas.microsoft.com/office/drawing/2014/main" id="{FBCA6861-3564-A0DA-FC6B-294D1F981EEF}"/>
                </a:ext>
              </a:extLst>
            </p:cNvPr>
            <p:cNvPicPr>
              <a:picLocks noChangeAspect="1"/>
            </p:cNvPicPr>
            <p:nvPr/>
          </p:nvPicPr>
          <p:blipFill>
            <a:blip r:embed="rId56">
              <a:extLst>
                <a:ext uri="{BEBA8EAE-BF5A-486C-A8C5-ECC9F3942E4B}">
                  <a14:imgProps xmlns:a14="http://schemas.microsoft.com/office/drawing/2010/main">
                    <a14:imgLayer r:embed="rId57">
                      <a14:imgEffect>
                        <a14:backgroundRemoval t="10000" b="90000" l="10000" r="90000"/>
                      </a14:imgEffect>
                    </a14:imgLayer>
                  </a14:imgProps>
                </a:ext>
              </a:extLst>
            </a:blip>
            <a:stretch>
              <a:fillRect/>
            </a:stretch>
          </p:blipFill>
          <p:spPr>
            <a:xfrm>
              <a:off x="7943850" y="11792395"/>
              <a:ext cx="728777" cy="657924"/>
            </a:xfrm>
            <a:prstGeom prst="rect">
              <a:avLst/>
            </a:prstGeom>
          </p:spPr>
        </p:pic>
        <p:pic>
          <p:nvPicPr>
            <p:cNvPr id="116" name="Picture 115">
              <a:extLst>
                <a:ext uri="{FF2B5EF4-FFF2-40B4-BE49-F238E27FC236}">
                  <a16:creationId xmlns:a16="http://schemas.microsoft.com/office/drawing/2014/main" id="{1C2F60B6-CDC1-11C5-ABA2-E5903A0F7B4D}"/>
                </a:ext>
              </a:extLst>
            </p:cNvPr>
            <p:cNvPicPr>
              <a:picLocks noChangeAspect="1"/>
            </p:cNvPicPr>
            <p:nvPr/>
          </p:nvPicPr>
          <p:blipFill>
            <a:blip r:embed="rId56">
              <a:extLst>
                <a:ext uri="{BEBA8EAE-BF5A-486C-A8C5-ECC9F3942E4B}">
                  <a14:imgProps xmlns:a14="http://schemas.microsoft.com/office/drawing/2010/main">
                    <a14:imgLayer r:embed="rId57">
                      <a14:imgEffect>
                        <a14:backgroundRemoval t="10000" b="90000" l="10000" r="90000"/>
                      </a14:imgEffect>
                    </a14:imgLayer>
                  </a14:imgProps>
                </a:ext>
              </a:extLst>
            </a:blip>
            <a:stretch>
              <a:fillRect/>
            </a:stretch>
          </p:blipFill>
          <p:spPr>
            <a:xfrm>
              <a:off x="21203264" y="29368861"/>
              <a:ext cx="910249" cy="821753"/>
            </a:xfrm>
            <a:prstGeom prst="rect">
              <a:avLst/>
            </a:prstGeom>
          </p:spPr>
        </p:pic>
        <p:sp>
          <p:nvSpPr>
            <p:cNvPr id="117" name="TextBox 116">
              <a:extLst>
                <a:ext uri="{FF2B5EF4-FFF2-40B4-BE49-F238E27FC236}">
                  <a16:creationId xmlns:a16="http://schemas.microsoft.com/office/drawing/2014/main" id="{6F9EFB44-7B7F-1CA8-6D73-052C1A111DA2}"/>
                </a:ext>
              </a:extLst>
            </p:cNvPr>
            <p:cNvSpPr txBox="1"/>
            <p:nvPr/>
          </p:nvSpPr>
          <p:spPr>
            <a:xfrm>
              <a:off x="17165340" y="29464369"/>
              <a:ext cx="4050687" cy="707886"/>
            </a:xfrm>
            <a:prstGeom prst="rect">
              <a:avLst/>
            </a:prstGeom>
            <a:noFill/>
          </p:spPr>
          <p:txBody>
            <a:bodyPr wrap="square" rtlCol="1">
              <a:spAutoFit/>
            </a:bodyPr>
            <a:lstStyle/>
            <a:p>
              <a:pPr algn="r"/>
              <a:r>
                <a:rPr lang="ar-SA" sz="4000" dirty="0">
                  <a:cs typeface="+mj-cs"/>
                </a:rPr>
                <a:t>مراكز لوجيستية قائمة</a:t>
              </a:r>
            </a:p>
          </p:txBody>
        </p:sp>
        <p:pic>
          <p:nvPicPr>
            <p:cNvPr id="119" name="Picture 118">
              <a:extLst>
                <a:ext uri="{FF2B5EF4-FFF2-40B4-BE49-F238E27FC236}">
                  <a16:creationId xmlns:a16="http://schemas.microsoft.com/office/drawing/2014/main" id="{821BCCEF-FF1A-D5E0-DA9E-E31A6D82C1DC}"/>
                </a:ext>
              </a:extLst>
            </p:cNvPr>
            <p:cNvPicPr>
              <a:picLocks noChangeAspect="1"/>
            </p:cNvPicPr>
            <p:nvPr/>
          </p:nvPicPr>
          <p:blipFill>
            <a:blip r:embed="rId58">
              <a:extLst>
                <a:ext uri="{BEBA8EAE-BF5A-486C-A8C5-ECC9F3942E4B}">
                  <a14:imgProps xmlns:a14="http://schemas.microsoft.com/office/drawing/2010/main">
                    <a14:imgLayer r:embed="rId59">
                      <a14:imgEffect>
                        <a14:backgroundRemoval t="9420" b="90580" l="9459" r="89865">
                          <a14:foregroundMark x1="36486" y1="16667" x2="36486" y2="16667"/>
                          <a14:foregroundMark x1="45946" y1="15217" x2="45946" y2="15217"/>
                          <a14:foregroundMark x1="84459" y1="35507" x2="84459" y2="35507"/>
                          <a14:foregroundMark x1="87162" y1="50000" x2="87162" y2="50000"/>
                          <a14:foregroundMark x1="84459" y1="68841" x2="84459" y2="68841"/>
                          <a14:foregroundMark x1="76351" y1="78986" x2="76351" y2="78986"/>
                          <a14:foregroundMark x1="64189" y1="86957" x2="64189" y2="86957"/>
                          <a14:foregroundMark x1="48649" y1="90580" x2="48649" y2="90580"/>
                          <a14:foregroundMark x1="37838" y1="86232" x2="37838" y2="86232"/>
                          <a14:foregroundMark x1="27027" y1="78986" x2="27027" y2="78986"/>
                          <a14:foregroundMark x1="17568" y1="59420" x2="17568" y2="59420"/>
                        </a14:backgroundRemoval>
                      </a14:imgEffect>
                    </a14:imgLayer>
                  </a14:imgProps>
                </a:ext>
              </a:extLst>
            </a:blip>
            <a:stretch>
              <a:fillRect/>
            </a:stretch>
          </p:blipFill>
          <p:spPr>
            <a:xfrm>
              <a:off x="10786353" y="18357561"/>
              <a:ext cx="1409700" cy="1314450"/>
            </a:xfrm>
            <a:prstGeom prst="rect">
              <a:avLst/>
            </a:prstGeom>
          </p:spPr>
        </p:pic>
        <p:sp>
          <p:nvSpPr>
            <p:cNvPr id="120" name="TextBox 119">
              <a:extLst>
                <a:ext uri="{FF2B5EF4-FFF2-40B4-BE49-F238E27FC236}">
                  <a16:creationId xmlns:a16="http://schemas.microsoft.com/office/drawing/2014/main" id="{340834B2-AB4A-6BB5-31F5-210F4EBF318D}"/>
                </a:ext>
              </a:extLst>
            </p:cNvPr>
            <p:cNvSpPr txBox="1"/>
            <p:nvPr/>
          </p:nvSpPr>
          <p:spPr>
            <a:xfrm>
              <a:off x="11796561" y="18119033"/>
              <a:ext cx="1048599" cy="553998"/>
            </a:xfrm>
            <a:prstGeom prst="rect">
              <a:avLst/>
            </a:prstGeom>
            <a:noFill/>
          </p:spPr>
          <p:txBody>
            <a:bodyPr wrap="square" rtlCol="1">
              <a:spAutoFit/>
            </a:bodyPr>
            <a:lstStyle/>
            <a:p>
              <a:r>
                <a:rPr lang="ar-SA" sz="3000" b="1" dirty="0">
                  <a:cs typeface="+mj-cs"/>
                </a:rPr>
                <a:t>بديا</a:t>
              </a:r>
            </a:p>
          </p:txBody>
        </p:sp>
        <p:pic>
          <p:nvPicPr>
            <p:cNvPr id="121" name="Picture 120">
              <a:extLst>
                <a:ext uri="{FF2B5EF4-FFF2-40B4-BE49-F238E27FC236}">
                  <a16:creationId xmlns:a16="http://schemas.microsoft.com/office/drawing/2014/main" id="{3969DE07-8F48-AF30-82A8-5398761D4A3A}"/>
                </a:ext>
              </a:extLst>
            </p:cNvPr>
            <p:cNvPicPr>
              <a:picLocks noChangeAspect="1"/>
            </p:cNvPicPr>
            <p:nvPr/>
          </p:nvPicPr>
          <p:blipFill>
            <a:blip r:embed="rId58">
              <a:extLst>
                <a:ext uri="{BEBA8EAE-BF5A-486C-A8C5-ECC9F3942E4B}">
                  <a14:imgProps xmlns:a14="http://schemas.microsoft.com/office/drawing/2010/main">
                    <a14:imgLayer r:embed="rId59">
                      <a14:imgEffect>
                        <a14:backgroundRemoval t="9420" b="90580" l="9459" r="89865">
                          <a14:foregroundMark x1="36486" y1="16667" x2="36486" y2="16667"/>
                          <a14:foregroundMark x1="45946" y1="15217" x2="45946" y2="15217"/>
                          <a14:foregroundMark x1="84459" y1="35507" x2="84459" y2="35507"/>
                          <a14:foregroundMark x1="87162" y1="50000" x2="87162" y2="50000"/>
                          <a14:foregroundMark x1="84459" y1="68841" x2="84459" y2="68841"/>
                          <a14:foregroundMark x1="76351" y1="78986" x2="76351" y2="78986"/>
                          <a14:foregroundMark x1="64189" y1="86957" x2="64189" y2="86957"/>
                          <a14:foregroundMark x1="48649" y1="90580" x2="48649" y2="90580"/>
                          <a14:foregroundMark x1="37838" y1="86232" x2="37838" y2="86232"/>
                          <a14:foregroundMark x1="27027" y1="78986" x2="27027" y2="78986"/>
                          <a14:foregroundMark x1="17568" y1="59420" x2="17568" y2="59420"/>
                        </a14:backgroundRemoval>
                      </a14:imgEffect>
                    </a14:imgLayer>
                  </a14:imgProps>
                </a:ext>
              </a:extLst>
            </a:blip>
            <a:stretch>
              <a:fillRect/>
            </a:stretch>
          </p:blipFill>
          <p:spPr>
            <a:xfrm>
              <a:off x="26223607" y="29368861"/>
              <a:ext cx="859596" cy="801515"/>
            </a:xfrm>
            <a:prstGeom prst="rect">
              <a:avLst/>
            </a:prstGeom>
          </p:spPr>
        </p:pic>
        <p:sp>
          <p:nvSpPr>
            <p:cNvPr id="122" name="TextBox 121">
              <a:extLst>
                <a:ext uri="{FF2B5EF4-FFF2-40B4-BE49-F238E27FC236}">
                  <a16:creationId xmlns:a16="http://schemas.microsoft.com/office/drawing/2014/main" id="{A63DF2A7-2533-BC06-5982-F296792259A4}"/>
                </a:ext>
              </a:extLst>
            </p:cNvPr>
            <p:cNvSpPr txBox="1"/>
            <p:nvPr/>
          </p:nvSpPr>
          <p:spPr>
            <a:xfrm>
              <a:off x="20718830" y="29442864"/>
              <a:ext cx="5509884" cy="707886"/>
            </a:xfrm>
            <a:prstGeom prst="rect">
              <a:avLst/>
            </a:prstGeom>
            <a:noFill/>
          </p:spPr>
          <p:txBody>
            <a:bodyPr wrap="square" rtlCol="1">
              <a:spAutoFit/>
            </a:bodyPr>
            <a:lstStyle/>
            <a:p>
              <a:pPr algn="r"/>
              <a:r>
                <a:rPr lang="ar-SA" sz="4000" dirty="0">
                  <a:cs typeface="+mj-cs"/>
                </a:rPr>
                <a:t>مستشفى مقترح</a:t>
              </a:r>
            </a:p>
          </p:txBody>
        </p:sp>
      </p:grpSp>
    </p:spTree>
    <p:extLst>
      <p:ext uri="{BB962C8B-B14F-4D97-AF65-F5344CB8AC3E}">
        <p14:creationId xmlns:p14="http://schemas.microsoft.com/office/powerpoint/2010/main" val="19913292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FF4847B9-07B9-80BC-1F17-0B4624A02D84}"/>
              </a:ext>
            </a:extLst>
          </p:cNvPr>
          <p:cNvGrpSpPr/>
          <p:nvPr/>
        </p:nvGrpSpPr>
        <p:grpSpPr>
          <a:xfrm>
            <a:off x="-55444" y="6"/>
            <a:ext cx="50455394" cy="30275200"/>
            <a:chOff x="-55444" y="6"/>
            <a:chExt cx="50455394" cy="30275200"/>
          </a:xfrm>
        </p:grpSpPr>
        <p:grpSp>
          <p:nvGrpSpPr>
            <p:cNvPr id="7" name="Group 6">
              <a:extLst>
                <a:ext uri="{FF2B5EF4-FFF2-40B4-BE49-F238E27FC236}">
                  <a16:creationId xmlns:a16="http://schemas.microsoft.com/office/drawing/2014/main" id="{D66859C9-396F-32EA-A472-5A5A7126C20C}"/>
                </a:ext>
              </a:extLst>
            </p:cNvPr>
            <p:cNvGrpSpPr/>
            <p:nvPr/>
          </p:nvGrpSpPr>
          <p:grpSpPr>
            <a:xfrm>
              <a:off x="-55444" y="6"/>
              <a:ext cx="42803763" cy="30275200"/>
              <a:chOff x="3798096" y="6"/>
              <a:chExt cx="42803763" cy="30275200"/>
            </a:xfrm>
          </p:grpSpPr>
          <p:pic>
            <p:nvPicPr>
              <p:cNvPr id="17" name="Picture 16">
                <a:extLst>
                  <a:ext uri="{FF2B5EF4-FFF2-40B4-BE49-F238E27FC236}">
                    <a16:creationId xmlns:a16="http://schemas.microsoft.com/office/drawing/2014/main" id="{49899E49-7265-666E-CD01-B9BD19B5B5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8096" y="6"/>
                <a:ext cx="42803763" cy="30275200"/>
              </a:xfrm>
              <a:prstGeom prst="rect">
                <a:avLst/>
              </a:prstGeom>
            </p:spPr>
          </p:pic>
          <p:pic>
            <p:nvPicPr>
              <p:cNvPr id="18" name="Picture 17">
                <a:extLst>
                  <a:ext uri="{FF2B5EF4-FFF2-40B4-BE49-F238E27FC236}">
                    <a16:creationId xmlns:a16="http://schemas.microsoft.com/office/drawing/2014/main" id="{D99E6037-8317-CC75-2AFF-0D43D41785AF}"/>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288" b="89904" l="9091" r="89899">
                            <a14:foregroundMark x1="45455" y1="11538" x2="45455" y2="11538"/>
                            <a14:foregroundMark x1="45455" y1="10577" x2="43434" y2="8654"/>
                            <a14:foregroundMark x1="49495" y1="9135" x2="49495" y2="9135"/>
                            <a14:foregroundMark x1="40404" y1="5288" x2="40404" y2="5288"/>
                            <a14:backgroundMark x1="51515" y1="58173" x2="51515" y2="58173"/>
                          </a14:backgroundRemoval>
                        </a14:imgEffect>
                      </a14:imgLayer>
                    </a14:imgProps>
                  </a:ext>
                </a:extLst>
              </a:blip>
              <a:stretch>
                <a:fillRect/>
              </a:stretch>
            </p:blipFill>
            <p:spPr>
              <a:xfrm>
                <a:off x="43307185" y="4245429"/>
                <a:ext cx="2053106" cy="4313596"/>
              </a:xfrm>
              <a:prstGeom prst="rect">
                <a:avLst/>
              </a:prstGeom>
            </p:spPr>
          </p:pic>
          <p:pic>
            <p:nvPicPr>
              <p:cNvPr id="19" name="Picture 18">
                <a:extLst>
                  <a:ext uri="{FF2B5EF4-FFF2-40B4-BE49-F238E27FC236}">
                    <a16:creationId xmlns:a16="http://schemas.microsoft.com/office/drawing/2014/main" id="{BCA3640A-6CCB-5AC6-D5B1-5F88571479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4359" y="27588017"/>
                <a:ext cx="16993066" cy="1807380"/>
              </a:xfrm>
              <a:prstGeom prst="rect">
                <a:avLst/>
              </a:prstGeom>
            </p:spPr>
          </p:pic>
        </p:grpSp>
        <p:pic>
          <p:nvPicPr>
            <p:cNvPr id="2" name="Picture 1">
              <a:extLst>
                <a:ext uri="{FF2B5EF4-FFF2-40B4-BE49-F238E27FC236}">
                  <a16:creationId xmlns:a16="http://schemas.microsoft.com/office/drawing/2014/main" id="{B6C922A0-0B3F-7432-95F3-E442737EC5C1}"/>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9420" b="90580" l="9459" r="89865">
                          <a14:foregroundMark x1="36486" y1="16667" x2="36486" y2="16667"/>
                          <a14:foregroundMark x1="45946" y1="15217" x2="45946" y2="15217"/>
                          <a14:foregroundMark x1="84459" y1="35507" x2="84459" y2="35507"/>
                          <a14:foregroundMark x1="87162" y1="50000" x2="87162" y2="50000"/>
                          <a14:foregroundMark x1="84459" y1="68841" x2="84459" y2="68841"/>
                          <a14:foregroundMark x1="76351" y1="78986" x2="76351" y2="78986"/>
                          <a14:foregroundMark x1="64189" y1="86957" x2="64189" y2="86957"/>
                          <a14:foregroundMark x1="48649" y1="90580" x2="48649" y2="90580"/>
                          <a14:foregroundMark x1="37838" y1="86232" x2="37838" y2="86232"/>
                          <a14:foregroundMark x1="27027" y1="78986" x2="27027" y2="78986"/>
                          <a14:foregroundMark x1="17568" y1="59420" x2="17568" y2="59420"/>
                        </a14:backgroundRemoval>
                      </a14:imgEffect>
                    </a14:imgLayer>
                  </a14:imgProps>
                </a:ext>
              </a:extLst>
            </a:blip>
            <a:stretch>
              <a:fillRect/>
            </a:stretch>
          </p:blipFill>
          <p:spPr>
            <a:xfrm>
              <a:off x="10753031" y="19443411"/>
              <a:ext cx="1409700" cy="1314450"/>
            </a:xfrm>
            <a:prstGeom prst="rect">
              <a:avLst/>
            </a:prstGeom>
          </p:spPr>
        </p:pic>
        <p:pic>
          <p:nvPicPr>
            <p:cNvPr id="3" name="Picture 2">
              <a:extLst>
                <a:ext uri="{FF2B5EF4-FFF2-40B4-BE49-F238E27FC236}">
                  <a16:creationId xmlns:a16="http://schemas.microsoft.com/office/drawing/2014/main" id="{3CC10005-19A7-B022-3B4D-A8E358BC3F0E}"/>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10000" b="90000" l="10000" r="90000"/>
                      </a14:imgEffect>
                    </a14:imgLayer>
                  </a14:imgProps>
                </a:ext>
              </a:extLst>
            </a:blip>
            <a:stretch>
              <a:fillRect/>
            </a:stretch>
          </p:blipFill>
          <p:spPr>
            <a:xfrm>
              <a:off x="7946922" y="12925114"/>
              <a:ext cx="728777" cy="657924"/>
            </a:xfrm>
            <a:prstGeom prst="rect">
              <a:avLst/>
            </a:prstGeom>
          </p:spPr>
        </p:pic>
        <p:sp>
          <p:nvSpPr>
            <p:cNvPr id="4" name="TextBox 3">
              <a:extLst>
                <a:ext uri="{FF2B5EF4-FFF2-40B4-BE49-F238E27FC236}">
                  <a16:creationId xmlns:a16="http://schemas.microsoft.com/office/drawing/2014/main" id="{1B60E65C-D70D-A266-26F9-5D4A21D72C21}"/>
                </a:ext>
              </a:extLst>
            </p:cNvPr>
            <p:cNvSpPr txBox="1"/>
            <p:nvPr/>
          </p:nvSpPr>
          <p:spPr>
            <a:xfrm>
              <a:off x="11457881" y="19166412"/>
              <a:ext cx="1048599" cy="553998"/>
            </a:xfrm>
            <a:prstGeom prst="rect">
              <a:avLst/>
            </a:prstGeom>
            <a:noFill/>
          </p:spPr>
          <p:txBody>
            <a:bodyPr wrap="square" rtlCol="1">
              <a:spAutoFit/>
            </a:bodyPr>
            <a:lstStyle/>
            <a:p>
              <a:r>
                <a:rPr lang="ar-SA" sz="3000" b="1" dirty="0">
                  <a:cs typeface="+mj-cs"/>
                </a:rPr>
                <a:t>بديا</a:t>
              </a:r>
            </a:p>
          </p:txBody>
        </p:sp>
        <p:sp>
          <p:nvSpPr>
            <p:cNvPr id="5" name="Rectangle 4">
              <a:extLst>
                <a:ext uri="{FF2B5EF4-FFF2-40B4-BE49-F238E27FC236}">
                  <a16:creationId xmlns:a16="http://schemas.microsoft.com/office/drawing/2014/main" id="{4C89CC46-8DB2-9EAB-51EB-24ED3515DE09}"/>
                </a:ext>
              </a:extLst>
            </p:cNvPr>
            <p:cNvSpPr/>
            <p:nvPr/>
          </p:nvSpPr>
          <p:spPr>
            <a:xfrm>
              <a:off x="42748320" y="1813"/>
              <a:ext cx="7651630" cy="30211715"/>
            </a:xfrm>
            <a:prstGeom prst="rect">
              <a:avLst/>
            </a:prstGeom>
            <a:solidFill>
              <a:srgbClr val="F3F0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9F3"/>
                </a:solidFill>
              </a:endParaRPr>
            </a:p>
          </p:txBody>
        </p:sp>
        <p:sp>
          <p:nvSpPr>
            <p:cNvPr id="6" name="TextBox 5">
              <a:extLst>
                <a:ext uri="{FF2B5EF4-FFF2-40B4-BE49-F238E27FC236}">
                  <a16:creationId xmlns:a16="http://schemas.microsoft.com/office/drawing/2014/main" id="{C4A26130-D6B0-0BBF-CA25-E5E9B34A6CEF}"/>
                </a:ext>
              </a:extLst>
            </p:cNvPr>
            <p:cNvSpPr txBox="1"/>
            <p:nvPr/>
          </p:nvSpPr>
          <p:spPr>
            <a:xfrm rot="5400000">
              <a:off x="36273439" y="13244780"/>
              <a:ext cx="20601392" cy="3785652"/>
            </a:xfrm>
            <a:prstGeom prst="rect">
              <a:avLst/>
            </a:prstGeom>
            <a:noFill/>
          </p:spPr>
          <p:txBody>
            <a:bodyPr wrap="square" rtlCol="1">
              <a:spAutoFit/>
            </a:bodyPr>
            <a:lstStyle/>
            <a:p>
              <a:pPr algn="ctr"/>
              <a:r>
                <a:rPr lang="ar-SA" sz="12000" dirty="0">
                  <a:solidFill>
                    <a:srgbClr val="001F33"/>
                  </a:solidFill>
                  <a:cs typeface="+mj-cs"/>
                </a:rPr>
                <a:t>المخطط النهائي – مخطط إطار التنمية المكانية 2040</a:t>
              </a:r>
            </a:p>
          </p:txBody>
        </p:sp>
      </p:grpSp>
    </p:spTree>
    <p:extLst>
      <p:ext uri="{BB962C8B-B14F-4D97-AF65-F5344CB8AC3E}">
        <p14:creationId xmlns:p14="http://schemas.microsoft.com/office/powerpoint/2010/main" val="281032148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42088EA-DA9E-0269-9A2B-E86C8A9C563E}"/>
              </a:ext>
            </a:extLst>
          </p:cNvPr>
          <p:cNvGraphicFramePr>
            <a:graphicFrameLocks noGrp="1"/>
          </p:cNvGraphicFramePr>
          <p:nvPr>
            <p:extLst>
              <p:ext uri="{D42A27DB-BD31-4B8C-83A1-F6EECF244321}">
                <p14:modId xmlns:p14="http://schemas.microsoft.com/office/powerpoint/2010/main" val="80477451"/>
              </p:ext>
            </p:extLst>
          </p:nvPr>
        </p:nvGraphicFramePr>
        <p:xfrm>
          <a:off x="35802095" y="7892907"/>
          <a:ext cx="9754726" cy="21839755"/>
        </p:xfrm>
        <a:graphic>
          <a:graphicData uri="http://schemas.openxmlformats.org/drawingml/2006/table">
            <a:tbl>
              <a:tblPr rtl="1" firstRow="1" bandRow="1">
                <a:tableStyleId>{2D5ABB26-0587-4C30-8999-92F81FD0307C}</a:tableStyleId>
              </a:tblPr>
              <a:tblGrid>
                <a:gridCol w="2705586">
                  <a:extLst>
                    <a:ext uri="{9D8B030D-6E8A-4147-A177-3AD203B41FA5}">
                      <a16:colId xmlns:a16="http://schemas.microsoft.com/office/drawing/2014/main" val="2226883295"/>
                    </a:ext>
                  </a:extLst>
                </a:gridCol>
                <a:gridCol w="7049140">
                  <a:extLst>
                    <a:ext uri="{9D8B030D-6E8A-4147-A177-3AD203B41FA5}">
                      <a16:colId xmlns:a16="http://schemas.microsoft.com/office/drawing/2014/main" val="3235427842"/>
                    </a:ext>
                  </a:extLst>
                </a:gridCol>
              </a:tblGrid>
              <a:tr h="1286068">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حدود منطقة الدراسة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867360"/>
                  </a:ext>
                </a:extLst>
              </a:tr>
              <a:tr h="1286068">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المنطقة المبنية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24447772"/>
                  </a:ext>
                </a:extLst>
              </a:tr>
              <a:tr h="1286068">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البلدة القديمة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0583558"/>
                  </a:ext>
                </a:extLst>
              </a:tr>
              <a:tr h="1286068">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المستعمرات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0844708"/>
                  </a:ext>
                </a:extLst>
              </a:tr>
              <a:tr h="1286068">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مواقع عسكرية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0393186"/>
                  </a:ext>
                </a:extLst>
              </a:tr>
              <a:tr h="1286068">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مناطق عسكرية مغلقة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7627"/>
                  </a:ext>
                </a:extLst>
              </a:tr>
              <a:tr h="1286068">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المناطق المعزولة بالجدار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9043212"/>
                  </a:ext>
                </a:extLst>
              </a:tr>
              <a:tr h="1410213">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مناطق تنوع حيوي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2782089"/>
                  </a:ext>
                </a:extLst>
              </a:tr>
              <a:tr h="1286068">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محميات طبيعية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5430004"/>
                  </a:ext>
                </a:extLst>
              </a:tr>
              <a:tr h="1286068">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منطقة تراث ثقافي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33996916"/>
                  </a:ext>
                </a:extLst>
              </a:tr>
              <a:tr h="1286068">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أراضي عالية القيمة الزراعية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8459631"/>
                  </a:ext>
                </a:extLst>
              </a:tr>
              <a:tr h="1855329">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036710" rtl="1" eaLnBrk="1" fontAlgn="auto" latinLnBrk="0" hangingPunct="1">
                        <a:lnSpc>
                          <a:spcPct val="100000"/>
                        </a:lnSpc>
                        <a:spcBef>
                          <a:spcPts val="0"/>
                        </a:spcBef>
                        <a:spcAft>
                          <a:spcPts val="0"/>
                        </a:spcAft>
                        <a:buClrTx/>
                        <a:buSzTx/>
                        <a:buFontTx/>
                        <a:buNone/>
                        <a:tabLst/>
                        <a:defRPr/>
                      </a:pPr>
                      <a:r>
                        <a:rPr lang="ar-SA" sz="5500" b="1" dirty="0">
                          <a:solidFill>
                            <a:srgbClr val="001F33"/>
                          </a:solidFill>
                        </a:rPr>
                        <a:t>أراضي متوسطة القيمة الزراعية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20962"/>
                  </a:ext>
                </a:extLst>
              </a:tr>
              <a:tr h="1855329">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036710" rtl="1" eaLnBrk="1" fontAlgn="auto" latinLnBrk="0" hangingPunct="1">
                        <a:lnSpc>
                          <a:spcPct val="100000"/>
                        </a:lnSpc>
                        <a:spcBef>
                          <a:spcPts val="0"/>
                        </a:spcBef>
                        <a:spcAft>
                          <a:spcPts val="0"/>
                        </a:spcAft>
                        <a:buClrTx/>
                        <a:buSzTx/>
                        <a:buFontTx/>
                        <a:buNone/>
                        <a:tabLst/>
                        <a:defRPr/>
                      </a:pPr>
                      <a:r>
                        <a:rPr lang="ar-SA" sz="5500" b="1" dirty="0">
                          <a:solidFill>
                            <a:srgbClr val="001F33"/>
                          </a:solidFill>
                        </a:rPr>
                        <a:t>أراضي منخفضة القيمة الزراعية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2274960"/>
                  </a:ext>
                </a:extLst>
              </a:tr>
              <a:tr h="1286068">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غابات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36482039"/>
                  </a:ext>
                </a:extLst>
              </a:tr>
              <a:tr h="1286068">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مناطق تصنيع حجر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6216419"/>
                  </a:ext>
                </a:extLst>
              </a:tr>
              <a:tr h="1286068">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rPr>
                        <a:t>مستشفى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733558"/>
                  </a:ext>
                </a:extLst>
              </a:tr>
            </a:tbl>
          </a:graphicData>
        </a:graphic>
      </p:graphicFrame>
      <p:graphicFrame>
        <p:nvGraphicFramePr>
          <p:cNvPr id="12" name="Table 11">
            <a:extLst>
              <a:ext uri="{FF2B5EF4-FFF2-40B4-BE49-F238E27FC236}">
                <a16:creationId xmlns:a16="http://schemas.microsoft.com/office/drawing/2014/main" id="{0D24D432-E7E1-FCA3-6DC6-EFCC58F35CD2}"/>
              </a:ext>
            </a:extLst>
          </p:cNvPr>
          <p:cNvGraphicFramePr>
            <a:graphicFrameLocks noGrp="1"/>
          </p:cNvGraphicFramePr>
          <p:nvPr>
            <p:extLst>
              <p:ext uri="{D42A27DB-BD31-4B8C-83A1-F6EECF244321}">
                <p14:modId xmlns:p14="http://schemas.microsoft.com/office/powerpoint/2010/main" val="3566570066"/>
              </p:ext>
            </p:extLst>
          </p:nvPr>
        </p:nvGraphicFramePr>
        <p:xfrm>
          <a:off x="26047369" y="7892907"/>
          <a:ext cx="9754726" cy="18649864"/>
        </p:xfrm>
        <a:graphic>
          <a:graphicData uri="http://schemas.openxmlformats.org/drawingml/2006/table">
            <a:tbl>
              <a:tblPr rtl="1" firstRow="1" bandRow="1">
                <a:tableStyleId>{2D5ABB26-0587-4C30-8999-92F81FD0307C}</a:tableStyleId>
              </a:tblPr>
              <a:tblGrid>
                <a:gridCol w="2705586">
                  <a:extLst>
                    <a:ext uri="{9D8B030D-6E8A-4147-A177-3AD203B41FA5}">
                      <a16:colId xmlns:a16="http://schemas.microsoft.com/office/drawing/2014/main" val="622280465"/>
                    </a:ext>
                  </a:extLst>
                </a:gridCol>
                <a:gridCol w="7049140">
                  <a:extLst>
                    <a:ext uri="{9D8B030D-6E8A-4147-A177-3AD203B41FA5}">
                      <a16:colId xmlns:a16="http://schemas.microsoft.com/office/drawing/2014/main" val="1593073876"/>
                    </a:ext>
                  </a:extLst>
                </a:gridCol>
              </a:tblGrid>
              <a:tr h="1317782">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جامعة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6831947"/>
                  </a:ext>
                </a:extLst>
              </a:tr>
              <a:tr h="1317782">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مدرسة صناعية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0665724"/>
                  </a:ext>
                </a:extLst>
              </a:tr>
              <a:tr h="1317782">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حديقة قلقيلية الوطنية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8274469"/>
                  </a:ext>
                </a:extLst>
              </a:tr>
              <a:tr h="1317782">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سوق الخضار المركزي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6027823"/>
                  </a:ext>
                </a:extLst>
              </a:tr>
              <a:tr h="131778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نقطة تحويل طاقة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0419437"/>
                  </a:ext>
                </a:extLst>
              </a:tr>
              <a:tr h="131778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مجلس بلدي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8019008"/>
                  </a:ext>
                </a:extLst>
              </a:tr>
              <a:tr h="131778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مجلس قروي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6047881"/>
                  </a:ext>
                </a:extLst>
              </a:tr>
              <a:tr h="1387297">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حواجز عسكرية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87967577"/>
                  </a:ext>
                </a:extLst>
              </a:tr>
              <a:tr h="1449183">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مراكز لوجيستية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2393840"/>
                  </a:ext>
                </a:extLst>
              </a:tr>
              <a:tr h="131778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الطرق الإقليمية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9714147"/>
                  </a:ext>
                </a:extLst>
              </a:tr>
              <a:tr h="131778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الطرق الرئيسية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24329"/>
                  </a:ext>
                </a:extLst>
              </a:tr>
              <a:tr h="131778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الخط الأخضر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9626378"/>
                  </a:ext>
                </a:extLst>
              </a:tr>
              <a:tr h="131778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مسار المسيح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5979710"/>
                  </a:ext>
                </a:extLst>
              </a:tr>
              <a:tr h="131778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مسار فلسطين التراثي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9209099"/>
                  </a:ext>
                </a:extLst>
              </a:tr>
            </a:tbl>
          </a:graphicData>
        </a:graphic>
      </p:graphicFrame>
      <p:graphicFrame>
        <p:nvGraphicFramePr>
          <p:cNvPr id="13" name="Table 12">
            <a:extLst>
              <a:ext uri="{FF2B5EF4-FFF2-40B4-BE49-F238E27FC236}">
                <a16:creationId xmlns:a16="http://schemas.microsoft.com/office/drawing/2014/main" id="{6A07A0B4-675A-3902-A6C8-6472F35B7061}"/>
              </a:ext>
            </a:extLst>
          </p:cNvPr>
          <p:cNvGraphicFramePr>
            <a:graphicFrameLocks noGrp="1"/>
          </p:cNvGraphicFramePr>
          <p:nvPr>
            <p:extLst>
              <p:ext uri="{D42A27DB-BD31-4B8C-83A1-F6EECF244321}">
                <p14:modId xmlns:p14="http://schemas.microsoft.com/office/powerpoint/2010/main" val="2832866930"/>
              </p:ext>
            </p:extLst>
          </p:nvPr>
        </p:nvGraphicFramePr>
        <p:xfrm>
          <a:off x="14891157" y="7892905"/>
          <a:ext cx="9461425" cy="20950549"/>
        </p:xfrm>
        <a:graphic>
          <a:graphicData uri="http://schemas.openxmlformats.org/drawingml/2006/table">
            <a:tbl>
              <a:tblPr rtl="1" firstRow="1" bandRow="1">
                <a:tableStyleId>{2D5ABB26-0587-4C30-8999-92F81FD0307C}</a:tableStyleId>
              </a:tblPr>
              <a:tblGrid>
                <a:gridCol w="2624236">
                  <a:extLst>
                    <a:ext uri="{9D8B030D-6E8A-4147-A177-3AD203B41FA5}">
                      <a16:colId xmlns:a16="http://schemas.microsoft.com/office/drawing/2014/main" val="2226883295"/>
                    </a:ext>
                  </a:extLst>
                </a:gridCol>
                <a:gridCol w="6837189">
                  <a:extLst>
                    <a:ext uri="{9D8B030D-6E8A-4147-A177-3AD203B41FA5}">
                      <a16:colId xmlns:a16="http://schemas.microsoft.com/office/drawing/2014/main" val="3235427842"/>
                    </a:ext>
                  </a:extLst>
                </a:gridCol>
              </a:tblGrid>
              <a:tr h="1296277">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طرق مقترحة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867360"/>
                  </a:ext>
                </a:extLst>
              </a:tr>
              <a:tr h="1296277">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مسارات سياحية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24447772"/>
                  </a:ext>
                </a:extLst>
              </a:tr>
              <a:tr h="1296277">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مناطق تخطيط مشترك</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0583558"/>
                  </a:ext>
                </a:extLst>
              </a:tr>
              <a:tr h="1296277">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مناطق توسع مستقبلي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0844708"/>
                  </a:ext>
                </a:extLst>
              </a:tr>
              <a:tr h="1296277">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مناطق توسع مستقبلي في 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0393186"/>
                  </a:ext>
                </a:extLst>
              </a:tr>
              <a:tr h="1296277">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ممرات تنموية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7627"/>
                  </a:ext>
                </a:extLst>
              </a:tr>
              <a:tr h="1296277">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مدينة جديدة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9043212"/>
                  </a:ext>
                </a:extLst>
              </a:tr>
              <a:tr h="1563711">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اسكان ريفي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2782089"/>
                  </a:ext>
                </a:extLst>
              </a:tr>
              <a:tr h="1296277">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مدن صناعية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5430004"/>
                  </a:ext>
                </a:extLst>
              </a:tr>
              <a:tr h="1296277">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حديقة وطنية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33996916"/>
                  </a:ext>
                </a:extLst>
              </a:tr>
              <a:tr h="1296277">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منطقة سياحية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8459631"/>
                  </a:ext>
                </a:extLst>
              </a:tr>
              <a:tr h="1296277">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منتزه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20962"/>
                  </a:ext>
                </a:extLst>
              </a:tr>
              <a:tr h="1296277">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حزام اخضر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2274960"/>
                  </a:ext>
                </a:extLst>
              </a:tr>
              <a:tr h="1238960">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منطقة تصنيع زراعي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36482039"/>
                  </a:ext>
                </a:extLst>
              </a:tr>
              <a:tr h="1296277">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مدرسة صناعية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6216419"/>
                  </a:ext>
                </a:extLst>
              </a:tr>
              <a:tr h="1296277">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مدرسة زراعية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733558"/>
                  </a:ext>
                </a:extLst>
              </a:tr>
            </a:tbl>
          </a:graphicData>
        </a:graphic>
      </p:graphicFrame>
      <p:graphicFrame>
        <p:nvGraphicFramePr>
          <p:cNvPr id="14" name="Table 13">
            <a:extLst>
              <a:ext uri="{FF2B5EF4-FFF2-40B4-BE49-F238E27FC236}">
                <a16:creationId xmlns:a16="http://schemas.microsoft.com/office/drawing/2014/main" id="{4C68F0E4-5DB0-E03C-202C-4E1D4C9F89A7}"/>
              </a:ext>
            </a:extLst>
          </p:cNvPr>
          <p:cNvGraphicFramePr>
            <a:graphicFrameLocks noGrp="1"/>
          </p:cNvGraphicFramePr>
          <p:nvPr>
            <p:extLst>
              <p:ext uri="{D42A27DB-BD31-4B8C-83A1-F6EECF244321}">
                <p14:modId xmlns:p14="http://schemas.microsoft.com/office/powerpoint/2010/main" val="2628511293"/>
              </p:ext>
            </p:extLst>
          </p:nvPr>
        </p:nvGraphicFramePr>
        <p:xfrm>
          <a:off x="4843130" y="7892907"/>
          <a:ext cx="9754726" cy="9048445"/>
        </p:xfrm>
        <a:graphic>
          <a:graphicData uri="http://schemas.openxmlformats.org/drawingml/2006/table">
            <a:tbl>
              <a:tblPr rtl="1" firstRow="1" bandRow="1">
                <a:tableStyleId>{2D5ABB26-0587-4C30-8999-92F81FD0307C}</a:tableStyleId>
              </a:tblPr>
              <a:tblGrid>
                <a:gridCol w="2705586">
                  <a:extLst>
                    <a:ext uri="{9D8B030D-6E8A-4147-A177-3AD203B41FA5}">
                      <a16:colId xmlns:a16="http://schemas.microsoft.com/office/drawing/2014/main" val="192646869"/>
                    </a:ext>
                  </a:extLst>
                </a:gridCol>
                <a:gridCol w="7049140">
                  <a:extLst>
                    <a:ext uri="{9D8B030D-6E8A-4147-A177-3AD203B41FA5}">
                      <a16:colId xmlns:a16="http://schemas.microsoft.com/office/drawing/2014/main" val="3039641467"/>
                    </a:ext>
                  </a:extLst>
                </a:gridCol>
              </a:tblGrid>
              <a:tr h="1292635">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036710" rtl="1" eaLnBrk="1" fontAlgn="auto" latinLnBrk="0" hangingPunct="1">
                        <a:lnSpc>
                          <a:spcPct val="100000"/>
                        </a:lnSpc>
                        <a:spcBef>
                          <a:spcPts val="0"/>
                        </a:spcBef>
                        <a:spcAft>
                          <a:spcPts val="0"/>
                        </a:spcAft>
                        <a:buClrTx/>
                        <a:buSzTx/>
                        <a:buFontTx/>
                        <a:buNone/>
                        <a:tabLst/>
                        <a:defRPr/>
                      </a:pPr>
                      <a:r>
                        <a:rPr lang="ar-SA" sz="5500" b="1" kern="1200" dirty="0">
                          <a:solidFill>
                            <a:srgbClr val="001F33"/>
                          </a:solidFill>
                          <a:latin typeface="+mn-lt"/>
                          <a:ea typeface="+mn-ea"/>
                          <a:cs typeface="+mn-cs"/>
                        </a:rPr>
                        <a:t>مستشفيات بحاجة الى تطوير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4642709"/>
                  </a:ext>
                </a:extLst>
              </a:tr>
              <a:tr h="1292635">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036710" rtl="1" eaLnBrk="1" fontAlgn="auto" latinLnBrk="0" hangingPunct="1">
                        <a:lnSpc>
                          <a:spcPct val="100000"/>
                        </a:lnSpc>
                        <a:spcBef>
                          <a:spcPts val="0"/>
                        </a:spcBef>
                        <a:spcAft>
                          <a:spcPts val="0"/>
                        </a:spcAft>
                        <a:buClrTx/>
                        <a:buSzTx/>
                        <a:buFontTx/>
                        <a:buNone/>
                        <a:tabLst/>
                        <a:defRPr/>
                      </a:pPr>
                      <a:r>
                        <a:rPr lang="ar-SA" sz="5500" b="1" kern="1200" dirty="0">
                          <a:solidFill>
                            <a:srgbClr val="001F33"/>
                          </a:solidFill>
                          <a:latin typeface="+mn-lt"/>
                          <a:ea typeface="+mn-ea"/>
                          <a:cs typeface="+mn-cs"/>
                        </a:rPr>
                        <a:t>مستشفى مقترح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210410"/>
                  </a:ext>
                </a:extLst>
              </a:tr>
              <a:tr h="1292635">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036710" rtl="1" eaLnBrk="1" fontAlgn="auto" latinLnBrk="0" hangingPunct="1">
                        <a:lnSpc>
                          <a:spcPct val="100000"/>
                        </a:lnSpc>
                        <a:spcBef>
                          <a:spcPts val="0"/>
                        </a:spcBef>
                        <a:spcAft>
                          <a:spcPts val="0"/>
                        </a:spcAft>
                        <a:buClrTx/>
                        <a:buSzTx/>
                        <a:buFontTx/>
                        <a:buNone/>
                        <a:tabLst/>
                        <a:defRPr/>
                      </a:pPr>
                      <a:r>
                        <a:rPr lang="ar-SA" sz="5500" b="1" kern="1200" dirty="0">
                          <a:solidFill>
                            <a:srgbClr val="001F33"/>
                          </a:solidFill>
                          <a:latin typeface="+mn-lt"/>
                          <a:ea typeface="+mn-ea"/>
                          <a:cs typeface="+mn-cs"/>
                        </a:rPr>
                        <a:t>محطات توليد طاقة شمسية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2120356"/>
                  </a:ext>
                </a:extLst>
              </a:tr>
              <a:tr h="1292635">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036710" rtl="1" eaLnBrk="1" fontAlgn="auto" latinLnBrk="0" hangingPunct="1">
                        <a:lnSpc>
                          <a:spcPct val="100000"/>
                        </a:lnSpc>
                        <a:spcBef>
                          <a:spcPts val="0"/>
                        </a:spcBef>
                        <a:spcAft>
                          <a:spcPts val="0"/>
                        </a:spcAft>
                        <a:buClrTx/>
                        <a:buSzTx/>
                        <a:buFontTx/>
                        <a:buNone/>
                        <a:tabLst/>
                        <a:defRPr/>
                      </a:pPr>
                      <a:r>
                        <a:rPr lang="ar-SA" sz="5500" b="1" kern="1200" dirty="0">
                          <a:solidFill>
                            <a:srgbClr val="001F33"/>
                          </a:solidFill>
                          <a:latin typeface="+mn-lt"/>
                          <a:ea typeface="+mn-ea"/>
                          <a:cs typeface="+mn-cs"/>
                        </a:rPr>
                        <a:t>مراكز لوجيستية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1435970"/>
                  </a:ext>
                </a:extLst>
              </a:tr>
              <a:tr h="1292635">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مركز شبه اقليمي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0360736"/>
                  </a:ext>
                </a:extLst>
              </a:tr>
              <a:tr h="1292635">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مركز محلي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4193886"/>
                  </a:ext>
                </a:extLst>
              </a:tr>
              <a:tr h="1292635">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5500" b="1" dirty="0">
                          <a:solidFill>
                            <a:srgbClr val="001F33"/>
                          </a:solidFill>
                          <a:cs typeface="+mj-cs"/>
                        </a:rPr>
                        <a:t>مركز مجاورة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9753235"/>
                  </a:ext>
                </a:extLst>
              </a:tr>
            </a:tbl>
          </a:graphicData>
        </a:graphic>
      </p:graphicFrame>
      <p:sp>
        <p:nvSpPr>
          <p:cNvPr id="15" name="TextBox 14">
            <a:extLst>
              <a:ext uri="{FF2B5EF4-FFF2-40B4-BE49-F238E27FC236}">
                <a16:creationId xmlns:a16="http://schemas.microsoft.com/office/drawing/2014/main" id="{EC095A54-2E10-4D15-2B51-641E32B50248}"/>
              </a:ext>
            </a:extLst>
          </p:cNvPr>
          <p:cNvSpPr txBox="1"/>
          <p:nvPr/>
        </p:nvSpPr>
        <p:spPr>
          <a:xfrm>
            <a:off x="26047372" y="4767938"/>
            <a:ext cx="19509451" cy="2862322"/>
          </a:xfrm>
          <a:prstGeom prst="rect">
            <a:avLst/>
          </a:prstGeom>
          <a:noFill/>
        </p:spPr>
        <p:txBody>
          <a:bodyPr wrap="square" rtlCol="1">
            <a:spAutoFit/>
          </a:bodyPr>
          <a:lstStyle/>
          <a:p>
            <a:pPr algn="r" rtl="1"/>
            <a:r>
              <a:rPr lang="ar-SA" sz="9000" dirty="0">
                <a:solidFill>
                  <a:srgbClr val="001F33"/>
                </a:solidFill>
                <a:cs typeface="+mj-cs"/>
              </a:rPr>
              <a:t>المناطق والاستخدامات القائمة ضمن مخطط اطار التنمية المكانية والمقترح تطويرها :</a:t>
            </a:r>
          </a:p>
        </p:txBody>
      </p:sp>
      <p:sp>
        <p:nvSpPr>
          <p:cNvPr id="16" name="TextBox 15">
            <a:extLst>
              <a:ext uri="{FF2B5EF4-FFF2-40B4-BE49-F238E27FC236}">
                <a16:creationId xmlns:a16="http://schemas.microsoft.com/office/drawing/2014/main" id="{66FAB068-2CD8-4CE8-D1DC-17695048F676}"/>
              </a:ext>
            </a:extLst>
          </p:cNvPr>
          <p:cNvSpPr txBox="1"/>
          <p:nvPr/>
        </p:nvSpPr>
        <p:spPr>
          <a:xfrm>
            <a:off x="4843132" y="4767938"/>
            <a:ext cx="19509451" cy="2862322"/>
          </a:xfrm>
          <a:prstGeom prst="rect">
            <a:avLst/>
          </a:prstGeom>
          <a:noFill/>
        </p:spPr>
        <p:txBody>
          <a:bodyPr wrap="square" rtlCol="1">
            <a:spAutoFit/>
          </a:bodyPr>
          <a:lstStyle/>
          <a:p>
            <a:pPr algn="r" rtl="1"/>
            <a:r>
              <a:rPr lang="ar-SA" sz="9000" dirty="0">
                <a:solidFill>
                  <a:srgbClr val="001F33"/>
                </a:solidFill>
                <a:cs typeface="+mj-cs"/>
              </a:rPr>
              <a:t>المناطق والاستخدامات المقترحة ضمن مخطط اطار التنمية المكانية :</a:t>
            </a:r>
          </a:p>
        </p:txBody>
      </p:sp>
      <p:pic>
        <p:nvPicPr>
          <p:cNvPr id="17" name="Picture 16">
            <a:extLst>
              <a:ext uri="{FF2B5EF4-FFF2-40B4-BE49-F238E27FC236}">
                <a16:creationId xmlns:a16="http://schemas.microsoft.com/office/drawing/2014/main" id="{35410BCD-0F80-DD75-2DBF-C9FB5FF8949E}"/>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42754117" y="7809087"/>
            <a:ext cx="2740619" cy="1494883"/>
          </a:xfrm>
          <a:prstGeom prst="rect">
            <a:avLst/>
          </a:prstGeom>
        </p:spPr>
      </p:pic>
      <p:pic>
        <p:nvPicPr>
          <p:cNvPr id="18" name="Picture 17">
            <a:extLst>
              <a:ext uri="{FF2B5EF4-FFF2-40B4-BE49-F238E27FC236}">
                <a16:creationId xmlns:a16="http://schemas.microsoft.com/office/drawing/2014/main" id="{3CB4CD28-1189-60FA-0535-341E5C7503D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42779743" y="8916527"/>
            <a:ext cx="2714993" cy="1941975"/>
          </a:xfrm>
          <a:prstGeom prst="rect">
            <a:avLst/>
          </a:prstGeom>
        </p:spPr>
      </p:pic>
      <p:pic>
        <p:nvPicPr>
          <p:cNvPr id="20" name="Picture 19">
            <a:extLst>
              <a:ext uri="{FF2B5EF4-FFF2-40B4-BE49-F238E27FC236}">
                <a16:creationId xmlns:a16="http://schemas.microsoft.com/office/drawing/2014/main" id="{9D5E926B-E20A-6C6D-E8BD-BA60982854B5}"/>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a:off x="42841220" y="11550519"/>
            <a:ext cx="2827622" cy="1866230"/>
          </a:xfrm>
          <a:prstGeom prst="rect">
            <a:avLst/>
          </a:prstGeom>
        </p:spPr>
      </p:pic>
      <p:pic>
        <p:nvPicPr>
          <p:cNvPr id="21" name="Picture 20">
            <a:extLst>
              <a:ext uri="{FF2B5EF4-FFF2-40B4-BE49-F238E27FC236}">
                <a16:creationId xmlns:a16="http://schemas.microsoft.com/office/drawing/2014/main" id="{4C8D9F85-5028-3BC2-F467-7AB28599BE35}"/>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10000" b="90000" l="10000" r="90000">
                        <a14:foregroundMark x1="55769" y1="47368" x2="41026" y2="52632"/>
                        <a14:foregroundMark x1="49359" y1="49123" x2="39103" y2="48246"/>
                        <a14:foregroundMark x1="39103" y1="48246" x2="33333" y2="37719"/>
                        <a14:foregroundMark x1="33333" y1="37719" x2="33333" y2="37719"/>
                      </a14:backgroundRemoval>
                    </a14:imgEffect>
                  </a14:imgLayer>
                </a14:imgProps>
              </a:ext>
            </a:extLst>
          </a:blip>
          <a:stretch>
            <a:fillRect/>
          </a:stretch>
        </p:blipFill>
        <p:spPr>
          <a:xfrm>
            <a:off x="42899251" y="12825993"/>
            <a:ext cx="2835969" cy="2072439"/>
          </a:xfrm>
          <a:prstGeom prst="rect">
            <a:avLst/>
          </a:prstGeom>
        </p:spPr>
      </p:pic>
      <p:pic>
        <p:nvPicPr>
          <p:cNvPr id="22" name="Picture 21">
            <a:extLst>
              <a:ext uri="{FF2B5EF4-FFF2-40B4-BE49-F238E27FC236}">
                <a16:creationId xmlns:a16="http://schemas.microsoft.com/office/drawing/2014/main" id="{1D49520D-81AF-9AE7-A145-12B4A9FBAAA9}"/>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10000" b="90000" l="10000" r="90000">
                        <a14:foregroundMark x1="84564" y1="52000" x2="84564" y2="52000"/>
                        <a14:foregroundMark x1="85906" y1="52000" x2="85906" y2="52000"/>
                        <a14:backgroundMark x1="79866" y1="77000" x2="79866" y2="77000"/>
                        <a14:backgroundMark x1="75168" y1="67000" x2="75168" y2="67000"/>
                        <a14:backgroundMark x1="75839" y1="47000" x2="75839" y2="47000"/>
                        <a14:backgroundMark x1="68456" y1="38000" x2="68456" y2="38000"/>
                        <a14:backgroundMark x1="75839" y1="30000" x2="75839" y2="30000"/>
                        <a14:backgroundMark x1="83221" y1="39000" x2="83221" y2="39000"/>
                        <a14:backgroundMark x1="81879" y1="25000" x2="81879" y2="25000"/>
                        <a14:backgroundMark x1="83893" y1="30000" x2="83893" y2="30000"/>
                        <a14:backgroundMark x1="81879" y1="23000" x2="81879" y2="23000"/>
                        <a14:backgroundMark x1="31544" y1="38000" x2="31544" y2="38000"/>
                        <a14:backgroundMark x1="37584" y1="50000" x2="37584" y2="50000"/>
                        <a14:backgroundMark x1="43624" y1="40000" x2="43624" y2="40000"/>
                        <a14:backgroundMark x1="36913" y1="27000" x2="36913" y2="27000"/>
                        <a14:backgroundMark x1="49664" y1="30000" x2="49664" y2="30000"/>
                        <a14:backgroundMark x1="55034" y1="40000" x2="55034" y2="40000"/>
                        <a14:backgroundMark x1="51007" y1="47000" x2="51007" y2="47000"/>
                        <a14:backgroundMark x1="61074" y1="51000" x2="61074" y2="51000"/>
                        <a14:backgroundMark x1="69799" y1="57000" x2="69799" y2="57000"/>
                        <a14:backgroundMark x1="61745" y1="69000" x2="61745" y2="69000"/>
                        <a14:backgroundMark x1="57047" y1="60000" x2="57047" y2="60000"/>
                        <a14:backgroundMark x1="48993" y1="68000" x2="48993" y2="68000"/>
                        <a14:backgroundMark x1="42282" y1="59000" x2="42282" y2="59000"/>
                        <a14:backgroundMark x1="36242" y1="67000" x2="36242" y2="67000"/>
                        <a14:backgroundMark x1="30201" y1="60000" x2="30201" y2="60000"/>
                        <a14:backgroundMark x1="22819" y1="49000" x2="22819" y2="49000"/>
                        <a14:backgroundMark x1="18792" y1="61000" x2="18792" y2="61000"/>
                        <a14:backgroundMark x1="18792" y1="39000" x2="18792" y2="39000"/>
                        <a14:backgroundMark x1="22148" y1="31000" x2="22148" y2="31000"/>
                        <a14:backgroundMark x1="30201" y1="24000" x2="30201" y2="24000"/>
                        <a14:backgroundMark x1="18121" y1="23000" x2="18121" y2="23000"/>
                        <a14:backgroundMark x1="42282" y1="23000" x2="42282" y2="23000"/>
                        <a14:backgroundMark x1="56376" y1="24000" x2="56376" y2="24000"/>
                        <a14:backgroundMark x1="62416" y1="31000" x2="62416" y2="31000"/>
                        <a14:backgroundMark x1="67785" y1="23000" x2="67785" y2="23000"/>
                        <a14:backgroundMark x1="81879" y1="58000" x2="81879" y2="58000"/>
                        <a14:backgroundMark x1="84564" y1="50000" x2="84564" y2="50000"/>
                        <a14:backgroundMark x1="24832" y1="71000" x2="24832" y2="71000"/>
                        <a14:backgroundMark x1="18792" y1="76000" x2="18792" y2="76000"/>
                        <a14:backgroundMark x1="30201" y1="76000" x2="30201" y2="76000"/>
                        <a14:backgroundMark x1="42282" y1="77000" x2="42282" y2="77000"/>
                        <a14:backgroundMark x1="57047" y1="78000" x2="57047" y2="78000"/>
                        <a14:backgroundMark x1="69128" y1="77000" x2="69128" y2="77000"/>
                      </a14:backgroundRemoval>
                    </a14:imgEffect>
                  </a14:imgLayer>
                </a14:imgProps>
              </a:ext>
            </a:extLst>
          </a:blip>
          <a:stretch>
            <a:fillRect/>
          </a:stretch>
        </p:blipFill>
        <p:spPr>
          <a:xfrm>
            <a:off x="42936202" y="15532460"/>
            <a:ext cx="2671186" cy="1792742"/>
          </a:xfrm>
          <a:prstGeom prst="rect">
            <a:avLst/>
          </a:prstGeom>
        </p:spPr>
      </p:pic>
      <p:pic>
        <p:nvPicPr>
          <p:cNvPr id="23" name="Picture 22">
            <a:extLst>
              <a:ext uri="{FF2B5EF4-FFF2-40B4-BE49-F238E27FC236}">
                <a16:creationId xmlns:a16="http://schemas.microsoft.com/office/drawing/2014/main" id="{D3C486CC-55C0-CFE4-CC39-FE5DDDFAF1F2}"/>
              </a:ext>
            </a:extLst>
          </p:cNvPr>
          <p:cNvPicPr>
            <a:picLocks noChangeAspect="1"/>
          </p:cNvPicPr>
          <p:nvPr/>
        </p:nvPicPr>
        <p:blipFill>
          <a:blip r:embed="rId12">
            <a:extLst>
              <a:ext uri="{BEBA8EAE-BF5A-486C-A8C5-ECC9F3942E4B}">
                <a14:imgProps xmlns:a14="http://schemas.microsoft.com/office/drawing/2010/main">
                  <a14:imgLayer r:embed="rId13">
                    <a14:imgEffect>
                      <a14:backgroundRemoval t="9302" b="89535" l="9160" r="89313">
                        <a14:foregroundMark x1="9160" y1="32558" x2="9160" y2="32558"/>
                        <a14:foregroundMark x1="83206" y1="66279" x2="83206" y2="66279"/>
                      </a14:backgroundRemoval>
                    </a14:imgEffect>
                  </a14:imgLayer>
                </a14:imgProps>
              </a:ext>
            </a:extLst>
          </a:blip>
          <a:stretch>
            <a:fillRect/>
          </a:stretch>
        </p:blipFill>
        <p:spPr>
          <a:xfrm>
            <a:off x="43064034" y="14356082"/>
            <a:ext cx="2381997" cy="1563753"/>
          </a:xfrm>
          <a:prstGeom prst="rect">
            <a:avLst/>
          </a:prstGeom>
        </p:spPr>
      </p:pic>
      <p:pic>
        <p:nvPicPr>
          <p:cNvPr id="24" name="Picture 23">
            <a:extLst>
              <a:ext uri="{FF2B5EF4-FFF2-40B4-BE49-F238E27FC236}">
                <a16:creationId xmlns:a16="http://schemas.microsoft.com/office/drawing/2014/main" id="{7A651CDA-0FCD-EE4E-9A00-CD84DD055C10}"/>
              </a:ext>
            </a:extLst>
          </p:cNvPr>
          <p:cNvPicPr>
            <a:picLocks noChangeAspect="1"/>
          </p:cNvPicPr>
          <p:nvPr/>
        </p:nvPicPr>
        <p:blipFill>
          <a:blip r:embed="rId14">
            <a:extLst>
              <a:ext uri="{BEBA8EAE-BF5A-486C-A8C5-ECC9F3942E4B}">
                <a14:imgProps xmlns:a14="http://schemas.microsoft.com/office/drawing/2010/main">
                  <a14:imgLayer r:embed="rId15">
                    <a14:imgEffect>
                      <a14:backgroundRemoval t="10000" b="90000" l="10000" r="90000"/>
                    </a14:imgEffect>
                  </a14:imgLayer>
                </a14:imgProps>
              </a:ext>
            </a:extLst>
          </a:blip>
          <a:stretch>
            <a:fillRect/>
          </a:stretch>
        </p:blipFill>
        <p:spPr>
          <a:xfrm flipV="1">
            <a:off x="33066004" y="20282719"/>
            <a:ext cx="2851176" cy="881273"/>
          </a:xfrm>
          <a:prstGeom prst="rect">
            <a:avLst/>
          </a:prstGeom>
        </p:spPr>
      </p:pic>
      <p:pic>
        <p:nvPicPr>
          <p:cNvPr id="25" name="Picture 24">
            <a:extLst>
              <a:ext uri="{FF2B5EF4-FFF2-40B4-BE49-F238E27FC236}">
                <a16:creationId xmlns:a16="http://schemas.microsoft.com/office/drawing/2014/main" id="{EEE11444-61AB-697B-0052-FDDDFBC9ED36}"/>
              </a:ext>
            </a:extLst>
          </p:cNvPr>
          <p:cNvPicPr>
            <a:picLocks noChangeAspect="1"/>
          </p:cNvPicPr>
          <p:nvPr/>
        </p:nvPicPr>
        <p:blipFill>
          <a:blip r:embed="rId16">
            <a:extLst>
              <a:ext uri="{BEBA8EAE-BF5A-486C-A8C5-ECC9F3942E4B}">
                <a14:imgProps xmlns:a14="http://schemas.microsoft.com/office/drawing/2010/main">
                  <a14:imgLayer r:embed="rId17">
                    <a14:imgEffect>
                      <a14:backgroundRemoval t="8621" b="87931" l="6250" r="91406">
                        <a14:foregroundMark x1="7031" y1="58621" x2="7031" y2="58621"/>
                        <a14:foregroundMark x1="91406" y1="58621" x2="91406" y2="58621"/>
                      </a14:backgroundRemoval>
                    </a14:imgEffect>
                  </a14:imgLayer>
                </a14:imgProps>
              </a:ext>
            </a:extLst>
          </a:blip>
          <a:stretch>
            <a:fillRect/>
          </a:stretch>
        </p:blipFill>
        <p:spPr>
          <a:xfrm>
            <a:off x="33368704" y="21543336"/>
            <a:ext cx="2194630" cy="994442"/>
          </a:xfrm>
          <a:prstGeom prst="rect">
            <a:avLst/>
          </a:prstGeom>
        </p:spPr>
      </p:pic>
      <p:pic>
        <p:nvPicPr>
          <p:cNvPr id="26" name="Picture 25">
            <a:extLst>
              <a:ext uri="{FF2B5EF4-FFF2-40B4-BE49-F238E27FC236}">
                <a16:creationId xmlns:a16="http://schemas.microsoft.com/office/drawing/2014/main" id="{E7BEEC1F-A93E-A780-FC0C-355C1B410566}"/>
              </a:ext>
            </a:extLst>
          </p:cNvPr>
          <p:cNvPicPr>
            <a:picLocks noChangeAspect="1"/>
          </p:cNvPicPr>
          <p:nvPr/>
        </p:nvPicPr>
        <p:blipFill>
          <a:blip r:embed="rId18">
            <a:extLst>
              <a:ext uri="{BEBA8EAE-BF5A-486C-A8C5-ECC9F3942E4B}">
                <a14:imgProps xmlns:a14="http://schemas.microsoft.com/office/drawing/2010/main">
                  <a14:imgLayer r:embed="rId19">
                    <a14:imgEffect>
                      <a14:backgroundRemoval t="9375" b="89063" l="9434" r="91195">
                        <a14:foregroundMark x1="91195" y1="53125" x2="91195" y2="53125"/>
                        <a14:foregroundMark x1="23899" y1="59375" x2="23899" y2="59375"/>
                        <a14:backgroundMark x1="92453" y1="62500" x2="92453" y2="62500"/>
                        <a14:backgroundMark x1="24528" y1="62500" x2="24528" y2="62500"/>
                        <a14:backgroundMark x1="22642" y1="62500" x2="22642" y2="62500"/>
                      </a14:backgroundRemoval>
                    </a14:imgEffect>
                  </a14:imgLayer>
                </a14:imgProps>
              </a:ext>
            </a:extLst>
          </a:blip>
          <a:stretch>
            <a:fillRect/>
          </a:stretch>
        </p:blipFill>
        <p:spPr>
          <a:xfrm>
            <a:off x="32793020" y="22800425"/>
            <a:ext cx="2851176" cy="1147643"/>
          </a:xfrm>
          <a:prstGeom prst="rect">
            <a:avLst/>
          </a:prstGeom>
        </p:spPr>
      </p:pic>
      <p:pic>
        <p:nvPicPr>
          <p:cNvPr id="27" name="Picture 26">
            <a:extLst>
              <a:ext uri="{FF2B5EF4-FFF2-40B4-BE49-F238E27FC236}">
                <a16:creationId xmlns:a16="http://schemas.microsoft.com/office/drawing/2014/main" id="{220BD843-F999-026B-178F-CD21BFB515B1}"/>
              </a:ext>
            </a:extLst>
          </p:cNvPr>
          <p:cNvPicPr>
            <a:picLocks noChangeAspect="1"/>
          </p:cNvPicPr>
          <p:nvPr/>
        </p:nvPicPr>
        <p:blipFill>
          <a:blip r:embed="rId20">
            <a:extLst>
              <a:ext uri="{BEBA8EAE-BF5A-486C-A8C5-ECC9F3942E4B}">
                <a14:imgProps xmlns:a14="http://schemas.microsoft.com/office/drawing/2010/main">
                  <a14:imgLayer r:embed="rId21">
                    <a14:imgEffect>
                      <a14:backgroundRemoval t="8333" b="88889" l="9859" r="90845">
                        <a14:foregroundMark x1="90845" y1="55556" x2="90845" y2="55556"/>
                      </a14:backgroundRemoval>
                    </a14:imgEffect>
                  </a14:imgLayer>
                </a14:imgProps>
              </a:ext>
            </a:extLst>
          </a:blip>
          <a:stretch>
            <a:fillRect/>
          </a:stretch>
        </p:blipFill>
        <p:spPr>
          <a:xfrm>
            <a:off x="32939926" y="24372837"/>
            <a:ext cx="2776849" cy="703990"/>
          </a:xfrm>
          <a:prstGeom prst="rect">
            <a:avLst/>
          </a:prstGeom>
        </p:spPr>
      </p:pic>
      <p:pic>
        <p:nvPicPr>
          <p:cNvPr id="28" name="Picture 27">
            <a:extLst>
              <a:ext uri="{FF2B5EF4-FFF2-40B4-BE49-F238E27FC236}">
                <a16:creationId xmlns:a16="http://schemas.microsoft.com/office/drawing/2014/main" id="{B599F002-3782-84C2-B7D3-7580D103B186}"/>
              </a:ext>
            </a:extLst>
          </p:cNvPr>
          <p:cNvPicPr>
            <a:picLocks noChangeAspect="1"/>
          </p:cNvPicPr>
          <p:nvPr/>
        </p:nvPicPr>
        <p:blipFill>
          <a:blip r:embed="rId22">
            <a:extLst>
              <a:ext uri="{BEBA8EAE-BF5A-486C-A8C5-ECC9F3942E4B}">
                <a14:imgProps xmlns:a14="http://schemas.microsoft.com/office/drawing/2010/main">
                  <a14:imgLayer r:embed="rId23">
                    <a14:imgEffect>
                      <a14:backgroundRemoval t="7692" b="89744" l="9924" r="90840">
                        <a14:foregroundMark x1="90840" y1="56410" x2="90840" y2="56410"/>
                      </a14:backgroundRemoval>
                    </a14:imgEffect>
                  </a14:imgLayer>
                </a14:imgProps>
              </a:ext>
            </a:extLst>
          </a:blip>
          <a:stretch>
            <a:fillRect/>
          </a:stretch>
        </p:blipFill>
        <p:spPr>
          <a:xfrm>
            <a:off x="33081403" y="25501598"/>
            <a:ext cx="2608686" cy="776632"/>
          </a:xfrm>
          <a:prstGeom prst="rect">
            <a:avLst/>
          </a:prstGeom>
        </p:spPr>
      </p:pic>
      <p:pic>
        <p:nvPicPr>
          <p:cNvPr id="29" name="Picture 28">
            <a:extLst>
              <a:ext uri="{FF2B5EF4-FFF2-40B4-BE49-F238E27FC236}">
                <a16:creationId xmlns:a16="http://schemas.microsoft.com/office/drawing/2014/main" id="{52E0848B-7015-1BCA-E8EC-45D3F41482E4}"/>
              </a:ext>
            </a:extLst>
          </p:cNvPr>
          <p:cNvPicPr>
            <a:picLocks noChangeAspect="1"/>
          </p:cNvPicPr>
          <p:nvPr/>
        </p:nvPicPr>
        <p:blipFill>
          <a:blip r:embed="rId24">
            <a:extLst>
              <a:ext uri="{BEBA8EAE-BF5A-486C-A8C5-ECC9F3942E4B}">
                <a14:imgProps xmlns:a14="http://schemas.microsoft.com/office/drawing/2010/main">
                  <a14:imgLayer r:embed="rId25">
                    <a14:imgEffect>
                      <a14:backgroundRemoval t="8000" b="90667" l="2439" r="93496">
                        <a14:foregroundMark x1="56911" y1="64000" x2="56911" y2="64000"/>
                        <a14:foregroundMark x1="91057" y1="53333" x2="91057" y2="53333"/>
                        <a14:foregroundMark x1="7317" y1="37333" x2="7317" y2="37333"/>
                        <a14:foregroundMark x1="8130" y1="24000" x2="8130" y2="24000"/>
                        <a14:foregroundMark x1="7317" y1="16000" x2="7317" y2="16000"/>
                        <a14:foregroundMark x1="12195" y1="8000" x2="12195" y2="8000"/>
                        <a14:foregroundMark x1="30894" y1="8000" x2="30894" y2="8000"/>
                        <a14:foregroundMark x1="53659" y1="8000" x2="53659" y2="8000"/>
                        <a14:foregroundMark x1="72358" y1="8000" x2="72358" y2="8000"/>
                        <a14:foregroundMark x1="93496" y1="22667" x2="93496" y2="22667"/>
                        <a14:foregroundMark x1="93496" y1="10667" x2="93496" y2="10667"/>
                        <a14:foregroundMark x1="86992" y1="9333" x2="86992" y2="9333"/>
                        <a14:foregroundMark x1="63415" y1="9333" x2="63415" y2="9333"/>
                        <a14:foregroundMark x1="48780" y1="9333" x2="48780" y2="9333"/>
                        <a14:foregroundMark x1="7317" y1="44000" x2="7317" y2="44000"/>
                        <a14:foregroundMark x1="8130" y1="60000" x2="8130" y2="60000"/>
                        <a14:foregroundMark x1="7317" y1="78667" x2="7317" y2="78667"/>
                        <a14:foregroundMark x1="8943" y1="86667" x2="8943" y2="86667"/>
                        <a14:foregroundMark x1="8130" y1="82667" x2="8130" y2="82667"/>
                        <a14:foregroundMark x1="13008" y1="89333" x2="13008" y2="89333"/>
                        <a14:foregroundMark x1="22764" y1="89333" x2="22764" y2="89333"/>
                        <a14:foregroundMark x1="32520" y1="89333" x2="32520" y2="89333"/>
                        <a14:foregroundMark x1="92683" y1="32000" x2="92683" y2="32000"/>
                        <a14:foregroundMark x1="93496" y1="45333" x2="93496" y2="45333"/>
                        <a14:foregroundMark x1="92683" y1="54667" x2="92683" y2="54667"/>
                        <a14:foregroundMark x1="92683" y1="64000" x2="92683" y2="64000"/>
                        <a14:foregroundMark x1="92683" y1="73333" x2="92683" y2="73333"/>
                        <a14:foregroundMark x1="92683" y1="82667" x2="92683" y2="82667"/>
                        <a14:foregroundMark x1="92683" y1="86667" x2="92683" y2="86667"/>
                        <a14:foregroundMark x1="88618" y1="88000" x2="88618" y2="88000"/>
                        <a14:foregroundMark x1="82927" y1="89333" x2="82927" y2="89333"/>
                        <a14:foregroundMark x1="76423" y1="90667" x2="76423" y2="90667"/>
                        <a14:foregroundMark x1="67480" y1="90667" x2="67480" y2="90667"/>
                        <a14:foregroundMark x1="59350" y1="89333" x2="59350" y2="89333"/>
                        <a14:foregroundMark x1="52846" y1="88000" x2="52846" y2="88000"/>
                        <a14:foregroundMark x1="46341" y1="88000" x2="46341" y2="88000"/>
                      </a14:backgroundRemoval>
                    </a14:imgEffect>
                  </a14:imgLayer>
                </a14:imgProps>
              </a:ext>
            </a:extLst>
          </a:blip>
          <a:stretch>
            <a:fillRect/>
          </a:stretch>
        </p:blipFill>
        <p:spPr>
          <a:xfrm>
            <a:off x="43260513" y="19708504"/>
            <a:ext cx="1982893" cy="1269485"/>
          </a:xfrm>
          <a:prstGeom prst="rect">
            <a:avLst/>
          </a:prstGeom>
        </p:spPr>
      </p:pic>
      <p:pic>
        <p:nvPicPr>
          <p:cNvPr id="30" name="Picture 29">
            <a:extLst>
              <a:ext uri="{FF2B5EF4-FFF2-40B4-BE49-F238E27FC236}">
                <a16:creationId xmlns:a16="http://schemas.microsoft.com/office/drawing/2014/main" id="{801D0571-B709-EB3D-A4F0-74B356C3303E}"/>
              </a:ext>
            </a:extLst>
          </p:cNvPr>
          <p:cNvPicPr>
            <a:picLocks noChangeAspect="1"/>
          </p:cNvPicPr>
          <p:nvPr/>
        </p:nvPicPr>
        <p:blipFill>
          <a:blip r:embed="rId26">
            <a:extLst>
              <a:ext uri="{BEBA8EAE-BF5A-486C-A8C5-ECC9F3942E4B}">
                <a14:imgProps xmlns:a14="http://schemas.microsoft.com/office/drawing/2010/main">
                  <a14:imgLayer r:embed="rId27">
                    <a14:imgEffect>
                      <a14:backgroundRemoval t="10000" b="90000" l="10000" r="90000">
                        <a14:foregroundMark x1="9630" y1="46988" x2="9630" y2="46988"/>
                      </a14:backgroundRemoval>
                    </a14:imgEffect>
                  </a14:imgLayer>
                </a14:imgProps>
              </a:ext>
            </a:extLst>
          </a:blip>
          <a:stretch>
            <a:fillRect/>
          </a:stretch>
        </p:blipFill>
        <p:spPr>
          <a:xfrm>
            <a:off x="43167860" y="18290181"/>
            <a:ext cx="2231994" cy="1507455"/>
          </a:xfrm>
          <a:prstGeom prst="rect">
            <a:avLst/>
          </a:prstGeom>
        </p:spPr>
      </p:pic>
      <p:pic>
        <p:nvPicPr>
          <p:cNvPr id="31" name="Picture 30">
            <a:extLst>
              <a:ext uri="{FF2B5EF4-FFF2-40B4-BE49-F238E27FC236}">
                <a16:creationId xmlns:a16="http://schemas.microsoft.com/office/drawing/2014/main" id="{8BCC7696-3030-D08A-0B07-22C6F5D930D3}"/>
              </a:ext>
            </a:extLst>
          </p:cNvPr>
          <p:cNvPicPr>
            <a:picLocks noChangeAspect="1"/>
          </p:cNvPicPr>
          <p:nvPr/>
        </p:nvPicPr>
        <p:blipFill>
          <a:blip r:embed="rId28">
            <a:extLst>
              <a:ext uri="{BEBA8EAE-BF5A-486C-A8C5-ECC9F3942E4B}">
                <a14:imgProps xmlns:a14="http://schemas.microsoft.com/office/drawing/2010/main">
                  <a14:imgLayer r:embed="rId29">
                    <a14:imgEffect>
                      <a14:backgroundRemoval t="9877" b="88889" l="8000" r="92000">
                        <a14:foregroundMark x1="52800" y1="39506" x2="52800" y2="39506"/>
                        <a14:foregroundMark x1="8000" y1="23457" x2="8000" y2="23457"/>
                        <a14:foregroundMark x1="9600" y1="13580" x2="9600" y2="13580"/>
                        <a14:foregroundMark x1="19200" y1="12346" x2="19200" y2="12346"/>
                        <a14:foregroundMark x1="36800" y1="11111" x2="36800" y2="11111"/>
                        <a14:foregroundMark x1="68000" y1="12346" x2="68000" y2="12346"/>
                        <a14:foregroundMark x1="58400" y1="12346" x2="58400" y2="12346"/>
                        <a14:foregroundMark x1="79200" y1="12346" x2="79200" y2="12346"/>
                        <a14:foregroundMark x1="88000" y1="12346" x2="88000" y2="12346"/>
                        <a14:foregroundMark x1="92000" y1="17284" x2="92000" y2="17284"/>
                        <a14:foregroundMark x1="78400" y1="86420" x2="78400" y2="86420"/>
                        <a14:foregroundMark x1="27200" y1="86420" x2="27200" y2="86420"/>
                      </a14:backgroundRemoval>
                    </a14:imgEffect>
                  </a14:imgLayer>
                </a14:imgProps>
              </a:ext>
            </a:extLst>
          </a:blip>
          <a:stretch>
            <a:fillRect/>
          </a:stretch>
        </p:blipFill>
        <p:spPr>
          <a:xfrm>
            <a:off x="43167862" y="17000080"/>
            <a:ext cx="2252769" cy="1459794"/>
          </a:xfrm>
          <a:prstGeom prst="rect">
            <a:avLst/>
          </a:prstGeom>
        </p:spPr>
      </p:pic>
      <p:pic>
        <p:nvPicPr>
          <p:cNvPr id="32" name="Picture 31">
            <a:extLst>
              <a:ext uri="{FF2B5EF4-FFF2-40B4-BE49-F238E27FC236}">
                <a16:creationId xmlns:a16="http://schemas.microsoft.com/office/drawing/2014/main" id="{ED3F7DF4-668B-AB82-D5E1-ADFBB5756127}"/>
              </a:ext>
            </a:extLst>
          </p:cNvPr>
          <p:cNvPicPr>
            <a:picLocks noChangeAspect="1"/>
          </p:cNvPicPr>
          <p:nvPr/>
        </p:nvPicPr>
        <p:blipFill>
          <a:blip r:embed="rId30">
            <a:extLst>
              <a:ext uri="{BEBA8EAE-BF5A-486C-A8C5-ECC9F3942E4B}">
                <a14:imgProps xmlns:a14="http://schemas.microsoft.com/office/drawing/2010/main">
                  <a14:imgLayer r:embed="rId31">
                    <a14:imgEffect>
                      <a14:backgroundRemoval t="10000" b="90000" l="10000" r="90000"/>
                    </a14:imgEffect>
                  </a14:imgLayer>
                </a14:imgProps>
              </a:ext>
            </a:extLst>
          </a:blip>
          <a:stretch>
            <a:fillRect/>
          </a:stretch>
        </p:blipFill>
        <p:spPr>
          <a:xfrm>
            <a:off x="43035028" y="20901787"/>
            <a:ext cx="2497661" cy="1501972"/>
          </a:xfrm>
          <a:prstGeom prst="rect">
            <a:avLst/>
          </a:prstGeom>
        </p:spPr>
      </p:pic>
      <p:pic>
        <p:nvPicPr>
          <p:cNvPr id="33" name="Picture 32">
            <a:extLst>
              <a:ext uri="{FF2B5EF4-FFF2-40B4-BE49-F238E27FC236}">
                <a16:creationId xmlns:a16="http://schemas.microsoft.com/office/drawing/2014/main" id="{24B90004-76EE-D889-7DF8-E1767D580078}"/>
              </a:ext>
            </a:extLst>
          </p:cNvPr>
          <p:cNvPicPr>
            <a:picLocks noChangeAspect="1"/>
          </p:cNvPicPr>
          <p:nvPr/>
        </p:nvPicPr>
        <p:blipFill>
          <a:blip r:embed="rId32">
            <a:extLst>
              <a:ext uri="{BEBA8EAE-BF5A-486C-A8C5-ECC9F3942E4B}">
                <a14:imgProps xmlns:a14="http://schemas.microsoft.com/office/drawing/2010/main">
                  <a14:imgLayer r:embed="rId33">
                    <a14:imgEffect>
                      <a14:backgroundRemoval t="10000" b="90000" l="10000" r="90000"/>
                    </a14:imgEffect>
                  </a14:imgLayer>
                </a14:imgProps>
              </a:ext>
            </a:extLst>
          </a:blip>
          <a:stretch>
            <a:fillRect/>
          </a:stretch>
        </p:blipFill>
        <p:spPr>
          <a:xfrm>
            <a:off x="43160109" y="22303388"/>
            <a:ext cx="2247497" cy="1550598"/>
          </a:xfrm>
          <a:prstGeom prst="rect">
            <a:avLst/>
          </a:prstGeom>
        </p:spPr>
      </p:pic>
      <p:pic>
        <p:nvPicPr>
          <p:cNvPr id="34" name="Picture 33">
            <a:extLst>
              <a:ext uri="{FF2B5EF4-FFF2-40B4-BE49-F238E27FC236}">
                <a16:creationId xmlns:a16="http://schemas.microsoft.com/office/drawing/2014/main" id="{65299BA4-CDF5-C386-D739-CAD6EE131A3D}"/>
              </a:ext>
            </a:extLst>
          </p:cNvPr>
          <p:cNvPicPr>
            <a:picLocks noChangeAspect="1"/>
          </p:cNvPicPr>
          <p:nvPr/>
        </p:nvPicPr>
        <p:blipFill>
          <a:blip r:embed="rId34">
            <a:extLst>
              <a:ext uri="{BEBA8EAE-BF5A-486C-A8C5-ECC9F3942E4B}">
                <a14:imgProps xmlns:a14="http://schemas.microsoft.com/office/drawing/2010/main">
                  <a14:imgLayer r:embed="rId35">
                    <a14:imgEffect>
                      <a14:backgroundRemoval t="10000" b="90000" l="10000" r="90000"/>
                    </a14:imgEffect>
                  </a14:imgLayer>
                </a14:imgProps>
              </a:ext>
            </a:extLst>
          </a:blip>
          <a:stretch>
            <a:fillRect/>
          </a:stretch>
        </p:blipFill>
        <p:spPr>
          <a:xfrm>
            <a:off x="43192969" y="24160294"/>
            <a:ext cx="2339718" cy="1542858"/>
          </a:xfrm>
          <a:prstGeom prst="rect">
            <a:avLst/>
          </a:prstGeom>
        </p:spPr>
      </p:pic>
      <p:pic>
        <p:nvPicPr>
          <p:cNvPr id="35" name="Picture 34">
            <a:extLst>
              <a:ext uri="{FF2B5EF4-FFF2-40B4-BE49-F238E27FC236}">
                <a16:creationId xmlns:a16="http://schemas.microsoft.com/office/drawing/2014/main" id="{4108E300-42D9-E780-663E-C39E8E6DAD57}"/>
              </a:ext>
            </a:extLst>
          </p:cNvPr>
          <p:cNvPicPr>
            <a:picLocks noChangeAspect="1"/>
          </p:cNvPicPr>
          <p:nvPr/>
        </p:nvPicPr>
        <p:blipFill>
          <a:blip r:embed="rId36">
            <a:extLst>
              <a:ext uri="{BEBA8EAE-BF5A-486C-A8C5-ECC9F3942E4B}">
                <a14:imgProps xmlns:a14="http://schemas.microsoft.com/office/drawing/2010/main">
                  <a14:imgLayer r:embed="rId37">
                    <a14:imgEffect>
                      <a14:backgroundRemoval t="9091" b="89773" l="8462" r="90000">
                        <a14:foregroundMark x1="10000" y1="45455" x2="10000" y2="45455"/>
                        <a14:foregroundMark x1="8462" y1="15909" x2="8462" y2="15909"/>
                        <a14:foregroundMark x1="89231" y1="52273" x2="89231" y2="52273"/>
                      </a14:backgroundRemoval>
                    </a14:imgEffect>
                  </a14:imgLayer>
                </a14:imgProps>
              </a:ext>
            </a:extLst>
          </a:blip>
          <a:stretch>
            <a:fillRect/>
          </a:stretch>
        </p:blipFill>
        <p:spPr>
          <a:xfrm>
            <a:off x="43245185" y="25786972"/>
            <a:ext cx="2098121" cy="1420266"/>
          </a:xfrm>
          <a:prstGeom prst="rect">
            <a:avLst/>
          </a:prstGeom>
        </p:spPr>
      </p:pic>
      <p:pic>
        <p:nvPicPr>
          <p:cNvPr id="39" name="Picture 38">
            <a:extLst>
              <a:ext uri="{FF2B5EF4-FFF2-40B4-BE49-F238E27FC236}">
                <a16:creationId xmlns:a16="http://schemas.microsoft.com/office/drawing/2014/main" id="{13D07846-49EC-9929-CE88-625C94191A62}"/>
              </a:ext>
            </a:extLst>
          </p:cNvPr>
          <p:cNvPicPr>
            <a:picLocks noChangeAspect="1"/>
          </p:cNvPicPr>
          <p:nvPr/>
        </p:nvPicPr>
        <p:blipFill>
          <a:blip r:embed="rId38">
            <a:extLst>
              <a:ext uri="{BEBA8EAE-BF5A-486C-A8C5-ECC9F3942E4B}">
                <a14:imgProps xmlns:a14="http://schemas.microsoft.com/office/drawing/2010/main">
                  <a14:imgLayer r:embed="rId39">
                    <a14:imgEffect>
                      <a14:backgroundRemoval t="10000" b="90000" l="10000" r="90000"/>
                    </a14:imgEffect>
                  </a14:imgLayer>
                </a14:imgProps>
              </a:ext>
            </a:extLst>
          </a:blip>
          <a:stretch>
            <a:fillRect/>
          </a:stretch>
        </p:blipFill>
        <p:spPr>
          <a:xfrm>
            <a:off x="33595236" y="16995100"/>
            <a:ext cx="1465718" cy="1421747"/>
          </a:xfrm>
          <a:prstGeom prst="rect">
            <a:avLst/>
          </a:prstGeom>
        </p:spPr>
      </p:pic>
      <p:pic>
        <p:nvPicPr>
          <p:cNvPr id="40" name="Picture 39">
            <a:extLst>
              <a:ext uri="{FF2B5EF4-FFF2-40B4-BE49-F238E27FC236}">
                <a16:creationId xmlns:a16="http://schemas.microsoft.com/office/drawing/2014/main" id="{16324B6F-05B5-1295-AB9D-20C019AEE68F}"/>
              </a:ext>
            </a:extLst>
          </p:cNvPr>
          <p:cNvPicPr>
            <a:picLocks noChangeAspect="1"/>
          </p:cNvPicPr>
          <p:nvPr/>
        </p:nvPicPr>
        <p:blipFill>
          <a:blip r:embed="rId40">
            <a:extLst>
              <a:ext uri="{BEBA8EAE-BF5A-486C-A8C5-ECC9F3942E4B}">
                <a14:imgProps xmlns:a14="http://schemas.microsoft.com/office/drawing/2010/main">
                  <a14:imgLayer r:embed="rId41">
                    <a14:imgEffect>
                      <a14:backgroundRemoval t="9924" b="92366" l="5556" r="89683">
                        <a14:foregroundMark x1="70635" y1="54962" x2="70635" y2="54962"/>
                        <a14:foregroundMark x1="76190" y1="45038" x2="11905" y2="38931"/>
                        <a14:foregroundMark x1="11905" y1="38931" x2="8730" y2="35878"/>
                        <a14:foregroundMark x1="19841" y1="34351" x2="39683" y2="25954"/>
                        <a14:foregroundMark x1="39683" y1="25954" x2="73016" y2="43511"/>
                        <a14:foregroundMark x1="73016" y1="43511" x2="65873" y2="68702"/>
                        <a14:foregroundMark x1="65873" y1="68702" x2="28571" y2="68702"/>
                        <a14:foregroundMark x1="28571" y1="68702" x2="19048" y2="55725"/>
                        <a14:foregroundMark x1="19048" y1="55725" x2="30159" y2="47328"/>
                        <a14:foregroundMark x1="62698" y1="69466" x2="37302" y2="49618"/>
                        <a14:foregroundMark x1="37302" y1="49618" x2="33333" y2="26718"/>
                        <a14:foregroundMark x1="33333" y1="26718" x2="48413" y2="20611"/>
                        <a14:foregroundMark x1="48413" y1="20611" x2="69048" y2="24427"/>
                        <a14:foregroundMark x1="69048" y1="24427" x2="84127" y2="35878"/>
                        <a14:foregroundMark x1="84127" y1="37405" x2="86508" y2="48855"/>
                        <a14:foregroundMark x1="87302" y1="43511" x2="88095" y2="54962"/>
                        <a14:foregroundMark x1="88095" y1="54962" x2="84127" y2="65649"/>
                        <a14:foregroundMark x1="84127" y1="65649" x2="83333" y2="68702"/>
                        <a14:foregroundMark x1="73810" y1="20611" x2="73810" y2="20611"/>
                        <a14:foregroundMark x1="62698" y1="14504" x2="62698" y2="14504"/>
                        <a14:foregroundMark x1="60317" y1="14504" x2="35938" y2="13124"/>
                        <a14:foregroundMark x1="25114" y1="17234" x2="23016" y2="18321"/>
                        <a14:foregroundMark x1="23016" y1="18321" x2="22222" y2="19084"/>
                        <a14:foregroundMark x1="19841" y1="21374" x2="16667" y2="24427"/>
                        <a14:foregroundMark x1="21429" y1="19084" x2="6349" y2="38931"/>
                        <a14:foregroundMark x1="6349" y1="38931" x2="7143" y2="63359"/>
                        <a14:foregroundMark x1="7143" y1="63359" x2="10317" y2="73282"/>
                        <a14:foregroundMark x1="10317" y1="73282" x2="20635" y2="80153"/>
                        <a14:foregroundMark x1="20635" y1="80153" x2="49206" y2="86260"/>
                        <a14:foregroundMark x1="49206" y1="86260" x2="53175" y2="86260"/>
                        <a14:foregroundMark x1="81746" y1="69466" x2="50794" y2="77863"/>
                        <a14:foregroundMark x1="84921" y1="67939" x2="81746" y2="74046"/>
                        <a14:foregroundMark x1="6349" y1="40458" x2="5556" y2="59542"/>
                        <a14:foregroundMark x1="15079" y1="79389" x2="23016" y2="85496"/>
                        <a14:foregroundMark x1="23016" y1="85496" x2="46825" y2="92366"/>
                        <a14:foregroundMark x1="46825" y1="92366" x2="57143" y2="92366"/>
                        <a14:foregroundMark x1="53968" y1="91603" x2="66667" y2="87786"/>
                        <a14:foregroundMark x1="66667" y1="87786" x2="72222" y2="83206"/>
                        <a14:foregroundMark x1="33333" y1="13740" x2="33333" y2="13740"/>
                        <a14:foregroundMark x1="34921" y1="12977" x2="34921" y2="12977"/>
                        <a14:foregroundMark x1="29365" y1="14504" x2="39683" y2="12977"/>
                        <a14:foregroundMark x1="39683" y1="12977" x2="42857" y2="12977"/>
                        <a14:foregroundMark x1="30952" y1="12977" x2="30952" y2="12977"/>
                        <a14:foregroundMark x1="30159" y1="13740" x2="30159" y2="13740"/>
                        <a14:foregroundMark x1="30952" y1="13740" x2="29365" y2="13740"/>
                        <a14:foregroundMark x1="32540" y1="12977" x2="30159" y2="13740"/>
                        <a14:foregroundMark x1="30159" y1="13740" x2="28571" y2="13740"/>
                        <a14:backgroundMark x1="27778" y1="12977" x2="28050" y2="12953"/>
                        <a14:backgroundMark x1="30952" y1="10687" x2="30952" y2="11450"/>
                      </a14:backgroundRemoval>
                    </a14:imgEffect>
                  </a14:imgLayer>
                </a14:imgProps>
              </a:ext>
            </a:extLst>
          </a:blip>
          <a:stretch>
            <a:fillRect/>
          </a:stretch>
        </p:blipFill>
        <p:spPr>
          <a:xfrm>
            <a:off x="33843036" y="10445933"/>
            <a:ext cx="1273481" cy="1324015"/>
          </a:xfrm>
          <a:prstGeom prst="rect">
            <a:avLst/>
          </a:prstGeom>
        </p:spPr>
      </p:pic>
      <p:pic>
        <p:nvPicPr>
          <p:cNvPr id="41" name="Picture 40">
            <a:extLst>
              <a:ext uri="{FF2B5EF4-FFF2-40B4-BE49-F238E27FC236}">
                <a16:creationId xmlns:a16="http://schemas.microsoft.com/office/drawing/2014/main" id="{9E4132C4-09B0-3E92-4F8E-D72BD81957EB}"/>
              </a:ext>
            </a:extLst>
          </p:cNvPr>
          <p:cNvPicPr>
            <a:picLocks noChangeAspect="1"/>
          </p:cNvPicPr>
          <p:nvPr/>
        </p:nvPicPr>
        <p:blipFill rotWithShape="1">
          <a:blip r:embed="rId42">
            <a:extLst>
              <a:ext uri="{BEBA8EAE-BF5A-486C-A8C5-ECC9F3942E4B}">
                <a14:imgProps xmlns:a14="http://schemas.microsoft.com/office/drawing/2010/main">
                  <a14:imgLayer r:embed="rId43">
                    <a14:imgEffect>
                      <a14:backgroundRemoval t="4630" b="97222" l="5085" r="89831">
                        <a14:foregroundMark x1="42373" y1="82407" x2="42373" y2="82407"/>
                        <a14:foregroundMark x1="30508" y1="87963" x2="30508" y2="87963"/>
                        <a14:foregroundMark x1="52542" y1="94444" x2="50847" y2="91667"/>
                        <a14:foregroundMark x1="50847" y1="91667" x2="49153" y2="91667"/>
                        <a14:foregroundMark x1="23729" y1="79630" x2="20339" y2="78704"/>
                        <a14:foregroundMark x1="25424" y1="85185" x2="25424" y2="87037"/>
                        <a14:foregroundMark x1="22034" y1="89815" x2="22034" y2="90741"/>
                        <a14:foregroundMark x1="25424" y1="76852" x2="23729" y2="76852"/>
                        <a14:foregroundMark x1="50847" y1="76852" x2="50847" y2="76852"/>
                        <a14:foregroundMark x1="57627" y1="76852" x2="57627" y2="76852"/>
                        <a14:foregroundMark x1="18644" y1="15741" x2="18644" y2="15741"/>
                        <a14:foregroundMark x1="49153" y1="15741" x2="49153" y2="15741"/>
                        <a14:foregroundMark x1="57627" y1="15741" x2="57627" y2="15741"/>
                        <a14:foregroundMark x1="23729" y1="26852" x2="23729" y2="26852"/>
                        <a14:foregroundMark x1="32203" y1="29630" x2="32203" y2="29630"/>
                        <a14:foregroundMark x1="28814" y1="14815" x2="33898" y2="6481"/>
                        <a14:foregroundMark x1="35593" y1="7407" x2="40678" y2="16667"/>
                        <a14:foregroundMark x1="40678" y1="16667" x2="40678" y2="16667"/>
                        <a14:foregroundMark x1="42373" y1="14815" x2="61017" y2="14815"/>
                        <a14:foregroundMark x1="61017" y1="14815" x2="62712" y2="14815"/>
                        <a14:foregroundMark x1="62712" y1="15741" x2="61017" y2="17593"/>
                        <a14:foregroundMark x1="61017" y1="17593" x2="52542" y2="21296"/>
                        <a14:foregroundMark x1="52542" y1="21296" x2="47458" y2="25000"/>
                        <a14:foregroundMark x1="49153" y1="24074" x2="52542" y2="34259"/>
                        <a14:foregroundMark x1="52542" y1="34259" x2="35593" y2="27778"/>
                        <a14:foregroundMark x1="38983" y1="27778" x2="23729" y2="32407"/>
                        <a14:foregroundMark x1="23729" y1="32407" x2="18644" y2="35185"/>
                        <a14:foregroundMark x1="18644" y1="35185" x2="22034" y2="25926"/>
                        <a14:foregroundMark x1="22034" y1="25926" x2="25424" y2="21296"/>
                        <a14:foregroundMark x1="25424" y1="25926" x2="11864" y2="15741"/>
                        <a14:foregroundMark x1="11864" y1="15741" x2="10169" y2="14815"/>
                        <a14:foregroundMark x1="10169" y1="15741" x2="32203" y2="15741"/>
                        <a14:foregroundMark x1="15254" y1="14815" x2="32203" y2="15741"/>
                        <a14:foregroundMark x1="25424" y1="15741" x2="6780" y2="15741"/>
                        <a14:foregroundMark x1="6780" y1="15741" x2="6780" y2="15741"/>
                        <a14:foregroundMark x1="22034" y1="14815" x2="32203" y2="12963"/>
                        <a14:foregroundMark x1="32203" y1="12963" x2="32203" y2="12963"/>
                        <a14:foregroundMark x1="33898" y1="12037" x2="37288" y2="4630"/>
                        <a14:foregroundMark x1="37288" y1="4630" x2="37288" y2="4630"/>
                        <a14:foregroundMark x1="37288" y1="4630" x2="40678" y2="14815"/>
                        <a14:foregroundMark x1="42373" y1="13889" x2="37288" y2="6481"/>
                        <a14:foregroundMark x1="38983" y1="5556" x2="40678" y2="12963"/>
                        <a14:foregroundMark x1="40678" y1="8333" x2="38983" y2="6481"/>
                        <a14:foregroundMark x1="38983" y1="6481" x2="32203" y2="4630"/>
                        <a14:foregroundMark x1="32203" y1="4630" x2="30508" y2="4630"/>
                        <a14:foregroundMark x1="35593" y1="66667" x2="28814" y2="76852"/>
                        <a14:foregroundMark x1="35593" y1="66667" x2="42373" y2="75000"/>
                        <a14:foregroundMark x1="42373" y1="75000" x2="61017" y2="75926"/>
                        <a14:foregroundMark x1="44068" y1="73148" x2="35593" y2="65741"/>
                        <a14:foregroundMark x1="35593" y1="65741" x2="35593" y2="64815"/>
                        <a14:foregroundMark x1="37288" y1="67593" x2="37288" y2="64815"/>
                        <a14:foregroundMark x1="38983" y1="66667" x2="42373" y2="70370"/>
                        <a14:foregroundMark x1="30508" y1="67593" x2="25424" y2="75926"/>
                        <a14:foregroundMark x1="25424" y1="75926" x2="25424" y2="76852"/>
                        <a14:foregroundMark x1="27119" y1="75926" x2="10169" y2="75926"/>
                        <a14:foregroundMark x1="8475" y1="76852" x2="10169" y2="79630"/>
                        <a14:foregroundMark x1="10169" y1="79630" x2="22034" y2="84259"/>
                        <a14:foregroundMark x1="22034" y1="84259" x2="22034" y2="84259"/>
                        <a14:foregroundMark x1="10169" y1="78704" x2="5085" y2="75926"/>
                        <a14:foregroundMark x1="25424" y1="83333" x2="18644" y2="93519"/>
                        <a14:foregroundMark x1="18644" y1="93519" x2="16949" y2="94444"/>
                        <a14:foregroundMark x1="16949" y1="96296" x2="23729" y2="96296"/>
                        <a14:foregroundMark x1="22034" y1="96296" x2="37288" y2="88889"/>
                        <a14:foregroundMark x1="33898" y1="88889" x2="50847" y2="95370"/>
                        <a14:foregroundMark x1="50847" y1="95370" x2="55932" y2="94444"/>
                        <a14:foregroundMark x1="54237" y1="95370" x2="52542" y2="95370"/>
                        <a14:foregroundMark x1="55932" y1="96296" x2="52542" y2="97222"/>
                        <a14:foregroundMark x1="52542" y1="96296" x2="54237" y2="94444"/>
                        <a14:foregroundMark x1="54237" y1="94444" x2="47458" y2="85185"/>
                        <a14:foregroundMark x1="47458" y1="84259" x2="54237" y2="93519"/>
                        <a14:foregroundMark x1="47458" y1="85185" x2="61017" y2="80556"/>
                        <a14:foregroundMark x1="61017" y1="80556" x2="64407" y2="75926"/>
                        <a14:foregroundMark x1="59322" y1="75926" x2="49153" y2="73148"/>
                        <a14:foregroundMark x1="44068" y1="75000" x2="33898" y2="67593"/>
                        <a14:foregroundMark x1="33898" y1="67593" x2="33898" y2="67593"/>
                        <a14:foregroundMark x1="33898" y1="68519" x2="30508" y2="73148"/>
                        <a14:foregroundMark x1="30508" y1="73148" x2="22034" y2="77778"/>
                        <a14:foregroundMark x1="22034" y1="77778" x2="8475" y2="76852"/>
                      </a14:backgroundRemoval>
                    </a14:imgEffect>
                  </a14:imgLayer>
                </a14:imgProps>
              </a:ext>
            </a:extLst>
          </a:blip>
          <a:srcRect t="62758" r="21849"/>
          <a:stretch/>
        </p:blipFill>
        <p:spPr>
          <a:xfrm>
            <a:off x="33701372" y="15674881"/>
            <a:ext cx="1465718" cy="1278562"/>
          </a:xfrm>
          <a:prstGeom prst="rect">
            <a:avLst/>
          </a:prstGeom>
        </p:spPr>
      </p:pic>
      <p:pic>
        <p:nvPicPr>
          <p:cNvPr id="42" name="Picture 41">
            <a:extLst>
              <a:ext uri="{FF2B5EF4-FFF2-40B4-BE49-F238E27FC236}">
                <a16:creationId xmlns:a16="http://schemas.microsoft.com/office/drawing/2014/main" id="{BC6A8CE9-B4F0-E876-5DD9-6E88A9DDA13E}"/>
              </a:ext>
            </a:extLst>
          </p:cNvPr>
          <p:cNvPicPr>
            <a:picLocks noChangeAspect="1"/>
          </p:cNvPicPr>
          <p:nvPr/>
        </p:nvPicPr>
        <p:blipFill rotWithShape="1">
          <a:blip r:embed="rId42">
            <a:extLst>
              <a:ext uri="{BEBA8EAE-BF5A-486C-A8C5-ECC9F3942E4B}">
                <a14:imgProps xmlns:a14="http://schemas.microsoft.com/office/drawing/2010/main">
                  <a14:imgLayer r:embed="rId43">
                    <a14:imgEffect>
                      <a14:backgroundRemoval t="4630" b="97222" l="5085" r="89831">
                        <a14:foregroundMark x1="42373" y1="82407" x2="42373" y2="82407"/>
                        <a14:foregroundMark x1="30508" y1="87963" x2="30508" y2="87963"/>
                        <a14:foregroundMark x1="52542" y1="94444" x2="50847" y2="91667"/>
                        <a14:foregroundMark x1="50847" y1="91667" x2="49153" y2="91667"/>
                        <a14:foregroundMark x1="23729" y1="79630" x2="20339" y2="78704"/>
                        <a14:foregroundMark x1="25424" y1="85185" x2="25424" y2="87037"/>
                        <a14:foregroundMark x1="22034" y1="89815" x2="22034" y2="90741"/>
                        <a14:foregroundMark x1="25424" y1="76852" x2="23729" y2="76852"/>
                        <a14:foregroundMark x1="50847" y1="76852" x2="50847" y2="76852"/>
                        <a14:foregroundMark x1="57627" y1="76852" x2="57627" y2="76852"/>
                        <a14:foregroundMark x1="18644" y1="15741" x2="18644" y2="15741"/>
                        <a14:foregroundMark x1="49153" y1="15741" x2="49153" y2="15741"/>
                        <a14:foregroundMark x1="57627" y1="15741" x2="57627" y2="15741"/>
                        <a14:foregroundMark x1="23729" y1="26852" x2="23729" y2="26852"/>
                        <a14:foregroundMark x1="32203" y1="29630" x2="32203" y2="29630"/>
                        <a14:foregroundMark x1="28814" y1="14815" x2="33898" y2="6481"/>
                        <a14:foregroundMark x1="35593" y1="7407" x2="40678" y2="16667"/>
                        <a14:foregroundMark x1="40678" y1="16667" x2="40678" y2="16667"/>
                        <a14:foregroundMark x1="42373" y1="14815" x2="61017" y2="14815"/>
                        <a14:foregroundMark x1="61017" y1="14815" x2="62712" y2="14815"/>
                        <a14:foregroundMark x1="62712" y1="15741" x2="61017" y2="17593"/>
                        <a14:foregroundMark x1="61017" y1="17593" x2="52542" y2="21296"/>
                        <a14:foregroundMark x1="52542" y1="21296" x2="47458" y2="25000"/>
                        <a14:foregroundMark x1="49153" y1="24074" x2="52542" y2="34259"/>
                        <a14:foregroundMark x1="52542" y1="34259" x2="35593" y2="27778"/>
                        <a14:foregroundMark x1="38983" y1="27778" x2="23729" y2="32407"/>
                        <a14:foregroundMark x1="23729" y1="32407" x2="18644" y2="35185"/>
                        <a14:foregroundMark x1="18644" y1="35185" x2="22034" y2="25926"/>
                        <a14:foregroundMark x1="22034" y1="25926" x2="25424" y2="21296"/>
                        <a14:foregroundMark x1="25424" y1="25926" x2="11864" y2="15741"/>
                        <a14:foregroundMark x1="11864" y1="15741" x2="10169" y2="14815"/>
                        <a14:foregroundMark x1="10169" y1="15741" x2="32203" y2="15741"/>
                        <a14:foregroundMark x1="15254" y1="14815" x2="32203" y2="15741"/>
                        <a14:foregroundMark x1="25424" y1="15741" x2="6780" y2="15741"/>
                        <a14:foregroundMark x1="6780" y1="15741" x2="6780" y2="15741"/>
                        <a14:foregroundMark x1="22034" y1="14815" x2="32203" y2="12963"/>
                        <a14:foregroundMark x1="32203" y1="12963" x2="32203" y2="12963"/>
                        <a14:foregroundMark x1="33898" y1="12037" x2="37288" y2="4630"/>
                        <a14:foregroundMark x1="37288" y1="4630" x2="37288" y2="4630"/>
                        <a14:foregroundMark x1="37288" y1="4630" x2="40678" y2="14815"/>
                        <a14:foregroundMark x1="42373" y1="13889" x2="37288" y2="6481"/>
                        <a14:foregroundMark x1="38983" y1="5556" x2="40678" y2="12963"/>
                        <a14:foregroundMark x1="40678" y1="8333" x2="38983" y2="6481"/>
                        <a14:foregroundMark x1="38983" y1="6481" x2="32203" y2="4630"/>
                        <a14:foregroundMark x1="32203" y1="4630" x2="30508" y2="4630"/>
                        <a14:foregroundMark x1="35593" y1="66667" x2="28814" y2="76852"/>
                        <a14:foregroundMark x1="35593" y1="66667" x2="42373" y2="75000"/>
                        <a14:foregroundMark x1="42373" y1="75000" x2="61017" y2="75926"/>
                        <a14:foregroundMark x1="44068" y1="73148" x2="35593" y2="65741"/>
                        <a14:foregroundMark x1="35593" y1="65741" x2="35593" y2="64815"/>
                        <a14:foregroundMark x1="37288" y1="67593" x2="37288" y2="64815"/>
                        <a14:foregroundMark x1="38983" y1="66667" x2="42373" y2="70370"/>
                        <a14:foregroundMark x1="30508" y1="67593" x2="25424" y2="75926"/>
                        <a14:foregroundMark x1="25424" y1="75926" x2="25424" y2="76852"/>
                        <a14:foregroundMark x1="27119" y1="75926" x2="10169" y2="75926"/>
                        <a14:foregroundMark x1="8475" y1="76852" x2="10169" y2="79630"/>
                        <a14:foregroundMark x1="10169" y1="79630" x2="22034" y2="84259"/>
                        <a14:foregroundMark x1="22034" y1="84259" x2="22034" y2="84259"/>
                        <a14:foregroundMark x1="10169" y1="78704" x2="5085" y2="75926"/>
                        <a14:foregroundMark x1="25424" y1="83333" x2="18644" y2="93519"/>
                        <a14:foregroundMark x1="18644" y1="93519" x2="16949" y2="94444"/>
                        <a14:foregroundMark x1="16949" y1="96296" x2="23729" y2="96296"/>
                        <a14:foregroundMark x1="22034" y1="96296" x2="37288" y2="88889"/>
                        <a14:foregroundMark x1="33898" y1="88889" x2="50847" y2="95370"/>
                        <a14:foregroundMark x1="50847" y1="95370" x2="55932" y2="94444"/>
                        <a14:foregroundMark x1="54237" y1="95370" x2="52542" y2="95370"/>
                        <a14:foregroundMark x1="55932" y1="96296" x2="52542" y2="97222"/>
                        <a14:foregroundMark x1="52542" y1="96296" x2="54237" y2="94444"/>
                        <a14:foregroundMark x1="54237" y1="94444" x2="47458" y2="85185"/>
                        <a14:foregroundMark x1="47458" y1="84259" x2="54237" y2="93519"/>
                        <a14:foregroundMark x1="47458" y1="85185" x2="61017" y2="80556"/>
                        <a14:foregroundMark x1="61017" y1="80556" x2="64407" y2="75926"/>
                        <a14:foregroundMark x1="59322" y1="75926" x2="49153" y2="73148"/>
                        <a14:foregroundMark x1="44068" y1="75000" x2="33898" y2="67593"/>
                        <a14:foregroundMark x1="33898" y1="67593" x2="33898" y2="67593"/>
                        <a14:foregroundMark x1="33898" y1="68519" x2="30508" y2="73148"/>
                        <a14:foregroundMark x1="30508" y1="73148" x2="22034" y2="77778"/>
                        <a14:foregroundMark x1="22034" y1="77778" x2="8475" y2="76852"/>
                      </a14:backgroundRemoval>
                    </a14:imgEffect>
                  </a14:imgLayer>
                </a14:imgProps>
              </a:ext>
            </a:extLst>
          </a:blip>
          <a:srcRect r="21849" b="62758"/>
          <a:stretch/>
        </p:blipFill>
        <p:spPr>
          <a:xfrm>
            <a:off x="33682219" y="14382301"/>
            <a:ext cx="1454094" cy="1268422"/>
          </a:xfrm>
          <a:prstGeom prst="rect">
            <a:avLst/>
          </a:prstGeom>
        </p:spPr>
      </p:pic>
      <p:pic>
        <p:nvPicPr>
          <p:cNvPr id="43" name="Picture 42">
            <a:extLst>
              <a:ext uri="{FF2B5EF4-FFF2-40B4-BE49-F238E27FC236}">
                <a16:creationId xmlns:a16="http://schemas.microsoft.com/office/drawing/2014/main" id="{9CA41D37-31E1-A1BA-D451-E33BAC5A35F0}"/>
              </a:ext>
            </a:extLst>
          </p:cNvPr>
          <p:cNvPicPr>
            <a:picLocks noChangeAspect="1"/>
          </p:cNvPicPr>
          <p:nvPr/>
        </p:nvPicPr>
        <p:blipFill>
          <a:blip r:embed="rId44">
            <a:extLst>
              <a:ext uri="{BEBA8EAE-BF5A-486C-A8C5-ECC9F3942E4B}">
                <a14:imgProps xmlns:a14="http://schemas.microsoft.com/office/drawing/2010/main">
                  <a14:imgLayer r:embed="rId45">
                    <a14:imgEffect>
                      <a14:backgroundRemoval t="9836" b="89344" l="8889" r="90000">
                        <a14:foregroundMark x1="8889" y1="36066" x2="8889" y2="36066"/>
                      </a14:backgroundRemoval>
                    </a14:imgEffect>
                  </a14:imgLayer>
                </a14:imgProps>
              </a:ext>
            </a:extLst>
          </a:blip>
          <a:stretch>
            <a:fillRect/>
          </a:stretch>
        </p:blipFill>
        <p:spPr>
          <a:xfrm>
            <a:off x="33839857" y="11685813"/>
            <a:ext cx="1273482" cy="1726276"/>
          </a:xfrm>
          <a:prstGeom prst="rect">
            <a:avLst/>
          </a:prstGeom>
        </p:spPr>
      </p:pic>
      <p:pic>
        <p:nvPicPr>
          <p:cNvPr id="44" name="Picture 43">
            <a:extLst>
              <a:ext uri="{FF2B5EF4-FFF2-40B4-BE49-F238E27FC236}">
                <a16:creationId xmlns:a16="http://schemas.microsoft.com/office/drawing/2014/main" id="{6883E7FE-7C3E-8A70-3E81-E7A92A4F6EE5}"/>
              </a:ext>
            </a:extLst>
          </p:cNvPr>
          <p:cNvPicPr>
            <a:picLocks noChangeAspect="1"/>
          </p:cNvPicPr>
          <p:nvPr/>
        </p:nvPicPr>
        <p:blipFill>
          <a:blip r:embed="rId46">
            <a:extLst>
              <a:ext uri="{BEBA8EAE-BF5A-486C-A8C5-ECC9F3942E4B}">
                <a14:imgProps xmlns:a14="http://schemas.microsoft.com/office/drawing/2010/main">
                  <a14:imgLayer r:embed="rId47">
                    <a14:imgEffect>
                      <a14:backgroundRemoval t="7194" b="94245" l="10000" r="90667">
                        <a14:foregroundMark x1="68667" y1="28058" x2="48000" y2="25180"/>
                        <a14:foregroundMark x1="48000" y1="25180" x2="30667" y2="45324"/>
                        <a14:foregroundMark x1="30667" y1="45324" x2="47333" y2="72662"/>
                        <a14:foregroundMark x1="47333" y1="72662" x2="68667" y2="64029"/>
                        <a14:foregroundMark x1="68667" y1="64029" x2="68000" y2="36691"/>
                        <a14:foregroundMark x1="68000" y1="36691" x2="56667" y2="20863"/>
                        <a14:foregroundMark x1="56667" y1="20863" x2="35333" y2="13669"/>
                        <a14:foregroundMark x1="35333" y1="13669" x2="30000" y2="13669"/>
                        <a14:foregroundMark x1="53333" y1="7914" x2="53333" y2="7914"/>
                        <a14:foregroundMark x1="73333" y1="15827" x2="73333" y2="15827"/>
                        <a14:foregroundMark x1="79333" y1="22302" x2="79333" y2="22302"/>
                        <a14:foregroundMark x1="82667" y1="56115" x2="82667" y2="56115"/>
                        <a14:foregroundMark x1="60667" y1="89209" x2="60667" y2="89209"/>
                        <a14:foregroundMark x1="63333" y1="76978" x2="59333" y2="71942"/>
                        <a14:foregroundMark x1="52667" y1="44604" x2="41333" y2="61871"/>
                        <a14:foregroundMark x1="55333" y1="49640" x2="32000" y2="48201"/>
                        <a14:foregroundMark x1="32000" y1="48201" x2="19333" y2="56835"/>
                        <a14:foregroundMark x1="19333" y1="56835" x2="26000" y2="74820"/>
                        <a14:foregroundMark x1="26000" y1="74820" x2="47333" y2="82734"/>
                        <a14:foregroundMark x1="47333" y1="82734" x2="64667" y2="79137"/>
                        <a14:foregroundMark x1="64667" y1="79137" x2="80000" y2="67626"/>
                        <a14:foregroundMark x1="80000" y1="67626" x2="81333" y2="65468"/>
                        <a14:foregroundMark x1="24667" y1="82014" x2="15333" y2="73381"/>
                        <a14:foregroundMark x1="15333" y1="73381" x2="14000" y2="69784"/>
                        <a14:foregroundMark x1="15333" y1="69065" x2="14000" y2="59712"/>
                        <a14:foregroundMark x1="20000" y1="23022" x2="20000" y2="23022"/>
                        <a14:foregroundMark x1="16667" y1="28777" x2="16667" y2="28777"/>
                        <a14:foregroundMark x1="10667" y1="43165" x2="10667" y2="43165"/>
                        <a14:foregroundMark x1="38000" y1="90647" x2="38000" y2="90647"/>
                        <a14:foregroundMark x1="34000" y1="89928" x2="34000" y2="89928"/>
                        <a14:foregroundMark x1="48667" y1="94245" x2="48667" y2="94245"/>
                        <a14:foregroundMark x1="70000" y1="88489" x2="70000" y2="88489"/>
                        <a14:foregroundMark x1="81333" y1="78417" x2="81333" y2="78417"/>
                        <a14:foregroundMark x1="87333" y1="66906" x2="87333" y2="66906"/>
                        <a14:foregroundMark x1="90667" y1="52518" x2="90667" y2="52518"/>
                        <a14:foregroundMark x1="87333" y1="35252" x2="87333" y2="35252"/>
                        <a14:foregroundMark x1="84000" y1="26619" x2="84000" y2="26619"/>
                        <a14:foregroundMark x1="65333" y1="11511" x2="65333" y2="11511"/>
                        <a14:foregroundMark x1="44667" y1="7194" x2="44667" y2="7194"/>
                        <a14:foregroundMark x1="10000" y1="52518" x2="10000" y2="52518"/>
                        <a14:foregroundMark x1="62667" y1="92086" x2="62667" y2="92086"/>
                      </a14:backgroundRemoval>
                    </a14:imgEffect>
                  </a14:imgLayer>
                </a14:imgProps>
              </a:ext>
            </a:extLst>
          </a:blip>
          <a:stretch>
            <a:fillRect/>
          </a:stretch>
        </p:blipFill>
        <p:spPr>
          <a:xfrm>
            <a:off x="33765885" y="9178817"/>
            <a:ext cx="1398752" cy="1296177"/>
          </a:xfrm>
          <a:prstGeom prst="rect">
            <a:avLst/>
          </a:prstGeom>
        </p:spPr>
      </p:pic>
      <p:pic>
        <p:nvPicPr>
          <p:cNvPr id="45" name="Picture 44">
            <a:extLst>
              <a:ext uri="{FF2B5EF4-FFF2-40B4-BE49-F238E27FC236}">
                <a16:creationId xmlns:a16="http://schemas.microsoft.com/office/drawing/2014/main" id="{60E1AA47-8004-722C-39F5-CD6EF0BBAC83}"/>
              </a:ext>
            </a:extLst>
          </p:cNvPr>
          <p:cNvPicPr>
            <a:picLocks noChangeAspect="1"/>
          </p:cNvPicPr>
          <p:nvPr/>
        </p:nvPicPr>
        <p:blipFill>
          <a:blip r:embed="rId48">
            <a:extLst>
              <a:ext uri="{BEBA8EAE-BF5A-486C-A8C5-ECC9F3942E4B}">
                <a14:imgProps xmlns:a14="http://schemas.microsoft.com/office/drawing/2010/main">
                  <a14:imgLayer r:embed="rId49">
                    <a14:imgEffect>
                      <a14:backgroundRemoval t="6207" b="91724" l="8219" r="88356">
                        <a14:foregroundMark x1="52740" y1="27586" x2="46575" y2="46897"/>
                        <a14:foregroundMark x1="42466" y1="38621" x2="34247" y2="31034"/>
                        <a14:foregroundMark x1="34247" y1="31034" x2="30822" y2="24828"/>
                        <a14:foregroundMark x1="42466" y1="16552" x2="35616" y2="46207"/>
                        <a14:foregroundMark x1="42466" y1="8966" x2="42466" y2="8966"/>
                        <a14:foregroundMark x1="44521" y1="6207" x2="44521" y2="6207"/>
                        <a14:foregroundMark x1="69863" y1="37241" x2="48630" y2="49655"/>
                        <a14:foregroundMark x1="47260" y1="91724" x2="47260" y2="91724"/>
                      </a14:backgroundRemoval>
                    </a14:imgEffect>
                  </a14:imgLayer>
                </a14:imgProps>
              </a:ext>
            </a:extLst>
          </a:blip>
          <a:stretch>
            <a:fillRect/>
          </a:stretch>
        </p:blipFill>
        <p:spPr>
          <a:xfrm>
            <a:off x="33894608" y="7943520"/>
            <a:ext cx="1241707" cy="1233202"/>
          </a:xfrm>
          <a:prstGeom prst="rect">
            <a:avLst/>
          </a:prstGeom>
        </p:spPr>
      </p:pic>
      <p:pic>
        <p:nvPicPr>
          <p:cNvPr id="46" name="Picture 45">
            <a:extLst>
              <a:ext uri="{FF2B5EF4-FFF2-40B4-BE49-F238E27FC236}">
                <a16:creationId xmlns:a16="http://schemas.microsoft.com/office/drawing/2014/main" id="{4618C655-A3E6-D4A5-E452-8A77B1D92C5D}"/>
              </a:ext>
            </a:extLst>
          </p:cNvPr>
          <p:cNvPicPr>
            <a:picLocks noChangeAspect="1"/>
          </p:cNvPicPr>
          <p:nvPr/>
        </p:nvPicPr>
        <p:blipFill>
          <a:blip r:embed="rId50">
            <a:extLst>
              <a:ext uri="{BEBA8EAE-BF5A-486C-A8C5-ECC9F3942E4B}">
                <a14:imgProps xmlns:a14="http://schemas.microsoft.com/office/drawing/2010/main">
                  <a14:imgLayer r:embed="rId51">
                    <a14:imgEffect>
                      <a14:backgroundRemoval t="6897" b="88966" l="7746" r="90845">
                        <a14:foregroundMark x1="31690" y1="9655" x2="31690" y2="9655"/>
                        <a14:foregroundMark x1="47183" y1="6897" x2="47183" y2="6897"/>
                        <a14:foregroundMark x1="55634" y1="7586" x2="55634" y2="7586"/>
                        <a14:foregroundMark x1="64085" y1="13793" x2="38732" y2="30345"/>
                        <a14:foregroundMark x1="71127" y1="20000" x2="78169" y2="34483"/>
                        <a14:foregroundMark x1="78169" y1="34483" x2="77465" y2="58621"/>
                        <a14:foregroundMark x1="77465" y1="58621" x2="70423" y2="65517"/>
                        <a14:foregroundMark x1="70423" y1="65517" x2="55634" y2="66207"/>
                        <a14:foregroundMark x1="55634" y1="66207" x2="30986" y2="55172"/>
                        <a14:foregroundMark x1="30986" y1="55172" x2="19014" y2="44138"/>
                        <a14:foregroundMark x1="19014" y1="44138" x2="19014" y2="41379"/>
                        <a14:foregroundMark x1="26056" y1="14483" x2="26056" y2="14483"/>
                        <a14:foregroundMark x1="66901" y1="11034" x2="66901" y2="11034"/>
                        <a14:foregroundMark x1="83099" y1="22069" x2="83099" y2="22069"/>
                        <a14:foregroundMark x1="88028" y1="33793" x2="88028" y2="33793"/>
                        <a14:foregroundMark x1="88732" y1="62759" x2="89437" y2="52414"/>
                        <a14:foregroundMark x1="91549" y1="42759" x2="91549" y2="42759"/>
                        <a14:foregroundMark x1="69014" y1="84138" x2="69014" y2="84138"/>
                        <a14:foregroundMark x1="81690" y1="75862" x2="81690" y2="75862"/>
                        <a14:foregroundMark x1="47887" y1="88966" x2="47887" y2="88966"/>
                        <a14:foregroundMark x1="29577" y1="83448" x2="29577" y2="83448"/>
                        <a14:foregroundMark x1="15493" y1="70345" x2="15493" y2="70345"/>
                        <a14:foregroundMark x1="14085" y1="26897" x2="14085" y2="26897"/>
                        <a14:foregroundMark x1="15493" y1="22759" x2="15493" y2="22759"/>
                        <a14:foregroundMark x1="7746" y1="41379" x2="7746" y2="41379"/>
                      </a14:backgroundRemoval>
                    </a14:imgEffect>
                  </a14:imgLayer>
                </a14:imgProps>
              </a:ext>
            </a:extLst>
          </a:blip>
          <a:stretch>
            <a:fillRect/>
          </a:stretch>
        </p:blipFill>
        <p:spPr>
          <a:xfrm>
            <a:off x="43609019" y="28419624"/>
            <a:ext cx="1285876" cy="1313042"/>
          </a:xfrm>
          <a:prstGeom prst="rect">
            <a:avLst/>
          </a:prstGeom>
        </p:spPr>
      </p:pic>
      <p:pic>
        <p:nvPicPr>
          <p:cNvPr id="47" name="Picture 46">
            <a:extLst>
              <a:ext uri="{FF2B5EF4-FFF2-40B4-BE49-F238E27FC236}">
                <a16:creationId xmlns:a16="http://schemas.microsoft.com/office/drawing/2014/main" id="{B554EEF9-E86A-6FA3-C18B-074CED752C19}"/>
              </a:ext>
            </a:extLst>
          </p:cNvPr>
          <p:cNvPicPr>
            <a:picLocks noChangeAspect="1"/>
          </p:cNvPicPr>
          <p:nvPr/>
        </p:nvPicPr>
        <p:blipFill>
          <a:blip r:embed="rId52">
            <a:extLst>
              <a:ext uri="{BEBA8EAE-BF5A-486C-A8C5-ECC9F3942E4B}">
                <a14:imgProps xmlns:a14="http://schemas.microsoft.com/office/drawing/2010/main">
                  <a14:imgLayer r:embed="rId53">
                    <a14:imgEffect>
                      <a14:backgroundRemoval t="10000" b="90000" l="10000" r="90000"/>
                    </a14:imgEffect>
                  </a14:imgLayer>
                </a14:imgProps>
              </a:ext>
            </a:extLst>
          </a:blip>
          <a:stretch>
            <a:fillRect/>
          </a:stretch>
        </p:blipFill>
        <p:spPr>
          <a:xfrm>
            <a:off x="43095215" y="27065108"/>
            <a:ext cx="2497661" cy="1610334"/>
          </a:xfrm>
          <a:prstGeom prst="rect">
            <a:avLst/>
          </a:prstGeom>
        </p:spPr>
      </p:pic>
      <p:pic>
        <p:nvPicPr>
          <p:cNvPr id="48" name="Picture 47">
            <a:extLst>
              <a:ext uri="{FF2B5EF4-FFF2-40B4-BE49-F238E27FC236}">
                <a16:creationId xmlns:a16="http://schemas.microsoft.com/office/drawing/2014/main" id="{3976DB8E-D55B-2D26-FF9F-ADFDA3BDED61}"/>
              </a:ext>
            </a:extLst>
          </p:cNvPr>
          <p:cNvPicPr>
            <a:picLocks noChangeAspect="1"/>
          </p:cNvPicPr>
          <p:nvPr/>
        </p:nvPicPr>
        <p:blipFill>
          <a:blip r:embed="rId54">
            <a:extLst>
              <a:ext uri="{BEBA8EAE-BF5A-486C-A8C5-ECC9F3942E4B}">
                <a14:imgProps xmlns:a14="http://schemas.microsoft.com/office/drawing/2010/main">
                  <a14:imgLayer r:embed="rId55">
                    <a14:imgEffect>
                      <a14:backgroundRemoval t="9756" b="89431" l="8392" r="89510">
                        <a14:foregroundMark x1="8392" y1="35772" x2="8392" y2="35772"/>
                      </a14:backgroundRemoval>
                    </a14:imgEffect>
                  </a14:imgLayer>
                </a14:imgProps>
              </a:ext>
            </a:extLst>
          </a:blip>
          <a:stretch>
            <a:fillRect/>
          </a:stretch>
        </p:blipFill>
        <p:spPr>
          <a:xfrm>
            <a:off x="43035027" y="10259101"/>
            <a:ext cx="2521162" cy="2120690"/>
          </a:xfrm>
          <a:prstGeom prst="rect">
            <a:avLst/>
          </a:prstGeom>
        </p:spPr>
      </p:pic>
      <p:pic>
        <p:nvPicPr>
          <p:cNvPr id="49" name="Picture 48">
            <a:extLst>
              <a:ext uri="{FF2B5EF4-FFF2-40B4-BE49-F238E27FC236}">
                <a16:creationId xmlns:a16="http://schemas.microsoft.com/office/drawing/2014/main" id="{063632DB-06D8-8C17-BC47-8B9131F58207}"/>
              </a:ext>
            </a:extLst>
          </p:cNvPr>
          <p:cNvPicPr>
            <a:picLocks noChangeAspect="1"/>
          </p:cNvPicPr>
          <p:nvPr/>
        </p:nvPicPr>
        <p:blipFill>
          <a:blip r:embed="rId56">
            <a:extLst>
              <a:ext uri="{BEBA8EAE-BF5A-486C-A8C5-ECC9F3942E4B}">
                <a14:imgProps xmlns:a14="http://schemas.microsoft.com/office/drawing/2010/main">
                  <a14:imgLayer r:embed="rId57">
                    <a14:imgEffect>
                      <a14:backgroundRemoval t="9790" b="89510" l="9146" r="89634">
                        <a14:foregroundMark x1="9146" y1="48252" x2="9146" y2="48252"/>
                      </a14:backgroundRemoval>
                    </a14:imgEffect>
                  </a14:imgLayer>
                </a14:imgProps>
              </a:ext>
            </a:extLst>
          </a:blip>
          <a:stretch>
            <a:fillRect/>
          </a:stretch>
        </p:blipFill>
        <p:spPr>
          <a:xfrm>
            <a:off x="33683178" y="13037064"/>
            <a:ext cx="1675938" cy="1461337"/>
          </a:xfrm>
          <a:prstGeom prst="rect">
            <a:avLst/>
          </a:prstGeom>
        </p:spPr>
      </p:pic>
      <p:pic>
        <p:nvPicPr>
          <p:cNvPr id="50" name="Picture 49">
            <a:extLst>
              <a:ext uri="{FF2B5EF4-FFF2-40B4-BE49-F238E27FC236}">
                <a16:creationId xmlns:a16="http://schemas.microsoft.com/office/drawing/2014/main" id="{8B2BAC7A-5D2D-C4A8-17D5-82A36DDEF368}"/>
              </a:ext>
            </a:extLst>
          </p:cNvPr>
          <p:cNvPicPr>
            <a:picLocks noChangeAspect="1"/>
          </p:cNvPicPr>
          <p:nvPr/>
        </p:nvPicPr>
        <p:blipFill>
          <a:blip r:embed="rId58">
            <a:extLst>
              <a:ext uri="{BEBA8EAE-BF5A-486C-A8C5-ECC9F3942E4B}">
                <a14:imgProps xmlns:a14="http://schemas.microsoft.com/office/drawing/2010/main">
                  <a14:imgLayer r:embed="rId59">
                    <a14:imgEffect>
                      <a14:backgroundRemoval t="10000" b="90000" l="10000" r="90000"/>
                    </a14:imgEffect>
                  </a14:imgLayer>
                </a14:imgProps>
              </a:ext>
            </a:extLst>
          </a:blip>
          <a:stretch>
            <a:fillRect/>
          </a:stretch>
        </p:blipFill>
        <p:spPr>
          <a:xfrm>
            <a:off x="21405015" y="7850126"/>
            <a:ext cx="3051996" cy="1497563"/>
          </a:xfrm>
          <a:prstGeom prst="rect">
            <a:avLst/>
          </a:prstGeom>
        </p:spPr>
      </p:pic>
      <p:pic>
        <p:nvPicPr>
          <p:cNvPr id="51" name="Picture 50">
            <a:extLst>
              <a:ext uri="{FF2B5EF4-FFF2-40B4-BE49-F238E27FC236}">
                <a16:creationId xmlns:a16="http://schemas.microsoft.com/office/drawing/2014/main" id="{C4F83476-33EA-CA2D-938D-5EB229986BBD}"/>
              </a:ext>
            </a:extLst>
          </p:cNvPr>
          <p:cNvPicPr>
            <a:picLocks noChangeAspect="1"/>
          </p:cNvPicPr>
          <p:nvPr/>
        </p:nvPicPr>
        <p:blipFill>
          <a:blip r:embed="rId60">
            <a:extLst>
              <a:ext uri="{BEBA8EAE-BF5A-486C-A8C5-ECC9F3942E4B}">
                <a14:imgProps xmlns:a14="http://schemas.microsoft.com/office/drawing/2010/main">
                  <a14:imgLayer r:embed="rId61">
                    <a14:imgEffect>
                      <a14:backgroundRemoval t="10000" b="90000" l="10000" r="90000">
                        <a14:backgroundMark x1="49296" y1="39796" x2="49296" y2="39796"/>
                        <a14:backgroundMark x1="23944" y1="75510" x2="23944" y2="75510"/>
                        <a14:backgroundMark x1="29577" y1="67347" x2="29577" y2="67347"/>
                        <a14:backgroundMark x1="32394" y1="62245" x2="32394" y2="62245"/>
                        <a14:backgroundMark x1="33099" y1="62245" x2="33099" y2="62245"/>
                        <a14:backgroundMark x1="35211" y1="61224" x2="35211" y2="61224"/>
                        <a14:backgroundMark x1="40141" y1="53061" x2="40141" y2="53061"/>
                        <a14:backgroundMark x1="52113" y1="37755" x2="52113" y2="37755"/>
                        <a14:backgroundMark x1="57746" y1="29592" x2="57746" y2="29592"/>
                        <a14:backgroundMark x1="59155" y1="25510" x2="59155" y2="25510"/>
                        <a14:backgroundMark x1="60563" y1="24490" x2="60563" y2="24490"/>
                        <a14:backgroundMark x1="62676" y1="22449" x2="62676" y2="22449"/>
                        <a14:backgroundMark x1="65493" y1="21429" x2="65493" y2="21429"/>
                        <a14:backgroundMark x1="73944" y1="23469" x2="73944" y2="23469"/>
                        <a14:backgroundMark x1="62676" y1="39796" x2="62676" y2="39796"/>
                        <a14:backgroundMark x1="53521" y1="50000" x2="53521" y2="50000"/>
                        <a14:backgroundMark x1="43662" y1="64286" x2="43662" y2="64286"/>
                        <a14:backgroundMark x1="40141" y1="73469" x2="40141" y2="73469"/>
                        <a14:backgroundMark x1="52113" y1="71429" x2="52113" y2="72449"/>
                        <a14:backgroundMark x1="54930" y1="70408" x2="54930" y2="70408"/>
                        <a14:backgroundMark x1="57746" y1="66327" x2="57746" y2="66327"/>
                        <a14:backgroundMark x1="78169" y1="56122" x2="78169" y2="56122"/>
                        <a14:backgroundMark x1="73944" y1="63265" x2="73944" y2="63265"/>
                        <a14:backgroundMark x1="69718" y1="66327" x2="69718" y2="66327"/>
                        <a14:backgroundMark x1="64789" y1="72449" x2="64789" y2="72449"/>
                        <a14:backgroundMark x1="61972" y1="76531" x2="61972" y2="76531"/>
                        <a14:backgroundMark x1="60563" y1="78571" x2="60563" y2="78571"/>
                        <a14:backgroundMark x1="84507" y1="51020" x2="84507" y2="51020"/>
                        <a14:backgroundMark x1="84507" y1="63265" x2="84507" y2="63265"/>
                        <a14:backgroundMark x1="83099" y1="68367" x2="83099" y2="68367"/>
                        <a14:backgroundMark x1="77465" y1="75510" x2="77465" y2="75510"/>
                        <a14:backgroundMark x1="73239" y1="77551" x2="73239" y2="77551"/>
                        <a14:backgroundMark x1="85915" y1="78571" x2="85915" y2="78571"/>
                        <a14:backgroundMark x1="38028" y1="35714" x2="38028" y2="35714"/>
                        <a14:backgroundMark x1="28169" y1="30612" x2="28169" y2="30612"/>
                        <a14:backgroundMark x1="19014" y1="27551" x2="19014" y2="27551"/>
                      </a14:backgroundRemoval>
                    </a14:imgEffect>
                  </a14:imgLayer>
                </a14:imgProps>
              </a:ext>
            </a:extLst>
          </a:blip>
          <a:stretch>
            <a:fillRect/>
          </a:stretch>
        </p:blipFill>
        <p:spPr>
          <a:xfrm>
            <a:off x="21791646" y="10349255"/>
            <a:ext cx="2331182" cy="1608844"/>
          </a:xfrm>
          <a:prstGeom prst="rect">
            <a:avLst/>
          </a:prstGeom>
        </p:spPr>
      </p:pic>
      <p:pic>
        <p:nvPicPr>
          <p:cNvPr id="52" name="Picture 51">
            <a:extLst>
              <a:ext uri="{FF2B5EF4-FFF2-40B4-BE49-F238E27FC236}">
                <a16:creationId xmlns:a16="http://schemas.microsoft.com/office/drawing/2014/main" id="{45DE50F8-6D22-FE50-53AC-A85F3A9A1AB4}"/>
              </a:ext>
            </a:extLst>
          </p:cNvPr>
          <p:cNvPicPr>
            <a:picLocks noChangeAspect="1"/>
          </p:cNvPicPr>
          <p:nvPr/>
        </p:nvPicPr>
        <p:blipFill>
          <a:blip r:embed="rId62">
            <a:extLst>
              <a:ext uri="{BEBA8EAE-BF5A-486C-A8C5-ECC9F3942E4B}">
                <a14:imgProps xmlns:a14="http://schemas.microsoft.com/office/drawing/2010/main">
                  <a14:imgLayer r:embed="rId63">
                    <a14:imgEffect>
                      <a14:backgroundRemoval t="10000" b="90000" l="10000" r="90000"/>
                    </a14:imgEffect>
                  </a14:imgLayer>
                </a14:imgProps>
              </a:ext>
            </a:extLst>
          </a:blip>
          <a:stretch>
            <a:fillRect/>
          </a:stretch>
        </p:blipFill>
        <p:spPr>
          <a:xfrm>
            <a:off x="21746999" y="11674579"/>
            <a:ext cx="2465838" cy="1586413"/>
          </a:xfrm>
          <a:prstGeom prst="rect">
            <a:avLst/>
          </a:prstGeom>
        </p:spPr>
      </p:pic>
      <p:pic>
        <p:nvPicPr>
          <p:cNvPr id="53" name="Picture 52">
            <a:extLst>
              <a:ext uri="{FF2B5EF4-FFF2-40B4-BE49-F238E27FC236}">
                <a16:creationId xmlns:a16="http://schemas.microsoft.com/office/drawing/2014/main" id="{B81F6D6A-C652-8A23-E04A-2F0A3B32291A}"/>
              </a:ext>
            </a:extLst>
          </p:cNvPr>
          <p:cNvPicPr>
            <a:picLocks noChangeAspect="1"/>
          </p:cNvPicPr>
          <p:nvPr/>
        </p:nvPicPr>
        <p:blipFill>
          <a:blip r:embed="rId64">
            <a:extLst>
              <a:ext uri="{BEBA8EAE-BF5A-486C-A8C5-ECC9F3942E4B}">
                <a14:imgProps xmlns:a14="http://schemas.microsoft.com/office/drawing/2010/main">
                  <a14:imgLayer r:embed="rId65">
                    <a14:imgEffect>
                      <a14:backgroundRemoval t="10000" b="90000" l="9449" r="90551">
                        <a14:foregroundMark x1="90551" y1="33333" x2="90551" y2="33333"/>
                      </a14:backgroundRemoval>
                    </a14:imgEffect>
                  </a14:imgLayer>
                </a14:imgProps>
              </a:ext>
            </a:extLst>
          </a:blip>
          <a:stretch>
            <a:fillRect/>
          </a:stretch>
        </p:blipFill>
        <p:spPr>
          <a:xfrm>
            <a:off x="21816903" y="13051995"/>
            <a:ext cx="2247048" cy="1433456"/>
          </a:xfrm>
          <a:prstGeom prst="rect">
            <a:avLst/>
          </a:prstGeom>
        </p:spPr>
      </p:pic>
      <p:pic>
        <p:nvPicPr>
          <p:cNvPr id="54" name="Picture 53">
            <a:extLst>
              <a:ext uri="{FF2B5EF4-FFF2-40B4-BE49-F238E27FC236}">
                <a16:creationId xmlns:a16="http://schemas.microsoft.com/office/drawing/2014/main" id="{26E8905B-B46E-5840-FEAC-DD426DD544C2}"/>
              </a:ext>
            </a:extLst>
          </p:cNvPr>
          <p:cNvPicPr>
            <a:picLocks noChangeAspect="1"/>
          </p:cNvPicPr>
          <p:nvPr/>
        </p:nvPicPr>
        <p:blipFill>
          <a:blip r:embed="rId66">
            <a:extLst>
              <a:ext uri="{BEBA8EAE-BF5A-486C-A8C5-ECC9F3942E4B}">
                <a14:imgProps xmlns:a14="http://schemas.microsoft.com/office/drawing/2010/main">
                  <a14:imgLayer r:embed="rId67">
                    <a14:imgEffect>
                      <a14:backgroundRemoval t="10000" b="90000" l="10000" r="90000"/>
                    </a14:imgEffect>
                  </a14:imgLayer>
                </a14:imgProps>
              </a:ext>
            </a:extLst>
          </a:blip>
          <a:stretch>
            <a:fillRect/>
          </a:stretch>
        </p:blipFill>
        <p:spPr>
          <a:xfrm>
            <a:off x="21418084" y="14408424"/>
            <a:ext cx="3099869" cy="1232747"/>
          </a:xfrm>
          <a:prstGeom prst="rect">
            <a:avLst/>
          </a:prstGeom>
        </p:spPr>
      </p:pic>
      <p:pic>
        <p:nvPicPr>
          <p:cNvPr id="55" name="Picture 54">
            <a:extLst>
              <a:ext uri="{FF2B5EF4-FFF2-40B4-BE49-F238E27FC236}">
                <a16:creationId xmlns:a16="http://schemas.microsoft.com/office/drawing/2014/main" id="{61A4D364-CEC0-9281-C776-C861466122F4}"/>
              </a:ext>
            </a:extLst>
          </p:cNvPr>
          <p:cNvPicPr>
            <a:picLocks noChangeAspect="1"/>
          </p:cNvPicPr>
          <p:nvPr/>
        </p:nvPicPr>
        <p:blipFill>
          <a:blip r:embed="rId68">
            <a:extLst>
              <a:ext uri="{BEBA8EAE-BF5A-486C-A8C5-ECC9F3942E4B}">
                <a14:imgProps xmlns:a14="http://schemas.microsoft.com/office/drawing/2010/main">
                  <a14:imgLayer r:embed="rId69">
                    <a14:imgEffect>
                      <a14:backgroundRemoval t="9639" b="90361" l="4839" r="92742">
                        <a14:foregroundMark x1="7258" y1="40964" x2="7258" y2="40964"/>
                        <a14:foregroundMark x1="6452" y1="31325" x2="6452" y2="31325"/>
                        <a14:foregroundMark x1="5645" y1="21687" x2="5645" y2="21687"/>
                        <a14:foregroundMark x1="11290" y1="14458" x2="11290" y2="14458"/>
                        <a14:foregroundMark x1="29032" y1="15663" x2="29032" y2="15663"/>
                        <a14:foregroundMark x1="22581" y1="14458" x2="22581" y2="14458"/>
                        <a14:foregroundMark x1="42742" y1="15663" x2="42742" y2="15663"/>
                        <a14:foregroundMark x1="62903" y1="14458" x2="62903" y2="14458"/>
                        <a14:foregroundMark x1="56452" y1="14458" x2="56452" y2="14458"/>
                        <a14:foregroundMark x1="73387" y1="14458" x2="73387" y2="14458"/>
                        <a14:foregroundMark x1="83065" y1="15663" x2="83065" y2="15663"/>
                        <a14:foregroundMark x1="88710" y1="19277" x2="88710" y2="19277"/>
                        <a14:foregroundMark x1="88710" y1="15663" x2="88710" y2="15663"/>
                        <a14:foregroundMark x1="91935" y1="22892" x2="91935" y2="22892"/>
                        <a14:foregroundMark x1="91129" y1="19277" x2="91129" y2="19277"/>
                        <a14:foregroundMark x1="91129" y1="38554" x2="91129" y2="38554"/>
                        <a14:foregroundMark x1="91935" y1="30120" x2="91935" y2="30120"/>
                        <a14:foregroundMark x1="91129" y1="55422" x2="91129" y2="55422"/>
                        <a14:foregroundMark x1="91129" y1="67470" x2="91129" y2="67470"/>
                        <a14:foregroundMark x1="92742" y1="45783" x2="92742" y2="45783"/>
                        <a14:foregroundMark x1="91129" y1="83133" x2="91129" y2="83133"/>
                        <a14:foregroundMark x1="91935" y1="75904" x2="91935" y2="75904"/>
                        <a14:foregroundMark x1="91129" y1="89157" x2="91129" y2="89157"/>
                        <a14:foregroundMark x1="84677" y1="89157" x2="84677" y2="89157"/>
                        <a14:foregroundMark x1="79032" y1="89157" x2="79032" y2="89157"/>
                        <a14:foregroundMark x1="72581" y1="90361" x2="72581" y2="90361"/>
                        <a14:foregroundMark x1="7258" y1="61446" x2="7258" y2="61446"/>
                        <a14:foregroundMark x1="7258" y1="68675" x2="7258" y2="68675"/>
                        <a14:foregroundMark x1="8871" y1="79518" x2="8871" y2="79518"/>
                        <a14:foregroundMark x1="7258" y1="79518" x2="7258" y2="79518"/>
                        <a14:foregroundMark x1="7258" y1="84337" x2="7258" y2="84337"/>
                        <a14:foregroundMark x1="7258" y1="89157" x2="7258" y2="89157"/>
                        <a14:foregroundMark x1="13710" y1="90361" x2="13710" y2="90361"/>
                        <a14:foregroundMark x1="28226" y1="87952" x2="28226" y2="87952"/>
                        <a14:foregroundMark x1="35484" y1="86747" x2="35484" y2="86747"/>
                        <a14:foregroundMark x1="48387" y1="86747" x2="48387" y2="86747"/>
                        <a14:foregroundMark x1="53226" y1="86747" x2="53226" y2="86747"/>
                        <a14:foregroundMark x1="65323" y1="85542" x2="65323" y2="85542"/>
                        <a14:foregroundMark x1="66129" y1="87952" x2="66129" y2="87952"/>
                      </a14:backgroundRemoval>
                    </a14:imgEffect>
                  </a14:imgLayer>
                </a14:imgProps>
              </a:ext>
            </a:extLst>
          </a:blip>
          <a:stretch>
            <a:fillRect/>
          </a:stretch>
        </p:blipFill>
        <p:spPr>
          <a:xfrm>
            <a:off x="21906846" y="15579666"/>
            <a:ext cx="2157107" cy="1443870"/>
          </a:xfrm>
          <a:prstGeom prst="rect">
            <a:avLst/>
          </a:prstGeom>
        </p:spPr>
      </p:pic>
      <p:pic>
        <p:nvPicPr>
          <p:cNvPr id="56" name="Picture 55">
            <a:extLst>
              <a:ext uri="{FF2B5EF4-FFF2-40B4-BE49-F238E27FC236}">
                <a16:creationId xmlns:a16="http://schemas.microsoft.com/office/drawing/2014/main" id="{F29548E3-6C6A-B0C6-602C-C732D14000E7}"/>
              </a:ext>
            </a:extLst>
          </p:cNvPr>
          <p:cNvPicPr>
            <a:picLocks noChangeAspect="1"/>
          </p:cNvPicPr>
          <p:nvPr/>
        </p:nvPicPr>
        <p:blipFill>
          <a:blip r:embed="rId70">
            <a:extLst>
              <a:ext uri="{BEBA8EAE-BF5A-486C-A8C5-ECC9F3942E4B}">
                <a14:imgProps xmlns:a14="http://schemas.microsoft.com/office/drawing/2010/main">
                  <a14:imgLayer r:embed="rId71">
                    <a14:imgEffect>
                      <a14:backgroundRemoval t="10000" b="90000" l="10000" r="90000"/>
                    </a14:imgEffect>
                  </a14:imgLayer>
                </a14:imgProps>
              </a:ext>
            </a:extLst>
          </a:blip>
          <a:stretch>
            <a:fillRect/>
          </a:stretch>
        </p:blipFill>
        <p:spPr>
          <a:xfrm>
            <a:off x="21701151" y="16748084"/>
            <a:ext cx="2557534" cy="1773224"/>
          </a:xfrm>
          <a:prstGeom prst="rect">
            <a:avLst/>
          </a:prstGeom>
        </p:spPr>
      </p:pic>
      <p:pic>
        <p:nvPicPr>
          <p:cNvPr id="57" name="Picture 56">
            <a:extLst>
              <a:ext uri="{FF2B5EF4-FFF2-40B4-BE49-F238E27FC236}">
                <a16:creationId xmlns:a16="http://schemas.microsoft.com/office/drawing/2014/main" id="{AD08B2AD-2B43-156F-0765-61BE9D76BC2E}"/>
              </a:ext>
            </a:extLst>
          </p:cNvPr>
          <p:cNvPicPr>
            <a:picLocks noChangeAspect="1"/>
          </p:cNvPicPr>
          <p:nvPr/>
        </p:nvPicPr>
        <p:blipFill>
          <a:blip r:embed="rId72">
            <a:extLst>
              <a:ext uri="{BEBA8EAE-BF5A-486C-A8C5-ECC9F3942E4B}">
                <a14:imgProps xmlns:a14="http://schemas.microsoft.com/office/drawing/2010/main">
                  <a14:imgLayer r:embed="rId73">
                    <a14:imgEffect>
                      <a14:backgroundRemoval t="9195" b="89655" l="9774" r="90226">
                        <a14:foregroundMark x1="67669" y1="57471" x2="67669" y2="57471"/>
                        <a14:foregroundMark x1="88722" y1="56322" x2="88722" y2="56322"/>
                        <a14:foregroundMark x1="90226" y1="41379" x2="90226" y2="41379"/>
                        <a14:foregroundMark x1="90226" y1="28736" x2="90226" y2="28736"/>
                        <a14:foregroundMark x1="87970" y1="11494" x2="87970" y2="11494"/>
                        <a14:foregroundMark x1="87970" y1="10345" x2="87970" y2="10345"/>
                        <a14:backgroundMark x1="92481" y1="39080" x2="92481" y2="39080"/>
                      </a14:backgroundRemoval>
                    </a14:imgEffect>
                  </a14:imgLayer>
                </a14:imgProps>
              </a:ext>
            </a:extLst>
          </a:blip>
          <a:stretch>
            <a:fillRect/>
          </a:stretch>
        </p:blipFill>
        <p:spPr>
          <a:xfrm>
            <a:off x="21822874" y="18317072"/>
            <a:ext cx="2268726" cy="1564237"/>
          </a:xfrm>
          <a:prstGeom prst="rect">
            <a:avLst/>
          </a:prstGeom>
        </p:spPr>
      </p:pic>
      <p:pic>
        <p:nvPicPr>
          <p:cNvPr id="58" name="Picture 57">
            <a:extLst>
              <a:ext uri="{FF2B5EF4-FFF2-40B4-BE49-F238E27FC236}">
                <a16:creationId xmlns:a16="http://schemas.microsoft.com/office/drawing/2014/main" id="{B0C1679A-D32A-7BFF-D38D-B4B2E859EC2C}"/>
              </a:ext>
            </a:extLst>
          </p:cNvPr>
          <p:cNvPicPr>
            <a:picLocks noChangeAspect="1"/>
          </p:cNvPicPr>
          <p:nvPr/>
        </p:nvPicPr>
        <p:blipFill>
          <a:blip r:embed="rId74">
            <a:extLst>
              <a:ext uri="{BEBA8EAE-BF5A-486C-A8C5-ECC9F3942E4B}">
                <a14:imgProps xmlns:a14="http://schemas.microsoft.com/office/drawing/2010/main">
                  <a14:imgLayer r:embed="rId75">
                    <a14:imgEffect>
                      <a14:backgroundRemoval t="7407" b="88889" l="6452" r="90323">
                        <a14:foregroundMark x1="25000" y1="38272" x2="20968" y2="25926"/>
                        <a14:foregroundMark x1="20968" y1="25926" x2="14516" y2="16049"/>
                        <a14:foregroundMark x1="14516" y1="16049" x2="11290" y2="16049"/>
                        <a14:foregroundMark x1="11290" y1="16049" x2="11290" y2="16049"/>
                        <a14:foregroundMark x1="6452" y1="9877" x2="6452" y2="9877"/>
                        <a14:foregroundMark x1="8065" y1="8642" x2="8065" y2="8642"/>
                        <a14:foregroundMark x1="16935" y1="8642" x2="16935" y2="8642"/>
                        <a14:foregroundMark x1="24194" y1="8642" x2="24194" y2="8642"/>
                        <a14:foregroundMark x1="38710" y1="9877" x2="38710" y2="9877"/>
                        <a14:foregroundMark x1="89516" y1="43210" x2="89516" y2="43210"/>
                        <a14:foregroundMark x1="91129" y1="32099" x2="91129" y2="32099"/>
                        <a14:foregroundMark x1="90323" y1="18519" x2="90323" y2="18519"/>
                        <a14:foregroundMark x1="87097" y1="7407" x2="87097" y2="7407"/>
                      </a14:backgroundRemoval>
                    </a14:imgEffect>
                  </a14:imgLayer>
                </a14:imgProps>
              </a:ext>
            </a:extLst>
          </a:blip>
          <a:stretch>
            <a:fillRect/>
          </a:stretch>
        </p:blipFill>
        <p:spPr>
          <a:xfrm>
            <a:off x="21979795" y="19814842"/>
            <a:ext cx="2111807" cy="1379486"/>
          </a:xfrm>
          <a:prstGeom prst="rect">
            <a:avLst/>
          </a:prstGeom>
        </p:spPr>
      </p:pic>
      <p:pic>
        <p:nvPicPr>
          <p:cNvPr id="59" name="Picture 58">
            <a:extLst>
              <a:ext uri="{FF2B5EF4-FFF2-40B4-BE49-F238E27FC236}">
                <a16:creationId xmlns:a16="http://schemas.microsoft.com/office/drawing/2014/main" id="{B53B671B-17DF-9781-9994-D885AB39B9AA}"/>
              </a:ext>
            </a:extLst>
          </p:cNvPr>
          <p:cNvPicPr>
            <a:picLocks noChangeAspect="1"/>
          </p:cNvPicPr>
          <p:nvPr/>
        </p:nvPicPr>
        <p:blipFill>
          <a:blip r:embed="rId76">
            <a:extLst>
              <a:ext uri="{BEBA8EAE-BF5A-486C-A8C5-ECC9F3942E4B}">
                <a14:imgProps xmlns:a14="http://schemas.microsoft.com/office/drawing/2010/main">
                  <a14:imgLayer r:embed="rId77">
                    <a14:imgEffect>
                      <a14:backgroundRemoval t="10000" b="90000" l="10000" r="90000">
                        <a14:foregroundMark x1="88971" y1="35106" x2="88971" y2="35106"/>
                      </a14:backgroundRemoval>
                    </a14:imgEffect>
                  </a14:imgLayer>
                </a14:imgProps>
              </a:ext>
            </a:extLst>
          </a:blip>
          <a:stretch>
            <a:fillRect/>
          </a:stretch>
        </p:blipFill>
        <p:spPr>
          <a:xfrm>
            <a:off x="21782799" y="20941675"/>
            <a:ext cx="2370437" cy="1638390"/>
          </a:xfrm>
          <a:prstGeom prst="rect">
            <a:avLst/>
          </a:prstGeom>
        </p:spPr>
      </p:pic>
      <p:pic>
        <p:nvPicPr>
          <p:cNvPr id="60" name="Picture 59">
            <a:extLst>
              <a:ext uri="{FF2B5EF4-FFF2-40B4-BE49-F238E27FC236}">
                <a16:creationId xmlns:a16="http://schemas.microsoft.com/office/drawing/2014/main" id="{76E5CFE9-4015-8B89-C0CB-F6CA2211C65F}"/>
              </a:ext>
            </a:extLst>
          </p:cNvPr>
          <p:cNvPicPr>
            <a:picLocks noChangeAspect="1"/>
          </p:cNvPicPr>
          <p:nvPr/>
        </p:nvPicPr>
        <p:blipFill>
          <a:blip r:embed="rId78">
            <a:extLst>
              <a:ext uri="{BEBA8EAE-BF5A-486C-A8C5-ECC9F3942E4B}">
                <a14:imgProps xmlns:a14="http://schemas.microsoft.com/office/drawing/2010/main">
                  <a14:imgLayer r:embed="rId79">
                    <a14:imgEffect>
                      <a14:backgroundRemoval t="9483" b="89655" l="8392" r="89510">
                        <a14:foregroundMark x1="8392" y1="29310" x2="8392" y2="29310"/>
                      </a14:backgroundRemoval>
                    </a14:imgEffect>
                  </a14:imgLayer>
                </a14:imgProps>
              </a:ext>
            </a:extLst>
          </a:blip>
          <a:stretch>
            <a:fillRect/>
          </a:stretch>
        </p:blipFill>
        <p:spPr>
          <a:xfrm>
            <a:off x="21875450" y="22062606"/>
            <a:ext cx="2370437" cy="1922872"/>
          </a:xfrm>
          <a:prstGeom prst="rect">
            <a:avLst/>
          </a:prstGeom>
        </p:spPr>
      </p:pic>
      <p:pic>
        <p:nvPicPr>
          <p:cNvPr id="61" name="Picture 60">
            <a:extLst>
              <a:ext uri="{FF2B5EF4-FFF2-40B4-BE49-F238E27FC236}">
                <a16:creationId xmlns:a16="http://schemas.microsoft.com/office/drawing/2014/main" id="{EBBB8D3C-3F6A-E8C6-DE16-55E405D32F77}"/>
              </a:ext>
            </a:extLst>
          </p:cNvPr>
          <p:cNvPicPr>
            <a:picLocks noChangeAspect="1"/>
          </p:cNvPicPr>
          <p:nvPr/>
        </p:nvPicPr>
        <p:blipFill>
          <a:blip r:embed="rId80">
            <a:extLst>
              <a:ext uri="{BEBA8EAE-BF5A-486C-A8C5-ECC9F3942E4B}">
                <a14:imgProps xmlns:a14="http://schemas.microsoft.com/office/drawing/2010/main">
                  <a14:imgLayer r:embed="rId81">
                    <a14:imgEffect>
                      <a14:backgroundRemoval t="10000" b="90000" l="10000" r="90000"/>
                    </a14:imgEffect>
                  </a14:imgLayer>
                </a14:imgProps>
              </a:ext>
            </a:extLst>
          </a:blip>
          <a:stretch>
            <a:fillRect/>
          </a:stretch>
        </p:blipFill>
        <p:spPr>
          <a:xfrm>
            <a:off x="21748155" y="23370200"/>
            <a:ext cx="2311126" cy="1854789"/>
          </a:xfrm>
          <a:prstGeom prst="rect">
            <a:avLst/>
          </a:prstGeom>
        </p:spPr>
      </p:pic>
      <p:pic>
        <p:nvPicPr>
          <p:cNvPr id="63" name="Picture 62">
            <a:extLst>
              <a:ext uri="{FF2B5EF4-FFF2-40B4-BE49-F238E27FC236}">
                <a16:creationId xmlns:a16="http://schemas.microsoft.com/office/drawing/2014/main" id="{EBAEB909-79D8-E423-0AB7-677A06F20F11}"/>
              </a:ext>
            </a:extLst>
          </p:cNvPr>
          <p:cNvPicPr>
            <a:picLocks noChangeAspect="1"/>
          </p:cNvPicPr>
          <p:nvPr/>
        </p:nvPicPr>
        <p:blipFill>
          <a:blip r:embed="rId82">
            <a:extLst>
              <a:ext uri="{BEBA8EAE-BF5A-486C-A8C5-ECC9F3942E4B}">
                <a14:imgProps xmlns:a14="http://schemas.microsoft.com/office/drawing/2010/main">
                  <a14:imgLayer r:embed="rId83">
                    <a14:imgEffect>
                      <a14:backgroundRemoval t="10000" b="90000" l="10000" r="90000">
                        <a14:foregroundMark x1="60993" y1="59854" x2="60993" y2="59854"/>
                        <a14:foregroundMark x1="60284" y1="54015" x2="46099" y2="21898"/>
                        <a14:foregroundMark x1="46099" y1="21898" x2="46099" y2="21898"/>
                        <a14:foregroundMark x1="34752" y1="17518" x2="34752" y2="17518"/>
                        <a14:foregroundMark x1="40426" y1="16058" x2="40426" y2="13869"/>
                        <a14:foregroundMark x1="14894" y1="38686" x2="14894" y2="38686"/>
                        <a14:foregroundMark x1="23404" y1="24088" x2="23404" y2="24088"/>
                        <a14:foregroundMark x1="28369" y1="18248" x2="28369" y2="18248"/>
                        <a14:foregroundMark x1="55319" y1="12409" x2="55319" y2="12409"/>
                        <a14:foregroundMark x1="68794" y1="13869" x2="68794" y2="13869"/>
                        <a14:foregroundMark x1="82270" y1="26277" x2="82270" y2="26277"/>
                        <a14:foregroundMark x1="89362" y1="53285" x2="89362" y2="53285"/>
                        <a14:foregroundMark x1="89362" y1="45255" x2="89362" y2="45255"/>
                        <a14:foregroundMark x1="82270" y1="72263" x2="82270" y2="72263"/>
                        <a14:foregroundMark x1="67376" y1="85401" x2="67376" y2="85401"/>
                        <a14:foregroundMark x1="47518" y1="88321" x2="47518" y2="88321"/>
                        <a14:foregroundMark x1="27660" y1="81022" x2="27660" y2="81022"/>
                        <a14:foregroundMark x1="20567" y1="72263" x2="20567" y2="72263"/>
                      </a14:backgroundRemoval>
                    </a14:imgEffect>
                  </a14:imgLayer>
                </a14:imgProps>
              </a:ext>
            </a:extLst>
          </a:blip>
          <a:stretch>
            <a:fillRect/>
          </a:stretch>
        </p:blipFill>
        <p:spPr>
          <a:xfrm>
            <a:off x="22153802" y="26102512"/>
            <a:ext cx="1454774" cy="1413504"/>
          </a:xfrm>
          <a:prstGeom prst="rect">
            <a:avLst/>
          </a:prstGeom>
        </p:spPr>
      </p:pic>
      <p:pic>
        <p:nvPicPr>
          <p:cNvPr id="64" name="Picture 63">
            <a:extLst>
              <a:ext uri="{FF2B5EF4-FFF2-40B4-BE49-F238E27FC236}">
                <a16:creationId xmlns:a16="http://schemas.microsoft.com/office/drawing/2014/main" id="{88F73531-9441-B66A-4B15-FD1E7C6DA758}"/>
              </a:ext>
            </a:extLst>
          </p:cNvPr>
          <p:cNvPicPr>
            <a:picLocks noChangeAspect="1"/>
          </p:cNvPicPr>
          <p:nvPr/>
        </p:nvPicPr>
        <p:blipFill>
          <a:blip r:embed="rId84">
            <a:extLst>
              <a:ext uri="{BEBA8EAE-BF5A-486C-A8C5-ECC9F3942E4B}">
                <a14:imgProps xmlns:a14="http://schemas.microsoft.com/office/drawing/2010/main">
                  <a14:imgLayer r:embed="rId85">
                    <a14:imgEffect>
                      <a14:backgroundRemoval t="9848" b="90152" l="9353" r="89928">
                        <a14:foregroundMark x1="62590" y1="36364" x2="35252" y2="34848"/>
                        <a14:foregroundMark x1="36691" y1="13636" x2="36691" y2="13636"/>
                        <a14:foregroundMark x1="26619" y1="19697" x2="26619" y2="19697"/>
                        <a14:foregroundMark x1="22302" y1="25000" x2="22302" y2="25000"/>
                        <a14:foregroundMark x1="16547" y1="32576" x2="16547" y2="32576"/>
                        <a14:foregroundMark x1="13669" y1="49242" x2="13669" y2="49242"/>
                        <a14:foregroundMark x1="16547" y1="65909" x2="16547" y2="65909"/>
                        <a14:foregroundMark x1="86331" y1="31818" x2="86331" y2="31818"/>
                        <a14:foregroundMark x1="89928" y1="53030" x2="89928" y2="53030"/>
                        <a14:foregroundMark x1="88489" y1="37879" x2="88489" y2="37879"/>
                        <a14:foregroundMark x1="80576" y1="21970" x2="80576" y2="21970"/>
                        <a14:foregroundMark x1="72662" y1="16667" x2="72662" y2="16667"/>
                        <a14:foregroundMark x1="20144" y1="71970" x2="20144" y2="71970"/>
                        <a14:foregroundMark x1="29496" y1="81818" x2="29496" y2="81818"/>
                        <a14:foregroundMark x1="38849" y1="86364" x2="38849" y2="86364"/>
                        <a14:foregroundMark x1="49640" y1="90152" x2="49640" y2="90152"/>
                        <a14:foregroundMark x1="65468" y1="87121" x2="65468" y2="87121"/>
                        <a14:foregroundMark x1="72662" y1="82576" x2="72662" y2="82576"/>
                        <a14:foregroundMark x1="79856" y1="76515" x2="79856" y2="76515"/>
                        <a14:foregroundMark x1="58273" y1="9848" x2="58273" y2="9848"/>
                      </a14:backgroundRemoval>
                    </a14:imgEffect>
                  </a14:imgLayer>
                </a14:imgProps>
              </a:ext>
            </a:extLst>
          </a:blip>
          <a:stretch>
            <a:fillRect/>
          </a:stretch>
        </p:blipFill>
        <p:spPr>
          <a:xfrm>
            <a:off x="22153802" y="27404963"/>
            <a:ext cx="1454774" cy="1381512"/>
          </a:xfrm>
          <a:prstGeom prst="rect">
            <a:avLst/>
          </a:prstGeom>
        </p:spPr>
      </p:pic>
      <p:pic>
        <p:nvPicPr>
          <p:cNvPr id="66" name="Picture 65">
            <a:extLst>
              <a:ext uri="{FF2B5EF4-FFF2-40B4-BE49-F238E27FC236}">
                <a16:creationId xmlns:a16="http://schemas.microsoft.com/office/drawing/2014/main" id="{F7E16E50-391C-2A3E-E82E-8DAC72017CD9}"/>
              </a:ext>
            </a:extLst>
          </p:cNvPr>
          <p:cNvPicPr>
            <a:picLocks noChangeAspect="1"/>
          </p:cNvPicPr>
          <p:nvPr/>
        </p:nvPicPr>
        <p:blipFill>
          <a:blip r:embed="rId86">
            <a:extLst>
              <a:ext uri="{BEBA8EAE-BF5A-486C-A8C5-ECC9F3942E4B}">
                <a14:imgProps xmlns:a14="http://schemas.microsoft.com/office/drawing/2010/main">
                  <a14:imgLayer r:embed="rId87">
                    <a14:imgEffect>
                      <a14:backgroundRemoval t="10000" b="90000" l="10000" r="90000"/>
                    </a14:imgEffect>
                  </a14:imgLayer>
                </a14:imgProps>
              </a:ext>
            </a:extLst>
          </a:blip>
          <a:stretch>
            <a:fillRect/>
          </a:stretch>
        </p:blipFill>
        <p:spPr>
          <a:xfrm>
            <a:off x="12408664" y="11561017"/>
            <a:ext cx="1449458" cy="1571947"/>
          </a:xfrm>
          <a:prstGeom prst="rect">
            <a:avLst/>
          </a:prstGeom>
        </p:spPr>
      </p:pic>
      <p:pic>
        <p:nvPicPr>
          <p:cNvPr id="67" name="Picture 66">
            <a:extLst>
              <a:ext uri="{FF2B5EF4-FFF2-40B4-BE49-F238E27FC236}">
                <a16:creationId xmlns:a16="http://schemas.microsoft.com/office/drawing/2014/main" id="{9DA23864-B05E-6C9C-D431-13C0165962AB}"/>
              </a:ext>
            </a:extLst>
          </p:cNvPr>
          <p:cNvPicPr>
            <a:picLocks noChangeAspect="1"/>
          </p:cNvPicPr>
          <p:nvPr/>
        </p:nvPicPr>
        <p:blipFill>
          <a:blip r:embed="rId88">
            <a:extLst>
              <a:ext uri="{BEBA8EAE-BF5A-486C-A8C5-ECC9F3942E4B}">
                <a14:imgProps xmlns:a14="http://schemas.microsoft.com/office/drawing/2010/main">
                  <a14:imgLayer r:embed="rId89">
                    <a14:imgEffect>
                      <a14:backgroundRemoval t="9346" b="89720" l="9901" r="90099">
                        <a14:foregroundMark x1="55446" y1="48598" x2="55446" y2="48598"/>
                        <a14:foregroundMark x1="90099" y1="51402" x2="90099" y2="51402"/>
                      </a14:backgroundRemoval>
                    </a14:imgEffect>
                  </a14:imgLayer>
                </a14:imgProps>
              </a:ext>
            </a:extLst>
          </a:blip>
          <a:stretch>
            <a:fillRect/>
          </a:stretch>
        </p:blipFill>
        <p:spPr>
          <a:xfrm>
            <a:off x="12473978" y="10441742"/>
            <a:ext cx="1304044" cy="1381512"/>
          </a:xfrm>
          <a:prstGeom prst="rect">
            <a:avLst/>
          </a:prstGeom>
        </p:spPr>
      </p:pic>
      <p:pic>
        <p:nvPicPr>
          <p:cNvPr id="68" name="Picture 67">
            <a:extLst>
              <a:ext uri="{FF2B5EF4-FFF2-40B4-BE49-F238E27FC236}">
                <a16:creationId xmlns:a16="http://schemas.microsoft.com/office/drawing/2014/main" id="{3D852261-3003-E4A2-476F-60CFD5DDC862}"/>
              </a:ext>
            </a:extLst>
          </p:cNvPr>
          <p:cNvPicPr>
            <a:picLocks noChangeAspect="1"/>
          </p:cNvPicPr>
          <p:nvPr/>
        </p:nvPicPr>
        <p:blipFill>
          <a:blip r:embed="rId90">
            <a:extLst>
              <a:ext uri="{BEBA8EAE-BF5A-486C-A8C5-ECC9F3942E4B}">
                <a14:imgProps xmlns:a14="http://schemas.microsoft.com/office/drawing/2010/main">
                  <a14:imgLayer r:embed="rId91">
                    <a14:imgEffect>
                      <a14:backgroundRemoval t="9091" b="87879" l="9756" r="91057">
                        <a14:foregroundMark x1="11382" y1="51515" x2="11382" y2="51515"/>
                        <a14:foregroundMark x1="91057" y1="60606" x2="91057" y2="60606"/>
                      </a14:backgroundRemoval>
                    </a14:imgEffect>
                  </a14:imgLayer>
                </a14:imgProps>
              </a:ext>
            </a:extLst>
          </a:blip>
          <a:stretch>
            <a:fillRect/>
          </a:stretch>
        </p:blipFill>
        <p:spPr>
          <a:xfrm>
            <a:off x="21654978" y="9563283"/>
            <a:ext cx="2631290" cy="705956"/>
          </a:xfrm>
          <a:prstGeom prst="rect">
            <a:avLst/>
          </a:prstGeom>
        </p:spPr>
      </p:pic>
      <p:pic>
        <p:nvPicPr>
          <p:cNvPr id="69" name="Picture 68">
            <a:extLst>
              <a:ext uri="{FF2B5EF4-FFF2-40B4-BE49-F238E27FC236}">
                <a16:creationId xmlns:a16="http://schemas.microsoft.com/office/drawing/2014/main" id="{01AE95F7-32FE-1777-4B12-F4DB9D96BF39}"/>
              </a:ext>
            </a:extLst>
          </p:cNvPr>
          <p:cNvPicPr>
            <a:picLocks noChangeAspect="1"/>
          </p:cNvPicPr>
          <p:nvPr/>
        </p:nvPicPr>
        <p:blipFill>
          <a:blip r:embed="rId92">
            <a:extLst>
              <a:ext uri="{BEBA8EAE-BF5A-486C-A8C5-ECC9F3942E4B}">
                <a14:imgProps xmlns:a14="http://schemas.microsoft.com/office/drawing/2010/main">
                  <a14:imgLayer r:embed="rId93">
                    <a14:imgEffect>
                      <a14:backgroundRemoval t="9302" b="89922" l="9302" r="92248">
                        <a14:foregroundMark x1="40310" y1="29457" x2="40310" y2="29457"/>
                        <a14:foregroundMark x1="28682" y1="14729" x2="28682" y2="14729"/>
                        <a14:foregroundMark x1="92248" y1="49612" x2="92248" y2="49612"/>
                      </a14:backgroundRemoval>
                    </a14:imgEffect>
                  </a14:imgLayer>
                </a14:imgProps>
              </a:ext>
            </a:extLst>
          </a:blip>
          <a:stretch>
            <a:fillRect/>
          </a:stretch>
        </p:blipFill>
        <p:spPr>
          <a:xfrm>
            <a:off x="12445940" y="15601501"/>
            <a:ext cx="1356994" cy="1356994"/>
          </a:xfrm>
          <a:prstGeom prst="rect">
            <a:avLst/>
          </a:prstGeom>
        </p:spPr>
      </p:pic>
      <p:pic>
        <p:nvPicPr>
          <p:cNvPr id="70" name="Picture 69">
            <a:extLst>
              <a:ext uri="{FF2B5EF4-FFF2-40B4-BE49-F238E27FC236}">
                <a16:creationId xmlns:a16="http://schemas.microsoft.com/office/drawing/2014/main" id="{35762882-885D-D9A0-B312-F6ACD5306A78}"/>
              </a:ext>
            </a:extLst>
          </p:cNvPr>
          <p:cNvPicPr>
            <a:picLocks noChangeAspect="1"/>
          </p:cNvPicPr>
          <p:nvPr/>
        </p:nvPicPr>
        <p:blipFill>
          <a:blip r:embed="rId94">
            <a:extLst>
              <a:ext uri="{BEBA8EAE-BF5A-486C-A8C5-ECC9F3942E4B}">
                <a14:imgProps xmlns:a14="http://schemas.microsoft.com/office/drawing/2010/main">
                  <a14:imgLayer r:embed="rId95">
                    <a14:imgEffect>
                      <a14:backgroundRemoval t="10000" b="90000" l="10000" r="90000"/>
                    </a14:imgEffect>
                  </a14:imgLayer>
                </a14:imgProps>
              </a:ext>
            </a:extLst>
          </a:blip>
          <a:stretch>
            <a:fillRect/>
          </a:stretch>
        </p:blipFill>
        <p:spPr>
          <a:xfrm>
            <a:off x="12212050" y="14208521"/>
            <a:ext cx="1784489" cy="1548308"/>
          </a:xfrm>
          <a:prstGeom prst="rect">
            <a:avLst/>
          </a:prstGeom>
        </p:spPr>
      </p:pic>
      <p:pic>
        <p:nvPicPr>
          <p:cNvPr id="71" name="Picture 70">
            <a:extLst>
              <a:ext uri="{FF2B5EF4-FFF2-40B4-BE49-F238E27FC236}">
                <a16:creationId xmlns:a16="http://schemas.microsoft.com/office/drawing/2014/main" id="{17CE534E-7EE6-D574-88E2-8AA935D4D268}"/>
              </a:ext>
            </a:extLst>
          </p:cNvPr>
          <p:cNvPicPr>
            <a:picLocks noChangeAspect="1"/>
          </p:cNvPicPr>
          <p:nvPr/>
        </p:nvPicPr>
        <p:blipFill>
          <a:blip r:embed="rId96">
            <a:extLst>
              <a:ext uri="{BEBA8EAE-BF5A-486C-A8C5-ECC9F3942E4B}">
                <a14:imgProps xmlns:a14="http://schemas.microsoft.com/office/drawing/2010/main">
                  <a14:imgLayer r:embed="rId97">
                    <a14:imgEffect>
                      <a14:backgroundRemoval t="10000" b="90000" l="10000" r="90000">
                        <a14:foregroundMark x1="56429" y1="85271" x2="56429" y2="85271"/>
                        <a14:foregroundMark x1="52143" y1="89147" x2="52143" y2="89147"/>
                      </a14:backgroundRemoval>
                    </a14:imgEffect>
                  </a14:imgLayer>
                </a14:imgProps>
              </a:ext>
            </a:extLst>
          </a:blip>
          <a:stretch>
            <a:fillRect/>
          </a:stretch>
        </p:blipFill>
        <p:spPr>
          <a:xfrm>
            <a:off x="12325178" y="12901460"/>
            <a:ext cx="1616433" cy="1489428"/>
          </a:xfrm>
          <a:prstGeom prst="rect">
            <a:avLst/>
          </a:prstGeom>
        </p:spPr>
      </p:pic>
      <p:pic>
        <p:nvPicPr>
          <p:cNvPr id="3" name="Picture 2">
            <a:extLst>
              <a:ext uri="{FF2B5EF4-FFF2-40B4-BE49-F238E27FC236}">
                <a16:creationId xmlns:a16="http://schemas.microsoft.com/office/drawing/2014/main" id="{19AF7157-9D22-5D78-5440-C92D1821E6B4}"/>
              </a:ext>
            </a:extLst>
          </p:cNvPr>
          <p:cNvPicPr>
            <a:picLocks noChangeAspect="1"/>
          </p:cNvPicPr>
          <p:nvPr/>
        </p:nvPicPr>
        <p:blipFill>
          <a:blip r:embed="rId98">
            <a:extLst>
              <a:ext uri="{BEBA8EAE-BF5A-486C-A8C5-ECC9F3942E4B}">
                <a14:imgProps xmlns:a14="http://schemas.microsoft.com/office/drawing/2010/main">
                  <a14:imgLayer r:embed="rId99">
                    <a14:imgEffect>
                      <a14:backgroundRemoval t="10000" b="90000" l="10000" r="90000">
                        <a14:foregroundMark x1="50000" y1="57143" x2="50000" y2="57143"/>
                        <a14:foregroundMark x1="88971" y1="39560" x2="88971" y2="39560"/>
                      </a14:backgroundRemoval>
                    </a14:imgEffect>
                  </a14:imgLayer>
                </a14:imgProps>
              </a:ext>
            </a:extLst>
          </a:blip>
          <a:stretch>
            <a:fillRect/>
          </a:stretch>
        </p:blipFill>
        <p:spPr>
          <a:xfrm>
            <a:off x="21921793" y="24834523"/>
            <a:ext cx="2179143" cy="1458103"/>
          </a:xfrm>
          <a:prstGeom prst="rect">
            <a:avLst/>
          </a:prstGeom>
        </p:spPr>
      </p:pic>
      <p:pic>
        <p:nvPicPr>
          <p:cNvPr id="4" name="Picture 3">
            <a:extLst>
              <a:ext uri="{FF2B5EF4-FFF2-40B4-BE49-F238E27FC236}">
                <a16:creationId xmlns:a16="http://schemas.microsoft.com/office/drawing/2014/main" id="{5834B9ED-AB3E-C69B-4CBA-DEA8B7B14976}"/>
              </a:ext>
            </a:extLst>
          </p:cNvPr>
          <p:cNvPicPr>
            <a:picLocks noChangeAspect="1"/>
          </p:cNvPicPr>
          <p:nvPr/>
        </p:nvPicPr>
        <p:blipFill>
          <a:blip r:embed="rId100">
            <a:extLst>
              <a:ext uri="{BEBA8EAE-BF5A-486C-A8C5-ECC9F3942E4B}">
                <a14:imgProps xmlns:a14="http://schemas.microsoft.com/office/drawing/2010/main">
                  <a14:imgLayer r:embed="rId101">
                    <a14:imgEffect>
                      <a14:backgroundRemoval t="10000" b="90000" l="10000" r="90000"/>
                    </a14:imgEffect>
                  </a14:imgLayer>
                </a14:imgProps>
              </a:ext>
            </a:extLst>
          </a:blip>
          <a:stretch>
            <a:fillRect/>
          </a:stretch>
        </p:blipFill>
        <p:spPr>
          <a:xfrm>
            <a:off x="12344597" y="7859529"/>
            <a:ext cx="1574540" cy="1373805"/>
          </a:xfrm>
          <a:prstGeom prst="rect">
            <a:avLst/>
          </a:prstGeom>
        </p:spPr>
      </p:pic>
      <p:sp>
        <p:nvSpPr>
          <p:cNvPr id="5" name="Rectangle: Rounded Corners 4">
            <a:extLst>
              <a:ext uri="{FF2B5EF4-FFF2-40B4-BE49-F238E27FC236}">
                <a16:creationId xmlns:a16="http://schemas.microsoft.com/office/drawing/2014/main" id="{68109324-F316-FD44-7322-C37C350D0A09}"/>
              </a:ext>
            </a:extLst>
          </p:cNvPr>
          <p:cNvSpPr/>
          <p:nvPr/>
        </p:nvSpPr>
        <p:spPr>
          <a:xfrm>
            <a:off x="19195671" y="495601"/>
            <a:ext cx="12008607"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solidFill>
                <a:srgbClr val="001F33"/>
              </a:solidFill>
              <a:cs typeface="+mj-cs"/>
            </a:endParaRPr>
          </a:p>
        </p:txBody>
      </p:sp>
      <p:sp>
        <p:nvSpPr>
          <p:cNvPr id="6" name="TextBox 5">
            <a:extLst>
              <a:ext uri="{FF2B5EF4-FFF2-40B4-BE49-F238E27FC236}">
                <a16:creationId xmlns:a16="http://schemas.microsoft.com/office/drawing/2014/main" id="{87967639-C1C1-96A4-92EC-82519BA44D13}"/>
              </a:ext>
            </a:extLst>
          </p:cNvPr>
          <p:cNvSpPr txBox="1"/>
          <p:nvPr/>
        </p:nvSpPr>
        <p:spPr>
          <a:xfrm>
            <a:off x="19753913" y="994933"/>
            <a:ext cx="10782357" cy="1938992"/>
          </a:xfrm>
          <a:prstGeom prst="rect">
            <a:avLst/>
          </a:prstGeom>
          <a:noFill/>
        </p:spPr>
        <p:txBody>
          <a:bodyPr wrap="square" rtlCol="1">
            <a:spAutoFit/>
          </a:bodyPr>
          <a:lstStyle/>
          <a:p>
            <a:pPr algn="ctr" rtl="1"/>
            <a:r>
              <a:rPr lang="ar-SA" sz="12000" dirty="0">
                <a:solidFill>
                  <a:srgbClr val="EEE8DA"/>
                </a:solidFill>
                <a:cs typeface="+mj-cs"/>
              </a:rPr>
              <a:t>مفتاح الخريطة</a:t>
            </a:r>
          </a:p>
        </p:txBody>
      </p:sp>
      <p:pic>
        <p:nvPicPr>
          <p:cNvPr id="7" name="Picture 6">
            <a:extLst>
              <a:ext uri="{FF2B5EF4-FFF2-40B4-BE49-F238E27FC236}">
                <a16:creationId xmlns:a16="http://schemas.microsoft.com/office/drawing/2014/main" id="{B9176863-0E46-74FF-83C4-61ABB11136C0}"/>
              </a:ext>
            </a:extLst>
          </p:cNvPr>
          <p:cNvPicPr>
            <a:picLocks noChangeAspect="1"/>
          </p:cNvPicPr>
          <p:nvPr/>
        </p:nvPicPr>
        <p:blipFill>
          <a:blip r:embed="rId10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8" name="Picture 7">
            <a:extLst>
              <a:ext uri="{FF2B5EF4-FFF2-40B4-BE49-F238E27FC236}">
                <a16:creationId xmlns:a16="http://schemas.microsoft.com/office/drawing/2014/main" id="{175F7C13-58B2-3C7A-1776-8AC1F1E1AA62}"/>
              </a:ext>
            </a:extLst>
          </p:cNvPr>
          <p:cNvPicPr>
            <a:picLocks noChangeAspect="1"/>
          </p:cNvPicPr>
          <p:nvPr/>
        </p:nvPicPr>
        <p:blipFill>
          <a:blip r:embed="rId10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9" name="Picture 8">
            <a:extLst>
              <a:ext uri="{FF2B5EF4-FFF2-40B4-BE49-F238E27FC236}">
                <a16:creationId xmlns:a16="http://schemas.microsoft.com/office/drawing/2014/main" id="{BA96E3E4-11AF-45A5-793A-51CC80487918}"/>
              </a:ext>
            </a:extLst>
          </p:cNvPr>
          <p:cNvPicPr>
            <a:picLocks noChangeAspect="1"/>
          </p:cNvPicPr>
          <p:nvPr/>
        </p:nvPicPr>
        <p:blipFill>
          <a:blip r:embed="rId10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10" name="Picture 9">
            <a:extLst>
              <a:ext uri="{FF2B5EF4-FFF2-40B4-BE49-F238E27FC236}">
                <a16:creationId xmlns:a16="http://schemas.microsoft.com/office/drawing/2014/main" id="{D316255C-FBF5-A71D-E3E7-A4E257C3B419}"/>
              </a:ext>
            </a:extLst>
          </p:cNvPr>
          <p:cNvPicPr>
            <a:picLocks noChangeAspect="1"/>
          </p:cNvPicPr>
          <p:nvPr/>
        </p:nvPicPr>
        <p:blipFill>
          <a:blip r:embed="rId10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pic>
        <p:nvPicPr>
          <p:cNvPr id="11" name="Picture 10">
            <a:extLst>
              <a:ext uri="{FF2B5EF4-FFF2-40B4-BE49-F238E27FC236}">
                <a16:creationId xmlns:a16="http://schemas.microsoft.com/office/drawing/2014/main" id="{D4DF3195-F62E-C77B-25A5-AE5DFFE8E3A6}"/>
              </a:ext>
            </a:extLst>
          </p:cNvPr>
          <p:cNvPicPr>
            <a:picLocks noChangeAspect="1"/>
          </p:cNvPicPr>
          <p:nvPr/>
        </p:nvPicPr>
        <p:blipFill>
          <a:blip r:embed="rId103">
            <a:extLst>
              <a:ext uri="{BEBA8EAE-BF5A-486C-A8C5-ECC9F3942E4B}">
                <a14:imgProps xmlns:a14="http://schemas.microsoft.com/office/drawing/2010/main">
                  <a14:imgLayer r:embed="rId104">
                    <a14:imgEffect>
                      <a14:backgroundRemoval t="10000" b="90000" l="10000" r="90000"/>
                    </a14:imgEffect>
                  </a14:imgLayer>
                </a14:imgProps>
              </a:ext>
            </a:extLst>
          </a:blip>
          <a:stretch>
            <a:fillRect/>
          </a:stretch>
        </p:blipFill>
        <p:spPr>
          <a:xfrm>
            <a:off x="33549678" y="18513310"/>
            <a:ext cx="1574857" cy="1421747"/>
          </a:xfrm>
          <a:prstGeom prst="rect">
            <a:avLst/>
          </a:prstGeom>
        </p:spPr>
      </p:pic>
      <p:pic>
        <p:nvPicPr>
          <p:cNvPr id="36" name="Picture 35">
            <a:extLst>
              <a:ext uri="{FF2B5EF4-FFF2-40B4-BE49-F238E27FC236}">
                <a16:creationId xmlns:a16="http://schemas.microsoft.com/office/drawing/2014/main" id="{D15BD0F2-9EA7-E51F-A743-D4EED8CF8901}"/>
              </a:ext>
            </a:extLst>
          </p:cNvPr>
          <p:cNvPicPr>
            <a:picLocks noChangeAspect="1"/>
          </p:cNvPicPr>
          <p:nvPr/>
        </p:nvPicPr>
        <p:blipFill>
          <a:blip r:embed="rId105">
            <a:extLst>
              <a:ext uri="{BEBA8EAE-BF5A-486C-A8C5-ECC9F3942E4B}">
                <a14:imgProps xmlns:a14="http://schemas.microsoft.com/office/drawing/2010/main">
                  <a14:imgLayer r:embed="rId106">
                    <a14:imgEffect>
                      <a14:backgroundRemoval t="9420" b="90580" l="9459" r="89865">
                        <a14:foregroundMark x1="36486" y1="16667" x2="36486" y2="16667"/>
                        <a14:foregroundMark x1="45946" y1="15217" x2="45946" y2="15217"/>
                        <a14:foregroundMark x1="84459" y1="35507" x2="84459" y2="35507"/>
                        <a14:foregroundMark x1="87162" y1="50000" x2="87162" y2="50000"/>
                        <a14:foregroundMark x1="84459" y1="68841" x2="84459" y2="68841"/>
                        <a14:foregroundMark x1="76351" y1="78986" x2="76351" y2="78986"/>
                        <a14:foregroundMark x1="64189" y1="86957" x2="64189" y2="86957"/>
                        <a14:foregroundMark x1="48649" y1="90580" x2="48649" y2="90580"/>
                        <a14:foregroundMark x1="37838" y1="86232" x2="37838" y2="86232"/>
                        <a14:foregroundMark x1="27027" y1="78986" x2="27027" y2="78986"/>
                        <a14:foregroundMark x1="17568" y1="59420" x2="17568" y2="59420"/>
                      </a14:backgroundRemoval>
                    </a14:imgEffect>
                  </a14:imgLayer>
                </a14:imgProps>
              </a:ext>
            </a:extLst>
          </a:blip>
          <a:stretch>
            <a:fillRect/>
          </a:stretch>
        </p:blipFill>
        <p:spPr>
          <a:xfrm>
            <a:off x="12294030" y="9050967"/>
            <a:ext cx="1597358" cy="1489428"/>
          </a:xfrm>
          <a:prstGeom prst="rect">
            <a:avLst/>
          </a:prstGeom>
        </p:spPr>
      </p:pic>
    </p:spTree>
    <p:extLst>
      <p:ext uri="{BB962C8B-B14F-4D97-AF65-F5344CB8AC3E}">
        <p14:creationId xmlns:p14="http://schemas.microsoft.com/office/powerpoint/2010/main" val="4009885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Connector: Curved 15">
            <a:extLst>
              <a:ext uri="{FF2B5EF4-FFF2-40B4-BE49-F238E27FC236}">
                <a16:creationId xmlns:a16="http://schemas.microsoft.com/office/drawing/2014/main" id="{F9C63455-ABD9-5DBD-DA39-12CFF0194578}"/>
              </a:ext>
            </a:extLst>
          </p:cNvPr>
          <p:cNvCxnSpPr>
            <a:cxnSpLocks/>
          </p:cNvCxnSpPr>
          <p:nvPr/>
        </p:nvCxnSpPr>
        <p:spPr>
          <a:xfrm flipV="1">
            <a:off x="28124370" y="10450286"/>
            <a:ext cx="6817109" cy="2989148"/>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Curved 19">
            <a:extLst>
              <a:ext uri="{FF2B5EF4-FFF2-40B4-BE49-F238E27FC236}">
                <a16:creationId xmlns:a16="http://schemas.microsoft.com/office/drawing/2014/main" id="{29A16D83-F352-6C47-7FE9-F4E2475D57FC}"/>
              </a:ext>
            </a:extLst>
          </p:cNvPr>
          <p:cNvCxnSpPr>
            <a:cxnSpLocks/>
          </p:cNvCxnSpPr>
          <p:nvPr/>
        </p:nvCxnSpPr>
        <p:spPr>
          <a:xfrm>
            <a:off x="28124370" y="17178677"/>
            <a:ext cx="6817109" cy="3264694"/>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Curved 21">
            <a:extLst>
              <a:ext uri="{FF2B5EF4-FFF2-40B4-BE49-F238E27FC236}">
                <a16:creationId xmlns:a16="http://schemas.microsoft.com/office/drawing/2014/main" id="{24BBEC5B-3DD6-7D16-D9B4-94355C489EAE}"/>
              </a:ext>
            </a:extLst>
          </p:cNvPr>
          <p:cNvCxnSpPr>
            <a:cxnSpLocks/>
          </p:cNvCxnSpPr>
          <p:nvPr/>
        </p:nvCxnSpPr>
        <p:spPr>
          <a:xfrm rot="10800000">
            <a:off x="15458471" y="10450286"/>
            <a:ext cx="7053949" cy="2747062"/>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Rounded Corners 1">
            <a:extLst>
              <a:ext uri="{FF2B5EF4-FFF2-40B4-BE49-F238E27FC236}">
                <a16:creationId xmlns:a16="http://schemas.microsoft.com/office/drawing/2014/main" id="{638EC578-A6FF-1308-E8F6-F1DF8FFB1302}"/>
              </a:ext>
            </a:extLst>
          </p:cNvPr>
          <p:cNvSpPr/>
          <p:nvPr/>
        </p:nvSpPr>
        <p:spPr>
          <a:xfrm>
            <a:off x="19250554" y="1144665"/>
            <a:ext cx="12008607"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11" name="Rectangle: Rounded Corners 10">
            <a:extLst>
              <a:ext uri="{FF2B5EF4-FFF2-40B4-BE49-F238E27FC236}">
                <a16:creationId xmlns:a16="http://schemas.microsoft.com/office/drawing/2014/main" id="{C54BEF63-D88B-ADE4-551A-EF06CDBC533C}"/>
              </a:ext>
            </a:extLst>
          </p:cNvPr>
          <p:cNvSpPr/>
          <p:nvPr/>
        </p:nvSpPr>
        <p:spPr>
          <a:xfrm>
            <a:off x="21070426" y="9357292"/>
            <a:ext cx="8259097" cy="11560628"/>
          </a:xfrm>
          <a:prstGeom prst="roundRect">
            <a:avLst/>
          </a:prstGeom>
          <a:solidFill>
            <a:srgbClr val="92CE74"/>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33" name="TextBox 32">
            <a:extLst>
              <a:ext uri="{FF2B5EF4-FFF2-40B4-BE49-F238E27FC236}">
                <a16:creationId xmlns:a16="http://schemas.microsoft.com/office/drawing/2014/main" id="{1B681DEF-0BB4-934E-03AE-8A6A71BE2654}"/>
              </a:ext>
            </a:extLst>
          </p:cNvPr>
          <p:cNvSpPr txBox="1"/>
          <p:nvPr/>
        </p:nvSpPr>
        <p:spPr>
          <a:xfrm>
            <a:off x="22720076" y="11332054"/>
            <a:ext cx="4959795" cy="7478970"/>
          </a:xfrm>
          <a:prstGeom prst="rect">
            <a:avLst/>
          </a:prstGeom>
          <a:noFill/>
        </p:spPr>
        <p:txBody>
          <a:bodyPr wrap="square" rtlCol="1">
            <a:spAutoFit/>
          </a:bodyPr>
          <a:lstStyle/>
          <a:p>
            <a:pPr algn="ctr" rtl="1"/>
            <a:r>
              <a:rPr lang="ar-SA" sz="9600" dirty="0">
                <a:solidFill>
                  <a:srgbClr val="001F33"/>
                </a:solidFill>
                <a:cs typeface="+mj-cs"/>
              </a:rPr>
              <a:t>ثالثاً :</a:t>
            </a:r>
          </a:p>
          <a:p>
            <a:pPr algn="ctr" rtl="1"/>
            <a:r>
              <a:rPr lang="ar-SA" sz="9600" dirty="0">
                <a:solidFill>
                  <a:srgbClr val="001F33"/>
                </a:solidFill>
                <a:cs typeface="+mj-cs"/>
              </a:rPr>
              <a:t>انتشار المستوطنات في منطقة التخطيط</a:t>
            </a:r>
          </a:p>
        </p:txBody>
      </p:sp>
      <p:pic>
        <p:nvPicPr>
          <p:cNvPr id="34" name="Picture 33">
            <a:extLst>
              <a:ext uri="{FF2B5EF4-FFF2-40B4-BE49-F238E27FC236}">
                <a16:creationId xmlns:a16="http://schemas.microsoft.com/office/drawing/2014/main" id="{262C29CB-2447-0894-5953-271CACA6F3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35" name="Picture 34">
            <a:extLst>
              <a:ext uri="{FF2B5EF4-FFF2-40B4-BE49-F238E27FC236}">
                <a16:creationId xmlns:a16="http://schemas.microsoft.com/office/drawing/2014/main" id="{184403D6-B729-6ABF-D0B5-183303406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36" name="Picture 35">
            <a:extLst>
              <a:ext uri="{FF2B5EF4-FFF2-40B4-BE49-F238E27FC236}">
                <a16:creationId xmlns:a16="http://schemas.microsoft.com/office/drawing/2014/main" id="{83FCB3C3-6A65-5096-FC5E-50A5C8429C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37" name="Picture 36">
            <a:extLst>
              <a:ext uri="{FF2B5EF4-FFF2-40B4-BE49-F238E27FC236}">
                <a16:creationId xmlns:a16="http://schemas.microsoft.com/office/drawing/2014/main" id="{CD627E4F-0560-9A9C-7024-0CC025AFD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sp>
        <p:nvSpPr>
          <p:cNvPr id="41" name="Flowchart: Card 40">
            <a:extLst>
              <a:ext uri="{FF2B5EF4-FFF2-40B4-BE49-F238E27FC236}">
                <a16:creationId xmlns:a16="http://schemas.microsoft.com/office/drawing/2014/main" id="{2C2704DD-CEE4-41F1-F97E-D05DBBB940F4}"/>
              </a:ext>
            </a:extLst>
          </p:cNvPr>
          <p:cNvSpPr/>
          <p:nvPr/>
        </p:nvSpPr>
        <p:spPr>
          <a:xfrm>
            <a:off x="33388987" y="10320799"/>
            <a:ext cx="12947973" cy="7033355"/>
          </a:xfrm>
          <a:prstGeom prst="flowChartPunchedCard">
            <a:avLst/>
          </a:prstGeom>
          <a:solidFill>
            <a:srgbClr val="001F33"/>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3" name="Right Triangle 42">
            <a:extLst>
              <a:ext uri="{FF2B5EF4-FFF2-40B4-BE49-F238E27FC236}">
                <a16:creationId xmlns:a16="http://schemas.microsoft.com/office/drawing/2014/main" id="{48A7F0A8-B70D-8528-9383-24C4F93C0BEC}"/>
              </a:ext>
            </a:extLst>
          </p:cNvPr>
          <p:cNvSpPr/>
          <p:nvPr/>
        </p:nvSpPr>
        <p:spPr>
          <a:xfrm flipH="1">
            <a:off x="42748200" y="14199634"/>
            <a:ext cx="3588760"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4" name="TextBox 43">
            <a:extLst>
              <a:ext uri="{FF2B5EF4-FFF2-40B4-BE49-F238E27FC236}">
                <a16:creationId xmlns:a16="http://schemas.microsoft.com/office/drawing/2014/main" id="{90836671-0EB7-79C3-E87E-8D67CE912481}"/>
              </a:ext>
            </a:extLst>
          </p:cNvPr>
          <p:cNvSpPr txBox="1"/>
          <p:nvPr/>
        </p:nvSpPr>
        <p:spPr>
          <a:xfrm>
            <a:off x="43673994" y="15410890"/>
            <a:ext cx="3090787" cy="1631216"/>
          </a:xfrm>
          <a:prstGeom prst="rect">
            <a:avLst/>
          </a:prstGeom>
          <a:noFill/>
        </p:spPr>
        <p:txBody>
          <a:bodyPr wrap="square" rtlCol="1">
            <a:spAutoFit/>
          </a:bodyPr>
          <a:lstStyle/>
          <a:p>
            <a:pPr algn="ctr" rtl="1"/>
            <a:r>
              <a:rPr lang="ar-SA" sz="10000" dirty="0">
                <a:solidFill>
                  <a:srgbClr val="001F33"/>
                </a:solidFill>
                <a:cs typeface="+mj-cs"/>
              </a:rPr>
              <a:t>1</a:t>
            </a:r>
          </a:p>
        </p:txBody>
      </p:sp>
      <p:sp>
        <p:nvSpPr>
          <p:cNvPr id="45" name="Flowchart: Card 44">
            <a:extLst>
              <a:ext uri="{FF2B5EF4-FFF2-40B4-BE49-F238E27FC236}">
                <a16:creationId xmlns:a16="http://schemas.microsoft.com/office/drawing/2014/main" id="{4BBCC2B2-F34A-D43B-8874-0BAC88F703B8}"/>
              </a:ext>
            </a:extLst>
          </p:cNvPr>
          <p:cNvSpPr/>
          <p:nvPr/>
        </p:nvSpPr>
        <p:spPr>
          <a:xfrm>
            <a:off x="33555552" y="20037228"/>
            <a:ext cx="12947973" cy="7033355"/>
          </a:xfrm>
          <a:prstGeom prst="flowChartPunchedCard">
            <a:avLst/>
          </a:prstGeom>
          <a:solidFill>
            <a:srgbClr val="001F33"/>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7" name="Right Triangle 46">
            <a:extLst>
              <a:ext uri="{FF2B5EF4-FFF2-40B4-BE49-F238E27FC236}">
                <a16:creationId xmlns:a16="http://schemas.microsoft.com/office/drawing/2014/main" id="{CCA11661-4033-5D1A-69B5-928756A9CA2B}"/>
              </a:ext>
            </a:extLst>
          </p:cNvPr>
          <p:cNvSpPr/>
          <p:nvPr/>
        </p:nvSpPr>
        <p:spPr>
          <a:xfrm flipH="1">
            <a:off x="42914765" y="23916063"/>
            <a:ext cx="3588760"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8" name="TextBox 47">
            <a:extLst>
              <a:ext uri="{FF2B5EF4-FFF2-40B4-BE49-F238E27FC236}">
                <a16:creationId xmlns:a16="http://schemas.microsoft.com/office/drawing/2014/main" id="{EAFEEF8B-DDF7-DC44-CAAC-7DCA28A177B0}"/>
              </a:ext>
            </a:extLst>
          </p:cNvPr>
          <p:cNvSpPr txBox="1"/>
          <p:nvPr/>
        </p:nvSpPr>
        <p:spPr>
          <a:xfrm>
            <a:off x="43840559" y="25127319"/>
            <a:ext cx="3090787" cy="1631216"/>
          </a:xfrm>
          <a:prstGeom prst="rect">
            <a:avLst/>
          </a:prstGeom>
          <a:noFill/>
        </p:spPr>
        <p:txBody>
          <a:bodyPr wrap="square" rtlCol="1">
            <a:spAutoFit/>
          </a:bodyPr>
          <a:lstStyle/>
          <a:p>
            <a:pPr algn="ctr" rtl="1"/>
            <a:r>
              <a:rPr lang="ar-SA" sz="10000" dirty="0">
                <a:solidFill>
                  <a:srgbClr val="001F33"/>
                </a:solidFill>
                <a:cs typeface="+mj-cs"/>
              </a:rPr>
              <a:t>2</a:t>
            </a:r>
          </a:p>
        </p:txBody>
      </p:sp>
      <p:sp>
        <p:nvSpPr>
          <p:cNvPr id="50" name="Flowchart: Card 49">
            <a:extLst>
              <a:ext uri="{FF2B5EF4-FFF2-40B4-BE49-F238E27FC236}">
                <a16:creationId xmlns:a16="http://schemas.microsoft.com/office/drawing/2014/main" id="{49643D63-53F6-C1B5-8220-57216205D8D3}"/>
              </a:ext>
            </a:extLst>
          </p:cNvPr>
          <p:cNvSpPr/>
          <p:nvPr/>
        </p:nvSpPr>
        <p:spPr>
          <a:xfrm flipH="1">
            <a:off x="4540001" y="10450286"/>
            <a:ext cx="12470961" cy="7033355"/>
          </a:xfrm>
          <a:prstGeom prst="flowChartPunchedCard">
            <a:avLst/>
          </a:prstGeom>
          <a:solidFill>
            <a:srgbClr val="001F33"/>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51" name="Right Triangle 50">
            <a:extLst>
              <a:ext uri="{FF2B5EF4-FFF2-40B4-BE49-F238E27FC236}">
                <a16:creationId xmlns:a16="http://schemas.microsoft.com/office/drawing/2014/main" id="{9A0B6EB4-39A8-AD2B-CF30-E9B6880F5311}"/>
              </a:ext>
            </a:extLst>
          </p:cNvPr>
          <p:cNvSpPr/>
          <p:nvPr/>
        </p:nvSpPr>
        <p:spPr>
          <a:xfrm flipH="1">
            <a:off x="13256905" y="14342659"/>
            <a:ext cx="3748999"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52" name="TextBox 51">
            <a:extLst>
              <a:ext uri="{FF2B5EF4-FFF2-40B4-BE49-F238E27FC236}">
                <a16:creationId xmlns:a16="http://schemas.microsoft.com/office/drawing/2014/main" id="{219AB3A2-E4C8-622B-EC7D-878C70CAACFF}"/>
              </a:ext>
            </a:extLst>
          </p:cNvPr>
          <p:cNvSpPr txBox="1"/>
          <p:nvPr/>
        </p:nvSpPr>
        <p:spPr>
          <a:xfrm flipH="1">
            <a:off x="14367712" y="15695346"/>
            <a:ext cx="2976920" cy="1631216"/>
          </a:xfrm>
          <a:prstGeom prst="rect">
            <a:avLst/>
          </a:prstGeom>
          <a:noFill/>
        </p:spPr>
        <p:txBody>
          <a:bodyPr wrap="square" rtlCol="1">
            <a:spAutoFit/>
          </a:bodyPr>
          <a:lstStyle/>
          <a:p>
            <a:pPr algn="ctr" rtl="1"/>
            <a:r>
              <a:rPr lang="ar-SA" sz="10000" dirty="0">
                <a:solidFill>
                  <a:srgbClr val="001F33"/>
                </a:solidFill>
                <a:cs typeface="+mj-cs"/>
              </a:rPr>
              <a:t>3</a:t>
            </a:r>
          </a:p>
        </p:txBody>
      </p:sp>
      <p:sp>
        <p:nvSpPr>
          <p:cNvPr id="10" name="TextBox 9">
            <a:extLst>
              <a:ext uri="{FF2B5EF4-FFF2-40B4-BE49-F238E27FC236}">
                <a16:creationId xmlns:a16="http://schemas.microsoft.com/office/drawing/2014/main" id="{06ED7321-64F2-00D3-FBF4-F4B408D242F7}"/>
              </a:ext>
            </a:extLst>
          </p:cNvPr>
          <p:cNvSpPr txBox="1"/>
          <p:nvPr/>
        </p:nvSpPr>
        <p:spPr>
          <a:xfrm>
            <a:off x="4640432" y="12205348"/>
            <a:ext cx="11647839" cy="4154984"/>
          </a:xfrm>
          <a:prstGeom prst="rect">
            <a:avLst/>
          </a:prstGeom>
          <a:noFill/>
        </p:spPr>
        <p:txBody>
          <a:bodyPr wrap="square" rtlCol="1">
            <a:spAutoFit/>
          </a:bodyPr>
          <a:lstStyle/>
          <a:p>
            <a:pPr algn="ctr" rtl="1"/>
            <a:r>
              <a:rPr lang="ar-SA" sz="8800" dirty="0">
                <a:solidFill>
                  <a:srgbClr val="F3F0DE"/>
                </a:solidFill>
              </a:rPr>
              <a:t>يستنزف الموارد الطبيعية مثل المياه والأراضي الزراعية والغابات.</a:t>
            </a:r>
          </a:p>
        </p:txBody>
      </p:sp>
      <p:sp>
        <p:nvSpPr>
          <p:cNvPr id="4" name="TextBox 3">
            <a:extLst>
              <a:ext uri="{FF2B5EF4-FFF2-40B4-BE49-F238E27FC236}">
                <a16:creationId xmlns:a16="http://schemas.microsoft.com/office/drawing/2014/main" id="{D7A8E352-3680-5912-8193-2086846F0DA9}"/>
              </a:ext>
            </a:extLst>
          </p:cNvPr>
          <p:cNvSpPr txBox="1"/>
          <p:nvPr/>
        </p:nvSpPr>
        <p:spPr>
          <a:xfrm>
            <a:off x="34004046" y="12257271"/>
            <a:ext cx="11800760" cy="4154984"/>
          </a:xfrm>
          <a:prstGeom prst="rect">
            <a:avLst/>
          </a:prstGeom>
          <a:noFill/>
        </p:spPr>
        <p:txBody>
          <a:bodyPr wrap="square" rtlCol="1">
            <a:spAutoFit/>
          </a:bodyPr>
          <a:lstStyle/>
          <a:p>
            <a:pPr algn="ctr" rtl="1"/>
            <a:r>
              <a:rPr lang="ar-SA" sz="8800" dirty="0">
                <a:solidFill>
                  <a:srgbClr val="F3F0DE"/>
                </a:solidFill>
              </a:rPr>
              <a:t>يخلق مناطق مغلقة للفلسطينيين ويعزز التمييز والفصل العنصري.</a:t>
            </a:r>
          </a:p>
        </p:txBody>
      </p:sp>
      <p:sp>
        <p:nvSpPr>
          <p:cNvPr id="5" name="TextBox 4">
            <a:extLst>
              <a:ext uri="{FF2B5EF4-FFF2-40B4-BE49-F238E27FC236}">
                <a16:creationId xmlns:a16="http://schemas.microsoft.com/office/drawing/2014/main" id="{2FD9997E-67A4-BFB3-DAC6-E4EA28B0C02E}"/>
              </a:ext>
            </a:extLst>
          </p:cNvPr>
          <p:cNvSpPr txBox="1"/>
          <p:nvPr/>
        </p:nvSpPr>
        <p:spPr>
          <a:xfrm>
            <a:off x="35283417" y="22705501"/>
            <a:ext cx="9492241" cy="1446550"/>
          </a:xfrm>
          <a:prstGeom prst="rect">
            <a:avLst/>
          </a:prstGeom>
          <a:noFill/>
        </p:spPr>
        <p:txBody>
          <a:bodyPr wrap="square" rtlCol="1">
            <a:spAutoFit/>
          </a:bodyPr>
          <a:lstStyle/>
          <a:p>
            <a:pPr algn="ctr" rtl="1"/>
            <a:r>
              <a:rPr lang="ar-SA" sz="8800" dirty="0">
                <a:solidFill>
                  <a:srgbClr val="F3F0DE"/>
                </a:solidFill>
              </a:rPr>
              <a:t>يضعف الاقتصاد المحلي.</a:t>
            </a:r>
          </a:p>
        </p:txBody>
      </p:sp>
      <p:sp>
        <p:nvSpPr>
          <p:cNvPr id="6" name="TextBox 5">
            <a:extLst>
              <a:ext uri="{FF2B5EF4-FFF2-40B4-BE49-F238E27FC236}">
                <a16:creationId xmlns:a16="http://schemas.microsoft.com/office/drawing/2014/main" id="{4A362633-6D36-97D8-ED79-F30828BC9868}"/>
              </a:ext>
            </a:extLst>
          </p:cNvPr>
          <p:cNvSpPr txBox="1"/>
          <p:nvPr/>
        </p:nvSpPr>
        <p:spPr>
          <a:xfrm>
            <a:off x="19863678" y="212994"/>
            <a:ext cx="10782357" cy="3477875"/>
          </a:xfrm>
          <a:prstGeom prst="rect">
            <a:avLst/>
          </a:prstGeom>
          <a:noFill/>
        </p:spPr>
        <p:txBody>
          <a:bodyPr wrap="square" rtlCol="1">
            <a:spAutoFit/>
          </a:bodyPr>
          <a:lstStyle/>
          <a:p>
            <a:pPr algn="ctr"/>
            <a:endParaRPr lang="ar-SA" sz="10000" dirty="0">
              <a:cs typeface="+mj-cs"/>
            </a:endParaRPr>
          </a:p>
          <a:p>
            <a:pPr algn="ctr" rtl="1"/>
            <a:r>
              <a:rPr lang="ar-SA" sz="12000" dirty="0">
                <a:solidFill>
                  <a:schemeClr val="bg1"/>
                </a:solidFill>
                <a:cs typeface="+mj-cs"/>
              </a:rPr>
              <a:t>مبررات اختيار الموقع</a:t>
            </a:r>
          </a:p>
        </p:txBody>
      </p:sp>
    </p:spTree>
    <p:extLst>
      <p:ext uri="{BB962C8B-B14F-4D97-AF65-F5344CB8AC3E}">
        <p14:creationId xmlns:p14="http://schemas.microsoft.com/office/powerpoint/2010/main" val="233292208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F86633-7EAF-3E31-5977-165EC66A6635}"/>
              </a:ext>
            </a:extLst>
          </p:cNvPr>
          <p:cNvSpPr txBox="1"/>
          <p:nvPr/>
        </p:nvSpPr>
        <p:spPr>
          <a:xfrm>
            <a:off x="6879765" y="7033356"/>
            <a:ext cx="36163293" cy="13942278"/>
          </a:xfrm>
          <a:prstGeom prst="rect">
            <a:avLst/>
          </a:prstGeom>
          <a:noFill/>
        </p:spPr>
        <p:txBody>
          <a:bodyPr wrap="square" rtlCol="1">
            <a:spAutoFit/>
          </a:bodyPr>
          <a:lstStyle/>
          <a:p>
            <a:pPr algn="ctr" rtl="1"/>
            <a:r>
              <a:rPr lang="ar-SA" sz="45000" dirty="0">
                <a:solidFill>
                  <a:srgbClr val="001F33"/>
                </a:solidFill>
                <a:cs typeface="+mj-cs"/>
              </a:rPr>
              <a:t>تم بحمد الله </a:t>
            </a:r>
          </a:p>
          <a:p>
            <a:pPr algn="ctr" rtl="1"/>
            <a:r>
              <a:rPr lang="ar-SA" sz="45000" dirty="0">
                <a:solidFill>
                  <a:srgbClr val="001F33"/>
                </a:solidFill>
                <a:cs typeface="+mj-cs"/>
              </a:rPr>
              <a:t>وشكراً لاستماعكم  </a:t>
            </a:r>
          </a:p>
        </p:txBody>
      </p:sp>
      <p:pic>
        <p:nvPicPr>
          <p:cNvPr id="4" name="Picture 3">
            <a:extLst>
              <a:ext uri="{FF2B5EF4-FFF2-40B4-BE49-F238E27FC236}">
                <a16:creationId xmlns:a16="http://schemas.microsoft.com/office/drawing/2014/main" id="{A9636D55-E04F-6530-CEDA-8733208629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5" name="Picture 4">
            <a:extLst>
              <a:ext uri="{FF2B5EF4-FFF2-40B4-BE49-F238E27FC236}">
                <a16:creationId xmlns:a16="http://schemas.microsoft.com/office/drawing/2014/main" id="{D0E7691F-B80F-AA43-00C5-86A4AFE0DC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6" name="Picture 5">
            <a:extLst>
              <a:ext uri="{FF2B5EF4-FFF2-40B4-BE49-F238E27FC236}">
                <a16:creationId xmlns:a16="http://schemas.microsoft.com/office/drawing/2014/main" id="{63C323E5-DA0C-3ABF-2F3F-5FC0C3EFB6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7" name="Picture 6">
            <a:extLst>
              <a:ext uri="{FF2B5EF4-FFF2-40B4-BE49-F238E27FC236}">
                <a16:creationId xmlns:a16="http://schemas.microsoft.com/office/drawing/2014/main" id="{EE210B81-F5B0-B576-36B7-A28FACE668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spTree>
    <p:extLst>
      <p:ext uri="{BB962C8B-B14F-4D97-AF65-F5344CB8AC3E}">
        <p14:creationId xmlns:p14="http://schemas.microsoft.com/office/powerpoint/2010/main" val="3688513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Connector: Curved 15">
            <a:extLst>
              <a:ext uri="{FF2B5EF4-FFF2-40B4-BE49-F238E27FC236}">
                <a16:creationId xmlns:a16="http://schemas.microsoft.com/office/drawing/2014/main" id="{F9C63455-ABD9-5DBD-DA39-12CFF0194578}"/>
              </a:ext>
            </a:extLst>
          </p:cNvPr>
          <p:cNvCxnSpPr>
            <a:cxnSpLocks/>
          </p:cNvCxnSpPr>
          <p:nvPr/>
        </p:nvCxnSpPr>
        <p:spPr>
          <a:xfrm flipV="1">
            <a:off x="28124370" y="10450286"/>
            <a:ext cx="6817109" cy="2989148"/>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Curved 19">
            <a:extLst>
              <a:ext uri="{FF2B5EF4-FFF2-40B4-BE49-F238E27FC236}">
                <a16:creationId xmlns:a16="http://schemas.microsoft.com/office/drawing/2014/main" id="{29A16D83-F352-6C47-7FE9-F4E2475D57FC}"/>
              </a:ext>
            </a:extLst>
          </p:cNvPr>
          <p:cNvCxnSpPr>
            <a:cxnSpLocks/>
          </p:cNvCxnSpPr>
          <p:nvPr/>
        </p:nvCxnSpPr>
        <p:spPr>
          <a:xfrm>
            <a:off x="28124370" y="17178677"/>
            <a:ext cx="6817109" cy="3264694"/>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Curved 21">
            <a:extLst>
              <a:ext uri="{FF2B5EF4-FFF2-40B4-BE49-F238E27FC236}">
                <a16:creationId xmlns:a16="http://schemas.microsoft.com/office/drawing/2014/main" id="{24BBEC5B-3DD6-7D16-D9B4-94355C489EAE}"/>
              </a:ext>
            </a:extLst>
          </p:cNvPr>
          <p:cNvCxnSpPr>
            <a:cxnSpLocks/>
          </p:cNvCxnSpPr>
          <p:nvPr/>
        </p:nvCxnSpPr>
        <p:spPr>
          <a:xfrm rot="10800000">
            <a:off x="15458471" y="10450286"/>
            <a:ext cx="7053949" cy="2747062"/>
          </a:xfrm>
          <a:prstGeom prst="curvedConnector3">
            <a:avLst/>
          </a:prstGeom>
          <a:ln w="381000">
            <a:solidFill>
              <a:srgbClr val="001F33"/>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Rounded Corners 1">
            <a:extLst>
              <a:ext uri="{FF2B5EF4-FFF2-40B4-BE49-F238E27FC236}">
                <a16:creationId xmlns:a16="http://schemas.microsoft.com/office/drawing/2014/main" id="{638EC578-A6FF-1308-E8F6-F1DF8FFB1302}"/>
              </a:ext>
            </a:extLst>
          </p:cNvPr>
          <p:cNvSpPr/>
          <p:nvPr/>
        </p:nvSpPr>
        <p:spPr>
          <a:xfrm>
            <a:off x="19250554" y="1144665"/>
            <a:ext cx="12008607"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11" name="Rectangle: Rounded Corners 10">
            <a:extLst>
              <a:ext uri="{FF2B5EF4-FFF2-40B4-BE49-F238E27FC236}">
                <a16:creationId xmlns:a16="http://schemas.microsoft.com/office/drawing/2014/main" id="{C54BEF63-D88B-ADE4-551A-EF06CDBC533C}"/>
              </a:ext>
            </a:extLst>
          </p:cNvPr>
          <p:cNvSpPr/>
          <p:nvPr/>
        </p:nvSpPr>
        <p:spPr>
          <a:xfrm>
            <a:off x="21070426" y="9357292"/>
            <a:ext cx="8259097" cy="11560628"/>
          </a:xfrm>
          <a:prstGeom prst="roundRect">
            <a:avLst/>
          </a:prstGeom>
          <a:solidFill>
            <a:srgbClr val="FCB84A"/>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33" name="TextBox 32">
            <a:extLst>
              <a:ext uri="{FF2B5EF4-FFF2-40B4-BE49-F238E27FC236}">
                <a16:creationId xmlns:a16="http://schemas.microsoft.com/office/drawing/2014/main" id="{1B681DEF-0BB4-934E-03AE-8A6A71BE2654}"/>
              </a:ext>
            </a:extLst>
          </p:cNvPr>
          <p:cNvSpPr txBox="1"/>
          <p:nvPr/>
        </p:nvSpPr>
        <p:spPr>
          <a:xfrm>
            <a:off x="22644330" y="11060372"/>
            <a:ext cx="4959795" cy="8956298"/>
          </a:xfrm>
          <a:prstGeom prst="rect">
            <a:avLst/>
          </a:prstGeom>
          <a:noFill/>
        </p:spPr>
        <p:txBody>
          <a:bodyPr wrap="square" rtlCol="1">
            <a:spAutoFit/>
          </a:bodyPr>
          <a:lstStyle/>
          <a:p>
            <a:pPr algn="ctr" rtl="1"/>
            <a:r>
              <a:rPr lang="ar-SA" sz="9600" dirty="0">
                <a:solidFill>
                  <a:srgbClr val="001F33"/>
                </a:solidFill>
                <a:cs typeface="+mj-cs"/>
              </a:rPr>
              <a:t>رابعاً :</a:t>
            </a:r>
          </a:p>
          <a:p>
            <a:pPr algn="ctr" rtl="1"/>
            <a:r>
              <a:rPr lang="ar-SA" sz="9600" dirty="0">
                <a:solidFill>
                  <a:srgbClr val="001F33"/>
                </a:solidFill>
                <a:cs typeface="+mj-cs"/>
              </a:rPr>
              <a:t>سعي الاحتلال لمصادرة المزيد من الأراضي</a:t>
            </a:r>
          </a:p>
        </p:txBody>
      </p:sp>
      <p:pic>
        <p:nvPicPr>
          <p:cNvPr id="34" name="Picture 33">
            <a:extLst>
              <a:ext uri="{FF2B5EF4-FFF2-40B4-BE49-F238E27FC236}">
                <a16:creationId xmlns:a16="http://schemas.microsoft.com/office/drawing/2014/main" id="{262C29CB-2447-0894-5953-271CACA6F3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35" name="Picture 34">
            <a:extLst>
              <a:ext uri="{FF2B5EF4-FFF2-40B4-BE49-F238E27FC236}">
                <a16:creationId xmlns:a16="http://schemas.microsoft.com/office/drawing/2014/main" id="{184403D6-B729-6ABF-D0B5-183303406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36" name="Picture 35">
            <a:extLst>
              <a:ext uri="{FF2B5EF4-FFF2-40B4-BE49-F238E27FC236}">
                <a16:creationId xmlns:a16="http://schemas.microsoft.com/office/drawing/2014/main" id="{83FCB3C3-6A65-5096-FC5E-50A5C8429C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37" name="Picture 36">
            <a:extLst>
              <a:ext uri="{FF2B5EF4-FFF2-40B4-BE49-F238E27FC236}">
                <a16:creationId xmlns:a16="http://schemas.microsoft.com/office/drawing/2014/main" id="{CD627E4F-0560-9A9C-7024-0CC025AFD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sp>
        <p:nvSpPr>
          <p:cNvPr id="41" name="Flowchart: Card 40">
            <a:extLst>
              <a:ext uri="{FF2B5EF4-FFF2-40B4-BE49-F238E27FC236}">
                <a16:creationId xmlns:a16="http://schemas.microsoft.com/office/drawing/2014/main" id="{2C2704DD-CEE4-41F1-F97E-D05DBBB940F4}"/>
              </a:ext>
            </a:extLst>
          </p:cNvPr>
          <p:cNvSpPr/>
          <p:nvPr/>
        </p:nvSpPr>
        <p:spPr>
          <a:xfrm>
            <a:off x="33388987" y="10320799"/>
            <a:ext cx="12947973" cy="7033355"/>
          </a:xfrm>
          <a:prstGeom prst="flowChartPunchedCard">
            <a:avLst/>
          </a:prstGeom>
          <a:solidFill>
            <a:srgbClr val="001F33"/>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3" name="Right Triangle 42">
            <a:extLst>
              <a:ext uri="{FF2B5EF4-FFF2-40B4-BE49-F238E27FC236}">
                <a16:creationId xmlns:a16="http://schemas.microsoft.com/office/drawing/2014/main" id="{48A7F0A8-B70D-8528-9383-24C4F93C0BEC}"/>
              </a:ext>
            </a:extLst>
          </p:cNvPr>
          <p:cNvSpPr/>
          <p:nvPr/>
        </p:nvSpPr>
        <p:spPr>
          <a:xfrm flipH="1">
            <a:off x="42748200" y="14199634"/>
            <a:ext cx="3588760"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4" name="TextBox 43">
            <a:extLst>
              <a:ext uri="{FF2B5EF4-FFF2-40B4-BE49-F238E27FC236}">
                <a16:creationId xmlns:a16="http://schemas.microsoft.com/office/drawing/2014/main" id="{90836671-0EB7-79C3-E87E-8D67CE912481}"/>
              </a:ext>
            </a:extLst>
          </p:cNvPr>
          <p:cNvSpPr txBox="1"/>
          <p:nvPr/>
        </p:nvSpPr>
        <p:spPr>
          <a:xfrm>
            <a:off x="43673994" y="15410890"/>
            <a:ext cx="3090787" cy="1631216"/>
          </a:xfrm>
          <a:prstGeom prst="rect">
            <a:avLst/>
          </a:prstGeom>
          <a:noFill/>
        </p:spPr>
        <p:txBody>
          <a:bodyPr wrap="square" rtlCol="1">
            <a:spAutoFit/>
          </a:bodyPr>
          <a:lstStyle/>
          <a:p>
            <a:pPr algn="ctr" rtl="1"/>
            <a:r>
              <a:rPr lang="ar-SA" sz="10000" dirty="0">
                <a:solidFill>
                  <a:srgbClr val="001F33"/>
                </a:solidFill>
                <a:cs typeface="+mj-cs"/>
              </a:rPr>
              <a:t>1</a:t>
            </a:r>
          </a:p>
        </p:txBody>
      </p:sp>
      <p:sp>
        <p:nvSpPr>
          <p:cNvPr id="45" name="Flowchart: Card 44">
            <a:extLst>
              <a:ext uri="{FF2B5EF4-FFF2-40B4-BE49-F238E27FC236}">
                <a16:creationId xmlns:a16="http://schemas.microsoft.com/office/drawing/2014/main" id="{4BBCC2B2-F34A-D43B-8874-0BAC88F703B8}"/>
              </a:ext>
            </a:extLst>
          </p:cNvPr>
          <p:cNvSpPr/>
          <p:nvPr/>
        </p:nvSpPr>
        <p:spPr>
          <a:xfrm>
            <a:off x="33555552" y="20037228"/>
            <a:ext cx="12947973" cy="7033355"/>
          </a:xfrm>
          <a:prstGeom prst="flowChartPunchedCard">
            <a:avLst/>
          </a:prstGeom>
          <a:solidFill>
            <a:srgbClr val="001F33"/>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7" name="Right Triangle 46">
            <a:extLst>
              <a:ext uri="{FF2B5EF4-FFF2-40B4-BE49-F238E27FC236}">
                <a16:creationId xmlns:a16="http://schemas.microsoft.com/office/drawing/2014/main" id="{CCA11661-4033-5D1A-69B5-928756A9CA2B}"/>
              </a:ext>
            </a:extLst>
          </p:cNvPr>
          <p:cNvSpPr/>
          <p:nvPr/>
        </p:nvSpPr>
        <p:spPr>
          <a:xfrm flipH="1">
            <a:off x="42914765" y="23916063"/>
            <a:ext cx="3588760"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48" name="TextBox 47">
            <a:extLst>
              <a:ext uri="{FF2B5EF4-FFF2-40B4-BE49-F238E27FC236}">
                <a16:creationId xmlns:a16="http://schemas.microsoft.com/office/drawing/2014/main" id="{EAFEEF8B-DDF7-DC44-CAAC-7DCA28A177B0}"/>
              </a:ext>
            </a:extLst>
          </p:cNvPr>
          <p:cNvSpPr txBox="1"/>
          <p:nvPr/>
        </p:nvSpPr>
        <p:spPr>
          <a:xfrm>
            <a:off x="43840559" y="25127319"/>
            <a:ext cx="3090787" cy="1631216"/>
          </a:xfrm>
          <a:prstGeom prst="rect">
            <a:avLst/>
          </a:prstGeom>
          <a:noFill/>
        </p:spPr>
        <p:txBody>
          <a:bodyPr wrap="square" rtlCol="1">
            <a:spAutoFit/>
          </a:bodyPr>
          <a:lstStyle/>
          <a:p>
            <a:pPr algn="ctr" rtl="1"/>
            <a:r>
              <a:rPr lang="ar-SA" sz="10000" dirty="0">
                <a:solidFill>
                  <a:srgbClr val="001F33"/>
                </a:solidFill>
                <a:cs typeface="+mj-cs"/>
              </a:rPr>
              <a:t>2</a:t>
            </a:r>
          </a:p>
        </p:txBody>
      </p:sp>
      <p:sp>
        <p:nvSpPr>
          <p:cNvPr id="50" name="Flowchart: Card 49">
            <a:extLst>
              <a:ext uri="{FF2B5EF4-FFF2-40B4-BE49-F238E27FC236}">
                <a16:creationId xmlns:a16="http://schemas.microsoft.com/office/drawing/2014/main" id="{49643D63-53F6-C1B5-8220-57216205D8D3}"/>
              </a:ext>
            </a:extLst>
          </p:cNvPr>
          <p:cNvSpPr/>
          <p:nvPr/>
        </p:nvSpPr>
        <p:spPr>
          <a:xfrm flipH="1">
            <a:off x="4540001" y="10450286"/>
            <a:ext cx="12470961" cy="7033355"/>
          </a:xfrm>
          <a:prstGeom prst="flowChartPunchedCard">
            <a:avLst/>
          </a:prstGeom>
          <a:solidFill>
            <a:srgbClr val="001F33"/>
          </a:solidFill>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51" name="Right Triangle 50">
            <a:extLst>
              <a:ext uri="{FF2B5EF4-FFF2-40B4-BE49-F238E27FC236}">
                <a16:creationId xmlns:a16="http://schemas.microsoft.com/office/drawing/2014/main" id="{9A0B6EB4-39A8-AD2B-CF30-E9B6880F5311}"/>
              </a:ext>
            </a:extLst>
          </p:cNvPr>
          <p:cNvSpPr/>
          <p:nvPr/>
        </p:nvSpPr>
        <p:spPr>
          <a:xfrm flipH="1">
            <a:off x="13256905" y="14342659"/>
            <a:ext cx="3748999" cy="3154520"/>
          </a:xfrm>
          <a:prstGeom prst="rtTriangle">
            <a:avLst/>
          </a:prstGeom>
          <a:solidFill>
            <a:srgbClr val="F3F0DE"/>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cs typeface="+mj-cs"/>
            </a:endParaRPr>
          </a:p>
        </p:txBody>
      </p:sp>
      <p:sp>
        <p:nvSpPr>
          <p:cNvPr id="52" name="TextBox 51">
            <a:extLst>
              <a:ext uri="{FF2B5EF4-FFF2-40B4-BE49-F238E27FC236}">
                <a16:creationId xmlns:a16="http://schemas.microsoft.com/office/drawing/2014/main" id="{219AB3A2-E4C8-622B-EC7D-878C70CAACFF}"/>
              </a:ext>
            </a:extLst>
          </p:cNvPr>
          <p:cNvSpPr txBox="1"/>
          <p:nvPr/>
        </p:nvSpPr>
        <p:spPr>
          <a:xfrm flipH="1">
            <a:off x="14367712" y="15695346"/>
            <a:ext cx="2976920" cy="1631216"/>
          </a:xfrm>
          <a:prstGeom prst="rect">
            <a:avLst/>
          </a:prstGeom>
          <a:noFill/>
        </p:spPr>
        <p:txBody>
          <a:bodyPr wrap="square" rtlCol="1">
            <a:spAutoFit/>
          </a:bodyPr>
          <a:lstStyle/>
          <a:p>
            <a:pPr algn="ctr" rtl="1"/>
            <a:r>
              <a:rPr lang="ar-SA" sz="10000" dirty="0">
                <a:solidFill>
                  <a:srgbClr val="001F33"/>
                </a:solidFill>
                <a:cs typeface="+mj-cs"/>
              </a:rPr>
              <a:t>3</a:t>
            </a:r>
          </a:p>
        </p:txBody>
      </p:sp>
      <p:sp>
        <p:nvSpPr>
          <p:cNvPr id="10" name="TextBox 9">
            <a:extLst>
              <a:ext uri="{FF2B5EF4-FFF2-40B4-BE49-F238E27FC236}">
                <a16:creationId xmlns:a16="http://schemas.microsoft.com/office/drawing/2014/main" id="{06ED7321-64F2-00D3-FBF4-F4B408D242F7}"/>
              </a:ext>
            </a:extLst>
          </p:cNvPr>
          <p:cNvSpPr txBox="1"/>
          <p:nvPr/>
        </p:nvSpPr>
        <p:spPr>
          <a:xfrm>
            <a:off x="4865042" y="12856484"/>
            <a:ext cx="11647839" cy="2800767"/>
          </a:xfrm>
          <a:prstGeom prst="rect">
            <a:avLst/>
          </a:prstGeom>
          <a:noFill/>
        </p:spPr>
        <p:txBody>
          <a:bodyPr wrap="square" rtlCol="1">
            <a:spAutoFit/>
          </a:bodyPr>
          <a:lstStyle/>
          <a:p>
            <a:pPr algn="ctr" rtl="1"/>
            <a:r>
              <a:rPr lang="ar-SA" sz="8800" dirty="0">
                <a:solidFill>
                  <a:srgbClr val="F3F0DE"/>
                </a:solidFill>
              </a:rPr>
              <a:t>يهدد الوجود الفلسطيني في هذه المناطق.</a:t>
            </a:r>
          </a:p>
        </p:txBody>
      </p:sp>
      <p:sp>
        <p:nvSpPr>
          <p:cNvPr id="4" name="TextBox 3">
            <a:extLst>
              <a:ext uri="{FF2B5EF4-FFF2-40B4-BE49-F238E27FC236}">
                <a16:creationId xmlns:a16="http://schemas.microsoft.com/office/drawing/2014/main" id="{D7A8E352-3680-5912-8193-2086846F0DA9}"/>
              </a:ext>
            </a:extLst>
          </p:cNvPr>
          <p:cNvSpPr txBox="1"/>
          <p:nvPr/>
        </p:nvSpPr>
        <p:spPr>
          <a:xfrm>
            <a:off x="34004046" y="12257271"/>
            <a:ext cx="11800760" cy="2800767"/>
          </a:xfrm>
          <a:prstGeom prst="rect">
            <a:avLst/>
          </a:prstGeom>
          <a:noFill/>
        </p:spPr>
        <p:txBody>
          <a:bodyPr wrap="square" rtlCol="1">
            <a:spAutoFit/>
          </a:bodyPr>
          <a:lstStyle/>
          <a:p>
            <a:pPr algn="ctr" rtl="1"/>
            <a:r>
              <a:rPr lang="ar-SA" sz="8800" dirty="0">
                <a:solidFill>
                  <a:srgbClr val="F3F0DE"/>
                </a:solidFill>
              </a:rPr>
              <a:t>يؤدي إلى فقدان المزيد من الأراضي الفلسطينية.</a:t>
            </a:r>
          </a:p>
        </p:txBody>
      </p:sp>
      <p:sp>
        <p:nvSpPr>
          <p:cNvPr id="5" name="TextBox 4">
            <a:extLst>
              <a:ext uri="{FF2B5EF4-FFF2-40B4-BE49-F238E27FC236}">
                <a16:creationId xmlns:a16="http://schemas.microsoft.com/office/drawing/2014/main" id="{2FD9997E-67A4-BFB3-DAC6-E4EA28B0C02E}"/>
              </a:ext>
            </a:extLst>
          </p:cNvPr>
          <p:cNvSpPr txBox="1"/>
          <p:nvPr/>
        </p:nvSpPr>
        <p:spPr>
          <a:xfrm>
            <a:off x="35216904" y="21737317"/>
            <a:ext cx="9492241" cy="4154984"/>
          </a:xfrm>
          <a:prstGeom prst="rect">
            <a:avLst/>
          </a:prstGeom>
          <a:noFill/>
        </p:spPr>
        <p:txBody>
          <a:bodyPr wrap="square" rtlCol="1">
            <a:spAutoFit/>
          </a:bodyPr>
          <a:lstStyle/>
          <a:p>
            <a:pPr algn="ctr" rtl="1"/>
            <a:r>
              <a:rPr lang="ar-SA" sz="8800" dirty="0">
                <a:solidFill>
                  <a:srgbClr val="F3F0DE"/>
                </a:solidFill>
              </a:rPr>
              <a:t>يهدف إلى تغيير التركيبة السكانية والجغرافية لصالح الإسرائيليين.</a:t>
            </a:r>
          </a:p>
        </p:txBody>
      </p:sp>
      <p:sp>
        <p:nvSpPr>
          <p:cNvPr id="6" name="TextBox 5">
            <a:extLst>
              <a:ext uri="{FF2B5EF4-FFF2-40B4-BE49-F238E27FC236}">
                <a16:creationId xmlns:a16="http://schemas.microsoft.com/office/drawing/2014/main" id="{5E0BC9F0-804B-AFC2-4037-C6572984BD4D}"/>
              </a:ext>
            </a:extLst>
          </p:cNvPr>
          <p:cNvSpPr txBox="1"/>
          <p:nvPr/>
        </p:nvSpPr>
        <p:spPr>
          <a:xfrm>
            <a:off x="19863678" y="212994"/>
            <a:ext cx="10782357" cy="3477875"/>
          </a:xfrm>
          <a:prstGeom prst="rect">
            <a:avLst/>
          </a:prstGeom>
          <a:noFill/>
        </p:spPr>
        <p:txBody>
          <a:bodyPr wrap="square" rtlCol="1">
            <a:spAutoFit/>
          </a:bodyPr>
          <a:lstStyle/>
          <a:p>
            <a:pPr algn="ctr"/>
            <a:endParaRPr lang="ar-SA" sz="10000" dirty="0">
              <a:cs typeface="+mj-cs"/>
            </a:endParaRPr>
          </a:p>
          <a:p>
            <a:pPr algn="ctr" rtl="1"/>
            <a:r>
              <a:rPr lang="ar-SA" sz="12000" dirty="0">
                <a:solidFill>
                  <a:schemeClr val="bg1"/>
                </a:solidFill>
                <a:cs typeface="+mj-cs"/>
              </a:rPr>
              <a:t>مبررات اختيار الموقع</a:t>
            </a:r>
          </a:p>
        </p:txBody>
      </p:sp>
    </p:spTree>
    <p:extLst>
      <p:ext uri="{BB962C8B-B14F-4D97-AF65-F5344CB8AC3E}">
        <p14:creationId xmlns:p14="http://schemas.microsoft.com/office/powerpoint/2010/main" val="137531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638EC578-A6FF-1308-E8F6-F1DF8FFB1302}"/>
              </a:ext>
            </a:extLst>
          </p:cNvPr>
          <p:cNvSpPr/>
          <p:nvPr/>
        </p:nvSpPr>
        <p:spPr>
          <a:xfrm>
            <a:off x="19250554" y="1144665"/>
            <a:ext cx="12008607" cy="3170099"/>
          </a:xfrm>
          <a:prstGeom prst="roundRect">
            <a:avLst/>
          </a:prstGeom>
          <a:solidFill>
            <a:srgbClr val="001F33"/>
          </a:solidFill>
          <a:ln>
            <a:noFill/>
          </a:ln>
        </p:spPr>
        <p:style>
          <a:lnRef idx="0">
            <a:scrgbClr r="0" g="0" b="0"/>
          </a:lnRef>
          <a:fillRef idx="0">
            <a:scrgbClr r="0" g="0" b="0"/>
          </a:fillRef>
          <a:effectRef idx="0">
            <a:scrgbClr r="0" g="0" b="0"/>
          </a:effectRef>
          <a:fontRef idx="minor">
            <a:schemeClr val="lt1"/>
          </a:fontRef>
        </p:style>
        <p:txBody>
          <a:bodyPr rtlCol="1" anchor="ctr"/>
          <a:lstStyle/>
          <a:p>
            <a:pPr algn="ctr"/>
            <a:endParaRPr lang="ar-SA">
              <a:cs typeface="+mj-cs"/>
            </a:endParaRPr>
          </a:p>
        </p:txBody>
      </p:sp>
      <p:sp>
        <p:nvSpPr>
          <p:cNvPr id="3" name="TextBox 2">
            <a:extLst>
              <a:ext uri="{FF2B5EF4-FFF2-40B4-BE49-F238E27FC236}">
                <a16:creationId xmlns:a16="http://schemas.microsoft.com/office/drawing/2014/main" id="{5E0D077B-4087-6D67-C292-9AD05A0C45A7}"/>
              </a:ext>
            </a:extLst>
          </p:cNvPr>
          <p:cNvSpPr txBox="1"/>
          <p:nvPr/>
        </p:nvSpPr>
        <p:spPr>
          <a:xfrm>
            <a:off x="19808796" y="1617127"/>
            <a:ext cx="10782357" cy="3477875"/>
          </a:xfrm>
          <a:prstGeom prst="rect">
            <a:avLst/>
          </a:prstGeom>
          <a:noFill/>
        </p:spPr>
        <p:txBody>
          <a:bodyPr wrap="square" rtlCol="1">
            <a:spAutoFit/>
          </a:bodyPr>
          <a:lstStyle/>
          <a:p>
            <a:pPr algn="ctr" rtl="1"/>
            <a:r>
              <a:rPr lang="ar-SA" sz="12000" dirty="0">
                <a:solidFill>
                  <a:schemeClr val="bg1"/>
                </a:solidFill>
                <a:cs typeface="+mj-cs"/>
              </a:rPr>
              <a:t>مرحلة التحليل</a:t>
            </a:r>
          </a:p>
          <a:p>
            <a:pPr algn="ctr" rtl="1"/>
            <a:endParaRPr lang="ar-SA" sz="10000" dirty="0">
              <a:solidFill>
                <a:srgbClr val="EEE8DA"/>
              </a:solidFill>
              <a:cs typeface="+mj-cs"/>
            </a:endParaRPr>
          </a:p>
        </p:txBody>
      </p:sp>
      <p:pic>
        <p:nvPicPr>
          <p:cNvPr id="34" name="Picture 33">
            <a:extLst>
              <a:ext uri="{FF2B5EF4-FFF2-40B4-BE49-F238E27FC236}">
                <a16:creationId xmlns:a16="http://schemas.microsoft.com/office/drawing/2014/main" id="{262C29CB-2447-0894-5953-271CACA6F3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236" y="0"/>
            <a:ext cx="7093001" cy="7033356"/>
          </a:xfrm>
          <a:prstGeom prst="rect">
            <a:avLst/>
          </a:prstGeom>
        </p:spPr>
      </p:pic>
      <p:pic>
        <p:nvPicPr>
          <p:cNvPr id="35" name="Picture 34">
            <a:extLst>
              <a:ext uri="{FF2B5EF4-FFF2-40B4-BE49-F238E27FC236}">
                <a16:creationId xmlns:a16="http://schemas.microsoft.com/office/drawing/2014/main" id="{184403D6-B729-6ABF-D0B5-183303406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3629950" y="-160613"/>
            <a:ext cx="7093001" cy="7033356"/>
          </a:xfrm>
          <a:prstGeom prst="rect">
            <a:avLst/>
          </a:prstGeom>
        </p:spPr>
      </p:pic>
      <p:pic>
        <p:nvPicPr>
          <p:cNvPr id="36" name="Picture 35">
            <a:extLst>
              <a:ext uri="{FF2B5EF4-FFF2-40B4-BE49-F238E27FC236}">
                <a16:creationId xmlns:a16="http://schemas.microsoft.com/office/drawing/2014/main" id="{83FCB3C3-6A65-5096-FC5E-50A5C8429C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43535549" y="23241858"/>
            <a:ext cx="7093001" cy="7033355"/>
          </a:xfrm>
          <a:prstGeom prst="rect">
            <a:avLst/>
          </a:prstGeom>
        </p:spPr>
      </p:pic>
      <p:pic>
        <p:nvPicPr>
          <p:cNvPr id="37" name="Picture 36">
            <a:extLst>
              <a:ext uri="{FF2B5EF4-FFF2-40B4-BE49-F238E27FC236}">
                <a16:creationId xmlns:a16="http://schemas.microsoft.com/office/drawing/2014/main" id="{CD627E4F-0560-9A9C-7024-0CC025AFD4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213236" y="23202739"/>
            <a:ext cx="7093002" cy="7033355"/>
          </a:xfrm>
          <a:prstGeom prst="rect">
            <a:avLst/>
          </a:prstGeom>
        </p:spPr>
      </p:pic>
      <p:sp>
        <p:nvSpPr>
          <p:cNvPr id="8" name="Oval 7">
            <a:extLst>
              <a:ext uri="{FF2B5EF4-FFF2-40B4-BE49-F238E27FC236}">
                <a16:creationId xmlns:a16="http://schemas.microsoft.com/office/drawing/2014/main" id="{3A0A23E7-7DBB-C47A-7DAB-E78141169648}"/>
              </a:ext>
            </a:extLst>
          </p:cNvPr>
          <p:cNvSpPr/>
          <p:nvPr/>
        </p:nvSpPr>
        <p:spPr>
          <a:xfrm>
            <a:off x="19899086" y="7033356"/>
            <a:ext cx="10711543" cy="10274930"/>
          </a:xfrm>
          <a:prstGeom prst="ellipse">
            <a:avLst/>
          </a:prstGeom>
          <a:solidFill>
            <a:srgbClr val="001F33"/>
          </a:solidFill>
          <a:ln>
            <a:solidFill>
              <a:srgbClr val="001F33"/>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Oval 8">
            <a:extLst>
              <a:ext uri="{FF2B5EF4-FFF2-40B4-BE49-F238E27FC236}">
                <a16:creationId xmlns:a16="http://schemas.microsoft.com/office/drawing/2014/main" id="{25E9C6A5-CE54-F5A6-88FF-7BFC487BDC0D}"/>
              </a:ext>
            </a:extLst>
          </p:cNvPr>
          <p:cNvSpPr/>
          <p:nvPr/>
        </p:nvSpPr>
        <p:spPr>
          <a:xfrm>
            <a:off x="6108859" y="19790492"/>
            <a:ext cx="7955478" cy="7380251"/>
          </a:xfrm>
          <a:prstGeom prst="ellipse">
            <a:avLst/>
          </a:prstGeom>
          <a:solidFill>
            <a:srgbClr val="FFCC4C"/>
          </a:solidFill>
          <a:ln>
            <a:solidFill>
              <a:srgbClr val="FFCC4C"/>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Oval 11">
            <a:extLst>
              <a:ext uri="{FF2B5EF4-FFF2-40B4-BE49-F238E27FC236}">
                <a16:creationId xmlns:a16="http://schemas.microsoft.com/office/drawing/2014/main" id="{7DA5E096-F525-6759-E460-C9C15CAF8C94}"/>
              </a:ext>
            </a:extLst>
          </p:cNvPr>
          <p:cNvSpPr/>
          <p:nvPr/>
        </p:nvSpPr>
        <p:spPr>
          <a:xfrm>
            <a:off x="36096121" y="19790493"/>
            <a:ext cx="7533829" cy="7576193"/>
          </a:xfrm>
          <a:prstGeom prst="ellipse">
            <a:avLst/>
          </a:prstGeom>
          <a:solidFill>
            <a:srgbClr val="A2B969"/>
          </a:solidFill>
          <a:ln>
            <a:solidFill>
              <a:srgbClr val="A2B969"/>
            </a:solidFill>
          </a:ln>
        </p:spPr>
        <p:style>
          <a:lnRef idx="2">
            <a:schemeClr val="accent1">
              <a:shade val="15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Arc 12">
            <a:extLst>
              <a:ext uri="{FF2B5EF4-FFF2-40B4-BE49-F238E27FC236}">
                <a16:creationId xmlns:a16="http://schemas.microsoft.com/office/drawing/2014/main" id="{F3791981-2D98-3FE2-1636-304CFF194334}"/>
              </a:ext>
            </a:extLst>
          </p:cNvPr>
          <p:cNvSpPr/>
          <p:nvPr/>
        </p:nvSpPr>
        <p:spPr>
          <a:xfrm>
            <a:off x="23479125" y="12170821"/>
            <a:ext cx="16209282" cy="13997844"/>
          </a:xfrm>
          <a:prstGeom prst="arc">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4" name="Arc 13">
            <a:extLst>
              <a:ext uri="{FF2B5EF4-FFF2-40B4-BE49-F238E27FC236}">
                <a16:creationId xmlns:a16="http://schemas.microsoft.com/office/drawing/2014/main" id="{FF79E93A-60EA-68C2-3BCD-0BD433653E8D}"/>
              </a:ext>
            </a:extLst>
          </p:cNvPr>
          <p:cNvSpPr/>
          <p:nvPr/>
        </p:nvSpPr>
        <p:spPr>
          <a:xfrm flipH="1">
            <a:off x="10255103" y="12168479"/>
            <a:ext cx="16209282" cy="13997844"/>
          </a:xfrm>
          <a:prstGeom prst="arc">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5" name="TextBox 14">
            <a:extLst>
              <a:ext uri="{FF2B5EF4-FFF2-40B4-BE49-F238E27FC236}">
                <a16:creationId xmlns:a16="http://schemas.microsoft.com/office/drawing/2014/main" id="{F5907C5B-60C6-08A9-92F0-6A71E1EEF43C}"/>
              </a:ext>
            </a:extLst>
          </p:cNvPr>
          <p:cNvSpPr txBox="1"/>
          <p:nvPr/>
        </p:nvSpPr>
        <p:spPr>
          <a:xfrm>
            <a:off x="20571250" y="9965534"/>
            <a:ext cx="9367214" cy="4401205"/>
          </a:xfrm>
          <a:prstGeom prst="rect">
            <a:avLst/>
          </a:prstGeom>
          <a:noFill/>
        </p:spPr>
        <p:txBody>
          <a:bodyPr wrap="square" rtlCol="1">
            <a:spAutoFit/>
          </a:bodyPr>
          <a:lstStyle/>
          <a:p>
            <a:pPr algn="ctr" rtl="1"/>
            <a:r>
              <a:rPr lang="ar-SA" sz="14000" dirty="0">
                <a:solidFill>
                  <a:schemeClr val="bg1"/>
                </a:solidFill>
                <a:cs typeface="+mj-cs"/>
              </a:rPr>
              <a:t>التحليل والتشخيص</a:t>
            </a:r>
          </a:p>
        </p:txBody>
      </p:sp>
      <p:sp>
        <p:nvSpPr>
          <p:cNvPr id="17" name="TextBox 16">
            <a:extLst>
              <a:ext uri="{FF2B5EF4-FFF2-40B4-BE49-F238E27FC236}">
                <a16:creationId xmlns:a16="http://schemas.microsoft.com/office/drawing/2014/main" id="{065346EC-EECD-F050-F1E2-89F5418F581F}"/>
              </a:ext>
            </a:extLst>
          </p:cNvPr>
          <p:cNvSpPr txBox="1"/>
          <p:nvPr/>
        </p:nvSpPr>
        <p:spPr>
          <a:xfrm>
            <a:off x="36354177" y="21641336"/>
            <a:ext cx="7184573" cy="5786199"/>
          </a:xfrm>
          <a:prstGeom prst="rect">
            <a:avLst/>
          </a:prstGeom>
          <a:noFill/>
        </p:spPr>
        <p:txBody>
          <a:bodyPr wrap="square" rtlCol="1">
            <a:spAutoFit/>
          </a:bodyPr>
          <a:lstStyle/>
          <a:p>
            <a:pPr algn="ctr" rtl="1"/>
            <a:r>
              <a:rPr lang="ar-SA" sz="9000" dirty="0">
                <a:solidFill>
                  <a:srgbClr val="001F33"/>
                </a:solidFill>
                <a:cs typeface="+mj-cs"/>
              </a:rPr>
              <a:t>التشخيص والتحليل على المستوى الوطني</a:t>
            </a:r>
          </a:p>
          <a:p>
            <a:pPr algn="ctr" rtl="1"/>
            <a:endParaRPr lang="ar-SA" sz="10000" dirty="0">
              <a:solidFill>
                <a:srgbClr val="EEE8DA"/>
              </a:solidFill>
              <a:cs typeface="+mj-cs"/>
            </a:endParaRPr>
          </a:p>
        </p:txBody>
      </p:sp>
      <p:sp>
        <p:nvSpPr>
          <p:cNvPr id="18" name="TextBox 17">
            <a:extLst>
              <a:ext uri="{FF2B5EF4-FFF2-40B4-BE49-F238E27FC236}">
                <a16:creationId xmlns:a16="http://schemas.microsoft.com/office/drawing/2014/main" id="{9FD1B009-F422-82E4-761A-F160E683D930}"/>
              </a:ext>
            </a:extLst>
          </p:cNvPr>
          <p:cNvSpPr txBox="1"/>
          <p:nvPr/>
        </p:nvSpPr>
        <p:spPr>
          <a:xfrm>
            <a:off x="6531124" y="21545596"/>
            <a:ext cx="7093002" cy="5786199"/>
          </a:xfrm>
          <a:prstGeom prst="rect">
            <a:avLst/>
          </a:prstGeom>
          <a:noFill/>
        </p:spPr>
        <p:txBody>
          <a:bodyPr wrap="square" rtlCol="1">
            <a:spAutoFit/>
          </a:bodyPr>
          <a:lstStyle/>
          <a:p>
            <a:pPr algn="ctr"/>
            <a:r>
              <a:rPr lang="ar-SA" sz="9000" dirty="0">
                <a:solidFill>
                  <a:srgbClr val="001F33"/>
                </a:solidFill>
                <a:cs typeface="+mj-cs"/>
              </a:rPr>
              <a:t>التشخيص والتحليل على مستوى الموقع (الإقليمي)</a:t>
            </a:r>
          </a:p>
          <a:p>
            <a:pPr algn="ctr" rtl="1"/>
            <a:endParaRPr lang="ar-SA" sz="10000" dirty="0">
              <a:solidFill>
                <a:srgbClr val="EEE8DA"/>
              </a:solidFill>
              <a:cs typeface="+mj-cs"/>
            </a:endParaRPr>
          </a:p>
        </p:txBody>
      </p:sp>
    </p:spTree>
    <p:extLst>
      <p:ext uri="{BB962C8B-B14F-4D97-AF65-F5344CB8AC3E}">
        <p14:creationId xmlns:p14="http://schemas.microsoft.com/office/powerpoint/2010/main" val="1212755692"/>
      </p:ext>
    </p:extLst>
  </p:cSld>
  <p:clrMapOvr>
    <a:masterClrMapping/>
  </p:clrMapOvr>
</p:sld>
</file>

<file path=ppt/theme/theme1.xml><?xml version="1.0" encoding="utf-8"?>
<a:theme xmlns:a="http://schemas.openxmlformats.org/drawingml/2006/main" name="Office Them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2419</TotalTime>
  <Words>2648</Words>
  <Application>Microsoft Office PowerPoint</Application>
  <PresentationFormat>Custom</PresentationFormat>
  <Paragraphs>941</Paragraphs>
  <Slides>70</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70</vt:i4>
      </vt:variant>
    </vt:vector>
  </HeadingPairs>
  <TitlesOfParts>
    <vt:vector size="75"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Nour Alawneh</dc:creator>
  <cp:lastModifiedBy>Nour Alawneh</cp:lastModifiedBy>
  <cp:revision>76</cp:revision>
  <dcterms:created xsi:type="dcterms:W3CDTF">2024-06-26T07:13:25Z</dcterms:created>
  <dcterms:modified xsi:type="dcterms:W3CDTF">2024-08-14T21:36:16Z</dcterms:modified>
</cp:coreProperties>
</file>