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83" r:id="rId4"/>
    <p:sldId id="257" r:id="rId5"/>
    <p:sldId id="288" r:id="rId6"/>
    <p:sldId id="312" r:id="rId7"/>
    <p:sldId id="290" r:id="rId8"/>
    <p:sldId id="292" r:id="rId9"/>
    <p:sldId id="293" r:id="rId10"/>
    <p:sldId id="314" r:id="rId11"/>
    <p:sldId id="313" r:id="rId12"/>
    <p:sldId id="315" r:id="rId13"/>
    <p:sldId id="294" r:id="rId14"/>
    <p:sldId id="295" r:id="rId15"/>
    <p:sldId id="316" r:id="rId16"/>
    <p:sldId id="310" r:id="rId17"/>
    <p:sldId id="264"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0" autoAdjust="0"/>
    <p:restoredTop sz="94660"/>
  </p:normalViewPr>
  <p:slideViewPr>
    <p:cSldViewPr snapToGrid="0">
      <p:cViewPr>
        <p:scale>
          <a:sx n="119" d="100"/>
          <a:sy n="119" d="100"/>
        </p:scale>
        <p:origin x="-9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7/23/2018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3" y="406400"/>
            <a:ext cx="8915399" cy="2262781"/>
          </a:xfrm>
        </p:spPr>
        <p:txBody>
          <a:bodyPr>
            <a:normAutofit/>
          </a:bodyPr>
          <a:lstStyle/>
          <a:p>
            <a:r>
              <a:rPr lang="en-US" sz="4400" dirty="0" smtClean="0">
                <a:solidFill>
                  <a:schemeClr val="tx2"/>
                </a:solidFill>
                <a:latin typeface="Axure Handwriting" panose="020B0402020200020204" pitchFamily="34" charset="0"/>
                <a:cs typeface="Aldhabi" panose="01000000000000000000" pitchFamily="2" charset="-78"/>
              </a:rPr>
              <a:t>Solar tracking and cleaning system</a:t>
            </a:r>
            <a:endParaRPr lang="en-GB" sz="4400" dirty="0">
              <a:solidFill>
                <a:schemeClr val="tx2"/>
              </a:solidFill>
              <a:latin typeface="Axure Handwriting" panose="020B0402020200020204" pitchFamily="34" charset="0"/>
              <a:cs typeface="Aldhabi" panose="01000000000000000000" pitchFamily="2" charset="-78"/>
            </a:endParaRPr>
          </a:p>
        </p:txBody>
      </p:sp>
      <p:sp>
        <p:nvSpPr>
          <p:cNvPr id="3" name="Subtitle 2"/>
          <p:cNvSpPr>
            <a:spLocks noGrp="1"/>
          </p:cNvSpPr>
          <p:nvPr>
            <p:ph type="subTitle" idx="1"/>
          </p:nvPr>
        </p:nvSpPr>
        <p:spPr>
          <a:xfrm>
            <a:off x="2144713" y="3266079"/>
            <a:ext cx="8915399" cy="1126283"/>
          </a:xfrm>
        </p:spPr>
        <p:txBody>
          <a:bodyPr>
            <a:noAutofit/>
          </a:bodyPr>
          <a:lstStyle/>
          <a:p>
            <a:r>
              <a:rPr lang="en-US" sz="2000" b="1" dirty="0" smtClean="0"/>
              <a:t>Students:</a:t>
            </a:r>
          </a:p>
          <a:p>
            <a:r>
              <a:rPr lang="en-US" sz="2000" b="1" dirty="0" err="1"/>
              <a:t>S</a:t>
            </a:r>
            <a:r>
              <a:rPr lang="en-US" sz="2000" b="1" dirty="0" err="1" smtClean="0"/>
              <a:t>ujood</a:t>
            </a:r>
            <a:r>
              <a:rPr lang="en-US" sz="2000" b="1" dirty="0" smtClean="0"/>
              <a:t> </a:t>
            </a:r>
            <a:r>
              <a:rPr lang="en-US" sz="2000" b="1" dirty="0" err="1" smtClean="0"/>
              <a:t>aqraa</a:t>
            </a:r>
            <a:r>
              <a:rPr lang="en-US" sz="2000" b="1" dirty="0" smtClean="0"/>
              <a:t>.</a:t>
            </a:r>
          </a:p>
          <a:p>
            <a:r>
              <a:rPr lang="en-US" sz="2000" b="1" dirty="0" err="1" smtClean="0"/>
              <a:t>Aseel</a:t>
            </a:r>
            <a:r>
              <a:rPr lang="en-US" sz="2000" b="1" dirty="0" smtClean="0"/>
              <a:t> </a:t>
            </a:r>
            <a:r>
              <a:rPr lang="en-US" sz="2000" b="1" dirty="0" err="1" smtClean="0"/>
              <a:t>samoudi</a:t>
            </a:r>
            <a:r>
              <a:rPr lang="en-US" sz="2000" b="1" dirty="0" smtClean="0"/>
              <a:t>.</a:t>
            </a:r>
            <a:r>
              <a:rPr lang="en-GB" sz="2000" b="1" dirty="0"/>
              <a:t>	</a:t>
            </a:r>
            <a:endParaRPr lang="en-GB" sz="2000" b="1" dirty="0" smtClean="0"/>
          </a:p>
          <a:p>
            <a:r>
              <a:rPr lang="en-GB" sz="2000" b="1" dirty="0" smtClean="0"/>
              <a:t>Supervisor:</a:t>
            </a:r>
          </a:p>
          <a:p>
            <a:r>
              <a:rPr lang="en-GB" sz="2000" b="1" dirty="0" err="1" smtClean="0"/>
              <a:t>Dr.Hanal</a:t>
            </a:r>
            <a:r>
              <a:rPr lang="en-GB" sz="2000" b="1" dirty="0" smtClean="0"/>
              <a:t> Abu </a:t>
            </a:r>
            <a:r>
              <a:rPr lang="en-GB" sz="2000" b="1" dirty="0" err="1" smtClean="0"/>
              <a:t>Zant</a:t>
            </a:r>
            <a:endParaRPr lang="en-GB" sz="2000" b="1" dirty="0" smtClean="0"/>
          </a:p>
          <a:p>
            <a:r>
              <a:rPr lang="en-GB" sz="2000" b="1" dirty="0" err="1" smtClean="0"/>
              <a:t>Dr.Haya</a:t>
            </a:r>
            <a:r>
              <a:rPr lang="en-GB" sz="2000" b="1" dirty="0" smtClean="0"/>
              <a:t> </a:t>
            </a:r>
            <a:r>
              <a:rPr lang="en-GB" sz="2000" b="1" dirty="0" err="1" smtClean="0"/>
              <a:t>samaaneh</a:t>
            </a:r>
            <a:r>
              <a:rPr lang="en-GB" sz="2000" b="1" dirty="0" smtClean="0"/>
              <a:t>.</a:t>
            </a:r>
          </a:p>
          <a:p>
            <a:endParaRPr lang="en-GB" sz="2000" b="1" dirty="0" smtClean="0"/>
          </a:p>
          <a:p>
            <a:endParaRPr lang="en-GB" sz="2000" b="1" dirty="0"/>
          </a:p>
          <a:p>
            <a:endParaRPr lang="en-GB" sz="2000" b="1" dirty="0"/>
          </a:p>
        </p:txBody>
      </p:sp>
    </p:spTree>
    <p:extLst>
      <p:ext uri="{BB962C8B-B14F-4D97-AF65-F5344CB8AC3E}">
        <p14:creationId xmlns:p14="http://schemas.microsoft.com/office/powerpoint/2010/main" val="1303664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000" b="1" dirty="0" smtClean="0">
                <a:latin typeface="Axure Handwriting" panose="020B0402020200020204" pitchFamily="34" charset="0"/>
              </a:rPr>
              <a:t>Hardware design</a:t>
            </a:r>
            <a:endParaRPr lang="en-US" sz="2000" b="1" dirty="0">
              <a:latin typeface="Axure Handwriting" panose="020B0402020200020204" pitchFamily="34" charset="0"/>
            </a:endParaRPr>
          </a:p>
        </p:txBody>
      </p:sp>
      <p:sp>
        <p:nvSpPr>
          <p:cNvPr id="3" name="عنصر نائب للمحتوى 2"/>
          <p:cNvSpPr>
            <a:spLocks noGrp="1"/>
          </p:cNvSpPr>
          <p:nvPr>
            <p:ph idx="1"/>
          </p:nvPr>
        </p:nvSpPr>
        <p:spPr>
          <a:xfrm>
            <a:off x="2592925" y="1727200"/>
            <a:ext cx="7694076" cy="4184022"/>
          </a:xfrm>
        </p:spPr>
        <p:txBody>
          <a:bodyPr/>
          <a:lstStyle/>
          <a:p>
            <a:endParaRPr lang="en-US" dirty="0" smtClean="0"/>
          </a:p>
          <a:p>
            <a:r>
              <a:rPr lang="en-US" b="1" dirty="0"/>
              <a:t>wiper mechanism </a:t>
            </a:r>
            <a:r>
              <a:rPr lang="en-US" dirty="0" smtClean="0"/>
              <a:t>:</a:t>
            </a:r>
          </a:p>
          <a:p>
            <a:pPr>
              <a:buFont typeface="Wingdings" panose="05000000000000000000" pitchFamily="2" charset="2"/>
              <a:buChar char="§"/>
            </a:pPr>
            <a:r>
              <a:rPr lang="en-US" dirty="0" smtClean="0"/>
              <a:t> </a:t>
            </a:r>
            <a:r>
              <a:rPr lang="en-US" dirty="0"/>
              <a:t>wipes the Solar cell panel in a linear motion, the wiper mechanism consists of an 8mm linear rail, an 8mm support for  rail, and the wiper bar is connected at the rail and stretches on both sides of the cell panel frame driven by a stepper motor.</a:t>
            </a:r>
          </a:p>
        </p:txBody>
      </p:sp>
    </p:spTree>
    <p:extLst>
      <p:ext uri="{BB962C8B-B14F-4D97-AF65-F5344CB8AC3E}">
        <p14:creationId xmlns:p14="http://schemas.microsoft.com/office/powerpoint/2010/main" val="3789776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4" y="303888"/>
            <a:ext cx="8911687" cy="1280890"/>
          </a:xfrm>
        </p:spPr>
        <p:txBody>
          <a:bodyPr/>
          <a:lstStyle/>
          <a:p>
            <a:r>
              <a:rPr lang="en-US" dirty="0">
                <a:solidFill>
                  <a:schemeClr val="tx2"/>
                </a:solidFill>
                <a:latin typeface="Axure Handwriting" panose="020B0402020200020204" pitchFamily="34" charset="0"/>
              </a:rPr>
              <a:t>Tools :</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a:xfrm>
            <a:off x="2592925" y="1905000"/>
            <a:ext cx="8915400" cy="3777622"/>
          </a:xfrm>
        </p:spPr>
        <p:txBody>
          <a:bodyPr>
            <a:normAutofit/>
          </a:bodyPr>
          <a:lstStyle/>
          <a:p>
            <a:pPr marL="0" indent="0">
              <a:buNone/>
            </a:pPr>
            <a:endParaRPr lang="en-US" dirty="0" smtClean="0"/>
          </a:p>
          <a:p>
            <a:pPr marL="0" indent="0">
              <a:buNone/>
            </a:pPr>
            <a:r>
              <a:rPr lang="en-US" dirty="0" smtClean="0"/>
              <a:t>Cleaning system: </a:t>
            </a:r>
            <a:endParaRPr lang="ar-SA" dirty="0"/>
          </a:p>
          <a:p>
            <a:pPr lvl="0">
              <a:buFont typeface="Wingdings" panose="05000000000000000000" pitchFamily="2" charset="2"/>
              <a:buChar char="§"/>
            </a:pPr>
            <a:r>
              <a:rPr lang="en-US" dirty="0"/>
              <a:t>Stepper motor</a:t>
            </a:r>
            <a:endParaRPr lang="en-US" sz="1400" dirty="0"/>
          </a:p>
          <a:p>
            <a:pPr lvl="0">
              <a:buFont typeface="Wingdings" panose="05000000000000000000" pitchFamily="2" charset="2"/>
              <a:buChar char="§"/>
            </a:pPr>
            <a:r>
              <a:rPr lang="en-US" dirty="0"/>
              <a:t>Soil Moisture sensor</a:t>
            </a:r>
            <a:endParaRPr lang="en-US" sz="1400" dirty="0"/>
          </a:p>
          <a:p>
            <a:pPr lvl="0">
              <a:buFont typeface="Wingdings" panose="05000000000000000000" pitchFamily="2" charset="2"/>
              <a:buChar char="§"/>
            </a:pPr>
            <a:r>
              <a:rPr lang="en-US" dirty="0"/>
              <a:t>Water Pump </a:t>
            </a:r>
            <a:endParaRPr lang="en-US" sz="1400" dirty="0"/>
          </a:p>
          <a:p>
            <a:pPr lvl="0">
              <a:buFont typeface="Wingdings" panose="05000000000000000000" pitchFamily="2" charset="2"/>
              <a:buChar char="§"/>
            </a:pPr>
            <a:r>
              <a:rPr lang="en-US" dirty="0"/>
              <a:t>Relays</a:t>
            </a:r>
            <a:endParaRPr lang="en-US" sz="1400" dirty="0"/>
          </a:p>
          <a:p>
            <a:pPr lvl="0">
              <a:buFont typeface="Wingdings" panose="05000000000000000000" pitchFamily="2" charset="2"/>
              <a:buChar char="§"/>
            </a:pPr>
            <a:r>
              <a:rPr lang="en-US" dirty="0"/>
              <a:t>Photo </a:t>
            </a:r>
            <a:r>
              <a:rPr lang="en-US" dirty="0" smtClean="0"/>
              <a:t>resister</a:t>
            </a:r>
          </a:p>
          <a:p>
            <a:pPr lvl="0">
              <a:buFont typeface="Wingdings" panose="05000000000000000000" pitchFamily="2" charset="2"/>
              <a:buChar char="§"/>
            </a:pPr>
            <a:r>
              <a:rPr lang="ar-SA" sz="1400" dirty="0" err="1" smtClean="0"/>
              <a:t>اااااااا</a:t>
            </a:r>
            <a:r>
              <a:rPr lang="en-US" sz="1400" dirty="0" smtClean="0"/>
              <a:t>SENSOOOOR DDDDDDDDDDDDUSST</a:t>
            </a:r>
            <a:endParaRPr lang="ar-SA" sz="1400" dirty="0" smtClean="0"/>
          </a:p>
          <a:p>
            <a:pPr marL="0" lvl="0" indent="0">
              <a:buNone/>
            </a:pPr>
            <a:endParaRPr lang="ar-SA" sz="1400" dirty="0" smtClean="0"/>
          </a:p>
          <a:p>
            <a:pPr marL="0" lvl="0" indent="0">
              <a:buNone/>
            </a:pPr>
            <a:endParaRPr lang="ar-SA" sz="1400" dirty="0"/>
          </a:p>
          <a:p>
            <a:pPr marL="0" lvl="0" indent="0">
              <a:buNone/>
            </a:pPr>
            <a:endParaRPr lang="ar-SA" sz="1400" dirty="0" smtClean="0"/>
          </a:p>
          <a:p>
            <a:pPr marL="0" lvl="0" indent="0">
              <a:buNone/>
            </a:pPr>
            <a:endParaRPr lang="ar-SA" sz="1400" dirty="0"/>
          </a:p>
          <a:p>
            <a:pPr marL="0" lvl="0" indent="0">
              <a:buNone/>
            </a:pPr>
            <a:endParaRPr lang="en-US" sz="1400" dirty="0"/>
          </a:p>
        </p:txBody>
      </p:sp>
    </p:spTree>
    <p:extLst>
      <p:ext uri="{BB962C8B-B14F-4D97-AF65-F5344CB8AC3E}">
        <p14:creationId xmlns:p14="http://schemas.microsoft.com/office/powerpoint/2010/main" val="17084548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400" b="1" dirty="0">
                <a:solidFill>
                  <a:schemeClr val="tx2"/>
                </a:solidFill>
                <a:latin typeface="Axure Handwriting" panose="020B0402020200020204" pitchFamily="34" charset="0"/>
              </a:rPr>
              <a:t>Hardware </a:t>
            </a:r>
            <a:r>
              <a:rPr lang="en-US" sz="2400" b="1" dirty="0" smtClean="0">
                <a:solidFill>
                  <a:schemeClr val="tx2"/>
                </a:solidFill>
                <a:latin typeface="Axure Handwriting" panose="020B0402020200020204" pitchFamily="34" charset="0"/>
              </a:rPr>
              <a:t>design(cont..)</a:t>
            </a:r>
            <a:endParaRPr lang="ar-SA" sz="2400" dirty="0">
              <a:solidFill>
                <a:schemeClr val="tx2"/>
              </a:solidFill>
            </a:endParaRPr>
          </a:p>
        </p:txBody>
      </p:sp>
      <p:sp>
        <p:nvSpPr>
          <p:cNvPr id="3" name="عنصر نائب للمحتوى 2"/>
          <p:cNvSpPr>
            <a:spLocks noGrp="1"/>
          </p:cNvSpPr>
          <p:nvPr>
            <p:ph idx="1"/>
          </p:nvPr>
        </p:nvSpPr>
        <p:spPr/>
        <p:txBody>
          <a:bodyPr/>
          <a:lstStyle/>
          <a:p>
            <a:r>
              <a:rPr lang="en-US" b="1" dirty="0"/>
              <a:t>The spray </a:t>
            </a:r>
            <a:r>
              <a:rPr lang="en-US" b="1" dirty="0" smtClean="0"/>
              <a:t>mechanism</a:t>
            </a:r>
          </a:p>
          <a:p>
            <a:pPr marL="0" indent="0">
              <a:buNone/>
            </a:pPr>
            <a:r>
              <a:rPr lang="en-US" dirty="0" smtClean="0"/>
              <a:t>consists </a:t>
            </a:r>
            <a:r>
              <a:rPr lang="en-US" dirty="0"/>
              <a:t>of a pipe stretched along one side of the panel. </a:t>
            </a:r>
          </a:p>
          <a:p>
            <a:pPr marL="0" indent="0">
              <a:buNone/>
            </a:pPr>
            <a:r>
              <a:rPr lang="en-US" dirty="0"/>
              <a:t>The source of water is a separated system that consist of a rectangular box under the panel frame to collect rain water which has a pipe attached to the pump to pump water to a closed tank located at the top of the panel frame, and during the pumping process it will purified water to keep in the tank using filter. </a:t>
            </a:r>
          </a:p>
        </p:txBody>
      </p:sp>
    </p:spTree>
    <p:extLst>
      <p:ext uri="{BB962C8B-B14F-4D97-AF65-F5344CB8AC3E}">
        <p14:creationId xmlns:p14="http://schemas.microsoft.com/office/powerpoint/2010/main" val="1624817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3436" y="670807"/>
            <a:ext cx="8911687" cy="1280890"/>
          </a:xfrm>
        </p:spPr>
        <p:txBody>
          <a:bodyPr>
            <a:normAutofit/>
          </a:bodyPr>
          <a:lstStyle/>
          <a:p>
            <a:pPr lvl="0"/>
            <a:r>
              <a:rPr lang="en-US" sz="2800" dirty="0">
                <a:solidFill>
                  <a:schemeClr val="tx2"/>
                </a:solidFill>
                <a:latin typeface="Axure Handwriting" panose="020B0402020200020204" pitchFamily="34" charset="0"/>
              </a:rPr>
              <a:t>Methodology</a:t>
            </a:r>
            <a:endParaRPr lang="en-US" sz="2800" dirty="0">
              <a:solidFill>
                <a:schemeClr val="tx2"/>
              </a:solidFill>
              <a:latin typeface="Axure Handwriting" panose="020B0402020200020204" pitchFamily="34" charset="0"/>
              <a:cs typeface="Andalus" panose="02020603050405020304" pitchFamily="18" charset="-78"/>
            </a:endParaRPr>
          </a:p>
        </p:txBody>
      </p:sp>
      <p:sp>
        <p:nvSpPr>
          <p:cNvPr id="3" name="عنصر نائب للمحتوى 2"/>
          <p:cNvSpPr>
            <a:spLocks noGrp="1"/>
          </p:cNvSpPr>
          <p:nvPr>
            <p:ph idx="1"/>
          </p:nvPr>
        </p:nvSpPr>
        <p:spPr>
          <a:xfrm>
            <a:off x="2283436" y="1862797"/>
            <a:ext cx="8915400" cy="3777622"/>
          </a:xfrm>
        </p:spPr>
        <p:txBody>
          <a:bodyPr>
            <a:normAutofit/>
          </a:bodyPr>
          <a:lstStyle/>
          <a:p>
            <a:pPr marL="0" indent="0">
              <a:buNone/>
            </a:pPr>
            <a:r>
              <a:rPr lang="en-US" dirty="0"/>
              <a:t> </a:t>
            </a:r>
          </a:p>
          <a:p>
            <a:r>
              <a:rPr lang="en-US" dirty="0" smtClean="0"/>
              <a:t> </a:t>
            </a:r>
            <a:r>
              <a:rPr lang="en-US" dirty="0"/>
              <a:t>it consists of two sensors one reference (dust sensor), and the other is real this should be clean. As for the reference sensor is connected with Servo Motor which has a small wiper that clean the sensor every specific period of </a:t>
            </a:r>
            <a:r>
              <a:rPr lang="en-US" dirty="0" smtClean="0"/>
              <a:t>time .</a:t>
            </a:r>
            <a:endParaRPr lang="en-US" dirty="0"/>
          </a:p>
          <a:p>
            <a:r>
              <a:rPr lang="en-US" dirty="0"/>
              <a:t>By comparing the reading of the real sensor with the reference we can determine if there’s a dust or not, if the readings are the same this mean no dust (clean panel), in the case of different readings its mean a dust.</a:t>
            </a:r>
          </a:p>
          <a:p>
            <a:pPr marL="0" indent="0">
              <a:buNone/>
            </a:pPr>
            <a:r>
              <a:rPr lang="en-US" dirty="0" smtClean="0"/>
              <a:t> </a:t>
            </a:r>
          </a:p>
          <a:p>
            <a:pPr marL="0" indent="0">
              <a:buNone/>
            </a:pPr>
            <a:r>
              <a:rPr lang="en-US" dirty="0"/>
              <a:t> </a:t>
            </a:r>
            <a:endParaRPr lang="en-US" dirty="0" smtClean="0"/>
          </a:p>
          <a:p>
            <a:pPr marL="0" indent="0">
              <a:buNone/>
            </a:pPr>
            <a:endParaRPr lang="en-US" dirty="0" smtClean="0"/>
          </a:p>
          <a:p>
            <a:endParaRPr lang="ar-SA" dirty="0"/>
          </a:p>
          <a:p>
            <a:pPr marL="0" indent="0">
              <a:buNone/>
            </a:pPr>
            <a:endParaRPr lang="ar-SA" dirty="0"/>
          </a:p>
        </p:txBody>
      </p:sp>
    </p:spTree>
    <p:extLst>
      <p:ext uri="{BB962C8B-B14F-4D97-AF65-F5344CB8AC3E}">
        <p14:creationId xmlns:p14="http://schemas.microsoft.com/office/powerpoint/2010/main" val="23792250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sz="2800" dirty="0">
                <a:solidFill>
                  <a:schemeClr val="tx2"/>
                </a:solidFill>
                <a:latin typeface="Axure Handwriting" panose="020B0402020200020204" pitchFamily="34" charset="0"/>
                <a:cs typeface="Andalus" panose="02020603050405020304" pitchFamily="18" charset="-78"/>
              </a:rPr>
              <a:t>Cct : </a:t>
            </a:r>
            <a:endParaRPr lang="en-US" sz="2800" dirty="0">
              <a:solidFill>
                <a:schemeClr val="tx2"/>
              </a:solidFill>
              <a:latin typeface="Axure Handwriting" panose="020B0402020200020204" pitchFamily="34" charset="0"/>
              <a:cs typeface="Akhbar MT" pitchFamily="2" charset="-78"/>
            </a:endParaRPr>
          </a:p>
        </p:txBody>
      </p:sp>
      <p:pic>
        <p:nvPicPr>
          <p:cNvPr id="5" name="Content Placeholder 4"/>
          <p:cNvPicPr>
            <a:picLocks noGrp="1"/>
          </p:cNvPicPr>
          <p:nvPr>
            <p:ph idx="1"/>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Lst>
          </a:blip>
          <a:stretch>
            <a:fillRect/>
          </a:stretch>
        </p:blipFill>
        <p:spPr>
          <a:xfrm>
            <a:off x="3553327" y="1467853"/>
            <a:ext cx="6038768" cy="4215397"/>
          </a:xfrm>
          <a:prstGeom prst="rect">
            <a:avLst/>
          </a:prstGeom>
        </p:spPr>
      </p:pic>
    </p:spTree>
    <p:extLst>
      <p:ext uri="{BB962C8B-B14F-4D97-AF65-F5344CB8AC3E}">
        <p14:creationId xmlns:p14="http://schemas.microsoft.com/office/powerpoint/2010/main" val="3214280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Axure Handwriting" panose="020B0402020200020204" pitchFamily="34" charset="0"/>
              </a:rPr>
              <a:t>Constraint’s </a:t>
            </a:r>
            <a:endParaRPr lang="ar-SA" dirty="0">
              <a:latin typeface="Axure Handwriting" panose="020B0402020200020204" pitchFamily="34" charset="0"/>
            </a:endParaRPr>
          </a:p>
        </p:txBody>
      </p:sp>
      <p:sp>
        <p:nvSpPr>
          <p:cNvPr id="3" name="عنصر نائب للمحتوى 2"/>
          <p:cNvSpPr>
            <a:spLocks noGrp="1"/>
          </p:cNvSpPr>
          <p:nvPr>
            <p:ph idx="1"/>
          </p:nvPr>
        </p:nvSpPr>
        <p:spPr/>
        <p:txBody>
          <a:bodyPr/>
          <a:lstStyle/>
          <a:p>
            <a:pPr lvl="0"/>
            <a:r>
              <a:rPr lang="en-US" dirty="0"/>
              <a:t>H</a:t>
            </a:r>
            <a:r>
              <a:rPr lang="en-US" dirty="0" smtClean="0"/>
              <a:t>ardware </a:t>
            </a:r>
            <a:r>
              <a:rPr lang="en-US" dirty="0"/>
              <a:t>problem</a:t>
            </a:r>
            <a:r>
              <a:rPr lang="en-US" dirty="0" smtClean="0"/>
              <a:t>.</a:t>
            </a:r>
            <a:endParaRPr lang="en-US" dirty="0"/>
          </a:p>
          <a:p>
            <a:pPr marL="0" indent="0">
              <a:buNone/>
            </a:pPr>
            <a:r>
              <a:rPr lang="en-US" dirty="0" smtClean="0"/>
              <a:t>  </a:t>
            </a:r>
            <a:r>
              <a:rPr lang="en-US" dirty="0"/>
              <a:t>The hardware takes some time to arrive, so we wasted time waiting for it .</a:t>
            </a:r>
            <a:endParaRPr lang="ar-SA" dirty="0"/>
          </a:p>
        </p:txBody>
      </p:sp>
    </p:spTree>
    <p:extLst>
      <p:ext uri="{BB962C8B-B14F-4D97-AF65-F5344CB8AC3E}">
        <p14:creationId xmlns:p14="http://schemas.microsoft.com/office/powerpoint/2010/main" val="3388510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solidFill>
                <a:latin typeface="Axure Handwriting" panose="020B0402020200020204" pitchFamily="34" charset="0"/>
              </a:rPr>
              <a:t>Future work !</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p:txBody>
          <a:bodyPr/>
          <a:lstStyle/>
          <a:p>
            <a:pPr marL="0" indent="0">
              <a:buNone/>
            </a:pPr>
            <a:endParaRPr lang="en-US" dirty="0"/>
          </a:p>
          <a:p>
            <a:r>
              <a:rPr lang="en-US" dirty="0"/>
              <a:t>We hope that we are able to continue with this project, the list of our future work is as follow:</a:t>
            </a:r>
          </a:p>
          <a:p>
            <a:pPr lvl="0">
              <a:buFont typeface="Wingdings" panose="05000000000000000000" pitchFamily="2" charset="2"/>
              <a:buChar char="§"/>
            </a:pPr>
            <a:r>
              <a:rPr lang="en-US" dirty="0"/>
              <a:t>Improve the tracker to be dual axis </a:t>
            </a:r>
            <a:r>
              <a:rPr lang="en-US" dirty="0" smtClean="0"/>
              <a:t>.</a:t>
            </a:r>
            <a:endParaRPr lang="en-US" dirty="0"/>
          </a:p>
          <a:p>
            <a:pPr lvl="0">
              <a:buFont typeface="Wingdings" panose="05000000000000000000" pitchFamily="2" charset="2"/>
              <a:buChar char="§"/>
            </a:pPr>
            <a:r>
              <a:rPr lang="en-US" dirty="0"/>
              <a:t>Design an application to get an on -time feed back about the statues of the whole system and if need any </a:t>
            </a:r>
            <a:r>
              <a:rPr lang="en-US" dirty="0" smtClean="0"/>
              <a:t>maintenance </a:t>
            </a:r>
            <a:r>
              <a:rPr lang="en-US" dirty="0"/>
              <a:t>. </a:t>
            </a:r>
          </a:p>
        </p:txBody>
      </p:sp>
    </p:spTree>
    <p:extLst>
      <p:ext uri="{BB962C8B-B14F-4D97-AF65-F5344CB8AC3E}">
        <p14:creationId xmlns:p14="http://schemas.microsoft.com/office/powerpoint/2010/main" val="2481318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8051" y="566841"/>
            <a:ext cx="4549747" cy="1280890"/>
          </a:xfrm>
        </p:spPr>
        <p:txBody>
          <a:bodyPr>
            <a:noAutofit/>
          </a:bodyPr>
          <a:lstStyle/>
          <a:p>
            <a:r>
              <a:rPr lang="en-US" dirty="0" smtClean="0">
                <a:solidFill>
                  <a:schemeClr val="tx2"/>
                </a:solidFill>
                <a:latin typeface="Axure Handwriting" panose="020B0402020200020204" pitchFamily="34" charset="0"/>
              </a:rPr>
              <a:t>Demo</a:t>
            </a:r>
            <a:endParaRPr lang="en-GB" dirty="0">
              <a:solidFill>
                <a:schemeClr val="tx2"/>
              </a:solidFill>
              <a:latin typeface="Axure Handwriting" panose="020B0402020200020204" pitchFamily="34" charset="0"/>
            </a:endParaRPr>
          </a:p>
        </p:txBody>
      </p:sp>
    </p:spTree>
    <p:extLst>
      <p:ext uri="{BB962C8B-B14F-4D97-AF65-F5344CB8AC3E}">
        <p14:creationId xmlns:p14="http://schemas.microsoft.com/office/powerpoint/2010/main" val="1105076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Any Questions?</a:t>
            </a:r>
            <a:endParaRPr lang="en-GB" sz="3600" dirty="0"/>
          </a:p>
        </p:txBody>
      </p:sp>
      <p:sp>
        <p:nvSpPr>
          <p:cNvPr id="3" name="Text Placeholder 2"/>
          <p:cNvSpPr>
            <a:spLocks noGrp="1"/>
          </p:cNvSpPr>
          <p:nvPr>
            <p:ph type="body" sz="half" idx="2"/>
          </p:nvPr>
        </p:nvSpPr>
        <p:spPr/>
        <p:txBody>
          <a:bodyPr/>
          <a:lstStyle/>
          <a:p>
            <a:r>
              <a:rPr lang="en-US" dirty="0" smtClean="0"/>
              <a:t>Thank you!</a:t>
            </a:r>
            <a:endParaRPr lang="en-GB" dirty="0"/>
          </a:p>
        </p:txBody>
      </p:sp>
    </p:spTree>
    <p:extLst>
      <p:ext uri="{BB962C8B-B14F-4D97-AF65-F5344CB8AC3E}">
        <p14:creationId xmlns:p14="http://schemas.microsoft.com/office/powerpoint/2010/main" val="48731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solidFill>
                  <a:schemeClr val="tx2"/>
                </a:solidFill>
                <a:latin typeface="Axure Handwriting" panose="020B0402020200020204" pitchFamily="34" charset="0"/>
              </a:rPr>
              <a:t>Outline </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a:xfrm>
            <a:off x="2592924" y="1905000"/>
            <a:ext cx="8911687" cy="4095122"/>
          </a:xfrm>
        </p:spPr>
        <p:txBody>
          <a:bodyPr/>
          <a:lstStyle/>
          <a:p>
            <a:pPr marL="0" indent="0">
              <a:buNone/>
            </a:pPr>
            <a:endParaRPr lang="en-US" sz="2000" dirty="0" smtClean="0">
              <a:solidFill>
                <a:schemeClr val="tx2"/>
              </a:solidFill>
              <a:latin typeface="Axure Handwriting" panose="020B0402020200020204" pitchFamily="34" charset="0"/>
            </a:endParaRPr>
          </a:p>
          <a:p>
            <a:r>
              <a:rPr lang="en-US" sz="2000" dirty="0" smtClean="0">
                <a:solidFill>
                  <a:schemeClr val="tx2"/>
                </a:solidFill>
                <a:latin typeface="Axure Handwriting" panose="020B0402020200020204" pitchFamily="34" charset="0"/>
              </a:rPr>
              <a:t>Introduction .</a:t>
            </a:r>
          </a:p>
          <a:p>
            <a:r>
              <a:rPr lang="en-US" sz="2000" dirty="0" smtClean="0">
                <a:solidFill>
                  <a:schemeClr val="tx2"/>
                </a:solidFill>
                <a:latin typeface="Axure Handwriting" panose="020B0402020200020204" pitchFamily="34" charset="0"/>
              </a:rPr>
              <a:t>Objective </a:t>
            </a:r>
          </a:p>
          <a:p>
            <a:r>
              <a:rPr lang="en-US" sz="2000" dirty="0" smtClean="0">
                <a:solidFill>
                  <a:schemeClr val="tx2"/>
                </a:solidFill>
                <a:latin typeface="Axure Handwriting" panose="020B0402020200020204" pitchFamily="34" charset="0"/>
              </a:rPr>
              <a:t>Working .</a:t>
            </a:r>
          </a:p>
          <a:p>
            <a:r>
              <a:rPr lang="en-US" sz="2000" dirty="0" smtClean="0">
                <a:solidFill>
                  <a:schemeClr val="tx2"/>
                </a:solidFill>
                <a:latin typeface="Axure Handwriting" panose="020B0402020200020204" pitchFamily="34" charset="0"/>
              </a:rPr>
              <a:t>Constraint .</a:t>
            </a:r>
          </a:p>
          <a:p>
            <a:r>
              <a:rPr lang="en-US" sz="2000" dirty="0" smtClean="0">
                <a:solidFill>
                  <a:schemeClr val="tx2"/>
                </a:solidFill>
                <a:latin typeface="Axure Handwriting" panose="020B0402020200020204" pitchFamily="34" charset="0"/>
              </a:rPr>
              <a:t>Future </a:t>
            </a:r>
            <a:r>
              <a:rPr lang="en-US" sz="2000" dirty="0">
                <a:solidFill>
                  <a:schemeClr val="tx2"/>
                </a:solidFill>
                <a:latin typeface="Axure Handwriting" panose="020B0402020200020204" pitchFamily="34" charset="0"/>
              </a:rPr>
              <a:t>Work</a:t>
            </a:r>
            <a:r>
              <a:rPr lang="en-US" sz="2000" dirty="0" smtClean="0">
                <a:solidFill>
                  <a:schemeClr val="tx2"/>
                </a:solidFill>
                <a:latin typeface="Axure Handwriting" panose="020B0402020200020204" pitchFamily="34" charset="0"/>
              </a:rPr>
              <a:t>.</a:t>
            </a:r>
          </a:p>
          <a:p>
            <a:r>
              <a:rPr lang="en-US" sz="2000" dirty="0" smtClean="0">
                <a:solidFill>
                  <a:schemeClr val="tx2"/>
                </a:solidFill>
                <a:latin typeface="Axure Handwriting" panose="020B0402020200020204" pitchFamily="34" charset="0"/>
              </a:rPr>
              <a:t>Demo.</a:t>
            </a:r>
            <a:endParaRPr lang="en-US" sz="2000" dirty="0">
              <a:solidFill>
                <a:schemeClr val="tx2"/>
              </a:solidFill>
              <a:latin typeface="Axure Handwriting" panose="020B0402020200020204" pitchFamily="34" charset="0"/>
            </a:endParaRPr>
          </a:p>
          <a:p>
            <a:endParaRPr lang="en-GB" dirty="0"/>
          </a:p>
          <a:p>
            <a:endParaRPr lang="ar-SA" dirty="0"/>
          </a:p>
        </p:txBody>
      </p:sp>
    </p:spTree>
    <p:extLst>
      <p:ext uri="{BB962C8B-B14F-4D97-AF65-F5344CB8AC3E}">
        <p14:creationId xmlns:p14="http://schemas.microsoft.com/office/powerpoint/2010/main" val="2684667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solidFill>
                <a:latin typeface="Axure Handwriting" panose="020B0402020200020204" pitchFamily="34" charset="0"/>
              </a:rPr>
              <a:t>introduction</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a:xfrm>
            <a:off x="2262725" y="2057400"/>
            <a:ext cx="8915400" cy="3777622"/>
          </a:xfrm>
        </p:spPr>
        <p:txBody>
          <a:bodyPr>
            <a:normAutofit/>
          </a:bodyPr>
          <a:lstStyle/>
          <a:p>
            <a:r>
              <a:rPr lang="en-US" dirty="0"/>
              <a:t>Today’s time solar cells are becoming extremely popular for utilizing solar energy to use in different ways such as producing electricity, </a:t>
            </a:r>
            <a:r>
              <a:rPr lang="en-US" dirty="0" smtClean="0"/>
              <a:t>transportation , cooking etc.</a:t>
            </a:r>
          </a:p>
          <a:p>
            <a:pPr marL="0" indent="0" rtl="1">
              <a:buNone/>
            </a:pPr>
            <a:r>
              <a:rPr lang="en-US" dirty="0" smtClean="0"/>
              <a:t>      They </a:t>
            </a:r>
            <a:r>
              <a:rPr lang="en-US" dirty="0"/>
              <a:t>are installed in the direction of maximum radiation of </a:t>
            </a:r>
            <a:r>
              <a:rPr lang="en-US" dirty="0" smtClean="0"/>
              <a:t>sunlight</a:t>
            </a:r>
            <a:r>
              <a:rPr lang="en-US" dirty="0"/>
              <a:t>,</a:t>
            </a:r>
            <a:endParaRPr lang="en-US" dirty="0" smtClean="0"/>
          </a:p>
          <a:p>
            <a:pPr marL="0" indent="0" rtl="1">
              <a:buNone/>
            </a:pPr>
            <a:r>
              <a:rPr lang="en-US" dirty="0" smtClean="0"/>
              <a:t>      Now </a:t>
            </a:r>
            <a:r>
              <a:rPr lang="en-US" dirty="0"/>
              <a:t>the problem arises that the sun is moving .So we cannot use </a:t>
            </a:r>
            <a:r>
              <a:rPr lang="en-US" dirty="0" smtClean="0"/>
              <a:t>           maximum </a:t>
            </a:r>
            <a:r>
              <a:rPr lang="en-US" dirty="0"/>
              <a:t>radiation of sun all the time. </a:t>
            </a:r>
            <a:r>
              <a:rPr lang="en-US" dirty="0" smtClean="0"/>
              <a:t>   </a:t>
            </a:r>
            <a:endParaRPr lang="en-US" dirty="0"/>
          </a:p>
          <a:p>
            <a:pPr marL="0" indent="0">
              <a:buNone/>
            </a:pPr>
            <a:endParaRPr lang="en-US" dirty="0" smtClean="0"/>
          </a:p>
          <a:p>
            <a:pPr marL="0" indent="0">
              <a:buNone/>
            </a:pPr>
            <a:r>
              <a:rPr lang="en-US" dirty="0" smtClean="0">
                <a:solidFill>
                  <a:schemeClr val="tx2"/>
                </a:solidFill>
              </a:rPr>
              <a:t>.</a:t>
            </a:r>
          </a:p>
        </p:txBody>
      </p:sp>
    </p:spTree>
    <p:extLst>
      <p:ext uri="{BB962C8B-B14F-4D97-AF65-F5344CB8AC3E}">
        <p14:creationId xmlns:p14="http://schemas.microsoft.com/office/powerpoint/2010/main" val="26357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tx2"/>
                </a:solidFill>
                <a:latin typeface="Axure Handwriting" panose="020B0402020200020204" pitchFamily="34" charset="0"/>
              </a:rPr>
              <a:t>The </a:t>
            </a:r>
            <a:r>
              <a:rPr lang="en-US" sz="4000" dirty="0">
                <a:solidFill>
                  <a:schemeClr val="tx2"/>
                </a:solidFill>
                <a:latin typeface="Axure Handwriting" panose="020B0402020200020204" pitchFamily="34" charset="0"/>
              </a:rPr>
              <a:t>objective </a:t>
            </a:r>
            <a:endParaRPr lang="en-GB" sz="4000" dirty="0">
              <a:solidFill>
                <a:schemeClr val="tx2"/>
              </a:solidFill>
              <a:latin typeface="Axure Handwriting" panose="020B0402020200020204" pitchFamily="34" charset="0"/>
            </a:endParaRPr>
          </a:p>
        </p:txBody>
      </p:sp>
      <p:sp>
        <p:nvSpPr>
          <p:cNvPr id="5" name="Text Placeholder 4"/>
          <p:cNvSpPr>
            <a:spLocks noGrp="1"/>
          </p:cNvSpPr>
          <p:nvPr>
            <p:ph type="body" sz="half" idx="2"/>
          </p:nvPr>
        </p:nvSpPr>
        <p:spPr>
          <a:xfrm>
            <a:off x="2843212" y="1725613"/>
            <a:ext cx="7316788" cy="4262436"/>
          </a:xfrm>
        </p:spPr>
        <p:txBody>
          <a:bodyPr>
            <a:noAutofit/>
          </a:bodyPr>
          <a:lstStyle/>
          <a:p>
            <a:endParaRPr lang="en-US" sz="1800" dirty="0" smtClean="0"/>
          </a:p>
          <a:p>
            <a:r>
              <a:rPr lang="en-US" sz="1800" dirty="0" smtClean="0"/>
              <a:t>In </a:t>
            </a:r>
            <a:r>
              <a:rPr lang="en-US" sz="1800" dirty="0"/>
              <a:t>this project we </a:t>
            </a:r>
            <a:r>
              <a:rPr lang="en-US" sz="1800" dirty="0" smtClean="0"/>
              <a:t>designed </a:t>
            </a:r>
            <a:r>
              <a:rPr lang="en-US" sz="1800" dirty="0"/>
              <a:t>an automatic </a:t>
            </a:r>
            <a:r>
              <a:rPr lang="en-US" sz="1800" b="1" dirty="0"/>
              <a:t>tracking system</a:t>
            </a:r>
            <a:r>
              <a:rPr lang="en-US" sz="1800" dirty="0"/>
              <a:t>, which can locate position of the sun. </a:t>
            </a:r>
            <a:endParaRPr lang="en-US" sz="1800" dirty="0" smtClean="0"/>
          </a:p>
          <a:p>
            <a:r>
              <a:rPr lang="en-US" sz="1800" dirty="0"/>
              <a:t>solar tracker </a:t>
            </a:r>
            <a:r>
              <a:rPr lang="en-US" sz="1800" dirty="0" smtClean="0"/>
              <a:t>it, </a:t>
            </a:r>
            <a:r>
              <a:rPr lang="en-US" sz="1800" dirty="0"/>
              <a:t>will keep the panels pointed toward the sun to ensure they always operate at </a:t>
            </a:r>
            <a:r>
              <a:rPr lang="en-US" sz="1800" b="1" dirty="0"/>
              <a:t>maximum </a:t>
            </a:r>
            <a:r>
              <a:rPr lang="en-US" sz="1800" b="1" dirty="0" smtClean="0"/>
              <a:t>performance</a:t>
            </a:r>
            <a:r>
              <a:rPr lang="en-US" sz="1800" dirty="0" smtClean="0"/>
              <a:t>.</a:t>
            </a:r>
            <a:endParaRPr lang="en-US" sz="1800" dirty="0"/>
          </a:p>
          <a:p>
            <a:r>
              <a:rPr lang="en-US" sz="1800" dirty="0" smtClean="0"/>
              <a:t>, </a:t>
            </a:r>
            <a:r>
              <a:rPr lang="en-US" sz="1800" dirty="0"/>
              <a:t>in addition we </a:t>
            </a:r>
            <a:r>
              <a:rPr lang="en-US" sz="1800" dirty="0" smtClean="0"/>
              <a:t>take </a:t>
            </a:r>
            <a:r>
              <a:rPr lang="en-US" sz="1800" dirty="0"/>
              <a:t>advantage of </a:t>
            </a:r>
            <a:r>
              <a:rPr lang="en-US" sz="1800" b="1" dirty="0"/>
              <a:t>this energy </a:t>
            </a:r>
            <a:r>
              <a:rPr lang="en-US" sz="1800" dirty="0"/>
              <a:t>in order to design a </a:t>
            </a:r>
            <a:r>
              <a:rPr lang="en-US" sz="1800" b="1" dirty="0" smtClean="0"/>
              <a:t>cleaning system </a:t>
            </a:r>
            <a:r>
              <a:rPr lang="en-US" sz="1800" dirty="0"/>
              <a:t>that clean the solar panel automatically</a:t>
            </a:r>
            <a:r>
              <a:rPr lang="en-US" sz="1800" dirty="0" smtClean="0"/>
              <a:t>.</a:t>
            </a:r>
            <a:endParaRPr lang="en-US" sz="1800" dirty="0"/>
          </a:p>
          <a:p>
            <a:endParaRPr lang="en-US" sz="1800" dirty="0"/>
          </a:p>
        </p:txBody>
      </p:sp>
    </p:spTree>
    <p:extLst>
      <p:ext uri="{BB962C8B-B14F-4D97-AF65-F5344CB8AC3E}">
        <p14:creationId xmlns:p14="http://schemas.microsoft.com/office/powerpoint/2010/main" val="1299914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solidFill>
                <a:latin typeface="Axure Handwriting" panose="020B0402020200020204" pitchFamily="34" charset="0"/>
              </a:rPr>
              <a:t>Working :</a:t>
            </a:r>
            <a:r>
              <a:rPr lang="en-US" dirty="0">
                <a:solidFill>
                  <a:schemeClr val="tx2"/>
                </a:solidFill>
                <a:latin typeface="Axure Handwriting" panose="020B0402020200020204" pitchFamily="34" charset="0"/>
              </a:rPr>
              <a:t/>
            </a:r>
            <a:br>
              <a:rPr lang="en-US" dirty="0">
                <a:solidFill>
                  <a:schemeClr val="tx2"/>
                </a:solidFill>
                <a:latin typeface="Axure Handwriting" panose="020B0402020200020204" pitchFamily="34" charset="0"/>
              </a:rPr>
            </a:br>
            <a:r>
              <a:rPr lang="en-US" dirty="0" smtClean="0">
                <a:solidFill>
                  <a:schemeClr val="tx2"/>
                </a:solidFill>
                <a:latin typeface="Axure Handwriting" panose="020B0402020200020204" pitchFamily="34" charset="0"/>
              </a:rPr>
              <a:t>1.Tracking system </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a:xfrm>
            <a:off x="2387600" y="1892300"/>
            <a:ext cx="6294756" cy="3790322"/>
          </a:xfrm>
        </p:spPr>
        <p:txBody>
          <a:bodyPr>
            <a:normAutofit/>
          </a:bodyPr>
          <a:lstStyle/>
          <a:p>
            <a:pPr marL="0" indent="0">
              <a:buNone/>
            </a:pPr>
            <a:r>
              <a:rPr lang="en-US" sz="2400" dirty="0" smtClean="0"/>
              <a:t> </a:t>
            </a:r>
            <a:endParaRPr lang="en-US" sz="3200" b="1" dirty="0"/>
          </a:p>
          <a:p>
            <a:r>
              <a:rPr lang="en-US" sz="2400" b="1" dirty="0" smtClean="0"/>
              <a:t> </a:t>
            </a:r>
            <a:r>
              <a:rPr lang="en-US" sz="2400" dirty="0"/>
              <a:t>hardware </a:t>
            </a:r>
            <a:r>
              <a:rPr lang="en-US" sz="2400" dirty="0" smtClean="0"/>
              <a:t>design</a:t>
            </a:r>
          </a:p>
          <a:p>
            <a:pPr marL="0" indent="0">
              <a:buNone/>
            </a:pPr>
            <a:endParaRPr lang="en-US" sz="2400" b="1" dirty="0" smtClean="0"/>
          </a:p>
        </p:txBody>
      </p:sp>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7340600" y="1155700"/>
            <a:ext cx="3330257" cy="5269868"/>
          </a:xfrm>
          <a:prstGeom prst="rect">
            <a:avLst/>
          </a:prstGeom>
        </p:spPr>
      </p:pic>
    </p:spTree>
    <p:extLst>
      <p:ext uri="{BB962C8B-B14F-4D97-AF65-F5344CB8AC3E}">
        <p14:creationId xmlns:p14="http://schemas.microsoft.com/office/powerpoint/2010/main" val="3436409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solidFill>
                <a:latin typeface="Axure Handwriting" panose="020B0402020200020204" pitchFamily="34" charset="0"/>
              </a:rPr>
              <a:t>Tools :</a:t>
            </a:r>
            <a:endParaRPr lang="ar-SA" dirty="0">
              <a:solidFill>
                <a:schemeClr val="tx2"/>
              </a:solidFill>
              <a:latin typeface="Axure Handwriting" panose="020B0402020200020204" pitchFamily="34" charset="0"/>
            </a:endParaRPr>
          </a:p>
        </p:txBody>
      </p:sp>
      <p:sp>
        <p:nvSpPr>
          <p:cNvPr id="3" name="عنصر نائب للمحتوى 2"/>
          <p:cNvSpPr>
            <a:spLocks noGrp="1"/>
          </p:cNvSpPr>
          <p:nvPr>
            <p:ph idx="1"/>
          </p:nvPr>
        </p:nvSpPr>
        <p:spPr/>
        <p:txBody>
          <a:bodyPr>
            <a:normAutofit/>
          </a:bodyPr>
          <a:lstStyle/>
          <a:p>
            <a:r>
              <a:rPr lang="en-US" sz="2100" dirty="0" smtClean="0"/>
              <a:t>Tracking system</a:t>
            </a:r>
          </a:p>
          <a:p>
            <a:pPr>
              <a:buFont typeface="Wingdings" panose="05000000000000000000" pitchFamily="2" charset="2"/>
              <a:buChar char="§"/>
            </a:pPr>
            <a:r>
              <a:rPr lang="en-US" sz="1400" dirty="0" smtClean="0"/>
              <a:t>Arduino Uno.</a:t>
            </a:r>
          </a:p>
          <a:p>
            <a:pPr lvl="0">
              <a:buFont typeface="Wingdings" panose="05000000000000000000" pitchFamily="2" charset="2"/>
              <a:buChar char="§"/>
            </a:pPr>
            <a:r>
              <a:rPr lang="en-US" sz="1400" dirty="0"/>
              <a:t>Servo </a:t>
            </a:r>
            <a:r>
              <a:rPr lang="en-US" sz="1400" dirty="0" smtClean="0"/>
              <a:t>motor.</a:t>
            </a:r>
          </a:p>
          <a:p>
            <a:pPr lvl="0">
              <a:buFont typeface="Wingdings" panose="05000000000000000000" pitchFamily="2" charset="2"/>
              <a:buChar char="§"/>
            </a:pPr>
            <a:r>
              <a:rPr lang="en-US" sz="1400" dirty="0" smtClean="0"/>
              <a:t>Photo transistors (LDR).</a:t>
            </a:r>
            <a:endParaRPr lang="en-US" sz="1400" dirty="0"/>
          </a:p>
          <a:p>
            <a:pPr lvl="0">
              <a:buFont typeface="Wingdings" panose="05000000000000000000" pitchFamily="2" charset="2"/>
              <a:buChar char="§"/>
            </a:pPr>
            <a:r>
              <a:rPr lang="en-US" sz="1400" dirty="0" smtClean="0"/>
              <a:t>12v Solar panels.</a:t>
            </a:r>
            <a:endParaRPr lang="en-US" sz="1400" dirty="0"/>
          </a:p>
          <a:p>
            <a:pPr lvl="0">
              <a:buFont typeface="Wingdings" panose="05000000000000000000" pitchFamily="2" charset="2"/>
              <a:buChar char="§"/>
            </a:pPr>
            <a:r>
              <a:rPr lang="en-US" sz="1400" dirty="0"/>
              <a:t>Solar Regulator </a:t>
            </a:r>
            <a:r>
              <a:rPr lang="en-US" sz="1400" dirty="0" smtClean="0"/>
              <a:t>.</a:t>
            </a:r>
            <a:endParaRPr lang="en-US" sz="1400" dirty="0"/>
          </a:p>
          <a:p>
            <a:pPr lvl="0">
              <a:buFont typeface="Wingdings" panose="05000000000000000000" pitchFamily="2" charset="2"/>
              <a:buChar char="§"/>
            </a:pPr>
            <a:r>
              <a:rPr lang="en-US" sz="1400" dirty="0" smtClean="0"/>
              <a:t>12 v Lead </a:t>
            </a:r>
            <a:r>
              <a:rPr lang="en-US" sz="1400" dirty="0"/>
              <a:t>acid Battery </a:t>
            </a:r>
            <a:r>
              <a:rPr lang="en-US" sz="1400" dirty="0" smtClean="0"/>
              <a:t>.</a:t>
            </a:r>
          </a:p>
          <a:p>
            <a:pPr lvl="0">
              <a:buFont typeface="Wingdings" panose="05000000000000000000" pitchFamily="2" charset="2"/>
              <a:buChar char="§"/>
            </a:pPr>
            <a:endParaRPr lang="en-US" sz="1400" dirty="0"/>
          </a:p>
          <a:p>
            <a:pPr lvl="0">
              <a:buFont typeface="Wingdings" panose="05000000000000000000" pitchFamily="2" charset="2"/>
              <a:buChar char="§"/>
            </a:pPr>
            <a:endParaRPr lang="en-US" sz="1400" dirty="0" smtClean="0"/>
          </a:p>
          <a:p>
            <a:pPr lvl="0">
              <a:buFont typeface="Wingdings" panose="05000000000000000000" pitchFamily="2" charset="2"/>
              <a:buChar char="§"/>
            </a:pPr>
            <a:endParaRPr lang="en-US" sz="1400" dirty="0"/>
          </a:p>
          <a:p>
            <a:pPr lvl="0">
              <a:buFont typeface="Wingdings" panose="05000000000000000000" pitchFamily="2" charset="2"/>
              <a:buChar char="§"/>
            </a:pPr>
            <a:endParaRPr lang="en-US" sz="1400" dirty="0" smtClean="0"/>
          </a:p>
          <a:p>
            <a:pPr lvl="0">
              <a:buFont typeface="Wingdings" panose="05000000000000000000" pitchFamily="2" charset="2"/>
              <a:buChar char="§"/>
            </a:pPr>
            <a:endParaRPr lang="en-US" sz="1400" dirty="0"/>
          </a:p>
          <a:p>
            <a:pPr lvl="0">
              <a:buFont typeface="Wingdings" panose="05000000000000000000" pitchFamily="2" charset="2"/>
              <a:buChar char="§"/>
            </a:pPr>
            <a:endParaRPr lang="en-US" sz="1400" dirty="0" smtClean="0"/>
          </a:p>
          <a:p>
            <a:pPr lvl="0">
              <a:buFont typeface="Wingdings" panose="05000000000000000000" pitchFamily="2" charset="2"/>
              <a:buChar char="§"/>
            </a:pPr>
            <a:endParaRPr lang="en-US" sz="1400" dirty="0"/>
          </a:p>
          <a:p>
            <a:pPr lvl="0">
              <a:buFont typeface="Wingdings" panose="05000000000000000000" pitchFamily="2" charset="2"/>
              <a:buChar char="§"/>
            </a:pPr>
            <a:endParaRPr lang="en-US" sz="1400" dirty="0" smtClean="0"/>
          </a:p>
          <a:p>
            <a:pPr lvl="0">
              <a:buFont typeface="Wingdings" panose="05000000000000000000" pitchFamily="2" charset="2"/>
              <a:buChar char="§"/>
            </a:pPr>
            <a:endParaRPr lang="en-US" sz="1400" dirty="0"/>
          </a:p>
          <a:p>
            <a:pPr lvl="0">
              <a:buFont typeface="Wingdings" panose="05000000000000000000" pitchFamily="2" charset="2"/>
              <a:buChar char="§"/>
            </a:pPr>
            <a:endParaRPr lang="en-US" sz="1400" dirty="0" smtClean="0"/>
          </a:p>
          <a:p>
            <a:pPr lvl="0"/>
            <a:endParaRPr lang="en-US" sz="1400" dirty="0"/>
          </a:p>
          <a:p>
            <a:pPr marL="0" indent="0">
              <a:buNone/>
            </a:pPr>
            <a:endParaRPr lang="en-US" dirty="0" smtClean="0">
              <a:solidFill>
                <a:schemeClr val="tx2"/>
              </a:solidFill>
            </a:endParaRPr>
          </a:p>
        </p:txBody>
      </p:sp>
    </p:spTree>
    <p:extLst>
      <p:ext uri="{BB962C8B-B14F-4D97-AF65-F5344CB8AC3E}">
        <p14:creationId xmlns:p14="http://schemas.microsoft.com/office/powerpoint/2010/main" val="2644264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solidFill>
                  <a:schemeClr val="tx2"/>
                </a:solidFill>
                <a:latin typeface="Axure Handwriting" panose="020B0402020200020204" pitchFamily="34" charset="0"/>
              </a:rPr>
              <a:t>Methodology : </a:t>
            </a:r>
            <a:endParaRPr lang="ar-SA" sz="2800" dirty="0">
              <a:solidFill>
                <a:schemeClr val="tx2"/>
              </a:solidFill>
              <a:latin typeface="Axure Handwriting" panose="020B0402020200020204" pitchFamily="34" charset="0"/>
              <a:cs typeface="Andalus" panose="02020603050405020304" pitchFamily="18" charset="-78"/>
            </a:endParaRPr>
          </a:p>
        </p:txBody>
      </p:sp>
      <p:sp>
        <p:nvSpPr>
          <p:cNvPr id="3" name="عنصر نائب للمحتوى 2"/>
          <p:cNvSpPr>
            <a:spLocks noGrp="1"/>
          </p:cNvSpPr>
          <p:nvPr>
            <p:ph idx="1"/>
          </p:nvPr>
        </p:nvSpPr>
        <p:spPr>
          <a:xfrm>
            <a:off x="2589212" y="1600200"/>
            <a:ext cx="8915400" cy="3777622"/>
          </a:xfrm>
        </p:spPr>
        <p:txBody>
          <a:bodyPr>
            <a:normAutofit/>
          </a:bodyPr>
          <a:lstStyle/>
          <a:p>
            <a:pPr marL="0" indent="0">
              <a:buNone/>
            </a:pPr>
            <a:endParaRPr lang="en-US" dirty="0" smtClean="0"/>
          </a:p>
          <a:p>
            <a:r>
              <a:rPr lang="en-US" dirty="0" smtClean="0"/>
              <a:t>This </a:t>
            </a:r>
            <a:r>
              <a:rPr lang="en-US" dirty="0"/>
              <a:t>project contain a system with </a:t>
            </a:r>
            <a:r>
              <a:rPr lang="en-US" b="1" dirty="0"/>
              <a:t>one </a:t>
            </a:r>
            <a:r>
              <a:rPr lang="en-US" b="1" dirty="0" smtClean="0"/>
              <a:t>axis </a:t>
            </a:r>
            <a:r>
              <a:rPr lang="en-US" dirty="0" smtClean="0"/>
              <a:t>solar tracker </a:t>
            </a:r>
            <a:r>
              <a:rPr lang="en-US" dirty="0" err="1" smtClean="0"/>
              <a:t>i.e</a:t>
            </a:r>
            <a:r>
              <a:rPr lang="en-US" dirty="0" smtClean="0"/>
              <a:t> 180°</a:t>
            </a:r>
          </a:p>
          <a:p>
            <a:r>
              <a:rPr lang="en-US" dirty="0" smtClean="0"/>
              <a:t>LDRs </a:t>
            </a:r>
            <a:r>
              <a:rPr lang="en-US" dirty="0"/>
              <a:t>sense the amount of sunlight falling on them. Two LDRs are divided into top, </a:t>
            </a:r>
            <a:r>
              <a:rPr lang="en-US" dirty="0" smtClean="0"/>
              <a:t>bottom .</a:t>
            </a:r>
            <a:endParaRPr lang="en-US" dirty="0"/>
          </a:p>
          <a:p>
            <a:r>
              <a:rPr lang="en-US" dirty="0"/>
              <a:t>  the analog values from the top LDR and the bottom LDR are compared and if the top LDR receive more light, the servo will move in that </a:t>
            </a:r>
            <a:r>
              <a:rPr lang="en-US" dirty="0" smtClean="0"/>
              <a:t>direction , Else the </a:t>
            </a:r>
            <a:r>
              <a:rPr lang="en-US" dirty="0"/>
              <a:t>servo moves </a:t>
            </a:r>
            <a:r>
              <a:rPr lang="en-US" dirty="0" smtClean="0"/>
              <a:t>to other direction</a:t>
            </a:r>
            <a:r>
              <a:rPr lang="en-US" dirty="0"/>
              <a:t>.</a:t>
            </a:r>
          </a:p>
          <a:p>
            <a:pPr marL="0" indent="0">
              <a:buNone/>
            </a:pPr>
            <a:endParaRPr lang="en-US" dirty="0" smtClean="0"/>
          </a:p>
          <a:p>
            <a:pPr marL="0" indent="0">
              <a:buNone/>
            </a:pPr>
            <a:r>
              <a:rPr lang="en-US" dirty="0" smtClean="0"/>
              <a:t>  </a:t>
            </a:r>
          </a:p>
          <a:p>
            <a:pPr marL="0" indent="0">
              <a:buNone/>
            </a:pPr>
            <a:endParaRPr lang="en-US" dirty="0"/>
          </a:p>
          <a:p>
            <a:endParaRPr lang="en-US" b="1" dirty="0">
              <a:solidFill>
                <a:schemeClr val="tx2"/>
              </a:solidFill>
            </a:endParaRPr>
          </a:p>
        </p:txBody>
      </p:sp>
    </p:spTree>
    <p:extLst>
      <p:ext uri="{BB962C8B-B14F-4D97-AF65-F5344CB8AC3E}">
        <p14:creationId xmlns:p14="http://schemas.microsoft.com/office/powerpoint/2010/main" val="1266083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solidFill>
                <a:latin typeface="Axure Handwriting" panose="020B0402020200020204" pitchFamily="34" charset="0"/>
                <a:cs typeface="Andalus" panose="02020603050405020304" pitchFamily="18" charset="-78"/>
              </a:rPr>
              <a:t>Cct :  </a:t>
            </a:r>
            <a:endParaRPr lang="ar-SA" dirty="0"/>
          </a:p>
        </p:txBody>
      </p:sp>
      <p:sp>
        <p:nvSpPr>
          <p:cNvPr id="3" name="عنصر نائب للمحتوى 2"/>
          <p:cNvSpPr>
            <a:spLocks noGrp="1"/>
          </p:cNvSpPr>
          <p:nvPr>
            <p:ph idx="1"/>
          </p:nvPr>
        </p:nvSpPr>
        <p:spPr/>
        <p:txBody>
          <a:bodyPr/>
          <a:lstStyle/>
          <a:p>
            <a:endParaRPr lang="en-US" dirty="0" smtClean="0"/>
          </a:p>
          <a:p>
            <a:pPr marL="0" indent="0">
              <a:buNone/>
            </a:pPr>
            <a:endParaRPr lang="en-US"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4044632" y="1706252"/>
            <a:ext cx="4311968" cy="4204970"/>
          </a:xfrm>
          <a:prstGeom prst="rect">
            <a:avLst/>
          </a:prstGeom>
        </p:spPr>
      </p:pic>
    </p:spTree>
    <p:extLst>
      <p:ext uri="{BB962C8B-B14F-4D97-AF65-F5344CB8AC3E}">
        <p14:creationId xmlns:p14="http://schemas.microsoft.com/office/powerpoint/2010/main" val="3999161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46545" y="624110"/>
            <a:ext cx="9158068" cy="1280890"/>
          </a:xfrm>
        </p:spPr>
        <p:txBody>
          <a:bodyPr>
            <a:normAutofit/>
          </a:bodyPr>
          <a:lstStyle/>
          <a:p>
            <a:pPr lvl="0"/>
            <a:r>
              <a:rPr lang="en-US" sz="2800" dirty="0">
                <a:solidFill>
                  <a:schemeClr val="tx2"/>
                </a:solidFill>
                <a:latin typeface="Axure Handwriting" panose="020B0402020200020204" pitchFamily="34" charset="0"/>
              </a:rPr>
              <a:t>Working :</a:t>
            </a:r>
            <a:br>
              <a:rPr lang="en-US" sz="2800" dirty="0">
                <a:solidFill>
                  <a:schemeClr val="tx2"/>
                </a:solidFill>
                <a:latin typeface="Axure Handwriting" panose="020B0402020200020204" pitchFamily="34" charset="0"/>
              </a:rPr>
            </a:br>
            <a:r>
              <a:rPr lang="en-US" sz="2800" dirty="0" smtClean="0">
                <a:solidFill>
                  <a:schemeClr val="tx2"/>
                </a:solidFill>
                <a:latin typeface="Axure Handwriting" panose="020B0402020200020204" pitchFamily="34" charset="0"/>
              </a:rPr>
              <a:t>2.Cleaning </a:t>
            </a:r>
            <a:r>
              <a:rPr lang="en-US" sz="2800" dirty="0">
                <a:solidFill>
                  <a:schemeClr val="tx2"/>
                </a:solidFill>
                <a:latin typeface="Axure Handwriting" panose="020B0402020200020204" pitchFamily="34" charset="0"/>
              </a:rPr>
              <a:t>system </a:t>
            </a:r>
            <a:endParaRPr lang="en-US" sz="2800" dirty="0">
              <a:solidFill>
                <a:schemeClr val="tx2"/>
              </a:solidFill>
              <a:latin typeface="Axure Handwriting" panose="020B0402020200020204" pitchFamily="34" charset="0"/>
              <a:cs typeface="Andalus" panose="02020603050405020304" pitchFamily="18" charset="-78"/>
            </a:endParaRPr>
          </a:p>
        </p:txBody>
      </p:sp>
      <p:sp>
        <p:nvSpPr>
          <p:cNvPr id="3" name="عنصر نائب للمحتوى 2"/>
          <p:cNvSpPr>
            <a:spLocks noGrp="1"/>
          </p:cNvSpPr>
          <p:nvPr>
            <p:ph idx="1"/>
          </p:nvPr>
        </p:nvSpPr>
        <p:spPr>
          <a:xfrm>
            <a:off x="2346544" y="2270760"/>
            <a:ext cx="4803556" cy="3777622"/>
          </a:xfrm>
        </p:spPr>
        <p:txBody>
          <a:bodyPr/>
          <a:lstStyle/>
          <a:p>
            <a:pPr marL="0" indent="0">
              <a:buNone/>
            </a:pPr>
            <a:endParaRPr lang="en-US" dirty="0"/>
          </a:p>
          <a:p>
            <a:r>
              <a:rPr lang="en-US" dirty="0" smtClean="0"/>
              <a:t>This system have </a:t>
            </a:r>
            <a:r>
              <a:rPr lang="en-US" dirty="0"/>
              <a:t>save you from risks comes through manually cleaning of solar panels , and  In the case of large stations they haven't need to hire a large staff of people to do this , as it's known these stations often constructed in isolated areas</a:t>
            </a:r>
          </a:p>
          <a:p>
            <a:endParaRPr lang="en-US" dirty="0"/>
          </a:p>
        </p:txBody>
      </p:sp>
    </p:spTree>
    <p:extLst>
      <p:ext uri="{BB962C8B-B14F-4D97-AF65-F5344CB8AC3E}">
        <p14:creationId xmlns:p14="http://schemas.microsoft.com/office/powerpoint/2010/main" val="126794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2488</TotalTime>
  <Words>557</Words>
  <Application>Microsoft Office PowerPoint</Application>
  <PresentationFormat>Custom</PresentationFormat>
  <Paragraphs>98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Wisp</vt:lpstr>
      <vt:lpstr>Solar tracking and cleaning system</vt:lpstr>
      <vt:lpstr>Outline </vt:lpstr>
      <vt:lpstr>introduction</vt:lpstr>
      <vt:lpstr>The objective </vt:lpstr>
      <vt:lpstr>Working : 1.Tracking system </vt:lpstr>
      <vt:lpstr>Tools :</vt:lpstr>
      <vt:lpstr>Methodology : </vt:lpstr>
      <vt:lpstr>Cct :  </vt:lpstr>
      <vt:lpstr>Working : 2.Cleaning system </vt:lpstr>
      <vt:lpstr>Hardware design</vt:lpstr>
      <vt:lpstr>Tools :</vt:lpstr>
      <vt:lpstr>Hardware design(cont..)</vt:lpstr>
      <vt:lpstr>Methodology</vt:lpstr>
      <vt:lpstr>Cct : </vt:lpstr>
      <vt:lpstr>Constraint’s </vt:lpstr>
      <vt:lpstr>Future work !</vt:lpstr>
      <vt:lpstr>Demo</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Medicine Cabinet (SMC)</dc:title>
  <dc:creator>Sondos Salama</dc:creator>
  <cp:lastModifiedBy>Elec</cp:lastModifiedBy>
  <cp:revision>132</cp:revision>
  <dcterms:created xsi:type="dcterms:W3CDTF">2016-03-25T15:01:40Z</dcterms:created>
  <dcterms:modified xsi:type="dcterms:W3CDTF">2018-07-23T09:10:18Z</dcterms:modified>
</cp:coreProperties>
</file>