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85"/>
  </p:notesMasterIdLst>
  <p:handoutMasterIdLst>
    <p:handoutMasterId r:id="rId86"/>
  </p:handoutMasterIdLst>
  <p:sldIdLst>
    <p:sldId id="425" r:id="rId2"/>
    <p:sldId id="273" r:id="rId3"/>
    <p:sldId id="259" r:id="rId4"/>
    <p:sldId id="370" r:id="rId5"/>
    <p:sldId id="407" r:id="rId6"/>
    <p:sldId id="340" r:id="rId7"/>
    <p:sldId id="408" r:id="rId8"/>
    <p:sldId id="416" r:id="rId9"/>
    <p:sldId id="411" r:id="rId10"/>
    <p:sldId id="413" r:id="rId11"/>
    <p:sldId id="414" r:id="rId12"/>
    <p:sldId id="415" r:id="rId13"/>
    <p:sldId id="343" r:id="rId14"/>
    <p:sldId id="333" r:id="rId15"/>
    <p:sldId id="335" r:id="rId16"/>
    <p:sldId id="336" r:id="rId17"/>
    <p:sldId id="337" r:id="rId18"/>
    <p:sldId id="441" r:id="rId19"/>
    <p:sldId id="369" r:id="rId20"/>
    <p:sldId id="279" r:id="rId21"/>
    <p:sldId id="349" r:id="rId22"/>
    <p:sldId id="350" r:id="rId23"/>
    <p:sldId id="278" r:id="rId24"/>
    <p:sldId id="394" r:id="rId25"/>
    <p:sldId id="286" r:id="rId26"/>
    <p:sldId id="341" r:id="rId27"/>
    <p:sldId id="289" r:id="rId28"/>
    <p:sldId id="290" r:id="rId29"/>
    <p:sldId id="351" r:id="rId30"/>
    <p:sldId id="368" r:id="rId31"/>
    <p:sldId id="353" r:id="rId32"/>
    <p:sldId id="352" r:id="rId33"/>
    <p:sldId id="354" r:id="rId34"/>
    <p:sldId id="355" r:id="rId35"/>
    <p:sldId id="402" r:id="rId36"/>
    <p:sldId id="403" r:id="rId37"/>
    <p:sldId id="404" r:id="rId38"/>
    <p:sldId id="356" r:id="rId39"/>
    <p:sldId id="357" r:id="rId40"/>
    <p:sldId id="358" r:id="rId41"/>
    <p:sldId id="359" r:id="rId42"/>
    <p:sldId id="360" r:id="rId43"/>
    <p:sldId id="362" r:id="rId44"/>
    <p:sldId id="417" r:id="rId45"/>
    <p:sldId id="363" r:id="rId46"/>
    <p:sldId id="418" r:id="rId47"/>
    <p:sldId id="365" r:id="rId48"/>
    <p:sldId id="366" r:id="rId49"/>
    <p:sldId id="419" r:id="rId50"/>
    <p:sldId id="367" r:id="rId51"/>
    <p:sldId id="420" r:id="rId52"/>
    <p:sldId id="371" r:id="rId53"/>
    <p:sldId id="372" r:id="rId54"/>
    <p:sldId id="373" r:id="rId55"/>
    <p:sldId id="374" r:id="rId56"/>
    <p:sldId id="421" r:id="rId57"/>
    <p:sldId id="376" r:id="rId58"/>
    <p:sldId id="377" r:id="rId59"/>
    <p:sldId id="378" r:id="rId60"/>
    <p:sldId id="379" r:id="rId61"/>
    <p:sldId id="422" r:id="rId62"/>
    <p:sldId id="423" r:id="rId63"/>
    <p:sldId id="382" r:id="rId64"/>
    <p:sldId id="424" r:id="rId65"/>
    <p:sldId id="426" r:id="rId66"/>
    <p:sldId id="427" r:id="rId67"/>
    <p:sldId id="383" r:id="rId68"/>
    <p:sldId id="428" r:id="rId69"/>
    <p:sldId id="387" r:id="rId70"/>
    <p:sldId id="430" r:id="rId71"/>
    <p:sldId id="429" r:id="rId72"/>
    <p:sldId id="431" r:id="rId73"/>
    <p:sldId id="389" r:id="rId74"/>
    <p:sldId id="390" r:id="rId75"/>
    <p:sldId id="432" r:id="rId76"/>
    <p:sldId id="437" r:id="rId77"/>
    <p:sldId id="438" r:id="rId78"/>
    <p:sldId id="439" r:id="rId79"/>
    <p:sldId id="440" r:id="rId80"/>
    <p:sldId id="391" r:id="rId81"/>
    <p:sldId id="393" r:id="rId82"/>
    <p:sldId id="395" r:id="rId83"/>
    <p:sldId id="392" r:id="rId8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5050"/>
    <a:srgbClr val="CCFF99"/>
    <a:srgbClr val="FF00FF"/>
    <a:srgbClr val="FF66FF"/>
    <a:srgbClr val="FF99FF"/>
    <a:srgbClr val="FFCCFF"/>
    <a:srgbClr val="FFEAA7"/>
    <a:srgbClr val="63A0C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82" autoAdjust="0"/>
    <p:restoredTop sz="94660"/>
  </p:normalViewPr>
  <p:slideViewPr>
    <p:cSldViewPr snapToGrid="0">
      <p:cViewPr>
        <p:scale>
          <a:sx n="70" d="100"/>
          <a:sy n="70" d="100"/>
        </p:scale>
        <p:origin x="-165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6" d="100"/>
        <a:sy n="136" d="100"/>
      </p:scale>
      <p:origin x="0" y="34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A469D-6848-4343-949E-1D1FA5DF6E62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1344-51B3-4FF5-8532-9F98D5D9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264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97615-0A7D-47F3-A8B3-9FF38F5BE812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6A99E-D374-43BC-978F-6F7C4430A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005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6A99E-D374-43BC-978F-6F7C4430A0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47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9282A-1812-43D4-A435-2203E53767EF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676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" y="1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6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6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2"/>
            <a:ext cx="2743200" cy="365125"/>
          </a:xfrm>
        </p:spPr>
        <p:txBody>
          <a:bodyPr/>
          <a:lstStyle/>
          <a:p>
            <a:fld id="{C57539F7-67DA-4AEB-8C2E-AAE0F6ACDFC6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5" y="5410202"/>
            <a:ext cx="512488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2" y="5410200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65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5"/>
            <a:ext cx="991235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2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5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75A8-6B49-483E-877D-C0FEFCE70417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419600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55FCE-5ECB-41EA-ACC0-188393182B7A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85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365558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AF01-CF04-4FD3-A54E-E11096E3D511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3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1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4733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2"/>
            <a:ext cx="9906002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5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5D10-52A6-403A-973A-0EC1708166CA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212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900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9" y="3360263"/>
            <a:ext cx="3208734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7" y="2677635"/>
            <a:ext cx="318438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4" y="3363435"/>
            <a:ext cx="3195829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1" y="2674463"/>
            <a:ext cx="319496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1" y="3360263"/>
            <a:ext cx="3194969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B013-0944-4B31-A745-493B9DC2A7AB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611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2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4" y="4404596"/>
            <a:ext cx="31952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4" y="2666998"/>
            <a:ext cx="3195241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4" y="4980859"/>
            <a:ext cx="3195241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4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3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1" y="4980855"/>
            <a:ext cx="3194969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2436-30D0-4333-BC77-A659C3F197FB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018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A11C-EC5A-4E46-B5B0-6FF0D0DE195B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59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1" y="609600"/>
            <a:ext cx="200501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600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DCE2-B1FE-4C78-B948-9AE37A04AE7F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9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FD3D-6488-48ED-8824-88A7E109830B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5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419227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2DF8-EA19-4572-8898-AE854BBC4025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35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E270-66E1-45C9-A4EA-610B79FCC7E5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3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21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8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7" y="2249485"/>
            <a:ext cx="464660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3073398"/>
            <a:ext cx="487521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7A-3323-4AB8-9D48-87E29E855ECD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14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49BD-5BEB-4169-8787-60944A1F5D48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2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D85D-B549-4916-BD9F-4F30159E2448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4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7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2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7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7F64-3468-4CE8-A918-3E4CEE6570A6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4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3" y="609602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2" y="2249486"/>
            <a:ext cx="5934510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9363-52B2-4C36-9452-D0F080EC7800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49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1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9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249487"/>
            <a:ext cx="9905998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DD039-BFA3-4C8A-AD20-3706B3B3D61C}" type="datetime1">
              <a:rPr lang="en-US" smtClean="0"/>
              <a:t>5/30/2022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5883276"/>
            <a:ext cx="6239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2" y="5883275"/>
            <a:ext cx="771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9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0.png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g"/><Relationship Id="rId4" Type="http://schemas.openxmlformats.org/officeDocument/2006/relationships/image" Target="../media/image68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g"/><Relationship Id="rId5" Type="http://schemas.openxmlformats.org/officeDocument/2006/relationships/image" Target="../media/image82.jpg"/><Relationship Id="rId4" Type="http://schemas.openxmlformats.org/officeDocument/2006/relationships/image" Target="../media/image8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jpg"/><Relationship Id="rId4" Type="http://schemas.openxmlformats.org/officeDocument/2006/relationships/image" Target="../media/image9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jpg"/><Relationship Id="rId4" Type="http://schemas.openxmlformats.org/officeDocument/2006/relationships/image" Target="../media/image9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jpg"/><Relationship Id="rId4" Type="http://schemas.openxmlformats.org/officeDocument/2006/relationships/image" Target="../media/image98.jp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6.jpeg"/><Relationship Id="rId4" Type="http://schemas.openxmlformats.org/officeDocument/2006/relationships/image" Target="../media/image1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6716" r="6087" b="5128"/>
          <a:stretch/>
        </p:blipFill>
        <p:spPr>
          <a:xfrm>
            <a:off x="1419367" y="1692322"/>
            <a:ext cx="3330054" cy="3343702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8603" y="525505"/>
            <a:ext cx="63871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An-</a:t>
            </a:r>
            <a:r>
              <a:rPr lang="en-US" sz="3600" dirty="0" err="1" smtClean="0"/>
              <a:t>Najah</a:t>
            </a:r>
            <a:r>
              <a:rPr lang="en-US" sz="3600" dirty="0" smtClean="0"/>
              <a:t> National University</a:t>
            </a:r>
          </a:p>
          <a:p>
            <a:r>
              <a:rPr lang="en-US" sz="3600" dirty="0" smtClean="0"/>
              <a:t>Engineering Faculty</a:t>
            </a:r>
          </a:p>
          <a:p>
            <a:r>
              <a:rPr lang="en-US" sz="3600" dirty="0" smtClean="0"/>
              <a:t>Building Engineering Department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8603" y="2580865"/>
            <a:ext cx="6387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/>
              <a:t> An Integrated Redesign </a:t>
            </a:r>
            <a:r>
              <a:rPr lang="en-US" sz="3200" b="1" i="1" dirty="0" smtClean="0"/>
              <a:t>For </a:t>
            </a:r>
            <a:r>
              <a:rPr lang="en-US" sz="3200" b="1" i="1" dirty="0" err="1" smtClean="0"/>
              <a:t>Tulkarm</a:t>
            </a:r>
            <a:r>
              <a:rPr lang="en-US" sz="3200" b="1" i="1" dirty="0" smtClean="0"/>
              <a:t> </a:t>
            </a:r>
            <a:r>
              <a:rPr lang="en-US" sz="3200" b="1" i="1" dirty="0"/>
              <a:t>commercial complex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58603" y="3997754"/>
            <a:ext cx="69513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Prepared by:   </a:t>
            </a:r>
            <a:r>
              <a:rPr lang="en-US" sz="2800" dirty="0" err="1"/>
              <a:t>Anas</a:t>
            </a:r>
            <a:r>
              <a:rPr lang="en-US" sz="2800" dirty="0"/>
              <a:t> Sami Ahmad </a:t>
            </a:r>
          </a:p>
          <a:p>
            <a:r>
              <a:rPr lang="en-US" sz="2800" dirty="0" smtClean="0"/>
              <a:t>                      Mohammad </a:t>
            </a:r>
            <a:r>
              <a:rPr lang="en-US" sz="2800" dirty="0" err="1"/>
              <a:t>Allam</a:t>
            </a:r>
            <a:r>
              <a:rPr lang="en-US" sz="2800" dirty="0"/>
              <a:t> </a:t>
            </a:r>
            <a:r>
              <a:rPr lang="en-US" sz="2800" dirty="0" err="1"/>
              <a:t>Herzallah</a:t>
            </a:r>
            <a:endParaRPr lang="en-US" sz="2800" dirty="0"/>
          </a:p>
          <a:p>
            <a:r>
              <a:rPr lang="en-US" sz="2800" dirty="0" smtClean="0"/>
              <a:t>                      </a:t>
            </a:r>
            <a:r>
              <a:rPr lang="en-US" sz="2800" dirty="0" err="1" smtClean="0"/>
              <a:t>Mohannad</a:t>
            </a:r>
            <a:r>
              <a:rPr lang="en-US" sz="2800" dirty="0" smtClean="0"/>
              <a:t> </a:t>
            </a:r>
            <a:r>
              <a:rPr lang="en-US" sz="2800" dirty="0"/>
              <a:t>Ali </a:t>
            </a:r>
            <a:r>
              <a:rPr lang="en-US" sz="2800" dirty="0" err="1" smtClean="0"/>
              <a:t>Qwareeq</a:t>
            </a:r>
            <a:endParaRPr lang="en-US" sz="2800" dirty="0" smtClean="0"/>
          </a:p>
          <a:p>
            <a:r>
              <a:rPr lang="en-US" sz="2800" dirty="0" smtClean="0"/>
              <a:t> </a:t>
            </a:r>
            <a:endParaRPr lang="en-US" sz="2800" dirty="0"/>
          </a:p>
          <a:p>
            <a:r>
              <a:rPr lang="en-US" sz="2800" dirty="0" smtClean="0"/>
              <a:t>Supervised by: </a:t>
            </a:r>
            <a:r>
              <a:rPr lang="en-US" sz="2800" dirty="0"/>
              <a:t>Dr. Ahmad Al - Haj Saleh</a:t>
            </a:r>
          </a:p>
        </p:txBody>
      </p:sp>
    </p:spTree>
    <p:extLst>
      <p:ext uri="{BB962C8B-B14F-4D97-AF65-F5344CB8AC3E}">
        <p14:creationId xmlns:p14="http://schemas.microsoft.com/office/powerpoint/2010/main" val="678039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713"/>
    </mc:Choice>
    <mc:Fallback>
      <p:transition spd="slow" advTm="18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10233" y="260648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2nd - 4th Floor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510233" y="1645606"/>
            <a:ext cx="1839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Before Modifying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510234" y="4644576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 smtClean="0"/>
              <a:t> After Modifying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260648"/>
            <a:ext cx="809413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85820" y="3384480"/>
            <a:ext cx="7773484" cy="287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10234" y="608492"/>
            <a:ext cx="3556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Area = </a:t>
            </a:r>
            <a:r>
              <a:rPr lang="en-US" dirty="0" smtClean="0"/>
              <a:t>2631 m².</a:t>
            </a:r>
            <a:endParaRPr lang="en-US" dirty="0"/>
          </a:p>
          <a:p>
            <a:pPr algn="l" rtl="0"/>
            <a:r>
              <a:rPr lang="en-US" dirty="0" smtClean="0"/>
              <a:t>Floor </a:t>
            </a:r>
            <a:r>
              <a:rPr lang="en-US" dirty="0"/>
              <a:t>height = </a:t>
            </a:r>
            <a:r>
              <a:rPr lang="en-US" dirty="0" smtClean="0"/>
              <a:t>3.3 </a:t>
            </a:r>
            <a:r>
              <a:rPr lang="en-US" dirty="0"/>
              <a:t>m.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33608" y="6362246"/>
            <a:ext cx="771090" cy="365125"/>
          </a:xfrm>
        </p:spPr>
        <p:txBody>
          <a:bodyPr/>
          <a:lstStyle/>
          <a:p>
            <a:fld id="{558D8A1A-929B-4614-97FD-EBDAAF9017A4}" type="slidenum">
              <a:rPr lang="ar-SA" sz="1600" b="1">
                <a:solidFill>
                  <a:schemeClr val="tx1"/>
                </a:solidFill>
              </a:rPr>
              <a:t>10</a:t>
            </a:fld>
            <a:endParaRPr lang="ar-SA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271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210"/>
    </mc:Choice>
    <mc:Fallback>
      <p:transition spd="slow" advTm="1221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28209" y="276597"/>
            <a:ext cx="115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</a:rPr>
              <a:t>Fifth Floor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234285" y="1853346"/>
            <a:ext cx="1839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Before Modifying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054897" y="4735791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 smtClean="0"/>
              <a:t>After Modifying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88" y="260649"/>
            <a:ext cx="83820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234286" y="572390"/>
            <a:ext cx="3556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Area = </a:t>
            </a:r>
            <a:r>
              <a:rPr lang="en-US" dirty="0" smtClean="0"/>
              <a:t>2631 m².</a:t>
            </a:r>
            <a:endParaRPr lang="en-US" dirty="0"/>
          </a:p>
          <a:p>
            <a:pPr algn="l" rtl="0"/>
            <a:r>
              <a:rPr lang="en-US" dirty="0" smtClean="0"/>
              <a:t>Floor </a:t>
            </a:r>
            <a:r>
              <a:rPr lang="en-US" dirty="0"/>
              <a:t>height = </a:t>
            </a:r>
            <a:r>
              <a:rPr lang="en-US" dirty="0" smtClean="0"/>
              <a:t>3.8 </a:t>
            </a:r>
            <a:r>
              <a:rPr lang="en-US" dirty="0"/>
              <a:t>m.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55765" y="6382038"/>
            <a:ext cx="771090" cy="365125"/>
          </a:xfrm>
        </p:spPr>
        <p:txBody>
          <a:bodyPr/>
          <a:lstStyle/>
          <a:p>
            <a:fld id="{558D8A1A-929B-4614-97FD-EBDAAF9017A4}" type="slidenum">
              <a:rPr lang="ar-SA" sz="1600" b="1">
                <a:solidFill>
                  <a:schemeClr val="tx1"/>
                </a:solidFill>
              </a:rPr>
              <a:t>11</a:t>
            </a:fld>
            <a:endParaRPr lang="ar-SA" sz="1600" b="1" dirty="0">
              <a:solidFill>
                <a:schemeClr val="tx1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5944" y="3031648"/>
            <a:ext cx="7946859" cy="312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742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19"/>
    </mc:Choice>
    <mc:Fallback>
      <p:transition spd="slow" advTm="801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5553" y="243323"/>
            <a:ext cx="1614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6th</a:t>
            </a:r>
            <a:r>
              <a:rPr lang="en-US" b="1" dirty="0" smtClean="0">
                <a:effectLst/>
              </a:rPr>
              <a:t> - </a:t>
            </a:r>
            <a:r>
              <a:rPr lang="en-US" b="1" dirty="0" smtClean="0"/>
              <a:t>10th</a:t>
            </a:r>
            <a:r>
              <a:rPr lang="en-US" b="1" dirty="0" smtClean="0">
                <a:effectLst/>
              </a:rPr>
              <a:t> floor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950363" y="1999376"/>
            <a:ext cx="1839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Before Modifying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950364" y="4782597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 smtClean="0"/>
              <a:t>After Modifying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418" y="260650"/>
            <a:ext cx="7789504" cy="279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175553" y="548916"/>
            <a:ext cx="3556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Area = </a:t>
            </a:r>
            <a:r>
              <a:rPr lang="en-US" dirty="0" smtClean="0"/>
              <a:t>2228 m².</a:t>
            </a:r>
            <a:endParaRPr lang="en-US" dirty="0"/>
          </a:p>
          <a:p>
            <a:pPr algn="l" rtl="0"/>
            <a:r>
              <a:rPr lang="en-US" dirty="0" smtClean="0"/>
              <a:t>Floor </a:t>
            </a:r>
            <a:r>
              <a:rPr lang="en-US" dirty="0"/>
              <a:t>height = </a:t>
            </a:r>
            <a:r>
              <a:rPr lang="en-US" dirty="0" smtClean="0"/>
              <a:t>3.5 </a:t>
            </a:r>
            <a:r>
              <a:rPr lang="en-US" dirty="0"/>
              <a:t>m.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88832" y="6409748"/>
            <a:ext cx="771090" cy="365125"/>
          </a:xfrm>
        </p:spPr>
        <p:txBody>
          <a:bodyPr/>
          <a:lstStyle/>
          <a:p>
            <a:fld id="{558D8A1A-929B-4614-97FD-EBDAAF9017A4}" type="slidenum">
              <a:rPr lang="ar-SA" sz="1600" b="1">
                <a:solidFill>
                  <a:schemeClr val="tx1"/>
                </a:solidFill>
              </a:rPr>
              <a:t>12</a:t>
            </a:fld>
            <a:endParaRPr lang="ar-SA" sz="1600" b="1" dirty="0">
              <a:solidFill>
                <a:schemeClr val="tx1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5240" y="3145004"/>
            <a:ext cx="8169824" cy="3074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725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28"/>
    </mc:Choice>
    <mc:Fallback>
      <p:transition spd="slow" advTm="1082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3596" y="2511188"/>
            <a:ext cx="8791575" cy="1612924"/>
          </a:xfrm>
        </p:spPr>
        <p:txBody>
          <a:bodyPr/>
          <a:lstStyle/>
          <a:p>
            <a:pPr algn="ctr"/>
            <a:r>
              <a:rPr lang="en-US" dirty="0" smtClean="0"/>
              <a:t>Elevations before and after modification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932538" y="621772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pPr/>
              <a:t>13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974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9"/>
    </mc:Choice>
    <mc:Fallback>
      <p:transition spd="slow" advTm="50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6406" y="4726547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South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009" y="1893194"/>
            <a:ext cx="3839163" cy="442816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927" y="592427"/>
            <a:ext cx="3849292" cy="41341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45683" y="603473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South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07498" y="632136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14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672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11"/>
    </mc:Choice>
    <mc:Fallback>
      <p:transition spd="slow" advTm="461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1590" y="4412763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West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552042" y="124259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West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699" y="2319817"/>
            <a:ext cx="6019002" cy="422751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98" y="397397"/>
            <a:ext cx="5486400" cy="376364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428312" y="6364768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 smtClean="0">
                <a:solidFill>
                  <a:schemeClr val="tx1"/>
                </a:solidFill>
              </a:rPr>
              <a:t>15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4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85"/>
    </mc:Choice>
    <mc:Fallback>
      <p:transition spd="slow" advTm="318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3859" y="4053009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East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497722" y="17925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East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178" y="2809807"/>
            <a:ext cx="5456903" cy="401352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07" y="266759"/>
            <a:ext cx="5486400" cy="39395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73992" y="6458206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16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615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79"/>
    </mc:Choice>
    <mc:Fallback>
      <p:transition spd="slow" advTm="227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798" y="1306961"/>
            <a:ext cx="4529164" cy="50487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5969" y="5434884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North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175148" y="371161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North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43" y="152361"/>
            <a:ext cx="3775040" cy="52954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69444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17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79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94"/>
    </mc:Choice>
    <mc:Fallback>
      <p:transition spd="slow" advTm="289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286256" y="6383567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800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20" y="409433"/>
            <a:ext cx="4975249" cy="633925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959" y="313107"/>
            <a:ext cx="5104263" cy="643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46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25"/>
    </mc:Choice>
    <mc:Fallback>
      <p:transition spd="slow" advTm="282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980946" y="3008223"/>
            <a:ext cx="6250684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environmental analysis</a:t>
            </a:r>
            <a:endParaRPr lang="en-US" sz="4000" dirty="0"/>
          </a:p>
        </p:txBody>
      </p:sp>
      <p:sp>
        <p:nvSpPr>
          <p:cNvPr id="6" name="Google Shape;7238;p68"/>
          <p:cNvSpPr>
            <a:spLocks noChangeAspect="1"/>
          </p:cNvSpPr>
          <p:nvPr/>
        </p:nvSpPr>
        <p:spPr>
          <a:xfrm>
            <a:off x="5310555" y="1528945"/>
            <a:ext cx="1591467" cy="1587397"/>
          </a:xfrm>
          <a:custGeom>
            <a:avLst/>
            <a:gdLst/>
            <a:ahLst/>
            <a:cxnLst/>
            <a:rect l="l" t="t" r="r" b="b"/>
            <a:pathLst>
              <a:path w="12130" h="12099" extrusionOk="0">
                <a:moveTo>
                  <a:pt x="6018" y="1072"/>
                </a:moveTo>
                <a:cubicBezTo>
                  <a:pt x="6396" y="1923"/>
                  <a:pt x="7089" y="3624"/>
                  <a:pt x="7089" y="5577"/>
                </a:cubicBezTo>
                <a:cubicBezTo>
                  <a:pt x="6869" y="6018"/>
                  <a:pt x="6680" y="6459"/>
                  <a:pt x="6522" y="6932"/>
                </a:cubicBezTo>
                <a:cubicBezTo>
                  <a:pt x="6333" y="7467"/>
                  <a:pt x="6176" y="8035"/>
                  <a:pt x="6018" y="8633"/>
                </a:cubicBezTo>
                <a:cubicBezTo>
                  <a:pt x="5892" y="8035"/>
                  <a:pt x="5703" y="7467"/>
                  <a:pt x="5514" y="6932"/>
                </a:cubicBezTo>
                <a:cubicBezTo>
                  <a:pt x="5356" y="6459"/>
                  <a:pt x="5136" y="6018"/>
                  <a:pt x="4947" y="5577"/>
                </a:cubicBezTo>
                <a:cubicBezTo>
                  <a:pt x="4978" y="3655"/>
                  <a:pt x="5608" y="1923"/>
                  <a:pt x="6018" y="1072"/>
                </a:cubicBezTo>
                <a:close/>
                <a:moveTo>
                  <a:pt x="2552" y="3183"/>
                </a:moveTo>
                <a:cubicBezTo>
                  <a:pt x="4285" y="5199"/>
                  <a:pt x="5356" y="7720"/>
                  <a:pt x="5608" y="10366"/>
                </a:cubicBezTo>
                <a:cubicBezTo>
                  <a:pt x="4947" y="9452"/>
                  <a:pt x="4411" y="9043"/>
                  <a:pt x="3529" y="8381"/>
                </a:cubicBezTo>
                <a:cubicBezTo>
                  <a:pt x="3529" y="7152"/>
                  <a:pt x="3340" y="5955"/>
                  <a:pt x="3025" y="4790"/>
                </a:cubicBezTo>
                <a:lnTo>
                  <a:pt x="2552" y="3183"/>
                </a:lnTo>
                <a:close/>
                <a:moveTo>
                  <a:pt x="9515" y="3183"/>
                </a:moveTo>
                <a:lnTo>
                  <a:pt x="9043" y="4790"/>
                </a:lnTo>
                <a:cubicBezTo>
                  <a:pt x="8727" y="5987"/>
                  <a:pt x="8538" y="7152"/>
                  <a:pt x="8538" y="8381"/>
                </a:cubicBezTo>
                <a:cubicBezTo>
                  <a:pt x="7719" y="9043"/>
                  <a:pt x="7152" y="9452"/>
                  <a:pt x="6459" y="10366"/>
                </a:cubicBezTo>
                <a:cubicBezTo>
                  <a:pt x="6711" y="7720"/>
                  <a:pt x="7782" y="5199"/>
                  <a:pt x="9515" y="3183"/>
                </a:cubicBezTo>
                <a:close/>
                <a:moveTo>
                  <a:pt x="662" y="5703"/>
                </a:moveTo>
                <a:cubicBezTo>
                  <a:pt x="1166" y="6995"/>
                  <a:pt x="2017" y="8066"/>
                  <a:pt x="3025" y="8885"/>
                </a:cubicBezTo>
                <a:cubicBezTo>
                  <a:pt x="3970" y="9641"/>
                  <a:pt x="4663" y="10145"/>
                  <a:pt x="5419" y="11374"/>
                </a:cubicBezTo>
                <a:cubicBezTo>
                  <a:pt x="2584" y="11374"/>
                  <a:pt x="662" y="9169"/>
                  <a:pt x="662" y="6680"/>
                </a:cubicBezTo>
                <a:lnTo>
                  <a:pt x="662" y="5703"/>
                </a:lnTo>
                <a:close/>
                <a:moveTo>
                  <a:pt x="11405" y="5703"/>
                </a:moveTo>
                <a:lnTo>
                  <a:pt x="11405" y="6680"/>
                </a:lnTo>
                <a:cubicBezTo>
                  <a:pt x="11405" y="9169"/>
                  <a:pt x="9484" y="11374"/>
                  <a:pt x="6648" y="11374"/>
                </a:cubicBezTo>
                <a:cubicBezTo>
                  <a:pt x="7436" y="10051"/>
                  <a:pt x="8192" y="9578"/>
                  <a:pt x="9137" y="8822"/>
                </a:cubicBezTo>
                <a:cubicBezTo>
                  <a:pt x="10145" y="8003"/>
                  <a:pt x="10901" y="6963"/>
                  <a:pt x="11405" y="5703"/>
                </a:cubicBezTo>
                <a:close/>
                <a:moveTo>
                  <a:pt x="6050" y="1"/>
                </a:moveTo>
                <a:cubicBezTo>
                  <a:pt x="5924" y="1"/>
                  <a:pt x="5829" y="64"/>
                  <a:pt x="5734" y="158"/>
                </a:cubicBezTo>
                <a:cubicBezTo>
                  <a:pt x="5734" y="190"/>
                  <a:pt x="5356" y="788"/>
                  <a:pt x="4978" y="1765"/>
                </a:cubicBezTo>
                <a:cubicBezTo>
                  <a:pt x="4758" y="2427"/>
                  <a:pt x="4474" y="3372"/>
                  <a:pt x="4317" y="4443"/>
                </a:cubicBezTo>
                <a:cubicBezTo>
                  <a:pt x="3939" y="3813"/>
                  <a:pt x="3529" y="3277"/>
                  <a:pt x="3057" y="2710"/>
                </a:cubicBezTo>
                <a:lnTo>
                  <a:pt x="2048" y="1482"/>
                </a:lnTo>
                <a:cubicBezTo>
                  <a:pt x="1966" y="1420"/>
                  <a:pt x="1871" y="1372"/>
                  <a:pt x="1771" y="1372"/>
                </a:cubicBezTo>
                <a:cubicBezTo>
                  <a:pt x="1717" y="1372"/>
                  <a:pt x="1662" y="1386"/>
                  <a:pt x="1607" y="1419"/>
                </a:cubicBezTo>
                <a:cubicBezTo>
                  <a:pt x="1450" y="1482"/>
                  <a:pt x="1355" y="1639"/>
                  <a:pt x="1450" y="1797"/>
                </a:cubicBezTo>
                <a:lnTo>
                  <a:pt x="2363" y="5010"/>
                </a:lnTo>
                <a:cubicBezTo>
                  <a:pt x="2584" y="5892"/>
                  <a:pt x="2773" y="6806"/>
                  <a:pt x="2836" y="7720"/>
                </a:cubicBezTo>
                <a:cubicBezTo>
                  <a:pt x="2206" y="7089"/>
                  <a:pt x="1733" y="6302"/>
                  <a:pt x="1355" y="5514"/>
                </a:cubicBezTo>
                <a:lnTo>
                  <a:pt x="662" y="3750"/>
                </a:lnTo>
                <a:cubicBezTo>
                  <a:pt x="568" y="3592"/>
                  <a:pt x="410" y="3498"/>
                  <a:pt x="253" y="3498"/>
                </a:cubicBezTo>
                <a:cubicBezTo>
                  <a:pt x="95" y="3529"/>
                  <a:pt x="1" y="3687"/>
                  <a:pt x="1" y="3844"/>
                </a:cubicBezTo>
                <a:lnTo>
                  <a:pt x="1" y="6680"/>
                </a:lnTo>
                <a:cubicBezTo>
                  <a:pt x="1" y="8098"/>
                  <a:pt x="536" y="9484"/>
                  <a:pt x="1576" y="10523"/>
                </a:cubicBezTo>
                <a:cubicBezTo>
                  <a:pt x="2584" y="11532"/>
                  <a:pt x="3939" y="12099"/>
                  <a:pt x="5356" y="12099"/>
                </a:cubicBezTo>
                <a:lnTo>
                  <a:pt x="6774" y="12099"/>
                </a:lnTo>
                <a:cubicBezTo>
                  <a:pt x="8192" y="12099"/>
                  <a:pt x="9547" y="11532"/>
                  <a:pt x="10555" y="10523"/>
                </a:cubicBezTo>
                <a:cubicBezTo>
                  <a:pt x="11563" y="9484"/>
                  <a:pt x="12130" y="8161"/>
                  <a:pt x="12130" y="6680"/>
                </a:cubicBezTo>
                <a:lnTo>
                  <a:pt x="12130" y="3844"/>
                </a:lnTo>
                <a:cubicBezTo>
                  <a:pt x="12130" y="3687"/>
                  <a:pt x="12004" y="3529"/>
                  <a:pt x="11846" y="3498"/>
                </a:cubicBezTo>
                <a:cubicBezTo>
                  <a:pt x="11821" y="3493"/>
                  <a:pt x="11794" y="3490"/>
                  <a:pt x="11768" y="3490"/>
                </a:cubicBezTo>
                <a:cubicBezTo>
                  <a:pt x="11631" y="3490"/>
                  <a:pt x="11490" y="3560"/>
                  <a:pt x="11437" y="3718"/>
                </a:cubicBezTo>
                <a:lnTo>
                  <a:pt x="10744" y="5514"/>
                </a:lnTo>
                <a:cubicBezTo>
                  <a:pt x="10429" y="6333"/>
                  <a:pt x="9925" y="7089"/>
                  <a:pt x="9295" y="7720"/>
                </a:cubicBezTo>
                <a:cubicBezTo>
                  <a:pt x="9358" y="6806"/>
                  <a:pt x="9515" y="5861"/>
                  <a:pt x="9767" y="4979"/>
                </a:cubicBezTo>
                <a:lnTo>
                  <a:pt x="10649" y="1797"/>
                </a:lnTo>
                <a:cubicBezTo>
                  <a:pt x="10712" y="1639"/>
                  <a:pt x="10618" y="1482"/>
                  <a:pt x="10492" y="1419"/>
                </a:cubicBezTo>
                <a:cubicBezTo>
                  <a:pt x="10454" y="1381"/>
                  <a:pt x="10398" y="1364"/>
                  <a:pt x="10337" y="1364"/>
                </a:cubicBezTo>
                <a:cubicBezTo>
                  <a:pt x="10243" y="1364"/>
                  <a:pt x="10139" y="1405"/>
                  <a:pt x="10082" y="1482"/>
                </a:cubicBezTo>
                <a:lnTo>
                  <a:pt x="9043" y="2710"/>
                </a:lnTo>
                <a:cubicBezTo>
                  <a:pt x="8570" y="3277"/>
                  <a:pt x="8129" y="3844"/>
                  <a:pt x="7782" y="4443"/>
                </a:cubicBezTo>
                <a:cubicBezTo>
                  <a:pt x="7656" y="3372"/>
                  <a:pt x="7404" y="2427"/>
                  <a:pt x="7121" y="1765"/>
                </a:cubicBezTo>
                <a:cubicBezTo>
                  <a:pt x="6774" y="788"/>
                  <a:pt x="6396" y="158"/>
                  <a:pt x="6365" y="158"/>
                </a:cubicBezTo>
                <a:cubicBezTo>
                  <a:pt x="6302" y="32"/>
                  <a:pt x="6176" y="1"/>
                  <a:pt x="6050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71325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19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06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48"/>
    </mc:Choice>
    <mc:Fallback>
      <p:transition spd="slow" advTm="654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8531" y="587860"/>
            <a:ext cx="3386455" cy="736979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64"/>
          <a:stretch/>
        </p:blipFill>
        <p:spPr>
          <a:xfrm>
            <a:off x="0" y="0"/>
            <a:ext cx="436853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68530" y="1443841"/>
            <a:ext cx="76493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Architectural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Environmental Analysis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Structural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Electro-Mechanical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Quantity Surveying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37535" y="6288974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967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66"/>
    </mc:Choice>
    <mc:Fallback>
      <p:transition spd="slow" advTm="736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2844803" y="734666"/>
            <a:ext cx="6502398" cy="65870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300" dirty="0"/>
              <a:t>Environmental analysis</a:t>
            </a:r>
          </a:p>
        </p:txBody>
      </p:sp>
      <p:grpSp>
        <p:nvGrpSpPr>
          <p:cNvPr id="31" name="Google Shape;1358;p60"/>
          <p:cNvGrpSpPr>
            <a:grpSpLocks noChangeAspect="1"/>
          </p:cNvGrpSpPr>
          <p:nvPr/>
        </p:nvGrpSpPr>
        <p:grpSpPr>
          <a:xfrm>
            <a:off x="4110850" y="1423714"/>
            <a:ext cx="3970308" cy="1140560"/>
            <a:chOff x="3099239" y="3615343"/>
            <a:chExt cx="689746" cy="184687"/>
          </a:xfrm>
        </p:grpSpPr>
        <p:sp>
          <p:nvSpPr>
            <p:cNvPr id="32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Shading Analysis</a:t>
              </a:r>
              <a:endParaRPr sz="2800" dirty="0"/>
            </a:p>
          </p:txBody>
        </p:sp>
        <p:sp>
          <p:nvSpPr>
            <p:cNvPr id="34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>
                  <a:solidFill>
                    <a:schemeClr val="bg1"/>
                  </a:solidFill>
                </a:rPr>
                <a:t>1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oogle Shape;1358;p60"/>
          <p:cNvGrpSpPr>
            <a:grpSpLocks noChangeAspect="1"/>
          </p:cNvGrpSpPr>
          <p:nvPr/>
        </p:nvGrpSpPr>
        <p:grpSpPr>
          <a:xfrm>
            <a:off x="4110846" y="2746945"/>
            <a:ext cx="3970308" cy="1140560"/>
            <a:chOff x="3099239" y="3615343"/>
            <a:chExt cx="689746" cy="184687"/>
          </a:xfrm>
        </p:grpSpPr>
        <p:sp>
          <p:nvSpPr>
            <p:cNvPr id="42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Daylight Factor</a:t>
              </a:r>
              <a:endParaRPr sz="2800" dirty="0"/>
            </a:p>
          </p:txBody>
        </p:sp>
        <p:sp>
          <p:nvSpPr>
            <p:cNvPr id="44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 smtClean="0">
                  <a:solidFill>
                    <a:schemeClr val="bg1"/>
                  </a:solidFill>
                </a:rPr>
                <a:t>2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oogle Shape;1358;p60"/>
          <p:cNvGrpSpPr>
            <a:grpSpLocks noChangeAspect="1"/>
          </p:cNvGrpSpPr>
          <p:nvPr/>
        </p:nvGrpSpPr>
        <p:grpSpPr>
          <a:xfrm>
            <a:off x="4110846" y="4267943"/>
            <a:ext cx="3970308" cy="1140560"/>
            <a:chOff x="3099239" y="3615343"/>
            <a:chExt cx="689746" cy="184687"/>
          </a:xfrm>
        </p:grpSpPr>
        <p:sp>
          <p:nvSpPr>
            <p:cNvPr id="52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Thermal Analysis</a:t>
              </a:r>
              <a:endParaRPr sz="2800" dirty="0"/>
            </a:p>
          </p:txBody>
        </p:sp>
        <p:sp>
          <p:nvSpPr>
            <p:cNvPr id="54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 smtClean="0">
                  <a:solidFill>
                    <a:schemeClr val="bg1"/>
                  </a:solidFill>
                </a:rPr>
                <a:t>3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40696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11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27"/>
    </mc:Choice>
    <mc:Fallback>
      <p:transition spd="slow" advTm="602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780503" y="702128"/>
            <a:ext cx="6726354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Shading and over shadowing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36362" y="1091859"/>
            <a:ext cx="4611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In Winter: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90950" y="5585015"/>
            <a:ext cx="1713212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8:00 AM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551719" y="5675531"/>
            <a:ext cx="1617515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4:00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238" y="1860339"/>
            <a:ext cx="4472637" cy="363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26952" y="1860340"/>
            <a:ext cx="3365048" cy="3779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40696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56360" y="5585015"/>
            <a:ext cx="1825899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12:00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0754" y="1615079"/>
            <a:ext cx="4013859" cy="388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205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17"/>
    </mc:Choice>
    <mc:Fallback>
      <p:transition spd="slow" advTm="651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780503" y="702128"/>
            <a:ext cx="6726354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Shading and over shadowing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36362" y="1091859"/>
            <a:ext cx="4611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In Summer: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67291" y="5158628"/>
            <a:ext cx="1713212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8:00 AM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506857" y="5277272"/>
            <a:ext cx="1617515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4:00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" y="1740167"/>
            <a:ext cx="4393870" cy="332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80218" y="1615079"/>
            <a:ext cx="4040754" cy="3576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15614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922" y="5254697"/>
            <a:ext cx="1825899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12:00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18" y="1481590"/>
            <a:ext cx="3526972" cy="367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3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26"/>
    </mc:Choice>
    <mc:Fallback>
      <p:transition spd="slow" advTm="6226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8999" y="527419"/>
            <a:ext cx="4945291" cy="752249"/>
          </a:xfrm>
        </p:spPr>
        <p:txBody>
          <a:bodyPr/>
          <a:lstStyle/>
          <a:p>
            <a:r>
              <a:rPr lang="en-US" dirty="0" smtClean="0"/>
              <a:t>Daylight factor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4866" y="1469643"/>
            <a:ext cx="2434318" cy="4184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Before treatments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177" y="2152637"/>
            <a:ext cx="9206836" cy="409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04911" y="6324600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26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53"/>
    </mc:Choice>
    <mc:Fallback>
      <p:transition spd="slow" advTm="1045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93515"/>
            <a:ext cx="9905998" cy="716796"/>
          </a:xfrm>
        </p:spPr>
        <p:txBody>
          <a:bodyPr/>
          <a:lstStyle/>
          <a:p>
            <a:r>
              <a:rPr lang="en-US" dirty="0" smtClean="0"/>
              <a:t>Treatments used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18" y="777764"/>
            <a:ext cx="4676238" cy="392302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603" y="777764"/>
            <a:ext cx="6198898" cy="269953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657600" y="2739277"/>
            <a:ext cx="347730" cy="544836"/>
          </a:xfrm>
          <a:prstGeom prst="ellipse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47906" y="2516228"/>
            <a:ext cx="347730" cy="544836"/>
          </a:xfrm>
          <a:prstGeom prst="ellipse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urved Connector 14"/>
          <p:cNvCxnSpPr>
            <a:stCxn id="13" idx="5"/>
          </p:cNvCxnSpPr>
          <p:nvPr/>
        </p:nvCxnSpPr>
        <p:spPr>
          <a:xfrm rot="5400000" flipH="1" flipV="1">
            <a:off x="4168683" y="1616201"/>
            <a:ext cx="341106" cy="2389044"/>
          </a:xfrm>
          <a:prstGeom prst="curvedConnector4">
            <a:avLst>
              <a:gd name="adj1" fmla="val -150080"/>
              <a:gd name="adj2" fmla="val 61309"/>
            </a:avLst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3" idx="0"/>
          </p:cNvCxnSpPr>
          <p:nvPr/>
        </p:nvCxnSpPr>
        <p:spPr>
          <a:xfrm rot="5400000" flipH="1" flipV="1">
            <a:off x="3905402" y="1201075"/>
            <a:ext cx="1464269" cy="1612139"/>
          </a:xfrm>
          <a:prstGeom prst="curvedConnector2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618" y="3580327"/>
            <a:ext cx="4008482" cy="302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7391" y="641954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05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13"/>
    </mc:Choice>
    <mc:Fallback>
      <p:transition spd="slow" advTm="271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9027" y="736548"/>
            <a:ext cx="4945291" cy="752249"/>
          </a:xfrm>
        </p:spPr>
        <p:txBody>
          <a:bodyPr/>
          <a:lstStyle/>
          <a:p>
            <a:r>
              <a:rPr lang="en-US" dirty="0" smtClean="0"/>
              <a:t>Daylight factor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9028" y="1488797"/>
            <a:ext cx="2434318" cy="4184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treatments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103498" y="1893799"/>
            <a:ext cx="6950352" cy="4796777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678" y="1893798"/>
            <a:ext cx="1665065" cy="444260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73665" y="6370492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77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29"/>
    </mc:Choice>
    <mc:Fallback>
      <p:transition spd="slow" advTm="9429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1413" y="122538"/>
            <a:ext cx="9905998" cy="1478570"/>
          </a:xfrm>
        </p:spPr>
        <p:txBody>
          <a:bodyPr/>
          <a:lstStyle/>
          <a:p>
            <a:r>
              <a:rPr lang="en-US" dirty="0"/>
              <a:t>Construction layers and U-value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41414" y="1145698"/>
            <a:ext cx="3740606" cy="4959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cap="all" dirty="0" smtClean="0">
                <a:solidFill>
                  <a:schemeClr val="tx2"/>
                </a:solidFill>
              </a:rPr>
              <a:t>For External wall</a:t>
            </a:r>
            <a:endParaRPr lang="en-US" sz="2000" cap="all" dirty="0">
              <a:solidFill>
                <a:schemeClr val="tx2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2126840" y="5979886"/>
            <a:ext cx="254158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U-value = 0.337 W/m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.K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7274762" y="5979886"/>
            <a:ext cx="254158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U-value = 0.929 W/m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.K</a:t>
            </a:r>
            <a:endParaRPr lang="en-US" sz="16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321512" y="1199147"/>
            <a:ext cx="3740606" cy="4959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cap="all" dirty="0" smtClean="0">
                <a:solidFill>
                  <a:schemeClr val="tx2"/>
                </a:solidFill>
              </a:rPr>
              <a:t>For interna</a:t>
            </a:r>
            <a:r>
              <a:rPr lang="en-US" sz="2000" cap="all" dirty="0">
                <a:solidFill>
                  <a:schemeClr val="tx2"/>
                </a:solidFill>
              </a:rPr>
              <a:t>l</a:t>
            </a:r>
            <a:r>
              <a:rPr lang="en-US" sz="2000" cap="all" dirty="0" smtClean="0">
                <a:solidFill>
                  <a:schemeClr val="tx2"/>
                </a:solidFill>
              </a:rPr>
              <a:t> wall</a:t>
            </a:r>
            <a:endParaRPr lang="en-US" sz="2000" cap="all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1598916"/>
            <a:ext cx="4602564" cy="4383166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229346" y="1598916"/>
            <a:ext cx="4794969" cy="43831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062118" y="640949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pPr/>
              <a:t>26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6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53"/>
    </mc:Choice>
    <mc:Fallback>
      <p:transition spd="slow" advTm="1065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551521" y="194245"/>
            <a:ext cx="6672692" cy="752249"/>
          </a:xfrm>
        </p:spPr>
        <p:txBody>
          <a:bodyPr>
            <a:normAutofit/>
          </a:bodyPr>
          <a:lstStyle/>
          <a:p>
            <a:r>
              <a:rPr lang="en-US" dirty="0" smtClean="0"/>
              <a:t>Heating load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551518" y="6160128"/>
            <a:ext cx="6142539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Total design </a:t>
            </a:r>
            <a:r>
              <a:rPr lang="en-US" sz="1600" dirty="0"/>
              <a:t>heating capacity = </a:t>
            </a:r>
            <a:r>
              <a:rPr lang="en-US" sz="1600" dirty="0" smtClean="0"/>
              <a:t>290.31 </a:t>
            </a:r>
            <a:r>
              <a:rPr lang="en-US" sz="1600" dirty="0"/>
              <a:t>KW 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020974" y="913633"/>
            <a:ext cx="5479083" cy="311745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807596" y="3953813"/>
            <a:ext cx="5718219" cy="224092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67368" y="64071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8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08"/>
    </mc:Choice>
    <mc:Fallback>
      <p:transition spd="slow" advTm="4108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551521" y="580613"/>
            <a:ext cx="6672692" cy="752249"/>
          </a:xfrm>
        </p:spPr>
        <p:txBody>
          <a:bodyPr>
            <a:normAutofit/>
          </a:bodyPr>
          <a:lstStyle/>
          <a:p>
            <a:r>
              <a:rPr lang="en-US" dirty="0" smtClean="0"/>
              <a:t>cooling load</a:t>
            </a:r>
            <a:endParaRPr lang="en-US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2886370" y="4807846"/>
            <a:ext cx="6142539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Total design cooling </a:t>
            </a:r>
            <a:r>
              <a:rPr lang="en-US" sz="1800" dirty="0"/>
              <a:t>capacity = </a:t>
            </a:r>
            <a:r>
              <a:rPr lang="en-US" sz="1800" dirty="0" smtClean="0"/>
              <a:t>479.96KW </a:t>
            </a:r>
            <a:endParaRPr lang="en-US" sz="18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51518" y="1476911"/>
            <a:ext cx="7210667" cy="288902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978798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30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48"/>
    </mc:Choice>
    <mc:Fallback>
      <p:transition spd="slow" advTm="4248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"/>
            <a:ext cx="9905998" cy="1059543"/>
          </a:xfrm>
        </p:spPr>
        <p:txBody>
          <a:bodyPr/>
          <a:lstStyle/>
          <a:p>
            <a:pPr algn="ctr"/>
            <a:r>
              <a:rPr lang="en-US" dirty="0" smtClean="0"/>
              <a:t>Simulation output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795698" y="6113189"/>
            <a:ext cx="9886786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energy portfolio manager standard for mixed use property is </a:t>
            </a:r>
            <a:r>
              <a:rPr lang="en-US" sz="1800" dirty="0" smtClean="0"/>
              <a:t>295.2 </a:t>
            </a:r>
            <a:r>
              <a:rPr lang="en-US" sz="1800" dirty="0"/>
              <a:t>KWh/m2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697" y="874922"/>
            <a:ext cx="859742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PMV – Set</a:t>
            </a:r>
            <a:endParaRPr lang="en-US" sz="14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687133" y="1487094"/>
            <a:ext cx="8705993" cy="227353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434109" y="3588930"/>
            <a:ext cx="7173531" cy="242122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393125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29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67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23"/>
    </mc:Choice>
    <mc:Fallback>
      <p:transition spd="slow" advTm="1082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3" y="750626"/>
            <a:ext cx="384866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cap="all" dirty="0"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7128" y="1721892"/>
            <a:ext cx="70061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This project is an integrated design for </a:t>
            </a:r>
            <a:r>
              <a:rPr lang="en-US" sz="2400" dirty="0" err="1"/>
              <a:t>Tulkarm</a:t>
            </a:r>
            <a:r>
              <a:rPr lang="en-US" sz="2400" dirty="0"/>
              <a:t> commercial complex it located in the city of </a:t>
            </a:r>
            <a:r>
              <a:rPr lang="en-US" sz="2400" dirty="0" err="1"/>
              <a:t>Tulkarm</a:t>
            </a:r>
            <a:r>
              <a:rPr lang="en-US" sz="2400" dirty="0"/>
              <a:t>, 1 km from the city center, </a:t>
            </a:r>
            <a:r>
              <a:rPr lang="en-US" sz="2400" dirty="0" smtClean="0"/>
              <a:t>next to </a:t>
            </a:r>
            <a:r>
              <a:rPr lang="en-US" sz="2400" dirty="0" err="1"/>
              <a:t>Thabet</a:t>
            </a:r>
            <a:r>
              <a:rPr lang="en-US" sz="2400" dirty="0"/>
              <a:t> </a:t>
            </a:r>
            <a:r>
              <a:rPr lang="en-US" sz="2400" dirty="0" err="1"/>
              <a:t>Thabet</a:t>
            </a:r>
            <a:r>
              <a:rPr lang="en-US" sz="2400" dirty="0"/>
              <a:t> Square.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The mall consists of 14 </a:t>
            </a:r>
            <a:r>
              <a:rPr lang="en-US" sz="2400" dirty="0" smtClean="0"/>
              <a:t>floors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/>
          </a:p>
          <a:p>
            <a:endParaRPr lang="en-US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 The </a:t>
            </a:r>
            <a:r>
              <a:rPr lang="en-US" sz="2400" dirty="0"/>
              <a:t>area of each floor (2200-2800) square </a:t>
            </a:r>
            <a:r>
              <a:rPr lang="en-US" sz="2400" dirty="0" smtClean="0"/>
              <a:t>meters</a:t>
            </a: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485" y="1127652"/>
            <a:ext cx="3265893" cy="43552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45693" y="6393914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0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999"/>
    </mc:Choice>
    <mc:Fallback>
      <p:transition spd="slow" advTm="37999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4555;p62"/>
          <p:cNvGrpSpPr>
            <a:grpSpLocks noChangeAspect="1"/>
          </p:cNvGrpSpPr>
          <p:nvPr/>
        </p:nvGrpSpPr>
        <p:grpSpPr>
          <a:xfrm>
            <a:off x="5383161" y="1511389"/>
            <a:ext cx="1453500" cy="1260840"/>
            <a:chOff x="-60987050" y="2671400"/>
            <a:chExt cx="315850" cy="318825"/>
          </a:xfrm>
        </p:grpSpPr>
        <p:sp>
          <p:nvSpPr>
            <p:cNvPr id="3" name="Google Shape;4556;p62"/>
            <p:cNvSpPr/>
            <p:nvPr/>
          </p:nvSpPr>
          <p:spPr>
            <a:xfrm>
              <a:off x="-60987050" y="2671400"/>
              <a:ext cx="315850" cy="318825"/>
            </a:xfrm>
            <a:custGeom>
              <a:avLst/>
              <a:gdLst/>
              <a:ahLst/>
              <a:cxnLst/>
              <a:rect l="l" t="t" r="r" b="b"/>
              <a:pathLst>
                <a:path w="12634" h="12753" extrusionOk="0">
                  <a:moveTo>
                    <a:pt x="6270" y="844"/>
                  </a:moveTo>
                  <a:lnTo>
                    <a:pt x="11783" y="3175"/>
                  </a:lnTo>
                  <a:lnTo>
                    <a:pt x="11783" y="4152"/>
                  </a:lnTo>
                  <a:lnTo>
                    <a:pt x="757" y="4152"/>
                  </a:lnTo>
                  <a:lnTo>
                    <a:pt x="757" y="3175"/>
                  </a:lnTo>
                  <a:lnTo>
                    <a:pt x="6270" y="844"/>
                  </a:lnTo>
                  <a:close/>
                  <a:moveTo>
                    <a:pt x="2552" y="5002"/>
                  </a:moveTo>
                  <a:lnTo>
                    <a:pt x="2552" y="10232"/>
                  </a:lnTo>
                  <a:lnTo>
                    <a:pt x="1733" y="10232"/>
                  </a:lnTo>
                  <a:lnTo>
                    <a:pt x="1733" y="5002"/>
                  </a:lnTo>
                  <a:close/>
                  <a:moveTo>
                    <a:pt x="5041" y="5002"/>
                  </a:moveTo>
                  <a:lnTo>
                    <a:pt x="5041" y="10232"/>
                  </a:lnTo>
                  <a:lnTo>
                    <a:pt x="3403" y="10232"/>
                  </a:lnTo>
                  <a:lnTo>
                    <a:pt x="3403" y="5002"/>
                  </a:lnTo>
                  <a:close/>
                  <a:moveTo>
                    <a:pt x="6711" y="5002"/>
                  </a:moveTo>
                  <a:lnTo>
                    <a:pt x="6711" y="10232"/>
                  </a:lnTo>
                  <a:lnTo>
                    <a:pt x="5860" y="10232"/>
                  </a:lnTo>
                  <a:lnTo>
                    <a:pt x="5860" y="5002"/>
                  </a:lnTo>
                  <a:close/>
                  <a:moveTo>
                    <a:pt x="9168" y="5002"/>
                  </a:moveTo>
                  <a:lnTo>
                    <a:pt x="9168" y="10232"/>
                  </a:lnTo>
                  <a:lnTo>
                    <a:pt x="7530" y="10232"/>
                  </a:lnTo>
                  <a:lnTo>
                    <a:pt x="7530" y="5002"/>
                  </a:lnTo>
                  <a:close/>
                  <a:moveTo>
                    <a:pt x="10838" y="5002"/>
                  </a:moveTo>
                  <a:lnTo>
                    <a:pt x="10838" y="10232"/>
                  </a:lnTo>
                  <a:lnTo>
                    <a:pt x="10019" y="10232"/>
                  </a:lnTo>
                  <a:lnTo>
                    <a:pt x="10019" y="5002"/>
                  </a:lnTo>
                  <a:close/>
                  <a:moveTo>
                    <a:pt x="11374" y="11020"/>
                  </a:moveTo>
                  <a:cubicBezTo>
                    <a:pt x="11594" y="11051"/>
                    <a:pt x="11783" y="11209"/>
                    <a:pt x="11783" y="11461"/>
                  </a:cubicBezTo>
                  <a:lnTo>
                    <a:pt x="11783" y="11870"/>
                  </a:lnTo>
                  <a:lnTo>
                    <a:pt x="757" y="11870"/>
                  </a:lnTo>
                  <a:lnTo>
                    <a:pt x="757" y="11461"/>
                  </a:lnTo>
                  <a:cubicBezTo>
                    <a:pt x="757" y="11209"/>
                    <a:pt x="946" y="11020"/>
                    <a:pt x="1198" y="11020"/>
                  </a:cubicBezTo>
                  <a:close/>
                  <a:moveTo>
                    <a:pt x="6290" y="1"/>
                  </a:moveTo>
                  <a:cubicBezTo>
                    <a:pt x="6238" y="1"/>
                    <a:pt x="6191" y="9"/>
                    <a:pt x="6144" y="25"/>
                  </a:cubicBezTo>
                  <a:lnTo>
                    <a:pt x="252" y="2514"/>
                  </a:lnTo>
                  <a:cubicBezTo>
                    <a:pt x="95" y="2577"/>
                    <a:pt x="0" y="2703"/>
                    <a:pt x="0" y="2892"/>
                  </a:cubicBezTo>
                  <a:lnTo>
                    <a:pt x="0" y="4561"/>
                  </a:lnTo>
                  <a:cubicBezTo>
                    <a:pt x="0" y="4782"/>
                    <a:pt x="189" y="5002"/>
                    <a:pt x="410" y="5002"/>
                  </a:cubicBezTo>
                  <a:lnTo>
                    <a:pt x="946" y="5002"/>
                  </a:lnTo>
                  <a:lnTo>
                    <a:pt x="946" y="10264"/>
                  </a:lnTo>
                  <a:cubicBezTo>
                    <a:pt x="410" y="10390"/>
                    <a:pt x="0" y="10894"/>
                    <a:pt x="0" y="11492"/>
                  </a:cubicBezTo>
                  <a:lnTo>
                    <a:pt x="0" y="12311"/>
                  </a:lnTo>
                  <a:cubicBezTo>
                    <a:pt x="0" y="12532"/>
                    <a:pt x="189" y="12753"/>
                    <a:pt x="410" y="12753"/>
                  </a:cubicBezTo>
                  <a:lnTo>
                    <a:pt x="12256" y="12753"/>
                  </a:lnTo>
                  <a:cubicBezTo>
                    <a:pt x="12476" y="12753"/>
                    <a:pt x="12634" y="12532"/>
                    <a:pt x="12634" y="12311"/>
                  </a:cubicBezTo>
                  <a:lnTo>
                    <a:pt x="12634" y="11492"/>
                  </a:lnTo>
                  <a:cubicBezTo>
                    <a:pt x="12634" y="10894"/>
                    <a:pt x="12256" y="10390"/>
                    <a:pt x="11689" y="10264"/>
                  </a:cubicBezTo>
                  <a:lnTo>
                    <a:pt x="11689" y="5002"/>
                  </a:lnTo>
                  <a:lnTo>
                    <a:pt x="12256" y="5002"/>
                  </a:lnTo>
                  <a:cubicBezTo>
                    <a:pt x="12476" y="5002"/>
                    <a:pt x="12634" y="4782"/>
                    <a:pt x="12634" y="4561"/>
                  </a:cubicBezTo>
                  <a:lnTo>
                    <a:pt x="12634" y="2892"/>
                  </a:lnTo>
                  <a:cubicBezTo>
                    <a:pt x="12602" y="2734"/>
                    <a:pt x="12539" y="2577"/>
                    <a:pt x="12382" y="2514"/>
                  </a:cubicBezTo>
                  <a:lnTo>
                    <a:pt x="6459" y="25"/>
                  </a:lnTo>
                  <a:cubicBezTo>
                    <a:pt x="6396" y="9"/>
                    <a:pt x="6341" y="1"/>
                    <a:pt x="629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4557;p62"/>
            <p:cNvSpPr/>
            <p:nvPr/>
          </p:nvSpPr>
          <p:spPr>
            <a:xfrm>
              <a:off x="-60839775" y="27310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9" y="0"/>
                  </a:moveTo>
                  <a:cubicBezTo>
                    <a:pt x="158" y="0"/>
                    <a:pt x="1" y="190"/>
                    <a:pt x="1" y="379"/>
                  </a:cubicBezTo>
                  <a:cubicBezTo>
                    <a:pt x="1" y="599"/>
                    <a:pt x="158" y="788"/>
                    <a:pt x="379" y="788"/>
                  </a:cubicBezTo>
                  <a:cubicBezTo>
                    <a:pt x="599" y="788"/>
                    <a:pt x="789" y="599"/>
                    <a:pt x="789" y="379"/>
                  </a:cubicBezTo>
                  <a:cubicBezTo>
                    <a:pt x="789" y="190"/>
                    <a:pt x="599" y="0"/>
                    <a:pt x="37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3270689" y="3008223"/>
            <a:ext cx="5671202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Structural analysis and design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62674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3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77"/>
    </mc:Choice>
    <mc:Fallback>
      <p:transition spd="slow" advTm="4177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21371" y="730614"/>
            <a:ext cx="821808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Structural analysis and design</a:t>
            </a:r>
            <a:endParaRPr lang="en-US" sz="4000" dirty="0"/>
          </a:p>
        </p:txBody>
      </p:sp>
      <p:sp>
        <p:nvSpPr>
          <p:cNvPr id="5" name="Google Shape;1643;p134"/>
          <p:cNvSpPr>
            <a:spLocks noChangeAspect="1"/>
          </p:cNvSpPr>
          <p:nvPr/>
        </p:nvSpPr>
        <p:spPr>
          <a:xfrm>
            <a:off x="2790628" y="1548094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790650" y="1484898"/>
            <a:ext cx="4940073" cy="823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Codes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643357" y="2280366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Material Properties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8" name="Google Shape;1643;p134"/>
          <p:cNvSpPr>
            <a:spLocks noChangeAspect="1"/>
          </p:cNvSpPr>
          <p:nvPr/>
        </p:nvSpPr>
        <p:spPr>
          <a:xfrm>
            <a:off x="2790628" y="2341165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630477" y="3886638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Checks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0" name="Google Shape;1643;p134"/>
          <p:cNvSpPr>
            <a:spLocks noChangeAspect="1"/>
          </p:cNvSpPr>
          <p:nvPr/>
        </p:nvSpPr>
        <p:spPr>
          <a:xfrm>
            <a:off x="2777749" y="3947437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617599" y="4784565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Seismic Checks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2" name="Google Shape;1643;p134"/>
          <p:cNvSpPr>
            <a:spLocks noChangeAspect="1"/>
          </p:cNvSpPr>
          <p:nvPr/>
        </p:nvSpPr>
        <p:spPr>
          <a:xfrm>
            <a:off x="2764869" y="4845364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630477" y="5759766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Design and Detailing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4" name="Google Shape;1643;p134"/>
          <p:cNvSpPr>
            <a:spLocks noChangeAspect="1"/>
          </p:cNvSpPr>
          <p:nvPr/>
        </p:nvSpPr>
        <p:spPr>
          <a:xfrm>
            <a:off x="2777749" y="5820565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3628330" y="3089595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chemeClr val="tx2"/>
                </a:solidFill>
              </a:rPr>
              <a:t>Section</a:t>
            </a:r>
          </a:p>
        </p:txBody>
      </p:sp>
      <p:sp>
        <p:nvSpPr>
          <p:cNvPr id="16" name="Google Shape;1643;p134"/>
          <p:cNvSpPr>
            <a:spLocks noChangeAspect="1"/>
          </p:cNvSpPr>
          <p:nvPr/>
        </p:nvSpPr>
        <p:spPr>
          <a:xfrm>
            <a:off x="2775600" y="3150394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853908" y="6465990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61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53"/>
    </mc:Choice>
    <mc:Fallback>
      <p:transition spd="slow" advTm="8653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 txBox="1">
            <a:spLocks/>
          </p:cNvSpPr>
          <p:nvPr/>
        </p:nvSpPr>
        <p:spPr>
          <a:xfrm>
            <a:off x="1056548" y="832214"/>
            <a:ext cx="7383888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ANALYSIS </a:t>
            </a:r>
            <a:r>
              <a:rPr lang="en-US" sz="4000" dirty="0"/>
              <a:t>AND DATA COLLECTION</a:t>
            </a:r>
          </a:p>
        </p:txBody>
      </p:sp>
      <p:sp>
        <p:nvSpPr>
          <p:cNvPr id="61" name="Google Shape;1643;p134"/>
          <p:cNvSpPr>
            <a:spLocks noChangeAspect="1"/>
          </p:cNvSpPr>
          <p:nvPr/>
        </p:nvSpPr>
        <p:spPr>
          <a:xfrm>
            <a:off x="521756" y="1535951"/>
            <a:ext cx="736345" cy="606037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Subtitle 2"/>
          <p:cNvSpPr txBox="1">
            <a:spLocks/>
          </p:cNvSpPr>
          <p:nvPr/>
        </p:nvSpPr>
        <p:spPr>
          <a:xfrm>
            <a:off x="1434693" y="1427260"/>
            <a:ext cx="2755294" cy="823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Codes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824159" y="2250681"/>
            <a:ext cx="23658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ACI 318M-14</a:t>
            </a:r>
          </a:p>
          <a:p>
            <a:r>
              <a:rPr lang="en-US" sz="2800" dirty="0" smtClean="0"/>
              <a:t>UBC 1997 </a:t>
            </a:r>
          </a:p>
          <a:p>
            <a:r>
              <a:rPr lang="en-US" sz="2800" dirty="0" smtClean="0"/>
              <a:t>ASCE-16</a:t>
            </a:r>
            <a:endParaRPr lang="en-US" sz="2800" dirty="0"/>
          </a:p>
        </p:txBody>
      </p:sp>
      <p:sp>
        <p:nvSpPr>
          <p:cNvPr id="64" name="Google Shape;1642;p134"/>
          <p:cNvSpPr>
            <a:spLocks noChangeAspect="1"/>
          </p:cNvSpPr>
          <p:nvPr/>
        </p:nvSpPr>
        <p:spPr>
          <a:xfrm>
            <a:off x="1591786" y="2324756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1642;p134"/>
          <p:cNvSpPr>
            <a:spLocks noChangeAspect="1"/>
          </p:cNvSpPr>
          <p:nvPr/>
        </p:nvSpPr>
        <p:spPr>
          <a:xfrm>
            <a:off x="1591786" y="2771133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1642;p134"/>
          <p:cNvSpPr>
            <a:spLocks noChangeAspect="1"/>
          </p:cNvSpPr>
          <p:nvPr/>
        </p:nvSpPr>
        <p:spPr>
          <a:xfrm>
            <a:off x="1591786" y="3217510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ubtitle 2"/>
          <p:cNvSpPr txBox="1">
            <a:spLocks/>
          </p:cNvSpPr>
          <p:nvPr/>
        </p:nvSpPr>
        <p:spPr>
          <a:xfrm>
            <a:off x="1434691" y="3707414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Material Properties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68" name="Google Shape;1643;p134"/>
          <p:cNvSpPr>
            <a:spLocks noChangeAspect="1"/>
          </p:cNvSpPr>
          <p:nvPr/>
        </p:nvSpPr>
        <p:spPr>
          <a:xfrm>
            <a:off x="521756" y="3785708"/>
            <a:ext cx="736345" cy="606037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Rectangle 68"/>
          <p:cNvSpPr/>
          <p:nvPr/>
        </p:nvSpPr>
        <p:spPr>
          <a:xfrm>
            <a:off x="1293572" y="4500439"/>
            <a:ext cx="63049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Reinforced Concrete</a:t>
            </a:r>
          </a:p>
          <a:p>
            <a:pPr marL="508000" lvl="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28 </a:t>
            </a:r>
            <a:r>
              <a:rPr lang="en-US" sz="2000" dirty="0"/>
              <a:t>MPa (used for slabs and beams)</a:t>
            </a:r>
          </a:p>
          <a:p>
            <a:pPr marL="508000" lvl="0" indent="-285750">
              <a:buFont typeface="Wingdings" panose="05000000000000000000" pitchFamily="2" charset="2"/>
              <a:buChar char="v"/>
            </a:pPr>
            <a:r>
              <a:rPr lang="en-US" sz="2000" dirty="0"/>
              <a:t>32 MPa (used for columns, shear walls and foundation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70" name="Google Shape;1642;p134"/>
          <p:cNvSpPr>
            <a:spLocks noChangeAspect="1"/>
          </p:cNvSpPr>
          <p:nvPr/>
        </p:nvSpPr>
        <p:spPr>
          <a:xfrm>
            <a:off x="1151354" y="4599557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642;p134"/>
          <p:cNvSpPr>
            <a:spLocks noChangeAspect="1"/>
          </p:cNvSpPr>
          <p:nvPr/>
        </p:nvSpPr>
        <p:spPr>
          <a:xfrm>
            <a:off x="1202870" y="6061740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Rectangle 72"/>
          <p:cNvSpPr/>
          <p:nvPr/>
        </p:nvSpPr>
        <p:spPr>
          <a:xfrm>
            <a:off x="1409483" y="5977388"/>
            <a:ext cx="6304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Reinforcing </a:t>
            </a:r>
            <a:r>
              <a:rPr lang="en-US" sz="2800" dirty="0" smtClean="0"/>
              <a:t>Steel </a:t>
            </a:r>
            <a:r>
              <a:rPr lang="en-US" sz="2000" dirty="0"/>
              <a:t>with yielding strength = 420 MPa</a:t>
            </a:r>
          </a:p>
        </p:txBody>
      </p:sp>
      <p:sp>
        <p:nvSpPr>
          <p:cNvPr id="15" name="Google Shape;1643;p134"/>
          <p:cNvSpPr>
            <a:spLocks noChangeAspect="1"/>
          </p:cNvSpPr>
          <p:nvPr/>
        </p:nvSpPr>
        <p:spPr>
          <a:xfrm>
            <a:off x="7338446" y="1644644"/>
            <a:ext cx="736345" cy="606037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8251384" y="1535953"/>
            <a:ext cx="2755294" cy="823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Section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791999" y="2280970"/>
            <a:ext cx="3730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Beam (1m × 0.5m</a:t>
            </a:r>
            <a:r>
              <a:rPr lang="en-US" sz="2000" dirty="0" smtClean="0"/>
              <a:t>).</a:t>
            </a:r>
            <a:endParaRPr lang="en-US" dirty="0" smtClean="0"/>
          </a:p>
          <a:p>
            <a:pPr lvl="1"/>
            <a:r>
              <a:rPr lang="en-US" sz="2000" dirty="0" smtClean="0"/>
              <a:t>Special beam (0.5m × 1 m).</a:t>
            </a:r>
            <a:endParaRPr lang="en-US" dirty="0" smtClean="0"/>
          </a:p>
          <a:p>
            <a:pPr lvl="1"/>
            <a:r>
              <a:rPr lang="en-US" sz="2000" dirty="0" smtClean="0"/>
              <a:t>External </a:t>
            </a:r>
            <a:r>
              <a:rPr lang="en-US" sz="2000" dirty="0"/>
              <a:t>beam (0.8m × </a:t>
            </a:r>
            <a:r>
              <a:rPr lang="en-US" sz="2000" dirty="0" smtClean="0"/>
              <a:t>0.5m).</a:t>
            </a:r>
            <a:endParaRPr lang="en-US" dirty="0"/>
          </a:p>
        </p:txBody>
      </p:sp>
      <p:sp>
        <p:nvSpPr>
          <p:cNvPr id="22" name="Google Shape;1642;p134"/>
          <p:cNvSpPr>
            <a:spLocks noChangeAspect="1"/>
          </p:cNvSpPr>
          <p:nvPr/>
        </p:nvSpPr>
        <p:spPr>
          <a:xfrm>
            <a:off x="8054906" y="2324756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642;p134"/>
          <p:cNvSpPr>
            <a:spLocks noChangeAspect="1"/>
          </p:cNvSpPr>
          <p:nvPr/>
        </p:nvSpPr>
        <p:spPr>
          <a:xfrm>
            <a:off x="8045188" y="3494974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8289886" y="3425678"/>
            <a:ext cx="24253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/>
              <a:t>column (0.5m * 0.5m)</a:t>
            </a:r>
          </a:p>
          <a:p>
            <a:pPr lvl="0"/>
            <a:r>
              <a:rPr lang="en-US" sz="2000" dirty="0"/>
              <a:t>column (0.5m * 0.8m).</a:t>
            </a:r>
          </a:p>
          <a:p>
            <a:pPr lvl="0"/>
            <a:r>
              <a:rPr lang="en-US" sz="2000" dirty="0"/>
              <a:t>column (0.7m * 1m).</a:t>
            </a:r>
          </a:p>
          <a:p>
            <a:pPr lvl="0"/>
            <a:r>
              <a:rPr lang="en-US" sz="2000" dirty="0"/>
              <a:t>column (0.25m * 2 m).</a:t>
            </a:r>
          </a:p>
          <a:p>
            <a:pPr lvl="0"/>
            <a:r>
              <a:rPr lang="en-US" sz="2000" dirty="0"/>
              <a:t>column (1 * 1.3m).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9886" y="5005429"/>
            <a:ext cx="21035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 rtl="1"/>
            <a:r>
              <a:rPr lang="en-US" sz="2000" dirty="0"/>
              <a:t>wall1 (0.25m</a:t>
            </a:r>
            <a:r>
              <a:rPr lang="en-US" sz="2000" dirty="0" smtClean="0"/>
              <a:t>).</a:t>
            </a:r>
          </a:p>
          <a:p>
            <a:pPr lvl="1" rtl="1"/>
            <a:r>
              <a:rPr lang="en-US" sz="2000" dirty="0" smtClean="0"/>
              <a:t> wall2 (0.2m).</a:t>
            </a:r>
            <a:endParaRPr lang="en-US" sz="2000" dirty="0"/>
          </a:p>
        </p:txBody>
      </p:sp>
      <p:sp>
        <p:nvSpPr>
          <p:cNvPr id="26" name="Google Shape;1642;p134"/>
          <p:cNvSpPr>
            <a:spLocks noChangeAspect="1"/>
          </p:cNvSpPr>
          <p:nvPr/>
        </p:nvSpPr>
        <p:spPr>
          <a:xfrm>
            <a:off x="8081402" y="5056895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8313773" y="5833674"/>
            <a:ext cx="2435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slab thickness =0.45m</a:t>
            </a:r>
          </a:p>
        </p:txBody>
      </p:sp>
      <p:sp>
        <p:nvSpPr>
          <p:cNvPr id="28" name="Google Shape;1642;p134"/>
          <p:cNvSpPr>
            <a:spLocks noChangeAspect="1"/>
          </p:cNvSpPr>
          <p:nvPr/>
        </p:nvSpPr>
        <p:spPr>
          <a:xfrm>
            <a:off x="8117906" y="5861684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35588" y="6416236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82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61"/>
    </mc:Choice>
    <mc:Fallback>
      <p:transition spd="slow" advTm="666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44958" y="715233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Structural building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987" y="1310279"/>
            <a:ext cx="6444169" cy="52101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71857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60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54"/>
    </mc:Choice>
    <mc:Fallback>
      <p:transition spd="slow" advTm="4854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5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6" y="1477521"/>
            <a:ext cx="4940073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166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0483" y="1224058"/>
            <a:ext cx="6472773" cy="52768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344561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82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84"/>
    </mc:Choice>
    <mc:Fallback>
      <p:transition spd="slow" advTm="5284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5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6" y="1477521"/>
            <a:ext cx="4940073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5700" y="4278427"/>
                <a:ext cx="5758702" cy="6317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chemeClr val="accent5">
                        <a:lumMod val="50000"/>
                      </a:schemeClr>
                    </a:solidFill>
                  </a:rPr>
                  <a:t>the permissible deflection slab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sz="240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240</m:t>
                        </m:r>
                      </m:den>
                    </m:f>
                  </m:oMath>
                </a14:m>
                <a:endParaRPr lang="en-US" sz="24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00" y="4278427"/>
                <a:ext cx="5758702" cy="631776"/>
              </a:xfrm>
              <a:prstGeom prst="rect">
                <a:avLst/>
              </a:prstGeom>
              <a:blipFill rotWithShape="1">
                <a:blip r:embed="rId2"/>
                <a:stretch>
                  <a:fillRect l="-1587" b="-9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089" y="704850"/>
            <a:ext cx="5743575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088" y="3536885"/>
            <a:ext cx="5705476" cy="31337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25700" y="5177802"/>
                <a:ext cx="5758702" cy="6245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the permissible </a:t>
                </a:r>
                <a:r>
                  <a:rPr lang="en-US" sz="2400" dirty="0">
                    <a:solidFill>
                      <a:schemeClr val="accent5">
                        <a:lumMod val="50000"/>
                      </a:schemeClr>
                    </a:solidFill>
                  </a:rPr>
                  <a:t>deflection </a:t>
                </a:r>
                <a:r>
                  <a:rPr lang="en-US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Cantilever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sz="2400" b="0" i="0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sz="240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endParaRPr lang="en-US" sz="24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00" y="5177802"/>
                <a:ext cx="5758702" cy="624595"/>
              </a:xfrm>
              <a:prstGeom prst="rect">
                <a:avLst/>
              </a:prstGeom>
              <a:blipFill rotWithShape="1">
                <a:blip r:embed="rId5"/>
                <a:stretch>
                  <a:fillRect l="-1587" b="-8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12549" y="6602059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54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04"/>
    </mc:Choice>
    <mc:Fallback>
      <p:transition spd="slow" advTm="6904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5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6" y="1477521"/>
            <a:ext cx="4940073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22870"/>
              </p:ext>
            </p:extLst>
          </p:nvPr>
        </p:nvGraphicFramePr>
        <p:xfrm>
          <a:off x="5421805" y="2082829"/>
          <a:ext cx="5323116" cy="3416449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774372">
                  <a:extLst>
                    <a:ext uri="{9D8B030D-6E8A-4147-A177-3AD203B41FA5}">
                      <a16:colId xmlns:a16="http://schemas.microsoft.com/office/drawing/2014/main" xmlns="" val="4145977802"/>
                    </a:ext>
                  </a:extLst>
                </a:gridCol>
                <a:gridCol w="1774372">
                  <a:extLst>
                    <a:ext uri="{9D8B030D-6E8A-4147-A177-3AD203B41FA5}">
                      <a16:colId xmlns:a16="http://schemas.microsoft.com/office/drawing/2014/main" xmlns="" val="963725188"/>
                    </a:ext>
                  </a:extLst>
                </a:gridCol>
                <a:gridCol w="1774372">
                  <a:extLst>
                    <a:ext uri="{9D8B030D-6E8A-4147-A177-3AD203B41FA5}">
                      <a16:colId xmlns:a16="http://schemas.microsoft.com/office/drawing/2014/main" xmlns="" val="60258011"/>
                    </a:ext>
                  </a:extLst>
                </a:gridCol>
              </a:tblGrid>
              <a:tr h="1039075"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Building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SID Load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Live Load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6792900"/>
                  </a:ext>
                </a:extLst>
              </a:tr>
              <a:tr h="792458"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Manual 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175589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120243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13866237"/>
                  </a:ext>
                </a:extLst>
              </a:tr>
              <a:tr h="792458"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ETABS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173009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114388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6920209"/>
                  </a:ext>
                </a:extLst>
              </a:tr>
              <a:tr h="792458"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%Error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 smtClean="0">
                          <a:ln w="19050">
                            <a:solidFill>
                              <a:schemeClr val="tx2">
                                <a:tint val="1000"/>
                              </a:schemeClr>
                            </a:solidFill>
                            <a:prstDash val="solid"/>
                          </a:ln>
                          <a:solidFill>
                            <a:schemeClr val="accent3"/>
                          </a:solidFill>
                          <a:effectLst>
                            <a:outerShdw blurRad="50000" dist="50800" dir="7500000" algn="tl">
                              <a:srgbClr val="000000">
                                <a:shade val="5000"/>
                                <a:alpha val="35000"/>
                              </a:srgbClr>
                            </a:outerShdw>
                          </a:effectLst>
                        </a:rPr>
                        <a:t>5%</a:t>
                      </a:r>
                      <a:endParaRPr lang="en-US" sz="2800" b="1" cap="none" spc="0" dirty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343367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1067387" y="4107544"/>
            <a:ext cx="30561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%Error should be less than 5%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89969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517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36"/>
    </mc:Choice>
    <mc:Fallback>
      <p:transition spd="slow" advTm="4136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5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6" y="1477521"/>
            <a:ext cx="4940073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696060"/>
              </p:ext>
            </p:extLst>
          </p:nvPr>
        </p:nvGraphicFramePr>
        <p:xfrm>
          <a:off x="5456148" y="2099821"/>
          <a:ext cx="5576551" cy="187577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51900"/>
                <a:gridCol w="1399646"/>
                <a:gridCol w="976409"/>
                <a:gridCol w="1048596"/>
              </a:tblGrid>
              <a:tr h="299590">
                <a:tc>
                  <a:txBody>
                    <a:bodyPr/>
                    <a:lstStyle/>
                    <a:p>
                      <a:pPr marL="220345" marR="98425" indent="-7493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7010" marR="83185" indent="-9779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Hand calculation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3505" marR="0" indent="173355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Etab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6370" marR="0" algn="ctr">
                        <a:lnSpc>
                          <a:spcPct val="1150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Error%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13680">
                <a:tc>
                  <a:txBody>
                    <a:bodyPr/>
                    <a:lstStyle/>
                    <a:p>
                      <a:pPr marL="276860" marR="105410" indent="-127000" algn="ctr">
                        <a:lnSpc>
                          <a:spcPct val="115000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Corner column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7010" marR="0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43.93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 marR="189865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40.02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735" marR="0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270456">
                <a:tc>
                  <a:txBody>
                    <a:bodyPr/>
                    <a:lstStyle/>
                    <a:p>
                      <a:pPr marL="156845" marR="106045" indent="1968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Internal column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7010" marR="0" algn="ctr">
                        <a:lnSpc>
                          <a:spcPct val="115000"/>
                        </a:lnSpc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7159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 marR="189865" algn="ctr">
                        <a:lnSpc>
                          <a:spcPct val="115000"/>
                        </a:lnSpc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6241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735" marR="0" algn="ctr">
                        <a:lnSpc>
                          <a:spcPct val="115000"/>
                        </a:lnSpc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246717">
                <a:tc>
                  <a:txBody>
                    <a:bodyPr/>
                    <a:lstStyle/>
                    <a:p>
                      <a:pPr marL="156845" marR="106045" indent="1968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Edge columns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7010" marR="0" algn="ctr">
                        <a:lnSpc>
                          <a:spcPct val="115000"/>
                        </a:lnSpc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 marR="189865" algn="ctr">
                        <a:lnSpc>
                          <a:spcPct val="115000"/>
                        </a:lnSpc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230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735" marR="0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80735">
                <a:tc>
                  <a:txBody>
                    <a:bodyPr/>
                    <a:lstStyle/>
                    <a:p>
                      <a:pPr marL="156845" marR="106045" indent="1968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beam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7010" marR="0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 marR="189865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735" marR="0" algn="ctr">
                        <a:lnSpc>
                          <a:spcPct val="1150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62675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564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40"/>
    </mc:Choice>
    <mc:Fallback>
      <p:transition spd="slow" advTm="664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99397" y="779139"/>
            <a:ext cx="4562795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Seismic inputs</a:t>
            </a:r>
            <a:endParaRPr lang="en-US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951606"/>
              </p:ext>
            </p:extLst>
          </p:nvPr>
        </p:nvGraphicFramePr>
        <p:xfrm>
          <a:off x="1999397" y="1493948"/>
          <a:ext cx="8200670" cy="4042724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6801159"/>
                <a:gridCol w="1399511"/>
              </a:tblGrid>
              <a:tr h="9159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Seismic Zone Factor (Z)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(Peak Horizontal Ground Acceleration in study site as a percentage of gravity)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/>
                </a:tc>
              </a:tr>
              <a:tr h="2289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Soil Profile Type (Site Class)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68580" marR="68580" marT="0" marB="0"/>
                </a:tc>
              </a:tr>
              <a:tr h="80141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Mapped Maximum Considered Earthquake MCE spectral response accelerations for Short period (0.2 sec.) S</a:t>
                      </a:r>
                      <a:r>
                        <a:rPr lang="en-US" sz="2000" baseline="-25000" dirty="0">
                          <a:effectLst/>
                        </a:rPr>
                        <a:t>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68580" marR="68580" marT="0" marB="0"/>
                </a:tc>
              </a:tr>
              <a:tr h="80141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Mapped Maximum Considered Earthquake MCE spectral response accelerations for long period (1.0 sec.) S</a:t>
                      </a:r>
                      <a:r>
                        <a:rPr lang="en-US" sz="2000" baseline="-25000" dirty="0">
                          <a:effectLst/>
                        </a:rPr>
                        <a:t>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68580" marR="68580" marT="0" marB="0"/>
                </a:tc>
              </a:tr>
              <a:tr h="2289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Site Class Coefficient (Fa)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0" marB="0"/>
                </a:tc>
              </a:tr>
              <a:tr h="2289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Site Class Coefficient (Fv)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68580" marR="68580" marT="0" marB="0"/>
                </a:tc>
              </a:tr>
              <a:tr h="2289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Design Short Period Acceleration S</a:t>
                      </a:r>
                      <a:r>
                        <a:rPr lang="en-US" sz="2000" baseline="-25000">
                          <a:effectLst/>
                        </a:rPr>
                        <a:t>mS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68580" marR="68580" marT="0" marB="0"/>
                </a:tc>
              </a:tr>
              <a:tr h="2289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Design Long Period Acceleration S</a:t>
                      </a:r>
                      <a:r>
                        <a:rPr lang="en-US" sz="2000" baseline="-25000" dirty="0">
                          <a:effectLst/>
                        </a:rPr>
                        <a:t>m1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374583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24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09"/>
    </mc:Choice>
    <mc:Fallback>
      <p:transition spd="slow" advTm="7609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103943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Seismic checks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323261" y="698987"/>
            <a:ext cx="6475230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tx2"/>
                </a:solidFill>
              </a:rPr>
              <a:t>Period and modal participation </a:t>
            </a:r>
            <a:r>
              <a:rPr lang="en-US" sz="2800" dirty="0" smtClean="0">
                <a:solidFill>
                  <a:schemeClr val="tx2"/>
                </a:solidFill>
              </a:rPr>
              <a:t>ratio check</a:t>
            </a:r>
            <a:endParaRPr lang="en-US" sz="2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01114" y="1115708"/>
                <a:ext cx="3820982" cy="63100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Ta</m:t>
                    </m:r>
                    <m: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Ct</m:t>
                    </m:r>
                    <m: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hn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Ta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114" y="1115708"/>
                <a:ext cx="3820982" cy="6310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652997"/>
              </p:ext>
            </p:extLst>
          </p:nvPr>
        </p:nvGraphicFramePr>
        <p:xfrm>
          <a:off x="1435966" y="2112929"/>
          <a:ext cx="8313347" cy="3581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621"/>
                <a:gridCol w="1187621"/>
                <a:gridCol w="1187621"/>
                <a:gridCol w="1187621"/>
                <a:gridCol w="1187621"/>
                <a:gridCol w="1187621"/>
                <a:gridCol w="1187621"/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Case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Mode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Period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sec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UX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UY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Sum UX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Sum UY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1.596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0.1977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0.0296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0.1977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0.0296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1.521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0.0474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0.2056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0.2451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0.2352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1.411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0.0134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0.2338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0.2585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0.469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1.341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0.2017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0.0457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0.4602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0.5147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0.979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0.0063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0.0151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0.4664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0.5299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0.704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0.0006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0.467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0.5299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0.625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0.0364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0.0154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0.5034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0.5453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0.598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5.54E-06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0.0015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0.5034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0.5468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0.416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2.33E-05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9.48E-06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0.5034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0.5468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0.0253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0.0031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0.5287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0.5499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Modal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0.394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0.0433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0.0056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0.572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0.5555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Modal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0.357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0.0093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0.1023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0.5812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0.6578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</a:rPr>
                        <a:t>Modal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0.0194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0.9431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0.9186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80788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39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22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79"/>
    </mc:Choice>
    <mc:Fallback>
      <p:transition spd="slow" advTm="1147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980946" y="3008223"/>
            <a:ext cx="6250684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Architectural design</a:t>
            </a:r>
            <a:endParaRPr lang="en-US" sz="4000" dirty="0"/>
          </a:p>
        </p:txBody>
      </p:sp>
      <p:grpSp>
        <p:nvGrpSpPr>
          <p:cNvPr id="4" name="Google Shape;5484;p64"/>
          <p:cNvGrpSpPr>
            <a:grpSpLocks noChangeAspect="1"/>
          </p:cNvGrpSpPr>
          <p:nvPr/>
        </p:nvGrpSpPr>
        <p:grpSpPr>
          <a:xfrm>
            <a:off x="4889785" y="1741228"/>
            <a:ext cx="987545" cy="1266994"/>
            <a:chOff x="-50489600" y="1947400"/>
            <a:chExt cx="233150" cy="299125"/>
          </a:xfrm>
        </p:grpSpPr>
        <p:sp>
          <p:nvSpPr>
            <p:cNvPr id="7" name="Google Shape;5485;p64"/>
            <p:cNvSpPr/>
            <p:nvPr/>
          </p:nvSpPr>
          <p:spPr>
            <a:xfrm>
              <a:off x="-50382475" y="2018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486;p64"/>
            <p:cNvSpPr/>
            <p:nvPr/>
          </p:nvSpPr>
          <p:spPr>
            <a:xfrm>
              <a:off x="-50489600" y="1947400"/>
              <a:ext cx="233150" cy="299125"/>
            </a:xfrm>
            <a:custGeom>
              <a:avLst/>
              <a:gdLst/>
              <a:ahLst/>
              <a:cxnLst/>
              <a:rect l="l" t="t" r="r" b="b"/>
              <a:pathLst>
                <a:path w="9326" h="11965" extrusionOk="0">
                  <a:moveTo>
                    <a:pt x="4632" y="725"/>
                  </a:moveTo>
                  <a:cubicBezTo>
                    <a:pt x="4821" y="725"/>
                    <a:pt x="4978" y="882"/>
                    <a:pt x="4978" y="1071"/>
                  </a:cubicBezTo>
                  <a:lnTo>
                    <a:pt x="4978" y="1449"/>
                  </a:lnTo>
                  <a:cubicBezTo>
                    <a:pt x="4884" y="1418"/>
                    <a:pt x="4758" y="1418"/>
                    <a:pt x="4632" y="1418"/>
                  </a:cubicBezTo>
                  <a:cubicBezTo>
                    <a:pt x="4506" y="1418"/>
                    <a:pt x="4411" y="1418"/>
                    <a:pt x="4285" y="1449"/>
                  </a:cubicBezTo>
                  <a:lnTo>
                    <a:pt x="4285" y="1071"/>
                  </a:lnTo>
                  <a:cubicBezTo>
                    <a:pt x="4285" y="882"/>
                    <a:pt x="4443" y="725"/>
                    <a:pt x="4632" y="725"/>
                  </a:cubicBezTo>
                  <a:close/>
                  <a:moveTo>
                    <a:pt x="4632" y="2143"/>
                  </a:moveTo>
                  <a:cubicBezTo>
                    <a:pt x="5230" y="2143"/>
                    <a:pt x="5703" y="2615"/>
                    <a:pt x="5703" y="3182"/>
                  </a:cubicBezTo>
                  <a:cubicBezTo>
                    <a:pt x="5703" y="3781"/>
                    <a:pt x="5230" y="4253"/>
                    <a:pt x="4632" y="4253"/>
                  </a:cubicBezTo>
                  <a:cubicBezTo>
                    <a:pt x="4033" y="4253"/>
                    <a:pt x="3592" y="3781"/>
                    <a:pt x="3592" y="3182"/>
                  </a:cubicBezTo>
                  <a:cubicBezTo>
                    <a:pt x="3592" y="2615"/>
                    <a:pt x="4033" y="2143"/>
                    <a:pt x="4632" y="2143"/>
                  </a:cubicBezTo>
                  <a:close/>
                  <a:moveTo>
                    <a:pt x="4632" y="5356"/>
                  </a:moveTo>
                  <a:lnTo>
                    <a:pt x="6018" y="8191"/>
                  </a:lnTo>
                  <a:cubicBezTo>
                    <a:pt x="5671" y="8349"/>
                    <a:pt x="5356" y="8443"/>
                    <a:pt x="4978" y="8443"/>
                  </a:cubicBezTo>
                  <a:lnTo>
                    <a:pt x="4978" y="8065"/>
                  </a:lnTo>
                  <a:cubicBezTo>
                    <a:pt x="4978" y="7876"/>
                    <a:pt x="4821" y="7719"/>
                    <a:pt x="4632" y="7719"/>
                  </a:cubicBezTo>
                  <a:cubicBezTo>
                    <a:pt x="4443" y="7719"/>
                    <a:pt x="4285" y="7876"/>
                    <a:pt x="4285" y="8065"/>
                  </a:cubicBezTo>
                  <a:lnTo>
                    <a:pt x="4285" y="8443"/>
                  </a:lnTo>
                  <a:cubicBezTo>
                    <a:pt x="3939" y="8380"/>
                    <a:pt x="3592" y="8317"/>
                    <a:pt x="3246" y="8191"/>
                  </a:cubicBezTo>
                  <a:lnTo>
                    <a:pt x="4632" y="5356"/>
                  </a:lnTo>
                  <a:close/>
                  <a:moveTo>
                    <a:pt x="3466" y="4505"/>
                  </a:moveTo>
                  <a:cubicBezTo>
                    <a:pt x="3624" y="4663"/>
                    <a:pt x="3844" y="4757"/>
                    <a:pt x="4096" y="4852"/>
                  </a:cubicBezTo>
                  <a:cubicBezTo>
                    <a:pt x="4033" y="5009"/>
                    <a:pt x="1481" y="10271"/>
                    <a:pt x="1450" y="10365"/>
                  </a:cubicBezTo>
                  <a:cubicBezTo>
                    <a:pt x="1381" y="10504"/>
                    <a:pt x="1261" y="10591"/>
                    <a:pt x="1127" y="10591"/>
                  </a:cubicBezTo>
                  <a:cubicBezTo>
                    <a:pt x="1078" y="10591"/>
                    <a:pt x="1028" y="10580"/>
                    <a:pt x="977" y="10554"/>
                  </a:cubicBezTo>
                  <a:cubicBezTo>
                    <a:pt x="820" y="10491"/>
                    <a:pt x="694" y="10271"/>
                    <a:pt x="788" y="10082"/>
                  </a:cubicBezTo>
                  <a:lnTo>
                    <a:pt x="3466" y="4505"/>
                  </a:lnTo>
                  <a:close/>
                  <a:moveTo>
                    <a:pt x="5829" y="4537"/>
                  </a:moveTo>
                  <a:lnTo>
                    <a:pt x="8507" y="10113"/>
                  </a:lnTo>
                  <a:cubicBezTo>
                    <a:pt x="8570" y="10271"/>
                    <a:pt x="8507" y="10523"/>
                    <a:pt x="8318" y="10586"/>
                  </a:cubicBezTo>
                  <a:cubicBezTo>
                    <a:pt x="8271" y="10599"/>
                    <a:pt x="8225" y="10606"/>
                    <a:pt x="8181" y="10606"/>
                  </a:cubicBezTo>
                  <a:cubicBezTo>
                    <a:pt x="8021" y="10606"/>
                    <a:pt x="7888" y="10521"/>
                    <a:pt x="7814" y="10397"/>
                  </a:cubicBezTo>
                  <a:cubicBezTo>
                    <a:pt x="7719" y="10176"/>
                    <a:pt x="5293" y="5167"/>
                    <a:pt x="5199" y="4883"/>
                  </a:cubicBezTo>
                  <a:cubicBezTo>
                    <a:pt x="5419" y="4820"/>
                    <a:pt x="5608" y="4694"/>
                    <a:pt x="5829" y="4537"/>
                  </a:cubicBezTo>
                  <a:close/>
                  <a:moveTo>
                    <a:pt x="4632" y="0"/>
                  </a:moveTo>
                  <a:cubicBezTo>
                    <a:pt x="4033" y="0"/>
                    <a:pt x="3592" y="473"/>
                    <a:pt x="3592" y="1071"/>
                  </a:cubicBezTo>
                  <a:lnTo>
                    <a:pt x="3592" y="1764"/>
                  </a:lnTo>
                  <a:cubicBezTo>
                    <a:pt x="3151" y="2080"/>
                    <a:pt x="2867" y="2584"/>
                    <a:pt x="2867" y="3182"/>
                  </a:cubicBezTo>
                  <a:cubicBezTo>
                    <a:pt x="2867" y="3434"/>
                    <a:pt x="2899" y="3655"/>
                    <a:pt x="3025" y="3875"/>
                  </a:cubicBezTo>
                  <a:lnTo>
                    <a:pt x="1576" y="6900"/>
                  </a:lnTo>
                  <a:cubicBezTo>
                    <a:pt x="1355" y="6648"/>
                    <a:pt x="1229" y="6396"/>
                    <a:pt x="1103" y="6081"/>
                  </a:cubicBezTo>
                  <a:cubicBezTo>
                    <a:pt x="1032" y="5914"/>
                    <a:pt x="906" y="5837"/>
                    <a:pt x="767" y="5837"/>
                  </a:cubicBezTo>
                  <a:cubicBezTo>
                    <a:pt x="722" y="5837"/>
                    <a:pt x="676" y="5845"/>
                    <a:pt x="631" y="5860"/>
                  </a:cubicBezTo>
                  <a:cubicBezTo>
                    <a:pt x="442" y="5955"/>
                    <a:pt x="347" y="6144"/>
                    <a:pt x="442" y="6333"/>
                  </a:cubicBezTo>
                  <a:cubicBezTo>
                    <a:pt x="631" y="6805"/>
                    <a:pt x="883" y="7215"/>
                    <a:pt x="1229" y="7593"/>
                  </a:cubicBezTo>
                  <a:lnTo>
                    <a:pt x="158" y="9798"/>
                  </a:lnTo>
                  <a:cubicBezTo>
                    <a:pt x="1" y="10208"/>
                    <a:pt x="64" y="10649"/>
                    <a:pt x="347" y="10964"/>
                  </a:cubicBezTo>
                  <a:lnTo>
                    <a:pt x="95" y="11468"/>
                  </a:lnTo>
                  <a:cubicBezTo>
                    <a:pt x="32" y="11625"/>
                    <a:pt x="95" y="11846"/>
                    <a:pt x="253" y="11941"/>
                  </a:cubicBezTo>
                  <a:cubicBezTo>
                    <a:pt x="293" y="11957"/>
                    <a:pt x="340" y="11965"/>
                    <a:pt x="389" y="11965"/>
                  </a:cubicBezTo>
                  <a:cubicBezTo>
                    <a:pt x="528" y="11965"/>
                    <a:pt x="678" y="11900"/>
                    <a:pt x="725" y="11783"/>
                  </a:cubicBezTo>
                  <a:lnTo>
                    <a:pt x="977" y="11247"/>
                  </a:lnTo>
                  <a:cubicBezTo>
                    <a:pt x="1027" y="11255"/>
                    <a:pt x="1077" y="11258"/>
                    <a:pt x="1127" y="11258"/>
                  </a:cubicBezTo>
                  <a:cubicBezTo>
                    <a:pt x="1521" y="11258"/>
                    <a:pt x="1912" y="11040"/>
                    <a:pt x="2080" y="10649"/>
                  </a:cubicBezTo>
                  <a:lnTo>
                    <a:pt x="2930" y="8822"/>
                  </a:lnTo>
                  <a:cubicBezTo>
                    <a:pt x="3372" y="8979"/>
                    <a:pt x="3813" y="9105"/>
                    <a:pt x="4285" y="9137"/>
                  </a:cubicBezTo>
                  <a:lnTo>
                    <a:pt x="4285" y="9483"/>
                  </a:lnTo>
                  <a:cubicBezTo>
                    <a:pt x="4285" y="9704"/>
                    <a:pt x="4443" y="9861"/>
                    <a:pt x="4632" y="9861"/>
                  </a:cubicBezTo>
                  <a:cubicBezTo>
                    <a:pt x="4821" y="9861"/>
                    <a:pt x="4978" y="9704"/>
                    <a:pt x="4978" y="9483"/>
                  </a:cubicBezTo>
                  <a:lnTo>
                    <a:pt x="4978" y="9137"/>
                  </a:lnTo>
                  <a:cubicBezTo>
                    <a:pt x="5451" y="9105"/>
                    <a:pt x="5892" y="9011"/>
                    <a:pt x="6333" y="8822"/>
                  </a:cubicBezTo>
                  <a:lnTo>
                    <a:pt x="7184" y="10649"/>
                  </a:lnTo>
                  <a:cubicBezTo>
                    <a:pt x="7382" y="11016"/>
                    <a:pt x="7732" y="11257"/>
                    <a:pt x="8143" y="11257"/>
                  </a:cubicBezTo>
                  <a:cubicBezTo>
                    <a:pt x="8190" y="11257"/>
                    <a:pt x="8238" y="11254"/>
                    <a:pt x="8286" y="11247"/>
                  </a:cubicBezTo>
                  <a:lnTo>
                    <a:pt x="8538" y="11783"/>
                  </a:lnTo>
                  <a:cubicBezTo>
                    <a:pt x="8585" y="11900"/>
                    <a:pt x="8718" y="11965"/>
                    <a:pt x="8861" y="11965"/>
                  </a:cubicBezTo>
                  <a:cubicBezTo>
                    <a:pt x="8911" y="11965"/>
                    <a:pt x="8962" y="11957"/>
                    <a:pt x="9011" y="11941"/>
                  </a:cubicBezTo>
                  <a:cubicBezTo>
                    <a:pt x="9168" y="11846"/>
                    <a:pt x="9231" y="11657"/>
                    <a:pt x="9168" y="11468"/>
                  </a:cubicBezTo>
                  <a:lnTo>
                    <a:pt x="8916" y="10964"/>
                  </a:lnTo>
                  <a:cubicBezTo>
                    <a:pt x="9200" y="10649"/>
                    <a:pt x="9326" y="10208"/>
                    <a:pt x="9137" y="9798"/>
                  </a:cubicBezTo>
                  <a:lnTo>
                    <a:pt x="8066" y="7593"/>
                  </a:lnTo>
                  <a:cubicBezTo>
                    <a:pt x="8381" y="7246"/>
                    <a:pt x="8664" y="6805"/>
                    <a:pt x="8853" y="6333"/>
                  </a:cubicBezTo>
                  <a:cubicBezTo>
                    <a:pt x="8916" y="6144"/>
                    <a:pt x="8853" y="5955"/>
                    <a:pt x="8664" y="5860"/>
                  </a:cubicBezTo>
                  <a:cubicBezTo>
                    <a:pt x="8611" y="5845"/>
                    <a:pt x="8559" y="5837"/>
                    <a:pt x="8511" y="5837"/>
                  </a:cubicBezTo>
                  <a:cubicBezTo>
                    <a:pt x="8360" y="5837"/>
                    <a:pt x="8240" y="5914"/>
                    <a:pt x="8192" y="6081"/>
                  </a:cubicBezTo>
                  <a:cubicBezTo>
                    <a:pt x="8066" y="6333"/>
                    <a:pt x="7908" y="6616"/>
                    <a:pt x="7719" y="6900"/>
                  </a:cubicBezTo>
                  <a:lnTo>
                    <a:pt x="6270" y="3875"/>
                  </a:lnTo>
                  <a:cubicBezTo>
                    <a:pt x="6333" y="3655"/>
                    <a:pt x="6396" y="3434"/>
                    <a:pt x="6396" y="3182"/>
                  </a:cubicBezTo>
                  <a:cubicBezTo>
                    <a:pt x="6396" y="2584"/>
                    <a:pt x="6144" y="2080"/>
                    <a:pt x="5703" y="1764"/>
                  </a:cubicBezTo>
                  <a:lnTo>
                    <a:pt x="5703" y="1071"/>
                  </a:lnTo>
                  <a:cubicBezTo>
                    <a:pt x="5703" y="473"/>
                    <a:pt x="5230" y="0"/>
                    <a:pt x="463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Google Shape;6049;p65"/>
          <p:cNvSpPr>
            <a:spLocks noChangeAspect="1"/>
          </p:cNvSpPr>
          <p:nvPr/>
        </p:nvSpPr>
        <p:spPr>
          <a:xfrm>
            <a:off x="6155622" y="1741228"/>
            <a:ext cx="1275692" cy="1266993"/>
          </a:xfrm>
          <a:custGeom>
            <a:avLst/>
            <a:gdLst/>
            <a:ahLst/>
            <a:cxnLst/>
            <a:rect l="l" t="t" r="r" b="b"/>
            <a:pathLst>
              <a:path w="12760" h="12673" extrusionOk="0">
                <a:moveTo>
                  <a:pt x="2225" y="866"/>
                </a:moveTo>
                <a:cubicBezTo>
                  <a:pt x="2371" y="866"/>
                  <a:pt x="2521" y="929"/>
                  <a:pt x="2647" y="1056"/>
                </a:cubicBezTo>
                <a:lnTo>
                  <a:pt x="3245" y="1654"/>
                </a:lnTo>
                <a:lnTo>
                  <a:pt x="1702" y="3166"/>
                </a:lnTo>
                <a:lnTo>
                  <a:pt x="1103" y="2599"/>
                </a:lnTo>
                <a:cubicBezTo>
                  <a:pt x="1072" y="2536"/>
                  <a:pt x="977" y="2473"/>
                  <a:pt x="977" y="2379"/>
                </a:cubicBezTo>
                <a:cubicBezTo>
                  <a:pt x="914" y="2190"/>
                  <a:pt x="946" y="1906"/>
                  <a:pt x="1103" y="1749"/>
                </a:cubicBezTo>
                <a:lnTo>
                  <a:pt x="1828" y="1056"/>
                </a:lnTo>
                <a:cubicBezTo>
                  <a:pt x="1938" y="929"/>
                  <a:pt x="2080" y="866"/>
                  <a:pt x="2225" y="866"/>
                </a:cubicBezTo>
                <a:close/>
                <a:moveTo>
                  <a:pt x="3812" y="2221"/>
                </a:moveTo>
                <a:lnTo>
                  <a:pt x="4506" y="2914"/>
                </a:lnTo>
                <a:lnTo>
                  <a:pt x="2962" y="4427"/>
                </a:lnTo>
                <a:lnTo>
                  <a:pt x="2300" y="3765"/>
                </a:lnTo>
                <a:lnTo>
                  <a:pt x="3812" y="2221"/>
                </a:lnTo>
                <a:close/>
                <a:moveTo>
                  <a:pt x="9452" y="1056"/>
                </a:moveTo>
                <a:lnTo>
                  <a:pt x="11783" y="3387"/>
                </a:lnTo>
                <a:lnTo>
                  <a:pt x="8979" y="6159"/>
                </a:lnTo>
                <a:lnTo>
                  <a:pt x="6648" y="3828"/>
                </a:lnTo>
                <a:lnTo>
                  <a:pt x="7908" y="2599"/>
                </a:lnTo>
                <a:lnTo>
                  <a:pt x="8790" y="3450"/>
                </a:lnTo>
                <a:cubicBezTo>
                  <a:pt x="8869" y="3529"/>
                  <a:pt x="8979" y="3568"/>
                  <a:pt x="9090" y="3568"/>
                </a:cubicBezTo>
                <a:cubicBezTo>
                  <a:pt x="9200" y="3568"/>
                  <a:pt x="9310" y="3529"/>
                  <a:pt x="9389" y="3450"/>
                </a:cubicBezTo>
                <a:cubicBezTo>
                  <a:pt x="9546" y="3292"/>
                  <a:pt x="9546" y="3009"/>
                  <a:pt x="9389" y="2851"/>
                </a:cubicBezTo>
                <a:lnTo>
                  <a:pt x="8507" y="2001"/>
                </a:lnTo>
                <a:lnTo>
                  <a:pt x="9452" y="1056"/>
                </a:lnTo>
                <a:close/>
                <a:moveTo>
                  <a:pt x="5041" y="3450"/>
                </a:moveTo>
                <a:cubicBezTo>
                  <a:pt x="5356" y="3765"/>
                  <a:pt x="10366" y="8711"/>
                  <a:pt x="10523" y="8932"/>
                </a:cubicBezTo>
                <a:lnTo>
                  <a:pt x="8948" y="10412"/>
                </a:lnTo>
                <a:lnTo>
                  <a:pt x="3497" y="4994"/>
                </a:lnTo>
                <a:lnTo>
                  <a:pt x="5041" y="3450"/>
                </a:lnTo>
                <a:close/>
                <a:moveTo>
                  <a:pt x="10996" y="9625"/>
                </a:moveTo>
                <a:lnTo>
                  <a:pt x="11657" y="11610"/>
                </a:lnTo>
                <a:lnTo>
                  <a:pt x="9609" y="10948"/>
                </a:lnTo>
                <a:lnTo>
                  <a:pt x="10996" y="9625"/>
                </a:lnTo>
                <a:close/>
                <a:moveTo>
                  <a:pt x="3939" y="6600"/>
                </a:moveTo>
                <a:lnTo>
                  <a:pt x="6270" y="8932"/>
                </a:lnTo>
                <a:lnTo>
                  <a:pt x="3466" y="11736"/>
                </a:lnTo>
                <a:lnTo>
                  <a:pt x="1135" y="9404"/>
                </a:lnTo>
                <a:lnTo>
                  <a:pt x="2489" y="8050"/>
                </a:lnTo>
                <a:lnTo>
                  <a:pt x="3340" y="8932"/>
                </a:lnTo>
                <a:cubicBezTo>
                  <a:pt x="3419" y="9010"/>
                  <a:pt x="3529" y="9050"/>
                  <a:pt x="3639" y="9050"/>
                </a:cubicBezTo>
                <a:cubicBezTo>
                  <a:pt x="3749" y="9050"/>
                  <a:pt x="3860" y="9010"/>
                  <a:pt x="3939" y="8932"/>
                </a:cubicBezTo>
                <a:cubicBezTo>
                  <a:pt x="4096" y="8774"/>
                  <a:pt x="4096" y="8491"/>
                  <a:pt x="3939" y="8333"/>
                </a:cubicBezTo>
                <a:lnTo>
                  <a:pt x="3088" y="7482"/>
                </a:lnTo>
                <a:lnTo>
                  <a:pt x="3939" y="6600"/>
                </a:lnTo>
                <a:close/>
                <a:moveTo>
                  <a:pt x="2194" y="0"/>
                </a:moveTo>
                <a:cubicBezTo>
                  <a:pt x="1828" y="0"/>
                  <a:pt x="1465" y="142"/>
                  <a:pt x="1198" y="425"/>
                </a:cubicBezTo>
                <a:lnTo>
                  <a:pt x="473" y="1119"/>
                </a:lnTo>
                <a:cubicBezTo>
                  <a:pt x="221" y="1402"/>
                  <a:pt x="95" y="1749"/>
                  <a:pt x="95" y="2127"/>
                </a:cubicBezTo>
                <a:cubicBezTo>
                  <a:pt x="95" y="2473"/>
                  <a:pt x="252" y="2851"/>
                  <a:pt x="473" y="3103"/>
                </a:cubicBezTo>
                <a:lnTo>
                  <a:pt x="1387" y="4017"/>
                </a:lnTo>
                <a:cubicBezTo>
                  <a:pt x="1387" y="4017"/>
                  <a:pt x="2647" y="5277"/>
                  <a:pt x="2615" y="5277"/>
                </a:cubicBezTo>
                <a:lnTo>
                  <a:pt x="3277" y="5939"/>
                </a:lnTo>
                <a:lnTo>
                  <a:pt x="2174" y="7041"/>
                </a:lnTo>
                <a:lnTo>
                  <a:pt x="2048" y="7167"/>
                </a:lnTo>
                <a:lnTo>
                  <a:pt x="158" y="9058"/>
                </a:lnTo>
                <a:cubicBezTo>
                  <a:pt x="0" y="9215"/>
                  <a:pt x="0" y="9467"/>
                  <a:pt x="158" y="9625"/>
                </a:cubicBezTo>
                <a:lnTo>
                  <a:pt x="3088" y="12555"/>
                </a:lnTo>
                <a:cubicBezTo>
                  <a:pt x="3167" y="12634"/>
                  <a:pt x="3269" y="12673"/>
                  <a:pt x="3371" y="12673"/>
                </a:cubicBezTo>
                <a:cubicBezTo>
                  <a:pt x="3474" y="12673"/>
                  <a:pt x="3576" y="12634"/>
                  <a:pt x="3655" y="12555"/>
                </a:cubicBezTo>
                <a:lnTo>
                  <a:pt x="6742" y="9467"/>
                </a:lnTo>
                <a:lnTo>
                  <a:pt x="8570" y="11295"/>
                </a:lnTo>
                <a:cubicBezTo>
                  <a:pt x="8601" y="11326"/>
                  <a:pt x="8633" y="11358"/>
                  <a:pt x="8696" y="11358"/>
                </a:cubicBezTo>
                <a:cubicBezTo>
                  <a:pt x="8759" y="11452"/>
                  <a:pt x="8822" y="11515"/>
                  <a:pt x="8948" y="11578"/>
                </a:cubicBezTo>
                <a:lnTo>
                  <a:pt x="12098" y="12618"/>
                </a:lnTo>
                <a:cubicBezTo>
                  <a:pt x="12147" y="12637"/>
                  <a:pt x="12196" y="12646"/>
                  <a:pt x="12243" y="12646"/>
                </a:cubicBezTo>
                <a:cubicBezTo>
                  <a:pt x="12500" y="12646"/>
                  <a:pt x="12709" y="12380"/>
                  <a:pt x="12602" y="12114"/>
                </a:cubicBezTo>
                <a:lnTo>
                  <a:pt x="11657" y="8963"/>
                </a:lnTo>
                <a:cubicBezTo>
                  <a:pt x="11626" y="8900"/>
                  <a:pt x="11594" y="8806"/>
                  <a:pt x="11468" y="8743"/>
                </a:cubicBezTo>
                <a:cubicBezTo>
                  <a:pt x="11437" y="8648"/>
                  <a:pt x="11531" y="8806"/>
                  <a:pt x="9546" y="6758"/>
                </a:cubicBezTo>
                <a:lnTo>
                  <a:pt x="12602" y="3702"/>
                </a:lnTo>
                <a:cubicBezTo>
                  <a:pt x="12760" y="3544"/>
                  <a:pt x="12760" y="3261"/>
                  <a:pt x="12602" y="3103"/>
                </a:cubicBezTo>
                <a:lnTo>
                  <a:pt x="9704" y="173"/>
                </a:lnTo>
                <a:cubicBezTo>
                  <a:pt x="9625" y="95"/>
                  <a:pt x="9515" y="55"/>
                  <a:pt x="9405" y="55"/>
                </a:cubicBezTo>
                <a:cubicBezTo>
                  <a:pt x="9294" y="55"/>
                  <a:pt x="9184" y="95"/>
                  <a:pt x="9105" y="173"/>
                </a:cubicBezTo>
                <a:lnTo>
                  <a:pt x="7656" y="1654"/>
                </a:lnTo>
                <a:lnTo>
                  <a:pt x="7530" y="1749"/>
                </a:lnTo>
                <a:lnTo>
                  <a:pt x="6049" y="3261"/>
                </a:lnTo>
                <a:lnTo>
                  <a:pt x="3214" y="425"/>
                </a:lnTo>
                <a:cubicBezTo>
                  <a:pt x="2930" y="142"/>
                  <a:pt x="2560" y="0"/>
                  <a:pt x="2194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015065" y="6358288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132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42"/>
    </mc:Choice>
    <mc:Fallback>
      <p:transition spd="slow" advTm="10742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715233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Seismic checks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104321" y="1460356"/>
            <a:ext cx="3071895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Base – Shear check</a:t>
            </a:r>
            <a:endParaRPr lang="en-US" sz="2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104323" y="2101658"/>
                <a:ext cx="3604641" cy="737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manual</m:t>
                          </m:r>
                        </m:sub>
                      </m:sSub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min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𝐶𝑎</m:t>
                              </m:r>
                            </m:e>
                            <m:e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Cv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used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eqAr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320" y="2101658"/>
                <a:ext cx="3492431" cy="7376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218810"/>
              </p:ext>
            </p:extLst>
          </p:nvPr>
        </p:nvGraphicFramePr>
        <p:xfrm>
          <a:off x="1139775" y="3470931"/>
          <a:ext cx="9981128" cy="112166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780550"/>
                <a:gridCol w="1040121"/>
                <a:gridCol w="1040121"/>
                <a:gridCol w="909877"/>
                <a:gridCol w="780550"/>
                <a:gridCol w="719096"/>
                <a:gridCol w="703503"/>
                <a:gridCol w="986923"/>
                <a:gridCol w="1040121"/>
                <a:gridCol w="1980266"/>
              </a:tblGrid>
              <a:tr h="180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AXIS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T ETAPS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Cu * Ta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T used (small)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Cs1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Cs2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Cs3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Cs final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V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V ETABS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x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1.596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2.7115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1.596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0.057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0.036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0.011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0.036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23661.62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23662.65(SF=5839)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y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1.411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2.7115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1.411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0.057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0.040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0.011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0.040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26763.96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26765.19(SF=6529)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94435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05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08"/>
    </mc:Choice>
    <mc:Fallback>
      <p:transition spd="slow" advTm="8208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715233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Seismic checks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104321" y="1460356"/>
            <a:ext cx="3071895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Drift check</a:t>
            </a:r>
            <a:endParaRPr lang="en-US" sz="2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87592" y="2256796"/>
                <a:ext cx="2392193" cy="11692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I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→ 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Lstory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40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→ 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Lstory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50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591" y="2256796"/>
                <a:ext cx="2401170" cy="13408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057692" y="4783511"/>
            <a:ext cx="107135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</a:t>
            </a:r>
            <a:r>
              <a:rPr lang="en-US" sz="2000" dirty="0"/>
              <a:t>noticed that the results from the ETAP analysis for the value of  Drift (</a:t>
            </a:r>
            <a:r>
              <a:rPr lang="en-US" sz="2000" dirty="0" err="1"/>
              <a:t>δM</a:t>
            </a:r>
            <a:r>
              <a:rPr lang="en-US" sz="2000" dirty="0"/>
              <a:t>) are very suitable, as it does not exceed the value of the code ASCE </a:t>
            </a:r>
            <a:r>
              <a:rPr lang="en-US" sz="2000" dirty="0" smtClean="0"/>
              <a:t>7-10 </a:t>
            </a:r>
            <a:r>
              <a:rPr lang="en-US" sz="2000" dirty="0"/>
              <a:t>(0.20), and the highest value was (0.009</a:t>
            </a:r>
            <a:r>
              <a:rPr lang="en-US" sz="2000" dirty="0" smtClean="0"/>
              <a:t>) in floor 3.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040729"/>
              </p:ext>
            </p:extLst>
          </p:nvPr>
        </p:nvGraphicFramePr>
        <p:xfrm>
          <a:off x="3322748" y="1930030"/>
          <a:ext cx="8203842" cy="2699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1363"/>
                <a:gridCol w="891363"/>
                <a:gridCol w="891363"/>
                <a:gridCol w="1072938"/>
                <a:gridCol w="891363"/>
                <a:gridCol w="891363"/>
                <a:gridCol w="891363"/>
                <a:gridCol w="891363"/>
                <a:gridCol w="891363"/>
              </a:tblGrid>
              <a:tr h="361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Case/Combo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Drift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Label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Drift * R</a:t>
                      </a:r>
                    </a:p>
                  </a:txBody>
                  <a:tcPr marL="68580" marR="68580" marT="0" marB="0" anchor="ctr"/>
                </a:tc>
              </a:tr>
              <a:tr h="361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ENV ALL Max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X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0.002178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226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-35.5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-4.1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18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0.009801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F3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ENV ALL Max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Y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0.000784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248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7.5131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9.4031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0.003528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F3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ENV ALL Min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X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0.002081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226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-35.5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-4.1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0.009365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ENV ALL Min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Y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0.001501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242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8.8326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-8.2109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0.006755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35378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70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55"/>
    </mc:Choice>
    <mc:Fallback>
      <p:transition spd="slow" advTm="9455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Slabs </a:t>
            </a:r>
            <a:r>
              <a:rPr lang="en-US" sz="4000" dirty="0"/>
              <a:t>system AND detailing</a:t>
            </a:r>
          </a:p>
          <a:p>
            <a:pPr algn="ctr"/>
            <a:endParaRPr lang="en-US" sz="40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288789" y="5316402"/>
            <a:ext cx="6475230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Voided slab H=45 cm.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74" y="1148895"/>
            <a:ext cx="7804531" cy="40541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74" y="2108385"/>
            <a:ext cx="2971800" cy="21351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08083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7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10"/>
    </mc:Choice>
    <mc:Fallback>
      <p:transition spd="slow" advTm="901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Beams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137499"/>
              </p:ext>
            </p:extLst>
          </p:nvPr>
        </p:nvGraphicFramePr>
        <p:xfrm>
          <a:off x="1390919" y="1275008"/>
          <a:ext cx="9156881" cy="124967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701466"/>
                <a:gridCol w="146842"/>
                <a:gridCol w="1002438"/>
                <a:gridCol w="1105556"/>
                <a:gridCol w="1742119"/>
                <a:gridCol w="1491262"/>
                <a:gridCol w="983599"/>
                <a:gridCol w="983599"/>
              </a:tblGrid>
              <a:tr h="499868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Beam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Section Width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Section Depth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Reinforcement area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Bar diameter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Top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Bottom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9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 beam 800*500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2201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9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beam 1000*500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3204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9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beam 500*1000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1200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619555" y="2678806"/>
            <a:ext cx="8577328" cy="328967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17265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3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29"/>
    </mc:Choice>
    <mc:Fallback>
      <p:transition spd="slow" advTm="8429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Beams</a:t>
            </a:r>
            <a:endParaRPr lang="en-US" sz="40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22" y="1019991"/>
            <a:ext cx="9634001" cy="1993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22" y="3013655"/>
            <a:ext cx="10515902" cy="327123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329678" y="6486147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81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15"/>
    </mc:Choice>
    <mc:Fallback>
      <p:transition spd="slow" advTm="8715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Columns design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38" y="1019991"/>
            <a:ext cx="10844011" cy="550959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35379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32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30"/>
    </mc:Choice>
    <mc:Fallback>
      <p:transition spd="slow" advTm="1363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Columns design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665700"/>
              </p:ext>
            </p:extLst>
          </p:nvPr>
        </p:nvGraphicFramePr>
        <p:xfrm>
          <a:off x="1448944" y="1205588"/>
          <a:ext cx="5515343" cy="1327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3220"/>
                <a:gridCol w="918082"/>
                <a:gridCol w="917226"/>
                <a:gridCol w="1337728"/>
                <a:gridCol w="1419087"/>
              </a:tblGrid>
              <a:tr h="3524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Column</a:t>
                      </a:r>
                      <a:endParaRPr lang="en-US" sz="1400" b="1" dirty="0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length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width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reinforcement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 stirps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CR1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12Ф16</a:t>
                      </a:r>
                      <a:endParaRPr lang="en-US" sz="1400" b="1" dirty="0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1Ф10/100mm at End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CR2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0.8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16Ф18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CR3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0.7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24Ф20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1Ф10/150mm at Middle</a:t>
                      </a:r>
                      <a:endParaRPr lang="en-US" sz="1400" b="1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CR4</a:t>
                      </a:r>
                      <a:endParaRPr lang="en-US" sz="1400" b="1" dirty="0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1.3</a:t>
                      </a:r>
                      <a:endParaRPr lang="en-US" sz="1400" b="1" dirty="0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</a:t>
                      </a:r>
                      <a:endParaRPr lang="en-US" sz="1400" b="1" dirty="0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42Ф20</a:t>
                      </a:r>
                      <a:endParaRPr lang="en-US" sz="1400" b="1" dirty="0">
                        <a:solidFill>
                          <a:srgbClr val="5F497A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814" y="2919180"/>
            <a:ext cx="3276600" cy="214493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81" y="933716"/>
            <a:ext cx="2335530" cy="212501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112" y="3058730"/>
            <a:ext cx="5453899" cy="35223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50121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5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535"/>
    </mc:Choice>
    <mc:Fallback>
      <p:transition spd="slow" advTm="10535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Shear walls design</a:t>
            </a:r>
            <a:endParaRPr lang="en-US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83176"/>
              </p:ext>
            </p:extLst>
          </p:nvPr>
        </p:nvGraphicFramePr>
        <p:xfrm>
          <a:off x="1352281" y="1072203"/>
          <a:ext cx="9569002" cy="29737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4921"/>
                <a:gridCol w="950876"/>
                <a:gridCol w="708136"/>
                <a:gridCol w="990167"/>
                <a:gridCol w="1404921"/>
                <a:gridCol w="1404921"/>
                <a:gridCol w="1352530"/>
                <a:gridCol w="1352530"/>
              </a:tblGrid>
              <a:tr h="90487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Shear wall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thickness (m)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Total length (m)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L boundary  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Reinforcement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/ 1 m each direction (web)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Reinforcement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/ 1 m each direction (web)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reinforcement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boundary 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reinforcement boundary 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each layer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 each layer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highlight>
                            <a:srgbClr val="FFFF00"/>
                          </a:highlight>
                        </a:rPr>
                        <a:t>strips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highlight>
                            <a:srgbClr val="FFFF00"/>
                          </a:highlight>
                        </a:rPr>
                        <a:t>S5Ф10 /m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SW1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2.9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0.3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580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4Ф14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5.6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0.6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1120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8Ф14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SW3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6.6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0.7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1320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8Ф14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SW4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0.4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840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6Ф14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7.3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0.7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1460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8Ф16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SW6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625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4Ф14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SW7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6.6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0.7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625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1650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8Ф16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SW8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0.25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14.6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625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6Ф12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2500</a:t>
                      </a:r>
                      <a:endParaRPr lang="en-US" sz="1400" b="1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10Ф18</a:t>
                      </a:r>
                      <a:endParaRPr lang="en-US" sz="1400" b="1" dirty="0">
                        <a:solidFill>
                          <a:srgbClr val="76923C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912230" y="4197708"/>
            <a:ext cx="5943600" cy="21717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62675" y="641990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80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37"/>
    </mc:Choice>
    <mc:Fallback>
      <p:transition spd="slow" advTm="9437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foundation design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3873806" y="1041923"/>
            <a:ext cx="4403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</a:rPr>
              <a:t>GENERAL INFORMATION</a:t>
            </a:r>
          </a:p>
          <a:p>
            <a:pPr lvl="1"/>
            <a:r>
              <a:rPr lang="en-US" dirty="0"/>
              <a:t>Material :-   </a:t>
            </a:r>
            <a:r>
              <a:rPr lang="en-US" dirty="0" err="1"/>
              <a:t>F'c</a:t>
            </a:r>
            <a:r>
              <a:rPr lang="en-US" dirty="0"/>
              <a:t> </a:t>
            </a:r>
            <a:r>
              <a:rPr lang="en-US" dirty="0" smtClean="0"/>
              <a:t>=32 </a:t>
            </a:r>
            <a:r>
              <a:rPr lang="en-US" dirty="0" err="1" smtClean="0"/>
              <a:t>Mpa</a:t>
            </a:r>
            <a:endParaRPr lang="en-US" dirty="0"/>
          </a:p>
          <a:p>
            <a:pPr lvl="1"/>
            <a:r>
              <a:rPr lang="en-US" dirty="0"/>
              <a:t>Soil profile:- 220 KN/m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73806" y="2167176"/>
            <a:ext cx="4403676" cy="1432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CHECKS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2"/>
                </a:solidFill>
              </a:rPr>
              <a:t> Wide beam </a:t>
            </a:r>
            <a:r>
              <a:rPr lang="en-US" dirty="0" smtClean="0">
                <a:solidFill>
                  <a:schemeClr val="tx2"/>
                </a:solidFill>
              </a:rPr>
              <a:t>shear check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Punching </a:t>
            </a:r>
            <a:r>
              <a:rPr lang="en-US" dirty="0" smtClean="0">
                <a:solidFill>
                  <a:schemeClr val="tx2"/>
                </a:solidFill>
              </a:rPr>
              <a:t>shear check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91" y="3642174"/>
            <a:ext cx="11199505" cy="304196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20910" y="6501572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08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157"/>
    </mc:Choice>
    <mc:Fallback>
      <p:transition spd="slow" advTm="23157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foundation design</a:t>
            </a:r>
            <a:endParaRPr lang="en-US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19" y="1197735"/>
            <a:ext cx="3717206" cy="5102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755" y="1197735"/>
            <a:ext cx="7830355" cy="51025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94435" y="6363631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49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983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500"/>
    </mc:Choice>
    <mc:Fallback>
      <p:transition spd="slow" advTm="105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3" y="750627"/>
            <a:ext cx="3848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Site </a:t>
            </a:r>
            <a:r>
              <a:rPr lang="en-US" sz="4400" dirty="0" smtClean="0"/>
              <a:t>plan: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0344" y="1761998"/>
            <a:ext cx="5016422" cy="450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40696" y="6338539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7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77"/>
    </mc:Choice>
    <mc:Fallback>
      <p:transition spd="slow" advTm="3877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Sheet pile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78" y="1345780"/>
            <a:ext cx="5251660" cy="1843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868" y="3503054"/>
            <a:ext cx="3980450" cy="2331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738" y="1019991"/>
            <a:ext cx="5538103" cy="32042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761" y="4031087"/>
            <a:ext cx="5759121" cy="22981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76322" y="6415547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10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55"/>
    </mc:Choice>
    <mc:Fallback>
      <p:transition spd="slow" advTm="3855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44958" y="424946"/>
            <a:ext cx="6861372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Stair section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63" y="1263673"/>
            <a:ext cx="10077961" cy="50340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43534" y="6325367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775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89"/>
    </mc:Choice>
    <mc:Fallback>
      <p:transition spd="slow" advTm="3289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70689" y="3008223"/>
            <a:ext cx="5671202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Electro-Mechanical Design</a:t>
            </a:r>
          </a:p>
        </p:txBody>
      </p:sp>
      <p:grpSp>
        <p:nvGrpSpPr>
          <p:cNvPr id="6" name="Google Shape;6361;p66"/>
          <p:cNvGrpSpPr>
            <a:grpSpLocks noChangeAspect="1"/>
          </p:cNvGrpSpPr>
          <p:nvPr/>
        </p:nvGrpSpPr>
        <p:grpSpPr>
          <a:xfrm>
            <a:off x="6126588" y="1977823"/>
            <a:ext cx="1071865" cy="1030401"/>
            <a:chOff x="-31889075" y="2658950"/>
            <a:chExt cx="302475" cy="290775"/>
          </a:xfrm>
        </p:grpSpPr>
        <p:sp>
          <p:nvSpPr>
            <p:cNvPr id="7" name="Google Shape;6362;p66"/>
            <p:cNvSpPr/>
            <p:nvPr/>
          </p:nvSpPr>
          <p:spPr>
            <a:xfrm>
              <a:off x="-31889075" y="2658950"/>
              <a:ext cx="302475" cy="290775"/>
            </a:xfrm>
            <a:custGeom>
              <a:avLst/>
              <a:gdLst/>
              <a:ahLst/>
              <a:cxnLst/>
              <a:rect l="l" t="t" r="r" b="b"/>
              <a:pathLst>
                <a:path w="12099" h="11631" extrusionOk="0">
                  <a:moveTo>
                    <a:pt x="10555" y="712"/>
                  </a:moveTo>
                  <a:lnTo>
                    <a:pt x="11153" y="1310"/>
                  </a:lnTo>
                  <a:lnTo>
                    <a:pt x="10051" y="3138"/>
                  </a:lnTo>
                  <a:lnTo>
                    <a:pt x="8728" y="1814"/>
                  </a:lnTo>
                  <a:lnTo>
                    <a:pt x="10555" y="712"/>
                  </a:lnTo>
                  <a:close/>
                  <a:moveTo>
                    <a:pt x="8665" y="2696"/>
                  </a:moveTo>
                  <a:lnTo>
                    <a:pt x="9137" y="3169"/>
                  </a:lnTo>
                  <a:lnTo>
                    <a:pt x="7278" y="4996"/>
                  </a:lnTo>
                  <a:lnTo>
                    <a:pt x="6806" y="4524"/>
                  </a:lnTo>
                  <a:lnTo>
                    <a:pt x="8665" y="2696"/>
                  </a:lnTo>
                  <a:close/>
                  <a:moveTo>
                    <a:pt x="3022" y="640"/>
                  </a:moveTo>
                  <a:cubicBezTo>
                    <a:pt x="3549" y="640"/>
                    <a:pt x="4066" y="847"/>
                    <a:pt x="4443" y="1247"/>
                  </a:cubicBezTo>
                  <a:cubicBezTo>
                    <a:pt x="5010" y="1783"/>
                    <a:pt x="5199" y="2602"/>
                    <a:pt x="4915" y="3358"/>
                  </a:cubicBezTo>
                  <a:cubicBezTo>
                    <a:pt x="4884" y="3484"/>
                    <a:pt x="4915" y="3642"/>
                    <a:pt x="5010" y="3705"/>
                  </a:cubicBezTo>
                  <a:lnTo>
                    <a:pt x="8160" y="6855"/>
                  </a:lnTo>
                  <a:cubicBezTo>
                    <a:pt x="8208" y="6926"/>
                    <a:pt x="8308" y="6961"/>
                    <a:pt x="8409" y="6961"/>
                  </a:cubicBezTo>
                  <a:cubicBezTo>
                    <a:pt x="8442" y="6961"/>
                    <a:pt x="8476" y="6957"/>
                    <a:pt x="8507" y="6950"/>
                  </a:cubicBezTo>
                  <a:cubicBezTo>
                    <a:pt x="8741" y="6862"/>
                    <a:pt x="8981" y="6819"/>
                    <a:pt x="9217" y="6819"/>
                  </a:cubicBezTo>
                  <a:cubicBezTo>
                    <a:pt x="9743" y="6819"/>
                    <a:pt x="10248" y="7031"/>
                    <a:pt x="10618" y="7422"/>
                  </a:cubicBezTo>
                  <a:cubicBezTo>
                    <a:pt x="11153" y="7926"/>
                    <a:pt x="11342" y="8682"/>
                    <a:pt x="11153" y="9375"/>
                  </a:cubicBezTo>
                  <a:lnTo>
                    <a:pt x="10240" y="8493"/>
                  </a:lnTo>
                  <a:cubicBezTo>
                    <a:pt x="10035" y="8289"/>
                    <a:pt x="9767" y="8186"/>
                    <a:pt x="9503" y="8186"/>
                  </a:cubicBezTo>
                  <a:cubicBezTo>
                    <a:pt x="9240" y="8186"/>
                    <a:pt x="8980" y="8289"/>
                    <a:pt x="8791" y="8493"/>
                  </a:cubicBezTo>
                  <a:cubicBezTo>
                    <a:pt x="8381" y="8871"/>
                    <a:pt x="8381" y="9533"/>
                    <a:pt x="8791" y="9943"/>
                  </a:cubicBezTo>
                  <a:lnTo>
                    <a:pt x="9673" y="10856"/>
                  </a:lnTo>
                  <a:cubicBezTo>
                    <a:pt x="9498" y="10904"/>
                    <a:pt x="9318" y="10928"/>
                    <a:pt x="9140" y="10928"/>
                  </a:cubicBezTo>
                  <a:cubicBezTo>
                    <a:pt x="8614" y="10928"/>
                    <a:pt x="8096" y="10721"/>
                    <a:pt x="7719" y="10321"/>
                  </a:cubicBezTo>
                  <a:cubicBezTo>
                    <a:pt x="7152" y="9785"/>
                    <a:pt x="6963" y="8966"/>
                    <a:pt x="7247" y="8210"/>
                  </a:cubicBezTo>
                  <a:cubicBezTo>
                    <a:pt x="7278" y="8084"/>
                    <a:pt x="7247" y="7926"/>
                    <a:pt x="7152" y="7863"/>
                  </a:cubicBezTo>
                  <a:lnTo>
                    <a:pt x="4002" y="4713"/>
                  </a:lnTo>
                  <a:cubicBezTo>
                    <a:pt x="3960" y="4629"/>
                    <a:pt x="3876" y="4587"/>
                    <a:pt x="3787" y="4587"/>
                  </a:cubicBezTo>
                  <a:cubicBezTo>
                    <a:pt x="3743" y="4587"/>
                    <a:pt x="3697" y="4597"/>
                    <a:pt x="3655" y="4618"/>
                  </a:cubicBezTo>
                  <a:cubicBezTo>
                    <a:pt x="3421" y="4706"/>
                    <a:pt x="3181" y="4749"/>
                    <a:pt x="2945" y="4749"/>
                  </a:cubicBezTo>
                  <a:cubicBezTo>
                    <a:pt x="2419" y="4749"/>
                    <a:pt x="1914" y="4537"/>
                    <a:pt x="1544" y="4146"/>
                  </a:cubicBezTo>
                  <a:cubicBezTo>
                    <a:pt x="1009" y="3642"/>
                    <a:pt x="820" y="2885"/>
                    <a:pt x="1009" y="2192"/>
                  </a:cubicBezTo>
                  <a:lnTo>
                    <a:pt x="1009" y="2192"/>
                  </a:lnTo>
                  <a:lnTo>
                    <a:pt x="1922" y="3075"/>
                  </a:lnTo>
                  <a:cubicBezTo>
                    <a:pt x="2127" y="3279"/>
                    <a:pt x="2395" y="3382"/>
                    <a:pt x="2659" y="3382"/>
                  </a:cubicBezTo>
                  <a:cubicBezTo>
                    <a:pt x="2923" y="3382"/>
                    <a:pt x="3183" y="3279"/>
                    <a:pt x="3372" y="3075"/>
                  </a:cubicBezTo>
                  <a:cubicBezTo>
                    <a:pt x="3781" y="2696"/>
                    <a:pt x="3781" y="2035"/>
                    <a:pt x="3372" y="1625"/>
                  </a:cubicBezTo>
                  <a:lnTo>
                    <a:pt x="2490" y="712"/>
                  </a:lnTo>
                  <a:cubicBezTo>
                    <a:pt x="2665" y="664"/>
                    <a:pt x="2844" y="640"/>
                    <a:pt x="3022" y="640"/>
                  </a:cubicBezTo>
                  <a:close/>
                  <a:moveTo>
                    <a:pt x="4380" y="6036"/>
                  </a:moveTo>
                  <a:lnTo>
                    <a:pt x="5829" y="7485"/>
                  </a:lnTo>
                  <a:lnTo>
                    <a:pt x="2679" y="10636"/>
                  </a:lnTo>
                  <a:cubicBezTo>
                    <a:pt x="2474" y="10840"/>
                    <a:pt x="2206" y="10943"/>
                    <a:pt x="1942" y="10943"/>
                  </a:cubicBezTo>
                  <a:cubicBezTo>
                    <a:pt x="1678" y="10943"/>
                    <a:pt x="1418" y="10840"/>
                    <a:pt x="1229" y="10636"/>
                  </a:cubicBezTo>
                  <a:cubicBezTo>
                    <a:pt x="820" y="10226"/>
                    <a:pt x="820" y="9596"/>
                    <a:pt x="1229" y="9186"/>
                  </a:cubicBezTo>
                  <a:lnTo>
                    <a:pt x="4380" y="6036"/>
                  </a:lnTo>
                  <a:close/>
                  <a:moveTo>
                    <a:pt x="2915" y="1"/>
                  </a:moveTo>
                  <a:cubicBezTo>
                    <a:pt x="2465" y="1"/>
                    <a:pt x="2014" y="112"/>
                    <a:pt x="1607" y="334"/>
                  </a:cubicBezTo>
                  <a:cubicBezTo>
                    <a:pt x="1544" y="365"/>
                    <a:pt x="1450" y="491"/>
                    <a:pt x="1450" y="554"/>
                  </a:cubicBezTo>
                  <a:cubicBezTo>
                    <a:pt x="1450" y="680"/>
                    <a:pt x="1481" y="775"/>
                    <a:pt x="1544" y="838"/>
                  </a:cubicBezTo>
                  <a:lnTo>
                    <a:pt x="2836" y="2129"/>
                  </a:lnTo>
                  <a:cubicBezTo>
                    <a:pt x="2962" y="2255"/>
                    <a:pt x="2962" y="2507"/>
                    <a:pt x="2836" y="2602"/>
                  </a:cubicBezTo>
                  <a:cubicBezTo>
                    <a:pt x="2773" y="2665"/>
                    <a:pt x="2686" y="2696"/>
                    <a:pt x="2600" y="2696"/>
                  </a:cubicBezTo>
                  <a:cubicBezTo>
                    <a:pt x="2513" y="2696"/>
                    <a:pt x="2427" y="2665"/>
                    <a:pt x="2364" y="2602"/>
                  </a:cubicBezTo>
                  <a:lnTo>
                    <a:pt x="1072" y="1310"/>
                  </a:lnTo>
                  <a:cubicBezTo>
                    <a:pt x="1001" y="1239"/>
                    <a:pt x="912" y="1204"/>
                    <a:pt x="846" y="1204"/>
                  </a:cubicBezTo>
                  <a:cubicBezTo>
                    <a:pt x="824" y="1204"/>
                    <a:pt x="804" y="1208"/>
                    <a:pt x="788" y="1216"/>
                  </a:cubicBezTo>
                  <a:cubicBezTo>
                    <a:pt x="662" y="1216"/>
                    <a:pt x="599" y="1310"/>
                    <a:pt x="536" y="1373"/>
                  </a:cubicBezTo>
                  <a:cubicBezTo>
                    <a:pt x="1" y="2413"/>
                    <a:pt x="127" y="3736"/>
                    <a:pt x="1009" y="4618"/>
                  </a:cubicBezTo>
                  <a:cubicBezTo>
                    <a:pt x="1549" y="5135"/>
                    <a:pt x="2230" y="5407"/>
                    <a:pt x="2934" y="5407"/>
                  </a:cubicBezTo>
                  <a:cubicBezTo>
                    <a:pt x="3173" y="5407"/>
                    <a:pt x="3415" y="5375"/>
                    <a:pt x="3655" y="5311"/>
                  </a:cubicBezTo>
                  <a:lnTo>
                    <a:pt x="3907" y="5563"/>
                  </a:lnTo>
                  <a:lnTo>
                    <a:pt x="757" y="8714"/>
                  </a:lnTo>
                  <a:cubicBezTo>
                    <a:pt x="64" y="9344"/>
                    <a:pt x="64" y="10447"/>
                    <a:pt x="757" y="11108"/>
                  </a:cubicBezTo>
                  <a:cubicBezTo>
                    <a:pt x="1088" y="11455"/>
                    <a:pt x="1521" y="11628"/>
                    <a:pt x="1954" y="11628"/>
                  </a:cubicBezTo>
                  <a:cubicBezTo>
                    <a:pt x="2387" y="11628"/>
                    <a:pt x="2820" y="11455"/>
                    <a:pt x="3151" y="11108"/>
                  </a:cubicBezTo>
                  <a:lnTo>
                    <a:pt x="6302" y="7958"/>
                  </a:lnTo>
                  <a:lnTo>
                    <a:pt x="6522" y="8210"/>
                  </a:lnTo>
                  <a:cubicBezTo>
                    <a:pt x="6302" y="9155"/>
                    <a:pt x="6522" y="10132"/>
                    <a:pt x="7247" y="10825"/>
                  </a:cubicBezTo>
                  <a:cubicBezTo>
                    <a:pt x="7765" y="11362"/>
                    <a:pt x="8469" y="11630"/>
                    <a:pt x="9169" y="11630"/>
                  </a:cubicBezTo>
                  <a:cubicBezTo>
                    <a:pt x="9618" y="11630"/>
                    <a:pt x="10066" y="11519"/>
                    <a:pt x="10460" y="11297"/>
                  </a:cubicBezTo>
                  <a:cubicBezTo>
                    <a:pt x="10555" y="11266"/>
                    <a:pt x="10618" y="11140"/>
                    <a:pt x="10618" y="11077"/>
                  </a:cubicBezTo>
                  <a:cubicBezTo>
                    <a:pt x="10618" y="11014"/>
                    <a:pt x="10586" y="10888"/>
                    <a:pt x="10555" y="10793"/>
                  </a:cubicBezTo>
                  <a:lnTo>
                    <a:pt x="9263" y="9501"/>
                  </a:lnTo>
                  <a:cubicBezTo>
                    <a:pt x="9137" y="9375"/>
                    <a:pt x="9137" y="9155"/>
                    <a:pt x="9263" y="9029"/>
                  </a:cubicBezTo>
                  <a:cubicBezTo>
                    <a:pt x="9310" y="8966"/>
                    <a:pt x="9397" y="8934"/>
                    <a:pt x="9488" y="8934"/>
                  </a:cubicBezTo>
                  <a:cubicBezTo>
                    <a:pt x="9578" y="8934"/>
                    <a:pt x="9673" y="8966"/>
                    <a:pt x="9736" y="9029"/>
                  </a:cubicBezTo>
                  <a:lnTo>
                    <a:pt x="11027" y="10321"/>
                  </a:lnTo>
                  <a:cubicBezTo>
                    <a:pt x="11075" y="10392"/>
                    <a:pt x="11157" y="10427"/>
                    <a:pt x="11236" y="10427"/>
                  </a:cubicBezTo>
                  <a:cubicBezTo>
                    <a:pt x="11262" y="10427"/>
                    <a:pt x="11287" y="10423"/>
                    <a:pt x="11311" y="10415"/>
                  </a:cubicBezTo>
                  <a:cubicBezTo>
                    <a:pt x="11405" y="10415"/>
                    <a:pt x="11500" y="10321"/>
                    <a:pt x="11532" y="10258"/>
                  </a:cubicBezTo>
                  <a:cubicBezTo>
                    <a:pt x="12099" y="9218"/>
                    <a:pt x="11973" y="7895"/>
                    <a:pt x="11059" y="7013"/>
                  </a:cubicBezTo>
                  <a:cubicBezTo>
                    <a:pt x="10542" y="6496"/>
                    <a:pt x="9850" y="6224"/>
                    <a:pt x="9139" y="6224"/>
                  </a:cubicBezTo>
                  <a:cubicBezTo>
                    <a:pt x="8897" y="6224"/>
                    <a:pt x="8653" y="6255"/>
                    <a:pt x="8413" y="6320"/>
                  </a:cubicBezTo>
                  <a:lnTo>
                    <a:pt x="7719" y="5595"/>
                  </a:lnTo>
                  <a:lnTo>
                    <a:pt x="9578" y="3736"/>
                  </a:lnTo>
                  <a:lnTo>
                    <a:pt x="9799" y="3988"/>
                  </a:lnTo>
                  <a:cubicBezTo>
                    <a:pt x="9867" y="4056"/>
                    <a:pt x="9958" y="4089"/>
                    <a:pt x="10051" y="4089"/>
                  </a:cubicBezTo>
                  <a:cubicBezTo>
                    <a:pt x="10172" y="4089"/>
                    <a:pt x="10294" y="4032"/>
                    <a:pt x="10366" y="3925"/>
                  </a:cubicBezTo>
                  <a:lnTo>
                    <a:pt x="11815" y="1499"/>
                  </a:lnTo>
                  <a:cubicBezTo>
                    <a:pt x="11878" y="1373"/>
                    <a:pt x="11878" y="1184"/>
                    <a:pt x="11784" y="1090"/>
                  </a:cubicBezTo>
                  <a:lnTo>
                    <a:pt x="10775" y="82"/>
                  </a:lnTo>
                  <a:cubicBezTo>
                    <a:pt x="10723" y="30"/>
                    <a:pt x="10652" y="6"/>
                    <a:pt x="10573" y="6"/>
                  </a:cubicBezTo>
                  <a:cubicBezTo>
                    <a:pt x="10507" y="6"/>
                    <a:pt x="10437" y="22"/>
                    <a:pt x="10366" y="50"/>
                  </a:cubicBezTo>
                  <a:lnTo>
                    <a:pt x="7940" y="1499"/>
                  </a:lnTo>
                  <a:cubicBezTo>
                    <a:pt x="7751" y="1625"/>
                    <a:pt x="7719" y="1909"/>
                    <a:pt x="7877" y="2066"/>
                  </a:cubicBezTo>
                  <a:lnTo>
                    <a:pt x="8097" y="2287"/>
                  </a:lnTo>
                  <a:lnTo>
                    <a:pt x="6270" y="4146"/>
                  </a:lnTo>
                  <a:lnTo>
                    <a:pt x="5546" y="3421"/>
                  </a:lnTo>
                  <a:cubicBezTo>
                    <a:pt x="5798" y="2476"/>
                    <a:pt x="5546" y="1499"/>
                    <a:pt x="4852" y="806"/>
                  </a:cubicBezTo>
                  <a:cubicBezTo>
                    <a:pt x="4315" y="269"/>
                    <a:pt x="3615" y="1"/>
                    <a:pt x="291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363;p66"/>
            <p:cNvSpPr/>
            <p:nvPr/>
          </p:nvSpPr>
          <p:spPr>
            <a:xfrm>
              <a:off x="-31838650" y="2838200"/>
              <a:ext cx="70100" cy="68550"/>
            </a:xfrm>
            <a:custGeom>
              <a:avLst/>
              <a:gdLst/>
              <a:ahLst/>
              <a:cxnLst/>
              <a:rect l="l" t="t" r="r" b="b"/>
              <a:pathLst>
                <a:path w="2804" h="2742" extrusionOk="0">
                  <a:moveTo>
                    <a:pt x="2430" y="0"/>
                  </a:moveTo>
                  <a:cubicBezTo>
                    <a:pt x="2339" y="0"/>
                    <a:pt x="2253" y="32"/>
                    <a:pt x="2205" y="95"/>
                  </a:cubicBezTo>
                  <a:lnTo>
                    <a:pt x="95" y="2174"/>
                  </a:lnTo>
                  <a:cubicBezTo>
                    <a:pt x="0" y="2300"/>
                    <a:pt x="0" y="2521"/>
                    <a:pt x="95" y="2647"/>
                  </a:cubicBezTo>
                  <a:cubicBezTo>
                    <a:pt x="158" y="2710"/>
                    <a:pt x="236" y="2741"/>
                    <a:pt x="319" y="2741"/>
                  </a:cubicBezTo>
                  <a:cubicBezTo>
                    <a:pt x="402" y="2741"/>
                    <a:pt x="488" y="2710"/>
                    <a:pt x="567" y="2647"/>
                  </a:cubicBezTo>
                  <a:lnTo>
                    <a:pt x="2678" y="567"/>
                  </a:lnTo>
                  <a:cubicBezTo>
                    <a:pt x="2804" y="441"/>
                    <a:pt x="2804" y="221"/>
                    <a:pt x="2678" y="95"/>
                  </a:cubicBezTo>
                  <a:cubicBezTo>
                    <a:pt x="2615" y="32"/>
                    <a:pt x="2520" y="0"/>
                    <a:pt x="24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5558;p64"/>
          <p:cNvGrpSpPr>
            <a:grpSpLocks noChangeAspect="1"/>
          </p:cNvGrpSpPr>
          <p:nvPr/>
        </p:nvGrpSpPr>
        <p:grpSpPr>
          <a:xfrm>
            <a:off x="4964127" y="1977821"/>
            <a:ext cx="1035390" cy="1030401"/>
            <a:chOff x="-49786250" y="2316650"/>
            <a:chExt cx="300900" cy="299450"/>
          </a:xfrm>
        </p:grpSpPr>
        <p:sp>
          <p:nvSpPr>
            <p:cNvPr id="10" name="Google Shape;5559;p64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560;p64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561;p64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562;p64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563;p64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564;p64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565;p64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40696" y="6310787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10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11"/>
    </mc:Choice>
    <mc:Fallback>
      <p:transition spd="slow" advTm="2211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09259" y="453709"/>
            <a:ext cx="5671202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Mechanical systems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2761343"/>
            <a:ext cx="801915" cy="8019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1756229"/>
            <a:ext cx="801915" cy="8019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3766457"/>
            <a:ext cx="801915" cy="801914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4553027" y="1775874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Water System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553027" y="2780988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553027" y="3766457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HVAC System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42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872"/>
    </mc:Choice>
    <mc:Fallback>
      <p:transition spd="slow" advTm="6872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233774"/>
            <a:ext cx="801915" cy="801914"/>
          </a:xfrm>
          <a:prstGeom prst="rect">
            <a:avLst/>
          </a:prstGeom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5098144" y="205654"/>
            <a:ext cx="281214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Water System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726555"/>
              </p:ext>
            </p:extLst>
          </p:nvPr>
        </p:nvGraphicFramePr>
        <p:xfrm>
          <a:off x="4832235" y="1966759"/>
          <a:ext cx="6329652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1930"/>
                <a:gridCol w="1263687"/>
                <a:gridCol w="1009454"/>
                <a:gridCol w="1413236"/>
                <a:gridCol w="1211345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Vertical Feeder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Water Meter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Horizontal Feeder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Critical Branch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Diameter (ft)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3/4"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Pressure Loss (Psi)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5.02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1.3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0.035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0.105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06" y="1035688"/>
            <a:ext cx="4570235" cy="218704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305" y="3403040"/>
            <a:ext cx="3209925" cy="3206840"/>
          </a:xfrm>
          <a:prstGeom prst="rect">
            <a:avLst/>
          </a:prstGeom>
          <a:noFill/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242897"/>
              </p:ext>
            </p:extLst>
          </p:nvPr>
        </p:nvGraphicFramePr>
        <p:xfrm>
          <a:off x="4697187" y="4456451"/>
          <a:ext cx="6228112" cy="140208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19317"/>
                <a:gridCol w="1252557"/>
                <a:gridCol w="1000563"/>
                <a:gridCol w="1400788"/>
                <a:gridCol w="1154887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Vertical Feeder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Water Meter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Horizontal Feeder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Critical Branch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Diameter (ft)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3/4"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Pressure Loss (Psi)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4.98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1.3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0.0043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0.97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16945" y="624475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337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590"/>
    </mc:Choice>
    <mc:Fallback>
      <p:transition spd="slow" advTm="1259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29" y="281215"/>
            <a:ext cx="801915" cy="801914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126358" y="281215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913" y="1186160"/>
            <a:ext cx="3866768" cy="5465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282" y="1500081"/>
            <a:ext cx="2705904" cy="46577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062566" y="6286908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651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68"/>
    </mc:Choice>
    <mc:Fallback>
      <p:transition spd="slow" advTm="5268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29" y="281215"/>
            <a:ext cx="801915" cy="801914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126358" y="281215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26" y="1757362"/>
            <a:ext cx="6833087" cy="432146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40696" y="6393914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7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52"/>
    </mc:Choice>
    <mc:Fallback>
      <p:transition spd="slow" advTm="3552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272" y="281215"/>
            <a:ext cx="801915" cy="801914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866325" y="274694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61" y="1083129"/>
            <a:ext cx="10109915" cy="551670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58209" y="6465579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84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87"/>
    </mc:Choice>
    <mc:Fallback>
      <p:transition spd="slow" advTm="5487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982235" y="51760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HVAC System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219668" y="1484086"/>
            <a:ext cx="242338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Indoor unit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335947" y="814384"/>
            <a:ext cx="296792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Outdoor unit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320" y="102623"/>
            <a:ext cx="801915" cy="801914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7245728" y="1975313"/>
            <a:ext cx="494627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Fan coil </a:t>
            </a:r>
            <a:r>
              <a:rPr lang="en-US" dirty="0" smtClean="0"/>
              <a:t>unit from FUJITSU Company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431" y="2712151"/>
            <a:ext cx="2642359" cy="1627568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1103714" y="4610175"/>
            <a:ext cx="5883721" cy="101568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Outdoor unit from Mitsubishi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481519"/>
              </p:ext>
            </p:extLst>
          </p:nvPr>
        </p:nvGraphicFramePr>
        <p:xfrm>
          <a:off x="1048226" y="5677468"/>
          <a:ext cx="4572000" cy="78867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228850"/>
                <a:gridCol w="2343150"/>
              </a:tblGrid>
              <a:tr h="3943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Total Heating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Cooling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39433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290.31</a:t>
                      </a:r>
                      <a:endParaRPr lang="en-US" sz="36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479.96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59" y="1248803"/>
            <a:ext cx="5408160" cy="1461059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13" y="2709862"/>
            <a:ext cx="6675122" cy="20038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390" y="4945151"/>
            <a:ext cx="2819400" cy="1552575"/>
          </a:xfrm>
          <a:prstGeom prst="rect">
            <a:avLst/>
          </a:prstGeom>
        </p:spPr>
      </p:pic>
      <p:sp>
        <p:nvSpPr>
          <p:cNvPr id="17" name="Subtitle 2"/>
          <p:cNvSpPr txBox="1">
            <a:spLocks/>
          </p:cNvSpPr>
          <p:nvPr/>
        </p:nvSpPr>
        <p:spPr>
          <a:xfrm>
            <a:off x="7398128" y="4468054"/>
            <a:ext cx="439581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Split unit from Daikin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935128" y="6397051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742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873"/>
    </mc:Choice>
    <mc:Fallback>
      <p:transition spd="slow" advTm="16873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5098145" y="701817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HVAC System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682172"/>
            <a:ext cx="801915" cy="801914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622851" y="1484086"/>
            <a:ext cx="296792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Diffuser unit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622852" y="2040388"/>
            <a:ext cx="674322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Diffuser unit from Air TROX TECHNIK Company</a:t>
            </a:r>
            <a:endParaRPr lang="en-US" dirty="0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296230" y="5700681"/>
            <a:ext cx="2152948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Square diffuser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687" y="2777227"/>
            <a:ext cx="7438561" cy="292345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358209" y="6374594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59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14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15"/>
    </mc:Choice>
    <mc:Fallback>
      <p:transition spd="slow" advTm="451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3596" y="2511188"/>
            <a:ext cx="8791575" cy="1612924"/>
          </a:xfrm>
        </p:spPr>
        <p:txBody>
          <a:bodyPr/>
          <a:lstStyle/>
          <a:p>
            <a:pPr algn="ctr"/>
            <a:r>
              <a:rPr lang="en-US" dirty="0" smtClean="0"/>
              <a:t>Architectural Plans before and after modification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991914" y="6182096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999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2"/>
    </mc:Choice>
    <mc:Fallback>
      <p:transition spd="slow" advTm="372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3829095" y="252937"/>
            <a:ext cx="546522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Split unit distribution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180" y="172033"/>
            <a:ext cx="801915" cy="80191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93527" y="-1077117"/>
            <a:ext cx="5086510" cy="949173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85177" y="632000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982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44"/>
    </mc:Choice>
    <mc:Fallback>
      <p:transition spd="slow" advTm="5844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3829095" y="252937"/>
            <a:ext cx="546522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Diffuser and duct distribution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180" y="172033"/>
            <a:ext cx="801915" cy="80191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64648" y="-1963475"/>
            <a:ext cx="4963213" cy="10921286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76322" y="6128939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6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6"/>
    </mc:Choice>
    <mc:Fallback>
      <p:transition spd="slow" advTm="846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3829095" y="252937"/>
            <a:ext cx="546522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Diffuser and duct distribution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180" y="172033"/>
            <a:ext cx="801915" cy="80191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23358" y="-1715317"/>
            <a:ext cx="5349578" cy="10728102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94435" y="6382724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47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"/>
    </mc:Choice>
    <mc:Fallback>
      <p:transition spd="slow" advTm="52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09259" y="453709"/>
            <a:ext cx="5671202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Electrical systems</a:t>
            </a:r>
            <a:endParaRPr lang="en-US" sz="4000" dirty="0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479380" y="3423909"/>
            <a:ext cx="4940073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Sockets distribution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479380" y="1756230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553027" y="4811169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7" y="3225860"/>
            <a:ext cx="905689" cy="9056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733" y="1479930"/>
            <a:ext cx="1315225" cy="1315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7" y="4831607"/>
            <a:ext cx="798859" cy="8004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42321" y="6256361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"/>
    </mc:Choice>
    <mc:Fallback>
      <p:transition spd="slow" advTm="28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5" cy="8940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057967" y="1381769"/>
            <a:ext cx="38623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Office: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387" y="2517417"/>
            <a:ext cx="5166776" cy="1127304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675" y="4214611"/>
            <a:ext cx="5803632" cy="129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43" y="2052436"/>
            <a:ext cx="4716284" cy="43243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33618" y="6376786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643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"/>
    </mc:Choice>
    <mc:Fallback>
      <p:transition spd="slow" advTm="28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5" cy="8940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057967" y="1381769"/>
            <a:ext cx="38623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Reception room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380" y="1986567"/>
            <a:ext cx="4400550" cy="3657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744" y="3815367"/>
            <a:ext cx="5460664" cy="125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44" y="2118239"/>
            <a:ext cx="5460664" cy="111435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3618" y="6333651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76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"/>
    </mc:Choice>
    <mc:Fallback>
      <p:transition spd="slow" advTm="31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5" cy="8940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057967" y="1381769"/>
            <a:ext cx="38623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Shop: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15" y="1872995"/>
            <a:ext cx="3871481" cy="47910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027" y="1872995"/>
            <a:ext cx="5818742" cy="1758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844" y="3930394"/>
            <a:ext cx="6180477" cy="122115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2" y="629894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pPr/>
              <a:t>66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76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"/>
    </mc:Choice>
    <mc:Fallback>
      <p:transition spd="slow" advTm="21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822636" y="310012"/>
            <a:ext cx="3884638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 Lighting distribution 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28" y="1248848"/>
            <a:ext cx="9934039" cy="5087558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508" y="245617"/>
            <a:ext cx="894005" cy="89400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43377" y="6336406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76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"/>
    </mc:Choice>
    <mc:Fallback>
      <p:transition spd="slow" advTm="43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822636" y="310012"/>
            <a:ext cx="3884638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Sockets distribution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81" y="271932"/>
            <a:ext cx="693253" cy="69325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724" y="965185"/>
            <a:ext cx="10525504" cy="4405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298" y="5189806"/>
            <a:ext cx="7313008" cy="145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058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"/>
    </mc:Choice>
    <mc:Fallback>
      <p:transition spd="slow" advTm="47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822636" y="310012"/>
            <a:ext cx="3884638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Distribution board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81" y="271932"/>
            <a:ext cx="693253" cy="69325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440095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69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58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"/>
    </mc:Choice>
    <mc:Fallback>
      <p:transition spd="slow" advTm="4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502" y="188640"/>
            <a:ext cx="87075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47459" y="178651"/>
            <a:ext cx="2165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Basement 3 ,2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298976" y="1831715"/>
            <a:ext cx="1839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Before Modifying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247461" y="4873134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 smtClean="0"/>
              <a:t>After Modifying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92618" y="608312"/>
            <a:ext cx="3556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Area = </a:t>
            </a:r>
            <a:r>
              <a:rPr lang="en-US" dirty="0" smtClean="0"/>
              <a:t>2631 m².</a:t>
            </a:r>
            <a:endParaRPr lang="en-US" dirty="0"/>
          </a:p>
          <a:p>
            <a:pPr algn="l" rtl="0"/>
            <a:r>
              <a:rPr lang="en-US" dirty="0" smtClean="0"/>
              <a:t>Floor </a:t>
            </a:r>
            <a:r>
              <a:rPr lang="en-US" dirty="0"/>
              <a:t>height = </a:t>
            </a:r>
            <a:r>
              <a:rPr lang="en-US" dirty="0" smtClean="0"/>
              <a:t>3.3 </a:t>
            </a:r>
            <a:r>
              <a:rPr lang="en-US" dirty="0"/>
              <a:t>m.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337459" y="6492875"/>
            <a:ext cx="771090" cy="365125"/>
          </a:xfrm>
        </p:spPr>
        <p:txBody>
          <a:bodyPr/>
          <a:lstStyle/>
          <a:p>
            <a:fld id="{558D8A1A-929B-4614-97FD-EBDAAF9017A4}" type="slidenum">
              <a:rPr lang="ar-SA" sz="1600" b="1">
                <a:solidFill>
                  <a:schemeClr val="tx1"/>
                </a:solidFill>
              </a:rPr>
              <a:t>7</a:t>
            </a:fld>
            <a:endParaRPr lang="ar-SA" sz="1600" b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589" y="3217395"/>
            <a:ext cx="8088670" cy="3361535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216595" y="3473264"/>
            <a:ext cx="2496277" cy="864096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Oval 15"/>
          <p:cNvSpPr/>
          <p:nvPr/>
        </p:nvSpPr>
        <p:spPr>
          <a:xfrm>
            <a:off x="9754957" y="4733764"/>
            <a:ext cx="1248139" cy="64807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Oval 16"/>
          <p:cNvSpPr/>
          <p:nvPr/>
        </p:nvSpPr>
        <p:spPr>
          <a:xfrm>
            <a:off x="10115580" y="3905312"/>
            <a:ext cx="887516" cy="62068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`</a:t>
            </a:r>
            <a:endParaRPr lang="ar-SA" dirty="0"/>
          </a:p>
        </p:txBody>
      </p:sp>
      <p:cxnSp>
        <p:nvCxnSpPr>
          <p:cNvPr id="18" name="Elbow Connector 17"/>
          <p:cNvCxnSpPr>
            <a:stCxn id="17" idx="0"/>
          </p:cNvCxnSpPr>
          <p:nvPr/>
        </p:nvCxnSpPr>
        <p:spPr>
          <a:xfrm rot="16200000" flipV="1">
            <a:off x="10121435" y="3467409"/>
            <a:ext cx="432048" cy="44375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213864" y="3230275"/>
            <a:ext cx="41757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Ramp slope =13%</a:t>
            </a:r>
            <a:endParaRPr lang="ar-S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94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683"/>
    </mc:Choice>
    <mc:Fallback>
      <p:transition spd="slow" advTm="25683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822636" y="310012"/>
            <a:ext cx="3884638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 Lighting distribution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508" y="245617"/>
            <a:ext cx="894005" cy="89400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079" y="1179355"/>
            <a:ext cx="10447634" cy="56142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76322" y="6428479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725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"/>
    </mc:Choice>
    <mc:Fallback>
      <p:transition spd="slow" advTm="36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99" y="193184"/>
            <a:ext cx="10480693" cy="493260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4874152" y="245617"/>
            <a:ext cx="3884638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Sockets distribution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897" y="207537"/>
            <a:ext cx="693253" cy="69325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604" y="4814910"/>
            <a:ext cx="7159065" cy="161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76322" y="6426558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59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"/>
    </mc:Choice>
    <mc:Fallback>
      <p:transition spd="slow" advTm="23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693846" y="181222"/>
            <a:ext cx="3884638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Distribution board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91" y="143142"/>
            <a:ext cx="693253" cy="69325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155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"/>
    </mc:Choice>
    <mc:Fallback>
      <p:transition spd="slow" advTm="24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4857825" y="948686"/>
            <a:ext cx="291156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Cafeteria design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078" y="1963996"/>
            <a:ext cx="5112912" cy="236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90" y="1673450"/>
            <a:ext cx="6072340" cy="2961894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307" y="4936710"/>
            <a:ext cx="6718088" cy="764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67140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73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79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"/>
    </mc:Choice>
    <mc:Fallback>
      <p:transition spd="slow" advTm="22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4315114" y="5539649"/>
            <a:ext cx="2381858" cy="491226"/>
          </a:xfrm>
          <a:prstGeom prst="rect">
            <a:avLst/>
          </a:prstGeom>
          <a:noFill/>
          <a:ln>
            <a:noFill/>
          </a:ln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TOT SPL</a:t>
            </a:r>
            <a:endParaRPr lang="en-US" dirty="0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857825" y="948686"/>
            <a:ext cx="291156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Cafeteria design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88" y="1656522"/>
            <a:ext cx="4004718" cy="3747305"/>
          </a:xfrm>
          <a:prstGeom prst="rect">
            <a:avLst/>
          </a:prstGeom>
          <a:noFill/>
        </p:spPr>
      </p:pic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2036" y="1580665"/>
            <a:ext cx="4288014" cy="3950408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04" y="1302603"/>
            <a:ext cx="3031371" cy="4455141"/>
          </a:xfrm>
          <a:prstGeom prst="rect">
            <a:avLst/>
          </a:prstGeom>
          <a:noFill/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719762" y="5799557"/>
            <a:ext cx="2381858" cy="491226"/>
          </a:xfrm>
          <a:prstGeom prst="rect">
            <a:avLst/>
          </a:prstGeom>
          <a:noFill/>
          <a:ln>
            <a:noFill/>
          </a:ln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RT60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89969" y="6303596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55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"/>
    </mc:Choice>
    <mc:Fallback>
      <p:transition spd="slow" advTm="20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4857825" y="948686"/>
            <a:ext cx="291156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Cafeteria design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38" y="1439912"/>
            <a:ext cx="5365667" cy="428625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617274" y="5751920"/>
            <a:ext cx="1975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Articulation Loss</a:t>
            </a:r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06" y="1551299"/>
            <a:ext cx="5354653" cy="417486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8827441" y="5758581"/>
            <a:ext cx="551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STI 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03617" y="6158691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75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795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"/>
    </mc:Choice>
    <mc:Fallback>
      <p:transition spd="slow" advTm="18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4857825" y="948686"/>
            <a:ext cx="291156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Office design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854" y="5744196"/>
            <a:ext cx="6253503" cy="88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626" y="1813798"/>
            <a:ext cx="5067300" cy="2616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67" y="1439912"/>
            <a:ext cx="5521238" cy="407224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49027" y="645072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76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3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"/>
    </mc:Choice>
    <mc:Fallback>
      <p:transition spd="slow" advTm="23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4857825" y="948686"/>
            <a:ext cx="291156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Office design</a:t>
            </a:r>
            <a:endParaRPr lang="en-US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122677" y="5975796"/>
            <a:ext cx="2381858" cy="491226"/>
          </a:xfrm>
          <a:prstGeom prst="rect">
            <a:avLst/>
          </a:prstGeom>
          <a:noFill/>
          <a:ln>
            <a:noFill/>
          </a:ln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TOT SPL</a:t>
            </a:r>
            <a:endParaRPr lang="en-US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221998" y="6002970"/>
            <a:ext cx="2381858" cy="491226"/>
          </a:xfrm>
          <a:prstGeom prst="rect">
            <a:avLst/>
          </a:prstGeom>
          <a:noFill/>
          <a:ln>
            <a:noFill/>
          </a:ln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RT60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34" y="1439912"/>
            <a:ext cx="3400425" cy="4664673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160" y="1439912"/>
            <a:ext cx="4503110" cy="4664673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142" y="1557025"/>
            <a:ext cx="3328221" cy="4418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35379" y="6465052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77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40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"/>
    </mc:Choice>
    <mc:Fallback>
      <p:transition spd="slow" advTm="57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4857825" y="948686"/>
            <a:ext cx="291156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Shop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38464" y="5958636"/>
            <a:ext cx="1975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Articulation Loss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27441" y="5958636"/>
            <a:ext cx="551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STI </a:t>
            </a:r>
            <a:endParaRPr lang="en-US" sz="2000" b="1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61" y="1506651"/>
            <a:ext cx="5648325" cy="4451985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893" y="1639967"/>
            <a:ext cx="4514850" cy="43186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2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78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25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"/>
    </mc:Choice>
    <mc:Fallback>
      <p:transition spd="slow" advTm="25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267615" y="-36486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641" y="113946"/>
            <a:ext cx="638974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86214" y="632408"/>
            <a:ext cx="2019065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STC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64" y="1225751"/>
            <a:ext cx="3352800" cy="4067466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761" y="1254326"/>
            <a:ext cx="3467100" cy="4038891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61" y="1254326"/>
            <a:ext cx="4339507" cy="4038891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829631"/>
              </p:ext>
            </p:extLst>
          </p:nvPr>
        </p:nvGraphicFramePr>
        <p:xfrm>
          <a:off x="3245477" y="5414552"/>
          <a:ext cx="4429994" cy="1188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73935"/>
                <a:gridCol w="115605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STC for internal wall </a:t>
                      </a:r>
                      <a:endParaRPr lang="en-US" sz="2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50</a:t>
                      </a:r>
                      <a:endParaRPr lang="en-US" sz="2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STC for internal  glass wall </a:t>
                      </a:r>
                      <a:endParaRPr lang="en-US" sz="2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40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IIC for  internal floor </a:t>
                      </a:r>
                      <a:endParaRPr lang="en-US" sz="2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60</a:t>
                      </a:r>
                      <a:endParaRPr lang="en-US" sz="2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40696" y="6382039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79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32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"/>
    </mc:Choice>
    <mc:Fallback>
      <p:transition spd="slow" advTm="5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6823" y="246685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</a:rPr>
              <a:t>Basement 1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493929" y="1627114"/>
            <a:ext cx="1839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Before Modifying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163745" y="4866434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 smtClean="0"/>
              <a:t>After Modifying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688" y="260650"/>
            <a:ext cx="81915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5564" y="3323502"/>
            <a:ext cx="8311624" cy="3333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82639" y="611452"/>
            <a:ext cx="3556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Area = </a:t>
            </a:r>
            <a:r>
              <a:rPr lang="en-US" dirty="0" smtClean="0"/>
              <a:t>2631 m².</a:t>
            </a:r>
            <a:endParaRPr lang="en-US" dirty="0"/>
          </a:p>
          <a:p>
            <a:pPr algn="l" rtl="0"/>
            <a:r>
              <a:rPr lang="en-US" dirty="0" smtClean="0"/>
              <a:t>Floor </a:t>
            </a:r>
            <a:r>
              <a:rPr lang="en-US" dirty="0"/>
              <a:t>height = </a:t>
            </a:r>
            <a:r>
              <a:rPr lang="en-US" dirty="0" smtClean="0"/>
              <a:t>3.3 </a:t>
            </a:r>
            <a:r>
              <a:rPr lang="en-US" dirty="0"/>
              <a:t>m.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76928" y="6444439"/>
            <a:ext cx="771090" cy="365125"/>
          </a:xfrm>
        </p:spPr>
        <p:txBody>
          <a:bodyPr/>
          <a:lstStyle/>
          <a:p>
            <a:fld id="{558D8A1A-929B-4614-97FD-EBDAAF9017A4}" type="slidenum">
              <a:rPr lang="ar-SA" sz="1600" b="1">
                <a:solidFill>
                  <a:schemeClr val="tx1"/>
                </a:solidFill>
              </a:rPr>
              <a:pPr/>
              <a:t>8</a:t>
            </a:fld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16595" y="3612596"/>
            <a:ext cx="2496277" cy="864096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Oval 12"/>
          <p:cNvSpPr/>
          <p:nvPr/>
        </p:nvSpPr>
        <p:spPr>
          <a:xfrm>
            <a:off x="9794425" y="4727064"/>
            <a:ext cx="1248139" cy="64807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Oval 13"/>
          <p:cNvSpPr/>
          <p:nvPr/>
        </p:nvSpPr>
        <p:spPr>
          <a:xfrm>
            <a:off x="10155048" y="3934326"/>
            <a:ext cx="887516" cy="62068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Elbow Connector 14"/>
          <p:cNvCxnSpPr>
            <a:stCxn id="14" idx="0"/>
          </p:cNvCxnSpPr>
          <p:nvPr/>
        </p:nvCxnSpPr>
        <p:spPr>
          <a:xfrm rot="16200000" flipV="1">
            <a:off x="10160905" y="3496424"/>
            <a:ext cx="432047" cy="443758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247865" y="3191992"/>
            <a:ext cx="4175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Ramp slope =13%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23712" y="4612430"/>
            <a:ext cx="887516" cy="62068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Elbow Connector 18"/>
          <p:cNvCxnSpPr>
            <a:stCxn id="18" idx="0"/>
          </p:cNvCxnSpPr>
          <p:nvPr/>
        </p:nvCxnSpPr>
        <p:spPr>
          <a:xfrm rot="16200000" flipV="1">
            <a:off x="3371901" y="4016862"/>
            <a:ext cx="247326" cy="94381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76958" y="4165768"/>
            <a:ext cx="4175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Ramp slope =12%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ar-S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08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92"/>
    </mc:Choice>
    <mc:Fallback>
      <p:transition spd="slow" advTm="11192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3" y="434086"/>
            <a:ext cx="638974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86215" y="980138"/>
            <a:ext cx="2019065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IIC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36" y="1754699"/>
            <a:ext cx="4288405" cy="3847611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45" y="1557337"/>
            <a:ext cx="4959699" cy="392906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2" y="6492875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80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515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"/>
    </mc:Choice>
    <mc:Fallback>
      <p:transition spd="slow" advTm="40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70687" y="3254966"/>
            <a:ext cx="5671202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Quantity surveying and cost analysis</a:t>
            </a:r>
            <a:endParaRPr lang="en-US" sz="4000" dirty="0"/>
          </a:p>
        </p:txBody>
      </p:sp>
      <p:grpSp>
        <p:nvGrpSpPr>
          <p:cNvPr id="6" name="Google Shape;4520;p62"/>
          <p:cNvGrpSpPr>
            <a:grpSpLocks noChangeAspect="1"/>
          </p:cNvGrpSpPr>
          <p:nvPr/>
        </p:nvGrpSpPr>
        <p:grpSpPr>
          <a:xfrm>
            <a:off x="5376330" y="1548306"/>
            <a:ext cx="1459916" cy="1459916"/>
            <a:chOff x="-61354875" y="2671225"/>
            <a:chExt cx="316650" cy="316650"/>
          </a:xfrm>
        </p:grpSpPr>
        <p:sp>
          <p:nvSpPr>
            <p:cNvPr id="7" name="Google Shape;4521;p62"/>
            <p:cNvSpPr/>
            <p:nvPr/>
          </p:nvSpPr>
          <p:spPr>
            <a:xfrm>
              <a:off x="-61354875" y="2671225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11405" y="1701"/>
                  </a:moveTo>
                  <a:cubicBezTo>
                    <a:pt x="11657" y="1701"/>
                    <a:pt x="11847" y="1890"/>
                    <a:pt x="11847" y="2111"/>
                  </a:cubicBezTo>
                  <a:lnTo>
                    <a:pt x="11847" y="3340"/>
                  </a:lnTo>
                  <a:lnTo>
                    <a:pt x="820" y="3340"/>
                  </a:lnTo>
                  <a:lnTo>
                    <a:pt x="820" y="2111"/>
                  </a:lnTo>
                  <a:cubicBezTo>
                    <a:pt x="820" y="1890"/>
                    <a:pt x="1009" y="1701"/>
                    <a:pt x="1198" y="1701"/>
                  </a:cubicBezTo>
                  <a:lnTo>
                    <a:pt x="1639" y="1701"/>
                  </a:lnTo>
                  <a:lnTo>
                    <a:pt x="1639" y="2111"/>
                  </a:lnTo>
                  <a:cubicBezTo>
                    <a:pt x="1639" y="2363"/>
                    <a:pt x="1828" y="2552"/>
                    <a:pt x="2048" y="2552"/>
                  </a:cubicBezTo>
                  <a:cubicBezTo>
                    <a:pt x="2237" y="2552"/>
                    <a:pt x="2427" y="2363"/>
                    <a:pt x="2427" y="2111"/>
                  </a:cubicBezTo>
                  <a:lnTo>
                    <a:pt x="2427" y="1701"/>
                  </a:lnTo>
                  <a:lnTo>
                    <a:pt x="5892" y="1701"/>
                  </a:lnTo>
                  <a:lnTo>
                    <a:pt x="5892" y="2111"/>
                  </a:lnTo>
                  <a:cubicBezTo>
                    <a:pt x="5892" y="2363"/>
                    <a:pt x="6081" y="2552"/>
                    <a:pt x="6333" y="2552"/>
                  </a:cubicBezTo>
                  <a:cubicBezTo>
                    <a:pt x="6585" y="2552"/>
                    <a:pt x="6743" y="2363"/>
                    <a:pt x="6743" y="2111"/>
                  </a:cubicBezTo>
                  <a:lnTo>
                    <a:pt x="6743" y="1701"/>
                  </a:lnTo>
                  <a:lnTo>
                    <a:pt x="10208" y="1701"/>
                  </a:lnTo>
                  <a:lnTo>
                    <a:pt x="10208" y="2111"/>
                  </a:lnTo>
                  <a:cubicBezTo>
                    <a:pt x="10208" y="2363"/>
                    <a:pt x="10397" y="2552"/>
                    <a:pt x="10618" y="2552"/>
                  </a:cubicBezTo>
                  <a:cubicBezTo>
                    <a:pt x="10870" y="2552"/>
                    <a:pt x="11027" y="2363"/>
                    <a:pt x="11027" y="2111"/>
                  </a:cubicBezTo>
                  <a:lnTo>
                    <a:pt x="11027" y="1701"/>
                  </a:lnTo>
                  <a:close/>
                  <a:moveTo>
                    <a:pt x="11878" y="4159"/>
                  </a:moveTo>
                  <a:lnTo>
                    <a:pt x="11878" y="6112"/>
                  </a:lnTo>
                  <a:lnTo>
                    <a:pt x="11847" y="6112"/>
                  </a:lnTo>
                  <a:cubicBezTo>
                    <a:pt x="11090" y="5072"/>
                    <a:pt x="9862" y="4442"/>
                    <a:pt x="8538" y="4442"/>
                  </a:cubicBezTo>
                  <a:cubicBezTo>
                    <a:pt x="6239" y="4442"/>
                    <a:pt x="4411" y="6301"/>
                    <a:pt x="4411" y="8569"/>
                  </a:cubicBezTo>
                  <a:cubicBezTo>
                    <a:pt x="4411" y="9168"/>
                    <a:pt x="4506" y="9735"/>
                    <a:pt x="4758" y="10239"/>
                  </a:cubicBezTo>
                  <a:lnTo>
                    <a:pt x="1261" y="10239"/>
                  </a:lnTo>
                  <a:cubicBezTo>
                    <a:pt x="1009" y="10239"/>
                    <a:pt x="851" y="10050"/>
                    <a:pt x="851" y="9830"/>
                  </a:cubicBezTo>
                  <a:lnTo>
                    <a:pt x="851" y="4159"/>
                  </a:lnTo>
                  <a:close/>
                  <a:moveTo>
                    <a:pt x="8538" y="5261"/>
                  </a:moveTo>
                  <a:cubicBezTo>
                    <a:pt x="10334" y="5261"/>
                    <a:pt x="11847" y="6774"/>
                    <a:pt x="11847" y="8569"/>
                  </a:cubicBezTo>
                  <a:cubicBezTo>
                    <a:pt x="11847" y="10397"/>
                    <a:pt x="10334" y="11877"/>
                    <a:pt x="8538" y="11877"/>
                  </a:cubicBezTo>
                  <a:cubicBezTo>
                    <a:pt x="6711" y="11877"/>
                    <a:pt x="5230" y="10397"/>
                    <a:pt x="5230" y="8569"/>
                  </a:cubicBezTo>
                  <a:cubicBezTo>
                    <a:pt x="5230" y="6774"/>
                    <a:pt x="6743" y="5261"/>
                    <a:pt x="8538" y="5261"/>
                  </a:cubicBezTo>
                  <a:close/>
                  <a:moveTo>
                    <a:pt x="2048" y="0"/>
                  </a:moveTo>
                  <a:cubicBezTo>
                    <a:pt x="1828" y="0"/>
                    <a:pt x="1639" y="189"/>
                    <a:pt x="1639" y="441"/>
                  </a:cubicBezTo>
                  <a:lnTo>
                    <a:pt x="1639" y="851"/>
                  </a:lnTo>
                  <a:lnTo>
                    <a:pt x="1198" y="851"/>
                  </a:lnTo>
                  <a:cubicBezTo>
                    <a:pt x="536" y="851"/>
                    <a:pt x="1" y="1418"/>
                    <a:pt x="1" y="2079"/>
                  </a:cubicBezTo>
                  <a:lnTo>
                    <a:pt x="1" y="9798"/>
                  </a:lnTo>
                  <a:cubicBezTo>
                    <a:pt x="1" y="10460"/>
                    <a:pt x="536" y="11027"/>
                    <a:pt x="1198" y="11027"/>
                  </a:cubicBezTo>
                  <a:lnTo>
                    <a:pt x="5230" y="11027"/>
                  </a:lnTo>
                  <a:cubicBezTo>
                    <a:pt x="5987" y="12003"/>
                    <a:pt x="7184" y="12665"/>
                    <a:pt x="8538" y="12665"/>
                  </a:cubicBezTo>
                  <a:cubicBezTo>
                    <a:pt x="10807" y="12665"/>
                    <a:pt x="12666" y="10838"/>
                    <a:pt x="12666" y="8538"/>
                  </a:cubicBezTo>
                  <a:lnTo>
                    <a:pt x="12666" y="2079"/>
                  </a:lnTo>
                  <a:cubicBezTo>
                    <a:pt x="12666" y="1418"/>
                    <a:pt x="12130" y="851"/>
                    <a:pt x="11405" y="851"/>
                  </a:cubicBezTo>
                  <a:lnTo>
                    <a:pt x="11027" y="851"/>
                  </a:lnTo>
                  <a:lnTo>
                    <a:pt x="11027" y="441"/>
                  </a:lnTo>
                  <a:cubicBezTo>
                    <a:pt x="11027" y="189"/>
                    <a:pt x="10807" y="0"/>
                    <a:pt x="10618" y="0"/>
                  </a:cubicBezTo>
                  <a:cubicBezTo>
                    <a:pt x="10397" y="0"/>
                    <a:pt x="10177" y="189"/>
                    <a:pt x="10177" y="441"/>
                  </a:cubicBezTo>
                  <a:lnTo>
                    <a:pt x="10177" y="851"/>
                  </a:lnTo>
                  <a:lnTo>
                    <a:pt x="6711" y="851"/>
                  </a:lnTo>
                  <a:lnTo>
                    <a:pt x="6711" y="441"/>
                  </a:lnTo>
                  <a:cubicBezTo>
                    <a:pt x="6711" y="189"/>
                    <a:pt x="6522" y="0"/>
                    <a:pt x="6333" y="0"/>
                  </a:cubicBezTo>
                  <a:cubicBezTo>
                    <a:pt x="6081" y="0"/>
                    <a:pt x="5892" y="189"/>
                    <a:pt x="5892" y="441"/>
                  </a:cubicBezTo>
                  <a:lnTo>
                    <a:pt x="5892" y="851"/>
                  </a:lnTo>
                  <a:lnTo>
                    <a:pt x="2427" y="851"/>
                  </a:lnTo>
                  <a:lnTo>
                    <a:pt x="2427" y="441"/>
                  </a:lnTo>
                  <a:cubicBezTo>
                    <a:pt x="2427" y="189"/>
                    <a:pt x="2237" y="0"/>
                    <a:pt x="204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22;p62"/>
            <p:cNvSpPr/>
            <p:nvPr/>
          </p:nvSpPr>
          <p:spPr>
            <a:xfrm>
              <a:off x="-61172925" y="2813775"/>
              <a:ext cx="62225" cy="145725"/>
            </a:xfrm>
            <a:custGeom>
              <a:avLst/>
              <a:gdLst/>
              <a:ahLst/>
              <a:cxnLst/>
              <a:rect l="l" t="t" r="r" b="b"/>
              <a:pathLst>
                <a:path w="2489" h="5829" extrusionOk="0">
                  <a:moveTo>
                    <a:pt x="1260" y="0"/>
                  </a:moveTo>
                  <a:cubicBezTo>
                    <a:pt x="1008" y="0"/>
                    <a:pt x="819" y="190"/>
                    <a:pt x="819" y="410"/>
                  </a:cubicBezTo>
                  <a:lnTo>
                    <a:pt x="819" y="662"/>
                  </a:lnTo>
                  <a:cubicBezTo>
                    <a:pt x="347" y="820"/>
                    <a:pt x="0" y="1292"/>
                    <a:pt x="0" y="1859"/>
                  </a:cubicBezTo>
                  <a:cubicBezTo>
                    <a:pt x="0" y="2521"/>
                    <a:pt x="536" y="2899"/>
                    <a:pt x="977" y="3245"/>
                  </a:cubicBezTo>
                  <a:cubicBezTo>
                    <a:pt x="1292" y="3466"/>
                    <a:pt x="1639" y="3687"/>
                    <a:pt x="1639" y="3939"/>
                  </a:cubicBezTo>
                  <a:cubicBezTo>
                    <a:pt x="1639" y="4191"/>
                    <a:pt x="1450" y="4380"/>
                    <a:pt x="1260" y="4380"/>
                  </a:cubicBezTo>
                  <a:cubicBezTo>
                    <a:pt x="1008" y="4380"/>
                    <a:pt x="819" y="4191"/>
                    <a:pt x="819" y="3939"/>
                  </a:cubicBezTo>
                  <a:cubicBezTo>
                    <a:pt x="819" y="3718"/>
                    <a:pt x="630" y="3498"/>
                    <a:pt x="441" y="3498"/>
                  </a:cubicBezTo>
                  <a:cubicBezTo>
                    <a:pt x="189" y="3498"/>
                    <a:pt x="0" y="3718"/>
                    <a:pt x="0" y="3939"/>
                  </a:cubicBezTo>
                  <a:cubicBezTo>
                    <a:pt x="0" y="4506"/>
                    <a:pt x="347" y="4915"/>
                    <a:pt x="819" y="5136"/>
                  </a:cubicBezTo>
                  <a:lnTo>
                    <a:pt x="819" y="5388"/>
                  </a:lnTo>
                  <a:cubicBezTo>
                    <a:pt x="819" y="5640"/>
                    <a:pt x="1008" y="5829"/>
                    <a:pt x="1260" y="5829"/>
                  </a:cubicBezTo>
                  <a:cubicBezTo>
                    <a:pt x="1481" y="5829"/>
                    <a:pt x="1639" y="5640"/>
                    <a:pt x="1639" y="5388"/>
                  </a:cubicBezTo>
                  <a:lnTo>
                    <a:pt x="1639" y="5136"/>
                  </a:lnTo>
                  <a:cubicBezTo>
                    <a:pt x="2111" y="4978"/>
                    <a:pt x="2489" y="4506"/>
                    <a:pt x="2489" y="3939"/>
                  </a:cubicBezTo>
                  <a:cubicBezTo>
                    <a:pt x="2489" y="3277"/>
                    <a:pt x="1922" y="2867"/>
                    <a:pt x="1481" y="2552"/>
                  </a:cubicBezTo>
                  <a:cubicBezTo>
                    <a:pt x="1166" y="2332"/>
                    <a:pt x="819" y="2080"/>
                    <a:pt x="819" y="1859"/>
                  </a:cubicBezTo>
                  <a:cubicBezTo>
                    <a:pt x="819" y="1607"/>
                    <a:pt x="1008" y="1418"/>
                    <a:pt x="1260" y="1418"/>
                  </a:cubicBezTo>
                  <a:cubicBezTo>
                    <a:pt x="1513" y="1418"/>
                    <a:pt x="1639" y="1607"/>
                    <a:pt x="1639" y="1859"/>
                  </a:cubicBezTo>
                  <a:cubicBezTo>
                    <a:pt x="1639" y="2080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59"/>
                  </a:cubicBezTo>
                  <a:cubicBezTo>
                    <a:pt x="2489" y="1292"/>
                    <a:pt x="2143" y="883"/>
                    <a:pt x="1639" y="662"/>
                  </a:cubicBezTo>
                  <a:lnTo>
                    <a:pt x="1639" y="410"/>
                  </a:lnTo>
                  <a:cubicBezTo>
                    <a:pt x="1639" y="158"/>
                    <a:pt x="1450" y="0"/>
                    <a:pt x="126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523;p62"/>
            <p:cNvSpPr/>
            <p:nvPr/>
          </p:nvSpPr>
          <p:spPr>
            <a:xfrm>
              <a:off x="-61313925" y="279645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0"/>
                    <a:pt x="1639" y="378"/>
                  </a:cubicBezTo>
                  <a:cubicBezTo>
                    <a:pt x="1639" y="158"/>
                    <a:pt x="1419" y="0"/>
                    <a:pt x="12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4524;p62"/>
            <p:cNvSpPr/>
            <p:nvPr/>
          </p:nvSpPr>
          <p:spPr>
            <a:xfrm>
              <a:off x="-61313925" y="283740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1"/>
                  </a:moveTo>
                  <a:cubicBezTo>
                    <a:pt x="158" y="1"/>
                    <a:pt x="1" y="190"/>
                    <a:pt x="1" y="442"/>
                  </a:cubicBezTo>
                  <a:cubicBezTo>
                    <a:pt x="1" y="631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1"/>
                    <a:pt x="1639" y="442"/>
                  </a:cubicBezTo>
                  <a:cubicBezTo>
                    <a:pt x="1639" y="190"/>
                    <a:pt x="1419" y="1"/>
                    <a:pt x="123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525;p62"/>
            <p:cNvSpPr/>
            <p:nvPr/>
          </p:nvSpPr>
          <p:spPr>
            <a:xfrm>
              <a:off x="-61313925" y="2877575"/>
              <a:ext cx="40975" cy="22075"/>
            </a:xfrm>
            <a:custGeom>
              <a:avLst/>
              <a:gdLst/>
              <a:ahLst/>
              <a:cxnLst/>
              <a:rect l="l" t="t" r="r" b="b"/>
              <a:pathLst>
                <a:path w="1639" h="883" extrusionOk="0">
                  <a:moveTo>
                    <a:pt x="410" y="0"/>
                  </a:moveTo>
                  <a:cubicBezTo>
                    <a:pt x="158" y="0"/>
                    <a:pt x="1" y="221"/>
                    <a:pt x="1" y="441"/>
                  </a:cubicBezTo>
                  <a:cubicBezTo>
                    <a:pt x="1" y="693"/>
                    <a:pt x="158" y="883"/>
                    <a:pt x="410" y="883"/>
                  </a:cubicBezTo>
                  <a:lnTo>
                    <a:pt x="1230" y="883"/>
                  </a:lnTo>
                  <a:cubicBezTo>
                    <a:pt x="1482" y="883"/>
                    <a:pt x="1639" y="693"/>
                    <a:pt x="1639" y="441"/>
                  </a:cubicBezTo>
                  <a:cubicBezTo>
                    <a:pt x="1639" y="221"/>
                    <a:pt x="1419" y="0"/>
                    <a:pt x="12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69444" y="6370163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81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"/>
    </mc:Choice>
    <mc:Fallback>
      <p:transition spd="slow" advTm="25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7"/>
            <a:ext cx="6861372" cy="122643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Quantity Surveying and cost analysis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704006" y="2009784"/>
            <a:ext cx="9309737" cy="3694981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budgeted cost of the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project is </a:t>
            </a:r>
            <a:r>
              <a:rPr lang="en-US" sz="2800" dirty="0">
                <a:sym typeface="Wingdings" panose="05000000000000000000" pitchFamily="2" charset="2"/>
              </a:rPr>
              <a:t>104208000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unit cost of the project is </a:t>
            </a:r>
            <a:r>
              <a:rPr lang="en-US" sz="2800" dirty="0"/>
              <a:t>2200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budgeted cost of structural system is </a:t>
            </a:r>
            <a:r>
              <a:rPr lang="en-US" sz="2800" dirty="0" smtClean="0"/>
              <a:t>61573600 </a:t>
            </a:r>
            <a:r>
              <a:rPr lang="en-US" sz="2800" dirty="0" smtClean="0">
                <a:solidFill>
                  <a:schemeClr val="tx2"/>
                </a:solidFill>
              </a:rPr>
              <a:t>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The budgeted cost of mechanical system is </a:t>
            </a:r>
            <a:r>
              <a:rPr lang="en-US" sz="2800" dirty="0" smtClean="0">
                <a:sym typeface="Wingdings" panose="05000000000000000000" pitchFamily="2" charset="2"/>
              </a:rPr>
              <a:t>3900700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budgeted cost of electrical system is </a:t>
            </a:r>
            <a:r>
              <a:rPr lang="en-US" sz="2800" dirty="0" smtClean="0"/>
              <a:t>11636100 </a:t>
            </a:r>
            <a:r>
              <a:rPr lang="en-US" sz="2800" dirty="0" smtClean="0">
                <a:solidFill>
                  <a:schemeClr val="tx2"/>
                </a:solidFill>
              </a:rPr>
              <a:t>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sz="28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45694" y="6334537"/>
            <a:ext cx="771090" cy="365125"/>
          </a:xfrm>
        </p:spPr>
        <p:txBody>
          <a:bodyPr/>
          <a:lstStyle/>
          <a:p>
            <a:fld id="{6D22F896-40B5-4ADD-8801-0D06FADFA095}" type="slidenum">
              <a:rPr lang="en-US" sz="1600" b="1">
                <a:solidFill>
                  <a:schemeClr val="tx1"/>
                </a:solidFill>
              </a:rPr>
              <a:t>82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70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8"/>
    </mc:Choice>
    <mc:Fallback>
      <p:transition spd="slow" advTm="488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119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9531"/>
    </mc:Choice>
    <mc:Fallback>
      <p:transition spd="slow" advTm="28953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30865" y="260648"/>
            <a:ext cx="24300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Ground </a:t>
            </a:r>
            <a:r>
              <a:rPr lang="en-US" b="1" dirty="0"/>
              <a:t>and 1st </a:t>
            </a:r>
            <a:r>
              <a:rPr lang="en-US" b="1" dirty="0" smtClean="0"/>
              <a:t> Floor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430864" y="1830272"/>
            <a:ext cx="1839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Before Modifying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179194" y="4913654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b="1" dirty="0" smtClean="0"/>
              <a:t>After Modifying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950" y="116633"/>
            <a:ext cx="8242300" cy="305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0950" y="3479100"/>
            <a:ext cx="7521262" cy="286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629535" y="629944"/>
            <a:ext cx="3556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Area = </a:t>
            </a:r>
            <a:r>
              <a:rPr lang="en-US" dirty="0" smtClean="0"/>
              <a:t>2631 m².</a:t>
            </a:r>
            <a:endParaRPr lang="en-US" dirty="0"/>
          </a:p>
          <a:p>
            <a:pPr algn="l" rtl="0"/>
            <a:r>
              <a:rPr lang="en-US" dirty="0" smtClean="0"/>
              <a:t>Floor </a:t>
            </a:r>
            <a:r>
              <a:rPr lang="en-US" dirty="0"/>
              <a:t>height = </a:t>
            </a:r>
            <a:r>
              <a:rPr lang="en-US" dirty="0" smtClean="0"/>
              <a:t>5.3 </a:t>
            </a:r>
            <a:r>
              <a:rPr lang="en-US" dirty="0"/>
              <a:t>m.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289201" y="6346915"/>
            <a:ext cx="771090" cy="365125"/>
          </a:xfrm>
        </p:spPr>
        <p:txBody>
          <a:bodyPr/>
          <a:lstStyle/>
          <a:p>
            <a:fld id="{558D8A1A-929B-4614-97FD-EBDAAF9017A4}" type="slidenum">
              <a:rPr lang="ar-SA" sz="1600" b="1">
                <a:solidFill>
                  <a:schemeClr val="tx1"/>
                </a:solidFill>
              </a:rPr>
              <a:t>9</a:t>
            </a:fld>
            <a:endParaRPr lang="ar-SA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8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41"/>
    </mc:Choice>
    <mc:Fallback>
      <p:transition spd="slow" advTm="874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>
        <a:gradFill>
          <a:gsLst>
            <a:gs pos="23000">
              <a:schemeClr val="accent5">
                <a:lumMod val="5000"/>
                <a:lumOff val="95000"/>
              </a:schemeClr>
            </a:gs>
            <a:gs pos="70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13406</TotalTime>
  <Words>1635</Words>
  <Application>Microsoft Office PowerPoint</Application>
  <PresentationFormat>Custom</PresentationFormat>
  <Paragraphs>745</Paragraphs>
  <Slides>83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84" baseType="lpstr">
      <vt:lpstr>Circuit</vt:lpstr>
      <vt:lpstr>PowerPoint Presentation</vt:lpstr>
      <vt:lpstr>Contents</vt:lpstr>
      <vt:lpstr>PowerPoint Presentation</vt:lpstr>
      <vt:lpstr>PowerPoint Presentation</vt:lpstr>
      <vt:lpstr>PowerPoint Presentation</vt:lpstr>
      <vt:lpstr>Architectural Plans before and after modification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Elevations before and after modification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Daylight factor</vt:lpstr>
      <vt:lpstr>Treatments used</vt:lpstr>
      <vt:lpstr>Daylight factor</vt:lpstr>
      <vt:lpstr>Construction layers and U-value</vt:lpstr>
      <vt:lpstr>Heating load</vt:lpstr>
      <vt:lpstr>cooling load</vt:lpstr>
      <vt:lpstr>Simulation output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Sondus yaseen</dc:creator>
  <cp:lastModifiedBy>Mohanad</cp:lastModifiedBy>
  <cp:revision>328</cp:revision>
  <dcterms:created xsi:type="dcterms:W3CDTF">2021-01-07T09:44:18Z</dcterms:created>
  <dcterms:modified xsi:type="dcterms:W3CDTF">2022-05-30T18:35:44Z</dcterms:modified>
</cp:coreProperties>
</file>