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8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47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</p:sldIdLst>
  <p:sldSz cy="5143500" cx="9144000"/>
  <p:notesSz cx="6858000" cy="9144000"/>
  <p:embeddedFontLst>
    <p:embeddedFont>
      <p:font typeface="Roboto"/>
      <p:regular r:id="rId55"/>
      <p:bold r:id="rId56"/>
      <p:italic r:id="rId57"/>
      <p:boldItalic r:id="rId58"/>
    </p:embeddedFont>
    <p:embeddedFont>
      <p:font typeface="Source Sans Pro"/>
      <p:regular r:id="rId59"/>
      <p:bold r:id="rId60"/>
      <p:italic r:id="rId61"/>
      <p:boldItalic r:id="rId6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0BF97DA-3DD2-4877-AA2B-200B971B1BF2}">
  <a:tblStyle styleId="{30BF97DA-3DD2-4877-AA2B-200B971B1BF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2" Type="http://schemas.openxmlformats.org/officeDocument/2006/relationships/font" Target="fonts/SourceSansPro-boldItalic.fntdata"/><Relationship Id="rId61" Type="http://schemas.openxmlformats.org/officeDocument/2006/relationships/font" Target="fonts/SourceSansPro-italic.fntdata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60" Type="http://schemas.openxmlformats.org/officeDocument/2006/relationships/font" Target="fonts/SourceSansPro-bold.fntdata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11" Type="http://schemas.openxmlformats.org/officeDocument/2006/relationships/slide" Target="slides/slide5.xml"/><Relationship Id="rId55" Type="http://schemas.openxmlformats.org/officeDocument/2006/relationships/font" Target="fonts/Roboto-regular.fntdata"/><Relationship Id="rId10" Type="http://schemas.openxmlformats.org/officeDocument/2006/relationships/slide" Target="slides/slide4.xml"/><Relationship Id="rId54" Type="http://schemas.openxmlformats.org/officeDocument/2006/relationships/slide" Target="slides/slide48.xml"/><Relationship Id="rId13" Type="http://schemas.openxmlformats.org/officeDocument/2006/relationships/slide" Target="slides/slide7.xml"/><Relationship Id="rId57" Type="http://schemas.openxmlformats.org/officeDocument/2006/relationships/font" Target="fonts/Roboto-italic.fntdata"/><Relationship Id="rId12" Type="http://schemas.openxmlformats.org/officeDocument/2006/relationships/slide" Target="slides/slide6.xml"/><Relationship Id="rId56" Type="http://schemas.openxmlformats.org/officeDocument/2006/relationships/font" Target="fonts/Roboto-bold.fntdata"/><Relationship Id="rId15" Type="http://schemas.openxmlformats.org/officeDocument/2006/relationships/slide" Target="slides/slide9.xml"/><Relationship Id="rId59" Type="http://schemas.openxmlformats.org/officeDocument/2006/relationships/font" Target="fonts/SourceSansPro-regular.fntdata"/><Relationship Id="rId14" Type="http://schemas.openxmlformats.org/officeDocument/2006/relationships/slide" Target="slides/slide8.xml"/><Relationship Id="rId58" Type="http://schemas.openxmlformats.org/officeDocument/2006/relationships/font" Target="fonts/Roboto-bold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6cbf579cf0_0_37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6cbf579cf0_0_37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6cbf579cf0_0_2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6cbf579cf0_0_2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7617329083_2_9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7617329083_2_9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7617329083_2_9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7617329083_2_9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7617329083_2_9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7617329083_2_9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7617329083_2_10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7617329083_2_10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7617329083_2_1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7617329083_2_1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6cbf579cf0_0_43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6cbf579cf0_0_43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7617329083_2_2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2" name="Google Shape;492;g7617329083_2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7617329083_2_3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7617329083_2_3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7617329083_2_3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7617329083_2_3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c6f9e470d_0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c6f9e470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7617329083_2_1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9" name="Google Shape;539;g7617329083_2_1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g7617329083_2_3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2" name="Google Shape;552;g7617329083_2_3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6cbf579cf0_0_20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6cbf579cf0_0_20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7617329083_3_3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7" name="Google Shape;577;g7617329083_3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g7617329083_3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5" name="Google Shape;585;g7617329083_3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g7617329083_3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5" name="Google Shape;595;g7617329083_3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c6f9e470d_0_4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5" name="Google Shape;605;gc6f9e470d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g7617329083_3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3" name="Google Shape;613;g7617329083_3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6ccfb07500_0_10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6ccfb07500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g7617329083_3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8" name="Google Shape;628;g7617329083_3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6cbf579cf0_0_329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6cbf579cf0_0_32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6ccfb07500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5" name="Google Shape;635;g6ccfb0750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g6ccfb07500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3" name="Google Shape;643;g6ccfb07500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g6ccfb07500_0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3" name="Google Shape;653;g6ccfb07500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6ccfb07500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1" name="Google Shape;661;g6ccfb07500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g6ccfb07500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9" name="Google Shape;669;g6ccfb07500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6ccfb07500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6ccfb07500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g6ccfb07500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3" name="Google Shape;683;g6ccfb07500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g6ccfb07500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g6ccfb07500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g6ccfb07500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8" name="Google Shape;698;g6ccfb07500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g6ccfb07500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5" name="Google Shape;705;g6ccfb07500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c6f9e470d_0_2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c6f9e470d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g6ccfb07500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2" name="Google Shape;712;g6ccfb07500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g6ccfb07500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9" name="Google Shape;719;g6ccfb07500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g6ccfb07500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7" name="Google Shape;727;g6ccfb07500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3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g6ccfb07500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5" name="Google Shape;735;g6ccfb07500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g6ccfb07500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1" name="Google Shape;741;g6ccfb07500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g6ccfb07500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0" name="Google Shape;750;g6ccfb07500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g6cbf579cf0_0_23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7" name="Google Shape;757;g6cbf579cf0_0_23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g6cbf579cf0_0_33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3" name="Google Shape;763;g6cbf579cf0_0_33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8" name="Shape 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Google Shape;769;g6cbf579cf0_0_33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0" name="Google Shape;770;g6cbf579cf0_0_33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6cbf579cf0_0_332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6cbf579cf0_0_33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6cbf579cf0_0_398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6cbf579cf0_0_39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6cbf579cf0_0_33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6cbf579cf0_0_33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6cbf579cf0_0_40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6cbf579cf0_0_40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222222"/>
                </a:solidFill>
              </a:rPr>
              <a:t>Do we have the same observations from one network to another?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c6f9e470d_0_3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c6f9e470d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70" name="Google Shape;70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oogle Shape;72;p1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3" name="Google Shape;73;p1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1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8" name="Google Shape;78;p12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2">
  <p:cSld name="AUTOLAYOUT_2">
    <p:bg>
      <p:bgPr>
        <a:solidFill>
          <a:srgbClr val="FFFFFF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4"/>
          <p:cNvSpPr/>
          <p:nvPr/>
        </p:nvSpPr>
        <p:spPr>
          <a:xfrm>
            <a:off x="0" y="3692275"/>
            <a:ext cx="9144087" cy="1364606"/>
          </a:xfrm>
          <a:custGeom>
            <a:rect b="b" l="l" r="r" t="t"/>
            <a:pathLst>
              <a:path extrusionOk="0" h="72779" w="472807">
                <a:moveTo>
                  <a:pt x="0" y="72779"/>
                </a:moveTo>
                <a:lnTo>
                  <a:pt x="27992" y="46314"/>
                </a:lnTo>
                <a:lnTo>
                  <a:pt x="46313" y="57511"/>
                </a:lnTo>
                <a:lnTo>
                  <a:pt x="86520" y="0"/>
                </a:lnTo>
                <a:lnTo>
                  <a:pt x="153700" y="62600"/>
                </a:lnTo>
                <a:lnTo>
                  <a:pt x="172022" y="21885"/>
                </a:lnTo>
                <a:lnTo>
                  <a:pt x="202559" y="44278"/>
                </a:lnTo>
                <a:lnTo>
                  <a:pt x="233095" y="27483"/>
                </a:lnTo>
                <a:lnTo>
                  <a:pt x="265159" y="44278"/>
                </a:lnTo>
                <a:lnTo>
                  <a:pt x="304347" y="20358"/>
                </a:lnTo>
                <a:lnTo>
                  <a:pt x="358804" y="45805"/>
                </a:lnTo>
                <a:lnTo>
                  <a:pt x="387814" y="18322"/>
                </a:lnTo>
                <a:lnTo>
                  <a:pt x="430056" y="49877"/>
                </a:lnTo>
                <a:lnTo>
                  <a:pt x="472807" y="16286"/>
                </a:lnTo>
              </a:path>
            </a:pathLst>
          </a:custGeom>
          <a:noFill/>
          <a:ln cap="flat" cmpd="sng" w="9525">
            <a:solidFill>
              <a:srgbClr val="BCBCBC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4"/>
          <p:cNvSpPr txBox="1"/>
          <p:nvPr>
            <p:ph type="ctrTitle"/>
          </p:nvPr>
        </p:nvSpPr>
        <p:spPr>
          <a:xfrm>
            <a:off x="589350" y="843375"/>
            <a:ext cx="6883800" cy="16581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b="1" sz="4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b="1" sz="42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b="1" sz="42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b="1" sz="42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b="1" sz="42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b="1" sz="42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b="1" sz="42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b="1" sz="42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b="1" sz="4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87" name="Google Shape;8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AUTOLAYOUT_3">
    <p:bg>
      <p:bgPr>
        <a:solidFill>
          <a:srgbClr val="FFFFFF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5"/>
          <p:cNvSpPr/>
          <p:nvPr/>
        </p:nvSpPr>
        <p:spPr>
          <a:xfrm>
            <a:off x="2140800" y="3781876"/>
            <a:ext cx="4862400" cy="124200"/>
          </a:xfrm>
          <a:prstGeom prst="rect">
            <a:avLst/>
          </a:prstGeom>
          <a:solidFill>
            <a:srgbClr val="0D47A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5"/>
          <p:cNvSpPr/>
          <p:nvPr/>
        </p:nvSpPr>
        <p:spPr>
          <a:xfrm>
            <a:off x="2140800" y="1237413"/>
            <a:ext cx="4862400" cy="124200"/>
          </a:xfrm>
          <a:prstGeom prst="rect">
            <a:avLst/>
          </a:prstGeom>
          <a:solidFill>
            <a:srgbClr val="0D47A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5"/>
          <p:cNvSpPr txBox="1"/>
          <p:nvPr>
            <p:ph type="title"/>
          </p:nvPr>
        </p:nvSpPr>
        <p:spPr>
          <a:xfrm>
            <a:off x="2140800" y="1630500"/>
            <a:ext cx="4862400" cy="18825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47A1"/>
              </a:buClr>
              <a:buSzPts val="4000"/>
              <a:buNone/>
              <a:defRPr b="1" sz="4000">
                <a:solidFill>
                  <a:srgbClr val="0D47A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47A1"/>
              </a:buClr>
              <a:buSzPts val="4000"/>
              <a:buNone/>
              <a:defRPr b="1" sz="4000">
                <a:solidFill>
                  <a:srgbClr val="0D47A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47A1"/>
              </a:buClr>
              <a:buSzPts val="4000"/>
              <a:buNone/>
              <a:defRPr b="1" sz="4000">
                <a:solidFill>
                  <a:srgbClr val="0D47A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47A1"/>
              </a:buClr>
              <a:buSzPts val="4000"/>
              <a:buNone/>
              <a:defRPr b="1" sz="4000">
                <a:solidFill>
                  <a:srgbClr val="0D47A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47A1"/>
              </a:buClr>
              <a:buSzPts val="4000"/>
              <a:buNone/>
              <a:defRPr b="1" sz="4000">
                <a:solidFill>
                  <a:srgbClr val="0D47A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47A1"/>
              </a:buClr>
              <a:buSzPts val="4000"/>
              <a:buNone/>
              <a:defRPr b="1" sz="4000">
                <a:solidFill>
                  <a:srgbClr val="0D47A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47A1"/>
              </a:buClr>
              <a:buSzPts val="4000"/>
              <a:buNone/>
              <a:defRPr b="1" sz="4000">
                <a:solidFill>
                  <a:srgbClr val="0D47A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47A1"/>
              </a:buClr>
              <a:buSzPts val="4000"/>
              <a:buNone/>
              <a:defRPr b="1" sz="4000">
                <a:solidFill>
                  <a:srgbClr val="0D47A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47A1"/>
              </a:buClr>
              <a:buSzPts val="4000"/>
              <a:buNone/>
              <a:defRPr b="1" sz="4000">
                <a:solidFill>
                  <a:srgbClr val="0D47A1"/>
                </a:solidFill>
              </a:defRPr>
            </a:lvl9pPr>
          </a:lstStyle>
          <a:p/>
        </p:txBody>
      </p:sp>
      <p:sp>
        <p:nvSpPr>
          <p:cNvPr id="93" name="Google Shape;93;p1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0D47A1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0D47A1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0D47A1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0D47A1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0D47A1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0D47A1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0D47A1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0D47A1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0D47A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AUTOLAYOUT_4">
    <p:bg>
      <p:bgPr>
        <a:solidFill>
          <a:srgbClr val="FFFFFF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6"/>
          <p:cNvSpPr/>
          <p:nvPr/>
        </p:nvSpPr>
        <p:spPr>
          <a:xfrm>
            <a:off x="1860600" y="0"/>
            <a:ext cx="7283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7" name="Google Shape;97;p16"/>
          <p:cNvCxnSpPr/>
          <p:nvPr/>
        </p:nvCxnSpPr>
        <p:spPr>
          <a:xfrm>
            <a:off x="2586875" y="1615600"/>
            <a:ext cx="3057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8" name="Google Shape;98;p16"/>
          <p:cNvSpPr txBox="1"/>
          <p:nvPr>
            <p:ph type="title"/>
          </p:nvPr>
        </p:nvSpPr>
        <p:spPr>
          <a:xfrm>
            <a:off x="2469775" y="426200"/>
            <a:ext cx="5867400" cy="9951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b="1" sz="3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b="1" sz="3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b="1" sz="3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b="1" sz="3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b="1" sz="3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b="1" sz="3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b="1" sz="3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b="1" sz="3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b="1" sz="3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16"/>
          <p:cNvSpPr txBox="1"/>
          <p:nvPr>
            <p:ph idx="1" type="body"/>
          </p:nvPr>
        </p:nvSpPr>
        <p:spPr>
          <a:xfrm>
            <a:off x="2469775" y="1874225"/>
            <a:ext cx="5867400" cy="25506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 sz="18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 sz="1400"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 sz="1400"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 sz="1400"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 sz="1400"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 sz="1400"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4">
  <p:cSld name="AUTOLAYOUT_6">
    <p:bg>
      <p:bgPr>
        <a:solidFill>
          <a:srgbClr val="FFFFFF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7"/>
          <p:cNvSpPr/>
          <p:nvPr/>
        </p:nvSpPr>
        <p:spPr>
          <a:xfrm>
            <a:off x="2355525" y="312600"/>
            <a:ext cx="4518300" cy="4518300"/>
          </a:xfrm>
          <a:prstGeom prst="ellipse">
            <a:avLst/>
          </a:prstGeom>
          <a:noFill/>
          <a:ln cap="flat" cmpd="sng" w="76200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7"/>
          <p:cNvSpPr/>
          <p:nvPr/>
        </p:nvSpPr>
        <p:spPr>
          <a:xfrm>
            <a:off x="2581178" y="538253"/>
            <a:ext cx="4066800" cy="4066800"/>
          </a:xfrm>
          <a:prstGeom prst="ellipse">
            <a:avLst/>
          </a:prstGeom>
          <a:noFill/>
          <a:ln cap="flat" cmpd="sng" w="28575">
            <a:solidFill>
              <a:srgbClr val="EE22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7"/>
          <p:cNvSpPr txBox="1"/>
          <p:nvPr>
            <p:ph type="ctrTitle"/>
          </p:nvPr>
        </p:nvSpPr>
        <p:spPr>
          <a:xfrm>
            <a:off x="2857500" y="1679600"/>
            <a:ext cx="3505200" cy="17841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b="1"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06" name="Google Shape;106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3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/>
          <p:nvPr/>
        </p:nvSpPr>
        <p:spPr>
          <a:xfrm>
            <a:off x="0" y="4891594"/>
            <a:ext cx="9144000" cy="252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7" name="Google Shape;37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3" name="Google Shape;43;p7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oogle Shape;46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47" name="Google Shape;47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8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6" name="Google Shape;56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7" name="Google Shape;57;p9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8" name="Google Shape;58;p9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9" name="Google Shape;5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">
  <p:cSld name="SECTION_TITLE_AND_DESCRIPTION_1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/>
          <p:nvPr/>
        </p:nvSpPr>
        <p:spPr>
          <a:xfrm>
            <a:off x="21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0"/>
          <p:cNvSpPr txBox="1"/>
          <p:nvPr>
            <p:ph idx="1" type="body"/>
          </p:nvPr>
        </p:nvSpPr>
        <p:spPr>
          <a:xfrm>
            <a:off x="369600" y="7243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cxnSp>
        <p:nvCxnSpPr>
          <p:cNvPr id="64" name="Google Shape;64;p1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5" name="Google Shape;65;p10"/>
          <p:cNvSpPr txBox="1"/>
          <p:nvPr>
            <p:ph type="title"/>
          </p:nvPr>
        </p:nvSpPr>
        <p:spPr>
          <a:xfrm>
            <a:off x="4837500" y="112815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6" name="Google Shape;66;p10"/>
          <p:cNvSpPr txBox="1"/>
          <p:nvPr>
            <p:ph idx="2" type="subTitle"/>
          </p:nvPr>
        </p:nvSpPr>
        <p:spPr>
          <a:xfrm>
            <a:off x="4837500" y="274605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Relationship Id="rId4" Type="http://schemas.openxmlformats.org/officeDocument/2006/relationships/image" Target="../media/image15.png"/><Relationship Id="rId5" Type="http://schemas.openxmlformats.org/officeDocument/2006/relationships/image" Target="../media/image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.png"/><Relationship Id="rId4" Type="http://schemas.openxmlformats.org/officeDocument/2006/relationships/image" Target="../media/image15.png"/><Relationship Id="rId5" Type="http://schemas.openxmlformats.org/officeDocument/2006/relationships/image" Target="../media/image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png"/><Relationship Id="rId4" Type="http://schemas.openxmlformats.org/officeDocument/2006/relationships/image" Target="../media/image15.png"/><Relationship Id="rId5" Type="http://schemas.openxmlformats.org/officeDocument/2006/relationships/image" Target="../media/image1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4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1.png"/><Relationship Id="rId4" Type="http://schemas.openxmlformats.org/officeDocument/2006/relationships/image" Target="../media/image16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7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0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1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2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8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/>
          <p:nvPr>
            <p:ph type="title"/>
          </p:nvPr>
        </p:nvSpPr>
        <p:spPr>
          <a:xfrm>
            <a:off x="2140800" y="1630500"/>
            <a:ext cx="4862400" cy="188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600">
                <a:solidFill>
                  <a:schemeClr val="dk1"/>
                </a:solidFill>
              </a:rPr>
              <a:t>The network characteristics of disease-associated genes across different protein-protein interaction networks</a:t>
            </a:r>
            <a:endParaRPr sz="2600">
              <a:solidFill>
                <a:schemeClr val="dk1"/>
              </a:solidFill>
            </a:endParaRPr>
          </a:p>
        </p:txBody>
      </p:sp>
      <p:sp>
        <p:nvSpPr>
          <p:cNvPr id="112" name="Google Shape;112;p1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3" name="Google Shape;113;p18"/>
          <p:cNvSpPr txBox="1"/>
          <p:nvPr>
            <p:ph idx="4294967295" type="subTitle"/>
          </p:nvPr>
        </p:nvSpPr>
        <p:spPr>
          <a:xfrm>
            <a:off x="2140800" y="4028536"/>
            <a:ext cx="4862400" cy="8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Asim Saleh &amp; Dawoud Younis</a:t>
            </a:r>
            <a:br>
              <a:rPr lang="en"/>
            </a:br>
            <a:r>
              <a:rPr lang="en"/>
              <a:t>Supervised by: Samer Arandi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7"/>
          <p:cNvSpPr txBox="1"/>
          <p:nvPr>
            <p:ph type="title"/>
          </p:nvPr>
        </p:nvSpPr>
        <p:spPr>
          <a:xfrm>
            <a:off x="0" y="0"/>
            <a:ext cx="9144000" cy="1030800"/>
          </a:xfrm>
          <a:prstGeom prst="rect">
            <a:avLst/>
          </a:prstGeom>
          <a:solidFill>
            <a:schemeClr val="dk1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>
              <a:solidFill>
                <a:schemeClr val="dk2"/>
              </a:solidFill>
            </a:endParaRPr>
          </a:p>
        </p:txBody>
      </p:sp>
      <p:sp>
        <p:nvSpPr>
          <p:cNvPr id="235" name="Google Shape;235;p27"/>
          <p:cNvSpPr txBox="1"/>
          <p:nvPr/>
        </p:nvSpPr>
        <p:spPr>
          <a:xfrm>
            <a:off x="154250" y="286200"/>
            <a:ext cx="3720300" cy="608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Our Solution</a:t>
            </a:r>
            <a:endParaRPr sz="42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36" name="Google Shape;236;p27"/>
          <p:cNvGrpSpPr/>
          <p:nvPr/>
        </p:nvGrpSpPr>
        <p:grpSpPr>
          <a:xfrm>
            <a:off x="583800" y="1771275"/>
            <a:ext cx="3290738" cy="870000"/>
            <a:chOff x="576475" y="1297350"/>
            <a:chExt cx="3290738" cy="870000"/>
          </a:xfrm>
        </p:grpSpPr>
        <p:cxnSp>
          <p:nvCxnSpPr>
            <p:cNvPr id="237" name="Google Shape;237;p27"/>
            <p:cNvCxnSpPr/>
            <p:nvPr/>
          </p:nvCxnSpPr>
          <p:spPr>
            <a:xfrm rot="10800000">
              <a:off x="2642013" y="1654113"/>
              <a:ext cx="1225200" cy="0"/>
            </a:xfrm>
            <a:prstGeom prst="straightConnector1">
              <a:avLst/>
            </a:prstGeom>
            <a:noFill/>
            <a:ln cap="flat" cmpd="sng" w="9525">
              <a:solidFill>
                <a:srgbClr val="307BF3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238" name="Google Shape;238;p27"/>
            <p:cNvSpPr txBox="1"/>
            <p:nvPr/>
          </p:nvSpPr>
          <p:spPr>
            <a:xfrm>
              <a:off x="576475" y="1297350"/>
              <a:ext cx="1856400" cy="87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Data Collection and preconditioning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39" name="Google Shape;239;p27"/>
          <p:cNvGrpSpPr/>
          <p:nvPr/>
        </p:nvGrpSpPr>
        <p:grpSpPr>
          <a:xfrm>
            <a:off x="316163" y="3120050"/>
            <a:ext cx="3263100" cy="924600"/>
            <a:chOff x="308838" y="2646125"/>
            <a:chExt cx="3263100" cy="924600"/>
          </a:xfrm>
        </p:grpSpPr>
        <p:cxnSp>
          <p:nvCxnSpPr>
            <p:cNvPr id="240" name="Google Shape;240;p27"/>
            <p:cNvCxnSpPr/>
            <p:nvPr/>
          </p:nvCxnSpPr>
          <p:spPr>
            <a:xfrm rot="10800000">
              <a:off x="2641938" y="3108425"/>
              <a:ext cx="930000" cy="0"/>
            </a:xfrm>
            <a:prstGeom prst="straightConnector1">
              <a:avLst/>
            </a:prstGeom>
            <a:noFill/>
            <a:ln cap="flat" cmpd="sng" w="9525">
              <a:solidFill>
                <a:srgbClr val="0E65F0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241" name="Google Shape;241;p27"/>
            <p:cNvSpPr txBox="1"/>
            <p:nvPr/>
          </p:nvSpPr>
          <p:spPr>
            <a:xfrm>
              <a:off x="308838" y="2646125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Data representation (RAW to Graph)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2" name="Google Shape;242;p27"/>
          <p:cNvGrpSpPr/>
          <p:nvPr/>
        </p:nvGrpSpPr>
        <p:grpSpPr>
          <a:xfrm>
            <a:off x="4665063" y="3865625"/>
            <a:ext cx="4162750" cy="924600"/>
            <a:chOff x="4657738" y="3391700"/>
            <a:chExt cx="4162750" cy="924600"/>
          </a:xfrm>
        </p:grpSpPr>
        <p:cxnSp>
          <p:nvCxnSpPr>
            <p:cNvPr id="243" name="Google Shape;243;p27"/>
            <p:cNvCxnSpPr/>
            <p:nvPr/>
          </p:nvCxnSpPr>
          <p:spPr>
            <a:xfrm>
              <a:off x="4657738" y="3854000"/>
              <a:ext cx="1838700" cy="0"/>
            </a:xfrm>
            <a:prstGeom prst="straightConnector1">
              <a:avLst/>
            </a:prstGeom>
            <a:noFill/>
            <a:ln cap="flat" cmpd="sng" w="9525">
              <a:solidFill>
                <a:srgbClr val="0D5DDF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244" name="Google Shape;244;p27"/>
            <p:cNvSpPr txBox="1"/>
            <p:nvPr/>
          </p:nvSpPr>
          <p:spPr>
            <a:xfrm>
              <a:off x="6696488" y="3391700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Metric Testing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5" name="Google Shape;245;p27"/>
          <p:cNvGrpSpPr/>
          <p:nvPr/>
        </p:nvGrpSpPr>
        <p:grpSpPr>
          <a:xfrm>
            <a:off x="5217163" y="1716900"/>
            <a:ext cx="3610650" cy="924600"/>
            <a:chOff x="5209838" y="1242975"/>
            <a:chExt cx="3610650" cy="924600"/>
          </a:xfrm>
        </p:grpSpPr>
        <p:sp>
          <p:nvSpPr>
            <p:cNvPr id="246" name="Google Shape;246;p27"/>
            <p:cNvSpPr txBox="1"/>
            <p:nvPr/>
          </p:nvSpPr>
          <p:spPr>
            <a:xfrm>
              <a:off x="6696488" y="1242975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Integrated network and case study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47" name="Google Shape;247;p27"/>
            <p:cNvCxnSpPr/>
            <p:nvPr/>
          </p:nvCxnSpPr>
          <p:spPr>
            <a:xfrm>
              <a:off x="5209838" y="1654113"/>
              <a:ext cx="1286700" cy="0"/>
            </a:xfrm>
            <a:prstGeom prst="straightConnector1">
              <a:avLst/>
            </a:prstGeom>
            <a:noFill/>
            <a:ln cap="flat" cmpd="sng" w="9525">
              <a:solidFill>
                <a:srgbClr val="0944A1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248" name="Google Shape;248;p27"/>
          <p:cNvGrpSpPr/>
          <p:nvPr/>
        </p:nvGrpSpPr>
        <p:grpSpPr>
          <a:xfrm>
            <a:off x="5617613" y="2787275"/>
            <a:ext cx="3210200" cy="924600"/>
            <a:chOff x="5610288" y="2313350"/>
            <a:chExt cx="3210200" cy="924600"/>
          </a:xfrm>
        </p:grpSpPr>
        <p:cxnSp>
          <p:nvCxnSpPr>
            <p:cNvPr id="249" name="Google Shape;249;p27"/>
            <p:cNvCxnSpPr/>
            <p:nvPr/>
          </p:nvCxnSpPr>
          <p:spPr>
            <a:xfrm>
              <a:off x="5610288" y="2775650"/>
              <a:ext cx="886200" cy="0"/>
            </a:xfrm>
            <a:prstGeom prst="straightConnector1">
              <a:avLst/>
            </a:prstGeom>
            <a:noFill/>
            <a:ln cap="flat" cmpd="sng" w="9525">
              <a:solidFill>
                <a:srgbClr val="0C58D3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250" name="Google Shape;250;p27"/>
            <p:cNvSpPr txBox="1"/>
            <p:nvPr/>
          </p:nvSpPr>
          <p:spPr>
            <a:xfrm>
              <a:off x="6696488" y="2313350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Random edge removal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51" name="Google Shape;251;p27"/>
          <p:cNvGrpSpPr/>
          <p:nvPr/>
        </p:nvGrpSpPr>
        <p:grpSpPr>
          <a:xfrm>
            <a:off x="2608561" y="1128876"/>
            <a:ext cx="3922200" cy="3915924"/>
            <a:chOff x="2610905" y="610653"/>
            <a:chExt cx="3922200" cy="3922200"/>
          </a:xfrm>
        </p:grpSpPr>
        <p:sp>
          <p:nvSpPr>
            <p:cNvPr id="252" name="Google Shape;252;p27"/>
            <p:cNvSpPr/>
            <p:nvPr/>
          </p:nvSpPr>
          <p:spPr>
            <a:xfrm rot="-4980021">
              <a:off x="3204123" y="1186472"/>
              <a:ext cx="2771960" cy="2771960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E65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27"/>
            <p:cNvSpPr/>
            <p:nvPr/>
          </p:nvSpPr>
          <p:spPr>
            <a:xfrm rot="7920309">
              <a:off x="3183402" y="1183149"/>
              <a:ext cx="2777207" cy="2777207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C58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27"/>
            <p:cNvSpPr/>
            <p:nvPr/>
          </p:nvSpPr>
          <p:spPr>
            <a:xfrm rot="3600063">
              <a:off x="3186335" y="1195681"/>
              <a:ext cx="2777488" cy="2777488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27"/>
            <p:cNvSpPr/>
            <p:nvPr/>
          </p:nvSpPr>
          <p:spPr>
            <a:xfrm rot="4024705">
              <a:off x="5326681" y="1940898"/>
              <a:ext cx="578477" cy="579147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C58D3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27"/>
            <p:cNvSpPr/>
            <p:nvPr/>
          </p:nvSpPr>
          <p:spPr>
            <a:xfrm rot="-6816027">
              <a:off x="5326729" y="1940918"/>
              <a:ext cx="578485" cy="579035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C58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27"/>
            <p:cNvSpPr/>
            <p:nvPr/>
          </p:nvSpPr>
          <p:spPr>
            <a:xfrm rot="-9359762">
              <a:off x="3193941" y="1176205"/>
              <a:ext cx="2777287" cy="2777287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27"/>
            <p:cNvSpPr/>
            <p:nvPr/>
          </p:nvSpPr>
          <p:spPr>
            <a:xfrm rot="-8936366">
              <a:off x="3659126" y="3173505"/>
              <a:ext cx="578551" cy="578963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E65F0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27"/>
            <p:cNvSpPr/>
            <p:nvPr/>
          </p:nvSpPr>
          <p:spPr>
            <a:xfrm rot="1824498">
              <a:off x="3659375" y="3173497"/>
              <a:ext cx="578475" cy="578885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E65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27"/>
            <p:cNvSpPr/>
            <p:nvPr/>
          </p:nvSpPr>
          <p:spPr>
            <a:xfrm rot="-600092">
              <a:off x="3198852" y="1195456"/>
              <a:ext cx="2777611" cy="2777611"/>
            </a:xfrm>
            <a:prstGeom prst="blockArc">
              <a:avLst>
                <a:gd fmla="val 12513247" name="adj1"/>
                <a:gd fmla="val 16867657" name="adj2"/>
                <a:gd fmla="val 20844" name="adj3"/>
              </a:avLst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27"/>
            <p:cNvSpPr/>
            <p:nvPr/>
          </p:nvSpPr>
          <p:spPr>
            <a:xfrm rot="-176551">
              <a:off x="4312105" y="1195442"/>
              <a:ext cx="578563" cy="579162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944A1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27"/>
            <p:cNvSpPr/>
            <p:nvPr/>
          </p:nvSpPr>
          <p:spPr>
            <a:xfrm rot="10584085">
              <a:off x="4312088" y="1195622"/>
              <a:ext cx="578340" cy="578939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27"/>
            <p:cNvSpPr/>
            <p:nvPr/>
          </p:nvSpPr>
          <p:spPr>
            <a:xfrm rot="8344778">
              <a:off x="4940929" y="3162886"/>
              <a:ext cx="578465" cy="578888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D5DDF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27"/>
            <p:cNvSpPr/>
            <p:nvPr/>
          </p:nvSpPr>
          <p:spPr>
            <a:xfrm rot="-2495643">
              <a:off x="4941000" y="3162728"/>
              <a:ext cx="578445" cy="579093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27"/>
            <p:cNvSpPr/>
            <p:nvPr/>
          </p:nvSpPr>
          <p:spPr>
            <a:xfrm rot="-4556960">
              <a:off x="3257335" y="1939059"/>
              <a:ext cx="578302" cy="578957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307BF3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27"/>
            <p:cNvSpPr/>
            <p:nvPr/>
          </p:nvSpPr>
          <p:spPr>
            <a:xfrm rot="6204541">
              <a:off x="3257468" y="1938977"/>
              <a:ext cx="578264" cy="578917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27"/>
            <p:cNvSpPr txBox="1"/>
            <p:nvPr/>
          </p:nvSpPr>
          <p:spPr>
            <a:xfrm>
              <a:off x="4341900" y="1271896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05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68" name="Google Shape;268;p27"/>
            <p:cNvSpPr txBox="1"/>
            <p:nvPr/>
          </p:nvSpPr>
          <p:spPr>
            <a:xfrm>
              <a:off x="3274219" y="2018364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01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69" name="Google Shape;269;p27"/>
            <p:cNvSpPr txBox="1"/>
            <p:nvPr/>
          </p:nvSpPr>
          <p:spPr>
            <a:xfrm>
              <a:off x="3685317" y="3247321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02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0" name="Google Shape;270;p27"/>
            <p:cNvSpPr txBox="1"/>
            <p:nvPr/>
          </p:nvSpPr>
          <p:spPr>
            <a:xfrm>
              <a:off x="4955323" y="3247321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03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1" name="Google Shape;271;p27"/>
            <p:cNvSpPr txBox="1"/>
            <p:nvPr/>
          </p:nvSpPr>
          <p:spPr>
            <a:xfrm>
              <a:off x="5364737" y="2018364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04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72" name="Google Shape;272;p27"/>
          <p:cNvSpPr txBox="1"/>
          <p:nvPr/>
        </p:nvSpPr>
        <p:spPr>
          <a:xfrm>
            <a:off x="4037525" y="2789025"/>
            <a:ext cx="1107600" cy="56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Roboto"/>
                <a:ea typeface="Roboto"/>
                <a:cs typeface="Roboto"/>
                <a:sym typeface="Roboto"/>
              </a:rPr>
              <a:t>Steps</a:t>
            </a:r>
            <a:endParaRPr b="1" sz="2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3" name="Google Shape;273;p27"/>
          <p:cNvSpPr/>
          <p:nvPr/>
        </p:nvSpPr>
        <p:spPr>
          <a:xfrm>
            <a:off x="266146" y="1569779"/>
            <a:ext cx="2271425" cy="1291975"/>
          </a:xfrm>
          <a:custGeom>
            <a:rect b="b" l="l" r="r" t="t"/>
            <a:pathLst>
              <a:path extrusionOk="0" h="51679" w="90857">
                <a:moveTo>
                  <a:pt x="27606" y="435"/>
                </a:moveTo>
                <a:cubicBezTo>
                  <a:pt x="23730" y="1316"/>
                  <a:pt x="8166" y="-1797"/>
                  <a:pt x="4349" y="5720"/>
                </a:cubicBezTo>
                <a:cubicBezTo>
                  <a:pt x="532" y="13237"/>
                  <a:pt x="-3226" y="38021"/>
                  <a:pt x="4702" y="45538"/>
                </a:cubicBezTo>
                <a:cubicBezTo>
                  <a:pt x="12630" y="53055"/>
                  <a:pt x="37648" y="51940"/>
                  <a:pt x="51919" y="50824"/>
                </a:cubicBezTo>
                <a:cubicBezTo>
                  <a:pt x="66190" y="49708"/>
                  <a:pt x="87098" y="46948"/>
                  <a:pt x="90328" y="38843"/>
                </a:cubicBezTo>
                <a:cubicBezTo>
                  <a:pt x="93558" y="30739"/>
                  <a:pt x="78935" y="7952"/>
                  <a:pt x="71300" y="2197"/>
                </a:cubicBezTo>
                <a:cubicBezTo>
                  <a:pt x="63665" y="-3558"/>
                  <a:pt x="48983" y="3959"/>
                  <a:pt x="44519" y="4311"/>
                </a:cubicBezTo>
              </a:path>
            </a:pathLst>
          </a:custGeom>
          <a:noFill/>
          <a:ln cap="flat" cmpd="sng" w="28575">
            <a:solidFill>
              <a:srgbClr val="F1C232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8"/>
          <p:cNvSpPr txBox="1"/>
          <p:nvPr>
            <p:ph type="title"/>
          </p:nvPr>
        </p:nvSpPr>
        <p:spPr>
          <a:xfrm>
            <a:off x="0" y="0"/>
            <a:ext cx="9144000" cy="1030800"/>
          </a:xfrm>
          <a:prstGeom prst="rect">
            <a:avLst/>
          </a:prstGeom>
          <a:solidFill>
            <a:schemeClr val="dk1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2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80" name="Google Shape;280;p28"/>
          <p:cNvSpPr txBox="1"/>
          <p:nvPr/>
        </p:nvSpPr>
        <p:spPr>
          <a:xfrm>
            <a:off x="154250" y="286200"/>
            <a:ext cx="3720300" cy="608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Our Solution</a:t>
            </a:r>
            <a:endParaRPr sz="42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81" name="Google Shape;281;p28"/>
          <p:cNvGrpSpPr/>
          <p:nvPr/>
        </p:nvGrpSpPr>
        <p:grpSpPr>
          <a:xfrm>
            <a:off x="583800" y="1771275"/>
            <a:ext cx="3290738" cy="870000"/>
            <a:chOff x="576475" y="1297350"/>
            <a:chExt cx="3290738" cy="870000"/>
          </a:xfrm>
        </p:grpSpPr>
        <p:cxnSp>
          <p:nvCxnSpPr>
            <p:cNvPr id="282" name="Google Shape;282;p28"/>
            <p:cNvCxnSpPr/>
            <p:nvPr/>
          </p:nvCxnSpPr>
          <p:spPr>
            <a:xfrm rot="10800000">
              <a:off x="2642013" y="1654113"/>
              <a:ext cx="1225200" cy="0"/>
            </a:xfrm>
            <a:prstGeom prst="straightConnector1">
              <a:avLst/>
            </a:prstGeom>
            <a:noFill/>
            <a:ln cap="flat" cmpd="sng" w="9525">
              <a:solidFill>
                <a:srgbClr val="307BF3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283" name="Google Shape;283;p28"/>
            <p:cNvSpPr txBox="1"/>
            <p:nvPr/>
          </p:nvSpPr>
          <p:spPr>
            <a:xfrm>
              <a:off x="576475" y="1297350"/>
              <a:ext cx="1856400" cy="87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Data Collection and preconditioning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84" name="Google Shape;284;p28"/>
          <p:cNvGrpSpPr/>
          <p:nvPr/>
        </p:nvGrpSpPr>
        <p:grpSpPr>
          <a:xfrm>
            <a:off x="316163" y="3120050"/>
            <a:ext cx="3263100" cy="924600"/>
            <a:chOff x="308838" y="2646125"/>
            <a:chExt cx="3263100" cy="924600"/>
          </a:xfrm>
        </p:grpSpPr>
        <p:cxnSp>
          <p:nvCxnSpPr>
            <p:cNvPr id="285" name="Google Shape;285;p28"/>
            <p:cNvCxnSpPr/>
            <p:nvPr/>
          </p:nvCxnSpPr>
          <p:spPr>
            <a:xfrm rot="10800000">
              <a:off x="2641938" y="3108425"/>
              <a:ext cx="930000" cy="0"/>
            </a:xfrm>
            <a:prstGeom prst="straightConnector1">
              <a:avLst/>
            </a:prstGeom>
            <a:noFill/>
            <a:ln cap="flat" cmpd="sng" w="9525">
              <a:solidFill>
                <a:srgbClr val="0E65F0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286" name="Google Shape;286;p28"/>
            <p:cNvSpPr txBox="1"/>
            <p:nvPr/>
          </p:nvSpPr>
          <p:spPr>
            <a:xfrm>
              <a:off x="308838" y="2646125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Data representation (RAW to Graph)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87" name="Google Shape;287;p28"/>
          <p:cNvGrpSpPr/>
          <p:nvPr/>
        </p:nvGrpSpPr>
        <p:grpSpPr>
          <a:xfrm>
            <a:off x="4665063" y="3865625"/>
            <a:ext cx="4162750" cy="924600"/>
            <a:chOff x="4657738" y="3391700"/>
            <a:chExt cx="4162750" cy="924600"/>
          </a:xfrm>
        </p:grpSpPr>
        <p:cxnSp>
          <p:nvCxnSpPr>
            <p:cNvPr id="288" name="Google Shape;288;p28"/>
            <p:cNvCxnSpPr/>
            <p:nvPr/>
          </p:nvCxnSpPr>
          <p:spPr>
            <a:xfrm>
              <a:off x="4657738" y="3854000"/>
              <a:ext cx="1838700" cy="0"/>
            </a:xfrm>
            <a:prstGeom prst="straightConnector1">
              <a:avLst/>
            </a:prstGeom>
            <a:noFill/>
            <a:ln cap="flat" cmpd="sng" w="9525">
              <a:solidFill>
                <a:srgbClr val="0D5DDF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289" name="Google Shape;289;p28"/>
            <p:cNvSpPr txBox="1"/>
            <p:nvPr/>
          </p:nvSpPr>
          <p:spPr>
            <a:xfrm>
              <a:off x="6696488" y="3391700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Metric Testing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90" name="Google Shape;290;p28"/>
          <p:cNvGrpSpPr/>
          <p:nvPr/>
        </p:nvGrpSpPr>
        <p:grpSpPr>
          <a:xfrm>
            <a:off x="5217163" y="1716900"/>
            <a:ext cx="3610650" cy="924600"/>
            <a:chOff x="5209838" y="1242975"/>
            <a:chExt cx="3610650" cy="924600"/>
          </a:xfrm>
        </p:grpSpPr>
        <p:sp>
          <p:nvSpPr>
            <p:cNvPr id="291" name="Google Shape;291;p28"/>
            <p:cNvSpPr txBox="1"/>
            <p:nvPr/>
          </p:nvSpPr>
          <p:spPr>
            <a:xfrm>
              <a:off x="6696488" y="1242975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Integrated network and case study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92" name="Google Shape;292;p28"/>
            <p:cNvCxnSpPr/>
            <p:nvPr/>
          </p:nvCxnSpPr>
          <p:spPr>
            <a:xfrm>
              <a:off x="5209838" y="1654113"/>
              <a:ext cx="1286700" cy="0"/>
            </a:xfrm>
            <a:prstGeom prst="straightConnector1">
              <a:avLst/>
            </a:prstGeom>
            <a:noFill/>
            <a:ln cap="flat" cmpd="sng" w="9525">
              <a:solidFill>
                <a:srgbClr val="0944A1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293" name="Google Shape;293;p28"/>
          <p:cNvGrpSpPr/>
          <p:nvPr/>
        </p:nvGrpSpPr>
        <p:grpSpPr>
          <a:xfrm>
            <a:off x="5617613" y="2787275"/>
            <a:ext cx="3210200" cy="924600"/>
            <a:chOff x="5610288" y="2313350"/>
            <a:chExt cx="3210200" cy="924600"/>
          </a:xfrm>
        </p:grpSpPr>
        <p:cxnSp>
          <p:nvCxnSpPr>
            <p:cNvPr id="294" name="Google Shape;294;p28"/>
            <p:cNvCxnSpPr/>
            <p:nvPr/>
          </p:nvCxnSpPr>
          <p:spPr>
            <a:xfrm>
              <a:off x="5610288" y="2775650"/>
              <a:ext cx="886200" cy="0"/>
            </a:xfrm>
            <a:prstGeom prst="straightConnector1">
              <a:avLst/>
            </a:prstGeom>
            <a:noFill/>
            <a:ln cap="flat" cmpd="sng" w="9525">
              <a:solidFill>
                <a:srgbClr val="0C58D3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295" name="Google Shape;295;p28"/>
            <p:cNvSpPr txBox="1"/>
            <p:nvPr/>
          </p:nvSpPr>
          <p:spPr>
            <a:xfrm>
              <a:off x="6696488" y="2313350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Random edge removal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96" name="Google Shape;296;p28"/>
          <p:cNvGrpSpPr/>
          <p:nvPr/>
        </p:nvGrpSpPr>
        <p:grpSpPr>
          <a:xfrm>
            <a:off x="2608561" y="1128876"/>
            <a:ext cx="3922200" cy="3915924"/>
            <a:chOff x="2610905" y="610653"/>
            <a:chExt cx="3922200" cy="3922200"/>
          </a:xfrm>
        </p:grpSpPr>
        <p:sp>
          <p:nvSpPr>
            <p:cNvPr id="297" name="Google Shape;297;p28"/>
            <p:cNvSpPr/>
            <p:nvPr/>
          </p:nvSpPr>
          <p:spPr>
            <a:xfrm rot="-4980021">
              <a:off x="3204123" y="1186472"/>
              <a:ext cx="2771960" cy="2771960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E65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28"/>
            <p:cNvSpPr/>
            <p:nvPr/>
          </p:nvSpPr>
          <p:spPr>
            <a:xfrm rot="7920309">
              <a:off x="3183402" y="1183149"/>
              <a:ext cx="2777207" cy="2777207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C58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28"/>
            <p:cNvSpPr/>
            <p:nvPr/>
          </p:nvSpPr>
          <p:spPr>
            <a:xfrm rot="3600063">
              <a:off x="3186335" y="1195681"/>
              <a:ext cx="2777488" cy="2777488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28"/>
            <p:cNvSpPr/>
            <p:nvPr/>
          </p:nvSpPr>
          <p:spPr>
            <a:xfrm rot="4024705">
              <a:off x="5326681" y="1940898"/>
              <a:ext cx="578477" cy="579147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C58D3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28"/>
            <p:cNvSpPr/>
            <p:nvPr/>
          </p:nvSpPr>
          <p:spPr>
            <a:xfrm rot="-6816027">
              <a:off x="5326729" y="1940918"/>
              <a:ext cx="578485" cy="579035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C58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28"/>
            <p:cNvSpPr/>
            <p:nvPr/>
          </p:nvSpPr>
          <p:spPr>
            <a:xfrm rot="-9359762">
              <a:off x="3193941" y="1176205"/>
              <a:ext cx="2777287" cy="2777287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28"/>
            <p:cNvSpPr/>
            <p:nvPr/>
          </p:nvSpPr>
          <p:spPr>
            <a:xfrm rot="-8936366">
              <a:off x="3659126" y="3173505"/>
              <a:ext cx="578551" cy="578963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E65F0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28"/>
            <p:cNvSpPr/>
            <p:nvPr/>
          </p:nvSpPr>
          <p:spPr>
            <a:xfrm rot="1824498">
              <a:off x="3659375" y="3173497"/>
              <a:ext cx="578475" cy="578885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E65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28"/>
            <p:cNvSpPr/>
            <p:nvPr/>
          </p:nvSpPr>
          <p:spPr>
            <a:xfrm rot="-600092">
              <a:off x="3198852" y="1195456"/>
              <a:ext cx="2777611" cy="2777611"/>
            </a:xfrm>
            <a:prstGeom prst="blockArc">
              <a:avLst>
                <a:gd fmla="val 12513247" name="adj1"/>
                <a:gd fmla="val 16867657" name="adj2"/>
                <a:gd fmla="val 20844" name="adj3"/>
              </a:avLst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28"/>
            <p:cNvSpPr/>
            <p:nvPr/>
          </p:nvSpPr>
          <p:spPr>
            <a:xfrm rot="-176551">
              <a:off x="4312105" y="1195442"/>
              <a:ext cx="578563" cy="579162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944A1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28"/>
            <p:cNvSpPr/>
            <p:nvPr/>
          </p:nvSpPr>
          <p:spPr>
            <a:xfrm rot="10584085">
              <a:off x="4312088" y="1195622"/>
              <a:ext cx="578340" cy="578939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28"/>
            <p:cNvSpPr/>
            <p:nvPr/>
          </p:nvSpPr>
          <p:spPr>
            <a:xfrm rot="8344778">
              <a:off x="4940929" y="3162886"/>
              <a:ext cx="578465" cy="578888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D5DDF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28"/>
            <p:cNvSpPr/>
            <p:nvPr/>
          </p:nvSpPr>
          <p:spPr>
            <a:xfrm rot="-2495643">
              <a:off x="4941000" y="3162728"/>
              <a:ext cx="578445" cy="579093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28"/>
            <p:cNvSpPr/>
            <p:nvPr/>
          </p:nvSpPr>
          <p:spPr>
            <a:xfrm rot="-4556960">
              <a:off x="3257335" y="1939059"/>
              <a:ext cx="578302" cy="578957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307BF3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28"/>
            <p:cNvSpPr/>
            <p:nvPr/>
          </p:nvSpPr>
          <p:spPr>
            <a:xfrm rot="6204541">
              <a:off x="3257468" y="1938977"/>
              <a:ext cx="578264" cy="578917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28"/>
            <p:cNvSpPr txBox="1"/>
            <p:nvPr/>
          </p:nvSpPr>
          <p:spPr>
            <a:xfrm>
              <a:off x="4341900" y="1271896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05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3" name="Google Shape;313;p28"/>
            <p:cNvSpPr txBox="1"/>
            <p:nvPr/>
          </p:nvSpPr>
          <p:spPr>
            <a:xfrm>
              <a:off x="3274219" y="2018364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01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4" name="Google Shape;314;p28"/>
            <p:cNvSpPr txBox="1"/>
            <p:nvPr/>
          </p:nvSpPr>
          <p:spPr>
            <a:xfrm>
              <a:off x="3685317" y="3247321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02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5" name="Google Shape;315;p28"/>
            <p:cNvSpPr txBox="1"/>
            <p:nvPr/>
          </p:nvSpPr>
          <p:spPr>
            <a:xfrm>
              <a:off x="4955323" y="3247321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03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6" name="Google Shape;316;p28"/>
            <p:cNvSpPr txBox="1"/>
            <p:nvPr/>
          </p:nvSpPr>
          <p:spPr>
            <a:xfrm>
              <a:off x="5364737" y="2018364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04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17" name="Google Shape;317;p28"/>
          <p:cNvSpPr txBox="1"/>
          <p:nvPr/>
        </p:nvSpPr>
        <p:spPr>
          <a:xfrm>
            <a:off x="4037525" y="2789025"/>
            <a:ext cx="1107600" cy="56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Roboto"/>
                <a:ea typeface="Roboto"/>
                <a:cs typeface="Roboto"/>
                <a:sym typeface="Roboto"/>
              </a:rPr>
              <a:t>Steps</a:t>
            </a:r>
            <a:endParaRPr b="1" sz="2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8" name="Google Shape;318;p28"/>
          <p:cNvSpPr/>
          <p:nvPr/>
        </p:nvSpPr>
        <p:spPr>
          <a:xfrm>
            <a:off x="222096" y="2996879"/>
            <a:ext cx="2271425" cy="1291975"/>
          </a:xfrm>
          <a:custGeom>
            <a:rect b="b" l="l" r="r" t="t"/>
            <a:pathLst>
              <a:path extrusionOk="0" h="51679" w="90857">
                <a:moveTo>
                  <a:pt x="27606" y="435"/>
                </a:moveTo>
                <a:cubicBezTo>
                  <a:pt x="23730" y="1316"/>
                  <a:pt x="8166" y="-1797"/>
                  <a:pt x="4349" y="5720"/>
                </a:cubicBezTo>
                <a:cubicBezTo>
                  <a:pt x="532" y="13237"/>
                  <a:pt x="-3226" y="38021"/>
                  <a:pt x="4702" y="45538"/>
                </a:cubicBezTo>
                <a:cubicBezTo>
                  <a:pt x="12630" y="53055"/>
                  <a:pt x="37648" y="51940"/>
                  <a:pt x="51919" y="50824"/>
                </a:cubicBezTo>
                <a:cubicBezTo>
                  <a:pt x="66190" y="49708"/>
                  <a:pt x="87098" y="46948"/>
                  <a:pt x="90328" y="38843"/>
                </a:cubicBezTo>
                <a:cubicBezTo>
                  <a:pt x="93558" y="30739"/>
                  <a:pt x="78935" y="7952"/>
                  <a:pt x="71300" y="2197"/>
                </a:cubicBezTo>
                <a:cubicBezTo>
                  <a:pt x="63665" y="-3558"/>
                  <a:pt x="48983" y="3959"/>
                  <a:pt x="44519" y="4311"/>
                </a:cubicBezTo>
              </a:path>
            </a:pathLst>
          </a:custGeom>
          <a:noFill/>
          <a:ln cap="flat" cmpd="sng" w="28575">
            <a:solidFill>
              <a:srgbClr val="F1C232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9"/>
          <p:cNvSpPr txBox="1"/>
          <p:nvPr>
            <p:ph type="title"/>
          </p:nvPr>
        </p:nvSpPr>
        <p:spPr>
          <a:xfrm>
            <a:off x="0" y="0"/>
            <a:ext cx="9144000" cy="1030800"/>
          </a:xfrm>
          <a:prstGeom prst="rect">
            <a:avLst/>
          </a:prstGeom>
          <a:solidFill>
            <a:schemeClr val="dk1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2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25" name="Google Shape;325;p29"/>
          <p:cNvSpPr txBox="1"/>
          <p:nvPr/>
        </p:nvSpPr>
        <p:spPr>
          <a:xfrm>
            <a:off x="154250" y="286200"/>
            <a:ext cx="3720300" cy="608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Our Solution</a:t>
            </a:r>
            <a:endParaRPr sz="42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26" name="Google Shape;326;p29"/>
          <p:cNvGrpSpPr/>
          <p:nvPr/>
        </p:nvGrpSpPr>
        <p:grpSpPr>
          <a:xfrm>
            <a:off x="583800" y="1771275"/>
            <a:ext cx="3290738" cy="870000"/>
            <a:chOff x="576475" y="1297350"/>
            <a:chExt cx="3290738" cy="870000"/>
          </a:xfrm>
        </p:grpSpPr>
        <p:cxnSp>
          <p:nvCxnSpPr>
            <p:cNvPr id="327" name="Google Shape;327;p29"/>
            <p:cNvCxnSpPr/>
            <p:nvPr/>
          </p:nvCxnSpPr>
          <p:spPr>
            <a:xfrm rot="10800000">
              <a:off x="2642013" y="1654113"/>
              <a:ext cx="1225200" cy="0"/>
            </a:xfrm>
            <a:prstGeom prst="straightConnector1">
              <a:avLst/>
            </a:prstGeom>
            <a:noFill/>
            <a:ln cap="flat" cmpd="sng" w="9525">
              <a:solidFill>
                <a:srgbClr val="307BF3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328" name="Google Shape;328;p29"/>
            <p:cNvSpPr txBox="1"/>
            <p:nvPr/>
          </p:nvSpPr>
          <p:spPr>
            <a:xfrm>
              <a:off x="576475" y="1297350"/>
              <a:ext cx="1856400" cy="87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Data Collection and preconditioning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29" name="Google Shape;329;p29"/>
          <p:cNvGrpSpPr/>
          <p:nvPr/>
        </p:nvGrpSpPr>
        <p:grpSpPr>
          <a:xfrm>
            <a:off x="316163" y="3120050"/>
            <a:ext cx="3263100" cy="924600"/>
            <a:chOff x="308838" y="2646125"/>
            <a:chExt cx="3263100" cy="924600"/>
          </a:xfrm>
        </p:grpSpPr>
        <p:cxnSp>
          <p:nvCxnSpPr>
            <p:cNvPr id="330" name="Google Shape;330;p29"/>
            <p:cNvCxnSpPr/>
            <p:nvPr/>
          </p:nvCxnSpPr>
          <p:spPr>
            <a:xfrm rot="10800000">
              <a:off x="2641938" y="3108425"/>
              <a:ext cx="930000" cy="0"/>
            </a:xfrm>
            <a:prstGeom prst="straightConnector1">
              <a:avLst/>
            </a:prstGeom>
            <a:noFill/>
            <a:ln cap="flat" cmpd="sng" w="9525">
              <a:solidFill>
                <a:srgbClr val="0E65F0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331" name="Google Shape;331;p29"/>
            <p:cNvSpPr txBox="1"/>
            <p:nvPr/>
          </p:nvSpPr>
          <p:spPr>
            <a:xfrm>
              <a:off x="308838" y="2646125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Data representation (RAW to Graph)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32" name="Google Shape;332;p29"/>
          <p:cNvGrpSpPr/>
          <p:nvPr/>
        </p:nvGrpSpPr>
        <p:grpSpPr>
          <a:xfrm>
            <a:off x="4665063" y="3865625"/>
            <a:ext cx="4162750" cy="924600"/>
            <a:chOff x="4657738" y="3391700"/>
            <a:chExt cx="4162750" cy="924600"/>
          </a:xfrm>
        </p:grpSpPr>
        <p:cxnSp>
          <p:nvCxnSpPr>
            <p:cNvPr id="333" name="Google Shape;333;p29"/>
            <p:cNvCxnSpPr/>
            <p:nvPr/>
          </p:nvCxnSpPr>
          <p:spPr>
            <a:xfrm>
              <a:off x="4657738" y="3854000"/>
              <a:ext cx="1838700" cy="0"/>
            </a:xfrm>
            <a:prstGeom prst="straightConnector1">
              <a:avLst/>
            </a:prstGeom>
            <a:noFill/>
            <a:ln cap="flat" cmpd="sng" w="9525">
              <a:solidFill>
                <a:srgbClr val="0D5DDF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334" name="Google Shape;334;p29"/>
            <p:cNvSpPr txBox="1"/>
            <p:nvPr/>
          </p:nvSpPr>
          <p:spPr>
            <a:xfrm>
              <a:off x="6696488" y="3391700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Metric Testing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35" name="Google Shape;335;p29"/>
          <p:cNvGrpSpPr/>
          <p:nvPr/>
        </p:nvGrpSpPr>
        <p:grpSpPr>
          <a:xfrm>
            <a:off x="5217163" y="1716900"/>
            <a:ext cx="3610650" cy="924600"/>
            <a:chOff x="5209838" y="1242975"/>
            <a:chExt cx="3610650" cy="924600"/>
          </a:xfrm>
        </p:grpSpPr>
        <p:sp>
          <p:nvSpPr>
            <p:cNvPr id="336" name="Google Shape;336;p29"/>
            <p:cNvSpPr txBox="1"/>
            <p:nvPr/>
          </p:nvSpPr>
          <p:spPr>
            <a:xfrm>
              <a:off x="6696488" y="1242975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Integrated network and case study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337" name="Google Shape;337;p29"/>
            <p:cNvCxnSpPr/>
            <p:nvPr/>
          </p:nvCxnSpPr>
          <p:spPr>
            <a:xfrm>
              <a:off x="5209838" y="1654113"/>
              <a:ext cx="1286700" cy="0"/>
            </a:xfrm>
            <a:prstGeom prst="straightConnector1">
              <a:avLst/>
            </a:prstGeom>
            <a:noFill/>
            <a:ln cap="flat" cmpd="sng" w="9525">
              <a:solidFill>
                <a:srgbClr val="0944A1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338" name="Google Shape;338;p29"/>
          <p:cNvGrpSpPr/>
          <p:nvPr/>
        </p:nvGrpSpPr>
        <p:grpSpPr>
          <a:xfrm>
            <a:off x="5617613" y="2787275"/>
            <a:ext cx="3210200" cy="924600"/>
            <a:chOff x="5610288" y="2313350"/>
            <a:chExt cx="3210200" cy="924600"/>
          </a:xfrm>
        </p:grpSpPr>
        <p:cxnSp>
          <p:nvCxnSpPr>
            <p:cNvPr id="339" name="Google Shape;339;p29"/>
            <p:cNvCxnSpPr/>
            <p:nvPr/>
          </p:nvCxnSpPr>
          <p:spPr>
            <a:xfrm>
              <a:off x="5610288" y="2775650"/>
              <a:ext cx="886200" cy="0"/>
            </a:xfrm>
            <a:prstGeom prst="straightConnector1">
              <a:avLst/>
            </a:prstGeom>
            <a:noFill/>
            <a:ln cap="flat" cmpd="sng" w="9525">
              <a:solidFill>
                <a:srgbClr val="0C58D3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340" name="Google Shape;340;p29"/>
            <p:cNvSpPr txBox="1"/>
            <p:nvPr/>
          </p:nvSpPr>
          <p:spPr>
            <a:xfrm>
              <a:off x="6696488" y="2313350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Random edge removal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41" name="Google Shape;341;p29"/>
          <p:cNvGrpSpPr/>
          <p:nvPr/>
        </p:nvGrpSpPr>
        <p:grpSpPr>
          <a:xfrm>
            <a:off x="2608561" y="1128876"/>
            <a:ext cx="3922200" cy="3915924"/>
            <a:chOff x="2610905" y="610653"/>
            <a:chExt cx="3922200" cy="3922200"/>
          </a:xfrm>
        </p:grpSpPr>
        <p:sp>
          <p:nvSpPr>
            <p:cNvPr id="342" name="Google Shape;342;p29"/>
            <p:cNvSpPr/>
            <p:nvPr/>
          </p:nvSpPr>
          <p:spPr>
            <a:xfrm rot="-4980021">
              <a:off x="3204123" y="1186472"/>
              <a:ext cx="2771960" cy="2771960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E65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29"/>
            <p:cNvSpPr/>
            <p:nvPr/>
          </p:nvSpPr>
          <p:spPr>
            <a:xfrm rot="7920309">
              <a:off x="3183402" y="1183149"/>
              <a:ext cx="2777207" cy="2777207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C58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29"/>
            <p:cNvSpPr/>
            <p:nvPr/>
          </p:nvSpPr>
          <p:spPr>
            <a:xfrm rot="3600063">
              <a:off x="3186335" y="1195681"/>
              <a:ext cx="2777488" cy="2777488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29"/>
            <p:cNvSpPr/>
            <p:nvPr/>
          </p:nvSpPr>
          <p:spPr>
            <a:xfrm rot="4024705">
              <a:off x="5326681" y="1940898"/>
              <a:ext cx="578477" cy="579147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C58D3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29"/>
            <p:cNvSpPr/>
            <p:nvPr/>
          </p:nvSpPr>
          <p:spPr>
            <a:xfrm rot="-6816027">
              <a:off x="5326729" y="1940918"/>
              <a:ext cx="578485" cy="579035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C58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29"/>
            <p:cNvSpPr/>
            <p:nvPr/>
          </p:nvSpPr>
          <p:spPr>
            <a:xfrm rot="-9359762">
              <a:off x="3193941" y="1176205"/>
              <a:ext cx="2777287" cy="2777287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29"/>
            <p:cNvSpPr/>
            <p:nvPr/>
          </p:nvSpPr>
          <p:spPr>
            <a:xfrm rot="-8936366">
              <a:off x="3659126" y="3173505"/>
              <a:ext cx="578551" cy="578963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E65F0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29"/>
            <p:cNvSpPr/>
            <p:nvPr/>
          </p:nvSpPr>
          <p:spPr>
            <a:xfrm rot="1824498">
              <a:off x="3659375" y="3173497"/>
              <a:ext cx="578475" cy="578885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E65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29"/>
            <p:cNvSpPr/>
            <p:nvPr/>
          </p:nvSpPr>
          <p:spPr>
            <a:xfrm rot="-600092">
              <a:off x="3198852" y="1195456"/>
              <a:ext cx="2777611" cy="2777611"/>
            </a:xfrm>
            <a:prstGeom prst="blockArc">
              <a:avLst>
                <a:gd fmla="val 12513247" name="adj1"/>
                <a:gd fmla="val 16867657" name="adj2"/>
                <a:gd fmla="val 20844" name="adj3"/>
              </a:avLst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29"/>
            <p:cNvSpPr/>
            <p:nvPr/>
          </p:nvSpPr>
          <p:spPr>
            <a:xfrm rot="-176551">
              <a:off x="4312105" y="1195442"/>
              <a:ext cx="578563" cy="579162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944A1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29"/>
            <p:cNvSpPr/>
            <p:nvPr/>
          </p:nvSpPr>
          <p:spPr>
            <a:xfrm rot="10584085">
              <a:off x="4312088" y="1195622"/>
              <a:ext cx="578340" cy="578939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29"/>
            <p:cNvSpPr/>
            <p:nvPr/>
          </p:nvSpPr>
          <p:spPr>
            <a:xfrm rot="8344778">
              <a:off x="4940929" y="3162886"/>
              <a:ext cx="578465" cy="578888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D5DDF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29"/>
            <p:cNvSpPr/>
            <p:nvPr/>
          </p:nvSpPr>
          <p:spPr>
            <a:xfrm rot="-2495643">
              <a:off x="4941000" y="3162728"/>
              <a:ext cx="578445" cy="579093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29"/>
            <p:cNvSpPr/>
            <p:nvPr/>
          </p:nvSpPr>
          <p:spPr>
            <a:xfrm rot="-4556960">
              <a:off x="3257335" y="1939059"/>
              <a:ext cx="578302" cy="578957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307BF3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29"/>
            <p:cNvSpPr/>
            <p:nvPr/>
          </p:nvSpPr>
          <p:spPr>
            <a:xfrm rot="6204541">
              <a:off x="3257468" y="1938977"/>
              <a:ext cx="578264" cy="578917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29"/>
            <p:cNvSpPr txBox="1"/>
            <p:nvPr/>
          </p:nvSpPr>
          <p:spPr>
            <a:xfrm>
              <a:off x="4341900" y="1271896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05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58" name="Google Shape;358;p29"/>
            <p:cNvSpPr txBox="1"/>
            <p:nvPr/>
          </p:nvSpPr>
          <p:spPr>
            <a:xfrm>
              <a:off x="3274219" y="2018364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01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59" name="Google Shape;359;p29"/>
            <p:cNvSpPr txBox="1"/>
            <p:nvPr/>
          </p:nvSpPr>
          <p:spPr>
            <a:xfrm>
              <a:off x="3685317" y="3247321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02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60" name="Google Shape;360;p29"/>
            <p:cNvSpPr txBox="1"/>
            <p:nvPr/>
          </p:nvSpPr>
          <p:spPr>
            <a:xfrm>
              <a:off x="4955323" y="3247321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03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61" name="Google Shape;361;p29"/>
            <p:cNvSpPr txBox="1"/>
            <p:nvPr/>
          </p:nvSpPr>
          <p:spPr>
            <a:xfrm>
              <a:off x="5364737" y="2018364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04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62" name="Google Shape;362;p29"/>
          <p:cNvSpPr txBox="1"/>
          <p:nvPr/>
        </p:nvSpPr>
        <p:spPr>
          <a:xfrm>
            <a:off x="4037525" y="2789025"/>
            <a:ext cx="1107600" cy="56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Roboto"/>
                <a:ea typeface="Roboto"/>
                <a:cs typeface="Roboto"/>
                <a:sym typeface="Roboto"/>
              </a:rPr>
              <a:t>Steps</a:t>
            </a:r>
            <a:endParaRPr b="1" sz="2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3" name="Google Shape;363;p29"/>
          <p:cNvSpPr/>
          <p:nvPr/>
        </p:nvSpPr>
        <p:spPr>
          <a:xfrm>
            <a:off x="6353346" y="3681942"/>
            <a:ext cx="2271425" cy="1291975"/>
          </a:xfrm>
          <a:custGeom>
            <a:rect b="b" l="l" r="r" t="t"/>
            <a:pathLst>
              <a:path extrusionOk="0" h="51679" w="90857">
                <a:moveTo>
                  <a:pt x="27606" y="435"/>
                </a:moveTo>
                <a:cubicBezTo>
                  <a:pt x="23730" y="1316"/>
                  <a:pt x="8166" y="-1797"/>
                  <a:pt x="4349" y="5720"/>
                </a:cubicBezTo>
                <a:cubicBezTo>
                  <a:pt x="532" y="13237"/>
                  <a:pt x="-3226" y="38021"/>
                  <a:pt x="4702" y="45538"/>
                </a:cubicBezTo>
                <a:cubicBezTo>
                  <a:pt x="12630" y="53055"/>
                  <a:pt x="37648" y="51940"/>
                  <a:pt x="51919" y="50824"/>
                </a:cubicBezTo>
                <a:cubicBezTo>
                  <a:pt x="66190" y="49708"/>
                  <a:pt x="87098" y="46948"/>
                  <a:pt x="90328" y="38843"/>
                </a:cubicBezTo>
                <a:cubicBezTo>
                  <a:pt x="93558" y="30739"/>
                  <a:pt x="78935" y="7952"/>
                  <a:pt x="71300" y="2197"/>
                </a:cubicBezTo>
                <a:cubicBezTo>
                  <a:pt x="63665" y="-3558"/>
                  <a:pt x="48983" y="3959"/>
                  <a:pt x="44519" y="4311"/>
                </a:cubicBezTo>
              </a:path>
            </a:pathLst>
          </a:custGeom>
          <a:noFill/>
          <a:ln cap="flat" cmpd="sng" w="28575">
            <a:solidFill>
              <a:srgbClr val="F1C232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0"/>
          <p:cNvSpPr txBox="1"/>
          <p:nvPr>
            <p:ph type="title"/>
          </p:nvPr>
        </p:nvSpPr>
        <p:spPr>
          <a:xfrm>
            <a:off x="0" y="0"/>
            <a:ext cx="9144000" cy="1030800"/>
          </a:xfrm>
          <a:prstGeom prst="rect">
            <a:avLst/>
          </a:prstGeom>
          <a:solidFill>
            <a:schemeClr val="dk1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3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70" name="Google Shape;370;p30"/>
          <p:cNvSpPr txBox="1"/>
          <p:nvPr/>
        </p:nvSpPr>
        <p:spPr>
          <a:xfrm>
            <a:off x="154250" y="286200"/>
            <a:ext cx="3720300" cy="608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Our Solution</a:t>
            </a:r>
            <a:endParaRPr sz="42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71" name="Google Shape;371;p30"/>
          <p:cNvGrpSpPr/>
          <p:nvPr/>
        </p:nvGrpSpPr>
        <p:grpSpPr>
          <a:xfrm>
            <a:off x="583800" y="1771275"/>
            <a:ext cx="3290738" cy="870000"/>
            <a:chOff x="576475" y="1297350"/>
            <a:chExt cx="3290738" cy="870000"/>
          </a:xfrm>
        </p:grpSpPr>
        <p:cxnSp>
          <p:nvCxnSpPr>
            <p:cNvPr id="372" name="Google Shape;372;p30"/>
            <p:cNvCxnSpPr/>
            <p:nvPr/>
          </p:nvCxnSpPr>
          <p:spPr>
            <a:xfrm rot="10800000">
              <a:off x="2642013" y="1654113"/>
              <a:ext cx="1225200" cy="0"/>
            </a:xfrm>
            <a:prstGeom prst="straightConnector1">
              <a:avLst/>
            </a:prstGeom>
            <a:noFill/>
            <a:ln cap="flat" cmpd="sng" w="9525">
              <a:solidFill>
                <a:srgbClr val="307BF3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373" name="Google Shape;373;p30"/>
            <p:cNvSpPr txBox="1"/>
            <p:nvPr/>
          </p:nvSpPr>
          <p:spPr>
            <a:xfrm>
              <a:off x="576475" y="1297350"/>
              <a:ext cx="1856400" cy="87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Data Collection and preconditioning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74" name="Google Shape;374;p30"/>
          <p:cNvGrpSpPr/>
          <p:nvPr/>
        </p:nvGrpSpPr>
        <p:grpSpPr>
          <a:xfrm>
            <a:off x="316163" y="3120050"/>
            <a:ext cx="3263100" cy="924600"/>
            <a:chOff x="308838" y="2646125"/>
            <a:chExt cx="3263100" cy="924600"/>
          </a:xfrm>
        </p:grpSpPr>
        <p:cxnSp>
          <p:nvCxnSpPr>
            <p:cNvPr id="375" name="Google Shape;375;p30"/>
            <p:cNvCxnSpPr/>
            <p:nvPr/>
          </p:nvCxnSpPr>
          <p:spPr>
            <a:xfrm rot="10800000">
              <a:off x="2641938" y="3108425"/>
              <a:ext cx="930000" cy="0"/>
            </a:xfrm>
            <a:prstGeom prst="straightConnector1">
              <a:avLst/>
            </a:prstGeom>
            <a:noFill/>
            <a:ln cap="flat" cmpd="sng" w="9525">
              <a:solidFill>
                <a:srgbClr val="0E65F0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376" name="Google Shape;376;p30"/>
            <p:cNvSpPr txBox="1"/>
            <p:nvPr/>
          </p:nvSpPr>
          <p:spPr>
            <a:xfrm>
              <a:off x="308838" y="2646125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Data representation (RAW to Graph)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77" name="Google Shape;377;p30"/>
          <p:cNvGrpSpPr/>
          <p:nvPr/>
        </p:nvGrpSpPr>
        <p:grpSpPr>
          <a:xfrm>
            <a:off x="4665063" y="3865625"/>
            <a:ext cx="4162750" cy="924600"/>
            <a:chOff x="4657738" y="3391700"/>
            <a:chExt cx="4162750" cy="924600"/>
          </a:xfrm>
        </p:grpSpPr>
        <p:cxnSp>
          <p:nvCxnSpPr>
            <p:cNvPr id="378" name="Google Shape;378;p30"/>
            <p:cNvCxnSpPr/>
            <p:nvPr/>
          </p:nvCxnSpPr>
          <p:spPr>
            <a:xfrm>
              <a:off x="4657738" y="3854000"/>
              <a:ext cx="1838700" cy="0"/>
            </a:xfrm>
            <a:prstGeom prst="straightConnector1">
              <a:avLst/>
            </a:prstGeom>
            <a:noFill/>
            <a:ln cap="flat" cmpd="sng" w="9525">
              <a:solidFill>
                <a:srgbClr val="0D5DDF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379" name="Google Shape;379;p30"/>
            <p:cNvSpPr txBox="1"/>
            <p:nvPr/>
          </p:nvSpPr>
          <p:spPr>
            <a:xfrm>
              <a:off x="6696488" y="3391700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Metric Testing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80" name="Google Shape;380;p30"/>
          <p:cNvGrpSpPr/>
          <p:nvPr/>
        </p:nvGrpSpPr>
        <p:grpSpPr>
          <a:xfrm>
            <a:off x="5217163" y="1716900"/>
            <a:ext cx="3610650" cy="924600"/>
            <a:chOff x="5209838" y="1242975"/>
            <a:chExt cx="3610650" cy="924600"/>
          </a:xfrm>
        </p:grpSpPr>
        <p:sp>
          <p:nvSpPr>
            <p:cNvPr id="381" name="Google Shape;381;p30"/>
            <p:cNvSpPr txBox="1"/>
            <p:nvPr/>
          </p:nvSpPr>
          <p:spPr>
            <a:xfrm>
              <a:off x="6696488" y="1242975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Integrated network and case study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382" name="Google Shape;382;p30"/>
            <p:cNvCxnSpPr/>
            <p:nvPr/>
          </p:nvCxnSpPr>
          <p:spPr>
            <a:xfrm>
              <a:off x="5209838" y="1654113"/>
              <a:ext cx="1286700" cy="0"/>
            </a:xfrm>
            <a:prstGeom prst="straightConnector1">
              <a:avLst/>
            </a:prstGeom>
            <a:noFill/>
            <a:ln cap="flat" cmpd="sng" w="9525">
              <a:solidFill>
                <a:srgbClr val="0944A1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383" name="Google Shape;383;p30"/>
          <p:cNvGrpSpPr/>
          <p:nvPr/>
        </p:nvGrpSpPr>
        <p:grpSpPr>
          <a:xfrm>
            <a:off x="5617613" y="2787275"/>
            <a:ext cx="3210200" cy="924600"/>
            <a:chOff x="5610288" y="2313350"/>
            <a:chExt cx="3210200" cy="924600"/>
          </a:xfrm>
        </p:grpSpPr>
        <p:cxnSp>
          <p:nvCxnSpPr>
            <p:cNvPr id="384" name="Google Shape;384;p30"/>
            <p:cNvCxnSpPr/>
            <p:nvPr/>
          </p:nvCxnSpPr>
          <p:spPr>
            <a:xfrm>
              <a:off x="5610288" y="2775650"/>
              <a:ext cx="886200" cy="0"/>
            </a:xfrm>
            <a:prstGeom prst="straightConnector1">
              <a:avLst/>
            </a:prstGeom>
            <a:noFill/>
            <a:ln cap="flat" cmpd="sng" w="9525">
              <a:solidFill>
                <a:srgbClr val="0C58D3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385" name="Google Shape;385;p30"/>
            <p:cNvSpPr txBox="1"/>
            <p:nvPr/>
          </p:nvSpPr>
          <p:spPr>
            <a:xfrm>
              <a:off x="6696488" y="2313350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Random edge removal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86" name="Google Shape;386;p30"/>
          <p:cNvGrpSpPr/>
          <p:nvPr/>
        </p:nvGrpSpPr>
        <p:grpSpPr>
          <a:xfrm>
            <a:off x="2608561" y="1128876"/>
            <a:ext cx="3922200" cy="3915924"/>
            <a:chOff x="2610905" y="610653"/>
            <a:chExt cx="3922200" cy="3922200"/>
          </a:xfrm>
        </p:grpSpPr>
        <p:sp>
          <p:nvSpPr>
            <p:cNvPr id="387" name="Google Shape;387;p30"/>
            <p:cNvSpPr/>
            <p:nvPr/>
          </p:nvSpPr>
          <p:spPr>
            <a:xfrm rot="-4980021">
              <a:off x="3204123" y="1186472"/>
              <a:ext cx="2771960" cy="2771960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E65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30"/>
            <p:cNvSpPr/>
            <p:nvPr/>
          </p:nvSpPr>
          <p:spPr>
            <a:xfrm rot="7920309">
              <a:off x="3183402" y="1183149"/>
              <a:ext cx="2777207" cy="2777207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C58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30"/>
            <p:cNvSpPr/>
            <p:nvPr/>
          </p:nvSpPr>
          <p:spPr>
            <a:xfrm rot="3600063">
              <a:off x="3186335" y="1195681"/>
              <a:ext cx="2777488" cy="2777488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30"/>
            <p:cNvSpPr/>
            <p:nvPr/>
          </p:nvSpPr>
          <p:spPr>
            <a:xfrm rot="4024705">
              <a:off x="5326681" y="1940898"/>
              <a:ext cx="578477" cy="579147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C58D3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30"/>
            <p:cNvSpPr/>
            <p:nvPr/>
          </p:nvSpPr>
          <p:spPr>
            <a:xfrm rot="-6816027">
              <a:off x="5326729" y="1940918"/>
              <a:ext cx="578485" cy="579035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C58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30"/>
            <p:cNvSpPr/>
            <p:nvPr/>
          </p:nvSpPr>
          <p:spPr>
            <a:xfrm rot="-9359762">
              <a:off x="3193941" y="1176205"/>
              <a:ext cx="2777287" cy="2777287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30"/>
            <p:cNvSpPr/>
            <p:nvPr/>
          </p:nvSpPr>
          <p:spPr>
            <a:xfrm rot="-8936366">
              <a:off x="3659126" y="3173505"/>
              <a:ext cx="578551" cy="578963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E65F0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30"/>
            <p:cNvSpPr/>
            <p:nvPr/>
          </p:nvSpPr>
          <p:spPr>
            <a:xfrm rot="1824498">
              <a:off x="3659375" y="3173497"/>
              <a:ext cx="578475" cy="578885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E65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30"/>
            <p:cNvSpPr/>
            <p:nvPr/>
          </p:nvSpPr>
          <p:spPr>
            <a:xfrm rot="-600092">
              <a:off x="3198852" y="1195456"/>
              <a:ext cx="2777611" cy="2777611"/>
            </a:xfrm>
            <a:prstGeom prst="blockArc">
              <a:avLst>
                <a:gd fmla="val 12513247" name="adj1"/>
                <a:gd fmla="val 16867657" name="adj2"/>
                <a:gd fmla="val 20844" name="adj3"/>
              </a:avLst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30"/>
            <p:cNvSpPr/>
            <p:nvPr/>
          </p:nvSpPr>
          <p:spPr>
            <a:xfrm rot="-176551">
              <a:off x="4312105" y="1195442"/>
              <a:ext cx="578563" cy="579162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944A1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30"/>
            <p:cNvSpPr/>
            <p:nvPr/>
          </p:nvSpPr>
          <p:spPr>
            <a:xfrm rot="10584085">
              <a:off x="4312088" y="1195622"/>
              <a:ext cx="578340" cy="578939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30"/>
            <p:cNvSpPr/>
            <p:nvPr/>
          </p:nvSpPr>
          <p:spPr>
            <a:xfrm rot="8344778">
              <a:off x="4940929" y="3162886"/>
              <a:ext cx="578465" cy="578888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D5DDF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30"/>
            <p:cNvSpPr/>
            <p:nvPr/>
          </p:nvSpPr>
          <p:spPr>
            <a:xfrm rot="-2495643">
              <a:off x="4941000" y="3162728"/>
              <a:ext cx="578445" cy="579093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30"/>
            <p:cNvSpPr/>
            <p:nvPr/>
          </p:nvSpPr>
          <p:spPr>
            <a:xfrm rot="-4556960">
              <a:off x="3257335" y="1939059"/>
              <a:ext cx="578302" cy="578957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307BF3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30"/>
            <p:cNvSpPr/>
            <p:nvPr/>
          </p:nvSpPr>
          <p:spPr>
            <a:xfrm rot="6204541">
              <a:off x="3257468" y="1938977"/>
              <a:ext cx="578264" cy="578917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30"/>
            <p:cNvSpPr txBox="1"/>
            <p:nvPr/>
          </p:nvSpPr>
          <p:spPr>
            <a:xfrm>
              <a:off x="4341900" y="1271896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05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03" name="Google Shape;403;p30"/>
            <p:cNvSpPr txBox="1"/>
            <p:nvPr/>
          </p:nvSpPr>
          <p:spPr>
            <a:xfrm>
              <a:off x="3274219" y="2018364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01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04" name="Google Shape;404;p30"/>
            <p:cNvSpPr txBox="1"/>
            <p:nvPr/>
          </p:nvSpPr>
          <p:spPr>
            <a:xfrm>
              <a:off x="3685317" y="3247321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02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05" name="Google Shape;405;p30"/>
            <p:cNvSpPr txBox="1"/>
            <p:nvPr/>
          </p:nvSpPr>
          <p:spPr>
            <a:xfrm>
              <a:off x="4955323" y="3247321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03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06" name="Google Shape;406;p30"/>
            <p:cNvSpPr txBox="1"/>
            <p:nvPr/>
          </p:nvSpPr>
          <p:spPr>
            <a:xfrm>
              <a:off x="5364737" y="2018364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04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07" name="Google Shape;407;p30"/>
          <p:cNvSpPr txBox="1"/>
          <p:nvPr/>
        </p:nvSpPr>
        <p:spPr>
          <a:xfrm>
            <a:off x="4037525" y="2789025"/>
            <a:ext cx="1107600" cy="56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Roboto"/>
                <a:ea typeface="Roboto"/>
                <a:cs typeface="Roboto"/>
                <a:sym typeface="Roboto"/>
              </a:rPr>
              <a:t>Steps</a:t>
            </a:r>
            <a:endParaRPr b="1" sz="2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8" name="Google Shape;408;p30"/>
          <p:cNvSpPr/>
          <p:nvPr/>
        </p:nvSpPr>
        <p:spPr>
          <a:xfrm>
            <a:off x="6256421" y="2603592"/>
            <a:ext cx="2271425" cy="1291975"/>
          </a:xfrm>
          <a:custGeom>
            <a:rect b="b" l="l" r="r" t="t"/>
            <a:pathLst>
              <a:path extrusionOk="0" h="51679" w="90857">
                <a:moveTo>
                  <a:pt x="27606" y="435"/>
                </a:moveTo>
                <a:cubicBezTo>
                  <a:pt x="23730" y="1316"/>
                  <a:pt x="8166" y="-1797"/>
                  <a:pt x="4349" y="5720"/>
                </a:cubicBezTo>
                <a:cubicBezTo>
                  <a:pt x="532" y="13237"/>
                  <a:pt x="-3226" y="38021"/>
                  <a:pt x="4702" y="45538"/>
                </a:cubicBezTo>
                <a:cubicBezTo>
                  <a:pt x="12630" y="53055"/>
                  <a:pt x="37648" y="51940"/>
                  <a:pt x="51919" y="50824"/>
                </a:cubicBezTo>
                <a:cubicBezTo>
                  <a:pt x="66190" y="49708"/>
                  <a:pt x="87098" y="46948"/>
                  <a:pt x="90328" y="38843"/>
                </a:cubicBezTo>
                <a:cubicBezTo>
                  <a:pt x="93558" y="30739"/>
                  <a:pt x="78935" y="7952"/>
                  <a:pt x="71300" y="2197"/>
                </a:cubicBezTo>
                <a:cubicBezTo>
                  <a:pt x="63665" y="-3558"/>
                  <a:pt x="48983" y="3959"/>
                  <a:pt x="44519" y="4311"/>
                </a:cubicBezTo>
              </a:path>
            </a:pathLst>
          </a:custGeom>
          <a:noFill/>
          <a:ln cap="flat" cmpd="sng" w="28575">
            <a:solidFill>
              <a:srgbClr val="F1C232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1"/>
          <p:cNvSpPr txBox="1"/>
          <p:nvPr>
            <p:ph type="title"/>
          </p:nvPr>
        </p:nvSpPr>
        <p:spPr>
          <a:xfrm>
            <a:off x="0" y="0"/>
            <a:ext cx="9144000" cy="1030800"/>
          </a:xfrm>
          <a:prstGeom prst="rect">
            <a:avLst/>
          </a:prstGeom>
          <a:solidFill>
            <a:schemeClr val="dk1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3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</a:t>
            </a:r>
            <a:endParaRPr/>
          </a:p>
        </p:txBody>
      </p:sp>
      <p:sp>
        <p:nvSpPr>
          <p:cNvPr id="415" name="Google Shape;415;p31"/>
          <p:cNvSpPr txBox="1"/>
          <p:nvPr/>
        </p:nvSpPr>
        <p:spPr>
          <a:xfrm>
            <a:off x="154250" y="286200"/>
            <a:ext cx="3720300" cy="608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Our Solution</a:t>
            </a:r>
            <a:endParaRPr sz="42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416" name="Google Shape;416;p31"/>
          <p:cNvGrpSpPr/>
          <p:nvPr/>
        </p:nvGrpSpPr>
        <p:grpSpPr>
          <a:xfrm>
            <a:off x="583800" y="1771275"/>
            <a:ext cx="3290738" cy="870000"/>
            <a:chOff x="576475" y="1297350"/>
            <a:chExt cx="3290738" cy="870000"/>
          </a:xfrm>
        </p:grpSpPr>
        <p:cxnSp>
          <p:nvCxnSpPr>
            <p:cNvPr id="417" name="Google Shape;417;p31"/>
            <p:cNvCxnSpPr/>
            <p:nvPr/>
          </p:nvCxnSpPr>
          <p:spPr>
            <a:xfrm rot="10800000">
              <a:off x="2642013" y="1654113"/>
              <a:ext cx="1225200" cy="0"/>
            </a:xfrm>
            <a:prstGeom prst="straightConnector1">
              <a:avLst/>
            </a:prstGeom>
            <a:noFill/>
            <a:ln cap="flat" cmpd="sng" w="9525">
              <a:solidFill>
                <a:srgbClr val="307BF3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418" name="Google Shape;418;p31"/>
            <p:cNvSpPr txBox="1"/>
            <p:nvPr/>
          </p:nvSpPr>
          <p:spPr>
            <a:xfrm>
              <a:off x="576475" y="1297350"/>
              <a:ext cx="1856400" cy="87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Data Collection and preconditioning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19" name="Google Shape;419;p31"/>
          <p:cNvGrpSpPr/>
          <p:nvPr/>
        </p:nvGrpSpPr>
        <p:grpSpPr>
          <a:xfrm>
            <a:off x="316163" y="3120050"/>
            <a:ext cx="3263100" cy="924600"/>
            <a:chOff x="308838" y="2646125"/>
            <a:chExt cx="3263100" cy="924600"/>
          </a:xfrm>
        </p:grpSpPr>
        <p:cxnSp>
          <p:nvCxnSpPr>
            <p:cNvPr id="420" name="Google Shape;420;p31"/>
            <p:cNvCxnSpPr/>
            <p:nvPr/>
          </p:nvCxnSpPr>
          <p:spPr>
            <a:xfrm rot="10800000">
              <a:off x="2641938" y="3108425"/>
              <a:ext cx="930000" cy="0"/>
            </a:xfrm>
            <a:prstGeom prst="straightConnector1">
              <a:avLst/>
            </a:prstGeom>
            <a:noFill/>
            <a:ln cap="flat" cmpd="sng" w="9525">
              <a:solidFill>
                <a:srgbClr val="0E65F0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421" name="Google Shape;421;p31"/>
            <p:cNvSpPr txBox="1"/>
            <p:nvPr/>
          </p:nvSpPr>
          <p:spPr>
            <a:xfrm>
              <a:off x="308838" y="2646125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Data representation (RAW to Graph)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22" name="Google Shape;422;p31"/>
          <p:cNvGrpSpPr/>
          <p:nvPr/>
        </p:nvGrpSpPr>
        <p:grpSpPr>
          <a:xfrm>
            <a:off x="4665063" y="3865625"/>
            <a:ext cx="4162750" cy="924600"/>
            <a:chOff x="4657738" y="3391700"/>
            <a:chExt cx="4162750" cy="924600"/>
          </a:xfrm>
        </p:grpSpPr>
        <p:cxnSp>
          <p:nvCxnSpPr>
            <p:cNvPr id="423" name="Google Shape;423;p31"/>
            <p:cNvCxnSpPr/>
            <p:nvPr/>
          </p:nvCxnSpPr>
          <p:spPr>
            <a:xfrm>
              <a:off x="4657738" y="3854000"/>
              <a:ext cx="1838700" cy="0"/>
            </a:xfrm>
            <a:prstGeom prst="straightConnector1">
              <a:avLst/>
            </a:prstGeom>
            <a:noFill/>
            <a:ln cap="flat" cmpd="sng" w="9525">
              <a:solidFill>
                <a:srgbClr val="0D5DDF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424" name="Google Shape;424;p31"/>
            <p:cNvSpPr txBox="1"/>
            <p:nvPr/>
          </p:nvSpPr>
          <p:spPr>
            <a:xfrm>
              <a:off x="6696488" y="3391700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Metric Testing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25" name="Google Shape;425;p31"/>
          <p:cNvGrpSpPr/>
          <p:nvPr/>
        </p:nvGrpSpPr>
        <p:grpSpPr>
          <a:xfrm>
            <a:off x="5217163" y="1716900"/>
            <a:ext cx="3610650" cy="924600"/>
            <a:chOff x="5209838" y="1242975"/>
            <a:chExt cx="3610650" cy="924600"/>
          </a:xfrm>
        </p:grpSpPr>
        <p:sp>
          <p:nvSpPr>
            <p:cNvPr id="426" name="Google Shape;426;p31"/>
            <p:cNvSpPr txBox="1"/>
            <p:nvPr/>
          </p:nvSpPr>
          <p:spPr>
            <a:xfrm>
              <a:off x="6696488" y="1242975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Integrated network and case study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427" name="Google Shape;427;p31"/>
            <p:cNvCxnSpPr/>
            <p:nvPr/>
          </p:nvCxnSpPr>
          <p:spPr>
            <a:xfrm>
              <a:off x="5209838" y="1654113"/>
              <a:ext cx="1286700" cy="0"/>
            </a:xfrm>
            <a:prstGeom prst="straightConnector1">
              <a:avLst/>
            </a:prstGeom>
            <a:noFill/>
            <a:ln cap="flat" cmpd="sng" w="9525">
              <a:solidFill>
                <a:srgbClr val="0944A1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428" name="Google Shape;428;p31"/>
          <p:cNvGrpSpPr/>
          <p:nvPr/>
        </p:nvGrpSpPr>
        <p:grpSpPr>
          <a:xfrm>
            <a:off x="5617613" y="2787275"/>
            <a:ext cx="3210200" cy="924600"/>
            <a:chOff x="5610288" y="2313350"/>
            <a:chExt cx="3210200" cy="924600"/>
          </a:xfrm>
        </p:grpSpPr>
        <p:cxnSp>
          <p:nvCxnSpPr>
            <p:cNvPr id="429" name="Google Shape;429;p31"/>
            <p:cNvCxnSpPr/>
            <p:nvPr/>
          </p:nvCxnSpPr>
          <p:spPr>
            <a:xfrm>
              <a:off x="5610288" y="2775650"/>
              <a:ext cx="886200" cy="0"/>
            </a:xfrm>
            <a:prstGeom prst="straightConnector1">
              <a:avLst/>
            </a:prstGeom>
            <a:noFill/>
            <a:ln cap="flat" cmpd="sng" w="9525">
              <a:solidFill>
                <a:srgbClr val="0C58D3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430" name="Google Shape;430;p31"/>
            <p:cNvSpPr txBox="1"/>
            <p:nvPr/>
          </p:nvSpPr>
          <p:spPr>
            <a:xfrm>
              <a:off x="6696488" y="2313350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latin typeface="Roboto"/>
                  <a:ea typeface="Roboto"/>
                  <a:cs typeface="Roboto"/>
                  <a:sym typeface="Roboto"/>
                </a:rPr>
                <a:t>Random edge removal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31" name="Google Shape;431;p31"/>
          <p:cNvGrpSpPr/>
          <p:nvPr/>
        </p:nvGrpSpPr>
        <p:grpSpPr>
          <a:xfrm>
            <a:off x="2608561" y="1128876"/>
            <a:ext cx="3922200" cy="3915924"/>
            <a:chOff x="2610905" y="610653"/>
            <a:chExt cx="3922200" cy="3922200"/>
          </a:xfrm>
        </p:grpSpPr>
        <p:sp>
          <p:nvSpPr>
            <p:cNvPr id="432" name="Google Shape;432;p31"/>
            <p:cNvSpPr/>
            <p:nvPr/>
          </p:nvSpPr>
          <p:spPr>
            <a:xfrm rot="-4980021">
              <a:off x="3204123" y="1186472"/>
              <a:ext cx="2771960" cy="2771960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E65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31"/>
            <p:cNvSpPr/>
            <p:nvPr/>
          </p:nvSpPr>
          <p:spPr>
            <a:xfrm rot="7920309">
              <a:off x="3183402" y="1183149"/>
              <a:ext cx="2777207" cy="2777207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C58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31"/>
            <p:cNvSpPr/>
            <p:nvPr/>
          </p:nvSpPr>
          <p:spPr>
            <a:xfrm rot="3600063">
              <a:off x="3186335" y="1195681"/>
              <a:ext cx="2777488" cy="2777488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31"/>
            <p:cNvSpPr/>
            <p:nvPr/>
          </p:nvSpPr>
          <p:spPr>
            <a:xfrm rot="4024705">
              <a:off x="5326681" y="1940898"/>
              <a:ext cx="578477" cy="579147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C58D3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31"/>
            <p:cNvSpPr/>
            <p:nvPr/>
          </p:nvSpPr>
          <p:spPr>
            <a:xfrm rot="-6816027">
              <a:off x="5326729" y="1940918"/>
              <a:ext cx="578485" cy="579035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C58D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31"/>
            <p:cNvSpPr/>
            <p:nvPr/>
          </p:nvSpPr>
          <p:spPr>
            <a:xfrm rot="-9359762">
              <a:off x="3193941" y="1176205"/>
              <a:ext cx="2777287" cy="2777287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31"/>
            <p:cNvSpPr/>
            <p:nvPr/>
          </p:nvSpPr>
          <p:spPr>
            <a:xfrm rot="-8936366">
              <a:off x="3659126" y="3173505"/>
              <a:ext cx="578551" cy="578963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E65F0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31"/>
            <p:cNvSpPr/>
            <p:nvPr/>
          </p:nvSpPr>
          <p:spPr>
            <a:xfrm rot="1824498">
              <a:off x="3659375" y="3173497"/>
              <a:ext cx="578475" cy="578885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E65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31"/>
            <p:cNvSpPr/>
            <p:nvPr/>
          </p:nvSpPr>
          <p:spPr>
            <a:xfrm rot="-600092">
              <a:off x="3198852" y="1195456"/>
              <a:ext cx="2777611" cy="2777611"/>
            </a:xfrm>
            <a:prstGeom prst="blockArc">
              <a:avLst>
                <a:gd fmla="val 12513247" name="adj1"/>
                <a:gd fmla="val 16867657" name="adj2"/>
                <a:gd fmla="val 20844" name="adj3"/>
              </a:avLst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31"/>
            <p:cNvSpPr/>
            <p:nvPr/>
          </p:nvSpPr>
          <p:spPr>
            <a:xfrm rot="-176551">
              <a:off x="4312105" y="1195442"/>
              <a:ext cx="578563" cy="579162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944A1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31"/>
            <p:cNvSpPr/>
            <p:nvPr/>
          </p:nvSpPr>
          <p:spPr>
            <a:xfrm rot="10584085">
              <a:off x="4312088" y="1195622"/>
              <a:ext cx="578340" cy="578939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31"/>
            <p:cNvSpPr/>
            <p:nvPr/>
          </p:nvSpPr>
          <p:spPr>
            <a:xfrm rot="8344778">
              <a:off x="4940929" y="3162886"/>
              <a:ext cx="578465" cy="578888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0D5DDF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31"/>
            <p:cNvSpPr/>
            <p:nvPr/>
          </p:nvSpPr>
          <p:spPr>
            <a:xfrm rot="-2495643">
              <a:off x="4941000" y="3162728"/>
              <a:ext cx="578445" cy="579093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31"/>
            <p:cNvSpPr/>
            <p:nvPr/>
          </p:nvSpPr>
          <p:spPr>
            <a:xfrm rot="-4556960">
              <a:off x="3257335" y="1939059"/>
              <a:ext cx="578302" cy="578957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307BF3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31"/>
            <p:cNvSpPr/>
            <p:nvPr/>
          </p:nvSpPr>
          <p:spPr>
            <a:xfrm rot="6204541">
              <a:off x="3257468" y="1938977"/>
              <a:ext cx="578264" cy="578917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31"/>
            <p:cNvSpPr txBox="1"/>
            <p:nvPr/>
          </p:nvSpPr>
          <p:spPr>
            <a:xfrm>
              <a:off x="4341900" y="1271896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05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48" name="Google Shape;448;p31"/>
            <p:cNvSpPr txBox="1"/>
            <p:nvPr/>
          </p:nvSpPr>
          <p:spPr>
            <a:xfrm>
              <a:off x="3274219" y="2018364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01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49" name="Google Shape;449;p31"/>
            <p:cNvSpPr txBox="1"/>
            <p:nvPr/>
          </p:nvSpPr>
          <p:spPr>
            <a:xfrm>
              <a:off x="3685317" y="3247321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02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50" name="Google Shape;450;p31"/>
            <p:cNvSpPr txBox="1"/>
            <p:nvPr/>
          </p:nvSpPr>
          <p:spPr>
            <a:xfrm>
              <a:off x="4955323" y="3247321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03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51" name="Google Shape;451;p31"/>
            <p:cNvSpPr txBox="1"/>
            <p:nvPr/>
          </p:nvSpPr>
          <p:spPr>
            <a:xfrm>
              <a:off x="5364737" y="2018364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04</a:t>
              </a:r>
              <a:endPara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52" name="Google Shape;452;p31"/>
          <p:cNvSpPr txBox="1"/>
          <p:nvPr/>
        </p:nvSpPr>
        <p:spPr>
          <a:xfrm>
            <a:off x="4037525" y="2789025"/>
            <a:ext cx="1107600" cy="56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Roboto"/>
                <a:ea typeface="Roboto"/>
                <a:cs typeface="Roboto"/>
                <a:sym typeface="Roboto"/>
              </a:rPr>
              <a:t>Steps</a:t>
            </a:r>
            <a:endParaRPr b="1" sz="2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3" name="Google Shape;453;p31"/>
          <p:cNvSpPr/>
          <p:nvPr/>
        </p:nvSpPr>
        <p:spPr>
          <a:xfrm>
            <a:off x="6494271" y="1560292"/>
            <a:ext cx="2271425" cy="1291975"/>
          </a:xfrm>
          <a:custGeom>
            <a:rect b="b" l="l" r="r" t="t"/>
            <a:pathLst>
              <a:path extrusionOk="0" h="51679" w="90857">
                <a:moveTo>
                  <a:pt x="27606" y="435"/>
                </a:moveTo>
                <a:cubicBezTo>
                  <a:pt x="23730" y="1316"/>
                  <a:pt x="8166" y="-1797"/>
                  <a:pt x="4349" y="5720"/>
                </a:cubicBezTo>
                <a:cubicBezTo>
                  <a:pt x="532" y="13237"/>
                  <a:pt x="-3226" y="38021"/>
                  <a:pt x="4702" y="45538"/>
                </a:cubicBezTo>
                <a:cubicBezTo>
                  <a:pt x="12630" y="53055"/>
                  <a:pt x="37648" y="51940"/>
                  <a:pt x="51919" y="50824"/>
                </a:cubicBezTo>
                <a:cubicBezTo>
                  <a:pt x="66190" y="49708"/>
                  <a:pt x="87098" y="46948"/>
                  <a:pt x="90328" y="38843"/>
                </a:cubicBezTo>
                <a:cubicBezTo>
                  <a:pt x="93558" y="30739"/>
                  <a:pt x="78935" y="7952"/>
                  <a:pt x="71300" y="2197"/>
                </a:cubicBezTo>
                <a:cubicBezTo>
                  <a:pt x="63665" y="-3558"/>
                  <a:pt x="48983" y="3959"/>
                  <a:pt x="44519" y="4311"/>
                </a:cubicBezTo>
              </a:path>
            </a:pathLst>
          </a:custGeom>
          <a:noFill/>
          <a:ln cap="flat" cmpd="sng" w="28575">
            <a:solidFill>
              <a:srgbClr val="F1C232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32"/>
          <p:cNvSpPr txBox="1"/>
          <p:nvPr>
            <p:ph type="title"/>
          </p:nvPr>
        </p:nvSpPr>
        <p:spPr>
          <a:xfrm>
            <a:off x="0" y="0"/>
            <a:ext cx="9144000" cy="1030800"/>
          </a:xfrm>
          <a:prstGeom prst="rect">
            <a:avLst/>
          </a:prstGeom>
          <a:solidFill>
            <a:schemeClr val="dk1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3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</a:t>
            </a:r>
            <a:endParaRPr/>
          </a:p>
        </p:txBody>
      </p:sp>
      <p:sp>
        <p:nvSpPr>
          <p:cNvPr id="460" name="Google Shape;460;p32"/>
          <p:cNvSpPr txBox="1"/>
          <p:nvPr/>
        </p:nvSpPr>
        <p:spPr>
          <a:xfrm>
            <a:off x="154250" y="286200"/>
            <a:ext cx="3720300" cy="608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Tools Used</a:t>
            </a:r>
            <a:endParaRPr sz="4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" name="Google Shape;461;p32"/>
          <p:cNvSpPr txBox="1"/>
          <p:nvPr/>
        </p:nvSpPr>
        <p:spPr>
          <a:xfrm>
            <a:off x="1669500" y="1347825"/>
            <a:ext cx="5805000" cy="34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Python 3.6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Packages: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○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networkX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○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Pickle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○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Pandas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○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Scipy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○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XlsxWriter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62" name="Google Shape;46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0225" y="1347825"/>
            <a:ext cx="1141149" cy="1136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3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68" name="Google Shape;468;p33"/>
          <p:cNvSpPr/>
          <p:nvPr/>
        </p:nvSpPr>
        <p:spPr>
          <a:xfrm>
            <a:off x="0" y="0"/>
            <a:ext cx="2559600" cy="5161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33"/>
          <p:cNvSpPr txBox="1"/>
          <p:nvPr>
            <p:ph type="title"/>
          </p:nvPr>
        </p:nvSpPr>
        <p:spPr>
          <a:xfrm>
            <a:off x="2945475" y="417400"/>
            <a:ext cx="5867400" cy="69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Data Collection and preconditioning</a:t>
            </a:r>
            <a:endParaRPr sz="2600"/>
          </a:p>
        </p:txBody>
      </p:sp>
      <p:sp>
        <p:nvSpPr>
          <p:cNvPr id="470" name="Google Shape;470;p33"/>
          <p:cNvSpPr txBox="1"/>
          <p:nvPr/>
        </p:nvSpPr>
        <p:spPr>
          <a:xfrm>
            <a:off x="0" y="700050"/>
            <a:ext cx="2559600" cy="37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chemeClr val="dk1"/>
                </a:solidFill>
                <a:highlight>
                  <a:srgbClr val="D9D9D9"/>
                </a:highlight>
                <a:latin typeface="Roboto"/>
                <a:ea typeface="Roboto"/>
                <a:cs typeface="Roboto"/>
                <a:sym typeface="Roboto"/>
              </a:rPr>
              <a:t>Data Collection and preconditioning</a:t>
            </a:r>
            <a:b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Data representation (RAW to Graph)</a:t>
            </a:r>
            <a:b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Metric Testing</a:t>
            </a:r>
            <a:b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Random edge removal</a:t>
            </a:r>
            <a:b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Integrated network and case study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71" name="Google Shape;47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39225" y="4006100"/>
            <a:ext cx="696300" cy="696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2" name="Google Shape;472;p33"/>
          <p:cNvCxnSpPr>
            <a:stCxn id="473" idx="6"/>
            <a:endCxn id="474" idx="2"/>
          </p:cNvCxnSpPr>
          <p:nvPr/>
        </p:nvCxnSpPr>
        <p:spPr>
          <a:xfrm>
            <a:off x="4564713" y="1963925"/>
            <a:ext cx="812100" cy="3084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75" name="Google Shape;475;p33"/>
          <p:cNvCxnSpPr>
            <a:stCxn id="473" idx="6"/>
            <a:endCxn id="476" idx="2"/>
          </p:cNvCxnSpPr>
          <p:nvPr/>
        </p:nvCxnSpPr>
        <p:spPr>
          <a:xfrm flipH="1" rot="10800000">
            <a:off x="4564713" y="1644725"/>
            <a:ext cx="811800" cy="319200"/>
          </a:xfrm>
          <a:prstGeom prst="bentConnector3">
            <a:avLst>
              <a:gd fmla="val 49998" name="adj1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77" name="Google Shape;477;p33"/>
          <p:cNvCxnSpPr>
            <a:stCxn id="478" idx="3"/>
            <a:endCxn id="479" idx="1"/>
          </p:cNvCxnSpPr>
          <p:nvPr/>
        </p:nvCxnSpPr>
        <p:spPr>
          <a:xfrm flipH="1" rot="10800000">
            <a:off x="6161074" y="1395425"/>
            <a:ext cx="966900" cy="249300"/>
          </a:xfrm>
          <a:prstGeom prst="bentConnector3">
            <a:avLst>
              <a:gd fmla="val 49999" name="adj1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triangle"/>
          </a:ln>
        </p:spPr>
      </p:cxnSp>
      <p:cxnSp>
        <p:nvCxnSpPr>
          <p:cNvPr id="480" name="Google Shape;480;p33"/>
          <p:cNvCxnSpPr>
            <a:stCxn id="478" idx="3"/>
            <a:endCxn id="481" idx="1"/>
          </p:cNvCxnSpPr>
          <p:nvPr/>
        </p:nvCxnSpPr>
        <p:spPr>
          <a:xfrm>
            <a:off x="6161074" y="1644725"/>
            <a:ext cx="966900" cy="192000"/>
          </a:xfrm>
          <a:prstGeom prst="bentConnector3">
            <a:avLst>
              <a:gd fmla="val 50001" name="adj1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triangle"/>
          </a:ln>
        </p:spPr>
      </p:cxnSp>
      <p:cxnSp>
        <p:nvCxnSpPr>
          <p:cNvPr id="482" name="Google Shape;482;p33"/>
          <p:cNvCxnSpPr>
            <a:stCxn id="483" idx="3"/>
            <a:endCxn id="484" idx="1"/>
          </p:cNvCxnSpPr>
          <p:nvPr/>
        </p:nvCxnSpPr>
        <p:spPr>
          <a:xfrm>
            <a:off x="6620618" y="2272325"/>
            <a:ext cx="499800" cy="600"/>
          </a:xfrm>
          <a:prstGeom prst="bentConnector3">
            <a:avLst>
              <a:gd fmla="val 50007" name="adj1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triangle"/>
          </a:ln>
        </p:spPr>
      </p:cxnSp>
      <p:sp>
        <p:nvSpPr>
          <p:cNvPr id="479" name="Google Shape;479;p33"/>
          <p:cNvSpPr/>
          <p:nvPr/>
        </p:nvSpPr>
        <p:spPr>
          <a:xfrm>
            <a:off x="7127963" y="1235863"/>
            <a:ext cx="1947900" cy="3192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rPr>
              <a:t>14 different source</a:t>
            </a:r>
            <a:endParaRPr sz="1600">
              <a:solidFill>
                <a:srgbClr val="3D3D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485" name="Google Shape;485;p33"/>
          <p:cNvGrpSpPr/>
          <p:nvPr/>
        </p:nvGrpSpPr>
        <p:grpSpPr>
          <a:xfrm>
            <a:off x="5376488" y="1485125"/>
            <a:ext cx="784586" cy="319200"/>
            <a:chOff x="3650047" y="1476150"/>
            <a:chExt cx="1048211" cy="319200"/>
          </a:xfrm>
        </p:grpSpPr>
        <p:sp>
          <p:nvSpPr>
            <p:cNvPr id="478" name="Google Shape;478;p33"/>
            <p:cNvSpPr/>
            <p:nvPr/>
          </p:nvSpPr>
          <p:spPr>
            <a:xfrm>
              <a:off x="3824058" y="1476150"/>
              <a:ext cx="874200" cy="31920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3D3D3D"/>
                  </a:solidFill>
                  <a:latin typeface="Roboto"/>
                  <a:ea typeface="Roboto"/>
                  <a:cs typeface="Roboto"/>
                  <a:sym typeface="Roboto"/>
                </a:rPr>
                <a:t>PPIs</a:t>
              </a:r>
              <a:endParaRPr sz="1600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76" name="Google Shape;476;p33"/>
            <p:cNvSpPr/>
            <p:nvPr/>
          </p:nvSpPr>
          <p:spPr>
            <a:xfrm>
              <a:off x="3650047" y="1548750"/>
              <a:ext cx="226500" cy="174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6" name="Google Shape;486;p33"/>
          <p:cNvGrpSpPr/>
          <p:nvPr/>
        </p:nvGrpSpPr>
        <p:grpSpPr>
          <a:xfrm>
            <a:off x="2837588" y="1804325"/>
            <a:ext cx="1727125" cy="319200"/>
            <a:chOff x="1231900" y="2412150"/>
            <a:chExt cx="1727125" cy="319200"/>
          </a:xfrm>
        </p:grpSpPr>
        <p:sp>
          <p:nvSpPr>
            <p:cNvPr id="487" name="Google Shape;487;p33"/>
            <p:cNvSpPr/>
            <p:nvPr/>
          </p:nvSpPr>
          <p:spPr>
            <a:xfrm>
              <a:off x="1231900" y="2412150"/>
              <a:ext cx="1553100" cy="319200"/>
            </a:xfrm>
            <a:prstGeom prst="roundRect">
              <a:avLst>
                <a:gd fmla="val 0" name="adj"/>
              </a:avLst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3D3D3D"/>
                  </a:solidFill>
                  <a:latin typeface="Roboto"/>
                  <a:ea typeface="Roboto"/>
                  <a:cs typeface="Roboto"/>
                  <a:sym typeface="Roboto"/>
                </a:rPr>
                <a:t>Data Collected</a:t>
              </a:r>
              <a:endParaRPr sz="1600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73" name="Google Shape;473;p33"/>
            <p:cNvSpPr/>
            <p:nvPr/>
          </p:nvSpPr>
          <p:spPr>
            <a:xfrm>
              <a:off x="2785025" y="2484750"/>
              <a:ext cx="174000" cy="174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8" name="Google Shape;488;p33"/>
          <p:cNvGrpSpPr/>
          <p:nvPr/>
        </p:nvGrpSpPr>
        <p:grpSpPr>
          <a:xfrm>
            <a:off x="5376817" y="2112725"/>
            <a:ext cx="1243800" cy="319200"/>
            <a:chOff x="3650050" y="3348150"/>
            <a:chExt cx="1313689" cy="319200"/>
          </a:xfrm>
        </p:grpSpPr>
        <p:sp>
          <p:nvSpPr>
            <p:cNvPr id="483" name="Google Shape;483;p33"/>
            <p:cNvSpPr/>
            <p:nvPr/>
          </p:nvSpPr>
          <p:spPr>
            <a:xfrm>
              <a:off x="3824039" y="3348150"/>
              <a:ext cx="1139700" cy="31920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3D3D3D"/>
                  </a:solidFill>
                  <a:latin typeface="Roboto"/>
                  <a:ea typeface="Roboto"/>
                  <a:cs typeface="Roboto"/>
                  <a:sym typeface="Roboto"/>
                </a:rPr>
                <a:t>Diseases</a:t>
              </a:r>
              <a:endParaRPr sz="1600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74" name="Google Shape;474;p33"/>
            <p:cNvSpPr/>
            <p:nvPr/>
          </p:nvSpPr>
          <p:spPr>
            <a:xfrm>
              <a:off x="3650050" y="3420750"/>
              <a:ext cx="174000" cy="174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81" name="Google Shape;481;p33"/>
          <p:cNvSpPr/>
          <p:nvPr/>
        </p:nvSpPr>
        <p:spPr>
          <a:xfrm>
            <a:off x="7127987" y="1677250"/>
            <a:ext cx="1814400" cy="3192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rPr>
              <a:t>Different formats</a:t>
            </a:r>
            <a:endParaRPr sz="1600">
              <a:solidFill>
                <a:srgbClr val="3D3D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" name="Google Shape;484;p33"/>
          <p:cNvSpPr/>
          <p:nvPr/>
        </p:nvSpPr>
        <p:spPr>
          <a:xfrm>
            <a:off x="7120488" y="2112725"/>
            <a:ext cx="1727100" cy="3192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rPr>
              <a:t>299 Diseases </a:t>
            </a:r>
            <a:endParaRPr sz="1600">
              <a:solidFill>
                <a:srgbClr val="3D3D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9" name="Google Shape;489;p33"/>
          <p:cNvSpPr txBox="1"/>
          <p:nvPr/>
        </p:nvSpPr>
        <p:spPr>
          <a:xfrm>
            <a:off x="2945475" y="2740325"/>
            <a:ext cx="5514600" cy="180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Challenges: 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- </a:t>
            </a:r>
            <a:r>
              <a:rPr lang="en" sz="1600">
                <a:solidFill>
                  <a:schemeClr val="dk1"/>
                </a:solidFill>
                <a:highlight>
                  <a:srgbClr val="F1C232"/>
                </a:highlight>
                <a:latin typeface="Roboto"/>
                <a:ea typeface="Roboto"/>
                <a:cs typeface="Roboto"/>
                <a:sym typeface="Roboto"/>
              </a:rPr>
              <a:t>file formats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for raw data 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  Pandas, xlxsWriter</a:t>
            </a:r>
            <a:br>
              <a:rPr lang="en" sz="1600">
                <a:latin typeface="Roboto"/>
                <a:ea typeface="Roboto"/>
                <a:cs typeface="Roboto"/>
                <a:sym typeface="Roboto"/>
              </a:rPr>
            </a:br>
            <a:r>
              <a:rPr lang="en" sz="1600">
                <a:latin typeface="Roboto"/>
                <a:ea typeface="Roboto"/>
                <a:cs typeface="Roboto"/>
                <a:sym typeface="Roboto"/>
              </a:rPr>
              <a:t> - protein format 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   Online converter (www.uniprot.com)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3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95" name="Google Shape;495;p34"/>
          <p:cNvSpPr/>
          <p:nvPr/>
        </p:nvSpPr>
        <p:spPr>
          <a:xfrm>
            <a:off x="0" y="0"/>
            <a:ext cx="2559600" cy="5161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6" name="Google Shape;496;p34"/>
          <p:cNvSpPr txBox="1"/>
          <p:nvPr>
            <p:ph type="title"/>
          </p:nvPr>
        </p:nvSpPr>
        <p:spPr>
          <a:xfrm>
            <a:off x="2945475" y="417400"/>
            <a:ext cx="5867400" cy="69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Data representation (RAW to Graph)</a:t>
            </a:r>
            <a:endParaRPr sz="2600"/>
          </a:p>
        </p:txBody>
      </p:sp>
      <p:sp>
        <p:nvSpPr>
          <p:cNvPr id="497" name="Google Shape;497;p34"/>
          <p:cNvSpPr txBox="1"/>
          <p:nvPr/>
        </p:nvSpPr>
        <p:spPr>
          <a:xfrm>
            <a:off x="0" y="700050"/>
            <a:ext cx="2559600" cy="37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Data Collection and preconditioning</a:t>
            </a:r>
            <a:b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chemeClr val="dk1"/>
                </a:solidFill>
                <a:highlight>
                  <a:srgbClr val="D9D9D9"/>
                </a:highlight>
                <a:latin typeface="Roboto"/>
                <a:ea typeface="Roboto"/>
                <a:cs typeface="Roboto"/>
                <a:sym typeface="Roboto"/>
              </a:rPr>
              <a:t>Data representation (RAW to Graph)</a:t>
            </a:r>
            <a:b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Metric Testing</a:t>
            </a:r>
            <a:b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Random edge removal</a:t>
            </a:r>
            <a:b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Integrated network and case study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98" name="Google Shape;49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39225" y="3118700"/>
            <a:ext cx="696300" cy="69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39225" y="4006100"/>
            <a:ext cx="696300" cy="696300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p34"/>
          <p:cNvSpPr txBox="1"/>
          <p:nvPr/>
        </p:nvSpPr>
        <p:spPr>
          <a:xfrm>
            <a:off x="3084025" y="1192825"/>
            <a:ext cx="5513100" cy="34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Each network is represented as a Graph 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✓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From different file </a:t>
            </a:r>
            <a:r>
              <a:rPr lang="en" sz="1800">
                <a:solidFill>
                  <a:schemeClr val="dk1"/>
                </a:solidFill>
                <a:highlight>
                  <a:srgbClr val="F1C232"/>
                </a:highlight>
                <a:latin typeface="Roboto"/>
                <a:ea typeface="Roboto"/>
                <a:cs typeface="Roboto"/>
                <a:sym typeface="Roboto"/>
              </a:rPr>
              <a:t>formats 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to pickle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Maintaining Error and consistency 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✓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Converting all interactors to </a:t>
            </a:r>
            <a:r>
              <a:rPr lang="en" sz="1800">
                <a:solidFill>
                  <a:schemeClr val="dk1"/>
                </a:solidFill>
                <a:highlight>
                  <a:srgbClr val="F1C232"/>
                </a:highlight>
                <a:latin typeface="Roboto"/>
                <a:ea typeface="Roboto"/>
                <a:cs typeface="Roboto"/>
                <a:sym typeface="Roboto"/>
              </a:rPr>
              <a:t>GeneID</a:t>
            </a:r>
            <a:endParaRPr sz="1800">
              <a:solidFill>
                <a:schemeClr val="dk1"/>
              </a:solidFill>
              <a:highlight>
                <a:srgbClr val="F1C232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Studying the </a:t>
            </a:r>
            <a:r>
              <a:rPr lang="en" sz="1800">
                <a:solidFill>
                  <a:schemeClr val="dk1"/>
                </a:solidFill>
                <a:highlight>
                  <a:srgbClr val="F1C232"/>
                </a:highlight>
                <a:latin typeface="Roboto"/>
                <a:ea typeface="Roboto"/>
                <a:cs typeface="Roboto"/>
                <a:sym typeface="Roboto"/>
              </a:rPr>
              <a:t>overlapping 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between the networks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✓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Two tests were used :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AutoNum type="romanLcPeriod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1. Hypergeometric test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AutoNum type="romanLcPeriod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2. Jaccard index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3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06" name="Google Shape;506;p35"/>
          <p:cNvSpPr/>
          <p:nvPr/>
        </p:nvSpPr>
        <p:spPr>
          <a:xfrm>
            <a:off x="0" y="0"/>
            <a:ext cx="2559600" cy="5161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7" name="Google Shape;507;p35"/>
          <p:cNvSpPr txBox="1"/>
          <p:nvPr>
            <p:ph type="title"/>
          </p:nvPr>
        </p:nvSpPr>
        <p:spPr>
          <a:xfrm>
            <a:off x="2945475" y="417400"/>
            <a:ext cx="5867400" cy="69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Metric Testing</a:t>
            </a:r>
            <a:endParaRPr sz="2600"/>
          </a:p>
        </p:txBody>
      </p:sp>
      <p:sp>
        <p:nvSpPr>
          <p:cNvPr id="508" name="Google Shape;508;p35"/>
          <p:cNvSpPr txBox="1"/>
          <p:nvPr/>
        </p:nvSpPr>
        <p:spPr>
          <a:xfrm>
            <a:off x="0" y="700050"/>
            <a:ext cx="2559600" cy="37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Data Collection and preconditioning</a:t>
            </a:r>
            <a:b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Data representation (RAW to Graph)</a:t>
            </a:r>
            <a:b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chemeClr val="dk1"/>
                </a:solidFill>
                <a:highlight>
                  <a:srgbClr val="D9D9D9"/>
                </a:highlight>
                <a:latin typeface="Roboto"/>
                <a:ea typeface="Roboto"/>
                <a:cs typeface="Roboto"/>
                <a:sym typeface="Roboto"/>
              </a:rPr>
              <a:t>Metric Testing</a:t>
            </a:r>
            <a:b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Random edge removal</a:t>
            </a:r>
            <a:b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Integrated network and case study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09" name="Google Shape;50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39225" y="3118700"/>
            <a:ext cx="696300" cy="69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0" name="Google Shape;510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39225" y="4006100"/>
            <a:ext cx="696300" cy="696300"/>
          </a:xfrm>
          <a:prstGeom prst="rect">
            <a:avLst/>
          </a:prstGeom>
          <a:noFill/>
          <a:ln>
            <a:noFill/>
          </a:ln>
        </p:spPr>
      </p:pic>
      <p:sp>
        <p:nvSpPr>
          <p:cNvPr id="511" name="Google Shape;511;p35"/>
          <p:cNvSpPr txBox="1"/>
          <p:nvPr/>
        </p:nvSpPr>
        <p:spPr>
          <a:xfrm>
            <a:off x="2559600" y="4108675"/>
            <a:ext cx="30303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z_score = 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( lcc_observed - l_mean) / l_std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			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12" name="Google Shape;512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07599" y="1399275"/>
            <a:ext cx="3461775" cy="30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513" name="Google Shape;513;p35"/>
          <p:cNvSpPr/>
          <p:nvPr/>
        </p:nvSpPr>
        <p:spPr>
          <a:xfrm>
            <a:off x="3731200" y="1430761"/>
            <a:ext cx="748800" cy="181350"/>
          </a:xfrm>
          <a:custGeom>
            <a:rect b="b" l="l" r="r" t="t"/>
            <a:pathLst>
              <a:path extrusionOk="0" h="7254" w="29952">
                <a:moveTo>
                  <a:pt x="0" y="7254"/>
                </a:moveTo>
                <a:cubicBezTo>
                  <a:pt x="1703" y="6079"/>
                  <a:pt x="5227" y="1028"/>
                  <a:pt x="10219" y="206"/>
                </a:cubicBezTo>
                <a:cubicBezTo>
                  <a:pt x="15211" y="-616"/>
                  <a:pt x="26663" y="1969"/>
                  <a:pt x="29952" y="2321"/>
                </a:cubicBezTo>
              </a:path>
            </a:pathLst>
          </a:custGeom>
          <a:noFill/>
          <a:ln cap="flat" cmpd="sng" w="19050">
            <a:solidFill>
              <a:schemeClr val="dk1"/>
            </a:solidFill>
            <a:prstDash val="dot"/>
            <a:round/>
            <a:headEnd len="med" w="med" type="none"/>
            <a:tailEnd len="med" w="med" type="triangle"/>
          </a:ln>
        </p:spPr>
      </p:sp>
      <p:sp>
        <p:nvSpPr>
          <p:cNvPr id="514" name="Google Shape;514;p35"/>
          <p:cNvSpPr txBox="1"/>
          <p:nvPr/>
        </p:nvSpPr>
        <p:spPr>
          <a:xfrm>
            <a:off x="2977525" y="1501225"/>
            <a:ext cx="849600" cy="9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Node</a:t>
            </a:r>
            <a:b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⇓ 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Protein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" name="Google Shape;515;p35"/>
          <p:cNvSpPr txBox="1"/>
          <p:nvPr/>
        </p:nvSpPr>
        <p:spPr>
          <a:xfrm>
            <a:off x="7686550" y="3570825"/>
            <a:ext cx="1164000" cy="9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Edge</a:t>
            </a:r>
            <a:b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⇓ 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Interaction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" name="Google Shape;516;p35"/>
          <p:cNvSpPr/>
          <p:nvPr/>
        </p:nvSpPr>
        <p:spPr>
          <a:xfrm>
            <a:off x="7169750" y="3570817"/>
            <a:ext cx="781075" cy="344275"/>
          </a:xfrm>
          <a:custGeom>
            <a:rect b="b" l="l" r="r" t="t"/>
            <a:pathLst>
              <a:path extrusionOk="0" h="13771" w="31243">
                <a:moveTo>
                  <a:pt x="235" y="13771"/>
                </a:moveTo>
                <a:cubicBezTo>
                  <a:pt x="411" y="12127"/>
                  <a:pt x="-881" y="6195"/>
                  <a:pt x="1292" y="3905"/>
                </a:cubicBezTo>
                <a:cubicBezTo>
                  <a:pt x="3465" y="1615"/>
                  <a:pt x="8281" y="-88"/>
                  <a:pt x="13273" y="29"/>
                </a:cubicBezTo>
                <a:cubicBezTo>
                  <a:pt x="18265" y="146"/>
                  <a:pt x="28248" y="3846"/>
                  <a:pt x="31243" y="4609"/>
                </a:cubicBezTo>
              </a:path>
            </a:pathLst>
          </a:custGeom>
          <a:noFill/>
          <a:ln cap="flat" cmpd="sng" w="19050">
            <a:solidFill>
              <a:schemeClr val="dk1"/>
            </a:solidFill>
            <a:prstDash val="dot"/>
            <a:round/>
            <a:headEnd len="med" w="med" type="triangle"/>
            <a:tailEnd len="med" w="med" type="none"/>
          </a:ln>
        </p:spPr>
      </p:sp>
      <p:sp>
        <p:nvSpPr>
          <p:cNvPr id="517" name="Google Shape;517;p35"/>
          <p:cNvSpPr/>
          <p:nvPr/>
        </p:nvSpPr>
        <p:spPr>
          <a:xfrm>
            <a:off x="7316575" y="2990125"/>
            <a:ext cx="678300" cy="722350"/>
          </a:xfrm>
          <a:custGeom>
            <a:rect b="b" l="l" r="r" t="t"/>
            <a:pathLst>
              <a:path extrusionOk="0" h="28894" w="27132">
                <a:moveTo>
                  <a:pt x="0" y="0"/>
                </a:moveTo>
                <a:cubicBezTo>
                  <a:pt x="646" y="1997"/>
                  <a:pt x="-646" y="7165"/>
                  <a:pt x="3876" y="11981"/>
                </a:cubicBezTo>
                <a:cubicBezTo>
                  <a:pt x="8398" y="16797"/>
                  <a:pt x="23256" y="26075"/>
                  <a:pt x="27132" y="28894"/>
                </a:cubicBezTo>
              </a:path>
            </a:pathLst>
          </a:custGeom>
          <a:noFill/>
          <a:ln cap="flat" cmpd="sng" w="19050">
            <a:solidFill>
              <a:schemeClr val="dk1"/>
            </a:solidFill>
            <a:prstDash val="dot"/>
            <a:round/>
            <a:headEnd len="med" w="med" type="triangle"/>
            <a:tailEnd len="med" w="med" type="none"/>
          </a:ln>
        </p:spPr>
      </p:sp>
      <p:sp>
        <p:nvSpPr>
          <p:cNvPr id="518" name="Google Shape;518;p35"/>
          <p:cNvSpPr/>
          <p:nvPr/>
        </p:nvSpPr>
        <p:spPr>
          <a:xfrm>
            <a:off x="4245049" y="1113707"/>
            <a:ext cx="3855550" cy="2665025"/>
          </a:xfrm>
          <a:custGeom>
            <a:rect b="b" l="l" r="r" t="t"/>
            <a:pathLst>
              <a:path extrusionOk="0" h="106601" w="154222">
                <a:moveTo>
                  <a:pt x="154222" y="28316"/>
                </a:moveTo>
                <a:cubicBezTo>
                  <a:pt x="147997" y="23677"/>
                  <a:pt x="133961" y="2946"/>
                  <a:pt x="116871" y="479"/>
                </a:cubicBezTo>
                <a:cubicBezTo>
                  <a:pt x="99781" y="-1987"/>
                  <a:pt x="65248" y="5706"/>
                  <a:pt x="51682" y="13517"/>
                </a:cubicBezTo>
                <a:cubicBezTo>
                  <a:pt x="38116" y="21328"/>
                  <a:pt x="42286" y="40414"/>
                  <a:pt x="35473" y="47344"/>
                </a:cubicBezTo>
                <a:cubicBezTo>
                  <a:pt x="28661" y="54274"/>
                  <a:pt x="16562" y="46169"/>
                  <a:pt x="10807" y="55096"/>
                </a:cubicBezTo>
                <a:cubicBezTo>
                  <a:pt x="5052" y="64023"/>
                  <a:pt x="-2583" y="92682"/>
                  <a:pt x="941" y="100904"/>
                </a:cubicBezTo>
                <a:cubicBezTo>
                  <a:pt x="4465" y="109126"/>
                  <a:pt x="21495" y="106542"/>
                  <a:pt x="31949" y="104428"/>
                </a:cubicBezTo>
                <a:cubicBezTo>
                  <a:pt x="42403" y="102314"/>
                  <a:pt x="53386" y="91449"/>
                  <a:pt x="63663" y="88219"/>
                </a:cubicBezTo>
                <a:cubicBezTo>
                  <a:pt x="73941" y="84989"/>
                  <a:pt x="85099" y="83462"/>
                  <a:pt x="93614" y="85048"/>
                </a:cubicBezTo>
                <a:cubicBezTo>
                  <a:pt x="102130" y="86634"/>
                  <a:pt x="106593" y="97087"/>
                  <a:pt x="114756" y="97733"/>
                </a:cubicBezTo>
                <a:cubicBezTo>
                  <a:pt x="122919" y="98379"/>
                  <a:pt x="137485" y="93681"/>
                  <a:pt x="142594" y="88924"/>
                </a:cubicBezTo>
                <a:cubicBezTo>
                  <a:pt x="147703" y="84167"/>
                  <a:pt x="143826" y="81054"/>
                  <a:pt x="145412" y="69191"/>
                </a:cubicBezTo>
                <a:cubicBezTo>
                  <a:pt x="146998" y="57328"/>
                  <a:pt x="150992" y="26319"/>
                  <a:pt x="152108" y="17745"/>
                </a:cubicBezTo>
              </a:path>
            </a:pathLst>
          </a:cu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19" name="Google Shape;519;p35"/>
          <p:cNvSpPr txBox="1"/>
          <p:nvPr/>
        </p:nvSpPr>
        <p:spPr>
          <a:xfrm>
            <a:off x="7915575" y="1399275"/>
            <a:ext cx="1164000" cy="4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LCC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0" name="Google Shape;520;p35"/>
          <p:cNvSpPr/>
          <p:nvPr/>
        </p:nvSpPr>
        <p:spPr>
          <a:xfrm>
            <a:off x="7792275" y="1144870"/>
            <a:ext cx="669500" cy="356500"/>
          </a:xfrm>
          <a:custGeom>
            <a:rect b="b" l="l" r="r" t="t"/>
            <a:pathLst>
              <a:path extrusionOk="0" h="14260" w="26780">
                <a:moveTo>
                  <a:pt x="26780" y="14260"/>
                </a:moveTo>
                <a:cubicBezTo>
                  <a:pt x="24666" y="11911"/>
                  <a:pt x="18558" y="1340"/>
                  <a:pt x="14095" y="165"/>
                </a:cubicBezTo>
                <a:cubicBezTo>
                  <a:pt x="9632" y="-1010"/>
                  <a:pt x="2349" y="6038"/>
                  <a:pt x="0" y="7212"/>
                </a:cubicBezTo>
              </a:path>
            </a:pathLst>
          </a:custGeom>
          <a:noFill/>
          <a:ln cap="flat" cmpd="sng" w="19050">
            <a:solidFill>
              <a:schemeClr val="dk2"/>
            </a:solidFill>
            <a:prstDash val="dot"/>
            <a:round/>
            <a:headEnd len="med" w="med" type="none"/>
            <a:tailEnd len="med" w="med" type="triangle"/>
          </a:ln>
        </p:spPr>
      </p:sp>
      <p:sp>
        <p:nvSpPr>
          <p:cNvPr id="521" name="Google Shape;521;p35"/>
          <p:cNvSpPr/>
          <p:nvPr/>
        </p:nvSpPr>
        <p:spPr>
          <a:xfrm>
            <a:off x="2830266" y="1453002"/>
            <a:ext cx="1254775" cy="1138250"/>
          </a:xfrm>
          <a:custGeom>
            <a:rect b="b" l="l" r="r" t="t"/>
            <a:pathLst>
              <a:path extrusionOk="0" h="45530" w="50191">
                <a:moveTo>
                  <a:pt x="24409" y="525"/>
                </a:moveTo>
                <a:cubicBezTo>
                  <a:pt x="17538" y="-1119"/>
                  <a:pt x="6673" y="1993"/>
                  <a:pt x="2914" y="5458"/>
                </a:cubicBezTo>
                <a:cubicBezTo>
                  <a:pt x="-845" y="8923"/>
                  <a:pt x="-610" y="14679"/>
                  <a:pt x="1857" y="21315"/>
                </a:cubicBezTo>
                <a:cubicBezTo>
                  <a:pt x="4324" y="27951"/>
                  <a:pt x="9962" y="43514"/>
                  <a:pt x="17714" y="45276"/>
                </a:cubicBezTo>
                <a:cubicBezTo>
                  <a:pt x="25466" y="47038"/>
                  <a:pt x="43965" y="36878"/>
                  <a:pt x="48370" y="31886"/>
                </a:cubicBezTo>
                <a:cubicBezTo>
                  <a:pt x="52775" y="26894"/>
                  <a:pt x="48136" y="20552"/>
                  <a:pt x="44142" y="15325"/>
                </a:cubicBezTo>
                <a:cubicBezTo>
                  <a:pt x="40149" y="10098"/>
                  <a:pt x="31280" y="2170"/>
                  <a:pt x="24409" y="525"/>
                </a:cubicBezTo>
                <a:close/>
              </a:path>
            </a:pathLst>
          </a:custGeom>
          <a:noFill/>
          <a:ln cap="flat" cmpd="sng" w="28575">
            <a:solidFill>
              <a:srgbClr val="FFD966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22" name="Google Shape;522;p35"/>
          <p:cNvSpPr/>
          <p:nvPr/>
        </p:nvSpPr>
        <p:spPr>
          <a:xfrm>
            <a:off x="2218306" y="3960242"/>
            <a:ext cx="3480450" cy="875425"/>
          </a:xfrm>
          <a:custGeom>
            <a:rect b="b" l="l" r="r" t="t"/>
            <a:pathLst>
              <a:path extrusionOk="0" h="35017" w="139218">
                <a:moveTo>
                  <a:pt x="47126" y="5241"/>
                </a:moveTo>
                <a:cubicBezTo>
                  <a:pt x="42193" y="5476"/>
                  <a:pt x="24986" y="4596"/>
                  <a:pt x="17527" y="6651"/>
                </a:cubicBezTo>
                <a:cubicBezTo>
                  <a:pt x="10069" y="8707"/>
                  <a:pt x="3021" y="13287"/>
                  <a:pt x="2375" y="17574"/>
                </a:cubicBezTo>
                <a:cubicBezTo>
                  <a:pt x="1729" y="21861"/>
                  <a:pt x="-6845" y="29731"/>
                  <a:pt x="13651" y="32374"/>
                </a:cubicBezTo>
                <a:cubicBezTo>
                  <a:pt x="34147" y="35017"/>
                  <a:pt x="106383" y="36074"/>
                  <a:pt x="125352" y="33431"/>
                </a:cubicBezTo>
                <a:cubicBezTo>
                  <a:pt x="144321" y="30788"/>
                  <a:pt x="142619" y="21861"/>
                  <a:pt x="127467" y="16517"/>
                </a:cubicBezTo>
                <a:cubicBezTo>
                  <a:pt x="112315" y="11173"/>
                  <a:pt x="50591" y="3949"/>
                  <a:pt x="34441" y="1365"/>
                </a:cubicBezTo>
                <a:cubicBezTo>
                  <a:pt x="18291" y="-1219"/>
                  <a:pt x="31211" y="1072"/>
                  <a:pt x="30565" y="1013"/>
                </a:cubicBezTo>
              </a:path>
            </a:pathLst>
          </a:custGeom>
          <a:noFill/>
          <a:ln cap="flat" cmpd="sng" w="28575">
            <a:solidFill>
              <a:srgbClr val="F1C23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23" name="Google Shape;523;p35"/>
          <p:cNvSpPr/>
          <p:nvPr/>
        </p:nvSpPr>
        <p:spPr>
          <a:xfrm>
            <a:off x="8091603" y="1342800"/>
            <a:ext cx="787475" cy="469225"/>
          </a:xfrm>
          <a:custGeom>
            <a:rect b="b" l="l" r="r" t="t"/>
            <a:pathLst>
              <a:path extrusionOk="0" h="18769" w="31499">
                <a:moveTo>
                  <a:pt x="25026" y="5990"/>
                </a:moveTo>
                <a:cubicBezTo>
                  <a:pt x="21561" y="5579"/>
                  <a:pt x="7995" y="1821"/>
                  <a:pt x="4236" y="3524"/>
                </a:cubicBezTo>
                <a:cubicBezTo>
                  <a:pt x="477" y="5227"/>
                  <a:pt x="-1989" y="13919"/>
                  <a:pt x="2474" y="16209"/>
                </a:cubicBezTo>
                <a:cubicBezTo>
                  <a:pt x="6937" y="18499"/>
                  <a:pt x="28138" y="19968"/>
                  <a:pt x="31016" y="17266"/>
                </a:cubicBezTo>
                <a:cubicBezTo>
                  <a:pt x="33894" y="14565"/>
                  <a:pt x="21619" y="2878"/>
                  <a:pt x="19740" y="0"/>
                </a:cubicBezTo>
              </a:path>
            </a:pathLst>
          </a:custGeom>
          <a:noFill/>
          <a:ln cap="flat" cmpd="sng" w="28575">
            <a:solidFill>
              <a:srgbClr val="F1C23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24" name="Google Shape;524;p35"/>
          <p:cNvSpPr/>
          <p:nvPr/>
        </p:nvSpPr>
        <p:spPr>
          <a:xfrm>
            <a:off x="7564003" y="3430600"/>
            <a:ext cx="1531200" cy="1159050"/>
          </a:xfrm>
          <a:custGeom>
            <a:rect b="b" l="l" r="r" t="t"/>
            <a:pathLst>
              <a:path extrusionOk="0" h="46362" w="61248">
                <a:moveTo>
                  <a:pt x="34149" y="7047"/>
                </a:moveTo>
                <a:cubicBezTo>
                  <a:pt x="29744" y="7223"/>
                  <a:pt x="13124" y="5226"/>
                  <a:pt x="7721" y="8104"/>
                </a:cubicBezTo>
                <a:cubicBezTo>
                  <a:pt x="2318" y="10982"/>
                  <a:pt x="2025" y="18205"/>
                  <a:pt x="1731" y="24313"/>
                </a:cubicBezTo>
                <a:cubicBezTo>
                  <a:pt x="1437" y="30421"/>
                  <a:pt x="-3907" y="42167"/>
                  <a:pt x="5959" y="44751"/>
                </a:cubicBezTo>
                <a:cubicBezTo>
                  <a:pt x="15825" y="47335"/>
                  <a:pt x="57288" y="47276"/>
                  <a:pt x="60929" y="39817"/>
                </a:cubicBezTo>
                <a:cubicBezTo>
                  <a:pt x="64570" y="32359"/>
                  <a:pt x="33327" y="6636"/>
                  <a:pt x="27806" y="0"/>
                </a:cubicBezTo>
              </a:path>
            </a:pathLst>
          </a:custGeom>
          <a:noFill/>
          <a:ln cap="flat" cmpd="sng" w="28575">
            <a:solidFill>
              <a:srgbClr val="F1C232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36"/>
          <p:cNvSpPr txBox="1"/>
          <p:nvPr/>
        </p:nvSpPr>
        <p:spPr>
          <a:xfrm>
            <a:off x="2945475" y="3238800"/>
            <a:ext cx="5514600" cy="180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Challenges: 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 - </a:t>
            </a:r>
            <a:r>
              <a:rPr lang="en" sz="1600">
                <a:solidFill>
                  <a:schemeClr val="dk1"/>
                </a:solidFill>
                <a:highlight>
                  <a:srgbClr val="F1C232"/>
                </a:highlight>
                <a:latin typeface="Roboto"/>
                <a:ea typeface="Roboto"/>
                <a:cs typeface="Roboto"/>
                <a:sym typeface="Roboto"/>
              </a:rPr>
              <a:t>Running time ?</a:t>
            </a:r>
            <a:br>
              <a:rPr lang="en" sz="1600">
                <a:latin typeface="Roboto"/>
                <a:ea typeface="Roboto"/>
                <a:cs typeface="Roboto"/>
                <a:sym typeface="Roboto"/>
              </a:rPr>
            </a:br>
            <a:r>
              <a:rPr lang="en" sz="1600">
                <a:latin typeface="Roboto"/>
                <a:ea typeface="Roboto"/>
                <a:cs typeface="Roboto"/>
                <a:sym typeface="Roboto"/>
              </a:rPr>
              <a:t>		   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0" name="Google Shape;530;p3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31" name="Google Shape;531;p36"/>
          <p:cNvSpPr/>
          <p:nvPr/>
        </p:nvSpPr>
        <p:spPr>
          <a:xfrm>
            <a:off x="0" y="0"/>
            <a:ext cx="2559600" cy="5161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2" name="Google Shape;532;p36"/>
          <p:cNvSpPr txBox="1"/>
          <p:nvPr>
            <p:ph type="title"/>
          </p:nvPr>
        </p:nvSpPr>
        <p:spPr>
          <a:xfrm>
            <a:off x="2945475" y="417400"/>
            <a:ext cx="5867400" cy="69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Random edge removal</a:t>
            </a:r>
            <a:endParaRPr sz="2600"/>
          </a:p>
        </p:txBody>
      </p:sp>
      <p:sp>
        <p:nvSpPr>
          <p:cNvPr id="533" name="Google Shape;533;p36"/>
          <p:cNvSpPr txBox="1"/>
          <p:nvPr/>
        </p:nvSpPr>
        <p:spPr>
          <a:xfrm>
            <a:off x="0" y="700050"/>
            <a:ext cx="2559600" cy="37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Data Collection and preconditioning</a:t>
            </a:r>
            <a:b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Data representation (RAW to Graph)</a:t>
            </a:r>
            <a:b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Metric Testing</a:t>
            </a:r>
            <a:b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chemeClr val="dk1"/>
                </a:solidFill>
                <a:highlight>
                  <a:srgbClr val="D9D9D9"/>
                </a:highlight>
                <a:latin typeface="Roboto"/>
                <a:ea typeface="Roboto"/>
                <a:cs typeface="Roboto"/>
                <a:sym typeface="Roboto"/>
              </a:rPr>
              <a:t>Random edge removal</a:t>
            </a:r>
            <a:b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Integrated network and case study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34" name="Google Shape;53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39225" y="3118700"/>
            <a:ext cx="696300" cy="69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5" name="Google Shape;535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39225" y="4006100"/>
            <a:ext cx="696300" cy="696300"/>
          </a:xfrm>
          <a:prstGeom prst="rect">
            <a:avLst/>
          </a:prstGeom>
          <a:noFill/>
          <a:ln>
            <a:noFill/>
          </a:ln>
        </p:spPr>
      </p:pic>
      <p:sp>
        <p:nvSpPr>
          <p:cNvPr id="536" name="Google Shape;536;p36"/>
          <p:cNvSpPr txBox="1"/>
          <p:nvPr/>
        </p:nvSpPr>
        <p:spPr>
          <a:xfrm>
            <a:off x="3084025" y="1192825"/>
            <a:ext cx="5513100" cy="21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✓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Why ?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		Edges contribution</a:t>
            </a:r>
            <a:b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		Noise effects 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✓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How?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Choosing random subset of edges (5%,10%,15%,20%) and removing them from the original graph.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Outline</a:t>
            </a:r>
            <a:endParaRPr sz="4200"/>
          </a:p>
        </p:txBody>
      </p:sp>
      <p:sp>
        <p:nvSpPr>
          <p:cNvPr id="119" name="Google Shape;119;p19"/>
          <p:cNvSpPr txBox="1"/>
          <p:nvPr>
            <p:ph idx="4294967295" type="body"/>
          </p:nvPr>
        </p:nvSpPr>
        <p:spPr>
          <a:xfrm>
            <a:off x="3389450" y="1304875"/>
            <a:ext cx="2494500" cy="4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Context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120" name="Google Shape;120;p19"/>
          <p:cNvGrpSpPr/>
          <p:nvPr/>
        </p:nvGrpSpPr>
        <p:grpSpPr>
          <a:xfrm>
            <a:off x="7315200" y="2295575"/>
            <a:ext cx="1828800" cy="2847950"/>
            <a:chOff x="3657600" y="2295575"/>
            <a:chExt cx="1828800" cy="2847950"/>
          </a:xfrm>
        </p:grpSpPr>
        <p:sp>
          <p:nvSpPr>
            <p:cNvPr id="121" name="Google Shape;121;p19"/>
            <p:cNvSpPr/>
            <p:nvPr/>
          </p:nvSpPr>
          <p:spPr>
            <a:xfrm>
              <a:off x="3657600" y="2823925"/>
              <a:ext cx="1828800" cy="23196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9"/>
            <p:cNvSpPr/>
            <p:nvPr/>
          </p:nvSpPr>
          <p:spPr>
            <a:xfrm>
              <a:off x="3657600" y="2295575"/>
              <a:ext cx="1828800" cy="537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9"/>
            <p:cNvSpPr txBox="1"/>
            <p:nvPr/>
          </p:nvSpPr>
          <p:spPr>
            <a:xfrm>
              <a:off x="3863250" y="3050050"/>
              <a:ext cx="1488300" cy="79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Conclusion</a:t>
              </a:r>
              <a:endParaRPr b="1" sz="20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4" name="Google Shape;124;p19"/>
            <p:cNvSpPr txBox="1"/>
            <p:nvPr/>
          </p:nvSpPr>
          <p:spPr>
            <a:xfrm>
              <a:off x="3863250" y="3896950"/>
              <a:ext cx="1417500" cy="99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2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Then what ?</a:t>
              </a:r>
              <a:endParaRPr sz="12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5" name="Google Shape;125;p19"/>
            <p:cNvSpPr txBox="1"/>
            <p:nvPr/>
          </p:nvSpPr>
          <p:spPr>
            <a:xfrm>
              <a:off x="4136400" y="2456407"/>
              <a:ext cx="871200" cy="26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8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V</a:t>
              </a:r>
              <a:endParaRPr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6" name="Google Shape;126;p19"/>
          <p:cNvGrpSpPr/>
          <p:nvPr/>
        </p:nvGrpSpPr>
        <p:grpSpPr>
          <a:xfrm>
            <a:off x="5486400" y="2295575"/>
            <a:ext cx="1828800" cy="2847950"/>
            <a:chOff x="3657600" y="2295575"/>
            <a:chExt cx="1828800" cy="2847950"/>
          </a:xfrm>
        </p:grpSpPr>
        <p:sp>
          <p:nvSpPr>
            <p:cNvPr id="127" name="Google Shape;127;p19"/>
            <p:cNvSpPr/>
            <p:nvPr/>
          </p:nvSpPr>
          <p:spPr>
            <a:xfrm>
              <a:off x="3657600" y="2823925"/>
              <a:ext cx="1828800" cy="23196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19"/>
            <p:cNvSpPr/>
            <p:nvPr/>
          </p:nvSpPr>
          <p:spPr>
            <a:xfrm>
              <a:off x="3657600" y="2295575"/>
              <a:ext cx="1828800" cy="537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29" name="Google Shape;129;p19"/>
            <p:cNvCxnSpPr/>
            <p:nvPr/>
          </p:nvCxnSpPr>
          <p:spPr>
            <a:xfrm>
              <a:off x="5486400" y="2295575"/>
              <a:ext cx="0" cy="2837400"/>
            </a:xfrm>
            <a:prstGeom prst="straightConnector1">
              <a:avLst/>
            </a:prstGeom>
            <a:noFill/>
            <a:ln cap="flat" cmpd="sng" w="9525">
              <a:solidFill>
                <a:srgbClr val="D9D9D9"/>
              </a:solidFill>
              <a:prstDash val="dot"/>
              <a:round/>
              <a:headEnd len="sm" w="sm" type="none"/>
              <a:tailEnd len="sm" w="sm" type="none"/>
            </a:ln>
          </p:spPr>
        </p:cxnSp>
        <p:sp>
          <p:nvSpPr>
            <p:cNvPr id="130" name="Google Shape;130;p19"/>
            <p:cNvSpPr txBox="1"/>
            <p:nvPr/>
          </p:nvSpPr>
          <p:spPr>
            <a:xfrm>
              <a:off x="3863250" y="3050050"/>
              <a:ext cx="1509900" cy="1063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Results</a:t>
              </a:r>
              <a:endParaRPr b="1" sz="20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and Discussion</a:t>
              </a:r>
              <a:endParaRPr b="1" sz="20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1" name="Google Shape;131;p19"/>
            <p:cNvSpPr txBox="1"/>
            <p:nvPr/>
          </p:nvSpPr>
          <p:spPr>
            <a:xfrm>
              <a:off x="3863250" y="4196300"/>
              <a:ext cx="1417500" cy="69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2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What did we get ?</a:t>
              </a:r>
              <a:endParaRPr sz="12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2" name="Google Shape;132;p19"/>
            <p:cNvSpPr txBox="1"/>
            <p:nvPr/>
          </p:nvSpPr>
          <p:spPr>
            <a:xfrm>
              <a:off x="4182600" y="2456407"/>
              <a:ext cx="871200" cy="26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8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IV</a:t>
              </a:r>
              <a:endParaRPr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33" name="Google Shape;133;p19"/>
          <p:cNvGrpSpPr/>
          <p:nvPr/>
        </p:nvGrpSpPr>
        <p:grpSpPr>
          <a:xfrm>
            <a:off x="3657600" y="2295575"/>
            <a:ext cx="1828800" cy="2847950"/>
            <a:chOff x="3657600" y="2295575"/>
            <a:chExt cx="1828800" cy="2847950"/>
          </a:xfrm>
        </p:grpSpPr>
        <p:sp>
          <p:nvSpPr>
            <p:cNvPr id="134" name="Google Shape;134;p19"/>
            <p:cNvSpPr/>
            <p:nvPr/>
          </p:nvSpPr>
          <p:spPr>
            <a:xfrm>
              <a:off x="3657600" y="2823925"/>
              <a:ext cx="1828800" cy="23196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19"/>
            <p:cNvSpPr/>
            <p:nvPr/>
          </p:nvSpPr>
          <p:spPr>
            <a:xfrm>
              <a:off x="3657600" y="2295575"/>
              <a:ext cx="1828800" cy="537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36" name="Google Shape;136;p19"/>
            <p:cNvCxnSpPr/>
            <p:nvPr/>
          </p:nvCxnSpPr>
          <p:spPr>
            <a:xfrm>
              <a:off x="5486400" y="2295575"/>
              <a:ext cx="0" cy="2837400"/>
            </a:xfrm>
            <a:prstGeom prst="straightConnector1">
              <a:avLst/>
            </a:prstGeom>
            <a:noFill/>
            <a:ln cap="flat" cmpd="sng" w="9525">
              <a:solidFill>
                <a:srgbClr val="D9D9D9"/>
              </a:solidFill>
              <a:prstDash val="dot"/>
              <a:round/>
              <a:headEnd len="sm" w="sm" type="none"/>
              <a:tailEnd len="sm" w="sm" type="none"/>
            </a:ln>
          </p:spPr>
        </p:cxnSp>
        <p:sp>
          <p:nvSpPr>
            <p:cNvPr id="137" name="Google Shape;137;p19"/>
            <p:cNvSpPr txBox="1"/>
            <p:nvPr/>
          </p:nvSpPr>
          <p:spPr>
            <a:xfrm>
              <a:off x="3863250" y="3050050"/>
              <a:ext cx="1417500" cy="79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Our Solution</a:t>
              </a:r>
              <a:endParaRPr b="1" sz="20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8" name="Google Shape;138;p19"/>
            <p:cNvSpPr txBox="1"/>
            <p:nvPr/>
          </p:nvSpPr>
          <p:spPr>
            <a:xfrm>
              <a:off x="3863250" y="3896950"/>
              <a:ext cx="1417500" cy="99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2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How we are going to achieve our objective ? </a:t>
              </a:r>
              <a:endParaRPr sz="12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9" name="Google Shape;139;p19"/>
            <p:cNvSpPr txBox="1"/>
            <p:nvPr/>
          </p:nvSpPr>
          <p:spPr>
            <a:xfrm>
              <a:off x="4136400" y="2456407"/>
              <a:ext cx="871200" cy="26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800">
                  <a:solidFill>
                    <a:srgbClr val="5E5E5E"/>
                  </a:solidFill>
                  <a:latin typeface="Roboto"/>
                  <a:ea typeface="Roboto"/>
                  <a:cs typeface="Roboto"/>
                  <a:sym typeface="Roboto"/>
                </a:rPr>
                <a:t>III</a:t>
              </a:r>
              <a:endParaRPr sz="1800">
                <a:solidFill>
                  <a:srgbClr val="5E5E5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40" name="Google Shape;140;p19"/>
          <p:cNvGrpSpPr/>
          <p:nvPr/>
        </p:nvGrpSpPr>
        <p:grpSpPr>
          <a:xfrm>
            <a:off x="1828800" y="2295575"/>
            <a:ext cx="1828800" cy="2847950"/>
            <a:chOff x="0" y="2295575"/>
            <a:chExt cx="1828800" cy="2847950"/>
          </a:xfrm>
        </p:grpSpPr>
        <p:sp>
          <p:nvSpPr>
            <p:cNvPr id="141" name="Google Shape;141;p19"/>
            <p:cNvSpPr/>
            <p:nvPr/>
          </p:nvSpPr>
          <p:spPr>
            <a:xfrm>
              <a:off x="0" y="2823925"/>
              <a:ext cx="1828800" cy="2319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19"/>
            <p:cNvSpPr/>
            <p:nvPr/>
          </p:nvSpPr>
          <p:spPr>
            <a:xfrm>
              <a:off x="0" y="2295575"/>
              <a:ext cx="1828800" cy="53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19"/>
            <p:cNvSpPr txBox="1"/>
            <p:nvPr/>
          </p:nvSpPr>
          <p:spPr>
            <a:xfrm>
              <a:off x="205650" y="3050050"/>
              <a:ext cx="1417500" cy="797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Objectives</a:t>
              </a:r>
              <a:endParaRPr b="1" sz="2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44" name="Google Shape;144;p19"/>
            <p:cNvSpPr txBox="1"/>
            <p:nvPr/>
          </p:nvSpPr>
          <p:spPr>
            <a:xfrm>
              <a:off x="205650" y="3896950"/>
              <a:ext cx="1417500" cy="996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Why are we doing this ?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45" name="Google Shape;145;p19"/>
            <p:cNvSpPr txBox="1"/>
            <p:nvPr/>
          </p:nvSpPr>
          <p:spPr>
            <a:xfrm>
              <a:off x="478800" y="2456407"/>
              <a:ext cx="871200" cy="26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8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II</a:t>
              </a: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146" name="Google Shape;146;p19"/>
            <p:cNvCxnSpPr/>
            <p:nvPr/>
          </p:nvCxnSpPr>
          <p:spPr>
            <a:xfrm>
              <a:off x="1828800" y="2295575"/>
              <a:ext cx="0" cy="2837400"/>
            </a:xfrm>
            <a:prstGeom prst="straightConnector1">
              <a:avLst/>
            </a:prstGeom>
            <a:noFill/>
            <a:ln cap="flat" cmpd="sng" w="9525">
              <a:solidFill>
                <a:srgbClr val="83E3D9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sp>
        <p:nvSpPr>
          <p:cNvPr id="147" name="Google Shape;147;p1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48" name="Google Shape;148;p19"/>
          <p:cNvGrpSpPr/>
          <p:nvPr/>
        </p:nvGrpSpPr>
        <p:grpSpPr>
          <a:xfrm>
            <a:off x="0" y="2295575"/>
            <a:ext cx="1828800" cy="2847950"/>
            <a:chOff x="0" y="2295575"/>
            <a:chExt cx="1828800" cy="2847950"/>
          </a:xfrm>
        </p:grpSpPr>
        <p:sp>
          <p:nvSpPr>
            <p:cNvPr id="149" name="Google Shape;149;p19"/>
            <p:cNvSpPr/>
            <p:nvPr/>
          </p:nvSpPr>
          <p:spPr>
            <a:xfrm>
              <a:off x="0" y="2823925"/>
              <a:ext cx="1828800" cy="2319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19"/>
            <p:cNvSpPr/>
            <p:nvPr/>
          </p:nvSpPr>
          <p:spPr>
            <a:xfrm>
              <a:off x="0" y="2295575"/>
              <a:ext cx="1828800" cy="53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19"/>
            <p:cNvSpPr txBox="1"/>
            <p:nvPr/>
          </p:nvSpPr>
          <p:spPr>
            <a:xfrm>
              <a:off x="205650" y="3050050"/>
              <a:ext cx="1417500" cy="797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The Problem</a:t>
              </a:r>
              <a:endParaRPr b="1" sz="2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2" name="Google Shape;152;p19"/>
            <p:cNvSpPr txBox="1"/>
            <p:nvPr/>
          </p:nvSpPr>
          <p:spPr>
            <a:xfrm>
              <a:off x="205650" y="3896950"/>
              <a:ext cx="1417500" cy="996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What are we trying to solve ? </a:t>
              </a:r>
              <a:endParaRPr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3" name="Google Shape;153;p19"/>
            <p:cNvSpPr txBox="1"/>
            <p:nvPr/>
          </p:nvSpPr>
          <p:spPr>
            <a:xfrm>
              <a:off x="478800" y="2432548"/>
              <a:ext cx="871200" cy="30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00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8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I</a:t>
              </a: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154" name="Google Shape;154;p19"/>
            <p:cNvCxnSpPr/>
            <p:nvPr/>
          </p:nvCxnSpPr>
          <p:spPr>
            <a:xfrm>
              <a:off x="1828800" y="2295575"/>
              <a:ext cx="0" cy="2837400"/>
            </a:xfrm>
            <a:prstGeom prst="straightConnector1">
              <a:avLst/>
            </a:prstGeom>
            <a:noFill/>
            <a:ln cap="flat" cmpd="sng" w="9525">
              <a:solidFill>
                <a:srgbClr val="83E3D9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37"/>
          <p:cNvSpPr txBox="1"/>
          <p:nvPr/>
        </p:nvSpPr>
        <p:spPr>
          <a:xfrm>
            <a:off x="2945475" y="1018875"/>
            <a:ext cx="5514600" cy="34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Challenges: 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 - </a:t>
            </a:r>
            <a:r>
              <a:rPr lang="en" sz="1600">
                <a:solidFill>
                  <a:schemeClr val="dk1"/>
                </a:solidFill>
                <a:highlight>
                  <a:srgbClr val="F1C232"/>
                </a:highlight>
                <a:latin typeface="Roboto"/>
                <a:ea typeface="Roboto"/>
                <a:cs typeface="Roboto"/>
                <a:sym typeface="Roboto"/>
              </a:rPr>
              <a:t>Running time ?  very high</a:t>
            </a:r>
            <a:endParaRPr sz="1600">
              <a:solidFill>
                <a:schemeClr val="dk1"/>
              </a:solidFill>
              <a:highlight>
                <a:srgbClr val="F1C232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highlight>
                <a:srgbClr val="F1C232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Solution:</a:t>
            </a:r>
            <a:br>
              <a:rPr lang="en" sz="1600">
                <a:latin typeface="Roboto"/>
                <a:ea typeface="Roboto"/>
                <a:cs typeface="Roboto"/>
                <a:sym typeface="Roboto"/>
              </a:rPr>
            </a:br>
            <a:r>
              <a:rPr lang="en" sz="1600">
                <a:latin typeface="Roboto"/>
                <a:ea typeface="Roboto"/>
                <a:cs typeface="Roboto"/>
                <a:sym typeface="Roboto"/>
              </a:rPr>
              <a:t>	- (High Throughput Computing (HTC)  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2" name="Google Shape;542;p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18</a:t>
            </a:r>
            <a:endParaRPr/>
          </a:p>
        </p:txBody>
      </p:sp>
      <p:sp>
        <p:nvSpPr>
          <p:cNvPr id="543" name="Google Shape;543;p37"/>
          <p:cNvSpPr/>
          <p:nvPr/>
        </p:nvSpPr>
        <p:spPr>
          <a:xfrm>
            <a:off x="0" y="0"/>
            <a:ext cx="2559600" cy="5161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4" name="Google Shape;544;p37"/>
          <p:cNvSpPr txBox="1"/>
          <p:nvPr>
            <p:ph type="title"/>
          </p:nvPr>
        </p:nvSpPr>
        <p:spPr>
          <a:xfrm>
            <a:off x="2945475" y="417400"/>
            <a:ext cx="5867400" cy="69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Random edge removal</a:t>
            </a:r>
            <a:endParaRPr sz="2600"/>
          </a:p>
        </p:txBody>
      </p:sp>
      <p:sp>
        <p:nvSpPr>
          <p:cNvPr id="545" name="Google Shape;545;p37"/>
          <p:cNvSpPr txBox="1"/>
          <p:nvPr/>
        </p:nvSpPr>
        <p:spPr>
          <a:xfrm>
            <a:off x="0" y="700050"/>
            <a:ext cx="2559600" cy="37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Data Collection and preconditioning</a:t>
            </a:r>
            <a:b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Data representation (RAW to Graph)</a:t>
            </a:r>
            <a:b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Metric Testing</a:t>
            </a:r>
            <a:b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chemeClr val="dk1"/>
                </a:solidFill>
                <a:highlight>
                  <a:srgbClr val="D9D9D9"/>
                </a:highlight>
                <a:latin typeface="Roboto"/>
                <a:ea typeface="Roboto"/>
                <a:cs typeface="Roboto"/>
                <a:sym typeface="Roboto"/>
              </a:rPr>
              <a:t>Random edge removal</a:t>
            </a:r>
            <a:b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Integrated network and case study</a:t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46" name="Google Shape;54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39225" y="3118700"/>
            <a:ext cx="696300" cy="69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7" name="Google Shape;547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39225" y="4006100"/>
            <a:ext cx="696300" cy="6963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48" name="Google Shape;548;p37"/>
          <p:cNvGraphicFramePr/>
          <p:nvPr/>
        </p:nvGraphicFramePr>
        <p:xfrm>
          <a:off x="3630663" y="2641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{30BF97DA-3DD2-4877-AA2B-200B971B1BF2}</a:tableStyleId>
              </a:tblPr>
              <a:tblGrid>
                <a:gridCol w="1831675"/>
                <a:gridCol w="1186000"/>
                <a:gridCol w="890075"/>
              </a:tblGrid>
              <a:tr h="413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Time</a:t>
                      </a:r>
                      <a:endParaRPr sz="1600"/>
                    </a:p>
                  </a:txBody>
                  <a:tcPr marT="91425" marB="91425" marR="91425" marL="91425"/>
                </a:tc>
                <a:tc hMerge="1"/>
              </a:tr>
              <a:tr h="413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Task</a:t>
                      </a:r>
                      <a:endParaRPr sz="1600"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PCs*3</a:t>
                      </a:r>
                      <a:endParaRPr sz="16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Cluster</a:t>
                      </a:r>
                      <a:endParaRPr sz="1600"/>
                    </a:p>
                  </a:txBody>
                  <a:tcPr marT="91425" marB="91425" marR="91425" marL="91425"/>
                </a:tc>
              </a:tr>
              <a:tr h="6512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Random edge removal</a:t>
                      </a:r>
                      <a:endParaRPr sz="16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36 - 45 hours</a:t>
                      </a:r>
                      <a:endParaRPr sz="16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3 hours</a:t>
                      </a:r>
                      <a:endParaRPr sz="16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549" name="Google Shape;549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59618" y="1201875"/>
            <a:ext cx="2753250" cy="65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3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55" name="Google Shape;555;p38"/>
          <p:cNvSpPr/>
          <p:nvPr/>
        </p:nvSpPr>
        <p:spPr>
          <a:xfrm>
            <a:off x="0" y="0"/>
            <a:ext cx="2559600" cy="5161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6" name="Google Shape;556;p38"/>
          <p:cNvSpPr txBox="1"/>
          <p:nvPr>
            <p:ph type="title"/>
          </p:nvPr>
        </p:nvSpPr>
        <p:spPr>
          <a:xfrm>
            <a:off x="2945475" y="417400"/>
            <a:ext cx="5867400" cy="69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Integrated network and case study</a:t>
            </a:r>
            <a:endParaRPr sz="2600"/>
          </a:p>
        </p:txBody>
      </p:sp>
      <p:sp>
        <p:nvSpPr>
          <p:cNvPr id="557" name="Google Shape;557;p38"/>
          <p:cNvSpPr txBox="1"/>
          <p:nvPr/>
        </p:nvSpPr>
        <p:spPr>
          <a:xfrm>
            <a:off x="0" y="700050"/>
            <a:ext cx="2559600" cy="37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Data Collection and preconditioning</a:t>
            </a:r>
            <a:b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Data representation (RAW to Graph)</a:t>
            </a:r>
            <a:b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Metric Testing</a:t>
            </a:r>
            <a:b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Random edge removal</a:t>
            </a:r>
            <a:br>
              <a:rPr lang="en" sz="160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chemeClr val="dk1"/>
                </a:solidFill>
                <a:highlight>
                  <a:srgbClr val="D9D9D9"/>
                </a:highlight>
                <a:latin typeface="Roboto"/>
                <a:ea typeface="Roboto"/>
                <a:cs typeface="Roboto"/>
                <a:sym typeface="Roboto"/>
              </a:rPr>
              <a:t>Integrated network and case study</a:t>
            </a:r>
            <a:endParaRPr sz="1600">
              <a:solidFill>
                <a:schemeClr val="dk1"/>
              </a:solidFill>
              <a:highlight>
                <a:srgbClr val="D9D9D9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58" name="Google Shape;558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39225" y="3118700"/>
            <a:ext cx="696300" cy="69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9" name="Google Shape;559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39225" y="4006100"/>
            <a:ext cx="696300" cy="696300"/>
          </a:xfrm>
          <a:prstGeom prst="rect">
            <a:avLst/>
          </a:prstGeom>
          <a:noFill/>
          <a:ln>
            <a:noFill/>
          </a:ln>
        </p:spPr>
      </p:pic>
      <p:sp>
        <p:nvSpPr>
          <p:cNvPr id="560" name="Google Shape;560;p38"/>
          <p:cNvSpPr txBox="1"/>
          <p:nvPr/>
        </p:nvSpPr>
        <p:spPr>
          <a:xfrm>
            <a:off x="4174125" y="1602813"/>
            <a:ext cx="5487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+</a:t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61" name="Google Shape;561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96975" y="1281075"/>
            <a:ext cx="1153975" cy="1140275"/>
          </a:xfrm>
          <a:prstGeom prst="rect">
            <a:avLst/>
          </a:prstGeom>
          <a:noFill/>
          <a:ln>
            <a:noFill/>
          </a:ln>
        </p:spPr>
      </p:pic>
      <p:sp>
        <p:nvSpPr>
          <p:cNvPr id="562" name="Google Shape;562;p38"/>
          <p:cNvSpPr/>
          <p:nvPr/>
        </p:nvSpPr>
        <p:spPr>
          <a:xfrm>
            <a:off x="3933825" y="1624700"/>
            <a:ext cx="264300" cy="458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3" name="Google Shape;563;p38"/>
          <p:cNvSpPr/>
          <p:nvPr/>
        </p:nvSpPr>
        <p:spPr>
          <a:xfrm>
            <a:off x="3096975" y="1407125"/>
            <a:ext cx="390300" cy="458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4" name="Google Shape;564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31950" y="1407125"/>
            <a:ext cx="1153975" cy="1140275"/>
          </a:xfrm>
          <a:prstGeom prst="rect">
            <a:avLst/>
          </a:prstGeom>
          <a:noFill/>
          <a:ln>
            <a:noFill/>
          </a:ln>
        </p:spPr>
      </p:pic>
      <p:sp>
        <p:nvSpPr>
          <p:cNvPr id="565" name="Google Shape;565;p38"/>
          <p:cNvSpPr/>
          <p:nvPr/>
        </p:nvSpPr>
        <p:spPr>
          <a:xfrm>
            <a:off x="5409675" y="1327850"/>
            <a:ext cx="921900" cy="458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6" name="Google Shape;566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63325" y="1407125"/>
            <a:ext cx="1153975" cy="1140275"/>
          </a:xfrm>
          <a:prstGeom prst="rect">
            <a:avLst/>
          </a:prstGeom>
          <a:noFill/>
          <a:ln>
            <a:noFill/>
          </a:ln>
        </p:spPr>
      </p:pic>
      <p:sp>
        <p:nvSpPr>
          <p:cNvPr id="567" name="Google Shape;567;p38"/>
          <p:cNvSpPr txBox="1"/>
          <p:nvPr/>
        </p:nvSpPr>
        <p:spPr>
          <a:xfrm>
            <a:off x="6350275" y="1605350"/>
            <a:ext cx="5487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=</a:t>
            </a:r>
            <a:endParaRPr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8" name="Google Shape;568;p38"/>
          <p:cNvSpPr txBox="1"/>
          <p:nvPr/>
        </p:nvSpPr>
        <p:spPr>
          <a:xfrm>
            <a:off x="3202650" y="3180150"/>
            <a:ext cx="5114700" cy="11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 : node , K : node evidence , t : 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threshold </a:t>
            </a:r>
            <a:b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 is taken only if </a:t>
            </a:r>
            <a:r>
              <a:rPr lang="en" sz="1800">
                <a:solidFill>
                  <a:schemeClr val="dk1"/>
                </a:solidFill>
                <a:highlight>
                  <a:srgbClr val="F1C232"/>
                </a:highlight>
                <a:latin typeface="Roboto"/>
                <a:ea typeface="Roboto"/>
                <a:cs typeface="Roboto"/>
                <a:sym typeface="Roboto"/>
              </a:rPr>
              <a:t>K &gt; t</a:t>
            </a:r>
            <a:endParaRPr sz="1800">
              <a:solidFill>
                <a:schemeClr val="dk1"/>
              </a:solidFill>
              <a:highlight>
                <a:srgbClr val="F1C232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39"/>
          <p:cNvSpPr txBox="1"/>
          <p:nvPr>
            <p:ph type="ctrTitle"/>
          </p:nvPr>
        </p:nvSpPr>
        <p:spPr>
          <a:xfrm>
            <a:off x="589350" y="843375"/>
            <a:ext cx="6883800" cy="165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 and Discussion</a:t>
            </a:r>
            <a:endParaRPr/>
          </a:p>
        </p:txBody>
      </p:sp>
      <p:sp>
        <p:nvSpPr>
          <p:cNvPr id="574" name="Google Shape;574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4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0" name="Google Shape;580;p40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Network Analysis</a:t>
            </a:r>
            <a:endParaRPr/>
          </a:p>
        </p:txBody>
      </p:sp>
      <p:sp>
        <p:nvSpPr>
          <p:cNvPr id="581" name="Google Shape;581;p4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Degree distribution should follow power law.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ts val="1800"/>
              <a:buChar char="●"/>
            </a:pPr>
            <a:r>
              <a:rPr lang="en">
                <a:solidFill>
                  <a:srgbClr val="F1C232"/>
                </a:solidFill>
              </a:rPr>
              <a:t>Calculated by finding the degree for </a:t>
            </a:r>
            <a:r>
              <a:rPr lang="en">
                <a:solidFill>
                  <a:srgbClr val="F1C232"/>
                </a:solidFill>
              </a:rPr>
              <a:t>each node</a:t>
            </a:r>
            <a:r>
              <a:rPr lang="en">
                <a:solidFill>
                  <a:srgbClr val="F1C232"/>
                </a:solidFill>
              </a:rPr>
              <a:t>.</a:t>
            </a:r>
            <a:endParaRPr>
              <a:solidFill>
                <a:srgbClr val="F1C23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Six degrees of separation.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ts val="1800"/>
              <a:buChar char="●"/>
            </a:pPr>
            <a:r>
              <a:rPr lang="en">
                <a:solidFill>
                  <a:srgbClr val="F1C232"/>
                </a:solidFill>
              </a:rPr>
              <a:t>Implemented using networkx and multiprocessing packages.</a:t>
            </a:r>
            <a:endParaRPr>
              <a:solidFill>
                <a:srgbClr val="F1C232"/>
              </a:solidFill>
            </a:endParaRPr>
          </a:p>
        </p:txBody>
      </p:sp>
      <p:sp>
        <p:nvSpPr>
          <p:cNvPr id="582" name="Google Shape;582;p40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</a:t>
            </a:r>
            <a:r>
              <a:rPr lang="en"/>
              <a:t>egree distribution</a:t>
            </a:r>
            <a:endParaRPr/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r>
              <a:rPr lang="en"/>
              <a:t>ix degrees of separation</a:t>
            </a:r>
            <a:endParaRPr/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41"/>
          <p:cNvSpPr txBox="1"/>
          <p:nvPr>
            <p:ph type="title"/>
          </p:nvPr>
        </p:nvSpPr>
        <p:spPr>
          <a:xfrm>
            <a:off x="311700" y="253550"/>
            <a:ext cx="8520600" cy="57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Degree distribution</a:t>
            </a:r>
            <a:endParaRPr/>
          </a:p>
        </p:txBody>
      </p:sp>
      <p:sp>
        <p:nvSpPr>
          <p:cNvPr id="588" name="Google Shape;588;p41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589" name="Google Shape;589;p4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>
              <a:solidFill>
                <a:schemeClr val="dk2"/>
              </a:solidFill>
            </a:endParaRPr>
          </a:p>
        </p:txBody>
      </p:sp>
      <p:sp>
        <p:nvSpPr>
          <p:cNvPr id="590" name="Google Shape;590;p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591" name="Google Shape;591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500" y="833150"/>
            <a:ext cx="4306500" cy="387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Google Shape;592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833150"/>
            <a:ext cx="4572000" cy="387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4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Shortest Path for networks</a:t>
            </a:r>
            <a:endParaRPr/>
          </a:p>
        </p:txBody>
      </p:sp>
      <p:sp>
        <p:nvSpPr>
          <p:cNvPr id="598" name="Google Shape;598;p42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599" name="Google Shape;599;p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>
              <a:solidFill>
                <a:schemeClr val="dk2"/>
              </a:solidFill>
            </a:endParaRPr>
          </a:p>
        </p:txBody>
      </p:sp>
      <p:sp>
        <p:nvSpPr>
          <p:cNvPr id="600" name="Google Shape;600;p42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601" name="Google Shape;601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29975"/>
            <a:ext cx="3999900" cy="3555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02" name="Google Shape;602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122875"/>
            <a:ext cx="4260300" cy="3662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4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08" name="Google Shape;608;p43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Genes Overlap</a:t>
            </a:r>
            <a:endParaRPr/>
          </a:p>
        </p:txBody>
      </p:sp>
      <p:sp>
        <p:nvSpPr>
          <p:cNvPr id="609" name="Google Shape;609;p4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Jaccard-index : Smaller for edges than nodes.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SzPts val="1800"/>
              <a:buChar char="●"/>
            </a:pPr>
            <a:r>
              <a:rPr lang="en">
                <a:solidFill>
                  <a:srgbClr val="FF00FF"/>
                </a:solidFill>
              </a:rPr>
              <a:t>Implemented using sets, finding intersection and union</a:t>
            </a:r>
            <a:endParaRPr>
              <a:solidFill>
                <a:srgbClr val="FF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/>
              <a:t>Jaccard-index= Intersection/Union</a:t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610" name="Google Shape;610;p4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Jaccard-index</a:t>
            </a:r>
            <a:endParaRPr/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Hypergeometric test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4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>
              <a:solidFill>
                <a:schemeClr val="dk2"/>
              </a:solidFill>
            </a:endParaRPr>
          </a:p>
        </p:txBody>
      </p:sp>
      <p:pic>
        <p:nvPicPr>
          <p:cNvPr id="616" name="Google Shape;616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8125" y="0"/>
            <a:ext cx="73077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17" name="Google Shape;617;p44"/>
          <p:cNvSpPr txBox="1"/>
          <p:nvPr/>
        </p:nvSpPr>
        <p:spPr>
          <a:xfrm>
            <a:off x="2444975" y="217325"/>
            <a:ext cx="3241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         Jaccard-index for genes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23" name="Google Shape;623;p45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Genes Overlap</a:t>
            </a:r>
            <a:endParaRPr/>
          </a:p>
        </p:txBody>
      </p:sp>
      <p:sp>
        <p:nvSpPr>
          <p:cNvPr id="624" name="Google Shape;624;p45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FF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Hypergeometric : Small values with respect to population.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SzPts val="1800"/>
              <a:buChar char="●"/>
            </a:pPr>
            <a:r>
              <a:rPr lang="en">
                <a:solidFill>
                  <a:srgbClr val="FF00FF"/>
                </a:solidFill>
              </a:rPr>
              <a:t>Implemented using scipy, matplotlib and numpy packages.</a:t>
            </a:r>
            <a:endParaRPr>
              <a:solidFill>
                <a:srgbClr val="FF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Returns Very small numbers.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Results</a:t>
            </a:r>
            <a:r>
              <a:rPr lang="en">
                <a:solidFill>
                  <a:srgbClr val="FFFFFF"/>
                </a:solidFill>
              </a:rPr>
              <a:t> indicate overlapping with respect to all </a:t>
            </a:r>
            <a:r>
              <a:rPr lang="en">
                <a:solidFill>
                  <a:srgbClr val="FFFFFF"/>
                </a:solidFill>
              </a:rPr>
              <a:t>population</a:t>
            </a:r>
            <a:r>
              <a:rPr lang="en">
                <a:solidFill>
                  <a:srgbClr val="FFFFFF"/>
                </a:solidFill>
              </a:rPr>
              <a:t>.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625" name="Google Shape;625;p45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Jaccard-index</a:t>
            </a:r>
            <a:endParaRPr/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Hypergeometric test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4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>
              <a:solidFill>
                <a:schemeClr val="dk2"/>
              </a:solidFill>
            </a:endParaRPr>
          </a:p>
        </p:txBody>
      </p:sp>
      <p:pic>
        <p:nvPicPr>
          <p:cNvPr id="631" name="Google Shape;631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6325" y="0"/>
            <a:ext cx="69113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32" name="Google Shape;632;p46"/>
          <p:cNvSpPr txBox="1"/>
          <p:nvPr/>
        </p:nvSpPr>
        <p:spPr>
          <a:xfrm>
            <a:off x="2028425" y="163000"/>
            <a:ext cx="43284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Hypergeometric test for edges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0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The Problem</a:t>
            </a:r>
            <a:endParaRPr sz="4200"/>
          </a:p>
        </p:txBody>
      </p:sp>
      <p:sp>
        <p:nvSpPr>
          <p:cNvPr id="160" name="Google Shape;160;p2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1" name="Google Shape;161;p20"/>
          <p:cNvSpPr txBox="1"/>
          <p:nvPr>
            <p:ph type="title"/>
          </p:nvPr>
        </p:nvSpPr>
        <p:spPr>
          <a:xfrm>
            <a:off x="489400" y="1342000"/>
            <a:ext cx="80517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>
                <a:solidFill>
                  <a:schemeClr val="dk1"/>
                </a:solidFill>
              </a:rPr>
              <a:t>The </a:t>
            </a:r>
            <a:r>
              <a:rPr b="0" lang="en">
                <a:solidFill>
                  <a:schemeClr val="dk1"/>
                </a:solidFill>
                <a:highlight>
                  <a:srgbClr val="F1C232"/>
                </a:highlight>
              </a:rPr>
              <a:t>network characteristics</a:t>
            </a:r>
            <a:r>
              <a:rPr b="0" lang="en">
                <a:solidFill>
                  <a:schemeClr val="dk1"/>
                </a:solidFill>
              </a:rPr>
              <a:t> of </a:t>
            </a:r>
            <a:r>
              <a:rPr b="0" lang="en">
                <a:solidFill>
                  <a:schemeClr val="dk1"/>
                </a:solidFill>
                <a:highlight>
                  <a:srgbClr val="F1C232"/>
                </a:highlight>
              </a:rPr>
              <a:t>disease</a:t>
            </a:r>
            <a:r>
              <a:rPr b="0" lang="en">
                <a:solidFill>
                  <a:schemeClr val="dk1"/>
                </a:solidFill>
              </a:rPr>
              <a:t>-associated genes across different </a:t>
            </a:r>
            <a:r>
              <a:rPr b="0" lang="en">
                <a:solidFill>
                  <a:schemeClr val="dk1"/>
                </a:solidFill>
                <a:highlight>
                  <a:srgbClr val="9FC5E8"/>
                </a:highlight>
              </a:rPr>
              <a:t>protein-protein interaction</a:t>
            </a:r>
            <a:r>
              <a:rPr b="0" lang="en">
                <a:solidFill>
                  <a:schemeClr val="dk1"/>
                </a:solidFill>
              </a:rPr>
              <a:t> networks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4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38" name="Google Shape;638;p47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Diseases mapping</a:t>
            </a:r>
            <a:endParaRPr/>
          </a:p>
        </p:txBody>
      </p:sp>
      <p:sp>
        <p:nvSpPr>
          <p:cNvPr id="639" name="Google Shape;639;p47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299 diseases.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 Randomize  proteins and distribute them.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SzPts val="1800"/>
              <a:buChar char="●"/>
            </a:pPr>
            <a:r>
              <a:rPr lang="en">
                <a:solidFill>
                  <a:srgbClr val="FF00FF"/>
                </a:solidFill>
              </a:rPr>
              <a:t>Repeating this process 100,000 times.</a:t>
            </a:r>
            <a:endParaRPr>
              <a:solidFill>
                <a:srgbClr val="FF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Z-score &gt; 1.65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Most of 299 diseases more than 100. ( 30 - 245 )</a:t>
            </a:r>
            <a:endParaRPr/>
          </a:p>
        </p:txBody>
      </p:sp>
      <p:sp>
        <p:nvSpPr>
          <p:cNvPr id="640" name="Google Shape;640;p47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48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6" name="Google Shape;646;p4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>
              <a:solidFill>
                <a:schemeClr val="dk2"/>
              </a:solidFill>
            </a:endParaRPr>
          </a:p>
        </p:txBody>
      </p:sp>
      <p:pic>
        <p:nvPicPr>
          <p:cNvPr id="647" name="Google Shape;647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200" y="293650"/>
            <a:ext cx="4340901" cy="408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8" name="Google Shape;648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1825" y="293650"/>
            <a:ext cx="4620650" cy="4016750"/>
          </a:xfrm>
          <a:prstGeom prst="rect">
            <a:avLst/>
          </a:prstGeom>
          <a:noFill/>
          <a:ln>
            <a:noFill/>
          </a:ln>
        </p:spPr>
      </p:pic>
      <p:sp>
        <p:nvSpPr>
          <p:cNvPr id="649" name="Google Shape;649;p48"/>
          <p:cNvSpPr txBox="1"/>
          <p:nvPr/>
        </p:nvSpPr>
        <p:spPr>
          <a:xfrm>
            <a:off x="597650" y="4419075"/>
            <a:ext cx="36222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7F7F7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Max = 889.0	Min = 1.0	                                        Mean = 38.515	Median = 9.0</a:t>
            </a:r>
            <a:endParaRPr>
              <a:solidFill>
                <a:srgbClr val="7F7F7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0" name="Google Shape;650;p48"/>
          <p:cNvSpPr txBox="1"/>
          <p:nvPr/>
        </p:nvSpPr>
        <p:spPr>
          <a:xfrm>
            <a:off x="5089175" y="4426975"/>
            <a:ext cx="3585900" cy="4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7F7F7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Max = 36.534	Min = 	  -0.80                                      Mean = 7.572	Median =5.726</a:t>
            </a:r>
            <a:endParaRPr>
              <a:solidFill>
                <a:srgbClr val="7F7F7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49"/>
          <p:cNvSpPr txBox="1"/>
          <p:nvPr>
            <p:ph type="title"/>
          </p:nvPr>
        </p:nvSpPr>
        <p:spPr>
          <a:xfrm>
            <a:off x="452250" y="1151100"/>
            <a:ext cx="3671700" cy="111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Random Edge Removal</a:t>
            </a:r>
            <a:endParaRPr sz="2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6" name="Google Shape;656;p4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Four different percentages.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SzPts val="1800"/>
              <a:buChar char="●"/>
            </a:pPr>
            <a:r>
              <a:rPr lang="en">
                <a:solidFill>
                  <a:srgbClr val="FF00FF"/>
                </a:solidFill>
              </a:rPr>
              <a:t>High </a:t>
            </a:r>
            <a:r>
              <a:rPr lang="en">
                <a:solidFill>
                  <a:srgbClr val="FF00FF"/>
                </a:solidFill>
              </a:rPr>
              <a:t>throughput programming.</a:t>
            </a:r>
            <a:r>
              <a:rPr lang="en">
                <a:solidFill>
                  <a:srgbClr val="FF00FF"/>
                </a:solidFill>
              </a:rPr>
              <a:t> </a:t>
            </a:r>
            <a:endParaRPr>
              <a:solidFill>
                <a:srgbClr val="FF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SzPts val="1800"/>
              <a:buChar char="●"/>
            </a:pPr>
            <a:r>
              <a:rPr lang="en">
                <a:solidFill>
                  <a:srgbClr val="FF00FF"/>
                </a:solidFill>
              </a:rPr>
              <a:t>Each iteration 100,000 * (get random N &gt; 10).</a:t>
            </a:r>
            <a:endParaRPr>
              <a:solidFill>
                <a:srgbClr val="FF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SzPts val="1800"/>
              <a:buChar char="●"/>
            </a:pPr>
            <a:r>
              <a:rPr lang="en">
                <a:solidFill>
                  <a:srgbClr val="FF00FF"/>
                </a:solidFill>
              </a:rPr>
              <a:t>Using Condor.</a:t>
            </a:r>
            <a:endParaRPr>
              <a:solidFill>
                <a:srgbClr val="FF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Study the </a:t>
            </a:r>
            <a:r>
              <a:rPr lang="en">
                <a:solidFill>
                  <a:srgbClr val="FFFFFF"/>
                </a:solidFill>
              </a:rPr>
              <a:t>robustness</a:t>
            </a:r>
            <a:r>
              <a:rPr lang="en">
                <a:solidFill>
                  <a:srgbClr val="FFFFFF"/>
                </a:solidFill>
              </a:rPr>
              <a:t> of edges.</a:t>
            </a:r>
            <a:endParaRPr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657" name="Google Shape;657;p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658" name="Google Shape;658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8938" y="1753100"/>
            <a:ext cx="3298322" cy="30987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50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Behaviour</a:t>
            </a:r>
            <a:r>
              <a:rPr lang="en" sz="2600"/>
              <a:t> of </a:t>
            </a:r>
            <a:r>
              <a:rPr lang="en" sz="2600"/>
              <a:t>Networks</a:t>
            </a:r>
            <a:r>
              <a:rPr lang="en" sz="2600"/>
              <a:t> with </a:t>
            </a:r>
            <a:r>
              <a:rPr lang="en" sz="2600"/>
              <a:t>Random Edge Removal </a:t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4" name="Google Shape;664;p5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>
              <a:solidFill>
                <a:schemeClr val="dk2"/>
              </a:solidFill>
            </a:endParaRPr>
          </a:p>
        </p:txBody>
      </p:sp>
      <p:pic>
        <p:nvPicPr>
          <p:cNvPr id="665" name="Google Shape;665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0028" y="1485900"/>
            <a:ext cx="3421625" cy="268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6" name="Google Shape;666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5025" y="1485900"/>
            <a:ext cx="3433401" cy="268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5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Edge removal results</a:t>
            </a:r>
            <a:endParaRPr/>
          </a:p>
        </p:txBody>
      </p:sp>
      <p:sp>
        <p:nvSpPr>
          <p:cNvPr id="672" name="Google Shape;672;p5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</a:t>
            </a:r>
            <a:r>
              <a:rPr lang="en"/>
              <a:t>redictive power of the connectivity significance should decrease.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Very different behavior !!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Remains roughly constant as the network completeness decreases 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Affects links between disease proteins to the same extent as links to other proteins.</a:t>
            </a:r>
            <a:endParaRPr/>
          </a:p>
        </p:txBody>
      </p:sp>
      <p:sp>
        <p:nvSpPr>
          <p:cNvPr id="673" name="Google Shape;673;p5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52"/>
          <p:cNvSpPr txBox="1"/>
          <p:nvPr>
            <p:ph type="title"/>
          </p:nvPr>
        </p:nvSpPr>
        <p:spPr>
          <a:xfrm>
            <a:off x="238325" y="191925"/>
            <a:ext cx="59382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Achieve high performance with limited resources</a:t>
            </a:r>
            <a:endParaRPr sz="2400"/>
          </a:p>
        </p:txBody>
      </p:sp>
      <p:sp>
        <p:nvSpPr>
          <p:cNvPr id="679" name="Google Shape;679;p5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80" name="Google Shape;680;p52"/>
          <p:cNvSpPr txBox="1"/>
          <p:nvPr/>
        </p:nvSpPr>
        <p:spPr>
          <a:xfrm>
            <a:off x="442675" y="1189700"/>
            <a:ext cx="7841700" cy="35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Generate a network can save, call it whenever need .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rgbClr val="FF00FF"/>
                </a:solidFill>
                <a:latin typeface="Roboto"/>
                <a:ea typeface="Roboto"/>
                <a:cs typeface="Roboto"/>
                <a:sym typeface="Roboto"/>
              </a:rPr>
              <a:t>This help to produce some re-generatable and robust results and save time.</a:t>
            </a:r>
            <a:endParaRPr sz="1800">
              <a:solidFill>
                <a:srgbClr val="FF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To calculate LCC z-scores, perform some pre-calculations first, save it.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800">
                <a:solidFill>
                  <a:srgbClr val="FF00FF"/>
                </a:solidFill>
                <a:latin typeface="Roboto"/>
                <a:ea typeface="Roboto"/>
                <a:cs typeface="Roboto"/>
                <a:sym typeface="Roboto"/>
              </a:rPr>
              <a:t>For a given network, randomly choose some nodes (iterate from 1 to 2000), perform this 1000 times and calculate the average LCCs and the standard deviation of LCCs.</a:t>
            </a:r>
            <a:endParaRPr sz="1800">
              <a:solidFill>
                <a:srgbClr val="FF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53"/>
          <p:cNvSpPr txBox="1"/>
          <p:nvPr>
            <p:ph type="title"/>
          </p:nvPr>
        </p:nvSpPr>
        <p:spPr>
          <a:xfrm>
            <a:off x="238325" y="191925"/>
            <a:ext cx="59382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Achieve high performance with limited resources</a:t>
            </a:r>
            <a:endParaRPr sz="2400"/>
          </a:p>
        </p:txBody>
      </p:sp>
      <p:sp>
        <p:nvSpPr>
          <p:cNvPr id="686" name="Google Shape;686;p5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87" name="Google Shape;687;p53"/>
          <p:cNvSpPr txBox="1"/>
          <p:nvPr/>
        </p:nvSpPr>
        <p:spPr>
          <a:xfrm>
            <a:off x="442675" y="1189700"/>
            <a:ext cx="7841700" cy="35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Make a dictionary in which key is the size of nodes and the value is the average LCC and the standard deviation of LCC.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rgbClr val="FF00FF"/>
                </a:solidFill>
                <a:latin typeface="Roboto"/>
                <a:ea typeface="Roboto"/>
                <a:cs typeface="Roboto"/>
                <a:sym typeface="Roboto"/>
              </a:rPr>
              <a:t>So dictionary should have 2000 keys and 2000 pairs of values.</a:t>
            </a:r>
            <a:endParaRPr sz="1800">
              <a:solidFill>
                <a:srgbClr val="FF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To </a:t>
            </a: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calculate the LCC Z-score of a disease, find the LCC of the disease and then calculate the z-score by calling the corresponding average LCC and standard deviation of the LCCs that you have pre-calculated before.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54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Integrated Network</a:t>
            </a:r>
            <a:endParaRPr/>
          </a:p>
        </p:txBody>
      </p:sp>
      <p:sp>
        <p:nvSpPr>
          <p:cNvPr id="693" name="Google Shape;693;p54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4" name="Google Shape;694;p5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Combining networks based on edge evidence.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SzPts val="1800"/>
              <a:buChar char="●"/>
            </a:pPr>
            <a:r>
              <a:rPr lang="en">
                <a:solidFill>
                  <a:srgbClr val="FF00FF"/>
                </a:solidFill>
              </a:rPr>
              <a:t>Implemented by union all 14 sources using</a:t>
            </a:r>
            <a:endParaRPr>
              <a:solidFill>
                <a:srgbClr val="FF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SzPts val="1800"/>
              <a:buChar char="●"/>
            </a:pPr>
            <a:r>
              <a:rPr lang="en">
                <a:solidFill>
                  <a:srgbClr val="FF00FF"/>
                </a:solidFill>
              </a:rPr>
              <a:t>Count edge evidence by dictionaries. </a:t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695" name="Google Shape;695;p5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p55"/>
          <p:cNvSpPr txBox="1"/>
          <p:nvPr>
            <p:ph type="title"/>
          </p:nvPr>
        </p:nvSpPr>
        <p:spPr>
          <a:xfrm>
            <a:off x="311700" y="105400"/>
            <a:ext cx="8520600" cy="63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Integrated Network</a:t>
            </a:r>
            <a:endParaRPr/>
          </a:p>
        </p:txBody>
      </p:sp>
      <p:sp>
        <p:nvSpPr>
          <p:cNvPr id="701" name="Google Shape;701;p5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02" name="Google Shape;702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3325" y="737800"/>
            <a:ext cx="5517350" cy="406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6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p5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Integrated Network</a:t>
            </a:r>
            <a:endParaRPr/>
          </a:p>
        </p:txBody>
      </p:sp>
      <p:sp>
        <p:nvSpPr>
          <p:cNvPr id="708" name="Google Shape;708;p5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09" name="Google Shape;709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8100" y="1388425"/>
            <a:ext cx="4162325" cy="293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1"/>
          <p:cNvSpPr txBox="1"/>
          <p:nvPr>
            <p:ph type="title"/>
          </p:nvPr>
        </p:nvSpPr>
        <p:spPr>
          <a:xfrm>
            <a:off x="265500" y="1788300"/>
            <a:ext cx="4045200" cy="98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Problem</a:t>
            </a:r>
            <a:endParaRPr/>
          </a:p>
        </p:txBody>
      </p:sp>
      <p:sp>
        <p:nvSpPr>
          <p:cNvPr id="167" name="Google Shape;167;p21"/>
          <p:cNvSpPr txBox="1"/>
          <p:nvPr>
            <p:ph idx="2" type="body"/>
          </p:nvPr>
        </p:nvSpPr>
        <p:spPr>
          <a:xfrm>
            <a:off x="4939500" y="1310513"/>
            <a:ext cx="3837000" cy="31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/>
              <a:t>1940s - 2000s.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/>
              <a:t>Set of PPI in human cells.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Contains 24,000 proteins.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Incomplete.</a:t>
            </a:r>
            <a:endParaRPr/>
          </a:p>
        </p:txBody>
      </p:sp>
      <p:sp>
        <p:nvSpPr>
          <p:cNvPr id="168" name="Google Shape;168;p21"/>
          <p:cNvSpPr txBox="1"/>
          <p:nvPr>
            <p:ph idx="1" type="subTitle"/>
          </p:nvPr>
        </p:nvSpPr>
        <p:spPr>
          <a:xfrm>
            <a:off x="4835400" y="427475"/>
            <a:ext cx="40452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800"/>
              </a:spcAft>
              <a:buNone/>
            </a:pPr>
            <a:r>
              <a:rPr b="1" lang="en" sz="3600">
                <a:solidFill>
                  <a:srgbClr val="FFFFFF"/>
                </a:solidFill>
              </a:rPr>
              <a:t>Interactome</a:t>
            </a:r>
            <a:endParaRPr sz="3600"/>
          </a:p>
        </p:txBody>
      </p:sp>
      <p:sp>
        <p:nvSpPr>
          <p:cNvPr id="169" name="Google Shape;169;p2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170" name="Google Shape;170;p21"/>
          <p:cNvSpPr txBox="1"/>
          <p:nvPr>
            <p:ph idx="1" type="subTitle"/>
          </p:nvPr>
        </p:nvSpPr>
        <p:spPr>
          <a:xfrm>
            <a:off x="1238200" y="2769000"/>
            <a:ext cx="20967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>
                <a:highlight>
                  <a:srgbClr val="F1C232"/>
                </a:highlight>
              </a:rPr>
              <a:t>Introduction</a:t>
            </a:r>
            <a:endParaRPr>
              <a:highlight>
                <a:srgbClr val="F1C232"/>
              </a:highlight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Background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Statement</a:t>
            </a:r>
            <a:endParaRPr/>
          </a:p>
        </p:txBody>
      </p:sp>
      <p:grpSp>
        <p:nvGrpSpPr>
          <p:cNvPr id="171" name="Google Shape;171;p21"/>
          <p:cNvGrpSpPr/>
          <p:nvPr/>
        </p:nvGrpSpPr>
        <p:grpSpPr>
          <a:xfrm>
            <a:off x="817725" y="2827775"/>
            <a:ext cx="537531" cy="284339"/>
            <a:chOff x="817725" y="2827775"/>
            <a:chExt cx="537531" cy="284339"/>
          </a:xfrm>
        </p:grpSpPr>
        <p:sp>
          <p:nvSpPr>
            <p:cNvPr id="172" name="Google Shape;172;p21"/>
            <p:cNvSpPr/>
            <p:nvPr/>
          </p:nvSpPr>
          <p:spPr>
            <a:xfrm>
              <a:off x="817725" y="2827775"/>
              <a:ext cx="420475" cy="240300"/>
            </a:xfrm>
            <a:custGeom>
              <a:rect b="b" l="l" r="r" t="t"/>
              <a:pathLst>
                <a:path extrusionOk="0" h="9612" w="16819">
                  <a:moveTo>
                    <a:pt x="962" y="0"/>
                  </a:moveTo>
                  <a:cubicBezTo>
                    <a:pt x="1021" y="1527"/>
                    <a:pt x="-1329" y="7810"/>
                    <a:pt x="1314" y="9161"/>
                  </a:cubicBezTo>
                  <a:cubicBezTo>
                    <a:pt x="3957" y="10512"/>
                    <a:pt x="14235" y="8280"/>
                    <a:pt x="16819" y="8104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73" name="Google Shape;173;p21"/>
            <p:cNvSpPr/>
            <p:nvPr/>
          </p:nvSpPr>
          <p:spPr>
            <a:xfrm rot="7832169">
              <a:off x="1203069" y="2943053"/>
              <a:ext cx="114474" cy="152122"/>
            </a:xfrm>
            <a:prstGeom prst="halfFrame">
              <a:avLst>
                <a:gd fmla="val 33333" name="adj1"/>
                <a:gd fmla="val 33333" name="adj2"/>
              </a:avLst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57"/>
          <p:cNvSpPr txBox="1"/>
          <p:nvPr>
            <p:ph type="title"/>
          </p:nvPr>
        </p:nvSpPr>
        <p:spPr>
          <a:xfrm>
            <a:off x="311700" y="126775"/>
            <a:ext cx="8520600" cy="52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Confirmation of paper results</a:t>
            </a:r>
            <a:endParaRPr/>
          </a:p>
        </p:txBody>
      </p:sp>
      <p:sp>
        <p:nvSpPr>
          <p:cNvPr id="715" name="Google Shape;715;p5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16" name="Google Shape;716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83813" y="1017800"/>
            <a:ext cx="4776376" cy="355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0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p58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</a:t>
            </a:r>
            <a:r>
              <a:rPr lang="en"/>
              <a:t>astrointestinal disease </a:t>
            </a:r>
            <a:endParaRPr/>
          </a:p>
        </p:txBody>
      </p:sp>
      <p:sp>
        <p:nvSpPr>
          <p:cNvPr id="722" name="Google Shape;722;p58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Disease module has 270 nodes (proteins) with 341 edges (interactions)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Disease is 316 proteins.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LCC 195.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Sorting nodes by degrees and remove them one by one.</a:t>
            </a:r>
            <a:endParaRPr/>
          </a:p>
        </p:txBody>
      </p:sp>
      <p:sp>
        <p:nvSpPr>
          <p:cNvPr id="723" name="Google Shape;723;p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24" name="Google Shape;724;p58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 Study</a:t>
            </a: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59"/>
          <p:cNvSpPr txBox="1"/>
          <p:nvPr>
            <p:ph type="title"/>
          </p:nvPr>
        </p:nvSpPr>
        <p:spPr>
          <a:xfrm>
            <a:off x="311700" y="163000"/>
            <a:ext cx="8520600" cy="50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0" name="Google Shape;730;p59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731" name="Google Shape;731;p5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32" name="Google Shape;732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45425"/>
            <a:ext cx="8598874" cy="465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6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>
              <a:solidFill>
                <a:schemeClr val="dk2"/>
              </a:solidFill>
            </a:endParaRPr>
          </a:p>
        </p:txBody>
      </p:sp>
      <p:pic>
        <p:nvPicPr>
          <p:cNvPr id="738" name="Google Shape;738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175" y="99612"/>
            <a:ext cx="7959650" cy="494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61"/>
          <p:cNvSpPr txBox="1"/>
          <p:nvPr>
            <p:ph type="title"/>
          </p:nvPr>
        </p:nvSpPr>
        <p:spPr>
          <a:xfrm>
            <a:off x="311700" y="90550"/>
            <a:ext cx="8520600" cy="9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LCC Size changes with node removal of gastrointestinal diseases from highest to lowest</a:t>
            </a:r>
            <a:endParaRPr/>
          </a:p>
        </p:txBody>
      </p:sp>
      <p:sp>
        <p:nvSpPr>
          <p:cNvPr id="744" name="Google Shape;744;p6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745" name="Google Shape;745;p6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46" name="Google Shape;746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9575" y="1229875"/>
            <a:ext cx="4289551" cy="368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7" name="Google Shape;747;p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9725" y="1229875"/>
            <a:ext cx="4382275" cy="368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6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 study results </a:t>
            </a:r>
            <a:endParaRPr/>
          </a:p>
        </p:txBody>
      </p:sp>
      <p:sp>
        <p:nvSpPr>
          <p:cNvPr id="753" name="Google Shape;753;p62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</a:t>
            </a:r>
            <a:r>
              <a:rPr lang="en"/>
              <a:t>ost seed proteins can be removed without considerably changing the result such as </a:t>
            </a:r>
            <a:r>
              <a:rPr lang="en" sz="1400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Q15831.</a:t>
            </a:r>
            <a:endParaRPr sz="14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 Small number of nodes whose removal results in a drastic change of the final outcome such as </a:t>
            </a:r>
            <a:r>
              <a:rPr lang="en" sz="1400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P40763 </a:t>
            </a:r>
            <a:r>
              <a:rPr lang="en" sz="1200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Observed that crucial nodes whose removal will be most destructive are generally not part of the largest connected component of the initial seed set.</a:t>
            </a:r>
            <a:endParaRPr/>
          </a:p>
        </p:txBody>
      </p:sp>
      <p:sp>
        <p:nvSpPr>
          <p:cNvPr id="754" name="Google Shape;754;p6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8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Google Shape;759;p63"/>
          <p:cNvSpPr txBox="1"/>
          <p:nvPr>
            <p:ph type="ctrTitle"/>
          </p:nvPr>
        </p:nvSpPr>
        <p:spPr>
          <a:xfrm>
            <a:off x="589350" y="843375"/>
            <a:ext cx="6883800" cy="165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Conclusion</a:t>
            </a:r>
            <a:endParaRPr/>
          </a:p>
        </p:txBody>
      </p:sp>
      <p:sp>
        <p:nvSpPr>
          <p:cNvPr id="760" name="Google Shape;760;p6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4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p6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766" name="Google Shape;766;p64"/>
          <p:cNvSpPr txBox="1"/>
          <p:nvPr>
            <p:ph type="title"/>
          </p:nvPr>
        </p:nvSpPr>
        <p:spPr>
          <a:xfrm>
            <a:off x="598100" y="90550"/>
            <a:ext cx="4563600" cy="724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7" name="Google Shape;767;p64"/>
          <p:cNvSpPr txBox="1"/>
          <p:nvPr/>
        </p:nvSpPr>
        <p:spPr>
          <a:xfrm>
            <a:off x="742550" y="1086650"/>
            <a:ext cx="6212100" cy="35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Identification of modules is at the core of many current analysis in biomedical research.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Could confirm paper </a:t>
            </a: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results</a:t>
            </a: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since no one did that before.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Studying the robustness of disease genes.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Altering some proteins yield to significant changes of disease modules and some don’t change the module. 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p65"/>
          <p:cNvSpPr txBox="1"/>
          <p:nvPr>
            <p:ph type="ctrTitle"/>
          </p:nvPr>
        </p:nvSpPr>
        <p:spPr>
          <a:xfrm>
            <a:off x="2857500" y="1679600"/>
            <a:ext cx="3505200" cy="178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</a:t>
            </a:r>
            <a:endParaRPr/>
          </a:p>
        </p:txBody>
      </p:sp>
      <p:sp>
        <p:nvSpPr>
          <p:cNvPr id="773" name="Google Shape;773;p6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2"/>
          <p:cNvSpPr txBox="1"/>
          <p:nvPr>
            <p:ph type="title"/>
          </p:nvPr>
        </p:nvSpPr>
        <p:spPr>
          <a:xfrm>
            <a:off x="265500" y="1788300"/>
            <a:ext cx="4045200" cy="98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Problem</a:t>
            </a:r>
            <a:endParaRPr/>
          </a:p>
        </p:txBody>
      </p:sp>
      <p:sp>
        <p:nvSpPr>
          <p:cNvPr id="179" name="Google Shape;179;p22"/>
          <p:cNvSpPr txBox="1"/>
          <p:nvPr>
            <p:ph idx="2" type="body"/>
          </p:nvPr>
        </p:nvSpPr>
        <p:spPr>
          <a:xfrm>
            <a:off x="4939500" y="1282338"/>
            <a:ext cx="3837000" cy="313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/>
              <a:t>Abnormal</a:t>
            </a:r>
            <a:r>
              <a:rPr lang="en"/>
              <a:t> interactions  between proteins.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Pathway is a system of interacting proteins whose produces that disease.</a:t>
            </a:r>
            <a:endParaRPr/>
          </a:p>
        </p:txBody>
      </p:sp>
      <p:sp>
        <p:nvSpPr>
          <p:cNvPr id="180" name="Google Shape;180;p22"/>
          <p:cNvSpPr txBox="1"/>
          <p:nvPr>
            <p:ph idx="1" type="subTitle"/>
          </p:nvPr>
        </p:nvSpPr>
        <p:spPr>
          <a:xfrm>
            <a:off x="4835400" y="427475"/>
            <a:ext cx="4045200" cy="60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800"/>
              </a:spcAft>
              <a:buNone/>
            </a:pPr>
            <a:r>
              <a:rPr b="1" lang="en" sz="3600">
                <a:solidFill>
                  <a:srgbClr val="FFFFFF"/>
                </a:solidFill>
              </a:rPr>
              <a:t>Disease</a:t>
            </a:r>
            <a:endParaRPr sz="3600"/>
          </a:p>
        </p:txBody>
      </p:sp>
      <p:sp>
        <p:nvSpPr>
          <p:cNvPr id="181" name="Google Shape;181;p2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182" name="Google Shape;182;p22"/>
          <p:cNvSpPr txBox="1"/>
          <p:nvPr>
            <p:ph idx="1" type="subTitle"/>
          </p:nvPr>
        </p:nvSpPr>
        <p:spPr>
          <a:xfrm>
            <a:off x="1238200" y="2769000"/>
            <a:ext cx="20967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>
                <a:highlight>
                  <a:srgbClr val="F1C232"/>
                </a:highlight>
              </a:rPr>
              <a:t>Introduction</a:t>
            </a:r>
            <a:endParaRPr>
              <a:highlight>
                <a:srgbClr val="F1C232"/>
              </a:highlight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Background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Statement</a:t>
            </a:r>
            <a:endParaRPr/>
          </a:p>
        </p:txBody>
      </p:sp>
      <p:grpSp>
        <p:nvGrpSpPr>
          <p:cNvPr id="183" name="Google Shape;183;p22"/>
          <p:cNvGrpSpPr/>
          <p:nvPr/>
        </p:nvGrpSpPr>
        <p:grpSpPr>
          <a:xfrm>
            <a:off x="817725" y="2827775"/>
            <a:ext cx="537531" cy="284339"/>
            <a:chOff x="817725" y="2827775"/>
            <a:chExt cx="537531" cy="284339"/>
          </a:xfrm>
        </p:grpSpPr>
        <p:sp>
          <p:nvSpPr>
            <p:cNvPr id="184" name="Google Shape;184;p22"/>
            <p:cNvSpPr/>
            <p:nvPr/>
          </p:nvSpPr>
          <p:spPr>
            <a:xfrm>
              <a:off x="817725" y="2827775"/>
              <a:ext cx="420475" cy="240300"/>
            </a:xfrm>
            <a:custGeom>
              <a:rect b="b" l="l" r="r" t="t"/>
              <a:pathLst>
                <a:path extrusionOk="0" h="9612" w="16819">
                  <a:moveTo>
                    <a:pt x="962" y="0"/>
                  </a:moveTo>
                  <a:cubicBezTo>
                    <a:pt x="1021" y="1527"/>
                    <a:pt x="-1329" y="7810"/>
                    <a:pt x="1314" y="9161"/>
                  </a:cubicBezTo>
                  <a:cubicBezTo>
                    <a:pt x="3957" y="10512"/>
                    <a:pt x="14235" y="8280"/>
                    <a:pt x="16819" y="8104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85" name="Google Shape;185;p22"/>
            <p:cNvSpPr/>
            <p:nvPr/>
          </p:nvSpPr>
          <p:spPr>
            <a:xfrm rot="7832169">
              <a:off x="1203069" y="2943053"/>
              <a:ext cx="114474" cy="152122"/>
            </a:xfrm>
            <a:prstGeom prst="halfFrame">
              <a:avLst>
                <a:gd fmla="val 33333" name="adj1"/>
                <a:gd fmla="val 33333" name="adj2"/>
              </a:avLst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3"/>
          <p:cNvSpPr txBox="1"/>
          <p:nvPr>
            <p:ph type="title"/>
          </p:nvPr>
        </p:nvSpPr>
        <p:spPr>
          <a:xfrm>
            <a:off x="265500" y="1788300"/>
            <a:ext cx="4045200" cy="98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Problem</a:t>
            </a:r>
            <a:endParaRPr/>
          </a:p>
        </p:txBody>
      </p:sp>
      <p:sp>
        <p:nvSpPr>
          <p:cNvPr id="191" name="Google Shape;191;p23"/>
          <p:cNvSpPr txBox="1"/>
          <p:nvPr>
            <p:ph idx="2" type="body"/>
          </p:nvPr>
        </p:nvSpPr>
        <p:spPr>
          <a:xfrm>
            <a:off x="4939500" y="1788300"/>
            <a:ext cx="3837000" cy="263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Bipartite Network.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Real Networks are Supercritical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Real Networks are Not Random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are Scale-free.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Ultra-Small Property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3"/>
          <p:cNvSpPr txBox="1"/>
          <p:nvPr>
            <p:ph idx="1" type="subTitle"/>
          </p:nvPr>
        </p:nvSpPr>
        <p:spPr>
          <a:xfrm>
            <a:off x="4835400" y="427475"/>
            <a:ext cx="4045200" cy="60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rPr b="1" lang="en" sz="3600">
                <a:solidFill>
                  <a:srgbClr val="FFFFFF"/>
                </a:solidFill>
              </a:rPr>
              <a:t>Network characteristics </a:t>
            </a:r>
            <a:endParaRPr sz="3600"/>
          </a:p>
        </p:txBody>
      </p:sp>
      <p:sp>
        <p:nvSpPr>
          <p:cNvPr id="193" name="Google Shape;193;p2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194" name="Google Shape;194;p23"/>
          <p:cNvSpPr txBox="1"/>
          <p:nvPr>
            <p:ph idx="1" type="subTitle"/>
          </p:nvPr>
        </p:nvSpPr>
        <p:spPr>
          <a:xfrm>
            <a:off x="1238200" y="2769000"/>
            <a:ext cx="20967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>
                <a:highlight>
                  <a:srgbClr val="F1C232"/>
                </a:highlight>
              </a:rPr>
              <a:t>Introduction</a:t>
            </a:r>
            <a:endParaRPr>
              <a:highlight>
                <a:srgbClr val="F1C232"/>
              </a:highlight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Background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"/>
              <a:t>Statement</a:t>
            </a:r>
            <a:endParaRPr/>
          </a:p>
        </p:txBody>
      </p:sp>
      <p:grpSp>
        <p:nvGrpSpPr>
          <p:cNvPr id="195" name="Google Shape;195;p23"/>
          <p:cNvGrpSpPr/>
          <p:nvPr/>
        </p:nvGrpSpPr>
        <p:grpSpPr>
          <a:xfrm>
            <a:off x="817725" y="2827775"/>
            <a:ext cx="537531" cy="284339"/>
            <a:chOff x="817725" y="2827775"/>
            <a:chExt cx="537531" cy="284339"/>
          </a:xfrm>
        </p:grpSpPr>
        <p:sp>
          <p:nvSpPr>
            <p:cNvPr id="196" name="Google Shape;196;p23"/>
            <p:cNvSpPr/>
            <p:nvPr/>
          </p:nvSpPr>
          <p:spPr>
            <a:xfrm>
              <a:off x="817725" y="2827775"/>
              <a:ext cx="420475" cy="240300"/>
            </a:xfrm>
            <a:custGeom>
              <a:rect b="b" l="l" r="r" t="t"/>
              <a:pathLst>
                <a:path extrusionOk="0" h="9612" w="16819">
                  <a:moveTo>
                    <a:pt x="962" y="0"/>
                  </a:moveTo>
                  <a:cubicBezTo>
                    <a:pt x="1021" y="1527"/>
                    <a:pt x="-1329" y="7810"/>
                    <a:pt x="1314" y="9161"/>
                  </a:cubicBezTo>
                  <a:cubicBezTo>
                    <a:pt x="3957" y="10512"/>
                    <a:pt x="14235" y="8280"/>
                    <a:pt x="16819" y="8104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97" name="Google Shape;197;p23"/>
            <p:cNvSpPr/>
            <p:nvPr/>
          </p:nvSpPr>
          <p:spPr>
            <a:xfrm rot="7832169">
              <a:off x="1203069" y="2943053"/>
              <a:ext cx="114474" cy="152122"/>
            </a:xfrm>
            <a:prstGeom prst="halfFrame">
              <a:avLst>
                <a:gd fmla="val 33333" name="adj1"/>
                <a:gd fmla="val 33333" name="adj2"/>
              </a:avLst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4"/>
          <p:cNvSpPr txBox="1"/>
          <p:nvPr>
            <p:ph type="title"/>
          </p:nvPr>
        </p:nvSpPr>
        <p:spPr>
          <a:xfrm>
            <a:off x="4837500" y="112815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4" name="Google Shape;204;p24"/>
          <p:cNvSpPr/>
          <p:nvPr/>
        </p:nvSpPr>
        <p:spPr>
          <a:xfrm>
            <a:off x="4577550" y="0"/>
            <a:ext cx="45651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Identify proteins and other molecules associated with the disease.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But discovery is a challenging computational task.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Inter-connectivity of a pathway implies the impact of altering one protein.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Network-based methods for disease protein discovery such as LCC.</a:t>
            </a:r>
            <a:endParaRPr sz="1800"/>
          </a:p>
        </p:txBody>
      </p:sp>
      <p:sp>
        <p:nvSpPr>
          <p:cNvPr id="205" name="Google Shape;205;p24"/>
          <p:cNvSpPr txBox="1"/>
          <p:nvPr>
            <p:ph type="title"/>
          </p:nvPr>
        </p:nvSpPr>
        <p:spPr>
          <a:xfrm>
            <a:off x="265500" y="1788300"/>
            <a:ext cx="4045200" cy="98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3F3F3"/>
                </a:solidFill>
              </a:rPr>
              <a:t>The Problem</a:t>
            </a:r>
            <a:endParaRPr>
              <a:solidFill>
                <a:srgbClr val="F3F3F3"/>
              </a:solidFill>
            </a:endParaRPr>
          </a:p>
        </p:txBody>
      </p:sp>
      <p:sp>
        <p:nvSpPr>
          <p:cNvPr id="206" name="Google Shape;206;p24"/>
          <p:cNvSpPr txBox="1"/>
          <p:nvPr>
            <p:ph idx="2" type="subTitle"/>
          </p:nvPr>
        </p:nvSpPr>
        <p:spPr>
          <a:xfrm>
            <a:off x="1193850" y="2769000"/>
            <a:ext cx="21885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100"/>
              <a:buChar char="-"/>
            </a:pPr>
            <a:r>
              <a:rPr lang="en">
                <a:solidFill>
                  <a:srgbClr val="F3F3F3"/>
                </a:solidFill>
              </a:rPr>
              <a:t>Introduction</a:t>
            </a:r>
            <a:endParaRPr>
              <a:solidFill>
                <a:srgbClr val="F3F3F3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-"/>
            </a:pPr>
            <a:r>
              <a:rPr lang="en">
                <a:solidFill>
                  <a:schemeClr val="dk1"/>
                </a:solidFill>
                <a:highlight>
                  <a:srgbClr val="F3F3F3"/>
                </a:highlight>
              </a:rPr>
              <a:t>Background</a:t>
            </a:r>
            <a:endParaRPr>
              <a:solidFill>
                <a:schemeClr val="dk1"/>
              </a:solidFill>
              <a:highlight>
                <a:srgbClr val="F3F3F3"/>
              </a:highlight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100"/>
              <a:buChar char="-"/>
            </a:pPr>
            <a:r>
              <a:rPr lang="en">
                <a:solidFill>
                  <a:srgbClr val="F3F3F3"/>
                </a:solidFill>
              </a:rPr>
              <a:t>Statement</a:t>
            </a:r>
            <a:endParaRPr>
              <a:solidFill>
                <a:srgbClr val="F3F3F3"/>
              </a:solidFill>
            </a:endParaRPr>
          </a:p>
        </p:txBody>
      </p:sp>
      <p:grpSp>
        <p:nvGrpSpPr>
          <p:cNvPr id="207" name="Google Shape;207;p24"/>
          <p:cNvGrpSpPr/>
          <p:nvPr/>
        </p:nvGrpSpPr>
        <p:grpSpPr>
          <a:xfrm>
            <a:off x="808900" y="3171350"/>
            <a:ext cx="537531" cy="284339"/>
            <a:chOff x="817725" y="2827775"/>
            <a:chExt cx="537531" cy="284339"/>
          </a:xfrm>
        </p:grpSpPr>
        <p:sp>
          <p:nvSpPr>
            <p:cNvPr id="208" name="Google Shape;208;p24"/>
            <p:cNvSpPr/>
            <p:nvPr/>
          </p:nvSpPr>
          <p:spPr>
            <a:xfrm>
              <a:off x="817725" y="2827775"/>
              <a:ext cx="420475" cy="240300"/>
            </a:xfrm>
            <a:custGeom>
              <a:rect b="b" l="l" r="r" t="t"/>
              <a:pathLst>
                <a:path extrusionOk="0" h="9612" w="16819">
                  <a:moveTo>
                    <a:pt x="962" y="0"/>
                  </a:moveTo>
                  <a:cubicBezTo>
                    <a:pt x="1021" y="1527"/>
                    <a:pt x="-1329" y="7810"/>
                    <a:pt x="1314" y="9161"/>
                  </a:cubicBezTo>
                  <a:cubicBezTo>
                    <a:pt x="3957" y="10512"/>
                    <a:pt x="14235" y="8280"/>
                    <a:pt x="16819" y="8104"/>
                  </a:cubicBezTo>
                </a:path>
              </a:pathLst>
            </a:custGeom>
            <a:noFill/>
            <a:ln cap="flat" cmpd="sng" w="38100">
              <a:solidFill>
                <a:srgbClr val="F3F3F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209" name="Google Shape;209;p24"/>
            <p:cNvSpPr/>
            <p:nvPr/>
          </p:nvSpPr>
          <p:spPr>
            <a:xfrm rot="7832169">
              <a:off x="1203069" y="2943053"/>
              <a:ext cx="114474" cy="152122"/>
            </a:xfrm>
            <a:prstGeom prst="halfFrame">
              <a:avLst>
                <a:gd fmla="val 33333" name="adj1"/>
                <a:gd fmla="val 33333" name="adj2"/>
              </a:avLst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0" name="Google Shape;210;p24"/>
          <p:cNvSpPr txBox="1"/>
          <p:nvPr>
            <p:ph idx="1" type="body"/>
          </p:nvPr>
        </p:nvSpPr>
        <p:spPr>
          <a:xfrm>
            <a:off x="369600" y="724375"/>
            <a:ext cx="3837000" cy="204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jhgfghjkhjh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5"/>
          <p:cNvSpPr txBox="1"/>
          <p:nvPr>
            <p:ph type="title"/>
          </p:nvPr>
        </p:nvSpPr>
        <p:spPr>
          <a:xfrm>
            <a:off x="0" y="0"/>
            <a:ext cx="9144000" cy="1233300"/>
          </a:xfrm>
          <a:prstGeom prst="rect">
            <a:avLst/>
          </a:prstGeom>
          <a:solidFill>
            <a:schemeClr val="dk1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2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>
              <a:solidFill>
                <a:schemeClr val="dk2"/>
              </a:solidFill>
            </a:endParaRPr>
          </a:p>
        </p:txBody>
      </p:sp>
      <p:sp>
        <p:nvSpPr>
          <p:cNvPr id="217" name="Google Shape;217;p25"/>
          <p:cNvSpPr txBox="1"/>
          <p:nvPr>
            <p:ph type="title"/>
          </p:nvPr>
        </p:nvSpPr>
        <p:spPr>
          <a:xfrm>
            <a:off x="218675" y="126300"/>
            <a:ext cx="4930800" cy="98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rgbClr val="F3F3F3"/>
                </a:solidFill>
              </a:rPr>
              <a:t>The Problem</a:t>
            </a:r>
            <a:endParaRPr sz="3400">
              <a:solidFill>
                <a:srgbClr val="F3F3F3"/>
              </a:solidFill>
            </a:endParaRPr>
          </a:p>
          <a:p>
            <a:pPr indent="-381000" lvl="0" marL="13716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>
                <a:highlight>
                  <a:srgbClr val="F3F3F3"/>
                </a:highlight>
              </a:rPr>
              <a:t>Statement</a:t>
            </a:r>
            <a:endParaRPr sz="2400">
              <a:highlight>
                <a:srgbClr val="F3F3F3"/>
              </a:highlight>
            </a:endParaRPr>
          </a:p>
        </p:txBody>
      </p:sp>
      <p:grpSp>
        <p:nvGrpSpPr>
          <p:cNvPr id="218" name="Google Shape;218;p25"/>
          <p:cNvGrpSpPr/>
          <p:nvPr/>
        </p:nvGrpSpPr>
        <p:grpSpPr>
          <a:xfrm>
            <a:off x="667950" y="743350"/>
            <a:ext cx="537531" cy="284339"/>
            <a:chOff x="817725" y="2827775"/>
            <a:chExt cx="537531" cy="284339"/>
          </a:xfrm>
        </p:grpSpPr>
        <p:sp>
          <p:nvSpPr>
            <p:cNvPr id="219" name="Google Shape;219;p25"/>
            <p:cNvSpPr/>
            <p:nvPr/>
          </p:nvSpPr>
          <p:spPr>
            <a:xfrm>
              <a:off x="817725" y="2827775"/>
              <a:ext cx="420475" cy="240300"/>
            </a:xfrm>
            <a:custGeom>
              <a:rect b="b" l="l" r="r" t="t"/>
              <a:pathLst>
                <a:path extrusionOk="0" h="9612" w="16819">
                  <a:moveTo>
                    <a:pt x="962" y="0"/>
                  </a:moveTo>
                  <a:cubicBezTo>
                    <a:pt x="1021" y="1527"/>
                    <a:pt x="-1329" y="7810"/>
                    <a:pt x="1314" y="9161"/>
                  </a:cubicBezTo>
                  <a:cubicBezTo>
                    <a:pt x="3957" y="10512"/>
                    <a:pt x="14235" y="8280"/>
                    <a:pt x="16819" y="8104"/>
                  </a:cubicBezTo>
                </a:path>
              </a:pathLst>
            </a:custGeom>
            <a:noFill/>
            <a:ln cap="flat" cmpd="sng" w="38100">
              <a:solidFill>
                <a:srgbClr val="F3F3F3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220" name="Google Shape;220;p25"/>
            <p:cNvSpPr/>
            <p:nvPr/>
          </p:nvSpPr>
          <p:spPr>
            <a:xfrm rot="7832169">
              <a:off x="1203069" y="2943053"/>
              <a:ext cx="114474" cy="152122"/>
            </a:xfrm>
            <a:prstGeom prst="halfFrame">
              <a:avLst>
                <a:gd fmla="val 33333" name="adj1"/>
                <a:gd fmla="val 33333" name="adj2"/>
              </a:avLst>
            </a:prstGeom>
            <a:noFill/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1" name="Google Shape;221;p25"/>
          <p:cNvSpPr txBox="1"/>
          <p:nvPr/>
        </p:nvSpPr>
        <p:spPr>
          <a:xfrm>
            <a:off x="686000" y="1703150"/>
            <a:ext cx="7774500" cy="29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rPr>
              <a:t>The </a:t>
            </a:r>
            <a:r>
              <a:rPr lang="en" sz="24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disease-associated </a:t>
            </a:r>
            <a:r>
              <a:rPr lang="en" sz="24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rPr>
              <a:t>genes reveal certain characteristics on human interactome</a:t>
            </a:r>
            <a:endParaRPr sz="2400">
              <a:solidFill>
                <a:srgbClr val="22222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rPr>
              <a:t> In this project our goal was to </a:t>
            </a:r>
            <a:r>
              <a:rPr lang="en" sz="24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investigate </a:t>
            </a:r>
            <a:r>
              <a:rPr lang="en" sz="24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rPr>
              <a:t>to see the </a:t>
            </a:r>
            <a:r>
              <a:rPr lang="en" sz="24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robustness </a:t>
            </a:r>
            <a:r>
              <a:rPr lang="en" sz="24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rPr>
              <a:t>of these </a:t>
            </a:r>
            <a:r>
              <a:rPr lang="en" sz="24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characteristics </a:t>
            </a:r>
            <a:r>
              <a:rPr lang="en" sz="24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rPr>
              <a:t>across different networks. </a:t>
            </a:r>
            <a:endParaRPr sz="2400">
              <a:solidFill>
                <a:srgbClr val="22222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6"/>
          <p:cNvSpPr txBox="1"/>
          <p:nvPr>
            <p:ph type="title"/>
          </p:nvPr>
        </p:nvSpPr>
        <p:spPr>
          <a:xfrm>
            <a:off x="2469775" y="426200"/>
            <a:ext cx="5867400" cy="99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Objectives</a:t>
            </a:r>
            <a:endParaRPr/>
          </a:p>
        </p:txBody>
      </p:sp>
      <p:sp>
        <p:nvSpPr>
          <p:cNvPr id="227" name="Google Shape;227;p26"/>
          <p:cNvSpPr txBox="1"/>
          <p:nvPr>
            <p:ph idx="1" type="body"/>
          </p:nvPr>
        </p:nvSpPr>
        <p:spPr>
          <a:xfrm>
            <a:off x="2469775" y="1874225"/>
            <a:ext cx="5867400" cy="255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Test the </a:t>
            </a:r>
            <a:r>
              <a:rPr lang="en">
                <a:solidFill>
                  <a:srgbClr val="F1C232"/>
                </a:solidFill>
              </a:rPr>
              <a:t>robustness </a:t>
            </a:r>
            <a:r>
              <a:rPr lang="en"/>
              <a:t>of Multiple PPIs based on the</a:t>
            </a:r>
            <a:br>
              <a:rPr lang="en"/>
            </a:br>
            <a:r>
              <a:rPr lang="en"/>
              <a:t>predefined network </a:t>
            </a:r>
            <a:r>
              <a:rPr lang="en"/>
              <a:t>characteristics</a:t>
            </a:r>
            <a:r>
              <a:rPr lang="en"/>
              <a:t> 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Generate one </a:t>
            </a:r>
            <a:r>
              <a:rPr lang="en">
                <a:solidFill>
                  <a:srgbClr val="F1C232"/>
                </a:solidFill>
              </a:rPr>
              <a:t>large network</a:t>
            </a:r>
            <a:r>
              <a:rPr lang="en"/>
              <a:t> from multiple PPI</a:t>
            </a:r>
            <a:br>
              <a:rPr lang="en"/>
            </a:br>
            <a:r>
              <a:rPr lang="en"/>
              <a:t>sources.</a:t>
            </a:r>
            <a:endParaRPr/>
          </a:p>
        </p:txBody>
      </p:sp>
      <p:sp>
        <p:nvSpPr>
          <p:cNvPr id="228" name="Google Shape;228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