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78" r:id="rId11"/>
    <p:sldId id="279" r:id="rId12"/>
    <p:sldId id="264" r:id="rId13"/>
    <p:sldId id="265" r:id="rId14"/>
    <p:sldId id="266" r:id="rId15"/>
    <p:sldId id="267" r:id="rId16"/>
    <p:sldId id="268" r:id="rId17"/>
    <p:sldId id="269" r:id="rId18"/>
    <p:sldId id="280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78" d="100"/>
          <a:sy n="78" d="100"/>
        </p:scale>
        <p:origin x="-41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18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97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19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7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00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4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7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2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8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2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ABD44-A7A9-4CB2-9524-BECABC2ABD4D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A23A7-0B33-4891-9513-DEA413FEB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5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Water Distribution Network for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Asira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ash-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Shamalya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 Khaled dwekat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Ahmad zaide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Imad Hanna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Supervised by : DR.Sameer Shadeed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65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4-WW production.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Assuming daily water consumption for each capita= 82.3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L/day.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Assuming WW consumption=80%water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consumption.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Assuming max hourly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=3.</a:t>
                </a: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wastewater generation / capita = 3 *0.8 *82.3 = 197.52 L/capita-day.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826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5-Infiltration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Infiltration = 20% of WW production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Infiltration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0.2*0.8*82.3= 13.168 L/capita-d</a:t>
            </a:r>
            <a:r>
              <a:rPr lang="en-US" dirty="0"/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6-Hazen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William's coefficient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Hazen William's coefficient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PVC =0.013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79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and specification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Design criteria: </a:t>
            </a: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-Manning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coefficient is 0.013.</a:t>
            </a: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-Free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outfall. </a:t>
            </a: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of conduit is PVC with circular shape. </a:t>
            </a: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-Steady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 condition. </a:t>
            </a: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-Flow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conduit is partially with 75% percentage. </a:t>
            </a: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-Ground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 is equal to rim elevation.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16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-Sump depth is zero. </a:t>
                </a:r>
              </a:p>
              <a:p>
                <a:pPr marL="0" lv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-Diameter of manhole is 1 meter.</a:t>
                </a:r>
              </a:p>
              <a:p>
                <a:pPr marL="0" lv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-Peak factor calculated by (PF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23870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3). </a:t>
                </a:r>
              </a:p>
              <a:p>
                <a:pPr marL="0" lv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-The maximum distance between adjacent manholes is 50m, depends on the direction.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170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roject constrain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-Cover between 1m-5m.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Slope 1%-15%.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Velocity 0.6m/s - 3m/s.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32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r>
              <a:rPr lang="en-US" b="1" cap="all" dirty="0"/>
              <a:t/>
            </a:r>
            <a:br>
              <a:rPr lang="en-US" b="1" cap="all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 the data and layers on the SewerCAD program </a:t>
            </a:r>
          </a:p>
          <a:p>
            <a:pPr lvl="0"/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defining the location of the manholes and allocate the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outfall</a:t>
            </a:r>
          </a:p>
          <a:p>
            <a:pPr marL="0" lv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catalogue for the conduit from the conduits library, that the design will use to design the conduit diameters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/>
              <a:t>Insert the conduits between the manholes, the length of the conduits will be determined according to the scale of the drawings.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TRex wizard tool to enter the </a:t>
            </a:r>
            <a:r>
              <a:rPr lang="en-GB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manholes elevation.</a:t>
            </a:r>
          </a:p>
          <a:p>
            <a:pPr lvl="0"/>
            <a:endParaRPr lang="en-GB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 Thiessen polygon tool divide the area of the ground to help distributing the load over the manholes. </a:t>
            </a:r>
            <a:endParaRPr lang="en-GB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unit sanitary load that we determine previously </a:t>
            </a:r>
            <a:endParaRPr lang="en-GB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extreme flow </a:t>
            </a:r>
            <a:r>
              <a:rPr lang="en-GB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setup</a:t>
            </a:r>
          </a:p>
          <a:p>
            <a:pPr lvl="0"/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load over the </a:t>
            </a:r>
            <a:r>
              <a:rPr lang="en-GB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manholes</a:t>
            </a:r>
            <a:r>
              <a:rPr lang="en-GB" dirty="0" smtClean="0"/>
              <a:t>.</a:t>
            </a: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10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all the constrains of the 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 conduit material from the library and select the minimum number to start the design 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design  in calculation type.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the model.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94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499" y="1825625"/>
            <a:ext cx="6855403" cy="4351338"/>
          </a:xfrm>
        </p:spPr>
      </p:pic>
    </p:spTree>
    <p:extLst>
      <p:ext uri="{BB962C8B-B14F-4D97-AF65-F5344CB8AC3E}">
        <p14:creationId xmlns:p14="http://schemas.microsoft.com/office/powerpoint/2010/main" val="65537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437" y="1690688"/>
            <a:ext cx="9543386" cy="4439948"/>
          </a:xfrm>
        </p:spPr>
      </p:pic>
    </p:spTree>
    <p:extLst>
      <p:ext uri="{BB962C8B-B14F-4D97-AF65-F5344CB8AC3E}">
        <p14:creationId xmlns:p14="http://schemas.microsoft.com/office/powerpoint/2010/main" val="60702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introduction about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Distribution Network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(WDN).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WDN.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Component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DN 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WDN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Palestine specially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town.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7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73" y="1690689"/>
            <a:ext cx="9767454" cy="4465412"/>
          </a:xfrm>
        </p:spPr>
      </p:pic>
    </p:spTree>
    <p:extLst>
      <p:ext uri="{BB962C8B-B14F-4D97-AF65-F5344CB8AC3E}">
        <p14:creationId xmlns:p14="http://schemas.microsoft.com/office/powerpoint/2010/main" val="36368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468" y="2581871"/>
            <a:ext cx="7259063" cy="2838846"/>
          </a:xfrm>
        </p:spPr>
      </p:pic>
    </p:spTree>
    <p:extLst>
      <p:ext uri="{BB962C8B-B14F-4D97-AF65-F5344CB8AC3E}">
        <p14:creationId xmlns:p14="http://schemas.microsoft.com/office/powerpoint/2010/main" val="377712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652" y="2215107"/>
            <a:ext cx="8392696" cy="3572374"/>
          </a:xfrm>
        </p:spPr>
      </p:pic>
    </p:spTree>
    <p:extLst>
      <p:ext uri="{BB962C8B-B14F-4D97-AF65-F5344CB8AC3E}">
        <p14:creationId xmlns:p14="http://schemas.microsoft.com/office/powerpoint/2010/main" val="76537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362" y="2210344"/>
            <a:ext cx="8421275" cy="3581900"/>
          </a:xfrm>
        </p:spPr>
      </p:pic>
    </p:spTree>
    <p:extLst>
      <p:ext uri="{BB962C8B-B14F-4D97-AF65-F5344CB8AC3E}">
        <p14:creationId xmlns:p14="http://schemas.microsoft.com/office/powerpoint/2010/main" val="18860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GB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the result with the specification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max cover value was 4.96m and min value was 1m, the tow values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are acceptable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- generally; values of velocity were low , max value 2.03m/s which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acceptable , min value 0.27m/s </a:t>
            </a:r>
            <a:r>
              <a:rPr lang="en-US" dirty="0"/>
              <a:t> </a:t>
            </a:r>
            <a:r>
              <a:rPr lang="en-US" dirty="0" smtClean="0"/>
              <a:t>lower than  min accepted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value(0.3m/s).</a:t>
            </a:r>
          </a:p>
        </p:txBody>
      </p:sp>
    </p:spTree>
    <p:extLst>
      <p:ext uri="{BB962C8B-B14F-4D97-AF65-F5344CB8AC3E}">
        <p14:creationId xmlns:p14="http://schemas.microsoft.com/office/powerpoint/2010/main" val="65157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r>
              <a:rPr lang="en-US" sz="4400" b="1" dirty="0"/>
              <a:t/>
            </a:r>
            <a:br>
              <a:rPr lang="en-US" sz="4400" b="1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villagers  must stop using cesspits, and start using WWCS</a:t>
            </a:r>
          </a:p>
          <a:p>
            <a:endParaRPr lang="en-US" dirty="0"/>
          </a:p>
          <a:p>
            <a:r>
              <a:rPr lang="en-US" dirty="0" smtClean="0"/>
              <a:t>Flush the system periodically.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09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Analysis the existing WDN of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Asira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ash-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Shamalya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.</a:t>
            </a:r>
            <a:endParaRPr lang="en-US" dirty="0">
              <a:solidFill>
                <a:srgbClr val="000000"/>
              </a:solidFill>
              <a:ea typeface="Calibri"/>
              <a:cs typeface="Arial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Find the problems in the existing WDN if there is any, and solve it by redesign the network.</a:t>
            </a:r>
            <a:endParaRPr lang="en-US" dirty="0">
              <a:solidFill>
                <a:srgbClr val="000000"/>
              </a:solidFill>
              <a:ea typeface="Calibri"/>
              <a:cs typeface="Arial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Design a WDN for the town that cover the future demand for 2050.</a:t>
            </a:r>
            <a:endParaRPr lang="en-US" dirty="0">
              <a:solidFill>
                <a:srgbClr val="000000"/>
              </a:solidFill>
              <a:ea typeface="Calibri"/>
              <a:cs typeface="Arial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Cost estimate of the designed WDN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4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the Work 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Cesspits problem.</a:t>
            </a:r>
          </a:p>
          <a:p>
            <a:r>
              <a:rPr lang="en-US" dirty="0" smtClean="0"/>
              <a:t>Importance of our project to solve the Cesspits problem.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0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r>
              <a:rPr lang="en-US" b="1" dirty="0"/>
              <a:t>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area to be served.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which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1-Topography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 (contours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2-Road network.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3-Buildings.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4-Water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 (e.g. supply, demand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design criteria and constraints.</a:t>
            </a:r>
          </a:p>
          <a:p>
            <a:pPr marL="0" lv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69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design load on manholes.</a:t>
            </a:r>
          </a:p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used in this project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waterCAD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AutoCAD, GIS. The collected data used to design a WDN for the town that met the design specifications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49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944" y="1825625"/>
            <a:ext cx="10709856" cy="4351338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marL="0" indent="0" algn="just">
              <a:buNone/>
            </a:pPr>
            <a:r>
              <a:rPr lang="en-US" dirty="0" err="1"/>
              <a:t>Asira</a:t>
            </a:r>
            <a:r>
              <a:rPr lang="en-US" dirty="0"/>
              <a:t> </a:t>
            </a:r>
            <a:r>
              <a:rPr lang="en-US" dirty="0" smtClean="0"/>
              <a:t>ash-</a:t>
            </a:r>
            <a:r>
              <a:rPr lang="en-US" dirty="0" err="1" smtClean="0"/>
              <a:t>Shamaly</a:t>
            </a:r>
            <a:r>
              <a:rPr lang="en-US" dirty="0" err="1"/>
              <a:t>a</a:t>
            </a:r>
            <a:r>
              <a:rPr lang="ar-JO" dirty="0" smtClean="0"/>
              <a:t>  </a:t>
            </a:r>
            <a:r>
              <a:rPr lang="en-US" dirty="0"/>
              <a:t>which is a Palestinian town in the Nablus government, located 6 kilometers North of </a:t>
            </a:r>
            <a:r>
              <a:rPr lang="en-US" dirty="0" smtClean="0"/>
              <a:t>Nablus</a:t>
            </a:r>
          </a:p>
          <a:p>
            <a:pPr marL="0" indent="0" algn="just">
              <a:buNone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Topography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/>
              <a:t>Asira</a:t>
            </a:r>
            <a:r>
              <a:rPr lang="en-US" dirty="0"/>
              <a:t> ash-</a:t>
            </a:r>
            <a:r>
              <a:rPr lang="en-US" dirty="0" err="1"/>
              <a:t>Shamalya</a:t>
            </a:r>
            <a:r>
              <a:rPr lang="en-US" dirty="0"/>
              <a:t> had an average elevation of 680m above mean sea level..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</a:t>
            </a:r>
          </a:p>
          <a:p>
            <a:pPr marL="0" indent="0" algn="just">
              <a:buNone/>
            </a:pPr>
            <a:r>
              <a:rPr lang="en-US" dirty="0"/>
              <a:t>  According to the (PCBS) in 1997 the population was 5794 persons (PCBS, 1997).and </a:t>
            </a:r>
            <a:r>
              <a:rPr lang="en-US" dirty="0" smtClean="0"/>
              <a:t>the growth </a:t>
            </a:r>
            <a:r>
              <a:rPr lang="en-US" dirty="0"/>
              <a:t>factor 1.46%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9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US" b="1" cap="all" dirty="0"/>
              <a:t> </a:t>
            </a:r>
            <a:br>
              <a:rPr lang="en-US" b="1" cap="all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collection.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analysis.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1-Design period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2-Population forecasting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p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r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P2020 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1184 from statistics.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P2050 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1184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01476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2032 person.</a:t>
                </a:r>
              </a:p>
              <a:p>
                <a:pPr marL="0" indent="0">
                  <a:buNone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31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3-Demand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Q 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= (future population) *L/c-day * hourly factor = 2032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120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=231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/day.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48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613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792</Words>
  <Application>Microsoft Office PowerPoint</Application>
  <PresentationFormat>Custom</PresentationFormat>
  <Paragraphs>133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Design of Water Distribution Network for Asira ash-Shamalya</vt:lpstr>
      <vt:lpstr>Introduction</vt:lpstr>
      <vt:lpstr>Objective</vt:lpstr>
      <vt:lpstr>Significance of the Work   </vt:lpstr>
      <vt:lpstr>Approaches  </vt:lpstr>
      <vt:lpstr>Approaches</vt:lpstr>
      <vt:lpstr>Study Area   </vt:lpstr>
      <vt:lpstr>METHODOLOGY  </vt:lpstr>
      <vt:lpstr>METHODOLOGY</vt:lpstr>
      <vt:lpstr>METHODOLOGY</vt:lpstr>
      <vt:lpstr>METHODOLOGY</vt:lpstr>
      <vt:lpstr>METHODOLOGY</vt:lpstr>
      <vt:lpstr>METHODOLOGY</vt:lpstr>
      <vt:lpstr>METHODOLOGY</vt:lpstr>
      <vt:lpstr>MODELING </vt:lpstr>
      <vt:lpstr>MODELING</vt:lpstr>
      <vt:lpstr>MODELING</vt:lpstr>
      <vt:lpstr>MODELING</vt:lpstr>
      <vt:lpstr>RESULTS</vt:lpstr>
      <vt:lpstr>RESULTS</vt:lpstr>
      <vt:lpstr>RESULTS</vt:lpstr>
      <vt:lpstr>RESULTS</vt:lpstr>
      <vt:lpstr>RESULTS</vt:lpstr>
      <vt:lpstr>Conclusion   </vt:lpstr>
      <vt:lpstr>Recommendations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Of The Wastewater Collection System Of Umm Al-tut village</dc:title>
  <dc:creator>user</dc:creator>
  <cp:lastModifiedBy>HP</cp:lastModifiedBy>
  <cp:revision>25</cp:revision>
  <dcterms:created xsi:type="dcterms:W3CDTF">2020-08-27T14:58:08Z</dcterms:created>
  <dcterms:modified xsi:type="dcterms:W3CDTF">2021-02-10T11:51:00Z</dcterms:modified>
</cp:coreProperties>
</file>