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1" autoAdjust="0"/>
    <p:restoredTop sz="94658" autoAdjust="0"/>
  </p:normalViewPr>
  <p:slideViewPr>
    <p:cSldViewPr>
      <p:cViewPr varScale="1">
        <p:scale>
          <a:sx n="74" d="100"/>
          <a:sy n="74" d="100"/>
        </p:scale>
        <p:origin x="-105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F979F2F-ADC9-4BCA-A446-497C9023FF35}" type="datetimeFigureOut">
              <a:rPr lang="en-US" smtClean="0"/>
              <a:pPr/>
              <a:t>12/16/2009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856420-40CC-4B1B-BA6A-58C0F9605A7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F979F2F-ADC9-4BCA-A446-497C9023FF35}" type="datetimeFigureOut">
              <a:rPr lang="en-US" smtClean="0"/>
              <a:pPr/>
              <a:t>12/16/2009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856420-40CC-4B1B-BA6A-58C0F9605A7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F979F2F-ADC9-4BCA-A446-497C9023FF35}" type="datetimeFigureOut">
              <a:rPr lang="en-US" smtClean="0"/>
              <a:pPr/>
              <a:t>12/16/2009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856420-40CC-4B1B-BA6A-58C0F9605A7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F979F2F-ADC9-4BCA-A446-497C9023FF35}" type="datetimeFigureOut">
              <a:rPr lang="en-US" smtClean="0"/>
              <a:pPr/>
              <a:t>12/16/2009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856420-40CC-4B1B-BA6A-58C0F9605A7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F979F2F-ADC9-4BCA-A446-497C9023FF35}" type="datetimeFigureOut">
              <a:rPr lang="en-US" smtClean="0"/>
              <a:pPr/>
              <a:t>12/16/2009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3856420-40CC-4B1B-BA6A-58C0F9605A7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F979F2F-ADC9-4BCA-A446-497C9023FF35}" type="datetimeFigureOut">
              <a:rPr lang="en-US" smtClean="0"/>
              <a:pPr/>
              <a:t>12/16/2009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3856420-40CC-4B1B-BA6A-58C0F9605A7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979F2F-ADC9-4BCA-A446-497C9023FF35}" type="datetimeFigureOut">
              <a:rPr lang="en-US" smtClean="0"/>
              <a:pPr/>
              <a:t>12/16/2009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3856420-40CC-4B1B-BA6A-58C0F9605A7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F979F2F-ADC9-4BCA-A446-497C9023FF35}" type="datetimeFigureOut">
              <a:rPr lang="en-US" smtClean="0"/>
              <a:pPr/>
              <a:t>12/16/2009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856420-40CC-4B1B-BA6A-58C0F9605A7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F979F2F-ADC9-4BCA-A446-497C9023FF35}" type="datetimeFigureOut">
              <a:rPr lang="en-US" smtClean="0"/>
              <a:pPr/>
              <a:t>12/16/2009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856420-40CC-4B1B-BA6A-58C0F9605A7A}"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F979F2F-ADC9-4BCA-A446-497C9023FF35}" type="datetimeFigureOut">
              <a:rPr lang="en-US" smtClean="0"/>
              <a:pPr/>
              <a:t>12/16/2009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856420-40CC-4B1B-BA6A-58C0F9605A7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F979F2F-ADC9-4BCA-A446-497C9023FF35}" type="datetimeFigureOut">
              <a:rPr lang="en-US" smtClean="0"/>
              <a:pPr/>
              <a:t>12/16/2009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856420-40CC-4B1B-BA6A-58C0F9605A7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979F2F-ADC9-4BCA-A446-497C9023FF35}" type="datetimeFigureOut">
              <a:rPr lang="en-US" smtClean="0"/>
              <a:pPr/>
              <a:t>12/16/2009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856420-40CC-4B1B-BA6A-58C0F9605A7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hyperlink" Target="http://en.wikipedia.org/wiki/Pixel" TargetMode="External"/><Relationship Id="rId2" Type="http://schemas.openxmlformats.org/officeDocument/2006/relationships/hyperlink" Target="http://en.wikipedia.org/wiki/Digital_image" TargetMode="Externa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hyperlink" Target="http://homepages.inf.ed.ac.uk/rbf/HIPR2/binimage.ht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homepages.inf.ed.ac.uk/rbf/HIPR2/pixel.htm" TargetMode="External"/><Relationship Id="rId5" Type="http://schemas.openxmlformats.org/officeDocument/2006/relationships/hyperlink" Target="http://homepages.inf.ed.ac.uk/rbf/HIPR2/gryimage.htm" TargetMode="Externa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3.png"/><Relationship Id="rId2" Type="http://schemas.openxmlformats.org/officeDocument/2006/relationships/hyperlink" Target="http://homepages.inf.ed.ac.uk/rbf/HIPR2/value.htm" TargetMode="Externa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homepages.inf.ed.ac.uk/rbf/HIPR2/value.htm" TargetMode="Externa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hyperlink" Target="http://homepages.inf.ed.ac.uk/rbf/HIPR2/gryimage.htm" TargetMode="External"/><Relationship Id="rId2" Type="http://schemas.openxmlformats.org/officeDocument/2006/relationships/hyperlink" Target="http://homepages.inf.ed.ac.uk/rbf/HIPR2/binimage.htm" TargetMode="Externa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png"/><Relationship Id="rId4" Type="http://schemas.openxmlformats.org/officeDocument/2006/relationships/hyperlink" Target="http://homepages.inf.ed.ac.uk/rbf/HIPR2/value.ht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3581400"/>
            <a:ext cx="6400800" cy="1752600"/>
          </a:xfrm>
        </p:spPr>
        <p:txBody>
          <a:bodyPr>
            <a:normAutofit/>
          </a:bodyPr>
          <a:lstStyle/>
          <a:p>
            <a:pPr algn="l"/>
            <a:endParaRPr lang="en-US" sz="2800" dirty="0" smtClean="0">
              <a:solidFill>
                <a:schemeClr val="accent1">
                  <a:lumMod val="50000"/>
                </a:schemeClr>
              </a:solidFill>
              <a:latin typeface="Cataneo BT" pitchFamily="66" charset="0"/>
            </a:endParaRPr>
          </a:p>
          <a:p>
            <a:pPr algn="l"/>
            <a:r>
              <a:rPr lang="en-US" sz="2800" b="1" dirty="0" err="1" smtClean="0">
                <a:solidFill>
                  <a:schemeClr val="tx1"/>
                </a:solidFill>
                <a:latin typeface="Cataneo BT" pitchFamily="66" charset="0"/>
              </a:rPr>
              <a:t>Majdoleen</a:t>
            </a:r>
            <a:r>
              <a:rPr lang="en-US" sz="2800" b="1" dirty="0" smtClean="0">
                <a:solidFill>
                  <a:schemeClr val="tx1"/>
                </a:solidFill>
                <a:latin typeface="Cataneo BT" pitchFamily="66" charset="0"/>
              </a:rPr>
              <a:t>  Abu-</a:t>
            </a:r>
            <a:r>
              <a:rPr lang="en-US" sz="2800" b="1" dirty="0" err="1" smtClean="0">
                <a:solidFill>
                  <a:schemeClr val="tx1"/>
                </a:solidFill>
                <a:latin typeface="Cataneo BT" pitchFamily="66" charset="0"/>
              </a:rPr>
              <a:t>Taqa</a:t>
            </a:r>
            <a:r>
              <a:rPr lang="en-US" sz="2800" b="1" dirty="0" smtClean="0">
                <a:solidFill>
                  <a:schemeClr val="tx1"/>
                </a:solidFill>
                <a:latin typeface="Cataneo BT" pitchFamily="66" charset="0"/>
              </a:rPr>
              <a:t> </a:t>
            </a:r>
          </a:p>
          <a:p>
            <a:pPr algn="l"/>
            <a:r>
              <a:rPr lang="en-US" sz="2800" b="1" dirty="0" err="1" smtClean="0">
                <a:solidFill>
                  <a:schemeClr val="tx1"/>
                </a:solidFill>
                <a:latin typeface="Cataneo BT" pitchFamily="66" charset="0"/>
              </a:rPr>
              <a:t>Tawaddod</a:t>
            </a:r>
            <a:r>
              <a:rPr lang="en-US" sz="2800" b="1" dirty="0" smtClean="0">
                <a:solidFill>
                  <a:schemeClr val="tx1"/>
                </a:solidFill>
                <a:latin typeface="Cataneo BT" pitchFamily="66" charset="0"/>
              </a:rPr>
              <a:t> </a:t>
            </a:r>
            <a:r>
              <a:rPr lang="en-US" sz="2800" b="1" dirty="0" err="1" smtClean="0">
                <a:solidFill>
                  <a:schemeClr val="tx1"/>
                </a:solidFill>
                <a:latin typeface="Cataneo BT" pitchFamily="66" charset="0"/>
              </a:rPr>
              <a:t>Nabeel</a:t>
            </a:r>
            <a:r>
              <a:rPr lang="en-US" sz="2800" b="1" dirty="0" smtClean="0">
                <a:solidFill>
                  <a:schemeClr val="tx1"/>
                </a:solidFill>
                <a:latin typeface="Cataneo BT" pitchFamily="66" charset="0"/>
              </a:rPr>
              <a:t> </a:t>
            </a:r>
            <a:r>
              <a:rPr lang="en-US" sz="2800" b="1" dirty="0" err="1" smtClean="0">
                <a:solidFill>
                  <a:schemeClr val="tx1"/>
                </a:solidFill>
                <a:latin typeface="Cataneo BT" pitchFamily="66" charset="0"/>
              </a:rPr>
              <a:t>Sous</a:t>
            </a:r>
            <a:r>
              <a:rPr lang="en-US" sz="2800" b="1" dirty="0" smtClean="0">
                <a:solidFill>
                  <a:schemeClr val="tx1"/>
                </a:solidFill>
                <a:latin typeface="Cataneo BT" pitchFamily="66" charset="0"/>
              </a:rPr>
              <a:t> </a:t>
            </a:r>
            <a:endParaRPr lang="en-US" sz="2800" b="1" dirty="0">
              <a:solidFill>
                <a:schemeClr val="tx1"/>
              </a:solidFill>
              <a:latin typeface="Cataneo BT" pitchFamily="66" charset="0"/>
            </a:endParaRPr>
          </a:p>
        </p:txBody>
      </p:sp>
      <p:cxnSp>
        <p:nvCxnSpPr>
          <p:cNvPr id="6" name="Straight Connector 5"/>
          <p:cNvCxnSpPr/>
          <p:nvPr/>
        </p:nvCxnSpPr>
        <p:spPr>
          <a:xfrm rot="5400000">
            <a:off x="-3124200" y="3429000"/>
            <a:ext cx="68580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6553200"/>
            <a:ext cx="9144000" cy="1588"/>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685800" y="2133600"/>
            <a:ext cx="7772400" cy="1470025"/>
          </a:xfrm>
        </p:spPr>
        <p:txBody>
          <a:bodyPr>
            <a:normAutofit/>
          </a:bodyPr>
          <a:lstStyle/>
          <a:p>
            <a:pPr algn="l"/>
            <a:r>
              <a:rPr lang="en-US" sz="5400" b="1" dirty="0" smtClean="0">
                <a:effectLst>
                  <a:outerShdw blurRad="38100" dist="38100" dir="2700000" algn="tl">
                    <a:srgbClr val="000000">
                      <a:alpha val="43137"/>
                    </a:srgbClr>
                  </a:outerShdw>
                </a:effectLst>
                <a:latin typeface="Cataneo BT" pitchFamily="66" charset="0"/>
              </a:rPr>
              <a:t>Signature Recognition</a:t>
            </a:r>
            <a:endParaRPr lang="en-US" sz="5400" b="1" dirty="0">
              <a:effectLst>
                <a:outerShdw blurRad="38100" dist="38100" dir="2700000" algn="tl">
                  <a:srgbClr val="000000">
                    <a:alpha val="43137"/>
                  </a:srgbClr>
                </a:outerShdw>
              </a:effectLst>
              <a:latin typeface="Cataneo BT" pitchFamily="66" charset="0"/>
            </a:endParaRPr>
          </a:p>
        </p:txBody>
      </p:sp>
      <p:pic>
        <p:nvPicPr>
          <p:cNvPr id="10" name="Picture 9" descr="pen.png"/>
          <p:cNvPicPr>
            <a:picLocks noChangeAspect="1"/>
          </p:cNvPicPr>
          <p:nvPr/>
        </p:nvPicPr>
        <p:blipFill>
          <a:blip r:embed="rId2"/>
          <a:stretch>
            <a:fillRect/>
          </a:stretch>
        </p:blipFill>
        <p:spPr>
          <a:xfrm>
            <a:off x="6972571" y="0"/>
            <a:ext cx="2171429" cy="2133333"/>
          </a:xfrm>
          <a:prstGeom prst="rect">
            <a:avLst/>
          </a:prstGeom>
        </p:spPr>
      </p:pic>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990600"/>
            <a:ext cx="6477000" cy="4800600"/>
          </a:xfrm>
        </p:spPr>
        <p:txBody>
          <a:bodyPr>
            <a:normAutofit/>
          </a:bodyPr>
          <a:lstStyle/>
          <a:p>
            <a:pPr algn="l"/>
            <a:r>
              <a:rPr lang="en-US" sz="2400" b="1" dirty="0" smtClean="0">
                <a:solidFill>
                  <a:schemeClr val="tx1"/>
                </a:solidFill>
                <a:latin typeface="Cataneo BT" pitchFamily="66" charset="0"/>
              </a:rPr>
              <a:t>1-Select  Signature image </a:t>
            </a:r>
          </a:p>
          <a:p>
            <a:pPr algn="l"/>
            <a:endParaRPr lang="en-US" sz="2400" b="1" dirty="0" smtClean="0">
              <a:solidFill>
                <a:schemeClr val="tx1"/>
              </a:solidFill>
              <a:latin typeface="Cataneo BT" pitchFamily="66" charset="0"/>
            </a:endParaRPr>
          </a:p>
          <a:p>
            <a:pPr algn="l"/>
            <a:r>
              <a:rPr lang="en-US" sz="1800" dirty="0" smtClean="0">
                <a:solidFill>
                  <a:schemeClr val="tx1"/>
                </a:solidFill>
                <a:latin typeface="Tahoma" pitchFamily="34" charset="0"/>
                <a:cs typeface="Tahoma" pitchFamily="34" charset="0"/>
              </a:rPr>
              <a:t>RGB image .</a:t>
            </a:r>
          </a:p>
          <a:p>
            <a:pPr algn="l"/>
            <a:endParaRPr lang="en-US" sz="2400" b="1" dirty="0" smtClean="0">
              <a:solidFill>
                <a:schemeClr val="tx1"/>
              </a:solidFill>
              <a:latin typeface="Cataneo BT" pitchFamily="66" charset="0"/>
            </a:endParaRPr>
          </a:p>
          <a:p>
            <a:pPr algn="l"/>
            <a:endParaRPr lang="en-US" sz="2400" b="1" dirty="0" smtClean="0">
              <a:solidFill>
                <a:schemeClr val="tx1"/>
              </a:solidFill>
              <a:latin typeface="Cataneo BT" pitchFamily="66" charset="0"/>
            </a:endParaRPr>
          </a:p>
          <a:p>
            <a:pPr algn="l"/>
            <a:r>
              <a:rPr lang="en-US" sz="2400" b="1" dirty="0" smtClean="0">
                <a:solidFill>
                  <a:schemeClr val="tx1"/>
                </a:solidFill>
                <a:latin typeface="Cataneo BT" pitchFamily="66" charset="0"/>
              </a:rPr>
              <a:t>2-Invert Image:</a:t>
            </a:r>
          </a:p>
          <a:p>
            <a:pPr algn="l"/>
            <a:r>
              <a:rPr lang="en-US" sz="2400" b="1" dirty="0" smtClean="0">
                <a:solidFill>
                  <a:schemeClr val="tx1"/>
                </a:solidFill>
                <a:latin typeface="Cataneo BT" pitchFamily="66" charset="0"/>
              </a:rPr>
              <a:t>     </a:t>
            </a:r>
            <a:r>
              <a:rPr lang="en-US" sz="1800" dirty="0" smtClean="0">
                <a:solidFill>
                  <a:schemeClr val="tx1"/>
                </a:solidFill>
                <a:latin typeface="Tahoma" pitchFamily="34" charset="0"/>
                <a:cs typeface="Tahoma" pitchFamily="34" charset="0"/>
              </a:rPr>
              <a:t>The NOT of two images is carried out by performing the inversion operation on the corresponding pixels of the image to produce the output pixel value. The inversion technique can be used to get the negative of the image. </a:t>
            </a:r>
          </a:p>
          <a:p>
            <a:pPr algn="l"/>
            <a:endParaRPr lang="en-US" sz="1800" dirty="0" smtClean="0">
              <a:solidFill>
                <a:schemeClr val="tx1"/>
              </a:solidFill>
              <a:latin typeface="Tahoma" pitchFamily="34" charset="0"/>
              <a:cs typeface="Tahoma" pitchFamily="34" charset="0"/>
            </a:endParaRPr>
          </a:p>
          <a:p>
            <a:pPr algn="l"/>
            <a:endParaRPr lang="en-US" sz="1800" b="1" dirty="0">
              <a:solidFill>
                <a:schemeClr val="tx1"/>
              </a:solidFill>
              <a:latin typeface="Tahoma" pitchFamily="34" charset="0"/>
              <a:cs typeface="Tahoma" pitchFamily="34" charset="0"/>
            </a:endParaRPr>
          </a:p>
        </p:txBody>
      </p:sp>
      <p:cxnSp>
        <p:nvCxnSpPr>
          <p:cNvPr id="6" name="Straight Connector 5"/>
          <p:cNvCxnSpPr/>
          <p:nvPr/>
        </p:nvCxnSpPr>
        <p:spPr>
          <a:xfrm rot="5400000">
            <a:off x="-3124200" y="3429000"/>
            <a:ext cx="68580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6553200"/>
            <a:ext cx="9144000" cy="1588"/>
          </a:xfrm>
          <a:prstGeom prst="line">
            <a:avLst/>
          </a:prstGeom>
        </p:spPr>
        <p:style>
          <a:lnRef idx="1">
            <a:schemeClr val="accent1"/>
          </a:lnRef>
          <a:fillRef idx="0">
            <a:schemeClr val="accent1"/>
          </a:fillRef>
          <a:effectRef idx="0">
            <a:schemeClr val="accent1"/>
          </a:effectRef>
          <a:fontRef idx="minor">
            <a:schemeClr val="tx1"/>
          </a:fontRef>
        </p:style>
      </p:cxnSp>
      <p:pic>
        <p:nvPicPr>
          <p:cNvPr id="10" name="Picture 9" descr="pen.png"/>
          <p:cNvPicPr>
            <a:picLocks noChangeAspect="1"/>
          </p:cNvPicPr>
          <p:nvPr/>
        </p:nvPicPr>
        <p:blipFill>
          <a:blip r:embed="rId2"/>
          <a:stretch>
            <a:fillRect/>
          </a:stretch>
        </p:blipFill>
        <p:spPr>
          <a:xfrm>
            <a:off x="6972571" y="0"/>
            <a:ext cx="2171429" cy="2133333"/>
          </a:xfrm>
          <a:prstGeom prst="rect">
            <a:avLst/>
          </a:prstGeom>
        </p:spPr>
      </p:pic>
      <p:sp>
        <p:nvSpPr>
          <p:cNvPr id="7" name="Title 6"/>
          <p:cNvSpPr>
            <a:spLocks noGrp="1"/>
          </p:cNvSpPr>
          <p:nvPr>
            <p:ph type="ctrTitle"/>
          </p:nvPr>
        </p:nvSpPr>
        <p:spPr>
          <a:xfrm>
            <a:off x="457200" y="304801"/>
            <a:ext cx="3124200" cy="685800"/>
          </a:xfrm>
        </p:spPr>
        <p:txBody>
          <a:bodyPr>
            <a:noAutofit/>
          </a:bodyPr>
          <a:lstStyle/>
          <a:p>
            <a:r>
              <a:rPr lang="en-US" sz="2800" b="1" dirty="0" smtClean="0">
                <a:latin typeface="+mn-lt"/>
                <a:cs typeface="Tahoma" pitchFamily="34" charset="0"/>
              </a:rPr>
              <a:t>Prepare Image…</a:t>
            </a:r>
            <a:endParaRPr lang="en-US" sz="2800" b="1" dirty="0">
              <a:latin typeface="+mn-lt"/>
              <a:cs typeface="Tahoma" pitchFamily="34" charset="0"/>
            </a:endParaRPr>
          </a:p>
        </p:txBody>
      </p:sp>
      <p:pic>
        <p:nvPicPr>
          <p:cNvPr id="1026" name="Picture 2" descr="C:\Documents and Settings\Majdoleen\Desktop\swar elflashe\1.bmp"/>
          <p:cNvPicPr>
            <a:picLocks noChangeAspect="1" noChangeArrowheads="1"/>
          </p:cNvPicPr>
          <p:nvPr/>
        </p:nvPicPr>
        <p:blipFill>
          <a:blip r:embed="rId3"/>
          <a:srcRect/>
          <a:stretch>
            <a:fillRect/>
          </a:stretch>
        </p:blipFill>
        <p:spPr bwMode="auto">
          <a:xfrm>
            <a:off x="3124200" y="1676400"/>
            <a:ext cx="2362200" cy="1371600"/>
          </a:xfrm>
          <a:prstGeom prst="rect">
            <a:avLst/>
          </a:prstGeom>
          <a:noFill/>
        </p:spPr>
      </p:pic>
      <p:pic>
        <p:nvPicPr>
          <p:cNvPr id="1027" name="Picture 3" descr="C:\Documents and Settings\Majdoleen\Desktop\swar elflashe\2.bmp"/>
          <p:cNvPicPr>
            <a:picLocks noChangeAspect="1" noChangeArrowheads="1"/>
          </p:cNvPicPr>
          <p:nvPr/>
        </p:nvPicPr>
        <p:blipFill>
          <a:blip r:embed="rId4"/>
          <a:srcRect/>
          <a:stretch>
            <a:fillRect/>
          </a:stretch>
        </p:blipFill>
        <p:spPr bwMode="auto">
          <a:xfrm>
            <a:off x="3124200" y="4953000"/>
            <a:ext cx="2362200" cy="1397414"/>
          </a:xfrm>
          <a:prstGeom prst="rect">
            <a:avLst/>
          </a:prstGeom>
          <a:noFill/>
        </p:spPr>
      </p:pic>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685800" y="228600"/>
            <a:ext cx="6477000" cy="60198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sz="2400" b="1" i="0" u="none" strike="noStrike" kern="1200" cap="none" spc="0" normalizeH="0" baseline="0" noProof="0" dirty="0" smtClean="0">
                <a:ln>
                  <a:noFill/>
                </a:ln>
                <a:solidFill>
                  <a:schemeClr val="tx1"/>
                </a:solidFill>
                <a:effectLst/>
                <a:uLnTx/>
                <a:uFillTx/>
                <a:latin typeface="Cataneo BT" pitchFamily="66" charset="0"/>
                <a:ea typeface="+mn-ea"/>
                <a:cs typeface="+mn-cs"/>
              </a:rPr>
              <a:t>3-Gray</a:t>
            </a:r>
            <a:r>
              <a:rPr kumimoji="0" lang="en-US" sz="2400" b="1" i="0" u="none" strike="noStrike" kern="1200" cap="none" spc="0" normalizeH="0" noProof="0" dirty="0" smtClean="0">
                <a:ln>
                  <a:noFill/>
                </a:ln>
                <a:solidFill>
                  <a:schemeClr val="tx1"/>
                </a:solidFill>
                <a:effectLst/>
                <a:uLnTx/>
                <a:uFillTx/>
                <a:latin typeface="Cataneo BT" pitchFamily="66" charset="0"/>
                <a:ea typeface="+mn-ea"/>
                <a:cs typeface="+mn-cs"/>
              </a:rPr>
              <a:t> Scale Image </a:t>
            </a:r>
          </a:p>
          <a:p>
            <a:pPr marL="342900" marR="0" lvl="0" indent="-342900" algn="l" defTabSz="914400" rtl="0" eaLnBrk="1" fontAlgn="auto" latinLnBrk="0" hangingPunct="1">
              <a:lnSpc>
                <a:spcPct val="100000"/>
              </a:lnSpc>
              <a:spcBef>
                <a:spcPct val="20000"/>
              </a:spcBef>
              <a:spcAft>
                <a:spcPts val="0"/>
              </a:spcAft>
              <a:buClrTx/>
              <a:buSzTx/>
              <a:tabLst/>
              <a:defRPr/>
            </a:pPr>
            <a:endParaRPr kumimoji="0" lang="en-US" sz="2400" b="1" i="0" u="none" strike="noStrike" kern="1200" cap="none" spc="0" normalizeH="0" noProof="0" dirty="0" smtClean="0">
              <a:ln>
                <a:noFill/>
              </a:ln>
              <a:solidFill>
                <a:schemeClr val="tx1"/>
              </a:solidFill>
              <a:effectLst/>
              <a:uLnTx/>
              <a:uFillTx/>
              <a:latin typeface="Cataneo BT" pitchFamily="66" charset="0"/>
              <a:ea typeface="+mn-ea"/>
              <a:cs typeface="+mn-cs"/>
            </a:endParaRPr>
          </a:p>
          <a:p>
            <a:pPr marL="342900" indent="-342900">
              <a:spcBef>
                <a:spcPct val="20000"/>
              </a:spcBef>
            </a:pPr>
            <a:r>
              <a:rPr lang="en-US" dirty="0" smtClean="0">
                <a:latin typeface="Tahoma" pitchFamily="34" charset="0"/>
                <a:cs typeface="Tahoma" pitchFamily="34" charset="0"/>
              </a:rPr>
              <a:t>     Grayscale images are images</a:t>
            </a:r>
          </a:p>
          <a:p>
            <a:pPr marL="342900" indent="-342900">
              <a:spcBef>
                <a:spcPct val="20000"/>
              </a:spcBef>
            </a:pPr>
            <a:r>
              <a:rPr lang="en-US" dirty="0" smtClean="0">
                <a:latin typeface="Tahoma" pitchFamily="34" charset="0"/>
                <a:cs typeface="Tahoma" pitchFamily="34" charset="0"/>
              </a:rPr>
              <a:t> without color, or achromatic images.</a:t>
            </a:r>
          </a:p>
          <a:p>
            <a:pPr marL="342900" indent="-342900">
              <a:spcBef>
                <a:spcPct val="20000"/>
              </a:spcBef>
            </a:pPr>
            <a:r>
              <a:rPr lang="en-US" dirty="0" smtClean="0">
                <a:latin typeface="Tahoma" pitchFamily="34" charset="0"/>
                <a:cs typeface="Tahoma" pitchFamily="34" charset="0"/>
              </a:rPr>
              <a:t> The levels of a grayscale range from</a:t>
            </a:r>
          </a:p>
          <a:p>
            <a:pPr marL="342900" indent="-342900">
              <a:spcBef>
                <a:spcPct val="20000"/>
              </a:spcBef>
            </a:pPr>
            <a:r>
              <a:rPr lang="en-US" dirty="0" smtClean="0">
                <a:latin typeface="Tahoma" pitchFamily="34" charset="0"/>
                <a:cs typeface="Tahoma" pitchFamily="34" charset="0"/>
              </a:rPr>
              <a:t> 0 (black) to 1 (white).</a:t>
            </a:r>
          </a:p>
          <a:p>
            <a:pPr marL="342900" marR="0" lvl="0" indent="-342900" algn="l" defTabSz="914400" rtl="0" eaLnBrk="1" fontAlgn="auto" latinLnBrk="0" hangingPunct="1">
              <a:lnSpc>
                <a:spcPct val="100000"/>
              </a:lnSpc>
              <a:spcBef>
                <a:spcPct val="20000"/>
              </a:spcBef>
              <a:spcAft>
                <a:spcPts val="0"/>
              </a:spcAft>
              <a:buClrTx/>
              <a:buSzTx/>
              <a:tabLst/>
              <a:defRPr/>
            </a:pPr>
            <a:endParaRPr lang="en-US" dirty="0" smtClean="0">
              <a:latin typeface="Tahoma" pitchFamily="34" charset="0"/>
              <a:cs typeface="Tahoma" pitchFamily="34" charset="0"/>
            </a:endParaRPr>
          </a:p>
          <a:p>
            <a:pPr marL="342900" marR="0" lvl="0" indent="-342900" algn="l" defTabSz="914400" rtl="0" eaLnBrk="1" fontAlgn="auto" latinLnBrk="0" hangingPunct="1">
              <a:lnSpc>
                <a:spcPct val="100000"/>
              </a:lnSpc>
              <a:spcBef>
                <a:spcPct val="20000"/>
              </a:spcBef>
              <a:spcAft>
                <a:spcPts val="0"/>
              </a:spcAft>
              <a:buClrTx/>
              <a:buSzTx/>
              <a:tabLst/>
              <a:defRPr/>
            </a:pPr>
            <a:endParaRPr lang="en-US" sz="2400" b="1" dirty="0" smtClean="0">
              <a:latin typeface="Cataneo BT" pitchFamily="66" charset="0"/>
            </a:endParaRPr>
          </a:p>
          <a:p>
            <a:pPr marL="342900" marR="0" lvl="0" indent="-342900" algn="l" defTabSz="914400" rtl="0" eaLnBrk="1" fontAlgn="auto" latinLnBrk="0" hangingPunct="1">
              <a:lnSpc>
                <a:spcPct val="100000"/>
              </a:lnSpc>
              <a:spcBef>
                <a:spcPct val="20000"/>
              </a:spcBef>
              <a:spcAft>
                <a:spcPts val="0"/>
              </a:spcAft>
              <a:buClrTx/>
              <a:buSzTx/>
              <a:tabLst/>
              <a:defRPr/>
            </a:pPr>
            <a:r>
              <a:rPr kumimoji="0" lang="en-US" sz="2400" b="1" i="0" u="none" strike="noStrike" kern="1200" cap="none" spc="0" normalizeH="0" baseline="0" noProof="0" dirty="0" smtClean="0">
                <a:ln>
                  <a:noFill/>
                </a:ln>
                <a:solidFill>
                  <a:schemeClr val="tx1"/>
                </a:solidFill>
                <a:effectLst/>
                <a:uLnTx/>
                <a:uFillTx/>
                <a:latin typeface="Cataneo BT" pitchFamily="66" charset="0"/>
                <a:ea typeface="+mn-ea"/>
                <a:cs typeface="+mn-cs"/>
              </a:rPr>
              <a:t>4-Binary</a:t>
            </a:r>
            <a:r>
              <a:rPr kumimoji="0" lang="en-US" sz="2400" b="1" i="0" u="none" strike="noStrike" kern="1200" cap="none" spc="0" normalizeH="0" noProof="0" dirty="0" smtClean="0">
                <a:ln>
                  <a:noFill/>
                </a:ln>
                <a:solidFill>
                  <a:schemeClr val="tx1"/>
                </a:solidFill>
                <a:effectLst/>
                <a:uLnTx/>
                <a:uFillTx/>
                <a:latin typeface="Cataneo BT" pitchFamily="66" charset="0"/>
                <a:ea typeface="+mn-ea"/>
                <a:cs typeface="+mn-cs"/>
              </a:rPr>
              <a:t> </a:t>
            </a:r>
            <a:r>
              <a:rPr kumimoji="0" lang="en-US" sz="2400" b="1" i="0" u="none" strike="noStrike" kern="1200" cap="none" spc="0" normalizeH="0" baseline="0" noProof="0" dirty="0" smtClean="0">
                <a:ln>
                  <a:noFill/>
                </a:ln>
                <a:solidFill>
                  <a:schemeClr val="tx1"/>
                </a:solidFill>
                <a:effectLst/>
                <a:uLnTx/>
                <a:uFillTx/>
                <a:latin typeface="Cataneo BT" pitchFamily="66" charset="0"/>
                <a:ea typeface="+mn-ea"/>
                <a:cs typeface="+mn-cs"/>
              </a:rPr>
              <a:t>Image:</a:t>
            </a:r>
          </a:p>
          <a:p>
            <a:pPr marL="342900" marR="0" lvl="0" indent="-342900" algn="l" defTabSz="914400" rtl="0" eaLnBrk="1" fontAlgn="auto" latinLnBrk="0" hangingPunct="1">
              <a:lnSpc>
                <a:spcPct val="100000"/>
              </a:lnSpc>
              <a:spcBef>
                <a:spcPct val="20000"/>
              </a:spcBef>
              <a:spcAft>
                <a:spcPts val="0"/>
              </a:spcAft>
              <a:buClrTx/>
              <a:buSzTx/>
              <a:tabLst/>
              <a:defRPr/>
            </a:pPr>
            <a:endParaRPr kumimoji="0" lang="en-US" sz="2400" b="1" i="0" u="none" strike="noStrike" kern="1200" cap="none" spc="0" normalizeH="0" baseline="0" noProof="0" dirty="0" smtClean="0">
              <a:ln>
                <a:noFill/>
              </a:ln>
              <a:solidFill>
                <a:schemeClr val="tx1"/>
              </a:solidFill>
              <a:effectLst/>
              <a:uLnTx/>
              <a:uFillTx/>
              <a:latin typeface="Cataneo BT" pitchFamily="66" charset="0"/>
              <a:ea typeface="+mn-ea"/>
              <a:cs typeface="+mn-cs"/>
            </a:endParaRPr>
          </a:p>
          <a:p>
            <a:pPr marL="342900" lvl="0" indent="-342900">
              <a:spcBef>
                <a:spcPct val="20000"/>
              </a:spcBef>
              <a:defRPr/>
            </a:pPr>
            <a:r>
              <a:rPr lang="en-US" dirty="0" smtClean="0">
                <a:latin typeface="Tahoma" pitchFamily="34" charset="0"/>
                <a:cs typeface="Tahoma" pitchFamily="34" charset="0"/>
              </a:rPr>
              <a:t>A binary image is a </a:t>
            </a:r>
            <a:r>
              <a:rPr lang="en-US" dirty="0" smtClean="0">
                <a:latin typeface="Tahoma" pitchFamily="34" charset="0"/>
                <a:cs typeface="Tahoma" pitchFamily="34" charset="0"/>
                <a:hlinkClick r:id="rId2" action="ppaction://hlinkfile" tooltip="Digital image"/>
              </a:rPr>
              <a:t>digital image</a:t>
            </a:r>
            <a:r>
              <a:rPr lang="en-US" dirty="0" smtClean="0">
                <a:latin typeface="Tahoma" pitchFamily="34" charset="0"/>
                <a:cs typeface="Tahoma" pitchFamily="34" charset="0"/>
              </a:rPr>
              <a:t> that</a:t>
            </a:r>
          </a:p>
          <a:p>
            <a:pPr marL="342900" lvl="0" indent="-342900">
              <a:spcBef>
                <a:spcPct val="20000"/>
              </a:spcBef>
              <a:defRPr/>
            </a:pPr>
            <a:r>
              <a:rPr lang="en-US" dirty="0" smtClean="0">
                <a:latin typeface="Tahoma" pitchFamily="34" charset="0"/>
                <a:cs typeface="Tahoma" pitchFamily="34" charset="0"/>
              </a:rPr>
              <a:t> has only two possible values for</a:t>
            </a:r>
          </a:p>
          <a:p>
            <a:pPr marL="342900" lvl="0" indent="-342900">
              <a:spcBef>
                <a:spcPct val="20000"/>
              </a:spcBef>
              <a:defRPr/>
            </a:pPr>
            <a:r>
              <a:rPr lang="en-US" dirty="0" smtClean="0">
                <a:latin typeface="Tahoma" pitchFamily="34" charset="0"/>
                <a:cs typeface="Tahoma" pitchFamily="34" charset="0"/>
              </a:rPr>
              <a:t> each </a:t>
            </a:r>
            <a:r>
              <a:rPr lang="en-US" dirty="0" smtClean="0">
                <a:latin typeface="Tahoma" pitchFamily="34" charset="0"/>
                <a:cs typeface="Tahoma" pitchFamily="34" charset="0"/>
                <a:hlinkClick r:id="rId3" action="ppaction://hlinkfile" tooltip="Pixel"/>
              </a:rPr>
              <a:t>pixel</a:t>
            </a:r>
            <a:r>
              <a:rPr lang="en-US" dirty="0" smtClean="0">
                <a:latin typeface="Tahoma" pitchFamily="34" charset="0"/>
                <a:cs typeface="Tahoma" pitchFamily="34" charset="0"/>
              </a:rPr>
              <a:t>.</a:t>
            </a:r>
          </a:p>
          <a:p>
            <a:pPr marL="342900" marR="0" lvl="0" indent="-342900" algn="l" defTabSz="914400" rtl="0" eaLnBrk="1" fontAlgn="auto" latinLnBrk="0" hangingPunct="1">
              <a:lnSpc>
                <a:spcPct val="100000"/>
              </a:lnSpc>
              <a:spcBef>
                <a:spcPct val="20000"/>
              </a:spcBef>
              <a:spcAft>
                <a:spcPts val="0"/>
              </a:spcAft>
              <a:buClrTx/>
              <a:buSzTx/>
              <a:tabLst/>
              <a:defRPr/>
            </a:pPr>
            <a:endParaRPr lang="en-US" dirty="0" smtClean="0">
              <a:latin typeface="Tahoma" pitchFamily="34" charset="0"/>
              <a:cs typeface="Tahoma" pitchFamily="34" charset="0"/>
            </a:endParaRPr>
          </a:p>
        </p:txBody>
      </p:sp>
      <p:cxnSp>
        <p:nvCxnSpPr>
          <p:cNvPr id="5" name="Straight Connector 4"/>
          <p:cNvCxnSpPr/>
          <p:nvPr/>
        </p:nvCxnSpPr>
        <p:spPr>
          <a:xfrm rot="5400000">
            <a:off x="-3124200" y="3429000"/>
            <a:ext cx="68580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553200"/>
            <a:ext cx="9144000" cy="1588"/>
          </a:xfrm>
          <a:prstGeom prst="line">
            <a:avLst/>
          </a:prstGeom>
        </p:spPr>
        <p:style>
          <a:lnRef idx="1">
            <a:schemeClr val="accent1"/>
          </a:lnRef>
          <a:fillRef idx="0">
            <a:schemeClr val="accent1"/>
          </a:fillRef>
          <a:effectRef idx="0">
            <a:schemeClr val="accent1"/>
          </a:effectRef>
          <a:fontRef idx="minor">
            <a:schemeClr val="tx1"/>
          </a:fontRef>
        </p:style>
      </p:cxnSp>
      <p:pic>
        <p:nvPicPr>
          <p:cNvPr id="7" name="Picture 6" descr="pen.png"/>
          <p:cNvPicPr>
            <a:picLocks noChangeAspect="1"/>
          </p:cNvPicPr>
          <p:nvPr/>
        </p:nvPicPr>
        <p:blipFill>
          <a:blip r:embed="rId4"/>
          <a:stretch>
            <a:fillRect/>
          </a:stretch>
        </p:blipFill>
        <p:spPr>
          <a:xfrm>
            <a:off x="6972571" y="0"/>
            <a:ext cx="2171429" cy="2133333"/>
          </a:xfrm>
          <a:prstGeom prst="rect">
            <a:avLst/>
          </a:prstGeom>
        </p:spPr>
      </p:pic>
      <p:sp>
        <p:nvSpPr>
          <p:cNvPr id="8" name="Title 6"/>
          <p:cNvSpPr txBox="1">
            <a:spLocks/>
          </p:cNvSpPr>
          <p:nvPr/>
        </p:nvSpPr>
        <p:spPr>
          <a:xfrm>
            <a:off x="381000" y="381000"/>
            <a:ext cx="3124200" cy="6858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mn-lt"/>
              <a:ea typeface="+mj-ea"/>
              <a:cs typeface="Tahoma" pitchFamily="34" charset="0"/>
            </a:endParaRPr>
          </a:p>
        </p:txBody>
      </p:sp>
      <p:pic>
        <p:nvPicPr>
          <p:cNvPr id="2050" name="Picture 2" descr="C:\Documents and Settings\Majdoleen\Desktop\swar elflashe\3.bmp"/>
          <p:cNvPicPr>
            <a:picLocks noChangeAspect="1" noChangeArrowheads="1"/>
          </p:cNvPicPr>
          <p:nvPr/>
        </p:nvPicPr>
        <p:blipFill>
          <a:blip r:embed="rId5"/>
          <a:srcRect/>
          <a:stretch>
            <a:fillRect/>
          </a:stretch>
        </p:blipFill>
        <p:spPr bwMode="auto">
          <a:xfrm>
            <a:off x="4572000" y="990600"/>
            <a:ext cx="2362200" cy="1371600"/>
          </a:xfrm>
          <a:prstGeom prst="rect">
            <a:avLst/>
          </a:prstGeom>
          <a:noFill/>
        </p:spPr>
      </p:pic>
      <p:pic>
        <p:nvPicPr>
          <p:cNvPr id="2051" name="Picture 3" descr="C:\Documents and Settings\Majdoleen\Desktop\swar elflashe\4.bmp"/>
          <p:cNvPicPr>
            <a:picLocks noChangeAspect="1" noChangeArrowheads="1"/>
          </p:cNvPicPr>
          <p:nvPr/>
        </p:nvPicPr>
        <p:blipFill>
          <a:blip r:embed="rId6"/>
          <a:srcRect/>
          <a:stretch>
            <a:fillRect/>
          </a:stretch>
        </p:blipFill>
        <p:spPr bwMode="auto">
          <a:xfrm>
            <a:off x="4572000" y="3886200"/>
            <a:ext cx="2362200" cy="1518557"/>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2"/>
          <p:cNvSpPr txBox="1">
            <a:spLocks/>
          </p:cNvSpPr>
          <p:nvPr/>
        </p:nvSpPr>
        <p:spPr>
          <a:xfrm>
            <a:off x="685800" y="228600"/>
            <a:ext cx="6477000" cy="60198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lang="en-US" sz="2400" b="1" dirty="0" smtClean="0">
                <a:latin typeface="Cataneo BT" pitchFamily="66" charset="0"/>
              </a:rPr>
              <a:t>5</a:t>
            </a:r>
            <a:r>
              <a:rPr kumimoji="0" lang="en-US" sz="2400" b="1" i="0" u="none" strike="noStrike" kern="1200" cap="none" spc="0" normalizeH="0" baseline="0" noProof="0" dirty="0" smtClean="0">
                <a:ln>
                  <a:noFill/>
                </a:ln>
                <a:solidFill>
                  <a:schemeClr val="tx1"/>
                </a:solidFill>
                <a:effectLst/>
                <a:uLnTx/>
                <a:uFillTx/>
                <a:latin typeface="Cataneo BT" pitchFamily="66" charset="0"/>
                <a:ea typeface="+mn-ea"/>
                <a:cs typeface="+mn-cs"/>
              </a:rPr>
              <a:t>-</a:t>
            </a:r>
            <a:r>
              <a:rPr kumimoji="0" lang="en-US" sz="2400" b="1" i="0" u="none" strike="noStrike" kern="1200" cap="none" spc="0" normalizeH="0" baseline="0" noProof="0" dirty="0" err="1" smtClean="0">
                <a:ln>
                  <a:noFill/>
                </a:ln>
                <a:solidFill>
                  <a:schemeClr val="tx1"/>
                </a:solidFill>
                <a:effectLst/>
                <a:uLnTx/>
                <a:uFillTx/>
                <a:latin typeface="Cataneo BT" pitchFamily="66" charset="0"/>
                <a:ea typeface="+mn-ea"/>
                <a:cs typeface="+mn-cs"/>
              </a:rPr>
              <a:t>Appl</a:t>
            </a:r>
            <a:r>
              <a:rPr lang="en-US" sz="2400" b="1" dirty="0" smtClean="0">
                <a:latin typeface="Cataneo BT" pitchFamily="66" charset="0"/>
              </a:rPr>
              <a:t>y </a:t>
            </a:r>
            <a:r>
              <a:rPr lang="en-US" sz="2400" b="1" dirty="0" err="1" smtClean="0">
                <a:latin typeface="Cataneo BT" pitchFamily="66" charset="0"/>
              </a:rPr>
              <a:t>Skeletonization</a:t>
            </a:r>
            <a:r>
              <a:rPr lang="en-US" sz="2400" b="1" dirty="0" smtClean="0">
                <a:latin typeface="Cataneo BT" pitchFamily="66" charset="0"/>
              </a:rPr>
              <a:t> Filter</a:t>
            </a:r>
          </a:p>
          <a:p>
            <a:pPr marL="342900" marR="0" lvl="0" indent="-342900" algn="l" defTabSz="914400" rtl="0" eaLnBrk="1" fontAlgn="auto" latinLnBrk="0" hangingPunct="1">
              <a:lnSpc>
                <a:spcPct val="100000"/>
              </a:lnSpc>
              <a:spcBef>
                <a:spcPct val="20000"/>
              </a:spcBef>
              <a:spcAft>
                <a:spcPts val="0"/>
              </a:spcAft>
              <a:buClrTx/>
              <a:buSzTx/>
              <a:tabLst/>
              <a:defRPr/>
            </a:pPr>
            <a:endParaRPr lang="en-US" sz="2400" b="1" dirty="0" smtClean="0">
              <a:latin typeface="Cataneo BT" pitchFamily="66" charset="0"/>
            </a:endParaRPr>
          </a:p>
          <a:p>
            <a:pPr marL="342900" marR="0" lvl="0" indent="-342900" algn="l" defTabSz="914400" rtl="0" eaLnBrk="1" fontAlgn="auto" latinLnBrk="0" hangingPunct="1">
              <a:lnSpc>
                <a:spcPct val="100000"/>
              </a:lnSpc>
              <a:spcBef>
                <a:spcPct val="20000"/>
              </a:spcBef>
              <a:spcAft>
                <a:spcPts val="0"/>
              </a:spcAft>
              <a:buClrTx/>
              <a:buSzTx/>
              <a:tabLst/>
              <a:defRPr/>
            </a:pPr>
            <a:endParaRPr lang="en-US" sz="2400" b="1" dirty="0" smtClean="0">
              <a:latin typeface="Cataneo BT" pitchFamily="66" charset="0"/>
            </a:endParaRPr>
          </a:p>
          <a:p>
            <a:pPr marL="342900" marR="0" lvl="0" indent="-342900" algn="l" defTabSz="914400" rtl="0" eaLnBrk="1" fontAlgn="auto" latinLnBrk="0" hangingPunct="1">
              <a:lnSpc>
                <a:spcPct val="100000"/>
              </a:lnSpc>
              <a:spcBef>
                <a:spcPct val="20000"/>
              </a:spcBef>
              <a:spcAft>
                <a:spcPts val="0"/>
              </a:spcAft>
              <a:buClrTx/>
              <a:buSzTx/>
              <a:tabLst/>
              <a:defRPr/>
            </a:pPr>
            <a:r>
              <a:rPr lang="en-US" sz="2400" b="1" dirty="0" smtClean="0">
                <a:latin typeface="Cataneo BT" pitchFamily="66" charset="0"/>
              </a:rPr>
              <a:t> </a:t>
            </a:r>
          </a:p>
          <a:p>
            <a:pPr marL="342900" marR="0" lvl="0" indent="-342900" algn="l" defTabSz="914400" rtl="0" eaLnBrk="1" fontAlgn="auto" latinLnBrk="0" hangingPunct="1">
              <a:lnSpc>
                <a:spcPct val="100000"/>
              </a:lnSpc>
              <a:spcBef>
                <a:spcPct val="20000"/>
              </a:spcBef>
              <a:spcAft>
                <a:spcPts val="0"/>
              </a:spcAft>
              <a:buClrTx/>
              <a:buSzTx/>
              <a:tabLst/>
              <a:defRPr/>
            </a:pPr>
            <a:r>
              <a:rPr kumimoji="0" lang="en-US" sz="2400" b="1" i="0" u="none" strike="noStrike" kern="1200" cap="none" spc="0" normalizeH="0" noProof="0" dirty="0" smtClean="0">
                <a:ln>
                  <a:noFill/>
                </a:ln>
                <a:solidFill>
                  <a:schemeClr val="tx1"/>
                </a:solidFill>
                <a:effectLst/>
                <a:uLnTx/>
                <a:uFillTx/>
                <a:latin typeface="Cataneo BT" pitchFamily="66" charset="0"/>
                <a:ea typeface="+mn-ea"/>
                <a:cs typeface="+mn-cs"/>
              </a:rPr>
              <a:t> </a:t>
            </a:r>
          </a:p>
        </p:txBody>
      </p:sp>
      <p:cxnSp>
        <p:nvCxnSpPr>
          <p:cNvPr id="6" name="Straight Connector 5"/>
          <p:cNvCxnSpPr/>
          <p:nvPr/>
        </p:nvCxnSpPr>
        <p:spPr>
          <a:xfrm rot="5400000">
            <a:off x="-3124200" y="3429000"/>
            <a:ext cx="68580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6553200"/>
            <a:ext cx="9144000" cy="1588"/>
          </a:xfrm>
          <a:prstGeom prst="line">
            <a:avLst/>
          </a:prstGeom>
        </p:spPr>
        <p:style>
          <a:lnRef idx="1">
            <a:schemeClr val="accent1"/>
          </a:lnRef>
          <a:fillRef idx="0">
            <a:schemeClr val="accent1"/>
          </a:fillRef>
          <a:effectRef idx="0">
            <a:schemeClr val="accent1"/>
          </a:effectRef>
          <a:fontRef idx="minor">
            <a:schemeClr val="tx1"/>
          </a:fontRef>
        </p:style>
      </p:cxnSp>
      <p:pic>
        <p:nvPicPr>
          <p:cNvPr id="8" name="Picture 7" descr="pen.png"/>
          <p:cNvPicPr>
            <a:picLocks noChangeAspect="1"/>
          </p:cNvPicPr>
          <p:nvPr/>
        </p:nvPicPr>
        <p:blipFill>
          <a:blip r:embed="rId2"/>
          <a:stretch>
            <a:fillRect/>
          </a:stretch>
        </p:blipFill>
        <p:spPr>
          <a:xfrm>
            <a:off x="6972571" y="0"/>
            <a:ext cx="2171429" cy="2133333"/>
          </a:xfrm>
          <a:prstGeom prst="rect">
            <a:avLst/>
          </a:prstGeom>
        </p:spPr>
      </p:pic>
      <p:sp>
        <p:nvSpPr>
          <p:cNvPr id="9" name="Title 6"/>
          <p:cNvSpPr txBox="1">
            <a:spLocks/>
          </p:cNvSpPr>
          <p:nvPr/>
        </p:nvSpPr>
        <p:spPr>
          <a:xfrm>
            <a:off x="381000" y="381000"/>
            <a:ext cx="3124200" cy="6858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mn-lt"/>
              <a:ea typeface="+mj-ea"/>
              <a:cs typeface="Tahoma" pitchFamily="34" charset="0"/>
            </a:endParaRPr>
          </a:p>
        </p:txBody>
      </p:sp>
      <p:sp>
        <p:nvSpPr>
          <p:cNvPr id="12" name="Rectangle 11"/>
          <p:cNvSpPr/>
          <p:nvPr/>
        </p:nvSpPr>
        <p:spPr>
          <a:xfrm>
            <a:off x="685800" y="762000"/>
            <a:ext cx="4800600" cy="1938992"/>
          </a:xfrm>
          <a:prstGeom prst="rect">
            <a:avLst/>
          </a:prstGeom>
        </p:spPr>
        <p:txBody>
          <a:bodyPr wrap="square">
            <a:spAutoFit/>
          </a:bodyPr>
          <a:lstStyle/>
          <a:p>
            <a:pPr algn="just"/>
            <a:r>
              <a:rPr lang="en-US" sz="2000" dirty="0" smtClean="0">
                <a:latin typeface="Tahoma" pitchFamily="34" charset="0"/>
                <a:cs typeface="Tahoma" pitchFamily="34" charset="0"/>
              </a:rPr>
              <a:t>  Skeletonization is a process for reducing foreground regions in a </a:t>
            </a:r>
            <a:r>
              <a:rPr lang="en-US" sz="2000" dirty="0" smtClean="0">
                <a:latin typeface="Tahoma" pitchFamily="34" charset="0"/>
                <a:cs typeface="Tahoma" pitchFamily="34" charset="0"/>
                <a:hlinkClick r:id="rId3"/>
              </a:rPr>
              <a:t>binary image</a:t>
            </a:r>
            <a:r>
              <a:rPr lang="en-US" sz="2000" dirty="0" smtClean="0">
                <a:latin typeface="Tahoma" pitchFamily="34" charset="0"/>
                <a:cs typeface="Tahoma" pitchFamily="34" charset="0"/>
              </a:rPr>
              <a:t> to a skeletal remnant that largely preserves the extent and connectivity of the original region while throwing away most of the original foreground pixels. </a:t>
            </a:r>
          </a:p>
        </p:txBody>
      </p:sp>
      <p:pic>
        <p:nvPicPr>
          <p:cNvPr id="1026" name="Picture 2" descr="C:\Documents and Settings\Majdoleen\Desktop\swar elflashe\5.bmp"/>
          <p:cNvPicPr>
            <a:picLocks noChangeAspect="1" noChangeArrowheads="1"/>
          </p:cNvPicPr>
          <p:nvPr/>
        </p:nvPicPr>
        <p:blipFill>
          <a:blip r:embed="rId4"/>
          <a:srcRect/>
          <a:stretch>
            <a:fillRect/>
          </a:stretch>
        </p:blipFill>
        <p:spPr bwMode="auto">
          <a:xfrm>
            <a:off x="5638800" y="838200"/>
            <a:ext cx="2286000" cy="1691013"/>
          </a:xfrm>
          <a:prstGeom prst="rect">
            <a:avLst/>
          </a:prstGeom>
          <a:noFill/>
        </p:spPr>
      </p:pic>
      <p:sp>
        <p:nvSpPr>
          <p:cNvPr id="15" name="Rectangle 14"/>
          <p:cNvSpPr/>
          <p:nvPr/>
        </p:nvSpPr>
        <p:spPr>
          <a:xfrm>
            <a:off x="762000" y="3352800"/>
            <a:ext cx="6934200" cy="2246769"/>
          </a:xfrm>
          <a:prstGeom prst="rect">
            <a:avLst/>
          </a:prstGeom>
        </p:spPr>
        <p:txBody>
          <a:bodyPr wrap="square">
            <a:spAutoFit/>
          </a:bodyPr>
          <a:lstStyle/>
          <a:p>
            <a:endParaRPr lang="en-US" sz="2000" dirty="0" smtClean="0">
              <a:latin typeface="Tahoma" pitchFamily="34" charset="0"/>
              <a:cs typeface="Tahoma" pitchFamily="34" charset="0"/>
            </a:endParaRPr>
          </a:p>
          <a:p>
            <a:r>
              <a:rPr lang="en-US" sz="2000" dirty="0" smtClean="0">
                <a:latin typeface="Tahoma" pitchFamily="34" charset="0"/>
                <a:cs typeface="Tahoma" pitchFamily="34" charset="0"/>
              </a:rPr>
              <a:t>It </a:t>
            </a:r>
            <a:r>
              <a:rPr lang="en-US" sz="2000" dirty="0" smtClean="0">
                <a:latin typeface="Tahoma" pitchFamily="34" charset="0"/>
                <a:cs typeface="Tahoma" pitchFamily="34" charset="0"/>
              </a:rPr>
              <a:t>is typically applied to </a:t>
            </a:r>
            <a:r>
              <a:rPr lang="en-US" sz="2000" dirty="0" smtClean="0">
                <a:latin typeface="Tahoma" pitchFamily="34" charset="0"/>
                <a:cs typeface="Tahoma" pitchFamily="34" charset="0"/>
                <a:hlinkClick r:id="rId3"/>
              </a:rPr>
              <a:t>binary </a:t>
            </a:r>
            <a:r>
              <a:rPr lang="en-US" sz="2000" dirty="0" smtClean="0">
                <a:latin typeface="Tahoma" pitchFamily="34" charset="0"/>
                <a:cs typeface="Tahoma" pitchFamily="34" charset="0"/>
                <a:hlinkClick r:id="rId3"/>
              </a:rPr>
              <a:t>images</a:t>
            </a:r>
            <a:r>
              <a:rPr lang="en-US" sz="2000" dirty="0" smtClean="0">
                <a:latin typeface="Tahoma" pitchFamily="34" charset="0"/>
                <a:cs typeface="Tahoma" pitchFamily="34" charset="0"/>
              </a:rPr>
              <a:t>, but </a:t>
            </a:r>
            <a:r>
              <a:rPr lang="en-US" sz="2000" dirty="0" smtClean="0">
                <a:latin typeface="Tahoma" pitchFamily="34" charset="0"/>
                <a:cs typeface="Tahoma" pitchFamily="34" charset="0"/>
              </a:rPr>
              <a:t>there are versions that work on </a:t>
            </a:r>
            <a:r>
              <a:rPr lang="en-US" sz="2000" dirty="0" smtClean="0">
                <a:latin typeface="Tahoma" pitchFamily="34" charset="0"/>
                <a:cs typeface="Tahoma" pitchFamily="34" charset="0"/>
                <a:hlinkClick r:id="rId5"/>
              </a:rPr>
              <a:t>grayscale images</a:t>
            </a:r>
            <a:r>
              <a:rPr lang="en-US" sz="2000" dirty="0" smtClean="0">
                <a:latin typeface="Tahoma" pitchFamily="34" charset="0"/>
                <a:cs typeface="Tahoma" pitchFamily="34" charset="0"/>
              </a:rPr>
              <a:t>. </a:t>
            </a:r>
            <a:r>
              <a:rPr lang="en-US" sz="2000" dirty="0" smtClean="0">
                <a:latin typeface="Tahoma" pitchFamily="34" charset="0"/>
                <a:cs typeface="Tahoma" pitchFamily="34" charset="0"/>
              </a:rPr>
              <a:t>The basic effect of the operator on a binary image is to gradually enlarge the boundaries of regions of foreground </a:t>
            </a:r>
            <a:r>
              <a:rPr lang="en-US" sz="2000" dirty="0" smtClean="0">
                <a:latin typeface="Tahoma" pitchFamily="34" charset="0"/>
                <a:cs typeface="Tahoma" pitchFamily="34" charset="0"/>
                <a:hlinkClick r:id="rId6"/>
              </a:rPr>
              <a:t>pixels</a:t>
            </a:r>
            <a:r>
              <a:rPr lang="en-US" sz="2000" dirty="0" smtClean="0">
                <a:latin typeface="Tahoma" pitchFamily="34" charset="0"/>
                <a:cs typeface="Tahoma" pitchFamily="34" charset="0"/>
              </a:rPr>
              <a:t> (i.e. white pixels, typically). Thus areas of foreground pixels grow in size while holes within those regions become smaller. </a:t>
            </a:r>
          </a:p>
        </p:txBody>
      </p:sp>
      <p:sp>
        <p:nvSpPr>
          <p:cNvPr id="10" name="Rectangle 9"/>
          <p:cNvSpPr/>
          <p:nvPr/>
        </p:nvSpPr>
        <p:spPr>
          <a:xfrm>
            <a:off x="838200" y="2895600"/>
            <a:ext cx="1420838" cy="461665"/>
          </a:xfrm>
          <a:prstGeom prst="rect">
            <a:avLst/>
          </a:prstGeom>
        </p:spPr>
        <p:txBody>
          <a:bodyPr wrap="none">
            <a:spAutoFit/>
          </a:bodyPr>
          <a:lstStyle/>
          <a:p>
            <a:pPr marL="342900" lvl="0" indent="-342900">
              <a:spcBef>
                <a:spcPct val="20000"/>
              </a:spcBef>
              <a:defRPr/>
            </a:pPr>
            <a:r>
              <a:rPr lang="en-US" sz="2400" b="1" dirty="0" smtClean="0">
                <a:latin typeface="Cataneo BT" pitchFamily="66" charset="0"/>
              </a:rPr>
              <a:t>6-Dilation</a:t>
            </a:r>
            <a:endParaRPr lang="en-US" sz="2400" b="1" dirty="0" smtClean="0">
              <a:latin typeface="Cataneo BT" pitchFamily="66"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838200" y="3581400"/>
            <a:ext cx="3429000" cy="25908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tabLst/>
              <a:defRPr/>
            </a:pPr>
            <a:endParaRPr lang="en-US" dirty="0" smtClean="0">
              <a:latin typeface="Tahoma" pitchFamily="34" charset="0"/>
              <a:cs typeface="Tahoma" pitchFamily="34" charset="0"/>
            </a:endParaRPr>
          </a:p>
        </p:txBody>
      </p:sp>
      <p:cxnSp>
        <p:nvCxnSpPr>
          <p:cNvPr id="5" name="Straight Connector 4"/>
          <p:cNvCxnSpPr/>
          <p:nvPr/>
        </p:nvCxnSpPr>
        <p:spPr>
          <a:xfrm rot="5400000">
            <a:off x="-3124200" y="3429000"/>
            <a:ext cx="68580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553200"/>
            <a:ext cx="9144000" cy="1588"/>
          </a:xfrm>
          <a:prstGeom prst="line">
            <a:avLst/>
          </a:prstGeom>
        </p:spPr>
        <p:style>
          <a:lnRef idx="1">
            <a:schemeClr val="accent1"/>
          </a:lnRef>
          <a:fillRef idx="0">
            <a:schemeClr val="accent1"/>
          </a:fillRef>
          <a:effectRef idx="0">
            <a:schemeClr val="accent1"/>
          </a:effectRef>
          <a:fontRef idx="minor">
            <a:schemeClr val="tx1"/>
          </a:fontRef>
        </p:style>
      </p:cxnSp>
      <p:pic>
        <p:nvPicPr>
          <p:cNvPr id="7" name="Picture 6" descr="pen.png"/>
          <p:cNvPicPr>
            <a:picLocks noChangeAspect="1"/>
          </p:cNvPicPr>
          <p:nvPr/>
        </p:nvPicPr>
        <p:blipFill>
          <a:blip r:embed="rId2"/>
          <a:stretch>
            <a:fillRect/>
          </a:stretch>
        </p:blipFill>
        <p:spPr>
          <a:xfrm>
            <a:off x="6972571" y="0"/>
            <a:ext cx="2171429" cy="2133333"/>
          </a:xfrm>
          <a:prstGeom prst="rect">
            <a:avLst/>
          </a:prstGeom>
        </p:spPr>
      </p:pic>
      <p:pic>
        <p:nvPicPr>
          <p:cNvPr id="2050" name="Picture 2" descr="C:\Documents and Settings\Majdoleen\Desktop\swar elflashe\7.bmp"/>
          <p:cNvPicPr>
            <a:picLocks noChangeAspect="1" noChangeArrowheads="1"/>
          </p:cNvPicPr>
          <p:nvPr/>
        </p:nvPicPr>
        <p:blipFill>
          <a:blip r:embed="rId3"/>
          <a:srcRect/>
          <a:stretch>
            <a:fillRect/>
          </a:stretch>
        </p:blipFill>
        <p:spPr bwMode="auto">
          <a:xfrm>
            <a:off x="1371600" y="533400"/>
            <a:ext cx="2362200" cy="1362075"/>
          </a:xfrm>
          <a:prstGeom prst="rect">
            <a:avLst/>
          </a:prstGeom>
          <a:noFill/>
        </p:spPr>
      </p:pic>
      <p:pic>
        <p:nvPicPr>
          <p:cNvPr id="2051" name="Picture 3" descr="C:\Documents and Settings\Majdoleen\Desktop\swar elflashe\8.bmp"/>
          <p:cNvPicPr>
            <a:picLocks noChangeAspect="1" noChangeArrowheads="1"/>
          </p:cNvPicPr>
          <p:nvPr/>
        </p:nvPicPr>
        <p:blipFill>
          <a:blip r:embed="rId4"/>
          <a:srcRect/>
          <a:stretch>
            <a:fillRect/>
          </a:stretch>
        </p:blipFill>
        <p:spPr bwMode="auto">
          <a:xfrm>
            <a:off x="3276600" y="2133600"/>
            <a:ext cx="2362200" cy="1295400"/>
          </a:xfrm>
          <a:prstGeom prst="rect">
            <a:avLst/>
          </a:prstGeom>
          <a:noFill/>
        </p:spPr>
      </p:pic>
      <p:pic>
        <p:nvPicPr>
          <p:cNvPr id="2052" name="Picture 4" descr="C:\Documents and Settings\Majdoleen\Desktop\swar elflashe\9.bmp"/>
          <p:cNvPicPr>
            <a:picLocks noChangeAspect="1" noChangeArrowheads="1"/>
          </p:cNvPicPr>
          <p:nvPr/>
        </p:nvPicPr>
        <p:blipFill>
          <a:blip r:embed="rId5"/>
          <a:srcRect/>
          <a:stretch>
            <a:fillRect/>
          </a:stretch>
        </p:blipFill>
        <p:spPr bwMode="auto">
          <a:xfrm>
            <a:off x="4953000" y="3810000"/>
            <a:ext cx="2362200" cy="1295400"/>
          </a:xfrm>
          <a:prstGeom prst="rect">
            <a:avLst/>
          </a:prstGeom>
          <a:noFill/>
        </p:spPr>
      </p:pic>
      <p:sp>
        <p:nvSpPr>
          <p:cNvPr id="14" name="Rectangle 13"/>
          <p:cNvSpPr/>
          <p:nvPr/>
        </p:nvSpPr>
        <p:spPr>
          <a:xfrm>
            <a:off x="304800" y="3886200"/>
            <a:ext cx="4572000" cy="1532727"/>
          </a:xfrm>
          <a:prstGeom prst="rect">
            <a:avLst/>
          </a:prstGeom>
        </p:spPr>
        <p:txBody>
          <a:bodyPr>
            <a:spAutoFit/>
          </a:bodyPr>
          <a:lstStyle/>
          <a:p>
            <a:pPr marL="342900" lvl="0" indent="-342900">
              <a:spcBef>
                <a:spcPct val="20000"/>
              </a:spcBef>
              <a:defRPr/>
            </a:pPr>
            <a:r>
              <a:rPr lang="en-US" sz="2400" b="1" dirty="0" smtClean="0">
                <a:latin typeface="Cataneo BT" pitchFamily="66" charset="0"/>
              </a:rPr>
              <a:t>    Dilate the signature image four   times by applying four different  Structuring elements. </a:t>
            </a:r>
          </a:p>
          <a:p>
            <a:pPr marL="342900" lvl="0" indent="-342900">
              <a:spcBef>
                <a:spcPct val="20000"/>
              </a:spcBef>
              <a:defRPr/>
            </a:pPr>
            <a:endParaRPr lang="en-US" dirty="0" smtClean="0">
              <a:latin typeface="Tahoma" pitchFamily="34" charset="0"/>
              <a:cs typeface="Tahoma"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685800" y="228600"/>
            <a:ext cx="6477000" cy="60198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sz="2400" b="1" i="0" u="none" strike="noStrike" kern="1200" cap="none" spc="0" normalizeH="0" baseline="0" noProof="0" dirty="0" smtClean="0">
                <a:ln>
                  <a:noFill/>
                </a:ln>
                <a:solidFill>
                  <a:schemeClr val="tx1"/>
                </a:solidFill>
                <a:effectLst/>
                <a:uLnTx/>
                <a:uFillTx/>
                <a:latin typeface="Cataneo BT" pitchFamily="66" charset="0"/>
                <a:ea typeface="+mn-ea"/>
                <a:cs typeface="+mn-cs"/>
              </a:rPr>
              <a:t>7-Sub Images :</a:t>
            </a:r>
          </a:p>
          <a:p>
            <a:pPr marL="342900" marR="0" lvl="0" indent="-342900" algn="l" defTabSz="914400" rtl="0" eaLnBrk="1" fontAlgn="auto" latinLnBrk="0" hangingPunct="1">
              <a:lnSpc>
                <a:spcPct val="100000"/>
              </a:lnSpc>
              <a:spcBef>
                <a:spcPct val="20000"/>
              </a:spcBef>
              <a:spcAft>
                <a:spcPts val="0"/>
              </a:spcAft>
              <a:buClrTx/>
              <a:buSzTx/>
              <a:tabLst/>
              <a:defRPr/>
            </a:pPr>
            <a:endParaRPr kumimoji="0" lang="en-US" sz="2400" b="1" i="0" u="none" strike="noStrike" kern="1200" cap="none" spc="0" normalizeH="0" noProof="0" dirty="0" smtClean="0">
              <a:ln>
                <a:noFill/>
              </a:ln>
              <a:solidFill>
                <a:schemeClr val="tx1"/>
              </a:solidFill>
              <a:effectLst/>
              <a:uLnTx/>
              <a:uFillTx/>
              <a:latin typeface="Cataneo BT" pitchFamily="66" charset="0"/>
              <a:ea typeface="+mn-ea"/>
              <a:cs typeface="+mn-cs"/>
            </a:endParaRPr>
          </a:p>
          <a:p>
            <a:pPr marL="342900" lvl="0" indent="-342900" algn="just">
              <a:spcBef>
                <a:spcPct val="20000"/>
              </a:spcBef>
              <a:defRPr/>
            </a:pPr>
            <a:r>
              <a:rPr lang="en-US" dirty="0" smtClean="0">
                <a:latin typeface="Tahoma" pitchFamily="34" charset="0"/>
                <a:cs typeface="Tahoma" pitchFamily="34" charset="0"/>
              </a:rPr>
              <a:t>        The </a:t>
            </a:r>
            <a:r>
              <a:rPr lang="en-US" dirty="0" smtClean="0">
                <a:latin typeface="Tahoma" pitchFamily="34" charset="0"/>
                <a:cs typeface="Tahoma" pitchFamily="34" charset="0"/>
              </a:rPr>
              <a:t>pixel subtraction operator takes two images as input and produces as output a third image whose </a:t>
            </a:r>
            <a:r>
              <a:rPr lang="en-US" dirty="0" smtClean="0">
                <a:latin typeface="Tahoma" pitchFamily="34" charset="0"/>
                <a:cs typeface="Tahoma" pitchFamily="34" charset="0"/>
                <a:hlinkClick r:id="rId2"/>
              </a:rPr>
              <a:t>pixel values</a:t>
            </a:r>
            <a:r>
              <a:rPr lang="en-US" dirty="0" smtClean="0">
                <a:latin typeface="Tahoma" pitchFamily="34" charset="0"/>
                <a:cs typeface="Tahoma" pitchFamily="34" charset="0"/>
              </a:rPr>
              <a:t> are simply those of the first image minus the corresponding pixel values from the second image.</a:t>
            </a:r>
            <a:endParaRPr lang="en-US" dirty="0" smtClean="0">
              <a:latin typeface="Tahoma" pitchFamily="34" charset="0"/>
              <a:cs typeface="Tahoma" pitchFamily="34" charset="0"/>
            </a:endParaRPr>
          </a:p>
          <a:p>
            <a:pPr marL="342900" marR="0" lvl="0" indent="-342900" algn="l" defTabSz="914400" rtl="0" eaLnBrk="1" fontAlgn="auto" latinLnBrk="0" hangingPunct="1">
              <a:lnSpc>
                <a:spcPct val="100000"/>
              </a:lnSpc>
              <a:spcBef>
                <a:spcPct val="20000"/>
              </a:spcBef>
              <a:spcAft>
                <a:spcPts val="0"/>
              </a:spcAft>
              <a:buClrTx/>
              <a:buSzTx/>
              <a:tabLst/>
              <a:defRPr/>
            </a:pPr>
            <a:endParaRPr lang="en-US" sz="2400" b="1" dirty="0" smtClean="0">
              <a:latin typeface="Cataneo BT" pitchFamily="66" charset="0"/>
            </a:endParaRPr>
          </a:p>
        </p:txBody>
      </p:sp>
      <p:cxnSp>
        <p:nvCxnSpPr>
          <p:cNvPr id="5" name="Straight Connector 4"/>
          <p:cNvCxnSpPr/>
          <p:nvPr/>
        </p:nvCxnSpPr>
        <p:spPr>
          <a:xfrm rot="5400000">
            <a:off x="-3124200" y="3429000"/>
            <a:ext cx="68580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553200"/>
            <a:ext cx="9144000" cy="1588"/>
          </a:xfrm>
          <a:prstGeom prst="line">
            <a:avLst/>
          </a:prstGeom>
        </p:spPr>
        <p:style>
          <a:lnRef idx="1">
            <a:schemeClr val="accent1"/>
          </a:lnRef>
          <a:fillRef idx="0">
            <a:schemeClr val="accent1"/>
          </a:fillRef>
          <a:effectRef idx="0">
            <a:schemeClr val="accent1"/>
          </a:effectRef>
          <a:fontRef idx="minor">
            <a:schemeClr val="tx1"/>
          </a:fontRef>
        </p:style>
      </p:cxnSp>
      <p:pic>
        <p:nvPicPr>
          <p:cNvPr id="7" name="Picture 6" descr="pen.png"/>
          <p:cNvPicPr>
            <a:picLocks noChangeAspect="1"/>
          </p:cNvPicPr>
          <p:nvPr/>
        </p:nvPicPr>
        <p:blipFill>
          <a:blip r:embed="rId3"/>
          <a:stretch>
            <a:fillRect/>
          </a:stretch>
        </p:blipFill>
        <p:spPr>
          <a:xfrm>
            <a:off x="6972571" y="0"/>
            <a:ext cx="2171429" cy="2133333"/>
          </a:xfrm>
          <a:prstGeom prst="rect">
            <a:avLst/>
          </a:prstGeom>
        </p:spPr>
      </p:pic>
      <p:sp>
        <p:nvSpPr>
          <p:cNvPr id="8" name="Title 6"/>
          <p:cNvSpPr txBox="1">
            <a:spLocks/>
          </p:cNvSpPr>
          <p:nvPr/>
        </p:nvSpPr>
        <p:spPr>
          <a:xfrm>
            <a:off x="381000" y="381000"/>
            <a:ext cx="3124200" cy="6858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mn-lt"/>
              <a:ea typeface="+mj-ea"/>
              <a:cs typeface="Tahoma" pitchFamily="34" charset="0"/>
            </a:endParaRPr>
          </a:p>
        </p:txBody>
      </p:sp>
      <p:pic>
        <p:nvPicPr>
          <p:cNvPr id="3074" name="Picture 2" descr="C:\Documents and Settings\Majdoleen\Desktop\swar elflashe\10.bmp"/>
          <p:cNvPicPr>
            <a:picLocks noChangeAspect="1" noChangeArrowheads="1"/>
          </p:cNvPicPr>
          <p:nvPr/>
        </p:nvPicPr>
        <p:blipFill>
          <a:blip r:embed="rId4"/>
          <a:srcRect/>
          <a:stretch>
            <a:fillRect/>
          </a:stretch>
        </p:blipFill>
        <p:spPr bwMode="auto">
          <a:xfrm>
            <a:off x="1752600" y="2743200"/>
            <a:ext cx="2362200" cy="1371600"/>
          </a:xfrm>
          <a:prstGeom prst="rect">
            <a:avLst/>
          </a:prstGeom>
          <a:noFill/>
        </p:spPr>
      </p:pic>
      <p:pic>
        <p:nvPicPr>
          <p:cNvPr id="3075" name="Picture 3" descr="C:\Documents and Settings\Majdoleen\Desktop\swar elflashe\11.bmp"/>
          <p:cNvPicPr>
            <a:picLocks noChangeAspect="1" noChangeArrowheads="1"/>
          </p:cNvPicPr>
          <p:nvPr/>
        </p:nvPicPr>
        <p:blipFill>
          <a:blip r:embed="rId5"/>
          <a:srcRect/>
          <a:stretch>
            <a:fillRect/>
          </a:stretch>
        </p:blipFill>
        <p:spPr bwMode="auto">
          <a:xfrm>
            <a:off x="5105400" y="2743200"/>
            <a:ext cx="2362200" cy="1371600"/>
          </a:xfrm>
          <a:prstGeom prst="rect">
            <a:avLst/>
          </a:prstGeom>
          <a:noFill/>
        </p:spPr>
      </p:pic>
      <p:pic>
        <p:nvPicPr>
          <p:cNvPr id="3076" name="Picture 4" descr="C:\Documents and Settings\Majdoleen\Desktop\swar elflashe\12.bmp"/>
          <p:cNvPicPr>
            <a:picLocks noChangeAspect="1" noChangeArrowheads="1"/>
          </p:cNvPicPr>
          <p:nvPr/>
        </p:nvPicPr>
        <p:blipFill>
          <a:blip r:embed="rId6"/>
          <a:srcRect/>
          <a:stretch>
            <a:fillRect/>
          </a:stretch>
        </p:blipFill>
        <p:spPr bwMode="auto">
          <a:xfrm>
            <a:off x="1752600" y="4495800"/>
            <a:ext cx="2362200" cy="1371600"/>
          </a:xfrm>
          <a:prstGeom prst="rect">
            <a:avLst/>
          </a:prstGeom>
          <a:noFill/>
        </p:spPr>
      </p:pic>
      <p:pic>
        <p:nvPicPr>
          <p:cNvPr id="3077" name="Picture 5" descr="C:\Documents and Settings\Majdoleen\Desktop\swar elflashe\13.bmp"/>
          <p:cNvPicPr>
            <a:picLocks noChangeAspect="1" noChangeArrowheads="1"/>
          </p:cNvPicPr>
          <p:nvPr/>
        </p:nvPicPr>
        <p:blipFill>
          <a:blip r:embed="rId7"/>
          <a:srcRect/>
          <a:stretch>
            <a:fillRect/>
          </a:stretch>
        </p:blipFill>
        <p:spPr bwMode="auto">
          <a:xfrm>
            <a:off x="5029200" y="4419600"/>
            <a:ext cx="2362200" cy="137160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685800" y="228600"/>
            <a:ext cx="6477000" cy="60198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lang="en-US" sz="2400" b="1" dirty="0" smtClean="0">
                <a:latin typeface="Cataneo BT" pitchFamily="66" charset="0"/>
              </a:rPr>
              <a:t>8-Color Filling </a:t>
            </a:r>
            <a:r>
              <a:rPr kumimoji="0" lang="en-US" sz="2400" b="1" i="0" u="none" strike="noStrike" kern="1200" cap="none" spc="0" normalizeH="0" baseline="0" noProof="0" dirty="0" smtClean="0">
                <a:ln>
                  <a:noFill/>
                </a:ln>
                <a:solidFill>
                  <a:schemeClr val="tx1"/>
                </a:solidFill>
                <a:effectLst/>
                <a:uLnTx/>
                <a:uFillTx/>
                <a:latin typeface="Cataneo BT" pitchFamily="66" charset="0"/>
                <a:ea typeface="+mn-ea"/>
                <a:cs typeface="+mn-cs"/>
              </a:rPr>
              <a:t>:</a:t>
            </a:r>
          </a:p>
          <a:p>
            <a:pPr marL="342900" marR="0" lvl="0" indent="-342900" algn="l" defTabSz="914400" rtl="0" eaLnBrk="1" fontAlgn="auto" latinLnBrk="0" hangingPunct="1">
              <a:lnSpc>
                <a:spcPct val="100000"/>
              </a:lnSpc>
              <a:spcBef>
                <a:spcPct val="20000"/>
              </a:spcBef>
              <a:spcAft>
                <a:spcPts val="0"/>
              </a:spcAft>
              <a:buClrTx/>
              <a:buSzTx/>
              <a:tabLst/>
              <a:defRPr/>
            </a:pPr>
            <a:endParaRPr kumimoji="0" lang="en-US" sz="2400" b="1" i="0" u="none" strike="noStrike" kern="1200" cap="none" spc="0" normalizeH="0" noProof="0" dirty="0" smtClean="0">
              <a:ln>
                <a:noFill/>
              </a:ln>
              <a:solidFill>
                <a:schemeClr val="tx1"/>
              </a:solidFill>
              <a:effectLst/>
              <a:uLnTx/>
              <a:uFillTx/>
              <a:latin typeface="Cataneo BT" pitchFamily="66" charset="0"/>
              <a:ea typeface="+mn-ea"/>
              <a:cs typeface="+mn-cs"/>
            </a:endParaRPr>
          </a:p>
          <a:p>
            <a:pPr marL="342900" lvl="0" indent="-342900" algn="just">
              <a:spcBef>
                <a:spcPct val="20000"/>
              </a:spcBef>
              <a:defRPr/>
            </a:pPr>
            <a:r>
              <a:rPr lang="en-US" dirty="0" smtClean="0">
                <a:latin typeface="Tahoma" pitchFamily="34" charset="0"/>
                <a:cs typeface="Tahoma" pitchFamily="34" charset="0"/>
              </a:rPr>
              <a:t>        </a:t>
            </a:r>
            <a:endParaRPr lang="en-US" sz="2400" b="1" dirty="0" smtClean="0">
              <a:latin typeface="Cataneo BT" pitchFamily="66" charset="0"/>
            </a:endParaRPr>
          </a:p>
        </p:txBody>
      </p:sp>
      <p:cxnSp>
        <p:nvCxnSpPr>
          <p:cNvPr id="5" name="Straight Connector 4"/>
          <p:cNvCxnSpPr/>
          <p:nvPr/>
        </p:nvCxnSpPr>
        <p:spPr>
          <a:xfrm rot="5400000">
            <a:off x="-3124200" y="3429000"/>
            <a:ext cx="68580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553200"/>
            <a:ext cx="9144000" cy="1588"/>
          </a:xfrm>
          <a:prstGeom prst="line">
            <a:avLst/>
          </a:prstGeom>
        </p:spPr>
        <p:style>
          <a:lnRef idx="1">
            <a:schemeClr val="accent1"/>
          </a:lnRef>
          <a:fillRef idx="0">
            <a:schemeClr val="accent1"/>
          </a:fillRef>
          <a:effectRef idx="0">
            <a:schemeClr val="accent1"/>
          </a:effectRef>
          <a:fontRef idx="minor">
            <a:schemeClr val="tx1"/>
          </a:fontRef>
        </p:style>
      </p:cxnSp>
      <p:pic>
        <p:nvPicPr>
          <p:cNvPr id="7" name="Picture 6" descr="pen.png"/>
          <p:cNvPicPr>
            <a:picLocks noChangeAspect="1"/>
          </p:cNvPicPr>
          <p:nvPr/>
        </p:nvPicPr>
        <p:blipFill>
          <a:blip r:embed="rId2"/>
          <a:stretch>
            <a:fillRect/>
          </a:stretch>
        </p:blipFill>
        <p:spPr>
          <a:xfrm>
            <a:off x="6972571" y="0"/>
            <a:ext cx="2171429" cy="2133333"/>
          </a:xfrm>
          <a:prstGeom prst="rect">
            <a:avLst/>
          </a:prstGeom>
        </p:spPr>
      </p:pic>
      <p:sp>
        <p:nvSpPr>
          <p:cNvPr id="8" name="Title 6"/>
          <p:cNvSpPr txBox="1">
            <a:spLocks/>
          </p:cNvSpPr>
          <p:nvPr/>
        </p:nvSpPr>
        <p:spPr>
          <a:xfrm>
            <a:off x="381000" y="381000"/>
            <a:ext cx="3124200" cy="6858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mn-lt"/>
              <a:ea typeface="+mj-ea"/>
              <a:cs typeface="Tahoma" pitchFamily="34" charset="0"/>
            </a:endParaRPr>
          </a:p>
        </p:txBody>
      </p:sp>
      <p:pic>
        <p:nvPicPr>
          <p:cNvPr id="4098" name="Picture 2" descr="C:\Documents and Settings\Majdoleen\Desktop\swar elflashe\15.bmp"/>
          <p:cNvPicPr>
            <a:picLocks noChangeAspect="1" noChangeArrowheads="1"/>
          </p:cNvPicPr>
          <p:nvPr/>
        </p:nvPicPr>
        <p:blipFill>
          <a:blip r:embed="rId3"/>
          <a:srcRect/>
          <a:stretch>
            <a:fillRect/>
          </a:stretch>
        </p:blipFill>
        <p:spPr bwMode="auto">
          <a:xfrm>
            <a:off x="3962400" y="1295400"/>
            <a:ext cx="2362200" cy="1371600"/>
          </a:xfrm>
          <a:prstGeom prst="rect">
            <a:avLst/>
          </a:prstGeom>
          <a:noFill/>
        </p:spPr>
      </p:pic>
      <p:pic>
        <p:nvPicPr>
          <p:cNvPr id="4099" name="Picture 3" descr="C:\Documents and Settings\Majdoleen\Desktop\swar elflashe\16.bmp"/>
          <p:cNvPicPr>
            <a:picLocks noChangeAspect="1" noChangeArrowheads="1"/>
          </p:cNvPicPr>
          <p:nvPr/>
        </p:nvPicPr>
        <p:blipFill>
          <a:blip r:embed="rId4"/>
          <a:srcRect/>
          <a:stretch>
            <a:fillRect/>
          </a:stretch>
        </p:blipFill>
        <p:spPr bwMode="auto">
          <a:xfrm>
            <a:off x="1143000" y="3581400"/>
            <a:ext cx="2362200" cy="1371600"/>
          </a:xfrm>
          <a:prstGeom prst="rect">
            <a:avLst/>
          </a:prstGeom>
          <a:noFill/>
        </p:spPr>
      </p:pic>
      <p:pic>
        <p:nvPicPr>
          <p:cNvPr id="4100" name="Picture 4" descr="C:\Documents and Settings\Majdoleen\Desktop\swar elflashe\14.bmp"/>
          <p:cNvPicPr>
            <a:picLocks noChangeAspect="1" noChangeArrowheads="1"/>
          </p:cNvPicPr>
          <p:nvPr/>
        </p:nvPicPr>
        <p:blipFill>
          <a:blip r:embed="rId5"/>
          <a:srcRect/>
          <a:stretch>
            <a:fillRect/>
          </a:stretch>
        </p:blipFill>
        <p:spPr bwMode="auto">
          <a:xfrm>
            <a:off x="1143000" y="1295400"/>
            <a:ext cx="2362200" cy="1371600"/>
          </a:xfrm>
          <a:prstGeom prst="rect">
            <a:avLst/>
          </a:prstGeom>
          <a:noFill/>
        </p:spPr>
      </p:pic>
      <p:pic>
        <p:nvPicPr>
          <p:cNvPr id="4102" name="Picture 6" descr="C:\Documents and Settings\Majdoleen\Desktop\swar elflashe\17.bmp"/>
          <p:cNvPicPr>
            <a:picLocks noChangeAspect="1" noChangeArrowheads="1"/>
          </p:cNvPicPr>
          <p:nvPr/>
        </p:nvPicPr>
        <p:blipFill>
          <a:blip r:embed="rId6"/>
          <a:srcRect/>
          <a:stretch>
            <a:fillRect/>
          </a:stretch>
        </p:blipFill>
        <p:spPr bwMode="auto">
          <a:xfrm>
            <a:off x="3962400" y="3581400"/>
            <a:ext cx="2362200" cy="1371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685800" y="228600"/>
            <a:ext cx="6477000" cy="60198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sz="2400" b="1" i="0" u="none" strike="noStrike" kern="1200" cap="none" spc="0" normalizeH="0" baseline="0" noProof="0" dirty="0" smtClean="0">
                <a:ln>
                  <a:noFill/>
                </a:ln>
                <a:solidFill>
                  <a:schemeClr val="tx1"/>
                </a:solidFill>
                <a:effectLst/>
                <a:uLnTx/>
                <a:uFillTx/>
                <a:latin typeface="Cataneo BT" pitchFamily="66" charset="0"/>
                <a:ea typeface="+mn-ea"/>
                <a:cs typeface="+mn-cs"/>
              </a:rPr>
              <a:t>9-Add</a:t>
            </a:r>
            <a:r>
              <a:rPr kumimoji="0" lang="en-US" sz="2400" b="1" i="0" u="none" strike="noStrike" kern="1200" cap="none" spc="0" normalizeH="0" noProof="0" dirty="0" smtClean="0">
                <a:ln>
                  <a:noFill/>
                </a:ln>
                <a:solidFill>
                  <a:schemeClr val="tx1"/>
                </a:solidFill>
                <a:effectLst/>
                <a:uLnTx/>
                <a:uFillTx/>
                <a:latin typeface="Cataneo BT" pitchFamily="66" charset="0"/>
                <a:ea typeface="+mn-ea"/>
                <a:cs typeface="+mn-cs"/>
              </a:rPr>
              <a:t> Images</a:t>
            </a:r>
            <a:r>
              <a:rPr kumimoji="0" lang="en-US" sz="2400" b="1" i="0" u="none" strike="noStrike" kern="1200" cap="none" spc="0" normalizeH="0" baseline="0" noProof="0" dirty="0" smtClean="0">
                <a:ln>
                  <a:noFill/>
                </a:ln>
                <a:solidFill>
                  <a:schemeClr val="tx1"/>
                </a:solidFill>
                <a:effectLst/>
                <a:uLnTx/>
                <a:uFillTx/>
                <a:latin typeface="Cataneo BT" pitchFamily="66" charset="0"/>
                <a:ea typeface="+mn-ea"/>
                <a:cs typeface="+mn-cs"/>
              </a:rPr>
              <a:t>:</a:t>
            </a:r>
          </a:p>
          <a:p>
            <a:pPr marL="342900" marR="0" lvl="0" indent="-342900" algn="l" defTabSz="914400" rtl="0" eaLnBrk="1" fontAlgn="auto" latinLnBrk="0" hangingPunct="1">
              <a:lnSpc>
                <a:spcPct val="100000"/>
              </a:lnSpc>
              <a:spcBef>
                <a:spcPct val="20000"/>
              </a:spcBef>
              <a:spcAft>
                <a:spcPts val="0"/>
              </a:spcAft>
              <a:buClrTx/>
              <a:buSzTx/>
              <a:tabLst/>
              <a:defRPr/>
            </a:pPr>
            <a:endParaRPr lang="en-US" sz="2400" b="1" dirty="0" smtClean="0">
              <a:latin typeface="Cataneo BT" pitchFamily="66" charset="0"/>
            </a:endParaRPr>
          </a:p>
          <a:p>
            <a:pPr marL="342900" lvl="0" indent="-342900">
              <a:spcBef>
                <a:spcPct val="20000"/>
              </a:spcBef>
              <a:defRPr/>
            </a:pPr>
            <a:r>
              <a:rPr lang="en-US" dirty="0" smtClean="0">
                <a:latin typeface="Tahoma" pitchFamily="34" charset="0"/>
                <a:cs typeface="Tahoma" pitchFamily="34" charset="0"/>
              </a:rPr>
              <a:t>        This </a:t>
            </a:r>
            <a:r>
              <a:rPr lang="en-US" dirty="0" smtClean="0">
                <a:latin typeface="Tahoma" pitchFamily="34" charset="0"/>
                <a:cs typeface="Tahoma" pitchFamily="34" charset="0"/>
              </a:rPr>
              <a:t>operator takes as input two identically sized images and produces as output a third image of the same size as the first two, in which each </a:t>
            </a:r>
            <a:r>
              <a:rPr lang="en-US" dirty="0" smtClean="0">
                <a:latin typeface="Tahoma" pitchFamily="34" charset="0"/>
                <a:cs typeface="Tahoma" pitchFamily="34" charset="0"/>
                <a:hlinkClick r:id="rId2"/>
              </a:rPr>
              <a:t>pixel value</a:t>
            </a:r>
            <a:r>
              <a:rPr lang="en-US" dirty="0" smtClean="0">
                <a:latin typeface="Tahoma" pitchFamily="34" charset="0"/>
                <a:cs typeface="Tahoma" pitchFamily="34" charset="0"/>
              </a:rPr>
              <a:t> is the sum of the values of the corresponding pixel from each of the two input images.</a:t>
            </a:r>
            <a:endParaRPr lang="en-US" dirty="0" smtClean="0">
              <a:latin typeface="Tahoma" pitchFamily="34" charset="0"/>
              <a:cs typeface="Tahoma" pitchFamily="34" charset="0"/>
            </a:endParaRPr>
          </a:p>
          <a:p>
            <a:pPr marL="342900" marR="0" lvl="0" indent="-342900" algn="l" defTabSz="914400" rtl="0" eaLnBrk="1" fontAlgn="auto" latinLnBrk="0" hangingPunct="1">
              <a:lnSpc>
                <a:spcPct val="100000"/>
              </a:lnSpc>
              <a:spcBef>
                <a:spcPct val="20000"/>
              </a:spcBef>
              <a:spcAft>
                <a:spcPts val="0"/>
              </a:spcAft>
              <a:buClrTx/>
              <a:buSzTx/>
              <a:tabLst/>
              <a:defRPr/>
            </a:pPr>
            <a:endParaRPr kumimoji="0" lang="en-US" sz="2400" b="1" i="0" u="none" strike="noStrike" kern="1200" cap="none" spc="0" normalizeH="0" noProof="0" dirty="0" smtClean="0">
              <a:ln>
                <a:noFill/>
              </a:ln>
              <a:solidFill>
                <a:schemeClr val="tx1"/>
              </a:solidFill>
              <a:effectLst/>
              <a:uLnTx/>
              <a:uFillTx/>
              <a:latin typeface="Cataneo BT" pitchFamily="66" charset="0"/>
              <a:ea typeface="+mn-ea"/>
              <a:cs typeface="+mn-cs"/>
            </a:endParaRPr>
          </a:p>
          <a:p>
            <a:pPr marL="342900" lvl="0" indent="-342900" algn="just">
              <a:spcBef>
                <a:spcPct val="20000"/>
              </a:spcBef>
              <a:defRPr/>
            </a:pPr>
            <a:r>
              <a:rPr lang="en-US" dirty="0" smtClean="0">
                <a:latin typeface="Tahoma" pitchFamily="34" charset="0"/>
                <a:cs typeface="Tahoma" pitchFamily="34" charset="0"/>
              </a:rPr>
              <a:t>        </a:t>
            </a:r>
            <a:endParaRPr lang="en-US" sz="2400" b="1" dirty="0" smtClean="0">
              <a:latin typeface="Cataneo BT" pitchFamily="66" charset="0"/>
            </a:endParaRPr>
          </a:p>
        </p:txBody>
      </p:sp>
      <p:cxnSp>
        <p:nvCxnSpPr>
          <p:cNvPr id="5" name="Straight Connector 4"/>
          <p:cNvCxnSpPr/>
          <p:nvPr/>
        </p:nvCxnSpPr>
        <p:spPr>
          <a:xfrm rot="5400000">
            <a:off x="-3124200" y="3429000"/>
            <a:ext cx="68580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553200"/>
            <a:ext cx="9144000" cy="1588"/>
          </a:xfrm>
          <a:prstGeom prst="line">
            <a:avLst/>
          </a:prstGeom>
        </p:spPr>
        <p:style>
          <a:lnRef idx="1">
            <a:schemeClr val="accent1"/>
          </a:lnRef>
          <a:fillRef idx="0">
            <a:schemeClr val="accent1"/>
          </a:fillRef>
          <a:effectRef idx="0">
            <a:schemeClr val="accent1"/>
          </a:effectRef>
          <a:fontRef idx="minor">
            <a:schemeClr val="tx1"/>
          </a:fontRef>
        </p:style>
      </p:cxnSp>
      <p:pic>
        <p:nvPicPr>
          <p:cNvPr id="7" name="Picture 6" descr="pen.png"/>
          <p:cNvPicPr>
            <a:picLocks noChangeAspect="1"/>
          </p:cNvPicPr>
          <p:nvPr/>
        </p:nvPicPr>
        <p:blipFill>
          <a:blip r:embed="rId3"/>
          <a:stretch>
            <a:fillRect/>
          </a:stretch>
        </p:blipFill>
        <p:spPr>
          <a:xfrm>
            <a:off x="6972571" y="0"/>
            <a:ext cx="2171429" cy="2133333"/>
          </a:xfrm>
          <a:prstGeom prst="rect">
            <a:avLst/>
          </a:prstGeom>
        </p:spPr>
      </p:pic>
      <p:sp>
        <p:nvSpPr>
          <p:cNvPr id="8" name="Title 6"/>
          <p:cNvSpPr txBox="1">
            <a:spLocks/>
          </p:cNvSpPr>
          <p:nvPr/>
        </p:nvSpPr>
        <p:spPr>
          <a:xfrm>
            <a:off x="304800" y="381000"/>
            <a:ext cx="3124200" cy="6858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mn-lt"/>
              <a:ea typeface="+mj-ea"/>
              <a:cs typeface="Tahoma" pitchFamily="34" charset="0"/>
            </a:endParaRPr>
          </a:p>
        </p:txBody>
      </p:sp>
      <p:pic>
        <p:nvPicPr>
          <p:cNvPr id="5122" name="Picture 2" descr="C:\Documents and Settings\Majdoleen\Desktop\swar elflashe\18.bmp"/>
          <p:cNvPicPr>
            <a:picLocks noChangeAspect="1" noChangeArrowheads="1"/>
          </p:cNvPicPr>
          <p:nvPr/>
        </p:nvPicPr>
        <p:blipFill>
          <a:blip r:embed="rId4"/>
          <a:srcRect/>
          <a:stretch>
            <a:fillRect/>
          </a:stretch>
        </p:blipFill>
        <p:spPr bwMode="auto">
          <a:xfrm>
            <a:off x="3200400" y="2895600"/>
            <a:ext cx="2438400" cy="1371600"/>
          </a:xfrm>
          <a:prstGeom prst="rect">
            <a:avLst/>
          </a:prstGeom>
          <a:noFill/>
        </p:spPr>
      </p:pic>
      <p:pic>
        <p:nvPicPr>
          <p:cNvPr id="5123" name="Picture 3" descr="C:\Documents and Settings\Majdoleen\Desktop\swar elflashe\19.bmp"/>
          <p:cNvPicPr>
            <a:picLocks noChangeAspect="1" noChangeArrowheads="1"/>
          </p:cNvPicPr>
          <p:nvPr/>
        </p:nvPicPr>
        <p:blipFill>
          <a:blip r:embed="rId5"/>
          <a:srcRect/>
          <a:stretch>
            <a:fillRect/>
          </a:stretch>
        </p:blipFill>
        <p:spPr bwMode="auto">
          <a:xfrm>
            <a:off x="3200400" y="4648200"/>
            <a:ext cx="2438400" cy="13716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685800" y="228600"/>
            <a:ext cx="6477000" cy="60198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sz="2400" b="1" i="0" u="none" strike="noStrike" kern="1200" cap="none" spc="0" normalizeH="0" baseline="0" noProof="0" dirty="0" smtClean="0">
                <a:ln>
                  <a:noFill/>
                </a:ln>
                <a:solidFill>
                  <a:schemeClr val="tx1"/>
                </a:solidFill>
                <a:effectLst/>
                <a:uLnTx/>
                <a:uFillTx/>
                <a:latin typeface="Cataneo BT" pitchFamily="66" charset="0"/>
                <a:ea typeface="+mn-ea"/>
                <a:cs typeface="+mn-cs"/>
              </a:rPr>
              <a:t>9-XOR operation:</a:t>
            </a:r>
          </a:p>
          <a:p>
            <a:pPr marL="342900" marR="0" lvl="0" indent="-342900" algn="l" defTabSz="914400" rtl="0" eaLnBrk="1" fontAlgn="auto" latinLnBrk="0" hangingPunct="1">
              <a:lnSpc>
                <a:spcPct val="100000"/>
              </a:lnSpc>
              <a:spcBef>
                <a:spcPct val="20000"/>
              </a:spcBef>
              <a:spcAft>
                <a:spcPts val="0"/>
              </a:spcAft>
              <a:buClrTx/>
              <a:buSzTx/>
              <a:tabLst/>
              <a:defRPr/>
            </a:pPr>
            <a:endParaRPr kumimoji="0" lang="en-US" sz="2400" b="1" i="0" u="none" strike="noStrike" kern="1200" cap="none" spc="0" normalizeH="0" baseline="0" noProof="0" dirty="0" smtClean="0">
              <a:ln>
                <a:noFill/>
              </a:ln>
              <a:solidFill>
                <a:schemeClr val="tx1"/>
              </a:solidFill>
              <a:effectLst/>
              <a:uLnTx/>
              <a:uFillTx/>
              <a:latin typeface="Cataneo BT" pitchFamily="66" charset="0"/>
              <a:ea typeface="+mn-ea"/>
              <a:cs typeface="+mn-cs"/>
            </a:endParaRPr>
          </a:p>
          <a:p>
            <a:pPr marL="342900" indent="-342900" algn="just">
              <a:spcBef>
                <a:spcPct val="20000"/>
              </a:spcBef>
              <a:defRPr/>
            </a:pPr>
            <a:r>
              <a:rPr lang="en-US" dirty="0" smtClean="0">
                <a:latin typeface="Tahoma" pitchFamily="34" charset="0"/>
                <a:cs typeface="Tahoma" pitchFamily="34" charset="0"/>
              </a:rPr>
              <a:t>       The </a:t>
            </a:r>
            <a:r>
              <a:rPr lang="en-US" dirty="0" smtClean="0">
                <a:latin typeface="Tahoma" pitchFamily="34" charset="0"/>
                <a:cs typeface="Tahoma" pitchFamily="34" charset="0"/>
              </a:rPr>
              <a:t>XOR </a:t>
            </a:r>
            <a:r>
              <a:rPr lang="en-US" dirty="0" smtClean="0">
                <a:latin typeface="Tahoma" pitchFamily="34" charset="0"/>
                <a:cs typeface="Tahoma" pitchFamily="34" charset="0"/>
              </a:rPr>
              <a:t>operator </a:t>
            </a:r>
            <a:r>
              <a:rPr lang="en-US" dirty="0" smtClean="0">
                <a:latin typeface="Tahoma" pitchFamily="34" charset="0"/>
                <a:cs typeface="Tahoma" pitchFamily="34" charset="0"/>
              </a:rPr>
              <a:t>typically takes two </a:t>
            </a:r>
            <a:r>
              <a:rPr lang="en-US" dirty="0" smtClean="0">
                <a:latin typeface="Tahoma" pitchFamily="34" charset="0"/>
                <a:cs typeface="Tahoma" pitchFamily="34" charset="0"/>
                <a:hlinkClick r:id="rId2"/>
              </a:rPr>
              <a:t>binary</a:t>
            </a:r>
            <a:r>
              <a:rPr lang="en-US" dirty="0" smtClean="0">
                <a:latin typeface="Tahoma" pitchFamily="34" charset="0"/>
                <a:cs typeface="Tahoma" pitchFamily="34" charset="0"/>
              </a:rPr>
              <a:t> or </a:t>
            </a:r>
            <a:r>
              <a:rPr lang="en-US" dirty="0" err="1" smtClean="0">
                <a:latin typeface="Tahoma" pitchFamily="34" charset="0"/>
                <a:cs typeface="Tahoma" pitchFamily="34" charset="0"/>
                <a:hlinkClick r:id="rId3"/>
              </a:rPr>
              <a:t>graylevel</a:t>
            </a:r>
            <a:r>
              <a:rPr lang="en-US" dirty="0" smtClean="0">
                <a:latin typeface="Tahoma" pitchFamily="34" charset="0"/>
                <a:cs typeface="Tahoma" pitchFamily="34" charset="0"/>
                <a:hlinkClick r:id="rId3"/>
              </a:rPr>
              <a:t> images</a:t>
            </a:r>
            <a:r>
              <a:rPr lang="en-US" dirty="0" smtClean="0">
                <a:latin typeface="Tahoma" pitchFamily="34" charset="0"/>
                <a:cs typeface="Tahoma" pitchFamily="34" charset="0"/>
              </a:rPr>
              <a:t> as input, and outputs a third image whose </a:t>
            </a:r>
            <a:r>
              <a:rPr lang="en-US" dirty="0" smtClean="0">
                <a:latin typeface="Tahoma" pitchFamily="34" charset="0"/>
                <a:cs typeface="Tahoma" pitchFamily="34" charset="0"/>
                <a:hlinkClick r:id="rId4"/>
              </a:rPr>
              <a:t>pixel values</a:t>
            </a:r>
            <a:r>
              <a:rPr lang="en-US" dirty="0" smtClean="0">
                <a:latin typeface="Tahoma" pitchFamily="34" charset="0"/>
                <a:cs typeface="Tahoma" pitchFamily="34" charset="0"/>
              </a:rPr>
              <a:t> are just those of the first image, </a:t>
            </a:r>
            <a:r>
              <a:rPr lang="en-US" dirty="0" err="1" smtClean="0">
                <a:latin typeface="Tahoma" pitchFamily="34" charset="0"/>
                <a:cs typeface="Tahoma" pitchFamily="34" charset="0"/>
              </a:rPr>
              <a:t>XORed</a:t>
            </a:r>
            <a:r>
              <a:rPr lang="en-US" dirty="0" smtClean="0">
                <a:latin typeface="Tahoma" pitchFamily="34" charset="0"/>
                <a:cs typeface="Tahoma" pitchFamily="34" charset="0"/>
              </a:rPr>
              <a:t> with the corresponding pixels from the second. A variation of this operator takes a single input image and XORs each pixel with a specified constant value in order to produce the output. </a:t>
            </a:r>
          </a:p>
          <a:p>
            <a:pPr marL="342900" marR="0" lvl="0" indent="-342900" algn="just" defTabSz="914400" rtl="0" eaLnBrk="1" fontAlgn="auto" latinLnBrk="0" hangingPunct="1">
              <a:lnSpc>
                <a:spcPct val="100000"/>
              </a:lnSpc>
              <a:spcBef>
                <a:spcPct val="20000"/>
              </a:spcBef>
              <a:spcAft>
                <a:spcPts val="0"/>
              </a:spcAft>
              <a:buClrTx/>
              <a:buSzTx/>
              <a:tabLst/>
              <a:defRPr/>
            </a:pPr>
            <a:endParaRPr lang="en-US" dirty="0" smtClean="0">
              <a:latin typeface="Tahoma" pitchFamily="34" charset="0"/>
              <a:cs typeface="Tahoma" pitchFamily="34" charset="0"/>
            </a:endParaRPr>
          </a:p>
          <a:p>
            <a:pPr marL="342900" marR="0" lvl="0" indent="-342900" algn="just" defTabSz="914400" rtl="0" eaLnBrk="1" fontAlgn="auto" latinLnBrk="0" hangingPunct="1">
              <a:lnSpc>
                <a:spcPct val="100000"/>
              </a:lnSpc>
              <a:spcBef>
                <a:spcPct val="20000"/>
              </a:spcBef>
              <a:spcAft>
                <a:spcPts val="0"/>
              </a:spcAft>
              <a:buClrTx/>
              <a:buSzTx/>
              <a:tabLst/>
              <a:defRPr/>
            </a:pPr>
            <a:endParaRPr lang="en-US" sz="2400" b="1" dirty="0" smtClean="0">
              <a:latin typeface="Cataneo BT" pitchFamily="66" charset="0"/>
            </a:endParaRPr>
          </a:p>
          <a:p>
            <a:pPr marL="342900" lvl="0" indent="-342900" algn="just">
              <a:spcBef>
                <a:spcPct val="20000"/>
              </a:spcBef>
              <a:defRPr/>
            </a:pPr>
            <a:r>
              <a:rPr lang="en-US" dirty="0" smtClean="0">
                <a:latin typeface="Tahoma" pitchFamily="34" charset="0"/>
                <a:cs typeface="Tahoma" pitchFamily="34" charset="0"/>
              </a:rPr>
              <a:t>        </a:t>
            </a:r>
            <a:endParaRPr lang="en-US" sz="2400" b="1" dirty="0" smtClean="0">
              <a:latin typeface="Cataneo BT" pitchFamily="66" charset="0"/>
            </a:endParaRPr>
          </a:p>
        </p:txBody>
      </p:sp>
      <p:cxnSp>
        <p:nvCxnSpPr>
          <p:cNvPr id="5" name="Straight Connector 4"/>
          <p:cNvCxnSpPr/>
          <p:nvPr/>
        </p:nvCxnSpPr>
        <p:spPr>
          <a:xfrm rot="5400000">
            <a:off x="-3124200" y="3429000"/>
            <a:ext cx="68580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553200"/>
            <a:ext cx="9144000" cy="1588"/>
          </a:xfrm>
          <a:prstGeom prst="line">
            <a:avLst/>
          </a:prstGeom>
        </p:spPr>
        <p:style>
          <a:lnRef idx="1">
            <a:schemeClr val="accent1"/>
          </a:lnRef>
          <a:fillRef idx="0">
            <a:schemeClr val="accent1"/>
          </a:fillRef>
          <a:effectRef idx="0">
            <a:schemeClr val="accent1"/>
          </a:effectRef>
          <a:fontRef idx="minor">
            <a:schemeClr val="tx1"/>
          </a:fontRef>
        </p:style>
      </p:cxnSp>
      <p:pic>
        <p:nvPicPr>
          <p:cNvPr id="7" name="Picture 6" descr="pen.png"/>
          <p:cNvPicPr>
            <a:picLocks noChangeAspect="1"/>
          </p:cNvPicPr>
          <p:nvPr/>
        </p:nvPicPr>
        <p:blipFill>
          <a:blip r:embed="rId5"/>
          <a:stretch>
            <a:fillRect/>
          </a:stretch>
        </p:blipFill>
        <p:spPr>
          <a:xfrm>
            <a:off x="6972571" y="0"/>
            <a:ext cx="2171429" cy="2133333"/>
          </a:xfrm>
          <a:prstGeom prst="rect">
            <a:avLst/>
          </a:prstGeom>
        </p:spPr>
      </p:pic>
      <p:sp>
        <p:nvSpPr>
          <p:cNvPr id="8" name="Title 6"/>
          <p:cNvSpPr txBox="1">
            <a:spLocks/>
          </p:cNvSpPr>
          <p:nvPr/>
        </p:nvSpPr>
        <p:spPr>
          <a:xfrm>
            <a:off x="304800" y="381000"/>
            <a:ext cx="3124200" cy="6858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mn-lt"/>
              <a:ea typeface="+mj-ea"/>
              <a:cs typeface="Tahoma" pitchFamily="34" charset="0"/>
            </a:endParaRPr>
          </a:p>
        </p:txBody>
      </p:sp>
      <p:pic>
        <p:nvPicPr>
          <p:cNvPr id="6146" name="Picture 2" descr="pixxorb"/>
          <p:cNvPicPr>
            <a:picLocks noChangeAspect="1" noChangeArrowheads="1"/>
          </p:cNvPicPr>
          <p:nvPr/>
        </p:nvPicPr>
        <p:blipFill>
          <a:blip r:embed="rId6"/>
          <a:srcRect/>
          <a:stretch>
            <a:fillRect/>
          </a:stretch>
        </p:blipFill>
        <p:spPr bwMode="auto">
          <a:xfrm>
            <a:off x="3657600" y="3200400"/>
            <a:ext cx="1524000" cy="2416432"/>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685800" y="228600"/>
            <a:ext cx="6477000" cy="60198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lang="en-US" sz="2400" b="1" dirty="0" smtClean="0">
                <a:latin typeface="Cataneo BT" pitchFamily="66" charset="0"/>
              </a:rPr>
              <a:t>10-Fuzzy</a:t>
            </a:r>
            <a:r>
              <a:rPr kumimoji="0" lang="en-US" sz="2400" b="1" i="0" u="none" strike="noStrike" kern="1200" cap="none" spc="0" normalizeH="0" baseline="0" noProof="0" dirty="0" smtClean="0">
                <a:ln>
                  <a:noFill/>
                </a:ln>
                <a:solidFill>
                  <a:schemeClr val="tx1"/>
                </a:solidFill>
                <a:effectLst/>
                <a:uLnTx/>
                <a:uFillTx/>
                <a:latin typeface="Cataneo BT" pitchFamily="66" charset="0"/>
                <a:ea typeface="+mn-ea"/>
                <a:cs typeface="+mn-cs"/>
              </a:rPr>
              <a:t>:</a:t>
            </a:r>
          </a:p>
          <a:p>
            <a:pPr marL="342900" marR="0" lvl="0" indent="-342900" algn="l" defTabSz="914400" rtl="0" eaLnBrk="1" fontAlgn="auto" latinLnBrk="0" hangingPunct="1">
              <a:lnSpc>
                <a:spcPct val="100000"/>
              </a:lnSpc>
              <a:spcBef>
                <a:spcPct val="20000"/>
              </a:spcBef>
              <a:spcAft>
                <a:spcPts val="0"/>
              </a:spcAft>
              <a:buClrTx/>
              <a:buSzTx/>
              <a:tabLst/>
              <a:defRPr/>
            </a:pPr>
            <a:endParaRPr kumimoji="0" lang="en-US" sz="2400" b="1" i="0" u="none" strike="noStrike" kern="1200" cap="none" spc="0" normalizeH="0" baseline="0" noProof="0" dirty="0" smtClean="0">
              <a:ln>
                <a:noFill/>
              </a:ln>
              <a:solidFill>
                <a:schemeClr val="tx1"/>
              </a:solidFill>
              <a:effectLst/>
              <a:uLnTx/>
              <a:uFillTx/>
              <a:latin typeface="Cataneo BT" pitchFamily="66" charset="0"/>
              <a:ea typeface="+mn-ea"/>
              <a:cs typeface="+mn-cs"/>
            </a:endParaRPr>
          </a:p>
          <a:p>
            <a:pPr marL="342900" indent="-342900" algn="just">
              <a:spcBef>
                <a:spcPct val="20000"/>
              </a:spcBef>
              <a:defRPr/>
            </a:pPr>
            <a:r>
              <a:rPr lang="en-US" dirty="0" smtClean="0">
                <a:latin typeface="Tahoma" pitchFamily="34" charset="0"/>
                <a:cs typeface="Tahoma" pitchFamily="34" charset="0"/>
              </a:rPr>
              <a:t>       </a:t>
            </a:r>
            <a:endParaRPr lang="en-US" dirty="0" smtClean="0">
              <a:latin typeface="Tahoma" pitchFamily="34" charset="0"/>
              <a:cs typeface="Tahoma" pitchFamily="34" charset="0"/>
            </a:endParaRPr>
          </a:p>
          <a:p>
            <a:pPr marL="342900" marR="0" lvl="0" indent="-342900" algn="just" defTabSz="914400" rtl="0" eaLnBrk="1" fontAlgn="auto" latinLnBrk="0" hangingPunct="1">
              <a:lnSpc>
                <a:spcPct val="100000"/>
              </a:lnSpc>
              <a:spcBef>
                <a:spcPct val="20000"/>
              </a:spcBef>
              <a:spcAft>
                <a:spcPts val="0"/>
              </a:spcAft>
              <a:buClrTx/>
              <a:buSzTx/>
              <a:tabLst/>
              <a:defRPr/>
            </a:pPr>
            <a:endParaRPr lang="en-US" dirty="0" smtClean="0">
              <a:latin typeface="Tahoma" pitchFamily="34" charset="0"/>
              <a:cs typeface="Tahoma" pitchFamily="34" charset="0"/>
            </a:endParaRPr>
          </a:p>
          <a:p>
            <a:pPr marL="342900" marR="0" lvl="0" indent="-342900" algn="just" defTabSz="914400" rtl="0" eaLnBrk="1" fontAlgn="auto" latinLnBrk="0" hangingPunct="1">
              <a:lnSpc>
                <a:spcPct val="100000"/>
              </a:lnSpc>
              <a:spcBef>
                <a:spcPct val="20000"/>
              </a:spcBef>
              <a:spcAft>
                <a:spcPts val="0"/>
              </a:spcAft>
              <a:buClrTx/>
              <a:buSzTx/>
              <a:tabLst/>
              <a:defRPr/>
            </a:pPr>
            <a:endParaRPr lang="en-US" sz="2400" b="1" dirty="0" smtClean="0">
              <a:latin typeface="Cataneo BT" pitchFamily="66" charset="0"/>
            </a:endParaRPr>
          </a:p>
          <a:p>
            <a:pPr marL="342900" lvl="0" indent="-342900" algn="just">
              <a:spcBef>
                <a:spcPct val="20000"/>
              </a:spcBef>
              <a:defRPr/>
            </a:pPr>
            <a:r>
              <a:rPr lang="en-US" dirty="0" smtClean="0">
                <a:latin typeface="Tahoma" pitchFamily="34" charset="0"/>
                <a:cs typeface="Tahoma" pitchFamily="34" charset="0"/>
              </a:rPr>
              <a:t>        </a:t>
            </a:r>
            <a:endParaRPr lang="en-US" sz="2400" b="1" dirty="0" smtClean="0">
              <a:latin typeface="Cataneo BT" pitchFamily="66" charset="0"/>
            </a:endParaRPr>
          </a:p>
        </p:txBody>
      </p:sp>
      <p:cxnSp>
        <p:nvCxnSpPr>
          <p:cNvPr id="5" name="Straight Connector 4"/>
          <p:cNvCxnSpPr/>
          <p:nvPr/>
        </p:nvCxnSpPr>
        <p:spPr>
          <a:xfrm rot="5400000">
            <a:off x="-3124200" y="3429000"/>
            <a:ext cx="68580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553200"/>
            <a:ext cx="9144000" cy="1588"/>
          </a:xfrm>
          <a:prstGeom prst="line">
            <a:avLst/>
          </a:prstGeom>
        </p:spPr>
        <p:style>
          <a:lnRef idx="1">
            <a:schemeClr val="accent1"/>
          </a:lnRef>
          <a:fillRef idx="0">
            <a:schemeClr val="accent1"/>
          </a:fillRef>
          <a:effectRef idx="0">
            <a:schemeClr val="accent1"/>
          </a:effectRef>
          <a:fontRef idx="minor">
            <a:schemeClr val="tx1"/>
          </a:fontRef>
        </p:style>
      </p:cxnSp>
      <p:pic>
        <p:nvPicPr>
          <p:cNvPr id="7" name="Picture 6" descr="pen.png"/>
          <p:cNvPicPr>
            <a:picLocks noChangeAspect="1"/>
          </p:cNvPicPr>
          <p:nvPr/>
        </p:nvPicPr>
        <p:blipFill>
          <a:blip r:embed="rId2"/>
          <a:stretch>
            <a:fillRect/>
          </a:stretch>
        </p:blipFill>
        <p:spPr>
          <a:xfrm>
            <a:off x="6972571" y="0"/>
            <a:ext cx="2171429" cy="2133333"/>
          </a:xfrm>
          <a:prstGeom prst="rect">
            <a:avLst/>
          </a:prstGeom>
        </p:spPr>
      </p:pic>
      <p:sp>
        <p:nvSpPr>
          <p:cNvPr id="8" name="Title 6"/>
          <p:cNvSpPr txBox="1">
            <a:spLocks/>
          </p:cNvSpPr>
          <p:nvPr/>
        </p:nvSpPr>
        <p:spPr>
          <a:xfrm>
            <a:off x="228600" y="381000"/>
            <a:ext cx="3124200" cy="6858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mn-lt"/>
              <a:ea typeface="+mj-ea"/>
              <a:cs typeface="Tahoma" pitchFamily="34" charset="0"/>
            </a:endParaRPr>
          </a:p>
        </p:txBody>
      </p:sp>
      <p:pic>
        <p:nvPicPr>
          <p:cNvPr id="7170" name="Picture 2" descr="C:\Documents and Settings\Majdoleen\Desktop\fuzzy_images\red.jpg"/>
          <p:cNvPicPr>
            <a:picLocks noChangeAspect="1" noChangeArrowheads="1"/>
          </p:cNvPicPr>
          <p:nvPr/>
        </p:nvPicPr>
        <p:blipFill>
          <a:blip r:embed="rId3"/>
          <a:srcRect/>
          <a:stretch>
            <a:fillRect/>
          </a:stretch>
        </p:blipFill>
        <p:spPr bwMode="auto">
          <a:xfrm>
            <a:off x="661060" y="1295400"/>
            <a:ext cx="6273140" cy="4343400"/>
          </a:xfrm>
          <a:prstGeom prst="rect">
            <a:avLst/>
          </a:prstGeom>
          <a:noFill/>
        </p:spPr>
      </p:pic>
      <p:sp>
        <p:nvSpPr>
          <p:cNvPr id="11" name="Title 6"/>
          <p:cNvSpPr txBox="1">
            <a:spLocks/>
          </p:cNvSpPr>
          <p:nvPr/>
        </p:nvSpPr>
        <p:spPr>
          <a:xfrm>
            <a:off x="685800" y="5638800"/>
            <a:ext cx="3124200" cy="685800"/>
          </a:xfrm>
          <a:prstGeom prst="rect">
            <a:avLst/>
          </a:prstGeom>
        </p:spPr>
        <p:txBody>
          <a:bodyPr vert="horz" lIns="91440" tIns="45720" rIns="91440" bIns="45720" rtlCol="0" anchor="ctr">
            <a:noAutofit/>
          </a:bodyPr>
          <a:lstStyle/>
          <a:p>
            <a:pPr marL="342900" lvl="0" indent="-342900">
              <a:spcBef>
                <a:spcPct val="20000"/>
              </a:spcBef>
              <a:defRPr/>
            </a:pPr>
            <a:r>
              <a:rPr lang="en-US" sz="2400" b="1" dirty="0" smtClean="0">
                <a:latin typeface="Cataneo BT" pitchFamily="66" charset="0"/>
              </a:rPr>
              <a:t>First Input ---Red </a:t>
            </a:r>
            <a:endParaRPr lang="en-US" sz="2400" b="1" dirty="0" smtClean="0">
              <a:latin typeface="Cataneo BT" pitchFamily="66"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Majdoleen\Desktop\fuzzy_images\green.jpg"/>
          <p:cNvPicPr>
            <a:picLocks noChangeAspect="1" noChangeArrowheads="1"/>
          </p:cNvPicPr>
          <p:nvPr/>
        </p:nvPicPr>
        <p:blipFill>
          <a:blip r:embed="rId2"/>
          <a:srcRect/>
          <a:stretch>
            <a:fillRect/>
          </a:stretch>
        </p:blipFill>
        <p:spPr bwMode="auto">
          <a:xfrm>
            <a:off x="685800" y="152400"/>
            <a:ext cx="5562600" cy="2963254"/>
          </a:xfrm>
          <a:prstGeom prst="rect">
            <a:avLst/>
          </a:prstGeom>
          <a:noFill/>
        </p:spPr>
      </p:pic>
      <p:cxnSp>
        <p:nvCxnSpPr>
          <p:cNvPr id="6" name="Straight Connector 5"/>
          <p:cNvCxnSpPr/>
          <p:nvPr/>
        </p:nvCxnSpPr>
        <p:spPr>
          <a:xfrm rot="5400000">
            <a:off x="-3124200" y="3429000"/>
            <a:ext cx="68580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6553200"/>
            <a:ext cx="9144000" cy="1588"/>
          </a:xfrm>
          <a:prstGeom prst="line">
            <a:avLst/>
          </a:prstGeom>
        </p:spPr>
        <p:style>
          <a:lnRef idx="1">
            <a:schemeClr val="accent1"/>
          </a:lnRef>
          <a:fillRef idx="0">
            <a:schemeClr val="accent1"/>
          </a:fillRef>
          <a:effectRef idx="0">
            <a:schemeClr val="accent1"/>
          </a:effectRef>
          <a:fontRef idx="minor">
            <a:schemeClr val="tx1"/>
          </a:fontRef>
        </p:style>
      </p:cxnSp>
      <p:pic>
        <p:nvPicPr>
          <p:cNvPr id="8" name="Picture 7" descr="pen.png"/>
          <p:cNvPicPr>
            <a:picLocks noChangeAspect="1"/>
          </p:cNvPicPr>
          <p:nvPr/>
        </p:nvPicPr>
        <p:blipFill>
          <a:blip r:embed="rId3"/>
          <a:stretch>
            <a:fillRect/>
          </a:stretch>
        </p:blipFill>
        <p:spPr>
          <a:xfrm>
            <a:off x="6972571" y="0"/>
            <a:ext cx="2171429" cy="2133333"/>
          </a:xfrm>
          <a:prstGeom prst="rect">
            <a:avLst/>
          </a:prstGeom>
        </p:spPr>
      </p:pic>
      <p:sp>
        <p:nvSpPr>
          <p:cNvPr id="11" name="Title 6"/>
          <p:cNvSpPr txBox="1">
            <a:spLocks/>
          </p:cNvSpPr>
          <p:nvPr/>
        </p:nvSpPr>
        <p:spPr>
          <a:xfrm>
            <a:off x="6019800" y="457200"/>
            <a:ext cx="3124200" cy="685800"/>
          </a:xfrm>
          <a:prstGeom prst="rect">
            <a:avLst/>
          </a:prstGeom>
        </p:spPr>
        <p:txBody>
          <a:bodyPr vert="horz" lIns="91440" tIns="45720" rIns="91440" bIns="45720" rtlCol="0" anchor="ctr">
            <a:noAutofit/>
          </a:bodyPr>
          <a:lstStyle/>
          <a:p>
            <a:pPr marL="342900" lvl="0" indent="-342900">
              <a:spcBef>
                <a:spcPct val="20000"/>
              </a:spcBef>
              <a:defRPr/>
            </a:pPr>
            <a:r>
              <a:rPr lang="en-US" sz="2400" b="1" dirty="0" smtClean="0">
                <a:latin typeface="Cataneo BT" pitchFamily="66" charset="0"/>
              </a:rPr>
              <a:t>   Second Input </a:t>
            </a:r>
          </a:p>
          <a:p>
            <a:pPr marL="342900" lvl="0" indent="-342900">
              <a:spcBef>
                <a:spcPct val="20000"/>
              </a:spcBef>
              <a:defRPr/>
            </a:pPr>
            <a:r>
              <a:rPr lang="en-US" sz="2400" b="1" dirty="0" smtClean="0">
                <a:latin typeface="Cataneo BT" pitchFamily="66" charset="0"/>
              </a:rPr>
              <a:t> </a:t>
            </a:r>
            <a:r>
              <a:rPr lang="en-US" sz="2400" b="1" dirty="0" smtClean="0">
                <a:latin typeface="Cataneo BT" pitchFamily="66" charset="0"/>
              </a:rPr>
              <a:t>    Green </a:t>
            </a:r>
            <a:endParaRPr lang="en-US" sz="2400" b="1" dirty="0" smtClean="0">
              <a:latin typeface="Cataneo BT" pitchFamily="66" charset="0"/>
            </a:endParaRPr>
          </a:p>
        </p:txBody>
      </p:sp>
      <p:pic>
        <p:nvPicPr>
          <p:cNvPr id="8195" name="Picture 3" descr="C:\Documents and Settings\Majdoleen\Desktop\fuzzy_images\blue.jpg"/>
          <p:cNvPicPr>
            <a:picLocks noChangeAspect="1" noChangeArrowheads="1"/>
          </p:cNvPicPr>
          <p:nvPr/>
        </p:nvPicPr>
        <p:blipFill>
          <a:blip r:embed="rId4"/>
          <a:srcRect/>
          <a:stretch>
            <a:fillRect/>
          </a:stretch>
        </p:blipFill>
        <p:spPr bwMode="auto">
          <a:xfrm>
            <a:off x="685800" y="3276600"/>
            <a:ext cx="5562600" cy="2971800"/>
          </a:xfrm>
          <a:prstGeom prst="rect">
            <a:avLst/>
          </a:prstGeom>
          <a:noFill/>
        </p:spPr>
      </p:pic>
      <p:sp>
        <p:nvSpPr>
          <p:cNvPr id="14" name="Rectangle 13"/>
          <p:cNvSpPr/>
          <p:nvPr/>
        </p:nvSpPr>
        <p:spPr>
          <a:xfrm>
            <a:off x="6553200" y="3733800"/>
            <a:ext cx="4572000" cy="904863"/>
          </a:xfrm>
          <a:prstGeom prst="rect">
            <a:avLst/>
          </a:prstGeom>
        </p:spPr>
        <p:txBody>
          <a:bodyPr>
            <a:spAutoFit/>
          </a:bodyPr>
          <a:lstStyle/>
          <a:p>
            <a:pPr marL="342900" lvl="0" indent="-342900">
              <a:spcBef>
                <a:spcPct val="20000"/>
              </a:spcBef>
              <a:defRPr/>
            </a:pPr>
            <a:r>
              <a:rPr lang="en-US" sz="2400" b="1" dirty="0" smtClean="0">
                <a:latin typeface="Cataneo BT" pitchFamily="66" charset="0"/>
              </a:rPr>
              <a:t> </a:t>
            </a:r>
            <a:r>
              <a:rPr lang="en-US" sz="2400" b="1" dirty="0" smtClean="0">
                <a:latin typeface="Cataneo BT" pitchFamily="66" charset="0"/>
              </a:rPr>
              <a:t>Third Input </a:t>
            </a:r>
            <a:endParaRPr lang="en-US" sz="2400" b="1" dirty="0" smtClean="0">
              <a:latin typeface="Cataneo BT" pitchFamily="66" charset="0"/>
            </a:endParaRPr>
          </a:p>
          <a:p>
            <a:pPr marL="342900" lvl="0" indent="-342900">
              <a:spcBef>
                <a:spcPct val="20000"/>
              </a:spcBef>
              <a:defRPr/>
            </a:pPr>
            <a:r>
              <a:rPr lang="en-US" sz="2400" b="1" dirty="0" smtClean="0">
                <a:latin typeface="Cataneo BT" pitchFamily="66" charset="0"/>
              </a:rPr>
              <a:t>    </a:t>
            </a:r>
            <a:r>
              <a:rPr lang="en-US" sz="2400" b="1" dirty="0" smtClean="0">
                <a:latin typeface="Cataneo BT" pitchFamily="66" charset="0"/>
              </a:rPr>
              <a:t>Blue</a:t>
            </a:r>
            <a:endParaRPr lang="en-US" sz="2400" b="1" dirty="0" smtClean="0">
              <a:latin typeface="Cataneo BT" pitchFamily="66"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rot="5400000">
            <a:off x="-3124200" y="3429000"/>
            <a:ext cx="68580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553200"/>
            <a:ext cx="9144000" cy="1588"/>
          </a:xfrm>
          <a:prstGeom prst="line">
            <a:avLst/>
          </a:prstGeom>
        </p:spPr>
        <p:style>
          <a:lnRef idx="1">
            <a:schemeClr val="accent1"/>
          </a:lnRef>
          <a:fillRef idx="0">
            <a:schemeClr val="accent1"/>
          </a:fillRef>
          <a:effectRef idx="0">
            <a:schemeClr val="accent1"/>
          </a:effectRef>
          <a:fontRef idx="minor">
            <a:schemeClr val="tx1"/>
          </a:fontRef>
        </p:style>
      </p:cxnSp>
      <p:pic>
        <p:nvPicPr>
          <p:cNvPr id="7" name="Picture 6" descr="pen.png"/>
          <p:cNvPicPr>
            <a:picLocks noChangeAspect="1"/>
          </p:cNvPicPr>
          <p:nvPr/>
        </p:nvPicPr>
        <p:blipFill>
          <a:blip r:embed="rId2"/>
          <a:stretch>
            <a:fillRect/>
          </a:stretch>
        </p:blipFill>
        <p:spPr>
          <a:xfrm>
            <a:off x="6972571" y="0"/>
            <a:ext cx="2171429" cy="2133333"/>
          </a:xfrm>
          <a:prstGeom prst="rect">
            <a:avLst/>
          </a:prstGeom>
        </p:spPr>
      </p:pic>
      <p:sp>
        <p:nvSpPr>
          <p:cNvPr id="8" name="Title 6"/>
          <p:cNvSpPr txBox="1">
            <a:spLocks/>
          </p:cNvSpPr>
          <p:nvPr/>
        </p:nvSpPr>
        <p:spPr>
          <a:xfrm>
            <a:off x="6019800" y="457200"/>
            <a:ext cx="3124200" cy="685800"/>
          </a:xfrm>
          <a:prstGeom prst="rect">
            <a:avLst/>
          </a:prstGeom>
        </p:spPr>
        <p:txBody>
          <a:bodyPr vert="horz" lIns="91440" tIns="45720" rIns="91440" bIns="45720" rtlCol="0" anchor="ctr">
            <a:noAutofit/>
          </a:bodyPr>
          <a:lstStyle/>
          <a:p>
            <a:pPr marL="342900" lvl="0" indent="-342900">
              <a:spcBef>
                <a:spcPct val="20000"/>
              </a:spcBef>
              <a:defRPr/>
            </a:pPr>
            <a:r>
              <a:rPr lang="en-US" sz="2400" b="1" dirty="0" smtClean="0">
                <a:latin typeface="Cataneo BT" pitchFamily="66" charset="0"/>
              </a:rPr>
              <a:t>   Fourth Input </a:t>
            </a:r>
          </a:p>
          <a:p>
            <a:pPr marL="342900" lvl="0" indent="-342900">
              <a:spcBef>
                <a:spcPct val="20000"/>
              </a:spcBef>
              <a:defRPr/>
            </a:pPr>
            <a:r>
              <a:rPr lang="en-US" sz="2400" b="1" dirty="0" smtClean="0">
                <a:latin typeface="Cataneo BT" pitchFamily="66" charset="0"/>
              </a:rPr>
              <a:t> </a:t>
            </a:r>
            <a:r>
              <a:rPr lang="en-US" sz="2400" b="1" dirty="0" smtClean="0">
                <a:latin typeface="Cataneo BT" pitchFamily="66" charset="0"/>
              </a:rPr>
              <a:t>    Black</a:t>
            </a:r>
            <a:endParaRPr lang="en-US" sz="2400" b="1" dirty="0" smtClean="0">
              <a:latin typeface="Cataneo BT" pitchFamily="66" charset="0"/>
            </a:endParaRPr>
          </a:p>
        </p:txBody>
      </p:sp>
      <p:sp>
        <p:nvSpPr>
          <p:cNvPr id="10" name="Rectangle 9"/>
          <p:cNvSpPr/>
          <p:nvPr/>
        </p:nvSpPr>
        <p:spPr>
          <a:xfrm>
            <a:off x="6553200" y="3733800"/>
            <a:ext cx="4572000" cy="461665"/>
          </a:xfrm>
          <a:prstGeom prst="rect">
            <a:avLst/>
          </a:prstGeom>
        </p:spPr>
        <p:txBody>
          <a:bodyPr>
            <a:spAutoFit/>
          </a:bodyPr>
          <a:lstStyle/>
          <a:p>
            <a:pPr marL="342900" lvl="0" indent="-342900">
              <a:spcBef>
                <a:spcPct val="20000"/>
              </a:spcBef>
              <a:defRPr/>
            </a:pPr>
            <a:r>
              <a:rPr lang="en-US" sz="2400" b="1" dirty="0" smtClean="0">
                <a:latin typeface="Cataneo BT" pitchFamily="66" charset="0"/>
              </a:rPr>
              <a:t>Output </a:t>
            </a:r>
            <a:endParaRPr lang="en-US" sz="2400" b="1" dirty="0" smtClean="0">
              <a:latin typeface="Cataneo BT" pitchFamily="66" charset="0"/>
            </a:endParaRPr>
          </a:p>
        </p:txBody>
      </p:sp>
      <p:pic>
        <p:nvPicPr>
          <p:cNvPr id="9218" name="Picture 2" descr="C:\Documents and Settings\Majdoleen\Desktop\fuzzy_images\black.jpg"/>
          <p:cNvPicPr>
            <a:picLocks noChangeAspect="1" noChangeArrowheads="1"/>
          </p:cNvPicPr>
          <p:nvPr/>
        </p:nvPicPr>
        <p:blipFill>
          <a:blip r:embed="rId3"/>
          <a:srcRect/>
          <a:stretch>
            <a:fillRect/>
          </a:stretch>
        </p:blipFill>
        <p:spPr bwMode="auto">
          <a:xfrm>
            <a:off x="685800" y="152400"/>
            <a:ext cx="5562600" cy="2933700"/>
          </a:xfrm>
          <a:prstGeom prst="rect">
            <a:avLst/>
          </a:prstGeom>
          <a:noFill/>
        </p:spPr>
      </p:pic>
      <p:pic>
        <p:nvPicPr>
          <p:cNvPr id="9219" name="Picture 3" descr="C:\Documents and Settings\Majdoleen\Desktop\fuzzy_images\majd_fuzzy.jpg"/>
          <p:cNvPicPr>
            <a:picLocks noChangeAspect="1" noChangeArrowheads="1"/>
          </p:cNvPicPr>
          <p:nvPr/>
        </p:nvPicPr>
        <p:blipFill>
          <a:blip r:embed="rId4"/>
          <a:srcRect/>
          <a:stretch>
            <a:fillRect/>
          </a:stretch>
        </p:blipFill>
        <p:spPr bwMode="auto">
          <a:xfrm>
            <a:off x="685800" y="3276600"/>
            <a:ext cx="5562600" cy="2895600"/>
          </a:xfrm>
          <a:prstGeom prst="rect">
            <a:avLst/>
          </a:prstGeom>
          <a:noFill/>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328</TotalTime>
  <Words>428</Words>
  <Application>Microsoft Office PowerPoint</Application>
  <PresentationFormat>On-screen Show (4:3)</PresentationFormat>
  <Paragraphs>66</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Signature Recognition</vt:lpstr>
      <vt:lpstr>Prepare Image…</vt:lpstr>
      <vt:lpstr>Slide 3</vt:lpstr>
      <vt:lpstr>Slide 4</vt:lpstr>
      <vt:lpstr>Slide 5</vt:lpstr>
      <vt:lpstr>Slide 6</vt:lpstr>
      <vt:lpstr>Slide 7</vt:lpstr>
      <vt:lpstr>Slide 8</vt:lpstr>
      <vt:lpstr>Slide 9</vt:lpstr>
      <vt:lpstr>Slide 10</vt:lpstr>
      <vt:lpstr>Slide 11</vt:lpstr>
      <vt:lpstr>Slide 12</vt:lpstr>
    </vt:vector>
  </TitlesOfParts>
  <Company>Computer Organization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Signature Recognition</dc:title>
  <dc:creator>Majdoleen Abu Taqa</dc:creator>
  <cp:lastModifiedBy>Majdoleen Abu Taqa</cp:lastModifiedBy>
  <cp:revision>37</cp:revision>
  <dcterms:created xsi:type="dcterms:W3CDTF">2009-12-15T22:50:13Z</dcterms:created>
  <dcterms:modified xsi:type="dcterms:W3CDTF">2009-12-16T13:53:20Z</dcterms:modified>
</cp:coreProperties>
</file>