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6" r:id="rId2"/>
    <p:sldId id="257" r:id="rId3"/>
    <p:sldId id="259" r:id="rId4"/>
    <p:sldId id="273" r:id="rId5"/>
    <p:sldId id="32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0" r:id="rId19"/>
    <p:sldId id="274" r:id="rId20"/>
    <p:sldId id="275" r:id="rId21"/>
    <p:sldId id="276" r:id="rId22"/>
    <p:sldId id="277" r:id="rId23"/>
    <p:sldId id="278" r:id="rId24"/>
    <p:sldId id="279" r:id="rId25"/>
    <p:sldId id="288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90" r:id="rId35"/>
    <p:sldId id="298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10" r:id="rId51"/>
    <p:sldId id="306" r:id="rId52"/>
    <p:sldId id="307" r:id="rId53"/>
    <p:sldId id="311" r:id="rId54"/>
    <p:sldId id="308" r:id="rId55"/>
    <p:sldId id="309" r:id="rId56"/>
    <p:sldId id="313" r:id="rId57"/>
    <p:sldId id="312" r:id="rId58"/>
    <p:sldId id="314" r:id="rId59"/>
    <p:sldId id="315" r:id="rId60"/>
    <p:sldId id="319" r:id="rId61"/>
    <p:sldId id="320" r:id="rId62"/>
    <p:sldId id="321" r:id="rId63"/>
    <p:sldId id="322" r:id="rId64"/>
    <p:sldId id="324" r:id="rId65"/>
    <p:sldId id="325" r:id="rId66"/>
    <p:sldId id="327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D7697-F6FD-42A4-AD1A-556DD2C20F7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2D3CF-C13E-4911-ABA9-98550453C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2D3CF-C13E-4911-ABA9-98550453CDD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2D3CF-C13E-4911-ABA9-98550453CDD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2133600"/>
          </a:xfrm>
        </p:spPr>
        <p:txBody>
          <a:bodyPr>
            <a:normAutofit/>
          </a:bodyPr>
          <a:lstStyle/>
          <a:p>
            <a:pPr lvl="0" defTabSz="1082647">
              <a:spcBef>
                <a:spcPts val="0"/>
              </a:spcBef>
            </a:pPr>
            <a:r>
              <a:rPr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An-</a:t>
            </a:r>
            <a:r>
              <a:rPr lang="en-US" sz="2400" b="1" dirty="0" err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Najah</a:t>
            </a:r>
            <a:r>
              <a:rPr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National University</a:t>
            </a:r>
            <a:br>
              <a:rPr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Faculty Of Engineering</a:t>
            </a:r>
            <a:br>
              <a:rPr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Building Engineering Department</a:t>
            </a:r>
            <a:r>
              <a:rPr lang="en-US" sz="21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21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5029200"/>
            <a:ext cx="3505200" cy="12954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Supervisor: </a:t>
            </a:r>
          </a:p>
          <a:p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Aamir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Al-Sharif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0"/>
            <a:ext cx="1447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53626" y="2209800"/>
            <a:ext cx="43043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Environmental Friendly Villa 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457200" y="4724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Prepared by: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Iyad Rawajbeh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Fayez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Mahameed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Salah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Aljammal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Shami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Shami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North elevation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979" y="1524000"/>
            <a:ext cx="91010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South elevation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177" y="1295400"/>
            <a:ext cx="902434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East elevation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69" y="990600"/>
            <a:ext cx="888082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West elevation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3225" y="1371600"/>
            <a:ext cx="8753434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Section:1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7737" y="1066800"/>
            <a:ext cx="8737933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Section:2</a:t>
            </a:r>
            <a:endParaRPr lang="en-US" sz="28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215" y="1152598"/>
            <a:ext cx="8980785" cy="532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Architectural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533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3D model 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24" y="1981200"/>
            <a:ext cx="902880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3D model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54806"/>
            <a:ext cx="9144000" cy="578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796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data: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1-Compressive strength of Concrete “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f′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lv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columns and slabs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f′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 28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all other elements in structure such as blinding and bracing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f′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 16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2-Yielding strength of steel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 Bearing capacity of soil = 300 KN/m2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4-Loads Used:-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Dead load (superimposed) = 4 KN/𝑚2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Live load = 3 KN/𝑚2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Outline:-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of the Project</a:t>
            </a:r>
          </a:p>
          <a:p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</a:p>
          <a:p>
            <a:endParaRPr lang="en-GB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systems 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way ribbed slab in almost system.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Tow way ribbed slab  in one area.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thickness =30cm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r>
              <a:rPr lang="en-US" sz="40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  <a:r>
              <a:rPr lang="en-US" sz="3200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: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Columns :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Footings :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09800" y="1219200"/>
          <a:ext cx="6096000" cy="113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Main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beam </a:t>
                      </a:r>
                      <a:endParaRPr lang="en-US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(700*300)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Secondary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beam</a:t>
                      </a:r>
                      <a:endParaRPr lang="en-US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(500*300)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0" y="3429000"/>
          <a:ext cx="6096000" cy="113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Rectangular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column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(300*600)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Circular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column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D(400)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362200" y="5181600"/>
          <a:ext cx="6096000" cy="113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Center Footing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(2.20*1.80)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Edge footing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(1.20*1.50)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in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53833"/>
            <a:ext cx="5562600" cy="562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Compatibility : By starting animation for the MODAL deformed shape, the whole structure was moving as one unit.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799" y="2286000"/>
            <a:ext cx="5676485" cy="437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Equilibrium :</a:t>
            </a: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Deflection: Maximum allowed deflection = 6.8/240=28 mm</a:t>
            </a:r>
          </a:p>
          <a:p>
            <a:pPr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deflection found by ETAPS = 5.6 mm &lt; 28 mm.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995732"/>
              </p:ext>
            </p:extLst>
          </p:nvPr>
        </p:nvGraphicFramePr>
        <p:xfrm>
          <a:off x="1828800" y="1828800"/>
          <a:ext cx="6705600" cy="1179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</a:tblGrid>
              <a:tr h="379417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099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23912 </a:t>
                      </a:r>
                      <a:r>
                        <a:rPr lang="en-US" sz="2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22137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7.4 %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4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</a:t>
                      </a:r>
                      <a:endParaRPr lang="en-US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4140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4302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3.7%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Check of internal forces: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2819400"/>
          <a:ext cx="6096000" cy="13025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24000"/>
                <a:gridCol w="1676400"/>
                <a:gridCol w="16764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Number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ETAPS moment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Manual moment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Error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Slabs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13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14.3</a:t>
                      </a:r>
                      <a:endParaRPr lang="en-US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Beams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183.5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168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Arial"/>
                        </a:rPr>
                        <a:t>9.2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Using response spectrum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W= 23269 KN , Include D.L+S.D+0.25LL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R= 5.5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Ca=0.2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=0.2</a:t>
            </a:r>
            <a:endParaRPr lang="ar-S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e-I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0.5 sec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= 1692.3 KN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00225"/>
            <a:ext cx="42672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flexure moment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621" y="2057400"/>
            <a:ext cx="836259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flexure moment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52600"/>
            <a:ext cx="6172200" cy="496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Beams reinforcement:</a:t>
            </a:r>
            <a:endParaRPr lang="en-US" sz="4000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851" y="1981200"/>
            <a:ext cx="9033996" cy="34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92162"/>
          </a:xfrm>
          <a:ln w="28575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of the project 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Columns reinforcement:</a:t>
            </a:r>
            <a:endParaRPr lang="en-US" sz="4000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09800"/>
            <a:ext cx="408689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122806"/>
            <a:ext cx="3152775" cy="486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Footing reinforcement:</a:t>
            </a:r>
            <a:endParaRPr lang="en-US" sz="4000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76581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4343400"/>
            <a:ext cx="4800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Stair reinforcement:</a:t>
            </a:r>
            <a:endParaRPr lang="en-US" sz="4000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5594" y="1981200"/>
            <a:ext cx="868538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 </a:t>
            </a:r>
            <a:b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analysis – Annual sun path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352549"/>
            <a:ext cx="6865166" cy="504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Glass Geodesic dome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2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066800"/>
            <a:ext cx="7592485" cy="3276600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343400"/>
            <a:ext cx="800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77200" cy="1066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factor:</a:t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average day light factor for the salon equal 6.67%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fbcdn-sphotos-e-a.akamaihd.net/hphotos-ak-xlf1/v/t34.0-12/12311985_1172718229424513_1585382377_n.jpg?oh=81b1488e8844228884c5c572095907b2&amp;oe=565D12F0&amp;__gda__=1448938165_efe9a85a34155ce67f0d2696c847f0b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6705600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77200" cy="1066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factor:</a:t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average day light factor for the bed room equal 3.78%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غرفة نووم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143000" y="1581150"/>
            <a:ext cx="7010400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Layers of external walls:</a:t>
            </a:r>
            <a:endParaRPr lang="en-US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295400"/>
            <a:ext cx="480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2862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Layers of ceiling:</a:t>
            </a:r>
            <a:endParaRPr lang="en-US" sz="32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495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524000"/>
            <a:ext cx="4648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361156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Architectural</a:t>
            </a:r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Loads for salon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429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5257800"/>
            <a:ext cx="6705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Loads for living room</a:t>
            </a:r>
            <a:endParaRPr lang="en-US" sz="3200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807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8006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Solar design in summer: 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7848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Solar design in winter: 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Shading device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modularshades.com.au/img/iprod_skyligh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93420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Natural ventilation 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2743200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04800"/>
            <a:ext cx="4495800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Water treatment: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Water treatment:</a:t>
            </a:r>
            <a:endParaRPr lang="en-US" sz="3200" dirty="0"/>
          </a:p>
        </p:txBody>
      </p:sp>
      <p:pic>
        <p:nvPicPr>
          <p:cNvPr id="4" name="Content Placeholder 3" descr="E:\Iyad\مشروع تخرج 2\12319409_1174574189238917_1657630172_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447800"/>
            <a:ext cx="5410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Electrical Design </a:t>
            </a:r>
            <a:b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Artificial lighting using “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Site plan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103594"/>
            <a:ext cx="7315199" cy="579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Luminaires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used: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8001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114800"/>
            <a:ext cx="777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analysis- Salon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6934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105399"/>
            <a:ext cx="8077200" cy="17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3D Model Guest room: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iyad rawajbeh\Desktop\كهربا\Captur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1291" y="1447800"/>
            <a:ext cx="797930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Luminaires</a:t>
            </a:r>
            <a:r>
              <a:rPr lang="ar-S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used:</a:t>
            </a:r>
            <a:endParaRPr lang="en-US" sz="3200" dirty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analysis- Guest room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066801"/>
            <a:ext cx="6705600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5029200"/>
            <a:ext cx="76200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Lighting Distribution 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Lighting Distribution :</a:t>
            </a:r>
            <a:endParaRPr lang="en-US" sz="3200" dirty="0"/>
          </a:p>
        </p:txBody>
      </p:sp>
      <p:pic>
        <p:nvPicPr>
          <p:cNvPr id="573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002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1- water supply system</a:t>
            </a:r>
            <a:endParaRPr lang="en-US" sz="3200" dirty="0"/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477000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1- water supply system</a:t>
            </a:r>
            <a:endParaRPr lang="en-US" sz="3200" dirty="0"/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5437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Basement floor: The basement floor has an area of 478 m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37802"/>
            <a:ext cx="6629400" cy="561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2-  drainage system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drainage system divided into two types: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Black water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Gray water</a:t>
            </a:r>
          </a:p>
          <a:p>
            <a:endParaRPr lang="en-US" dirty="0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743200"/>
            <a:ext cx="7162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2-  drainage system</a:t>
            </a:r>
            <a:endParaRPr lang="en-US" sz="3200" dirty="0"/>
          </a:p>
        </p:txBody>
      </p:sp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6400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3-Rain water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7315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4- H-VAC system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447800"/>
            <a:ext cx="7239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4- H-VAC system</a:t>
            </a:r>
            <a:endParaRPr lang="en-US" sz="3200" dirty="0"/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6934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total cost is 2400000 NIS</a:t>
            </a:r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cost for 1m</a:t>
            </a:r>
            <a:r>
              <a:rPr lang="en-US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is 1500 NIS</a:t>
            </a:r>
            <a:endParaRPr lang="en-US" dirty="0" smtClean="0"/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yad rawajbeh\Desktop\555555555555555555555555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8380"/>
            <a:ext cx="9144000" cy="6876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Ground floor: The ground floor has an area of 516 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399"/>
            <a:ext cx="6844978" cy="601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First floor: The First floor has an area of 476 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980240"/>
            <a:ext cx="7162799" cy="589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lvl="0"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Roof floor: The roof has an area of 120 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7154034" cy="592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553</Words>
  <Application>Microsoft Office PowerPoint</Application>
  <PresentationFormat>On-screen Show (4:3)</PresentationFormat>
  <Paragraphs>177</Paragraphs>
  <Slides>66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An-Najah National University Faculty Of Engineering Building Engineering Department </vt:lpstr>
      <vt:lpstr> Outline:-</vt:lpstr>
      <vt:lpstr>Site of the project  </vt:lpstr>
      <vt:lpstr>Architectural Design</vt:lpstr>
      <vt:lpstr>Site plan</vt:lpstr>
      <vt:lpstr>Basement floor: The basement floor has an area of 478 m2. </vt:lpstr>
      <vt:lpstr>Ground floor: The ground floor has an area of 516 m2</vt:lpstr>
      <vt:lpstr>First floor: The First floor has an area of 476 m2 </vt:lpstr>
      <vt:lpstr>Roof floor: The roof has an area of 120 m2  </vt:lpstr>
      <vt:lpstr>North elevation</vt:lpstr>
      <vt:lpstr>South elevation</vt:lpstr>
      <vt:lpstr>East elevation</vt:lpstr>
      <vt:lpstr>West elevation</vt:lpstr>
      <vt:lpstr>Section:1</vt:lpstr>
      <vt:lpstr>Section:2</vt:lpstr>
      <vt:lpstr>Architectural Design</vt:lpstr>
      <vt:lpstr>3D model  </vt:lpstr>
      <vt:lpstr>Structural design</vt:lpstr>
      <vt:lpstr>Design data: </vt:lpstr>
      <vt:lpstr>Structural systems :</vt:lpstr>
      <vt:lpstr>Structural elements:</vt:lpstr>
      <vt:lpstr>3D Model in Etabs</vt:lpstr>
      <vt:lpstr>Checks :</vt:lpstr>
      <vt:lpstr>Checks :</vt:lpstr>
      <vt:lpstr>Checks :</vt:lpstr>
      <vt:lpstr>Seismic design Using response spectrum  </vt:lpstr>
      <vt:lpstr>Design for flexure moment</vt:lpstr>
      <vt:lpstr>Design for flexure moment</vt:lpstr>
      <vt:lpstr>Beams reinforcement:</vt:lpstr>
      <vt:lpstr>Columns reinforcement:</vt:lpstr>
      <vt:lpstr>Footing reinforcement:</vt:lpstr>
      <vt:lpstr>Stair reinforcement:</vt:lpstr>
      <vt:lpstr>Environmental design  </vt:lpstr>
      <vt:lpstr>Ecotect analysis – Annual sun path </vt:lpstr>
      <vt:lpstr>Glass Geodesic dome</vt:lpstr>
      <vt:lpstr>Daylight factor: The average day light factor for the salon equal 6.67%</vt:lpstr>
      <vt:lpstr>Daylight factor: The average day light factor for the bed room equal 3.78%</vt:lpstr>
      <vt:lpstr>Layers of external walls:</vt:lpstr>
      <vt:lpstr>Layers of ceiling:</vt:lpstr>
      <vt:lpstr>Thermal Loads for salon</vt:lpstr>
      <vt:lpstr>Thermal Loads for living room</vt:lpstr>
      <vt:lpstr>Solar design in summer:  </vt:lpstr>
      <vt:lpstr>Solar design in winter:  </vt:lpstr>
      <vt:lpstr>Shading device </vt:lpstr>
      <vt:lpstr>Natural ventilation </vt:lpstr>
      <vt:lpstr>Water treatment:</vt:lpstr>
      <vt:lpstr>Water treatment:</vt:lpstr>
      <vt:lpstr> Electrical Design  </vt:lpstr>
      <vt:lpstr>Artificial lighting using “Dialux”</vt:lpstr>
      <vt:lpstr>Luminaires used:</vt:lpstr>
      <vt:lpstr>Dialux analysis- Salon</vt:lpstr>
      <vt:lpstr>3D Model Guest room:</vt:lpstr>
      <vt:lpstr>Luminaires used:</vt:lpstr>
      <vt:lpstr>Dialux analysis- Guest room</vt:lpstr>
      <vt:lpstr> Lighting Distribution :</vt:lpstr>
      <vt:lpstr> Lighting Distribution :</vt:lpstr>
      <vt:lpstr>Mechanical design</vt:lpstr>
      <vt:lpstr>1- water supply system</vt:lpstr>
      <vt:lpstr>1- water supply system</vt:lpstr>
      <vt:lpstr>2-  drainage system</vt:lpstr>
      <vt:lpstr>2-  drainage system</vt:lpstr>
      <vt:lpstr>3-Rain water </vt:lpstr>
      <vt:lpstr>4- H-VAC system  </vt:lpstr>
      <vt:lpstr>4- H-VAC system</vt:lpstr>
      <vt:lpstr>Cost</vt:lpstr>
      <vt:lpstr>Slide 66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Building Engineering Department </dc:title>
  <dc:creator>iyad rawajbeh</dc:creator>
  <cp:lastModifiedBy>iyad rawajbeh</cp:lastModifiedBy>
  <cp:revision>93</cp:revision>
  <dcterms:created xsi:type="dcterms:W3CDTF">2006-08-16T00:00:00Z</dcterms:created>
  <dcterms:modified xsi:type="dcterms:W3CDTF">2015-12-20T21:07:22Z</dcterms:modified>
</cp:coreProperties>
</file>