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760bbc0ec8_1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760bbc0e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760bbc0ec8_1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60bbc0ec8_1_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60bbc0ec8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760bbc0ec8_1_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390525" y="427039"/>
            <a:ext cx="8455025" cy="11445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  <a:defRPr sz="60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371600" y="1577976"/>
            <a:ext cx="6400800" cy="574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CBB04"/>
              </a:buClr>
              <a:buSzPts val="3200"/>
              <a:buNone/>
              <a:defRPr sz="3200">
                <a:solidFill>
                  <a:srgbClr val="FCBB04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96331" y="-113506"/>
            <a:ext cx="435133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57200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57200" y="1825625"/>
            <a:ext cx="8229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457200" y="1709739"/>
            <a:ext cx="8229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  <a:defRPr sz="4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457200" y="4589464"/>
            <a:ext cx="8229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825625"/>
            <a:ext cx="41021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584700" y="1825625"/>
            <a:ext cx="41021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1622425"/>
            <a:ext cx="4102100" cy="6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57200" y="2270125"/>
            <a:ext cx="4102100" cy="390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4584699" y="1622425"/>
            <a:ext cx="4102100" cy="6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4584699" y="2270125"/>
            <a:ext cx="4102100" cy="390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57200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showMasterSp="0" type="blank">
  <p:cSld name="BLANK">
    <p:bg>
      <p:bgPr>
        <a:solidFill>
          <a:srgbClr val="FFFF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199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4400"/>
              <a:buFont typeface="Calibri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431778" y="1851025"/>
            <a:ext cx="462915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851025"/>
            <a:ext cx="2949178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864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457199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4400"/>
              <a:buFont typeface="Calibri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950508" y="1825625"/>
            <a:ext cx="5242984" cy="3932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397000" y="5783263"/>
            <a:ext cx="6350000" cy="4247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FFCC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825625"/>
            <a:ext cx="8229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idx="1" type="subTitle"/>
          </p:nvPr>
        </p:nvSpPr>
        <p:spPr>
          <a:xfrm>
            <a:off x="0" y="2900200"/>
            <a:ext cx="3718200" cy="15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BB04"/>
              </a:buClr>
              <a:buSzPts val="3200"/>
              <a:buNone/>
            </a:pPr>
            <a:r>
              <a:rPr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</a:t>
            </a:r>
            <a:r>
              <a:rPr b="1" lang="en-US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b="1" lang="en-US" sz="3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Aya Yamin  </a:t>
            </a:r>
            <a:endParaRPr b="1" sz="3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BB04"/>
              </a:buClr>
              <a:buSzPts val="3200"/>
              <a:buNone/>
            </a:pPr>
            <a:r>
              <a:rPr b="1" lang="en-US" sz="3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b="1" sz="3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CBB04"/>
              </a:buClr>
              <a:buSzPts val="3200"/>
              <a:buNone/>
            </a:pPr>
            <a:r>
              <a:rPr b="1" lang="en-US" sz="3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Sojood Al-sayyed</a:t>
            </a:r>
            <a:endParaRPr b="1" sz="3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9" name="Google Shape;89;p13"/>
          <p:cNvSpPr txBox="1"/>
          <p:nvPr>
            <p:ph type="ctrTitle"/>
          </p:nvPr>
        </p:nvSpPr>
        <p:spPr>
          <a:xfrm>
            <a:off x="424500" y="743625"/>
            <a:ext cx="8454900" cy="10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</a:pPr>
            <a:r>
              <a:rPr b="1" lang="en-US" sz="7200">
                <a:latin typeface="Comic Sans MS"/>
                <a:ea typeface="Comic Sans MS"/>
                <a:cs typeface="Comic Sans MS"/>
                <a:sym typeface="Comic Sans MS"/>
              </a:rPr>
              <a:t>Smart Helmet</a:t>
            </a:r>
            <a:endParaRPr b="1" sz="72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5628100" y="2834100"/>
            <a:ext cx="3408900" cy="16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supervisor</a:t>
            </a:r>
            <a:r>
              <a:rPr b="1" lang="en-US" sz="1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:</a:t>
            </a:r>
            <a:endParaRPr b="1" sz="18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Dr</a:t>
            </a:r>
            <a:r>
              <a:rPr b="1" lang="en-US" sz="1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r>
              <a:rPr b="1"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Luai Malhis</a:t>
            </a:r>
            <a:endParaRPr b="1"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457200" y="2214400"/>
            <a:ext cx="8229600" cy="27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Introduction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Main Features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Main Tools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Constraints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FutureWork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Demo</a:t>
            </a:r>
            <a:endParaRPr sz="3000">
              <a:solidFill>
                <a:srgbClr val="FFFFFF"/>
              </a:solidFill>
            </a:endParaRPr>
          </a:p>
        </p:txBody>
      </p:sp>
      <p:sp>
        <p:nvSpPr>
          <p:cNvPr id="96" name="Google Shape;96;p14"/>
          <p:cNvSpPr txBox="1"/>
          <p:nvPr>
            <p:ph type="title"/>
          </p:nvPr>
        </p:nvSpPr>
        <p:spPr>
          <a:xfrm>
            <a:off x="457200" y="322278"/>
            <a:ext cx="8229600" cy="15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OutLines</a:t>
            </a:r>
            <a:endParaRPr sz="4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idx="1" type="body"/>
          </p:nvPr>
        </p:nvSpPr>
        <p:spPr>
          <a:xfrm>
            <a:off x="457200" y="3090225"/>
            <a:ext cx="8229600" cy="22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omic Sans MS"/>
              <a:buChar char="●"/>
            </a:pPr>
            <a:r>
              <a:rPr lang="en-US" sz="3000">
                <a:latin typeface="Comic Sans MS"/>
                <a:ea typeface="Comic Sans MS"/>
                <a:cs typeface="Comic Sans MS"/>
                <a:sym typeface="Comic Sans MS"/>
              </a:rPr>
              <a:t>  </a:t>
            </a:r>
            <a:r>
              <a:rPr lang="en-US" sz="3000">
                <a:latin typeface="Comic Sans MS"/>
                <a:ea typeface="Comic Sans MS"/>
                <a:cs typeface="Comic Sans MS"/>
                <a:sym typeface="Comic Sans MS"/>
              </a:rPr>
              <a:t>Statement</a:t>
            </a:r>
            <a:r>
              <a:rPr lang="en-US" sz="3000">
                <a:latin typeface="Comic Sans MS"/>
                <a:ea typeface="Comic Sans MS"/>
                <a:cs typeface="Comic Sans MS"/>
                <a:sym typeface="Comic Sans MS"/>
              </a:rPr>
              <a:t> of the problem</a:t>
            </a:r>
            <a:endParaRPr sz="30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omic Sans MS"/>
              <a:buChar char="●"/>
            </a:pPr>
            <a:r>
              <a:rPr lang="en-US" sz="3000">
                <a:latin typeface="Comic Sans MS"/>
                <a:ea typeface="Comic Sans MS"/>
                <a:cs typeface="Comic Sans MS"/>
                <a:sym typeface="Comic Sans MS"/>
              </a:rPr>
              <a:t>  Objectives of the project</a:t>
            </a:r>
            <a:endParaRPr sz="3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2" name="Google Shape;102;p15"/>
          <p:cNvSpPr txBox="1"/>
          <p:nvPr>
            <p:ph type="title"/>
          </p:nvPr>
        </p:nvSpPr>
        <p:spPr>
          <a:xfrm>
            <a:off x="457200" y="727123"/>
            <a:ext cx="8229600" cy="11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r>
              <a:rPr b="1" lang="en-US" sz="4800">
                <a:latin typeface="Comic Sans MS"/>
                <a:ea typeface="Comic Sans MS"/>
                <a:cs typeface="Comic Sans MS"/>
                <a:sym typeface="Comic Sans MS"/>
              </a:rPr>
              <a:t>Introduction</a:t>
            </a:r>
            <a:endParaRPr b="1" sz="4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457200" y="2148300"/>
            <a:ext cx="8334300" cy="30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AutoNum type="arabicPeriod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Automatic light in dark places.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AutoNum type="arabicPeriod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Detect the increase of CO2 in the environment around the workers.</a:t>
            </a:r>
            <a:endParaRPr sz="3000">
              <a:solidFill>
                <a:srgbClr val="FFFFFF"/>
              </a:solidFill>
            </a:endParaRPr>
          </a:p>
        </p:txBody>
      </p:sp>
      <p:sp>
        <p:nvSpPr>
          <p:cNvPr id="108" name="Google Shape;108;p16"/>
          <p:cNvSpPr txBox="1"/>
          <p:nvPr>
            <p:ph type="title"/>
          </p:nvPr>
        </p:nvSpPr>
        <p:spPr>
          <a:xfrm>
            <a:off x="457200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4400"/>
              <a:buFont typeface="Calibri"/>
              <a:buNone/>
            </a:pPr>
            <a:r>
              <a:rPr b="1" lang="en-US"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Main Features</a:t>
            </a:r>
            <a:endParaRPr b="1" sz="48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idx="4" type="body"/>
          </p:nvPr>
        </p:nvSpPr>
        <p:spPr>
          <a:xfrm>
            <a:off x="727126" y="2270125"/>
            <a:ext cx="7959600" cy="39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3. Detect the high temperatures in the environment around the workers.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4. Detect the accelerated heartbeat in the environment around the workers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idx="2" type="body"/>
          </p:nvPr>
        </p:nvSpPr>
        <p:spPr>
          <a:xfrm>
            <a:off x="727125" y="1305500"/>
            <a:ext cx="7959600" cy="50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86400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Arduino Uno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Arduino Nano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latin typeface="Comic Sans MS"/>
                <a:ea typeface="Comic Sans MS"/>
                <a:cs typeface="Comic Sans MS"/>
                <a:sym typeface="Comic Sans MS"/>
              </a:rPr>
              <a:t>LDR module</a:t>
            </a:r>
            <a:endParaRPr sz="30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MG996 Metal Gear high Torque Servo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TMP36 Sensor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Pulse Heart Rate Sensor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CO2 sensor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SIM808 GPRS/GSM+GPS Shield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4191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L298N Dual H-Bridge Motor Drive</a:t>
            </a:r>
            <a:endParaRPr sz="30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19" name="Google Shape;119;p18"/>
          <p:cNvSpPr txBox="1"/>
          <p:nvPr>
            <p:ph type="title"/>
          </p:nvPr>
        </p:nvSpPr>
        <p:spPr>
          <a:xfrm>
            <a:off x="457199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4400"/>
              <a:buFont typeface="Calibri"/>
              <a:buNone/>
            </a:pPr>
            <a:r>
              <a:rPr b="1" lang="en-US"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b="1" lang="en-US"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Tools</a:t>
            </a:r>
            <a:endParaRPr b="1" sz="48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/>
          <p:nvPr>
            <p:ph idx="2" type="pic"/>
          </p:nvPr>
        </p:nvSpPr>
        <p:spPr>
          <a:xfrm>
            <a:off x="2280475" y="2230925"/>
            <a:ext cx="2379600" cy="1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3600">
                <a:latin typeface="Comic Sans MS"/>
                <a:ea typeface="Comic Sans MS"/>
                <a:cs typeface="Comic Sans MS"/>
                <a:sym typeface="Comic Sans MS"/>
              </a:rPr>
              <a:t>1. </a:t>
            </a:r>
            <a:r>
              <a:rPr b="1" lang="en-US" sz="3600">
                <a:latin typeface="Comic Sans MS"/>
                <a:ea typeface="Comic Sans MS"/>
                <a:cs typeface="Comic Sans MS"/>
                <a:sym typeface="Comic Sans MS"/>
              </a:rPr>
              <a:t>Time</a:t>
            </a:r>
            <a:r>
              <a:rPr lang="en-US" sz="3600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5" name="Google Shape;125;p19"/>
          <p:cNvSpPr txBox="1"/>
          <p:nvPr>
            <p:ph idx="1" type="body"/>
          </p:nvPr>
        </p:nvSpPr>
        <p:spPr>
          <a:xfrm>
            <a:off x="4180900" y="3255725"/>
            <a:ext cx="2908500" cy="8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</a:pPr>
            <a:r>
              <a:rPr b="1" lang="en-US" sz="3600">
                <a:latin typeface="Comic Sans MS"/>
                <a:ea typeface="Comic Sans MS"/>
                <a:cs typeface="Comic Sans MS"/>
                <a:sym typeface="Comic Sans MS"/>
              </a:rPr>
              <a:t>2. Power</a:t>
            </a:r>
            <a:endParaRPr b="1"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6" name="Google Shape;126;p19"/>
          <p:cNvSpPr txBox="1"/>
          <p:nvPr>
            <p:ph type="title"/>
          </p:nvPr>
        </p:nvSpPr>
        <p:spPr>
          <a:xfrm>
            <a:off x="457199" y="322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Constraints </a:t>
            </a:r>
            <a:endParaRPr sz="4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>
            <p:ph type="title"/>
          </p:nvPr>
        </p:nvSpPr>
        <p:spPr>
          <a:xfrm>
            <a:off x="457199" y="322263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Future Work</a:t>
            </a:r>
            <a:endParaRPr sz="480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33" name="Google Shape;133;p20"/>
          <p:cNvSpPr/>
          <p:nvPr>
            <p:ph idx="2" type="pic"/>
          </p:nvPr>
        </p:nvSpPr>
        <p:spPr>
          <a:xfrm>
            <a:off x="281425" y="1908300"/>
            <a:ext cx="8477100" cy="1520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Provide a speaker with Headphones to supply a communication between workers.</a:t>
            </a:r>
            <a:endParaRPr sz="3000">
              <a:solidFill>
                <a:srgbClr val="FFFFFF"/>
              </a:solidFill>
            </a:endParaRPr>
          </a:p>
        </p:txBody>
      </p:sp>
      <p:sp>
        <p:nvSpPr>
          <p:cNvPr id="134" name="Google Shape;134;p20"/>
          <p:cNvSpPr txBox="1"/>
          <p:nvPr>
            <p:ph idx="1" type="body"/>
          </p:nvPr>
        </p:nvSpPr>
        <p:spPr>
          <a:xfrm>
            <a:off x="457200" y="4428900"/>
            <a:ext cx="8301300" cy="177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omic Sans MS"/>
              <a:buChar char="●"/>
            </a:pPr>
            <a:r>
              <a:rPr lang="en-US" sz="30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Provide a website server to track all workers in the factory .</a:t>
            </a:r>
            <a:endParaRPr sz="3000">
              <a:solidFill>
                <a:srgbClr val="FFFFFF"/>
              </a:solidFill>
            </a:endParaRPr>
          </a:p>
        </p:txBody>
      </p:sp>
      <p:sp>
        <p:nvSpPr>
          <p:cNvPr id="135" name="Google Shape;135;p20"/>
          <p:cNvSpPr txBox="1"/>
          <p:nvPr>
            <p:ph idx="12" type="sldNum"/>
          </p:nvPr>
        </p:nvSpPr>
        <p:spPr>
          <a:xfrm>
            <a:off x="6457950" y="6438239"/>
            <a:ext cx="20574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/>
          <p:nvPr>
            <p:ph idx="2" type="pic"/>
          </p:nvPr>
        </p:nvSpPr>
        <p:spPr>
          <a:xfrm>
            <a:off x="2598900" y="1545125"/>
            <a:ext cx="3946200" cy="2462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                       </a:t>
            </a:r>
            <a:r>
              <a:rPr b="1" lang="en-US" sz="9600">
                <a:latin typeface="Comic Sans MS"/>
                <a:ea typeface="Comic Sans MS"/>
                <a:cs typeface="Comic Sans MS"/>
                <a:sym typeface="Comic Sans MS"/>
              </a:rPr>
              <a:t>DEMO</a:t>
            </a:r>
            <a:endParaRPr b="1" sz="9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2" name="Google Shape;142;p21"/>
          <p:cNvSpPr txBox="1"/>
          <p:nvPr>
            <p:ph idx="12" type="sldNum"/>
          </p:nvPr>
        </p:nvSpPr>
        <p:spPr>
          <a:xfrm>
            <a:off x="6457950" y="6438239"/>
            <a:ext cx="20574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