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6"/>
  </p:notesMasterIdLst>
  <p:sldIdLst>
    <p:sldId id="256" r:id="rId2"/>
    <p:sldId id="264" r:id="rId3"/>
    <p:sldId id="257" r:id="rId4"/>
    <p:sldId id="265" r:id="rId5"/>
    <p:sldId id="262" r:id="rId6"/>
    <p:sldId id="263" r:id="rId7"/>
    <p:sldId id="258" r:id="rId8"/>
    <p:sldId id="259" r:id="rId9"/>
    <p:sldId id="287" r:id="rId10"/>
    <p:sldId id="260" r:id="rId11"/>
    <p:sldId id="288" r:id="rId12"/>
    <p:sldId id="290" r:id="rId13"/>
    <p:sldId id="261" r:id="rId14"/>
    <p:sldId id="268" r:id="rId15"/>
    <p:sldId id="276" r:id="rId16"/>
    <p:sldId id="277" r:id="rId17"/>
    <p:sldId id="278" r:id="rId18"/>
    <p:sldId id="269" r:id="rId19"/>
    <p:sldId id="270" r:id="rId20"/>
    <p:sldId id="272" r:id="rId21"/>
    <p:sldId id="273" r:id="rId22"/>
    <p:sldId id="274" r:id="rId23"/>
    <p:sldId id="275" r:id="rId24"/>
    <p:sldId id="291" r:id="rId25"/>
    <p:sldId id="271" r:id="rId26"/>
    <p:sldId id="266" r:id="rId27"/>
    <p:sldId id="267" r:id="rId28"/>
    <p:sldId id="279" r:id="rId29"/>
    <p:sldId id="281" r:id="rId30"/>
    <p:sldId id="282" r:id="rId31"/>
    <p:sldId id="283" r:id="rId32"/>
    <p:sldId id="284" r:id="rId33"/>
    <p:sldId id="285" r:id="rId34"/>
    <p:sldId id="286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E0E"/>
    <a:srgbClr val="AE1D12"/>
    <a:srgbClr val="155010"/>
    <a:srgbClr val="8E7F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8" autoAdjust="0"/>
    <p:restoredTop sz="94660"/>
  </p:normalViewPr>
  <p:slideViewPr>
    <p:cSldViewPr snapToGrid="0">
      <p:cViewPr>
        <p:scale>
          <a:sx n="75" d="100"/>
          <a:sy n="75" d="100"/>
        </p:scale>
        <p:origin x="6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F9F4768-D44C-4947-8214-B72D364DF256}" type="datetimeFigureOut">
              <a:rPr lang="ar-SA" smtClean="0"/>
              <a:t>10/12/1441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281B739-3866-48CF-9826-73C6B529E1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1690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Relationship Id="rId9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862" y="1962512"/>
            <a:ext cx="6779623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dirty="0" smtClean="0"/>
              <a:t>Get There</a:t>
            </a:r>
            <a:endParaRPr lang="ar-SA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547256" y="3500847"/>
            <a:ext cx="684493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Indoor Navigation with </a:t>
            </a:r>
            <a:r>
              <a:rPr lang="en-US" sz="2400" dirty="0" err="1" smtClean="0"/>
              <a:t>ArCore</a:t>
            </a:r>
            <a:r>
              <a:rPr lang="en-US" sz="2400" dirty="0" smtClean="0"/>
              <a:t> – </a:t>
            </a:r>
            <a:r>
              <a:rPr lang="en-US" sz="2400" dirty="0" err="1" smtClean="0"/>
              <a:t>Sceneform</a:t>
            </a:r>
            <a:r>
              <a:rPr lang="en-US" sz="2400" dirty="0" smtClean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531" y="1962512"/>
            <a:ext cx="2285714" cy="20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326" y="5016137"/>
            <a:ext cx="381435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/>
            <a:r>
              <a:rPr lang="en-US" b="1" dirty="0">
                <a:solidFill>
                  <a:srgbClr val="FF0000"/>
                </a:solidFill>
              </a:rPr>
              <a:t>Presented by:</a:t>
            </a:r>
            <a:r>
              <a:rPr lang="ar-SA" dirty="0">
                <a:solidFill>
                  <a:srgbClr val="FF0000"/>
                </a:solidFill>
              </a:rPr>
              <a:t>​</a:t>
            </a:r>
          </a:p>
          <a:p>
            <a:pPr rtl="1" fontAlgn="base"/>
            <a:r>
              <a:rPr lang="en-US" dirty="0" smtClean="0"/>
              <a:t>Lama Barri</a:t>
            </a:r>
            <a:endParaRPr lang="ar-SA" dirty="0" smtClean="0"/>
          </a:p>
          <a:p>
            <a:pPr rtl="1" fontAlgn="base"/>
            <a:r>
              <a:rPr lang="en-US" dirty="0" err="1"/>
              <a:t>Leen</a:t>
            </a:r>
            <a:r>
              <a:rPr lang="en-US" dirty="0"/>
              <a:t> </a:t>
            </a:r>
            <a:r>
              <a:rPr lang="en-US" dirty="0" err="1"/>
              <a:t>Abd</a:t>
            </a:r>
            <a:r>
              <a:rPr lang="en-US" dirty="0"/>
              <a:t> Al-</a:t>
            </a:r>
            <a:r>
              <a:rPr lang="en-US" dirty="0" err="1"/>
              <a:t>khaleq</a:t>
            </a:r>
            <a:r>
              <a:rPr lang="en-US" dirty="0"/>
              <a:t>​</a:t>
            </a:r>
          </a:p>
          <a:p>
            <a:pPr rtl="1" fontAlgn="base"/>
            <a:endParaRPr lang="en-US" dirty="0"/>
          </a:p>
          <a:p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9109166" y="5016137"/>
            <a:ext cx="308283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/>
            <a:r>
              <a:rPr lang="en-US" b="1" dirty="0" smtClean="0">
                <a:solidFill>
                  <a:srgbClr val="FF0000"/>
                </a:solidFill>
              </a:rPr>
              <a:t>Supervisor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FF0000"/>
                </a:solidFill>
              </a:rPr>
              <a:t>​</a:t>
            </a:r>
          </a:p>
          <a:p>
            <a:pPr rtl="1" fontAlgn="base"/>
            <a:r>
              <a:rPr lang="en-US" dirty="0" err="1" smtClean="0"/>
              <a:t>Ms.Haya</a:t>
            </a:r>
            <a:r>
              <a:rPr lang="en-US" dirty="0"/>
              <a:t> </a:t>
            </a:r>
            <a:r>
              <a:rPr lang="en-US" dirty="0" err="1" smtClean="0"/>
              <a:t>Samahneh</a:t>
            </a:r>
            <a:endParaRPr lang="en-US" dirty="0" smtClean="0"/>
          </a:p>
          <a:p>
            <a:pPr rtl="1" fontAlgn="base"/>
            <a:r>
              <a:rPr lang="en-US" dirty="0" err="1"/>
              <a:t>Dr.Emad</a:t>
            </a:r>
            <a:r>
              <a:rPr lang="en-US" dirty="0"/>
              <a:t> </a:t>
            </a:r>
            <a:r>
              <a:rPr lang="en-US" dirty="0" err="1"/>
              <a:t>Natsheh</a:t>
            </a:r>
            <a:r>
              <a:rPr lang="en-US" dirty="0"/>
              <a:t>​</a:t>
            </a:r>
          </a:p>
          <a:p>
            <a:pPr rtl="1" fontAlgn="base"/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705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2702" y="1533379"/>
            <a:ext cx="9242473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 smtClean="0"/>
              <a:t>Ability to </a:t>
            </a:r>
            <a:r>
              <a:rPr lang="en-US" sz="2000" dirty="0"/>
              <a:t>choose </a:t>
            </a:r>
            <a:r>
              <a:rPr lang="en-US" sz="2000" dirty="0" smtClean="0"/>
              <a:t>any map 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2000" dirty="0" smtClean="0"/>
              <a:t>Find </a:t>
            </a:r>
            <a:r>
              <a:rPr lang="ar-SA" sz="2000" dirty="0"/>
              <a:t>the shortest path from </a:t>
            </a:r>
            <a:r>
              <a:rPr lang="ar-SA" sz="2000" dirty="0" smtClean="0"/>
              <a:t>src to destination </a:t>
            </a:r>
            <a:r>
              <a:rPr lang="ar-SA" sz="2000" dirty="0"/>
              <a:t>,and guid users to their destinations using AR </a:t>
            </a:r>
            <a:r>
              <a:rPr lang="ar-SA" sz="2000" dirty="0" smtClean="0"/>
              <a:t>arrows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Mark the destination with a special AR marker</a:t>
            </a:r>
            <a:r>
              <a:rPr lang="en-US" sz="2000" dirty="0" smtClean="0"/>
              <a:t>​.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Display the most common </a:t>
            </a:r>
            <a:r>
              <a:rPr lang="en-US" sz="2000" dirty="0" smtClean="0"/>
              <a:t>places </a:t>
            </a:r>
            <a:r>
              <a:rPr lang="en-US" sz="2000" dirty="0"/>
              <a:t>using AR boards during the navigation .</a:t>
            </a:r>
            <a:r>
              <a:rPr lang="en-US" sz="2000" dirty="0" smtClean="0"/>
              <a:t>​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Track </a:t>
            </a:r>
            <a:r>
              <a:rPr lang="en-US" sz="2000" dirty="0"/>
              <a:t>the user </a:t>
            </a:r>
            <a:r>
              <a:rPr lang="en-US" sz="2000" dirty="0" smtClean="0"/>
              <a:t>movement </a:t>
            </a:r>
            <a:r>
              <a:rPr lang="en-US" sz="2000" dirty="0"/>
              <a:t>and display Distance from the destination during </a:t>
            </a:r>
            <a:r>
              <a:rPr lang="en-US" sz="2000" dirty="0" smtClean="0"/>
              <a:t>movement </a:t>
            </a:r>
            <a:r>
              <a:rPr lang="en-US" sz="2000" dirty="0"/>
              <a:t>. ​</a:t>
            </a:r>
            <a:endParaRPr lang="en-US" sz="2000" dirty="0" smtClean="0"/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731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4905" y="984737"/>
            <a:ext cx="831400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How To improve </a:t>
            </a:r>
            <a:r>
              <a:rPr lang="en-US" sz="2800" dirty="0" smtClean="0">
                <a:solidFill>
                  <a:srgbClr val="C00000"/>
                </a:solidFill>
              </a:rPr>
              <a:t>Augmented Reality </a:t>
            </a:r>
            <a:r>
              <a:rPr lang="en-US" sz="2800" dirty="0" smtClean="0"/>
              <a:t>for creating Indoor navigation?</a:t>
            </a:r>
            <a:endParaRPr lang="ar-SA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438" y="1938844"/>
            <a:ext cx="3928987" cy="43345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7856" y="3228932"/>
            <a:ext cx="417621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3-D Cartesians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247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4905" y="3548418"/>
            <a:ext cx="6098548" cy="8325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8761864" y="2294059"/>
            <a:ext cx="354841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Environment Understanding </a:t>
            </a:r>
            <a:endParaRPr lang="ar-SA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7" y="272954"/>
            <a:ext cx="8343458" cy="61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2861" y="1166689"/>
            <a:ext cx="7638757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What Did we Build?</a:t>
            </a:r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>
                <a:solidFill>
                  <a:schemeClr val="tx1">
                    <a:lumMod val="50000"/>
                  </a:schemeClr>
                </a:solidFill>
              </a:rPr>
              <a:t>How </a:t>
            </a:r>
            <a:r>
              <a:rPr lang="en-US" sz="4400" dirty="0" err="1" smtClean="0">
                <a:solidFill>
                  <a:schemeClr val="tx1">
                    <a:lumMod val="50000"/>
                  </a:schemeClr>
                </a:solidFill>
              </a:rPr>
              <a:t>GetThere</a:t>
            </a:r>
            <a:r>
              <a:rPr lang="en-US" sz="4400" dirty="0" smtClean="0">
                <a:solidFill>
                  <a:schemeClr val="tx1">
                    <a:lumMod val="50000"/>
                  </a:schemeClr>
                </a:solidFill>
              </a:rPr>
              <a:t> Work?</a:t>
            </a:r>
            <a:endParaRPr lang="ar-SA" sz="4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8289" y="617585"/>
            <a:ext cx="7315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 smtClean="0">
                <a:solidFill>
                  <a:srgbClr val="002060"/>
                </a:solidFill>
              </a:rPr>
              <a:t>(</a:t>
            </a:r>
            <a:endParaRPr lang="ar-SA" sz="9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8289" y="2792156"/>
            <a:ext cx="36576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000" dirty="0" smtClean="0">
                <a:solidFill>
                  <a:srgbClr val="8E7F0C"/>
                </a:solidFill>
              </a:rPr>
              <a:t>(</a:t>
            </a:r>
            <a:endParaRPr lang="ar-SA" sz="8000" dirty="0">
              <a:solidFill>
                <a:srgbClr val="8E7F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925" y="872198"/>
            <a:ext cx="6443004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 fontAlgn="base"/>
            <a:r>
              <a:rPr lang="ar-SA" sz="2800" dirty="0"/>
              <a:t>Our App contain three main </a:t>
            </a:r>
            <a:r>
              <a:rPr lang="ar-SA" sz="2800" dirty="0" smtClean="0"/>
              <a:t>pa</a:t>
            </a:r>
            <a:r>
              <a:rPr lang="en-US" sz="2800" dirty="0" err="1" smtClean="0"/>
              <a:t>rts</a:t>
            </a:r>
            <a:r>
              <a:rPr lang="en-US" sz="2800" dirty="0" smtClean="0"/>
              <a:t>:</a:t>
            </a:r>
          </a:p>
          <a:p>
            <a:pPr rtl="1" fontAlgn="base"/>
            <a:endParaRPr lang="ar-SA" sz="2800" dirty="0" smtClean="0">
              <a:solidFill>
                <a:schemeClr val="tx1">
                  <a:lumMod val="65000"/>
                </a:schemeClr>
              </a:solidFill>
            </a:endParaRPr>
          </a:p>
          <a:p>
            <a:pPr rtl="1" fontAlgn="base"/>
            <a:r>
              <a:rPr lang="en-US" sz="4800" dirty="0">
                <a:solidFill>
                  <a:srgbClr val="155010"/>
                </a:solidFill>
              </a:rPr>
              <a:t>(</a:t>
            </a:r>
            <a:r>
              <a:rPr lang="en-US" sz="2800" dirty="0"/>
              <a:t> </a:t>
            </a:r>
            <a:r>
              <a:rPr lang="ar-SA" sz="2800" dirty="0" smtClean="0">
                <a:solidFill>
                  <a:schemeClr val="tx1">
                    <a:lumMod val="65000"/>
                  </a:schemeClr>
                </a:solidFill>
              </a:rPr>
              <a:t>Mapping</a:t>
            </a:r>
          </a:p>
          <a:p>
            <a:pPr rtl="1" fontAlgn="base"/>
            <a:endParaRPr lang="ar-SA" sz="2800" dirty="0">
              <a:solidFill>
                <a:schemeClr val="tx1">
                  <a:lumMod val="65000"/>
                </a:schemeClr>
              </a:solidFill>
            </a:endParaRPr>
          </a:p>
          <a:p>
            <a:pPr rtl="1" fontAlgn="base"/>
            <a:r>
              <a:rPr lang="en-US" sz="4800" dirty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Positioning</a:t>
            </a:r>
            <a:endParaRPr lang="ar-SA" sz="2800" dirty="0">
              <a:solidFill>
                <a:schemeClr val="tx1">
                  <a:lumMod val="65000"/>
                </a:schemeClr>
              </a:solidFill>
            </a:endParaRPr>
          </a:p>
          <a:p>
            <a:pPr rtl="1" fontAlgn="base"/>
            <a:endParaRPr lang="en-US" sz="2800" dirty="0" smtClean="0"/>
          </a:p>
          <a:p>
            <a:pPr rtl="1" fontAlgn="base"/>
            <a:r>
              <a:rPr lang="en-US" sz="4800" dirty="0">
                <a:solidFill>
                  <a:srgbClr val="AE1D12"/>
                </a:solidFill>
              </a:rPr>
              <a:t>(</a:t>
            </a:r>
            <a:r>
              <a:rPr lang="en-US" sz="40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65000"/>
                  </a:schemeClr>
                </a:solidFill>
              </a:rPr>
              <a:t>Rendering</a:t>
            </a:r>
          </a:p>
          <a:p>
            <a:pPr rtl="1" fontAlgn="base"/>
            <a:r>
              <a:rPr lang="ar-SA" sz="2800" dirty="0"/>
              <a:t>   ​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623" y="2492244"/>
            <a:ext cx="5419359" cy="253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130" y="1069145"/>
            <a:ext cx="967857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rgbClr val="155010"/>
                </a:solidFill>
              </a:rPr>
              <a:t>(</a:t>
            </a:r>
            <a:r>
              <a:rPr lang="en-US" sz="3200" dirty="0"/>
              <a:t> </a:t>
            </a:r>
            <a:r>
              <a:rPr lang="ar-SA" sz="3600" dirty="0"/>
              <a:t>Mapping</a:t>
            </a:r>
            <a:endParaRPr lang="ar-SA" sz="3200" dirty="0"/>
          </a:p>
          <a:p>
            <a:endParaRPr lang="ar-S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94228" y="2208629"/>
            <a:ext cx="979111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The main process of our app is the Mapping which is the process to convert from 3d </a:t>
            </a:r>
            <a:r>
              <a:rPr lang="en-US" sz="2400" dirty="0" smtClean="0"/>
              <a:t>coordinates </a:t>
            </a:r>
            <a:r>
              <a:rPr lang="en-US" sz="2400" dirty="0"/>
              <a:t>and 2d pixel in the Admin side and vice versa in the user side using </a:t>
            </a:r>
            <a:r>
              <a:rPr lang="en-US" sz="2400" dirty="0" smtClean="0"/>
              <a:t>references </a:t>
            </a:r>
            <a:r>
              <a:rPr lang="en-US" sz="2400" dirty="0"/>
              <a:t>. ​</a:t>
            </a:r>
          </a:p>
        </p:txBody>
      </p:sp>
    </p:spTree>
    <p:extLst>
      <p:ext uri="{BB962C8B-B14F-4D97-AF65-F5344CB8AC3E}">
        <p14:creationId xmlns:p14="http://schemas.microsoft.com/office/powerpoint/2010/main" val="296315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7948" y="2771335"/>
            <a:ext cx="932688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/>
              <a:t>What makes a </a:t>
            </a:r>
            <a:r>
              <a:rPr lang="en-US" sz="4000" dirty="0" smtClean="0"/>
              <a:t>good Mapping ?</a:t>
            </a:r>
            <a:r>
              <a:rPr lang="en-US" sz="4000" dirty="0"/>
              <a:t> ​</a:t>
            </a:r>
            <a:endParaRPr lang="en-US" sz="4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707" y="1597149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46266" y="1597149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17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5" y="1350498"/>
            <a:ext cx="689316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Choose custom </a:t>
            </a:r>
            <a:r>
              <a:rPr lang="en-US" sz="2400" dirty="0"/>
              <a:t>2d map </a:t>
            </a:r>
            <a:r>
              <a:rPr lang="en-US" sz="2400" dirty="0" smtClean="0"/>
              <a:t>to navigate in it with </a:t>
            </a:r>
            <a:r>
              <a:rPr lang="en-US" sz="2400" dirty="0"/>
              <a:t>accurate scale from pixels to </a:t>
            </a:r>
            <a:r>
              <a:rPr lang="en-US" sz="2400" dirty="0" smtClean="0"/>
              <a:t>meters.</a:t>
            </a:r>
            <a:endParaRPr lang="ar-S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95755" y="2750233"/>
            <a:ext cx="945348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Choose reference point in 2D map close as possible as to its location in real indoor  map</a:t>
            </a:r>
            <a:endParaRPr lang="ar-S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5755" y="4149969"/>
            <a:ext cx="867976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Try to understand the Environment good to make anchor poses accurate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8596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130" y="1069145"/>
            <a:ext cx="675249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600" dirty="0" smtClean="0"/>
              <a:t>Positioning</a:t>
            </a:r>
            <a:endParaRPr lang="ar-SA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94228" y="2053884"/>
            <a:ext cx="9791113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/>
              <a:t>Our approch to detect the user location in the physical </a:t>
            </a:r>
            <a:r>
              <a:rPr lang="ar-SA" sz="2000" dirty="0" smtClean="0"/>
              <a:t>enviroment </a:t>
            </a:r>
            <a:r>
              <a:rPr lang="en-US" sz="2000" dirty="0" smtClean="0"/>
              <a:t>, </a:t>
            </a:r>
            <a:r>
              <a:rPr lang="en-US" sz="2000" dirty="0"/>
              <a:t>this </a:t>
            </a:r>
            <a:r>
              <a:rPr lang="en-US" sz="2000" dirty="0" smtClean="0"/>
              <a:t>technique is</a:t>
            </a:r>
          </a:p>
          <a:p>
            <a:r>
              <a:rPr lang="ar-SA" sz="2000" dirty="0"/>
              <a:t> Marker Based Localization using Augmented </a:t>
            </a:r>
            <a:r>
              <a:rPr lang="ar-SA" sz="2000" dirty="0" smtClean="0"/>
              <a:t>Images</a:t>
            </a:r>
            <a:r>
              <a:rPr lang="en-US" sz="2000" dirty="0" smtClean="0"/>
              <a:t>. </a:t>
            </a:r>
          </a:p>
          <a:p>
            <a:endParaRPr lang="en-US" sz="2000" dirty="0" smtClean="0"/>
          </a:p>
          <a:p>
            <a:r>
              <a:rPr lang="ar-SA" sz="2000" dirty="0"/>
              <a:t>After </a:t>
            </a:r>
            <a:r>
              <a:rPr lang="ar-SA" sz="2000" dirty="0" smtClean="0"/>
              <a:t>succes </a:t>
            </a:r>
            <a:r>
              <a:rPr lang="en-US" sz="2000" dirty="0" smtClean="0"/>
              <a:t>image</a:t>
            </a:r>
            <a:r>
              <a:rPr lang="ar-SA" sz="2000" dirty="0" smtClean="0"/>
              <a:t> </a:t>
            </a:r>
            <a:r>
              <a:rPr lang="ar-SA" sz="2000" dirty="0"/>
              <a:t>detection the resolved Anchor should be resolved in it's correct </a:t>
            </a:r>
            <a:r>
              <a:rPr lang="ar-SA" sz="2000" dirty="0" smtClean="0"/>
              <a:t>position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94228" y="4895558"/>
            <a:ext cx="105789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mage detection is a feature supported by </a:t>
            </a:r>
            <a:r>
              <a:rPr lang="en-US" sz="2400" dirty="0" err="1" smtClean="0"/>
              <a:t>Arcore-Secenform</a:t>
            </a:r>
            <a:r>
              <a:rPr lang="en-US" sz="2400" dirty="0" smtClean="0"/>
              <a:t> , it can be tapped to detect location and use this image as </a:t>
            </a:r>
            <a:r>
              <a:rPr lang="en-US" sz="2400" dirty="0" smtClean="0">
                <a:solidFill>
                  <a:srgbClr val="C00000"/>
                </a:solidFill>
              </a:rPr>
              <a:t>IMAGE TARGET. </a:t>
            </a:r>
          </a:p>
        </p:txBody>
      </p:sp>
    </p:spTree>
    <p:extLst>
      <p:ext uri="{BB962C8B-B14F-4D97-AF65-F5344CB8AC3E}">
        <p14:creationId xmlns:p14="http://schemas.microsoft.com/office/powerpoint/2010/main" val="9437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911" y="240702"/>
            <a:ext cx="7078063" cy="2972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042" y="3527335"/>
            <a:ext cx="7163800" cy="30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4536" y="2560319"/>
            <a:ext cx="448056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000" dirty="0"/>
              <a:t>Outlines </a:t>
            </a:r>
            <a:endParaRPr lang="ar-SA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351313" y="1898600"/>
            <a:ext cx="927463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5096" y="1898600"/>
            <a:ext cx="1293223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88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0324" y="2771335"/>
            <a:ext cx="932688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/>
              <a:t>What makes a good image target? ​</a:t>
            </a:r>
            <a:endParaRPr lang="en-US" sz="4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707" y="1597149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46266" y="1597149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0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208" y="1505244"/>
            <a:ext cx="8739111" cy="346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400" y="1504800"/>
            <a:ext cx="8740800" cy="37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400" y="1504798"/>
            <a:ext cx="8941522" cy="336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1903" y="823486"/>
            <a:ext cx="67524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 fontAlgn="base"/>
            <a:r>
              <a:rPr lang="en-US" sz="4800" dirty="0">
                <a:solidFill>
                  <a:srgbClr val="AE1D12"/>
                </a:solidFill>
              </a:rPr>
              <a:t>(</a:t>
            </a:r>
            <a:r>
              <a:rPr lang="en-US" sz="5400" dirty="0">
                <a:solidFill>
                  <a:srgbClr val="C00000"/>
                </a:solidFill>
              </a:rPr>
              <a:t> </a:t>
            </a:r>
            <a:r>
              <a:rPr lang="en-US" sz="3600" dirty="0">
                <a:solidFill>
                  <a:schemeClr val="tx1">
                    <a:lumMod val="65000"/>
                  </a:schemeClr>
                </a:solidFill>
              </a:rPr>
              <a:t>Rendering</a:t>
            </a:r>
            <a:endParaRPr lang="en-US" sz="40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7744" y="2593076"/>
            <a:ext cx="902599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Retrieve 3d assets depends on its location in 2d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5350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2861" y="1166689"/>
            <a:ext cx="7638757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50000"/>
                  </a:schemeClr>
                </a:solidFill>
              </a:rPr>
              <a:t>What Did we Build?</a:t>
            </a:r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How </a:t>
            </a:r>
            <a:r>
              <a:rPr lang="en-US" sz="4400" dirty="0" err="1" smtClean="0"/>
              <a:t>GetThere</a:t>
            </a:r>
            <a:r>
              <a:rPr lang="en-US" sz="4400" dirty="0" smtClean="0"/>
              <a:t> Work?</a:t>
            </a:r>
            <a:endParaRPr lang="ar-SA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138289" y="617585"/>
            <a:ext cx="7315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 smtClean="0">
                <a:solidFill>
                  <a:srgbClr val="002060"/>
                </a:solidFill>
              </a:rPr>
              <a:t>(</a:t>
            </a:r>
            <a:endParaRPr lang="ar-SA" sz="9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8289" y="2792156"/>
            <a:ext cx="36576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000" dirty="0" smtClean="0">
                <a:solidFill>
                  <a:srgbClr val="8E7F0C"/>
                </a:solidFill>
              </a:rPr>
              <a:t>(</a:t>
            </a:r>
            <a:endParaRPr lang="ar-SA" sz="8000" dirty="0">
              <a:solidFill>
                <a:srgbClr val="8E7F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3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dmin_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64" y="446924"/>
            <a:ext cx="2999531" cy="51168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9346" y="5725552"/>
            <a:ext cx="250404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fter Mapping</a:t>
            </a: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9716" y="2366590"/>
            <a:ext cx="842655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600" dirty="0" smtClean="0"/>
              <a:t>Tools &amp; Technology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2707" y="1597149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46266" y="1597149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4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392" y="3470267"/>
            <a:ext cx="2354412" cy="13246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541" y="2269751"/>
            <a:ext cx="1313149" cy="1284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024" y="3249593"/>
            <a:ext cx="1864877" cy="18648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0" y="745394"/>
            <a:ext cx="3528148" cy="20008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013" y="1675443"/>
            <a:ext cx="3638416" cy="3638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9" y="4138323"/>
            <a:ext cx="1284008" cy="2091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568" y="745394"/>
            <a:ext cx="3026432" cy="15888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037" y="5391298"/>
            <a:ext cx="4288155" cy="118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53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2229" y="1241762"/>
            <a:ext cx="8321040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32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3200" dirty="0">
                <a:latin typeface="+mj-lt"/>
              </a:rPr>
              <a:t>Motivation​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3200" dirty="0" smtClean="0">
                <a:latin typeface="+mj-lt"/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3200" dirty="0" smtClean="0"/>
              <a:t>Methods</a:t>
            </a:r>
            <a:r>
              <a:rPr lang="ar-SA" sz="3200" dirty="0"/>
              <a:t> and techniqies</a:t>
            </a:r>
            <a:r>
              <a:rPr lang="ar-SA" sz="3200" dirty="0" smtClean="0"/>
              <a:t>​</a:t>
            </a:r>
            <a:endParaRPr lang="en-US" sz="32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3200" dirty="0">
                <a:latin typeface="+mj-lt"/>
              </a:rPr>
              <a:t>Technologies</a:t>
            </a:r>
            <a:r>
              <a:rPr lang="ar-SA" sz="3200" dirty="0" smtClean="0">
                <a:latin typeface="+mj-lt"/>
              </a:rPr>
              <a:t>​</a:t>
            </a:r>
            <a:endParaRPr lang="en-US" sz="32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3200" dirty="0" smtClean="0">
                <a:latin typeface="+mj-lt"/>
              </a:rPr>
              <a:t>Future</a:t>
            </a:r>
            <a:r>
              <a:rPr lang="ar-SA" sz="3200" dirty="0">
                <a:latin typeface="+mj-lt"/>
              </a:rPr>
              <a:t> work &amp; </a:t>
            </a:r>
            <a:r>
              <a:rPr lang="ar-SA" sz="3200" dirty="0" smtClean="0">
                <a:latin typeface="+mj-lt"/>
              </a:rPr>
              <a:t>recommendation.</a:t>
            </a:r>
            <a:r>
              <a:rPr lang="ar-SA" sz="3200" dirty="0">
                <a:latin typeface="+mj-lt"/>
              </a:rPr>
              <a:t>​</a:t>
            </a:r>
          </a:p>
          <a:p>
            <a:pPr rtl="1" fontAlgn="base"/>
            <a:r>
              <a:rPr lang="en-US" sz="3200" dirty="0" smtClean="0">
                <a:latin typeface="+mj-lt"/>
              </a:rPr>
              <a:t>​</a:t>
            </a:r>
            <a:endParaRPr lang="ar-SA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8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75125" y="2349305"/>
            <a:ext cx="528141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/>
              <a:t>Limitation</a:t>
            </a:r>
            <a:endParaRPr lang="en-US" sz="6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66424" y="1604649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1872" y="1604649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8634" y="1575582"/>
            <a:ext cx="93550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ar-SA" sz="2400" dirty="0">
                <a:latin typeface="+mj-lt"/>
              </a:rPr>
              <a:t>The ARCore Just support the modern Devices , since it's a new technology </a:t>
            </a:r>
            <a:r>
              <a:rPr lang="ar-SA" sz="2400" dirty="0" smtClean="0">
                <a:latin typeface="+mj-lt"/>
              </a:rPr>
              <a:t>​</a:t>
            </a:r>
            <a:endParaRPr lang="en-US" sz="2400" dirty="0" smtClean="0">
              <a:latin typeface="+mj-lt"/>
            </a:endParaRPr>
          </a:p>
          <a:p>
            <a:pPr fontAlgn="base"/>
            <a:endParaRPr lang="ar-SA" sz="2400" dirty="0">
              <a:latin typeface="+mj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ar-SA" sz="2400" dirty="0">
                <a:latin typeface="+mj-lt"/>
              </a:rPr>
              <a:t>The navigation  start from one point which is the </a:t>
            </a:r>
            <a:r>
              <a:rPr lang="ar-SA" sz="2400" dirty="0" smtClean="0">
                <a:latin typeface="+mj-lt"/>
              </a:rPr>
              <a:t>ref</a:t>
            </a:r>
            <a:r>
              <a:rPr lang="ar-SA" sz="2400" dirty="0" smtClean="0"/>
              <a:t>e</a:t>
            </a:r>
            <a:r>
              <a:rPr lang="ar-SA" sz="2400" dirty="0" smtClean="0">
                <a:latin typeface="+mj-lt"/>
              </a:rPr>
              <a:t>r</a:t>
            </a:r>
            <a:r>
              <a:rPr lang="en-US" sz="2400" dirty="0" smtClean="0">
                <a:latin typeface="+mj-lt"/>
              </a:rPr>
              <a:t>a</a:t>
            </a:r>
            <a:r>
              <a:rPr lang="ar-SA" sz="2400" dirty="0" smtClean="0">
                <a:latin typeface="+mj-lt"/>
              </a:rPr>
              <a:t>nce</a:t>
            </a:r>
            <a:r>
              <a:rPr lang="ar-SA" sz="2400" dirty="0">
                <a:latin typeface="+mj-lt"/>
              </a:rPr>
              <a:t> </a:t>
            </a:r>
            <a:r>
              <a:rPr lang="en-US" sz="2400" dirty="0">
                <a:latin typeface="+mj-lt"/>
              </a:rPr>
              <a:t>​</a:t>
            </a:r>
          </a:p>
          <a:p>
            <a:pPr fontAlgn="base"/>
            <a:r>
              <a:rPr lang="ar-SA" sz="2400" dirty="0">
                <a:latin typeface="+mj-lt"/>
              </a:rPr>
              <a:t>​</a:t>
            </a:r>
          </a:p>
          <a:p>
            <a:endParaRPr lang="ar-SA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1417" y="3644537"/>
            <a:ext cx="821653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Self learning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0004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0553" y="2419643"/>
            <a:ext cx="61395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/>
              <a:t>Future Work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66424" y="1604649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1872" y="1604649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1853" y="1645921"/>
            <a:ext cx="870790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Web </a:t>
            </a:r>
            <a:r>
              <a:rPr lang="en-US" sz="2800" dirty="0"/>
              <a:t>site design instead of mobile app so that Admin only deals with pixels 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​Using </a:t>
            </a:r>
            <a:r>
              <a:rPr lang="en-US" sz="2800" dirty="0"/>
              <a:t>A* Algorithm to find the shortest path </a:t>
            </a:r>
            <a:r>
              <a:rPr lang="en-US" sz="2800" dirty="0" smtClean="0"/>
              <a:t>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/>
              <a:t>start the navigation from any point instead of one point 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 Track </a:t>
            </a:r>
            <a:r>
              <a:rPr lang="en-US" sz="2800" dirty="0"/>
              <a:t>the user </a:t>
            </a:r>
            <a:r>
              <a:rPr lang="en-US" sz="2800" dirty="0" smtClean="0"/>
              <a:t>movement </a:t>
            </a:r>
            <a:r>
              <a:rPr lang="en-US" sz="2800" dirty="0"/>
              <a:t>in the 2d map with a blue dot .​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352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8460" y="1552265"/>
            <a:ext cx="938315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>
                <a:solidFill>
                  <a:schemeClr val="accent4">
                    <a:lumMod val="75000"/>
                  </a:schemeClr>
                </a:solidFill>
              </a:rPr>
              <a:t>Thank You for Listening  !</a:t>
            </a:r>
          </a:p>
          <a:p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34042" y="3306591"/>
            <a:ext cx="623198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We are waiting your Questions</a:t>
            </a:r>
            <a:endParaRPr lang="ar-SA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0789" y="1794097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09315" y="1798583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4378" y="2563538"/>
            <a:ext cx="6844937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600" b="1" dirty="0" smtClean="0"/>
              <a:t>Our Application</a:t>
            </a:r>
            <a:endParaRPr lang="ar-SA" sz="6600" dirty="0"/>
          </a:p>
        </p:txBody>
      </p:sp>
    </p:spTree>
    <p:extLst>
      <p:ext uri="{BB962C8B-B14F-4D97-AF65-F5344CB8AC3E}">
        <p14:creationId xmlns:p14="http://schemas.microsoft.com/office/powerpoint/2010/main" val="2979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345474"/>
            <a:ext cx="556477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What</a:t>
            </a:r>
            <a:r>
              <a:rPr lang="en-US" sz="3600" b="1" dirty="0">
                <a:solidFill>
                  <a:srgbClr val="FF0000"/>
                </a:solidFill>
              </a:rPr>
              <a:t> is </a:t>
            </a:r>
            <a:r>
              <a:rPr lang="en-US" sz="3600" b="1" dirty="0" err="1" smtClean="0">
                <a:solidFill>
                  <a:srgbClr val="FF0000"/>
                </a:solidFill>
              </a:rPr>
              <a:t>GetThere</a:t>
            </a:r>
            <a:r>
              <a:rPr lang="en-US" sz="3600" b="1" dirty="0" smtClean="0">
                <a:solidFill>
                  <a:srgbClr val="FF0000"/>
                </a:solidFill>
              </a:rPr>
              <a:t>?</a:t>
            </a:r>
            <a:r>
              <a:rPr lang="en-US" sz="3600" dirty="0" smtClean="0">
                <a:solidFill>
                  <a:srgbClr val="FF0000"/>
                </a:solidFill>
              </a:rPr>
              <a:t>​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>
                <a:solidFill>
                  <a:srgbClr val="FF0000"/>
                </a:solidFill>
              </a:rPr>
              <a:t>​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9977" y="1760972"/>
            <a:ext cx="105025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_______________________________________________________________________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2411" y="2545802"/>
            <a:ext cx="9666515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 It's an </a:t>
            </a:r>
            <a:r>
              <a:rPr lang="en-US" sz="2800" dirty="0" smtClean="0"/>
              <a:t>Android</a:t>
            </a:r>
            <a:r>
              <a:rPr lang="en-US" sz="2800" dirty="0"/>
              <a:t> mobile application that helps users find their desired destination in an indoor  venue where the GPS can't be used using the power </a:t>
            </a:r>
            <a:r>
              <a:rPr lang="en-US" sz="2800" dirty="0" smtClean="0"/>
              <a:t>of</a:t>
            </a:r>
          </a:p>
          <a:p>
            <a:r>
              <a:rPr lang="en-US" sz="2800" dirty="0"/>
              <a:t> Augmented Reality.   ​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13768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8777" y="2455817"/>
            <a:ext cx="539496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000" b="1" dirty="0" smtClean="0"/>
              <a:t>Motivation</a:t>
            </a:r>
            <a:r>
              <a:rPr lang="en-US" sz="8000" dirty="0" smtClean="0"/>
              <a:t>​</a:t>
            </a:r>
            <a:endParaRPr lang="ar-SA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011680" y="1794097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73737" y="1794097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3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29" y="143692"/>
            <a:ext cx="4702628" cy="6518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5463" y="770709"/>
            <a:ext cx="28868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Are you Lost ?</a:t>
            </a:r>
            <a:endParaRPr lang="ar-SA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6834" y="1140041"/>
            <a:ext cx="6061166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fontAlgn="base"/>
            <a:r>
              <a:rPr lang="ar-SA" sz="3200" dirty="0"/>
              <a:t>New comer may get lost </a:t>
            </a:r>
            <a:r>
              <a:rPr lang="ar-SA" sz="3200" dirty="0" smtClean="0"/>
              <a:t> </a:t>
            </a:r>
          </a:p>
          <a:p>
            <a:pPr algn="ctr" fontAlgn="base"/>
            <a:r>
              <a:rPr lang="ar-SA" sz="3200" dirty="0" smtClean="0"/>
              <a:t>when</a:t>
            </a:r>
            <a:r>
              <a:rPr lang="ar-SA" sz="3200" dirty="0"/>
              <a:t> he\she visit a </a:t>
            </a:r>
            <a:r>
              <a:rPr lang="ar-SA" sz="3200" dirty="0" smtClean="0"/>
              <a:t>new</a:t>
            </a:r>
            <a:endParaRPr lang="en-US" sz="3200" dirty="0" smtClean="0"/>
          </a:p>
          <a:p>
            <a:pPr algn="ctr" fontAlgn="base"/>
            <a:r>
              <a:rPr lang="en-US" sz="3200" dirty="0" smtClean="0"/>
              <a:t> </a:t>
            </a:r>
            <a:r>
              <a:rPr lang="ar-SA" sz="3200" dirty="0"/>
              <a:t> </a:t>
            </a:r>
            <a:r>
              <a:rPr lang="ar-SA" sz="3200" dirty="0" smtClean="0"/>
              <a:t>building</a:t>
            </a:r>
            <a:r>
              <a:rPr lang="ar-SA" sz="3200" dirty="0"/>
              <a:t> for the first time </a:t>
            </a:r>
            <a:r>
              <a:rPr lang="ar-SA" sz="3200" b="1" dirty="0"/>
              <a:t>.</a:t>
            </a:r>
            <a:r>
              <a:rPr lang="ar-SA" sz="3200" dirty="0"/>
              <a:t>​</a:t>
            </a:r>
          </a:p>
          <a:p>
            <a:pPr algn="ctr" fontAlgn="base"/>
            <a:r>
              <a:rPr lang="en-US" sz="3200" dirty="0"/>
              <a:t>S</a:t>
            </a:r>
            <a:r>
              <a:rPr lang="ar-SA" sz="3200" dirty="0" smtClean="0"/>
              <a:t>tudents</a:t>
            </a:r>
            <a:r>
              <a:rPr lang="ar-SA" sz="3200" dirty="0"/>
              <a:t> frequently arrive </a:t>
            </a:r>
            <a:endParaRPr lang="ar-SA" sz="3200" dirty="0" smtClean="0"/>
          </a:p>
          <a:p>
            <a:pPr algn="ctr" fontAlgn="base"/>
            <a:r>
              <a:rPr lang="ar-SA" sz="3200" dirty="0" smtClean="0"/>
              <a:t>late</a:t>
            </a:r>
            <a:r>
              <a:rPr lang="ar-SA" sz="3200" dirty="0"/>
              <a:t> for classes because they cant find the classroom or </a:t>
            </a:r>
            <a:endParaRPr lang="ar-SA" sz="3200" dirty="0" smtClean="0"/>
          </a:p>
          <a:p>
            <a:pPr algn="ctr" fontAlgn="base"/>
            <a:r>
              <a:rPr lang="ar-SA" sz="3200" dirty="0" smtClean="0"/>
              <a:t>laboratory</a:t>
            </a:r>
            <a:endParaRPr lang="ar-SA" sz="3200" dirty="0"/>
          </a:p>
          <a:p>
            <a:pPr algn="ctr"/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2596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6000"/>
                    </a14:imgEffect>
                    <a14:imgEffect>
                      <a14:saturation sa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62708" y="1899138"/>
            <a:ext cx="1147923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Outdoor navigation is </a:t>
            </a:r>
            <a:r>
              <a:rPr lang="en-US" sz="2800" b="1" dirty="0" smtClean="0">
                <a:solidFill>
                  <a:srgbClr val="C00000"/>
                </a:solidFill>
              </a:rPr>
              <a:t>available</a:t>
            </a:r>
            <a:r>
              <a:rPr lang="en-US" sz="2800" b="1" dirty="0" smtClean="0">
                <a:solidFill>
                  <a:srgbClr val="002060"/>
                </a:solidFill>
              </a:rPr>
              <a:t> for all ,</a:t>
            </a:r>
            <a:r>
              <a:rPr lang="en-US" sz="2800" b="1" dirty="0">
                <a:solidFill>
                  <a:srgbClr val="002060"/>
                </a:solidFill>
              </a:rPr>
              <a:t> built with</a:t>
            </a:r>
            <a:r>
              <a:rPr lang="en-US" sz="2800" b="1" dirty="0">
                <a:solidFill>
                  <a:srgbClr val="C00000"/>
                </a:solidFill>
              </a:rPr>
              <a:t> Google Maps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accurate</a:t>
            </a:r>
            <a:r>
              <a:rPr lang="en-US" sz="2800" b="1" dirty="0" smtClean="0">
                <a:solidFill>
                  <a:srgbClr val="002060"/>
                </a:solidFill>
              </a:rPr>
              <a:t> , depends on </a:t>
            </a:r>
            <a:r>
              <a:rPr lang="en-US" sz="2800" b="1" dirty="0" smtClean="0">
                <a:solidFill>
                  <a:srgbClr val="C00000"/>
                </a:solidFill>
              </a:rPr>
              <a:t>GPS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2708" y="4275329"/>
            <a:ext cx="109728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Indoor Navigation is </a:t>
            </a:r>
            <a:r>
              <a:rPr lang="en-US" sz="2800" b="1" dirty="0" smtClean="0">
                <a:solidFill>
                  <a:srgbClr val="C00000"/>
                </a:solidFill>
              </a:rPr>
              <a:t>confusing</a:t>
            </a:r>
            <a:r>
              <a:rPr lang="en-US" sz="2800" b="1" dirty="0" smtClean="0">
                <a:solidFill>
                  <a:srgbClr val="002060"/>
                </a:solidFill>
              </a:rPr>
              <a:t> , </a:t>
            </a:r>
            <a:r>
              <a:rPr lang="en-US" sz="2800" b="1" dirty="0" smtClean="0">
                <a:solidFill>
                  <a:srgbClr val="C00000"/>
                </a:solidFill>
              </a:rPr>
              <a:t>unreliable</a:t>
            </a:r>
            <a:r>
              <a:rPr lang="en-US" sz="2800" b="1" dirty="0" smtClean="0">
                <a:solidFill>
                  <a:srgbClr val="002060"/>
                </a:solidFill>
              </a:rPr>
              <a:t> and does </a:t>
            </a:r>
            <a:r>
              <a:rPr lang="en-US" sz="2800" b="1" dirty="0" smtClean="0">
                <a:solidFill>
                  <a:srgbClr val="C00000"/>
                </a:solidFill>
              </a:rPr>
              <a:t>not</a:t>
            </a:r>
            <a:r>
              <a:rPr lang="en-US" sz="2800" b="1" dirty="0" smtClean="0">
                <a:solidFill>
                  <a:srgbClr val="002060"/>
                </a:solidFill>
              </a:rPr>
              <a:t> supported by </a:t>
            </a:r>
            <a:r>
              <a:rPr lang="en-US" sz="2800" b="1" dirty="0" smtClean="0">
                <a:solidFill>
                  <a:srgbClr val="C00000"/>
                </a:solidFill>
              </a:rPr>
              <a:t>GPS</a:t>
            </a:r>
            <a:endParaRPr lang="ar-SA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8817" y="2455816"/>
            <a:ext cx="539496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/>
              <a:t>Features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11680" y="1794097"/>
            <a:ext cx="1907177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(</a:t>
            </a:r>
            <a:endParaRPr lang="ar-SA" sz="1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73737" y="1794097"/>
            <a:ext cx="1593669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600" dirty="0" smtClean="0">
                <a:solidFill>
                  <a:srgbClr val="002060"/>
                </a:solidFill>
              </a:rPr>
              <a:t>)</a:t>
            </a:r>
            <a:endParaRPr lang="ar-SA" sz="1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2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4162</TotalTime>
  <Words>648</Words>
  <Application>Microsoft Office PowerPoint</Application>
  <PresentationFormat>Widescreen</PresentationFormat>
  <Paragraphs>117</Paragraphs>
  <Slides>34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Century Gothic</vt:lpstr>
      <vt:lpstr>Comic Sans MS</vt:lpstr>
      <vt:lpstr>Tahoma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lama barri</dc:creator>
  <cp:lastModifiedBy>lama barri</cp:lastModifiedBy>
  <cp:revision>36</cp:revision>
  <dcterms:created xsi:type="dcterms:W3CDTF">2020-05-31T14:07:26Z</dcterms:created>
  <dcterms:modified xsi:type="dcterms:W3CDTF">2020-06-04T18:50:59Z</dcterms:modified>
</cp:coreProperties>
</file>