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3" r:id="rId4"/>
    <p:sldId id="270" r:id="rId5"/>
    <p:sldId id="258" r:id="rId6"/>
    <p:sldId id="259" r:id="rId7"/>
    <p:sldId id="260" r:id="rId8"/>
    <p:sldId id="263" r:id="rId9"/>
    <p:sldId id="262" r:id="rId10"/>
    <p:sldId id="261" r:id="rId11"/>
    <p:sldId id="264" r:id="rId12"/>
    <p:sldId id="265" r:id="rId13"/>
    <p:sldId id="266" r:id="rId14"/>
    <p:sldId id="272" r:id="rId15"/>
    <p:sldId id="267" r:id="rId16"/>
    <p:sldId id="268" r:id="rId17"/>
    <p:sldId id="27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029" autoAdjust="0"/>
    <p:restoredTop sz="94660"/>
  </p:normalViewPr>
  <p:slideViewPr>
    <p:cSldViewPr snapToGrid="0">
      <p:cViewPr varScale="1">
        <p:scale>
          <a:sx n="75" d="100"/>
          <a:sy n="75" d="100"/>
        </p:scale>
        <p:origin x="90" y="7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4027870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2062160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82382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2666300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20760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2393267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2344659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1675305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170727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684EE0-BCBE-4AC1-8A5C-F674CADE7B89}"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635114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684EE0-BCBE-4AC1-8A5C-F674CADE7B89}"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1229122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684EE0-BCBE-4AC1-8A5C-F674CADE7B89}" type="datetimeFigureOut">
              <a:rPr lang="en-US" smtClean="0"/>
              <a:t>12/20/2017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1204334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684EE0-BCBE-4AC1-8A5C-F674CADE7B89}" type="datetimeFigureOut">
              <a:rPr lang="en-US" smtClean="0"/>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55654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684EE0-BCBE-4AC1-8A5C-F674CADE7B89}" type="datetimeFigureOut">
              <a:rPr lang="en-US" smtClean="0"/>
              <a:t>12/20/2017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2886228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1684EE0-BCBE-4AC1-8A5C-F674CADE7B89}"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471120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1684EE0-BCBE-4AC1-8A5C-F674CADE7B89}"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0D625B-75B3-4966-BD72-F73DA4C8E38E}" type="slidenum">
              <a:rPr lang="en-US" smtClean="0"/>
              <a:t>‹#›</a:t>
            </a:fld>
            <a:endParaRPr lang="en-US"/>
          </a:p>
        </p:txBody>
      </p:sp>
    </p:spTree>
    <p:extLst>
      <p:ext uri="{BB962C8B-B14F-4D97-AF65-F5344CB8AC3E}">
        <p14:creationId xmlns:p14="http://schemas.microsoft.com/office/powerpoint/2010/main" val="301182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1684EE0-BCBE-4AC1-8A5C-F674CADE7B89}" type="datetimeFigureOut">
              <a:rPr lang="en-US" smtClean="0"/>
              <a:t>12/20/2017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D0D625B-75B3-4966-BD72-F73DA4C8E38E}" type="slidenum">
              <a:rPr lang="en-US" smtClean="0"/>
              <a:t>‹#›</a:t>
            </a:fld>
            <a:endParaRPr lang="en-US"/>
          </a:p>
        </p:txBody>
      </p:sp>
    </p:spTree>
    <p:extLst>
      <p:ext uri="{BB962C8B-B14F-4D97-AF65-F5344CB8AC3E}">
        <p14:creationId xmlns:p14="http://schemas.microsoft.com/office/powerpoint/2010/main" val="3413640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490C1-55F6-4B34-A862-91FC9B9CA414}"/>
              </a:ext>
            </a:extLst>
          </p:cNvPr>
          <p:cNvSpPr>
            <a:spLocks noGrp="1"/>
          </p:cNvSpPr>
          <p:nvPr>
            <p:ph type="ctrTitle"/>
          </p:nvPr>
        </p:nvSpPr>
        <p:spPr>
          <a:xfrm>
            <a:off x="0" y="2112986"/>
            <a:ext cx="7766936" cy="1646302"/>
          </a:xfrm>
        </p:spPr>
        <p:txBody>
          <a:bodyPr/>
          <a:lstStyle/>
          <a:p>
            <a:r>
              <a:rPr lang="en-US" dirty="0"/>
              <a:t>HVAC SYSTEM</a:t>
            </a:r>
          </a:p>
        </p:txBody>
      </p:sp>
      <p:sp>
        <p:nvSpPr>
          <p:cNvPr id="3" name="Subtitle 2">
            <a:extLst>
              <a:ext uri="{FF2B5EF4-FFF2-40B4-BE49-F238E27FC236}">
                <a16:creationId xmlns:a16="http://schemas.microsoft.com/office/drawing/2014/main" id="{FB734C7A-D19C-40E1-98BE-4B176DC91FB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4817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252EE-CCDF-4379-A68C-694553C9B7E6}"/>
              </a:ext>
            </a:extLst>
          </p:cNvPr>
          <p:cNvSpPr>
            <a:spLocks noGrp="1"/>
          </p:cNvSpPr>
          <p:nvPr>
            <p:ph type="title"/>
          </p:nvPr>
        </p:nvSpPr>
        <p:spPr/>
        <p:txBody>
          <a:bodyPr/>
          <a:lstStyle/>
          <a:p>
            <a:r>
              <a:rPr lang="en-US" dirty="0"/>
              <a:t>Two units are used in system </a:t>
            </a:r>
          </a:p>
        </p:txBody>
      </p:sp>
      <p:sp>
        <p:nvSpPr>
          <p:cNvPr id="3" name="Content Placeholder 2">
            <a:extLst>
              <a:ext uri="{FF2B5EF4-FFF2-40B4-BE49-F238E27FC236}">
                <a16:creationId xmlns:a16="http://schemas.microsoft.com/office/drawing/2014/main" id="{92DEB427-E9E9-4141-81F5-4828F4E9FE24}"/>
              </a:ext>
            </a:extLst>
          </p:cNvPr>
          <p:cNvSpPr>
            <a:spLocks noGrp="1"/>
          </p:cNvSpPr>
          <p:nvPr>
            <p:ph idx="1"/>
          </p:nvPr>
        </p:nvSpPr>
        <p:spPr/>
        <p:txBody>
          <a:bodyPr/>
          <a:lstStyle/>
          <a:p>
            <a:r>
              <a:rPr lang="en-US" dirty="0"/>
              <a:t>AHU:</a:t>
            </a:r>
            <a:r>
              <a:rPr lang="en-US" b="1" dirty="0"/>
              <a:t> air handling unit</a:t>
            </a:r>
            <a:endParaRPr lang="en-US" dirty="0"/>
          </a:p>
          <a:p>
            <a:r>
              <a:rPr lang="en-US" dirty="0"/>
              <a:t>FCU: FAN Coil unit </a:t>
            </a:r>
          </a:p>
          <a:p>
            <a:r>
              <a:rPr lang="en-US" dirty="0"/>
              <a:t>Difference between them : that AHU uses in big hall, group of offices while FCU uses in small offices </a:t>
            </a:r>
          </a:p>
          <a:p>
            <a:endParaRPr lang="en-US" dirty="0"/>
          </a:p>
          <a:p>
            <a:endParaRPr lang="en-US" dirty="0"/>
          </a:p>
        </p:txBody>
      </p:sp>
    </p:spTree>
    <p:extLst>
      <p:ext uri="{BB962C8B-B14F-4D97-AF65-F5344CB8AC3E}">
        <p14:creationId xmlns:p14="http://schemas.microsoft.com/office/powerpoint/2010/main" val="4144148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9CC3F-3079-4A54-B7F4-657E59ECFC90}"/>
              </a:ext>
            </a:extLst>
          </p:cNvPr>
          <p:cNvSpPr>
            <a:spLocks noGrp="1"/>
          </p:cNvSpPr>
          <p:nvPr>
            <p:ph type="title"/>
          </p:nvPr>
        </p:nvSpPr>
        <p:spPr/>
        <p:txBody>
          <a:bodyPr/>
          <a:lstStyle/>
          <a:p>
            <a:r>
              <a:rPr lang="en-US" dirty="0"/>
              <a:t>2.automation</a:t>
            </a:r>
          </a:p>
        </p:txBody>
      </p:sp>
      <p:sp>
        <p:nvSpPr>
          <p:cNvPr id="3" name="Content Placeholder 2">
            <a:extLst>
              <a:ext uri="{FF2B5EF4-FFF2-40B4-BE49-F238E27FC236}">
                <a16:creationId xmlns:a16="http://schemas.microsoft.com/office/drawing/2014/main" id="{F1FE496C-985C-412F-B8BB-D6CE635C4455}"/>
              </a:ext>
            </a:extLst>
          </p:cNvPr>
          <p:cNvSpPr>
            <a:spLocks noGrp="1"/>
          </p:cNvSpPr>
          <p:nvPr>
            <p:ph idx="1"/>
          </p:nvPr>
        </p:nvSpPr>
        <p:spPr/>
        <p:txBody>
          <a:bodyPr/>
          <a:lstStyle/>
          <a:p>
            <a:r>
              <a:rPr lang="en-US" dirty="0"/>
              <a:t>Open System : a system that allows components from different manufacturers to co-exist on the same network</a:t>
            </a:r>
          </a:p>
          <a:p>
            <a:r>
              <a:rPr lang="en-US" dirty="0"/>
              <a:t>Hardware</a:t>
            </a:r>
          </a:p>
          <a:p>
            <a:r>
              <a:rPr lang="en-US" dirty="0"/>
              <a:t>Software</a:t>
            </a:r>
          </a:p>
          <a:p>
            <a:r>
              <a:rPr lang="en-US" dirty="0"/>
              <a:t>Local Controllers</a:t>
            </a:r>
          </a:p>
          <a:p>
            <a:r>
              <a:rPr lang="en-US" dirty="0"/>
              <a:t>Programming Methods:</a:t>
            </a:r>
          </a:p>
          <a:p>
            <a:r>
              <a:rPr lang="en-US" dirty="0"/>
              <a:t>* Line By Line Programming</a:t>
            </a:r>
          </a:p>
          <a:p>
            <a:r>
              <a:rPr lang="en-US" dirty="0"/>
              <a:t>* Block Programming</a:t>
            </a:r>
          </a:p>
          <a:p>
            <a:r>
              <a:rPr lang="en-US" dirty="0"/>
              <a:t>* Application Programming</a:t>
            </a:r>
          </a:p>
        </p:txBody>
      </p:sp>
    </p:spTree>
    <p:extLst>
      <p:ext uri="{BB962C8B-B14F-4D97-AF65-F5344CB8AC3E}">
        <p14:creationId xmlns:p14="http://schemas.microsoft.com/office/powerpoint/2010/main" val="1197681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B877C-D9BA-4B7D-87B9-7E75D1B17E08}"/>
              </a:ext>
            </a:extLst>
          </p:cNvPr>
          <p:cNvSpPr>
            <a:spLocks noGrp="1"/>
          </p:cNvSpPr>
          <p:nvPr>
            <p:ph type="title"/>
          </p:nvPr>
        </p:nvSpPr>
        <p:spPr/>
        <p:txBody>
          <a:bodyPr/>
          <a:lstStyle/>
          <a:p>
            <a:r>
              <a:rPr lang="en-US" dirty="0"/>
              <a:t>1. Management Level </a:t>
            </a:r>
            <a:br>
              <a:rPr lang="en-US" dirty="0"/>
            </a:br>
            <a:endParaRPr lang="en-US" dirty="0"/>
          </a:p>
        </p:txBody>
      </p:sp>
      <p:sp>
        <p:nvSpPr>
          <p:cNvPr id="3" name="Content Placeholder 2">
            <a:extLst>
              <a:ext uri="{FF2B5EF4-FFF2-40B4-BE49-F238E27FC236}">
                <a16:creationId xmlns:a16="http://schemas.microsoft.com/office/drawing/2014/main" id="{310850BF-AF6F-43E9-BB1B-F28CC87CD974}"/>
              </a:ext>
            </a:extLst>
          </p:cNvPr>
          <p:cNvSpPr>
            <a:spLocks noGrp="1"/>
          </p:cNvSpPr>
          <p:nvPr>
            <p:ph idx="1"/>
          </p:nvPr>
        </p:nvSpPr>
        <p:spPr/>
        <p:txBody>
          <a:bodyPr>
            <a:normAutofit/>
          </a:bodyPr>
          <a:lstStyle/>
          <a:p>
            <a:r>
              <a:rPr lang="en-US" dirty="0"/>
              <a:t>Is the level that allow person to change anything in the process like change the plan temporary or permanently ,close lights, close pumps  and it offer a schedule to read results and change it to consume less power  </a:t>
            </a:r>
          </a:p>
          <a:p>
            <a:endParaRPr lang="en-US" dirty="0"/>
          </a:p>
          <a:p>
            <a:pPr marL="0" indent="0">
              <a:buNone/>
            </a:pPr>
            <a:endParaRPr lang="en-US" dirty="0"/>
          </a:p>
          <a:p>
            <a:r>
              <a:rPr lang="en-US" dirty="0"/>
              <a:t>Following picture shows situation of system and how we can change them in a certain hotel</a:t>
            </a:r>
          </a:p>
        </p:txBody>
      </p:sp>
    </p:spTree>
    <p:extLst>
      <p:ext uri="{BB962C8B-B14F-4D97-AF65-F5344CB8AC3E}">
        <p14:creationId xmlns:p14="http://schemas.microsoft.com/office/powerpoint/2010/main" val="4025747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CEFEB-6110-4688-ABD0-3CFCBC5C85E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CDBAA89-D37B-4784-B345-C538E89C9C2E}"/>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03598F9D-0BC7-4BBC-A56E-6A7A924FB813}"/>
              </a:ext>
            </a:extLst>
          </p:cNvPr>
          <p:cNvPicPr>
            <a:picLocks noChangeAspect="1"/>
          </p:cNvPicPr>
          <p:nvPr/>
        </p:nvPicPr>
        <p:blipFill>
          <a:blip r:embed="rId2"/>
          <a:stretch>
            <a:fillRect/>
          </a:stretch>
        </p:blipFill>
        <p:spPr>
          <a:xfrm>
            <a:off x="0" y="176463"/>
            <a:ext cx="12192000" cy="6665495"/>
          </a:xfrm>
          <a:prstGeom prst="rect">
            <a:avLst/>
          </a:prstGeom>
        </p:spPr>
      </p:pic>
    </p:spTree>
    <p:extLst>
      <p:ext uri="{BB962C8B-B14F-4D97-AF65-F5344CB8AC3E}">
        <p14:creationId xmlns:p14="http://schemas.microsoft.com/office/powerpoint/2010/main" val="1776649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7A82B-922A-4CFD-B9C2-F3095FAC889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C110338-45E8-4D50-91AC-95BD64A565A7}"/>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3D1679F4-6040-439C-90F7-DA166126EEB2}"/>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119049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45990-ED6D-4F3A-87C2-7A70711CFE3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ECF8DCF-67D0-4D4F-A74B-3A703066EC36}"/>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CC43662-F2F9-4CFC-8B78-45D2E627FFC6}"/>
              </a:ext>
            </a:extLst>
          </p:cNvPr>
          <p:cNvPicPr>
            <a:picLocks noChangeAspect="1"/>
          </p:cNvPicPr>
          <p:nvPr/>
        </p:nvPicPr>
        <p:blipFill>
          <a:blip r:embed="rId2"/>
          <a:stretch>
            <a:fillRect/>
          </a:stretch>
        </p:blipFill>
        <p:spPr>
          <a:xfrm>
            <a:off x="0" y="48126"/>
            <a:ext cx="10752891" cy="6858000"/>
          </a:xfrm>
          <a:prstGeom prst="rect">
            <a:avLst/>
          </a:prstGeom>
        </p:spPr>
      </p:pic>
    </p:spTree>
    <p:extLst>
      <p:ext uri="{BB962C8B-B14F-4D97-AF65-F5344CB8AC3E}">
        <p14:creationId xmlns:p14="http://schemas.microsoft.com/office/powerpoint/2010/main" val="3922515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26CAA-44A2-41A7-BE42-24D8DF1BD17A}"/>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5B818085-1FB1-4E67-85D5-4B65FAB86784}"/>
              </a:ext>
            </a:extLst>
          </p:cNvPr>
          <p:cNvSpPr>
            <a:spLocks noGrp="1"/>
          </p:cNvSpPr>
          <p:nvPr>
            <p:ph idx="1"/>
          </p:nvPr>
        </p:nvSpPr>
        <p:spPr/>
        <p:txBody>
          <a:bodyPr/>
          <a:lstStyle/>
          <a:p>
            <a:r>
              <a:rPr lang="en-US" dirty="0"/>
              <a:t>Since the system approved it effective it spread and has ben known to all companies , developing and Appling it .</a:t>
            </a:r>
          </a:p>
          <a:p>
            <a:r>
              <a:rPr lang="en-US" dirty="0"/>
              <a:t>Recently it has been applied in Palestine </a:t>
            </a:r>
          </a:p>
          <a:p>
            <a:pPr marL="0" indent="0">
              <a:buNone/>
            </a:pPr>
            <a:endParaRPr lang="en-US" dirty="0"/>
          </a:p>
        </p:txBody>
      </p:sp>
    </p:spTree>
    <p:extLst>
      <p:ext uri="{BB962C8B-B14F-4D97-AF65-F5344CB8AC3E}">
        <p14:creationId xmlns:p14="http://schemas.microsoft.com/office/powerpoint/2010/main" val="1433732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D622C-49FA-4518-A685-C0538D0B1EE8}"/>
              </a:ext>
            </a:extLst>
          </p:cNvPr>
          <p:cNvSpPr>
            <a:spLocks noGrp="1"/>
          </p:cNvSpPr>
          <p:nvPr>
            <p:ph type="title"/>
          </p:nvPr>
        </p:nvSpPr>
        <p:spPr/>
        <p:txBody>
          <a:bodyPr/>
          <a:lstStyle/>
          <a:p>
            <a:r>
              <a:rPr lang="en-US" dirty="0"/>
              <a:t>FUTURE WORK</a:t>
            </a:r>
            <a:br>
              <a:rPr lang="en-US" dirty="0"/>
            </a:br>
            <a:endParaRPr lang="en-US" dirty="0"/>
          </a:p>
        </p:txBody>
      </p:sp>
      <p:sp>
        <p:nvSpPr>
          <p:cNvPr id="3" name="Content Placeholder 2">
            <a:extLst>
              <a:ext uri="{FF2B5EF4-FFF2-40B4-BE49-F238E27FC236}">
                <a16:creationId xmlns:a16="http://schemas.microsoft.com/office/drawing/2014/main" id="{5F0D8FA0-3DC9-47EA-9ADF-D8042F04B73F}"/>
              </a:ext>
            </a:extLst>
          </p:cNvPr>
          <p:cNvSpPr>
            <a:spLocks noGrp="1"/>
          </p:cNvSpPr>
          <p:nvPr>
            <p:ph idx="1"/>
          </p:nvPr>
        </p:nvSpPr>
        <p:spPr/>
        <p:txBody>
          <a:bodyPr/>
          <a:lstStyle/>
          <a:p>
            <a:r>
              <a:rPr lang="en-US" dirty="0"/>
              <a:t>WE aim to build a prototype of the system in small model controlling HVAC, lighting and connecting to FFP.</a:t>
            </a:r>
          </a:p>
          <a:p>
            <a:r>
              <a:rPr lang="en-US" dirty="0"/>
              <a:t>Using PLC and it codes .</a:t>
            </a:r>
          </a:p>
          <a:p>
            <a:endParaRPr lang="en-US" dirty="0"/>
          </a:p>
        </p:txBody>
      </p:sp>
    </p:spTree>
    <p:extLst>
      <p:ext uri="{BB962C8B-B14F-4D97-AF65-F5344CB8AC3E}">
        <p14:creationId xmlns:p14="http://schemas.microsoft.com/office/powerpoint/2010/main" val="1701279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9F088-952A-430D-9CF8-8EECD82AFEC6}"/>
              </a:ext>
            </a:extLst>
          </p:cNvPr>
          <p:cNvSpPr>
            <a:spLocks noGrp="1"/>
          </p:cNvSpPr>
          <p:nvPr>
            <p:ph type="title"/>
          </p:nvPr>
        </p:nvSpPr>
        <p:spPr/>
        <p:txBody>
          <a:bodyPr/>
          <a:lstStyle/>
          <a:p>
            <a:r>
              <a:rPr lang="en-US" dirty="0"/>
              <a:t>HVAC SYSTEM 	</a:t>
            </a:r>
            <a:br>
              <a:rPr lang="en-US" dirty="0"/>
            </a:br>
            <a:r>
              <a:rPr lang="en-US" dirty="0"/>
              <a:t>BMS system </a:t>
            </a:r>
          </a:p>
        </p:txBody>
      </p:sp>
      <p:sp>
        <p:nvSpPr>
          <p:cNvPr id="3" name="Content Placeholder 2">
            <a:extLst>
              <a:ext uri="{FF2B5EF4-FFF2-40B4-BE49-F238E27FC236}">
                <a16:creationId xmlns:a16="http://schemas.microsoft.com/office/drawing/2014/main" id="{78E66E60-9DCD-441F-B834-2424AD5536B1}"/>
              </a:ext>
            </a:extLst>
          </p:cNvPr>
          <p:cNvSpPr>
            <a:spLocks noGrp="1"/>
          </p:cNvSpPr>
          <p:nvPr>
            <p:ph idx="1"/>
          </p:nvPr>
        </p:nvSpPr>
        <p:spPr/>
        <p:txBody>
          <a:bodyPr>
            <a:normAutofit lnSpcReduction="10000"/>
          </a:bodyPr>
          <a:lstStyle/>
          <a:p>
            <a:r>
              <a:rPr lang="en-US" dirty="0"/>
              <a:t>Heating, Ventilation, Air-Conditioning</a:t>
            </a:r>
            <a:r>
              <a:rPr lang="ar-JO" dirty="0"/>
              <a:t> </a:t>
            </a:r>
            <a:r>
              <a:rPr lang="en-US" dirty="0"/>
              <a:t>and Refrigeration Systems</a:t>
            </a:r>
          </a:p>
          <a:p>
            <a:r>
              <a:rPr lang="en-US" dirty="0"/>
              <a:t>Building management system</a:t>
            </a:r>
          </a:p>
          <a:p>
            <a:r>
              <a:rPr lang="en-US" dirty="0"/>
              <a:t>HVAC and BMS are two different services which are usually connected with each other.</a:t>
            </a:r>
          </a:p>
          <a:p>
            <a:r>
              <a:rPr lang="en-US" dirty="0"/>
              <a:t>HVAC is mainly concerned with maintaining the comfort environment in terms of temperature and humidity while BMS is the management system which can either monitor or control HVAC and many other services like Electrical, fire fighting and plumbing services through a computer interface or some other automatic mean.</a:t>
            </a:r>
          </a:p>
          <a:p>
            <a:r>
              <a:rPr lang="en-US" dirty="0"/>
              <a:t>Through BMS many service parameters are visible on computer like what is the temperature in which room or what is the level of water tank or which pump is not working having fault alarm </a:t>
            </a:r>
            <a:r>
              <a:rPr lang="en-US" dirty="0" err="1"/>
              <a:t>etc</a:t>
            </a:r>
            <a:endParaRPr lang="en-US" dirty="0"/>
          </a:p>
          <a:p>
            <a:endParaRPr lang="ar-JO" dirty="0"/>
          </a:p>
          <a:p>
            <a:endParaRPr lang="en-US" dirty="0"/>
          </a:p>
        </p:txBody>
      </p:sp>
    </p:spTree>
    <p:extLst>
      <p:ext uri="{BB962C8B-B14F-4D97-AF65-F5344CB8AC3E}">
        <p14:creationId xmlns:p14="http://schemas.microsoft.com/office/powerpoint/2010/main" val="3306490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D119B-9443-4F23-8561-D7CC717EC46F}"/>
              </a:ext>
            </a:extLst>
          </p:cNvPr>
          <p:cNvSpPr>
            <a:spLocks noGrp="1"/>
          </p:cNvSpPr>
          <p:nvPr>
            <p:ph type="title"/>
          </p:nvPr>
        </p:nvSpPr>
        <p:spPr/>
        <p:txBody>
          <a:bodyPr/>
          <a:lstStyle/>
          <a:p>
            <a:r>
              <a:rPr lang="en-US" dirty="0"/>
              <a:t>Why automation system</a:t>
            </a:r>
            <a:br>
              <a:rPr lang="en-US" dirty="0"/>
            </a:br>
            <a:endParaRPr lang="en-US" dirty="0"/>
          </a:p>
        </p:txBody>
      </p:sp>
      <p:sp>
        <p:nvSpPr>
          <p:cNvPr id="3" name="Content Placeholder 2">
            <a:extLst>
              <a:ext uri="{FF2B5EF4-FFF2-40B4-BE49-F238E27FC236}">
                <a16:creationId xmlns:a16="http://schemas.microsoft.com/office/drawing/2014/main" id="{CA37A22E-7115-4C0B-BF14-DD005732F35B}"/>
              </a:ext>
            </a:extLst>
          </p:cNvPr>
          <p:cNvSpPr>
            <a:spLocks noGrp="1"/>
          </p:cNvSpPr>
          <p:nvPr>
            <p:ph idx="1"/>
          </p:nvPr>
        </p:nvSpPr>
        <p:spPr/>
        <p:txBody>
          <a:bodyPr/>
          <a:lstStyle/>
          <a:p>
            <a:r>
              <a:rPr lang="en-US" dirty="0"/>
              <a:t>SAFTEY: TO ACHIEVE PROCESS SAFETY OPERATION</a:t>
            </a:r>
          </a:p>
          <a:p>
            <a:r>
              <a:rPr lang="en-US" dirty="0"/>
              <a:t>STABILITY: TO MAKE PROCESS WORK STEADILY WITHOUT WORRYING FLUCTATIONS OR COSTLY SHUTDOWNS</a:t>
            </a:r>
          </a:p>
          <a:p>
            <a:r>
              <a:rPr lang="en-US" dirty="0"/>
              <a:t>  ACCURACY: MORE ACCURATE, THE INCREASED QUALITY AND COMFORT OF WORKING ENVIORENMENT. ( ECONOMIC SUCCESS )</a:t>
            </a:r>
          </a:p>
          <a:p>
            <a:r>
              <a:rPr lang="en-US" dirty="0"/>
              <a:t>ACHIEVE MAXIMUM POWER SAVING.</a:t>
            </a:r>
          </a:p>
          <a:p>
            <a:endParaRPr lang="en-US" dirty="0"/>
          </a:p>
        </p:txBody>
      </p:sp>
    </p:spTree>
    <p:extLst>
      <p:ext uri="{BB962C8B-B14F-4D97-AF65-F5344CB8AC3E}">
        <p14:creationId xmlns:p14="http://schemas.microsoft.com/office/powerpoint/2010/main" val="3504901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21AA2-748D-4AEA-B24C-2F2E86F12111}"/>
              </a:ext>
            </a:extLst>
          </p:cNvPr>
          <p:cNvSpPr>
            <a:spLocks noGrp="1"/>
          </p:cNvSpPr>
          <p:nvPr>
            <p:ph type="title"/>
          </p:nvPr>
        </p:nvSpPr>
        <p:spPr/>
        <p:txBody>
          <a:bodyPr/>
          <a:lstStyle/>
          <a:p>
            <a:r>
              <a:rPr lang="en-US" dirty="0"/>
              <a:t>System behavior</a:t>
            </a:r>
          </a:p>
        </p:txBody>
      </p:sp>
      <p:sp>
        <p:nvSpPr>
          <p:cNvPr id="3" name="Content Placeholder 2">
            <a:extLst>
              <a:ext uri="{FF2B5EF4-FFF2-40B4-BE49-F238E27FC236}">
                <a16:creationId xmlns:a16="http://schemas.microsoft.com/office/drawing/2014/main" id="{911756E3-1FFA-4E15-8BAD-85477E461DD5}"/>
              </a:ext>
            </a:extLst>
          </p:cNvPr>
          <p:cNvSpPr>
            <a:spLocks noGrp="1"/>
          </p:cNvSpPr>
          <p:nvPr>
            <p:ph idx="1"/>
          </p:nvPr>
        </p:nvSpPr>
        <p:spPr/>
        <p:txBody>
          <a:bodyPr/>
          <a:lstStyle/>
          <a:p>
            <a:pPr marL="0" indent="0">
              <a:buNone/>
            </a:pPr>
            <a:r>
              <a:rPr lang="en-US" dirty="0"/>
              <a:t>1.Heat Losses and Gains.</a:t>
            </a:r>
          </a:p>
          <a:p>
            <a:pPr marL="0" indent="0">
              <a:buNone/>
            </a:pPr>
            <a:r>
              <a:rPr lang="en-US" dirty="0"/>
              <a:t> 2.System Lags.</a:t>
            </a:r>
          </a:p>
          <a:p>
            <a:pPr marL="0" indent="0">
              <a:buNone/>
            </a:pPr>
            <a:r>
              <a:rPr lang="en-US" dirty="0"/>
              <a:t> 3.System Time Constants. </a:t>
            </a:r>
          </a:p>
          <a:p>
            <a:pPr marL="0" indent="0">
              <a:buNone/>
            </a:pPr>
            <a:r>
              <a:rPr lang="en-US" dirty="0"/>
              <a:t>4.Hunting </a:t>
            </a:r>
          </a:p>
          <a:p>
            <a:pPr marL="0" indent="0">
              <a:buNone/>
            </a:pPr>
            <a:r>
              <a:rPr lang="en-US" dirty="0"/>
              <a:t>5.Rangeability.</a:t>
            </a:r>
          </a:p>
        </p:txBody>
      </p:sp>
    </p:spTree>
    <p:extLst>
      <p:ext uri="{BB962C8B-B14F-4D97-AF65-F5344CB8AC3E}">
        <p14:creationId xmlns:p14="http://schemas.microsoft.com/office/powerpoint/2010/main" val="2759000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B8E44-E1C4-4F1B-8DAC-DFE29D0E82F2}"/>
              </a:ext>
            </a:extLst>
          </p:cNvPr>
          <p:cNvSpPr>
            <a:spLocks noGrp="1"/>
          </p:cNvSpPr>
          <p:nvPr>
            <p:ph type="title"/>
          </p:nvPr>
        </p:nvSpPr>
        <p:spPr/>
        <p:txBody>
          <a:bodyPr/>
          <a:lstStyle/>
          <a:p>
            <a:r>
              <a:rPr lang="en-US" dirty="0"/>
              <a:t>Level of process</a:t>
            </a:r>
          </a:p>
        </p:txBody>
      </p:sp>
      <p:sp>
        <p:nvSpPr>
          <p:cNvPr id="3" name="Content Placeholder 2">
            <a:extLst>
              <a:ext uri="{FF2B5EF4-FFF2-40B4-BE49-F238E27FC236}">
                <a16:creationId xmlns:a16="http://schemas.microsoft.com/office/drawing/2014/main" id="{7BAAAA07-C823-4ED7-A8BF-E9FCDE558085}"/>
              </a:ext>
            </a:extLst>
          </p:cNvPr>
          <p:cNvSpPr>
            <a:spLocks noGrp="1"/>
          </p:cNvSpPr>
          <p:nvPr>
            <p:ph idx="1"/>
          </p:nvPr>
        </p:nvSpPr>
        <p:spPr/>
        <p:txBody>
          <a:bodyPr/>
          <a:lstStyle/>
          <a:p>
            <a:r>
              <a:rPr lang="en-US" dirty="0"/>
              <a:t>Field Level</a:t>
            </a:r>
          </a:p>
          <a:p>
            <a:r>
              <a:rPr lang="en-US" dirty="0"/>
              <a:t>Automation Level </a:t>
            </a:r>
          </a:p>
          <a:p>
            <a:r>
              <a:rPr lang="en-US" dirty="0"/>
              <a:t>Management Level </a:t>
            </a:r>
          </a:p>
        </p:txBody>
      </p:sp>
    </p:spTree>
    <p:extLst>
      <p:ext uri="{BB962C8B-B14F-4D97-AF65-F5344CB8AC3E}">
        <p14:creationId xmlns:p14="http://schemas.microsoft.com/office/powerpoint/2010/main" val="4149751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0EA47-5948-4B7D-AF7D-6AF7C56BAE42}"/>
              </a:ext>
            </a:extLst>
          </p:cNvPr>
          <p:cNvSpPr>
            <a:spLocks noGrp="1"/>
          </p:cNvSpPr>
          <p:nvPr>
            <p:ph type="title"/>
          </p:nvPr>
        </p:nvSpPr>
        <p:spPr>
          <a:xfrm>
            <a:off x="677334" y="1139687"/>
            <a:ext cx="8596668" cy="1320800"/>
          </a:xfrm>
        </p:spPr>
        <p:txBody>
          <a:bodyPr/>
          <a:lstStyle/>
          <a:p>
            <a:r>
              <a:rPr lang="en-US" dirty="0"/>
              <a:t>Field level :</a:t>
            </a:r>
          </a:p>
        </p:txBody>
      </p:sp>
      <p:sp>
        <p:nvSpPr>
          <p:cNvPr id="3" name="Content Placeholder 2">
            <a:extLst>
              <a:ext uri="{FF2B5EF4-FFF2-40B4-BE49-F238E27FC236}">
                <a16:creationId xmlns:a16="http://schemas.microsoft.com/office/drawing/2014/main" id="{D8E8738E-4DD3-4950-8B75-AA65B173EC5C}"/>
              </a:ext>
            </a:extLst>
          </p:cNvPr>
          <p:cNvSpPr>
            <a:spLocks noGrp="1"/>
          </p:cNvSpPr>
          <p:nvPr>
            <p:ph idx="1"/>
          </p:nvPr>
        </p:nvSpPr>
        <p:spPr>
          <a:xfrm>
            <a:off x="677334" y="2147336"/>
            <a:ext cx="8596668" cy="3880773"/>
          </a:xfrm>
        </p:spPr>
        <p:txBody>
          <a:bodyPr/>
          <a:lstStyle/>
          <a:p>
            <a:r>
              <a:rPr lang="en-US" dirty="0"/>
              <a:t>Consist of sensors </a:t>
            </a:r>
          </a:p>
          <a:p>
            <a:r>
              <a:rPr lang="en-US" dirty="0"/>
              <a:t>electrical and mechanical parts affected by their reads</a:t>
            </a:r>
          </a:p>
          <a:p>
            <a:endParaRPr lang="en-US" dirty="0"/>
          </a:p>
          <a:p>
            <a:pPr marL="0" indent="0">
              <a:buNone/>
            </a:pPr>
            <a:endParaRPr lang="en-US" dirty="0"/>
          </a:p>
        </p:txBody>
      </p:sp>
    </p:spTree>
    <p:extLst>
      <p:ext uri="{BB962C8B-B14F-4D97-AF65-F5344CB8AC3E}">
        <p14:creationId xmlns:p14="http://schemas.microsoft.com/office/powerpoint/2010/main" val="4111154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C4CBD-3CA6-47B4-8CBA-7358EB2F1B58}"/>
              </a:ext>
            </a:extLst>
          </p:cNvPr>
          <p:cNvSpPr>
            <a:spLocks noGrp="1"/>
          </p:cNvSpPr>
          <p:nvPr>
            <p:ph type="title"/>
          </p:nvPr>
        </p:nvSpPr>
        <p:spPr>
          <a:xfrm>
            <a:off x="677334" y="839789"/>
            <a:ext cx="8596668" cy="1320800"/>
          </a:xfrm>
        </p:spPr>
        <p:txBody>
          <a:bodyPr/>
          <a:lstStyle/>
          <a:p>
            <a:r>
              <a:rPr lang="en-US" dirty="0"/>
              <a:t>Sensors:</a:t>
            </a:r>
          </a:p>
        </p:txBody>
      </p:sp>
      <p:sp>
        <p:nvSpPr>
          <p:cNvPr id="3" name="Content Placeholder 2">
            <a:extLst>
              <a:ext uri="{FF2B5EF4-FFF2-40B4-BE49-F238E27FC236}">
                <a16:creationId xmlns:a16="http://schemas.microsoft.com/office/drawing/2014/main" id="{E0889699-AC8B-4192-83E8-5BEEBC2C51B6}"/>
              </a:ext>
            </a:extLst>
          </p:cNvPr>
          <p:cNvSpPr>
            <a:spLocks noGrp="1"/>
          </p:cNvSpPr>
          <p:nvPr>
            <p:ph idx="1"/>
          </p:nvPr>
        </p:nvSpPr>
        <p:spPr/>
        <p:txBody>
          <a:bodyPr/>
          <a:lstStyle/>
          <a:p>
            <a:r>
              <a:rPr lang="en-US" dirty="0"/>
              <a:t>TEMPERATURE SENSORS </a:t>
            </a:r>
          </a:p>
          <a:p>
            <a:r>
              <a:rPr lang="en-US" dirty="0"/>
              <a:t>RELATIVE HUMIDITY SENSORS</a:t>
            </a:r>
          </a:p>
          <a:p>
            <a:r>
              <a:rPr lang="en-US" dirty="0"/>
              <a:t>PRESSURE TRANSDUCERS </a:t>
            </a:r>
          </a:p>
          <a:p>
            <a:r>
              <a:rPr lang="en-US" dirty="0"/>
              <a:t>VELOCITY / FLOW SENSORS </a:t>
            </a:r>
          </a:p>
          <a:p>
            <a:r>
              <a:rPr lang="en-US" dirty="0"/>
              <a:t>INDOOR AIR QUALITY SENSORS</a:t>
            </a:r>
          </a:p>
          <a:p>
            <a:r>
              <a:rPr lang="en-US" dirty="0"/>
              <a:t>CO2 SENSORS</a:t>
            </a:r>
          </a:p>
          <a:p>
            <a:r>
              <a:rPr lang="en-US" dirty="0"/>
              <a:t>Filter sensor</a:t>
            </a:r>
          </a:p>
          <a:p>
            <a:endParaRPr lang="en-US" dirty="0"/>
          </a:p>
        </p:txBody>
      </p:sp>
    </p:spTree>
    <p:extLst>
      <p:ext uri="{BB962C8B-B14F-4D97-AF65-F5344CB8AC3E}">
        <p14:creationId xmlns:p14="http://schemas.microsoft.com/office/powerpoint/2010/main" val="686975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02409-C4A5-4DBB-B184-D331ED544C0D}"/>
              </a:ext>
            </a:extLst>
          </p:cNvPr>
          <p:cNvSpPr>
            <a:spLocks noGrp="1"/>
          </p:cNvSpPr>
          <p:nvPr>
            <p:ph type="title"/>
          </p:nvPr>
        </p:nvSpPr>
        <p:spPr/>
        <p:txBody>
          <a:bodyPr/>
          <a:lstStyle/>
          <a:p>
            <a:r>
              <a:rPr lang="en-US" dirty="0"/>
              <a:t>electrical and mechanical parts</a:t>
            </a:r>
          </a:p>
        </p:txBody>
      </p:sp>
      <p:sp>
        <p:nvSpPr>
          <p:cNvPr id="3" name="Content Placeholder 2">
            <a:extLst>
              <a:ext uri="{FF2B5EF4-FFF2-40B4-BE49-F238E27FC236}">
                <a16:creationId xmlns:a16="http://schemas.microsoft.com/office/drawing/2014/main" id="{2CB8D363-067D-47D8-87F5-C592C941D031}"/>
              </a:ext>
            </a:extLst>
          </p:cNvPr>
          <p:cNvSpPr>
            <a:spLocks noGrp="1"/>
          </p:cNvSpPr>
          <p:nvPr>
            <p:ph idx="1"/>
          </p:nvPr>
        </p:nvSpPr>
        <p:spPr/>
        <p:txBody>
          <a:bodyPr/>
          <a:lstStyle/>
          <a:p>
            <a:r>
              <a:rPr lang="en-US" dirty="0"/>
              <a:t>boilers </a:t>
            </a:r>
          </a:p>
          <a:p>
            <a:r>
              <a:rPr lang="en-US" dirty="0"/>
              <a:t>chillers</a:t>
            </a:r>
          </a:p>
          <a:p>
            <a:r>
              <a:rPr lang="en-US" dirty="0"/>
              <a:t>valves</a:t>
            </a:r>
          </a:p>
          <a:p>
            <a:r>
              <a:rPr lang="en-US" dirty="0"/>
              <a:t>actuators </a:t>
            </a:r>
          </a:p>
          <a:p>
            <a:r>
              <a:rPr lang="en-US" dirty="0"/>
              <a:t>water pumps</a:t>
            </a:r>
          </a:p>
          <a:p>
            <a:r>
              <a:rPr lang="en-US" dirty="0"/>
              <a:t>ducts</a:t>
            </a:r>
          </a:p>
          <a:p>
            <a:r>
              <a:rPr lang="en-US" dirty="0"/>
              <a:t>air filters</a:t>
            </a:r>
          </a:p>
          <a:p>
            <a:r>
              <a:rPr lang="en-US" dirty="0"/>
              <a:t>dampers and fans</a:t>
            </a:r>
          </a:p>
        </p:txBody>
      </p:sp>
    </p:spTree>
    <p:extLst>
      <p:ext uri="{BB962C8B-B14F-4D97-AF65-F5344CB8AC3E}">
        <p14:creationId xmlns:p14="http://schemas.microsoft.com/office/powerpoint/2010/main" val="1494773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C3B8B-4374-49EF-8D39-2AD626E212FD}"/>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95E81B8A-EE04-4F24-ACD5-E7253655B351}"/>
              </a:ext>
            </a:extLst>
          </p:cNvPr>
          <p:cNvPicPr>
            <a:picLocks noGrp="1" noChangeAspect="1"/>
          </p:cNvPicPr>
          <p:nvPr>
            <p:ph idx="1"/>
          </p:nvPr>
        </p:nvPicPr>
        <p:blipFill>
          <a:blip r:embed="rId2"/>
          <a:stretch>
            <a:fillRect/>
          </a:stretch>
        </p:blipFill>
        <p:spPr>
          <a:xfrm>
            <a:off x="0" y="13252"/>
            <a:ext cx="12191999" cy="6858000"/>
          </a:xfrm>
          <a:prstGeom prst="rect">
            <a:avLst/>
          </a:prstGeom>
        </p:spPr>
      </p:pic>
    </p:spTree>
    <p:extLst>
      <p:ext uri="{BB962C8B-B14F-4D97-AF65-F5344CB8AC3E}">
        <p14:creationId xmlns:p14="http://schemas.microsoft.com/office/powerpoint/2010/main" val="137634634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
  <TotalTime>750</TotalTime>
  <Words>442</Words>
  <Application>Microsoft Office PowerPoint</Application>
  <PresentationFormat>Widescreen</PresentationFormat>
  <Paragraphs>65</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Tahoma</vt:lpstr>
      <vt:lpstr>Trebuchet MS</vt:lpstr>
      <vt:lpstr>Wingdings 3</vt:lpstr>
      <vt:lpstr>Facet</vt:lpstr>
      <vt:lpstr>HVAC SYSTEM</vt:lpstr>
      <vt:lpstr>HVAC SYSTEM   BMS system </vt:lpstr>
      <vt:lpstr>Why automation system </vt:lpstr>
      <vt:lpstr>System behavior</vt:lpstr>
      <vt:lpstr>Level of process</vt:lpstr>
      <vt:lpstr>Field level :</vt:lpstr>
      <vt:lpstr>Sensors:</vt:lpstr>
      <vt:lpstr>electrical and mechanical parts</vt:lpstr>
      <vt:lpstr>PowerPoint Presentation</vt:lpstr>
      <vt:lpstr>Two units are used in system </vt:lpstr>
      <vt:lpstr>2.automation</vt:lpstr>
      <vt:lpstr>1. Management Level  </vt:lpstr>
      <vt:lpstr>PowerPoint Presentation</vt:lpstr>
      <vt:lpstr>PowerPoint Presentation</vt:lpstr>
      <vt:lpstr>PowerPoint Presentation</vt:lpstr>
      <vt:lpstr>PowerPoint Presentation</vt:lpstr>
      <vt:lpstr>FUTURE WORK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28</cp:revision>
  <dcterms:created xsi:type="dcterms:W3CDTF">2017-12-19T19:30:25Z</dcterms:created>
  <dcterms:modified xsi:type="dcterms:W3CDTF">2017-12-20T22:11:59Z</dcterms:modified>
</cp:coreProperties>
</file>