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9">
  <p:sldMasterIdLst>
    <p:sldMasterId id="2147483659" r:id="rId1"/>
    <p:sldMasterId id="2147483710" r:id="rId2"/>
  </p:sldMasterIdLst>
  <p:notesMasterIdLst>
    <p:notesMasterId r:id="rId87"/>
  </p:notesMasterIdLst>
  <p:handoutMasterIdLst>
    <p:handoutMasterId r:id="rId88"/>
  </p:handoutMasterIdLst>
  <p:sldIdLst>
    <p:sldId id="256" r:id="rId3"/>
    <p:sldId id="430" r:id="rId4"/>
    <p:sldId id="258" r:id="rId5"/>
    <p:sldId id="259" r:id="rId6"/>
    <p:sldId id="261" r:id="rId7"/>
    <p:sldId id="262" r:id="rId8"/>
    <p:sldId id="285" r:id="rId9"/>
    <p:sldId id="271" r:id="rId10"/>
    <p:sldId id="286" r:id="rId11"/>
    <p:sldId id="288" r:id="rId12"/>
    <p:sldId id="431" r:id="rId13"/>
    <p:sldId id="432" r:id="rId14"/>
    <p:sldId id="433" r:id="rId15"/>
    <p:sldId id="287" r:id="rId16"/>
    <p:sldId id="292" r:id="rId17"/>
    <p:sldId id="290" r:id="rId18"/>
    <p:sldId id="294" r:id="rId19"/>
    <p:sldId id="295" r:id="rId20"/>
    <p:sldId id="301" r:id="rId21"/>
    <p:sldId id="434" r:id="rId22"/>
    <p:sldId id="435" r:id="rId23"/>
    <p:sldId id="303" r:id="rId24"/>
    <p:sldId id="304" r:id="rId25"/>
    <p:sldId id="306" r:id="rId26"/>
    <p:sldId id="307" r:id="rId27"/>
    <p:sldId id="436" r:id="rId28"/>
    <p:sldId id="437" r:id="rId29"/>
    <p:sldId id="438" r:id="rId30"/>
    <p:sldId id="308" r:id="rId31"/>
    <p:sldId id="309" r:id="rId32"/>
    <p:sldId id="311" r:id="rId33"/>
    <p:sldId id="312" r:id="rId34"/>
    <p:sldId id="313" r:id="rId35"/>
    <p:sldId id="314" r:id="rId36"/>
    <p:sldId id="315" r:id="rId37"/>
    <p:sldId id="316" r:id="rId38"/>
    <p:sldId id="318" r:id="rId39"/>
    <p:sldId id="319" r:id="rId40"/>
    <p:sldId id="320" r:id="rId41"/>
    <p:sldId id="321" r:id="rId42"/>
    <p:sldId id="322" r:id="rId43"/>
    <p:sldId id="324" r:id="rId44"/>
    <p:sldId id="325" r:id="rId45"/>
    <p:sldId id="326" r:id="rId46"/>
    <p:sldId id="327" r:id="rId47"/>
    <p:sldId id="328" r:id="rId48"/>
    <p:sldId id="329" r:id="rId49"/>
    <p:sldId id="330" r:id="rId50"/>
    <p:sldId id="332" r:id="rId51"/>
    <p:sldId id="333" r:id="rId52"/>
    <p:sldId id="375" r:id="rId53"/>
    <p:sldId id="387" r:id="rId54"/>
    <p:sldId id="388" r:id="rId55"/>
    <p:sldId id="386" r:id="rId56"/>
    <p:sldId id="376" r:id="rId57"/>
    <p:sldId id="389" r:id="rId58"/>
    <p:sldId id="440" r:id="rId59"/>
    <p:sldId id="391" r:id="rId60"/>
    <p:sldId id="378" r:id="rId61"/>
    <p:sldId id="392" r:id="rId62"/>
    <p:sldId id="393" r:id="rId63"/>
    <p:sldId id="394" r:id="rId64"/>
    <p:sldId id="395" r:id="rId65"/>
    <p:sldId id="397" r:id="rId66"/>
    <p:sldId id="403" r:id="rId67"/>
    <p:sldId id="405" r:id="rId68"/>
    <p:sldId id="406" r:id="rId69"/>
    <p:sldId id="408" r:id="rId70"/>
    <p:sldId id="409" r:id="rId71"/>
    <p:sldId id="410" r:id="rId72"/>
    <p:sldId id="412" r:id="rId73"/>
    <p:sldId id="439" r:id="rId74"/>
    <p:sldId id="413" r:id="rId75"/>
    <p:sldId id="414" r:id="rId76"/>
    <p:sldId id="420" r:id="rId77"/>
    <p:sldId id="416" r:id="rId78"/>
    <p:sldId id="423" r:id="rId79"/>
    <p:sldId id="417" r:id="rId80"/>
    <p:sldId id="424" r:id="rId81"/>
    <p:sldId id="425" r:id="rId82"/>
    <p:sldId id="426" r:id="rId83"/>
    <p:sldId id="428" r:id="rId84"/>
    <p:sldId id="429" r:id="rId85"/>
    <p:sldId id="280" r:id="rId86"/>
  </p:sldIdLst>
  <p:sldSz cx="9144000" cy="5143500" type="screen16x9"/>
  <p:notesSz cx="6858000" cy="9144000"/>
  <p:embeddedFontLst>
    <p:embeddedFont>
      <p:font typeface="Book Antiqua" pitchFamily="18" charset="0"/>
      <p:regular r:id="rId89"/>
      <p:bold r:id="rId90"/>
      <p:italic r:id="rId91"/>
      <p:boldItalic r:id="rId92"/>
    </p:embeddedFont>
    <p:embeddedFont>
      <p:font typeface="Century Gothic" pitchFamily="34" charset="0"/>
      <p:regular r:id="rId93"/>
      <p:bold r:id="rId94"/>
      <p:italic r:id="rId95"/>
      <p:boldItalic r:id="rId96"/>
    </p:embeddedFont>
    <p:embeddedFont>
      <p:font typeface="Tahoma" pitchFamily="34" charset="0"/>
      <p:regular r:id="rId97"/>
      <p:bold r:id="rId98"/>
    </p:embeddedFont>
    <p:embeddedFont>
      <p:font typeface="Raleway" charset="0"/>
      <p:regular r:id="rId99"/>
      <p:bold r:id="rId100"/>
      <p:italic r:id="rId101"/>
      <p:boldItalic r:id="rId102"/>
    </p:embeddedFont>
    <p:embeddedFont>
      <p:font typeface="Calibri" pitchFamily="34" charset="0"/>
      <p:regular r:id="rId103"/>
      <p:bold r:id="rId104"/>
    </p:embeddedFont>
    <p:embeddedFont>
      <p:font typeface="Calibri Light" pitchFamily="34" charset="0"/>
      <p:regular r:id="rId105"/>
    </p:embeddedFont>
    <p:embeddedFont>
      <p:font typeface="Abril Fatface" charset="0"/>
      <p:regular r:id="rId10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D990742C-0100-4CE1-8E69-D3B87522F622}">
  <a:tblStyle styleId="{D990742C-0100-4CE1-8E69-D3B87522F62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4" autoAdjust="0"/>
    <p:restoredTop sz="94660"/>
  </p:normalViewPr>
  <p:slideViewPr>
    <p:cSldViewPr snapToGrid="0">
      <p:cViewPr>
        <p:scale>
          <a:sx n="108" d="100"/>
          <a:sy n="108" d="100"/>
        </p:scale>
        <p:origin x="-492" y="-48"/>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font" Target="fonts/font1.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presProps" Target="pres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notesMaster" Target="notesMasters/notesMaster1.xml"/><Relationship Id="rId102" Type="http://schemas.openxmlformats.org/officeDocument/2006/relationships/font" Target="fonts/font14.fntdata"/><Relationship Id="rId110"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font" Target="fonts/font2.fntdata"/><Relationship Id="rId95" Type="http://schemas.openxmlformats.org/officeDocument/2006/relationships/font" Target="fonts/font7.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font" Target="fonts/font12.fntdata"/><Relationship Id="rId105" Type="http://schemas.openxmlformats.org/officeDocument/2006/relationships/font" Target="fonts/font17.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font" Target="fonts/font15.fntdata"/><Relationship Id="rId108"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handoutMaster" Target="handoutMasters/handoutMaster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font" Target="fonts/font18.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font" Target="fonts/font6.fntdata"/><Relationship Id="rId99" Type="http://schemas.openxmlformats.org/officeDocument/2006/relationships/font" Target="fonts/font11.fntdata"/><Relationship Id="rId101"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font" Target="fonts/font9.fntdata"/><Relationship Id="rId104" Type="http://schemas.openxmlformats.org/officeDocument/2006/relationships/font" Target="fonts/font16.fntdata"/><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F61A6C48-733B-48E7-BE63-CBEBF074B9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 xmlns:a16="http://schemas.microsoft.com/office/drawing/2014/main" id="{ECC6EFE9-C437-4C3E-A2DC-F5570289B44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D6F142-9765-48C6-9452-B985A5DB2B45}" type="datetimeFigureOut">
              <a:rPr lang="en-US" smtClean="0"/>
              <a:pPr/>
              <a:t>12/24/2018</a:t>
            </a:fld>
            <a:endParaRPr lang="en-US"/>
          </a:p>
        </p:txBody>
      </p:sp>
      <p:sp>
        <p:nvSpPr>
          <p:cNvPr id="4" name="Footer Placeholder 3">
            <a:extLst>
              <a:ext uri="{FF2B5EF4-FFF2-40B4-BE49-F238E27FC236}">
                <a16:creationId xmlns="" xmlns:a16="http://schemas.microsoft.com/office/drawing/2014/main" id="{2C03A1CD-B5A1-4995-9C2B-75D2807B497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 xmlns:a16="http://schemas.microsoft.com/office/drawing/2014/main" id="{AE667865-AD9C-42E4-A937-3C5C2EC770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B28AF0-9350-47CE-954E-2DBCC5B6BB92}" type="slidenum">
              <a:rPr lang="en-US" smtClean="0"/>
              <a:pPr/>
              <a:t>‹#›</a:t>
            </a:fld>
            <a:endParaRPr lang="en-US"/>
          </a:p>
        </p:txBody>
      </p:sp>
    </p:spTree>
    <p:extLst>
      <p:ext uri="{BB962C8B-B14F-4D97-AF65-F5344CB8AC3E}">
        <p14:creationId xmlns="" xmlns:p14="http://schemas.microsoft.com/office/powerpoint/2010/main" val="3282526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 xmlns:p14="http://schemas.microsoft.com/office/powerpoint/2010/main" val="3549925188"/>
      </p:ext>
    </p:extLst>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666604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996640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996640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996640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58914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748997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333418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160159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19476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444308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907014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7560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484014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2903436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63289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206408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773080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752591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2209170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10924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683935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431892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1638585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5018418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6782506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5504428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2056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7930684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8129258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614394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7340362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6839286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981422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233030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25945154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9173876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82585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2175161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030202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2221966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9005841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6101823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1592179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07940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7605293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399707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1336955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414936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117475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662680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4178108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363250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890994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 xmlns:p14="http://schemas.microsoft.com/office/powerpoint/2010/main" val="1996640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8BA4AA-88CB-4335-A9BD-A76D5F9CDFB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 xmlns:a16="http://schemas.microsoft.com/office/drawing/2014/main" id="{624535E4-D5F9-4E2A-951E-5A7F6A9C5C6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 xmlns:a16="http://schemas.microsoft.com/office/drawing/2014/main" id="{B4718373-6138-4141-8538-77D1D01569C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F6C897D2-2CAC-4A4B-B97D-A54DFEB9D4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44F05AD-AB69-4D8C-90D0-544164CEC3A5}"/>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2061767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69D527-7BE8-427B-8176-176B25B7D6A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1C0E6204-1A11-400D-8414-BC8D73A9BBA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467956D-A2DA-41A3-A47E-930D602E130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9CB335C0-3700-4B94-B918-67E63736AB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148852A-EB94-4DDF-914F-F44908B18D08}"/>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740488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ECA6C18A-9027-4D41-825A-99FD8AC9A156}"/>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1AE0A45D-DAEB-4D2E-BD1B-4A68A5C41DD6}"/>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5881DD4-48F8-4DD6-96E5-875C5AA8D62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DA676A65-22C9-43CB-BBEB-277CA42FA1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54B938C-6AE8-4CB0-820A-0824A935FD18}"/>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476240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4"/>
        <p:cNvGrpSpPr/>
        <p:nvPr/>
      </p:nvGrpSpPr>
      <p:grpSpPr>
        <a:xfrm>
          <a:off x="0" y="0"/>
          <a:ext cx="0" cy="0"/>
          <a:chOff x="0" y="0"/>
          <a:chExt cx="0" cy="0"/>
        </a:xfrm>
      </p:grpSpPr>
      <p:sp>
        <p:nvSpPr>
          <p:cNvPr id="47" name="Shape 47"/>
          <p:cNvSpPr txBox="1">
            <a:spLocks noGrp="1"/>
          </p:cNvSpPr>
          <p:nvPr>
            <p:ph type="body" idx="1"/>
          </p:nvPr>
        </p:nvSpPr>
        <p:spPr>
          <a:xfrm>
            <a:off x="821175" y="4089494"/>
            <a:ext cx="7595700" cy="515100"/>
          </a:xfrm>
          <a:prstGeom prst="rect">
            <a:avLst/>
          </a:prstGeom>
        </p:spPr>
        <p:txBody>
          <a:bodyPr spcFirstLastPara="1" wrap="square" lIns="91425" tIns="91425" rIns="91425" bIns="91425" anchor="ctr" anchorCtr="0"/>
          <a:lstStyle>
            <a:lvl1pPr marL="457200" lvl="0" indent="-228600" algn="ctr">
              <a:spcBef>
                <a:spcPts val="360"/>
              </a:spcBef>
              <a:spcAft>
                <a:spcPts val="0"/>
              </a:spcAft>
              <a:buSzPts val="1400"/>
              <a:buNone/>
              <a:defRPr sz="1400"/>
            </a:lvl1pPr>
          </a:lstStyle>
          <a:p>
            <a:endParaRPr/>
          </a:p>
        </p:txBody>
      </p:sp>
    </p:spTree>
    <p:extLst>
      <p:ext uri="{BB962C8B-B14F-4D97-AF65-F5344CB8AC3E}">
        <p14:creationId xmlns="" xmlns:p14="http://schemas.microsoft.com/office/powerpoint/2010/main" val="2154121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2"/>
        <p:cNvGrpSpPr/>
        <p:nvPr/>
      </p:nvGrpSpPr>
      <p:grpSpPr>
        <a:xfrm>
          <a:off x="0" y="0"/>
          <a:ext cx="0" cy="0"/>
          <a:chOff x="0" y="0"/>
          <a:chExt cx="0" cy="0"/>
        </a:xfrm>
      </p:grpSpPr>
      <p:sp>
        <p:nvSpPr>
          <p:cNvPr id="13" name="Shape 13"/>
          <p:cNvSpPr/>
          <p:nvPr/>
        </p:nvSpPr>
        <p:spPr>
          <a:xfrm>
            <a:off x="0" y="0"/>
            <a:ext cx="2523000" cy="5143500"/>
          </a:xfrm>
          <a:prstGeom prst="rect">
            <a:avLst/>
          </a:prstGeom>
          <a:gradFill>
            <a:gsLst>
              <a:gs pos="0">
                <a:srgbClr val="C0CAFC"/>
              </a:gs>
              <a:gs pos="50000">
                <a:srgbClr val="D0F5FF"/>
              </a:gs>
              <a:gs pos="100000">
                <a:srgbClr val="DAFBDD"/>
              </a:gs>
            </a:gsLst>
            <a:lin ang="18900044"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14"/>
          <p:cNvSpPr/>
          <p:nvPr/>
        </p:nvSpPr>
        <p:spPr>
          <a:xfrm>
            <a:off x="367900" y="505425"/>
            <a:ext cx="8049125" cy="4132625"/>
          </a:xfrm>
          <a:custGeom>
            <a:avLst/>
            <a:gdLst/>
            <a:ahLst/>
            <a:cxnLst/>
            <a:rect l="0" t="0" r="0" b="0"/>
            <a:pathLst>
              <a:path w="321965" h="165305" extrusionOk="0">
                <a:moveTo>
                  <a:pt x="17881" y="0"/>
                </a:moveTo>
                <a:lnTo>
                  <a:pt x="321965" y="0"/>
                </a:lnTo>
                <a:lnTo>
                  <a:pt x="321965" y="165305"/>
                </a:lnTo>
                <a:lnTo>
                  <a:pt x="17881" y="165305"/>
                </a:lnTo>
                <a:lnTo>
                  <a:pt x="18032" y="39617"/>
                </a:lnTo>
                <a:lnTo>
                  <a:pt x="0" y="22299"/>
                </a:lnTo>
                <a:lnTo>
                  <a:pt x="17881" y="22272"/>
                </a:lnTo>
                <a:close/>
              </a:path>
            </a:pathLst>
          </a:custGeom>
          <a:noFill/>
          <a:ln w="76200" cap="flat" cmpd="sng">
            <a:solidFill>
              <a:srgbClr val="000000"/>
            </a:solidFill>
            <a:prstDash val="solid"/>
            <a:miter lim="8000"/>
            <a:headEnd type="none" w="med" len="med"/>
            <a:tailEnd type="none" w="med" len="med"/>
          </a:ln>
        </p:spPr>
      </p:sp>
      <p:sp>
        <p:nvSpPr>
          <p:cNvPr id="15" name="Shape 15"/>
          <p:cNvSpPr txBox="1">
            <a:spLocks noGrp="1"/>
          </p:cNvSpPr>
          <p:nvPr>
            <p:ph type="ctrTitle"/>
          </p:nvPr>
        </p:nvSpPr>
        <p:spPr>
          <a:xfrm>
            <a:off x="1351100" y="771900"/>
            <a:ext cx="5832600" cy="1159800"/>
          </a:xfrm>
          <a:prstGeom prst="rect">
            <a:avLst/>
          </a:prstGeom>
        </p:spPr>
        <p:txBody>
          <a:bodyPr spcFirstLastPara="1" wrap="square" lIns="91425" tIns="91425" rIns="91425" bIns="91425" anchor="t" anchorCtr="0"/>
          <a:lstStyle>
            <a:lvl1pPr lvl="0" rtl="0">
              <a:spcBef>
                <a:spcPts val="0"/>
              </a:spcBef>
              <a:spcAft>
                <a:spcPts val="0"/>
              </a:spcAft>
              <a:buSzPts val="5200"/>
              <a:buNone/>
              <a:defRPr sz="52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6" name="Shape 16"/>
          <p:cNvSpPr txBox="1">
            <a:spLocks noGrp="1"/>
          </p:cNvSpPr>
          <p:nvPr>
            <p:ph type="subTitle" idx="1"/>
          </p:nvPr>
        </p:nvSpPr>
        <p:spPr>
          <a:xfrm>
            <a:off x="1351100" y="2485801"/>
            <a:ext cx="5832600" cy="7848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1800"/>
              <a:buNone/>
              <a:defRPr sz="1800">
                <a:solidFill>
                  <a:srgbClr val="FFFFFF"/>
                </a:solidFill>
                <a:highlight>
                  <a:srgbClr val="000000"/>
                </a:highlight>
              </a:defRPr>
            </a:lvl1pPr>
            <a:lvl2pPr lvl="1" rtl="0">
              <a:spcBef>
                <a:spcPts val="0"/>
              </a:spcBef>
              <a:spcAft>
                <a:spcPts val="0"/>
              </a:spcAft>
              <a:buClr>
                <a:srgbClr val="FFFFFF"/>
              </a:buClr>
              <a:buSzPts val="1800"/>
              <a:buNone/>
              <a:defRPr sz="1800">
                <a:solidFill>
                  <a:srgbClr val="FFFFFF"/>
                </a:solidFill>
                <a:highlight>
                  <a:srgbClr val="000000"/>
                </a:highlight>
              </a:defRPr>
            </a:lvl2pPr>
            <a:lvl3pPr lvl="2" rtl="0">
              <a:spcBef>
                <a:spcPts val="0"/>
              </a:spcBef>
              <a:spcAft>
                <a:spcPts val="0"/>
              </a:spcAft>
              <a:buClr>
                <a:srgbClr val="FFFFFF"/>
              </a:buClr>
              <a:buSzPts val="1800"/>
              <a:buNone/>
              <a:defRPr sz="1800">
                <a:solidFill>
                  <a:srgbClr val="FFFFFF"/>
                </a:solidFill>
                <a:highlight>
                  <a:srgbClr val="000000"/>
                </a:highlight>
              </a:defRPr>
            </a:lvl3pPr>
            <a:lvl4pPr lvl="3" rtl="0">
              <a:spcBef>
                <a:spcPts val="0"/>
              </a:spcBef>
              <a:spcAft>
                <a:spcPts val="0"/>
              </a:spcAft>
              <a:buClr>
                <a:srgbClr val="FFFFFF"/>
              </a:buClr>
              <a:buSzPts val="1800"/>
              <a:buNone/>
              <a:defRPr sz="1800">
                <a:solidFill>
                  <a:srgbClr val="FFFFFF"/>
                </a:solidFill>
                <a:highlight>
                  <a:srgbClr val="000000"/>
                </a:highlight>
              </a:defRPr>
            </a:lvl4pPr>
            <a:lvl5pPr lvl="4" rtl="0">
              <a:spcBef>
                <a:spcPts val="0"/>
              </a:spcBef>
              <a:spcAft>
                <a:spcPts val="0"/>
              </a:spcAft>
              <a:buClr>
                <a:srgbClr val="FFFFFF"/>
              </a:buClr>
              <a:buSzPts val="1800"/>
              <a:buNone/>
              <a:defRPr sz="1800">
                <a:solidFill>
                  <a:srgbClr val="FFFFFF"/>
                </a:solidFill>
                <a:highlight>
                  <a:srgbClr val="000000"/>
                </a:highlight>
              </a:defRPr>
            </a:lvl5pPr>
            <a:lvl6pPr lvl="5" rtl="0">
              <a:spcBef>
                <a:spcPts val="0"/>
              </a:spcBef>
              <a:spcAft>
                <a:spcPts val="0"/>
              </a:spcAft>
              <a:buClr>
                <a:srgbClr val="FFFFFF"/>
              </a:buClr>
              <a:buSzPts val="1800"/>
              <a:buNone/>
              <a:defRPr sz="1800">
                <a:solidFill>
                  <a:srgbClr val="FFFFFF"/>
                </a:solidFill>
                <a:highlight>
                  <a:srgbClr val="000000"/>
                </a:highlight>
              </a:defRPr>
            </a:lvl6pPr>
            <a:lvl7pPr lvl="6" rtl="0">
              <a:spcBef>
                <a:spcPts val="0"/>
              </a:spcBef>
              <a:spcAft>
                <a:spcPts val="0"/>
              </a:spcAft>
              <a:buClr>
                <a:srgbClr val="FFFFFF"/>
              </a:buClr>
              <a:buSzPts val="1800"/>
              <a:buNone/>
              <a:defRPr sz="1800">
                <a:solidFill>
                  <a:srgbClr val="FFFFFF"/>
                </a:solidFill>
                <a:highlight>
                  <a:srgbClr val="000000"/>
                </a:highlight>
              </a:defRPr>
            </a:lvl7pPr>
            <a:lvl8pPr lvl="7" rtl="0">
              <a:spcBef>
                <a:spcPts val="0"/>
              </a:spcBef>
              <a:spcAft>
                <a:spcPts val="0"/>
              </a:spcAft>
              <a:buClr>
                <a:srgbClr val="FFFFFF"/>
              </a:buClr>
              <a:buSzPts val="1800"/>
              <a:buNone/>
              <a:defRPr sz="1800">
                <a:solidFill>
                  <a:srgbClr val="FFFFFF"/>
                </a:solidFill>
                <a:highlight>
                  <a:srgbClr val="000000"/>
                </a:highlight>
              </a:defRPr>
            </a:lvl8pPr>
            <a:lvl9pPr lvl="8" rtl="0">
              <a:spcBef>
                <a:spcPts val="0"/>
              </a:spcBef>
              <a:spcAft>
                <a:spcPts val="0"/>
              </a:spcAft>
              <a:buClr>
                <a:srgbClr val="FFFFFF"/>
              </a:buClr>
              <a:buSzPts val="1800"/>
              <a:buNone/>
              <a:defRPr sz="1800">
                <a:solidFill>
                  <a:srgbClr val="FFFFFF"/>
                </a:solidFill>
                <a:highlight>
                  <a:srgbClr val="000000"/>
                </a:highlight>
              </a:defRPr>
            </a:lvl9pPr>
          </a:lstStyle>
          <a:p>
            <a:endParaRPr/>
          </a:p>
        </p:txBody>
      </p:sp>
    </p:spTree>
    <p:extLst>
      <p:ext uri="{BB962C8B-B14F-4D97-AF65-F5344CB8AC3E}">
        <p14:creationId xmlns="" xmlns:p14="http://schemas.microsoft.com/office/powerpoint/2010/main" val="4036491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206952"/>
            <a:ext cx="7147931"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208476"/>
            <a:ext cx="1190348" cy="184480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2352494"/>
            <a:ext cx="910224" cy="1556766"/>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2291716"/>
            <a:ext cx="6947845"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3468951"/>
            <a:ext cx="762000" cy="342900"/>
          </a:xfrm>
        </p:spPr>
        <p:txBody>
          <a:bodyPr/>
          <a:lstStyle>
            <a:lvl1pPr algn="ctr">
              <a:defRPr sz="2800">
                <a:solidFill>
                  <a:schemeClr val="accent1">
                    <a:lumMod val="50000"/>
                  </a:schemeClr>
                </a:solidFill>
              </a:defRPr>
            </a:lvl1pPr>
          </a:lstStyle>
          <a:p>
            <a:fld id="{48F06183-7479-4AAB-8382-9CEE9CE9D8BB}" type="slidenum">
              <a:rPr lang="en-US" smtClean="0"/>
              <a:pPr/>
              <a:t>‹#›</a:t>
            </a:fld>
            <a:endParaRPr lang="en-US"/>
          </a:p>
        </p:txBody>
      </p:sp>
      <p:sp>
        <p:nvSpPr>
          <p:cNvPr id="11" name="Rectangle 10"/>
          <p:cNvSpPr/>
          <p:nvPr/>
        </p:nvSpPr>
        <p:spPr>
          <a:xfrm>
            <a:off x="541822" y="3419458"/>
            <a:ext cx="6755166"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2354580"/>
            <a:ext cx="6760868"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3486150"/>
            <a:ext cx="6553200" cy="3429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2420275"/>
            <a:ext cx="6629400" cy="9144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endParaRPr lang="en-US"/>
          </a:p>
        </p:txBody>
      </p:sp>
      <p:sp>
        <p:nvSpPr>
          <p:cNvPr id="13" name="Rectangle 12"/>
          <p:cNvSpPr/>
          <p:nvPr/>
        </p:nvSpPr>
        <p:spPr>
          <a:xfrm>
            <a:off x="451976" y="2209800"/>
            <a:ext cx="8265160"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2286001"/>
            <a:ext cx="8033800"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06183-7479-4AAB-8382-9CEE9CE9D8BB}" type="slidenum">
              <a:rPr lang="en-US" smtClean="0"/>
              <a:pPr/>
              <a:t>‹#›</a:t>
            </a:fld>
            <a:endParaRPr lang="en-US"/>
          </a:p>
        </p:txBody>
      </p:sp>
      <p:sp>
        <p:nvSpPr>
          <p:cNvPr id="2" name="Title 1"/>
          <p:cNvSpPr>
            <a:spLocks noGrp="1"/>
          </p:cNvSpPr>
          <p:nvPr>
            <p:ph type="title"/>
          </p:nvPr>
        </p:nvSpPr>
        <p:spPr>
          <a:xfrm>
            <a:off x="736456" y="2400300"/>
            <a:ext cx="7696200" cy="97155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3406141"/>
            <a:ext cx="7818120"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3455633"/>
            <a:ext cx="7696200" cy="392837"/>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8" y="2343150"/>
            <a:ext cx="7817599"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306280"/>
            <a:ext cx="8260672" cy="779570"/>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289303"/>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289303"/>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306280"/>
            <a:ext cx="8260672" cy="779570"/>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291828"/>
            <a:ext cx="4040188" cy="47982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1828800"/>
            <a:ext cx="4040188"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6" y="1291828"/>
            <a:ext cx="4041775" cy="47982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1828800"/>
            <a:ext cx="4041775"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7AE67E-DE01-40C5-A473-51A95C048F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BEEBBC2-D441-4C69-A85F-368BD877974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D92D0C6-D2B3-4244-A6DD-3E77DAF32B7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B38AC0C1-F132-4A62-BC56-D2CA5370D1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E4FC070-0A16-484A-BDE8-B9C30AF550AF}"/>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616498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514350"/>
            <a:ext cx="4572000" cy="39433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06183-7479-4AAB-8382-9CEE9CE9D8BB}" type="slidenum">
              <a:rPr lang="en-US" smtClean="0"/>
              <a:pPr/>
              <a:t>‹#›</a:t>
            </a:fld>
            <a:endParaRPr lang="en-US"/>
          </a:p>
        </p:txBody>
      </p:sp>
      <p:sp>
        <p:nvSpPr>
          <p:cNvPr id="8" name="Rectangle 7"/>
          <p:cNvSpPr/>
          <p:nvPr/>
        </p:nvSpPr>
        <p:spPr>
          <a:xfrm>
            <a:off x="560034" y="1129284"/>
            <a:ext cx="2716566" cy="264261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231854"/>
            <a:ext cx="2483254" cy="2425746"/>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228850"/>
            <a:ext cx="2298634" cy="131445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300734"/>
            <a:ext cx="2298634" cy="893715"/>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466078"/>
            <a:ext cx="7772400" cy="3248673"/>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48F06183-7479-4AAB-8382-9CEE9CE9D8BB}" type="slidenum">
              <a:rPr lang="en-US" smtClean="0"/>
              <a:pPr/>
              <a:t>‹#›</a:t>
            </a:fld>
            <a:endParaRPr lang="en-US"/>
          </a:p>
        </p:txBody>
      </p:sp>
      <p:sp>
        <p:nvSpPr>
          <p:cNvPr id="10" name="Rectangle 9"/>
          <p:cNvSpPr/>
          <p:nvPr/>
        </p:nvSpPr>
        <p:spPr>
          <a:xfrm>
            <a:off x="685800" y="3714750"/>
            <a:ext cx="7772400" cy="10287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0" y="3771900"/>
            <a:ext cx="7600765" cy="902193"/>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4229100"/>
            <a:ext cx="7328514" cy="338772"/>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3806190"/>
            <a:ext cx="7946136" cy="82296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4242418"/>
            <a:ext cx="7244736" cy="301286"/>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3829051"/>
            <a:ext cx="7328514" cy="392282"/>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171450"/>
            <a:ext cx="1859280" cy="4591976"/>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6" y="263557"/>
            <a:ext cx="1672235" cy="4407763"/>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8" y="296571"/>
            <a:ext cx="1485531" cy="4341736"/>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85750"/>
            <a:ext cx="6172200" cy="43434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06183-7479-4AAB-8382-9CEE9CE9D8B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11" name="Shape 11"/>
          <p:cNvSpPr txBox="1">
            <a:spLocks noGrp="1"/>
          </p:cNvSpPr>
          <p:nvPr>
            <p:ph type="ctrTitle"/>
          </p:nvPr>
        </p:nvSpPr>
        <p:spPr>
          <a:xfrm>
            <a:off x="1339025" y="848825"/>
            <a:ext cx="5838600" cy="1159800"/>
          </a:xfrm>
          <a:prstGeom prst="rect">
            <a:avLst/>
          </a:prstGeom>
        </p:spPr>
        <p:txBody>
          <a:bodyPr spcFirstLastPara="1" wrap="square" lIns="91425" tIns="91425" rIns="91425" bIns="91425" anchor="t" anchorCtr="0"/>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2"/>
        <p:cNvGrpSpPr/>
        <p:nvPr/>
      </p:nvGrpSpPr>
      <p:grpSpPr>
        <a:xfrm>
          <a:off x="0" y="0"/>
          <a:ext cx="0" cy="0"/>
          <a:chOff x="0" y="0"/>
          <a:chExt cx="0" cy="0"/>
        </a:xfrm>
      </p:grpSpPr>
      <p:sp>
        <p:nvSpPr>
          <p:cNvPr id="15" name="Shape 15"/>
          <p:cNvSpPr txBox="1">
            <a:spLocks noGrp="1"/>
          </p:cNvSpPr>
          <p:nvPr>
            <p:ph type="ctrTitle"/>
          </p:nvPr>
        </p:nvSpPr>
        <p:spPr>
          <a:xfrm>
            <a:off x="1351100" y="771900"/>
            <a:ext cx="5832600" cy="1159800"/>
          </a:xfrm>
          <a:prstGeom prst="rect">
            <a:avLst/>
          </a:prstGeom>
        </p:spPr>
        <p:txBody>
          <a:bodyPr spcFirstLastPara="1" wrap="square" lIns="91425" tIns="91425" rIns="91425" bIns="91425" anchor="t" anchorCtr="0"/>
          <a:lstStyle>
            <a:lvl1pPr lvl="0" rtl="0">
              <a:spcBef>
                <a:spcPts val="0"/>
              </a:spcBef>
              <a:spcAft>
                <a:spcPts val="0"/>
              </a:spcAft>
              <a:buSzPts val="5200"/>
              <a:buNone/>
              <a:defRPr sz="52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6" name="Shape 16"/>
          <p:cNvSpPr txBox="1">
            <a:spLocks noGrp="1"/>
          </p:cNvSpPr>
          <p:nvPr>
            <p:ph type="subTitle" idx="1"/>
          </p:nvPr>
        </p:nvSpPr>
        <p:spPr>
          <a:xfrm>
            <a:off x="1351100" y="2485801"/>
            <a:ext cx="5832600" cy="7848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1800"/>
              <a:buNone/>
              <a:defRPr sz="1800">
                <a:solidFill>
                  <a:srgbClr val="FFFFFF"/>
                </a:solidFill>
                <a:highlight>
                  <a:srgbClr val="000000"/>
                </a:highlight>
              </a:defRPr>
            </a:lvl1pPr>
            <a:lvl2pPr lvl="1" rtl="0">
              <a:spcBef>
                <a:spcPts val="0"/>
              </a:spcBef>
              <a:spcAft>
                <a:spcPts val="0"/>
              </a:spcAft>
              <a:buClr>
                <a:srgbClr val="FFFFFF"/>
              </a:buClr>
              <a:buSzPts val="1800"/>
              <a:buNone/>
              <a:defRPr sz="1800">
                <a:solidFill>
                  <a:srgbClr val="FFFFFF"/>
                </a:solidFill>
                <a:highlight>
                  <a:srgbClr val="000000"/>
                </a:highlight>
              </a:defRPr>
            </a:lvl2pPr>
            <a:lvl3pPr lvl="2" rtl="0">
              <a:spcBef>
                <a:spcPts val="0"/>
              </a:spcBef>
              <a:spcAft>
                <a:spcPts val="0"/>
              </a:spcAft>
              <a:buClr>
                <a:srgbClr val="FFFFFF"/>
              </a:buClr>
              <a:buSzPts val="1800"/>
              <a:buNone/>
              <a:defRPr sz="1800">
                <a:solidFill>
                  <a:srgbClr val="FFFFFF"/>
                </a:solidFill>
                <a:highlight>
                  <a:srgbClr val="000000"/>
                </a:highlight>
              </a:defRPr>
            </a:lvl3pPr>
            <a:lvl4pPr lvl="3" rtl="0">
              <a:spcBef>
                <a:spcPts val="0"/>
              </a:spcBef>
              <a:spcAft>
                <a:spcPts val="0"/>
              </a:spcAft>
              <a:buClr>
                <a:srgbClr val="FFFFFF"/>
              </a:buClr>
              <a:buSzPts val="1800"/>
              <a:buNone/>
              <a:defRPr sz="1800">
                <a:solidFill>
                  <a:srgbClr val="FFFFFF"/>
                </a:solidFill>
                <a:highlight>
                  <a:srgbClr val="000000"/>
                </a:highlight>
              </a:defRPr>
            </a:lvl4pPr>
            <a:lvl5pPr lvl="4" rtl="0">
              <a:spcBef>
                <a:spcPts val="0"/>
              </a:spcBef>
              <a:spcAft>
                <a:spcPts val="0"/>
              </a:spcAft>
              <a:buClr>
                <a:srgbClr val="FFFFFF"/>
              </a:buClr>
              <a:buSzPts val="1800"/>
              <a:buNone/>
              <a:defRPr sz="1800">
                <a:solidFill>
                  <a:srgbClr val="FFFFFF"/>
                </a:solidFill>
                <a:highlight>
                  <a:srgbClr val="000000"/>
                </a:highlight>
              </a:defRPr>
            </a:lvl5pPr>
            <a:lvl6pPr lvl="5" rtl="0">
              <a:spcBef>
                <a:spcPts val="0"/>
              </a:spcBef>
              <a:spcAft>
                <a:spcPts val="0"/>
              </a:spcAft>
              <a:buClr>
                <a:srgbClr val="FFFFFF"/>
              </a:buClr>
              <a:buSzPts val="1800"/>
              <a:buNone/>
              <a:defRPr sz="1800">
                <a:solidFill>
                  <a:srgbClr val="FFFFFF"/>
                </a:solidFill>
                <a:highlight>
                  <a:srgbClr val="000000"/>
                </a:highlight>
              </a:defRPr>
            </a:lvl6pPr>
            <a:lvl7pPr lvl="6" rtl="0">
              <a:spcBef>
                <a:spcPts val="0"/>
              </a:spcBef>
              <a:spcAft>
                <a:spcPts val="0"/>
              </a:spcAft>
              <a:buClr>
                <a:srgbClr val="FFFFFF"/>
              </a:buClr>
              <a:buSzPts val="1800"/>
              <a:buNone/>
              <a:defRPr sz="1800">
                <a:solidFill>
                  <a:srgbClr val="FFFFFF"/>
                </a:solidFill>
                <a:highlight>
                  <a:srgbClr val="000000"/>
                </a:highlight>
              </a:defRPr>
            </a:lvl7pPr>
            <a:lvl8pPr lvl="7" rtl="0">
              <a:spcBef>
                <a:spcPts val="0"/>
              </a:spcBef>
              <a:spcAft>
                <a:spcPts val="0"/>
              </a:spcAft>
              <a:buClr>
                <a:srgbClr val="FFFFFF"/>
              </a:buClr>
              <a:buSzPts val="1800"/>
              <a:buNone/>
              <a:defRPr sz="1800">
                <a:solidFill>
                  <a:srgbClr val="FFFFFF"/>
                </a:solidFill>
                <a:highlight>
                  <a:srgbClr val="000000"/>
                </a:highlight>
              </a:defRPr>
            </a:lvl8pPr>
            <a:lvl9pPr lvl="8" rtl="0">
              <a:spcBef>
                <a:spcPts val="0"/>
              </a:spcBef>
              <a:spcAft>
                <a:spcPts val="0"/>
              </a:spcAft>
              <a:buClr>
                <a:srgbClr val="FFFFFF"/>
              </a:buClr>
              <a:buSzPts val="1800"/>
              <a:buNone/>
              <a:defRPr sz="1800">
                <a:solidFill>
                  <a:srgbClr val="FFFFFF"/>
                </a:solidFill>
                <a:highlight>
                  <a:srgbClr val="000000"/>
                </a:highlight>
              </a:defRPr>
            </a:lvl9pPr>
          </a:lstStyle>
          <a:p>
            <a:endParaRPr/>
          </a:p>
        </p:txBody>
      </p:sp>
    </p:spTree>
    <p:extLst>
      <p:ext uri="{BB962C8B-B14F-4D97-AF65-F5344CB8AC3E}">
        <p14:creationId xmlns="" xmlns:p14="http://schemas.microsoft.com/office/powerpoint/2010/main" val="23040379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22"/>
        <p:cNvGrpSpPr/>
        <p:nvPr/>
      </p:nvGrpSpPr>
      <p:grpSpPr>
        <a:xfrm>
          <a:off x="0" y="0"/>
          <a:ext cx="0" cy="0"/>
          <a:chOff x="0" y="0"/>
          <a:chExt cx="0" cy="0"/>
        </a:xfrm>
      </p:grpSpPr>
      <p:sp>
        <p:nvSpPr>
          <p:cNvPr id="25" name="Shape 25"/>
          <p:cNvSpPr txBox="1">
            <a:spLocks noGrp="1"/>
          </p:cNvSpPr>
          <p:nvPr>
            <p:ph type="title"/>
          </p:nvPr>
        </p:nvSpPr>
        <p:spPr>
          <a:xfrm>
            <a:off x="1101500" y="1048150"/>
            <a:ext cx="1836300" cy="19071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26" name="Shape 26"/>
          <p:cNvSpPr txBox="1">
            <a:spLocks noGrp="1"/>
          </p:cNvSpPr>
          <p:nvPr>
            <p:ph type="body" idx="1"/>
          </p:nvPr>
        </p:nvSpPr>
        <p:spPr>
          <a:xfrm>
            <a:off x="4112850" y="599950"/>
            <a:ext cx="4016100" cy="3575700"/>
          </a:xfrm>
          <a:prstGeom prst="rect">
            <a:avLst/>
          </a:prstGeom>
        </p:spPr>
        <p:txBody>
          <a:bodyPr spcFirstLastPara="1" wrap="square" lIns="91425" tIns="91425" rIns="91425" bIns="91425" anchor="t" anchorCtr="0"/>
          <a:lstStyle>
            <a:lvl1pPr marL="457200" lvl="0" indent="-368300">
              <a:spcBef>
                <a:spcPts val="600"/>
              </a:spcBef>
              <a:spcAft>
                <a:spcPts val="0"/>
              </a:spcAft>
              <a:buSzPts val="2200"/>
              <a:buChar char="▫"/>
              <a:defRPr/>
            </a:lvl1pPr>
            <a:lvl2pPr marL="914400" lvl="1" indent="-368300">
              <a:spcBef>
                <a:spcPts val="0"/>
              </a:spcBef>
              <a:spcAft>
                <a:spcPts val="0"/>
              </a:spcAft>
              <a:buSzPts val="2200"/>
              <a:buChar char="◦"/>
              <a:defRPr/>
            </a:lvl2pPr>
            <a:lvl3pPr marL="1371600" lvl="2" indent="-368300">
              <a:spcBef>
                <a:spcPts val="0"/>
              </a:spcBef>
              <a:spcAft>
                <a:spcPts val="0"/>
              </a:spcAft>
              <a:buSzPts val="2200"/>
              <a:buChar char="■"/>
              <a:defRPr/>
            </a:lvl3pPr>
            <a:lvl4pPr marL="1828800" lvl="3" indent="-368300">
              <a:spcBef>
                <a:spcPts val="0"/>
              </a:spcBef>
              <a:spcAft>
                <a:spcPts val="0"/>
              </a:spcAft>
              <a:buSzPts val="2200"/>
              <a:buChar char="●"/>
              <a:defRPr/>
            </a:lvl4pPr>
            <a:lvl5pPr marL="2286000" lvl="4" indent="-368300">
              <a:spcBef>
                <a:spcPts val="0"/>
              </a:spcBef>
              <a:spcAft>
                <a:spcPts val="0"/>
              </a:spcAft>
              <a:buSzPts val="2200"/>
              <a:buChar char="○"/>
              <a:defRPr/>
            </a:lvl5pPr>
            <a:lvl6pPr marL="2743200" lvl="5" indent="-368300">
              <a:spcBef>
                <a:spcPts val="0"/>
              </a:spcBef>
              <a:spcAft>
                <a:spcPts val="0"/>
              </a:spcAft>
              <a:buSzPts val="2200"/>
              <a:buChar char="■"/>
              <a:defRPr/>
            </a:lvl6pPr>
            <a:lvl7pPr marL="3200400" lvl="6" indent="-368300">
              <a:spcBef>
                <a:spcPts val="0"/>
              </a:spcBef>
              <a:spcAft>
                <a:spcPts val="0"/>
              </a:spcAft>
              <a:buSzPts val="2200"/>
              <a:buChar char="●"/>
              <a:defRPr/>
            </a:lvl7pPr>
            <a:lvl8pPr marL="3657600" lvl="7" indent="-368300">
              <a:spcBef>
                <a:spcPts val="0"/>
              </a:spcBef>
              <a:spcAft>
                <a:spcPts val="0"/>
              </a:spcAft>
              <a:buSzPts val="2200"/>
              <a:buChar char="○"/>
              <a:defRPr/>
            </a:lvl8pPr>
            <a:lvl9pPr marL="4114800" lvl="8" indent="-368300">
              <a:spcBef>
                <a:spcPts val="0"/>
              </a:spcBef>
              <a:spcAft>
                <a:spcPts val="0"/>
              </a:spcAft>
              <a:buSzPts val="22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4"/>
        <p:cNvGrpSpPr/>
        <p:nvPr/>
      </p:nvGrpSpPr>
      <p:grpSpPr>
        <a:xfrm>
          <a:off x="0" y="0"/>
          <a:ext cx="0" cy="0"/>
          <a:chOff x="0" y="0"/>
          <a:chExt cx="0" cy="0"/>
        </a:xfrm>
      </p:grpSpPr>
      <p:sp>
        <p:nvSpPr>
          <p:cNvPr id="47" name="Shape 47"/>
          <p:cNvSpPr txBox="1">
            <a:spLocks noGrp="1"/>
          </p:cNvSpPr>
          <p:nvPr>
            <p:ph type="body" idx="1"/>
          </p:nvPr>
        </p:nvSpPr>
        <p:spPr>
          <a:xfrm>
            <a:off x="821175" y="4089494"/>
            <a:ext cx="7595700" cy="515100"/>
          </a:xfrm>
          <a:prstGeom prst="rect">
            <a:avLst/>
          </a:prstGeom>
        </p:spPr>
        <p:txBody>
          <a:bodyPr spcFirstLastPara="1" wrap="square" lIns="91425" tIns="91425" rIns="91425" bIns="91425" anchor="ctr" anchorCtr="0"/>
          <a:lstStyle>
            <a:lvl1pPr marL="457200" lvl="0" indent="-228600" algn="ctr">
              <a:spcBef>
                <a:spcPts val="360"/>
              </a:spcBef>
              <a:spcAft>
                <a:spcPts val="0"/>
              </a:spcAft>
              <a:buSzPts val="1400"/>
              <a:buNone/>
              <a:defRPr sz="1400"/>
            </a:lvl1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8F49D4-1014-4D13-B25B-8EA04953F5B6}"/>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 xmlns:a16="http://schemas.microsoft.com/office/drawing/2014/main" id="{4CA52B97-B230-4DF2-8804-1C1900346619}"/>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B91D9728-58B9-4401-A0FD-979B8E3BFF1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2AB9E081-73FA-4761-8A42-00C0776D4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7D8E77D-C271-4A4F-8D7A-1E609C38415F}"/>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244731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D1AF99-CBD7-438B-AB1A-E5CC66404C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6F5E27E-12FC-445A-831C-21D581621FC7}"/>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5820A8B2-0C74-4D66-ACF6-60F77F161AA4}"/>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AE824930-1582-463F-820C-25B2DE30861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42FB331E-6272-47EE-901F-FB56E5C63A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787E011-F70C-4AF9-9BD7-B67F302DA86F}"/>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345397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1C2327-A2B2-4165-BB4B-45D63648F293}"/>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1E204BDF-6FC7-41CE-90A2-B0D34741776D}"/>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 xmlns:a16="http://schemas.microsoft.com/office/drawing/2014/main" id="{1F80FA78-1193-48E7-90BB-155FB6C5572F}"/>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02E9C731-F4A1-4F8A-B3FF-D8C97F66245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 xmlns:a16="http://schemas.microsoft.com/office/drawing/2014/main" id="{D7661E04-7152-41B5-96E6-55C6B90B8CD8}"/>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4D51E68-F346-40E6-90E0-48644681BD3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 xmlns:a16="http://schemas.microsoft.com/office/drawing/2014/main" id="{591F5C11-93CC-4423-AE1B-8D5372D9B88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5DB35644-D248-4005-A0A6-DBA5EAF9264D}"/>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4127609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BC633E-242D-470A-988B-9F29FB121C5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0517570-A57F-44CF-9512-DBA65D8E9932}"/>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 xmlns:a16="http://schemas.microsoft.com/office/drawing/2014/main" id="{DF51A8B4-41AD-49D5-A261-034E332976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FBD5EA8A-FA4E-4EEF-BA7A-81C2232A0727}"/>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1180027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E2F2798E-A82F-4E1E-9789-47AC78304670}"/>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 xmlns:a16="http://schemas.microsoft.com/office/drawing/2014/main" id="{4BD2D374-C015-4205-B524-75B9886465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1FA9AE78-A9F9-48B4-839B-D2A88744C78F}"/>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88335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F1DDFA2-A02B-4C0B-B95A-6BA9F57E47B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 xmlns:a16="http://schemas.microsoft.com/office/drawing/2014/main" id="{F4FCF86E-1651-4E16-BC62-E97DF776892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72F8D852-9919-41D6-970E-4BD29AA5D41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 xmlns:a16="http://schemas.microsoft.com/office/drawing/2014/main" id="{3B47502A-C564-4A8F-A808-21F084D4E7D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22FF54D9-A3E4-47F0-B988-62B25149A4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CF2FF347-D575-40F1-84E0-9BD4FE2AB524}"/>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1024831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F989B2D-C806-4DC1-B4EA-0D6AE9CDC8D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 xmlns:a16="http://schemas.microsoft.com/office/drawing/2014/main" id="{D75D0346-E67A-466D-9A13-BBF2A2A1B77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 xmlns:a16="http://schemas.microsoft.com/office/drawing/2014/main" id="{0AA32816-49E2-475C-A26F-D18EC06BAB9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 xmlns:a16="http://schemas.microsoft.com/office/drawing/2014/main" id="{C41C5AE1-86DD-4F72-8B29-AE21952A387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AB3AAD66-3826-4E1F-B9C0-9512622C6B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5A3A17B-C9C0-43BB-9ACA-19F58841B9F8}"/>
              </a:ext>
            </a:extLst>
          </p:cNvPr>
          <p:cNvSpPr>
            <a:spLocks noGrp="1"/>
          </p:cNvSpPr>
          <p:nvPr>
            <p:ph type="sldNum" sz="quarter" idx="12"/>
          </p:nvPr>
        </p:nvSpPr>
        <p:spPr/>
        <p:txBody>
          <a:body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2220377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EEF03E2B-8BD1-487E-9F10-FE47B0F85B73}"/>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DD3E6F2B-5224-4120-A601-5BAF3C7E4EE2}"/>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10A169-B1D1-49FD-AA9E-81BD5B6C71B5}"/>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a:extLst>
              <a:ext uri="{FF2B5EF4-FFF2-40B4-BE49-F238E27FC236}">
                <a16:creationId xmlns="" xmlns:a16="http://schemas.microsoft.com/office/drawing/2014/main" id="{49F7A367-F056-4A5B-AD23-92C7CD012CB3}"/>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B385FD9B-6FE8-4406-9F52-C481E417CF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40C723-485F-48B8-8D8D-E28FDA51A20E}" type="slidenum">
              <a:rPr lang="en-US" smtClean="0"/>
              <a:pPr/>
              <a:t>‹#›</a:t>
            </a:fld>
            <a:endParaRPr lang="en-US"/>
          </a:p>
        </p:txBody>
      </p:sp>
    </p:spTree>
    <p:extLst>
      <p:ext uri="{BB962C8B-B14F-4D97-AF65-F5344CB8AC3E}">
        <p14:creationId xmlns="" xmlns:p14="http://schemas.microsoft.com/office/powerpoint/2010/main" val="12251299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ransition>
    <p:fade thruBlk="1"/>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14451"/>
            <a:ext cx="8229600" cy="328017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2"/>
                </a:solidFill>
              </a:defRPr>
            </a:lvl1pPr>
          </a:lstStyle>
          <a:p>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2"/>
                </a:solidFill>
              </a:defRPr>
            </a:lvl1pPr>
          </a:lstStyle>
          <a:p>
            <a:fld id="{F440C723-485F-48B8-8D8D-E28FDA51A20E}" type="slidenum">
              <a:rPr lang="en-US" smtClean="0"/>
              <a:pPr/>
              <a:t>‹#›</a:t>
            </a:fld>
            <a:endParaRPr lang="en-US"/>
          </a:p>
        </p:txBody>
      </p:sp>
      <p:sp>
        <p:nvSpPr>
          <p:cNvPr id="9" name="Rectangle 8"/>
          <p:cNvSpPr/>
          <p:nvPr/>
        </p:nvSpPr>
        <p:spPr>
          <a:xfrm>
            <a:off x="274320" y="208625"/>
            <a:ext cx="8595360" cy="99441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279647"/>
            <a:ext cx="8380520" cy="83894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306280"/>
            <a:ext cx="8260672" cy="77957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4" r:id="rId13"/>
    <p:sldLayoutId id="2147483725" r:id="rId14"/>
    <p:sldLayoutId id="2147483727" r:id="rId15"/>
  </p:sldLayoutIdLst>
  <p:transition>
    <p:fade thruBlk="1"/>
  </p:transition>
  <p:timing>
    <p:tnLst>
      <p:par>
        <p:cTn id="1" dur="indefinite" restart="never" nodeType="tmRoot"/>
      </p:par>
    </p:tnLst>
  </p:timing>
  <p:hf hdr="0" ft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28.xml"/><Relationship Id="rId6" Type="http://schemas.microsoft.com/office/2007/relationships/hdphoto" Target="../media/hdphoto2.wdp"/><Relationship Id="rId5" Type="http://schemas.openxmlformats.org/officeDocument/2006/relationships/image" Target="../media/image39.png"/><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2.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28.xml"/><Relationship Id="rId5" Type="http://schemas.openxmlformats.org/officeDocument/2006/relationships/image" Target="../media/image43.png"/><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7.xml"/><Relationship Id="rId1" Type="http://schemas.openxmlformats.org/officeDocument/2006/relationships/slideLayout" Target="../slideLayouts/slideLayout28.xml"/><Relationship Id="rId4" Type="http://schemas.openxmlformats.org/officeDocument/2006/relationships/image" Target="../media/image40.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28.xml"/><Relationship Id="rId5" Type="http://schemas.openxmlformats.org/officeDocument/2006/relationships/image" Target="../media/image50.png"/><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6.xml"/><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56.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9.jpeg"/><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72.png"/><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0.xml"/><Relationship Id="rId4" Type="http://schemas.openxmlformats.org/officeDocument/2006/relationships/image" Target="../media/image77.png"/></Relationships>
</file>

<file path=ppt/slides/_rels/slide6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0.xml"/></Relationships>
</file>

<file path=ppt/slides/_rels/slide6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50.xml"/><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0.xml"/></Relationships>
</file>

<file path=ppt/slides/_rels/slide7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6.xml"/></Relationships>
</file>

<file path=ppt/slides/_rels/slide7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3.jpeg"/></Relationships>
</file>

<file path=ppt/slides/_rels/slide8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3" name="Title 2">
            <a:extLst>
              <a:ext uri="{FF2B5EF4-FFF2-40B4-BE49-F238E27FC236}">
                <a16:creationId xmlns="" xmlns:a16="http://schemas.microsoft.com/office/drawing/2014/main" id="{90EC04F8-ED3F-437A-9990-2200CFE2DD6F}"/>
              </a:ext>
            </a:extLst>
          </p:cNvPr>
          <p:cNvSpPr>
            <a:spLocks noGrp="1"/>
          </p:cNvSpPr>
          <p:nvPr>
            <p:ph type="ctrTitle"/>
          </p:nvPr>
        </p:nvSpPr>
        <p:spPr>
          <a:xfrm>
            <a:off x="1101959" y="668203"/>
            <a:ext cx="6755108" cy="4061842"/>
          </a:xfrm>
        </p:spPr>
        <p:txBody>
          <a:bodyPr>
            <a:normAutofit/>
          </a:bodyPr>
          <a:lstStyle/>
          <a:p>
            <a:r>
              <a:rPr lang="en-US" sz="3200" b="1" dirty="0"/>
              <a:t/>
            </a:r>
            <a:br>
              <a:rPr lang="en-US" sz="3200" b="1" dirty="0"/>
            </a:br>
            <a:r>
              <a:rPr lang="en-US" sz="3200" b="1" dirty="0"/>
              <a:t/>
            </a:r>
            <a:br>
              <a:rPr lang="en-US" sz="3200" b="1" dirty="0"/>
            </a:br>
            <a:r>
              <a:rPr lang="en-US" sz="3200" b="1" dirty="0" smtClean="0"/>
              <a:t>  </a:t>
            </a:r>
            <a:r>
              <a:rPr lang="en-US" sz="2000" dirty="0"/>
              <a:t>Faculty of Engineering</a:t>
            </a:r>
            <a:br>
              <a:rPr lang="en-US" sz="2000" dirty="0"/>
            </a:br>
            <a:r>
              <a:rPr lang="en-US" sz="2000" dirty="0"/>
              <a:t>  </a:t>
            </a:r>
            <a:r>
              <a:rPr lang="en-US" sz="2000" dirty="0" smtClean="0"/>
              <a:t>Building </a:t>
            </a:r>
            <a:r>
              <a:rPr lang="en-US" sz="2000" dirty="0"/>
              <a:t>Engineering Department</a:t>
            </a:r>
            <a:r>
              <a:rPr lang="en-US" sz="3200" b="1" dirty="0"/>
              <a:t/>
            </a:r>
            <a:br>
              <a:rPr lang="en-US" sz="3200" b="1" dirty="0"/>
            </a:br>
            <a:r>
              <a:rPr lang="en-US" sz="3200" b="1" dirty="0"/>
              <a:t/>
            </a:r>
            <a:br>
              <a:rPr lang="en-US" sz="3200" b="1" dirty="0"/>
            </a:br>
            <a:r>
              <a:rPr lang="en-US" sz="3000" b="1" dirty="0" smtClean="0"/>
              <a:t>Modified Design of Zafer-03</a:t>
            </a:r>
            <a:r>
              <a:rPr lang="en-US" sz="3200" b="1" dirty="0"/>
              <a:t/>
            </a:r>
            <a:br>
              <a:rPr lang="en-US" sz="3200" b="1" dirty="0"/>
            </a:br>
            <a:r>
              <a:rPr lang="en-US" sz="3200" b="1" dirty="0"/>
              <a:t> </a:t>
            </a:r>
            <a:r>
              <a:rPr lang="en-US" sz="1800" b="1" dirty="0"/>
              <a:t>(Graduation Project 2</a:t>
            </a:r>
            <a:r>
              <a:rPr lang="en-US" sz="1800" b="1" i="1" dirty="0" smtClean="0"/>
              <a:t>)</a:t>
            </a:r>
            <a:br>
              <a:rPr lang="en-US" sz="1800" b="1" i="1" dirty="0" smtClean="0"/>
            </a:br>
            <a:r>
              <a:rPr lang="en-US" sz="1800" b="1" i="1" dirty="0" smtClean="0"/>
              <a:t>                </a:t>
            </a:r>
            <a:br>
              <a:rPr lang="en-US" sz="1800" b="1" i="1" dirty="0" smtClean="0"/>
            </a:br>
            <a:r>
              <a:rPr lang="en-US" sz="1800" b="1" i="1" dirty="0" smtClean="0"/>
              <a:t>Supervisor </a:t>
            </a:r>
            <a:r>
              <a:rPr lang="en-US" sz="1800" b="1" i="1" dirty="0"/>
              <a:t>: </a:t>
            </a:r>
            <a:r>
              <a:rPr lang="en-US" sz="1800" b="1" i="1" dirty="0" err="1" smtClean="0"/>
              <a:t>Eng.Alaa</a:t>
            </a:r>
            <a:r>
              <a:rPr lang="en-US" sz="1800" b="1" i="1" dirty="0" smtClean="0"/>
              <a:t> </a:t>
            </a:r>
            <a:r>
              <a:rPr lang="en-US" sz="1800" b="1" i="1" dirty="0" err="1" smtClean="0"/>
              <a:t>shaheen</a:t>
            </a:r>
            <a:endParaRPr lang="en-US" sz="1800" i="1" dirty="0"/>
          </a:p>
        </p:txBody>
      </p:sp>
      <p:pic>
        <p:nvPicPr>
          <p:cNvPr id="5" name="Picture 4">
            <a:extLst>
              <a:ext uri="{FF2B5EF4-FFF2-40B4-BE49-F238E27FC236}">
                <a16:creationId xmlns="" xmlns:a16="http://schemas.microsoft.com/office/drawing/2014/main" id="{7AFB3319-9156-40C4-AFB4-05BCF01DFF56}"/>
              </a:ext>
            </a:extLst>
          </p:cNvPr>
          <p:cNvPicPr/>
          <p:nvPr/>
        </p:nvPicPr>
        <p:blipFill>
          <a:blip r:embed="rId3">
            <a:extLst>
              <a:ext uri="{28A0092B-C50C-407E-A947-70E740481C1C}">
                <a14:useLocalDpi xmlns="" xmlns:a14="http://schemas.microsoft.com/office/drawing/2010/main" val="0"/>
              </a:ext>
            </a:extLst>
          </a:blip>
          <a:stretch>
            <a:fillRect/>
          </a:stretch>
        </p:blipFill>
        <p:spPr>
          <a:xfrm>
            <a:off x="3811975" y="57192"/>
            <a:ext cx="1245447" cy="1273486"/>
          </a:xfrm>
          <a:prstGeom prst="ellipse">
            <a:avLst/>
          </a:prstGeom>
          <a:ln>
            <a:solidFill>
              <a:schemeClr val="bg2">
                <a:lumMod val="90000"/>
              </a:schemeClr>
            </a:solidFill>
          </a:ln>
        </p:spPr>
      </p:pic>
      <p:sp>
        <p:nvSpPr>
          <p:cNvPr id="6" name="Rectangle: Rounded Corners 5">
            <a:extLst>
              <a:ext uri="{FF2B5EF4-FFF2-40B4-BE49-F238E27FC236}">
                <a16:creationId xmlns="" xmlns:a16="http://schemas.microsoft.com/office/drawing/2014/main" id="{D3248B78-5D20-4317-B64C-312AEBE4F6A9}"/>
              </a:ext>
            </a:extLst>
          </p:cNvPr>
          <p:cNvSpPr/>
          <p:nvPr/>
        </p:nvSpPr>
        <p:spPr>
          <a:xfrm>
            <a:off x="1101959" y="2910416"/>
            <a:ext cx="6625991" cy="1128889"/>
          </a:xfrm>
          <a:prstGeom prst="roundRect">
            <a:avLst/>
          </a:prstGeom>
          <a:noFill/>
          <a:ln>
            <a:solidFill>
              <a:schemeClr val="bg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body" idx="1"/>
          </p:nvPr>
        </p:nvSpPr>
        <p:spPr>
          <a:xfrm>
            <a:off x="-2438701" y="2886075"/>
            <a:ext cx="6381674" cy="632424"/>
          </a:xfrm>
        </p:spPr>
        <p:txBody>
          <a:bodyPr>
            <a:normAutofit lnSpcReduction="10000"/>
          </a:bodyPr>
          <a:lstStyle/>
          <a:p>
            <a:pPr lvl="0"/>
            <a:r>
              <a:rPr lang="en-US" dirty="0" smtClean="0">
                <a:solidFill>
                  <a:srgbClr val="000000"/>
                </a:solidFill>
                <a:latin typeface="Raleway"/>
                <a:cs typeface="Arial"/>
              </a:rPr>
              <a:t>New Design Plans</a:t>
            </a:r>
            <a:r>
              <a:rPr lang="en-US" dirty="0" smtClean="0"/>
              <a:t>:</a:t>
            </a:r>
          </a:p>
          <a:p>
            <a:pPr lvl="0"/>
            <a:r>
              <a:rPr lang="en-US" dirty="0" smtClean="0"/>
              <a:t>Gf  </a:t>
            </a:r>
          </a:p>
          <a:p>
            <a:pPr lvl="0"/>
            <a:endParaRPr lang="en-US" dirty="0" smtClean="0"/>
          </a:p>
          <a:p>
            <a:pPr lvl="0"/>
            <a:endParaRPr lang="en-US" dirty="0"/>
          </a:p>
        </p:txBody>
      </p:sp>
      <p:cxnSp>
        <p:nvCxnSpPr>
          <p:cNvPr id="3" name="Straight Connector 2">
            <a:extLst>
              <a:ext uri="{FF2B5EF4-FFF2-40B4-BE49-F238E27FC236}">
                <a16:creationId xmlns="" xmlns:a16="http://schemas.microsoft.com/office/drawing/2014/main" id="{1B9FDC6A-F155-45DB-AB4A-C57DB0423B9B}"/>
              </a:ext>
            </a:extLst>
          </p:cNvPr>
          <p:cNvCxnSpPr>
            <a:cxnSpLocks/>
          </p:cNvCxnSpPr>
          <p:nvPr/>
        </p:nvCxnSpPr>
        <p:spPr>
          <a:xfrm>
            <a:off x="4762" y="2459732"/>
            <a:ext cx="9144000" cy="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 xmlns:a16="http://schemas.microsoft.com/office/drawing/2014/main" id="{8FE329A3-393B-4DD7-8696-AA3B74986A84}"/>
              </a:ext>
            </a:extLst>
          </p:cNvPr>
          <p:cNvSpPr/>
          <p:nvPr/>
        </p:nvSpPr>
        <p:spPr>
          <a:xfrm>
            <a:off x="-350953" y="212508"/>
            <a:ext cx="1966546" cy="574516"/>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dirty="0">
                <a:latin typeface="Raleway"/>
                <a:sym typeface="Raleway"/>
              </a:rPr>
              <a:t>Old Design Plans</a:t>
            </a:r>
            <a:r>
              <a:rPr lang="en-US" dirty="0" smtClean="0">
                <a:latin typeface="Raleway"/>
                <a:sym typeface="Raleway"/>
              </a:rPr>
              <a:t>:</a:t>
            </a:r>
          </a:p>
          <a:p>
            <a:pPr marL="457200" indent="-228600" algn="ctr" eaLnBrk="0" fontAlgn="base" hangingPunct="0">
              <a:spcBef>
                <a:spcPts val="360"/>
              </a:spcBef>
              <a:buClr>
                <a:srgbClr val="C0CAFC"/>
              </a:buClr>
              <a:buSzPts val="1400"/>
            </a:pPr>
            <a:r>
              <a:rPr lang="en-US" dirty="0" smtClean="0">
                <a:latin typeface="Raleway"/>
                <a:sym typeface="Raleway"/>
              </a:rPr>
              <a:t>Gf </a:t>
            </a:r>
            <a:endParaRPr lang="en-US" dirty="0">
              <a:latin typeface="Raleway"/>
              <a:sym typeface="Raleway"/>
            </a:endParaRPr>
          </a:p>
        </p:txBody>
      </p:sp>
      <p:pic>
        <p:nvPicPr>
          <p:cNvPr id="1536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828800" y="212508"/>
            <a:ext cx="5495925" cy="2119628"/>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2" name="Picture 1"/>
          <p:cNvPicPr>
            <a:picLocks noChangeAspect="1"/>
          </p:cNvPicPr>
          <p:nvPr/>
        </p:nvPicPr>
        <p:blipFill>
          <a:blip r:embed="rId4"/>
          <a:stretch>
            <a:fillRect/>
          </a:stretch>
        </p:blipFill>
        <p:spPr>
          <a:xfrm>
            <a:off x="1828800" y="2667715"/>
            <a:ext cx="5495925" cy="2353657"/>
          </a:xfrm>
          <a:prstGeom prst="rect">
            <a:avLst/>
          </a:prstGeom>
          <a:ln w="12700">
            <a:solidFill>
              <a:schemeClr val="tx1"/>
            </a:solidFill>
          </a:ln>
        </p:spPr>
      </p:pic>
    </p:spTree>
    <p:extLst>
      <p:ext uri="{BB962C8B-B14F-4D97-AF65-F5344CB8AC3E}">
        <p14:creationId xmlns="" xmlns:p14="http://schemas.microsoft.com/office/powerpoint/2010/main" val="3105730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body" idx="1"/>
          </p:nvPr>
        </p:nvSpPr>
        <p:spPr>
          <a:xfrm>
            <a:off x="-2438701" y="2886075"/>
            <a:ext cx="6381674" cy="632424"/>
          </a:xfrm>
        </p:spPr>
        <p:txBody>
          <a:bodyPr>
            <a:normAutofit lnSpcReduction="10000"/>
          </a:bodyPr>
          <a:lstStyle/>
          <a:p>
            <a:pPr lvl="0"/>
            <a:r>
              <a:rPr lang="en-US" dirty="0" smtClean="0">
                <a:solidFill>
                  <a:srgbClr val="000000"/>
                </a:solidFill>
                <a:latin typeface="Raleway"/>
                <a:cs typeface="Arial"/>
              </a:rPr>
              <a:t>New Design Plans</a:t>
            </a:r>
            <a:r>
              <a:rPr lang="en-US" dirty="0" smtClean="0"/>
              <a:t>:</a:t>
            </a:r>
          </a:p>
          <a:p>
            <a:pPr lvl="0"/>
            <a:r>
              <a:rPr lang="en-US" dirty="0" smtClean="0"/>
              <a:t>1</a:t>
            </a:r>
            <a:r>
              <a:rPr lang="en-US" baseline="30000" dirty="0" smtClean="0"/>
              <a:t>st</a:t>
            </a:r>
            <a:r>
              <a:rPr lang="en-US" dirty="0" smtClean="0"/>
              <a:t> &amp; 2</a:t>
            </a:r>
            <a:r>
              <a:rPr lang="en-US" baseline="30000" dirty="0" smtClean="0"/>
              <a:t>nd</a:t>
            </a:r>
            <a:r>
              <a:rPr lang="en-US" dirty="0" smtClean="0"/>
              <a:t>   </a:t>
            </a:r>
          </a:p>
          <a:p>
            <a:pPr lvl="0"/>
            <a:endParaRPr lang="en-US" dirty="0" smtClean="0"/>
          </a:p>
          <a:p>
            <a:pPr lvl="0"/>
            <a:endParaRPr lang="en-US" dirty="0"/>
          </a:p>
        </p:txBody>
      </p:sp>
      <p:cxnSp>
        <p:nvCxnSpPr>
          <p:cNvPr id="3" name="Straight Connector 2">
            <a:extLst>
              <a:ext uri="{FF2B5EF4-FFF2-40B4-BE49-F238E27FC236}">
                <a16:creationId xmlns="" xmlns:a16="http://schemas.microsoft.com/office/drawing/2014/main" id="{1B9FDC6A-F155-45DB-AB4A-C57DB0423B9B}"/>
              </a:ext>
            </a:extLst>
          </p:cNvPr>
          <p:cNvCxnSpPr>
            <a:cxnSpLocks/>
          </p:cNvCxnSpPr>
          <p:nvPr/>
        </p:nvCxnSpPr>
        <p:spPr>
          <a:xfrm>
            <a:off x="0" y="2499926"/>
            <a:ext cx="9144000" cy="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 xmlns:a16="http://schemas.microsoft.com/office/drawing/2014/main" id="{8FE329A3-393B-4DD7-8696-AA3B74986A84}"/>
              </a:ext>
            </a:extLst>
          </p:cNvPr>
          <p:cNvSpPr/>
          <p:nvPr/>
        </p:nvSpPr>
        <p:spPr>
          <a:xfrm>
            <a:off x="-350953" y="212508"/>
            <a:ext cx="1966546" cy="574516"/>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dirty="0">
                <a:latin typeface="Raleway"/>
                <a:sym typeface="Raleway"/>
              </a:rPr>
              <a:t>Old Design Plans</a:t>
            </a:r>
            <a:r>
              <a:rPr lang="en-US" dirty="0" smtClean="0">
                <a:latin typeface="Raleway"/>
                <a:sym typeface="Raleway"/>
              </a:rPr>
              <a:t>:</a:t>
            </a:r>
          </a:p>
          <a:p>
            <a:pPr marL="457200" indent="-228600" algn="ctr" eaLnBrk="0" fontAlgn="base" hangingPunct="0">
              <a:spcBef>
                <a:spcPts val="360"/>
              </a:spcBef>
              <a:buClr>
                <a:srgbClr val="C0CAFC"/>
              </a:buClr>
              <a:buSzPts val="1400"/>
            </a:pPr>
            <a:r>
              <a:rPr lang="en-US" dirty="0" smtClean="0">
                <a:latin typeface="Raleway"/>
                <a:sym typeface="Raleway"/>
              </a:rPr>
              <a:t>1</a:t>
            </a:r>
            <a:r>
              <a:rPr lang="en-US" baseline="30000" dirty="0" smtClean="0">
                <a:latin typeface="Raleway"/>
                <a:sym typeface="Raleway"/>
              </a:rPr>
              <a:t>st</a:t>
            </a:r>
            <a:r>
              <a:rPr lang="en-US" dirty="0" smtClean="0">
                <a:latin typeface="Raleway"/>
                <a:sym typeface="Raleway"/>
              </a:rPr>
              <a:t> &amp; 2</a:t>
            </a:r>
            <a:r>
              <a:rPr lang="en-US" baseline="30000" dirty="0" smtClean="0">
                <a:latin typeface="Raleway"/>
                <a:sym typeface="Raleway"/>
              </a:rPr>
              <a:t>nd</a:t>
            </a:r>
            <a:r>
              <a:rPr lang="en-US" dirty="0" smtClean="0">
                <a:latin typeface="Raleway"/>
                <a:sym typeface="Raleway"/>
              </a:rPr>
              <a:t>  </a:t>
            </a:r>
            <a:endParaRPr lang="en-US" dirty="0">
              <a:latin typeface="Raleway"/>
              <a:sym typeface="Raleway"/>
            </a:endParaRPr>
          </a:p>
        </p:txBody>
      </p:sp>
      <p:pic>
        <p:nvPicPr>
          <p:cNvPr id="1638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989155" y="71882"/>
            <a:ext cx="5457825" cy="2263992"/>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2" name="Picture 1"/>
          <p:cNvPicPr>
            <a:picLocks noChangeAspect="1"/>
          </p:cNvPicPr>
          <p:nvPr/>
        </p:nvPicPr>
        <p:blipFill>
          <a:blip r:embed="rId4"/>
          <a:stretch>
            <a:fillRect/>
          </a:stretch>
        </p:blipFill>
        <p:spPr>
          <a:xfrm>
            <a:off x="1989154" y="2534585"/>
            <a:ext cx="5457825" cy="2608915"/>
          </a:xfrm>
          <a:prstGeom prst="rect">
            <a:avLst/>
          </a:prstGeom>
          <a:ln>
            <a:solidFill>
              <a:schemeClr val="accent1"/>
            </a:solidFill>
          </a:ln>
        </p:spPr>
      </p:pic>
    </p:spTree>
    <p:extLst>
      <p:ext uri="{BB962C8B-B14F-4D97-AF65-F5344CB8AC3E}">
        <p14:creationId xmlns="" xmlns:p14="http://schemas.microsoft.com/office/powerpoint/2010/main" val="632917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body" idx="1"/>
          </p:nvPr>
        </p:nvSpPr>
        <p:spPr>
          <a:xfrm>
            <a:off x="-2438701" y="2886075"/>
            <a:ext cx="6381674" cy="632424"/>
          </a:xfrm>
        </p:spPr>
        <p:txBody>
          <a:bodyPr>
            <a:normAutofit lnSpcReduction="10000"/>
          </a:bodyPr>
          <a:lstStyle/>
          <a:p>
            <a:pPr lvl="0"/>
            <a:r>
              <a:rPr lang="en-US" dirty="0" smtClean="0">
                <a:solidFill>
                  <a:srgbClr val="000000"/>
                </a:solidFill>
                <a:latin typeface="Raleway"/>
                <a:cs typeface="Arial"/>
              </a:rPr>
              <a:t>New Design Plans</a:t>
            </a:r>
            <a:r>
              <a:rPr lang="en-US" dirty="0" smtClean="0"/>
              <a:t>:</a:t>
            </a:r>
          </a:p>
          <a:p>
            <a:pPr lvl="0"/>
            <a:r>
              <a:rPr lang="en-US" dirty="0" smtClean="0"/>
              <a:t>3</a:t>
            </a:r>
            <a:r>
              <a:rPr lang="en-US" baseline="30000" dirty="0" smtClean="0"/>
              <a:t>rd</a:t>
            </a:r>
            <a:r>
              <a:rPr lang="en-US" dirty="0" smtClean="0"/>
              <a:t> Floor   </a:t>
            </a:r>
          </a:p>
          <a:p>
            <a:pPr lvl="0"/>
            <a:endParaRPr lang="en-US" dirty="0" smtClean="0"/>
          </a:p>
          <a:p>
            <a:pPr lvl="0"/>
            <a:endParaRPr lang="en-US" dirty="0"/>
          </a:p>
        </p:txBody>
      </p:sp>
      <p:cxnSp>
        <p:nvCxnSpPr>
          <p:cNvPr id="3" name="Straight Connector 2">
            <a:extLst>
              <a:ext uri="{FF2B5EF4-FFF2-40B4-BE49-F238E27FC236}">
                <a16:creationId xmlns="" xmlns:a16="http://schemas.microsoft.com/office/drawing/2014/main" id="{1B9FDC6A-F155-45DB-AB4A-C57DB0423B9B}"/>
              </a:ext>
            </a:extLst>
          </p:cNvPr>
          <p:cNvCxnSpPr>
            <a:cxnSpLocks/>
          </p:cNvCxnSpPr>
          <p:nvPr/>
        </p:nvCxnSpPr>
        <p:spPr>
          <a:xfrm>
            <a:off x="0" y="2550167"/>
            <a:ext cx="9144000" cy="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 xmlns:a16="http://schemas.microsoft.com/office/drawing/2014/main" id="{8FE329A3-393B-4DD7-8696-AA3B74986A84}"/>
              </a:ext>
            </a:extLst>
          </p:cNvPr>
          <p:cNvSpPr/>
          <p:nvPr/>
        </p:nvSpPr>
        <p:spPr>
          <a:xfrm>
            <a:off x="-350953" y="212508"/>
            <a:ext cx="1966546" cy="574516"/>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dirty="0">
                <a:latin typeface="Raleway"/>
                <a:sym typeface="Raleway"/>
              </a:rPr>
              <a:t>Old Design Plans</a:t>
            </a:r>
            <a:r>
              <a:rPr lang="en-US" dirty="0" smtClean="0">
                <a:latin typeface="Raleway"/>
                <a:sym typeface="Raleway"/>
              </a:rPr>
              <a:t>:</a:t>
            </a:r>
          </a:p>
          <a:p>
            <a:pPr marL="457200" indent="-228600" algn="ctr" eaLnBrk="0" fontAlgn="base" hangingPunct="0">
              <a:spcBef>
                <a:spcPts val="360"/>
              </a:spcBef>
              <a:buClr>
                <a:srgbClr val="C0CAFC"/>
              </a:buClr>
              <a:buSzPts val="1400"/>
            </a:pPr>
            <a:r>
              <a:rPr lang="en-US" dirty="0" smtClean="0">
                <a:latin typeface="Raleway"/>
                <a:sym typeface="Raleway"/>
              </a:rPr>
              <a:t>3</a:t>
            </a:r>
            <a:r>
              <a:rPr lang="en-US" baseline="30000" dirty="0" smtClean="0">
                <a:latin typeface="Raleway"/>
                <a:sym typeface="Raleway"/>
              </a:rPr>
              <a:t>rd</a:t>
            </a:r>
            <a:r>
              <a:rPr lang="en-US" dirty="0" smtClean="0">
                <a:latin typeface="Raleway"/>
                <a:sym typeface="Raleway"/>
              </a:rPr>
              <a:t> Floor </a:t>
            </a:r>
            <a:endParaRPr lang="en-US" dirty="0">
              <a:latin typeface="Raleway"/>
              <a:sym typeface="Raleway"/>
            </a:endParaRPr>
          </a:p>
        </p:txBody>
      </p:sp>
      <p:pic>
        <p:nvPicPr>
          <p:cNvPr id="1741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91024" y="66675"/>
            <a:ext cx="5138474" cy="2326688"/>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2" name="Picture 1"/>
          <p:cNvPicPr>
            <a:picLocks noChangeAspect="1"/>
          </p:cNvPicPr>
          <p:nvPr/>
        </p:nvPicPr>
        <p:blipFill>
          <a:blip r:embed="rId4"/>
          <a:stretch>
            <a:fillRect/>
          </a:stretch>
        </p:blipFill>
        <p:spPr>
          <a:xfrm>
            <a:off x="2291024" y="2550167"/>
            <a:ext cx="5138474" cy="2455822"/>
          </a:xfrm>
          <a:prstGeom prst="rect">
            <a:avLst/>
          </a:prstGeom>
          <a:ln>
            <a:solidFill>
              <a:schemeClr val="accent1"/>
            </a:solidFill>
          </a:ln>
        </p:spPr>
      </p:pic>
    </p:spTree>
    <p:extLst>
      <p:ext uri="{BB962C8B-B14F-4D97-AF65-F5344CB8AC3E}">
        <p14:creationId xmlns="" xmlns:p14="http://schemas.microsoft.com/office/powerpoint/2010/main" val="14142209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body" idx="1"/>
          </p:nvPr>
        </p:nvSpPr>
        <p:spPr>
          <a:xfrm>
            <a:off x="-2438701" y="2886075"/>
            <a:ext cx="6381674" cy="632424"/>
          </a:xfrm>
        </p:spPr>
        <p:txBody>
          <a:bodyPr>
            <a:normAutofit lnSpcReduction="10000"/>
          </a:bodyPr>
          <a:lstStyle/>
          <a:p>
            <a:pPr lvl="0"/>
            <a:r>
              <a:rPr lang="en-US" dirty="0" smtClean="0">
                <a:solidFill>
                  <a:srgbClr val="000000"/>
                </a:solidFill>
                <a:latin typeface="Raleway"/>
                <a:cs typeface="Arial"/>
              </a:rPr>
              <a:t>New Design Plans</a:t>
            </a:r>
            <a:r>
              <a:rPr lang="en-US" dirty="0" smtClean="0"/>
              <a:t>:</a:t>
            </a:r>
          </a:p>
          <a:p>
            <a:pPr lvl="0"/>
            <a:r>
              <a:rPr lang="en-US" dirty="0" smtClean="0"/>
              <a:t>4</a:t>
            </a:r>
            <a:r>
              <a:rPr lang="en-US" baseline="30000" dirty="0" smtClean="0"/>
              <a:t>th</a:t>
            </a:r>
            <a:r>
              <a:rPr lang="en-US" dirty="0" smtClean="0"/>
              <a:t>  Floor   </a:t>
            </a:r>
          </a:p>
          <a:p>
            <a:pPr lvl="0"/>
            <a:endParaRPr lang="en-US" dirty="0" smtClean="0"/>
          </a:p>
          <a:p>
            <a:pPr lvl="0"/>
            <a:endParaRPr lang="en-US" dirty="0"/>
          </a:p>
        </p:txBody>
      </p:sp>
      <p:cxnSp>
        <p:nvCxnSpPr>
          <p:cNvPr id="3" name="Straight Connector 2">
            <a:extLst>
              <a:ext uri="{FF2B5EF4-FFF2-40B4-BE49-F238E27FC236}">
                <a16:creationId xmlns="" xmlns:a16="http://schemas.microsoft.com/office/drawing/2014/main" id="{1B9FDC6A-F155-45DB-AB4A-C57DB0423B9B}"/>
              </a:ext>
            </a:extLst>
          </p:cNvPr>
          <p:cNvCxnSpPr>
            <a:cxnSpLocks/>
          </p:cNvCxnSpPr>
          <p:nvPr/>
        </p:nvCxnSpPr>
        <p:spPr>
          <a:xfrm>
            <a:off x="0" y="2680796"/>
            <a:ext cx="9144000" cy="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 xmlns:a16="http://schemas.microsoft.com/office/drawing/2014/main" id="{8FE329A3-393B-4DD7-8696-AA3B74986A84}"/>
              </a:ext>
            </a:extLst>
          </p:cNvPr>
          <p:cNvSpPr/>
          <p:nvPr/>
        </p:nvSpPr>
        <p:spPr>
          <a:xfrm>
            <a:off x="-350953" y="212508"/>
            <a:ext cx="1966546" cy="574516"/>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dirty="0">
                <a:latin typeface="Raleway"/>
                <a:sym typeface="Raleway"/>
              </a:rPr>
              <a:t>Old Design Plans</a:t>
            </a:r>
            <a:r>
              <a:rPr lang="en-US" dirty="0" smtClean="0">
                <a:latin typeface="Raleway"/>
                <a:sym typeface="Raleway"/>
              </a:rPr>
              <a:t>:</a:t>
            </a:r>
          </a:p>
          <a:p>
            <a:pPr marL="457200" indent="-228600" algn="ctr" eaLnBrk="0" fontAlgn="base" hangingPunct="0">
              <a:spcBef>
                <a:spcPts val="360"/>
              </a:spcBef>
              <a:buClr>
                <a:srgbClr val="C0CAFC"/>
              </a:buClr>
              <a:buSzPts val="1400"/>
            </a:pPr>
            <a:r>
              <a:rPr lang="en-US" dirty="0" smtClean="0">
                <a:latin typeface="Raleway"/>
                <a:sym typeface="Raleway"/>
              </a:rPr>
              <a:t>4</a:t>
            </a:r>
            <a:r>
              <a:rPr lang="en-US" baseline="30000" dirty="0" smtClean="0">
                <a:latin typeface="Raleway"/>
                <a:sym typeface="Raleway"/>
              </a:rPr>
              <a:t>th</a:t>
            </a:r>
            <a:r>
              <a:rPr lang="en-US" dirty="0" smtClean="0">
                <a:latin typeface="Raleway"/>
                <a:sym typeface="Raleway"/>
              </a:rPr>
              <a:t> floor </a:t>
            </a:r>
            <a:endParaRPr lang="en-US" dirty="0">
              <a:latin typeface="Raleway"/>
              <a:sym typeface="Raleway"/>
            </a:endParaRPr>
          </a:p>
        </p:txBody>
      </p:sp>
      <p:pic>
        <p:nvPicPr>
          <p:cNvPr id="1843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985962" y="212507"/>
            <a:ext cx="5172075" cy="2330668"/>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2" name="Picture 1"/>
          <p:cNvPicPr>
            <a:picLocks noChangeAspect="1"/>
          </p:cNvPicPr>
          <p:nvPr/>
        </p:nvPicPr>
        <p:blipFill>
          <a:blip r:embed="rId4"/>
          <a:stretch>
            <a:fillRect/>
          </a:stretch>
        </p:blipFill>
        <p:spPr>
          <a:xfrm>
            <a:off x="1985962" y="2680796"/>
            <a:ext cx="5172075" cy="2454115"/>
          </a:xfrm>
          <a:prstGeom prst="rect">
            <a:avLst/>
          </a:prstGeom>
          <a:ln>
            <a:solidFill>
              <a:schemeClr val="accent1"/>
            </a:solidFill>
          </a:ln>
        </p:spPr>
      </p:pic>
    </p:spTree>
    <p:extLst>
      <p:ext uri="{BB962C8B-B14F-4D97-AF65-F5344CB8AC3E}">
        <p14:creationId xmlns="" xmlns:p14="http://schemas.microsoft.com/office/powerpoint/2010/main" val="2412113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0" name="Shape 173">
            <a:extLst>
              <a:ext uri="{FF2B5EF4-FFF2-40B4-BE49-F238E27FC236}">
                <a16:creationId xmlns="" xmlns:a16="http://schemas.microsoft.com/office/drawing/2014/main" id="{1A21DB14-D197-491A-A0A2-CDDD3B2642C1}"/>
              </a:ext>
            </a:extLst>
          </p:cNvPr>
          <p:cNvSpPr txBox="1">
            <a:spLocks/>
          </p:cNvSpPr>
          <p:nvPr/>
        </p:nvSpPr>
        <p:spPr>
          <a:xfrm>
            <a:off x="-3246587" y="130478"/>
            <a:ext cx="7595700" cy="515100"/>
          </a:xfrm>
          <a:prstGeom prst="rect">
            <a:avLst/>
          </a:prstGeom>
        </p:spPr>
        <p:txBody>
          <a:bodyPr spcFirstLastPara="1" vert="horz" wrap="square" lIns="91425" tIns="91425" rIns="91425" bIns="91425" rtlCol="0" anchor="ctr" anchorCtr="0">
            <a:norm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endParaRPr lang="en-US" dirty="0"/>
          </a:p>
        </p:txBody>
      </p:sp>
      <p:sp>
        <p:nvSpPr>
          <p:cNvPr id="14" name="Shape 173">
            <a:extLst>
              <a:ext uri="{FF2B5EF4-FFF2-40B4-BE49-F238E27FC236}">
                <a16:creationId xmlns="" xmlns:a16="http://schemas.microsoft.com/office/drawing/2014/main" id="{F78B06FA-820D-4FFC-ACD7-FEBE89704308}"/>
              </a:ext>
            </a:extLst>
          </p:cNvPr>
          <p:cNvSpPr txBox="1">
            <a:spLocks/>
          </p:cNvSpPr>
          <p:nvPr/>
        </p:nvSpPr>
        <p:spPr>
          <a:xfrm>
            <a:off x="316784" y="130478"/>
            <a:ext cx="7595700" cy="515100"/>
          </a:xfrm>
          <a:prstGeom prst="rect">
            <a:avLst/>
          </a:prstGeom>
        </p:spPr>
        <p:txBody>
          <a:bodyPr spcFirstLastPara="1" vert="horz" wrap="square" lIns="91425" tIns="91425" rIns="91425" bIns="91425" rtlCol="0" anchor="ctr" anchorCtr="0">
            <a:no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r>
              <a:rPr lang="en-US" sz="1600" b="1" u="sng" dirty="0" smtClean="0">
                <a:solidFill>
                  <a:srgbClr val="000000"/>
                </a:solidFill>
                <a:latin typeface="Raleway"/>
                <a:cs typeface="Arial"/>
              </a:rPr>
              <a:t>New Design Main  Elevation  </a:t>
            </a:r>
            <a:endParaRPr lang="en-US" sz="1600" b="1" u="sng" dirty="0"/>
          </a:p>
        </p:txBody>
      </p:sp>
      <p:pic>
        <p:nvPicPr>
          <p:cNvPr id="19460"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19150" y="733425"/>
            <a:ext cx="2838450" cy="4410075"/>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19461" name="Picture 5"/>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972050" y="733425"/>
            <a:ext cx="3057525" cy="4324349"/>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3574248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body" idx="1"/>
          </p:nvPr>
        </p:nvSpPr>
        <p:spPr>
          <a:xfrm>
            <a:off x="-2673163" y="2571750"/>
            <a:ext cx="6381674" cy="485278"/>
          </a:xfrm>
        </p:spPr>
        <p:txBody>
          <a:bodyPr/>
          <a:lstStyle/>
          <a:p>
            <a:pPr lvl="0"/>
            <a:r>
              <a:rPr lang="en-US" dirty="0">
                <a:solidFill>
                  <a:srgbClr val="000000"/>
                </a:solidFill>
                <a:latin typeface="Raleway"/>
                <a:cs typeface="Arial"/>
              </a:rPr>
              <a:t>New Design</a:t>
            </a:r>
            <a:r>
              <a:rPr lang="en-US" dirty="0" smtClean="0">
                <a:solidFill>
                  <a:srgbClr val="000000"/>
                </a:solidFill>
                <a:latin typeface="Raleway"/>
                <a:cs typeface="Arial"/>
              </a:rPr>
              <a:t>:</a:t>
            </a:r>
            <a:endParaRPr lang="en-US" dirty="0"/>
          </a:p>
        </p:txBody>
      </p:sp>
      <p:cxnSp>
        <p:nvCxnSpPr>
          <p:cNvPr id="3" name="Straight Connector 2">
            <a:extLst>
              <a:ext uri="{FF2B5EF4-FFF2-40B4-BE49-F238E27FC236}">
                <a16:creationId xmlns="" xmlns:a16="http://schemas.microsoft.com/office/drawing/2014/main" id="{1B9FDC6A-F155-45DB-AB4A-C57DB0423B9B}"/>
              </a:ext>
            </a:extLst>
          </p:cNvPr>
          <p:cNvCxnSpPr>
            <a:cxnSpLocks/>
          </p:cNvCxnSpPr>
          <p:nvPr/>
        </p:nvCxnSpPr>
        <p:spPr>
          <a:xfrm>
            <a:off x="0" y="2680796"/>
            <a:ext cx="9144000" cy="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 xmlns:a16="http://schemas.microsoft.com/office/drawing/2014/main" id="{8FE329A3-393B-4DD7-8696-AA3B74986A84}"/>
              </a:ext>
            </a:extLst>
          </p:cNvPr>
          <p:cNvSpPr/>
          <p:nvPr/>
        </p:nvSpPr>
        <p:spPr>
          <a:xfrm>
            <a:off x="-327687" y="0"/>
            <a:ext cx="2285440" cy="841256"/>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Design Modifications</a:t>
            </a:r>
            <a:r>
              <a:rPr lang="en-US" dirty="0" smtClean="0">
                <a:latin typeface="Raleway"/>
                <a:sym typeface="Raleway"/>
              </a:rPr>
              <a:t>:</a:t>
            </a:r>
          </a:p>
          <a:p>
            <a:pPr marL="457200" indent="-228600" eaLnBrk="0" fontAlgn="base" hangingPunct="0">
              <a:spcBef>
                <a:spcPts val="360"/>
              </a:spcBef>
              <a:buClr>
                <a:srgbClr val="C0CAFC"/>
              </a:buClr>
              <a:buSzPts val="1400"/>
            </a:pPr>
            <a:r>
              <a:rPr lang="en-US" dirty="0" smtClean="0">
                <a:latin typeface="Raleway"/>
                <a:sym typeface="Raleway"/>
              </a:rPr>
              <a:t>Old Design :</a:t>
            </a:r>
          </a:p>
          <a:p>
            <a:pPr marL="457200" indent="-228600" eaLnBrk="0" fontAlgn="base" hangingPunct="0">
              <a:spcBef>
                <a:spcPts val="360"/>
              </a:spcBef>
              <a:buClr>
                <a:srgbClr val="C0CAFC"/>
              </a:buClr>
              <a:buSzPts val="1400"/>
            </a:pPr>
            <a:r>
              <a:rPr lang="en-US" u="sng" dirty="0" smtClean="0">
                <a:latin typeface="Raleway"/>
                <a:sym typeface="Raleway"/>
              </a:rPr>
              <a:t>Parking level </a:t>
            </a:r>
            <a:endParaRPr lang="en-US" u="sng" dirty="0">
              <a:latin typeface="Raleway"/>
              <a:sym typeface="Raleway"/>
            </a:endParaRPr>
          </a:p>
        </p:txBody>
      </p:sp>
      <p:sp>
        <p:nvSpPr>
          <p:cNvPr id="10" name="Shape 173">
            <a:extLst>
              <a:ext uri="{FF2B5EF4-FFF2-40B4-BE49-F238E27FC236}">
                <a16:creationId xmlns="" xmlns:a16="http://schemas.microsoft.com/office/drawing/2014/main" id="{1A21DB14-D197-491A-A0A2-CDDD3B2642C1}"/>
              </a:ext>
            </a:extLst>
          </p:cNvPr>
          <p:cNvSpPr txBox="1">
            <a:spLocks/>
          </p:cNvSpPr>
          <p:nvPr/>
        </p:nvSpPr>
        <p:spPr>
          <a:xfrm>
            <a:off x="-3023700" y="457384"/>
            <a:ext cx="7595700" cy="515100"/>
          </a:xfrm>
          <a:prstGeom prst="rect">
            <a:avLst/>
          </a:prstGeom>
        </p:spPr>
        <p:txBody>
          <a:bodyPr spcFirstLastPara="1" vert="horz" wrap="square" lIns="91425" tIns="91425" rIns="91425" bIns="91425" rtlCol="0" anchor="ctr" anchorCtr="0">
            <a:norm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r>
              <a:rPr lang="en-US" dirty="0" smtClean="0"/>
              <a:t> </a:t>
            </a:r>
            <a:endParaRPr lang="en-US" dirty="0"/>
          </a:p>
        </p:txBody>
      </p:sp>
      <p:sp>
        <p:nvSpPr>
          <p:cNvPr id="8" name="Shape 173"/>
          <p:cNvSpPr txBox="1">
            <a:spLocks/>
          </p:cNvSpPr>
          <p:nvPr/>
        </p:nvSpPr>
        <p:spPr>
          <a:xfrm>
            <a:off x="-2673163" y="2923435"/>
            <a:ext cx="6381674" cy="485278"/>
          </a:xfrm>
          <a:prstGeom prst="rect">
            <a:avLst/>
          </a:prstGeom>
        </p:spPr>
        <p:txBody>
          <a:bodyPr spcFirstLastPara="1" vert="horz" wrap="square" lIns="91425" tIns="91425" rIns="91425" bIns="91425" rtlCol="0" anchor="ctr" anchorCtr="0">
            <a:norm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r>
              <a:rPr lang="en-US" u="sng" dirty="0" smtClean="0">
                <a:latin typeface="Raleway" panose="020B0604020202020204" charset="0"/>
              </a:rPr>
              <a:t>Parking level </a:t>
            </a:r>
            <a:endParaRPr lang="en-US" u="sng" dirty="0">
              <a:latin typeface="Raleway" panose="020B0604020202020204" charset="0"/>
            </a:endParaRPr>
          </a:p>
        </p:txBody>
      </p:sp>
      <p:pic>
        <p:nvPicPr>
          <p:cNvPr id="2" name="Picture 1"/>
          <p:cNvPicPr>
            <a:picLocks noChangeAspect="1"/>
          </p:cNvPicPr>
          <p:nvPr/>
        </p:nvPicPr>
        <p:blipFill>
          <a:blip r:embed="rId3"/>
          <a:stretch>
            <a:fillRect/>
          </a:stretch>
        </p:blipFill>
        <p:spPr>
          <a:xfrm>
            <a:off x="4088133" y="425048"/>
            <a:ext cx="4837024" cy="2256295"/>
          </a:xfrm>
          <a:prstGeom prst="rect">
            <a:avLst/>
          </a:prstGeom>
          <a:ln>
            <a:solidFill>
              <a:schemeClr val="accent1"/>
            </a:solidFill>
          </a:ln>
        </p:spPr>
      </p:pic>
      <p:pic>
        <p:nvPicPr>
          <p:cNvPr id="4" name="Picture 3"/>
          <p:cNvPicPr>
            <a:picLocks noChangeAspect="1"/>
          </p:cNvPicPr>
          <p:nvPr/>
        </p:nvPicPr>
        <p:blipFill>
          <a:blip r:embed="rId4"/>
          <a:stretch>
            <a:fillRect/>
          </a:stretch>
        </p:blipFill>
        <p:spPr>
          <a:xfrm>
            <a:off x="1226197" y="425048"/>
            <a:ext cx="2747962" cy="2244045"/>
          </a:xfrm>
          <a:prstGeom prst="rect">
            <a:avLst/>
          </a:prstGeom>
          <a:ln>
            <a:solidFill>
              <a:schemeClr val="accent1"/>
            </a:solidFill>
          </a:ln>
        </p:spPr>
      </p:pic>
      <p:pic>
        <p:nvPicPr>
          <p:cNvPr id="6" name="Picture 5"/>
          <p:cNvPicPr>
            <a:picLocks noChangeAspect="1"/>
          </p:cNvPicPr>
          <p:nvPr/>
        </p:nvPicPr>
        <p:blipFill>
          <a:blip r:embed="rId5"/>
          <a:stretch>
            <a:fillRect/>
          </a:stretch>
        </p:blipFill>
        <p:spPr>
          <a:xfrm>
            <a:off x="1607736" y="2713679"/>
            <a:ext cx="6611815" cy="2429821"/>
          </a:xfrm>
          <a:prstGeom prst="rect">
            <a:avLst/>
          </a:prstGeom>
          <a:ln>
            <a:solidFill>
              <a:schemeClr val="accent1"/>
            </a:solidFill>
          </a:ln>
        </p:spPr>
      </p:pic>
    </p:spTree>
    <p:extLst>
      <p:ext uri="{BB962C8B-B14F-4D97-AF65-F5344CB8AC3E}">
        <p14:creationId xmlns="" xmlns:p14="http://schemas.microsoft.com/office/powerpoint/2010/main" val="4288956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1492739" y="117228"/>
            <a:ext cx="4817626" cy="841256"/>
          </a:xfrm>
          <a:prstGeom prst="rect">
            <a:avLst/>
          </a:prstGeom>
        </p:spPr>
        <p:txBody>
          <a:bodyPr wrap="square">
            <a:spAutoFit/>
          </a:bodyPr>
          <a:lstStyle/>
          <a:p>
            <a:pPr marL="457200" indent="-228600" eaLnBrk="0" fontAlgn="base" hangingPunct="0">
              <a:spcBef>
                <a:spcPts val="360"/>
              </a:spcBef>
              <a:buClr>
                <a:srgbClr val="C0CAFC"/>
              </a:buClr>
              <a:buSzPts val="1400"/>
            </a:pPr>
            <a:r>
              <a:rPr lang="en-US" b="1" dirty="0">
                <a:latin typeface="Raleway"/>
                <a:sym typeface="Raleway"/>
              </a:rPr>
              <a:t>Design Modifications:</a:t>
            </a:r>
          </a:p>
          <a:p>
            <a:pPr marL="457200" indent="-228600" algn="ctr" eaLnBrk="0" fontAlgn="base" hangingPunct="0">
              <a:spcBef>
                <a:spcPts val="360"/>
              </a:spcBef>
              <a:buClr>
                <a:srgbClr val="C0CAFC"/>
              </a:buClr>
              <a:buSzPts val="1400"/>
            </a:pPr>
            <a:r>
              <a:rPr lang="en-US" dirty="0" smtClean="0">
                <a:latin typeface="Raleway"/>
                <a:sym typeface="Raleway"/>
              </a:rPr>
              <a:t>2- protection for the users in the parking level </a:t>
            </a:r>
            <a:endParaRPr lang="en-US" dirty="0"/>
          </a:p>
          <a:p>
            <a:pPr marL="457200" indent="-228600" algn="ctr" eaLnBrk="0" fontAlgn="base" hangingPunct="0">
              <a:spcBef>
                <a:spcPts val="360"/>
              </a:spcBef>
              <a:buClr>
                <a:srgbClr val="C0CAFC"/>
              </a:buClr>
              <a:buSzPts val="1400"/>
            </a:pPr>
            <a:endParaRPr lang="en-US" dirty="0">
              <a:latin typeface="Raleway"/>
              <a:sym typeface="Raleway"/>
            </a:endParaRPr>
          </a:p>
        </p:txBody>
      </p:sp>
      <p:sp>
        <p:nvSpPr>
          <p:cNvPr id="10" name="Shape 173">
            <a:extLst>
              <a:ext uri="{FF2B5EF4-FFF2-40B4-BE49-F238E27FC236}">
                <a16:creationId xmlns="" xmlns:a16="http://schemas.microsoft.com/office/drawing/2014/main" id="{1A21DB14-D197-491A-A0A2-CDDD3B2642C1}"/>
              </a:ext>
            </a:extLst>
          </p:cNvPr>
          <p:cNvSpPr txBox="1">
            <a:spLocks/>
          </p:cNvSpPr>
          <p:nvPr/>
        </p:nvSpPr>
        <p:spPr>
          <a:xfrm>
            <a:off x="-3246587" y="130478"/>
            <a:ext cx="7595700" cy="515100"/>
          </a:xfrm>
          <a:prstGeom prst="rect">
            <a:avLst/>
          </a:prstGeom>
        </p:spPr>
        <p:txBody>
          <a:bodyPr spcFirstLastPara="1" vert="horz" wrap="square" lIns="91425" tIns="91425" rIns="91425" bIns="91425" rtlCol="0" anchor="ctr" anchorCtr="0">
            <a:norm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endParaRPr lang="en-US" dirty="0"/>
          </a:p>
        </p:txBody>
      </p:sp>
      <p:pic>
        <p:nvPicPr>
          <p:cNvPr id="6" name="Picture 5"/>
          <p:cNvPicPr>
            <a:picLocks noChangeAspect="1"/>
          </p:cNvPicPr>
          <p:nvPr/>
        </p:nvPicPr>
        <p:blipFill>
          <a:blip r:embed="rId3"/>
          <a:stretch>
            <a:fillRect/>
          </a:stretch>
        </p:blipFill>
        <p:spPr>
          <a:xfrm>
            <a:off x="288981" y="1187178"/>
            <a:ext cx="7759748" cy="3595837"/>
          </a:xfrm>
          <a:prstGeom prst="rect">
            <a:avLst/>
          </a:prstGeom>
          <a:ln>
            <a:solidFill>
              <a:schemeClr val="accent1"/>
            </a:solidFill>
          </a:ln>
        </p:spPr>
      </p:pic>
    </p:spTree>
    <p:extLst>
      <p:ext uri="{BB962C8B-B14F-4D97-AF65-F5344CB8AC3E}">
        <p14:creationId xmlns="" xmlns:p14="http://schemas.microsoft.com/office/powerpoint/2010/main" val="7131270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45627" y="58620"/>
            <a:ext cx="5129125" cy="841256"/>
          </a:xfrm>
          <a:prstGeom prst="rect">
            <a:avLst/>
          </a:prstGeom>
        </p:spPr>
        <p:txBody>
          <a:bodyPr wrap="square">
            <a:spAutoFit/>
          </a:bodyPr>
          <a:lstStyle/>
          <a:p>
            <a:pPr marL="457200" indent="-228600" eaLnBrk="0" fontAlgn="base" hangingPunct="0">
              <a:spcBef>
                <a:spcPts val="360"/>
              </a:spcBef>
              <a:buClr>
                <a:srgbClr val="C0CAFC"/>
              </a:buClr>
              <a:buSzPts val="1400"/>
            </a:pPr>
            <a:r>
              <a:rPr lang="en-US" b="1" dirty="0">
                <a:latin typeface="Raleway"/>
                <a:sym typeface="Raleway"/>
              </a:rPr>
              <a:t>Design Modifications:</a:t>
            </a:r>
          </a:p>
          <a:p>
            <a:pPr marL="457200" indent="-228600" eaLnBrk="0" fontAlgn="base" hangingPunct="0">
              <a:spcBef>
                <a:spcPts val="360"/>
              </a:spcBef>
              <a:buClr>
                <a:srgbClr val="C0CAFC"/>
              </a:buClr>
              <a:buSzPts val="1400"/>
            </a:pPr>
            <a:r>
              <a:rPr lang="en-US" dirty="0" smtClean="0">
                <a:latin typeface="Raleway"/>
                <a:sym typeface="Raleway"/>
              </a:rPr>
              <a:t>3- More story's with different areas in the ground floor   </a:t>
            </a:r>
            <a:endParaRPr lang="en-US" dirty="0"/>
          </a:p>
          <a:p>
            <a:pPr marL="457200" indent="-228600" algn="ctr" eaLnBrk="0" fontAlgn="base" hangingPunct="0">
              <a:spcBef>
                <a:spcPts val="360"/>
              </a:spcBef>
              <a:buClr>
                <a:srgbClr val="C0CAFC"/>
              </a:buClr>
              <a:buSzPts val="1400"/>
            </a:pPr>
            <a:endParaRPr lang="en-US" dirty="0">
              <a:latin typeface="Raleway"/>
              <a:sym typeface="Raleway"/>
            </a:endParaRPr>
          </a:p>
        </p:txBody>
      </p:sp>
      <p:sp>
        <p:nvSpPr>
          <p:cNvPr id="10" name="Shape 173">
            <a:extLst>
              <a:ext uri="{FF2B5EF4-FFF2-40B4-BE49-F238E27FC236}">
                <a16:creationId xmlns="" xmlns:a16="http://schemas.microsoft.com/office/drawing/2014/main" id="{1A21DB14-D197-491A-A0A2-CDDD3B2642C1}"/>
              </a:ext>
            </a:extLst>
          </p:cNvPr>
          <p:cNvSpPr txBox="1">
            <a:spLocks/>
          </p:cNvSpPr>
          <p:nvPr/>
        </p:nvSpPr>
        <p:spPr>
          <a:xfrm>
            <a:off x="-3246587" y="130478"/>
            <a:ext cx="7595700" cy="515100"/>
          </a:xfrm>
          <a:prstGeom prst="rect">
            <a:avLst/>
          </a:prstGeom>
        </p:spPr>
        <p:txBody>
          <a:bodyPr spcFirstLastPara="1" vert="horz" wrap="square" lIns="91425" tIns="91425" rIns="91425" bIns="91425" rtlCol="0" anchor="ctr" anchorCtr="0">
            <a:normAutofit/>
          </a:bodyPr>
          <a:lstStyle>
            <a:lvl1pPr marL="457200" lvl="0" indent="-228600" algn="ctr" defTabSz="685800" rtl="0" eaLnBrk="1" latinLnBrk="0" hangingPunct="1">
              <a:lnSpc>
                <a:spcPct val="90000"/>
              </a:lnSpc>
              <a:spcBef>
                <a:spcPts val="360"/>
              </a:spcBef>
              <a:spcAft>
                <a:spcPts val="0"/>
              </a:spcAft>
              <a:buSzPts val="1400"/>
              <a:buFont typeface="Arial" panose="020B0604020202020204" pitchFamily="34" charset="0"/>
              <a:buNone/>
              <a:defRPr sz="1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Tx/>
            </a:pPr>
            <a:endParaRPr lang="en-US" dirty="0"/>
          </a:p>
        </p:txBody>
      </p:sp>
      <p:pic>
        <p:nvPicPr>
          <p:cNvPr id="7"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42233" y="645578"/>
            <a:ext cx="5495925" cy="2119628"/>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8" name="Picture 7"/>
          <p:cNvPicPr>
            <a:picLocks noChangeAspect="1"/>
          </p:cNvPicPr>
          <p:nvPr/>
        </p:nvPicPr>
        <p:blipFill>
          <a:blip r:embed="rId4"/>
          <a:stretch>
            <a:fillRect/>
          </a:stretch>
        </p:blipFill>
        <p:spPr>
          <a:xfrm>
            <a:off x="411982" y="2789843"/>
            <a:ext cx="5495925" cy="2353657"/>
          </a:xfrm>
          <a:prstGeom prst="rect">
            <a:avLst/>
          </a:prstGeom>
          <a:ln w="12700">
            <a:solidFill>
              <a:schemeClr val="tx1"/>
            </a:solidFill>
          </a:ln>
        </p:spPr>
      </p:pic>
    </p:spTree>
    <p:extLst>
      <p:ext uri="{BB962C8B-B14F-4D97-AF65-F5344CB8AC3E}">
        <p14:creationId xmlns="" xmlns:p14="http://schemas.microsoft.com/office/powerpoint/2010/main" val="160027417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327688" y="0"/>
            <a:ext cx="3586453" cy="789960"/>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Design Modifications</a:t>
            </a:r>
            <a:r>
              <a:rPr lang="en-US" dirty="0">
                <a:latin typeface="Raleway"/>
                <a:sym typeface="Raleway"/>
              </a:rPr>
              <a:t>:</a:t>
            </a:r>
          </a:p>
          <a:p>
            <a:pPr marL="457200" indent="-228600" algn="ctr" eaLnBrk="0" fontAlgn="base" hangingPunct="0">
              <a:spcBef>
                <a:spcPts val="360"/>
              </a:spcBef>
              <a:buClr>
                <a:srgbClr val="C0CAFC"/>
              </a:buClr>
              <a:buSzPts val="1400"/>
            </a:pPr>
            <a:r>
              <a:rPr lang="en-US" dirty="0" smtClean="0">
                <a:latin typeface="Raleway"/>
                <a:sym typeface="Raleway"/>
              </a:rPr>
              <a:t>4- Get red of the box when entering the office  </a:t>
            </a:r>
            <a:r>
              <a:rPr lang="en-US" dirty="0">
                <a:latin typeface="Raleway"/>
                <a:sym typeface="Raleway"/>
              </a:rPr>
              <a:t>:</a:t>
            </a:r>
            <a:endParaRPr lang="en-US" dirty="0"/>
          </a:p>
        </p:txBody>
      </p:sp>
      <p:pic>
        <p:nvPicPr>
          <p:cNvPr id="12" name="Picture 11"/>
          <p:cNvPicPr>
            <a:picLocks noChangeAspect="1"/>
          </p:cNvPicPr>
          <p:nvPr/>
        </p:nvPicPr>
        <p:blipFill>
          <a:blip r:embed="rId3"/>
          <a:stretch>
            <a:fillRect/>
          </a:stretch>
        </p:blipFill>
        <p:spPr>
          <a:xfrm>
            <a:off x="0" y="1144926"/>
            <a:ext cx="4160477" cy="3047695"/>
          </a:xfrm>
          <a:prstGeom prst="rect">
            <a:avLst/>
          </a:prstGeom>
          <a:ln>
            <a:solidFill>
              <a:schemeClr val="accent1"/>
            </a:solidFill>
          </a:ln>
        </p:spPr>
      </p:pic>
      <p:pic>
        <p:nvPicPr>
          <p:cNvPr id="13" name="Picture 12"/>
          <p:cNvPicPr>
            <a:picLocks noChangeAspect="1"/>
          </p:cNvPicPr>
          <p:nvPr/>
        </p:nvPicPr>
        <p:blipFill>
          <a:blip r:embed="rId4"/>
          <a:stretch>
            <a:fillRect/>
          </a:stretch>
        </p:blipFill>
        <p:spPr>
          <a:xfrm>
            <a:off x="4523362" y="1144926"/>
            <a:ext cx="4289997" cy="3047695"/>
          </a:xfrm>
          <a:prstGeom prst="rect">
            <a:avLst/>
          </a:prstGeom>
          <a:ln>
            <a:solidFill>
              <a:schemeClr val="accent1"/>
            </a:solidFill>
          </a:ln>
        </p:spPr>
      </p:pic>
    </p:spTree>
    <p:extLst>
      <p:ext uri="{BB962C8B-B14F-4D97-AF65-F5344CB8AC3E}">
        <p14:creationId xmlns="" xmlns:p14="http://schemas.microsoft.com/office/powerpoint/2010/main" val="2963627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26087" y="159223"/>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Elevations &amp; sections:</a:t>
            </a:r>
            <a:endParaRPr lang="en-US" dirty="0">
              <a:latin typeface="Raleway"/>
              <a:sym typeface="Raleway"/>
            </a:endParaRPr>
          </a:p>
        </p:txBody>
      </p:sp>
      <p:sp>
        <p:nvSpPr>
          <p:cNvPr id="6" name="Rectangle 5">
            <a:extLst>
              <a:ext uri="{FF2B5EF4-FFF2-40B4-BE49-F238E27FC236}">
                <a16:creationId xmlns="" xmlns:a16="http://schemas.microsoft.com/office/drawing/2014/main" id="{BBA8C97A-ABA4-46BC-B828-7E85566A432A}"/>
              </a:ext>
            </a:extLst>
          </p:cNvPr>
          <p:cNvSpPr/>
          <p:nvPr/>
        </p:nvSpPr>
        <p:spPr>
          <a:xfrm>
            <a:off x="1077779" y="4199467"/>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smtClean="0">
                <a:latin typeface="Raleway"/>
                <a:sym typeface="Raleway"/>
              </a:rPr>
              <a:t>North </a:t>
            </a:r>
            <a:r>
              <a:rPr lang="en-US" b="1" dirty="0">
                <a:latin typeface="Raleway"/>
                <a:sym typeface="Raleway"/>
              </a:rPr>
              <a:t>Elevation</a:t>
            </a:r>
            <a:endParaRPr lang="en-US" dirty="0">
              <a:latin typeface="Raleway"/>
              <a:sym typeface="Raleway"/>
            </a:endParaRPr>
          </a:p>
        </p:txBody>
      </p:sp>
      <p:sp>
        <p:nvSpPr>
          <p:cNvPr id="8" name="Rectangle 7">
            <a:extLst>
              <a:ext uri="{FF2B5EF4-FFF2-40B4-BE49-F238E27FC236}">
                <a16:creationId xmlns="" xmlns:a16="http://schemas.microsoft.com/office/drawing/2014/main" id="{EAAB5E1B-4465-400E-BECB-BCBCADDBD334}"/>
              </a:ext>
            </a:extLst>
          </p:cNvPr>
          <p:cNvSpPr/>
          <p:nvPr/>
        </p:nvSpPr>
        <p:spPr>
          <a:xfrm>
            <a:off x="5903718" y="4193822"/>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smtClean="0">
                <a:latin typeface="Raleway"/>
                <a:sym typeface="Raleway"/>
              </a:rPr>
              <a:t>South Elevation </a:t>
            </a:r>
            <a:endParaRPr lang="en-US" dirty="0">
              <a:latin typeface="Raleway"/>
              <a:sym typeface="Raleway"/>
            </a:endParaRPr>
          </a:p>
        </p:txBody>
      </p:sp>
      <p:pic>
        <p:nvPicPr>
          <p:cNvPr id="2" name="Picture 1"/>
          <p:cNvPicPr>
            <a:picLocks noChangeAspect="1"/>
          </p:cNvPicPr>
          <p:nvPr/>
        </p:nvPicPr>
        <p:blipFill>
          <a:blip r:embed="rId3"/>
          <a:stretch>
            <a:fillRect/>
          </a:stretch>
        </p:blipFill>
        <p:spPr>
          <a:xfrm>
            <a:off x="1339506" y="901163"/>
            <a:ext cx="2104896" cy="32926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4"/>
          <a:stretch>
            <a:fillRect/>
          </a:stretch>
        </p:blipFill>
        <p:spPr>
          <a:xfrm>
            <a:off x="5509822" y="901163"/>
            <a:ext cx="3073231" cy="32926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535603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Presentation outline</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dirty="0" smtClean="0"/>
              <a:t>Introduction and Previous Studies</a:t>
            </a:r>
          </a:p>
          <a:p>
            <a:pPr algn="l" rtl="0"/>
            <a:r>
              <a:rPr lang="en-US" dirty="0" smtClean="0"/>
              <a:t>Architectural Design</a:t>
            </a:r>
          </a:p>
          <a:p>
            <a:pPr algn="l" rtl="0"/>
            <a:r>
              <a:rPr lang="en-US" dirty="0" smtClean="0"/>
              <a:t>Structural Design</a:t>
            </a:r>
          </a:p>
          <a:p>
            <a:pPr algn="l" rtl="0"/>
            <a:r>
              <a:rPr lang="en-US" dirty="0" smtClean="0"/>
              <a:t>Environmental Design</a:t>
            </a:r>
          </a:p>
          <a:p>
            <a:pPr algn="l" rtl="0"/>
            <a:r>
              <a:rPr lang="en-US" dirty="0" smtClean="0"/>
              <a:t>Mechanical Design</a:t>
            </a:r>
          </a:p>
          <a:p>
            <a:pPr algn="l" rtl="0"/>
            <a:r>
              <a:rPr lang="en-US" dirty="0" smtClean="0"/>
              <a:t>Electrical Design</a:t>
            </a:r>
          </a:p>
          <a:p>
            <a:pPr algn="l" rtl="0"/>
            <a:r>
              <a:rPr lang="en-US" dirty="0" smtClean="0"/>
              <a:t>Safety Design</a:t>
            </a:r>
          </a:p>
          <a:p>
            <a:pPr algn="l" rtl="0"/>
            <a:r>
              <a:rPr lang="en-US" dirty="0" smtClean="0"/>
              <a:t>Quantity Surveying and Cost</a:t>
            </a:r>
          </a:p>
          <a:p>
            <a:pPr algn="l"/>
            <a:endParaRPr lang="ar-SA" dirty="0"/>
          </a:p>
        </p:txBody>
      </p:sp>
      <p:sp>
        <p:nvSpPr>
          <p:cNvPr id="4" name="عنصر نائب لرقم الشريحة 3"/>
          <p:cNvSpPr>
            <a:spLocks noGrp="1"/>
          </p:cNvSpPr>
          <p:nvPr>
            <p:ph type="sldNum" sz="quarter" idx="12"/>
          </p:nvPr>
        </p:nvSpPr>
        <p:spPr/>
        <p:txBody>
          <a:bodyPr/>
          <a:lstStyle/>
          <a:p>
            <a:fld id="{48F06183-7479-4AAB-8382-9CEE9CE9D8BB}" type="slidenum">
              <a:rPr lang="en-US" smtClean="0"/>
              <a:pPr/>
              <a:t>2</a:t>
            </a:fld>
            <a:endParaRPr lang="en-US"/>
          </a:p>
        </p:txBody>
      </p:sp>
    </p:spTree>
    <p:extLst>
      <p:ext uri="{BB962C8B-B14F-4D97-AF65-F5344CB8AC3E}">
        <p14:creationId xmlns="" xmlns:p14="http://schemas.microsoft.com/office/powerpoint/2010/main" val="2669985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26087" y="159223"/>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Elevations &amp; sections:</a:t>
            </a:r>
            <a:endParaRPr lang="en-US" dirty="0">
              <a:latin typeface="Raleway"/>
              <a:sym typeface="Raleway"/>
            </a:endParaRPr>
          </a:p>
        </p:txBody>
      </p:sp>
      <p:sp>
        <p:nvSpPr>
          <p:cNvPr id="6" name="Rectangle 5">
            <a:extLst>
              <a:ext uri="{FF2B5EF4-FFF2-40B4-BE49-F238E27FC236}">
                <a16:creationId xmlns="" xmlns:a16="http://schemas.microsoft.com/office/drawing/2014/main" id="{BBA8C97A-ABA4-46BC-B828-7E85566A432A}"/>
              </a:ext>
            </a:extLst>
          </p:cNvPr>
          <p:cNvSpPr/>
          <p:nvPr/>
        </p:nvSpPr>
        <p:spPr>
          <a:xfrm>
            <a:off x="1077779" y="4199467"/>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smtClean="0">
                <a:latin typeface="Raleway"/>
                <a:sym typeface="Raleway"/>
              </a:rPr>
              <a:t>West Elevation</a:t>
            </a:r>
            <a:endParaRPr lang="en-US" dirty="0">
              <a:latin typeface="Raleway"/>
              <a:sym typeface="Raleway"/>
            </a:endParaRPr>
          </a:p>
        </p:txBody>
      </p:sp>
      <p:sp>
        <p:nvSpPr>
          <p:cNvPr id="8" name="Rectangle 7">
            <a:extLst>
              <a:ext uri="{FF2B5EF4-FFF2-40B4-BE49-F238E27FC236}">
                <a16:creationId xmlns="" xmlns:a16="http://schemas.microsoft.com/office/drawing/2014/main" id="{EAAB5E1B-4465-400E-BECB-BCBCADDBD334}"/>
              </a:ext>
            </a:extLst>
          </p:cNvPr>
          <p:cNvSpPr/>
          <p:nvPr/>
        </p:nvSpPr>
        <p:spPr>
          <a:xfrm>
            <a:off x="5903718" y="4193822"/>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smtClean="0">
                <a:latin typeface="Raleway"/>
                <a:sym typeface="Raleway"/>
              </a:rPr>
              <a:t>East Elevation </a:t>
            </a:r>
            <a:endParaRPr lang="en-US" dirty="0">
              <a:latin typeface="Raleway"/>
              <a:sym typeface="Raleway"/>
            </a:endParaRPr>
          </a:p>
        </p:txBody>
      </p:sp>
      <p:pic>
        <p:nvPicPr>
          <p:cNvPr id="2" name="Picture 1"/>
          <p:cNvPicPr>
            <a:picLocks noChangeAspect="1"/>
          </p:cNvPicPr>
          <p:nvPr/>
        </p:nvPicPr>
        <p:blipFill>
          <a:blip r:embed="rId3"/>
          <a:stretch>
            <a:fillRect/>
          </a:stretch>
        </p:blipFill>
        <p:spPr>
          <a:xfrm>
            <a:off x="275018" y="832443"/>
            <a:ext cx="3890962" cy="3361379"/>
          </a:xfrm>
          <a:prstGeom prst="rect">
            <a:avLst/>
          </a:prstGeom>
          <a:ln>
            <a:solidFill>
              <a:schemeClr val="accent1"/>
            </a:solidFill>
          </a:ln>
        </p:spPr>
      </p:pic>
      <p:pic>
        <p:nvPicPr>
          <p:cNvPr id="4" name="Picture 3"/>
          <p:cNvPicPr>
            <a:picLocks noChangeAspect="1"/>
          </p:cNvPicPr>
          <p:nvPr/>
        </p:nvPicPr>
        <p:blipFill>
          <a:blip r:embed="rId4"/>
          <a:stretch>
            <a:fillRect/>
          </a:stretch>
        </p:blipFill>
        <p:spPr>
          <a:xfrm>
            <a:off x="4970835" y="832443"/>
            <a:ext cx="3764198" cy="3325075"/>
          </a:xfrm>
          <a:prstGeom prst="rect">
            <a:avLst/>
          </a:prstGeom>
          <a:ln>
            <a:solidFill>
              <a:schemeClr val="accent1"/>
            </a:solidFill>
          </a:ln>
        </p:spPr>
      </p:pic>
    </p:spTree>
    <p:extLst>
      <p:ext uri="{BB962C8B-B14F-4D97-AF65-F5344CB8AC3E}">
        <p14:creationId xmlns="" xmlns:p14="http://schemas.microsoft.com/office/powerpoint/2010/main" val="26411622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26087" y="159223"/>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Elevations &amp; sections:</a:t>
            </a:r>
            <a:endParaRPr lang="en-US" dirty="0">
              <a:latin typeface="Raleway"/>
              <a:sym typeface="Raleway"/>
            </a:endParaRPr>
          </a:p>
        </p:txBody>
      </p:sp>
      <p:sp>
        <p:nvSpPr>
          <p:cNvPr id="6" name="Rectangle 5">
            <a:extLst>
              <a:ext uri="{FF2B5EF4-FFF2-40B4-BE49-F238E27FC236}">
                <a16:creationId xmlns="" xmlns:a16="http://schemas.microsoft.com/office/drawing/2014/main" id="{BBA8C97A-ABA4-46BC-B828-7E85566A432A}"/>
              </a:ext>
            </a:extLst>
          </p:cNvPr>
          <p:cNvSpPr/>
          <p:nvPr/>
        </p:nvSpPr>
        <p:spPr>
          <a:xfrm>
            <a:off x="1077779" y="4199467"/>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smtClean="0">
                <a:latin typeface="Raleway"/>
                <a:sym typeface="Raleway"/>
              </a:rPr>
              <a:t>Section A-A</a:t>
            </a:r>
            <a:endParaRPr lang="en-US" dirty="0">
              <a:latin typeface="Raleway"/>
              <a:sym typeface="Raleway"/>
            </a:endParaRPr>
          </a:p>
        </p:txBody>
      </p:sp>
      <p:sp>
        <p:nvSpPr>
          <p:cNvPr id="8" name="Rectangle 7">
            <a:extLst>
              <a:ext uri="{FF2B5EF4-FFF2-40B4-BE49-F238E27FC236}">
                <a16:creationId xmlns="" xmlns:a16="http://schemas.microsoft.com/office/drawing/2014/main" id="{EAAB5E1B-4465-400E-BECB-BCBCADDBD334}"/>
              </a:ext>
            </a:extLst>
          </p:cNvPr>
          <p:cNvSpPr/>
          <p:nvPr/>
        </p:nvSpPr>
        <p:spPr>
          <a:xfrm>
            <a:off x="5903718" y="4193822"/>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Section B-B</a:t>
            </a:r>
            <a:endParaRPr lang="en-US" dirty="0">
              <a:latin typeface="Raleway"/>
              <a:sym typeface="Raleway"/>
            </a:endParaRPr>
          </a:p>
        </p:txBody>
      </p:sp>
      <p:pic>
        <p:nvPicPr>
          <p:cNvPr id="2" name="Picture 1"/>
          <p:cNvPicPr>
            <a:picLocks noChangeAspect="1"/>
          </p:cNvPicPr>
          <p:nvPr/>
        </p:nvPicPr>
        <p:blipFill>
          <a:blip r:embed="rId3"/>
          <a:stretch>
            <a:fillRect/>
          </a:stretch>
        </p:blipFill>
        <p:spPr>
          <a:xfrm>
            <a:off x="492623" y="565608"/>
            <a:ext cx="3668889" cy="3628214"/>
          </a:xfrm>
          <a:prstGeom prst="rect">
            <a:avLst/>
          </a:prstGeom>
          <a:ln>
            <a:solidFill>
              <a:schemeClr val="accent1"/>
            </a:solidFill>
          </a:ln>
        </p:spPr>
      </p:pic>
      <p:pic>
        <p:nvPicPr>
          <p:cNvPr id="3" name="Picture 2"/>
          <p:cNvPicPr>
            <a:picLocks noChangeAspect="1"/>
          </p:cNvPicPr>
          <p:nvPr/>
        </p:nvPicPr>
        <p:blipFill>
          <a:blip r:embed="rId4"/>
          <a:stretch>
            <a:fillRect/>
          </a:stretch>
        </p:blipFill>
        <p:spPr>
          <a:xfrm>
            <a:off x="4842595" y="565608"/>
            <a:ext cx="4029031" cy="3628214"/>
          </a:xfrm>
          <a:prstGeom prst="rect">
            <a:avLst/>
          </a:prstGeom>
          <a:ln>
            <a:solidFill>
              <a:schemeClr val="accent1"/>
            </a:solidFill>
          </a:ln>
        </p:spPr>
      </p:pic>
    </p:spTree>
    <p:extLst>
      <p:ext uri="{BB962C8B-B14F-4D97-AF65-F5344CB8AC3E}">
        <p14:creationId xmlns="" xmlns:p14="http://schemas.microsoft.com/office/powerpoint/2010/main" val="35867556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48666" y="127529"/>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Final Design Photos:</a:t>
            </a:r>
            <a:endParaRPr lang="en-US" dirty="0">
              <a:latin typeface="Raleway"/>
              <a:sym typeface="Raleway"/>
            </a:endParaRPr>
          </a:p>
        </p:txBody>
      </p:sp>
      <p:pic>
        <p:nvPicPr>
          <p:cNvPr id="1028"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03825" y="505645"/>
            <a:ext cx="4279794" cy="4259786"/>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3543311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248666" y="127529"/>
            <a:ext cx="2285440" cy="307777"/>
          </a:xfrm>
          <a:prstGeom prst="rect">
            <a:avLst/>
          </a:prstGeom>
        </p:spPr>
        <p:txBody>
          <a:bodyPr wrap="square">
            <a:spAutoFit/>
          </a:bodyPr>
          <a:lstStyle/>
          <a:p>
            <a:pPr marL="457200" indent="-228600" algn="ctr" eaLnBrk="0" fontAlgn="base" hangingPunct="0">
              <a:spcBef>
                <a:spcPts val="360"/>
              </a:spcBef>
              <a:buClr>
                <a:srgbClr val="C0CAFC"/>
              </a:buClr>
              <a:buSzPts val="1400"/>
            </a:pPr>
            <a:r>
              <a:rPr lang="en-US" b="1" dirty="0">
                <a:latin typeface="Raleway"/>
                <a:sym typeface="Raleway"/>
              </a:rPr>
              <a:t>Final Design Photos:</a:t>
            </a:r>
            <a:endParaRPr lang="en-US" dirty="0">
              <a:latin typeface="Raleway"/>
              <a:sym typeface="Raleway"/>
            </a:endParaRPr>
          </a:p>
        </p:txBody>
      </p:sp>
      <p:pic>
        <p:nvPicPr>
          <p:cNvPr id="3" name="Picture 5"/>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82617" y="575733"/>
            <a:ext cx="5993312" cy="4064407"/>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29146386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888391" y="438490"/>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r>
              <a:rPr lang="en" dirty="0"/>
              <a:t>4.</a:t>
            </a:r>
            <a:endParaRPr dirty="0"/>
          </a:p>
          <a:p>
            <a:pPr marL="0" lvl="0" indent="0" rtl="0">
              <a:spcBef>
                <a:spcPts val="0"/>
              </a:spcBef>
              <a:spcAft>
                <a:spcPts val="0"/>
              </a:spcAft>
              <a:buNone/>
            </a:pPr>
            <a:r>
              <a:rPr lang="en-US" dirty="0">
                <a:latin typeface="Abril Fatface" panose="020B0604020202020204" charset="0"/>
              </a:rPr>
              <a:t>Structural </a:t>
            </a:r>
            <a:r>
              <a:rPr lang="en-US" sz="4900" dirty="0">
                <a:latin typeface="Abril Fatface" panose="020B0604020202020204" charset="0"/>
              </a:rPr>
              <a:t>Design</a:t>
            </a:r>
            <a:endParaRPr sz="4900" dirty="0">
              <a:latin typeface="Abril Fatface" panose="020B0604020202020204" charset="0"/>
            </a:endParaRPr>
          </a:p>
        </p:txBody>
      </p:sp>
    </p:spTree>
    <p:extLst>
      <p:ext uri="{BB962C8B-B14F-4D97-AF65-F5344CB8AC3E}">
        <p14:creationId xmlns="" xmlns:p14="http://schemas.microsoft.com/office/powerpoint/2010/main" val="25030283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0" y="309253"/>
            <a:ext cx="4530816" cy="1907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smtClean="0">
                <a:solidFill>
                  <a:schemeClr val="tx1"/>
                </a:solidFill>
              </a:rPr>
              <a:t>Previous study</a:t>
            </a:r>
            <a:endParaRPr dirty="0">
              <a:solidFill>
                <a:schemeClr val="tx1"/>
              </a:solidFill>
            </a:endParaRPr>
          </a:p>
        </p:txBody>
      </p:sp>
      <p:pic>
        <p:nvPicPr>
          <p:cNvPr id="4" name="Picture 3" descr="ubootmodel"/>
          <p:cNvPicPr/>
          <p:nvPr/>
        </p:nvPicPr>
        <p:blipFill>
          <a:blip r:embed="rId3">
            <a:extLst>
              <a:ext uri="{28A0092B-C50C-407E-A947-70E740481C1C}">
                <a14:useLocalDpi xmlns="" xmlns:a14="http://schemas.microsoft.com/office/drawing/2010/main" val="0"/>
              </a:ext>
            </a:extLst>
          </a:blip>
          <a:srcRect/>
          <a:stretch>
            <a:fillRect/>
          </a:stretch>
        </p:blipFill>
        <p:spPr bwMode="auto">
          <a:xfrm>
            <a:off x="228599" y="1262803"/>
            <a:ext cx="3914775" cy="3607752"/>
          </a:xfrm>
          <a:prstGeom prst="rect">
            <a:avLst/>
          </a:prstGeom>
          <a:noFill/>
          <a:ln>
            <a:solidFill>
              <a:schemeClr val="accent1"/>
            </a:solidFill>
          </a:ln>
        </p:spPr>
      </p:pic>
      <p:pic>
        <p:nvPicPr>
          <p:cNvPr id="5" name="Picture 4" descr="ubootmodel2"/>
          <p:cNvPicPr/>
          <p:nvPr/>
        </p:nvPicPr>
        <p:blipFill>
          <a:blip r:embed="rId4">
            <a:extLst>
              <a:ext uri="{28A0092B-C50C-407E-A947-70E740481C1C}">
                <a14:useLocalDpi xmlns="" xmlns:a14="http://schemas.microsoft.com/office/drawing/2010/main" val="0"/>
              </a:ext>
            </a:extLst>
          </a:blip>
          <a:srcRect/>
          <a:stretch>
            <a:fillRect/>
          </a:stretch>
        </p:blipFill>
        <p:spPr bwMode="auto">
          <a:xfrm>
            <a:off x="4943475" y="1262803"/>
            <a:ext cx="3792537" cy="3607752"/>
          </a:xfrm>
          <a:prstGeom prst="rect">
            <a:avLst/>
          </a:prstGeom>
          <a:noFill/>
          <a:ln>
            <a:solidFill>
              <a:schemeClr val="accent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25</a:t>
            </a:fld>
            <a:endParaRPr lang="en-US"/>
          </a:p>
        </p:txBody>
      </p:sp>
    </p:spTree>
    <p:extLst>
      <p:ext uri="{BB962C8B-B14F-4D97-AF65-F5344CB8AC3E}">
        <p14:creationId xmlns="" xmlns:p14="http://schemas.microsoft.com/office/powerpoint/2010/main" val="4801169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2" name="Rectangle 1"/>
          <p:cNvSpPr/>
          <p:nvPr/>
        </p:nvSpPr>
        <p:spPr>
          <a:xfrm>
            <a:off x="209550" y="1308663"/>
            <a:ext cx="8486775" cy="716093"/>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US" dirty="0"/>
              <a:t>The period for the building from ETABS in the first mode equals 2.251 seconds as shown above.</a:t>
            </a:r>
          </a:p>
          <a:p>
            <a:pPr marL="342900" lvl="0" indent="-342900">
              <a:lnSpc>
                <a:spcPct val="115000"/>
              </a:lnSpc>
              <a:spcAft>
                <a:spcPts val="1000"/>
              </a:spcAft>
              <a:buFont typeface="Symbol" panose="05050102010706020507" pitchFamily="18" charset="2"/>
              <a:buChar char=""/>
            </a:pPr>
            <a:r>
              <a:rPr lang="en-US" dirty="0"/>
              <a:t>The period for the building from ETABS in the second mode equals 1.236 seconds as shown below.</a:t>
            </a:r>
            <a:endParaRPr lang="en-US" dirty="0">
              <a:effectLst/>
            </a:endParaRPr>
          </a:p>
        </p:txBody>
      </p:sp>
      <p:sp>
        <p:nvSpPr>
          <p:cNvPr id="5" name="Shape 139"/>
          <p:cNvSpPr txBox="1">
            <a:spLocks noGrp="1"/>
          </p:cNvSpPr>
          <p:nvPr>
            <p:ph type="title"/>
          </p:nvPr>
        </p:nvSpPr>
        <p:spPr>
          <a:xfrm>
            <a:off x="0" y="309253"/>
            <a:ext cx="4530816" cy="1907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smtClean="0">
                <a:solidFill>
                  <a:schemeClr val="tx1"/>
                </a:solidFill>
              </a:rPr>
              <a:t>Previous study</a:t>
            </a:r>
            <a:endParaRPr dirty="0">
              <a:solidFill>
                <a:schemeClr val="tx1"/>
              </a:solidFill>
            </a:endParaRPr>
          </a:p>
        </p:txBody>
      </p:sp>
      <p:pic>
        <p:nvPicPr>
          <p:cNvPr id="6" name="Picture 5"/>
          <p:cNvPicPr/>
          <p:nvPr/>
        </p:nvPicPr>
        <p:blipFill rotWithShape="1">
          <a:blip r:embed="rId3">
            <a:extLst>
              <a:ext uri="{28A0092B-C50C-407E-A947-70E740481C1C}">
                <a14:useLocalDpi xmlns="" xmlns:a14="http://schemas.microsoft.com/office/drawing/2010/main" val="0"/>
              </a:ext>
            </a:extLst>
          </a:blip>
          <a:srcRect l="7327" r="1796" b="2057"/>
          <a:stretch/>
        </p:blipFill>
        <p:spPr bwMode="auto">
          <a:xfrm>
            <a:off x="511265" y="2143125"/>
            <a:ext cx="3079659" cy="2679586"/>
          </a:xfrm>
          <a:prstGeom prst="rect">
            <a:avLst/>
          </a:prstGeom>
          <a:noFill/>
          <a:ln>
            <a:solidFill>
              <a:sysClr val="windowText" lastClr="000000"/>
            </a:solidFill>
          </a:ln>
          <a:extLst>
            <a:ext uri="{53640926-AAD7-44D8-BBD7-CCE9431645EC}">
              <a14:shadowObscured xmlns="" xmlns:a14="http://schemas.microsoft.com/office/drawing/2010/main"/>
            </a:ext>
          </a:extLst>
        </p:spPr>
      </p:pic>
      <p:pic>
        <p:nvPicPr>
          <p:cNvPr id="7" name="Picture 6" descr="mode2"/>
          <p:cNvPicPr/>
          <p:nvPr/>
        </p:nvPicPr>
        <p:blipFill>
          <a:blip r:embed="rId4">
            <a:extLst>
              <a:ext uri="{28A0092B-C50C-407E-A947-70E740481C1C}">
                <a14:useLocalDpi xmlns="" xmlns:a14="http://schemas.microsoft.com/office/drawing/2010/main" val="0"/>
              </a:ext>
            </a:extLst>
          </a:blip>
          <a:srcRect/>
          <a:stretch>
            <a:fillRect/>
          </a:stretch>
        </p:blipFill>
        <p:spPr bwMode="auto">
          <a:xfrm>
            <a:off x="4171950" y="2143125"/>
            <a:ext cx="4112941" cy="2679586"/>
          </a:xfrm>
          <a:prstGeom prst="rect">
            <a:avLst/>
          </a:prstGeom>
          <a:noFill/>
          <a:ln w="6350">
            <a:solidFill>
              <a:srgbClr val="000000"/>
            </a:solidFill>
            <a:miter lim="800000"/>
            <a:headEnd/>
            <a:tailEnd/>
          </a:ln>
        </p:spPr>
      </p:pic>
      <p:sp>
        <p:nvSpPr>
          <p:cNvPr id="3" name="عنصر نائب لرقم الشريحة 2"/>
          <p:cNvSpPr>
            <a:spLocks noGrp="1"/>
          </p:cNvSpPr>
          <p:nvPr>
            <p:ph type="sldNum" sz="quarter" idx="12"/>
          </p:nvPr>
        </p:nvSpPr>
        <p:spPr/>
        <p:txBody>
          <a:bodyPr/>
          <a:lstStyle/>
          <a:p>
            <a:fld id="{48F06183-7479-4AAB-8382-9CEE9CE9D8BB}" type="slidenum">
              <a:rPr lang="en-US" smtClean="0"/>
              <a:pPr/>
              <a:t>26</a:t>
            </a:fld>
            <a:endParaRPr lang="en-US"/>
          </a:p>
        </p:txBody>
      </p:sp>
    </p:spTree>
    <p:extLst>
      <p:ext uri="{BB962C8B-B14F-4D97-AF65-F5344CB8AC3E}">
        <p14:creationId xmlns="" xmlns:p14="http://schemas.microsoft.com/office/powerpoint/2010/main" val="26236658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5" name="Shape 139"/>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US" dirty="0" smtClean="0">
                <a:solidFill>
                  <a:schemeClr val="tx1"/>
                </a:solidFill>
              </a:rPr>
              <a:t>Previous study</a:t>
            </a:r>
            <a:endParaRPr dirty="0">
              <a:solidFill>
                <a:schemeClr val="tx1"/>
              </a:solidFill>
            </a:endParaRPr>
          </a:p>
        </p:txBody>
      </p:sp>
      <p:sp>
        <p:nvSpPr>
          <p:cNvPr id="3" name="Rectangle 2"/>
          <p:cNvSpPr/>
          <p:nvPr/>
        </p:nvSpPr>
        <p:spPr>
          <a:xfrm>
            <a:off x="392790" y="1387329"/>
            <a:ext cx="8327347" cy="783869"/>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rPr>
              <a:t>As a result of the brief study, the structural components of the old design doesn’t fulfill the period check of the building which mainly depend on the structural items of the building and its dimensions. However, the new design will emphasis on improving this point.</a:t>
            </a:r>
            <a:endParaRPr lang="en-US" dirty="0">
              <a:effectLst/>
              <a:latin typeface="Times New Roman" panose="02020603050405020304" pitchFamily="18" charset="0"/>
              <a:ea typeface="Times New Roman" panose="02020603050405020304" pitchFamily="18" charset="0"/>
            </a:endParaRPr>
          </a:p>
        </p:txBody>
      </p:sp>
      <p:pic>
        <p:nvPicPr>
          <p:cNvPr id="7" name="Picture 6" descr="Capture"/>
          <p:cNvPicPr/>
          <p:nvPr/>
        </p:nvPicPr>
        <p:blipFill>
          <a:blip r:embed="rId3">
            <a:extLst>
              <a:ext uri="{28A0092B-C50C-407E-A947-70E740481C1C}">
                <a14:useLocalDpi xmlns="" xmlns:a14="http://schemas.microsoft.com/office/drawing/2010/main" val="0"/>
              </a:ext>
            </a:extLst>
          </a:blip>
          <a:srcRect l="1988" t="4408" r="1064" b="7933"/>
          <a:stretch>
            <a:fillRect/>
          </a:stretch>
        </p:blipFill>
        <p:spPr bwMode="auto">
          <a:xfrm>
            <a:off x="238125" y="2472677"/>
            <a:ext cx="4710112" cy="2243137"/>
          </a:xfrm>
          <a:prstGeom prst="rect">
            <a:avLst/>
          </a:prstGeom>
          <a:noFill/>
          <a:ln w="9525">
            <a:solidFill>
              <a:schemeClr val="accent1"/>
            </a:solidFill>
            <a:miter lim="800000"/>
            <a:headEnd/>
            <a:tailEnd/>
          </a:ln>
        </p:spPr>
      </p:pic>
      <p:pic>
        <p:nvPicPr>
          <p:cNvPr id="8" name="Picture 7" descr="Capture2"/>
          <p:cNvPicPr/>
          <p:nvPr/>
        </p:nvPicPr>
        <p:blipFill>
          <a:blip r:embed="rId4">
            <a:extLst>
              <a:ext uri="{28A0092B-C50C-407E-A947-70E740481C1C}">
                <a14:useLocalDpi xmlns="" xmlns:a14="http://schemas.microsoft.com/office/drawing/2010/main" val="0"/>
              </a:ext>
            </a:extLst>
          </a:blip>
          <a:srcRect/>
          <a:stretch>
            <a:fillRect/>
          </a:stretch>
        </p:blipFill>
        <p:spPr bwMode="auto">
          <a:xfrm>
            <a:off x="5175885" y="2919095"/>
            <a:ext cx="3544252" cy="1195705"/>
          </a:xfrm>
          <a:prstGeom prst="rect">
            <a:avLst/>
          </a:prstGeom>
          <a:noFill/>
          <a:ln w="9525">
            <a:solidFill>
              <a:schemeClr val="accent1"/>
            </a:solidFill>
            <a:miter lim="800000"/>
            <a:headEnd/>
            <a:tailEnd/>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27</a:t>
            </a:fld>
            <a:endParaRPr lang="en-US"/>
          </a:p>
        </p:txBody>
      </p:sp>
    </p:spTree>
    <p:extLst>
      <p:ext uri="{BB962C8B-B14F-4D97-AF65-F5344CB8AC3E}">
        <p14:creationId xmlns="" xmlns:p14="http://schemas.microsoft.com/office/powerpoint/2010/main" val="3849772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202007" y="328303"/>
            <a:ext cx="4530816" cy="1907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solidFill>
                  <a:schemeClr val="tx1"/>
                </a:solidFill>
              </a:rPr>
              <a:t>Design </a:t>
            </a:r>
            <a:r>
              <a:rPr lang="en-US" dirty="0" smtClean="0">
                <a:solidFill>
                  <a:schemeClr val="tx1"/>
                </a:solidFill>
              </a:rPr>
              <a:t>Code</a:t>
            </a:r>
            <a:endParaRPr dirty="0">
              <a:solidFill>
                <a:schemeClr val="tx1"/>
              </a:solidFill>
            </a:endParaRPr>
          </a:p>
        </p:txBody>
      </p:sp>
      <p:sp>
        <p:nvSpPr>
          <p:cNvPr id="141" name="Shape 141"/>
          <p:cNvSpPr/>
          <p:nvPr/>
        </p:nvSpPr>
        <p:spPr>
          <a:xfrm>
            <a:off x="3593709" y="684262"/>
            <a:ext cx="5080000" cy="4459238"/>
          </a:xfrm>
          <a:prstGeom prst="ellipse">
            <a:avLst/>
          </a:prstGeom>
          <a:noFill/>
          <a:ln w="76200" cap="flat" cmpd="sng">
            <a:solidFill>
              <a:srgbClr val="BDECE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285750" indent="-285750">
              <a:lnSpc>
                <a:spcPct val="150000"/>
              </a:lnSpc>
              <a:buFont typeface="Wingdings" panose="05000000000000000000" pitchFamily="2" charset="2"/>
              <a:buChar char="Ø"/>
            </a:pPr>
            <a:r>
              <a:rPr lang="en-US" b="1" u="sng" dirty="0">
                <a:latin typeface="Raleway" panose="020B0604020202020204" charset="0"/>
                <a:cs typeface="Times New Roman" pitchFamily="18" charset="0"/>
              </a:rPr>
              <a:t>ACI -318-08 </a:t>
            </a:r>
            <a:r>
              <a:rPr lang="en-US" dirty="0">
                <a:latin typeface="Raleway" panose="020B0604020202020204" charset="0"/>
                <a:cs typeface="Times New Roman" pitchFamily="18" charset="0"/>
              </a:rPr>
              <a:t>(American Concrete Institution) for reinforced concrete          structural design.</a:t>
            </a:r>
          </a:p>
          <a:p>
            <a:pPr>
              <a:lnSpc>
                <a:spcPct val="150000"/>
              </a:lnSpc>
              <a:buFont typeface="Wingdings" pitchFamily="2" charset="2"/>
              <a:buChar char="v"/>
            </a:pPr>
            <a:endParaRPr lang="en-US" dirty="0">
              <a:latin typeface="Raleway" panose="020B0604020202020204" charset="0"/>
              <a:cs typeface="Times New Roman" pitchFamily="18" charset="0"/>
            </a:endParaRPr>
          </a:p>
          <a:p>
            <a:pPr marL="285750" indent="-285750">
              <a:lnSpc>
                <a:spcPct val="150000"/>
              </a:lnSpc>
              <a:buFont typeface="Wingdings" panose="05000000000000000000" pitchFamily="2" charset="2"/>
              <a:buChar char="Ø"/>
            </a:pPr>
            <a:r>
              <a:rPr lang="en-US" b="1" u="sng" dirty="0">
                <a:latin typeface="Raleway" panose="020B0604020202020204" charset="0"/>
                <a:cs typeface="Times New Roman" pitchFamily="18" charset="0"/>
              </a:rPr>
              <a:t>UBC-97 </a:t>
            </a:r>
            <a:r>
              <a:rPr lang="en-US" dirty="0">
                <a:latin typeface="Raleway" panose="020B0604020202020204" charset="0"/>
                <a:cs typeface="Times New Roman" pitchFamily="18" charset="0"/>
              </a:rPr>
              <a:t>(Uniform Building Code) for earthquake load computations.</a:t>
            </a:r>
          </a:p>
          <a:p>
            <a:pPr>
              <a:lnSpc>
                <a:spcPct val="150000"/>
              </a:lnSpc>
              <a:buFont typeface="Wingdings" pitchFamily="2" charset="2"/>
              <a:buChar char="v"/>
            </a:pPr>
            <a:endParaRPr lang="en-US" dirty="0">
              <a:latin typeface="Raleway" panose="020B0604020202020204" charset="0"/>
              <a:cs typeface="Times New Roman" pitchFamily="18" charset="0"/>
            </a:endParaRPr>
          </a:p>
          <a:p>
            <a:pPr marL="285750" indent="-285750">
              <a:lnSpc>
                <a:spcPct val="150000"/>
              </a:lnSpc>
              <a:buFont typeface="Wingdings" panose="05000000000000000000" pitchFamily="2" charset="2"/>
              <a:buChar char="Ø"/>
            </a:pPr>
            <a:r>
              <a:rPr lang="en-US" b="1" u="sng" dirty="0">
                <a:latin typeface="Raleway" panose="020B0604020202020204" charset="0"/>
                <a:cs typeface="Times New Roman" pitchFamily="18" charset="0"/>
              </a:rPr>
              <a:t>ASCE </a:t>
            </a:r>
            <a:r>
              <a:rPr lang="en-US" dirty="0">
                <a:latin typeface="Raleway" panose="020B0604020202020204" charset="0"/>
                <a:cs typeface="Times New Roman" pitchFamily="18" charset="0"/>
              </a:rPr>
              <a:t>(American Society Of Civil Engineers) for design loads.</a:t>
            </a: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lvl="0" algn="ctr" rtl="0">
              <a:spcBef>
                <a:spcPts val="0"/>
              </a:spcBef>
              <a:spcAft>
                <a:spcPts val="0"/>
              </a:spcAft>
            </a:pPr>
            <a:endParaRPr lang="en-US" dirty="0"/>
          </a:p>
          <a:p>
            <a:pPr marL="285750" lvl="0" indent="-285750" algn="ctr" rtl="0">
              <a:spcBef>
                <a:spcPts val="0"/>
              </a:spcBef>
              <a:spcAft>
                <a:spcPts val="0"/>
              </a:spcAft>
              <a:buFontTx/>
              <a:buChar char="-"/>
            </a:pPr>
            <a:endParaRPr lang="en-US" dirty="0"/>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lang="en-US" dirty="0">
              <a:latin typeface="Raleway"/>
              <a:ea typeface="Raleway"/>
              <a:cs typeface="Raleway"/>
              <a:sym typeface="Raleway"/>
            </a:endParaRPr>
          </a:p>
          <a:p>
            <a:pPr marL="0" lvl="0" indent="0" algn="ctr" rtl="0">
              <a:spcBef>
                <a:spcPts val="0"/>
              </a:spcBef>
              <a:spcAft>
                <a:spcPts val="0"/>
              </a:spcAft>
              <a:buNone/>
            </a:pPr>
            <a:endParaRPr dirty="0">
              <a:latin typeface="Raleway"/>
              <a:ea typeface="Raleway"/>
              <a:cs typeface="Raleway"/>
              <a:sym typeface="Raleway"/>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28</a:t>
            </a:fld>
            <a:endParaRPr lang="en-US"/>
          </a:p>
        </p:txBody>
      </p:sp>
    </p:spTree>
    <p:extLst>
      <p:ext uri="{BB962C8B-B14F-4D97-AF65-F5344CB8AC3E}">
        <p14:creationId xmlns="" xmlns:p14="http://schemas.microsoft.com/office/powerpoint/2010/main" val="39655263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20252" y="272183"/>
            <a:ext cx="8293742" cy="1907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solidFill>
                  <a:schemeClr val="tx1"/>
                </a:solidFill>
              </a:rPr>
              <a:t>Building </a:t>
            </a:r>
            <a:r>
              <a:rPr lang="en-US" dirty="0" smtClean="0">
                <a:solidFill>
                  <a:schemeClr val="tx1"/>
                </a:solidFill>
              </a:rPr>
              <a:t>Layout in design</a:t>
            </a:r>
            <a:endParaRPr dirty="0">
              <a:solidFill>
                <a:schemeClr val="tx1"/>
              </a:solidFill>
            </a:endParaRPr>
          </a:p>
        </p:txBody>
      </p:sp>
      <p:sp>
        <p:nvSpPr>
          <p:cNvPr id="8" name="Shape 139">
            <a:extLst>
              <a:ext uri="{FF2B5EF4-FFF2-40B4-BE49-F238E27FC236}">
                <a16:creationId xmlns="" xmlns:a16="http://schemas.microsoft.com/office/drawing/2014/main" id="{5E01DF9B-B284-4296-94BC-E0633686CE9C}"/>
              </a:ext>
            </a:extLst>
          </p:cNvPr>
          <p:cNvSpPr txBox="1">
            <a:spLocks/>
          </p:cNvSpPr>
          <p:nvPr/>
        </p:nvSpPr>
        <p:spPr>
          <a:xfrm>
            <a:off x="272354" y="4487864"/>
            <a:ext cx="4583289" cy="1907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1pPr>
            <a:lvl2pPr marR="0" lvl="1"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2pPr>
            <a:lvl3pPr marR="0" lvl="2"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3pPr>
            <a:lvl4pPr marR="0" lvl="3"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4pPr>
            <a:lvl5pPr marR="0" lvl="4"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5pPr>
            <a:lvl6pPr marR="0" lvl="5"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6pPr>
            <a:lvl7pPr marR="0" lvl="6"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7pPr>
            <a:lvl8pPr marR="0" lvl="7"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8pPr>
            <a:lvl9pPr marR="0" lvl="8" algn="l" rtl="0">
              <a:lnSpc>
                <a:spcPct val="100000"/>
              </a:lnSpc>
              <a:spcBef>
                <a:spcPts val="0"/>
              </a:spcBef>
              <a:spcAft>
                <a:spcPts val="0"/>
              </a:spcAft>
              <a:buClr>
                <a:srgbClr val="000000"/>
              </a:buClr>
              <a:buSzPts val="2400"/>
              <a:buFont typeface="Abril Fatface"/>
              <a:buNone/>
              <a:defRPr sz="2400" b="0" i="0" u="none" strike="noStrike" cap="none">
                <a:solidFill>
                  <a:srgbClr val="000000"/>
                </a:solidFill>
                <a:latin typeface="Abril Fatface"/>
                <a:ea typeface="Abril Fatface"/>
                <a:cs typeface="Abril Fatface"/>
                <a:sym typeface="Abril Fatface"/>
              </a:defRPr>
            </a:lvl9pPr>
          </a:lstStyle>
          <a:p>
            <a:pPr marL="285750" indent="-285750">
              <a:buFont typeface="Arial" panose="020B0604020202020204" pitchFamily="34" charset="0"/>
              <a:buChar char="•"/>
            </a:pPr>
            <a:r>
              <a:rPr lang="en-US" sz="1600" dirty="0"/>
              <a:t>Consists of </a:t>
            </a:r>
            <a:r>
              <a:rPr lang="en-US" sz="1600" dirty="0" smtClean="0"/>
              <a:t>7 </a:t>
            </a:r>
            <a:r>
              <a:rPr lang="en-US" sz="1600" dirty="0"/>
              <a:t>Floors </a:t>
            </a:r>
            <a:r>
              <a:rPr lang="en-US" sz="1600" dirty="0" smtClean="0"/>
              <a:t>.</a:t>
            </a:r>
            <a:endParaRPr lang="en-US" sz="1600" dirty="0"/>
          </a:p>
        </p:txBody>
      </p:sp>
      <p:pic>
        <p:nvPicPr>
          <p:cNvPr id="5" name="Picture 4"/>
          <p:cNvPicPr/>
          <p:nvPr/>
        </p:nvPicPr>
        <p:blipFill rotWithShape="1">
          <a:blip r:embed="rId3" cstate="print">
            <a:extLst>
              <a:ext uri="{28A0092B-C50C-407E-A947-70E740481C1C}">
                <a14:useLocalDpi xmlns="" xmlns:a14="http://schemas.microsoft.com/office/drawing/2010/main" val="0"/>
              </a:ext>
            </a:extLst>
          </a:blip>
          <a:srcRect t="9169" b="2091"/>
          <a:stretch/>
        </p:blipFill>
        <p:spPr bwMode="auto">
          <a:xfrm>
            <a:off x="1508549" y="1559378"/>
            <a:ext cx="6007617" cy="2550398"/>
          </a:xfrm>
          <a:prstGeom prst="rect">
            <a:avLst/>
          </a:prstGeom>
          <a:noFill/>
          <a:ln w="9525" cap="flat" cmpd="sng" algn="ctr">
            <a:solidFill>
              <a:sysClr val="windowText" lastClr="000000"/>
            </a:solidFill>
            <a:prstDash val="solid"/>
            <a:miter lim="800000"/>
            <a:headEnd type="none" w="med" len="med"/>
            <a:tailEnd type="none" w="med" len="med"/>
          </a:ln>
          <a:extLst>
            <a:ext uri="{53640926-AAD7-44D8-BBD7-CCE9431645EC}">
              <a14:shadowObscured xmlns="" xmlns:a14="http://schemas.microsoft.com/office/drawing/2010/main"/>
            </a:ext>
          </a:extLst>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29</a:t>
            </a:fld>
            <a:endParaRPr lang="en-US"/>
          </a:p>
        </p:txBody>
      </p:sp>
    </p:spTree>
    <p:extLst>
      <p:ext uri="{BB962C8B-B14F-4D97-AF65-F5344CB8AC3E}">
        <p14:creationId xmlns="" xmlns:p14="http://schemas.microsoft.com/office/powerpoint/2010/main" val="1187668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4" name="Picture 6" descr="C:\Users\hp\Desktop\مشروعي التخرج\30422143_10215846863708231_1334263874_n.jpg"/>
          <p:cNvPicPr/>
          <p:nvPr/>
        </p:nvPicPr>
        <p:blipFill>
          <a:blip r:embed="rId3" cstate="print"/>
          <a:stretch>
            <a:fillRect/>
          </a:stretch>
        </p:blipFill>
        <p:spPr bwMode="auto">
          <a:xfrm>
            <a:off x="405115" y="300940"/>
            <a:ext cx="3796494" cy="4444680"/>
          </a:xfrm>
          <a:prstGeom prst="rect">
            <a:avLst/>
          </a:prstGeom>
          <a:noFill/>
          <a:ln w="3175">
            <a:solidFill>
              <a:schemeClr val="tx1"/>
            </a:solidFill>
          </a:ln>
        </p:spPr>
      </p:pic>
      <p:pic>
        <p:nvPicPr>
          <p:cNvPr id="5" name="Picture 11" descr="C:\Users\hp\Desktop\مشروعي التخرج\28938950_1570525599733937_1303398646_o.jpg"/>
          <p:cNvPicPr/>
          <p:nvPr/>
        </p:nvPicPr>
        <p:blipFill>
          <a:blip r:embed="rId4" cstate="print"/>
          <a:stretch>
            <a:fillRect/>
          </a:stretch>
        </p:blipFill>
        <p:spPr bwMode="auto">
          <a:xfrm>
            <a:off x="4664597" y="300940"/>
            <a:ext cx="3842795" cy="4444680"/>
          </a:xfrm>
          <a:prstGeom prst="rect">
            <a:avLst/>
          </a:prstGeom>
          <a:noFill/>
          <a:ln w="3175">
            <a:solidFill>
              <a:schemeClr val="tx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prstGeom prst="rect">
            <a:avLst/>
          </a:prstGeom>
        </p:spPr>
        <p:txBody>
          <a:bodyPr spcFirstLastPara="1" wrap="square" lIns="91425" tIns="91425" rIns="91425" bIns="91425" anchor="ctr" anchorCtr="0">
            <a:noAutofit/>
          </a:bodyPr>
          <a:lstStyle/>
          <a:p>
            <a:pPr marL="0" lvl="0" indent="0">
              <a:spcBef>
                <a:spcPts val="360"/>
              </a:spcBef>
              <a:spcAft>
                <a:spcPts val="0"/>
              </a:spcAft>
              <a:buNone/>
            </a:pPr>
            <a:r>
              <a:rPr lang="en-US" dirty="0"/>
              <a:t>Reinforced Concrete Compressive Strength (fc’)</a:t>
            </a:r>
            <a:endParaRPr dirty="0"/>
          </a:p>
        </p:txBody>
      </p:sp>
      <p:graphicFrame>
        <p:nvGraphicFramePr>
          <p:cNvPr id="4" name="Table 3">
            <a:extLst>
              <a:ext uri="{FF2B5EF4-FFF2-40B4-BE49-F238E27FC236}">
                <a16:creationId xmlns="" xmlns:a16="http://schemas.microsoft.com/office/drawing/2014/main" id="{75131D26-A828-4B50-B196-DC93A7C52FE1}"/>
              </a:ext>
            </a:extLst>
          </p:cNvPr>
          <p:cNvGraphicFramePr>
            <a:graphicFrameLocks noGrp="1"/>
          </p:cNvGraphicFramePr>
          <p:nvPr>
            <p:extLst>
              <p:ext uri="{D42A27DB-BD31-4B8C-83A1-F6EECF244321}">
                <p14:modId xmlns="" xmlns:p14="http://schemas.microsoft.com/office/powerpoint/2010/main" val="3217061592"/>
              </p:ext>
            </p:extLst>
          </p:nvPr>
        </p:nvGraphicFramePr>
        <p:xfrm>
          <a:off x="1283864" y="1315723"/>
          <a:ext cx="6670322" cy="1833644"/>
        </p:xfrm>
        <a:graphic>
          <a:graphicData uri="http://schemas.openxmlformats.org/drawingml/2006/table">
            <a:tbl>
              <a:tblPr>
                <a:tableStyleId>{35758FB7-9AC5-4552-8A53-C91805E547FA}</a:tableStyleId>
              </a:tblPr>
              <a:tblGrid>
                <a:gridCol w="3335161">
                  <a:extLst>
                    <a:ext uri="{9D8B030D-6E8A-4147-A177-3AD203B41FA5}">
                      <a16:colId xmlns="" xmlns:a16="http://schemas.microsoft.com/office/drawing/2014/main" val="20000"/>
                    </a:ext>
                  </a:extLst>
                </a:gridCol>
                <a:gridCol w="3335161">
                  <a:extLst>
                    <a:ext uri="{9D8B030D-6E8A-4147-A177-3AD203B41FA5}">
                      <a16:colId xmlns="" xmlns:a16="http://schemas.microsoft.com/office/drawing/2014/main" val="20001"/>
                    </a:ext>
                  </a:extLst>
                </a:gridCol>
              </a:tblGrid>
              <a:tr h="458411">
                <a:tc>
                  <a:txBody>
                    <a:bodyPr/>
                    <a:lstStyle/>
                    <a:p>
                      <a:pPr marL="0" marR="0" algn="ctr">
                        <a:lnSpc>
                          <a:spcPct val="150000"/>
                        </a:lnSpc>
                        <a:spcBef>
                          <a:spcPts val="600"/>
                        </a:spcBef>
                        <a:spcAft>
                          <a:spcPts val="600"/>
                        </a:spcAft>
                        <a:tabLst>
                          <a:tab pos="1123950" algn="l"/>
                        </a:tabLst>
                      </a:pPr>
                      <a:r>
                        <a:rPr lang="en-US" sz="1600" dirty="0"/>
                        <a:t>Structural Item</a:t>
                      </a:r>
                      <a:endParaRPr lang="en-US" sz="1200" dirty="0">
                        <a:latin typeface="Times New Roman"/>
                        <a:ea typeface="Times New Roman"/>
                        <a:cs typeface="Arial"/>
                      </a:endParaRPr>
                    </a:p>
                  </a:txBody>
                  <a:tcPr marL="68580" marR="68580" marT="0" marB="0"/>
                </a:tc>
                <a:tc>
                  <a:txBody>
                    <a:bodyPr/>
                    <a:lstStyle/>
                    <a:p>
                      <a:pPr marL="0" marR="0" algn="ctr">
                        <a:lnSpc>
                          <a:spcPct val="150000"/>
                        </a:lnSpc>
                        <a:spcBef>
                          <a:spcPts val="600"/>
                        </a:spcBef>
                        <a:spcAft>
                          <a:spcPts val="600"/>
                        </a:spcAft>
                        <a:tabLst>
                          <a:tab pos="1123950" algn="l"/>
                        </a:tabLst>
                      </a:pPr>
                      <a:r>
                        <a:rPr lang="en-US" sz="1600" dirty="0"/>
                        <a:t>Compressive Strength</a:t>
                      </a:r>
                      <a:endParaRPr lang="en-US" sz="1600" dirty="0">
                        <a:latin typeface="Times New Roman"/>
                        <a:ea typeface="Times New Roman"/>
                        <a:cs typeface="Arial"/>
                      </a:endParaRPr>
                    </a:p>
                  </a:txBody>
                  <a:tcPr marL="68580" marR="68580" marT="0" marB="0"/>
                </a:tc>
                <a:extLst>
                  <a:ext uri="{0D108BD9-81ED-4DB2-BD59-A6C34878D82A}">
                    <a16:rowId xmlns="" xmlns:a16="http://schemas.microsoft.com/office/drawing/2014/main" val="10000"/>
                  </a:ext>
                </a:extLst>
              </a:tr>
              <a:tr h="458411">
                <a:tc>
                  <a:txBody>
                    <a:bodyPr/>
                    <a:lstStyle/>
                    <a:p>
                      <a:pPr marL="0" marR="0" algn="ctr">
                        <a:lnSpc>
                          <a:spcPct val="150000"/>
                        </a:lnSpc>
                        <a:spcBef>
                          <a:spcPts val="600"/>
                        </a:spcBef>
                        <a:spcAft>
                          <a:spcPts val="600"/>
                        </a:spcAft>
                        <a:tabLst>
                          <a:tab pos="1123950" algn="l"/>
                        </a:tabLst>
                      </a:pPr>
                      <a:r>
                        <a:rPr lang="en-US" sz="1200" dirty="0">
                          <a:latin typeface="+mn-lt"/>
                        </a:rPr>
                        <a:t>Slab, Beams &amp; cantilever walls</a:t>
                      </a:r>
                      <a:endParaRPr lang="en-US" sz="1200" dirty="0">
                        <a:latin typeface="+mn-lt"/>
                        <a:ea typeface="Times New Roman"/>
                        <a:cs typeface="Arial"/>
                      </a:endParaRPr>
                    </a:p>
                  </a:txBody>
                  <a:tcPr marL="68580" marR="68580" marT="0" marB="0"/>
                </a:tc>
                <a:tc>
                  <a:txBody>
                    <a:bodyPr/>
                    <a:lstStyle/>
                    <a:p>
                      <a:pPr marL="0" marR="0" algn="ctr">
                        <a:lnSpc>
                          <a:spcPct val="150000"/>
                        </a:lnSpc>
                        <a:spcBef>
                          <a:spcPts val="600"/>
                        </a:spcBef>
                        <a:spcAft>
                          <a:spcPts val="600"/>
                        </a:spcAft>
                        <a:tabLst>
                          <a:tab pos="1123950" algn="l"/>
                        </a:tabLst>
                      </a:pPr>
                      <a:r>
                        <a:rPr lang="en-US" sz="1200" dirty="0">
                          <a:latin typeface="+mn-lt"/>
                        </a:rPr>
                        <a:t>(</a:t>
                      </a:r>
                      <a:r>
                        <a:rPr lang="en-US" sz="1200" dirty="0" smtClean="0">
                          <a:latin typeface="+mn-lt"/>
                        </a:rPr>
                        <a:t>B350</a:t>
                      </a:r>
                      <a:r>
                        <a:rPr lang="en-US" sz="1200" dirty="0">
                          <a:latin typeface="+mn-lt"/>
                        </a:rPr>
                        <a:t>)</a:t>
                      </a:r>
                      <a:endParaRPr lang="en-US" sz="1200" dirty="0">
                        <a:latin typeface="+mn-lt"/>
                        <a:ea typeface="Times New Roman"/>
                        <a:cs typeface="Arial"/>
                      </a:endParaRPr>
                    </a:p>
                  </a:txBody>
                  <a:tcPr marL="68580" marR="68580" marT="0" marB="0"/>
                </a:tc>
                <a:extLst>
                  <a:ext uri="{0D108BD9-81ED-4DB2-BD59-A6C34878D82A}">
                    <a16:rowId xmlns="" xmlns:a16="http://schemas.microsoft.com/office/drawing/2014/main" val="10001"/>
                  </a:ext>
                </a:extLst>
              </a:tr>
              <a:tr h="458411">
                <a:tc>
                  <a:txBody>
                    <a:bodyPr/>
                    <a:lstStyle/>
                    <a:p>
                      <a:pPr marL="0" marR="0" algn="ctr">
                        <a:lnSpc>
                          <a:spcPct val="150000"/>
                        </a:lnSpc>
                        <a:spcBef>
                          <a:spcPts val="600"/>
                        </a:spcBef>
                        <a:spcAft>
                          <a:spcPts val="600"/>
                        </a:spcAft>
                        <a:tabLst>
                          <a:tab pos="1123950" algn="l"/>
                        </a:tabLst>
                      </a:pPr>
                      <a:r>
                        <a:rPr lang="en-US" sz="1200" dirty="0">
                          <a:latin typeface="+mn-lt"/>
                          <a:ea typeface="Times New Roman"/>
                          <a:cs typeface="Arial"/>
                        </a:rPr>
                        <a:t>Columns, walls &amp; Foundations</a:t>
                      </a:r>
                    </a:p>
                  </a:txBody>
                  <a:tcPr marL="68580" marR="68580" marT="0" marB="0"/>
                </a:tc>
                <a:tc>
                  <a:txBody>
                    <a:bodyPr/>
                    <a:lstStyle/>
                    <a:p>
                      <a:pPr marL="0" marR="0" algn="ctr">
                        <a:lnSpc>
                          <a:spcPct val="150000"/>
                        </a:lnSpc>
                        <a:spcBef>
                          <a:spcPts val="600"/>
                        </a:spcBef>
                        <a:spcAft>
                          <a:spcPts val="600"/>
                        </a:spcAft>
                        <a:tabLst>
                          <a:tab pos="1123950" algn="l"/>
                        </a:tabLst>
                      </a:pPr>
                      <a:r>
                        <a:rPr lang="en-US" sz="1200" dirty="0">
                          <a:latin typeface="+mn-lt"/>
                        </a:rPr>
                        <a:t>(B350)</a:t>
                      </a:r>
                      <a:endParaRPr lang="en-US" sz="1200" dirty="0">
                        <a:latin typeface="+mn-lt"/>
                        <a:ea typeface="Times New Roman"/>
                        <a:cs typeface="Arial"/>
                      </a:endParaRPr>
                    </a:p>
                  </a:txBody>
                  <a:tcPr marL="68580" marR="68580" marT="0" marB="0"/>
                </a:tc>
                <a:extLst>
                  <a:ext uri="{0D108BD9-81ED-4DB2-BD59-A6C34878D82A}">
                    <a16:rowId xmlns="" xmlns:a16="http://schemas.microsoft.com/office/drawing/2014/main" val="10002"/>
                  </a:ext>
                </a:extLst>
              </a:tr>
              <a:tr h="458411">
                <a:tc>
                  <a:txBody>
                    <a:bodyPr/>
                    <a:lstStyle/>
                    <a:p>
                      <a:pPr marL="0" marR="0" algn="ctr">
                        <a:lnSpc>
                          <a:spcPct val="150000"/>
                        </a:lnSpc>
                        <a:spcBef>
                          <a:spcPts val="600"/>
                        </a:spcBef>
                        <a:spcAft>
                          <a:spcPts val="600"/>
                        </a:spcAft>
                        <a:tabLst>
                          <a:tab pos="1123950" algn="l"/>
                        </a:tabLst>
                      </a:pPr>
                      <a:r>
                        <a:rPr lang="en-US" sz="1200" dirty="0">
                          <a:latin typeface="+mn-lt"/>
                        </a:rPr>
                        <a:t>Blinding</a:t>
                      </a:r>
                      <a:endParaRPr lang="en-US" sz="1200" dirty="0">
                        <a:latin typeface="+mn-lt"/>
                        <a:ea typeface="Times New Roman"/>
                        <a:cs typeface="Arial"/>
                      </a:endParaRPr>
                    </a:p>
                  </a:txBody>
                  <a:tcPr marL="68580" marR="68580" marT="0" marB="0"/>
                </a:tc>
                <a:tc>
                  <a:txBody>
                    <a:bodyPr/>
                    <a:lstStyle/>
                    <a:p>
                      <a:pPr marL="0" marR="0" algn="ctr">
                        <a:lnSpc>
                          <a:spcPct val="150000"/>
                        </a:lnSpc>
                        <a:spcBef>
                          <a:spcPts val="600"/>
                        </a:spcBef>
                        <a:spcAft>
                          <a:spcPts val="600"/>
                        </a:spcAft>
                        <a:tabLst>
                          <a:tab pos="1123950" algn="l"/>
                        </a:tabLst>
                      </a:pPr>
                      <a:r>
                        <a:rPr lang="en-US" sz="1200" dirty="0">
                          <a:latin typeface="+mn-lt"/>
                        </a:rPr>
                        <a:t>(B200)</a:t>
                      </a:r>
                      <a:endParaRPr lang="en-US" sz="1200" dirty="0">
                        <a:latin typeface="+mn-lt"/>
                        <a:ea typeface="Times New Roman"/>
                        <a:cs typeface="Arial"/>
                      </a:endParaRPr>
                    </a:p>
                  </a:txBody>
                  <a:tcPr marL="68580" marR="68580" marT="0" marB="0"/>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11450563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51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Building Modeling:</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normAutofit/>
          </a:bodyPr>
          <a:lstStyle/>
          <a:p>
            <a:endParaRPr lang="en-US"/>
          </a:p>
        </p:txBody>
      </p:sp>
      <p:pic>
        <p:nvPicPr>
          <p:cNvPr id="8" name="Picture 7"/>
          <p:cNvPicPr/>
          <p:nvPr/>
        </p:nvPicPr>
        <p:blipFill>
          <a:blip r:embed="rId3" cstate="print">
            <a:extLst>
              <a:ext uri="{BEBA8EAE-BF5A-486C-A8C5-ECC9F3942E4B}">
                <a14:imgProps xmlns="" xmlns:a14="http://schemas.microsoft.com/office/drawing/2010/main">
                  <a14:imgLayer r:embed="rId4">
                    <a14:imgEffect>
                      <a14:colorTemperature colorTemp="11200"/>
                    </a14:imgEffect>
                  </a14:imgLayer>
                </a14:imgProps>
              </a:ext>
              <a:ext uri="{28A0092B-C50C-407E-A947-70E740481C1C}">
                <a14:useLocalDpi xmlns="" xmlns:a14="http://schemas.microsoft.com/office/drawing/2010/main" val="0"/>
              </a:ext>
            </a:extLst>
          </a:blip>
          <a:stretch>
            <a:fillRect/>
          </a:stretch>
        </p:blipFill>
        <p:spPr bwMode="auto">
          <a:xfrm>
            <a:off x="598973" y="1272749"/>
            <a:ext cx="3237865" cy="3331845"/>
          </a:xfrm>
          <a:prstGeom prst="rect">
            <a:avLst/>
          </a:prstGeom>
          <a:noFill/>
          <a:ln>
            <a:solidFill>
              <a:schemeClr val="tx1"/>
            </a:solidFill>
          </a:ln>
        </p:spPr>
      </p:pic>
      <p:pic>
        <p:nvPicPr>
          <p:cNvPr id="10" name="Picture 9"/>
          <p:cNvPicPr/>
          <p:nvPr/>
        </p:nvPicPr>
        <p:blipFill>
          <a:blip r:embed="rId5">
            <a:extLst>
              <a:ext uri="{BEBA8EAE-BF5A-486C-A8C5-ECC9F3942E4B}">
                <a14:imgProps xmlns="" xmlns:a14="http://schemas.microsoft.com/office/drawing/2010/main">
                  <a14:imgLayer r:embed="rId6">
                    <a14:imgEffect>
                      <a14:colorTemperature colorTemp="11200"/>
                    </a14:imgEffect>
                  </a14:imgLayer>
                </a14:imgProps>
              </a:ext>
              <a:ext uri="{28A0092B-C50C-407E-A947-70E740481C1C}">
                <a14:useLocalDpi xmlns="" xmlns:a14="http://schemas.microsoft.com/office/drawing/2010/main" val="0"/>
              </a:ext>
            </a:extLst>
          </a:blip>
          <a:stretch>
            <a:fillRect/>
          </a:stretch>
        </p:blipFill>
        <p:spPr bwMode="auto">
          <a:xfrm>
            <a:off x="5187265" y="1263938"/>
            <a:ext cx="3229610" cy="3340655"/>
          </a:xfrm>
          <a:prstGeom prst="rect">
            <a:avLst/>
          </a:prstGeom>
          <a:noFill/>
          <a:ln>
            <a:solidFill>
              <a:schemeClr val="tx1"/>
            </a:solidFill>
          </a:ln>
        </p:spPr>
      </p:pic>
    </p:spTree>
    <p:extLst>
      <p:ext uri="{BB962C8B-B14F-4D97-AF65-F5344CB8AC3E}">
        <p14:creationId xmlns="" xmlns:p14="http://schemas.microsoft.com/office/powerpoint/2010/main" val="34694827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568256" y="404902"/>
            <a:ext cx="7595700" cy="51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smtClean="0"/>
              <a:t>Loads:</a:t>
            </a:r>
            <a:endParaRPr lang="en-US" sz="1800" b="1" dirty="0"/>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normAutofit/>
          </a:bodyPr>
          <a:lstStyle/>
          <a:p>
            <a:endParaRPr lang="en-US" dirty="0"/>
          </a:p>
        </p:txBody>
      </p:sp>
      <p:graphicFrame>
        <p:nvGraphicFramePr>
          <p:cNvPr id="2" name="Table 1">
            <a:extLst>
              <a:ext uri="{FF2B5EF4-FFF2-40B4-BE49-F238E27FC236}">
                <a16:creationId xmlns="" xmlns:a16="http://schemas.microsoft.com/office/drawing/2014/main" id="{863E4238-2513-4137-BE69-FBA63CE90D54}"/>
              </a:ext>
            </a:extLst>
          </p:cNvPr>
          <p:cNvGraphicFramePr>
            <a:graphicFrameLocks noGrp="1"/>
          </p:cNvGraphicFramePr>
          <p:nvPr>
            <p:extLst>
              <p:ext uri="{D42A27DB-BD31-4B8C-83A1-F6EECF244321}">
                <p14:modId xmlns="" xmlns:p14="http://schemas.microsoft.com/office/powerpoint/2010/main" val="3761619318"/>
              </p:ext>
            </p:extLst>
          </p:nvPr>
        </p:nvGraphicFramePr>
        <p:xfrm>
          <a:off x="2573866" y="1275135"/>
          <a:ext cx="4267834" cy="963930"/>
        </p:xfrm>
        <a:graphic>
          <a:graphicData uri="http://schemas.openxmlformats.org/drawingml/2006/table">
            <a:tbl>
              <a:tblPr firstRow="1" firstCol="1" bandRow="1">
                <a:tableStyleId>{D990742C-0100-4CE1-8E69-D3B87522F622}</a:tableStyleId>
              </a:tblPr>
              <a:tblGrid>
                <a:gridCol w="2133917">
                  <a:extLst>
                    <a:ext uri="{9D8B030D-6E8A-4147-A177-3AD203B41FA5}">
                      <a16:colId xmlns="" xmlns:a16="http://schemas.microsoft.com/office/drawing/2014/main" val="951170842"/>
                    </a:ext>
                  </a:extLst>
                </a:gridCol>
                <a:gridCol w="2133917">
                  <a:extLst>
                    <a:ext uri="{9D8B030D-6E8A-4147-A177-3AD203B41FA5}">
                      <a16:colId xmlns="" xmlns:a16="http://schemas.microsoft.com/office/drawing/2014/main" val="1945718283"/>
                    </a:ext>
                  </a:extLst>
                </a:gridCol>
              </a:tblGrid>
              <a:tr h="189789">
                <a:tc>
                  <a:txBody>
                    <a:bodyPr/>
                    <a:lstStyle/>
                    <a:p>
                      <a:pPr marL="0" marR="0" algn="ctr">
                        <a:lnSpc>
                          <a:spcPct val="115000"/>
                        </a:lnSpc>
                        <a:spcBef>
                          <a:spcPts val="0"/>
                        </a:spcBef>
                        <a:spcAft>
                          <a:spcPts val="0"/>
                        </a:spcAft>
                      </a:pPr>
                      <a:r>
                        <a:rPr lang="en-US" sz="1100" b="1" dirty="0">
                          <a:effectLst/>
                          <a:latin typeface="Raleway" panose="020B0604020202020204" charset="0"/>
                        </a:rPr>
                        <a:t>Type of load</a:t>
                      </a:r>
                      <a:endParaRPr lang="en-US" sz="1100" b="1"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b="1" dirty="0">
                          <a:effectLst/>
                          <a:latin typeface="Raleway" panose="020B0604020202020204" charset="0"/>
                        </a:rPr>
                        <a:t>Load KN/m</a:t>
                      </a:r>
                      <a:r>
                        <a:rPr lang="en-US" sz="1100" b="1" baseline="30000" dirty="0">
                          <a:effectLst/>
                          <a:latin typeface="Raleway" panose="020B0604020202020204" charset="0"/>
                        </a:rPr>
                        <a:t>2</a:t>
                      </a:r>
                      <a:endParaRPr lang="en-US" sz="1100" b="1"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486610970"/>
                  </a:ext>
                </a:extLst>
              </a:tr>
              <a:tr h="189789">
                <a:tc>
                  <a:txBody>
                    <a:bodyPr/>
                    <a:lstStyle/>
                    <a:p>
                      <a:pPr marL="0" marR="0" algn="ctr" rtl="0">
                        <a:lnSpc>
                          <a:spcPct val="115000"/>
                        </a:lnSpc>
                        <a:spcBef>
                          <a:spcPts val="0"/>
                        </a:spcBef>
                        <a:spcAft>
                          <a:spcPts val="0"/>
                        </a:spcAft>
                      </a:pPr>
                      <a:r>
                        <a:rPr lang="en-US" sz="1100" dirty="0">
                          <a:effectLst/>
                          <a:latin typeface="Raleway" panose="020B0604020202020204" charset="0"/>
                        </a:rPr>
                        <a:t>Live </a:t>
                      </a:r>
                      <a:r>
                        <a:rPr lang="en-US" sz="1100" dirty="0" smtClean="0">
                          <a:effectLst/>
                          <a:latin typeface="Raleway" panose="020B0604020202020204" charset="0"/>
                        </a:rPr>
                        <a:t>load</a:t>
                      </a:r>
                      <a:r>
                        <a:rPr lang="en-US" sz="1100" baseline="0" dirty="0" smtClean="0">
                          <a:effectLst/>
                          <a:latin typeface="Raleway" panose="020B0604020202020204" charset="0"/>
                        </a:rPr>
                        <a:t> (parking)</a:t>
                      </a:r>
                      <a:endParaRPr lang="en-US" sz="1100" dirty="0" smtClean="0">
                        <a:effectLst/>
                        <a:latin typeface="Raleway" panose="020B0604020202020204" charset="0"/>
                      </a:endParaRPr>
                    </a:p>
                  </a:txBody>
                  <a:tcPr marL="48980" marR="48980" marT="0" marB="0"/>
                </a:tc>
                <a:tc>
                  <a:txBody>
                    <a:bodyPr/>
                    <a:lstStyle/>
                    <a:p>
                      <a:pPr marL="0" marR="0" algn="ctr">
                        <a:lnSpc>
                          <a:spcPct val="115000"/>
                        </a:lnSpc>
                        <a:spcBef>
                          <a:spcPts val="0"/>
                        </a:spcBef>
                        <a:spcAft>
                          <a:spcPts val="0"/>
                        </a:spcAft>
                      </a:pPr>
                      <a:r>
                        <a:rPr lang="en-US" sz="1100" dirty="0">
                          <a:effectLst/>
                          <a:latin typeface="Raleway" panose="020B0604020202020204" charset="0"/>
                          <a:ea typeface="Times New Roman" panose="02020603050405020304" pitchFamily="18" charset="0"/>
                        </a:rPr>
                        <a:t>5</a:t>
                      </a:r>
                    </a:p>
                  </a:txBody>
                  <a:tcPr marL="48980" marR="48980" marT="0" marB="0"/>
                </a:tc>
                <a:extLst>
                  <a:ext uri="{0D108BD9-81ED-4DB2-BD59-A6C34878D82A}">
                    <a16:rowId xmlns="" xmlns:a16="http://schemas.microsoft.com/office/drawing/2014/main" val="2844703816"/>
                  </a:ext>
                </a:extLst>
              </a:tr>
              <a:tr h="189789">
                <a:tc>
                  <a:txBody>
                    <a:bodyPr/>
                    <a:lstStyle/>
                    <a:p>
                      <a:pPr marL="0" marR="0" algn="ctr" rtl="0">
                        <a:lnSpc>
                          <a:spcPct val="115000"/>
                        </a:lnSpc>
                        <a:spcBef>
                          <a:spcPts val="0"/>
                        </a:spcBef>
                        <a:spcAft>
                          <a:spcPts val="0"/>
                        </a:spcAft>
                      </a:pPr>
                      <a:r>
                        <a:rPr lang="en-US" sz="1100" dirty="0" smtClean="0">
                          <a:effectLst/>
                          <a:latin typeface="Raleway" panose="020B0604020202020204" charset="0"/>
                        </a:rPr>
                        <a:t>Live load </a:t>
                      </a:r>
                    </a:p>
                  </a:txBody>
                  <a:tcPr marL="48980" marR="48980" marT="0" marB="0"/>
                </a:tc>
                <a:tc>
                  <a:txBody>
                    <a:bodyPr/>
                    <a:lstStyle/>
                    <a:p>
                      <a:pPr marL="0" marR="0" algn="ctr">
                        <a:lnSpc>
                          <a:spcPct val="115000"/>
                        </a:lnSpc>
                        <a:spcBef>
                          <a:spcPts val="0"/>
                        </a:spcBef>
                        <a:spcAft>
                          <a:spcPts val="0"/>
                        </a:spcAft>
                      </a:pPr>
                      <a:r>
                        <a:rPr lang="en-US" sz="1100" dirty="0" smtClean="0">
                          <a:effectLst/>
                          <a:latin typeface="Raleway" panose="020B0604020202020204" charset="0"/>
                          <a:ea typeface="Times New Roman" panose="02020603050405020304" pitchFamily="18" charset="0"/>
                        </a:rPr>
                        <a:t>2.4</a:t>
                      </a:r>
                      <a:endParaRPr lang="en-US" sz="1100" dirty="0">
                        <a:effectLst/>
                        <a:latin typeface="Raleway" panose="020B0604020202020204" charset="0"/>
                        <a:ea typeface="Times New Roman" panose="02020603050405020304" pitchFamily="18" charset="0"/>
                      </a:endParaRPr>
                    </a:p>
                  </a:txBody>
                  <a:tcPr marL="48980" marR="48980" marT="0" marB="0"/>
                </a:tc>
              </a:tr>
              <a:tr h="189789">
                <a:tc>
                  <a:txBody>
                    <a:bodyPr/>
                    <a:lstStyle/>
                    <a:p>
                      <a:pPr marL="0" marR="0" algn="ctr">
                        <a:lnSpc>
                          <a:spcPct val="115000"/>
                        </a:lnSpc>
                        <a:spcBef>
                          <a:spcPts val="0"/>
                        </a:spcBef>
                        <a:spcAft>
                          <a:spcPts val="0"/>
                        </a:spcAft>
                      </a:pPr>
                      <a:r>
                        <a:rPr lang="en-US" sz="1100" dirty="0">
                          <a:effectLst/>
                          <a:latin typeface="Raleway" panose="020B0604020202020204" charset="0"/>
                        </a:rPr>
                        <a:t>Super imposed dead load</a:t>
                      </a:r>
                      <a:endParaRPr lang="en-US" sz="1100"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dirty="0" smtClean="0">
                          <a:effectLst/>
                          <a:latin typeface="Raleway" panose="020B0604020202020204" charset="0"/>
                          <a:ea typeface="Times New Roman" panose="02020603050405020304" pitchFamily="18" charset="0"/>
                        </a:rPr>
                        <a:t>3</a:t>
                      </a:r>
                      <a:endParaRPr lang="en-US" sz="1100"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2755193127"/>
                  </a:ext>
                </a:extLst>
              </a:tr>
              <a:tr h="189789">
                <a:tc>
                  <a:txBody>
                    <a:bodyPr/>
                    <a:lstStyle/>
                    <a:p>
                      <a:pPr marL="0" marR="0" algn="ctr">
                        <a:lnSpc>
                          <a:spcPct val="115000"/>
                        </a:lnSpc>
                        <a:spcBef>
                          <a:spcPts val="0"/>
                        </a:spcBef>
                        <a:spcAft>
                          <a:spcPts val="0"/>
                        </a:spcAft>
                      </a:pPr>
                      <a:r>
                        <a:rPr lang="en-US" sz="1100" dirty="0">
                          <a:effectLst/>
                          <a:latin typeface="Raleway" panose="020B0604020202020204" charset="0"/>
                        </a:rPr>
                        <a:t>Exterior walls</a:t>
                      </a:r>
                      <a:endParaRPr lang="en-US" sz="1100"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dirty="0" smtClean="0">
                          <a:effectLst/>
                          <a:latin typeface="Raleway" panose="020B0604020202020204" charset="0"/>
                        </a:rPr>
                        <a:t>21 </a:t>
                      </a:r>
                      <a:r>
                        <a:rPr lang="en-US" sz="1100" dirty="0">
                          <a:effectLst/>
                          <a:latin typeface="Raleway" panose="020B0604020202020204" charset="0"/>
                        </a:rPr>
                        <a:t>KN/m</a:t>
                      </a:r>
                      <a:endParaRPr lang="en-US" sz="1100"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389408546"/>
                  </a:ext>
                </a:extLst>
              </a:tr>
            </a:tbl>
          </a:graphicData>
        </a:graphic>
      </p:graphicFrame>
      <p:graphicFrame>
        <p:nvGraphicFramePr>
          <p:cNvPr id="8" name="Table 7">
            <a:extLst>
              <a:ext uri="{FF2B5EF4-FFF2-40B4-BE49-F238E27FC236}">
                <a16:creationId xmlns="" xmlns:a16="http://schemas.microsoft.com/office/drawing/2014/main" id="{604C5E66-78FA-439D-8DF2-51890DD8D7DD}"/>
              </a:ext>
            </a:extLst>
          </p:cNvPr>
          <p:cNvGraphicFramePr>
            <a:graphicFrameLocks noGrp="1"/>
          </p:cNvGraphicFramePr>
          <p:nvPr>
            <p:extLst>
              <p:ext uri="{D42A27DB-BD31-4B8C-83A1-F6EECF244321}">
                <p14:modId xmlns="" xmlns:p14="http://schemas.microsoft.com/office/powerpoint/2010/main" val="3687155544"/>
              </p:ext>
            </p:extLst>
          </p:nvPr>
        </p:nvGraphicFramePr>
        <p:xfrm>
          <a:off x="2573866" y="3069494"/>
          <a:ext cx="4267834" cy="771144"/>
        </p:xfrm>
        <a:graphic>
          <a:graphicData uri="http://schemas.openxmlformats.org/drawingml/2006/table">
            <a:tbl>
              <a:tblPr firstRow="1" firstCol="1" bandRow="1">
                <a:tableStyleId>{D990742C-0100-4CE1-8E69-D3B87522F622}</a:tableStyleId>
              </a:tblPr>
              <a:tblGrid>
                <a:gridCol w="2133917">
                  <a:extLst>
                    <a:ext uri="{9D8B030D-6E8A-4147-A177-3AD203B41FA5}">
                      <a16:colId xmlns="" xmlns:a16="http://schemas.microsoft.com/office/drawing/2014/main" val="951170842"/>
                    </a:ext>
                  </a:extLst>
                </a:gridCol>
                <a:gridCol w="2133917">
                  <a:extLst>
                    <a:ext uri="{9D8B030D-6E8A-4147-A177-3AD203B41FA5}">
                      <a16:colId xmlns="" xmlns:a16="http://schemas.microsoft.com/office/drawing/2014/main" val="1945718283"/>
                    </a:ext>
                  </a:extLst>
                </a:gridCol>
              </a:tblGrid>
              <a:tr h="189789">
                <a:tc>
                  <a:txBody>
                    <a:bodyPr/>
                    <a:lstStyle/>
                    <a:p>
                      <a:pPr marL="0" marR="0" algn="ctr">
                        <a:lnSpc>
                          <a:spcPct val="115000"/>
                        </a:lnSpc>
                        <a:spcBef>
                          <a:spcPts val="0"/>
                        </a:spcBef>
                        <a:spcAft>
                          <a:spcPts val="0"/>
                        </a:spcAft>
                      </a:pPr>
                      <a:r>
                        <a:rPr lang="en-US" sz="1100" b="1" dirty="0">
                          <a:effectLst/>
                          <a:latin typeface="Raleway" panose="020B0604020202020204" charset="0"/>
                        </a:rPr>
                        <a:t>Structural Item</a:t>
                      </a:r>
                      <a:endParaRPr lang="en-US" sz="1100" b="1"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b="1" dirty="0">
                          <a:effectLst/>
                          <a:latin typeface="Raleway" panose="020B0604020202020204" charset="0"/>
                        </a:rPr>
                        <a:t>Modifier</a:t>
                      </a:r>
                      <a:endParaRPr lang="en-US" sz="1100" b="1"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486610970"/>
                  </a:ext>
                </a:extLst>
              </a:tr>
              <a:tr h="189789">
                <a:tc>
                  <a:txBody>
                    <a:bodyPr/>
                    <a:lstStyle/>
                    <a:p>
                      <a:pPr marL="0" marR="0" algn="ctr">
                        <a:lnSpc>
                          <a:spcPct val="115000"/>
                        </a:lnSpc>
                        <a:spcBef>
                          <a:spcPts val="0"/>
                        </a:spcBef>
                        <a:spcAft>
                          <a:spcPts val="0"/>
                        </a:spcAft>
                      </a:pPr>
                      <a:r>
                        <a:rPr lang="en-US" sz="1100" dirty="0">
                          <a:effectLst/>
                          <a:latin typeface="Raleway" panose="020B0604020202020204" charset="0"/>
                          <a:ea typeface="Times New Roman" panose="02020603050405020304" pitchFamily="18" charset="0"/>
                        </a:rPr>
                        <a:t>Beams</a:t>
                      </a:r>
                    </a:p>
                  </a:txBody>
                  <a:tcPr marL="48980" marR="48980" marT="0" marB="0"/>
                </a:tc>
                <a:tc>
                  <a:txBody>
                    <a:bodyPr/>
                    <a:lstStyle/>
                    <a:p>
                      <a:pPr marL="0" marR="0" algn="ctr">
                        <a:lnSpc>
                          <a:spcPct val="115000"/>
                        </a:lnSpc>
                        <a:spcBef>
                          <a:spcPts val="0"/>
                        </a:spcBef>
                        <a:spcAft>
                          <a:spcPts val="0"/>
                        </a:spcAft>
                      </a:pPr>
                      <a:r>
                        <a:rPr lang="en-US" sz="1100" dirty="0">
                          <a:effectLst/>
                          <a:latin typeface="Raleway" panose="020B0604020202020204" charset="0"/>
                        </a:rPr>
                        <a:t>0.35</a:t>
                      </a:r>
                      <a:endParaRPr lang="en-US" sz="1100"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2844703816"/>
                  </a:ext>
                </a:extLst>
              </a:tr>
              <a:tr h="189789">
                <a:tc>
                  <a:txBody>
                    <a:bodyPr/>
                    <a:lstStyle/>
                    <a:p>
                      <a:pPr marL="0" marR="0" algn="ctr">
                        <a:lnSpc>
                          <a:spcPct val="115000"/>
                        </a:lnSpc>
                        <a:spcBef>
                          <a:spcPts val="0"/>
                        </a:spcBef>
                        <a:spcAft>
                          <a:spcPts val="0"/>
                        </a:spcAft>
                      </a:pPr>
                      <a:r>
                        <a:rPr lang="en-US" sz="1100" dirty="0">
                          <a:effectLst/>
                          <a:latin typeface="Raleway" panose="020B0604020202020204" charset="0"/>
                        </a:rPr>
                        <a:t>Slabs</a:t>
                      </a:r>
                      <a:endParaRPr lang="en-US" sz="1100"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dirty="0">
                          <a:effectLst/>
                          <a:latin typeface="Raleway" panose="020B0604020202020204" charset="0"/>
                        </a:rPr>
                        <a:t>0.30</a:t>
                      </a:r>
                      <a:endParaRPr lang="en-US" sz="1100"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2755193127"/>
                  </a:ext>
                </a:extLst>
              </a:tr>
              <a:tr h="189789">
                <a:tc>
                  <a:txBody>
                    <a:bodyPr/>
                    <a:lstStyle/>
                    <a:p>
                      <a:pPr marL="0" marR="0" algn="ctr">
                        <a:lnSpc>
                          <a:spcPct val="115000"/>
                        </a:lnSpc>
                        <a:spcBef>
                          <a:spcPts val="0"/>
                        </a:spcBef>
                        <a:spcAft>
                          <a:spcPts val="0"/>
                        </a:spcAft>
                      </a:pPr>
                      <a:r>
                        <a:rPr lang="en-US" sz="1100" dirty="0">
                          <a:effectLst/>
                          <a:latin typeface="Raleway" panose="020B0604020202020204" charset="0"/>
                        </a:rPr>
                        <a:t>Walls</a:t>
                      </a:r>
                      <a:endParaRPr lang="en-US" sz="1100" dirty="0">
                        <a:effectLst/>
                        <a:latin typeface="Raleway" panose="020B0604020202020204" charset="0"/>
                        <a:ea typeface="Times New Roman" panose="02020603050405020304" pitchFamily="18" charset="0"/>
                      </a:endParaRPr>
                    </a:p>
                  </a:txBody>
                  <a:tcPr marL="48980" marR="48980" marT="0" marB="0"/>
                </a:tc>
                <a:tc>
                  <a:txBody>
                    <a:bodyPr/>
                    <a:lstStyle/>
                    <a:p>
                      <a:pPr marL="0" marR="0" algn="ctr">
                        <a:lnSpc>
                          <a:spcPct val="115000"/>
                        </a:lnSpc>
                        <a:spcBef>
                          <a:spcPts val="0"/>
                        </a:spcBef>
                        <a:spcAft>
                          <a:spcPts val="0"/>
                        </a:spcAft>
                      </a:pPr>
                      <a:r>
                        <a:rPr lang="en-US" sz="1100" dirty="0">
                          <a:effectLst/>
                          <a:latin typeface="Raleway" panose="020B0604020202020204" charset="0"/>
                        </a:rPr>
                        <a:t>0.70</a:t>
                      </a:r>
                      <a:endParaRPr lang="en-US" sz="1100" dirty="0">
                        <a:effectLst/>
                        <a:latin typeface="Raleway" panose="020B0604020202020204" charset="0"/>
                        <a:ea typeface="Times New Roman" panose="02020603050405020304" pitchFamily="18" charset="0"/>
                      </a:endParaRPr>
                    </a:p>
                  </a:txBody>
                  <a:tcPr marL="48980" marR="48980" marT="0" marB="0"/>
                </a:tc>
                <a:extLst>
                  <a:ext uri="{0D108BD9-81ED-4DB2-BD59-A6C34878D82A}">
                    <a16:rowId xmlns="" xmlns:a16="http://schemas.microsoft.com/office/drawing/2014/main" val="389408546"/>
                  </a:ext>
                </a:extLst>
              </a:tr>
            </a:tbl>
          </a:graphicData>
        </a:graphic>
      </p:graphicFrame>
      <p:sp>
        <p:nvSpPr>
          <p:cNvPr id="10" name="Shape 205">
            <a:extLst>
              <a:ext uri="{FF2B5EF4-FFF2-40B4-BE49-F238E27FC236}">
                <a16:creationId xmlns="" xmlns:a16="http://schemas.microsoft.com/office/drawing/2014/main" id="{1B29CC36-9FCB-4EF0-ADD2-8110D87C72B0}"/>
              </a:ext>
            </a:extLst>
          </p:cNvPr>
          <p:cNvSpPr txBox="1">
            <a:spLocks/>
          </p:cNvSpPr>
          <p:nvPr/>
        </p:nvSpPr>
        <p:spPr>
          <a:xfrm>
            <a:off x="684988" y="1407889"/>
            <a:ext cx="7595700" cy="51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600" dirty="0"/>
              <a:t>Loads:</a:t>
            </a:r>
          </a:p>
        </p:txBody>
      </p:sp>
      <p:sp>
        <p:nvSpPr>
          <p:cNvPr id="11" name="Shape 205">
            <a:extLst>
              <a:ext uri="{FF2B5EF4-FFF2-40B4-BE49-F238E27FC236}">
                <a16:creationId xmlns="" xmlns:a16="http://schemas.microsoft.com/office/drawing/2014/main" id="{C2E359B4-C73C-4260-A712-6D118E98C838}"/>
              </a:ext>
            </a:extLst>
          </p:cNvPr>
          <p:cNvSpPr txBox="1">
            <a:spLocks/>
          </p:cNvSpPr>
          <p:nvPr/>
        </p:nvSpPr>
        <p:spPr>
          <a:xfrm>
            <a:off x="568256" y="3086507"/>
            <a:ext cx="7595700" cy="51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600" dirty="0"/>
              <a:t>Modifiers:</a:t>
            </a:r>
          </a:p>
        </p:txBody>
      </p:sp>
    </p:spTree>
    <p:extLst>
      <p:ext uri="{BB962C8B-B14F-4D97-AF65-F5344CB8AC3E}">
        <p14:creationId xmlns="" xmlns:p14="http://schemas.microsoft.com/office/powerpoint/2010/main" val="30301122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Model Validation Checks :</a:t>
            </a:r>
          </a:p>
          <a:p>
            <a:pPr marL="0" indent="0" algn="l"/>
            <a:r>
              <a:rPr lang="en-US" b="1" dirty="0"/>
              <a:t>Compatibility Check  :</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normAutofit/>
          </a:bodyPr>
          <a:lstStyle/>
          <a:p>
            <a:endParaRPr lang="en-US" dirty="0"/>
          </a:p>
        </p:txBody>
      </p:sp>
      <p:pic>
        <p:nvPicPr>
          <p:cNvPr id="7" name="Picture 6"/>
          <p:cNvPicPr/>
          <p:nvPr/>
        </p:nvPicPr>
        <p:blipFill>
          <a:blip r:embed="rId3">
            <a:extLst>
              <a:ext uri="{28A0092B-C50C-407E-A947-70E740481C1C}">
                <a14:useLocalDpi xmlns="" xmlns:a14="http://schemas.microsoft.com/office/drawing/2010/main" val="0"/>
              </a:ext>
            </a:extLst>
          </a:blip>
          <a:stretch>
            <a:fillRect/>
          </a:stretch>
        </p:blipFill>
        <p:spPr bwMode="auto">
          <a:xfrm>
            <a:off x="4456470" y="879053"/>
            <a:ext cx="4258310" cy="4058920"/>
          </a:xfrm>
          <a:prstGeom prst="rect">
            <a:avLst/>
          </a:prstGeom>
          <a:noFill/>
          <a:ln>
            <a:solidFill>
              <a:schemeClr val="tx2">
                <a:lumMod val="40000"/>
                <a:lumOff val="60000"/>
              </a:schemeClr>
            </a:solidFill>
          </a:ln>
          <a:extLst>
            <a:ext uri="{53640926-AAD7-44D8-BBD7-CCE9431645EC}">
              <a14:shadowObscured xmlns="" xmlns:a14="http://schemas.microsoft.com/office/drawing/2010/main"/>
            </a:ext>
          </a:extLst>
        </p:spPr>
      </p:pic>
      <p:sp>
        <p:nvSpPr>
          <p:cNvPr id="4" name="مستطيل مستدير الزوايا 3"/>
          <p:cNvSpPr/>
          <p:nvPr/>
        </p:nvSpPr>
        <p:spPr>
          <a:xfrm>
            <a:off x="5934808" y="791308"/>
            <a:ext cx="553915" cy="2549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0000"/>
              </a:solidFill>
            </a:endParaRPr>
          </a:p>
        </p:txBody>
      </p:sp>
    </p:spTree>
    <p:extLst>
      <p:ext uri="{BB962C8B-B14F-4D97-AF65-F5344CB8AC3E}">
        <p14:creationId xmlns="" xmlns:p14="http://schemas.microsoft.com/office/powerpoint/2010/main" val="9442169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Model Validation Checks :</a:t>
            </a:r>
          </a:p>
          <a:p>
            <a:pPr marL="0" indent="0" algn="l"/>
            <a:r>
              <a:rPr lang="en-US" b="1" dirty="0"/>
              <a:t>Deflection Check:</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lstStyle/>
          <a:p>
            <a:endParaRPr lang="en-US" dirty="0"/>
          </a:p>
        </p:txBody>
      </p:sp>
      <p:sp>
        <p:nvSpPr>
          <p:cNvPr id="12" name="Shape 205">
            <a:extLst>
              <a:ext uri="{FF2B5EF4-FFF2-40B4-BE49-F238E27FC236}">
                <a16:creationId xmlns="" xmlns:a16="http://schemas.microsoft.com/office/drawing/2014/main" id="{F3B7193F-B6DE-4399-93EF-C8A6975854B8}"/>
              </a:ext>
            </a:extLst>
          </p:cNvPr>
          <p:cNvSpPr txBox="1">
            <a:spLocks/>
          </p:cNvSpPr>
          <p:nvPr/>
        </p:nvSpPr>
        <p:spPr>
          <a:xfrm>
            <a:off x="1095093" y="3328909"/>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dirty="0"/>
              <a:t>Deflection </a:t>
            </a:r>
            <a:r>
              <a:rPr lang="en-US" sz="1800" dirty="0" smtClean="0"/>
              <a:t>is accepted.</a:t>
            </a:r>
            <a:endParaRPr lang="en-US" dirty="0"/>
          </a:p>
        </p:txBody>
      </p:sp>
      <p:pic>
        <p:nvPicPr>
          <p:cNvPr id="10" name="Picture 9"/>
          <p:cNvPicPr/>
          <p:nvPr/>
        </p:nvPicPr>
        <p:blipFill>
          <a:blip r:embed="rId3">
            <a:extLst>
              <a:ext uri="{28A0092B-C50C-407E-A947-70E740481C1C}">
                <a14:useLocalDpi xmlns="" xmlns:a14="http://schemas.microsoft.com/office/drawing/2010/main" val="0"/>
              </a:ext>
            </a:extLst>
          </a:blip>
          <a:stretch>
            <a:fillRect/>
          </a:stretch>
        </p:blipFill>
        <p:spPr bwMode="auto">
          <a:xfrm>
            <a:off x="478952" y="1371839"/>
            <a:ext cx="5092700" cy="1957070"/>
          </a:xfrm>
          <a:prstGeom prst="rect">
            <a:avLst/>
          </a:prstGeom>
          <a:noFill/>
          <a:ln>
            <a:noFill/>
          </a:ln>
          <a:extLst>
            <a:ext uri="{53640926-AAD7-44D8-BBD7-CCE9431645EC}">
              <a14:shadowObscured xmlns="" xmlns:a14="http://schemas.microsoft.com/office/drawing/2010/main"/>
            </a:ext>
          </a:extLst>
        </p:spPr>
      </p:pic>
      <p:pic>
        <p:nvPicPr>
          <p:cNvPr id="11" name="Picture 10"/>
          <p:cNvPicPr/>
          <p:nvPr/>
        </p:nvPicPr>
        <p:blipFill rotWithShape="1">
          <a:blip r:embed="rId4">
            <a:extLst>
              <a:ext uri="{28A0092B-C50C-407E-A947-70E740481C1C}">
                <a14:useLocalDpi xmlns="" xmlns:a14="http://schemas.microsoft.com/office/drawing/2010/main" val="0"/>
              </a:ext>
            </a:extLst>
          </a:blip>
          <a:srcRect t="4790"/>
          <a:stretch/>
        </p:blipFill>
        <p:spPr bwMode="auto">
          <a:xfrm>
            <a:off x="6187793" y="1247829"/>
            <a:ext cx="1916106" cy="1360623"/>
          </a:xfrm>
          <a:prstGeom prst="rect">
            <a:avLst/>
          </a:prstGeom>
          <a:noFill/>
          <a:ln>
            <a:solidFill>
              <a:schemeClr val="accent1"/>
            </a:solidFill>
          </a:ln>
          <a:extLst>
            <a:ext uri="{53640926-AAD7-44D8-BBD7-CCE9431645EC}">
              <a14:shadowObscured xmlns="" xmlns:a14="http://schemas.microsoft.com/office/drawing/2010/main"/>
            </a:ext>
          </a:extLst>
        </p:spPr>
      </p:pic>
      <p:pic>
        <p:nvPicPr>
          <p:cNvPr id="15" name="Picture 14"/>
          <p:cNvPicPr/>
          <p:nvPr/>
        </p:nvPicPr>
        <p:blipFill rotWithShape="1">
          <a:blip r:embed="rId5">
            <a:extLst>
              <a:ext uri="{28A0092B-C50C-407E-A947-70E740481C1C}">
                <a14:useLocalDpi xmlns="" xmlns:a14="http://schemas.microsoft.com/office/drawing/2010/main" val="0"/>
              </a:ext>
            </a:extLst>
          </a:blip>
          <a:srcRect t="6873"/>
          <a:stretch/>
        </p:blipFill>
        <p:spPr bwMode="auto">
          <a:xfrm>
            <a:off x="6187793" y="2755113"/>
            <a:ext cx="1923177" cy="1468099"/>
          </a:xfrm>
          <a:prstGeom prst="rect">
            <a:avLst/>
          </a:prstGeom>
          <a:noFill/>
          <a:ln>
            <a:solidFill>
              <a:schemeClr val="accent1"/>
            </a:solid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0095190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Model Validation Checks :</a:t>
            </a:r>
          </a:p>
          <a:p>
            <a:pPr marL="0" indent="0" algn="l"/>
            <a:r>
              <a:rPr lang="en-US" b="1" dirty="0"/>
              <a:t>Base reaction Check :</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lstStyle/>
          <a:p>
            <a:endParaRPr lang="en-US" dirty="0"/>
          </a:p>
        </p:txBody>
      </p:sp>
      <p:graphicFrame>
        <p:nvGraphicFramePr>
          <p:cNvPr id="8" name="Table 7">
            <a:extLst>
              <a:ext uri="{FF2B5EF4-FFF2-40B4-BE49-F238E27FC236}">
                <a16:creationId xmlns="" xmlns:a16="http://schemas.microsoft.com/office/drawing/2014/main" id="{52120714-DAAB-42BD-BD51-E29B6973B001}"/>
              </a:ext>
            </a:extLst>
          </p:cNvPr>
          <p:cNvGraphicFramePr>
            <a:graphicFrameLocks noGrp="1"/>
          </p:cNvGraphicFramePr>
          <p:nvPr>
            <p:extLst>
              <p:ext uri="{D42A27DB-BD31-4B8C-83A1-F6EECF244321}">
                <p14:modId xmlns="" xmlns:p14="http://schemas.microsoft.com/office/powerpoint/2010/main" val="4259772789"/>
              </p:ext>
            </p:extLst>
          </p:nvPr>
        </p:nvGraphicFramePr>
        <p:xfrm>
          <a:off x="1571025" y="2376969"/>
          <a:ext cx="6096000" cy="1752600"/>
        </p:xfrm>
        <a:graphic>
          <a:graphicData uri="http://schemas.openxmlformats.org/drawingml/2006/table">
            <a:tbl>
              <a:tblPr firstRow="1" bandRow="1">
                <a:tableStyleId>{5C22544A-7EE6-4342-B048-85BDC9FD1C3A}</a:tableStyleId>
              </a:tblPr>
              <a:tblGrid>
                <a:gridCol w="1600200">
                  <a:extLst>
                    <a:ext uri="{9D8B030D-6E8A-4147-A177-3AD203B41FA5}">
                      <a16:colId xmlns="" xmlns:a16="http://schemas.microsoft.com/office/drawing/2014/main" val="20000"/>
                    </a:ext>
                  </a:extLst>
                </a:gridCol>
                <a:gridCol w="1447800">
                  <a:extLst>
                    <a:ext uri="{9D8B030D-6E8A-4147-A177-3AD203B41FA5}">
                      <a16:colId xmlns="" xmlns:a16="http://schemas.microsoft.com/office/drawing/2014/main" val="20001"/>
                    </a:ext>
                  </a:extLst>
                </a:gridCol>
                <a:gridCol w="1524000">
                  <a:extLst>
                    <a:ext uri="{9D8B030D-6E8A-4147-A177-3AD203B41FA5}">
                      <a16:colId xmlns="" xmlns:a16="http://schemas.microsoft.com/office/drawing/2014/main" val="20002"/>
                    </a:ext>
                  </a:extLst>
                </a:gridCol>
                <a:gridCol w="1524000">
                  <a:extLst>
                    <a:ext uri="{9D8B030D-6E8A-4147-A177-3AD203B41FA5}">
                      <a16:colId xmlns="" xmlns:a16="http://schemas.microsoft.com/office/drawing/2014/main" val="20003"/>
                    </a:ext>
                  </a:extLst>
                </a:gridCol>
              </a:tblGrid>
              <a:tr h="370840">
                <a:tc>
                  <a:txBody>
                    <a:bodyPr/>
                    <a:lstStyle/>
                    <a:p>
                      <a:r>
                        <a:rPr lang="en-US" dirty="0">
                          <a:latin typeface="+mn-lt"/>
                        </a:rPr>
                        <a:t>Load</a:t>
                      </a:r>
                    </a:p>
                  </a:txBody>
                  <a:tcPr>
                    <a:solidFill>
                      <a:srgbClr val="FF0000"/>
                    </a:solidFill>
                  </a:tcPr>
                </a:tc>
                <a:tc>
                  <a:txBody>
                    <a:bodyPr/>
                    <a:lstStyle/>
                    <a:p>
                      <a:r>
                        <a:rPr lang="en-US" dirty="0">
                          <a:latin typeface="+mn-lt"/>
                        </a:rPr>
                        <a:t>Manual</a:t>
                      </a:r>
                    </a:p>
                  </a:txBody>
                  <a:tcPr>
                    <a:solidFill>
                      <a:srgbClr val="FF0000"/>
                    </a:solidFill>
                  </a:tcPr>
                </a:tc>
                <a:tc>
                  <a:txBody>
                    <a:bodyPr/>
                    <a:lstStyle/>
                    <a:p>
                      <a:r>
                        <a:rPr lang="en-US" dirty="0">
                          <a:latin typeface="+mn-lt"/>
                        </a:rPr>
                        <a:t>ETABS</a:t>
                      </a:r>
                    </a:p>
                  </a:txBody>
                  <a:tcPr>
                    <a:solidFill>
                      <a:srgbClr val="FF0000"/>
                    </a:solidFill>
                  </a:tcPr>
                </a:tc>
                <a:tc>
                  <a:txBody>
                    <a:bodyPr/>
                    <a:lstStyle/>
                    <a:p>
                      <a:r>
                        <a:rPr lang="en-US" dirty="0">
                          <a:latin typeface="+mn-lt"/>
                        </a:rPr>
                        <a:t>Error</a:t>
                      </a:r>
                    </a:p>
                  </a:txBody>
                  <a:tcPr>
                    <a:solidFill>
                      <a:srgbClr val="FF0000"/>
                    </a:solidFill>
                  </a:tcPr>
                </a:tc>
                <a:extLst>
                  <a:ext uri="{0D108BD9-81ED-4DB2-BD59-A6C34878D82A}">
                    <a16:rowId xmlns="" xmlns:a16="http://schemas.microsoft.com/office/drawing/2014/main" val="10000"/>
                  </a:ext>
                </a:extLst>
              </a:tr>
              <a:tr h="370840">
                <a:tc>
                  <a:txBody>
                    <a:bodyPr/>
                    <a:lstStyle/>
                    <a:p>
                      <a:r>
                        <a:rPr lang="en-US" dirty="0">
                          <a:latin typeface="+mn-lt"/>
                          <a:cs typeface="Times New Roman" pitchFamily="18" charset="0"/>
                        </a:rPr>
                        <a:t>Dead load</a:t>
                      </a:r>
                    </a:p>
                  </a:txBody>
                  <a:tcPr/>
                </a:tc>
                <a:tc>
                  <a:txBody>
                    <a:bodyPr/>
                    <a:lstStyle/>
                    <a:p>
                      <a:r>
                        <a:rPr lang="en-US" dirty="0" smtClean="0">
                          <a:latin typeface="+mn-lt"/>
                          <a:cs typeface="Times New Roman" pitchFamily="18" charset="0"/>
                        </a:rPr>
                        <a:t>55031.4KN</a:t>
                      </a:r>
                      <a:endParaRPr lang="en-US" dirty="0">
                        <a:latin typeface="+mn-lt"/>
                        <a:cs typeface="Times New Roman" pitchFamily="18" charset="0"/>
                      </a:endParaRPr>
                    </a:p>
                  </a:txBody>
                  <a:tcPr/>
                </a:tc>
                <a:tc>
                  <a:txBody>
                    <a:bodyPr/>
                    <a:lstStyle/>
                    <a:p>
                      <a:r>
                        <a:rPr lang="en-US" dirty="0" smtClean="0">
                          <a:latin typeface="+mn-lt"/>
                          <a:cs typeface="Times New Roman" pitchFamily="18" charset="0"/>
                        </a:rPr>
                        <a:t>53066.2 </a:t>
                      </a:r>
                      <a:r>
                        <a:rPr lang="en-US" dirty="0">
                          <a:latin typeface="+mn-lt"/>
                          <a:cs typeface="Times New Roman" pitchFamily="18" charset="0"/>
                        </a:rPr>
                        <a:t>KN</a:t>
                      </a:r>
                    </a:p>
                  </a:txBody>
                  <a:tcPr/>
                </a:tc>
                <a:tc>
                  <a:txBody>
                    <a:bodyPr/>
                    <a:lstStyle/>
                    <a:p>
                      <a:r>
                        <a:rPr lang="en-US" b="1" dirty="0" smtClean="0">
                          <a:latin typeface="+mn-lt"/>
                          <a:cs typeface="Times New Roman" pitchFamily="18" charset="0"/>
                        </a:rPr>
                        <a:t>3.57 </a:t>
                      </a:r>
                      <a:r>
                        <a:rPr lang="en-US" b="1" dirty="0">
                          <a:latin typeface="+mn-lt"/>
                          <a:cs typeface="Times New Roman" pitchFamily="18" charset="0"/>
                        </a:rPr>
                        <a:t>%</a:t>
                      </a:r>
                    </a:p>
                  </a:txBody>
                  <a:tcPr/>
                </a:tc>
                <a:extLst>
                  <a:ext uri="{0D108BD9-81ED-4DB2-BD59-A6C34878D82A}">
                    <a16:rowId xmlns="" xmlns:a16="http://schemas.microsoft.com/office/drawing/2014/main" val="10001"/>
                  </a:ext>
                </a:extLst>
              </a:tr>
              <a:tr h="370840">
                <a:tc>
                  <a:txBody>
                    <a:bodyPr/>
                    <a:lstStyle/>
                    <a:p>
                      <a:r>
                        <a:rPr lang="en-US" dirty="0">
                          <a:latin typeface="+mn-lt"/>
                          <a:cs typeface="Times New Roman" pitchFamily="18" charset="0"/>
                        </a:rPr>
                        <a:t>Live load</a:t>
                      </a:r>
                    </a:p>
                  </a:txBody>
                  <a:tcPr/>
                </a:tc>
                <a:tc>
                  <a:txBody>
                    <a:bodyPr/>
                    <a:lstStyle/>
                    <a:p>
                      <a:r>
                        <a:rPr lang="en-US" dirty="0" smtClean="0">
                          <a:latin typeface="+mn-lt"/>
                          <a:cs typeface="Times New Roman" pitchFamily="18" charset="0"/>
                        </a:rPr>
                        <a:t>20343.4 </a:t>
                      </a:r>
                      <a:r>
                        <a:rPr lang="en-US" dirty="0">
                          <a:latin typeface="+mn-lt"/>
                          <a:cs typeface="Times New Roman" pitchFamily="18" charset="0"/>
                        </a:rPr>
                        <a:t>KN</a:t>
                      </a:r>
                    </a:p>
                  </a:txBody>
                  <a:tcPr/>
                </a:tc>
                <a:tc>
                  <a:txBody>
                    <a:bodyPr/>
                    <a:lstStyle/>
                    <a:p>
                      <a:r>
                        <a:rPr lang="en-US" dirty="0" smtClean="0">
                          <a:latin typeface="+mn-lt"/>
                          <a:cs typeface="Times New Roman" pitchFamily="18" charset="0"/>
                        </a:rPr>
                        <a:t>20344.43 </a:t>
                      </a:r>
                      <a:r>
                        <a:rPr lang="en-US" dirty="0">
                          <a:latin typeface="+mn-lt"/>
                          <a:cs typeface="Times New Roman" pitchFamily="18" charset="0"/>
                        </a:rPr>
                        <a:t>KN</a:t>
                      </a:r>
                    </a:p>
                  </a:txBody>
                  <a:tcPr/>
                </a:tc>
                <a:tc>
                  <a:txBody>
                    <a:bodyPr/>
                    <a:lstStyle/>
                    <a:p>
                      <a:r>
                        <a:rPr lang="en-US" b="1" dirty="0" smtClean="0">
                          <a:latin typeface="+mn-lt"/>
                          <a:cs typeface="Times New Roman" pitchFamily="18" charset="0"/>
                        </a:rPr>
                        <a:t>0 </a:t>
                      </a:r>
                      <a:r>
                        <a:rPr lang="en-US" b="1" dirty="0">
                          <a:latin typeface="+mn-lt"/>
                          <a:cs typeface="Times New Roman" pitchFamily="18" charset="0"/>
                        </a:rPr>
                        <a:t>%</a:t>
                      </a:r>
                    </a:p>
                  </a:txBody>
                  <a:tcPr/>
                </a:tc>
                <a:extLst>
                  <a:ext uri="{0D108BD9-81ED-4DB2-BD59-A6C34878D82A}">
                    <a16:rowId xmlns="" xmlns:a16="http://schemas.microsoft.com/office/drawing/2014/main" val="10002"/>
                  </a:ext>
                </a:extLst>
              </a:tr>
              <a:tr h="370840">
                <a:tc>
                  <a:txBody>
                    <a:bodyPr/>
                    <a:lstStyle/>
                    <a:p>
                      <a:r>
                        <a:rPr lang="en-US" dirty="0">
                          <a:latin typeface="+mn-lt"/>
                          <a:cs typeface="Times New Roman" pitchFamily="18" charset="0"/>
                        </a:rPr>
                        <a:t>Super imposed</a:t>
                      </a:r>
                    </a:p>
                  </a:txBody>
                  <a:tcPr/>
                </a:tc>
                <a:tc>
                  <a:txBody>
                    <a:bodyPr/>
                    <a:lstStyle/>
                    <a:p>
                      <a:r>
                        <a:rPr lang="en-US" dirty="0" smtClean="0">
                          <a:latin typeface="+mn-lt"/>
                          <a:cs typeface="Times New Roman" pitchFamily="18" charset="0"/>
                        </a:rPr>
                        <a:t>45874.8KN</a:t>
                      </a:r>
                      <a:endParaRPr lang="en-US" dirty="0">
                        <a:latin typeface="+mn-lt"/>
                        <a:cs typeface="Times New Roman" pitchFamily="18" charset="0"/>
                      </a:endParaRPr>
                    </a:p>
                  </a:txBody>
                  <a:tcPr/>
                </a:tc>
                <a:tc>
                  <a:txBody>
                    <a:bodyPr/>
                    <a:lstStyle/>
                    <a:p>
                      <a:r>
                        <a:rPr lang="en-US" dirty="0" smtClean="0">
                          <a:latin typeface="+mn-lt"/>
                          <a:cs typeface="Times New Roman" pitchFamily="18" charset="0"/>
                        </a:rPr>
                        <a:t>45836.91 </a:t>
                      </a:r>
                      <a:r>
                        <a:rPr lang="en-US" dirty="0">
                          <a:latin typeface="+mn-lt"/>
                          <a:cs typeface="Times New Roman" pitchFamily="18" charset="0"/>
                        </a:rPr>
                        <a:t>KN</a:t>
                      </a:r>
                    </a:p>
                  </a:txBody>
                  <a:tcPr/>
                </a:tc>
                <a:tc>
                  <a:txBody>
                    <a:bodyPr/>
                    <a:lstStyle/>
                    <a:p>
                      <a:r>
                        <a:rPr lang="en-US" b="1" dirty="0" smtClean="0">
                          <a:latin typeface="+mn-lt"/>
                          <a:cs typeface="Times New Roman" pitchFamily="18" charset="0"/>
                        </a:rPr>
                        <a:t>1 </a:t>
                      </a:r>
                      <a:r>
                        <a:rPr lang="en-US" b="1" dirty="0">
                          <a:latin typeface="+mn-lt"/>
                          <a:cs typeface="Times New Roman" pitchFamily="18" charset="0"/>
                        </a:rPr>
                        <a:t>%</a:t>
                      </a:r>
                    </a:p>
                  </a:txBody>
                  <a:tcPr/>
                </a:tc>
                <a:extLst>
                  <a:ext uri="{0D108BD9-81ED-4DB2-BD59-A6C34878D82A}">
                    <a16:rowId xmlns="" xmlns:a16="http://schemas.microsoft.com/office/drawing/2014/main" val="10003"/>
                  </a:ext>
                </a:extLst>
              </a:tr>
            </a:tbl>
          </a:graphicData>
        </a:graphic>
      </p:graphicFrame>
      <p:pic>
        <p:nvPicPr>
          <p:cNvPr id="7" name="Picture 6"/>
          <p:cNvPicPr/>
          <p:nvPr/>
        </p:nvPicPr>
        <p:blipFill>
          <a:blip r:embed="rId3" cstate="print">
            <a:extLst>
              <a:ext uri="{28A0092B-C50C-407E-A947-70E740481C1C}">
                <a14:useLocalDpi xmlns="" xmlns:a14="http://schemas.microsoft.com/office/drawing/2010/main" val="0"/>
              </a:ext>
            </a:extLst>
          </a:blip>
          <a:stretch>
            <a:fillRect/>
          </a:stretch>
        </p:blipFill>
        <p:spPr bwMode="auto">
          <a:xfrm>
            <a:off x="6641314" y="407521"/>
            <a:ext cx="1775561" cy="1897934"/>
          </a:xfrm>
          <a:prstGeom prst="rect">
            <a:avLst/>
          </a:prstGeom>
          <a:noFill/>
          <a:ln>
            <a:solidFill>
              <a:schemeClr val="tx1"/>
            </a:solid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537556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Model Validation Checks :</a:t>
            </a:r>
          </a:p>
          <a:p>
            <a:pPr marL="0" indent="0" algn="l"/>
            <a:r>
              <a:rPr lang="en-US" b="1" dirty="0"/>
              <a:t>Internal Forces Check :</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lstStyle/>
          <a:p>
            <a:endParaRPr lang="en-US" dirty="0"/>
          </a:p>
        </p:txBody>
      </p:sp>
      <p:graphicFrame>
        <p:nvGraphicFramePr>
          <p:cNvPr id="7" name="Table 6">
            <a:extLst>
              <a:ext uri="{FF2B5EF4-FFF2-40B4-BE49-F238E27FC236}">
                <a16:creationId xmlns="" xmlns:a16="http://schemas.microsoft.com/office/drawing/2014/main" id="{EBBF0395-F2E8-4CC4-9DF4-A859B5B4D1C5}"/>
              </a:ext>
            </a:extLst>
          </p:cNvPr>
          <p:cNvGraphicFramePr>
            <a:graphicFrameLocks noGrp="1"/>
          </p:cNvGraphicFramePr>
          <p:nvPr>
            <p:extLst>
              <p:ext uri="{D42A27DB-BD31-4B8C-83A1-F6EECF244321}">
                <p14:modId xmlns="" xmlns:p14="http://schemas.microsoft.com/office/powerpoint/2010/main" val="2856599562"/>
              </p:ext>
            </p:extLst>
          </p:nvPr>
        </p:nvGraphicFramePr>
        <p:xfrm>
          <a:off x="891820" y="1219199"/>
          <a:ext cx="5475112" cy="1490132"/>
        </p:xfrm>
        <a:graphic>
          <a:graphicData uri="http://schemas.openxmlformats.org/drawingml/2006/table">
            <a:tbl>
              <a:tblPr firstRow="1" bandRow="1">
                <a:tableStyleId>{5C22544A-7EE6-4342-B048-85BDC9FD1C3A}</a:tableStyleId>
              </a:tblPr>
              <a:tblGrid>
                <a:gridCol w="1368778">
                  <a:extLst>
                    <a:ext uri="{9D8B030D-6E8A-4147-A177-3AD203B41FA5}">
                      <a16:colId xmlns="" xmlns:a16="http://schemas.microsoft.com/office/drawing/2014/main" val="20000"/>
                    </a:ext>
                  </a:extLst>
                </a:gridCol>
                <a:gridCol w="1368778">
                  <a:extLst>
                    <a:ext uri="{9D8B030D-6E8A-4147-A177-3AD203B41FA5}">
                      <a16:colId xmlns="" xmlns:a16="http://schemas.microsoft.com/office/drawing/2014/main" val="20001"/>
                    </a:ext>
                  </a:extLst>
                </a:gridCol>
                <a:gridCol w="1564318">
                  <a:extLst>
                    <a:ext uri="{9D8B030D-6E8A-4147-A177-3AD203B41FA5}">
                      <a16:colId xmlns="" xmlns:a16="http://schemas.microsoft.com/office/drawing/2014/main" val="20002"/>
                    </a:ext>
                  </a:extLst>
                </a:gridCol>
                <a:gridCol w="1173238">
                  <a:extLst>
                    <a:ext uri="{9D8B030D-6E8A-4147-A177-3AD203B41FA5}">
                      <a16:colId xmlns="" xmlns:a16="http://schemas.microsoft.com/office/drawing/2014/main" val="20003"/>
                    </a:ext>
                  </a:extLst>
                </a:gridCol>
              </a:tblGrid>
              <a:tr h="372533">
                <a:tc>
                  <a:txBody>
                    <a:bodyPr/>
                    <a:lstStyle/>
                    <a:p>
                      <a:pPr algn="ctr"/>
                      <a:r>
                        <a:rPr lang="en-US" sz="1200" dirty="0">
                          <a:latin typeface="Times New Roman" pitchFamily="18" charset="0"/>
                          <a:cs typeface="Times New Roman" pitchFamily="18" charset="0"/>
                        </a:rPr>
                        <a:t>Element</a:t>
                      </a:r>
                    </a:p>
                  </a:txBody>
                  <a:tcPr>
                    <a:solidFill>
                      <a:srgbClr val="00B0F0"/>
                    </a:solidFill>
                  </a:tcPr>
                </a:tc>
                <a:tc>
                  <a:txBody>
                    <a:bodyPr/>
                    <a:lstStyle/>
                    <a:p>
                      <a:pPr algn="ctr"/>
                      <a:r>
                        <a:rPr lang="en-US" sz="1200" dirty="0">
                          <a:latin typeface="Times New Roman" pitchFamily="18" charset="0"/>
                          <a:cs typeface="Times New Roman" pitchFamily="18" charset="0"/>
                        </a:rPr>
                        <a:t>Manual</a:t>
                      </a:r>
                    </a:p>
                  </a:txBody>
                  <a:tcPr>
                    <a:solidFill>
                      <a:srgbClr val="00B0F0"/>
                    </a:solidFill>
                  </a:tcPr>
                </a:tc>
                <a:tc>
                  <a:txBody>
                    <a:bodyPr/>
                    <a:lstStyle/>
                    <a:p>
                      <a:pPr algn="ctr"/>
                      <a:r>
                        <a:rPr lang="en-US" sz="1200" dirty="0">
                          <a:latin typeface="Times New Roman" pitchFamily="18" charset="0"/>
                          <a:cs typeface="Times New Roman" pitchFamily="18" charset="0"/>
                        </a:rPr>
                        <a:t>ETABS</a:t>
                      </a:r>
                    </a:p>
                  </a:txBody>
                  <a:tcPr>
                    <a:solidFill>
                      <a:srgbClr val="00B0F0"/>
                    </a:solidFill>
                  </a:tcPr>
                </a:tc>
                <a:tc>
                  <a:txBody>
                    <a:bodyPr/>
                    <a:lstStyle/>
                    <a:p>
                      <a:pPr algn="ctr"/>
                      <a:r>
                        <a:rPr lang="en-US" sz="1200" dirty="0">
                          <a:latin typeface="Times New Roman" pitchFamily="18" charset="0"/>
                          <a:cs typeface="Times New Roman" pitchFamily="18" charset="0"/>
                        </a:rPr>
                        <a:t>Difference</a:t>
                      </a:r>
                    </a:p>
                  </a:txBody>
                  <a:tcPr>
                    <a:solidFill>
                      <a:srgbClr val="00B0F0"/>
                    </a:solidFill>
                  </a:tcPr>
                </a:tc>
                <a:extLst>
                  <a:ext uri="{0D108BD9-81ED-4DB2-BD59-A6C34878D82A}">
                    <a16:rowId xmlns="" xmlns:a16="http://schemas.microsoft.com/office/drawing/2014/main" val="10000"/>
                  </a:ext>
                </a:extLst>
              </a:tr>
              <a:tr h="372533">
                <a:tc>
                  <a:txBody>
                    <a:bodyPr/>
                    <a:lstStyle/>
                    <a:p>
                      <a:pPr algn="ctr"/>
                      <a:r>
                        <a:rPr lang="en-US" sz="1200" dirty="0">
                          <a:latin typeface="Times New Roman" pitchFamily="18" charset="0"/>
                          <a:cs typeface="Times New Roman" pitchFamily="18" charset="0"/>
                        </a:rPr>
                        <a:t>Beam </a:t>
                      </a:r>
                      <a:r>
                        <a:rPr lang="en-US" sz="1200" dirty="0" smtClean="0">
                          <a:latin typeface="Times New Roman" pitchFamily="18" charset="0"/>
                          <a:cs typeface="Times New Roman" pitchFamily="18" charset="0"/>
                        </a:rPr>
                        <a:t>29</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293.3 </a:t>
                      </a:r>
                      <a:r>
                        <a:rPr lang="en-US" sz="1200" dirty="0" err="1">
                          <a:latin typeface="Times New Roman" pitchFamily="18" charset="0"/>
                          <a:cs typeface="Times New Roman" pitchFamily="18" charset="0"/>
                        </a:rPr>
                        <a:t>KN.m</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291.23 </a:t>
                      </a:r>
                      <a:r>
                        <a:rPr lang="en-US" sz="1200" dirty="0" err="1">
                          <a:latin typeface="Times New Roman" pitchFamily="18" charset="0"/>
                          <a:cs typeface="Times New Roman" pitchFamily="18" charset="0"/>
                        </a:rPr>
                        <a:t>KN.m</a:t>
                      </a:r>
                      <a:r>
                        <a:rPr lang="en-US" sz="1200" dirty="0">
                          <a:latin typeface="Times New Roman" pitchFamily="18" charset="0"/>
                          <a:cs typeface="Times New Roman" pitchFamily="18" charset="0"/>
                        </a:rPr>
                        <a:t>/m</a:t>
                      </a:r>
                    </a:p>
                  </a:txBody>
                  <a:tcPr/>
                </a:tc>
                <a:tc>
                  <a:txBody>
                    <a:bodyPr/>
                    <a:lstStyle/>
                    <a:p>
                      <a:pPr algn="ctr"/>
                      <a:r>
                        <a:rPr lang="en-US" sz="1200" b="1" dirty="0" smtClean="0">
                          <a:latin typeface="Times New Roman" pitchFamily="18" charset="0"/>
                          <a:cs typeface="Times New Roman" pitchFamily="18" charset="0"/>
                        </a:rPr>
                        <a:t>0.7 </a:t>
                      </a:r>
                      <a:r>
                        <a:rPr lang="en-US" sz="1200" b="1" dirty="0">
                          <a:latin typeface="Times New Roman" pitchFamily="18" charset="0"/>
                          <a:cs typeface="Times New Roman" pitchFamily="18" charset="0"/>
                        </a:rPr>
                        <a:t>%</a:t>
                      </a:r>
                    </a:p>
                  </a:txBody>
                  <a:tcPr/>
                </a:tc>
                <a:extLst>
                  <a:ext uri="{0D108BD9-81ED-4DB2-BD59-A6C34878D82A}">
                    <a16:rowId xmlns="" xmlns:a16="http://schemas.microsoft.com/office/drawing/2014/main" val="10001"/>
                  </a:ext>
                </a:extLst>
              </a:tr>
              <a:tr h="372533">
                <a:tc>
                  <a:txBody>
                    <a:bodyPr/>
                    <a:lstStyle/>
                    <a:p>
                      <a:pPr algn="ctr"/>
                      <a:r>
                        <a:rPr lang="en-US" sz="1200" dirty="0">
                          <a:latin typeface="Times New Roman" pitchFamily="18" charset="0"/>
                          <a:cs typeface="Times New Roman" pitchFamily="18" charset="0"/>
                        </a:rPr>
                        <a:t>Beam </a:t>
                      </a:r>
                      <a:r>
                        <a:rPr lang="en-US" sz="1200" dirty="0" smtClean="0">
                          <a:latin typeface="Times New Roman" pitchFamily="18" charset="0"/>
                          <a:cs typeface="Times New Roman" pitchFamily="18" charset="0"/>
                        </a:rPr>
                        <a:t>8</a:t>
                      </a:r>
                      <a:endParaRPr lang="en-US" sz="1200" dirty="0">
                        <a:latin typeface="Times New Roman" pitchFamily="18" charset="0"/>
                        <a:cs typeface="Times New Roman" pitchFamily="18" charset="0"/>
                      </a:endParaRPr>
                    </a:p>
                  </a:txBody>
                  <a:tcPr/>
                </a:tc>
                <a:tc>
                  <a:txBody>
                    <a:bodyPr/>
                    <a:lstStyle/>
                    <a:p>
                      <a:pPr algn="ctr"/>
                      <a:r>
                        <a:rPr lang="en-US" sz="1200" baseline="0" dirty="0" smtClean="0">
                          <a:latin typeface="Times New Roman" pitchFamily="18" charset="0"/>
                          <a:cs typeface="Times New Roman" pitchFamily="18" charset="0"/>
                        </a:rPr>
                        <a:t>385 </a:t>
                      </a:r>
                      <a:r>
                        <a:rPr lang="en-US" sz="1200" baseline="0" dirty="0" err="1">
                          <a:latin typeface="Times New Roman" pitchFamily="18" charset="0"/>
                          <a:cs typeface="Times New Roman" pitchFamily="18" charset="0"/>
                        </a:rPr>
                        <a:t>KN.m</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375.9 </a:t>
                      </a:r>
                      <a:r>
                        <a:rPr lang="en-US" sz="1200" dirty="0" err="1">
                          <a:latin typeface="Times New Roman" pitchFamily="18" charset="0"/>
                          <a:cs typeface="Times New Roman" pitchFamily="18" charset="0"/>
                        </a:rPr>
                        <a:t>KN.m</a:t>
                      </a:r>
                      <a:endParaRPr lang="en-US" sz="1200" dirty="0">
                        <a:latin typeface="Times New Roman" pitchFamily="18" charset="0"/>
                        <a:cs typeface="Times New Roman" pitchFamily="18" charset="0"/>
                      </a:endParaRPr>
                    </a:p>
                  </a:txBody>
                  <a:tcPr/>
                </a:tc>
                <a:tc>
                  <a:txBody>
                    <a:bodyPr/>
                    <a:lstStyle/>
                    <a:p>
                      <a:pPr algn="ctr"/>
                      <a:r>
                        <a:rPr lang="en-US" sz="1200" b="1" dirty="0" smtClean="0">
                          <a:latin typeface="Times New Roman" pitchFamily="18" charset="0"/>
                          <a:cs typeface="Times New Roman" pitchFamily="18" charset="0"/>
                        </a:rPr>
                        <a:t>2.4 </a:t>
                      </a:r>
                      <a:r>
                        <a:rPr lang="en-US" sz="1200" b="1" dirty="0">
                          <a:latin typeface="Times New Roman" pitchFamily="18" charset="0"/>
                          <a:cs typeface="Times New Roman" pitchFamily="18" charset="0"/>
                        </a:rPr>
                        <a:t>%</a:t>
                      </a:r>
                    </a:p>
                  </a:txBody>
                  <a:tcPr/>
                </a:tc>
                <a:extLst>
                  <a:ext uri="{0D108BD9-81ED-4DB2-BD59-A6C34878D82A}">
                    <a16:rowId xmlns="" xmlns:a16="http://schemas.microsoft.com/office/drawing/2014/main" val="10002"/>
                  </a:ext>
                </a:extLst>
              </a:tr>
              <a:tr h="372533">
                <a:tc>
                  <a:txBody>
                    <a:bodyPr/>
                    <a:lstStyle/>
                    <a:p>
                      <a:pPr algn="ctr"/>
                      <a:r>
                        <a:rPr lang="en-US" sz="1200" dirty="0">
                          <a:latin typeface="Times New Roman" pitchFamily="18" charset="0"/>
                          <a:cs typeface="Times New Roman" pitchFamily="18" charset="0"/>
                        </a:rPr>
                        <a:t>Beam </a:t>
                      </a:r>
                      <a:r>
                        <a:rPr lang="en-US" sz="1200" dirty="0" smtClean="0">
                          <a:latin typeface="Times New Roman" pitchFamily="18" charset="0"/>
                          <a:cs typeface="Times New Roman" pitchFamily="18" charset="0"/>
                        </a:rPr>
                        <a:t>3</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 823</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KN.m</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745.2 </a:t>
                      </a:r>
                      <a:r>
                        <a:rPr lang="en-US" sz="1200" dirty="0" err="1" smtClean="0">
                          <a:latin typeface="Times New Roman" pitchFamily="18" charset="0"/>
                          <a:cs typeface="Times New Roman" pitchFamily="18" charset="0"/>
                        </a:rPr>
                        <a:t>KN.m</a:t>
                      </a:r>
                      <a:endParaRPr lang="en-US" sz="1200" dirty="0">
                        <a:latin typeface="Times New Roman" pitchFamily="18" charset="0"/>
                        <a:cs typeface="Times New Roman" pitchFamily="18" charset="0"/>
                      </a:endParaRPr>
                    </a:p>
                  </a:txBody>
                  <a:tcPr/>
                </a:tc>
                <a:tc>
                  <a:txBody>
                    <a:bodyPr/>
                    <a:lstStyle/>
                    <a:p>
                      <a:pPr algn="ctr"/>
                      <a:r>
                        <a:rPr lang="en-US" sz="1200" b="1" dirty="0" smtClean="0">
                          <a:latin typeface="Times New Roman" pitchFamily="18" charset="0"/>
                          <a:cs typeface="Times New Roman" pitchFamily="18" charset="0"/>
                        </a:rPr>
                        <a:t>9.4%</a:t>
                      </a:r>
                      <a:endParaRPr lang="en-US" sz="1200" b="1" dirty="0">
                        <a:latin typeface="Times New Roman" pitchFamily="18" charset="0"/>
                        <a:cs typeface="Times New Roman" pitchFamily="18" charset="0"/>
                      </a:endParaRPr>
                    </a:p>
                  </a:txBody>
                  <a:tcPr/>
                </a:tc>
                <a:extLst>
                  <a:ext uri="{0D108BD9-81ED-4DB2-BD59-A6C34878D82A}">
                    <a16:rowId xmlns="" xmlns:a16="http://schemas.microsoft.com/office/drawing/2014/main" val="10003"/>
                  </a:ext>
                </a:extLst>
              </a:tr>
            </a:tbl>
          </a:graphicData>
        </a:graphic>
      </p:graphicFrame>
      <p:graphicFrame>
        <p:nvGraphicFramePr>
          <p:cNvPr id="10" name="Table 9">
            <a:extLst>
              <a:ext uri="{FF2B5EF4-FFF2-40B4-BE49-F238E27FC236}">
                <a16:creationId xmlns="" xmlns:a16="http://schemas.microsoft.com/office/drawing/2014/main" id="{36E0FCA7-BB2F-4ADB-B945-03222C547F62}"/>
              </a:ext>
            </a:extLst>
          </p:cNvPr>
          <p:cNvGraphicFramePr>
            <a:graphicFrameLocks noGrp="1"/>
          </p:cNvGraphicFramePr>
          <p:nvPr>
            <p:extLst>
              <p:ext uri="{D42A27DB-BD31-4B8C-83A1-F6EECF244321}">
                <p14:modId xmlns="" xmlns:p14="http://schemas.microsoft.com/office/powerpoint/2010/main" val="1162999125"/>
              </p:ext>
            </p:extLst>
          </p:nvPr>
        </p:nvGraphicFramePr>
        <p:xfrm>
          <a:off x="891820" y="2911354"/>
          <a:ext cx="5475112" cy="1396908"/>
        </p:xfrm>
        <a:graphic>
          <a:graphicData uri="http://schemas.openxmlformats.org/drawingml/2006/table">
            <a:tbl>
              <a:tblPr firstRow="1" bandRow="1">
                <a:tableStyleId>{5C22544A-7EE6-4342-B048-85BDC9FD1C3A}</a:tableStyleId>
              </a:tblPr>
              <a:tblGrid>
                <a:gridCol w="1368778">
                  <a:extLst>
                    <a:ext uri="{9D8B030D-6E8A-4147-A177-3AD203B41FA5}">
                      <a16:colId xmlns="" xmlns:a16="http://schemas.microsoft.com/office/drawing/2014/main" val="20000"/>
                    </a:ext>
                  </a:extLst>
                </a:gridCol>
                <a:gridCol w="1368778">
                  <a:extLst>
                    <a:ext uri="{9D8B030D-6E8A-4147-A177-3AD203B41FA5}">
                      <a16:colId xmlns="" xmlns:a16="http://schemas.microsoft.com/office/drawing/2014/main" val="20001"/>
                    </a:ext>
                  </a:extLst>
                </a:gridCol>
                <a:gridCol w="1564318">
                  <a:extLst>
                    <a:ext uri="{9D8B030D-6E8A-4147-A177-3AD203B41FA5}">
                      <a16:colId xmlns="" xmlns:a16="http://schemas.microsoft.com/office/drawing/2014/main" val="20002"/>
                    </a:ext>
                  </a:extLst>
                </a:gridCol>
                <a:gridCol w="1173238">
                  <a:extLst>
                    <a:ext uri="{9D8B030D-6E8A-4147-A177-3AD203B41FA5}">
                      <a16:colId xmlns="" xmlns:a16="http://schemas.microsoft.com/office/drawing/2014/main" val="20003"/>
                    </a:ext>
                  </a:extLst>
                </a:gridCol>
              </a:tblGrid>
              <a:tr h="349227">
                <a:tc>
                  <a:txBody>
                    <a:bodyPr/>
                    <a:lstStyle/>
                    <a:p>
                      <a:pPr algn="ctr"/>
                      <a:r>
                        <a:rPr lang="en-US" sz="1200" dirty="0">
                          <a:latin typeface="Times New Roman" pitchFamily="18" charset="0"/>
                          <a:cs typeface="Times New Roman" pitchFamily="18" charset="0"/>
                        </a:rPr>
                        <a:t>Element</a:t>
                      </a:r>
                    </a:p>
                  </a:txBody>
                  <a:tcPr>
                    <a:solidFill>
                      <a:srgbClr val="00B0F0"/>
                    </a:solidFill>
                  </a:tcPr>
                </a:tc>
                <a:tc>
                  <a:txBody>
                    <a:bodyPr/>
                    <a:lstStyle/>
                    <a:p>
                      <a:pPr algn="ctr"/>
                      <a:r>
                        <a:rPr lang="en-US" sz="1200" dirty="0">
                          <a:latin typeface="Times New Roman" pitchFamily="18" charset="0"/>
                          <a:cs typeface="Times New Roman" pitchFamily="18" charset="0"/>
                        </a:rPr>
                        <a:t>Manual</a:t>
                      </a:r>
                    </a:p>
                  </a:txBody>
                  <a:tcPr>
                    <a:solidFill>
                      <a:srgbClr val="00B0F0"/>
                    </a:solidFill>
                  </a:tcPr>
                </a:tc>
                <a:tc>
                  <a:txBody>
                    <a:bodyPr/>
                    <a:lstStyle/>
                    <a:p>
                      <a:pPr algn="ctr"/>
                      <a:r>
                        <a:rPr lang="en-US" sz="1200" dirty="0">
                          <a:latin typeface="Times New Roman" pitchFamily="18" charset="0"/>
                          <a:cs typeface="Times New Roman" pitchFamily="18" charset="0"/>
                        </a:rPr>
                        <a:t>ETABS</a:t>
                      </a:r>
                    </a:p>
                  </a:txBody>
                  <a:tcPr>
                    <a:solidFill>
                      <a:srgbClr val="00B0F0"/>
                    </a:solidFill>
                  </a:tcPr>
                </a:tc>
                <a:tc>
                  <a:txBody>
                    <a:bodyPr/>
                    <a:lstStyle/>
                    <a:p>
                      <a:pPr algn="ctr"/>
                      <a:r>
                        <a:rPr lang="en-US" sz="1200" dirty="0">
                          <a:latin typeface="Times New Roman" pitchFamily="18" charset="0"/>
                          <a:cs typeface="Times New Roman" pitchFamily="18" charset="0"/>
                        </a:rPr>
                        <a:t>Difference</a:t>
                      </a:r>
                    </a:p>
                  </a:txBody>
                  <a:tcPr>
                    <a:solidFill>
                      <a:srgbClr val="00B0F0"/>
                    </a:solidFill>
                  </a:tcPr>
                </a:tc>
                <a:extLst>
                  <a:ext uri="{0D108BD9-81ED-4DB2-BD59-A6C34878D82A}">
                    <a16:rowId xmlns="" xmlns:a16="http://schemas.microsoft.com/office/drawing/2014/main" val="10000"/>
                  </a:ext>
                </a:extLst>
              </a:tr>
              <a:tr h="349227">
                <a:tc>
                  <a:txBody>
                    <a:bodyPr/>
                    <a:lstStyle/>
                    <a:p>
                      <a:pPr algn="ctr"/>
                      <a:r>
                        <a:rPr lang="en-US" sz="1200" dirty="0">
                          <a:latin typeface="Times New Roman" pitchFamily="18" charset="0"/>
                          <a:cs typeface="Times New Roman" pitchFamily="18" charset="0"/>
                        </a:rPr>
                        <a:t>Column 2</a:t>
                      </a:r>
                    </a:p>
                  </a:txBody>
                  <a:tcPr/>
                </a:tc>
                <a:tc>
                  <a:txBody>
                    <a:bodyPr/>
                    <a:lstStyle/>
                    <a:p>
                      <a:pPr algn="ctr"/>
                      <a:r>
                        <a:rPr lang="en-US" sz="1200" dirty="0" smtClean="0">
                          <a:latin typeface="Times New Roman" pitchFamily="18" charset="0"/>
                          <a:cs typeface="Times New Roman" pitchFamily="18" charset="0"/>
                        </a:rPr>
                        <a:t>5863 KN</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6418.8 </a:t>
                      </a:r>
                      <a:r>
                        <a:rPr lang="en-US" sz="1200" dirty="0">
                          <a:latin typeface="Times New Roman" pitchFamily="18" charset="0"/>
                          <a:cs typeface="Times New Roman" pitchFamily="18" charset="0"/>
                        </a:rPr>
                        <a:t>KN</a:t>
                      </a:r>
                    </a:p>
                  </a:txBody>
                  <a:tcPr/>
                </a:tc>
                <a:tc>
                  <a:txBody>
                    <a:bodyPr/>
                    <a:lstStyle/>
                    <a:p>
                      <a:pPr algn="ctr"/>
                      <a:r>
                        <a:rPr lang="en-US" sz="1200" b="1" dirty="0" smtClean="0">
                          <a:latin typeface="Times New Roman" pitchFamily="18" charset="0"/>
                          <a:cs typeface="Times New Roman" pitchFamily="18" charset="0"/>
                        </a:rPr>
                        <a:t>8.6 </a:t>
                      </a:r>
                      <a:r>
                        <a:rPr lang="en-US" sz="1200" b="1" dirty="0">
                          <a:latin typeface="Times New Roman" pitchFamily="18" charset="0"/>
                          <a:cs typeface="Times New Roman" pitchFamily="18" charset="0"/>
                        </a:rPr>
                        <a:t>%</a:t>
                      </a:r>
                    </a:p>
                  </a:txBody>
                  <a:tcPr/>
                </a:tc>
                <a:extLst>
                  <a:ext uri="{0D108BD9-81ED-4DB2-BD59-A6C34878D82A}">
                    <a16:rowId xmlns="" xmlns:a16="http://schemas.microsoft.com/office/drawing/2014/main" val="10001"/>
                  </a:ext>
                </a:extLst>
              </a:tr>
              <a:tr h="349227">
                <a:tc>
                  <a:txBody>
                    <a:bodyPr/>
                    <a:lstStyle/>
                    <a:p>
                      <a:pPr algn="ctr"/>
                      <a:r>
                        <a:rPr lang="en-US" sz="1200" dirty="0">
                          <a:latin typeface="Times New Roman" pitchFamily="18" charset="0"/>
                          <a:cs typeface="Times New Roman" pitchFamily="18" charset="0"/>
                        </a:rPr>
                        <a:t>Column </a:t>
                      </a:r>
                      <a:r>
                        <a:rPr lang="en-US" sz="1200" dirty="0" smtClean="0">
                          <a:latin typeface="Times New Roman" pitchFamily="18" charset="0"/>
                          <a:cs typeface="Times New Roman" pitchFamily="18" charset="0"/>
                        </a:rPr>
                        <a:t>1</a:t>
                      </a:r>
                      <a:endParaRPr lang="en-US" sz="1200" dirty="0">
                        <a:latin typeface="Times New Roman" pitchFamily="18" charset="0"/>
                        <a:cs typeface="Times New Roman" pitchFamily="18" charset="0"/>
                      </a:endParaRPr>
                    </a:p>
                  </a:txBody>
                  <a:tcPr/>
                </a:tc>
                <a:tc>
                  <a:txBody>
                    <a:bodyPr/>
                    <a:lstStyle/>
                    <a:p>
                      <a:pPr algn="ctr"/>
                      <a:r>
                        <a:rPr lang="en-US" sz="1200" baseline="0" dirty="0" smtClean="0">
                          <a:latin typeface="Times New Roman" pitchFamily="18" charset="0"/>
                          <a:cs typeface="Times New Roman" pitchFamily="18" charset="0"/>
                        </a:rPr>
                        <a:t>4716.8 KN</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 4279KN</a:t>
                      </a:r>
                      <a:endParaRPr lang="en-US" sz="1200" dirty="0">
                        <a:latin typeface="Times New Roman" pitchFamily="18" charset="0"/>
                        <a:cs typeface="Times New Roman" pitchFamily="18" charset="0"/>
                      </a:endParaRPr>
                    </a:p>
                  </a:txBody>
                  <a:tcPr/>
                </a:tc>
                <a:tc>
                  <a:txBody>
                    <a:bodyPr/>
                    <a:lstStyle/>
                    <a:p>
                      <a:pPr algn="ctr"/>
                      <a:r>
                        <a:rPr lang="en-US" sz="1200" b="1" dirty="0" smtClean="0">
                          <a:latin typeface="Times New Roman" pitchFamily="18" charset="0"/>
                          <a:cs typeface="Times New Roman" pitchFamily="18" charset="0"/>
                        </a:rPr>
                        <a:t>9.2 </a:t>
                      </a:r>
                      <a:r>
                        <a:rPr lang="en-US" sz="1200" b="1" dirty="0">
                          <a:latin typeface="Times New Roman" pitchFamily="18" charset="0"/>
                          <a:cs typeface="Times New Roman" pitchFamily="18" charset="0"/>
                        </a:rPr>
                        <a:t>%</a:t>
                      </a:r>
                    </a:p>
                  </a:txBody>
                  <a:tcPr/>
                </a:tc>
                <a:extLst>
                  <a:ext uri="{0D108BD9-81ED-4DB2-BD59-A6C34878D82A}">
                    <a16:rowId xmlns="" xmlns:a16="http://schemas.microsoft.com/office/drawing/2014/main" val="10002"/>
                  </a:ext>
                </a:extLst>
              </a:tr>
              <a:tr h="349227">
                <a:tc>
                  <a:txBody>
                    <a:bodyPr/>
                    <a:lstStyle/>
                    <a:p>
                      <a:pPr algn="ctr"/>
                      <a:r>
                        <a:rPr lang="en-US" sz="1200" dirty="0">
                          <a:latin typeface="Times New Roman" pitchFamily="18" charset="0"/>
                          <a:cs typeface="Times New Roman" pitchFamily="18" charset="0"/>
                        </a:rPr>
                        <a:t>Column </a:t>
                      </a:r>
                      <a:r>
                        <a:rPr lang="en-US" sz="1200" dirty="0" smtClean="0">
                          <a:latin typeface="Times New Roman" pitchFamily="18" charset="0"/>
                          <a:cs typeface="Times New Roman" pitchFamily="18" charset="0"/>
                        </a:rPr>
                        <a:t>1</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1485.2 </a:t>
                      </a:r>
                      <a:r>
                        <a:rPr lang="en-US" sz="1200" dirty="0">
                          <a:latin typeface="Times New Roman" pitchFamily="18" charset="0"/>
                          <a:cs typeface="Times New Roman" pitchFamily="18" charset="0"/>
                        </a:rPr>
                        <a:t>KN</a:t>
                      </a:r>
                    </a:p>
                  </a:txBody>
                  <a:tcPr/>
                </a:tc>
                <a:tc>
                  <a:txBody>
                    <a:bodyPr/>
                    <a:lstStyle/>
                    <a:p>
                      <a:pPr algn="ctr"/>
                      <a:r>
                        <a:rPr lang="en-US" sz="1200" dirty="0" smtClean="0">
                          <a:latin typeface="Times New Roman" pitchFamily="18" charset="0"/>
                          <a:cs typeface="Times New Roman" pitchFamily="18" charset="0"/>
                        </a:rPr>
                        <a:t>1344 </a:t>
                      </a:r>
                      <a:r>
                        <a:rPr lang="en-US" sz="1200" dirty="0">
                          <a:latin typeface="Times New Roman" pitchFamily="18" charset="0"/>
                          <a:cs typeface="Times New Roman" pitchFamily="18" charset="0"/>
                        </a:rPr>
                        <a:t>KN</a:t>
                      </a:r>
                    </a:p>
                  </a:txBody>
                  <a:tcPr/>
                </a:tc>
                <a:tc>
                  <a:txBody>
                    <a:bodyPr/>
                    <a:lstStyle/>
                    <a:p>
                      <a:pPr algn="ctr"/>
                      <a:r>
                        <a:rPr lang="en-US" sz="1200" b="1" dirty="0" smtClean="0">
                          <a:latin typeface="Times New Roman" pitchFamily="18" charset="0"/>
                          <a:cs typeface="Times New Roman" pitchFamily="18" charset="0"/>
                        </a:rPr>
                        <a:t>9.5%</a:t>
                      </a:r>
                      <a:endParaRPr lang="en-US" sz="1200" b="1" dirty="0">
                        <a:latin typeface="Times New Roman" pitchFamily="18" charset="0"/>
                        <a:cs typeface="Times New Roman" pitchFamily="18" charset="0"/>
                      </a:endParaRPr>
                    </a:p>
                  </a:txBody>
                  <a:tcPr/>
                </a:tc>
                <a:extLst>
                  <a:ext uri="{0D108BD9-81ED-4DB2-BD59-A6C34878D82A}">
                    <a16:rowId xmlns="" xmlns:a16="http://schemas.microsoft.com/office/drawing/2014/main" val="10003"/>
                  </a:ext>
                </a:extLst>
              </a:tr>
            </a:tbl>
          </a:graphicData>
        </a:graphic>
      </p:graphicFrame>
      <p:graphicFrame>
        <p:nvGraphicFramePr>
          <p:cNvPr id="11" name="Table 10">
            <a:extLst>
              <a:ext uri="{FF2B5EF4-FFF2-40B4-BE49-F238E27FC236}">
                <a16:creationId xmlns="" xmlns:a16="http://schemas.microsoft.com/office/drawing/2014/main" id="{F75155A4-1FEB-4A18-A0CA-8573B935878C}"/>
              </a:ext>
            </a:extLst>
          </p:cNvPr>
          <p:cNvGraphicFramePr>
            <a:graphicFrameLocks noGrp="1"/>
          </p:cNvGraphicFramePr>
          <p:nvPr>
            <p:extLst>
              <p:ext uri="{D42A27DB-BD31-4B8C-83A1-F6EECF244321}">
                <p14:modId xmlns="" xmlns:p14="http://schemas.microsoft.com/office/powerpoint/2010/main" val="3654053399"/>
              </p:ext>
            </p:extLst>
          </p:nvPr>
        </p:nvGraphicFramePr>
        <p:xfrm>
          <a:off x="6645445" y="1341202"/>
          <a:ext cx="1979299" cy="2198165"/>
        </p:xfrm>
        <a:graphic>
          <a:graphicData uri="http://schemas.openxmlformats.org/drawingml/2006/table">
            <a:tbl>
              <a:tblPr firstRow="1" bandRow="1">
                <a:tableStyleId>{5C22544A-7EE6-4342-B048-85BDC9FD1C3A}</a:tableStyleId>
              </a:tblPr>
              <a:tblGrid>
                <a:gridCol w="494825">
                  <a:extLst>
                    <a:ext uri="{9D8B030D-6E8A-4147-A177-3AD203B41FA5}">
                      <a16:colId xmlns="" xmlns:a16="http://schemas.microsoft.com/office/drawing/2014/main" val="20000"/>
                    </a:ext>
                  </a:extLst>
                </a:gridCol>
                <a:gridCol w="494825">
                  <a:extLst>
                    <a:ext uri="{9D8B030D-6E8A-4147-A177-3AD203B41FA5}">
                      <a16:colId xmlns="" xmlns:a16="http://schemas.microsoft.com/office/drawing/2014/main" val="20001"/>
                    </a:ext>
                  </a:extLst>
                </a:gridCol>
                <a:gridCol w="565514">
                  <a:extLst>
                    <a:ext uri="{9D8B030D-6E8A-4147-A177-3AD203B41FA5}">
                      <a16:colId xmlns="" xmlns:a16="http://schemas.microsoft.com/office/drawing/2014/main" val="20002"/>
                    </a:ext>
                  </a:extLst>
                </a:gridCol>
                <a:gridCol w="424135">
                  <a:extLst>
                    <a:ext uri="{9D8B030D-6E8A-4147-A177-3AD203B41FA5}">
                      <a16:colId xmlns="" xmlns:a16="http://schemas.microsoft.com/office/drawing/2014/main" val="20003"/>
                    </a:ext>
                  </a:extLst>
                </a:gridCol>
              </a:tblGrid>
              <a:tr h="415085">
                <a:tc>
                  <a:txBody>
                    <a:bodyPr/>
                    <a:lstStyle/>
                    <a:p>
                      <a:pPr algn="ctr"/>
                      <a:r>
                        <a:rPr lang="en-US" sz="700" dirty="0">
                          <a:latin typeface="Times New Roman" pitchFamily="18" charset="0"/>
                          <a:cs typeface="Times New Roman" pitchFamily="18" charset="0"/>
                        </a:rPr>
                        <a:t>Element</a:t>
                      </a:r>
                    </a:p>
                  </a:txBody>
                  <a:tcPr>
                    <a:solidFill>
                      <a:srgbClr val="00B0F0"/>
                    </a:solidFill>
                  </a:tcPr>
                </a:tc>
                <a:tc>
                  <a:txBody>
                    <a:bodyPr/>
                    <a:lstStyle/>
                    <a:p>
                      <a:pPr algn="ctr"/>
                      <a:r>
                        <a:rPr lang="en-US" sz="700" dirty="0">
                          <a:latin typeface="Times New Roman" pitchFamily="18" charset="0"/>
                          <a:cs typeface="Times New Roman" pitchFamily="18" charset="0"/>
                        </a:rPr>
                        <a:t>Manual</a:t>
                      </a:r>
                    </a:p>
                  </a:txBody>
                  <a:tcPr>
                    <a:solidFill>
                      <a:srgbClr val="00B0F0"/>
                    </a:solidFill>
                  </a:tcPr>
                </a:tc>
                <a:tc>
                  <a:txBody>
                    <a:bodyPr/>
                    <a:lstStyle/>
                    <a:p>
                      <a:pPr algn="ctr"/>
                      <a:r>
                        <a:rPr lang="en-US" sz="700" dirty="0">
                          <a:latin typeface="Times New Roman" pitchFamily="18" charset="0"/>
                          <a:cs typeface="Times New Roman" pitchFamily="18" charset="0"/>
                        </a:rPr>
                        <a:t>ETABS</a:t>
                      </a:r>
                    </a:p>
                  </a:txBody>
                  <a:tcPr>
                    <a:solidFill>
                      <a:srgbClr val="00B0F0"/>
                    </a:solidFill>
                  </a:tcPr>
                </a:tc>
                <a:tc>
                  <a:txBody>
                    <a:bodyPr/>
                    <a:lstStyle/>
                    <a:p>
                      <a:pPr algn="ctr"/>
                      <a:r>
                        <a:rPr lang="en-US" sz="700" dirty="0">
                          <a:latin typeface="Times New Roman" pitchFamily="18" charset="0"/>
                          <a:cs typeface="Times New Roman" pitchFamily="18" charset="0"/>
                        </a:rPr>
                        <a:t>Difference</a:t>
                      </a:r>
                    </a:p>
                  </a:txBody>
                  <a:tcPr>
                    <a:solidFill>
                      <a:srgbClr val="00B0F0"/>
                    </a:solidFill>
                  </a:tcPr>
                </a:tc>
                <a:extLst>
                  <a:ext uri="{0D108BD9-81ED-4DB2-BD59-A6C34878D82A}">
                    <a16:rowId xmlns="" xmlns:a16="http://schemas.microsoft.com/office/drawing/2014/main" val="10000"/>
                  </a:ext>
                </a:extLst>
              </a:tr>
              <a:tr h="415085">
                <a:tc>
                  <a:txBody>
                    <a:bodyPr/>
                    <a:lstStyle/>
                    <a:p>
                      <a:pPr algn="ctr"/>
                      <a:r>
                        <a:rPr lang="en-US" sz="1100" dirty="0">
                          <a:latin typeface="Times New Roman" pitchFamily="18" charset="0"/>
                          <a:cs typeface="Times New Roman" pitchFamily="18" charset="0"/>
                        </a:rPr>
                        <a:t>Panel A</a:t>
                      </a:r>
                    </a:p>
                  </a:txBody>
                  <a:tcPr/>
                </a:tc>
                <a:tc>
                  <a:txBody>
                    <a:bodyPr/>
                    <a:lstStyle/>
                    <a:p>
                      <a:pPr algn="ctr"/>
                      <a:r>
                        <a:rPr lang="en-US" sz="1100" dirty="0" smtClean="0">
                          <a:latin typeface="Times New Roman" pitchFamily="18" charset="0"/>
                          <a:cs typeface="Times New Roman" pitchFamily="18" charset="0"/>
                        </a:rPr>
                        <a:t>29.4 </a:t>
                      </a:r>
                      <a:r>
                        <a:rPr lang="en-US" sz="1100" dirty="0" err="1">
                          <a:latin typeface="Times New Roman" pitchFamily="18" charset="0"/>
                          <a:cs typeface="Times New Roman" pitchFamily="18" charset="0"/>
                        </a:rPr>
                        <a:t>KN.m</a:t>
                      </a:r>
                      <a:endParaRPr lang="en-US" sz="1100" dirty="0">
                        <a:latin typeface="Times New Roman" pitchFamily="18" charset="0"/>
                        <a:cs typeface="Times New Roman" pitchFamily="18" charset="0"/>
                      </a:endParaRPr>
                    </a:p>
                  </a:txBody>
                  <a:tcPr/>
                </a:tc>
                <a:tc>
                  <a:txBody>
                    <a:bodyPr/>
                    <a:lstStyle/>
                    <a:p>
                      <a:pPr algn="ctr"/>
                      <a:r>
                        <a:rPr lang="en-US" sz="1100" dirty="0" smtClean="0">
                          <a:latin typeface="Times New Roman" pitchFamily="18" charset="0"/>
                          <a:cs typeface="Times New Roman" pitchFamily="18" charset="0"/>
                        </a:rPr>
                        <a:t>27.9 </a:t>
                      </a:r>
                      <a:r>
                        <a:rPr lang="en-US" sz="1100" dirty="0">
                          <a:latin typeface="Times New Roman" pitchFamily="18" charset="0"/>
                          <a:cs typeface="Times New Roman" pitchFamily="18" charset="0"/>
                        </a:rPr>
                        <a:t>KN</a:t>
                      </a:r>
                    </a:p>
                  </a:txBody>
                  <a:tcPr/>
                </a:tc>
                <a:tc>
                  <a:txBody>
                    <a:bodyPr/>
                    <a:lstStyle/>
                    <a:p>
                      <a:pPr algn="ctr"/>
                      <a:r>
                        <a:rPr lang="en-US" sz="1100" b="1" dirty="0" smtClean="0">
                          <a:latin typeface="Times New Roman" pitchFamily="18" charset="0"/>
                          <a:cs typeface="Times New Roman" pitchFamily="18" charset="0"/>
                        </a:rPr>
                        <a:t>5.1%</a:t>
                      </a:r>
                      <a:endParaRPr lang="en-US" sz="1100" b="1" dirty="0">
                        <a:latin typeface="Times New Roman" pitchFamily="18" charset="0"/>
                        <a:cs typeface="Times New Roman" pitchFamily="18" charset="0"/>
                      </a:endParaRPr>
                    </a:p>
                  </a:txBody>
                  <a:tcPr/>
                </a:tc>
                <a:extLst>
                  <a:ext uri="{0D108BD9-81ED-4DB2-BD59-A6C34878D82A}">
                    <a16:rowId xmlns="" xmlns:a16="http://schemas.microsoft.com/office/drawing/2014/main" val="10001"/>
                  </a:ext>
                </a:extLst>
              </a:tr>
              <a:tr h="415085">
                <a:tc>
                  <a:txBody>
                    <a:bodyPr/>
                    <a:lstStyle/>
                    <a:p>
                      <a:pPr algn="ctr"/>
                      <a:r>
                        <a:rPr lang="en-US" sz="1100" dirty="0">
                          <a:latin typeface="Times New Roman" pitchFamily="18" charset="0"/>
                          <a:cs typeface="Times New Roman" pitchFamily="18" charset="0"/>
                        </a:rPr>
                        <a:t>Panel B</a:t>
                      </a:r>
                    </a:p>
                  </a:txBody>
                  <a:tcPr/>
                </a:tc>
                <a:tc>
                  <a:txBody>
                    <a:bodyPr/>
                    <a:lstStyle/>
                    <a:p>
                      <a:pPr algn="ctr"/>
                      <a:r>
                        <a:rPr lang="en-US" sz="1100" baseline="0" dirty="0" smtClean="0">
                          <a:latin typeface="Times New Roman" pitchFamily="18" charset="0"/>
                          <a:cs typeface="Times New Roman" pitchFamily="18" charset="0"/>
                        </a:rPr>
                        <a:t>20.5KN.m</a:t>
                      </a:r>
                      <a:endParaRPr lang="en-US" sz="1100" dirty="0">
                        <a:latin typeface="Times New Roman" pitchFamily="18" charset="0"/>
                        <a:cs typeface="Times New Roman" pitchFamily="18" charset="0"/>
                      </a:endParaRPr>
                    </a:p>
                  </a:txBody>
                  <a:tcPr/>
                </a:tc>
                <a:tc>
                  <a:txBody>
                    <a:bodyPr/>
                    <a:lstStyle/>
                    <a:p>
                      <a:pPr algn="ctr"/>
                      <a:r>
                        <a:rPr lang="en-US" sz="1100" dirty="0" smtClean="0">
                          <a:latin typeface="Times New Roman" pitchFamily="18" charset="0"/>
                          <a:cs typeface="Times New Roman" pitchFamily="18" charset="0"/>
                        </a:rPr>
                        <a:t>20.7</a:t>
                      </a:r>
                      <a:r>
                        <a:rPr lang="en-US" sz="1100" baseline="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KN</a:t>
                      </a:r>
                      <a:endParaRPr lang="en-US" sz="1100" dirty="0">
                        <a:latin typeface="Times New Roman" pitchFamily="18" charset="0"/>
                        <a:cs typeface="Times New Roman" pitchFamily="18" charset="0"/>
                      </a:endParaRPr>
                    </a:p>
                  </a:txBody>
                  <a:tcPr/>
                </a:tc>
                <a:tc>
                  <a:txBody>
                    <a:bodyPr/>
                    <a:lstStyle/>
                    <a:p>
                      <a:pPr algn="ctr"/>
                      <a:r>
                        <a:rPr lang="en-US" sz="1100" b="1" dirty="0" smtClean="0">
                          <a:latin typeface="Times New Roman" pitchFamily="18" charset="0"/>
                          <a:cs typeface="Times New Roman" pitchFamily="18" charset="0"/>
                        </a:rPr>
                        <a:t>1 </a:t>
                      </a:r>
                      <a:r>
                        <a:rPr lang="en-US" sz="1100" b="1" dirty="0">
                          <a:latin typeface="Times New Roman" pitchFamily="18" charset="0"/>
                          <a:cs typeface="Times New Roman" pitchFamily="18" charset="0"/>
                        </a:rPr>
                        <a:t>%</a:t>
                      </a:r>
                    </a:p>
                  </a:txBody>
                  <a:tcPr/>
                </a:tc>
                <a:extLst>
                  <a:ext uri="{0D108BD9-81ED-4DB2-BD59-A6C34878D82A}">
                    <a16:rowId xmlns="" xmlns:a16="http://schemas.microsoft.com/office/drawing/2014/main" val="10002"/>
                  </a:ext>
                </a:extLst>
              </a:tr>
              <a:tr h="360728">
                <a:tc>
                  <a:txBody>
                    <a:bodyPr/>
                    <a:lstStyle/>
                    <a:p>
                      <a:pPr algn="ctr"/>
                      <a:r>
                        <a:rPr lang="en-US" sz="1100" dirty="0">
                          <a:latin typeface="Times New Roman" pitchFamily="18" charset="0"/>
                          <a:cs typeface="Times New Roman" pitchFamily="18" charset="0"/>
                        </a:rPr>
                        <a:t>Panel C</a:t>
                      </a:r>
                    </a:p>
                  </a:txBody>
                  <a:tcPr/>
                </a:tc>
                <a:tc>
                  <a:txBody>
                    <a:bodyPr/>
                    <a:lstStyle/>
                    <a:p>
                      <a:pPr algn="ctr"/>
                      <a:r>
                        <a:rPr lang="en-US" sz="1100" dirty="0" smtClean="0">
                          <a:latin typeface="Times New Roman" pitchFamily="18" charset="0"/>
                          <a:cs typeface="Times New Roman" pitchFamily="18" charset="0"/>
                        </a:rPr>
                        <a:t>45.4 </a:t>
                      </a:r>
                      <a:r>
                        <a:rPr lang="en-US" sz="1100" dirty="0" err="1">
                          <a:latin typeface="Times New Roman" pitchFamily="18" charset="0"/>
                          <a:cs typeface="Times New Roman" pitchFamily="18" charset="0"/>
                        </a:rPr>
                        <a:t>KN.m</a:t>
                      </a:r>
                      <a:endParaRPr lang="en-US" sz="1100" dirty="0">
                        <a:latin typeface="Times New Roman" pitchFamily="18" charset="0"/>
                        <a:cs typeface="Times New Roman" pitchFamily="18" charset="0"/>
                      </a:endParaRPr>
                    </a:p>
                  </a:txBody>
                  <a:tcPr/>
                </a:tc>
                <a:tc>
                  <a:txBody>
                    <a:bodyPr/>
                    <a:lstStyle/>
                    <a:p>
                      <a:pPr algn="ctr"/>
                      <a:r>
                        <a:rPr lang="en-US" sz="1100" dirty="0" smtClean="0">
                          <a:latin typeface="Times New Roman" pitchFamily="18" charset="0"/>
                          <a:cs typeface="Times New Roman" pitchFamily="18" charset="0"/>
                        </a:rPr>
                        <a:t>50.3 </a:t>
                      </a:r>
                      <a:r>
                        <a:rPr lang="en-US" sz="1100" dirty="0">
                          <a:latin typeface="Times New Roman" pitchFamily="18" charset="0"/>
                          <a:cs typeface="Times New Roman" pitchFamily="18" charset="0"/>
                        </a:rPr>
                        <a:t>KN</a:t>
                      </a:r>
                    </a:p>
                  </a:txBody>
                  <a:tcPr/>
                </a:tc>
                <a:tc>
                  <a:txBody>
                    <a:bodyPr/>
                    <a:lstStyle/>
                    <a:p>
                      <a:pPr algn="ctr"/>
                      <a:r>
                        <a:rPr lang="en-US" sz="1100" b="1" dirty="0" smtClean="0">
                          <a:latin typeface="Times New Roman" pitchFamily="18" charset="0"/>
                          <a:cs typeface="Times New Roman" pitchFamily="18" charset="0"/>
                        </a:rPr>
                        <a:t>9.5%</a:t>
                      </a:r>
                      <a:endParaRPr lang="en-US" sz="1100" b="1" dirty="0">
                        <a:latin typeface="Times New Roman" pitchFamily="18" charset="0"/>
                        <a:cs typeface="Times New Roman" pitchFamily="18" charset="0"/>
                      </a:endParaRP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13938338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Dynamic Analysis (Seismic design) :</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lstStyle/>
          <a:p>
            <a:endParaRPr lang="en-US" dirty="0"/>
          </a:p>
        </p:txBody>
      </p:sp>
      <p:sp>
        <p:nvSpPr>
          <p:cNvPr id="7" name="Shape 205">
            <a:extLst>
              <a:ext uri="{FF2B5EF4-FFF2-40B4-BE49-F238E27FC236}">
                <a16:creationId xmlns="" xmlns:a16="http://schemas.microsoft.com/office/drawing/2014/main" id="{96178025-709B-4B86-A2A3-2274479821E1}"/>
              </a:ext>
            </a:extLst>
          </p:cNvPr>
          <p:cNvSpPr txBox="1">
            <a:spLocks/>
          </p:cNvSpPr>
          <p:nvPr/>
        </p:nvSpPr>
        <p:spPr>
          <a:xfrm>
            <a:off x="727125" y="721008"/>
            <a:ext cx="7595700" cy="237066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514350" indent="-285750" algn="l">
              <a:buFont typeface="Arial" panose="020B0604020202020204" pitchFamily="34" charset="0"/>
              <a:buChar char="•"/>
            </a:pPr>
            <a:r>
              <a:rPr lang="en-US" sz="1800" dirty="0"/>
              <a:t>Period Check</a:t>
            </a:r>
          </a:p>
          <a:p>
            <a:pPr marL="514350" indent="-285750" algn="l">
              <a:buFont typeface="Arial" panose="020B0604020202020204" pitchFamily="34" charset="0"/>
              <a:buChar char="•"/>
            </a:pPr>
            <a:r>
              <a:rPr lang="en-US" sz="1800" dirty="0"/>
              <a:t>Modal Mass Participation Ratios (MMPR)</a:t>
            </a:r>
          </a:p>
          <a:p>
            <a:pPr marL="514350" indent="-285750" algn="l">
              <a:buFont typeface="Arial" panose="020B0604020202020204" pitchFamily="34" charset="0"/>
              <a:buChar char="•"/>
            </a:pPr>
            <a:r>
              <a:rPr lang="en-US" sz="1800" dirty="0"/>
              <a:t>Base Shear Check</a:t>
            </a:r>
          </a:p>
          <a:p>
            <a:pPr marL="514350" indent="-285750" algn="l">
              <a:buFont typeface="Arial" panose="020B0604020202020204" pitchFamily="34" charset="0"/>
              <a:buChar char="•"/>
            </a:pPr>
            <a:r>
              <a:rPr lang="en-US" sz="1800" dirty="0"/>
              <a:t>Drift Check </a:t>
            </a:r>
          </a:p>
          <a:p>
            <a:r>
              <a:rPr lang="en-US" dirty="0"/>
              <a:t> </a:t>
            </a:r>
          </a:p>
        </p:txBody>
      </p:sp>
    </p:spTree>
    <p:extLst>
      <p:ext uri="{BB962C8B-B14F-4D97-AF65-F5344CB8AC3E}">
        <p14:creationId xmlns="" xmlns:p14="http://schemas.microsoft.com/office/powerpoint/2010/main" val="28930450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Period Check:</a:t>
            </a:r>
          </a:p>
        </p:txBody>
      </p:sp>
      <p:sp>
        <p:nvSpPr>
          <p:cNvPr id="3" name="Text Placeholder 2">
            <a:extLst>
              <a:ext uri="{FF2B5EF4-FFF2-40B4-BE49-F238E27FC236}">
                <a16:creationId xmlns="" xmlns:a16="http://schemas.microsoft.com/office/drawing/2014/main" id="{5218C802-5852-4B48-ACC5-66E6C05E0979}"/>
              </a:ext>
            </a:extLst>
          </p:cNvPr>
          <p:cNvSpPr>
            <a:spLocks noGrp="1"/>
          </p:cNvSpPr>
          <p:nvPr>
            <p:ph type="body" idx="1"/>
          </p:nvPr>
        </p:nvSpPr>
        <p:spPr/>
        <p:txBody>
          <a:bodyPr/>
          <a:lstStyle/>
          <a:p>
            <a:endParaRPr lang="en-US" dirty="0"/>
          </a:p>
        </p:txBody>
      </p:sp>
      <p:sp>
        <p:nvSpPr>
          <p:cNvPr id="7" name="Shape 205">
            <a:extLst>
              <a:ext uri="{FF2B5EF4-FFF2-40B4-BE49-F238E27FC236}">
                <a16:creationId xmlns="" xmlns:a16="http://schemas.microsoft.com/office/drawing/2014/main" id="{96178025-709B-4B86-A2A3-2274479821E1}"/>
              </a:ext>
            </a:extLst>
          </p:cNvPr>
          <p:cNvSpPr txBox="1">
            <a:spLocks/>
          </p:cNvSpPr>
          <p:nvPr/>
        </p:nvSpPr>
        <p:spPr>
          <a:xfrm>
            <a:off x="727125" y="1219200"/>
            <a:ext cx="7595700" cy="237066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r>
              <a:rPr lang="en-US" dirty="0"/>
              <a:t> </a:t>
            </a:r>
          </a:p>
        </p:txBody>
      </p:sp>
      <p:sp>
        <p:nvSpPr>
          <p:cNvPr id="9" name="Shape 205">
            <a:extLst>
              <a:ext uri="{FF2B5EF4-FFF2-40B4-BE49-F238E27FC236}">
                <a16:creationId xmlns="" xmlns:a16="http://schemas.microsoft.com/office/drawing/2014/main" id="{34D1561A-ABA0-4862-BF0A-440A244A525F}"/>
              </a:ext>
            </a:extLst>
          </p:cNvPr>
          <p:cNvSpPr txBox="1">
            <a:spLocks/>
          </p:cNvSpPr>
          <p:nvPr/>
        </p:nvSpPr>
        <p:spPr>
          <a:xfrm>
            <a:off x="900198" y="3289411"/>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T(A) with 40% increase = </a:t>
            </a:r>
            <a:r>
              <a:rPr lang="en-US" sz="1800" b="1" dirty="0" smtClean="0"/>
              <a:t>0.89 </a:t>
            </a:r>
            <a:r>
              <a:rPr lang="en-US" sz="1800" b="1" dirty="0"/>
              <a:t>sec.</a:t>
            </a:r>
          </a:p>
        </p:txBody>
      </p:sp>
      <p:sp>
        <p:nvSpPr>
          <p:cNvPr id="13" name="Shape 205">
            <a:extLst>
              <a:ext uri="{FF2B5EF4-FFF2-40B4-BE49-F238E27FC236}">
                <a16:creationId xmlns="" xmlns:a16="http://schemas.microsoft.com/office/drawing/2014/main" id="{511050C9-E690-491E-9001-89481EF2E911}"/>
              </a:ext>
            </a:extLst>
          </p:cNvPr>
          <p:cNvSpPr txBox="1">
            <a:spLocks/>
          </p:cNvSpPr>
          <p:nvPr/>
        </p:nvSpPr>
        <p:spPr>
          <a:xfrm>
            <a:off x="920065" y="3750775"/>
            <a:ext cx="8142202" cy="3589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600" b="1" dirty="0">
                <a:solidFill>
                  <a:srgbClr val="002060"/>
                </a:solidFill>
              </a:rPr>
              <a:t>T(Bx) = </a:t>
            </a:r>
            <a:r>
              <a:rPr lang="en-US" sz="1600" b="1" dirty="0" smtClean="0">
                <a:solidFill>
                  <a:srgbClr val="002060"/>
                </a:solidFill>
              </a:rPr>
              <a:t>0.714 </a:t>
            </a:r>
            <a:r>
              <a:rPr lang="en-US" sz="1600" b="1" dirty="0">
                <a:solidFill>
                  <a:srgbClr val="002060"/>
                </a:solidFill>
              </a:rPr>
              <a:t>sec. , T(By) = </a:t>
            </a:r>
            <a:r>
              <a:rPr lang="en-US" sz="1600" b="1" dirty="0" smtClean="0">
                <a:solidFill>
                  <a:srgbClr val="002060"/>
                </a:solidFill>
              </a:rPr>
              <a:t>0.939 </a:t>
            </a:r>
            <a:r>
              <a:rPr lang="en-US" sz="1600" b="1" dirty="0">
                <a:solidFill>
                  <a:srgbClr val="002060"/>
                </a:solidFill>
              </a:rPr>
              <a:t>sec. --- %error = </a:t>
            </a:r>
            <a:r>
              <a:rPr lang="en-US" sz="1600" b="1" dirty="0" smtClean="0">
                <a:solidFill>
                  <a:srgbClr val="002060"/>
                </a:solidFill>
              </a:rPr>
              <a:t>5.5 </a:t>
            </a:r>
            <a:r>
              <a:rPr lang="en-US" sz="1600" b="1" dirty="0">
                <a:solidFill>
                  <a:srgbClr val="002060"/>
                </a:solidFill>
              </a:rPr>
              <a:t>% </a:t>
            </a:r>
          </a:p>
        </p:txBody>
      </p:sp>
      <p:pic>
        <p:nvPicPr>
          <p:cNvPr id="14" name="Picture 13"/>
          <p:cNvPicPr/>
          <p:nvPr/>
        </p:nvPicPr>
        <p:blipFill>
          <a:blip r:embed="rId3" cstate="print">
            <a:extLst>
              <a:ext uri="{28A0092B-C50C-407E-A947-70E740481C1C}">
                <a14:useLocalDpi xmlns="" xmlns:a14="http://schemas.microsoft.com/office/drawing/2010/main" val="0"/>
              </a:ext>
            </a:extLst>
          </a:blip>
          <a:stretch>
            <a:fillRect/>
          </a:stretch>
        </p:blipFill>
        <p:spPr>
          <a:xfrm>
            <a:off x="1235413" y="1223297"/>
            <a:ext cx="1988840" cy="2279217"/>
          </a:xfrm>
          <a:prstGeom prst="rect">
            <a:avLst/>
          </a:prstGeom>
          <a:ln>
            <a:solidFill>
              <a:schemeClr val="tx2">
                <a:lumMod val="40000"/>
                <a:lumOff val="60000"/>
              </a:schemeClr>
            </a:solidFill>
          </a:ln>
        </p:spPr>
      </p:pic>
      <p:pic>
        <p:nvPicPr>
          <p:cNvPr id="15" name="Picture 14"/>
          <p:cNvPicPr/>
          <p:nvPr/>
        </p:nvPicPr>
        <p:blipFill>
          <a:blip r:embed="rId4" cstate="print">
            <a:extLst>
              <a:ext uri="{28A0092B-C50C-407E-A947-70E740481C1C}">
                <a14:useLocalDpi xmlns="" xmlns:a14="http://schemas.microsoft.com/office/drawing/2010/main" val="0"/>
              </a:ext>
            </a:extLst>
          </a:blip>
          <a:stretch>
            <a:fillRect/>
          </a:stretch>
        </p:blipFill>
        <p:spPr>
          <a:xfrm>
            <a:off x="5749459" y="1219200"/>
            <a:ext cx="2104826" cy="2283314"/>
          </a:xfrm>
          <a:prstGeom prst="rect">
            <a:avLst/>
          </a:prstGeom>
          <a:ln>
            <a:solidFill>
              <a:schemeClr val="tx2">
                <a:lumMod val="40000"/>
                <a:lumOff val="60000"/>
              </a:schemeClr>
            </a:solidFill>
          </a:ln>
        </p:spPr>
      </p:pic>
    </p:spTree>
    <p:extLst>
      <p:ext uri="{BB962C8B-B14F-4D97-AF65-F5344CB8AC3E}">
        <p14:creationId xmlns="" xmlns:p14="http://schemas.microsoft.com/office/powerpoint/2010/main" val="5242570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MMPR:</a:t>
            </a:r>
          </a:p>
        </p:txBody>
      </p:sp>
      <p:sp>
        <p:nvSpPr>
          <p:cNvPr id="13" name="Shape 205">
            <a:extLst>
              <a:ext uri="{FF2B5EF4-FFF2-40B4-BE49-F238E27FC236}">
                <a16:creationId xmlns="" xmlns:a16="http://schemas.microsoft.com/office/drawing/2014/main" id="{511050C9-E690-491E-9001-89481EF2E911}"/>
              </a:ext>
            </a:extLst>
          </p:cNvPr>
          <p:cNvSpPr txBox="1">
            <a:spLocks/>
          </p:cNvSpPr>
          <p:nvPr/>
        </p:nvSpPr>
        <p:spPr>
          <a:xfrm>
            <a:off x="1001798" y="4784506"/>
            <a:ext cx="8142202" cy="3589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600" b="1" dirty="0" smtClean="0">
                <a:solidFill>
                  <a:srgbClr val="FF0000"/>
                </a:solidFill>
              </a:rPr>
              <a:t>46 </a:t>
            </a:r>
            <a:r>
              <a:rPr lang="en-US" sz="1600" b="1" dirty="0">
                <a:solidFill>
                  <a:srgbClr val="FF0000"/>
                </a:solidFill>
              </a:rPr>
              <a:t>modes are needed to achieve 90% of MMPR.</a:t>
            </a:r>
          </a:p>
        </p:txBody>
      </p:sp>
      <p:sp>
        <p:nvSpPr>
          <p:cNvPr id="14" name="Arrow: Right 13">
            <a:extLst>
              <a:ext uri="{FF2B5EF4-FFF2-40B4-BE49-F238E27FC236}">
                <a16:creationId xmlns="" xmlns:a16="http://schemas.microsoft.com/office/drawing/2014/main" id="{197B7B28-D684-470B-A308-F7180D673B1C}"/>
              </a:ext>
            </a:extLst>
          </p:cNvPr>
          <p:cNvSpPr/>
          <p:nvPr/>
        </p:nvSpPr>
        <p:spPr>
          <a:xfrm>
            <a:off x="575734" y="4917722"/>
            <a:ext cx="426064" cy="1171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p:cNvGraphicFramePr>
            <a:graphicFrameLocks noGrp="1"/>
          </p:cNvGraphicFramePr>
          <p:nvPr>
            <p:extLst>
              <p:ext uri="{D42A27DB-BD31-4B8C-83A1-F6EECF244321}">
                <p14:modId xmlns="" xmlns:p14="http://schemas.microsoft.com/office/powerpoint/2010/main" val="1969121780"/>
              </p:ext>
            </p:extLst>
          </p:nvPr>
        </p:nvGraphicFramePr>
        <p:xfrm>
          <a:off x="4134254" y="16"/>
          <a:ext cx="4282621" cy="4649804"/>
        </p:xfrm>
        <a:graphic>
          <a:graphicData uri="http://schemas.openxmlformats.org/drawingml/2006/table">
            <a:tbl>
              <a:tblPr firstRow="1" firstCol="1" bandRow="1">
                <a:tableStyleId>{D990742C-0100-4CE1-8E69-D3B87522F622}</a:tableStyleId>
              </a:tblPr>
              <a:tblGrid>
                <a:gridCol w="557786"/>
                <a:gridCol w="867348"/>
                <a:gridCol w="779314"/>
                <a:gridCol w="714372"/>
                <a:gridCol w="714372"/>
                <a:gridCol w="649429"/>
              </a:tblGrid>
              <a:tr h="98932">
                <a:tc>
                  <a:txBody>
                    <a:bodyPr/>
                    <a:lstStyle/>
                    <a:p>
                      <a:pPr marL="0" marR="0" algn="ctr">
                        <a:spcBef>
                          <a:spcPts val="0"/>
                        </a:spcBef>
                        <a:spcAft>
                          <a:spcPts val="0"/>
                        </a:spcAft>
                      </a:pPr>
                      <a:r>
                        <a:rPr lang="en-US" sz="500">
                          <a:effectLst/>
                        </a:rPr>
                        <a:t>Mode</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Period sec</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UX</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UY</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Sum UX</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Sum UY</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0.939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0.0183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0.394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0.0183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0.394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0.714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0.4116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0.4299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0.3948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0.468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0.0376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0.1127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0.4675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0.5074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0.236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0.0132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0.1313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0.4807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0.6388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0.206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0.2034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0.021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0.684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0.6597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0.153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0.0169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0.0899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0.7009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0.7496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0.129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0.0354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0.7363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0.7524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0.113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0.0202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0.0255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0.7565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0.7779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0.093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0.7584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0.7794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10</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0.089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0.0181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0.7765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0.7823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0.083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0.7829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0.8336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0.081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0.0057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0.7857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0.8393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0.792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0.8398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0.073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0.0075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0.7994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0.8398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0.064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1.99E-05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0.7994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0.8399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0.063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0.8095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0.8421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0.061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0.0049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0.8123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0.061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0.8126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0.8485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19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0.0373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0.814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0.8858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20</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0.8144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0.8861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0.8184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0.8885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0.8214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0.8887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0.0256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0.8911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dirty="0">
                          <a:effectLst/>
                        </a:rPr>
                        <a:t>9.71E-06</a:t>
                      </a:r>
                      <a:endParaRPr lang="en-US" sz="500" dirty="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0.0079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2.32E-05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0.8997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2.73E-06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0.8998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0.0045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0.9043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29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0.9059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30</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0.0096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0.9155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0.8476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0.9161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0.8486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0.9162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0.8493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0.9186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0.8494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0.9193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1.72E-05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0.8495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0.926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0.8513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0.9269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4.74E-05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0.866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0.927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0.0053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0.8685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0.9323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39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3.12E-05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0.8687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0.9323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40</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3.14E-06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0.8687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0.9351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41</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0.0023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0.8709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0.9413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0.8712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0.9418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0.0135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0.0016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0.8847</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0.9434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0.0056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0.0009</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0.8902</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0.9444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0.8968</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0.9524</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r>
              <a:tr h="98932">
                <a:tc>
                  <a:txBody>
                    <a:bodyPr/>
                    <a:lstStyle/>
                    <a:p>
                      <a:pPr marL="0" marR="0" algn="ctr">
                        <a:spcBef>
                          <a:spcPts val="0"/>
                        </a:spcBef>
                        <a:spcAft>
                          <a:spcPts val="0"/>
                        </a:spcAft>
                      </a:pPr>
                      <a:r>
                        <a:rPr lang="en-US" sz="500">
                          <a:effectLst/>
                        </a:rPr>
                        <a:t>46</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0.043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0.0063</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a:effectLst/>
                        </a:rPr>
                        <a:t>3.56E-05</a:t>
                      </a:r>
                      <a:endParaRPr lang="en-US" sz="500">
                        <a:effectLst/>
                        <a:latin typeface="Times New Roman" panose="02020603050405020304" pitchFamily="18" charset="0"/>
                        <a:ea typeface="Times New Roman" panose="02020603050405020304" pitchFamily="18" charset="0"/>
                      </a:endParaRPr>
                    </a:p>
                  </a:txBody>
                  <a:tcPr marL="31235" marR="31235" marT="0" marB="0" anchor="ctr"/>
                </a:tc>
                <a:tc>
                  <a:txBody>
                    <a:bodyPr/>
                    <a:lstStyle/>
                    <a:p>
                      <a:pPr marL="0" marR="0" algn="ctr">
                        <a:spcBef>
                          <a:spcPts val="0"/>
                        </a:spcBef>
                        <a:spcAft>
                          <a:spcPts val="0"/>
                        </a:spcAft>
                      </a:pPr>
                      <a:r>
                        <a:rPr lang="en-US" sz="500" dirty="0">
                          <a:effectLst/>
                        </a:rPr>
                        <a:t>0.9032</a:t>
                      </a:r>
                      <a:endParaRPr lang="en-US" sz="500" dirty="0">
                        <a:effectLst/>
                        <a:latin typeface="Times New Roman" panose="02020603050405020304" pitchFamily="18" charset="0"/>
                        <a:ea typeface="Times New Roman" panose="02020603050405020304" pitchFamily="18" charset="0"/>
                      </a:endParaRPr>
                    </a:p>
                  </a:txBody>
                  <a:tcPr marL="31235" marR="31235" marT="0" marB="0" anchor="ctr">
                    <a:solidFill>
                      <a:srgbClr val="00B0F0"/>
                    </a:solidFill>
                  </a:tcPr>
                </a:tc>
                <a:tc>
                  <a:txBody>
                    <a:bodyPr/>
                    <a:lstStyle/>
                    <a:p>
                      <a:pPr marL="0" marR="0" algn="ctr">
                        <a:spcBef>
                          <a:spcPts val="0"/>
                        </a:spcBef>
                        <a:spcAft>
                          <a:spcPts val="0"/>
                        </a:spcAft>
                      </a:pPr>
                      <a:r>
                        <a:rPr lang="en-US" sz="500" dirty="0">
                          <a:effectLst/>
                        </a:rPr>
                        <a:t>0.9524</a:t>
                      </a:r>
                      <a:endParaRPr lang="en-US" sz="500" dirty="0">
                        <a:effectLst/>
                        <a:latin typeface="Times New Roman" panose="02020603050405020304" pitchFamily="18" charset="0"/>
                        <a:ea typeface="Times New Roman" panose="02020603050405020304" pitchFamily="18" charset="0"/>
                      </a:endParaRPr>
                    </a:p>
                  </a:txBody>
                  <a:tcPr marL="31235" marR="31235" marT="0" marB="0" anchor="ctr">
                    <a:solidFill>
                      <a:srgbClr val="00B0F0"/>
                    </a:solidFill>
                  </a:tcPr>
                </a:tc>
              </a:tr>
            </a:tbl>
          </a:graphicData>
        </a:graphic>
      </p:graphicFrame>
    </p:spTree>
    <p:extLst>
      <p:ext uri="{BB962C8B-B14F-4D97-AF65-F5344CB8AC3E}">
        <p14:creationId xmlns="" xmlns:p14="http://schemas.microsoft.com/office/powerpoint/2010/main" val="225553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381965" y="289367"/>
            <a:ext cx="8565265" cy="1352966"/>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Introduction and earlier studies</a:t>
            </a:r>
            <a:endParaRPr dirty="0">
              <a:solidFill>
                <a:schemeClr val="tx1"/>
              </a:solidFill>
            </a:endParaRPr>
          </a:p>
        </p:txBody>
      </p:sp>
      <p:sp>
        <p:nvSpPr>
          <p:cNvPr id="2" name="عنوان فرعي 1"/>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Base Shear Check:</a:t>
            </a:r>
          </a:p>
        </p:txBody>
      </p:sp>
      <p:graphicFrame>
        <p:nvGraphicFramePr>
          <p:cNvPr id="2" name="Table 1">
            <a:extLst>
              <a:ext uri="{FF2B5EF4-FFF2-40B4-BE49-F238E27FC236}">
                <a16:creationId xmlns="" xmlns:a16="http://schemas.microsoft.com/office/drawing/2014/main" id="{B4EDCFF1-7C9B-4CF8-A021-8064DE59BA3F}"/>
              </a:ext>
            </a:extLst>
          </p:cNvPr>
          <p:cNvGraphicFramePr>
            <a:graphicFrameLocks noGrp="1"/>
          </p:cNvGraphicFramePr>
          <p:nvPr>
            <p:extLst>
              <p:ext uri="{D42A27DB-BD31-4B8C-83A1-F6EECF244321}">
                <p14:modId xmlns="" xmlns:p14="http://schemas.microsoft.com/office/powerpoint/2010/main" val="2809144481"/>
              </p:ext>
            </p:extLst>
          </p:nvPr>
        </p:nvGraphicFramePr>
        <p:xfrm>
          <a:off x="1366358" y="1453488"/>
          <a:ext cx="3379757" cy="1483484"/>
        </p:xfrm>
        <a:graphic>
          <a:graphicData uri="http://schemas.openxmlformats.org/drawingml/2006/table">
            <a:tbl>
              <a:tblPr firstRow="1" firstCol="1" bandRow="1">
                <a:tableStyleId>{D990742C-0100-4CE1-8E69-D3B87522F622}</a:tableStyleId>
              </a:tblPr>
              <a:tblGrid>
                <a:gridCol w="1584724">
                  <a:extLst>
                    <a:ext uri="{9D8B030D-6E8A-4147-A177-3AD203B41FA5}">
                      <a16:colId xmlns="" xmlns:a16="http://schemas.microsoft.com/office/drawing/2014/main" val="4093434036"/>
                    </a:ext>
                  </a:extLst>
                </a:gridCol>
                <a:gridCol w="861971">
                  <a:extLst>
                    <a:ext uri="{9D8B030D-6E8A-4147-A177-3AD203B41FA5}">
                      <a16:colId xmlns="" xmlns:a16="http://schemas.microsoft.com/office/drawing/2014/main" val="2384545433"/>
                    </a:ext>
                  </a:extLst>
                </a:gridCol>
                <a:gridCol w="933062">
                  <a:extLst>
                    <a:ext uri="{9D8B030D-6E8A-4147-A177-3AD203B41FA5}">
                      <a16:colId xmlns="" xmlns:a16="http://schemas.microsoft.com/office/drawing/2014/main" val="2770966425"/>
                    </a:ext>
                  </a:extLst>
                </a:gridCol>
              </a:tblGrid>
              <a:tr h="252122">
                <a:tc>
                  <a:txBody>
                    <a:bodyPr/>
                    <a:lstStyle/>
                    <a:p>
                      <a:pPr marL="0" marR="0" algn="ctr">
                        <a:lnSpc>
                          <a:spcPct val="115000"/>
                        </a:lnSpc>
                        <a:spcBef>
                          <a:spcPts val="0"/>
                        </a:spcBef>
                        <a:spcAft>
                          <a:spcPts val="0"/>
                        </a:spcAft>
                      </a:pPr>
                      <a:r>
                        <a:rPr lang="en-US" sz="1100" dirty="0">
                          <a:effectLst/>
                          <a:latin typeface="+mn-lt"/>
                        </a:rPr>
                        <a:t>Load Case/Combo</a:t>
                      </a:r>
                      <a:endParaRPr lang="en-US" sz="1200" dirty="0">
                        <a:effectLst/>
                        <a:latin typeface="+mn-lt"/>
                        <a:ea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100">
                          <a:effectLst/>
                          <a:latin typeface="+mn-lt"/>
                        </a:rPr>
                        <a:t>FX</a:t>
                      </a:r>
                      <a:endParaRPr lang="en-US" sz="1200">
                        <a:effectLst/>
                        <a:latin typeface="+mn-lt"/>
                        <a:ea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100">
                          <a:effectLst/>
                          <a:latin typeface="+mn-lt"/>
                        </a:rPr>
                        <a:t>FY</a:t>
                      </a:r>
                      <a:endParaRPr lang="en-US" sz="1200">
                        <a:effectLst/>
                        <a:latin typeface="+mn-lt"/>
                        <a:ea typeface="Times New Roman" panose="02020603050405020304" pitchFamily="18" charset="0"/>
                      </a:endParaRPr>
                    </a:p>
                  </a:txBody>
                  <a:tcPr marL="68580" marR="68580" marT="0" marB="0" anchor="b"/>
                </a:tc>
                <a:extLst>
                  <a:ext uri="{0D108BD9-81ED-4DB2-BD59-A6C34878D82A}">
                    <a16:rowId xmlns="" xmlns:a16="http://schemas.microsoft.com/office/drawing/2014/main" val="2325372161"/>
                  </a:ext>
                </a:extLst>
              </a:tr>
              <a:tr h="252122">
                <a:tc>
                  <a:txBody>
                    <a:bodyPr/>
                    <a:lstStyle/>
                    <a:p>
                      <a:pPr marL="0" marR="0" algn="ctr">
                        <a:lnSpc>
                          <a:spcPct val="115000"/>
                        </a:lnSpc>
                        <a:spcBef>
                          <a:spcPts val="0"/>
                        </a:spcBef>
                        <a:spcAft>
                          <a:spcPts val="0"/>
                        </a:spcAft>
                      </a:pPr>
                      <a:r>
                        <a:rPr lang="en-US" sz="1100">
                          <a:effectLst/>
                          <a:latin typeface="+mn-lt"/>
                        </a:rPr>
                        <a:t> </a:t>
                      </a:r>
                      <a:endParaRPr lang="en-US" sz="1200">
                        <a:effectLst/>
                        <a:latin typeface="+mn-lt"/>
                        <a:ea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100">
                          <a:effectLst/>
                          <a:latin typeface="+mn-lt"/>
                        </a:rPr>
                        <a:t>kN</a:t>
                      </a:r>
                      <a:endParaRPr lang="en-US" sz="1200">
                        <a:effectLst/>
                        <a:latin typeface="+mn-lt"/>
                        <a:ea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100">
                          <a:effectLst/>
                          <a:latin typeface="+mn-lt"/>
                        </a:rPr>
                        <a:t>kN</a:t>
                      </a:r>
                      <a:endParaRPr lang="en-US" sz="1200">
                        <a:effectLst/>
                        <a:latin typeface="+mn-lt"/>
                        <a:ea typeface="Times New Roman" panose="02020603050405020304" pitchFamily="18" charset="0"/>
                      </a:endParaRPr>
                    </a:p>
                  </a:txBody>
                  <a:tcPr marL="68580" marR="68580" marT="0" marB="0" anchor="b"/>
                </a:tc>
                <a:extLst>
                  <a:ext uri="{0D108BD9-81ED-4DB2-BD59-A6C34878D82A}">
                    <a16:rowId xmlns="" xmlns:a16="http://schemas.microsoft.com/office/drawing/2014/main" val="1969402110"/>
                  </a:ext>
                </a:extLst>
              </a:tr>
              <a:tr h="489620">
                <a:tc>
                  <a:txBody>
                    <a:bodyPr/>
                    <a:lstStyle/>
                    <a:p>
                      <a:pPr marL="0" marR="0">
                        <a:lnSpc>
                          <a:spcPct val="115000"/>
                        </a:lnSpc>
                        <a:spcBef>
                          <a:spcPts val="0"/>
                        </a:spcBef>
                        <a:spcAft>
                          <a:spcPts val="0"/>
                        </a:spcAft>
                      </a:pPr>
                      <a:r>
                        <a:rPr lang="en-US" sz="1100">
                          <a:effectLst/>
                          <a:latin typeface="+mn-lt"/>
                        </a:rPr>
                        <a:t>EQX Max</a:t>
                      </a:r>
                      <a:endParaRPr lang="en-US" sz="1200">
                        <a:effectLst/>
                        <a:latin typeface="+mn-lt"/>
                        <a:ea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100" dirty="0" smtClean="0">
                          <a:effectLst/>
                          <a:highlight>
                            <a:srgbClr val="FFFF00"/>
                          </a:highlight>
                          <a:latin typeface="+mn-lt"/>
                          <a:ea typeface="Times New Roman" panose="02020603050405020304" pitchFamily="18" charset="0"/>
                        </a:rPr>
                        <a:t>4789.89</a:t>
                      </a:r>
                      <a:endParaRPr lang="en-US" sz="1200" dirty="0">
                        <a:effectLst/>
                        <a:latin typeface="+mn-lt"/>
                        <a:ea typeface="Times New Roman" panose="02020603050405020304" pitchFamily="18" charset="0"/>
                      </a:endParaRPr>
                    </a:p>
                  </a:txBody>
                  <a:tcPr marL="68580" marR="68580" marT="0" marB="0" anchor="b">
                    <a:solidFill>
                      <a:srgbClr val="00B0F0"/>
                    </a:solidFill>
                  </a:tcPr>
                </a:tc>
                <a:tc>
                  <a:txBody>
                    <a:bodyPr/>
                    <a:lstStyle/>
                    <a:p>
                      <a:pPr marL="0" marR="0" algn="r">
                        <a:lnSpc>
                          <a:spcPct val="115000"/>
                        </a:lnSpc>
                        <a:spcBef>
                          <a:spcPts val="0"/>
                        </a:spcBef>
                        <a:spcAft>
                          <a:spcPts val="0"/>
                        </a:spcAft>
                      </a:pPr>
                      <a:r>
                        <a:rPr lang="en-US" sz="1100" dirty="0" smtClean="0">
                          <a:effectLst/>
                          <a:latin typeface="+mn-lt"/>
                          <a:ea typeface="Times New Roman" panose="02020603050405020304" pitchFamily="18" charset="0"/>
                        </a:rPr>
                        <a:t>1986.35</a:t>
                      </a:r>
                      <a:endParaRPr lang="en-US" sz="1200" dirty="0">
                        <a:effectLst/>
                        <a:latin typeface="+mn-lt"/>
                        <a:ea typeface="Times New Roman" panose="02020603050405020304" pitchFamily="18" charset="0"/>
                      </a:endParaRPr>
                    </a:p>
                  </a:txBody>
                  <a:tcPr marL="68580" marR="68580" marT="0" marB="0" anchor="b"/>
                </a:tc>
                <a:extLst>
                  <a:ext uri="{0D108BD9-81ED-4DB2-BD59-A6C34878D82A}">
                    <a16:rowId xmlns="" xmlns:a16="http://schemas.microsoft.com/office/drawing/2014/main" val="2465357098"/>
                  </a:ext>
                </a:extLst>
              </a:tr>
              <a:tr h="489620">
                <a:tc>
                  <a:txBody>
                    <a:bodyPr/>
                    <a:lstStyle/>
                    <a:p>
                      <a:pPr marL="0" marR="0">
                        <a:lnSpc>
                          <a:spcPct val="115000"/>
                        </a:lnSpc>
                        <a:spcBef>
                          <a:spcPts val="0"/>
                        </a:spcBef>
                        <a:spcAft>
                          <a:spcPts val="0"/>
                        </a:spcAft>
                      </a:pPr>
                      <a:r>
                        <a:rPr lang="en-US" sz="1100">
                          <a:effectLst/>
                          <a:latin typeface="+mn-lt"/>
                        </a:rPr>
                        <a:t>EQY Max</a:t>
                      </a:r>
                      <a:endParaRPr lang="en-US" sz="1200">
                        <a:effectLst/>
                        <a:latin typeface="+mn-lt"/>
                        <a:ea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100" dirty="0" smtClean="0">
                          <a:effectLst/>
                          <a:latin typeface="+mn-lt"/>
                          <a:ea typeface="Times New Roman" panose="02020603050405020304" pitchFamily="18" charset="0"/>
                        </a:rPr>
                        <a:t>1895.32</a:t>
                      </a:r>
                      <a:endParaRPr lang="en-US" sz="1200" dirty="0">
                        <a:effectLst/>
                        <a:latin typeface="+mn-lt"/>
                        <a:ea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100" dirty="0" smtClean="0">
                          <a:solidFill>
                            <a:schemeClr val="tx1"/>
                          </a:solidFill>
                          <a:effectLst/>
                          <a:highlight>
                            <a:srgbClr val="FFFF00"/>
                          </a:highlight>
                          <a:latin typeface="+mn-lt"/>
                          <a:ea typeface="Times New Roman" panose="02020603050405020304" pitchFamily="18" charset="0"/>
                        </a:rPr>
                        <a:t>3570.57</a:t>
                      </a:r>
                      <a:endParaRPr lang="en-US" sz="1200" dirty="0">
                        <a:solidFill>
                          <a:schemeClr val="tx1"/>
                        </a:solidFill>
                        <a:effectLst/>
                        <a:latin typeface="+mn-lt"/>
                        <a:ea typeface="Times New Roman" panose="02020603050405020304" pitchFamily="18" charset="0"/>
                      </a:endParaRPr>
                    </a:p>
                  </a:txBody>
                  <a:tcPr marL="68580" marR="68580" marT="0" marB="0" anchor="b">
                    <a:solidFill>
                      <a:srgbClr val="00B0F0"/>
                    </a:solidFill>
                  </a:tcPr>
                </a:tc>
                <a:extLst>
                  <a:ext uri="{0D108BD9-81ED-4DB2-BD59-A6C34878D82A}">
                    <a16:rowId xmlns="" xmlns:a16="http://schemas.microsoft.com/office/drawing/2014/main" val="2491619977"/>
                  </a:ext>
                </a:extLst>
              </a:tr>
            </a:tbl>
          </a:graphicData>
        </a:graphic>
      </p:graphicFrame>
      <p:sp>
        <p:nvSpPr>
          <p:cNvPr id="7" name="Shape 205">
            <a:extLst>
              <a:ext uri="{FF2B5EF4-FFF2-40B4-BE49-F238E27FC236}">
                <a16:creationId xmlns="" xmlns:a16="http://schemas.microsoft.com/office/drawing/2014/main" id="{B7C8ABAB-DFB8-4682-8DEA-0F7DE9594308}"/>
              </a:ext>
            </a:extLst>
          </p:cNvPr>
          <p:cNvSpPr txBox="1">
            <a:spLocks/>
          </p:cNvSpPr>
          <p:nvPr/>
        </p:nvSpPr>
        <p:spPr>
          <a:xfrm>
            <a:off x="821175" y="3171260"/>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algn="l"/>
            <a:r>
              <a:rPr lang="en-US" dirty="0">
                <a:latin typeface="+mn-lt"/>
              </a:rPr>
              <a:t>Manual Base Shear Values :</a:t>
            </a:r>
          </a:p>
          <a:p>
            <a:pPr algn="l"/>
            <a:r>
              <a:rPr lang="en-US" dirty="0">
                <a:latin typeface="+mn-lt"/>
              </a:rPr>
              <a:t>Base shear (</a:t>
            </a:r>
            <a:r>
              <a:rPr lang="en-US" dirty="0" err="1">
                <a:latin typeface="+mn-lt"/>
              </a:rPr>
              <a:t>Vx</a:t>
            </a:r>
            <a:r>
              <a:rPr lang="en-US" dirty="0">
                <a:latin typeface="+mn-lt"/>
              </a:rPr>
              <a:t>) </a:t>
            </a:r>
            <a:r>
              <a:rPr lang="en-US" dirty="0" smtClean="0">
                <a:latin typeface="+mn-lt"/>
              </a:rPr>
              <a:t>=</a:t>
            </a:r>
            <a:r>
              <a:rPr lang="en-US" b="1" dirty="0" smtClean="0">
                <a:latin typeface="+mn-lt"/>
              </a:rPr>
              <a:t>4788 </a:t>
            </a:r>
            <a:r>
              <a:rPr lang="en-US" b="1" dirty="0">
                <a:latin typeface="+mn-lt"/>
              </a:rPr>
              <a:t>KN.</a:t>
            </a:r>
            <a:endParaRPr lang="en-US" dirty="0">
              <a:latin typeface="+mn-lt"/>
            </a:endParaRPr>
          </a:p>
          <a:p>
            <a:pPr algn="l"/>
            <a:r>
              <a:rPr lang="en-US" dirty="0">
                <a:latin typeface="+mn-lt"/>
              </a:rPr>
              <a:t>Base shear (</a:t>
            </a:r>
            <a:r>
              <a:rPr lang="en-US" dirty="0" err="1">
                <a:latin typeface="+mn-lt"/>
              </a:rPr>
              <a:t>Vy</a:t>
            </a:r>
            <a:r>
              <a:rPr lang="en-US" dirty="0">
                <a:latin typeface="+mn-lt"/>
              </a:rPr>
              <a:t>) = </a:t>
            </a:r>
            <a:r>
              <a:rPr lang="en-US" b="1" dirty="0" smtClean="0">
                <a:latin typeface="+mn-lt"/>
              </a:rPr>
              <a:t>3569.9 </a:t>
            </a:r>
            <a:r>
              <a:rPr lang="en-US" b="1" dirty="0">
                <a:latin typeface="+mn-lt"/>
              </a:rPr>
              <a:t>KN.</a:t>
            </a:r>
            <a:endParaRPr lang="en-US" dirty="0">
              <a:latin typeface="+mn-lt"/>
            </a:endParaRPr>
          </a:p>
        </p:txBody>
      </p:sp>
    </p:spTree>
    <p:extLst>
      <p:ext uri="{BB962C8B-B14F-4D97-AF65-F5344CB8AC3E}">
        <p14:creationId xmlns="" xmlns:p14="http://schemas.microsoft.com/office/powerpoint/2010/main" val="18234830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821175" y="53890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Drift Check:</a:t>
            </a:r>
          </a:p>
        </p:txBody>
      </p:sp>
      <p:sp>
        <p:nvSpPr>
          <p:cNvPr id="2" name="Rectangle 1"/>
          <p:cNvSpPr/>
          <p:nvPr/>
        </p:nvSpPr>
        <p:spPr>
          <a:xfrm>
            <a:off x="673538" y="1741587"/>
            <a:ext cx="7908487" cy="738664"/>
          </a:xfrm>
          <a:prstGeom prst="rect">
            <a:avLst/>
          </a:prstGeom>
        </p:spPr>
        <p:txBody>
          <a:bodyPr wrap="square">
            <a:spAutoFit/>
          </a:bodyPr>
          <a:lstStyle/>
          <a:p>
            <a:r>
              <a:rPr lang="en-US" dirty="0" smtClean="0"/>
              <a:t>∆m</a:t>
            </a:r>
            <a:r>
              <a:rPr lang="en-US" sz="1200" dirty="0" smtClean="0"/>
              <a:t>x = 11.55 &lt; 80mm </a:t>
            </a:r>
          </a:p>
          <a:p>
            <a:r>
              <a:rPr lang="en-US" dirty="0" smtClean="0"/>
              <a:t>∆my = 16.17 &lt; 80 mm </a:t>
            </a:r>
          </a:p>
          <a:p>
            <a:r>
              <a:rPr lang="en-US" dirty="0" smtClean="0"/>
              <a:t>The drift of the building stories is okay since ∆mx &amp; ∆my are &lt; the limitation value </a:t>
            </a:r>
            <a:endParaRPr lang="en-US" dirty="0"/>
          </a:p>
        </p:txBody>
      </p:sp>
    </p:spTree>
    <p:extLst>
      <p:ext uri="{BB962C8B-B14F-4D97-AF65-F5344CB8AC3E}">
        <p14:creationId xmlns="" xmlns:p14="http://schemas.microsoft.com/office/powerpoint/2010/main" val="3582108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655804" y="334625"/>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Slab Design</a:t>
            </a:r>
          </a:p>
        </p:txBody>
      </p:sp>
      <p:pic>
        <p:nvPicPr>
          <p:cNvPr id="2" name="Picture 1"/>
          <p:cNvPicPr>
            <a:picLocks noChangeAspect="1"/>
          </p:cNvPicPr>
          <p:nvPr/>
        </p:nvPicPr>
        <p:blipFill>
          <a:blip r:embed="rId3"/>
          <a:stretch>
            <a:fillRect/>
          </a:stretch>
        </p:blipFill>
        <p:spPr>
          <a:xfrm>
            <a:off x="904875" y="1282010"/>
            <a:ext cx="7643812" cy="3400034"/>
          </a:xfrm>
          <a:prstGeom prst="rect">
            <a:avLst/>
          </a:prstGeom>
        </p:spPr>
      </p:pic>
    </p:spTree>
    <p:extLst>
      <p:ext uri="{BB962C8B-B14F-4D97-AF65-F5344CB8AC3E}">
        <p14:creationId xmlns="" xmlns:p14="http://schemas.microsoft.com/office/powerpoint/2010/main" val="37068272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626622" y="324897"/>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Slab Design</a:t>
            </a:r>
          </a:p>
        </p:txBody>
      </p:sp>
      <p:pic>
        <p:nvPicPr>
          <p:cNvPr id="2" name="Picture 1"/>
          <p:cNvPicPr>
            <a:picLocks noChangeAspect="1"/>
          </p:cNvPicPr>
          <p:nvPr/>
        </p:nvPicPr>
        <p:blipFill>
          <a:blip r:embed="rId3"/>
          <a:stretch>
            <a:fillRect/>
          </a:stretch>
        </p:blipFill>
        <p:spPr>
          <a:xfrm>
            <a:off x="2124075" y="1581150"/>
            <a:ext cx="4310062" cy="2862945"/>
          </a:xfrm>
          <a:prstGeom prst="rect">
            <a:avLst/>
          </a:prstGeom>
          <a:ln>
            <a:solidFill>
              <a:schemeClr val="accent1"/>
            </a:solidFill>
          </a:ln>
        </p:spPr>
      </p:pic>
    </p:spTree>
    <p:extLst>
      <p:ext uri="{BB962C8B-B14F-4D97-AF65-F5344CB8AC3E}">
        <p14:creationId xmlns="" xmlns:p14="http://schemas.microsoft.com/office/powerpoint/2010/main" val="6136525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412614" y="285986"/>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Beams Design</a:t>
            </a:r>
          </a:p>
        </p:txBody>
      </p:sp>
      <p:pic>
        <p:nvPicPr>
          <p:cNvPr id="2" name="Picture 1"/>
          <p:cNvPicPr>
            <a:picLocks noChangeAspect="1"/>
          </p:cNvPicPr>
          <p:nvPr/>
        </p:nvPicPr>
        <p:blipFill>
          <a:blip r:embed="rId3"/>
          <a:stretch>
            <a:fillRect/>
          </a:stretch>
        </p:blipFill>
        <p:spPr>
          <a:xfrm>
            <a:off x="4210464" y="1371600"/>
            <a:ext cx="4510087" cy="2343060"/>
          </a:xfrm>
          <a:prstGeom prst="rect">
            <a:avLst/>
          </a:prstGeom>
          <a:ln>
            <a:solidFill>
              <a:schemeClr val="accent1"/>
            </a:solidFill>
          </a:ln>
        </p:spPr>
      </p:pic>
      <p:pic>
        <p:nvPicPr>
          <p:cNvPr id="4" name="Picture 3"/>
          <p:cNvPicPr>
            <a:picLocks noChangeAspect="1"/>
          </p:cNvPicPr>
          <p:nvPr/>
        </p:nvPicPr>
        <p:blipFill>
          <a:blip r:embed="rId4"/>
          <a:stretch>
            <a:fillRect/>
          </a:stretch>
        </p:blipFill>
        <p:spPr>
          <a:xfrm>
            <a:off x="412614" y="1223963"/>
            <a:ext cx="1922326" cy="1700732"/>
          </a:xfrm>
          <a:prstGeom prst="rect">
            <a:avLst/>
          </a:prstGeom>
          <a:ln>
            <a:solidFill>
              <a:schemeClr val="accent1"/>
            </a:solidFill>
          </a:ln>
        </p:spPr>
      </p:pic>
      <p:pic>
        <p:nvPicPr>
          <p:cNvPr id="5" name="Picture 4"/>
          <p:cNvPicPr>
            <a:picLocks noChangeAspect="1"/>
          </p:cNvPicPr>
          <p:nvPr/>
        </p:nvPicPr>
        <p:blipFill>
          <a:blip r:embed="rId5"/>
          <a:stretch>
            <a:fillRect/>
          </a:stretch>
        </p:blipFill>
        <p:spPr>
          <a:xfrm>
            <a:off x="412614" y="3076575"/>
            <a:ext cx="1976023" cy="1748693"/>
          </a:xfrm>
          <a:prstGeom prst="rect">
            <a:avLst/>
          </a:prstGeom>
          <a:ln>
            <a:solidFill>
              <a:schemeClr val="accent1"/>
            </a:solidFill>
          </a:ln>
        </p:spPr>
      </p:pic>
    </p:spTree>
    <p:extLst>
      <p:ext uri="{BB962C8B-B14F-4D97-AF65-F5344CB8AC3E}">
        <p14:creationId xmlns="" xmlns:p14="http://schemas.microsoft.com/office/powerpoint/2010/main" val="1313048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499628" y="327890"/>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Columns Design</a:t>
            </a:r>
          </a:p>
        </p:txBody>
      </p:sp>
      <p:pic>
        <p:nvPicPr>
          <p:cNvPr id="3" name="Picture 2"/>
          <p:cNvPicPr>
            <a:picLocks noChangeAspect="1"/>
          </p:cNvPicPr>
          <p:nvPr/>
        </p:nvPicPr>
        <p:blipFill>
          <a:blip r:embed="rId3"/>
          <a:stretch>
            <a:fillRect/>
          </a:stretch>
        </p:blipFill>
        <p:spPr>
          <a:xfrm>
            <a:off x="788016" y="1144466"/>
            <a:ext cx="7198261" cy="3999034"/>
          </a:xfrm>
          <a:prstGeom prst="rect">
            <a:avLst/>
          </a:prstGeom>
          <a:ln>
            <a:solidFill>
              <a:schemeClr val="accent1"/>
            </a:solidFill>
          </a:ln>
        </p:spPr>
      </p:pic>
    </p:spTree>
    <p:extLst>
      <p:ext uri="{BB962C8B-B14F-4D97-AF65-F5344CB8AC3E}">
        <p14:creationId xmlns="" xmlns:p14="http://schemas.microsoft.com/office/powerpoint/2010/main" val="39780359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4"/>
        <p:cNvGrpSpPr/>
        <p:nvPr/>
      </p:nvGrpSpPr>
      <p:grpSpPr>
        <a:xfrm>
          <a:off x="0" y="0"/>
          <a:ext cx="0" cy="0"/>
          <a:chOff x="0" y="0"/>
          <a:chExt cx="0" cy="0"/>
        </a:xfrm>
      </p:grpSpPr>
      <p:sp>
        <p:nvSpPr>
          <p:cNvPr id="15" name="Rectangle 14">
            <a:extLst>
              <a:ext uri="{FF2B5EF4-FFF2-40B4-BE49-F238E27FC236}">
                <a16:creationId xmlns="" xmlns:a16="http://schemas.microsoft.com/office/drawing/2014/main" id="{823AC064-BC96-4F32-8AE1-B2FD387548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283551" y="3475159"/>
            <a:ext cx="8579094" cy="138319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 xmlns:a16="http://schemas.microsoft.com/office/drawing/2014/main" id="{7E7C77BC-7138-40B1-A15B-20F57A494629}"/>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1657350" y="4304018"/>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395653" y="3567478"/>
            <a:ext cx="8354891" cy="697835"/>
          </a:xfrm>
          <a:prstGeom prst="rect">
            <a:avLst/>
          </a:prstGeom>
        </p:spPr>
        <p:txBody>
          <a:bodyPr spcFirstLastPara="1" vert="horz" lIns="91440" tIns="45720" rIns="91440" bIns="45720" rtlCol="0" anchor="b" anchorCtr="0">
            <a:norm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nSpc>
                <a:spcPct val="90000"/>
              </a:lnSpc>
              <a:spcBef>
                <a:spcPct val="0"/>
              </a:spcBef>
              <a:spcAft>
                <a:spcPts val="600"/>
              </a:spcAft>
            </a:pPr>
            <a:r>
              <a:rPr lang="en-US" sz="3800" b="1" kern="1200" dirty="0">
                <a:solidFill>
                  <a:srgbClr val="FFFFFF"/>
                </a:solidFill>
                <a:latin typeface="+mj-lt"/>
                <a:ea typeface="+mj-ea"/>
                <a:cs typeface="+mj-cs"/>
              </a:rPr>
              <a:t>Shear Walls Design</a:t>
            </a:r>
          </a:p>
        </p:txBody>
      </p:sp>
      <p:pic>
        <p:nvPicPr>
          <p:cNvPr id="2" name="Picture 1"/>
          <p:cNvPicPr>
            <a:picLocks noChangeAspect="1"/>
          </p:cNvPicPr>
          <p:nvPr/>
        </p:nvPicPr>
        <p:blipFill>
          <a:blip r:embed="rId3"/>
          <a:stretch>
            <a:fillRect/>
          </a:stretch>
        </p:blipFill>
        <p:spPr>
          <a:xfrm>
            <a:off x="723900" y="47012"/>
            <a:ext cx="7581900" cy="3428147"/>
          </a:xfrm>
          <a:prstGeom prst="rect">
            <a:avLst/>
          </a:prstGeom>
        </p:spPr>
      </p:pic>
    </p:spTree>
    <p:extLst>
      <p:ext uri="{BB962C8B-B14F-4D97-AF65-F5344CB8AC3E}">
        <p14:creationId xmlns="" xmlns:p14="http://schemas.microsoft.com/office/powerpoint/2010/main" val="26107729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529346" y="305442"/>
            <a:ext cx="7595700" cy="68029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r>
              <a:rPr lang="en-US" sz="1800" b="1" dirty="0"/>
              <a:t>Footing Layout:</a:t>
            </a:r>
          </a:p>
        </p:txBody>
      </p:sp>
      <p:pic>
        <p:nvPicPr>
          <p:cNvPr id="5" name="Picture 4"/>
          <p:cNvPicPr/>
          <p:nvPr/>
        </p:nvPicPr>
        <p:blipFill>
          <a:blip r:embed="rId3"/>
          <a:stretch>
            <a:fillRect/>
          </a:stretch>
        </p:blipFill>
        <p:spPr>
          <a:xfrm>
            <a:off x="1012496" y="1374457"/>
            <a:ext cx="6629400" cy="3407093"/>
          </a:xfrm>
          <a:prstGeom prst="rect">
            <a:avLst/>
          </a:prstGeom>
        </p:spPr>
      </p:pic>
    </p:spTree>
    <p:extLst>
      <p:ext uri="{BB962C8B-B14F-4D97-AF65-F5344CB8AC3E}">
        <p14:creationId xmlns="" xmlns:p14="http://schemas.microsoft.com/office/powerpoint/2010/main" val="33639286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4"/>
        <p:cNvGrpSpPr/>
        <p:nvPr/>
      </p:nvGrpSpPr>
      <p:grpSpPr>
        <a:xfrm>
          <a:off x="0" y="0"/>
          <a:ext cx="0" cy="0"/>
          <a:chOff x="0" y="0"/>
          <a:chExt cx="0" cy="0"/>
        </a:xfrm>
      </p:grpSpPr>
      <p:sp>
        <p:nvSpPr>
          <p:cNvPr id="18" name="Rectangle 17">
            <a:extLst>
              <a:ext uri="{FF2B5EF4-FFF2-40B4-BE49-F238E27FC236}">
                <a16:creationId xmlns="" xmlns:a16="http://schemas.microsoft.com/office/drawing/2014/main" id="{247AB924-1B87-43FC-B7C7-B112D5C51A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283551" y="3475159"/>
            <a:ext cx="8579094" cy="138319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 xmlns:a16="http://schemas.microsoft.com/office/drawing/2014/main" id="{DAD2B705-4A9B-408D-AA80-4F41045E09DE}"/>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1657350" y="4304018"/>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394554" y="3817837"/>
            <a:ext cx="8354891" cy="697835"/>
          </a:xfrm>
          <a:prstGeom prst="rect">
            <a:avLst/>
          </a:prstGeom>
        </p:spPr>
        <p:txBody>
          <a:bodyPr spcFirstLastPara="1" vert="horz" lIns="91440" tIns="45720" rIns="91440" bIns="45720" rtlCol="0" anchor="b" anchorCtr="0">
            <a:norm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nSpc>
                <a:spcPct val="90000"/>
              </a:lnSpc>
              <a:spcBef>
                <a:spcPct val="0"/>
              </a:spcBef>
              <a:spcAft>
                <a:spcPts val="600"/>
              </a:spcAft>
            </a:pPr>
            <a:r>
              <a:rPr lang="en-US" sz="3800" b="1" kern="1200" dirty="0">
                <a:solidFill>
                  <a:srgbClr val="FFFFFF"/>
                </a:solidFill>
                <a:latin typeface="+mj-lt"/>
                <a:ea typeface="+mj-ea"/>
                <a:cs typeface="+mj-cs"/>
              </a:rPr>
              <a:t>Footing reinforcement</a:t>
            </a:r>
          </a:p>
        </p:txBody>
      </p:sp>
      <p:pic>
        <p:nvPicPr>
          <p:cNvPr id="2" name="Picture 1"/>
          <p:cNvPicPr>
            <a:picLocks noChangeAspect="1"/>
          </p:cNvPicPr>
          <p:nvPr/>
        </p:nvPicPr>
        <p:blipFill>
          <a:blip r:embed="rId3"/>
          <a:stretch>
            <a:fillRect/>
          </a:stretch>
        </p:blipFill>
        <p:spPr>
          <a:xfrm>
            <a:off x="1123950" y="80406"/>
            <a:ext cx="6633424" cy="3394752"/>
          </a:xfrm>
          <a:prstGeom prst="rect">
            <a:avLst/>
          </a:prstGeom>
        </p:spPr>
      </p:pic>
    </p:spTree>
    <p:extLst>
      <p:ext uri="{BB962C8B-B14F-4D97-AF65-F5344CB8AC3E}">
        <p14:creationId xmlns="" xmlns:p14="http://schemas.microsoft.com/office/powerpoint/2010/main" val="39482507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4"/>
        <p:cNvGrpSpPr/>
        <p:nvPr/>
      </p:nvGrpSpPr>
      <p:grpSpPr>
        <a:xfrm>
          <a:off x="0" y="0"/>
          <a:ext cx="0" cy="0"/>
          <a:chOff x="0" y="0"/>
          <a:chExt cx="0" cy="0"/>
        </a:xfrm>
      </p:grpSpPr>
      <p:sp useBgFill="1">
        <p:nvSpPr>
          <p:cNvPr id="11" name="Rectangle 10">
            <a:extLst>
              <a:ext uri="{FF2B5EF4-FFF2-40B4-BE49-F238E27FC236}">
                <a16:creationId xmlns="" xmlns:a16="http://schemas.microsoft.com/office/drawing/2014/main" id="{B558F58E-93BA-44A3-BCDA-585AFF2E4F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hape 205">
            <a:extLst>
              <a:ext uri="{FF2B5EF4-FFF2-40B4-BE49-F238E27FC236}">
                <a16:creationId xmlns="" xmlns:a16="http://schemas.microsoft.com/office/drawing/2014/main" id="{AAB303BB-A30A-4DD6-BBBE-3ACB8949EA21}"/>
              </a:ext>
            </a:extLst>
          </p:cNvPr>
          <p:cNvSpPr txBox="1">
            <a:spLocks/>
          </p:cNvSpPr>
          <p:nvPr/>
        </p:nvSpPr>
        <p:spPr>
          <a:xfrm>
            <a:off x="245746" y="271734"/>
            <a:ext cx="3943352" cy="1820340"/>
          </a:xfrm>
          <a:prstGeom prst="rect">
            <a:avLst/>
          </a:prstGeom>
        </p:spPr>
        <p:txBody>
          <a:bodyPr spcFirstLastPara="1" vert="horz" lIns="91440" tIns="45720" rIns="91440" bIns="45720" rtlCol="0" anchor="t" anchorCtr="0">
            <a:normAutofit/>
          </a:bodyPr>
          <a:lstStyle>
            <a:defPPr marR="0" lvl="0" algn="l" rtl="0">
              <a:lnSpc>
                <a:spcPct val="100000"/>
              </a:lnSpc>
              <a:spcBef>
                <a:spcPts val="0"/>
              </a:spcBef>
              <a:spcAft>
                <a:spcPts val="0"/>
              </a:spcAft>
            </a:defPPr>
            <a:lvl1pPr marL="457200" marR="0" lvl="0" indent="-228600" algn="ctr" rtl="0">
              <a:lnSpc>
                <a:spcPct val="100000"/>
              </a:lnSpc>
              <a:spcBef>
                <a:spcPts val="360"/>
              </a:spcBef>
              <a:spcAft>
                <a:spcPts val="0"/>
              </a:spcAft>
              <a:buClr>
                <a:srgbClr val="C0CAFC"/>
              </a:buClr>
              <a:buSzPts val="1400"/>
              <a:buFont typeface="Raleway"/>
              <a:buNone/>
              <a:defRPr sz="1400" b="0" i="0" u="none" strike="noStrike" cap="none">
                <a:solidFill>
                  <a:srgbClr val="000000"/>
                </a:solidFill>
                <a:latin typeface="Raleway"/>
                <a:ea typeface="Raleway"/>
                <a:cs typeface="Raleway"/>
                <a:sym typeface="Raleway"/>
              </a:defRPr>
            </a:lvl1pPr>
            <a:lvl2pPr marL="914400" marR="0" lvl="1" indent="-368300" algn="l" rtl="0">
              <a:lnSpc>
                <a:spcPct val="100000"/>
              </a:lnSpc>
              <a:spcBef>
                <a:spcPts val="0"/>
              </a:spcBef>
              <a:spcAft>
                <a:spcPts val="0"/>
              </a:spcAft>
              <a:buClr>
                <a:srgbClr val="BDECE5"/>
              </a:buClr>
              <a:buSzPts val="2200"/>
              <a:buFont typeface="Raleway"/>
              <a:buChar char="◦"/>
              <a:defRPr sz="2200" b="0" i="0" u="none" strike="noStrike" cap="none">
                <a:solidFill>
                  <a:srgbClr val="000000"/>
                </a:solidFill>
                <a:latin typeface="Raleway"/>
                <a:ea typeface="Raleway"/>
                <a:cs typeface="Raleway"/>
                <a:sym typeface="Raleway"/>
              </a:defRPr>
            </a:lvl2pPr>
            <a:lvl3pPr marL="1371600" marR="0" lvl="2"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3pPr>
            <a:lvl4pPr marL="1828800" marR="0" lvl="3"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4pPr>
            <a:lvl5pPr marL="2286000" marR="0" lvl="4"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5pPr>
            <a:lvl6pPr marL="2743200" marR="0" lvl="5"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6pPr>
            <a:lvl7pPr marL="3200400" marR="0" lvl="6"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7pPr>
            <a:lvl8pPr marL="3657600" marR="0" lvl="7"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8pPr>
            <a:lvl9pPr marL="4114800" marR="0" lvl="8" indent="-368300" algn="l" rtl="0">
              <a:lnSpc>
                <a:spcPct val="100000"/>
              </a:lnSpc>
              <a:spcBef>
                <a:spcPts val="0"/>
              </a:spcBef>
              <a:spcAft>
                <a:spcPts val="0"/>
              </a:spcAft>
              <a:buClr>
                <a:srgbClr val="000000"/>
              </a:buClr>
              <a:buSzPts val="2200"/>
              <a:buFont typeface="Raleway"/>
              <a:buChar char="■"/>
              <a:defRPr sz="2200" b="0" i="0" u="none" strike="noStrike" cap="none">
                <a:solidFill>
                  <a:srgbClr val="000000"/>
                </a:solidFill>
                <a:latin typeface="Raleway"/>
                <a:ea typeface="Raleway"/>
                <a:cs typeface="Raleway"/>
                <a:sym typeface="Raleway"/>
              </a:defRPr>
            </a:lvl9pPr>
          </a:lstStyle>
          <a:p>
            <a:pPr marL="0" indent="0" algn="l">
              <a:lnSpc>
                <a:spcPct val="90000"/>
              </a:lnSpc>
              <a:spcBef>
                <a:spcPct val="0"/>
              </a:spcBef>
              <a:spcAft>
                <a:spcPts val="600"/>
              </a:spcAft>
            </a:pPr>
            <a:r>
              <a:rPr lang="en-US" sz="5100" b="1" kern="1200" dirty="0">
                <a:solidFill>
                  <a:schemeClr val="tx1"/>
                </a:solidFill>
                <a:latin typeface="+mj-lt"/>
                <a:ea typeface="+mj-ea"/>
                <a:cs typeface="+mj-cs"/>
              </a:rPr>
              <a:t>Stairs Reinforcement</a:t>
            </a:r>
          </a:p>
        </p:txBody>
      </p:sp>
      <p:pic>
        <p:nvPicPr>
          <p:cNvPr id="7" name="Picture 6"/>
          <p:cNvPicPr/>
          <p:nvPr/>
        </p:nvPicPr>
        <p:blipFill rotWithShape="1">
          <a:blip r:embed="rId3">
            <a:extLst>
              <a:ext uri="{28A0092B-C50C-407E-A947-70E740481C1C}">
                <a14:useLocalDpi xmlns="" xmlns:a14="http://schemas.microsoft.com/office/drawing/2010/main" val="0"/>
              </a:ext>
            </a:extLst>
          </a:blip>
          <a:srcRect l="2777" t="820" r="2136" b="1461"/>
          <a:stretch/>
        </p:blipFill>
        <p:spPr bwMode="auto">
          <a:xfrm>
            <a:off x="4791075" y="1906219"/>
            <a:ext cx="4171950" cy="2932481"/>
          </a:xfrm>
          <a:prstGeom prst="rect">
            <a:avLst/>
          </a:prstGeom>
          <a:noFill/>
          <a:ln w="9525" cap="flat" cmpd="sng" algn="ctr">
            <a:solidFill>
              <a:srgbClr val="1F497D"/>
            </a:solidFill>
            <a:prstDash val="solid"/>
            <a:round/>
            <a:headEnd type="none" w="med" len="med"/>
            <a:tailEnd type="none" w="med" len="med"/>
          </a:ln>
          <a:extLst>
            <a:ext uri="{53640926-AAD7-44D8-BBD7-CCE9431645EC}">
              <a14:shadowObscured xmlns="" xmlns:a14="http://schemas.microsoft.com/office/drawing/2010/main"/>
            </a:ext>
          </a:extLst>
        </p:spPr>
      </p:pic>
      <p:pic>
        <p:nvPicPr>
          <p:cNvPr id="8" name="Picture 7"/>
          <p:cNvPicPr/>
          <p:nvPr/>
        </p:nvPicPr>
        <p:blipFill rotWithShape="1">
          <a:blip r:embed="rId4">
            <a:extLst>
              <a:ext uri="{28A0092B-C50C-407E-A947-70E740481C1C}">
                <a14:useLocalDpi xmlns="" xmlns:a14="http://schemas.microsoft.com/office/drawing/2010/main" val="0"/>
              </a:ext>
            </a:extLst>
          </a:blip>
          <a:srcRect t="2116" b="912"/>
          <a:stretch/>
        </p:blipFill>
        <p:spPr bwMode="auto">
          <a:xfrm>
            <a:off x="245746" y="1906219"/>
            <a:ext cx="4401502" cy="2932481"/>
          </a:xfrm>
          <a:prstGeom prst="rect">
            <a:avLst/>
          </a:prstGeom>
          <a:noFill/>
          <a:ln>
            <a:solidFill>
              <a:schemeClr val="accent1"/>
            </a:solid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3724744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35666" y="1535952"/>
            <a:ext cx="2665178" cy="1451982"/>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solidFill>
                  <a:schemeClr val="tx1"/>
                </a:solidFill>
              </a:rPr>
              <a:t>Site And Location</a:t>
            </a:r>
            <a:endParaRPr dirty="0">
              <a:solidFill>
                <a:schemeClr val="tx1"/>
              </a:solidFill>
            </a:endParaRPr>
          </a:p>
        </p:txBody>
      </p:sp>
      <p:sp>
        <p:nvSpPr>
          <p:cNvPr id="3" name="Text Placeholder 2">
            <a:extLst>
              <a:ext uri="{FF2B5EF4-FFF2-40B4-BE49-F238E27FC236}">
                <a16:creationId xmlns="" xmlns:a16="http://schemas.microsoft.com/office/drawing/2014/main" id="{BE0D5B5C-D0AA-4D38-AD15-9228E04E2630}"/>
              </a:ext>
            </a:extLst>
          </p:cNvPr>
          <p:cNvSpPr>
            <a:spLocks noGrp="1"/>
          </p:cNvSpPr>
          <p:nvPr>
            <p:ph type="body" idx="1"/>
          </p:nvPr>
        </p:nvSpPr>
        <p:spPr>
          <a:xfrm>
            <a:off x="162047" y="3495555"/>
            <a:ext cx="9190298" cy="3828055"/>
          </a:xfrm>
        </p:spPr>
        <p:txBody>
          <a:bodyPr/>
          <a:lstStyle/>
          <a:p>
            <a:pPr algn="l" rtl="0"/>
            <a:r>
              <a:rPr lang="en-US" dirty="0">
                <a:solidFill>
                  <a:schemeClr val="tx1"/>
                </a:solidFill>
              </a:rPr>
              <a:t>Zafer 3 building is located in Nablus city- </a:t>
            </a:r>
            <a:r>
              <a:rPr lang="en-US" dirty="0" err="1">
                <a:solidFill>
                  <a:schemeClr val="tx1"/>
                </a:solidFill>
              </a:rPr>
              <a:t>Rafedia</a:t>
            </a:r>
            <a:r>
              <a:rPr lang="en-US" dirty="0">
                <a:solidFill>
                  <a:schemeClr val="tx1"/>
                </a:solidFill>
              </a:rPr>
              <a:t> main </a:t>
            </a:r>
            <a:r>
              <a:rPr lang="en-US" dirty="0" smtClean="0">
                <a:solidFill>
                  <a:schemeClr val="tx1"/>
                </a:solidFill>
              </a:rPr>
              <a:t>Street, </a:t>
            </a:r>
            <a:r>
              <a:rPr lang="en-US" dirty="0">
                <a:solidFill>
                  <a:schemeClr val="tx1"/>
                </a:solidFill>
              </a:rPr>
              <a:t>6</a:t>
            </a:r>
            <a:r>
              <a:rPr lang="en-US" dirty="0" smtClean="0">
                <a:solidFill>
                  <a:schemeClr val="tx1"/>
                </a:solidFill>
              </a:rPr>
              <a:t> stories . Located over two main streets </a:t>
            </a:r>
            <a:endParaRPr lang="en-US" dirty="0">
              <a:solidFill>
                <a:schemeClr val="tx1"/>
              </a:solidFill>
            </a:endParaRPr>
          </a:p>
        </p:txBody>
      </p:sp>
      <p:pic>
        <p:nvPicPr>
          <p:cNvPr id="5" name="Picture 11"/>
          <p:cNvPicPr/>
          <p:nvPr/>
        </p:nvPicPr>
        <p:blipFill>
          <a:blip r:embed="rId3" cstate="print"/>
          <a:stretch>
            <a:fillRect/>
          </a:stretch>
        </p:blipFill>
        <p:spPr bwMode="auto">
          <a:xfrm>
            <a:off x="4525700" y="231495"/>
            <a:ext cx="4274953" cy="3264060"/>
          </a:xfrm>
          <a:prstGeom prst="rect">
            <a:avLst/>
          </a:prstGeom>
          <a:noFill/>
          <a:ln w="12700">
            <a:solidFill>
              <a:schemeClr val="tx1"/>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1539022" y="1229798"/>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endParaRPr dirty="0" smtClean="0"/>
          </a:p>
          <a:p>
            <a:pPr marL="0" lvl="0" indent="0" rtl="0">
              <a:spcBef>
                <a:spcPts val="0"/>
              </a:spcBef>
              <a:spcAft>
                <a:spcPts val="0"/>
              </a:spcAft>
              <a:buNone/>
            </a:pPr>
            <a:r>
              <a:rPr lang="en-US" dirty="0" smtClean="0">
                <a:solidFill>
                  <a:schemeClr val="tx1"/>
                </a:solidFill>
              </a:rPr>
              <a:t>Environmental Design</a:t>
            </a:r>
            <a:endParaRPr dirty="0">
              <a:solidFill>
                <a:schemeClr val="tx1"/>
              </a:solidFill>
            </a:endParaRPr>
          </a:p>
        </p:txBody>
      </p:sp>
    </p:spTree>
    <p:extLst>
      <p:ext uri="{BB962C8B-B14F-4D97-AF65-F5344CB8AC3E}">
        <p14:creationId xmlns="" xmlns:p14="http://schemas.microsoft.com/office/powerpoint/2010/main" val="17712524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41305" y="668476"/>
            <a:ext cx="5198688" cy="369332"/>
          </a:xfrm>
          <a:prstGeom prst="rect">
            <a:avLst/>
          </a:prstGeom>
        </p:spPr>
        <p:txBody>
          <a:bodyPr wrap="square">
            <a:spAutoFit/>
          </a:bodyPr>
          <a:lstStyle/>
          <a:p>
            <a:pPr lvl="0"/>
            <a:r>
              <a:rPr lang="en-US" sz="1800" dirty="0">
                <a:latin typeface="Raleway" panose="020B0604020202020204" charset="0"/>
                <a:ea typeface="Calibri" pitchFamily="34" charset="0"/>
                <a:cs typeface="Times New Roman" pitchFamily="18" charset="0"/>
              </a:rPr>
              <a:t>In a Summer day:</a:t>
            </a:r>
            <a:endParaRPr lang="ar-SA" sz="1800" dirty="0">
              <a:solidFill>
                <a:prstClr val="black"/>
              </a:solidFill>
              <a:latin typeface="Raleway" panose="020B0604020202020204" charset="0"/>
            </a:endParaRPr>
          </a:p>
        </p:txBody>
      </p:sp>
      <p:sp>
        <p:nvSpPr>
          <p:cNvPr id="5" name="Rectangle 5"/>
          <p:cNvSpPr/>
          <p:nvPr/>
        </p:nvSpPr>
        <p:spPr>
          <a:xfrm>
            <a:off x="292597" y="115933"/>
            <a:ext cx="4714908" cy="646331"/>
          </a:xfrm>
          <a:prstGeom prst="rect">
            <a:avLst/>
          </a:prstGeom>
        </p:spPr>
        <p:txBody>
          <a:bodyPr wrap="square">
            <a:spAutoFit/>
          </a:bodyPr>
          <a:lstStyle/>
          <a:p>
            <a:pPr lvl="0"/>
            <a:r>
              <a:rPr lang="en-US" sz="1800" dirty="0" smtClean="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Thermal analysis:</a:t>
            </a:r>
          </a:p>
          <a:p>
            <a:pPr lvl="0"/>
            <a:r>
              <a:rPr lang="en-US" sz="1800" dirty="0" smtClean="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Solar Analysis:-</a:t>
            </a:r>
            <a:endParaRPr lang="ar-SA" sz="1800" dirty="0">
              <a:solidFill>
                <a:prstClr val="black"/>
              </a:solidFill>
              <a:effectLst>
                <a:outerShdw blurRad="38100" dist="38100" dir="2700000" algn="tl">
                  <a:srgbClr val="000000">
                    <a:alpha val="43137"/>
                  </a:srgbClr>
                </a:outerShdw>
              </a:effectLst>
              <a:latin typeface="Raleway" panose="020B0604020202020204" charset="0"/>
            </a:endParaRPr>
          </a:p>
        </p:txBody>
      </p:sp>
      <p:sp>
        <p:nvSpPr>
          <p:cNvPr id="16" name="Rectangle 5">
            <a:extLst>
              <a:ext uri="{FF2B5EF4-FFF2-40B4-BE49-F238E27FC236}">
                <a16:creationId xmlns="" xmlns:a16="http://schemas.microsoft.com/office/drawing/2014/main" id="{B4C30F53-7248-4F1D-A587-0B6EEB78855A}"/>
              </a:ext>
            </a:extLst>
          </p:cNvPr>
          <p:cNvSpPr/>
          <p:nvPr/>
        </p:nvSpPr>
        <p:spPr>
          <a:xfrm>
            <a:off x="442912" y="4600320"/>
            <a:ext cx="3371850" cy="215444"/>
          </a:xfrm>
          <a:prstGeom prst="rect">
            <a:avLst/>
          </a:prstGeom>
        </p:spPr>
        <p:txBody>
          <a:bodyPr wrap="square">
            <a:spAutoFit/>
          </a:bodyPr>
          <a:lstStyle/>
          <a:p>
            <a:pPr lvl="0" algn="ctr"/>
            <a:r>
              <a:rPr lang="en-US" sz="800" dirty="0"/>
              <a:t>Building Shadow at 8:00 am on 21th July</a:t>
            </a:r>
            <a:endParaRPr lang="ar-SA" sz="800" dirty="0">
              <a:solidFill>
                <a:prstClr val="black"/>
              </a:solidFill>
            </a:endParaRPr>
          </a:p>
        </p:txBody>
      </p:sp>
      <p:sp>
        <p:nvSpPr>
          <p:cNvPr id="17" name="Rectangle 5">
            <a:extLst>
              <a:ext uri="{FF2B5EF4-FFF2-40B4-BE49-F238E27FC236}">
                <a16:creationId xmlns="" xmlns:a16="http://schemas.microsoft.com/office/drawing/2014/main" id="{9ED03075-7FB3-4510-A1C0-CC7D0BEA4C3E}"/>
              </a:ext>
            </a:extLst>
          </p:cNvPr>
          <p:cNvSpPr/>
          <p:nvPr/>
        </p:nvSpPr>
        <p:spPr>
          <a:xfrm>
            <a:off x="5113850" y="4600320"/>
            <a:ext cx="3371850" cy="246221"/>
          </a:xfrm>
          <a:prstGeom prst="rect">
            <a:avLst/>
          </a:prstGeom>
        </p:spPr>
        <p:txBody>
          <a:bodyPr wrap="square">
            <a:spAutoFit/>
          </a:bodyPr>
          <a:lstStyle/>
          <a:p>
            <a:pPr lvl="0" algn="ctr"/>
            <a:r>
              <a:rPr lang="en-US" sz="1000" dirty="0"/>
              <a:t>Building Shadow at 12:00 pm on 21th July</a:t>
            </a:r>
            <a:endParaRPr lang="ar-SA" sz="1000" dirty="0">
              <a:solidFill>
                <a:prstClr val="black"/>
              </a:solidFill>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51</a:t>
            </a:fld>
            <a:endParaRPr lang="en-US"/>
          </a:p>
        </p:txBody>
      </p:sp>
      <p:pic>
        <p:nvPicPr>
          <p:cNvPr id="1026" name="Picture 2"/>
          <p:cNvPicPr>
            <a:picLocks noChangeAspect="1" noChangeArrowheads="1"/>
          </p:cNvPicPr>
          <p:nvPr/>
        </p:nvPicPr>
        <p:blipFill>
          <a:blip r:embed="rId2"/>
          <a:srcRect/>
          <a:stretch>
            <a:fillRect/>
          </a:stretch>
        </p:blipFill>
        <p:spPr bwMode="auto">
          <a:xfrm>
            <a:off x="4519246" y="1107831"/>
            <a:ext cx="4361351" cy="34553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7" name="Picture 3"/>
          <p:cNvPicPr>
            <a:picLocks noChangeAspect="1" noChangeArrowheads="1"/>
          </p:cNvPicPr>
          <p:nvPr/>
        </p:nvPicPr>
        <p:blipFill>
          <a:blip r:embed="rId3"/>
          <a:srcRect/>
          <a:stretch>
            <a:fillRect/>
          </a:stretch>
        </p:blipFill>
        <p:spPr bwMode="auto">
          <a:xfrm>
            <a:off x="129542" y="1126516"/>
            <a:ext cx="4196276" cy="34191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3491385557"/>
      </p:ext>
    </p:extLst>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03712" y="589346"/>
            <a:ext cx="5198688" cy="461665"/>
          </a:xfrm>
          <a:prstGeom prst="rect">
            <a:avLst/>
          </a:prstGeom>
        </p:spPr>
        <p:txBody>
          <a:bodyPr wrap="square">
            <a:spAutoFit/>
          </a:bodyPr>
          <a:lstStyle/>
          <a:p>
            <a:pPr lvl="0"/>
            <a:r>
              <a:rPr lang="en-US" sz="2400" dirty="0">
                <a:latin typeface="Raleway" panose="020B0604020202020204" charset="0"/>
                <a:ea typeface="Calibri" pitchFamily="34" charset="0"/>
                <a:cs typeface="Times New Roman" pitchFamily="18" charset="0"/>
              </a:rPr>
              <a:t>In A Winter day:</a:t>
            </a:r>
            <a:endParaRPr lang="ar-SA" sz="2400" dirty="0">
              <a:solidFill>
                <a:prstClr val="black"/>
              </a:solidFill>
              <a:latin typeface="Raleway" panose="020B0604020202020204" charset="0"/>
            </a:endParaRPr>
          </a:p>
        </p:txBody>
      </p:sp>
      <p:sp>
        <p:nvSpPr>
          <p:cNvPr id="5" name="Rectangle 5"/>
          <p:cNvSpPr/>
          <p:nvPr/>
        </p:nvSpPr>
        <p:spPr>
          <a:xfrm>
            <a:off x="213466" y="124725"/>
            <a:ext cx="4714908" cy="507831"/>
          </a:xfrm>
          <a:prstGeom prst="rect">
            <a:avLst/>
          </a:prstGeom>
        </p:spPr>
        <p:txBody>
          <a:bodyPr wrap="square">
            <a:spAutoFit/>
          </a:bodyPr>
          <a:lstStyle/>
          <a:p>
            <a:pPr lvl="0"/>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Solar Analysis</a:t>
            </a:r>
            <a:endParaRPr lang="ar-SA" sz="2700" dirty="0">
              <a:solidFill>
                <a:prstClr val="black"/>
              </a:solidFill>
              <a:effectLst>
                <a:outerShdw blurRad="38100" dist="38100" dir="2700000" algn="tl">
                  <a:srgbClr val="000000">
                    <a:alpha val="43137"/>
                  </a:srgbClr>
                </a:outerShdw>
              </a:effectLst>
              <a:latin typeface="Raleway" panose="020B0604020202020204" charset="0"/>
            </a:endParaRPr>
          </a:p>
        </p:txBody>
      </p:sp>
      <p:sp>
        <p:nvSpPr>
          <p:cNvPr id="16" name="Rectangle 5">
            <a:extLst>
              <a:ext uri="{FF2B5EF4-FFF2-40B4-BE49-F238E27FC236}">
                <a16:creationId xmlns="" xmlns:a16="http://schemas.microsoft.com/office/drawing/2014/main" id="{B4C30F53-7248-4F1D-A587-0B6EEB78855A}"/>
              </a:ext>
            </a:extLst>
          </p:cNvPr>
          <p:cNvSpPr/>
          <p:nvPr/>
        </p:nvSpPr>
        <p:spPr>
          <a:xfrm>
            <a:off x="442912" y="4600320"/>
            <a:ext cx="3371850" cy="215444"/>
          </a:xfrm>
          <a:prstGeom prst="rect">
            <a:avLst/>
          </a:prstGeom>
        </p:spPr>
        <p:txBody>
          <a:bodyPr wrap="square">
            <a:spAutoFit/>
          </a:bodyPr>
          <a:lstStyle/>
          <a:p>
            <a:pPr lvl="0" algn="ctr"/>
            <a:r>
              <a:rPr lang="en-US" sz="800" dirty="0"/>
              <a:t>Building Shadow at 8:00 am on 21th January</a:t>
            </a:r>
            <a:endParaRPr lang="ar-SA" sz="800" dirty="0">
              <a:solidFill>
                <a:prstClr val="black"/>
              </a:solidFill>
            </a:endParaRPr>
          </a:p>
        </p:txBody>
      </p:sp>
      <p:sp>
        <p:nvSpPr>
          <p:cNvPr id="17" name="Rectangle 5">
            <a:extLst>
              <a:ext uri="{FF2B5EF4-FFF2-40B4-BE49-F238E27FC236}">
                <a16:creationId xmlns="" xmlns:a16="http://schemas.microsoft.com/office/drawing/2014/main" id="{9ED03075-7FB3-4510-A1C0-CC7D0BEA4C3E}"/>
              </a:ext>
            </a:extLst>
          </p:cNvPr>
          <p:cNvSpPr/>
          <p:nvPr/>
        </p:nvSpPr>
        <p:spPr>
          <a:xfrm>
            <a:off x="5113850" y="4600320"/>
            <a:ext cx="3371850" cy="246221"/>
          </a:xfrm>
          <a:prstGeom prst="rect">
            <a:avLst/>
          </a:prstGeom>
        </p:spPr>
        <p:txBody>
          <a:bodyPr wrap="square">
            <a:spAutoFit/>
          </a:bodyPr>
          <a:lstStyle/>
          <a:p>
            <a:pPr lvl="0" algn="ctr"/>
            <a:r>
              <a:rPr lang="en-US" sz="1000" dirty="0"/>
              <a:t>Building Shadow at 12:00 pm on 21th January</a:t>
            </a:r>
            <a:endParaRPr lang="ar-SA" sz="1000" dirty="0">
              <a:solidFill>
                <a:prstClr val="black"/>
              </a:solidFill>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52</a:t>
            </a:fld>
            <a:endParaRPr lang="en-US"/>
          </a:p>
        </p:txBody>
      </p:sp>
      <p:pic>
        <p:nvPicPr>
          <p:cNvPr id="2050" name="Picture 2"/>
          <p:cNvPicPr>
            <a:picLocks noChangeAspect="1" noChangeArrowheads="1"/>
          </p:cNvPicPr>
          <p:nvPr/>
        </p:nvPicPr>
        <p:blipFill>
          <a:blip r:embed="rId2"/>
          <a:srcRect/>
          <a:stretch>
            <a:fillRect/>
          </a:stretch>
        </p:blipFill>
        <p:spPr bwMode="auto">
          <a:xfrm>
            <a:off x="290148" y="1174140"/>
            <a:ext cx="4149968" cy="33626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1" name="Picture 3"/>
          <p:cNvPicPr>
            <a:picLocks noChangeAspect="1" noChangeArrowheads="1"/>
          </p:cNvPicPr>
          <p:nvPr/>
        </p:nvPicPr>
        <p:blipFill>
          <a:blip r:embed="rId3"/>
          <a:srcRect/>
          <a:stretch>
            <a:fillRect/>
          </a:stretch>
        </p:blipFill>
        <p:spPr bwMode="auto">
          <a:xfrm>
            <a:off x="4750410" y="1178169"/>
            <a:ext cx="4103443" cy="33410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3045652924"/>
      </p:ext>
    </p:extLst>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03712" y="589346"/>
            <a:ext cx="5198688" cy="461665"/>
          </a:xfrm>
          <a:prstGeom prst="rect">
            <a:avLst/>
          </a:prstGeom>
        </p:spPr>
        <p:txBody>
          <a:bodyPr wrap="square">
            <a:spAutoFit/>
          </a:bodyPr>
          <a:lstStyle/>
          <a:p>
            <a:pPr lvl="0"/>
            <a:r>
              <a:rPr lang="en-US" sz="2400" dirty="0">
                <a:latin typeface="Raleway" panose="020B0604020202020204" charset="0"/>
                <a:ea typeface="Calibri" pitchFamily="34" charset="0"/>
                <a:cs typeface="Times New Roman" pitchFamily="18" charset="0"/>
              </a:rPr>
              <a:t>Daylight factor &amp; Shading:</a:t>
            </a:r>
            <a:endParaRPr lang="ar-SA" sz="2400" dirty="0">
              <a:solidFill>
                <a:prstClr val="black"/>
              </a:solidFill>
              <a:latin typeface="Raleway" panose="020B0604020202020204" charset="0"/>
            </a:endParaRPr>
          </a:p>
        </p:txBody>
      </p:sp>
      <p:sp>
        <p:nvSpPr>
          <p:cNvPr id="5" name="Rectangle 5"/>
          <p:cNvSpPr/>
          <p:nvPr/>
        </p:nvSpPr>
        <p:spPr>
          <a:xfrm>
            <a:off x="1303712" y="107140"/>
            <a:ext cx="4714908" cy="507831"/>
          </a:xfrm>
          <a:prstGeom prst="rect">
            <a:avLst/>
          </a:prstGeom>
        </p:spPr>
        <p:txBody>
          <a:bodyPr wrap="square">
            <a:spAutoFit/>
          </a:bodyPr>
          <a:lstStyle/>
          <a:p>
            <a:pPr lvl="0"/>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Solar Analysis</a:t>
            </a:r>
            <a:endParaRPr lang="ar-SA" sz="2700" dirty="0">
              <a:solidFill>
                <a:prstClr val="black"/>
              </a:solidFill>
              <a:effectLst>
                <a:outerShdw blurRad="38100" dist="38100" dir="2700000" algn="tl">
                  <a:srgbClr val="000000">
                    <a:alpha val="43137"/>
                  </a:srgbClr>
                </a:outerShdw>
              </a:effectLst>
              <a:latin typeface="Raleway" panose="020B0604020202020204" charset="0"/>
            </a:endParaRPr>
          </a:p>
        </p:txBody>
      </p:sp>
      <p:sp>
        <p:nvSpPr>
          <p:cNvPr id="16" name="Rectangle 5">
            <a:extLst>
              <a:ext uri="{FF2B5EF4-FFF2-40B4-BE49-F238E27FC236}">
                <a16:creationId xmlns="" xmlns:a16="http://schemas.microsoft.com/office/drawing/2014/main" id="{B4C30F53-7248-4F1D-A587-0B6EEB78855A}"/>
              </a:ext>
            </a:extLst>
          </p:cNvPr>
          <p:cNvSpPr/>
          <p:nvPr/>
        </p:nvSpPr>
        <p:spPr>
          <a:xfrm>
            <a:off x="-686009" y="4622403"/>
            <a:ext cx="3371850" cy="215444"/>
          </a:xfrm>
          <a:prstGeom prst="rect">
            <a:avLst/>
          </a:prstGeom>
        </p:spPr>
        <p:txBody>
          <a:bodyPr wrap="square">
            <a:spAutoFit/>
          </a:bodyPr>
          <a:lstStyle/>
          <a:p>
            <a:pPr lvl="0" algn="ctr"/>
            <a:r>
              <a:rPr lang="en-US" sz="800" dirty="0"/>
              <a:t>Daylight Factor exceeds limit</a:t>
            </a:r>
            <a:endParaRPr lang="ar-SA" sz="800" dirty="0">
              <a:solidFill>
                <a:prstClr val="black"/>
              </a:solidFill>
            </a:endParaRPr>
          </a:p>
        </p:txBody>
      </p:sp>
      <p:sp>
        <p:nvSpPr>
          <p:cNvPr id="2" name="Arrow: Right 1">
            <a:extLst>
              <a:ext uri="{FF2B5EF4-FFF2-40B4-BE49-F238E27FC236}">
                <a16:creationId xmlns="" xmlns:a16="http://schemas.microsoft.com/office/drawing/2014/main" id="{D21E0FDA-392A-42AE-B703-C9490510A0E1}"/>
              </a:ext>
            </a:extLst>
          </p:cNvPr>
          <p:cNvSpPr/>
          <p:nvPr/>
        </p:nvSpPr>
        <p:spPr>
          <a:xfrm>
            <a:off x="4260176" y="2755367"/>
            <a:ext cx="639901" cy="3273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5">
            <a:extLst>
              <a:ext uri="{FF2B5EF4-FFF2-40B4-BE49-F238E27FC236}">
                <a16:creationId xmlns="" xmlns:a16="http://schemas.microsoft.com/office/drawing/2014/main" id="{00C8761B-59FB-41C6-8D36-E5E7FFBA3C54}"/>
              </a:ext>
            </a:extLst>
          </p:cNvPr>
          <p:cNvSpPr/>
          <p:nvPr/>
        </p:nvSpPr>
        <p:spPr>
          <a:xfrm>
            <a:off x="2914757" y="4730125"/>
            <a:ext cx="3371850" cy="215444"/>
          </a:xfrm>
          <a:prstGeom prst="rect">
            <a:avLst/>
          </a:prstGeom>
        </p:spPr>
        <p:txBody>
          <a:bodyPr wrap="square">
            <a:spAutoFit/>
          </a:bodyPr>
          <a:lstStyle/>
          <a:p>
            <a:pPr lvl="0" algn="ctr"/>
            <a:r>
              <a:rPr lang="en-US" sz="800" dirty="0"/>
              <a:t>Louvers or steel covering </a:t>
            </a:r>
            <a:endParaRPr lang="ar-SA" sz="800" dirty="0">
              <a:solidFill>
                <a:prstClr val="black"/>
              </a:solidFill>
            </a:endParaRPr>
          </a:p>
        </p:txBody>
      </p:sp>
      <p:sp>
        <p:nvSpPr>
          <p:cNvPr id="3" name="عنصر نائب لرقم الشريحة 2"/>
          <p:cNvSpPr>
            <a:spLocks noGrp="1"/>
          </p:cNvSpPr>
          <p:nvPr>
            <p:ph type="sldNum" sz="quarter" idx="12"/>
          </p:nvPr>
        </p:nvSpPr>
        <p:spPr/>
        <p:txBody>
          <a:bodyPr/>
          <a:lstStyle/>
          <a:p>
            <a:fld id="{48F06183-7479-4AAB-8382-9CEE9CE9D8BB}" type="slidenum">
              <a:rPr lang="en-US" smtClean="0"/>
              <a:pPr/>
              <a:t>53</a:t>
            </a:fld>
            <a:endParaRPr lang="en-US"/>
          </a:p>
        </p:txBody>
      </p:sp>
      <p:pic>
        <p:nvPicPr>
          <p:cNvPr id="14" name="صورة 13" descr="dfgdfd.PNG"/>
          <p:cNvPicPr/>
          <p:nvPr/>
        </p:nvPicPr>
        <p:blipFill>
          <a:blip r:embed="rId2" cstate="print"/>
          <a:stretch>
            <a:fillRect/>
          </a:stretch>
        </p:blipFill>
        <p:spPr>
          <a:xfrm>
            <a:off x="662292" y="1227886"/>
            <a:ext cx="3189862" cy="3420064"/>
          </a:xfrm>
          <a:prstGeom prst="rect">
            <a:avLst/>
          </a:prstGeom>
        </p:spPr>
      </p:pic>
      <p:pic>
        <p:nvPicPr>
          <p:cNvPr id="15" name="صورة 14" descr="التقاط.PNG"/>
          <p:cNvPicPr/>
          <p:nvPr/>
        </p:nvPicPr>
        <p:blipFill>
          <a:blip r:embed="rId3" cstate="print"/>
          <a:stretch>
            <a:fillRect/>
          </a:stretch>
        </p:blipFill>
        <p:spPr>
          <a:xfrm>
            <a:off x="5240216" y="1230923"/>
            <a:ext cx="2841412" cy="3332284"/>
          </a:xfrm>
          <a:prstGeom prst="rect">
            <a:avLst/>
          </a:prstGeom>
        </p:spPr>
      </p:pic>
    </p:spTree>
    <p:extLst>
      <p:ext uri="{BB962C8B-B14F-4D97-AF65-F5344CB8AC3E}">
        <p14:creationId xmlns="" xmlns:p14="http://schemas.microsoft.com/office/powerpoint/2010/main" val="3570261027"/>
      </p:ext>
    </p:extLst>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p:nvPr/>
        </p:nvSpPr>
        <p:spPr>
          <a:xfrm>
            <a:off x="741829" y="420097"/>
            <a:ext cx="3371850" cy="461665"/>
          </a:xfrm>
          <a:prstGeom prst="rect">
            <a:avLst/>
          </a:prstGeom>
        </p:spPr>
        <p:txBody>
          <a:bodyPr wrap="square">
            <a:spAutoFit/>
          </a:bodyPr>
          <a:lstStyle/>
          <a:p>
            <a:pPr lvl="0"/>
            <a:r>
              <a:rPr lang="en-US" sz="2400" b="1" dirty="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U-value </a:t>
            </a:r>
            <a:r>
              <a:rPr lang="en-US" sz="24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endParaRPr lang="ar-SA" sz="2400" b="1" dirty="0">
              <a:solidFill>
                <a:prstClr val="black"/>
              </a:solidFill>
              <a:effectLst>
                <a:outerShdw blurRad="38100" dist="38100" dir="2700000" algn="tl">
                  <a:srgbClr val="000000">
                    <a:alpha val="43137"/>
                  </a:srgbClr>
                </a:outerShdw>
              </a:effectLst>
            </a:endParaRPr>
          </a:p>
        </p:txBody>
      </p:sp>
      <p:sp>
        <p:nvSpPr>
          <p:cNvPr id="9" name="Rectangle 5">
            <a:extLst>
              <a:ext uri="{FF2B5EF4-FFF2-40B4-BE49-F238E27FC236}">
                <a16:creationId xmlns="" xmlns:a16="http://schemas.microsoft.com/office/drawing/2014/main" id="{F7ECAF4D-8608-4277-B681-4C60D1336EAB}"/>
              </a:ext>
            </a:extLst>
          </p:cNvPr>
          <p:cNvSpPr/>
          <p:nvPr/>
        </p:nvSpPr>
        <p:spPr>
          <a:xfrm>
            <a:off x="4994994" y="2879526"/>
            <a:ext cx="3371850" cy="246221"/>
          </a:xfrm>
          <a:prstGeom prst="rect">
            <a:avLst/>
          </a:prstGeom>
        </p:spPr>
        <p:txBody>
          <a:bodyPr wrap="square">
            <a:spAutoFit/>
          </a:bodyPr>
          <a:lstStyle/>
          <a:p>
            <a:pPr lvl="0" algn="ctr"/>
            <a:r>
              <a:rPr lang="en-US" sz="1000" dirty="0">
                <a:latin typeface="Times New Roman" pitchFamily="18" charset="0"/>
                <a:ea typeface="Calibri" pitchFamily="34" charset="0"/>
                <a:cs typeface="Times New Roman" pitchFamily="18" charset="0"/>
              </a:rPr>
              <a:t>External wall section</a:t>
            </a:r>
            <a:endParaRPr lang="ar-SA" sz="1000" dirty="0">
              <a:solidFill>
                <a:prstClr val="black"/>
              </a:solidFill>
            </a:endParaRPr>
          </a:p>
        </p:txBody>
      </p:sp>
      <p:sp>
        <p:nvSpPr>
          <p:cNvPr id="13" name="Rectangle 5">
            <a:extLst>
              <a:ext uri="{FF2B5EF4-FFF2-40B4-BE49-F238E27FC236}">
                <a16:creationId xmlns="" xmlns:a16="http://schemas.microsoft.com/office/drawing/2014/main" id="{0F02824D-98DD-4124-9470-094DD29FC67C}"/>
              </a:ext>
            </a:extLst>
          </p:cNvPr>
          <p:cNvSpPr/>
          <p:nvPr/>
        </p:nvSpPr>
        <p:spPr>
          <a:xfrm>
            <a:off x="5111584" y="4763372"/>
            <a:ext cx="3371850" cy="246221"/>
          </a:xfrm>
          <a:prstGeom prst="rect">
            <a:avLst/>
          </a:prstGeom>
        </p:spPr>
        <p:txBody>
          <a:bodyPr wrap="square">
            <a:spAutoFit/>
          </a:bodyPr>
          <a:lstStyle/>
          <a:p>
            <a:pPr lvl="0" algn="ctr"/>
            <a:r>
              <a:rPr lang="en-US" sz="1000" dirty="0">
                <a:latin typeface="Times New Roman" pitchFamily="18" charset="0"/>
                <a:ea typeface="Calibri" pitchFamily="34" charset="0"/>
                <a:cs typeface="Times New Roman" pitchFamily="18" charset="0"/>
              </a:rPr>
              <a:t>Roof Section</a:t>
            </a:r>
            <a:endParaRPr lang="ar-SA" sz="1000" dirty="0">
              <a:solidFill>
                <a:prstClr val="black"/>
              </a:solidFill>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54</a:t>
            </a:fld>
            <a:endParaRPr lang="en-US"/>
          </a:p>
        </p:txBody>
      </p:sp>
      <p:pic>
        <p:nvPicPr>
          <p:cNvPr id="11" name="صورة 10"/>
          <p:cNvPicPr/>
          <p:nvPr/>
        </p:nvPicPr>
        <p:blipFill>
          <a:blip r:embed="rId2" cstate="print"/>
          <a:srcRect/>
          <a:stretch>
            <a:fillRect/>
          </a:stretch>
        </p:blipFill>
        <p:spPr bwMode="auto">
          <a:xfrm>
            <a:off x="5710136" y="1264596"/>
            <a:ext cx="2088642" cy="1584112"/>
          </a:xfrm>
          <a:prstGeom prst="rect">
            <a:avLst/>
          </a:prstGeom>
          <a:noFill/>
          <a:ln w="9525">
            <a:noFill/>
            <a:miter lim="800000"/>
            <a:headEnd/>
            <a:tailEnd/>
          </a:ln>
        </p:spPr>
      </p:pic>
      <p:pic>
        <p:nvPicPr>
          <p:cNvPr id="14" name="صورة 13"/>
          <p:cNvPicPr/>
          <p:nvPr/>
        </p:nvPicPr>
        <p:blipFill>
          <a:blip r:embed="rId2" cstate="print"/>
          <a:srcRect/>
          <a:stretch>
            <a:fillRect/>
          </a:stretch>
        </p:blipFill>
        <p:spPr bwMode="auto">
          <a:xfrm>
            <a:off x="5864469" y="3148809"/>
            <a:ext cx="1879738" cy="1686960"/>
          </a:xfrm>
          <a:prstGeom prst="rect">
            <a:avLst/>
          </a:prstGeom>
          <a:noFill/>
          <a:ln w="9525">
            <a:noFill/>
            <a:miter lim="800000"/>
            <a:headEnd/>
            <a:tailEnd/>
          </a:ln>
        </p:spPr>
      </p:pic>
      <p:graphicFrame>
        <p:nvGraphicFramePr>
          <p:cNvPr id="10" name="جدول 9"/>
          <p:cNvGraphicFramePr>
            <a:graphicFrameLocks noGrp="1"/>
          </p:cNvGraphicFramePr>
          <p:nvPr/>
        </p:nvGraphicFramePr>
        <p:xfrm>
          <a:off x="556846" y="1621203"/>
          <a:ext cx="4331970" cy="2256588"/>
        </p:xfrm>
        <a:graphic>
          <a:graphicData uri="http://schemas.openxmlformats.org/drawingml/2006/table">
            <a:tbl>
              <a:tblPr>
                <a:tableStyleId>{22838BEF-8BB2-4498-84A7-C5851F593DF1}</a:tableStyleId>
              </a:tblPr>
              <a:tblGrid>
                <a:gridCol w="1462850"/>
                <a:gridCol w="1434560"/>
                <a:gridCol w="1434560"/>
              </a:tblGrid>
              <a:tr h="472037">
                <a:tc>
                  <a:txBody>
                    <a:bodyPr/>
                    <a:lstStyle/>
                    <a:p>
                      <a:pPr marL="0" marR="0" algn="ctr">
                        <a:lnSpc>
                          <a:spcPct val="115000"/>
                        </a:lnSpc>
                        <a:spcBef>
                          <a:spcPts val="0"/>
                        </a:spcBef>
                        <a:spcAft>
                          <a:spcPts val="0"/>
                        </a:spcAft>
                        <a:tabLst>
                          <a:tab pos="2009775" algn="l"/>
                        </a:tabLst>
                      </a:pPr>
                      <a:r>
                        <a:rPr lang="en-US" sz="1400" dirty="0">
                          <a:solidFill>
                            <a:srgbClr val="000000"/>
                          </a:solidFill>
                          <a:latin typeface="Times New Roman" pitchFamily="18" charset="0"/>
                          <a:ea typeface="Calibri"/>
                          <a:cs typeface="Times New Roman" pitchFamily="18" charset="0"/>
                        </a:rPr>
                        <a:t>Part</a:t>
                      </a: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U value before (W/m².K)</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U value after (W/m².K)</a:t>
                      </a:r>
                      <a:endParaRPr lang="en-US" sz="1500" dirty="0">
                        <a:solidFill>
                          <a:srgbClr val="000000"/>
                        </a:solidFill>
                        <a:latin typeface="Times New Roman" pitchFamily="18" charset="0"/>
                        <a:ea typeface="Calibri"/>
                        <a:cs typeface="Times New Roman" pitchFamily="18" charset="0"/>
                      </a:endParaRPr>
                    </a:p>
                  </a:txBody>
                  <a:tcPr marL="51435" marR="51435" marT="0" marB="0"/>
                </a:tc>
              </a:tr>
              <a:tr h="432702">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External walls</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0.675</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smtClean="0">
                          <a:latin typeface="Times New Roman" pitchFamily="18" charset="0"/>
                          <a:cs typeface="Times New Roman" pitchFamily="18" charset="0"/>
                        </a:rPr>
                        <a:t>0.455</a:t>
                      </a:r>
                      <a:endParaRPr lang="en-US" sz="1500" dirty="0">
                        <a:solidFill>
                          <a:srgbClr val="000000"/>
                        </a:solidFill>
                        <a:latin typeface="Times New Roman" pitchFamily="18" charset="0"/>
                        <a:ea typeface="Calibri"/>
                        <a:cs typeface="Times New Roman" pitchFamily="18" charset="0"/>
                      </a:endParaRPr>
                    </a:p>
                  </a:txBody>
                  <a:tcPr marL="51435" marR="51435" marT="0" marB="0"/>
                </a:tc>
              </a:tr>
              <a:tr h="432702">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Floor</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1.90</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indent="0" algn="ctr" defTabSz="914400" rtl="1" eaLnBrk="1" fontAlgn="auto" latinLnBrk="0" hangingPunct="1">
                        <a:lnSpc>
                          <a:spcPct val="115000"/>
                        </a:lnSpc>
                        <a:spcBef>
                          <a:spcPts val="0"/>
                        </a:spcBef>
                        <a:spcAft>
                          <a:spcPts val="0"/>
                        </a:spcAft>
                        <a:buClrTx/>
                        <a:buSzTx/>
                        <a:buFontTx/>
                        <a:buNone/>
                        <a:tabLst>
                          <a:tab pos="2009775" algn="l"/>
                        </a:tabLst>
                        <a:defRPr/>
                      </a:pPr>
                      <a:r>
                        <a:rPr lang="en-US" sz="1500" dirty="0" smtClean="0">
                          <a:latin typeface="Times New Roman" pitchFamily="18" charset="0"/>
                          <a:cs typeface="Times New Roman" pitchFamily="18" charset="0"/>
                        </a:rPr>
                        <a:t>0.478</a:t>
                      </a:r>
                      <a:endParaRPr lang="en-US" sz="1500" dirty="0" smtClean="0">
                        <a:solidFill>
                          <a:srgbClr val="000000"/>
                        </a:solidFill>
                        <a:latin typeface="Times New Roman" pitchFamily="18" charset="0"/>
                        <a:ea typeface="Calibri"/>
                        <a:cs typeface="Times New Roman" pitchFamily="18" charset="0"/>
                      </a:endParaRPr>
                    </a:p>
                  </a:txBody>
                  <a:tcPr marL="51435" marR="51435" marT="0" marB="0"/>
                </a:tc>
              </a:tr>
              <a:tr h="432702">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Roof</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2.738</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indent="0" algn="ctr" defTabSz="914400" rtl="1" eaLnBrk="1" fontAlgn="auto" latinLnBrk="0" hangingPunct="1">
                        <a:lnSpc>
                          <a:spcPct val="115000"/>
                        </a:lnSpc>
                        <a:spcBef>
                          <a:spcPts val="0"/>
                        </a:spcBef>
                        <a:spcAft>
                          <a:spcPts val="0"/>
                        </a:spcAft>
                        <a:buClrTx/>
                        <a:buSzTx/>
                        <a:buFontTx/>
                        <a:buNone/>
                        <a:tabLst>
                          <a:tab pos="2009775" algn="l"/>
                        </a:tabLst>
                        <a:defRPr/>
                      </a:pPr>
                      <a:r>
                        <a:rPr lang="en-US" sz="1500" dirty="0" smtClean="0">
                          <a:latin typeface="Times New Roman" pitchFamily="18" charset="0"/>
                          <a:cs typeface="Times New Roman" pitchFamily="18" charset="0"/>
                        </a:rPr>
                        <a:t>0.472</a:t>
                      </a:r>
                      <a:endParaRPr lang="en-US" sz="1500" dirty="0" smtClean="0">
                        <a:solidFill>
                          <a:srgbClr val="000000"/>
                        </a:solidFill>
                        <a:latin typeface="Times New Roman" pitchFamily="18" charset="0"/>
                        <a:ea typeface="Calibri"/>
                        <a:cs typeface="Times New Roman" pitchFamily="18" charset="0"/>
                      </a:endParaRPr>
                    </a:p>
                  </a:txBody>
                  <a:tcPr marL="51435" marR="51435" marT="0" marB="0"/>
                </a:tc>
              </a:tr>
              <a:tr h="432702">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Window</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algn="ctr">
                        <a:lnSpc>
                          <a:spcPct val="115000"/>
                        </a:lnSpc>
                        <a:spcBef>
                          <a:spcPts val="0"/>
                        </a:spcBef>
                        <a:spcAft>
                          <a:spcPts val="0"/>
                        </a:spcAft>
                        <a:tabLst>
                          <a:tab pos="2009775" algn="l"/>
                        </a:tabLst>
                      </a:pPr>
                      <a:r>
                        <a:rPr lang="en-US" sz="1500" dirty="0">
                          <a:latin typeface="Times New Roman" pitchFamily="18" charset="0"/>
                          <a:cs typeface="Times New Roman" pitchFamily="18" charset="0"/>
                        </a:rPr>
                        <a:t>2.70</a:t>
                      </a:r>
                      <a:endParaRPr lang="en-US" sz="1500" dirty="0">
                        <a:solidFill>
                          <a:srgbClr val="000000"/>
                        </a:solidFill>
                        <a:latin typeface="Times New Roman" pitchFamily="18" charset="0"/>
                        <a:ea typeface="Calibri"/>
                        <a:cs typeface="Times New Roman" pitchFamily="18" charset="0"/>
                      </a:endParaRPr>
                    </a:p>
                  </a:txBody>
                  <a:tcPr marL="51435" marR="51435" marT="0" marB="0"/>
                </a:tc>
                <a:tc>
                  <a:txBody>
                    <a:bodyPr/>
                    <a:lstStyle/>
                    <a:p>
                      <a:pPr marL="0" marR="0" indent="0" algn="ctr" defTabSz="914400" rtl="1" eaLnBrk="1" fontAlgn="auto" latinLnBrk="0" hangingPunct="1">
                        <a:lnSpc>
                          <a:spcPct val="115000"/>
                        </a:lnSpc>
                        <a:spcBef>
                          <a:spcPts val="0"/>
                        </a:spcBef>
                        <a:spcAft>
                          <a:spcPts val="0"/>
                        </a:spcAft>
                        <a:buClrTx/>
                        <a:buSzTx/>
                        <a:buFontTx/>
                        <a:buNone/>
                        <a:tabLst>
                          <a:tab pos="2009775" algn="l"/>
                        </a:tabLst>
                        <a:defRPr/>
                      </a:pPr>
                      <a:r>
                        <a:rPr lang="en-US" sz="1500" dirty="0" smtClean="0">
                          <a:latin typeface="Times New Roman" pitchFamily="18" charset="0"/>
                          <a:cs typeface="Times New Roman" pitchFamily="18" charset="0"/>
                        </a:rPr>
                        <a:t>1.761</a:t>
                      </a:r>
                      <a:endParaRPr lang="en-US" sz="1500" dirty="0" smtClean="0">
                        <a:solidFill>
                          <a:srgbClr val="000000"/>
                        </a:solidFill>
                        <a:latin typeface="Times New Roman" pitchFamily="18" charset="0"/>
                        <a:ea typeface="Calibri"/>
                        <a:cs typeface="Times New Roman" pitchFamily="18" charset="0"/>
                      </a:endParaRPr>
                    </a:p>
                  </a:txBody>
                  <a:tcPr marL="51435" marR="51435" marT="0" marB="0"/>
                </a:tc>
              </a:tr>
            </a:tbl>
          </a:graphicData>
        </a:graphic>
      </p:graphicFrame>
    </p:spTree>
    <p:extLst>
      <p:ext uri="{BB962C8B-B14F-4D97-AF65-F5344CB8AC3E}">
        <p14:creationId xmlns="" xmlns:p14="http://schemas.microsoft.com/office/powerpoint/2010/main" val="2870911122"/>
      </p:ext>
    </p:extLst>
  </p:cSld>
  <p:clrMapOvr>
    <a:masterClrMapping/>
  </p:clrMapOvr>
  <p:transition>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33047" y="430823"/>
            <a:ext cx="4743450" cy="415498"/>
          </a:xfrm>
          <a:prstGeom prst="rect">
            <a:avLst/>
          </a:prstGeom>
        </p:spPr>
        <p:txBody>
          <a:bodyPr wrap="square">
            <a:spAutoFit/>
          </a:bodyPr>
          <a:lstStyle/>
          <a:p>
            <a:pPr lvl="0"/>
            <a:r>
              <a:rPr lang="en-US" sz="2100" dirty="0">
                <a:solidFill>
                  <a:prstClr val="black"/>
                </a:solidFill>
                <a:latin typeface="Raleway" panose="020B0604020202020204" charset="0"/>
                <a:cs typeface="Times New Roman" pitchFamily="18" charset="0"/>
              </a:rPr>
              <a:t>Heating and Cooling Load</a:t>
            </a:r>
          </a:p>
        </p:txBody>
      </p:sp>
      <p:sp>
        <p:nvSpPr>
          <p:cNvPr id="13" name="Rectangle 12">
            <a:extLst>
              <a:ext uri="{FF2B5EF4-FFF2-40B4-BE49-F238E27FC236}">
                <a16:creationId xmlns="" xmlns:a16="http://schemas.microsoft.com/office/drawing/2014/main" id="{E376880E-4115-40A5-8273-FF7C0B89D468}"/>
              </a:ext>
            </a:extLst>
          </p:cNvPr>
          <p:cNvSpPr/>
          <p:nvPr/>
        </p:nvSpPr>
        <p:spPr>
          <a:xfrm>
            <a:off x="0" y="1775728"/>
            <a:ext cx="4743450" cy="646331"/>
          </a:xfrm>
          <a:prstGeom prst="rect">
            <a:avLst/>
          </a:prstGeom>
        </p:spPr>
        <p:txBody>
          <a:bodyPr wrap="square">
            <a:spAutoFit/>
          </a:bodyPr>
          <a:lstStyle/>
          <a:p>
            <a:pPr lvl="0"/>
            <a:r>
              <a:rPr lang="en-US" sz="1800" b="1" i="1" dirty="0">
                <a:solidFill>
                  <a:prstClr val="black"/>
                </a:solidFill>
                <a:latin typeface="Raleway" panose="020B0604020202020204" charset="0"/>
                <a:cs typeface="Times New Roman" pitchFamily="18" charset="0"/>
              </a:rPr>
              <a:t>Total Heating Capacity = </a:t>
            </a:r>
            <a:r>
              <a:rPr lang="en-US" sz="1800" b="1" i="1" dirty="0" smtClean="0">
                <a:solidFill>
                  <a:prstClr val="black"/>
                </a:solidFill>
                <a:latin typeface="Raleway" panose="020B0604020202020204" charset="0"/>
                <a:cs typeface="Times New Roman" pitchFamily="18" charset="0"/>
              </a:rPr>
              <a:t>72.80kW </a:t>
            </a:r>
            <a:endParaRPr lang="en-US" sz="1800" b="1" i="1" dirty="0">
              <a:solidFill>
                <a:prstClr val="black"/>
              </a:solidFill>
              <a:latin typeface="Raleway" panose="020B0604020202020204" charset="0"/>
              <a:cs typeface="Times New Roman" pitchFamily="18" charset="0"/>
            </a:endParaRPr>
          </a:p>
          <a:p>
            <a:pPr lvl="0"/>
            <a:r>
              <a:rPr lang="en-US" sz="1800" b="1" i="1" dirty="0">
                <a:solidFill>
                  <a:prstClr val="black"/>
                </a:solidFill>
                <a:latin typeface="Raleway" panose="020B0604020202020204" charset="0"/>
                <a:cs typeface="Times New Roman" pitchFamily="18" charset="0"/>
              </a:rPr>
              <a:t>Total Cooling Capacity = </a:t>
            </a:r>
            <a:r>
              <a:rPr lang="en-US" sz="1800" b="1" i="1" dirty="0" smtClean="0">
                <a:solidFill>
                  <a:prstClr val="black"/>
                </a:solidFill>
                <a:latin typeface="Raleway" panose="020B0604020202020204" charset="0"/>
                <a:cs typeface="Times New Roman" pitchFamily="18" charset="0"/>
              </a:rPr>
              <a:t>147.59kW</a:t>
            </a:r>
            <a:endParaRPr lang="en-US" sz="1800" b="1" i="1" dirty="0">
              <a:solidFill>
                <a:prstClr val="black"/>
              </a:solidFill>
              <a:latin typeface="Raleway" panose="020B0604020202020204"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55</a:t>
            </a:fld>
            <a:endParaRPr lang="en-US"/>
          </a:p>
        </p:txBody>
      </p:sp>
      <p:pic>
        <p:nvPicPr>
          <p:cNvPr id="9" name="صورة 8"/>
          <p:cNvPicPr/>
          <p:nvPr/>
        </p:nvPicPr>
        <p:blipFill>
          <a:blip r:embed="rId2" cstate="print"/>
          <a:srcRect/>
          <a:stretch>
            <a:fillRect/>
          </a:stretch>
        </p:blipFill>
        <p:spPr bwMode="auto">
          <a:xfrm>
            <a:off x="4756638" y="1301261"/>
            <a:ext cx="4206652" cy="3121270"/>
          </a:xfrm>
          <a:prstGeom prst="rect">
            <a:avLst/>
          </a:prstGeom>
          <a:noFill/>
          <a:ln w="9525">
            <a:noFill/>
            <a:miter lim="800000"/>
            <a:headEnd/>
            <a:tailEnd/>
          </a:ln>
        </p:spPr>
      </p:pic>
    </p:spTree>
    <p:extLst>
      <p:ext uri="{BB962C8B-B14F-4D97-AF65-F5344CB8AC3E}">
        <p14:creationId xmlns="" xmlns:p14="http://schemas.microsoft.com/office/powerpoint/2010/main" val="4170949919"/>
      </p:ext>
    </p:extLst>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2708" y="474785"/>
            <a:ext cx="4743450" cy="415498"/>
          </a:xfrm>
          <a:prstGeom prst="rect">
            <a:avLst/>
          </a:prstGeom>
        </p:spPr>
        <p:txBody>
          <a:bodyPr wrap="square">
            <a:spAutoFit/>
          </a:bodyPr>
          <a:lstStyle/>
          <a:p>
            <a:pPr lvl="0"/>
            <a:r>
              <a:rPr lang="en-US" sz="2100" dirty="0">
                <a:solidFill>
                  <a:prstClr val="black"/>
                </a:solidFill>
                <a:latin typeface="Raleway" panose="020B0604020202020204" charset="0"/>
                <a:cs typeface="Times New Roman" pitchFamily="18" charset="0"/>
              </a:rPr>
              <a:t>Thermal Comfort</a:t>
            </a:r>
          </a:p>
        </p:txBody>
      </p:sp>
      <p:sp>
        <p:nvSpPr>
          <p:cNvPr id="9" name="Rectangle 5">
            <a:extLst>
              <a:ext uri="{FF2B5EF4-FFF2-40B4-BE49-F238E27FC236}">
                <a16:creationId xmlns="" xmlns:a16="http://schemas.microsoft.com/office/drawing/2014/main" id="{6E3DC463-7895-4666-BA10-0AA0CF5CCEA0}"/>
              </a:ext>
            </a:extLst>
          </p:cNvPr>
          <p:cNvSpPr/>
          <p:nvPr/>
        </p:nvSpPr>
        <p:spPr>
          <a:xfrm>
            <a:off x="1948680" y="4313939"/>
            <a:ext cx="5000456" cy="246221"/>
          </a:xfrm>
          <a:prstGeom prst="rect">
            <a:avLst/>
          </a:prstGeom>
        </p:spPr>
        <p:txBody>
          <a:bodyPr wrap="square">
            <a:spAutoFit/>
          </a:bodyPr>
          <a:lstStyle/>
          <a:p>
            <a:pPr lvl="0" algn="ctr"/>
            <a:r>
              <a:rPr lang="en-US" sz="1000" dirty="0">
                <a:solidFill>
                  <a:srgbClr val="7030A0"/>
                </a:solidFill>
                <a:latin typeface="Times New Roman" pitchFamily="18" charset="0"/>
                <a:ea typeface="Calibri" pitchFamily="34" charset="0"/>
                <a:cs typeface="Times New Roman" pitchFamily="18" charset="0"/>
              </a:rPr>
              <a:t>PMV Set</a:t>
            </a:r>
            <a:endParaRPr lang="ar-SA" sz="1000" dirty="0">
              <a:solidFill>
                <a:srgbClr val="7030A0"/>
              </a:solidFill>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56</a:t>
            </a:fld>
            <a:endParaRPr lang="en-US"/>
          </a:p>
        </p:txBody>
      </p:sp>
      <p:pic>
        <p:nvPicPr>
          <p:cNvPr id="7" name="صورة 6"/>
          <p:cNvPicPr/>
          <p:nvPr/>
        </p:nvPicPr>
        <p:blipFill>
          <a:blip r:embed="rId2" cstate="print"/>
          <a:srcRect/>
          <a:stretch>
            <a:fillRect/>
          </a:stretch>
        </p:blipFill>
        <p:spPr bwMode="auto">
          <a:xfrm>
            <a:off x="467489" y="1548195"/>
            <a:ext cx="8069841" cy="25486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1054974955"/>
      </p:ext>
    </p:extLst>
  </p:cSld>
  <p:clrMapOvr>
    <a:masterClrMapping/>
  </p:clrMapOvr>
  <p:transition>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48F06183-7479-4AAB-8382-9CEE9CE9D8BB}" type="slidenum">
              <a:rPr lang="en-US" smtClean="0"/>
              <a:pPr/>
              <a:t>57</a:t>
            </a:fld>
            <a:endParaRPr lang="en-US"/>
          </a:p>
        </p:txBody>
      </p:sp>
      <p:sp>
        <p:nvSpPr>
          <p:cNvPr id="5" name="Rectangle 5"/>
          <p:cNvSpPr/>
          <p:nvPr/>
        </p:nvSpPr>
        <p:spPr>
          <a:xfrm>
            <a:off x="562708" y="474784"/>
            <a:ext cx="4743450" cy="415498"/>
          </a:xfrm>
          <a:prstGeom prst="rect">
            <a:avLst/>
          </a:prstGeom>
        </p:spPr>
        <p:txBody>
          <a:bodyPr wrap="square">
            <a:spAutoFit/>
          </a:bodyPr>
          <a:lstStyle/>
          <a:p>
            <a:pPr lvl="0"/>
            <a:r>
              <a:rPr lang="en-US" sz="2100" dirty="0">
                <a:solidFill>
                  <a:prstClr val="black"/>
                </a:solidFill>
                <a:latin typeface="Raleway" panose="020B0604020202020204" charset="0"/>
                <a:cs typeface="Times New Roman" pitchFamily="18" charset="0"/>
              </a:rPr>
              <a:t>Energy </a:t>
            </a:r>
            <a:r>
              <a:rPr lang="en-US" sz="2100" dirty="0" smtClean="0">
                <a:solidFill>
                  <a:prstClr val="black"/>
                </a:solidFill>
                <a:latin typeface="Raleway" panose="020B0604020202020204" charset="0"/>
                <a:cs typeface="Times New Roman" pitchFamily="18" charset="0"/>
              </a:rPr>
              <a:t>Consumption:</a:t>
            </a:r>
            <a:endParaRPr lang="en-US" sz="2100" dirty="0">
              <a:solidFill>
                <a:prstClr val="black"/>
              </a:solidFill>
              <a:latin typeface="Raleway" panose="020B0604020202020204" charset="0"/>
              <a:cs typeface="Times New Roman" pitchFamily="18" charset="0"/>
            </a:endParaRPr>
          </a:p>
        </p:txBody>
      </p:sp>
      <p:sp>
        <p:nvSpPr>
          <p:cNvPr id="6" name="Rectangle 5">
            <a:extLst>
              <a:ext uri="{FF2B5EF4-FFF2-40B4-BE49-F238E27FC236}">
                <a16:creationId xmlns="" xmlns:a16="http://schemas.microsoft.com/office/drawing/2014/main" id="{846512A6-B37B-4E76-A9A3-D44763A26797}"/>
              </a:ext>
            </a:extLst>
          </p:cNvPr>
          <p:cNvSpPr/>
          <p:nvPr/>
        </p:nvSpPr>
        <p:spPr>
          <a:xfrm>
            <a:off x="122123" y="1662468"/>
            <a:ext cx="5000456" cy="338554"/>
          </a:xfrm>
          <a:prstGeom prst="rect">
            <a:avLst/>
          </a:prstGeom>
        </p:spPr>
        <p:txBody>
          <a:bodyPr wrap="square">
            <a:spAutoFit/>
          </a:bodyPr>
          <a:lstStyle/>
          <a:p>
            <a:pPr lvl="0" algn="ctr"/>
            <a:r>
              <a:rPr lang="en-US" sz="1600" b="1" dirty="0">
                <a:solidFill>
                  <a:srgbClr val="FF0000"/>
                </a:solidFill>
                <a:latin typeface="Times New Roman" pitchFamily="18" charset="0"/>
                <a:ea typeface="Calibri" pitchFamily="34" charset="0"/>
                <a:cs typeface="Times New Roman" pitchFamily="18" charset="0"/>
              </a:rPr>
              <a:t>Site Energy/ m2</a:t>
            </a:r>
            <a:endParaRPr lang="ar-SA" sz="1600" b="1" dirty="0">
              <a:solidFill>
                <a:srgbClr val="FF0000"/>
              </a:solidFill>
            </a:endParaRPr>
          </a:p>
        </p:txBody>
      </p:sp>
      <p:pic>
        <p:nvPicPr>
          <p:cNvPr id="7" name="صورة 6"/>
          <p:cNvPicPr/>
          <p:nvPr/>
        </p:nvPicPr>
        <p:blipFill>
          <a:blip r:embed="rId2" cstate="print"/>
          <a:srcRect/>
          <a:stretch>
            <a:fillRect/>
          </a:stretch>
        </p:blipFill>
        <p:spPr bwMode="auto">
          <a:xfrm>
            <a:off x="1380393" y="2110421"/>
            <a:ext cx="6151060" cy="18724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57300" y="114300"/>
            <a:ext cx="4743450" cy="738664"/>
          </a:xfrm>
          <a:prstGeom prst="rect">
            <a:avLst/>
          </a:prstGeom>
        </p:spPr>
        <p:txBody>
          <a:bodyPr wrap="square">
            <a:spAutoFit/>
          </a:bodyPr>
          <a:lstStyle/>
          <a:p>
            <a:pPr lvl="0"/>
            <a:r>
              <a:rPr lang="en-US" sz="2100" dirty="0">
                <a:solidFill>
                  <a:prstClr val="black"/>
                </a:solidFill>
                <a:latin typeface="Raleway" panose="020B0604020202020204" charset="0"/>
                <a:cs typeface="Times New Roman" pitchFamily="18" charset="0"/>
              </a:rPr>
              <a:t>Energy Consumption</a:t>
            </a:r>
          </a:p>
          <a:p>
            <a:pPr lvl="0"/>
            <a:r>
              <a:rPr lang="en-US" sz="2100" dirty="0">
                <a:solidFill>
                  <a:prstClr val="black"/>
                </a:solidFill>
                <a:latin typeface="Raleway" panose="020B0604020202020204" charset="0"/>
                <a:cs typeface="Times New Roman" pitchFamily="18" charset="0"/>
              </a:rPr>
              <a:t>Modification :</a:t>
            </a:r>
          </a:p>
        </p:txBody>
      </p:sp>
      <p:sp>
        <p:nvSpPr>
          <p:cNvPr id="9" name="Rectangle 5">
            <a:extLst>
              <a:ext uri="{FF2B5EF4-FFF2-40B4-BE49-F238E27FC236}">
                <a16:creationId xmlns="" xmlns:a16="http://schemas.microsoft.com/office/drawing/2014/main" id="{6E3DC463-7895-4666-BA10-0AA0CF5CCEA0}"/>
              </a:ext>
            </a:extLst>
          </p:cNvPr>
          <p:cNvSpPr/>
          <p:nvPr/>
        </p:nvSpPr>
        <p:spPr>
          <a:xfrm>
            <a:off x="-163744" y="904913"/>
            <a:ext cx="5000456" cy="246221"/>
          </a:xfrm>
          <a:prstGeom prst="rect">
            <a:avLst/>
          </a:prstGeom>
        </p:spPr>
        <p:txBody>
          <a:bodyPr wrap="square">
            <a:spAutoFit/>
          </a:bodyPr>
          <a:lstStyle/>
          <a:p>
            <a:pPr lvl="0" algn="ctr"/>
            <a:r>
              <a:rPr lang="en-US" sz="1000" dirty="0">
                <a:solidFill>
                  <a:srgbClr val="FF0000"/>
                </a:solidFill>
                <a:latin typeface="Times New Roman" pitchFamily="18" charset="0"/>
                <a:ea typeface="Calibri" pitchFamily="34" charset="0"/>
                <a:cs typeface="Times New Roman" pitchFamily="18" charset="0"/>
              </a:rPr>
              <a:t>Lighting Load before :</a:t>
            </a:r>
            <a:endParaRPr lang="ar-SA" sz="1000" dirty="0">
              <a:solidFill>
                <a:srgbClr val="FF0000"/>
              </a:solidFill>
            </a:endParaRPr>
          </a:p>
        </p:txBody>
      </p:sp>
      <p:sp>
        <p:nvSpPr>
          <p:cNvPr id="8" name="Rectangle 5">
            <a:extLst>
              <a:ext uri="{FF2B5EF4-FFF2-40B4-BE49-F238E27FC236}">
                <a16:creationId xmlns="" xmlns:a16="http://schemas.microsoft.com/office/drawing/2014/main" id="{F8786D6F-823D-47CA-9404-0F3E26E2122C}"/>
              </a:ext>
            </a:extLst>
          </p:cNvPr>
          <p:cNvSpPr/>
          <p:nvPr/>
        </p:nvSpPr>
        <p:spPr>
          <a:xfrm>
            <a:off x="4143544" y="907540"/>
            <a:ext cx="5000456" cy="246221"/>
          </a:xfrm>
          <a:prstGeom prst="rect">
            <a:avLst/>
          </a:prstGeom>
        </p:spPr>
        <p:txBody>
          <a:bodyPr wrap="square">
            <a:spAutoFit/>
          </a:bodyPr>
          <a:lstStyle/>
          <a:p>
            <a:pPr lvl="0" algn="ctr"/>
            <a:r>
              <a:rPr lang="en-US" sz="1000" dirty="0">
                <a:solidFill>
                  <a:srgbClr val="FF0000"/>
                </a:solidFill>
                <a:latin typeface="Times New Roman" pitchFamily="18" charset="0"/>
                <a:ea typeface="Calibri" pitchFamily="34" charset="0"/>
                <a:cs typeface="Times New Roman" pitchFamily="18" charset="0"/>
              </a:rPr>
              <a:t>Lighting Load After</a:t>
            </a:r>
            <a:endParaRPr lang="ar-SA" sz="1000" dirty="0">
              <a:solidFill>
                <a:srgbClr val="FF0000"/>
              </a:solidFill>
            </a:endParaRPr>
          </a:p>
        </p:txBody>
      </p:sp>
      <p:pic>
        <p:nvPicPr>
          <p:cNvPr id="12" name="Picture 11">
            <a:extLst>
              <a:ext uri="{FF2B5EF4-FFF2-40B4-BE49-F238E27FC236}">
                <a16:creationId xmlns="" xmlns:a16="http://schemas.microsoft.com/office/drawing/2014/main" id="{2B15152D-8EBC-42A7-AF06-00E148C16A2B}"/>
              </a:ext>
            </a:extLst>
          </p:cNvPr>
          <p:cNvPicPr/>
          <p:nvPr/>
        </p:nvPicPr>
        <p:blipFill>
          <a:blip r:embed="rId2">
            <a:extLst>
              <a:ext uri="{28A0092B-C50C-407E-A947-70E740481C1C}">
                <a14:useLocalDpi xmlns="" xmlns:a14="http://schemas.microsoft.com/office/drawing/2010/main" val="0"/>
              </a:ext>
            </a:extLst>
          </a:blip>
          <a:stretch>
            <a:fillRect/>
          </a:stretch>
        </p:blipFill>
        <p:spPr>
          <a:xfrm>
            <a:off x="100969" y="1156388"/>
            <a:ext cx="4471031" cy="3079572"/>
          </a:xfrm>
          <a:prstGeom prst="rect">
            <a:avLst/>
          </a:prstGeom>
          <a:ln>
            <a:solidFill>
              <a:schemeClr val="tx1"/>
            </a:solidFill>
          </a:ln>
        </p:spPr>
      </p:pic>
      <p:sp>
        <p:nvSpPr>
          <p:cNvPr id="2" name="Rectangle: Rounded Corners 1">
            <a:extLst>
              <a:ext uri="{FF2B5EF4-FFF2-40B4-BE49-F238E27FC236}">
                <a16:creationId xmlns="" xmlns:a16="http://schemas.microsoft.com/office/drawing/2014/main" id="{2046114C-1AE8-4C68-9B7B-FF8CB99F3DA0}"/>
              </a:ext>
            </a:extLst>
          </p:cNvPr>
          <p:cNvSpPr/>
          <p:nvPr/>
        </p:nvSpPr>
        <p:spPr>
          <a:xfrm>
            <a:off x="100969" y="1715911"/>
            <a:ext cx="1156331" cy="203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رقم الشريحة 2"/>
          <p:cNvSpPr>
            <a:spLocks noGrp="1"/>
          </p:cNvSpPr>
          <p:nvPr>
            <p:ph type="sldNum" sz="quarter" idx="12"/>
          </p:nvPr>
        </p:nvSpPr>
        <p:spPr/>
        <p:txBody>
          <a:bodyPr/>
          <a:lstStyle/>
          <a:p>
            <a:fld id="{48F06183-7479-4AAB-8382-9CEE9CE9D8BB}" type="slidenum">
              <a:rPr lang="en-US" smtClean="0"/>
              <a:pPr/>
              <a:t>58</a:t>
            </a:fld>
            <a:endParaRPr lang="en-US"/>
          </a:p>
        </p:txBody>
      </p:sp>
      <p:pic>
        <p:nvPicPr>
          <p:cNvPr id="10" name="صورة 9"/>
          <p:cNvPicPr/>
          <p:nvPr/>
        </p:nvPicPr>
        <p:blipFill>
          <a:blip r:embed="rId3" cstate="print"/>
          <a:srcRect/>
          <a:stretch>
            <a:fillRect/>
          </a:stretch>
        </p:blipFill>
        <p:spPr bwMode="auto">
          <a:xfrm>
            <a:off x="4730262" y="1169378"/>
            <a:ext cx="4121908" cy="30816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Rectangle: Rounded Corners 1">
            <a:extLst>
              <a:ext uri="{FF2B5EF4-FFF2-40B4-BE49-F238E27FC236}">
                <a16:creationId xmlns="" xmlns:a16="http://schemas.microsoft.com/office/drawing/2014/main" id="{2046114C-1AE8-4C68-9B7B-FF8CB99F3DA0}"/>
              </a:ext>
            </a:extLst>
          </p:cNvPr>
          <p:cNvSpPr/>
          <p:nvPr/>
        </p:nvSpPr>
        <p:spPr>
          <a:xfrm>
            <a:off x="4711069" y="1736426"/>
            <a:ext cx="1156331" cy="203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394602081"/>
      </p:ext>
    </p:extLst>
  </p:cSld>
  <p:clrMapOvr>
    <a:masterClrMapping/>
  </p:clrMapOvr>
  <p:transition>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4414991" cy="507831"/>
          </a:xfrm>
          <a:prstGeom prst="rect">
            <a:avLst/>
          </a:prstGeom>
        </p:spPr>
        <p:txBody>
          <a:bodyPr wrap="none">
            <a:spAutoFit/>
          </a:bodyPr>
          <a:lstStyle/>
          <a:p>
            <a:pPr lvl="0" rtl="1" fontAlgn="base">
              <a:spcBef>
                <a:spcPct val="0"/>
              </a:spcBef>
              <a:spcAft>
                <a:spcPct val="0"/>
              </a:spcAft>
            </a:pP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(RT60)</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sp>
        <p:nvSpPr>
          <p:cNvPr id="5" name="مستطيل 4"/>
          <p:cNvSpPr/>
          <p:nvPr/>
        </p:nvSpPr>
        <p:spPr>
          <a:xfrm>
            <a:off x="545123" y="984788"/>
            <a:ext cx="2397456" cy="415498"/>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Manager office:</a:t>
            </a:r>
            <a:endParaRPr lang="en-US" sz="788" dirty="0">
              <a:latin typeface="Raleway" panose="020B0604020202020204" charset="0"/>
              <a:cs typeface="Arial" pitchFamily="34" charset="0"/>
            </a:endParaRPr>
          </a:p>
        </p:txBody>
      </p:sp>
      <p:sp>
        <p:nvSpPr>
          <p:cNvPr id="10" name="Rounded Rectangle 10">
            <a:extLst>
              <a:ext uri="{FF2B5EF4-FFF2-40B4-BE49-F238E27FC236}">
                <a16:creationId xmlns="" xmlns:a16="http://schemas.microsoft.com/office/drawing/2014/main" id="{996D2BC4-40F2-418F-99C4-6960A0B90DCB}"/>
              </a:ext>
            </a:extLst>
          </p:cNvPr>
          <p:cNvSpPr/>
          <p:nvPr/>
        </p:nvSpPr>
        <p:spPr>
          <a:xfrm>
            <a:off x="4486937" y="2657256"/>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500 </a:t>
            </a:r>
            <a:r>
              <a:rPr lang="en-US" sz="2000" dirty="0" smtClean="0">
                <a:latin typeface="Times New Roman" pitchFamily="18" charset="0"/>
                <a:cs typeface="Times New Roman" pitchFamily="18" charset="0"/>
              </a:rPr>
              <a:t>Hz=0.59 </a:t>
            </a:r>
            <a:r>
              <a:rPr lang="en-US" sz="2000" dirty="0">
                <a:latin typeface="Times New Roman" pitchFamily="18" charset="0"/>
                <a:cs typeface="Times New Roman" pitchFamily="18" charset="0"/>
              </a:rPr>
              <a:t>s  </a:t>
            </a:r>
          </a:p>
        </p:txBody>
      </p:sp>
      <p:sp>
        <p:nvSpPr>
          <p:cNvPr id="12" name="مستطيل 4">
            <a:extLst>
              <a:ext uri="{FF2B5EF4-FFF2-40B4-BE49-F238E27FC236}">
                <a16:creationId xmlns="" xmlns:a16="http://schemas.microsoft.com/office/drawing/2014/main" id="{CD3C7BA2-BA0B-48B6-9294-CCA3DC61522E}"/>
              </a:ext>
            </a:extLst>
          </p:cNvPr>
          <p:cNvSpPr/>
          <p:nvPr/>
        </p:nvSpPr>
        <p:spPr>
          <a:xfrm>
            <a:off x="4411645" y="2019316"/>
            <a:ext cx="3062177" cy="415498"/>
          </a:xfrm>
          <a:prstGeom prst="rect">
            <a:avLst/>
          </a:prstGeom>
        </p:spPr>
        <p:txBody>
          <a:bodyPr wrap="square">
            <a:spAutoFit/>
          </a:bodyPr>
          <a:lstStyle/>
          <a:p>
            <a:pPr lvl="0" rtl="1" fontAlgn="base">
              <a:spcBef>
                <a:spcPct val="0"/>
              </a:spcBef>
              <a:spcAft>
                <a:spcPct val="0"/>
              </a:spcAft>
            </a:pP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empty space</a:t>
            </a:r>
            <a:endParaRPr lang="en-US" sz="788" dirty="0">
              <a:latin typeface="Raleway" panose="020B0604020202020204" charset="0"/>
              <a:cs typeface="Arial" pitchFamily="34" charset="0"/>
            </a:endParaRPr>
          </a:p>
        </p:txBody>
      </p:sp>
      <p:sp>
        <p:nvSpPr>
          <p:cNvPr id="14" name="Rectangle 1">
            <a:extLst>
              <a:ext uri="{FF2B5EF4-FFF2-40B4-BE49-F238E27FC236}">
                <a16:creationId xmlns="" xmlns:a16="http://schemas.microsoft.com/office/drawing/2014/main" id="{A7BB0B62-F061-46A8-9879-1A0D38B9CD95}"/>
              </a:ext>
            </a:extLst>
          </p:cNvPr>
          <p:cNvSpPr>
            <a:spLocks noChangeArrowheads="1"/>
          </p:cNvSpPr>
          <p:nvPr/>
        </p:nvSpPr>
        <p:spPr bwMode="auto">
          <a:xfrm>
            <a:off x="3230201" y="1127174"/>
            <a:ext cx="4207366" cy="2462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09775" algn="l"/>
              </a:tabLst>
            </a:pP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Acceptable</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 range for </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Manager office= </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0.6-1.3</a:t>
            </a: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sec .</a:t>
            </a:r>
            <a:endParaRPr kumimoji="0" lang="en-US" sz="1000" b="0" i="0" u="none" strike="noStrike" cap="none" normalizeH="0" baseline="0" dirty="0">
              <a:ln>
                <a:noFill/>
              </a:ln>
              <a:solidFill>
                <a:schemeClr val="tx1"/>
              </a:solidFill>
              <a:effectLst/>
              <a:latin typeface="Arial" pitchFamily="34" charset="0"/>
              <a:cs typeface="Arial" pitchFamily="34" charset="0"/>
            </a:endParaRPr>
          </a:p>
        </p:txBody>
      </p:sp>
      <p:sp>
        <p:nvSpPr>
          <p:cNvPr id="17" name="Rounded Rectangle 10">
            <a:extLst>
              <a:ext uri="{FF2B5EF4-FFF2-40B4-BE49-F238E27FC236}">
                <a16:creationId xmlns="" xmlns:a16="http://schemas.microsoft.com/office/drawing/2014/main" id="{F7FF6490-6FE8-476C-BC1A-60AAD059D894}"/>
              </a:ext>
            </a:extLst>
          </p:cNvPr>
          <p:cNvSpPr/>
          <p:nvPr/>
        </p:nvSpPr>
        <p:spPr>
          <a:xfrm>
            <a:off x="4486937" y="3073900"/>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250 </a:t>
            </a:r>
            <a:r>
              <a:rPr lang="en-US" sz="2000" dirty="0" smtClean="0">
                <a:latin typeface="Times New Roman" pitchFamily="18" charset="0"/>
                <a:cs typeface="Times New Roman" pitchFamily="18" charset="0"/>
              </a:rPr>
              <a:t>Hz=0.94 </a:t>
            </a:r>
            <a:r>
              <a:rPr lang="en-US" sz="2000" dirty="0">
                <a:latin typeface="Times New Roman" pitchFamily="18" charset="0"/>
                <a:cs typeface="Times New Roman" pitchFamily="18" charset="0"/>
              </a:rPr>
              <a:t>s  </a:t>
            </a:r>
          </a:p>
        </p:txBody>
      </p:sp>
      <p:sp>
        <p:nvSpPr>
          <p:cNvPr id="18" name="Rounded Rectangle 10">
            <a:extLst>
              <a:ext uri="{FF2B5EF4-FFF2-40B4-BE49-F238E27FC236}">
                <a16:creationId xmlns="" xmlns:a16="http://schemas.microsoft.com/office/drawing/2014/main" id="{3652F496-3FD6-47E7-A24A-DCDE64488E81}"/>
              </a:ext>
            </a:extLst>
          </p:cNvPr>
          <p:cNvSpPr/>
          <p:nvPr/>
        </p:nvSpPr>
        <p:spPr>
          <a:xfrm>
            <a:off x="4486937" y="3439912"/>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125 </a:t>
            </a:r>
            <a:r>
              <a:rPr lang="en-US" sz="2000" dirty="0" smtClean="0">
                <a:latin typeface="Times New Roman" pitchFamily="18" charset="0"/>
                <a:cs typeface="Times New Roman" pitchFamily="18" charset="0"/>
              </a:rPr>
              <a:t>Hz=0.84 </a:t>
            </a:r>
            <a:r>
              <a:rPr lang="en-US" sz="2000" dirty="0">
                <a:latin typeface="Times New Roman" pitchFamily="18" charset="0"/>
                <a:cs typeface="Times New Roman" pitchFamily="18" charset="0"/>
              </a:rPr>
              <a:t>s  </a:t>
            </a:r>
          </a:p>
        </p:txBody>
      </p:sp>
      <p:pic>
        <p:nvPicPr>
          <p:cNvPr id="19" name="Picture 18">
            <a:extLst>
              <a:ext uri="{FF2B5EF4-FFF2-40B4-BE49-F238E27FC236}">
                <a16:creationId xmlns="" xmlns:a16="http://schemas.microsoft.com/office/drawing/2014/main" id="{5DA4FD1F-43D9-4D67-B18E-35E8F0446AF1}"/>
              </a:ext>
            </a:extLst>
          </p:cNvPr>
          <p:cNvPicPr/>
          <p:nvPr/>
        </p:nvPicPr>
        <p:blipFill rotWithShape="1">
          <a:blip r:embed="rId2" cstate="print">
            <a:extLst>
              <a:ext uri="{28A0092B-C50C-407E-A947-70E740481C1C}">
                <a14:useLocalDpi xmlns="" xmlns:a14="http://schemas.microsoft.com/office/drawing/2010/main" val="0"/>
              </a:ext>
            </a:extLst>
          </a:blip>
          <a:srcRect l="17660" b="59389"/>
          <a:stretch/>
        </p:blipFill>
        <p:spPr bwMode="auto">
          <a:xfrm>
            <a:off x="1119642" y="4042049"/>
            <a:ext cx="2174617" cy="533578"/>
          </a:xfrm>
          <a:prstGeom prst="rect">
            <a:avLst/>
          </a:prstGeom>
          <a:noFill/>
          <a:ln w="9525">
            <a:noFill/>
            <a:miter lim="800000"/>
            <a:headEnd/>
            <a:tailEnd/>
          </a:ln>
        </p:spPr>
      </p:pic>
      <p:pic>
        <p:nvPicPr>
          <p:cNvPr id="20" name="صورة 19"/>
          <p:cNvPicPr/>
          <p:nvPr/>
        </p:nvPicPr>
        <p:blipFill>
          <a:blip r:embed="rId3" cstate="print"/>
          <a:stretch>
            <a:fillRect/>
          </a:stretch>
        </p:blipFill>
        <p:spPr>
          <a:xfrm>
            <a:off x="853017" y="1562637"/>
            <a:ext cx="2707868" cy="2264410"/>
          </a:xfrm>
          <a:prstGeom prst="rect">
            <a:avLst/>
          </a:prstGeom>
          <a:solidFill>
            <a:srgbClr val="FFFFFF">
              <a:shade val="85000"/>
            </a:srgbClr>
          </a:solidFill>
          <a:ln w="31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59</a:t>
            </a:fld>
            <a:endParaRPr lang="en-US"/>
          </a:p>
        </p:txBody>
      </p:sp>
    </p:spTree>
    <p:extLst>
      <p:ext uri="{BB962C8B-B14F-4D97-AF65-F5344CB8AC3E}">
        <p14:creationId xmlns="" xmlns:p14="http://schemas.microsoft.com/office/powerpoint/2010/main" val="388681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ox(in)">
                                      <p:cBhvr>
                                        <p:cTn id="10" dur="500"/>
                                        <p:tgtEl>
                                          <p:spTgt spid="5">
                                            <p:txEl>
                                              <p:pRg st="0" end="0"/>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ox(in)">
                                      <p:cBhvr>
                                        <p:cTn id="13" dur="500"/>
                                        <p:tgtEl>
                                          <p:spTgt spid="12">
                                            <p:txEl>
                                              <p:pRg st="0" end="0"/>
                                            </p:txEl>
                                          </p:spTgt>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 calcmode="lin" valueType="num">
                                      <p:cBhvr additive="base">
                                        <p:cTn id="1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ctrTitle" idx="4294967295"/>
          </p:nvPr>
        </p:nvSpPr>
        <p:spPr>
          <a:xfrm>
            <a:off x="0" y="331807"/>
            <a:ext cx="3336925" cy="1749425"/>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2800" dirty="0">
                <a:solidFill>
                  <a:schemeClr val="tx1"/>
                </a:solidFill>
              </a:rPr>
              <a:t>Site And Location</a:t>
            </a:r>
            <a:endParaRPr sz="2800" dirty="0">
              <a:solidFill>
                <a:schemeClr val="tx1"/>
              </a:solidFill>
            </a:endParaRPr>
          </a:p>
        </p:txBody>
      </p:sp>
      <p:sp>
        <p:nvSpPr>
          <p:cNvPr id="95" name="Shape 95"/>
          <p:cNvSpPr txBox="1">
            <a:spLocks noGrp="1"/>
          </p:cNvSpPr>
          <p:nvPr>
            <p:ph type="subTitle" idx="4294967295"/>
          </p:nvPr>
        </p:nvSpPr>
        <p:spPr>
          <a:xfrm>
            <a:off x="0" y="1258888"/>
            <a:ext cx="4065588" cy="784225"/>
          </a:xfrm>
          <a:prstGeom prst="rect">
            <a:avLst/>
          </a:prstGeom>
        </p:spPr>
        <p:txBody>
          <a:bodyPr spcFirstLastPara="1" wrap="square" lIns="91425" tIns="91425" rIns="91425" bIns="91425" anchor="t" anchorCtr="0">
            <a:noAutofit/>
          </a:bodyPr>
          <a:lstStyle/>
          <a:p>
            <a:pPr algn="l" rtl="0"/>
            <a:r>
              <a:rPr lang="en-US" b="1" dirty="0">
                <a:latin typeface="Raleway" panose="020B0604020202020204" charset="0"/>
              </a:rPr>
              <a:t>-Site has a total area of </a:t>
            </a:r>
            <a:r>
              <a:rPr lang="en-US" b="1" dirty="0" smtClean="0">
                <a:solidFill>
                  <a:srgbClr val="FF0000"/>
                </a:solidFill>
                <a:latin typeface="Raleway" panose="020B0604020202020204" charset="0"/>
              </a:rPr>
              <a:t>912 </a:t>
            </a:r>
            <a:r>
              <a:rPr lang="en-US" b="1" dirty="0">
                <a:solidFill>
                  <a:srgbClr val="FF0000"/>
                </a:solidFill>
                <a:latin typeface="Raleway" panose="020B0604020202020204" charset="0"/>
              </a:rPr>
              <a:t>m</a:t>
            </a:r>
            <a:r>
              <a:rPr lang="en-US" b="1" baseline="30000" dirty="0">
                <a:solidFill>
                  <a:srgbClr val="FF0000"/>
                </a:solidFill>
                <a:latin typeface="Raleway" panose="020B0604020202020204" charset="0"/>
              </a:rPr>
              <a:t>2</a:t>
            </a:r>
            <a:r>
              <a:rPr lang="en-US" b="1" dirty="0">
                <a:latin typeface="Raleway" panose="020B0604020202020204" charset="0"/>
              </a:rPr>
              <a:t>.</a:t>
            </a:r>
          </a:p>
          <a:p>
            <a:pPr algn="l" rtl="0"/>
            <a:r>
              <a:rPr lang="en-US" b="1" dirty="0" smtClean="0">
                <a:latin typeface="Raleway" panose="020B0604020202020204" charset="0"/>
              </a:rPr>
              <a:t>- Two Serviceable streets are </a:t>
            </a:r>
            <a:r>
              <a:rPr lang="en-US" b="1" dirty="0" err="1" smtClean="0">
                <a:latin typeface="Raleway" panose="020B0604020202020204" charset="0"/>
              </a:rPr>
              <a:t>Rafidea</a:t>
            </a:r>
            <a:r>
              <a:rPr lang="en-US" b="1" dirty="0" smtClean="0">
                <a:latin typeface="Raleway" panose="020B0604020202020204" charset="0"/>
              </a:rPr>
              <a:t> main </a:t>
            </a:r>
            <a:r>
              <a:rPr lang="en-US" b="1" dirty="0" smtClean="0">
                <a:solidFill>
                  <a:srgbClr val="FF0000"/>
                </a:solidFill>
                <a:latin typeface="Raleway" panose="020B0604020202020204" charset="0"/>
              </a:rPr>
              <a:t>20m</a:t>
            </a:r>
            <a:r>
              <a:rPr lang="en-US" b="1" dirty="0" smtClean="0">
                <a:latin typeface="Raleway" panose="020B0604020202020204" charset="0"/>
              </a:rPr>
              <a:t> street &amp; old compose street </a:t>
            </a:r>
            <a:r>
              <a:rPr lang="en-US" b="1" dirty="0" smtClean="0">
                <a:solidFill>
                  <a:srgbClr val="FF0000"/>
                </a:solidFill>
                <a:latin typeface="Raleway" panose="020B0604020202020204" charset="0"/>
              </a:rPr>
              <a:t>10m. </a:t>
            </a:r>
            <a:endParaRPr lang="en-US" b="1" dirty="0">
              <a:solidFill>
                <a:srgbClr val="FF0000"/>
              </a:solidFill>
              <a:latin typeface="Raleway" panose="020B0604020202020204" charset="0"/>
            </a:endParaRPr>
          </a:p>
        </p:txBody>
      </p:sp>
      <p:pic>
        <p:nvPicPr>
          <p:cNvPr id="5" name="Picture 3"/>
          <p:cNvPicPr/>
          <p:nvPr/>
        </p:nvPicPr>
        <p:blipFill>
          <a:blip r:embed="rId3" cstate="print"/>
          <a:srcRect/>
          <a:stretch>
            <a:fillRect/>
          </a:stretch>
        </p:blipFill>
        <p:spPr bwMode="auto">
          <a:xfrm>
            <a:off x="3912242" y="879676"/>
            <a:ext cx="5127585" cy="3252486"/>
          </a:xfrm>
          <a:prstGeom prst="rect">
            <a:avLst/>
          </a:prstGeom>
          <a:noFill/>
          <a:ln w="12700">
            <a:solidFill>
              <a:schemeClr val="tx1"/>
            </a:solidFill>
            <a:miter lim="800000"/>
            <a:headEnd/>
            <a:tailEnd/>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4414991" cy="507831"/>
          </a:xfrm>
          <a:prstGeom prst="rect">
            <a:avLst/>
          </a:prstGeom>
        </p:spPr>
        <p:txBody>
          <a:bodyPr wrap="none">
            <a:spAutoFit/>
          </a:bodyPr>
          <a:lstStyle/>
          <a:p>
            <a:pPr lvl="0" rtl="1" fontAlgn="base">
              <a:spcBef>
                <a:spcPct val="0"/>
              </a:spcBef>
              <a:spcAft>
                <a:spcPct val="0"/>
              </a:spcAft>
            </a:pP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(RT60)</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sp>
        <p:nvSpPr>
          <p:cNvPr id="5" name="مستطيل 4"/>
          <p:cNvSpPr/>
          <p:nvPr/>
        </p:nvSpPr>
        <p:spPr>
          <a:xfrm>
            <a:off x="580291" y="984788"/>
            <a:ext cx="1768723" cy="415498"/>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Staff office:</a:t>
            </a:r>
            <a:endParaRPr lang="en-US" sz="788" dirty="0">
              <a:latin typeface="Raleway" panose="020B0604020202020204" charset="0"/>
              <a:cs typeface="Arial" pitchFamily="34" charset="0"/>
            </a:endParaRPr>
          </a:p>
        </p:txBody>
      </p:sp>
      <p:sp>
        <p:nvSpPr>
          <p:cNvPr id="15" name="Rectangle 1">
            <a:extLst>
              <a:ext uri="{FF2B5EF4-FFF2-40B4-BE49-F238E27FC236}">
                <a16:creationId xmlns="" xmlns:a16="http://schemas.microsoft.com/office/drawing/2014/main" id="{3A0B5186-0C46-4D3B-967B-9ABD1AE0EB1C}"/>
              </a:ext>
            </a:extLst>
          </p:cNvPr>
          <p:cNvSpPr>
            <a:spLocks noChangeArrowheads="1"/>
          </p:cNvSpPr>
          <p:nvPr/>
        </p:nvSpPr>
        <p:spPr bwMode="auto">
          <a:xfrm>
            <a:off x="2348852" y="1114637"/>
            <a:ext cx="4207366" cy="2462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09775" algn="l"/>
              </a:tabLst>
            </a:pP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Acceptable</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 range for </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staff office </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 (</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0.6-0.1.3</a:t>
            </a: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sec .</a:t>
            </a:r>
            <a:endParaRPr kumimoji="0" lang="en-US" sz="1000" b="0" i="0" u="none" strike="noStrike" cap="none" normalizeH="0" baseline="0" dirty="0">
              <a:ln>
                <a:noFill/>
              </a:ln>
              <a:solidFill>
                <a:schemeClr val="tx1"/>
              </a:solidFill>
              <a:effectLst/>
              <a:latin typeface="Arial" pitchFamily="34" charset="0"/>
              <a:cs typeface="Arial" pitchFamily="34" charset="0"/>
            </a:endParaRPr>
          </a:p>
        </p:txBody>
      </p:sp>
      <p:sp>
        <p:nvSpPr>
          <p:cNvPr id="16" name="Rounded Rectangle 10">
            <a:extLst>
              <a:ext uri="{FF2B5EF4-FFF2-40B4-BE49-F238E27FC236}">
                <a16:creationId xmlns="" xmlns:a16="http://schemas.microsoft.com/office/drawing/2014/main" id="{1F4ED3CC-E193-4250-94C7-E7AFCCD5F472}"/>
              </a:ext>
            </a:extLst>
          </p:cNvPr>
          <p:cNvSpPr/>
          <p:nvPr/>
        </p:nvSpPr>
        <p:spPr>
          <a:xfrm>
            <a:off x="5004730" y="2329416"/>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250 </a:t>
            </a:r>
            <a:r>
              <a:rPr lang="en-US" sz="2000" dirty="0" smtClean="0">
                <a:latin typeface="Times New Roman" pitchFamily="18" charset="0"/>
                <a:cs typeface="Times New Roman" pitchFamily="18" charset="0"/>
              </a:rPr>
              <a:t>Hz=1.12 </a:t>
            </a:r>
            <a:r>
              <a:rPr lang="en-US" sz="2000" dirty="0">
                <a:latin typeface="Times New Roman" pitchFamily="18" charset="0"/>
                <a:cs typeface="Times New Roman" pitchFamily="18" charset="0"/>
              </a:rPr>
              <a:t>s  </a:t>
            </a:r>
          </a:p>
        </p:txBody>
      </p:sp>
      <p:sp>
        <p:nvSpPr>
          <p:cNvPr id="17" name="Rounded Rectangle 10">
            <a:extLst>
              <a:ext uri="{FF2B5EF4-FFF2-40B4-BE49-F238E27FC236}">
                <a16:creationId xmlns="" xmlns:a16="http://schemas.microsoft.com/office/drawing/2014/main" id="{E2EE79A1-07EB-4DC1-8170-8A37D745D537}"/>
              </a:ext>
            </a:extLst>
          </p:cNvPr>
          <p:cNvSpPr/>
          <p:nvPr/>
        </p:nvSpPr>
        <p:spPr>
          <a:xfrm>
            <a:off x="5004730" y="2704952"/>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500 </a:t>
            </a:r>
            <a:r>
              <a:rPr lang="en-US" sz="2000" dirty="0" smtClean="0">
                <a:latin typeface="Times New Roman" pitchFamily="18" charset="0"/>
                <a:cs typeface="Times New Roman" pitchFamily="18" charset="0"/>
              </a:rPr>
              <a:t>Hz=0.64 </a:t>
            </a:r>
            <a:r>
              <a:rPr lang="en-US" sz="2000" dirty="0">
                <a:latin typeface="Times New Roman" pitchFamily="18" charset="0"/>
                <a:cs typeface="Times New Roman" pitchFamily="18" charset="0"/>
              </a:rPr>
              <a:t>s  </a:t>
            </a:r>
          </a:p>
        </p:txBody>
      </p:sp>
      <p:sp>
        <p:nvSpPr>
          <p:cNvPr id="19" name="Rounded Rectangle 10">
            <a:extLst>
              <a:ext uri="{FF2B5EF4-FFF2-40B4-BE49-F238E27FC236}">
                <a16:creationId xmlns="" xmlns:a16="http://schemas.microsoft.com/office/drawing/2014/main" id="{5674B247-4A94-4D62-AB04-18A28006B0F1}"/>
              </a:ext>
            </a:extLst>
          </p:cNvPr>
          <p:cNvSpPr/>
          <p:nvPr/>
        </p:nvSpPr>
        <p:spPr>
          <a:xfrm>
            <a:off x="5004730" y="1953880"/>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125 </a:t>
            </a:r>
            <a:r>
              <a:rPr lang="en-US" sz="2000" dirty="0" smtClean="0">
                <a:latin typeface="Times New Roman" pitchFamily="18" charset="0"/>
                <a:cs typeface="Times New Roman" pitchFamily="18" charset="0"/>
              </a:rPr>
              <a:t>Hz=1 </a:t>
            </a:r>
            <a:r>
              <a:rPr lang="en-US" sz="2000" dirty="0">
                <a:latin typeface="Times New Roman" pitchFamily="18" charset="0"/>
                <a:cs typeface="Times New Roman" pitchFamily="18" charset="0"/>
              </a:rPr>
              <a:t>s  </a:t>
            </a:r>
          </a:p>
        </p:txBody>
      </p:sp>
      <p:sp>
        <p:nvSpPr>
          <p:cNvPr id="21" name="مستطيل 4">
            <a:extLst>
              <a:ext uri="{FF2B5EF4-FFF2-40B4-BE49-F238E27FC236}">
                <a16:creationId xmlns="" xmlns:a16="http://schemas.microsoft.com/office/drawing/2014/main" id="{29008534-1CD4-4FB3-B623-05812E811597}"/>
              </a:ext>
            </a:extLst>
          </p:cNvPr>
          <p:cNvSpPr/>
          <p:nvPr/>
        </p:nvSpPr>
        <p:spPr>
          <a:xfrm>
            <a:off x="4861190" y="1429105"/>
            <a:ext cx="3062177" cy="415498"/>
          </a:xfrm>
          <a:prstGeom prst="rect">
            <a:avLst/>
          </a:prstGeom>
        </p:spPr>
        <p:txBody>
          <a:bodyPr wrap="square">
            <a:spAutoFit/>
          </a:bodyPr>
          <a:lstStyle/>
          <a:p>
            <a:pPr lvl="0" rtl="1" fontAlgn="base">
              <a:spcBef>
                <a:spcPct val="0"/>
              </a:spcBef>
              <a:spcAft>
                <a:spcPct val="0"/>
              </a:spcAft>
            </a:pP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empty space</a:t>
            </a:r>
            <a:endParaRPr lang="en-US" sz="788" dirty="0">
              <a:latin typeface="Raleway" panose="020B0604020202020204" charset="0"/>
              <a:cs typeface="Arial" pitchFamily="34" charset="0"/>
            </a:endParaRPr>
          </a:p>
        </p:txBody>
      </p:sp>
      <p:pic>
        <p:nvPicPr>
          <p:cNvPr id="22" name="Picture 21">
            <a:extLst>
              <a:ext uri="{FF2B5EF4-FFF2-40B4-BE49-F238E27FC236}">
                <a16:creationId xmlns="" xmlns:a16="http://schemas.microsoft.com/office/drawing/2014/main" id="{29143E51-2A67-45BA-A28E-3751E9731FCB}"/>
              </a:ext>
            </a:extLst>
          </p:cNvPr>
          <p:cNvPicPr/>
          <p:nvPr/>
        </p:nvPicPr>
        <p:blipFill rotWithShape="1">
          <a:blip r:embed="rId2" cstate="print">
            <a:extLst>
              <a:ext uri="{28A0092B-C50C-407E-A947-70E740481C1C}">
                <a14:useLocalDpi xmlns="" xmlns:a14="http://schemas.microsoft.com/office/drawing/2010/main" val="0"/>
              </a:ext>
            </a:extLst>
          </a:blip>
          <a:srcRect l="17660" b="59389"/>
          <a:stretch/>
        </p:blipFill>
        <p:spPr bwMode="auto">
          <a:xfrm>
            <a:off x="5004730" y="3548795"/>
            <a:ext cx="2246630" cy="610823"/>
          </a:xfrm>
          <a:prstGeom prst="rect">
            <a:avLst/>
          </a:prstGeom>
          <a:noFill/>
          <a:ln w="9525">
            <a:noFill/>
            <a:miter lim="800000"/>
            <a:headEnd/>
            <a:tailEnd/>
          </a:ln>
        </p:spPr>
      </p:pic>
      <p:pic>
        <p:nvPicPr>
          <p:cNvPr id="14" name="صورة 13"/>
          <p:cNvPicPr/>
          <p:nvPr/>
        </p:nvPicPr>
        <p:blipFill>
          <a:blip r:embed="rId3" cstate="print"/>
          <a:stretch>
            <a:fillRect/>
          </a:stretch>
        </p:blipFill>
        <p:spPr>
          <a:xfrm>
            <a:off x="1136478" y="2075047"/>
            <a:ext cx="2907984" cy="19278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60</a:t>
            </a:fld>
            <a:endParaRPr lang="en-US"/>
          </a:p>
        </p:txBody>
      </p:sp>
    </p:spTree>
    <p:extLst>
      <p:ext uri="{BB962C8B-B14F-4D97-AF65-F5344CB8AC3E}">
        <p14:creationId xmlns="" xmlns:p14="http://schemas.microsoft.com/office/powerpoint/2010/main" val="366208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ox(in)">
                                      <p:cBhvr>
                                        <p:cTn id="10" dur="500"/>
                                        <p:tgtEl>
                                          <p:spTgt spid="5">
                                            <p:txEl>
                                              <p:pRg st="0" end="0"/>
                                            </p:txEl>
                                          </p:spTgt>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anim calcmode="lin" valueType="num">
                                      <p:cBhvr additive="base">
                                        <p:cTn id="1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16" presetID="4" presetClass="entr" presetSubtype="16" fill="hold" nodeType="withEffect">
                                  <p:stCondLst>
                                    <p:cond delay="0"/>
                                  </p:stCondLst>
                                  <p:childTnLst>
                                    <p:set>
                                      <p:cBhvr>
                                        <p:cTn id="17" dur="1" fill="hold">
                                          <p:stCondLst>
                                            <p:cond delay="0"/>
                                          </p:stCondLst>
                                        </p:cTn>
                                        <p:tgtEl>
                                          <p:spTgt spid="21">
                                            <p:txEl>
                                              <p:pRg st="0" end="0"/>
                                            </p:txEl>
                                          </p:spTgt>
                                        </p:tgtEl>
                                        <p:attrNameLst>
                                          <p:attrName>style.visibility</p:attrName>
                                        </p:attrNameLst>
                                      </p:cBhvr>
                                      <p:to>
                                        <p:strVal val="visible"/>
                                      </p:to>
                                    </p:set>
                                    <p:animEffect transition="in" filter="box(in)">
                                      <p:cBhvr>
                                        <p:cTn id="18"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4414991" cy="507831"/>
          </a:xfrm>
          <a:prstGeom prst="rect">
            <a:avLst/>
          </a:prstGeom>
        </p:spPr>
        <p:txBody>
          <a:bodyPr wrap="none">
            <a:spAutoFit/>
          </a:bodyPr>
          <a:lstStyle/>
          <a:p>
            <a:pPr lvl="0" rtl="1" fontAlgn="base">
              <a:spcBef>
                <a:spcPct val="0"/>
              </a:spcBef>
              <a:spcAft>
                <a:spcPct val="0"/>
              </a:spcAft>
            </a:pP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(RT60)</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sp>
        <p:nvSpPr>
          <p:cNvPr id="5" name="مستطيل 4"/>
          <p:cNvSpPr/>
          <p:nvPr/>
        </p:nvSpPr>
        <p:spPr>
          <a:xfrm>
            <a:off x="853017" y="984788"/>
            <a:ext cx="2089562" cy="415498"/>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Reception:</a:t>
            </a:r>
            <a:endParaRPr lang="en-US" sz="788" dirty="0">
              <a:latin typeface="Raleway" panose="020B0604020202020204" charset="0"/>
              <a:cs typeface="Arial" pitchFamily="34" charset="0"/>
            </a:endParaRPr>
          </a:p>
        </p:txBody>
      </p:sp>
      <p:sp>
        <p:nvSpPr>
          <p:cNvPr id="15" name="Rectangle 1">
            <a:extLst>
              <a:ext uri="{FF2B5EF4-FFF2-40B4-BE49-F238E27FC236}">
                <a16:creationId xmlns="" xmlns:a16="http://schemas.microsoft.com/office/drawing/2014/main" id="{3A0B5186-0C46-4D3B-967B-9ABD1AE0EB1C}"/>
              </a:ext>
            </a:extLst>
          </p:cNvPr>
          <p:cNvSpPr>
            <a:spLocks noChangeArrowheads="1"/>
          </p:cNvSpPr>
          <p:nvPr/>
        </p:nvSpPr>
        <p:spPr bwMode="auto">
          <a:xfrm>
            <a:off x="2678461" y="1115593"/>
            <a:ext cx="4207366" cy="2462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09775" algn="l"/>
              </a:tabLst>
            </a:pP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Acceptable</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 range for </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Reception= </a:t>
            </a:r>
            <a:r>
              <a:rPr kumimoji="0" lang="en-US" sz="1000" b="0" i="0" u="none" strike="noStrike" cap="none" normalizeH="0" dirty="0">
                <a:ln>
                  <a:noFill/>
                </a:ln>
                <a:solidFill>
                  <a:srgbClr val="000000"/>
                </a:solidFill>
                <a:effectLst/>
                <a:latin typeface="Times New Roman" pitchFamily="18" charset="0"/>
                <a:ea typeface="Calibri" pitchFamily="34" charset="0"/>
                <a:cs typeface="Times New Roman" pitchFamily="18" charset="0"/>
              </a:rPr>
              <a:t>(</a:t>
            </a:r>
            <a:r>
              <a:rPr kumimoji="0" lang="en-US" sz="1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0.6-1.3</a:t>
            </a: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sec .</a:t>
            </a:r>
            <a:endParaRPr kumimoji="0" lang="en-US" sz="1000" b="0" i="0" u="none" strike="noStrike" cap="none" normalizeH="0" baseline="0" dirty="0">
              <a:ln>
                <a:noFill/>
              </a:ln>
              <a:solidFill>
                <a:schemeClr val="tx1"/>
              </a:solidFill>
              <a:effectLst/>
              <a:latin typeface="Arial" pitchFamily="34" charset="0"/>
              <a:cs typeface="Arial" pitchFamily="34" charset="0"/>
            </a:endParaRPr>
          </a:p>
        </p:txBody>
      </p:sp>
      <p:sp>
        <p:nvSpPr>
          <p:cNvPr id="16" name="Rounded Rectangle 10">
            <a:extLst>
              <a:ext uri="{FF2B5EF4-FFF2-40B4-BE49-F238E27FC236}">
                <a16:creationId xmlns="" xmlns:a16="http://schemas.microsoft.com/office/drawing/2014/main" id="{1F4ED3CC-E193-4250-94C7-E7AFCCD5F472}"/>
              </a:ext>
            </a:extLst>
          </p:cNvPr>
          <p:cNvSpPr/>
          <p:nvPr/>
        </p:nvSpPr>
        <p:spPr>
          <a:xfrm>
            <a:off x="5498278" y="2629402"/>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250 Hz=0.89 s  </a:t>
            </a:r>
          </a:p>
        </p:txBody>
      </p:sp>
      <p:sp>
        <p:nvSpPr>
          <p:cNvPr id="17" name="Rounded Rectangle 10">
            <a:extLst>
              <a:ext uri="{FF2B5EF4-FFF2-40B4-BE49-F238E27FC236}">
                <a16:creationId xmlns="" xmlns:a16="http://schemas.microsoft.com/office/drawing/2014/main" id="{E2EE79A1-07EB-4DC1-8170-8A37D745D537}"/>
              </a:ext>
            </a:extLst>
          </p:cNvPr>
          <p:cNvSpPr/>
          <p:nvPr/>
        </p:nvSpPr>
        <p:spPr>
          <a:xfrm>
            <a:off x="5491918" y="3030779"/>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500 Hz=0.93 s  </a:t>
            </a:r>
          </a:p>
        </p:txBody>
      </p:sp>
      <p:sp>
        <p:nvSpPr>
          <p:cNvPr id="19" name="Rounded Rectangle 10">
            <a:extLst>
              <a:ext uri="{FF2B5EF4-FFF2-40B4-BE49-F238E27FC236}">
                <a16:creationId xmlns="" xmlns:a16="http://schemas.microsoft.com/office/drawing/2014/main" id="{5674B247-4A94-4D62-AB04-18A28006B0F1}"/>
              </a:ext>
            </a:extLst>
          </p:cNvPr>
          <p:cNvSpPr/>
          <p:nvPr/>
        </p:nvSpPr>
        <p:spPr>
          <a:xfrm>
            <a:off x="5491918" y="2283272"/>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RT60 at 125 Hz=1.0 s  </a:t>
            </a:r>
          </a:p>
        </p:txBody>
      </p:sp>
      <p:sp>
        <p:nvSpPr>
          <p:cNvPr id="21" name="مستطيل 4">
            <a:extLst>
              <a:ext uri="{FF2B5EF4-FFF2-40B4-BE49-F238E27FC236}">
                <a16:creationId xmlns="" xmlns:a16="http://schemas.microsoft.com/office/drawing/2014/main" id="{29008534-1CD4-4FB3-B623-05812E811597}"/>
              </a:ext>
            </a:extLst>
          </p:cNvPr>
          <p:cNvSpPr/>
          <p:nvPr/>
        </p:nvSpPr>
        <p:spPr>
          <a:xfrm>
            <a:off x="5354738" y="1801663"/>
            <a:ext cx="3062177" cy="415498"/>
          </a:xfrm>
          <a:prstGeom prst="rect">
            <a:avLst/>
          </a:prstGeom>
        </p:spPr>
        <p:txBody>
          <a:bodyPr wrap="square">
            <a:spAutoFit/>
          </a:bodyPr>
          <a:lstStyle/>
          <a:p>
            <a:pPr lvl="0" rtl="1" fontAlgn="base">
              <a:spcBef>
                <a:spcPct val="0"/>
              </a:spcBef>
              <a:spcAft>
                <a:spcPct val="0"/>
              </a:spcAft>
            </a:pP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empty space</a:t>
            </a:r>
            <a:endParaRPr lang="en-US" sz="788" dirty="0">
              <a:latin typeface="Raleway" panose="020B0604020202020204" charset="0"/>
              <a:cs typeface="Arial" pitchFamily="34" charset="0"/>
            </a:endParaRPr>
          </a:p>
        </p:txBody>
      </p:sp>
      <p:pic>
        <p:nvPicPr>
          <p:cNvPr id="24" name="صورة 23"/>
          <p:cNvPicPr/>
          <p:nvPr/>
        </p:nvPicPr>
        <p:blipFill>
          <a:blip r:embed="rId2" cstate="print">
            <a:extLst>
              <a:ext uri="{28A0092B-C50C-407E-A947-70E740481C1C}">
                <a14:useLocalDpi xmlns="" xmlns:a14="http://schemas.microsoft.com/office/drawing/2010/main" val="0"/>
              </a:ext>
            </a:extLst>
          </a:blip>
          <a:stretch>
            <a:fillRect/>
          </a:stretch>
        </p:blipFill>
        <p:spPr>
          <a:xfrm>
            <a:off x="1447922" y="2018706"/>
            <a:ext cx="2168525" cy="14776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5" name="Picture 21">
            <a:extLst>
              <a:ext uri="{FF2B5EF4-FFF2-40B4-BE49-F238E27FC236}">
                <a16:creationId xmlns="" xmlns:a16="http://schemas.microsoft.com/office/drawing/2014/main" id="{29143E51-2A67-45BA-A28E-3751E9731FCB}"/>
              </a:ext>
            </a:extLst>
          </p:cNvPr>
          <p:cNvPicPr/>
          <p:nvPr/>
        </p:nvPicPr>
        <p:blipFill rotWithShape="1">
          <a:blip r:embed="rId3" cstate="print">
            <a:extLst>
              <a:ext uri="{28A0092B-C50C-407E-A947-70E740481C1C}">
                <a14:useLocalDpi xmlns="" xmlns:a14="http://schemas.microsoft.com/office/drawing/2010/main" val="0"/>
              </a:ext>
            </a:extLst>
          </a:blip>
          <a:srcRect l="17660" b="59389"/>
          <a:stretch/>
        </p:blipFill>
        <p:spPr bwMode="auto">
          <a:xfrm>
            <a:off x="4231423" y="3854206"/>
            <a:ext cx="2246630" cy="610823"/>
          </a:xfrm>
          <a:prstGeom prst="rect">
            <a:avLst/>
          </a:prstGeom>
          <a:noFill/>
          <a:ln w="9525">
            <a:noFill/>
            <a:miter lim="800000"/>
            <a:headEnd/>
            <a:tailEnd/>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61</a:t>
            </a:fld>
            <a:endParaRPr lang="en-US"/>
          </a:p>
        </p:txBody>
      </p:sp>
    </p:spTree>
    <p:extLst>
      <p:ext uri="{BB962C8B-B14F-4D97-AF65-F5344CB8AC3E}">
        <p14:creationId xmlns="" xmlns:p14="http://schemas.microsoft.com/office/powerpoint/2010/main" val="276026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ox(in)">
                                      <p:cBhvr>
                                        <p:cTn id="10" dur="500"/>
                                        <p:tgtEl>
                                          <p:spTgt spid="5">
                                            <p:txEl>
                                              <p:pRg st="0" end="0"/>
                                            </p:txEl>
                                          </p:spTgt>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anim calcmode="lin" valueType="num">
                                      <p:cBhvr additive="base">
                                        <p:cTn id="1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16" presetID="4" presetClass="entr" presetSubtype="16" fill="hold" nodeType="withEffect">
                                  <p:stCondLst>
                                    <p:cond delay="0"/>
                                  </p:stCondLst>
                                  <p:childTnLst>
                                    <p:set>
                                      <p:cBhvr>
                                        <p:cTn id="17" dur="1" fill="hold">
                                          <p:stCondLst>
                                            <p:cond delay="0"/>
                                          </p:stCondLst>
                                        </p:cTn>
                                        <p:tgtEl>
                                          <p:spTgt spid="21">
                                            <p:txEl>
                                              <p:pRg st="0" end="0"/>
                                            </p:txEl>
                                          </p:spTgt>
                                        </p:tgtEl>
                                        <p:attrNameLst>
                                          <p:attrName>style.visibility</p:attrName>
                                        </p:attrNameLst>
                                      </p:cBhvr>
                                      <p:to>
                                        <p:strVal val="visible"/>
                                      </p:to>
                                    </p:set>
                                    <p:animEffect transition="in" filter="box(in)">
                                      <p:cBhvr>
                                        <p:cTn id="18"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4216219" cy="507831"/>
          </a:xfrm>
          <a:prstGeom prst="rect">
            <a:avLst/>
          </a:prstGeom>
        </p:spPr>
        <p:txBody>
          <a:bodyPr wrap="none">
            <a:spAutoFit/>
          </a:bodyPr>
          <a:lstStyle/>
          <a:p>
            <a:pPr lvl="0" rtl="1" fontAlgn="base">
              <a:spcBef>
                <a:spcPct val="0"/>
              </a:spcBef>
              <a:spcAft>
                <a:spcPct val="0"/>
              </a:spcAft>
            </a:pP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(STC)</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sp>
        <p:nvSpPr>
          <p:cNvPr id="5" name="مستطيل 4"/>
          <p:cNvSpPr/>
          <p:nvPr/>
        </p:nvSpPr>
        <p:spPr>
          <a:xfrm>
            <a:off x="853017" y="984788"/>
            <a:ext cx="2089562" cy="1061829"/>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Manager office to </a:t>
            </a:r>
            <a:r>
              <a:rPr lang="en-US" sz="2100" dirty="0" err="1" smtClean="0">
                <a:effectLst>
                  <a:outerShdw blurRad="38100" dist="38100" dir="2700000" algn="tl">
                    <a:srgbClr val="000000">
                      <a:alpha val="43137"/>
                    </a:srgbClr>
                  </a:outerShdw>
                </a:effectLst>
                <a:latin typeface="Raleway" panose="020B0604020202020204" charset="0"/>
                <a:cs typeface="Times New Roman" pitchFamily="18" charset="0"/>
              </a:rPr>
              <a:t>reciption</a:t>
            </a:r>
            <a:endParaRPr lang="en-US" sz="788" dirty="0">
              <a:latin typeface="Raleway" panose="020B0604020202020204" charset="0"/>
              <a:cs typeface="Arial" pitchFamily="34" charset="0"/>
            </a:endParaRPr>
          </a:p>
        </p:txBody>
      </p:sp>
      <p:sp>
        <p:nvSpPr>
          <p:cNvPr id="15" name="Rectangle 1">
            <a:extLst>
              <a:ext uri="{FF2B5EF4-FFF2-40B4-BE49-F238E27FC236}">
                <a16:creationId xmlns="" xmlns:a16="http://schemas.microsoft.com/office/drawing/2014/main" id="{3A0B5186-0C46-4D3B-967B-9ABD1AE0EB1C}"/>
              </a:ext>
            </a:extLst>
          </p:cNvPr>
          <p:cNvSpPr>
            <a:spLocks noChangeArrowheads="1"/>
          </p:cNvSpPr>
          <p:nvPr/>
        </p:nvSpPr>
        <p:spPr bwMode="auto">
          <a:xfrm>
            <a:off x="2678461" y="1115593"/>
            <a:ext cx="4207366" cy="2462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09775" algn="l"/>
              </a:tabLst>
            </a:pPr>
            <a:r>
              <a:rPr lang="en-US" sz="1000" dirty="0">
                <a:solidFill>
                  <a:srgbClr val="000000"/>
                </a:solidFill>
                <a:latin typeface="Times New Roman" pitchFamily="18" charset="0"/>
                <a:cs typeface="Times New Roman" pitchFamily="18" charset="0"/>
              </a:rPr>
              <a:t>STC shall be &gt;</a:t>
            </a:r>
            <a:r>
              <a:rPr lang="en-US" sz="1000" dirty="0" smtClean="0">
                <a:solidFill>
                  <a:srgbClr val="000000"/>
                </a:solidFill>
                <a:latin typeface="Times New Roman" pitchFamily="18" charset="0"/>
                <a:cs typeface="Times New Roman" pitchFamily="18" charset="0"/>
              </a:rPr>
              <a:t>45 </a:t>
            </a:r>
            <a:r>
              <a:rPr lang="en-US" sz="1000" dirty="0">
                <a:solidFill>
                  <a:srgbClr val="000000"/>
                </a:solidFill>
                <a:latin typeface="Times New Roman" pitchFamily="18" charset="0"/>
                <a:cs typeface="Times New Roman" pitchFamily="18" charset="0"/>
              </a:rPr>
              <a:t>dB to avoid unwanted noise in space</a:t>
            </a:r>
            <a:endParaRPr kumimoji="0" lang="en-US" sz="1000" b="0" i="0" u="none" strike="noStrike" cap="none" normalizeH="0" baseline="0" dirty="0">
              <a:ln>
                <a:noFill/>
              </a:ln>
              <a:solidFill>
                <a:schemeClr val="tx1"/>
              </a:solidFill>
              <a:effectLst/>
              <a:latin typeface="Arial" pitchFamily="34" charset="0"/>
              <a:cs typeface="Arial" pitchFamily="34" charset="0"/>
            </a:endParaRPr>
          </a:p>
        </p:txBody>
      </p:sp>
      <p:sp>
        <p:nvSpPr>
          <p:cNvPr id="25" name="Rounded Rectangle 10">
            <a:extLst>
              <a:ext uri="{FF2B5EF4-FFF2-40B4-BE49-F238E27FC236}">
                <a16:creationId xmlns="" xmlns:a16="http://schemas.microsoft.com/office/drawing/2014/main" id="{43411549-0C13-4B34-B635-1CC34D52C3B1}"/>
              </a:ext>
            </a:extLst>
          </p:cNvPr>
          <p:cNvSpPr/>
          <p:nvPr/>
        </p:nvSpPr>
        <p:spPr>
          <a:xfrm>
            <a:off x="5246626" y="3950963"/>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STC =</a:t>
            </a:r>
            <a:r>
              <a:rPr lang="en-US" sz="2000" dirty="0" smtClean="0">
                <a:latin typeface="Times New Roman" pitchFamily="18" charset="0"/>
                <a:cs typeface="Times New Roman" pitchFamily="18" charset="0"/>
              </a:rPr>
              <a:t>46 </a:t>
            </a:r>
            <a:r>
              <a:rPr lang="en-US" sz="2000" dirty="0">
                <a:latin typeface="Times New Roman" pitchFamily="18" charset="0"/>
                <a:cs typeface="Times New Roman" pitchFamily="18" charset="0"/>
              </a:rPr>
              <a:t>dB  </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78248" y="2188290"/>
            <a:ext cx="3400425" cy="22166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صورة 8" descr="C:\Users\wasee\Desktop\insull\Boss2.PN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09870" y="1515702"/>
            <a:ext cx="1124305" cy="1903095"/>
          </a:xfrm>
          <a:prstGeom prst="rect">
            <a:avLst/>
          </a:prstGeom>
          <a:ln w="3175">
            <a:solidFill>
              <a:schemeClr val="tx1"/>
            </a:solidFill>
          </a:ln>
          <a:effectLst>
            <a:softEdge rad="112500"/>
          </a:effectLst>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62</a:t>
            </a:fld>
            <a:endParaRPr lang="en-US"/>
          </a:p>
        </p:txBody>
      </p:sp>
    </p:spTree>
    <p:extLst>
      <p:ext uri="{BB962C8B-B14F-4D97-AF65-F5344CB8AC3E}">
        <p14:creationId xmlns="" xmlns:p14="http://schemas.microsoft.com/office/powerpoint/2010/main" val="2159079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ox(in)">
                                      <p:cBhvr>
                                        <p:cTn id="10" dur="500"/>
                                        <p:tgtEl>
                                          <p:spTgt spid="5">
                                            <p:txEl>
                                              <p:pRg st="0" end="0"/>
                                            </p:txEl>
                                          </p:spTgt>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anim calcmode="lin" valueType="num">
                                      <p:cBhvr additive="base">
                                        <p:cTn id="1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4216219" cy="507831"/>
          </a:xfrm>
          <a:prstGeom prst="rect">
            <a:avLst/>
          </a:prstGeom>
        </p:spPr>
        <p:txBody>
          <a:bodyPr wrap="none">
            <a:spAutoFit/>
          </a:bodyPr>
          <a:lstStyle/>
          <a:p>
            <a:pPr lvl="0" rtl="1" fontAlgn="base">
              <a:spcBef>
                <a:spcPct val="0"/>
              </a:spcBef>
              <a:spcAft>
                <a:spcPct val="0"/>
              </a:spcAft>
            </a:pP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(STC)</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sp>
        <p:nvSpPr>
          <p:cNvPr id="5" name="مستطيل 4"/>
          <p:cNvSpPr/>
          <p:nvPr/>
        </p:nvSpPr>
        <p:spPr>
          <a:xfrm>
            <a:off x="853017" y="984788"/>
            <a:ext cx="2089562" cy="1061829"/>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Manager office and external wall:</a:t>
            </a:r>
            <a:endParaRPr lang="en-US" sz="788" dirty="0">
              <a:latin typeface="Raleway" panose="020B0604020202020204" charset="0"/>
              <a:cs typeface="Arial" pitchFamily="34" charset="0"/>
            </a:endParaRPr>
          </a:p>
        </p:txBody>
      </p:sp>
      <p:sp>
        <p:nvSpPr>
          <p:cNvPr id="15" name="Rectangle 1">
            <a:extLst>
              <a:ext uri="{FF2B5EF4-FFF2-40B4-BE49-F238E27FC236}">
                <a16:creationId xmlns="" xmlns:a16="http://schemas.microsoft.com/office/drawing/2014/main" id="{3A0B5186-0C46-4D3B-967B-9ABD1AE0EB1C}"/>
              </a:ext>
            </a:extLst>
          </p:cNvPr>
          <p:cNvSpPr>
            <a:spLocks noChangeArrowheads="1"/>
          </p:cNvSpPr>
          <p:nvPr/>
        </p:nvSpPr>
        <p:spPr bwMode="auto">
          <a:xfrm>
            <a:off x="2678461" y="1115593"/>
            <a:ext cx="4207366" cy="2462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09775" algn="l"/>
              </a:tabLst>
            </a:pPr>
            <a:r>
              <a:rPr lang="en-US" sz="1000" dirty="0">
                <a:solidFill>
                  <a:srgbClr val="000000"/>
                </a:solidFill>
                <a:latin typeface="Times New Roman" pitchFamily="18" charset="0"/>
                <a:cs typeface="Times New Roman" pitchFamily="18" charset="0"/>
              </a:rPr>
              <a:t>STC shall equal from45-55 dB or higher to avoid unwanted noise in space</a:t>
            </a:r>
            <a:endParaRPr kumimoji="0" lang="en-US" sz="1000" b="0" i="0" u="none" strike="noStrike" cap="none" normalizeH="0" baseline="0" dirty="0">
              <a:ln>
                <a:noFill/>
              </a:ln>
              <a:solidFill>
                <a:schemeClr val="tx1"/>
              </a:solidFill>
              <a:effectLst/>
              <a:latin typeface="Arial" pitchFamily="34" charset="0"/>
              <a:cs typeface="Arial" pitchFamily="34" charset="0"/>
            </a:endParaRPr>
          </a:p>
        </p:txBody>
      </p:sp>
      <p:sp>
        <p:nvSpPr>
          <p:cNvPr id="25" name="Rounded Rectangle 10">
            <a:extLst>
              <a:ext uri="{FF2B5EF4-FFF2-40B4-BE49-F238E27FC236}">
                <a16:creationId xmlns="" xmlns:a16="http://schemas.microsoft.com/office/drawing/2014/main" id="{43411549-0C13-4B34-B635-1CC34D52C3B1}"/>
              </a:ext>
            </a:extLst>
          </p:cNvPr>
          <p:cNvSpPr/>
          <p:nvPr/>
        </p:nvSpPr>
        <p:spPr>
          <a:xfrm>
            <a:off x="4782144" y="3132007"/>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STC </a:t>
            </a:r>
            <a:r>
              <a:rPr lang="en-US" sz="2000" dirty="0" smtClean="0">
                <a:latin typeface="Times New Roman" pitchFamily="18" charset="0"/>
                <a:cs typeface="Times New Roman" pitchFamily="18" charset="0"/>
              </a:rPr>
              <a:t>=50 </a:t>
            </a:r>
            <a:r>
              <a:rPr lang="en-US" sz="2000" dirty="0">
                <a:latin typeface="Times New Roman" pitchFamily="18" charset="0"/>
                <a:cs typeface="Times New Roman" pitchFamily="18" charset="0"/>
              </a:rPr>
              <a:t>dB  </a:t>
            </a:r>
          </a:p>
        </p:txBody>
      </p:sp>
      <p:sp>
        <p:nvSpPr>
          <p:cNvPr id="13" name="Rectangle 5">
            <a:extLst>
              <a:ext uri="{FF2B5EF4-FFF2-40B4-BE49-F238E27FC236}">
                <a16:creationId xmlns="" xmlns:a16="http://schemas.microsoft.com/office/drawing/2014/main" id="{48314DBC-A73F-4F9F-9651-9BF35576EBD4}"/>
              </a:ext>
            </a:extLst>
          </p:cNvPr>
          <p:cNvSpPr/>
          <p:nvPr/>
        </p:nvSpPr>
        <p:spPr>
          <a:xfrm>
            <a:off x="1419303" y="4402380"/>
            <a:ext cx="5507668" cy="215444"/>
          </a:xfrm>
          <a:prstGeom prst="rect">
            <a:avLst/>
          </a:prstGeom>
        </p:spPr>
        <p:txBody>
          <a:bodyPr wrap="square">
            <a:spAutoFit/>
          </a:bodyPr>
          <a:lstStyle/>
          <a:p>
            <a:pPr lvl="0" algn="ctr"/>
            <a:r>
              <a:rPr lang="en-US" sz="800" dirty="0">
                <a:solidFill>
                  <a:srgbClr val="FF0000"/>
                </a:solidFill>
                <a:latin typeface="Times New Roman" pitchFamily="18" charset="0"/>
                <a:cs typeface="Times New Roman" pitchFamily="18" charset="0"/>
              </a:rPr>
              <a:t>Wall layers</a:t>
            </a:r>
            <a:endParaRPr lang="ar-SA" sz="800"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85800" y="2103968"/>
            <a:ext cx="2914651" cy="22984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4" name="صورة 13" descr="C:\Users\wasee\Desktop\insull\Boss.PN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58698" y="3481754"/>
            <a:ext cx="1501713" cy="1494692"/>
          </a:xfrm>
          <a:prstGeom prst="rect">
            <a:avLst/>
          </a:prstGeom>
          <a:ln w="12700">
            <a:solidFill>
              <a:schemeClr val="tx1"/>
            </a:solidFill>
          </a:ln>
          <a:effectLst>
            <a:softEdge rad="112500"/>
          </a:effectLst>
        </p:spPr>
      </p:pic>
      <p:pic>
        <p:nvPicPr>
          <p:cNvPr id="16" name="صورة 15"/>
          <p:cNvPicPr/>
          <p:nvPr/>
        </p:nvPicPr>
        <p:blipFill>
          <a:blip r:embed="rId4" cstate="print"/>
          <a:stretch>
            <a:fillRect/>
          </a:stretch>
        </p:blipFill>
        <p:spPr>
          <a:xfrm>
            <a:off x="4488474" y="1433146"/>
            <a:ext cx="2536580" cy="1582616"/>
          </a:xfrm>
          <a:prstGeom prst="rect">
            <a:avLst/>
          </a:prstGeom>
          <a:ln w="3175">
            <a:solidFill>
              <a:schemeClr val="tx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63</a:t>
            </a:fld>
            <a:endParaRPr lang="en-US"/>
          </a:p>
        </p:txBody>
      </p:sp>
    </p:spTree>
    <p:extLst>
      <p:ext uri="{BB962C8B-B14F-4D97-AF65-F5344CB8AC3E}">
        <p14:creationId xmlns="" xmlns:p14="http://schemas.microsoft.com/office/powerpoint/2010/main" val="362344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ox(in)">
                                      <p:cBhvr>
                                        <p:cTn id="10" dur="500"/>
                                        <p:tgtEl>
                                          <p:spTgt spid="5">
                                            <p:txEl>
                                              <p:pRg st="0" end="0"/>
                                            </p:txEl>
                                          </p:spTgt>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anim calcmode="lin" valueType="num">
                                      <p:cBhvr additive="base">
                                        <p:cTn id="1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53017" y="476957"/>
            <a:ext cx="3967753" cy="507831"/>
          </a:xfrm>
          <a:prstGeom prst="rect">
            <a:avLst/>
          </a:prstGeom>
        </p:spPr>
        <p:txBody>
          <a:bodyPr wrap="none">
            <a:spAutoFit/>
          </a:bodyPr>
          <a:lstStyle/>
          <a:p>
            <a:pPr lvl="0" rtl="1" fontAlgn="base">
              <a:spcBef>
                <a:spcPct val="0"/>
              </a:spcBef>
              <a:spcAft>
                <a:spcPct val="0"/>
              </a:spcAft>
            </a:pPr>
            <a:r>
              <a:rPr lang="en-US" sz="2700" dirty="0" smtClean="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Acoustical analysis </a:t>
            </a: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t>
            </a:r>
            <a:r>
              <a:rPr lang="en-US" sz="2700" dirty="0" smtClean="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IIC</a:t>
            </a:r>
            <a:r>
              <a:rPr lang="en-US" sz="2700" dirty="0">
                <a:effectLst>
                  <a:outerShdw blurRad="38100" dist="38100" dir="2700000" algn="tl">
                    <a:srgbClr val="000000">
                      <a:alpha val="43137"/>
                    </a:srgbClr>
                  </a:outerShdw>
                </a:effectLst>
                <a:latin typeface="Raleway" panose="020B0604020202020204" charset="0"/>
                <a:ea typeface="Calibri" pitchFamily="34" charset="0"/>
                <a:cs typeface="Times New Roman" pitchFamily="18" charset="0"/>
              </a:rPr>
              <a:t>)</a:t>
            </a:r>
            <a:r>
              <a:rPr lang="en-US" sz="2700" dirty="0">
                <a:latin typeface="Raleway" panose="020B0604020202020204" charset="0"/>
                <a:ea typeface="Calibri" pitchFamily="34" charset="0"/>
                <a:cs typeface="Times New Roman" pitchFamily="18" charset="0"/>
              </a:rPr>
              <a:t>:</a:t>
            </a:r>
            <a:endParaRPr lang="en-US" sz="2700" dirty="0">
              <a:latin typeface="Raleway" panose="020B0604020202020204" charset="0"/>
              <a:cs typeface="Arial" pitchFamily="34" charset="0"/>
            </a:endParaRPr>
          </a:p>
        </p:txBody>
      </p:sp>
      <p:pic>
        <p:nvPicPr>
          <p:cNvPr id="9" name="Picture 8">
            <a:extLst>
              <a:ext uri="{FF2B5EF4-FFF2-40B4-BE49-F238E27FC236}">
                <a16:creationId xmlns="" xmlns:a16="http://schemas.microsoft.com/office/drawing/2014/main" id="{2FF544E1-F7DC-4094-9EDD-F6B8662C7FBE}"/>
              </a:ext>
            </a:extLst>
          </p:cNvPr>
          <p:cNvPicPr/>
          <p:nvPr/>
        </p:nvPicPr>
        <p:blipFill>
          <a:blip r:embed="rId2">
            <a:extLst>
              <a:ext uri="{28A0092B-C50C-407E-A947-70E740481C1C}">
                <a14:useLocalDpi xmlns="" xmlns:a14="http://schemas.microsoft.com/office/drawing/2010/main" val="0"/>
              </a:ext>
            </a:extLst>
          </a:blip>
          <a:stretch>
            <a:fillRect/>
          </a:stretch>
        </p:blipFill>
        <p:spPr>
          <a:xfrm>
            <a:off x="1352549" y="1162050"/>
            <a:ext cx="2181225" cy="1085850"/>
          </a:xfrm>
          <a:prstGeom prst="rect">
            <a:avLst/>
          </a:prstGeom>
        </p:spPr>
      </p:pic>
      <p:sp>
        <p:nvSpPr>
          <p:cNvPr id="11" name="Rounded Rectangle 10">
            <a:extLst>
              <a:ext uri="{FF2B5EF4-FFF2-40B4-BE49-F238E27FC236}">
                <a16:creationId xmlns="" xmlns:a16="http://schemas.microsoft.com/office/drawing/2014/main" id="{5A6470F0-1C85-4CD3-82EF-603C7347ACD3}"/>
              </a:ext>
            </a:extLst>
          </p:cNvPr>
          <p:cNvSpPr/>
          <p:nvPr/>
        </p:nvSpPr>
        <p:spPr>
          <a:xfrm>
            <a:off x="1171575" y="2895601"/>
            <a:ext cx="2775098" cy="24233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itchFamily="18" charset="0"/>
                <a:cs typeface="Times New Roman" pitchFamily="18" charset="0"/>
              </a:rPr>
              <a:t>IIC </a:t>
            </a:r>
            <a:r>
              <a:rPr lang="en-US" sz="2000" dirty="0" smtClean="0">
                <a:latin typeface="Times New Roman" pitchFamily="18" charset="0"/>
                <a:cs typeface="Times New Roman" pitchFamily="18" charset="0"/>
              </a:rPr>
              <a:t>=61 </a:t>
            </a:r>
            <a:r>
              <a:rPr lang="en-US" sz="2000" dirty="0">
                <a:latin typeface="Times New Roman" pitchFamily="18" charset="0"/>
                <a:cs typeface="Times New Roman" pitchFamily="18" charset="0"/>
              </a:rPr>
              <a:t>dB  </a:t>
            </a:r>
          </a:p>
        </p:txBody>
      </p:sp>
      <p:sp>
        <p:nvSpPr>
          <p:cNvPr id="12" name="Rectangle 5">
            <a:extLst>
              <a:ext uri="{FF2B5EF4-FFF2-40B4-BE49-F238E27FC236}">
                <a16:creationId xmlns="" xmlns:a16="http://schemas.microsoft.com/office/drawing/2014/main" id="{FAD6D74A-9CAC-4195-974B-CE30B41136B4}"/>
              </a:ext>
            </a:extLst>
          </p:cNvPr>
          <p:cNvSpPr/>
          <p:nvPr/>
        </p:nvSpPr>
        <p:spPr>
          <a:xfrm>
            <a:off x="-310673" y="2248584"/>
            <a:ext cx="5507668" cy="215444"/>
          </a:xfrm>
          <a:prstGeom prst="rect">
            <a:avLst/>
          </a:prstGeom>
        </p:spPr>
        <p:txBody>
          <a:bodyPr wrap="square">
            <a:spAutoFit/>
          </a:bodyPr>
          <a:lstStyle/>
          <a:p>
            <a:pPr lvl="0" algn="ctr"/>
            <a:r>
              <a:rPr lang="en-US" sz="800" dirty="0">
                <a:solidFill>
                  <a:srgbClr val="FF0000"/>
                </a:solidFill>
                <a:latin typeface="Times New Roman" pitchFamily="18" charset="0"/>
                <a:ea typeface="Calibri" pitchFamily="34" charset="0"/>
                <a:cs typeface="Times New Roman" pitchFamily="18" charset="0"/>
              </a:rPr>
              <a:t>Concrete Slab</a:t>
            </a:r>
            <a:endParaRPr lang="ar-SA" sz="800" dirty="0">
              <a:solidFill>
                <a:srgbClr val="FF0000"/>
              </a:solidFill>
            </a:endParaRPr>
          </a:p>
        </p:txBody>
      </p:sp>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486400" y="1397977"/>
            <a:ext cx="3196370" cy="24530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مستطيل 1"/>
          <p:cNvSpPr/>
          <p:nvPr/>
        </p:nvSpPr>
        <p:spPr>
          <a:xfrm>
            <a:off x="6292758" y="4123570"/>
            <a:ext cx="1148071" cy="307777"/>
          </a:xfrm>
          <a:prstGeom prst="rect">
            <a:avLst/>
          </a:prstGeom>
        </p:spPr>
        <p:txBody>
          <a:bodyPr wrap="none">
            <a:spAutoFit/>
          </a:bodyPr>
          <a:lstStyle/>
          <a:p>
            <a:pPr lvl="0" algn="ctr"/>
            <a:r>
              <a:rPr lang="en-US" dirty="0" smtClean="0">
                <a:solidFill>
                  <a:srgbClr val="FF0000"/>
                </a:solidFill>
                <a:latin typeface="Times New Roman" pitchFamily="18" charset="0"/>
                <a:cs typeface="Times New Roman" pitchFamily="18" charset="0"/>
              </a:rPr>
              <a:t>ceiling </a:t>
            </a:r>
            <a:r>
              <a:rPr lang="en-US" dirty="0">
                <a:solidFill>
                  <a:srgbClr val="FF0000"/>
                </a:solidFill>
                <a:latin typeface="Times New Roman" pitchFamily="18" charset="0"/>
                <a:cs typeface="Times New Roman" pitchFamily="18" charset="0"/>
              </a:rPr>
              <a:t>layers</a:t>
            </a:r>
            <a:endParaRPr lang="ar-SA" dirty="0">
              <a:solidFill>
                <a:srgbClr val="FF0000"/>
              </a:solidFill>
            </a:endParaRPr>
          </a:p>
        </p:txBody>
      </p:sp>
      <p:sp>
        <p:nvSpPr>
          <p:cNvPr id="4" name="عنصر نائب لرقم الشريحة 3"/>
          <p:cNvSpPr>
            <a:spLocks noGrp="1"/>
          </p:cNvSpPr>
          <p:nvPr>
            <p:ph type="sldNum" sz="quarter" idx="12"/>
          </p:nvPr>
        </p:nvSpPr>
        <p:spPr/>
        <p:txBody>
          <a:bodyPr/>
          <a:lstStyle/>
          <a:p>
            <a:fld id="{48F06183-7479-4AAB-8382-9CEE9CE9D8BB}" type="slidenum">
              <a:rPr lang="en-US" smtClean="0"/>
              <a:pPr/>
              <a:t>64</a:t>
            </a:fld>
            <a:endParaRPr lang="en-US"/>
          </a:p>
        </p:txBody>
      </p:sp>
    </p:spTree>
    <p:extLst>
      <p:ext uri="{BB962C8B-B14F-4D97-AF65-F5344CB8AC3E}">
        <p14:creationId xmlns="" xmlns:p14="http://schemas.microsoft.com/office/powerpoint/2010/main" val="107002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5" name="Picture 4" descr="10808158_10204759381476828_1583639954_n">
            <a:extLst>
              <a:ext uri="{FF2B5EF4-FFF2-40B4-BE49-F238E27FC236}">
                <a16:creationId xmlns="" xmlns:a16="http://schemas.microsoft.com/office/drawing/2014/main" id="{BC699E39-C420-4288-98EE-564E860C8974}"/>
              </a:ext>
            </a:extLst>
          </p:cNvPr>
          <p:cNvPicPr/>
          <p:nvPr/>
        </p:nvPicPr>
        <p:blipFill>
          <a:blip r:embed="rId3">
            <a:extLst>
              <a:ext uri="{28A0092B-C50C-407E-A947-70E740481C1C}">
                <a14:useLocalDpi xmlns="" xmlns:a14="http://schemas.microsoft.com/office/drawing/2010/main" val="0"/>
              </a:ext>
            </a:extLst>
          </a:blip>
          <a:srcRect/>
          <a:stretch>
            <a:fillRect/>
          </a:stretch>
        </p:blipFill>
        <p:spPr bwMode="auto">
          <a:xfrm>
            <a:off x="2758054" y="3597693"/>
            <a:ext cx="3162300" cy="1312673"/>
          </a:xfrm>
          <a:prstGeom prst="rect">
            <a:avLst/>
          </a:prstGeom>
          <a:noFill/>
          <a:ln>
            <a:solidFill>
              <a:sysClr val="windowText" lastClr="000000"/>
            </a:solidFill>
          </a:ln>
        </p:spPr>
      </p:pic>
      <p:sp>
        <p:nvSpPr>
          <p:cNvPr id="77" name="Shape 77"/>
          <p:cNvSpPr txBox="1">
            <a:spLocks noGrp="1"/>
          </p:cNvSpPr>
          <p:nvPr>
            <p:ph type="ctrTitle"/>
          </p:nvPr>
        </p:nvSpPr>
        <p:spPr>
          <a:xfrm>
            <a:off x="1380761" y="798975"/>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endParaRPr dirty="0"/>
          </a:p>
          <a:p>
            <a:pPr marL="0" lvl="0" indent="0" rtl="0">
              <a:spcBef>
                <a:spcPts val="0"/>
              </a:spcBef>
              <a:spcAft>
                <a:spcPts val="0"/>
              </a:spcAft>
              <a:buNone/>
            </a:pPr>
            <a:r>
              <a:rPr lang="en-US" dirty="0">
                <a:solidFill>
                  <a:schemeClr val="tx1"/>
                </a:solidFill>
              </a:rPr>
              <a:t>Mechanical Design</a:t>
            </a:r>
            <a:endParaRPr dirty="0">
              <a:solidFill>
                <a:schemeClr val="tx1"/>
              </a:solidFill>
            </a:endParaRPr>
          </a:p>
        </p:txBody>
      </p:sp>
    </p:spTree>
    <p:extLst>
      <p:ext uri="{BB962C8B-B14F-4D97-AF65-F5344CB8AC3E}">
        <p14:creationId xmlns="" xmlns:p14="http://schemas.microsoft.com/office/powerpoint/2010/main" val="21319815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869032" y="629824"/>
            <a:ext cx="3176191"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cs typeface="Times New Roman" pitchFamily="18" charset="0"/>
              </a:rPr>
              <a:t>Mechanical Design Includes:</a:t>
            </a:r>
            <a:endParaRPr lang="en-US" sz="2700" dirty="0">
              <a:solidFill>
                <a:schemeClr val="tx1"/>
              </a:solidFill>
              <a:latin typeface="Raleway" panose="020B0604020202020204" charset="0"/>
              <a:cs typeface="Arial" pitchFamily="34" charset="0"/>
            </a:endParaRPr>
          </a:p>
        </p:txBody>
      </p:sp>
      <p:sp>
        <p:nvSpPr>
          <p:cNvPr id="7" name="Rectangle 1">
            <a:extLst>
              <a:ext uri="{FF2B5EF4-FFF2-40B4-BE49-F238E27FC236}">
                <a16:creationId xmlns="" xmlns:a16="http://schemas.microsoft.com/office/drawing/2014/main" id="{098822B4-DACA-4059-B203-F9A33828A15A}"/>
              </a:ext>
            </a:extLst>
          </p:cNvPr>
          <p:cNvSpPr>
            <a:spLocks noChangeArrowheads="1"/>
          </p:cNvSpPr>
          <p:nvPr/>
        </p:nvSpPr>
        <p:spPr bwMode="auto">
          <a:xfrm>
            <a:off x="957348" y="1196840"/>
            <a:ext cx="5529177" cy="931024"/>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r>
              <a:rPr lang="en-US" dirty="0">
                <a:latin typeface="Raleway" panose="020B0604020202020204" charset="0"/>
              </a:rPr>
              <a:t>1.Water Supply Systems.</a:t>
            </a:r>
          </a:p>
          <a:p>
            <a:r>
              <a:rPr lang="en-US" dirty="0">
                <a:latin typeface="Raleway" panose="020B0604020202020204" charset="0"/>
              </a:rPr>
              <a:t>2. Drainage Water Systems Design.</a:t>
            </a:r>
          </a:p>
          <a:p>
            <a:r>
              <a:rPr lang="en-US" dirty="0">
                <a:latin typeface="Raleway" panose="020B0604020202020204" charset="0"/>
              </a:rPr>
              <a:t>3. HVAC system.</a:t>
            </a:r>
          </a:p>
          <a:p>
            <a:pPr marL="285750" indent="-285750" defTabSz="685800" fontAlgn="base">
              <a:spcBef>
                <a:spcPct val="0"/>
              </a:spcBef>
              <a:spcAft>
                <a:spcPct val="0"/>
              </a:spcAft>
              <a:buClrTx/>
              <a:buFont typeface="Arial" panose="020B0604020202020204" pitchFamily="34" charset="0"/>
              <a:buChar char="•"/>
            </a:pPr>
            <a:endParaRPr lang="en-US" dirty="0">
              <a:solidFill>
                <a:schemeClr val="tx1"/>
              </a:solidFill>
              <a:latin typeface="Raleway" panose="020B0604020202020204" charset="0"/>
              <a:cs typeface="Arial" pitchFamily="34" charset="0"/>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66</a:t>
            </a:fld>
            <a:endParaRPr lang="en-US"/>
          </a:p>
        </p:txBody>
      </p:sp>
    </p:spTree>
    <p:extLst>
      <p:ext uri="{BB962C8B-B14F-4D97-AF65-F5344CB8AC3E}">
        <p14:creationId xmlns="" xmlns:p14="http://schemas.microsoft.com/office/powerpoint/2010/main" val="23197697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89772" y="201199"/>
            <a:ext cx="2626361"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Water Supply SYSTEM:</a:t>
            </a:r>
            <a:endParaRPr lang="en-US" sz="2700" dirty="0">
              <a:solidFill>
                <a:schemeClr val="tx1"/>
              </a:solidFill>
              <a:latin typeface="Raleway" panose="020B060402020202020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50136" y="1302971"/>
            <a:ext cx="3931994" cy="2382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143500" y="1295093"/>
            <a:ext cx="3701562" cy="238991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67</a:t>
            </a:fld>
            <a:endParaRPr lang="en-US"/>
          </a:p>
        </p:txBody>
      </p:sp>
    </p:spTree>
    <p:extLst>
      <p:ext uri="{BB962C8B-B14F-4D97-AF65-F5344CB8AC3E}">
        <p14:creationId xmlns="" xmlns:p14="http://schemas.microsoft.com/office/powerpoint/2010/main" val="22941645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129306" y="137612"/>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Drainage Systems design:</a:t>
            </a:r>
            <a:endParaRPr lang="en-US" sz="2700" dirty="0">
              <a:solidFill>
                <a:schemeClr val="tx1"/>
              </a:solidFill>
              <a:latin typeface="Raleway" panose="020B060402020202020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456586" y="1129073"/>
            <a:ext cx="2913692" cy="2350471"/>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717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41736" y="1129073"/>
            <a:ext cx="4499539" cy="2350471"/>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68</a:t>
            </a:fld>
            <a:endParaRPr lang="en-US"/>
          </a:p>
        </p:txBody>
      </p:sp>
    </p:spTree>
    <p:extLst>
      <p:ext uri="{BB962C8B-B14F-4D97-AF65-F5344CB8AC3E}">
        <p14:creationId xmlns="" xmlns:p14="http://schemas.microsoft.com/office/powerpoint/2010/main" val="36668674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129306" y="137612"/>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Drainage Systems design:</a:t>
            </a:r>
            <a:endParaRPr lang="en-US" sz="2700" dirty="0">
              <a:solidFill>
                <a:schemeClr val="tx1"/>
              </a:solidFill>
              <a:latin typeface="Raleway" panose="020B0604020202020204" charset="0"/>
              <a:cs typeface="Arial" pitchFamily="34" charset="0"/>
            </a:endParaRPr>
          </a:p>
        </p:txBody>
      </p:sp>
      <p:sp>
        <p:nvSpPr>
          <p:cNvPr id="12" name="Rectangle 11">
            <a:extLst>
              <a:ext uri="{FF2B5EF4-FFF2-40B4-BE49-F238E27FC236}">
                <a16:creationId xmlns="" xmlns:a16="http://schemas.microsoft.com/office/drawing/2014/main" id="{48777972-5FE5-4914-AF0A-150CB84526EC}"/>
              </a:ext>
            </a:extLst>
          </p:cNvPr>
          <p:cNvSpPr/>
          <p:nvPr/>
        </p:nvSpPr>
        <p:spPr>
          <a:xfrm>
            <a:off x="0" y="452403"/>
            <a:ext cx="1581150" cy="321114"/>
          </a:xfrm>
          <a:prstGeom prst="rect">
            <a:avLst/>
          </a:prstGeom>
        </p:spPr>
        <p:txBody>
          <a:bodyPr wrap="square">
            <a:spAutoFit/>
          </a:bodyPr>
          <a:lstStyle/>
          <a:p>
            <a:pPr lvl="0">
              <a:lnSpc>
                <a:spcPct val="115000"/>
              </a:lnSpc>
              <a:spcAft>
                <a:spcPts val="1000"/>
              </a:spcAft>
              <a:buClr>
                <a:srgbClr val="244061"/>
              </a:buClr>
            </a:pPr>
            <a:r>
              <a:rPr lang="en-US" dirty="0">
                <a:solidFill>
                  <a:srgbClr val="0D0D0D"/>
                </a:solidFill>
                <a:latin typeface="Raleway" panose="020B0604020202020204" charset="0"/>
                <a:ea typeface="Calibri" panose="020F0502020204030204" pitchFamily="34" charset="0"/>
              </a:rPr>
              <a:t>Storm Water:</a:t>
            </a:r>
            <a:endParaRPr lang="en-US" dirty="0">
              <a:solidFill>
                <a:srgbClr val="0D0D0D"/>
              </a:solidFill>
              <a:latin typeface="Raleway" panose="020B0604020202020204" charset="0"/>
            </a:endParaRPr>
          </a:p>
        </p:txBody>
      </p:sp>
      <p:pic>
        <p:nvPicPr>
          <p:cNvPr id="6147"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800" y="773517"/>
            <a:ext cx="8534400" cy="3743325"/>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69</a:t>
            </a:fld>
            <a:endParaRPr lang="en-US"/>
          </a:p>
        </p:txBody>
      </p:sp>
    </p:spTree>
    <p:extLst>
      <p:ext uri="{BB962C8B-B14F-4D97-AF65-F5344CB8AC3E}">
        <p14:creationId xmlns="" xmlns:p14="http://schemas.microsoft.com/office/powerpoint/2010/main" val="3924765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613458" y="1460112"/>
            <a:ext cx="7662440" cy="1959363"/>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smtClean="0">
                <a:solidFill>
                  <a:schemeClr val="tx1"/>
                </a:solidFill>
              </a:rPr>
              <a:t>Architectural design</a:t>
            </a:r>
            <a:endParaRPr dirty="0">
              <a:solidFill>
                <a:schemeClr val="tx1"/>
              </a:solidFill>
            </a:endParaRPr>
          </a:p>
        </p:txBody>
      </p:sp>
    </p:spTree>
    <p:extLst>
      <p:ext uri="{BB962C8B-B14F-4D97-AF65-F5344CB8AC3E}">
        <p14:creationId xmlns="" xmlns:p14="http://schemas.microsoft.com/office/powerpoint/2010/main" val="114451281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106154"/>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HVAC System Design:</a:t>
            </a:r>
            <a:endParaRPr lang="en-US" sz="2700" dirty="0">
              <a:solidFill>
                <a:schemeClr val="tx1"/>
              </a:solidFill>
              <a:latin typeface="Raleway" panose="020B0604020202020204" charset="0"/>
              <a:cs typeface="Arial" pitchFamily="34" charset="0"/>
            </a:endParaRPr>
          </a:p>
        </p:txBody>
      </p:sp>
      <p:sp>
        <p:nvSpPr>
          <p:cNvPr id="7" name="Rectangle 1">
            <a:extLst>
              <a:ext uri="{FF2B5EF4-FFF2-40B4-BE49-F238E27FC236}">
                <a16:creationId xmlns="" xmlns:a16="http://schemas.microsoft.com/office/drawing/2014/main" id="{AF66807A-5059-4644-8FDD-8124AE01C5F0}"/>
              </a:ext>
            </a:extLst>
          </p:cNvPr>
          <p:cNvSpPr>
            <a:spLocks noChangeArrowheads="1"/>
          </p:cNvSpPr>
          <p:nvPr/>
        </p:nvSpPr>
        <p:spPr bwMode="auto">
          <a:xfrm>
            <a:off x="0" y="620504"/>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VRF System</a:t>
            </a:r>
            <a:endParaRPr lang="en-US" sz="2700" dirty="0">
              <a:solidFill>
                <a:schemeClr val="tx1"/>
              </a:solidFill>
              <a:latin typeface="Raleway" panose="020B0604020202020204" charset="0"/>
              <a:cs typeface="Arial" pitchFamily="34" charset="0"/>
            </a:endParaRPr>
          </a:p>
        </p:txBody>
      </p:sp>
      <p:graphicFrame>
        <p:nvGraphicFramePr>
          <p:cNvPr id="8" name="Table 7">
            <a:extLst>
              <a:ext uri="{FF2B5EF4-FFF2-40B4-BE49-F238E27FC236}">
                <a16:creationId xmlns="" xmlns:a16="http://schemas.microsoft.com/office/drawing/2014/main" id="{72917511-CC89-4DDE-863A-F54BD76A4E6D}"/>
              </a:ext>
            </a:extLst>
          </p:cNvPr>
          <p:cNvGraphicFramePr>
            <a:graphicFrameLocks noGrp="1"/>
          </p:cNvGraphicFramePr>
          <p:nvPr>
            <p:extLst>
              <p:ext uri="{D42A27DB-BD31-4B8C-83A1-F6EECF244321}">
                <p14:modId xmlns="" xmlns:p14="http://schemas.microsoft.com/office/powerpoint/2010/main" val="1841883307"/>
              </p:ext>
            </p:extLst>
          </p:nvPr>
        </p:nvGraphicFramePr>
        <p:xfrm>
          <a:off x="76201" y="1619249"/>
          <a:ext cx="3552824" cy="2926080"/>
        </p:xfrm>
        <a:graphic>
          <a:graphicData uri="http://schemas.openxmlformats.org/drawingml/2006/table">
            <a:tbl>
              <a:tblPr rtl="1" firstRow="1" bandRow="1">
                <a:tableStyleId>{5C22544A-7EE6-4342-B048-85BDC9FD1C3A}</a:tableStyleId>
              </a:tblPr>
              <a:tblGrid>
                <a:gridCol w="888206">
                  <a:extLst>
                    <a:ext uri="{9D8B030D-6E8A-4147-A177-3AD203B41FA5}">
                      <a16:colId xmlns="" xmlns:a16="http://schemas.microsoft.com/office/drawing/2014/main" val="20000"/>
                    </a:ext>
                  </a:extLst>
                </a:gridCol>
                <a:gridCol w="888206">
                  <a:extLst>
                    <a:ext uri="{9D8B030D-6E8A-4147-A177-3AD203B41FA5}">
                      <a16:colId xmlns="" xmlns:a16="http://schemas.microsoft.com/office/drawing/2014/main" val="20001"/>
                    </a:ext>
                  </a:extLst>
                </a:gridCol>
                <a:gridCol w="888206">
                  <a:extLst>
                    <a:ext uri="{9D8B030D-6E8A-4147-A177-3AD203B41FA5}">
                      <a16:colId xmlns="" xmlns:a16="http://schemas.microsoft.com/office/drawing/2014/main" val="20002"/>
                    </a:ext>
                  </a:extLst>
                </a:gridCol>
                <a:gridCol w="888206">
                  <a:extLst>
                    <a:ext uri="{9D8B030D-6E8A-4147-A177-3AD203B41FA5}">
                      <a16:colId xmlns="" xmlns:a16="http://schemas.microsoft.com/office/drawing/2014/main" val="20003"/>
                    </a:ext>
                  </a:extLst>
                </a:gridCol>
              </a:tblGrid>
              <a:tr h="754667">
                <a:tc>
                  <a:txBody>
                    <a:bodyPr/>
                    <a:lstStyle/>
                    <a:p>
                      <a:pPr rtl="1"/>
                      <a:r>
                        <a:rPr lang="en-US" dirty="0">
                          <a:latin typeface="Times New Roman" pitchFamily="18" charset="0"/>
                          <a:cs typeface="Times New Roman" pitchFamily="18" charset="0"/>
                        </a:rPr>
                        <a:t>Air</a:t>
                      </a:r>
                      <a:r>
                        <a:rPr lang="en-US" baseline="0" dirty="0">
                          <a:latin typeface="Times New Roman" pitchFamily="18" charset="0"/>
                          <a:cs typeface="Times New Roman" pitchFamily="18" charset="0"/>
                        </a:rPr>
                        <a:t> flow (L/S)</a:t>
                      </a:r>
                      <a:endParaRPr lang="ar-SA" dirty="0">
                        <a:latin typeface="Times New Roman" pitchFamily="18" charset="0"/>
                        <a:cs typeface="Times New Roman" pitchFamily="18" charset="0"/>
                      </a:endParaRPr>
                    </a:p>
                  </a:txBody>
                  <a:tcPr/>
                </a:tc>
                <a:tc>
                  <a:txBody>
                    <a:bodyPr/>
                    <a:lstStyle/>
                    <a:p>
                      <a:pPr rtl="1"/>
                      <a:r>
                        <a:rPr lang="en-US" dirty="0">
                          <a:latin typeface="Times New Roman" pitchFamily="18" charset="0"/>
                          <a:cs typeface="Times New Roman" pitchFamily="18" charset="0"/>
                        </a:rPr>
                        <a:t>Design</a:t>
                      </a:r>
                      <a:r>
                        <a:rPr lang="en-US" baseline="0" dirty="0">
                          <a:latin typeface="Times New Roman" pitchFamily="18" charset="0"/>
                          <a:cs typeface="Times New Roman" pitchFamily="18" charset="0"/>
                        </a:rPr>
                        <a:t> capacity </a:t>
                      </a:r>
                      <a:r>
                        <a:rPr lang="en-US" dirty="0">
                          <a:latin typeface="Times New Roman" pitchFamily="18" charset="0"/>
                          <a:cs typeface="Times New Roman" pitchFamily="18" charset="0"/>
                        </a:rPr>
                        <a:t>Cooling</a:t>
                      </a:r>
                      <a:r>
                        <a:rPr lang="en-US" baseline="0" dirty="0">
                          <a:latin typeface="Times New Roman" pitchFamily="18" charset="0"/>
                          <a:cs typeface="Times New Roman" pitchFamily="18" charset="0"/>
                        </a:rPr>
                        <a:t> (</a:t>
                      </a:r>
                      <a:r>
                        <a:rPr lang="en-US" baseline="0" dirty="0" err="1">
                          <a:latin typeface="Times New Roman" pitchFamily="18" charset="0"/>
                          <a:cs typeface="Times New Roman" pitchFamily="18" charset="0"/>
                        </a:rPr>
                        <a:t>Kw</a:t>
                      </a:r>
                      <a:r>
                        <a:rPr lang="en-US" baseline="0" dirty="0">
                          <a:latin typeface="Times New Roman" pitchFamily="18" charset="0"/>
                          <a:cs typeface="Times New Roman" pitchFamily="18" charset="0"/>
                        </a:rPr>
                        <a:t>)</a:t>
                      </a:r>
                      <a:endParaRPr lang="ar-SA" dirty="0">
                        <a:latin typeface="Times New Roman" pitchFamily="18" charset="0"/>
                        <a:cs typeface="Times New Roman" pitchFamily="18" charset="0"/>
                      </a:endParaRPr>
                    </a:p>
                  </a:txBody>
                  <a:tcPr/>
                </a:tc>
                <a:tc>
                  <a:txBody>
                    <a:bodyPr/>
                    <a:lstStyle/>
                    <a:p>
                      <a:pPr rtl="1"/>
                      <a:r>
                        <a:rPr lang="en-US" dirty="0">
                          <a:latin typeface="Times New Roman" pitchFamily="18" charset="0"/>
                          <a:cs typeface="Times New Roman" pitchFamily="18" charset="0"/>
                        </a:rPr>
                        <a:t>Design capacity Heating</a:t>
                      </a:r>
                      <a:r>
                        <a:rPr lang="en-US" baseline="0" dirty="0">
                          <a:latin typeface="Times New Roman" pitchFamily="18" charset="0"/>
                          <a:cs typeface="Times New Roman" pitchFamily="18" charset="0"/>
                        </a:rPr>
                        <a:t> (</a:t>
                      </a:r>
                      <a:r>
                        <a:rPr lang="en-US" baseline="0" dirty="0" err="1">
                          <a:latin typeface="Times New Roman" pitchFamily="18" charset="0"/>
                          <a:cs typeface="Times New Roman" pitchFamily="18" charset="0"/>
                        </a:rPr>
                        <a:t>Kw</a:t>
                      </a:r>
                      <a:r>
                        <a:rPr lang="en-US" baseline="0" dirty="0">
                          <a:latin typeface="Times New Roman" pitchFamily="18" charset="0"/>
                          <a:cs typeface="Times New Roman" pitchFamily="18" charset="0"/>
                        </a:rPr>
                        <a:t>)</a:t>
                      </a:r>
                      <a:endParaRPr lang="ar-SA" dirty="0">
                        <a:latin typeface="Times New Roman" pitchFamily="18" charset="0"/>
                        <a:cs typeface="Times New Roman" pitchFamily="18" charset="0"/>
                      </a:endParaRPr>
                    </a:p>
                  </a:txBody>
                  <a:tcPr/>
                </a:tc>
                <a:tc>
                  <a:txBody>
                    <a:bodyPr/>
                    <a:lstStyle/>
                    <a:p>
                      <a:pPr rtl="1"/>
                      <a:r>
                        <a:rPr lang="en-US" dirty="0">
                          <a:latin typeface="Times New Roman" pitchFamily="18" charset="0"/>
                          <a:cs typeface="Times New Roman" pitchFamily="18" charset="0"/>
                        </a:rPr>
                        <a:t>All floors</a:t>
                      </a:r>
                      <a:endParaRPr lang="ar-SA" dirty="0">
                        <a:latin typeface="Times New Roman" pitchFamily="18" charset="0"/>
                        <a:cs typeface="Times New Roman" pitchFamily="18" charset="0"/>
                      </a:endParaRPr>
                    </a:p>
                  </a:txBody>
                  <a:tcPr/>
                </a:tc>
                <a:extLst>
                  <a:ext uri="{0D108BD9-81ED-4DB2-BD59-A6C34878D82A}">
                    <a16:rowId xmlns="" xmlns:a16="http://schemas.microsoft.com/office/drawing/2014/main" val="10000"/>
                  </a:ext>
                </a:extLst>
              </a:tr>
              <a:tr h="437228">
                <a:tc>
                  <a:txBody>
                    <a:bodyPr/>
                    <a:lstStyle/>
                    <a:p>
                      <a:pPr rtl="1"/>
                      <a:r>
                        <a:rPr lang="en-US" dirty="0">
                          <a:latin typeface="Times New Roman" pitchFamily="18" charset="0"/>
                          <a:cs typeface="Times New Roman" pitchFamily="18" charset="0"/>
                        </a:rPr>
                        <a:t>Varies from a space to another</a:t>
                      </a:r>
                      <a:endParaRPr lang="ar-SA" dirty="0">
                        <a:latin typeface="Times New Roman" pitchFamily="18" charset="0"/>
                        <a:cs typeface="Times New Roman" pitchFamily="18" charset="0"/>
                      </a:endParaRPr>
                    </a:p>
                  </a:txBody>
                  <a:tcPr/>
                </a:tc>
                <a:tc>
                  <a:txBody>
                    <a:bodyPr/>
                    <a:lstStyle/>
                    <a:p>
                      <a:pPr rtl="1"/>
                      <a:r>
                        <a:rPr lang="en-US" dirty="0" smtClean="0">
                          <a:latin typeface="Times New Roman" pitchFamily="18" charset="0"/>
                          <a:cs typeface="Times New Roman" pitchFamily="18" charset="0"/>
                        </a:rPr>
                        <a:t>147.59</a:t>
                      </a:r>
                      <a:endParaRPr lang="ar-SA" dirty="0">
                        <a:latin typeface="Times New Roman" pitchFamily="18" charset="0"/>
                        <a:cs typeface="Times New Roman" pitchFamily="18" charset="0"/>
                      </a:endParaRPr>
                    </a:p>
                  </a:txBody>
                  <a:tcPr/>
                </a:tc>
                <a:tc>
                  <a:txBody>
                    <a:bodyPr/>
                    <a:lstStyle/>
                    <a:p>
                      <a:pPr rtl="1"/>
                      <a:r>
                        <a:rPr lang="en-US" dirty="0" smtClean="0">
                          <a:latin typeface="Times New Roman" pitchFamily="18" charset="0"/>
                          <a:cs typeface="Times New Roman" pitchFamily="18" charset="0"/>
                        </a:rPr>
                        <a:t>72.80</a:t>
                      </a:r>
                      <a:endParaRPr lang="ar-SA" dirty="0">
                        <a:latin typeface="Times New Roman" pitchFamily="18" charset="0"/>
                        <a:cs typeface="Times New Roman" pitchFamily="18" charset="0"/>
                      </a:endParaRPr>
                    </a:p>
                  </a:txBody>
                  <a:tcPr/>
                </a:tc>
                <a:tc>
                  <a:txBody>
                    <a:bodyPr/>
                    <a:lstStyle/>
                    <a:p>
                      <a:pPr rtl="1"/>
                      <a:endParaRPr lang="ar-SA" dirty="0">
                        <a:latin typeface="Times New Roman" pitchFamily="18" charset="0"/>
                        <a:cs typeface="Times New Roman" pitchFamily="18" charset="0"/>
                      </a:endParaRPr>
                    </a:p>
                  </a:txBody>
                  <a:tcPr/>
                </a:tc>
                <a:extLst>
                  <a:ext uri="{0D108BD9-81ED-4DB2-BD59-A6C34878D82A}">
                    <a16:rowId xmlns="" xmlns:a16="http://schemas.microsoft.com/office/drawing/2014/main" val="10001"/>
                  </a:ext>
                </a:extLst>
              </a:tr>
            </a:tbl>
          </a:graphicData>
        </a:graphic>
      </p:graphicFrame>
      <p:sp>
        <p:nvSpPr>
          <p:cNvPr id="2" name="Rectangle 1">
            <a:extLst>
              <a:ext uri="{FF2B5EF4-FFF2-40B4-BE49-F238E27FC236}">
                <a16:creationId xmlns="" xmlns:a16="http://schemas.microsoft.com/office/drawing/2014/main" id="{A647F6D4-EF7A-4631-AE66-62382D660668}"/>
              </a:ext>
            </a:extLst>
          </p:cNvPr>
          <p:cNvSpPr/>
          <p:nvPr/>
        </p:nvSpPr>
        <p:spPr>
          <a:xfrm>
            <a:off x="5068932" y="4083483"/>
            <a:ext cx="2098651" cy="215444"/>
          </a:xfrm>
          <a:prstGeom prst="rect">
            <a:avLst/>
          </a:prstGeom>
        </p:spPr>
        <p:txBody>
          <a:bodyPr wrap="none">
            <a:spAutoFit/>
          </a:bodyPr>
          <a:lstStyle/>
          <a:p>
            <a:r>
              <a:rPr lang="en-US" sz="800" dirty="0">
                <a:solidFill>
                  <a:srgbClr val="FF0000"/>
                </a:solidFill>
                <a:latin typeface="Times New Roman" panose="02020603050405020304" pitchFamily="18" charset="0"/>
                <a:ea typeface="Times New Roman" panose="02020603050405020304" pitchFamily="18" charset="0"/>
              </a:rPr>
              <a:t>The dimensions of the out door unit (PETRA).</a:t>
            </a:r>
            <a:endParaRPr lang="en-US" sz="800" dirty="0">
              <a:solidFill>
                <a:srgbClr val="FF0000"/>
              </a:solidFill>
            </a:endParaRPr>
          </a:p>
        </p:txBody>
      </p:sp>
      <p:sp>
        <p:nvSpPr>
          <p:cNvPr id="3" name="عنصر نائب لرقم الشريحة 2"/>
          <p:cNvSpPr>
            <a:spLocks noGrp="1"/>
          </p:cNvSpPr>
          <p:nvPr>
            <p:ph type="sldNum" sz="quarter" idx="12"/>
          </p:nvPr>
        </p:nvSpPr>
        <p:spPr/>
        <p:txBody>
          <a:bodyPr/>
          <a:lstStyle/>
          <a:p>
            <a:fld id="{48F06183-7479-4AAB-8382-9CEE9CE9D8BB}" type="slidenum">
              <a:rPr lang="en-US" smtClean="0"/>
              <a:pPr/>
              <a:t>70</a:t>
            </a:fld>
            <a:endParaRPr lang="en-US"/>
          </a:p>
        </p:txBody>
      </p:sp>
      <p:pic>
        <p:nvPicPr>
          <p:cNvPr id="9" name="Picture 1"/>
          <p:cNvPicPr/>
          <p:nvPr/>
        </p:nvPicPr>
        <p:blipFill>
          <a:blip r:embed="rId2" cstate="print"/>
          <a:stretch>
            <a:fillRect/>
          </a:stretch>
        </p:blipFill>
        <p:spPr>
          <a:xfrm>
            <a:off x="4413110" y="605366"/>
            <a:ext cx="3340838" cy="34039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24763423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106154"/>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HVAC System Design:</a:t>
            </a:r>
            <a:endParaRPr lang="en-US" sz="2700" dirty="0">
              <a:solidFill>
                <a:schemeClr val="tx1"/>
              </a:solidFill>
              <a:latin typeface="Raleway" panose="020B0604020202020204" charset="0"/>
              <a:cs typeface="Arial" pitchFamily="34" charset="0"/>
            </a:endParaRPr>
          </a:p>
        </p:txBody>
      </p:sp>
      <p:sp>
        <p:nvSpPr>
          <p:cNvPr id="2" name="عنصر نائب لرقم الشريحة 1"/>
          <p:cNvSpPr>
            <a:spLocks noGrp="1"/>
          </p:cNvSpPr>
          <p:nvPr>
            <p:ph type="sldNum" sz="quarter" idx="12"/>
          </p:nvPr>
        </p:nvSpPr>
        <p:spPr/>
        <p:txBody>
          <a:bodyPr/>
          <a:lstStyle/>
          <a:p>
            <a:fld id="{48F06183-7479-4AAB-8382-9CEE9CE9D8BB}" type="slidenum">
              <a:rPr lang="en-US" smtClean="0"/>
              <a:pPr/>
              <a:t>71</a:t>
            </a:fld>
            <a:endParaRPr lang="en-US"/>
          </a:p>
        </p:txBody>
      </p:sp>
      <p:pic>
        <p:nvPicPr>
          <p:cNvPr id="5" name="Picture 2"/>
          <p:cNvPicPr>
            <a:picLocks noChangeAspect="1" noChangeArrowheads="1"/>
          </p:cNvPicPr>
          <p:nvPr/>
        </p:nvPicPr>
        <p:blipFill>
          <a:blip r:embed="rId2"/>
          <a:srcRect/>
          <a:stretch>
            <a:fillRect/>
          </a:stretch>
        </p:blipFill>
        <p:spPr bwMode="auto">
          <a:xfrm>
            <a:off x="447675" y="969625"/>
            <a:ext cx="8248650" cy="3476625"/>
          </a:xfrm>
          <a:prstGeom prst="rect">
            <a:avLst/>
          </a:prstGeom>
          <a:noFill/>
          <a:ln w="9525">
            <a:noFill/>
            <a:miter lim="800000"/>
            <a:headEnd/>
            <a:tailEnd/>
          </a:ln>
        </p:spPr>
      </p:pic>
    </p:spTree>
    <p:extLst>
      <p:ext uri="{BB962C8B-B14F-4D97-AF65-F5344CB8AC3E}">
        <p14:creationId xmlns="" xmlns:p14="http://schemas.microsoft.com/office/powerpoint/2010/main" val="4595638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48F06183-7479-4AAB-8382-9CEE9CE9D8BB}" type="slidenum">
              <a:rPr lang="en-US" smtClean="0"/>
              <a:pPr/>
              <a:t>72</a:t>
            </a:fld>
            <a:endParaRPr lang="en-US"/>
          </a:p>
        </p:txBody>
      </p:sp>
      <p:sp>
        <p:nvSpPr>
          <p:cNvPr id="3" name="Rectangle 1"/>
          <p:cNvSpPr>
            <a:spLocks noChangeArrowheads="1"/>
          </p:cNvSpPr>
          <p:nvPr/>
        </p:nvSpPr>
        <p:spPr bwMode="auto">
          <a:xfrm>
            <a:off x="0" y="106154"/>
            <a:ext cx="3043956"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ea typeface="Calibri" pitchFamily="34" charset="0"/>
                <a:cs typeface="Times New Roman" pitchFamily="18" charset="0"/>
              </a:rPr>
              <a:t>HVAC System Design:</a:t>
            </a:r>
            <a:endParaRPr lang="en-US" sz="2700" dirty="0">
              <a:solidFill>
                <a:schemeClr val="tx1"/>
              </a:solidFill>
              <a:latin typeface="Raleway" panose="020B0604020202020204" charset="0"/>
              <a:cs typeface="Arial" pitchFamily="34" charset="0"/>
            </a:endParaRPr>
          </a:p>
        </p:txBody>
      </p:sp>
      <p:pic>
        <p:nvPicPr>
          <p:cNvPr id="4" name="Picture 2"/>
          <p:cNvPicPr>
            <a:picLocks noChangeAspect="1" noChangeArrowheads="1"/>
          </p:cNvPicPr>
          <p:nvPr/>
        </p:nvPicPr>
        <p:blipFill>
          <a:blip r:embed="rId2"/>
          <a:srcRect/>
          <a:stretch>
            <a:fillRect/>
          </a:stretch>
        </p:blipFill>
        <p:spPr bwMode="auto">
          <a:xfrm>
            <a:off x="280988" y="638175"/>
            <a:ext cx="8582025" cy="386715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1468683" y="834144"/>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endParaRPr dirty="0">
              <a:latin typeface="Abril Fatface" panose="020B0604020202020204" charset="0"/>
            </a:endParaRPr>
          </a:p>
          <a:p>
            <a:pPr marL="0" lvl="0" indent="0" rtl="0">
              <a:spcBef>
                <a:spcPts val="0"/>
              </a:spcBef>
              <a:spcAft>
                <a:spcPts val="0"/>
              </a:spcAft>
              <a:buNone/>
            </a:pPr>
            <a:r>
              <a:rPr lang="en-US" dirty="0">
                <a:solidFill>
                  <a:schemeClr val="tx1"/>
                </a:solidFill>
                <a:latin typeface="Abril Fatface" panose="020B0604020202020204" charset="0"/>
              </a:rPr>
              <a:t>Electrical Design</a:t>
            </a:r>
            <a:endParaRPr dirty="0">
              <a:solidFill>
                <a:schemeClr val="tx1"/>
              </a:solidFill>
              <a:latin typeface="Abril Fatface" panose="020B0604020202020204" charset="0"/>
            </a:endParaRPr>
          </a:p>
        </p:txBody>
      </p:sp>
    </p:spTree>
    <p:extLst>
      <p:ext uri="{BB962C8B-B14F-4D97-AF65-F5344CB8AC3E}">
        <p14:creationId xmlns="" xmlns:p14="http://schemas.microsoft.com/office/powerpoint/2010/main" val="31447127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935708" y="641112"/>
            <a:ext cx="1961114"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cs typeface="Times New Roman" pitchFamily="18" charset="0"/>
              </a:rPr>
              <a:t>Artificial Lighting:</a:t>
            </a:r>
            <a:endParaRPr lang="en-US" sz="2700" dirty="0">
              <a:solidFill>
                <a:schemeClr val="tx1"/>
              </a:solidFill>
              <a:latin typeface="Raleway" panose="020B0604020202020204" charset="0"/>
              <a:cs typeface="Arial" pitchFamily="34" charset="0"/>
            </a:endParaRPr>
          </a:p>
        </p:txBody>
      </p:sp>
      <p:sp>
        <p:nvSpPr>
          <p:cNvPr id="5" name="مستطيل 4">
            <a:extLst>
              <a:ext uri="{FF2B5EF4-FFF2-40B4-BE49-F238E27FC236}">
                <a16:creationId xmlns="" xmlns:a16="http://schemas.microsoft.com/office/drawing/2014/main" id="{1DBEA2D1-5F22-4E24-A953-EE9732D25D1D}"/>
              </a:ext>
            </a:extLst>
          </p:cNvPr>
          <p:cNvSpPr/>
          <p:nvPr/>
        </p:nvSpPr>
        <p:spPr>
          <a:xfrm>
            <a:off x="871484" y="987361"/>
            <a:ext cx="2513554" cy="415498"/>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Manager office :</a:t>
            </a:r>
            <a:endParaRPr lang="en-US" sz="788" dirty="0">
              <a:latin typeface="Raleway" panose="020B0604020202020204" charset="0"/>
              <a:cs typeface="Arial" pitchFamily="34" charset="0"/>
            </a:endParaRPr>
          </a:p>
        </p:txBody>
      </p:sp>
      <p:sp>
        <p:nvSpPr>
          <p:cNvPr id="2" name="Rectangle 1">
            <a:extLst>
              <a:ext uri="{FF2B5EF4-FFF2-40B4-BE49-F238E27FC236}">
                <a16:creationId xmlns="" xmlns:a16="http://schemas.microsoft.com/office/drawing/2014/main" id="{9232BC01-ED59-4317-9505-603288308AAD}"/>
              </a:ext>
            </a:extLst>
          </p:cNvPr>
          <p:cNvSpPr/>
          <p:nvPr/>
        </p:nvSpPr>
        <p:spPr>
          <a:xfrm>
            <a:off x="935708" y="1426445"/>
            <a:ext cx="2823492" cy="989502"/>
          </a:xfrm>
          <a:prstGeom prst="rect">
            <a:avLst/>
          </a:prstGeom>
        </p:spPr>
        <p:txBody>
          <a:bodyPr wrap="square">
            <a:spAutoFit/>
          </a:bodyPr>
          <a:lstStyle/>
          <a:p>
            <a:pPr>
              <a:lnSpc>
                <a:spcPct val="115000"/>
              </a:lnSpc>
              <a:spcBef>
                <a:spcPts val="600"/>
              </a:spcBef>
              <a:spcAft>
                <a:spcPts val="6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Lamp used: Philips Lighting </a:t>
            </a:r>
            <a:r>
              <a:rPr lang="en-GB" dirty="0">
                <a:latin typeface="Times New Roman" panose="02020603050405020304" pitchFamily="18" charset="0"/>
                <a:ea typeface="Times New Roman" panose="02020603050405020304" pitchFamily="18" charset="0"/>
                <a:cs typeface="Times New Roman" panose="02020603050405020304" pitchFamily="18" charset="0"/>
              </a:rPr>
              <a:t>Smart Bright Panel (RC099V)</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600"/>
              </a:spcBef>
              <a:spcAft>
                <a:spcPts val="600"/>
              </a:spcAft>
            </a:pP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E.avg</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a:latin typeface="Times New Roman" panose="02020603050405020304" pitchFamily="18" charset="0"/>
                <a:ea typeface="Times New Roman" panose="02020603050405020304" pitchFamily="18" charset="0"/>
                <a:cs typeface="Times New Roman" panose="02020603050405020304" pitchFamily="18" charset="0"/>
              </a:rPr>
              <a:t>and U</a:t>
            </a:r>
            <a:r>
              <a:rPr lang="en-US" sz="900" b="1" dirty="0">
                <a:latin typeface="Times New Roman" panose="02020603050405020304" pitchFamily="18" charset="0"/>
                <a:ea typeface="Times New Roman" panose="02020603050405020304" pitchFamily="18" charset="0"/>
                <a:cs typeface="Times New Roman" panose="02020603050405020304" pitchFamily="18" charset="0"/>
              </a:rPr>
              <a:t>0</a:t>
            </a:r>
            <a:r>
              <a:rPr lang="en-US" b="1" dirty="0">
                <a:latin typeface="Times New Roman" panose="02020603050405020304" pitchFamily="18" charset="0"/>
                <a:ea typeface="Times New Roman" panose="02020603050405020304" pitchFamily="18" charset="0"/>
                <a:cs typeface="Times New Roman" panose="02020603050405020304" pitchFamily="18" charset="0"/>
              </a:rPr>
              <a:t> are accepted.</a:t>
            </a:r>
          </a:p>
        </p:txBody>
      </p:sp>
      <p:sp>
        <p:nvSpPr>
          <p:cNvPr id="3" name="عنصر نائب لرقم الشريحة 2"/>
          <p:cNvSpPr>
            <a:spLocks noGrp="1"/>
          </p:cNvSpPr>
          <p:nvPr>
            <p:ph type="sldNum" sz="quarter" idx="12"/>
          </p:nvPr>
        </p:nvSpPr>
        <p:spPr/>
        <p:txBody>
          <a:bodyPr/>
          <a:lstStyle/>
          <a:p>
            <a:fld id="{48F06183-7479-4AAB-8382-9CEE9CE9D8BB}" type="slidenum">
              <a:rPr lang="en-US" smtClean="0"/>
              <a:pPr/>
              <a:t>74</a:t>
            </a:fld>
            <a:endParaRPr lang="en-US"/>
          </a:p>
        </p:txBody>
      </p:sp>
      <p:pic>
        <p:nvPicPr>
          <p:cNvPr id="11" name="صورة 10"/>
          <p:cNvPicPr/>
          <p:nvPr/>
        </p:nvPicPr>
        <p:blipFill>
          <a:blip r:embed="rId2" cstate="print">
            <a:extLst>
              <a:ext uri="{28A0092B-C50C-407E-A947-70E740481C1C}">
                <a14:useLocalDpi xmlns="" xmlns:a14="http://schemas.microsoft.com/office/drawing/2010/main" val="0"/>
              </a:ext>
            </a:extLst>
          </a:blip>
          <a:stretch>
            <a:fillRect/>
          </a:stretch>
        </p:blipFill>
        <p:spPr bwMode="auto">
          <a:xfrm>
            <a:off x="5155984" y="987361"/>
            <a:ext cx="3388873" cy="2594366"/>
          </a:xfrm>
          <a:prstGeom prst="rect">
            <a:avLst/>
          </a:prstGeom>
          <a:noFill/>
          <a:ln w="12700">
            <a:solidFill>
              <a:schemeClr val="tx1"/>
            </a:solidFill>
          </a:ln>
        </p:spPr>
      </p:pic>
      <p:pic>
        <p:nvPicPr>
          <p:cNvPr id="12" name="صورة 1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219808" y="2699238"/>
            <a:ext cx="4387361" cy="1995854"/>
          </a:xfrm>
          <a:prstGeom prst="rect">
            <a:avLst/>
          </a:prstGeom>
          <a:noFill/>
          <a:ln w="12700">
            <a:solidFill>
              <a:schemeClr val="tx1"/>
            </a:solidFill>
          </a:ln>
        </p:spPr>
      </p:pic>
    </p:spTree>
    <p:extLst>
      <p:ext uri="{BB962C8B-B14F-4D97-AF65-F5344CB8AC3E}">
        <p14:creationId xmlns="" xmlns:p14="http://schemas.microsoft.com/office/powerpoint/2010/main" val="1937727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935708" y="641112"/>
            <a:ext cx="1961114"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cs typeface="Times New Roman" pitchFamily="18" charset="0"/>
              </a:rPr>
              <a:t>Artificial Lighting:</a:t>
            </a:r>
            <a:endParaRPr lang="en-US" sz="2700" dirty="0">
              <a:solidFill>
                <a:schemeClr val="tx1"/>
              </a:solidFill>
              <a:latin typeface="Raleway" panose="020B0604020202020204" charset="0"/>
              <a:cs typeface="Arial" pitchFamily="34" charset="0"/>
            </a:endParaRPr>
          </a:p>
        </p:txBody>
      </p:sp>
      <p:sp>
        <p:nvSpPr>
          <p:cNvPr id="5" name="مستطيل 4">
            <a:extLst>
              <a:ext uri="{FF2B5EF4-FFF2-40B4-BE49-F238E27FC236}">
                <a16:creationId xmlns="" xmlns:a16="http://schemas.microsoft.com/office/drawing/2014/main" id="{1DBEA2D1-5F22-4E24-A953-EE9732D25D1D}"/>
              </a:ext>
            </a:extLst>
          </p:cNvPr>
          <p:cNvSpPr/>
          <p:nvPr/>
        </p:nvSpPr>
        <p:spPr>
          <a:xfrm>
            <a:off x="871484" y="987361"/>
            <a:ext cx="2089562" cy="415498"/>
          </a:xfrm>
          <a:prstGeom prst="rect">
            <a:avLst/>
          </a:prstGeom>
        </p:spPr>
        <p:txBody>
          <a:bodyPr wrap="square">
            <a:spAutoFit/>
          </a:bodyPr>
          <a:lstStyle/>
          <a:p>
            <a:pPr lvl="0" rtl="1" fontAlgn="base">
              <a:spcBef>
                <a:spcPct val="0"/>
              </a:spcBef>
              <a:spcAft>
                <a:spcPct val="0"/>
              </a:spcAft>
            </a:pPr>
            <a:r>
              <a:rPr lang="en-US" sz="2100" dirty="0">
                <a:effectLst>
                  <a:outerShdw blurRad="38100" dist="38100" dir="2700000" algn="tl">
                    <a:srgbClr val="000000">
                      <a:alpha val="43137"/>
                    </a:srgbClr>
                  </a:outerShdw>
                </a:effectLst>
                <a:latin typeface="Times New Roman" pitchFamily="18" charset="0"/>
                <a:cs typeface="Times New Roman" pitchFamily="18" charset="0"/>
              </a:rPr>
              <a:t>- </a:t>
            </a:r>
            <a:r>
              <a:rPr lang="en-US" sz="2100" dirty="0" smtClean="0">
                <a:effectLst>
                  <a:outerShdw blurRad="38100" dist="38100" dir="2700000" algn="tl">
                    <a:srgbClr val="000000">
                      <a:alpha val="43137"/>
                    </a:srgbClr>
                  </a:outerShdw>
                </a:effectLst>
                <a:latin typeface="Raleway" panose="020B0604020202020204" charset="0"/>
                <a:cs typeface="Times New Roman" pitchFamily="18" charset="0"/>
              </a:rPr>
              <a:t>Staff office :</a:t>
            </a:r>
            <a:endParaRPr lang="en-US" sz="788" dirty="0">
              <a:latin typeface="Raleway" panose="020B0604020202020204" charset="0"/>
              <a:cs typeface="Arial" pitchFamily="34" charset="0"/>
            </a:endParaRPr>
          </a:p>
        </p:txBody>
      </p:sp>
      <p:sp>
        <p:nvSpPr>
          <p:cNvPr id="2" name="Rectangle 1">
            <a:extLst>
              <a:ext uri="{FF2B5EF4-FFF2-40B4-BE49-F238E27FC236}">
                <a16:creationId xmlns="" xmlns:a16="http://schemas.microsoft.com/office/drawing/2014/main" id="{9232BC01-ED59-4317-9505-603288308AAD}"/>
              </a:ext>
            </a:extLst>
          </p:cNvPr>
          <p:cNvSpPr/>
          <p:nvPr/>
        </p:nvSpPr>
        <p:spPr>
          <a:xfrm>
            <a:off x="935708" y="1426445"/>
            <a:ext cx="2823492" cy="989502"/>
          </a:xfrm>
          <a:prstGeom prst="rect">
            <a:avLst/>
          </a:prstGeom>
        </p:spPr>
        <p:txBody>
          <a:bodyPr wrap="square">
            <a:spAutoFit/>
          </a:bodyPr>
          <a:lstStyle/>
          <a:p>
            <a:pPr>
              <a:lnSpc>
                <a:spcPct val="115000"/>
              </a:lnSpc>
              <a:spcBef>
                <a:spcPts val="600"/>
              </a:spcBef>
              <a:spcAft>
                <a:spcPts val="6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Lamp used: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LED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frameiess</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Panel Downlight Round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600"/>
              </a:spcBef>
              <a:spcAft>
                <a:spcPts val="600"/>
              </a:spcAft>
            </a:pP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E.avg</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a:latin typeface="Times New Roman" panose="02020603050405020304" pitchFamily="18" charset="0"/>
                <a:ea typeface="Times New Roman" panose="02020603050405020304" pitchFamily="18" charset="0"/>
                <a:cs typeface="Times New Roman" panose="02020603050405020304" pitchFamily="18" charset="0"/>
              </a:rPr>
              <a:t>and U</a:t>
            </a:r>
            <a:r>
              <a:rPr lang="en-US" sz="900" b="1" dirty="0">
                <a:latin typeface="Times New Roman" panose="02020603050405020304" pitchFamily="18" charset="0"/>
                <a:ea typeface="Times New Roman" panose="02020603050405020304" pitchFamily="18" charset="0"/>
                <a:cs typeface="Times New Roman" panose="02020603050405020304" pitchFamily="18" charset="0"/>
              </a:rPr>
              <a:t>0</a:t>
            </a:r>
            <a:r>
              <a:rPr lang="en-US" b="1" dirty="0">
                <a:latin typeface="Times New Roman" panose="02020603050405020304" pitchFamily="18" charset="0"/>
                <a:ea typeface="Times New Roman" panose="02020603050405020304" pitchFamily="18" charset="0"/>
                <a:cs typeface="Times New Roman" panose="02020603050405020304" pitchFamily="18" charset="0"/>
              </a:rPr>
              <a:t> are accepted.</a:t>
            </a:r>
          </a:p>
        </p:txBody>
      </p:sp>
      <p:sp>
        <p:nvSpPr>
          <p:cNvPr id="3" name="عنصر نائب لرقم الشريحة 2"/>
          <p:cNvSpPr>
            <a:spLocks noGrp="1"/>
          </p:cNvSpPr>
          <p:nvPr>
            <p:ph type="sldNum" sz="quarter" idx="12"/>
          </p:nvPr>
        </p:nvSpPr>
        <p:spPr/>
        <p:txBody>
          <a:bodyPr/>
          <a:lstStyle/>
          <a:p>
            <a:fld id="{48F06183-7479-4AAB-8382-9CEE9CE9D8BB}" type="slidenum">
              <a:rPr lang="en-US" smtClean="0"/>
              <a:pPr/>
              <a:t>75</a:t>
            </a:fld>
            <a:endParaRPr lang="en-US"/>
          </a:p>
        </p:txBody>
      </p:sp>
      <p:pic>
        <p:nvPicPr>
          <p:cNvPr id="10" name="صورة 9"/>
          <p:cNvPicPr/>
          <p:nvPr/>
        </p:nvPicPr>
        <p:blipFill>
          <a:blip r:embed="rId2" cstate="print">
            <a:extLst>
              <a:ext uri="{28A0092B-C50C-407E-A947-70E740481C1C}">
                <a14:useLocalDpi xmlns="" xmlns:a14="http://schemas.microsoft.com/office/drawing/2010/main" val="0"/>
              </a:ext>
            </a:extLst>
          </a:blip>
          <a:stretch>
            <a:fillRect/>
          </a:stretch>
        </p:blipFill>
        <p:spPr bwMode="auto">
          <a:xfrm>
            <a:off x="4604238" y="714799"/>
            <a:ext cx="4191000" cy="2704465"/>
          </a:xfrm>
          <a:prstGeom prst="rect">
            <a:avLst/>
          </a:prstGeom>
          <a:noFill/>
          <a:ln w="12700">
            <a:solidFill>
              <a:schemeClr val="tx1"/>
            </a:solidFill>
          </a:ln>
        </p:spPr>
      </p:pic>
      <p:pic>
        <p:nvPicPr>
          <p:cNvPr id="13" name="صورة 12"/>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9408" y="3691826"/>
            <a:ext cx="5273675" cy="1329055"/>
          </a:xfrm>
          <a:prstGeom prst="rect">
            <a:avLst/>
          </a:prstGeom>
          <a:ln w="12700">
            <a:solidFill>
              <a:schemeClr val="tx1"/>
            </a:solid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59879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935708" y="502612"/>
            <a:ext cx="5081270" cy="623248"/>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defTabSz="685800" fontAlgn="base">
              <a:spcBef>
                <a:spcPct val="0"/>
              </a:spcBef>
              <a:spcAft>
                <a:spcPct val="0"/>
              </a:spcAft>
              <a:buClrTx/>
            </a:pPr>
            <a:r>
              <a:rPr lang="en-US" sz="1800" dirty="0">
                <a:solidFill>
                  <a:schemeClr val="tx1"/>
                </a:solidFill>
                <a:latin typeface="Raleway" panose="020B0604020202020204" charset="0"/>
                <a:cs typeface="Times New Roman" pitchFamily="18" charset="0"/>
              </a:rPr>
              <a:t>Artificial Lighting:</a:t>
            </a:r>
          </a:p>
          <a:p>
            <a:pPr defTabSz="685800" fontAlgn="base">
              <a:spcBef>
                <a:spcPct val="0"/>
              </a:spcBef>
              <a:spcAft>
                <a:spcPct val="0"/>
              </a:spcAft>
              <a:buClrTx/>
            </a:pPr>
            <a:r>
              <a:rPr lang="en-US" sz="1800" dirty="0">
                <a:solidFill>
                  <a:schemeClr val="tx1"/>
                </a:solidFill>
                <a:latin typeface="Raleway" panose="020B0604020202020204" charset="0"/>
                <a:cs typeface="Times New Roman" pitchFamily="18" charset="0"/>
              </a:rPr>
              <a:t>Lighting luminaries layout (Second Floor):</a:t>
            </a:r>
            <a:endParaRPr lang="en-US" sz="2700" dirty="0">
              <a:solidFill>
                <a:schemeClr val="tx1"/>
              </a:solidFill>
              <a:latin typeface="Raleway" panose="020B0604020202020204" charset="0"/>
              <a:cs typeface="Arial" pitchFamily="34" charset="0"/>
            </a:endParaRPr>
          </a:p>
        </p:txBody>
      </p:sp>
      <p:pic>
        <p:nvPicPr>
          <p:cNvPr id="3" name="Picture 2">
            <a:extLst>
              <a:ext uri="{FF2B5EF4-FFF2-40B4-BE49-F238E27FC236}">
                <a16:creationId xmlns="" xmlns:a16="http://schemas.microsoft.com/office/drawing/2014/main" id="{043691C4-97D5-4971-BE93-A727FDF12B4E}"/>
              </a:ext>
            </a:extLst>
          </p:cNvPr>
          <p:cNvPicPr>
            <a:picLocks noChangeAspect="1"/>
          </p:cNvPicPr>
          <p:nvPr/>
        </p:nvPicPr>
        <p:blipFill rotWithShape="1">
          <a:blip r:embed="rId2"/>
          <a:srcRect t="33142" r="5605" b="35254"/>
          <a:stretch/>
        </p:blipFill>
        <p:spPr>
          <a:xfrm>
            <a:off x="1318347" y="1253066"/>
            <a:ext cx="6507305" cy="3081867"/>
          </a:xfrm>
          <a:prstGeom prst="rect">
            <a:avLst/>
          </a:prstGeom>
          <a:ln>
            <a:solidFill>
              <a:schemeClr val="tx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76</a:t>
            </a:fld>
            <a:endParaRPr lang="en-US"/>
          </a:p>
        </p:txBody>
      </p:sp>
    </p:spTree>
    <p:extLst>
      <p:ext uri="{BB962C8B-B14F-4D97-AF65-F5344CB8AC3E}">
        <p14:creationId xmlns="" xmlns:p14="http://schemas.microsoft.com/office/powerpoint/2010/main" val="3173697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1398345" y="1194629"/>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endParaRPr dirty="0">
              <a:latin typeface="Raleway" panose="020B0604020202020204" charset="0"/>
            </a:endParaRPr>
          </a:p>
          <a:p>
            <a:pPr marL="0" lvl="0" indent="0" rtl="0">
              <a:spcBef>
                <a:spcPts val="0"/>
              </a:spcBef>
              <a:spcAft>
                <a:spcPts val="0"/>
              </a:spcAft>
              <a:buNone/>
            </a:pPr>
            <a:r>
              <a:rPr lang="en-US" dirty="0">
                <a:solidFill>
                  <a:schemeClr val="tx1"/>
                </a:solidFill>
                <a:latin typeface="Abril Fatface" panose="020B0604020202020204" charset="0"/>
              </a:rPr>
              <a:t>Quantity and Cost Estimation</a:t>
            </a:r>
            <a:endParaRPr dirty="0">
              <a:solidFill>
                <a:schemeClr val="tx1"/>
              </a:solidFill>
              <a:latin typeface="Abril Fatface" panose="020B0604020202020204" charset="0"/>
            </a:endParaRPr>
          </a:p>
        </p:txBody>
      </p:sp>
    </p:spTree>
    <p:extLst>
      <p:ext uri="{BB962C8B-B14F-4D97-AF65-F5344CB8AC3E}">
        <p14:creationId xmlns="" xmlns:p14="http://schemas.microsoft.com/office/powerpoint/2010/main" val="8618656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428032" y="641112"/>
            <a:ext cx="2279409" cy="346249"/>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cs typeface="Times New Roman" pitchFamily="18" charset="0"/>
              </a:rPr>
              <a:t>B.O.Q :</a:t>
            </a:r>
            <a:endParaRPr lang="en-US" sz="2700" dirty="0">
              <a:solidFill>
                <a:schemeClr val="tx1"/>
              </a:solidFill>
              <a:latin typeface="Raleway" panose="020B0604020202020204" charset="0"/>
              <a:cs typeface="Arial" pitchFamily="34" charset="0"/>
            </a:endParaRPr>
          </a:p>
        </p:txBody>
      </p:sp>
      <p:graphicFrame>
        <p:nvGraphicFramePr>
          <p:cNvPr id="2" name="Table 1">
            <a:extLst>
              <a:ext uri="{FF2B5EF4-FFF2-40B4-BE49-F238E27FC236}">
                <a16:creationId xmlns="" xmlns:a16="http://schemas.microsoft.com/office/drawing/2014/main" id="{84182592-48DD-4776-A1D8-A3BE925F60BA}"/>
              </a:ext>
            </a:extLst>
          </p:cNvPr>
          <p:cNvGraphicFramePr>
            <a:graphicFrameLocks noGrp="1"/>
          </p:cNvGraphicFramePr>
          <p:nvPr>
            <p:extLst>
              <p:ext uri="{D42A27DB-BD31-4B8C-83A1-F6EECF244321}">
                <p14:modId xmlns="" xmlns:p14="http://schemas.microsoft.com/office/powerpoint/2010/main" val="1028306473"/>
              </p:ext>
            </p:extLst>
          </p:nvPr>
        </p:nvGraphicFramePr>
        <p:xfrm>
          <a:off x="1603022" y="1140178"/>
          <a:ext cx="5310174" cy="2370959"/>
        </p:xfrm>
        <a:graphic>
          <a:graphicData uri="http://schemas.openxmlformats.org/drawingml/2006/table">
            <a:tbl>
              <a:tblPr firstRow="1" firstCol="1" bandRow="1">
                <a:tableStyleId>{5940675A-B579-460E-94D1-54222C63F5DA}</a:tableStyleId>
              </a:tblPr>
              <a:tblGrid>
                <a:gridCol w="1249056">
                  <a:extLst>
                    <a:ext uri="{9D8B030D-6E8A-4147-A177-3AD203B41FA5}">
                      <a16:colId xmlns="" xmlns:a16="http://schemas.microsoft.com/office/drawing/2014/main" val="4228330210"/>
                    </a:ext>
                  </a:extLst>
                </a:gridCol>
                <a:gridCol w="2441699">
                  <a:extLst>
                    <a:ext uri="{9D8B030D-6E8A-4147-A177-3AD203B41FA5}">
                      <a16:colId xmlns="" xmlns:a16="http://schemas.microsoft.com/office/drawing/2014/main" val="3628299662"/>
                    </a:ext>
                  </a:extLst>
                </a:gridCol>
                <a:gridCol w="1619419">
                  <a:extLst>
                    <a:ext uri="{9D8B030D-6E8A-4147-A177-3AD203B41FA5}">
                      <a16:colId xmlns="" xmlns:a16="http://schemas.microsoft.com/office/drawing/2014/main" val="2461100551"/>
                    </a:ext>
                  </a:extLst>
                </a:gridCol>
              </a:tblGrid>
              <a:tr h="232444">
                <a:tc gridSpan="3">
                  <a:txBody>
                    <a:bodyPr/>
                    <a:lstStyle/>
                    <a:p>
                      <a:pPr marL="0" marR="0" algn="ctr">
                        <a:lnSpc>
                          <a:spcPct val="115000"/>
                        </a:lnSpc>
                        <a:spcBef>
                          <a:spcPts val="0"/>
                        </a:spcBef>
                        <a:spcAft>
                          <a:spcPts val="0"/>
                        </a:spcAft>
                      </a:pPr>
                      <a:r>
                        <a:rPr lang="en-US" sz="1200" dirty="0">
                          <a:effectLst/>
                        </a:rPr>
                        <a:t>Final BOQ </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3986799376"/>
                  </a:ext>
                </a:extLst>
              </a:tr>
              <a:tr h="204551">
                <a:tc>
                  <a:txBody>
                    <a:bodyPr/>
                    <a:lstStyle/>
                    <a:p>
                      <a:pPr marL="0" marR="0" algn="ctr">
                        <a:lnSpc>
                          <a:spcPct val="115000"/>
                        </a:lnSpc>
                        <a:spcBef>
                          <a:spcPts val="0"/>
                        </a:spcBef>
                        <a:spcAft>
                          <a:spcPts val="0"/>
                        </a:spcAft>
                      </a:pPr>
                      <a:r>
                        <a:rPr lang="en-US" sz="1200">
                          <a:effectLst/>
                        </a:rPr>
                        <a:t>Item</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a:effectLst/>
                        </a:rPr>
                        <a:t>Descriptions</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Total (NIS)</a:t>
                      </a:r>
                      <a:endParaRPr lang="en-US" sz="120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4149821208"/>
                  </a:ext>
                </a:extLst>
              </a:tr>
              <a:tr h="204551">
                <a:tc>
                  <a:txBody>
                    <a:bodyPr/>
                    <a:lstStyle/>
                    <a:p>
                      <a:pPr marL="0" marR="0" algn="ctr">
                        <a:lnSpc>
                          <a:spcPct val="115000"/>
                        </a:lnSpc>
                        <a:spcBef>
                          <a:spcPts val="0"/>
                        </a:spcBef>
                        <a:spcAft>
                          <a:spcPts val="0"/>
                        </a:spcAft>
                      </a:pPr>
                      <a:r>
                        <a:rPr lang="en-US" sz="1200">
                          <a:effectLst/>
                        </a:rPr>
                        <a:t>Bill No.1</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a:effectLst/>
                        </a:rPr>
                        <a:t>Earth work</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238636.6</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3926790617"/>
                  </a:ext>
                </a:extLst>
              </a:tr>
              <a:tr h="204551">
                <a:tc>
                  <a:txBody>
                    <a:bodyPr/>
                    <a:lstStyle/>
                    <a:p>
                      <a:pPr marL="0" marR="0" algn="ctr">
                        <a:lnSpc>
                          <a:spcPct val="115000"/>
                        </a:lnSpc>
                        <a:spcBef>
                          <a:spcPts val="0"/>
                        </a:spcBef>
                        <a:spcAft>
                          <a:spcPts val="0"/>
                        </a:spcAft>
                      </a:pPr>
                      <a:r>
                        <a:rPr lang="en-US" sz="1200">
                          <a:effectLst/>
                        </a:rPr>
                        <a:t>Bill No.2</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a:effectLst/>
                        </a:rPr>
                        <a:t>Concrete and steel</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3575070</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1229744814"/>
                  </a:ext>
                </a:extLst>
              </a:tr>
              <a:tr h="204551">
                <a:tc>
                  <a:txBody>
                    <a:bodyPr/>
                    <a:lstStyle/>
                    <a:p>
                      <a:pPr marL="0" marR="0" algn="ctr">
                        <a:lnSpc>
                          <a:spcPct val="115000"/>
                        </a:lnSpc>
                        <a:spcBef>
                          <a:spcPts val="0"/>
                        </a:spcBef>
                        <a:spcAft>
                          <a:spcPts val="0"/>
                        </a:spcAft>
                      </a:pPr>
                      <a:r>
                        <a:rPr lang="en-US" sz="1200">
                          <a:effectLst/>
                        </a:rPr>
                        <a:t>Bill No.3</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a:effectLst/>
                        </a:rPr>
                        <a:t>Partitions</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188400</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3276409753"/>
                  </a:ext>
                </a:extLst>
              </a:tr>
              <a:tr h="204551">
                <a:tc>
                  <a:txBody>
                    <a:bodyPr/>
                    <a:lstStyle/>
                    <a:p>
                      <a:pPr marL="0" marR="0" algn="ctr">
                        <a:lnSpc>
                          <a:spcPct val="115000"/>
                        </a:lnSpc>
                        <a:spcBef>
                          <a:spcPts val="0"/>
                        </a:spcBef>
                        <a:spcAft>
                          <a:spcPts val="0"/>
                        </a:spcAft>
                      </a:pPr>
                      <a:r>
                        <a:rPr lang="en-US" sz="1200">
                          <a:effectLst/>
                        </a:rPr>
                        <a:t>Bill No.4</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Finishing work</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3002229</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1525643125"/>
                  </a:ext>
                </a:extLst>
              </a:tr>
              <a:tr h="204551">
                <a:tc>
                  <a:txBody>
                    <a:bodyPr/>
                    <a:lstStyle/>
                    <a:p>
                      <a:pPr marL="0" marR="0" algn="ctr">
                        <a:lnSpc>
                          <a:spcPct val="115000"/>
                        </a:lnSpc>
                        <a:spcBef>
                          <a:spcPts val="0"/>
                        </a:spcBef>
                        <a:spcAft>
                          <a:spcPts val="0"/>
                        </a:spcAft>
                      </a:pPr>
                      <a:r>
                        <a:rPr lang="en-US" sz="1200">
                          <a:effectLst/>
                        </a:rPr>
                        <a:t>Bill No.5</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Mechanical</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734202</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190842378"/>
                  </a:ext>
                </a:extLst>
              </a:tr>
              <a:tr h="204551">
                <a:tc>
                  <a:txBody>
                    <a:bodyPr/>
                    <a:lstStyle/>
                    <a:p>
                      <a:pPr marL="0" marR="0" algn="ctr">
                        <a:lnSpc>
                          <a:spcPct val="115000"/>
                        </a:lnSpc>
                        <a:spcBef>
                          <a:spcPts val="0"/>
                        </a:spcBef>
                        <a:spcAft>
                          <a:spcPts val="0"/>
                        </a:spcAft>
                      </a:pPr>
                      <a:r>
                        <a:rPr lang="en-US" sz="1200">
                          <a:effectLst/>
                        </a:rPr>
                        <a:t>Bill No.6</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Electrical</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112458</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1540920207"/>
                  </a:ext>
                </a:extLst>
              </a:tr>
              <a:tr h="204551">
                <a:tc>
                  <a:txBody>
                    <a:bodyPr/>
                    <a:lstStyle/>
                    <a:p>
                      <a:pPr marL="0" marR="0" algn="ctr">
                        <a:lnSpc>
                          <a:spcPct val="115000"/>
                        </a:lnSpc>
                        <a:spcBef>
                          <a:spcPts val="0"/>
                        </a:spcBef>
                        <a:spcAft>
                          <a:spcPts val="0"/>
                        </a:spcAft>
                      </a:pPr>
                      <a:r>
                        <a:rPr lang="en-US" sz="1200">
                          <a:effectLst/>
                        </a:rPr>
                        <a:t>Bill No.7</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HVAC</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450500</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2793843940"/>
                  </a:ext>
                </a:extLst>
              </a:tr>
              <a:tr h="242170">
                <a:tc>
                  <a:txBody>
                    <a:bodyPr/>
                    <a:lstStyle/>
                    <a:p>
                      <a:pPr marL="0" marR="0" algn="ctr">
                        <a:lnSpc>
                          <a:spcPct val="115000"/>
                        </a:lnSpc>
                        <a:spcBef>
                          <a:spcPts val="0"/>
                        </a:spcBef>
                        <a:spcAft>
                          <a:spcPts val="0"/>
                        </a:spcAft>
                      </a:pPr>
                      <a:r>
                        <a:rPr lang="en-US" sz="1200">
                          <a:effectLst/>
                        </a:rPr>
                        <a:t>Bill No.8</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a:effectLst/>
                        </a:rPr>
                        <a:t>Fire resisting</a:t>
                      </a:r>
                      <a:endParaRPr lang="en-US" sz="1200">
                        <a:effectLst/>
                        <a:latin typeface="Times New Roman" panose="02020603050405020304" pitchFamily="18" charset="0"/>
                        <a:ea typeface="Times New Roman" panose="02020603050405020304" pitchFamily="18" charset="0"/>
                      </a:endParaRPr>
                    </a:p>
                  </a:txBody>
                  <a:tcPr marL="50089" marR="50089" marT="0" marB="0" anchor="b"/>
                </a:tc>
                <a:tc>
                  <a:txBody>
                    <a:bodyPr/>
                    <a:lstStyle/>
                    <a:p>
                      <a:pPr marL="0" marR="0" algn="ctr">
                        <a:lnSpc>
                          <a:spcPct val="115000"/>
                        </a:lnSpc>
                        <a:spcBef>
                          <a:spcPts val="0"/>
                        </a:spcBef>
                        <a:spcAft>
                          <a:spcPts val="0"/>
                        </a:spcAft>
                      </a:pPr>
                      <a:r>
                        <a:rPr lang="en-US" sz="1200" dirty="0" smtClean="0">
                          <a:effectLst/>
                        </a:rPr>
                        <a:t>73800</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tc>
                <a:extLst>
                  <a:ext uri="{0D108BD9-81ED-4DB2-BD59-A6C34878D82A}">
                    <a16:rowId xmlns="" xmlns:a16="http://schemas.microsoft.com/office/drawing/2014/main" val="953283983"/>
                  </a:ext>
                </a:extLst>
              </a:tr>
              <a:tr h="213849">
                <a:tc gridSpan="2">
                  <a:txBody>
                    <a:bodyPr/>
                    <a:lstStyle/>
                    <a:p>
                      <a:pPr marL="0" marR="0" algn="ctr">
                        <a:lnSpc>
                          <a:spcPct val="115000"/>
                        </a:lnSpc>
                        <a:spcBef>
                          <a:spcPts val="0"/>
                        </a:spcBef>
                        <a:spcAft>
                          <a:spcPts val="0"/>
                        </a:spcAft>
                      </a:pPr>
                      <a:r>
                        <a:rPr lang="en-US" sz="1200" dirty="0">
                          <a:effectLst/>
                        </a:rPr>
                        <a:t>Grand Total (NIS)</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r>
                        <a:rPr lang="en-US" sz="1200" dirty="0" smtClean="0">
                          <a:effectLst/>
                        </a:rPr>
                        <a:t>8375295.6</a:t>
                      </a:r>
                      <a:endParaRPr lang="en-US" sz="1200" dirty="0">
                        <a:effectLst/>
                        <a:latin typeface="Times New Roman" panose="02020603050405020304" pitchFamily="18" charset="0"/>
                        <a:ea typeface="Times New Roman" panose="02020603050405020304" pitchFamily="18" charset="0"/>
                      </a:endParaRPr>
                    </a:p>
                  </a:txBody>
                  <a:tcPr marL="50089" marR="50089" marT="0" marB="0" anchor="b">
                    <a:solidFill>
                      <a:srgbClr val="FFC000"/>
                    </a:solidFill>
                  </a:tcPr>
                </a:tc>
                <a:extLst>
                  <a:ext uri="{0D108BD9-81ED-4DB2-BD59-A6C34878D82A}">
                    <a16:rowId xmlns="" xmlns:a16="http://schemas.microsoft.com/office/drawing/2014/main" val="1805490636"/>
                  </a:ext>
                </a:extLst>
              </a:tr>
            </a:tbl>
          </a:graphicData>
        </a:graphic>
      </p:graphicFrame>
      <p:sp>
        <p:nvSpPr>
          <p:cNvPr id="3" name="Rectangle 2">
            <a:extLst>
              <a:ext uri="{FF2B5EF4-FFF2-40B4-BE49-F238E27FC236}">
                <a16:creationId xmlns="" xmlns:a16="http://schemas.microsoft.com/office/drawing/2014/main" id="{948AC77F-18D2-46C9-B399-6409B9A7E645}"/>
              </a:ext>
            </a:extLst>
          </p:cNvPr>
          <p:cNvSpPr/>
          <p:nvPr/>
        </p:nvSpPr>
        <p:spPr>
          <a:xfrm>
            <a:off x="1281289" y="3498276"/>
            <a:ext cx="5631907" cy="568041"/>
          </a:xfrm>
          <a:prstGeom prst="rect">
            <a:avLst/>
          </a:prstGeom>
        </p:spPr>
        <p:txBody>
          <a:bodyPr wrap="square">
            <a:spAutoFit/>
          </a:bodyPr>
          <a:lstStyle/>
          <a:p>
            <a:pPr marL="342900" lvl="0" indent="-342900">
              <a:lnSpc>
                <a:spcPct val="115000"/>
              </a:lnSpc>
              <a:buFont typeface="Symbol" panose="05050102010706020507" pitchFamily="18" charset="2"/>
              <a:buChar char=""/>
            </a:pPr>
            <a:r>
              <a:rPr lang="en-US" dirty="0">
                <a:latin typeface="Times New Roman" panose="02020603050405020304" pitchFamily="18" charset="0"/>
                <a:ea typeface="Times New Roman" panose="02020603050405020304" pitchFamily="18" charset="0"/>
              </a:rPr>
              <a:t>The total cost per meter square for the College is about </a:t>
            </a:r>
            <a:r>
              <a:rPr lang="en-US" dirty="0" smtClean="0">
                <a:latin typeface="Times New Roman" panose="02020603050405020304" pitchFamily="18" charset="0"/>
                <a:ea typeface="Times New Roman" panose="02020603050405020304" pitchFamily="18" charset="0"/>
              </a:rPr>
              <a:t>2314shekels</a:t>
            </a:r>
            <a:r>
              <a:rPr lang="en-US" dirty="0">
                <a:latin typeface="Times New Roman" panose="02020603050405020304" pitchFamily="18" charset="0"/>
                <a:ea typeface="Times New Roman" panose="02020603050405020304" pitchFamily="18" charset="0"/>
              </a:rPr>
              <a:t>. (</a:t>
            </a:r>
            <a:r>
              <a:rPr lang="en-US" b="1" dirty="0" smtClean="0">
                <a:latin typeface="Times New Roman" panose="02020603050405020304" pitchFamily="18" charset="0"/>
                <a:ea typeface="Times New Roman" panose="02020603050405020304" pitchFamily="18" charset="0"/>
              </a:rPr>
              <a:t>462 </a:t>
            </a:r>
            <a:r>
              <a:rPr lang="en-US" b="1" dirty="0">
                <a:latin typeface="Times New Roman" panose="02020603050405020304" pitchFamily="18" charset="0"/>
                <a:ea typeface="Times New Roman" panose="02020603050405020304" pitchFamily="18" charset="0"/>
              </a:rPr>
              <a:t>JD)</a:t>
            </a:r>
            <a:endParaRPr lang="en-US" dirty="0">
              <a:latin typeface="Times New Roman" panose="02020603050405020304" pitchFamily="18" charset="0"/>
              <a:ea typeface="Times New Roman" panose="02020603050405020304" pitchFamily="18" charset="0"/>
            </a:endParaRPr>
          </a:p>
        </p:txBody>
      </p:sp>
      <p:sp>
        <p:nvSpPr>
          <p:cNvPr id="4" name="عنصر نائب لرقم الشريحة 3"/>
          <p:cNvSpPr>
            <a:spLocks noGrp="1"/>
          </p:cNvSpPr>
          <p:nvPr>
            <p:ph type="sldNum" sz="quarter" idx="12"/>
          </p:nvPr>
        </p:nvSpPr>
        <p:spPr/>
        <p:txBody>
          <a:bodyPr/>
          <a:lstStyle/>
          <a:p>
            <a:fld id="{48F06183-7479-4AAB-8382-9CEE9CE9D8BB}" type="slidenum">
              <a:rPr lang="en-US" smtClean="0"/>
              <a:pPr/>
              <a:t>78</a:t>
            </a:fld>
            <a:endParaRPr lang="en-US"/>
          </a:p>
        </p:txBody>
      </p:sp>
    </p:spTree>
    <p:extLst>
      <p:ext uri="{BB962C8B-B14F-4D97-AF65-F5344CB8AC3E}">
        <p14:creationId xmlns="" xmlns:p14="http://schemas.microsoft.com/office/powerpoint/2010/main" val="154756166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1530230" y="1229797"/>
            <a:ext cx="5832600" cy="11598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endParaRPr dirty="0">
              <a:latin typeface="Raleway" panose="020B0604020202020204" charset="0"/>
            </a:endParaRPr>
          </a:p>
          <a:p>
            <a:pPr marL="0" lvl="0" indent="0" rtl="0">
              <a:spcBef>
                <a:spcPts val="0"/>
              </a:spcBef>
              <a:spcAft>
                <a:spcPts val="0"/>
              </a:spcAft>
              <a:buNone/>
            </a:pPr>
            <a:r>
              <a:rPr lang="en-US" dirty="0">
                <a:solidFill>
                  <a:schemeClr val="tx1"/>
                </a:solidFill>
                <a:latin typeface="Abril Fatface" panose="020B0604020202020204" charset="0"/>
              </a:rPr>
              <a:t>Safety Considerations</a:t>
            </a:r>
            <a:endParaRPr dirty="0">
              <a:solidFill>
                <a:schemeClr val="tx1"/>
              </a:solidFill>
              <a:latin typeface="Abril Fatface" panose="020B0604020202020204" charset="0"/>
            </a:endParaRPr>
          </a:p>
        </p:txBody>
      </p:sp>
      <p:sp>
        <p:nvSpPr>
          <p:cNvPr id="3" name="Subtitle 2">
            <a:extLst>
              <a:ext uri="{FF2B5EF4-FFF2-40B4-BE49-F238E27FC236}">
                <a16:creationId xmlns="" xmlns:a16="http://schemas.microsoft.com/office/drawing/2014/main" id="{D1B70427-77AD-4C18-8E12-56F6C2FFD40A}"/>
              </a:ext>
            </a:extLst>
          </p:cNvPr>
          <p:cNvSpPr>
            <a:spLocks noGrp="1"/>
          </p:cNvSpPr>
          <p:nvPr>
            <p:ph type="subTitle" idx="1"/>
          </p:nvPr>
        </p:nvSpPr>
        <p:spPr/>
        <p:txBody>
          <a:bodyPr/>
          <a:lstStyle/>
          <a:p>
            <a:endParaRPr lang="en-US" dirty="0"/>
          </a:p>
        </p:txBody>
      </p:sp>
    </p:spTree>
    <p:extLst>
      <p:ext uri="{BB962C8B-B14F-4D97-AF65-F5344CB8AC3E}">
        <p14:creationId xmlns="" xmlns:p14="http://schemas.microsoft.com/office/powerpoint/2010/main" val="3353610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Shape 173"/>
          <p:cNvSpPr txBox="1">
            <a:spLocks noGrp="1"/>
          </p:cNvSpPr>
          <p:nvPr>
            <p:ph type="subTitle" idx="4294967295"/>
          </p:nvPr>
        </p:nvSpPr>
        <p:spPr>
          <a:xfrm>
            <a:off x="85725" y="318564"/>
            <a:ext cx="8970380" cy="3413125"/>
          </a:xfrm>
          <a:prstGeom prst="rect">
            <a:avLst/>
          </a:prstGeom>
        </p:spPr>
        <p:txBody>
          <a:bodyPr spcFirstLastPara="1" wrap="square" lIns="91425" tIns="91425" rIns="91425" bIns="91425" anchor="t" anchorCtr="0">
            <a:noAutofit/>
          </a:bodyPr>
          <a:lstStyle/>
          <a:p>
            <a:pPr marL="0" lvl="0" indent="0" algn="l" rtl="0" fontAlgn="base">
              <a:spcBef>
                <a:spcPct val="0"/>
              </a:spcBef>
              <a:spcAft>
                <a:spcPct val="0"/>
              </a:spcAft>
              <a:buClrTx/>
              <a:buSzTx/>
              <a:buFontTx/>
              <a:buChar char="•"/>
            </a:pPr>
            <a:r>
              <a:rPr lang="en-US" sz="1800" b="1" dirty="0">
                <a:latin typeface="Times New Roman" pitchFamily="18" charset="0"/>
                <a:ea typeface="Calibri" pitchFamily="34" charset="0"/>
                <a:cs typeface="Times New Roman" pitchFamily="18" charset="0"/>
              </a:rPr>
              <a:t>Usage of the building: </a:t>
            </a:r>
            <a:endParaRPr lang="en-US" sz="1800" dirty="0">
              <a:solidFill>
                <a:schemeClr val="tx1"/>
              </a:solidFill>
              <a:latin typeface="Arial" pitchFamily="34" charset="0"/>
              <a:cs typeface="Arial" pitchFamily="34" charset="0"/>
            </a:endParaRPr>
          </a:p>
          <a:p>
            <a:pPr marL="0" lvl="0" indent="0" algn="l" rtl="0" eaLnBrk="0" fontAlgn="base" hangingPunct="0">
              <a:spcBef>
                <a:spcPct val="0"/>
              </a:spcBef>
              <a:spcAft>
                <a:spcPct val="0"/>
              </a:spcAft>
              <a:buClrTx/>
              <a:buSzTx/>
              <a:buNone/>
            </a:pPr>
            <a:r>
              <a:rPr lang="en-US" sz="1800" dirty="0">
                <a:solidFill>
                  <a:schemeClr val="tx1"/>
                </a:solidFill>
                <a:latin typeface="Times New Roman" pitchFamily="18" charset="0"/>
                <a:ea typeface="Calibri" pitchFamily="34" charset="0"/>
                <a:cs typeface="Times New Roman" pitchFamily="18" charset="0"/>
              </a:rPr>
              <a:t>The building is a </a:t>
            </a:r>
            <a:r>
              <a:rPr lang="en-US" sz="1800" dirty="0" smtClean="0">
                <a:solidFill>
                  <a:schemeClr val="tx1"/>
                </a:solidFill>
                <a:latin typeface="Times New Roman" pitchFamily="18" charset="0"/>
                <a:ea typeface="Calibri" pitchFamily="34" charset="0"/>
                <a:cs typeface="Times New Roman" pitchFamily="18" charset="0"/>
              </a:rPr>
              <a:t>commercial </a:t>
            </a:r>
            <a:r>
              <a:rPr lang="en-US" sz="1800" dirty="0">
                <a:solidFill>
                  <a:schemeClr val="tx1"/>
                </a:solidFill>
                <a:latin typeface="Times New Roman" pitchFamily="18" charset="0"/>
                <a:ea typeface="Calibri" pitchFamily="34" charset="0"/>
                <a:cs typeface="Times New Roman" pitchFamily="18" charset="0"/>
              </a:rPr>
              <a:t>building.</a:t>
            </a:r>
          </a:p>
          <a:p>
            <a:pPr marL="0" lvl="0" indent="0" algn="l" rtl="0" eaLnBrk="0" fontAlgn="base" hangingPunct="0">
              <a:spcBef>
                <a:spcPct val="0"/>
              </a:spcBef>
              <a:spcAft>
                <a:spcPct val="0"/>
              </a:spcAft>
              <a:buClrTx/>
              <a:buSzTx/>
              <a:buNone/>
            </a:pPr>
            <a:endParaRPr lang="en-US" sz="1800" dirty="0">
              <a:solidFill>
                <a:schemeClr val="tx1"/>
              </a:solidFill>
              <a:latin typeface="Times New Roman" pitchFamily="18" charset="0"/>
              <a:ea typeface="Calibri" pitchFamily="34" charset="0"/>
              <a:cs typeface="Times New Roman" pitchFamily="18" charset="0"/>
            </a:endParaRPr>
          </a:p>
          <a:p>
            <a:pPr marL="0" lvl="0" indent="0" algn="ctr" rtl="0" eaLnBrk="0" fontAlgn="base" hangingPunct="0">
              <a:spcBef>
                <a:spcPct val="0"/>
              </a:spcBef>
              <a:spcAft>
                <a:spcPct val="0"/>
              </a:spcAft>
              <a:buClrTx/>
              <a:buSzTx/>
              <a:buNone/>
            </a:pPr>
            <a:r>
              <a:rPr lang="en-US" sz="1800" b="1" i="1" u="sng" dirty="0" smtClean="0">
                <a:solidFill>
                  <a:schemeClr val="tx1"/>
                </a:solidFill>
                <a:latin typeface="Times New Roman" pitchFamily="18" charset="0"/>
                <a:ea typeface="Calibri" pitchFamily="34" charset="0"/>
                <a:cs typeface="Times New Roman" pitchFamily="18" charset="0"/>
              </a:rPr>
              <a:t>All day working hours </a:t>
            </a:r>
          </a:p>
          <a:p>
            <a:pPr marL="0" lvl="0" indent="0" algn="ctr" rtl="0" eaLnBrk="0" fontAlgn="base" hangingPunct="0">
              <a:spcBef>
                <a:spcPct val="0"/>
              </a:spcBef>
              <a:spcAft>
                <a:spcPct val="0"/>
              </a:spcAft>
              <a:buClrTx/>
              <a:buSzTx/>
              <a:buNone/>
            </a:pPr>
            <a:endParaRPr lang="en-US" sz="1800" b="1" i="1" u="sng" dirty="0">
              <a:solidFill>
                <a:schemeClr val="tx1"/>
              </a:solidFill>
              <a:latin typeface="Times New Roman" pitchFamily="18" charset="0"/>
              <a:ea typeface="Calibri" pitchFamily="34" charset="0"/>
              <a:cs typeface="Times New Roman" pitchFamily="18" charset="0"/>
            </a:endParaRPr>
          </a:p>
        </p:txBody>
      </p:sp>
      <p:pic>
        <p:nvPicPr>
          <p:cNvPr id="5" name="Picture 7" descr="C:\Users\hp\Desktop\مشروعي التخرج\28938950_1570525599733937_1303398646_o.jpg"/>
          <p:cNvPicPr/>
          <p:nvPr/>
        </p:nvPicPr>
        <p:blipFill>
          <a:blip r:embed="rId3" cstate="print"/>
          <a:stretch>
            <a:fillRect/>
          </a:stretch>
        </p:blipFill>
        <p:spPr bwMode="auto">
          <a:xfrm>
            <a:off x="428625" y="1836420"/>
            <a:ext cx="2236152" cy="2954655"/>
          </a:xfrm>
          <a:prstGeom prst="rect">
            <a:avLst/>
          </a:prstGeom>
          <a:noFill/>
          <a:ln w="12700">
            <a:solidFill>
              <a:schemeClr val="tx1"/>
            </a:solidFill>
          </a:ln>
        </p:spPr>
      </p:pic>
      <p:pic>
        <p:nvPicPr>
          <p:cNvPr id="6" name="Picture 6" descr="C:\Users\hp\Desktop\مشروعي التخرج\30422143_10215846863708231_1334263874_n.jpg"/>
          <p:cNvPicPr/>
          <p:nvPr/>
        </p:nvPicPr>
        <p:blipFill>
          <a:blip r:embed="rId4" cstate="print"/>
          <a:stretch>
            <a:fillRect/>
          </a:stretch>
        </p:blipFill>
        <p:spPr bwMode="auto">
          <a:xfrm>
            <a:off x="6343649" y="1836420"/>
            <a:ext cx="2543175" cy="2954655"/>
          </a:xfrm>
          <a:prstGeom prst="rect">
            <a:avLst/>
          </a:prstGeom>
          <a:noFill/>
          <a:ln w="12700">
            <a:solidFill>
              <a:schemeClr val="tx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811166" y="581345"/>
            <a:ext cx="2639184"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cs typeface="Times New Roman" pitchFamily="18" charset="0"/>
              </a:rPr>
              <a:t>-Emergency Stair Case:</a:t>
            </a:r>
            <a:endParaRPr lang="en-US" sz="2700" dirty="0">
              <a:solidFill>
                <a:schemeClr val="tx1"/>
              </a:solidFill>
              <a:latin typeface="Raleway" panose="020B0604020202020204" charset="0"/>
              <a:cs typeface="Arial" pitchFamily="34" charset="0"/>
            </a:endParaRPr>
          </a:p>
        </p:txBody>
      </p:sp>
      <p:pic>
        <p:nvPicPr>
          <p:cNvPr id="6" name="Picture 1"/>
          <p:cNvPicPr>
            <a:picLocks noChangeAspect="1"/>
          </p:cNvPicPr>
          <p:nvPr/>
        </p:nvPicPr>
        <p:blipFill>
          <a:blip r:embed="rId2"/>
          <a:stretch>
            <a:fillRect/>
          </a:stretch>
        </p:blipFill>
        <p:spPr>
          <a:xfrm>
            <a:off x="2057400" y="1055078"/>
            <a:ext cx="3708780" cy="3464168"/>
          </a:xfrm>
          <a:prstGeom prst="rect">
            <a:avLst/>
          </a:prstGeom>
          <a:ln>
            <a:solidFill>
              <a:schemeClr val="accent1"/>
            </a:solid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80</a:t>
            </a:fld>
            <a:endParaRPr lang="en-US"/>
          </a:p>
        </p:txBody>
      </p:sp>
    </p:spTree>
    <p:extLst>
      <p:ext uri="{BB962C8B-B14F-4D97-AF65-F5344CB8AC3E}">
        <p14:creationId xmlns="" xmlns:p14="http://schemas.microsoft.com/office/powerpoint/2010/main" val="13726617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978273" y="629815"/>
            <a:ext cx="2331407"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smtClean="0">
                <a:solidFill>
                  <a:schemeClr val="tx1"/>
                </a:solidFill>
                <a:latin typeface="Raleway" panose="020B0604020202020204" charset="0"/>
                <a:cs typeface="Times New Roman" pitchFamily="18" charset="0"/>
              </a:rPr>
              <a:t>Automatic sprinklers</a:t>
            </a:r>
            <a:endParaRPr lang="en-US" sz="2700" dirty="0">
              <a:solidFill>
                <a:schemeClr val="tx1"/>
              </a:solidFill>
              <a:latin typeface="Raleway" panose="020B0604020202020204" charset="0"/>
              <a:cs typeface="Arial" pitchFamily="34" charset="0"/>
            </a:endParaRPr>
          </a:p>
        </p:txBody>
      </p:sp>
      <p:pic>
        <p:nvPicPr>
          <p:cNvPr id="4" name="صورة 3"/>
          <p:cNvPicPr/>
          <p:nvPr/>
        </p:nvPicPr>
        <p:blipFill>
          <a:blip r:embed="rId2" cstate="print"/>
          <a:stretch>
            <a:fillRect/>
          </a:stretch>
        </p:blipFill>
        <p:spPr>
          <a:xfrm>
            <a:off x="4211515" y="777728"/>
            <a:ext cx="4286250" cy="2066194"/>
          </a:xfrm>
          <a:prstGeom prst="rect">
            <a:avLst/>
          </a:prstGeom>
        </p:spPr>
      </p:pic>
      <p:pic>
        <p:nvPicPr>
          <p:cNvPr id="5" name="صورة 4"/>
          <p:cNvPicPr/>
          <p:nvPr/>
        </p:nvPicPr>
        <p:blipFill>
          <a:blip r:embed="rId3" cstate="print"/>
          <a:stretch>
            <a:fillRect/>
          </a:stretch>
        </p:blipFill>
        <p:spPr>
          <a:xfrm>
            <a:off x="1139115" y="2843922"/>
            <a:ext cx="4341129" cy="2079770"/>
          </a:xfrm>
          <a:prstGeom prst="rect">
            <a:avLst/>
          </a:prstGeom>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81</a:t>
            </a:fld>
            <a:endParaRPr lang="en-US"/>
          </a:p>
        </p:txBody>
      </p:sp>
    </p:spTree>
    <p:extLst>
      <p:ext uri="{BB962C8B-B14F-4D97-AF65-F5344CB8AC3E}">
        <p14:creationId xmlns="" xmlns:p14="http://schemas.microsoft.com/office/powerpoint/2010/main" val="199700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182643" y="532697"/>
            <a:ext cx="3942426"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fontAlgn="base">
              <a:spcBef>
                <a:spcPct val="0"/>
              </a:spcBef>
              <a:spcAft>
                <a:spcPct val="0"/>
              </a:spcAft>
              <a:buClrTx/>
            </a:pPr>
            <a:r>
              <a:rPr lang="en-US" sz="1800" dirty="0">
                <a:solidFill>
                  <a:schemeClr val="tx1"/>
                </a:solidFill>
                <a:latin typeface="Raleway" panose="020B0604020202020204" charset="0"/>
                <a:cs typeface="Times New Roman" pitchFamily="18" charset="0"/>
              </a:rPr>
              <a:t>-Fire </a:t>
            </a:r>
            <a:r>
              <a:rPr lang="en-US" sz="1800" dirty="0" smtClean="0">
                <a:solidFill>
                  <a:schemeClr val="tx1"/>
                </a:solidFill>
                <a:latin typeface="Raleway" panose="020B0604020202020204" charset="0"/>
                <a:cs typeface="Times New Roman" pitchFamily="18" charset="0"/>
              </a:rPr>
              <a:t>Extinguishers and hose station</a:t>
            </a:r>
            <a:endParaRPr lang="en-US" sz="2700" dirty="0">
              <a:solidFill>
                <a:schemeClr val="tx1"/>
              </a:solidFill>
              <a:latin typeface="Raleway" panose="020B0604020202020204" charset="0"/>
              <a:cs typeface="Arial" pitchFamily="34" charset="0"/>
            </a:endParaRPr>
          </a:p>
        </p:txBody>
      </p:sp>
      <p:sp>
        <p:nvSpPr>
          <p:cNvPr id="7" name="Rectangle 1">
            <a:extLst>
              <a:ext uri="{FF2B5EF4-FFF2-40B4-BE49-F238E27FC236}">
                <a16:creationId xmlns="" xmlns:a16="http://schemas.microsoft.com/office/drawing/2014/main" id="{6A1F72DF-30DB-4DB4-8E1C-DAF40B6DD283}"/>
              </a:ext>
            </a:extLst>
          </p:cNvPr>
          <p:cNvSpPr>
            <a:spLocks noChangeArrowheads="1"/>
          </p:cNvSpPr>
          <p:nvPr/>
        </p:nvSpPr>
        <p:spPr bwMode="auto">
          <a:xfrm>
            <a:off x="280253" y="948972"/>
            <a:ext cx="4336765" cy="284693"/>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dirty="0">
                <a:solidFill>
                  <a:schemeClr val="tx1"/>
                </a:solidFill>
                <a:latin typeface="Raleway" panose="020B0604020202020204" charset="0"/>
                <a:cs typeface="Times New Roman" pitchFamily="18" charset="0"/>
              </a:rPr>
              <a:t>Selected Type :</a:t>
            </a:r>
            <a:r>
              <a:rPr lang="en-US" dirty="0">
                <a:solidFill>
                  <a:srgbClr val="FF0000"/>
                </a:solidFill>
                <a:latin typeface="Raleway" panose="020B0604020202020204" charset="0"/>
                <a:cs typeface="Times New Roman" pitchFamily="18" charset="0"/>
              </a:rPr>
              <a:t>TYPE A (Dry </a:t>
            </a:r>
            <a:r>
              <a:rPr lang="en-US" dirty="0" smtClean="0">
                <a:solidFill>
                  <a:srgbClr val="FF0000"/>
                </a:solidFill>
                <a:latin typeface="Raleway" panose="020B0604020202020204" charset="0"/>
                <a:cs typeface="Times New Roman" pitchFamily="18" charset="0"/>
              </a:rPr>
              <a:t>Powder Extinguishers)</a:t>
            </a:r>
            <a:endParaRPr lang="en-US" dirty="0">
              <a:solidFill>
                <a:srgbClr val="FF0000"/>
              </a:solidFill>
              <a:latin typeface="Raleway" panose="020B0604020202020204" charset="0"/>
              <a:cs typeface="Arial" pitchFamily="34" charset="0"/>
            </a:endParaRPr>
          </a:p>
        </p:txBody>
      </p:sp>
      <p:pic>
        <p:nvPicPr>
          <p:cNvPr id="8" name="صورة 7"/>
          <p:cNvPicPr/>
          <p:nvPr/>
        </p:nvPicPr>
        <p:blipFill>
          <a:blip r:embed="rId2" cstate="print"/>
          <a:stretch>
            <a:fillRect/>
          </a:stretch>
        </p:blipFill>
        <p:spPr>
          <a:xfrm>
            <a:off x="1951892" y="1784838"/>
            <a:ext cx="5495193" cy="2523393"/>
          </a:xfrm>
          <a:prstGeom prst="rect">
            <a:avLst/>
          </a:prstGeom>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82</a:t>
            </a:fld>
            <a:endParaRPr lang="en-US"/>
          </a:p>
        </p:txBody>
      </p:sp>
    </p:spTree>
    <p:extLst>
      <p:ext uri="{BB962C8B-B14F-4D97-AF65-F5344CB8AC3E}">
        <p14:creationId xmlns="" xmlns:p14="http://schemas.microsoft.com/office/powerpoint/2010/main" val="216812932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801485" y="532697"/>
            <a:ext cx="2066912" cy="34624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algn="justLow" defTabSz="685800" rtl="1" fontAlgn="base">
              <a:spcBef>
                <a:spcPct val="0"/>
              </a:spcBef>
              <a:spcAft>
                <a:spcPct val="0"/>
              </a:spcAft>
              <a:buClrTx/>
            </a:pPr>
            <a:r>
              <a:rPr lang="en-US" sz="1800" dirty="0">
                <a:solidFill>
                  <a:schemeClr val="tx1"/>
                </a:solidFill>
                <a:latin typeface="Raleway" panose="020B0604020202020204" charset="0"/>
                <a:cs typeface="Times New Roman" pitchFamily="18" charset="0"/>
              </a:rPr>
              <a:t>-Evacuation Paths</a:t>
            </a:r>
            <a:endParaRPr lang="en-US" sz="2700" dirty="0">
              <a:solidFill>
                <a:schemeClr val="tx1"/>
              </a:solidFill>
              <a:latin typeface="Raleway" panose="020B0604020202020204" charset="0"/>
              <a:cs typeface="Arial" pitchFamily="34" charset="0"/>
            </a:endParaRPr>
          </a:p>
        </p:txBody>
      </p:sp>
      <p:pic>
        <p:nvPicPr>
          <p:cNvPr id="7" name="صورة 6" descr="C:\Users\wasee\Desktop\مشروع تخرج 222\مجلد جديد\gf 1111.PN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8145" y="975946"/>
            <a:ext cx="4127818" cy="1828801"/>
          </a:xfrm>
          <a:prstGeom prst="rect">
            <a:avLst/>
          </a:prstGeom>
          <a:noFill/>
          <a:ln>
            <a:noFill/>
          </a:ln>
        </p:spPr>
      </p:pic>
      <p:pic>
        <p:nvPicPr>
          <p:cNvPr id="12" name="صورة 11" descr="C:\Users\wasee\Desktop\مشروع تخرج 222\مجلد جديد\4.5.6 fff.PN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54414" y="2779895"/>
            <a:ext cx="4320125" cy="2152590"/>
          </a:xfrm>
          <a:prstGeom prst="rect">
            <a:avLst/>
          </a:prstGeom>
          <a:noFill/>
          <a:ln>
            <a:noFill/>
          </a:ln>
        </p:spPr>
      </p:pic>
      <p:sp>
        <p:nvSpPr>
          <p:cNvPr id="2" name="عنصر نائب لرقم الشريحة 1"/>
          <p:cNvSpPr>
            <a:spLocks noGrp="1"/>
          </p:cNvSpPr>
          <p:nvPr>
            <p:ph type="sldNum" sz="quarter" idx="12"/>
          </p:nvPr>
        </p:nvSpPr>
        <p:spPr/>
        <p:txBody>
          <a:bodyPr/>
          <a:lstStyle/>
          <a:p>
            <a:fld id="{48F06183-7479-4AAB-8382-9CEE9CE9D8BB}" type="slidenum">
              <a:rPr lang="en-US" smtClean="0"/>
              <a:pPr/>
              <a:t>83</a:t>
            </a:fld>
            <a:endParaRPr lang="en-US"/>
          </a:p>
        </p:txBody>
      </p:sp>
    </p:spTree>
    <p:extLst>
      <p:ext uri="{BB962C8B-B14F-4D97-AF65-F5344CB8AC3E}">
        <p14:creationId xmlns="" xmlns:p14="http://schemas.microsoft.com/office/powerpoint/2010/main" val="253184499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1655415" y="1487765"/>
            <a:ext cx="5246546" cy="19071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6600" dirty="0">
                <a:solidFill>
                  <a:schemeClr val="tx1"/>
                </a:solidFill>
                <a:latin typeface="Times New Roman" pitchFamily="18" charset="0"/>
                <a:cs typeface="Times New Roman" pitchFamily="18" charset="0"/>
              </a:rPr>
              <a:t>THANK YOU </a:t>
            </a:r>
            <a:r>
              <a:rPr lang="en-US" sz="6600" dirty="0" smtClean="0">
                <a:solidFill>
                  <a:schemeClr val="tx1"/>
                </a:solidFill>
                <a:latin typeface="Times New Roman" pitchFamily="18" charset="0"/>
                <a:cs typeface="Times New Roman" pitchFamily="18" charset="0"/>
              </a:rPr>
              <a:t/>
            </a:r>
            <a:br>
              <a:rPr lang="en-US" sz="6600" dirty="0" smtClean="0">
                <a:solidFill>
                  <a:schemeClr val="tx1"/>
                </a:solidFill>
                <a:latin typeface="Times New Roman" pitchFamily="18" charset="0"/>
                <a:cs typeface="Times New Roman" pitchFamily="18" charset="0"/>
              </a:rPr>
            </a:br>
            <a:endParaRPr sz="66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5" name="Rectangle 4">
            <a:extLst>
              <a:ext uri="{FF2B5EF4-FFF2-40B4-BE49-F238E27FC236}">
                <a16:creationId xmlns="" xmlns:a16="http://schemas.microsoft.com/office/drawing/2014/main" id="{8FE329A3-393B-4DD7-8696-AA3B74986A84}"/>
              </a:ext>
            </a:extLst>
          </p:cNvPr>
          <p:cNvSpPr/>
          <p:nvPr/>
        </p:nvSpPr>
        <p:spPr>
          <a:xfrm>
            <a:off x="1114425" y="449145"/>
            <a:ext cx="1790700" cy="307777"/>
          </a:xfrm>
          <a:prstGeom prst="rect">
            <a:avLst/>
          </a:prstGeom>
        </p:spPr>
        <p:txBody>
          <a:bodyPr wrap="square">
            <a:spAutoFit/>
          </a:bodyPr>
          <a:lstStyle/>
          <a:p>
            <a:pPr marL="457200" indent="-228600" eaLnBrk="0" fontAlgn="base" hangingPunct="0">
              <a:spcBef>
                <a:spcPts val="360"/>
              </a:spcBef>
              <a:buClr>
                <a:srgbClr val="C0CAFC"/>
              </a:buClr>
              <a:buSzPts val="1400"/>
            </a:pPr>
            <a:r>
              <a:rPr lang="en-US" b="1" u="sng" dirty="0" smtClean="0">
                <a:latin typeface="Raleway"/>
                <a:sym typeface="Raleway"/>
              </a:rPr>
              <a:t>Site  </a:t>
            </a:r>
            <a:r>
              <a:rPr lang="en-US" b="1" u="sng" dirty="0" err="1" smtClean="0">
                <a:latin typeface="Raleway"/>
                <a:sym typeface="Raleway"/>
              </a:rPr>
              <a:t>Drawning</a:t>
            </a:r>
            <a:r>
              <a:rPr lang="en-US" b="1" u="sng" dirty="0" smtClean="0">
                <a:latin typeface="Raleway"/>
                <a:sym typeface="Raleway"/>
              </a:rPr>
              <a:t>: </a:t>
            </a:r>
            <a:endParaRPr lang="en-US" b="1" u="sng" dirty="0">
              <a:latin typeface="Raleway"/>
              <a:sym typeface="Raleway"/>
            </a:endParaRPr>
          </a:p>
        </p:txBody>
      </p:sp>
      <p:pic>
        <p:nvPicPr>
          <p:cNvPr id="1433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04801" y="1384142"/>
            <a:ext cx="8620124" cy="2940208"/>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369046195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صيدلاني">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2275</TotalTime>
  <Words>1638</Words>
  <Application>Microsoft Office PowerPoint</Application>
  <PresentationFormat>عرض على الشاشة (9:16)‏</PresentationFormat>
  <Paragraphs>718</Paragraphs>
  <Slides>84</Slides>
  <Notes>54</Notes>
  <HiddenSlides>0</HiddenSlides>
  <MMClips>0</MMClips>
  <ScaleCrop>false</ScaleCrop>
  <HeadingPairs>
    <vt:vector size="6" baseType="variant">
      <vt:variant>
        <vt:lpstr>الخطوط المستخدمة</vt:lpstr>
      </vt:variant>
      <vt:variant>
        <vt:i4>11</vt:i4>
      </vt:variant>
      <vt:variant>
        <vt:lpstr>سمة</vt:lpstr>
      </vt:variant>
      <vt:variant>
        <vt:i4>2</vt:i4>
      </vt:variant>
      <vt:variant>
        <vt:lpstr>عناوين الشرائح</vt:lpstr>
      </vt:variant>
      <vt:variant>
        <vt:i4>84</vt:i4>
      </vt:variant>
    </vt:vector>
  </HeadingPairs>
  <TitlesOfParts>
    <vt:vector size="97" baseType="lpstr">
      <vt:lpstr>Arial</vt:lpstr>
      <vt:lpstr>Book Antiqua</vt:lpstr>
      <vt:lpstr>Century Gothic</vt:lpstr>
      <vt:lpstr>Times New Roman</vt:lpstr>
      <vt:lpstr>Tahoma</vt:lpstr>
      <vt:lpstr>Raleway</vt:lpstr>
      <vt:lpstr>Calibri</vt:lpstr>
      <vt:lpstr>Calibri Light</vt:lpstr>
      <vt:lpstr>Abril Fatface</vt:lpstr>
      <vt:lpstr>Symbol</vt:lpstr>
      <vt:lpstr>Wingdings</vt:lpstr>
      <vt:lpstr>Office Theme</vt:lpstr>
      <vt:lpstr>صيدلاني</vt:lpstr>
      <vt:lpstr>    Faculty of Engineering   Building Engineering Department  Modified Design of Zafer-03  (Graduation Project 2)                  Supervisor : Eng.Alaa shaheen</vt:lpstr>
      <vt:lpstr>Presentation outline</vt:lpstr>
      <vt:lpstr>الشريحة 3</vt:lpstr>
      <vt:lpstr>  Introduction and earlier studies</vt:lpstr>
      <vt:lpstr>Site And Location</vt:lpstr>
      <vt:lpstr>Site And Location</vt:lpstr>
      <vt:lpstr>Architectural design</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4. Structural Design</vt:lpstr>
      <vt:lpstr>Previous study</vt:lpstr>
      <vt:lpstr>Previous study</vt:lpstr>
      <vt:lpstr>Previous study</vt:lpstr>
      <vt:lpstr>Design Code</vt:lpstr>
      <vt:lpstr>Building Layout in design</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 Environmental Design</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 Mechanical Design</vt:lpstr>
      <vt:lpstr>الشريحة 66</vt:lpstr>
      <vt:lpstr>الشريحة 67</vt:lpstr>
      <vt:lpstr>الشريحة 68</vt:lpstr>
      <vt:lpstr>الشريحة 69</vt:lpstr>
      <vt:lpstr>الشريحة 70</vt:lpstr>
      <vt:lpstr>الشريحة 71</vt:lpstr>
      <vt:lpstr>الشريحة 72</vt:lpstr>
      <vt:lpstr> Electrical Design</vt:lpstr>
      <vt:lpstr>الشريحة 74</vt:lpstr>
      <vt:lpstr>الشريحة 75</vt:lpstr>
      <vt:lpstr>الشريحة 76</vt:lpstr>
      <vt:lpstr> Quantity and Cost Estimation</vt:lpstr>
      <vt:lpstr>الشريحة 78</vt:lpstr>
      <vt:lpstr> Safety Considerations</vt:lpstr>
      <vt:lpstr>الشريحة 80</vt:lpstr>
      <vt:lpstr>الشريحة 81</vt:lpstr>
      <vt:lpstr>الشريحة 82</vt:lpstr>
      <vt:lpstr>الشريحة 83</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Faculty of Engineering                               Building Engineering Department  Andaleeb Al-Amad College for Nursing and Midwifery  (Graduation Project 2)                Supervisor : Eng.Hasan Mathar</dc:title>
  <dc:creator>SaiF Jouhari</dc:creator>
  <cp:lastModifiedBy>hp</cp:lastModifiedBy>
  <cp:revision>154</cp:revision>
  <dcterms:modified xsi:type="dcterms:W3CDTF">2018-12-24T09:13:11Z</dcterms:modified>
</cp:coreProperties>
</file>