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4"/>
  </p:notesMasterIdLst>
  <p:sldIdLst>
    <p:sldId id="256" r:id="rId2"/>
    <p:sldId id="273" r:id="rId3"/>
    <p:sldId id="257" r:id="rId4"/>
    <p:sldId id="258" r:id="rId5"/>
    <p:sldId id="268" r:id="rId6"/>
    <p:sldId id="275" r:id="rId7"/>
    <p:sldId id="262" r:id="rId8"/>
    <p:sldId id="263" r:id="rId9"/>
    <p:sldId id="264" r:id="rId10"/>
    <p:sldId id="279" r:id="rId11"/>
    <p:sldId id="265" r:id="rId12"/>
    <p:sldId id="266" r:id="rId13"/>
    <p:sldId id="280" r:id="rId14"/>
    <p:sldId id="267" r:id="rId15"/>
    <p:sldId id="283" r:id="rId16"/>
    <p:sldId id="259" r:id="rId17"/>
    <p:sldId id="270" r:id="rId18"/>
    <p:sldId id="281" r:id="rId19"/>
    <p:sldId id="278" r:id="rId20"/>
    <p:sldId id="271" r:id="rId21"/>
    <p:sldId id="272" r:id="rId22"/>
    <p:sldId id="274" r:id="rId23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16" y="-7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2D99C6-6E41-4B54-B842-3B5EC89B41C7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89422-E8D1-4A23-A615-D2F3539D3D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89422-E8D1-4A23-A615-D2F3539D3DC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299915"/>
            <a:ext cx="7406640" cy="1226820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541720"/>
            <a:ext cx="7406640" cy="14605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178168"/>
            <a:ext cx="210312" cy="17526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120847"/>
            <a:ext cx="64008" cy="5334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28866"/>
            <a:ext cx="1828800" cy="487627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867"/>
            <a:ext cx="5562600" cy="48762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45"/>
            <a:ext cx="6858000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166937"/>
            <a:ext cx="6400800" cy="1905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889000"/>
            <a:ext cx="6400800" cy="1258093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345547"/>
            <a:ext cx="210312" cy="17526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288225"/>
            <a:ext cx="64008" cy="5334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9525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270000"/>
            <a:ext cx="3657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270000"/>
            <a:ext cx="3657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00280"/>
            <a:ext cx="8229600" cy="9525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565"/>
            <a:ext cx="4023360" cy="53340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273565"/>
            <a:ext cx="4023360" cy="53340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807780"/>
            <a:ext cx="4023360" cy="34290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807780"/>
            <a:ext cx="4023360" cy="34290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28600"/>
            <a:ext cx="7498080" cy="9525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5715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45"/>
            <a:ext cx="73152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0648"/>
            <a:ext cx="3810000" cy="968375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72470"/>
            <a:ext cx="3810000" cy="58208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78000"/>
            <a:ext cx="8153400" cy="33271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889000"/>
            <a:ext cx="2743200" cy="16510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889000"/>
            <a:ext cx="4572000" cy="3810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952503"/>
            <a:ext cx="4419600" cy="2928776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795284"/>
            <a:ext cx="685800" cy="17025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780655"/>
            <a:ext cx="649224" cy="17025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000500"/>
            <a:ext cx="4419600" cy="635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679935"/>
            <a:ext cx="1638887" cy="1365739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7" y="17585"/>
            <a:ext cx="1702191" cy="141849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2" y="879231"/>
            <a:ext cx="1125717" cy="918853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4" y="-45"/>
            <a:ext cx="8131127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28865"/>
            <a:ext cx="7498080" cy="9525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206500"/>
            <a:ext cx="7498080" cy="40005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5254625"/>
            <a:ext cx="2133600" cy="396875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B5CD52-BCFB-4BA3-B7A0-5B2EDE5F8D8A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5254625"/>
            <a:ext cx="2895600" cy="3968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5254625"/>
            <a:ext cx="457200" cy="396875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A97EE7C-7F56-4826-918E-90EFCF7ACA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45"/>
            <a:ext cx="73152" cy="571504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COPL\DSCF0002.AVI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Control over power 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14500"/>
            <a:ext cx="7406640" cy="3068380"/>
          </a:xfrm>
        </p:spPr>
        <p:txBody>
          <a:bodyPr/>
          <a:lstStyle/>
          <a:p>
            <a:r>
              <a:rPr lang="en-US" dirty="0" smtClean="0"/>
              <a:t>Prepared by :-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Ra’fat</a:t>
            </a:r>
            <a:r>
              <a:rPr lang="en-US" dirty="0" smtClean="0"/>
              <a:t>  </a:t>
            </a:r>
            <a:r>
              <a:rPr lang="en-US" dirty="0" err="1" smtClean="0"/>
              <a:t>Ghanem</a:t>
            </a:r>
            <a:endParaRPr lang="en-US" dirty="0" smtClean="0"/>
          </a:p>
          <a:p>
            <a:r>
              <a:rPr lang="en-US" dirty="0" smtClean="0"/>
              <a:t>     </a:t>
            </a:r>
            <a:r>
              <a:rPr lang="en-US" dirty="0" err="1" smtClean="0"/>
              <a:t>Mostafa</a:t>
            </a:r>
            <a:r>
              <a:rPr lang="en-US" dirty="0" smtClean="0"/>
              <a:t> </a:t>
            </a:r>
            <a:r>
              <a:rPr lang="en-US" dirty="0" err="1" smtClean="0"/>
              <a:t>Atrash</a:t>
            </a:r>
            <a:endParaRPr lang="en-US" dirty="0" smtClean="0"/>
          </a:p>
          <a:p>
            <a:r>
              <a:rPr lang="en-US" dirty="0" smtClean="0"/>
              <a:t>     </a:t>
            </a:r>
            <a:r>
              <a:rPr lang="en-US" dirty="0" err="1" smtClean="0"/>
              <a:t>Yahya</a:t>
            </a:r>
            <a:r>
              <a:rPr lang="en-US" dirty="0" smtClean="0"/>
              <a:t> </a:t>
            </a:r>
            <a:r>
              <a:rPr lang="en-US" dirty="0" err="1" smtClean="0"/>
              <a:t>Hamarshi</a:t>
            </a:r>
            <a:endParaRPr lang="en-US" dirty="0" smtClean="0"/>
          </a:p>
          <a:p>
            <a:r>
              <a:rPr lang="en-US" dirty="0" smtClean="0"/>
              <a:t>Supervisor :-</a:t>
            </a:r>
          </a:p>
          <a:p>
            <a:r>
              <a:rPr lang="en-US" dirty="0" smtClean="0"/>
              <a:t>      Dr. </a:t>
            </a:r>
            <a:r>
              <a:rPr lang="en-US" dirty="0" err="1" smtClean="0"/>
              <a:t>Samer</a:t>
            </a:r>
            <a:r>
              <a:rPr lang="en-US" dirty="0" smtClean="0"/>
              <a:t> </a:t>
            </a:r>
            <a:r>
              <a:rPr lang="en-US" dirty="0" err="1" smtClean="0"/>
              <a:t>Mayaleh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PCB Coupling </a:t>
            </a:r>
            <a:r>
              <a:rPr lang="en-US" dirty="0" err="1" smtClean="0"/>
              <a:t>cct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صورة03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3424635" y="1049734"/>
            <a:ext cx="3103562" cy="4314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FSK transceiver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541720"/>
            <a:ext cx="7406640" cy="383038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This part is implemented by FSK st7540 and use to modulate the out coming signal and demodulate the incoming signal.</a:t>
            </a:r>
          </a:p>
          <a:p>
            <a:endParaRPr lang="en-US" dirty="0" smtClean="0"/>
          </a:p>
          <a:p>
            <a:r>
              <a:rPr lang="en-US" dirty="0" smtClean="0"/>
              <a:t> It support 8 programmable frequency (132.5KHz)</a:t>
            </a:r>
          </a:p>
          <a:p>
            <a:r>
              <a:rPr lang="en-US" dirty="0" smtClean="0"/>
              <a:t> baud rate up to 4800bps (2400bps)</a:t>
            </a:r>
          </a:p>
          <a:p>
            <a:r>
              <a:rPr lang="en-US" dirty="0" smtClean="0"/>
              <a:t> the operating frequency</a:t>
            </a:r>
          </a:p>
          <a:p>
            <a:r>
              <a:rPr lang="en-US" dirty="0" smtClean="0"/>
              <a:t>          F(“0”)= </a:t>
            </a:r>
            <a:r>
              <a:rPr lang="en-US" dirty="0" err="1" smtClean="0"/>
              <a:t>Fcarrier</a:t>
            </a:r>
            <a:r>
              <a:rPr lang="en-US" dirty="0" smtClean="0"/>
              <a:t> +∆F/2 =131836Hz</a:t>
            </a:r>
          </a:p>
          <a:p>
            <a:r>
              <a:rPr lang="en-US" dirty="0" smtClean="0"/>
              <a:t>          F(“1”)= </a:t>
            </a:r>
            <a:r>
              <a:rPr lang="en-US" dirty="0" err="1" smtClean="0"/>
              <a:t>Fcarrier</a:t>
            </a:r>
            <a:r>
              <a:rPr lang="en-US" dirty="0" smtClean="0"/>
              <a:t> - ∆F/2  =133138Hz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FSK Block diagram </a:t>
            </a:r>
            <a:endParaRPr lang="en-US" dirty="0"/>
          </a:p>
        </p:txBody>
      </p:sp>
      <p:sp>
        <p:nvSpPr>
          <p:cNvPr id="38" name="مستطيل 9"/>
          <p:cNvSpPr/>
          <p:nvPr/>
        </p:nvSpPr>
        <p:spPr>
          <a:xfrm>
            <a:off x="2633642" y="1523988"/>
            <a:ext cx="5000660" cy="37147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مستطيل 11"/>
          <p:cNvSpPr/>
          <p:nvPr/>
        </p:nvSpPr>
        <p:spPr>
          <a:xfrm>
            <a:off x="3133708" y="1738302"/>
            <a:ext cx="1285884" cy="3214710"/>
          </a:xfrm>
          <a:prstGeom prst="rect">
            <a:avLst/>
          </a:prstGeom>
        </p:spPr>
        <p:style>
          <a:lnRef idx="0">
            <a:schemeClr val="accent4"/>
          </a:lnRef>
          <a:fillRef idx="1002">
            <a:schemeClr val="lt1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Serial interface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0" name="مستطيل مستدير الزوايا 12"/>
          <p:cNvSpPr/>
          <p:nvPr/>
        </p:nvSpPr>
        <p:spPr>
          <a:xfrm>
            <a:off x="5562600" y="1809740"/>
            <a:ext cx="1571636" cy="857256"/>
          </a:xfrm>
          <a:prstGeom prst="roundRect">
            <a:avLst/>
          </a:prstGeom>
        </p:spPr>
        <p:style>
          <a:lnRef idx="0">
            <a:schemeClr val="accent4"/>
          </a:lnRef>
          <a:fillRef idx="1002">
            <a:schemeClr val="lt1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modulator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1" name="مستطيل مستدير الزوايا 13"/>
          <p:cNvSpPr/>
          <p:nvPr/>
        </p:nvSpPr>
        <p:spPr>
          <a:xfrm>
            <a:off x="5562600" y="3238500"/>
            <a:ext cx="1571636" cy="857256"/>
          </a:xfrm>
          <a:prstGeom prst="roundRect">
            <a:avLst/>
          </a:prstGeom>
        </p:spPr>
        <p:style>
          <a:lnRef idx="0">
            <a:schemeClr val="accent4"/>
          </a:lnRef>
          <a:fillRef idx="1002">
            <a:schemeClr val="lt1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demodulator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2" name="مثلث متساوي الساقين 14"/>
          <p:cNvSpPr/>
          <p:nvPr/>
        </p:nvSpPr>
        <p:spPr>
          <a:xfrm rot="5400000">
            <a:off x="6491294" y="4310070"/>
            <a:ext cx="928694" cy="928694"/>
          </a:xfrm>
          <a:prstGeom prst="triangle">
            <a:avLst/>
          </a:prstGeom>
        </p:spPr>
        <p:style>
          <a:lnRef idx="0">
            <a:schemeClr val="accent4"/>
          </a:lnRef>
          <a:fillRef idx="1002">
            <a:schemeClr val="lt1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43" name="رابط مستقيم 18"/>
          <p:cNvCxnSpPr/>
          <p:nvPr/>
        </p:nvCxnSpPr>
        <p:spPr>
          <a:xfrm>
            <a:off x="2633642" y="2166930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رابط مستقيم 20"/>
          <p:cNvCxnSpPr/>
          <p:nvPr/>
        </p:nvCxnSpPr>
        <p:spPr>
          <a:xfrm>
            <a:off x="4419592" y="2166930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رابط مستقيم 22"/>
          <p:cNvCxnSpPr>
            <a:stCxn id="40" idx="3"/>
          </p:cNvCxnSpPr>
          <p:nvPr/>
        </p:nvCxnSpPr>
        <p:spPr>
          <a:xfrm flipV="1">
            <a:off x="7134236" y="2168518"/>
            <a:ext cx="5000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رابط مستقيم 23"/>
          <p:cNvCxnSpPr/>
          <p:nvPr/>
        </p:nvCxnSpPr>
        <p:spPr>
          <a:xfrm>
            <a:off x="2633642" y="3667128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رابط مستقيم 24"/>
          <p:cNvCxnSpPr/>
          <p:nvPr/>
        </p:nvCxnSpPr>
        <p:spPr>
          <a:xfrm>
            <a:off x="4419592" y="3667128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رابط مستقيم 25"/>
          <p:cNvCxnSpPr>
            <a:stCxn id="41" idx="3"/>
          </p:cNvCxnSpPr>
          <p:nvPr/>
        </p:nvCxnSpPr>
        <p:spPr>
          <a:xfrm>
            <a:off x="7134236" y="3667128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رابط مستقيم 27"/>
          <p:cNvCxnSpPr/>
          <p:nvPr/>
        </p:nvCxnSpPr>
        <p:spPr>
          <a:xfrm rot="10800000">
            <a:off x="6062666" y="4953012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رابط مستقيم 29"/>
          <p:cNvCxnSpPr/>
          <p:nvPr/>
        </p:nvCxnSpPr>
        <p:spPr>
          <a:xfrm rot="10800000">
            <a:off x="5776914" y="4595822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رابط مستقيم 31"/>
          <p:cNvCxnSpPr/>
          <p:nvPr/>
        </p:nvCxnSpPr>
        <p:spPr>
          <a:xfrm rot="5400000">
            <a:off x="5455443" y="4917293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رابط مستقيم 33"/>
          <p:cNvCxnSpPr/>
          <p:nvPr/>
        </p:nvCxnSpPr>
        <p:spPr>
          <a:xfrm rot="5400000">
            <a:off x="5919790" y="5095888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رابط مستقيم 35"/>
          <p:cNvCxnSpPr/>
          <p:nvPr/>
        </p:nvCxnSpPr>
        <p:spPr>
          <a:xfrm>
            <a:off x="7348550" y="4738698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رابط كسهم مستقيم 43"/>
          <p:cNvCxnSpPr/>
          <p:nvPr/>
        </p:nvCxnSpPr>
        <p:spPr>
          <a:xfrm>
            <a:off x="2205014" y="216693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رابط كسهم مستقيم 44"/>
          <p:cNvCxnSpPr/>
          <p:nvPr/>
        </p:nvCxnSpPr>
        <p:spPr>
          <a:xfrm>
            <a:off x="7634302" y="216693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رابط كسهم مستقيم 48"/>
          <p:cNvCxnSpPr/>
          <p:nvPr/>
        </p:nvCxnSpPr>
        <p:spPr>
          <a:xfrm rot="10800000">
            <a:off x="2205014" y="366712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رابط كسهم مستقيم 49"/>
          <p:cNvCxnSpPr/>
          <p:nvPr/>
        </p:nvCxnSpPr>
        <p:spPr>
          <a:xfrm rot="10800000">
            <a:off x="7634302" y="366712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رابط كسهم مستقيم 53"/>
          <p:cNvCxnSpPr/>
          <p:nvPr/>
        </p:nvCxnSpPr>
        <p:spPr>
          <a:xfrm>
            <a:off x="7634302" y="473869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رابط كسهم مستقيم 55"/>
          <p:cNvCxnSpPr/>
          <p:nvPr/>
        </p:nvCxnSpPr>
        <p:spPr>
          <a:xfrm rot="5400000" flipH="1" flipV="1">
            <a:off x="5955509" y="534592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رابط كسهم مستقيم 56"/>
          <p:cNvCxnSpPr/>
          <p:nvPr/>
        </p:nvCxnSpPr>
        <p:spPr>
          <a:xfrm rot="5400000" flipH="1" flipV="1">
            <a:off x="5668963" y="534512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مربع نص 57"/>
          <p:cNvSpPr txBox="1"/>
          <p:nvPr/>
        </p:nvSpPr>
        <p:spPr>
          <a:xfrm>
            <a:off x="6491294" y="459582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</a:rPr>
              <a:t>PA</a:t>
            </a:r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2" name="مربع نص 60"/>
          <p:cNvSpPr txBox="1"/>
          <p:nvPr/>
        </p:nvSpPr>
        <p:spPr>
          <a:xfrm>
            <a:off x="1633510" y="345281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RxD</a:t>
            </a:r>
            <a:endParaRPr lang="en-US" dirty="0"/>
          </a:p>
        </p:txBody>
      </p:sp>
      <p:sp>
        <p:nvSpPr>
          <p:cNvPr id="63" name="مربع نص 61"/>
          <p:cNvSpPr txBox="1"/>
          <p:nvPr/>
        </p:nvSpPr>
        <p:spPr>
          <a:xfrm>
            <a:off x="1633510" y="194047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TxD</a:t>
            </a:r>
            <a:endParaRPr lang="en-US" dirty="0"/>
          </a:p>
        </p:txBody>
      </p:sp>
      <p:sp>
        <p:nvSpPr>
          <p:cNvPr id="64" name="مربع نص 62"/>
          <p:cNvSpPr txBox="1"/>
          <p:nvPr/>
        </p:nvSpPr>
        <p:spPr>
          <a:xfrm>
            <a:off x="8062930" y="1952616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Tx-out</a:t>
            </a:r>
            <a:endParaRPr lang="en-US" dirty="0"/>
          </a:p>
        </p:txBody>
      </p:sp>
      <p:sp>
        <p:nvSpPr>
          <p:cNvPr id="65" name="مربع نص 63"/>
          <p:cNvSpPr txBox="1"/>
          <p:nvPr/>
        </p:nvSpPr>
        <p:spPr>
          <a:xfrm>
            <a:off x="8062930" y="345281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Rx-in</a:t>
            </a:r>
            <a:endParaRPr lang="en-US" dirty="0"/>
          </a:p>
        </p:txBody>
      </p:sp>
      <p:sp>
        <p:nvSpPr>
          <p:cNvPr id="66" name="مربع نص 64"/>
          <p:cNvSpPr txBox="1"/>
          <p:nvPr/>
        </p:nvSpPr>
        <p:spPr>
          <a:xfrm>
            <a:off x="7991492" y="451224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PA-out</a:t>
            </a:r>
            <a:endParaRPr lang="en-US" dirty="0"/>
          </a:p>
        </p:txBody>
      </p:sp>
      <p:cxnSp>
        <p:nvCxnSpPr>
          <p:cNvPr id="67" name="رابط كسهم مستقيم 70"/>
          <p:cNvCxnSpPr/>
          <p:nvPr/>
        </p:nvCxnSpPr>
        <p:spPr>
          <a:xfrm>
            <a:off x="2205014" y="266699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رابط كسهم مستقيم 71"/>
          <p:cNvCxnSpPr/>
          <p:nvPr/>
        </p:nvCxnSpPr>
        <p:spPr>
          <a:xfrm>
            <a:off x="2205014" y="316706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رابط مستقيم 73"/>
          <p:cNvCxnSpPr/>
          <p:nvPr/>
        </p:nvCxnSpPr>
        <p:spPr>
          <a:xfrm>
            <a:off x="2633642" y="2666996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رابط مستقيم 76"/>
          <p:cNvCxnSpPr/>
          <p:nvPr/>
        </p:nvCxnSpPr>
        <p:spPr>
          <a:xfrm>
            <a:off x="2562204" y="3167062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مربع نص 77"/>
          <p:cNvSpPr txBox="1"/>
          <p:nvPr/>
        </p:nvSpPr>
        <p:spPr>
          <a:xfrm>
            <a:off x="1204882" y="245268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Reg/Data</a:t>
            </a:r>
            <a:endParaRPr lang="en-US" dirty="0"/>
          </a:p>
        </p:txBody>
      </p:sp>
      <p:sp>
        <p:nvSpPr>
          <p:cNvPr id="72" name="مربع نص 78"/>
          <p:cNvSpPr txBox="1"/>
          <p:nvPr/>
        </p:nvSpPr>
        <p:spPr>
          <a:xfrm>
            <a:off x="1204882" y="294060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RxTx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PCB FSK </a:t>
            </a:r>
            <a:r>
              <a:rPr lang="en-US" dirty="0" err="1" smtClean="0"/>
              <a:t>cct</a:t>
            </a:r>
            <a:endParaRPr lang="en-US" dirty="0"/>
          </a:p>
        </p:txBody>
      </p:sp>
      <p:pic>
        <p:nvPicPr>
          <p:cNvPr id="4" name="Content Placeholder 3" descr="صورة03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3488134" y="817167"/>
            <a:ext cx="3386931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FSK can access in tow modes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541720"/>
            <a:ext cx="7406640" cy="405898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2- Control access mode</a:t>
            </a:r>
          </a:p>
          <a:p>
            <a:r>
              <a:rPr lang="en-US" dirty="0" smtClean="0"/>
              <a:t>     access in synchronous mode only </a:t>
            </a:r>
          </a:p>
          <a:p>
            <a:r>
              <a:rPr lang="en-US" dirty="0" smtClean="0"/>
              <a:t>     construct from 24 bit programmed serially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1- Data access mode </a:t>
            </a:r>
          </a:p>
          <a:p>
            <a:r>
              <a:rPr lang="en-US" dirty="0" smtClean="0"/>
              <a:t>     Synchronous data access</a:t>
            </a:r>
          </a:p>
          <a:p>
            <a:r>
              <a:rPr lang="en-US" dirty="0" smtClean="0"/>
              <a:t>     Asynchronous data access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552700"/>
            <a:ext cx="4500594" cy="1733550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162800" cy="9525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Transmuted received and modulated data</a:t>
            </a:r>
            <a:endParaRPr lang="en-US" dirty="0"/>
          </a:p>
        </p:txBody>
      </p:sp>
      <p:pic>
        <p:nvPicPr>
          <p:cNvPr id="6" name="Content Placeholder 5" descr="DS0000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24000" y="2095500"/>
            <a:ext cx="3260561" cy="2384286"/>
          </a:xfrm>
        </p:spPr>
      </p:pic>
      <p:pic>
        <p:nvPicPr>
          <p:cNvPr id="9" name="Content Placeholder 8" descr="DS0017.BMP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86400" y="2084745"/>
            <a:ext cx="3143059" cy="2298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 descr="Image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0" y="800099"/>
            <a:ext cx="4061160" cy="492448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Transmitter MCU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Receiver MCU</a:t>
            </a:r>
            <a:endParaRPr lang="en-US" dirty="0"/>
          </a:p>
        </p:txBody>
      </p:sp>
      <p:pic>
        <p:nvPicPr>
          <p:cNvPr id="4" name="عنصر نائب للمحتوى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62861" y="1206500"/>
            <a:ext cx="4443827" cy="40005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PCB MCU </a:t>
            </a:r>
            <a:r>
              <a:rPr lang="en-US" dirty="0" err="1" smtClean="0"/>
              <a:t>cct</a:t>
            </a:r>
            <a:endParaRPr lang="en-US" dirty="0"/>
          </a:p>
        </p:txBody>
      </p:sp>
      <p:pic>
        <p:nvPicPr>
          <p:cNvPr id="4" name="Content Placeholder 3" descr="صورة03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548062" y="1214438"/>
            <a:ext cx="3000375" cy="40005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motor by PWM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Derived by H-bridge </a:t>
            </a:r>
          </a:p>
          <a:p>
            <a:r>
              <a:rPr lang="en-US" dirty="0" smtClean="0"/>
              <a:t>Controlled by MCU over PL’s.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4" name="Picture 3" descr="DS000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2628900"/>
            <a:ext cx="3505200" cy="25631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541720"/>
            <a:ext cx="7406640" cy="390658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Introduction.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What is our project?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Human interface.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Project concept and design.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MCU’s and programming.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Problems and recommendations.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Additional tips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541720"/>
            <a:ext cx="7406640" cy="3906580"/>
          </a:xfrm>
        </p:spPr>
        <p:txBody>
          <a:bodyPr>
            <a:normAutofit fontScale="85000" lnSpcReduction="20000"/>
          </a:bodyPr>
          <a:lstStyle/>
          <a:p>
            <a:r>
              <a:rPr lang="en-US" sz="3800" dirty="0" smtClean="0"/>
              <a:t>creating a network using can system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  this system use can bus to exchange data between units.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  this system use data link layer which consists from 	arbitration control and data field.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  give each unit an ID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  when two nodes are send at the same time the node that 	win the arbitration send its data over the bus.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  this system use the SPI protocol to communicate with 	MCU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   SPI test between two MCU will succeed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Problems and suggestions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541720"/>
            <a:ext cx="7406640" cy="405898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No SPI response between can system and MCU </a:t>
            </a:r>
          </a:p>
          <a:p>
            <a:r>
              <a:rPr lang="en-US" dirty="0" smtClean="0"/>
              <a:t>	Try to use another MCU instead of PIC16 that 	support can system as PIC18Fxxx, or </a:t>
            </a:r>
            <a:r>
              <a:rPr lang="en-US" dirty="0" smtClean="0"/>
              <a:t>PIC18Cxxx.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The </a:t>
            </a:r>
            <a:r>
              <a:rPr lang="en-US" dirty="0" smtClean="0"/>
              <a:t>difficulty to obtain hardware components 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dirty="0" smtClean="0"/>
              <a:t>  Make sure that all project components are 	available in the local market.</a:t>
            </a:r>
          </a:p>
          <a:p>
            <a:pPr lvl="1" algn="l">
              <a:buFont typeface="Courier New" pitchFamily="49" charset="0"/>
              <a:buChar char="o"/>
            </a:pPr>
            <a:r>
              <a:rPr lang="en-US" dirty="0" smtClean="0"/>
              <a:t>  Make sure you have backup.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The difficulty to deal with the mounted service 	components as FSK.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 prstMaterial="plastic">
              <a:bevelT w="82550" h="38100" prst="coolSlant"/>
            </a:sp3d>
          </a:bodyPr>
          <a:lstStyle/>
          <a:p>
            <a:r>
              <a:rPr lang="en-US" sz="28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effectLst>
                  <a:outerShdw blurRad="50800" dist="152400" dir="13500000" algn="br" rotWithShape="0">
                    <a:prstClr val="black">
                      <a:alpha val="40000"/>
                    </a:prstClr>
                  </a:outerShdw>
                </a:effectLst>
              </a:rPr>
              <a:t>Thanks for your attention </a:t>
            </a:r>
            <a:endParaRPr lang="en-US" sz="2800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>
                <a:outerShdw blurRad="50800" dist="1524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عنصر نائب للصورة 5" descr="Ask-M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0153" b="10153"/>
          <a:stretch>
            <a:fillRect/>
          </a:stretch>
        </p:blipFill>
        <p:spPr/>
      </p:pic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z="38100" extrusionH="57150">
              <a:bevelT h="25400" prst="softRound"/>
              <a:bevelB w="69850"/>
            </a:sp3d>
          </a:bodyPr>
          <a:lstStyle/>
          <a:p>
            <a:r>
              <a:rPr lang="en-US" sz="5400" dirty="0" smtClean="0">
                <a:ln>
                  <a:solidFill>
                    <a:schemeClr val="accent5">
                      <a:lumMod val="60000"/>
                      <a:lumOff val="40000"/>
                      <a:alpha val="76000"/>
                    </a:schemeClr>
                  </a:solidFill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Any question ?</a:t>
            </a:r>
            <a:endParaRPr lang="en-US" sz="5400" dirty="0">
              <a:ln>
                <a:solidFill>
                  <a:schemeClr val="accent5">
                    <a:lumMod val="60000"/>
                    <a:lumOff val="40000"/>
                    <a:alpha val="76000"/>
                  </a:schemeClr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: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PLC?</a:t>
            </a:r>
          </a:p>
          <a:p>
            <a:r>
              <a:rPr lang="en-US" dirty="0" smtClean="0"/>
              <a:t> it’s a method using the power line to transfer data over it</a:t>
            </a:r>
          </a:p>
          <a:p>
            <a:endParaRPr lang="en-US" dirty="0" smtClean="0"/>
          </a:p>
          <a:p>
            <a:r>
              <a:rPr lang="en-US" dirty="0" smtClean="0"/>
              <a:t>Objective of PLC</a:t>
            </a:r>
          </a:p>
          <a:p>
            <a:r>
              <a:rPr lang="en-US" dirty="0" smtClean="0"/>
              <a:t>It’s a telecommunication system use the existing power network to transfer data over it .</a:t>
            </a:r>
          </a:p>
          <a:p>
            <a:endParaRPr lang="en-US" dirty="0" smtClean="0"/>
          </a:p>
          <a:p>
            <a:r>
              <a:rPr lang="en-US" dirty="0" smtClean="0"/>
              <a:t>The aim of our project</a:t>
            </a:r>
          </a:p>
          <a:p>
            <a:r>
              <a:rPr lang="en-US" dirty="0" smtClean="0"/>
              <a:t>To control devices using the PLC telecommunication system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Block Diagram</a:t>
            </a:r>
            <a:endParaRPr lang="en-US" dirty="0"/>
          </a:p>
        </p:txBody>
      </p:sp>
      <p:pic>
        <p:nvPicPr>
          <p:cNvPr id="120" name="Content Placeholder 119" descr="bloc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06500"/>
            <a:ext cx="7010400" cy="40005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657700"/>
            <a:ext cx="8229600" cy="595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Human interface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C# interface</a:t>
            </a:r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Flow chart </a:t>
            </a:r>
          </a:p>
        </p:txBody>
      </p:sp>
      <p:pic>
        <p:nvPicPr>
          <p:cNvPr id="8" name="عنصر نائب للمحتوى 7" descr="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83568" y="997293"/>
            <a:ext cx="3600400" cy="3380376"/>
          </a:xfrm>
        </p:spPr>
      </p:pic>
      <p:pic>
        <p:nvPicPr>
          <p:cNvPr id="10" name="عنصر نائب للمحتوى 9" descr="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977760" y="937287"/>
            <a:ext cx="3395354" cy="336037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pic>
        <p:nvPicPr>
          <p:cNvPr id="6" name="DSCF000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971800" y="1943100"/>
            <a:ext cx="3889375" cy="29170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Coupling circuit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541720"/>
            <a:ext cx="7406640" cy="3449380"/>
          </a:xfrm>
        </p:spPr>
        <p:txBody>
          <a:bodyPr>
            <a:normAutofit fontScale="85000" lnSpcReduction="20000"/>
          </a:bodyPr>
          <a:lstStyle/>
          <a:p>
            <a:r>
              <a:rPr lang="en-US" sz="2800" b="1" dirty="0" smtClean="0"/>
              <a:t>- It’s used to inject the message over the power signal.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It construct from:</a:t>
            </a:r>
          </a:p>
          <a:p>
            <a:r>
              <a:rPr lang="en-US" sz="2800" b="1" dirty="0" smtClean="0"/>
              <a:t>   1- coupling transformer to inject the modulated message over power signal.</a:t>
            </a:r>
          </a:p>
          <a:p>
            <a:r>
              <a:rPr lang="en-US" sz="2800" b="1" dirty="0" smtClean="0"/>
              <a:t>   2- high pass filter to filter the message from the power signal.</a:t>
            </a:r>
          </a:p>
          <a:p>
            <a:r>
              <a:rPr lang="en-US" sz="2800" b="1" dirty="0" smtClean="0"/>
              <a:t>   3- low pass filter to filter the message from the  harmonics of the modulated frequency.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مستطيل مستدير الزوايا 1">
            <a:hlinkClick r:id="rId2" action="ppaction://hlinksldjump"/>
          </p:cNvPr>
          <p:cNvSpPr/>
          <p:nvPr/>
        </p:nvSpPr>
        <p:spPr>
          <a:xfrm>
            <a:off x="1000132" y="1490662"/>
            <a:ext cx="1500198" cy="1071570"/>
          </a:xfrm>
          <a:prstGeom prst="roundRect">
            <a:avLst/>
          </a:prstGeom>
        </p:spPr>
        <p:style>
          <a:lnRef idx="0">
            <a:schemeClr val="accent5"/>
          </a:lnRef>
          <a:fillRef idx="1002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LPF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3" name="مستطيل مستدير الزوايا 2">
            <a:hlinkClick r:id="rId2" action="ppaction://hlinksldjump"/>
          </p:cNvPr>
          <p:cNvSpPr/>
          <p:nvPr/>
        </p:nvSpPr>
        <p:spPr>
          <a:xfrm>
            <a:off x="6500858" y="1562100"/>
            <a:ext cx="1500198" cy="1928826"/>
          </a:xfrm>
          <a:prstGeom prst="roundRect">
            <a:avLst/>
          </a:prstGeom>
        </p:spPr>
        <p:style>
          <a:lnRef idx="0">
            <a:schemeClr val="accent4"/>
          </a:lnRef>
          <a:fillRef idx="1002">
            <a:schemeClr val="lt1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HPF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4" name="مستطيل مستدير الزوايا 3">
            <a:hlinkClick r:id="rId2" action="ppaction://hlinksldjump"/>
          </p:cNvPr>
          <p:cNvSpPr/>
          <p:nvPr/>
        </p:nvSpPr>
        <p:spPr>
          <a:xfrm>
            <a:off x="2571768" y="3633802"/>
            <a:ext cx="1500198" cy="1071570"/>
          </a:xfrm>
          <a:prstGeom prst="roundRect">
            <a:avLst/>
          </a:prstGeom>
        </p:spPr>
        <p:style>
          <a:lnRef idx="0">
            <a:schemeClr val="accent4"/>
          </a:lnRef>
          <a:fillRef idx="1002">
            <a:schemeClr val="lt1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LPF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5" name="مثلث متساوي الساقين 4"/>
          <p:cNvSpPr/>
          <p:nvPr/>
        </p:nvSpPr>
        <p:spPr>
          <a:xfrm rot="5400000">
            <a:off x="3357586" y="1419224"/>
            <a:ext cx="785818" cy="1214446"/>
          </a:xfrm>
          <a:prstGeom prst="triangle">
            <a:avLst/>
          </a:prstGeom>
        </p:spPr>
        <p:style>
          <a:lnRef idx="0">
            <a:schemeClr val="accent4"/>
          </a:lnRef>
          <a:fillRef idx="1002">
            <a:schemeClr val="lt1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412" y="1704976"/>
            <a:ext cx="5429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" name="مستطيل مستدير الزوايا 7">
            <a:hlinkClick r:id="rId2" action="ppaction://hlinksldjump"/>
          </p:cNvPr>
          <p:cNvSpPr/>
          <p:nvPr/>
        </p:nvSpPr>
        <p:spPr>
          <a:xfrm>
            <a:off x="4714908" y="1776414"/>
            <a:ext cx="1500198" cy="1643074"/>
          </a:xfrm>
          <a:prstGeom prst="roundRect">
            <a:avLst/>
          </a:prstGeom>
          <a:noFill/>
          <a:effectLst>
            <a:outerShdw blurRad="50800" dist="139700" dir="2160000" algn="tl" rotWithShape="0">
              <a:prstClr val="black">
                <a:alpha val="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78" name="رابط كسهم مستقيم 11"/>
          <p:cNvCxnSpPr/>
          <p:nvPr/>
        </p:nvCxnSpPr>
        <p:spPr>
          <a:xfrm>
            <a:off x="357190" y="199072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رابط مستقيم 13"/>
          <p:cNvCxnSpPr>
            <a:stCxn id="72" idx="3"/>
            <a:endCxn id="75" idx="3"/>
          </p:cNvCxnSpPr>
          <p:nvPr/>
        </p:nvCxnSpPr>
        <p:spPr>
          <a:xfrm>
            <a:off x="2500330" y="2026447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رابط مستقيم 15"/>
          <p:cNvCxnSpPr/>
          <p:nvPr/>
        </p:nvCxnSpPr>
        <p:spPr>
          <a:xfrm>
            <a:off x="4214842" y="2062166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مربع نص 18"/>
          <p:cNvSpPr txBox="1"/>
          <p:nvPr/>
        </p:nvSpPr>
        <p:spPr>
          <a:xfrm>
            <a:off x="3214710" y="184785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PA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82" name="رابط مستقيم 20"/>
          <p:cNvCxnSpPr/>
          <p:nvPr/>
        </p:nvCxnSpPr>
        <p:spPr>
          <a:xfrm>
            <a:off x="5786478" y="2062166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رابط مستقيم 26"/>
          <p:cNvCxnSpPr/>
          <p:nvPr/>
        </p:nvCxnSpPr>
        <p:spPr>
          <a:xfrm rot="5400000">
            <a:off x="3449828" y="3114520"/>
            <a:ext cx="2103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رابط مستقيم 28"/>
          <p:cNvCxnSpPr>
            <a:endCxn id="74" idx="3"/>
          </p:cNvCxnSpPr>
          <p:nvPr/>
        </p:nvCxnSpPr>
        <p:spPr>
          <a:xfrm rot="10800000" flipV="1">
            <a:off x="4071966" y="4169585"/>
            <a:ext cx="428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رابط كسهم مستقيم 31"/>
          <p:cNvCxnSpPr/>
          <p:nvPr/>
        </p:nvCxnSpPr>
        <p:spPr>
          <a:xfrm rot="10800000">
            <a:off x="1857388" y="413386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رابط مستقيم 37"/>
          <p:cNvCxnSpPr/>
          <p:nvPr/>
        </p:nvCxnSpPr>
        <p:spPr>
          <a:xfrm>
            <a:off x="5786478" y="3133736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رابط مستقيم 40"/>
          <p:cNvCxnSpPr/>
          <p:nvPr/>
        </p:nvCxnSpPr>
        <p:spPr>
          <a:xfrm>
            <a:off x="8001056" y="2133604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رابط مستقيم 43"/>
          <p:cNvCxnSpPr/>
          <p:nvPr/>
        </p:nvCxnSpPr>
        <p:spPr>
          <a:xfrm>
            <a:off x="8001056" y="3060710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رابط مستقيم 44"/>
          <p:cNvCxnSpPr/>
          <p:nvPr/>
        </p:nvCxnSpPr>
        <p:spPr>
          <a:xfrm rot="16200000" flipH="1">
            <a:off x="7036643" y="2740827"/>
            <a:ext cx="2928958" cy="0"/>
          </a:xfrm>
          <a:prstGeom prst="line">
            <a:avLst/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رابط مستقيم 45"/>
          <p:cNvCxnSpPr/>
          <p:nvPr/>
        </p:nvCxnSpPr>
        <p:spPr>
          <a:xfrm rot="16200000" flipH="1">
            <a:off x="7393833" y="2740827"/>
            <a:ext cx="2928958" cy="0"/>
          </a:xfrm>
          <a:prstGeom prst="line">
            <a:avLst/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مربع نص 46"/>
          <p:cNvSpPr txBox="1"/>
          <p:nvPr/>
        </p:nvSpPr>
        <p:spPr>
          <a:xfrm>
            <a:off x="8286808" y="701455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Power line</a:t>
            </a:r>
            <a:endParaRPr lang="en-US" dirty="0"/>
          </a:p>
        </p:txBody>
      </p:sp>
      <p:sp>
        <p:nvSpPr>
          <p:cNvPr id="92" name="مربع نص 47"/>
          <p:cNvSpPr txBox="1"/>
          <p:nvPr/>
        </p:nvSpPr>
        <p:spPr>
          <a:xfrm>
            <a:off x="8286808" y="413386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L1    N   </a:t>
            </a:r>
            <a:endParaRPr lang="en-US" dirty="0"/>
          </a:p>
        </p:txBody>
      </p:sp>
      <p:pic>
        <p:nvPicPr>
          <p:cNvPr id="9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63" y="3633802"/>
            <a:ext cx="3524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4" name="رابط مستقيم 59"/>
          <p:cNvCxnSpPr>
            <a:stCxn id="93" idx="0"/>
          </p:cNvCxnSpPr>
          <p:nvPr/>
        </p:nvCxnSpPr>
        <p:spPr>
          <a:xfrm rot="5400000" flipH="1" flipV="1">
            <a:off x="5019712" y="3367100"/>
            <a:ext cx="500066" cy="33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مربع نص 64"/>
          <p:cNvSpPr txBox="1"/>
          <p:nvPr/>
        </p:nvSpPr>
        <p:spPr>
          <a:xfrm>
            <a:off x="0" y="1773025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Tx</a:t>
            </a:r>
          </a:p>
          <a:p>
            <a:endParaRPr lang="en-US" dirty="0" smtClean="0"/>
          </a:p>
        </p:txBody>
      </p:sp>
      <p:sp>
        <p:nvSpPr>
          <p:cNvPr id="96" name="مربع نص 65"/>
          <p:cNvSpPr txBox="1"/>
          <p:nvPr/>
        </p:nvSpPr>
        <p:spPr>
          <a:xfrm>
            <a:off x="1500198" y="390741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Rx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66700"/>
            <a:ext cx="8001000" cy="5290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330</TotalTime>
  <Words>379</Words>
  <Application>Microsoft Office PowerPoint</Application>
  <PresentationFormat>On-screen Show (16:10)</PresentationFormat>
  <Paragraphs>113</Paragraphs>
  <Slides>22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Solstice</vt:lpstr>
      <vt:lpstr>Control over power line</vt:lpstr>
      <vt:lpstr>Content</vt:lpstr>
      <vt:lpstr>Introduction :</vt:lpstr>
      <vt:lpstr>Block Diagram</vt:lpstr>
      <vt:lpstr>Human interface</vt:lpstr>
      <vt:lpstr>Video</vt:lpstr>
      <vt:lpstr>Coupling circuit </vt:lpstr>
      <vt:lpstr>Slide 8</vt:lpstr>
      <vt:lpstr>Slide 9</vt:lpstr>
      <vt:lpstr>PCB Coupling cct </vt:lpstr>
      <vt:lpstr>FSK transceiver </vt:lpstr>
      <vt:lpstr>FSK Block diagram </vt:lpstr>
      <vt:lpstr>PCB FSK cct</vt:lpstr>
      <vt:lpstr>FSK can access in tow modes</vt:lpstr>
      <vt:lpstr>Transmuted received and modulated data</vt:lpstr>
      <vt:lpstr>Transmitter MCU</vt:lpstr>
      <vt:lpstr>Receiver MCU</vt:lpstr>
      <vt:lpstr>PCB MCU cct</vt:lpstr>
      <vt:lpstr>Controlling motor by PWM</vt:lpstr>
      <vt:lpstr>Additional tips</vt:lpstr>
      <vt:lpstr>Problems and suggestions </vt:lpstr>
      <vt:lpstr>Thanks for your attention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over power line</dc:title>
  <dc:creator>Rafat</dc:creator>
  <cp:lastModifiedBy>Rafat</cp:lastModifiedBy>
  <cp:revision>24</cp:revision>
  <dcterms:created xsi:type="dcterms:W3CDTF">2011-05-22T21:34:36Z</dcterms:created>
  <dcterms:modified xsi:type="dcterms:W3CDTF">2011-05-25T08:36:10Z</dcterms:modified>
</cp:coreProperties>
</file>