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20" r:id="rId2"/>
  </p:sldMasterIdLst>
  <p:notesMasterIdLst>
    <p:notesMasterId r:id="rId37"/>
  </p:notesMasterIdLst>
  <p:sldIdLst>
    <p:sldId id="418" r:id="rId3"/>
    <p:sldId id="259" r:id="rId4"/>
    <p:sldId id="473" r:id="rId5"/>
    <p:sldId id="474" r:id="rId6"/>
    <p:sldId id="475" r:id="rId7"/>
    <p:sldId id="480" r:id="rId8"/>
    <p:sldId id="479" r:id="rId9"/>
    <p:sldId id="478" r:id="rId10"/>
    <p:sldId id="477" r:id="rId11"/>
    <p:sldId id="476" r:id="rId12"/>
    <p:sldId id="481" r:id="rId13"/>
    <p:sldId id="471" r:id="rId14"/>
    <p:sldId id="277" r:id="rId15"/>
    <p:sldId id="472" r:id="rId16"/>
    <p:sldId id="421" r:id="rId17"/>
    <p:sldId id="465" r:id="rId18"/>
    <p:sldId id="466" r:id="rId19"/>
    <p:sldId id="467" r:id="rId20"/>
    <p:sldId id="463" r:id="rId21"/>
    <p:sldId id="464" r:id="rId22"/>
    <p:sldId id="469" r:id="rId23"/>
    <p:sldId id="482" r:id="rId24"/>
    <p:sldId id="483" r:id="rId25"/>
    <p:sldId id="484" r:id="rId26"/>
    <p:sldId id="425" r:id="rId27"/>
    <p:sldId id="462" r:id="rId28"/>
    <p:sldId id="459" r:id="rId29"/>
    <p:sldId id="461" r:id="rId30"/>
    <p:sldId id="448" r:id="rId31"/>
    <p:sldId id="450" r:id="rId32"/>
    <p:sldId id="452" r:id="rId33"/>
    <p:sldId id="485" r:id="rId34"/>
    <p:sldId id="456" r:id="rId35"/>
    <p:sldId id="47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1B00"/>
    <a:srgbClr val="4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077" autoAdjust="0"/>
  </p:normalViewPr>
  <p:slideViewPr>
    <p:cSldViewPr>
      <p:cViewPr varScale="1">
        <p:scale>
          <a:sx n="65" d="100"/>
          <a:sy n="65" d="100"/>
        </p:scale>
        <p:origin x="15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55AE3-5A4F-4AD4-B80A-FFB73CBFF46A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B29559-5C98-4A80-8431-9902D327FE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200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883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46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06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5/13/2014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933764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5/13/2014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746048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5/13/2014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92541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5/13/2014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009830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5/13/2014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45699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5/13/2014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877549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5/13/2014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43293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5/13/2014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991747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5/13/2014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610023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5/13/2014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861132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5/13/2014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964707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5/13/2014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677154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5/13/2014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423027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5/13/2014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974672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5/13/2014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049841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5/13/2014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869609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7FDEF-0B70-4A58-9D6B-0C6461F185A0}" type="datetimeFigureOut">
              <a:rPr lang="x-none" smtClean="0"/>
              <a:pPr/>
              <a:t>5/13/2014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05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172" y="1371601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1C4853"/>
                </a:solidFill>
              </a:rPr>
              <a:t>An-Najah National University </a:t>
            </a:r>
          </a:p>
          <a:p>
            <a:pPr algn="ctr"/>
            <a:r>
              <a:rPr lang="en-US" dirty="0" smtClean="0">
                <a:solidFill>
                  <a:srgbClr val="1C4853"/>
                </a:solidFill>
              </a:rPr>
              <a:t>Engineering college </a:t>
            </a:r>
          </a:p>
          <a:p>
            <a:pPr algn="ctr"/>
            <a:r>
              <a:rPr lang="en-US" dirty="0" smtClean="0">
                <a:solidFill>
                  <a:srgbClr val="1C4853"/>
                </a:solidFill>
              </a:rPr>
              <a:t>Building Engineering Department </a:t>
            </a:r>
            <a:endParaRPr lang="en-US" dirty="0">
              <a:solidFill>
                <a:srgbClr val="1C485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97888" y="2791775"/>
            <a:ext cx="533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Green Building Design</a:t>
            </a:r>
            <a:endParaRPr lang="en-US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97887" y="5232013"/>
            <a:ext cx="51499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00000"/>
                </a:solidFill>
                <a:latin typeface="Apple Chancery"/>
                <a:cs typeface="Apple Chancery"/>
              </a:rPr>
              <a:t>Supervisor :</a:t>
            </a:r>
            <a:r>
              <a:rPr lang="en-US" sz="1600" dirty="0" err="1" smtClean="0">
                <a:solidFill>
                  <a:srgbClr val="800000"/>
                </a:solidFill>
                <a:latin typeface="Apple Chancery"/>
                <a:cs typeface="Apple Chancery"/>
              </a:rPr>
              <a:t>Dr.Sameh</a:t>
            </a:r>
            <a:r>
              <a:rPr lang="en-US" sz="1600" dirty="0" smtClean="0">
                <a:solidFill>
                  <a:srgbClr val="800000"/>
                </a:solidFill>
                <a:latin typeface="Apple Chancery"/>
                <a:cs typeface="Apple Chancery"/>
              </a:rPr>
              <a:t> </a:t>
            </a:r>
            <a:r>
              <a:rPr lang="en-US" sz="1600" dirty="0" err="1" smtClean="0">
                <a:solidFill>
                  <a:srgbClr val="800000"/>
                </a:solidFill>
                <a:latin typeface="Apple Chancery"/>
                <a:cs typeface="Apple Chancery"/>
              </a:rPr>
              <a:t>Muna</a:t>
            </a:r>
            <a:endParaRPr lang="en-US" sz="1600" dirty="0">
              <a:solidFill>
                <a:srgbClr val="800000"/>
              </a:solidFill>
              <a:latin typeface="Apple Chancery"/>
              <a:cs typeface="Apple Chancery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672" y="152400"/>
            <a:ext cx="1143000" cy="1219201"/>
          </a:xfrm>
          <a:prstGeom prst="ellipse">
            <a:avLst/>
          </a:prstGeom>
          <a:ln w="63500" cap="rnd">
            <a:solidFill>
              <a:schemeClr val="accent5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reflection blurRad="6350" stA="50000" endA="300" endPos="90000" dir="5400000" sy="-100000" algn="bl" rotWithShape="0"/>
            <a:softEdge rad="12700"/>
          </a:effectLst>
          <a:scene3d>
            <a:camera prst="perspectiveContrastingLeftFacing"/>
            <a:lightRig rig="contrasting" dir="t">
              <a:rot lat="0" lon="0" rev="3000000"/>
            </a:lightRig>
          </a:scene3d>
          <a:sp3d contourW="7620">
            <a:bevelT w="95250" h="31750" prst="artDeco"/>
            <a:contourClr>
              <a:srgbClr val="333333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597888" y="3996505"/>
            <a:ext cx="51499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00000"/>
                </a:solidFill>
                <a:latin typeface="Apple Chancery"/>
                <a:cs typeface="Apple Chancery"/>
              </a:rPr>
              <a:t>Submitted by : </a:t>
            </a:r>
          </a:p>
          <a:p>
            <a:pPr marL="514350" indent="-514350">
              <a:buAutoNum type="arabicPeriod"/>
            </a:pPr>
            <a:r>
              <a:rPr lang="en-US" sz="1600" dirty="0" err="1" smtClean="0">
                <a:solidFill>
                  <a:srgbClr val="800000"/>
                </a:solidFill>
                <a:latin typeface="Apple Chancery"/>
                <a:cs typeface="Apple Chancery"/>
              </a:rPr>
              <a:t>Almotasem</a:t>
            </a:r>
            <a:r>
              <a:rPr lang="en-US" sz="1600" dirty="0" smtClean="0">
                <a:solidFill>
                  <a:srgbClr val="800000"/>
                </a:solidFill>
                <a:latin typeface="Apple Chancery"/>
                <a:cs typeface="Apple Chancery"/>
              </a:rPr>
              <a:t> </a:t>
            </a:r>
            <a:r>
              <a:rPr lang="en-US" sz="1600" dirty="0" err="1" smtClean="0">
                <a:solidFill>
                  <a:srgbClr val="800000"/>
                </a:solidFill>
                <a:latin typeface="Apple Chancery"/>
                <a:cs typeface="Apple Chancery"/>
              </a:rPr>
              <a:t>Tweir</a:t>
            </a:r>
            <a:endParaRPr lang="en-US" sz="1600" dirty="0" smtClean="0">
              <a:solidFill>
                <a:srgbClr val="800000"/>
              </a:solidFill>
              <a:latin typeface="Apple Chancery"/>
              <a:cs typeface="Apple Chancery"/>
            </a:endParaRPr>
          </a:p>
          <a:p>
            <a:pPr marL="514350" indent="-514350">
              <a:buAutoNum type="arabicPeriod"/>
            </a:pPr>
            <a:r>
              <a:rPr lang="en-US" sz="1600" dirty="0" err="1" smtClean="0">
                <a:solidFill>
                  <a:srgbClr val="800000"/>
                </a:solidFill>
                <a:latin typeface="Apple Chancery"/>
                <a:cs typeface="Apple Chancery"/>
              </a:rPr>
              <a:t>Baha</a:t>
            </a:r>
            <a:r>
              <a:rPr lang="en-US" sz="1600" dirty="0">
                <a:solidFill>
                  <a:srgbClr val="800000"/>
                </a:solidFill>
                <a:latin typeface="Apple Chancery"/>
                <a:cs typeface="Apple Chancery"/>
              </a:rPr>
              <a:t> </a:t>
            </a:r>
            <a:r>
              <a:rPr lang="en-US" sz="1600" dirty="0" err="1" smtClean="0">
                <a:solidFill>
                  <a:srgbClr val="800000"/>
                </a:solidFill>
                <a:latin typeface="Apple Chancery"/>
                <a:cs typeface="Apple Chancery"/>
              </a:rPr>
              <a:t>Banemonyeh</a:t>
            </a:r>
            <a:endParaRPr lang="en-US" sz="1600" dirty="0" smtClean="0">
              <a:solidFill>
                <a:srgbClr val="800000"/>
              </a:solidFill>
              <a:latin typeface="Apple Chancery"/>
              <a:cs typeface="Apple Chancery"/>
            </a:endParaRPr>
          </a:p>
          <a:p>
            <a:pPr marL="514350" indent="-514350">
              <a:buAutoNum type="arabicPeriod"/>
            </a:pPr>
            <a:r>
              <a:rPr lang="en-US" sz="1600" dirty="0" smtClean="0">
                <a:solidFill>
                  <a:srgbClr val="800000"/>
                </a:solidFill>
                <a:latin typeface="Apple Chancery"/>
                <a:cs typeface="Apple Chancery"/>
              </a:rPr>
              <a:t>Mohammad </a:t>
            </a:r>
            <a:r>
              <a:rPr lang="en-US" sz="1600" dirty="0" err="1" smtClean="0">
                <a:solidFill>
                  <a:srgbClr val="800000"/>
                </a:solidFill>
                <a:latin typeface="Apple Chancery"/>
                <a:cs typeface="Apple Chancery"/>
              </a:rPr>
              <a:t>Deryeh</a:t>
            </a:r>
            <a:endParaRPr lang="en-US" sz="1600" dirty="0">
              <a:solidFill>
                <a:srgbClr val="800000"/>
              </a:solidFill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37524300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81000"/>
            <a:ext cx="7736412" cy="611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Innovation </a:t>
            </a: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&amp; building </a:t>
            </a: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integrated design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30165"/>
              </p:ext>
            </p:extLst>
          </p:nvPr>
        </p:nvGraphicFramePr>
        <p:xfrm>
          <a:off x="685800" y="1752600"/>
          <a:ext cx="6705598" cy="2764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4774"/>
                <a:gridCol w="1449391"/>
                <a:gridCol w="1374640"/>
                <a:gridCol w="1676793"/>
              </a:tblGrid>
              <a:tr h="350324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Items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situation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Expected score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503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used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Not used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57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Innovation in design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X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2456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Integrated design approach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X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457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Using new technologies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X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5032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 point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9909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-1"/>
            <a:ext cx="8543681" cy="682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8984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981200"/>
            <a:ext cx="4572000" cy="3048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Rectangle 1"/>
          <p:cNvSpPr/>
          <p:nvPr/>
        </p:nvSpPr>
        <p:spPr>
          <a:xfrm>
            <a:off x="457200" y="1160207"/>
            <a:ext cx="5181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Childhood Building : </a:t>
            </a:r>
          </a:p>
          <a:p>
            <a:endParaRPr lang="en-US" sz="1600" b="1" dirty="0" smtClean="0"/>
          </a:p>
          <a:p>
            <a:r>
              <a:rPr lang="en-US" sz="1600" dirty="0"/>
              <a:t>Childhood building is a special building and provision for a special category of children,  </a:t>
            </a:r>
            <a:r>
              <a:rPr lang="en-US" sz="1600" dirty="0" smtClean="0"/>
              <a:t>who </a:t>
            </a:r>
            <a:r>
              <a:rPr lang="en-US" sz="1600" dirty="0"/>
              <a:t>have multiple problems of life, so they need special learning environment.</a:t>
            </a:r>
          </a:p>
          <a:p>
            <a:r>
              <a:rPr lang="en-US" sz="1600" dirty="0"/>
              <a:t>Some of them have health problems, educational problems, practical </a:t>
            </a:r>
            <a:r>
              <a:rPr lang="en-US" sz="1600" dirty="0" smtClean="0"/>
              <a:t>training.</a:t>
            </a:r>
          </a:p>
          <a:p>
            <a:r>
              <a:rPr lang="en-US" sz="1600" dirty="0" smtClean="0"/>
              <a:t>So </a:t>
            </a:r>
            <a:r>
              <a:rPr lang="en-US" sz="1600" dirty="0"/>
              <a:t>we looking for </a:t>
            </a:r>
            <a:r>
              <a:rPr lang="en-US" sz="1600" dirty="0" smtClean="0"/>
              <a:t>finding </a:t>
            </a:r>
            <a:r>
              <a:rPr lang="en-US" sz="1600" dirty="0"/>
              <a:t>a good environment for these category to be able to doing their activities in Comfortably and safely </a:t>
            </a:r>
            <a:r>
              <a:rPr lang="en-US" sz="1600" dirty="0" smtClean="0"/>
              <a:t>ways.</a:t>
            </a:r>
            <a:endParaRPr lang="en-US" sz="1600" dirty="0"/>
          </a:p>
          <a:p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978310" y="740432"/>
            <a:ext cx="5181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Our project is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8566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28800" y="1219200"/>
            <a:ext cx="36516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Relationship </a:t>
            </a:r>
            <a:r>
              <a:rPr lang="en-US" sz="2400" dirty="0"/>
              <a:t>and circulation: </a:t>
            </a:r>
          </a:p>
        </p:txBody>
      </p:sp>
      <p:grpSp>
        <p:nvGrpSpPr>
          <p:cNvPr id="22" name="Group 32"/>
          <p:cNvGrpSpPr>
            <a:grpSpLocks/>
          </p:cNvGrpSpPr>
          <p:nvPr/>
        </p:nvGrpSpPr>
        <p:grpSpPr bwMode="auto">
          <a:xfrm>
            <a:off x="1447800" y="381000"/>
            <a:ext cx="5410200" cy="784224"/>
            <a:chOff x="1152" y="1104"/>
            <a:chExt cx="3408" cy="494"/>
          </a:xfrm>
        </p:grpSpPr>
        <p:grpSp>
          <p:nvGrpSpPr>
            <p:cNvPr id="23" name="Group 4"/>
            <p:cNvGrpSpPr>
              <a:grpSpLocks/>
            </p:cNvGrpSpPr>
            <p:nvPr/>
          </p:nvGrpSpPr>
          <p:grpSpPr bwMode="auto">
            <a:xfrm>
              <a:off x="1152" y="1179"/>
              <a:ext cx="480" cy="419"/>
              <a:chOff x="1110" y="2656"/>
              <a:chExt cx="1549" cy="1351"/>
            </a:xfrm>
          </p:grpSpPr>
          <p:sp>
            <p:nvSpPr>
              <p:cNvPr id="27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28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29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2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th-TH"/>
              </a:p>
            </p:txBody>
          </p:sp>
        </p:grpSp>
        <p:sp>
          <p:nvSpPr>
            <p:cNvPr id="24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1629" y="1104"/>
              <a:ext cx="1998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800" dirty="0" smtClean="0"/>
                <a:t>Architectural</a:t>
              </a:r>
              <a:r>
                <a:rPr lang="en-US" sz="2400" dirty="0" smtClean="0"/>
                <a:t> </a:t>
              </a:r>
              <a:r>
                <a:rPr lang="en-US" sz="2800" dirty="0" smtClean="0"/>
                <a:t>Design</a:t>
              </a:r>
              <a:endParaRPr lang="en-US" sz="2800" dirty="0"/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34" y="1790402"/>
            <a:ext cx="3435566" cy="40909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829699"/>
            <a:ext cx="4467849" cy="441069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67752" y="5881368"/>
            <a:ext cx="4090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57400" y="5708193"/>
            <a:ext cx="4090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4572638" cy="42677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638" y="1522809"/>
            <a:ext cx="3877216" cy="400105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081776" y="5484538"/>
            <a:ext cx="4090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11246" y="5484538"/>
            <a:ext cx="4090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78739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95400" y="228600"/>
            <a:ext cx="2736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b="1" i="1" dirty="0" smtClean="0"/>
              <a:t>Dimension for spaces :</a:t>
            </a:r>
            <a:endParaRPr lang="en-US" b="1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86264"/>
              </p:ext>
            </p:extLst>
          </p:nvPr>
        </p:nvGraphicFramePr>
        <p:xfrm>
          <a:off x="1250747" y="914400"/>
          <a:ext cx="5562600" cy="5444238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2781300"/>
                <a:gridCol w="2781300"/>
              </a:tblGrid>
              <a:tr h="3275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space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Area  </a:t>
                      </a: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6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Clinic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6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Multisensory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40.4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6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Filing room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6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Employees office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6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Staff W.C’s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6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Elevator hole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4.83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6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Classes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6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Staff room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32.7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6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Meeting room1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21.6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177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Administration office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6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Secretary waiting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6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Sport room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6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ART room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6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Library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6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Music room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6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Admin office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17-19.5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6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Meeting room2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28.4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6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Research room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16.4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24728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52600" y="802897"/>
            <a:ext cx="2411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Solar design systems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45480" y="1416055"/>
            <a:ext cx="34804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b="1" i="1" dirty="0" smtClean="0"/>
              <a:t>System of passive solar design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95400" y="1905000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1" indent="-285750">
              <a:buFont typeface="Arial"/>
              <a:buChar char="•"/>
            </a:pPr>
            <a:r>
              <a:rPr lang="en-US" dirty="0" smtClean="0"/>
              <a:t>Solar window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76800" y="1981200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Solar Chimney</a:t>
            </a:r>
            <a:endParaRPr lang="en-US" dirty="0"/>
          </a:p>
        </p:txBody>
      </p:sp>
      <p:pic>
        <p:nvPicPr>
          <p:cNvPr id="8" name="Picture 7" descr="http://sustainablesources.com/images/passsolar6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514600"/>
            <a:ext cx="3543300" cy="3733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w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2438400"/>
            <a:ext cx="2819400" cy="245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0" name="Group 34"/>
          <p:cNvGrpSpPr>
            <a:grpSpLocks/>
          </p:cNvGrpSpPr>
          <p:nvPr/>
        </p:nvGrpSpPr>
        <p:grpSpPr bwMode="auto">
          <a:xfrm>
            <a:off x="1143000" y="135403"/>
            <a:ext cx="5410200" cy="541038"/>
            <a:chOff x="1152" y="2317"/>
            <a:chExt cx="3408" cy="425"/>
          </a:xfrm>
        </p:grpSpPr>
        <p:grpSp>
          <p:nvGrpSpPr>
            <p:cNvPr id="11" name="Group 17"/>
            <p:cNvGrpSpPr>
              <a:grpSpLocks/>
            </p:cNvGrpSpPr>
            <p:nvPr/>
          </p:nvGrpSpPr>
          <p:grpSpPr bwMode="auto">
            <a:xfrm>
              <a:off x="1152" y="2317"/>
              <a:ext cx="480" cy="419"/>
              <a:chOff x="1110" y="2656"/>
              <a:chExt cx="1549" cy="1351"/>
            </a:xfrm>
          </p:grpSpPr>
          <p:sp>
            <p:nvSpPr>
              <p:cNvPr id="15" name="AutoShape 18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6" name="AutoShape 19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7" name="AutoShape 20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th-TH"/>
              </a:p>
            </p:txBody>
          </p:sp>
        </p:grpSp>
        <p:sp>
          <p:nvSpPr>
            <p:cNvPr id="12" name="Line 25"/>
            <p:cNvSpPr>
              <a:spLocks noChangeShapeType="1"/>
            </p:cNvSpPr>
            <p:nvPr/>
          </p:nvSpPr>
          <p:spPr bwMode="auto">
            <a:xfrm>
              <a:off x="1536" y="2701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 dirty="0"/>
            </a:p>
          </p:txBody>
        </p:sp>
        <p:sp>
          <p:nvSpPr>
            <p:cNvPr id="13" name="Text Box 26"/>
            <p:cNvSpPr txBox="1">
              <a:spLocks noChangeArrowheads="1"/>
            </p:cNvSpPr>
            <p:nvPr/>
          </p:nvSpPr>
          <p:spPr bwMode="auto">
            <a:xfrm>
              <a:off x="1680" y="2365"/>
              <a:ext cx="116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14" name="Text Box 27"/>
            <p:cNvSpPr txBox="1">
              <a:spLocks noChangeArrowheads="1"/>
            </p:cNvSpPr>
            <p:nvPr/>
          </p:nvSpPr>
          <p:spPr bwMode="gray">
            <a:xfrm>
              <a:off x="1268" y="2379"/>
              <a:ext cx="240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ar-SA" sz="2400" b="1" dirty="0" smtClean="0">
                  <a:solidFill>
                    <a:schemeClr val="bg1"/>
                  </a:solidFill>
                </a:rPr>
                <a:t>3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2090275" y="166989"/>
            <a:ext cx="33558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Environmental Design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1295400" y="3276600"/>
            <a:ext cx="3276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Ø"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en-US" sz="20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olar Shading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95400" y="3886200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Cantilevers &amp;Balcony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57800" y="388620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Shutter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304800"/>
            <a:ext cx="28648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400" dirty="0" smtClean="0"/>
              <a:t>Active solar design</a:t>
            </a:r>
            <a:endParaRPr lang="en-US" sz="2400" b="1" i="1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1143000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Arial"/>
              <a:buChar char="•"/>
            </a:pPr>
            <a:r>
              <a:rPr lang="en-US" dirty="0" smtClean="0"/>
              <a:t>Collection</a:t>
            </a:r>
            <a:endParaRPr lang="en-US" dirty="0"/>
          </a:p>
        </p:txBody>
      </p:sp>
      <p:pic>
        <p:nvPicPr>
          <p:cNvPr id="8" name="Picture 7" descr="c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1066800"/>
            <a:ext cx="2259294" cy="205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 descr="3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4495800"/>
            <a:ext cx="2495550" cy="182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 descr="ca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4572000"/>
            <a:ext cx="2647950" cy="1724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sh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600" y="2971800"/>
            <a:ext cx="2019300" cy="22574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371600" y="533400"/>
            <a:ext cx="339067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400" b="1" dirty="0" smtClean="0"/>
              <a:t>Thermal insulations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1676400"/>
            <a:ext cx="4308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Materials like Foam, rubber and polystyrene.</a:t>
            </a:r>
            <a:endParaRPr lang="en-US" dirty="0"/>
          </a:p>
        </p:txBody>
      </p:sp>
      <p:pic>
        <p:nvPicPr>
          <p:cNvPr id="10" name="Picture 9" descr="http://t1.gstatic.com/images?q=tbn:ANd9GcSgE2RyVaufTklLNyeyqptHWsNuqIIZY80Bzj2EAH7cxTS10giq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590800"/>
            <a:ext cx="3505200" cy="28194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TextBox 10"/>
          <p:cNvSpPr txBox="1"/>
          <p:nvPr/>
        </p:nvSpPr>
        <p:spPr>
          <a:xfrm>
            <a:off x="4572000" y="5715000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Fiberglass</a:t>
            </a:r>
            <a:endParaRPr lang="en-US" dirty="0"/>
          </a:p>
        </p:txBody>
      </p:sp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1676400" y="2286000"/>
            <a:ext cx="914400" cy="592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19044" rIns="0" bIns="1904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Air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space</a:t>
            </a:r>
            <a:endParaRPr kumimoji="0" lang="en-US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381000"/>
            <a:ext cx="19672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400" b="1" i="1" dirty="0" smtClean="0"/>
              <a:t>Ventilation</a:t>
            </a:r>
            <a:endParaRPr lang="en-US" sz="2400" b="1" i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885386"/>
              </p:ext>
            </p:extLst>
          </p:nvPr>
        </p:nvGraphicFramePr>
        <p:xfrm>
          <a:off x="914400" y="1371600"/>
          <a:ext cx="6096000" cy="45334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29708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Space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Air change rates/hour</a:t>
                      </a:r>
                      <a:endParaRPr lang="en-US" dirty="0"/>
                    </a:p>
                  </a:txBody>
                  <a:tcPr/>
                </a:tc>
              </a:tr>
              <a:tr h="57833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i="1" kern="1200" dirty="0" smtClean="0">
                          <a:solidFill>
                            <a:srgbClr val="666666"/>
                          </a:solidFill>
                          <a:latin typeface="Tahoma"/>
                          <a:ea typeface="Times New Roman"/>
                          <a:cs typeface="Arial"/>
                        </a:rPr>
                        <a:t>Classrooms</a:t>
                      </a:r>
                      <a:endParaRPr kumimoji="0" lang="en-US" sz="1800" b="0" i="1" kern="1200" dirty="0">
                        <a:solidFill>
                          <a:srgbClr val="666666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142875" marR="142875" marT="142875" marB="14287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baseline="0" dirty="0" smtClean="0">
                          <a:latin typeface="OceanSansMaori-Book"/>
                        </a:rPr>
                        <a:t>8</a:t>
                      </a:r>
                      <a:endParaRPr lang="en-US" sz="4000" b="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42875" marR="142875" marT="142875" marB="142875" anchor="ctr"/>
                </a:tc>
              </a:tr>
              <a:tr h="82556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solidFill>
                            <a:srgbClr val="666666"/>
                          </a:solidFill>
                          <a:latin typeface="Tahoma"/>
                          <a:ea typeface="Times New Roman"/>
                          <a:cs typeface="Arial"/>
                        </a:rPr>
                        <a:t>Bathrooms (without shower)</a:t>
                      </a:r>
                      <a:endParaRPr lang="en-US" sz="1800" b="0" i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42875" marR="142875" marT="142875" marB="14287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666666"/>
                          </a:solidFill>
                          <a:latin typeface="Tahoma"/>
                          <a:ea typeface="Times New Roman"/>
                          <a:cs typeface="Arial"/>
                        </a:rPr>
                        <a:t>6 – 8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42875" marR="142875" marT="142875" marB="142875" anchor="ctr"/>
                </a:tc>
              </a:tr>
              <a:tr h="57833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666666"/>
                          </a:solidFill>
                          <a:latin typeface="Tahoma"/>
                          <a:ea typeface="Times New Roman"/>
                          <a:cs typeface="Arial"/>
                        </a:rPr>
                        <a:t>Bathrooms (with shower)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42875" marR="142875" marT="142875" marB="14287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666666"/>
                          </a:solidFill>
                          <a:latin typeface="Tahoma"/>
                          <a:ea typeface="Times New Roman"/>
                          <a:cs typeface="Arial"/>
                        </a:rPr>
                        <a:t>15 - 20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42875" marR="142875" marT="142875" marB="142875" anchor="ctr"/>
                </a:tc>
              </a:tr>
              <a:tr h="57833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666666"/>
                          </a:solidFill>
                          <a:latin typeface="Tahoma"/>
                          <a:ea typeface="Times New Roman"/>
                          <a:cs typeface="Arial"/>
                        </a:rPr>
                        <a:t>Laundries - (with drier)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42875" marR="142875" marT="142875" marB="14287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666666"/>
                          </a:solidFill>
                          <a:latin typeface="Tahoma"/>
                          <a:ea typeface="Times New Roman"/>
                          <a:cs typeface="Arial"/>
                        </a:rPr>
                        <a:t>10 - 30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42875" marR="142875" marT="142875" marB="142875" anchor="ctr"/>
                </a:tc>
              </a:tr>
              <a:tr h="57833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666666"/>
                          </a:solidFill>
                          <a:latin typeface="Tahoma"/>
                          <a:ea typeface="Times New Roman"/>
                          <a:cs typeface="Arial"/>
                        </a:rPr>
                        <a:t>Kitchens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42875" marR="142875" marT="142875" marB="14287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666666"/>
                          </a:solidFill>
                          <a:latin typeface="Tahoma"/>
                          <a:ea typeface="Times New Roman"/>
                          <a:cs typeface="Arial"/>
                        </a:rPr>
                        <a:t>15 – 20 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42875" marR="142875" marT="142875" marB="142875" anchor="ctr"/>
                </a:tc>
              </a:tr>
              <a:tr h="8255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dirty="0" smtClean="0">
                          <a:solidFill>
                            <a:srgbClr val="666666"/>
                          </a:solidFill>
                          <a:latin typeface="Tahoma"/>
                          <a:ea typeface="Times New Roman"/>
                          <a:cs typeface="Arial"/>
                        </a:rPr>
                        <a:t>Garages</a:t>
                      </a:r>
                      <a:endParaRPr lang="en-US" sz="1800" b="0" i="1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42875" marR="142875" marT="142875" marB="14287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rgbClr val="666666"/>
                          </a:solidFill>
                          <a:latin typeface="Tahoma"/>
                          <a:ea typeface="Times New Roman"/>
                          <a:cs typeface="Arial"/>
                        </a:rPr>
                        <a:t>6 – 8</a:t>
                      </a:r>
                      <a:endParaRPr lang="en-US" sz="1800" b="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42875" marR="142875" marT="142875" marB="142875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1828800" y="1628121"/>
            <a:ext cx="5410200" cy="581681"/>
            <a:chOff x="1152" y="1179"/>
            <a:chExt cx="3408" cy="419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152" y="1179"/>
              <a:ext cx="480" cy="419"/>
              <a:chOff x="1110" y="2656"/>
              <a:chExt cx="1549" cy="1351"/>
            </a:xfrm>
          </p:grpSpPr>
          <p:sp>
            <p:nvSpPr>
              <p:cNvPr id="9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0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1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2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th-TH"/>
              </a:p>
            </p:txBody>
          </p:sp>
        </p:grpSp>
        <p:sp>
          <p:nvSpPr>
            <p:cNvPr id="6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7" name="Text Box 12"/>
            <p:cNvSpPr txBox="1">
              <a:spLocks noChangeArrowheads="1"/>
            </p:cNvSpPr>
            <p:nvPr/>
          </p:nvSpPr>
          <p:spPr bwMode="auto">
            <a:xfrm>
              <a:off x="1632" y="1269"/>
              <a:ext cx="1571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dirty="0" smtClean="0"/>
                <a:t>Architectural Design</a:t>
              </a:r>
              <a:endParaRPr lang="en-US" sz="2400" dirty="0"/>
            </a:p>
          </p:txBody>
        </p:sp>
        <p:sp>
          <p:nvSpPr>
            <p:cNvPr id="8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1752600" y="2362199"/>
            <a:ext cx="5325174" cy="1409245"/>
            <a:chOff x="1152" y="1755"/>
            <a:chExt cx="3408" cy="861"/>
          </a:xfrm>
        </p:grpSpPr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1152" y="1755"/>
              <a:ext cx="480" cy="419"/>
              <a:chOff x="3174" y="2656"/>
              <a:chExt cx="1549" cy="1351"/>
            </a:xfrm>
          </p:grpSpPr>
          <p:sp>
            <p:nvSpPr>
              <p:cNvPr id="17" name="AutoShape 8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8" name="AutoShape 9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9" name="AutoShape 10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003">
                <a:schemeClr val="dk2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th-TH"/>
              </a:p>
            </p:txBody>
          </p:sp>
        </p:grp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1536" y="2139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1698" y="2253"/>
              <a:ext cx="1526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dirty="0" smtClean="0"/>
                <a:t>Structural Design</a:t>
              </a:r>
              <a:endParaRPr lang="en-US" sz="2400" dirty="0"/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gray">
            <a:xfrm>
              <a:off x="1276" y="1817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3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34"/>
          <p:cNvGrpSpPr>
            <a:grpSpLocks/>
          </p:cNvGrpSpPr>
          <p:nvPr/>
        </p:nvGrpSpPr>
        <p:grpSpPr bwMode="auto">
          <a:xfrm>
            <a:off x="1752600" y="3200400"/>
            <a:ext cx="5410200" cy="610870"/>
            <a:chOff x="1152" y="2318"/>
            <a:chExt cx="3408" cy="481"/>
          </a:xfrm>
        </p:grpSpPr>
        <p:grpSp>
          <p:nvGrpSpPr>
            <p:cNvPr id="13" name="Group 17"/>
            <p:cNvGrpSpPr>
              <a:grpSpLocks/>
            </p:cNvGrpSpPr>
            <p:nvPr/>
          </p:nvGrpSpPr>
          <p:grpSpPr bwMode="auto">
            <a:xfrm>
              <a:off x="1152" y="2318"/>
              <a:ext cx="480" cy="481"/>
              <a:chOff x="1110" y="2656"/>
              <a:chExt cx="1549" cy="1548"/>
            </a:xfrm>
          </p:grpSpPr>
          <p:sp>
            <p:nvSpPr>
              <p:cNvPr id="25" name="AutoShape 18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26" name="AutoShape 19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27" name="AutoShape 20"/>
              <p:cNvSpPr>
                <a:spLocks noChangeArrowheads="1"/>
              </p:cNvSpPr>
              <p:nvPr/>
            </p:nvSpPr>
            <p:spPr bwMode="gray">
              <a:xfrm>
                <a:off x="1200" y="2735"/>
                <a:ext cx="1350" cy="1469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th-TH"/>
              </a:p>
            </p:txBody>
          </p:sp>
        </p:grpSp>
        <p:sp>
          <p:nvSpPr>
            <p:cNvPr id="22" name="Line 25"/>
            <p:cNvSpPr>
              <a:spLocks noChangeShapeType="1"/>
            </p:cNvSpPr>
            <p:nvPr/>
          </p:nvSpPr>
          <p:spPr bwMode="auto">
            <a:xfrm>
              <a:off x="1536" y="2701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 dirty="0"/>
            </a:p>
          </p:txBody>
        </p:sp>
        <p:sp>
          <p:nvSpPr>
            <p:cNvPr id="23" name="Text Box 26"/>
            <p:cNvSpPr txBox="1">
              <a:spLocks noChangeArrowheads="1"/>
            </p:cNvSpPr>
            <p:nvPr/>
          </p:nvSpPr>
          <p:spPr bwMode="auto">
            <a:xfrm>
              <a:off x="1680" y="2365"/>
              <a:ext cx="116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24" name="Text Box 27"/>
            <p:cNvSpPr txBox="1">
              <a:spLocks noChangeArrowheads="1"/>
            </p:cNvSpPr>
            <p:nvPr/>
          </p:nvSpPr>
          <p:spPr bwMode="gray">
            <a:xfrm>
              <a:off x="1276" y="2379"/>
              <a:ext cx="223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4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35"/>
          <p:cNvGrpSpPr>
            <a:grpSpLocks/>
          </p:cNvGrpSpPr>
          <p:nvPr/>
        </p:nvGrpSpPr>
        <p:grpSpPr bwMode="auto">
          <a:xfrm>
            <a:off x="1828800" y="3886200"/>
            <a:ext cx="5410200" cy="747994"/>
            <a:chOff x="1152" y="2900"/>
            <a:chExt cx="3408" cy="412"/>
          </a:xfrm>
        </p:grpSpPr>
        <p:grpSp>
          <p:nvGrpSpPr>
            <p:cNvPr id="21" name="Group 21"/>
            <p:cNvGrpSpPr>
              <a:grpSpLocks/>
            </p:cNvGrpSpPr>
            <p:nvPr/>
          </p:nvGrpSpPr>
          <p:grpSpPr bwMode="auto">
            <a:xfrm>
              <a:off x="1152" y="2900"/>
              <a:ext cx="480" cy="412"/>
              <a:chOff x="3174" y="2679"/>
              <a:chExt cx="1549" cy="1328"/>
            </a:xfrm>
          </p:grpSpPr>
          <p:sp>
            <p:nvSpPr>
              <p:cNvPr id="33" name="AutoShape 22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34" name="AutoShape 23"/>
              <p:cNvSpPr>
                <a:spLocks noChangeArrowheads="1"/>
              </p:cNvSpPr>
              <p:nvPr/>
            </p:nvSpPr>
            <p:spPr bwMode="gray">
              <a:xfrm>
                <a:off x="3174" y="2902"/>
                <a:ext cx="1394" cy="1082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35" name="AutoShape 24"/>
              <p:cNvSpPr>
                <a:spLocks noChangeArrowheads="1"/>
              </p:cNvSpPr>
              <p:nvPr/>
            </p:nvSpPr>
            <p:spPr bwMode="gray">
              <a:xfrm>
                <a:off x="3329" y="2902"/>
                <a:ext cx="1285" cy="1002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</p:grp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>
              <a:off x="1536" y="3277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1680" y="2941"/>
              <a:ext cx="116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32" name="Text Box 30"/>
            <p:cNvSpPr txBox="1">
              <a:spLocks noChangeArrowheads="1"/>
            </p:cNvSpPr>
            <p:nvPr/>
          </p:nvSpPr>
          <p:spPr bwMode="gray">
            <a:xfrm>
              <a:off x="1276" y="2955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5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838200" y="152400"/>
            <a:ext cx="4114800" cy="631379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Outline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8" name="Group 32"/>
          <p:cNvGrpSpPr>
            <a:grpSpLocks/>
          </p:cNvGrpSpPr>
          <p:nvPr/>
        </p:nvGrpSpPr>
        <p:grpSpPr bwMode="auto">
          <a:xfrm>
            <a:off x="1828800" y="990600"/>
            <a:ext cx="5410200" cy="533400"/>
            <a:chOff x="1152" y="1179"/>
            <a:chExt cx="3408" cy="419"/>
          </a:xfrm>
        </p:grpSpPr>
        <p:grpSp>
          <p:nvGrpSpPr>
            <p:cNvPr id="59" name="Group 4"/>
            <p:cNvGrpSpPr>
              <a:grpSpLocks/>
            </p:cNvGrpSpPr>
            <p:nvPr/>
          </p:nvGrpSpPr>
          <p:grpSpPr bwMode="auto">
            <a:xfrm>
              <a:off x="1152" y="1179"/>
              <a:ext cx="480" cy="419"/>
              <a:chOff x="1110" y="2656"/>
              <a:chExt cx="1549" cy="1351"/>
            </a:xfrm>
          </p:grpSpPr>
          <p:sp>
            <p:nvSpPr>
              <p:cNvPr id="63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64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65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0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61" name="Text Box 12"/>
            <p:cNvSpPr txBox="1">
              <a:spLocks noChangeArrowheads="1"/>
            </p:cNvSpPr>
            <p:nvPr/>
          </p:nvSpPr>
          <p:spPr bwMode="auto">
            <a:xfrm>
              <a:off x="1680" y="1227"/>
              <a:ext cx="1097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dirty="0" smtClean="0"/>
                <a:t>Introduction</a:t>
              </a:r>
              <a:endParaRPr lang="en-US" sz="2400" dirty="0"/>
            </a:p>
          </p:txBody>
        </p:sp>
        <p:sp>
          <p:nvSpPr>
            <p:cNvPr id="62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667000" y="2504550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Environmental Design </a:t>
            </a:r>
            <a:endParaRPr lang="en-US" sz="2400" dirty="0"/>
          </a:p>
        </p:txBody>
      </p:sp>
      <p:grpSp>
        <p:nvGrpSpPr>
          <p:cNvPr id="88" name="Group 32"/>
          <p:cNvGrpSpPr>
            <a:grpSpLocks/>
          </p:cNvGrpSpPr>
          <p:nvPr/>
        </p:nvGrpSpPr>
        <p:grpSpPr bwMode="auto">
          <a:xfrm>
            <a:off x="1801351" y="4733849"/>
            <a:ext cx="5410200" cy="749270"/>
            <a:chOff x="1152" y="1186"/>
            <a:chExt cx="3408" cy="412"/>
          </a:xfrm>
        </p:grpSpPr>
        <p:grpSp>
          <p:nvGrpSpPr>
            <p:cNvPr id="89" name="Group 4"/>
            <p:cNvGrpSpPr>
              <a:grpSpLocks/>
            </p:cNvGrpSpPr>
            <p:nvPr/>
          </p:nvGrpSpPr>
          <p:grpSpPr bwMode="auto">
            <a:xfrm>
              <a:off x="1152" y="1186"/>
              <a:ext cx="480" cy="412"/>
              <a:chOff x="1110" y="2679"/>
              <a:chExt cx="1549" cy="1328"/>
            </a:xfrm>
          </p:grpSpPr>
          <p:sp>
            <p:nvSpPr>
              <p:cNvPr id="93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6824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94" name="AutoShape 5"/>
              <p:cNvSpPr>
                <a:spLocks noChangeArrowheads="1"/>
              </p:cNvSpPr>
              <p:nvPr/>
            </p:nvSpPr>
            <p:spPr bwMode="gray">
              <a:xfrm>
                <a:off x="1110" y="2927"/>
                <a:ext cx="1239" cy="1057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95" name="AutoShape 6"/>
              <p:cNvSpPr>
                <a:spLocks noChangeArrowheads="1"/>
              </p:cNvSpPr>
              <p:nvPr/>
            </p:nvSpPr>
            <p:spPr bwMode="gray">
              <a:xfrm>
                <a:off x="1200" y="2927"/>
                <a:ext cx="1304" cy="977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0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91" name="Text Box 12"/>
            <p:cNvSpPr txBox="1">
              <a:spLocks noChangeArrowheads="1"/>
            </p:cNvSpPr>
            <p:nvPr/>
          </p:nvSpPr>
          <p:spPr bwMode="auto">
            <a:xfrm>
              <a:off x="1680" y="1227"/>
              <a:ext cx="116" cy="2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92" name="Text Box 13"/>
            <p:cNvSpPr txBox="1">
              <a:spLocks noChangeArrowheads="1"/>
            </p:cNvSpPr>
            <p:nvPr/>
          </p:nvSpPr>
          <p:spPr bwMode="gray">
            <a:xfrm>
              <a:off x="1244" y="1263"/>
              <a:ext cx="230" cy="2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6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743200" y="39624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Electrical And Mechanical Design </a:t>
            </a:r>
            <a:endParaRPr lang="en-US" sz="2400" dirty="0"/>
          </a:p>
        </p:txBody>
      </p:sp>
      <p:sp>
        <p:nvSpPr>
          <p:cNvPr id="49" name="Rectangle 48"/>
          <p:cNvSpPr/>
          <p:nvPr/>
        </p:nvSpPr>
        <p:spPr>
          <a:xfrm>
            <a:off x="2657168" y="4911127"/>
            <a:ext cx="43404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Site Analysis and project program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600200" y="639634"/>
            <a:ext cx="3810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Ø"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Sound insulation </a:t>
            </a: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5000" y="1550961"/>
            <a:ext cx="36420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/>
              <a:t>Insulation between apartment</a:t>
            </a:r>
            <a:endParaRPr lang="en-US" sz="2000" b="1" i="1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590800"/>
            <a:ext cx="6248400" cy="179070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3659444" y="4651897"/>
            <a:ext cx="1208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Floor slab</a:t>
            </a:r>
            <a:endParaRPr lang="en-US" i="1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33"/>
          <p:cNvGrpSpPr>
            <a:grpSpLocks/>
          </p:cNvGrpSpPr>
          <p:nvPr/>
        </p:nvGrpSpPr>
        <p:grpSpPr bwMode="auto">
          <a:xfrm>
            <a:off x="1447800" y="838200"/>
            <a:ext cx="5248974" cy="665162"/>
            <a:chOff x="1152" y="1755"/>
            <a:chExt cx="3408" cy="419"/>
          </a:xfrm>
        </p:grpSpPr>
        <p:grpSp>
          <p:nvGrpSpPr>
            <p:cNvPr id="11" name="Group 7"/>
            <p:cNvGrpSpPr>
              <a:grpSpLocks/>
            </p:cNvGrpSpPr>
            <p:nvPr/>
          </p:nvGrpSpPr>
          <p:grpSpPr bwMode="auto">
            <a:xfrm>
              <a:off x="1152" y="1755"/>
              <a:ext cx="480" cy="419"/>
              <a:chOff x="3174" y="2656"/>
              <a:chExt cx="1549" cy="1351"/>
            </a:xfrm>
          </p:grpSpPr>
          <p:sp>
            <p:nvSpPr>
              <p:cNvPr id="15" name="AutoShape 8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6" name="AutoShape 9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7" name="AutoShape 10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003">
                <a:schemeClr val="dk2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th-TH"/>
              </a:p>
            </p:txBody>
          </p:sp>
        </p:grp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>
              <a:off x="1536" y="2139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1680" y="1803"/>
              <a:ext cx="1550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dirty="0" smtClean="0"/>
                <a:t>Structural Design</a:t>
              </a:r>
              <a:endParaRPr lang="en-US" sz="2400" dirty="0"/>
            </a:p>
          </p:txBody>
        </p:sp>
        <p:sp>
          <p:nvSpPr>
            <p:cNvPr id="14" name="Text Box 16"/>
            <p:cNvSpPr txBox="1">
              <a:spLocks noChangeArrowheads="1"/>
            </p:cNvSpPr>
            <p:nvPr/>
          </p:nvSpPr>
          <p:spPr bwMode="gray">
            <a:xfrm>
              <a:off x="1264" y="1817"/>
              <a:ext cx="247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ar-SA" sz="2400" b="1" dirty="0" smtClean="0">
                  <a:solidFill>
                    <a:schemeClr val="bg1"/>
                  </a:solidFill>
                </a:rPr>
                <a:t>4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2209800" y="25146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Recommendation </a:t>
            </a:r>
            <a:r>
              <a:rPr lang="ar-SA" dirty="0" smtClean="0"/>
              <a:t>:</a:t>
            </a:r>
          </a:p>
          <a:p>
            <a:r>
              <a:rPr lang="en-US" dirty="0" smtClean="0"/>
              <a:t>Ribbed slab.</a:t>
            </a:r>
          </a:p>
          <a:p>
            <a:r>
              <a:rPr lang="en-US" dirty="0" smtClean="0"/>
              <a:t>Dropped beam to resist earthquakes.</a:t>
            </a:r>
          </a:p>
          <a:p>
            <a:pPr lvl="0"/>
            <a:r>
              <a:rPr lang="en-US" dirty="0" smtClean="0"/>
              <a:t>Short </a:t>
            </a:r>
            <a:r>
              <a:rPr lang="en-US" dirty="0"/>
              <a:t>column.</a:t>
            </a:r>
          </a:p>
          <a:p>
            <a:pPr lvl="0"/>
            <a:r>
              <a:rPr lang="en-US" smtClean="0"/>
              <a:t>Isolated </a:t>
            </a:r>
            <a:endParaRPr lang="en-US" dirty="0"/>
          </a:p>
          <a:p>
            <a:r>
              <a:rPr lang="en-US" dirty="0"/>
              <a:t> 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209800" y="19050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ACI-code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596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Schema_Saeulenordnung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98" y="642565"/>
            <a:ext cx="3857620" cy="17259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صورة 2" descr="ConcreteBeam200by35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609600"/>
            <a:ext cx="4000528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صورة 3" descr="rectangularfootin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3284972"/>
            <a:ext cx="3429024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صورة 4" descr="image_preview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9664" y="3284972"/>
            <a:ext cx="3810000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011054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47800" y="990600"/>
            <a:ext cx="14285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000" b="1" i="1" dirty="0" smtClean="0"/>
              <a:t>Lighting </a:t>
            </a:r>
            <a:endParaRPr lang="en-US" sz="2000" b="1" i="1" dirty="0"/>
          </a:p>
        </p:txBody>
      </p:sp>
      <p:sp>
        <p:nvSpPr>
          <p:cNvPr id="2" name="TextBox 1"/>
          <p:cNvSpPr txBox="1"/>
          <p:nvPr/>
        </p:nvSpPr>
        <p:spPr>
          <a:xfrm flipH="1">
            <a:off x="5439697" y="42788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Space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11" name="Group 35"/>
          <p:cNvGrpSpPr>
            <a:grpSpLocks/>
          </p:cNvGrpSpPr>
          <p:nvPr/>
        </p:nvGrpSpPr>
        <p:grpSpPr bwMode="auto">
          <a:xfrm>
            <a:off x="1227661" y="242606"/>
            <a:ext cx="5410200" cy="747994"/>
            <a:chOff x="1152" y="2900"/>
            <a:chExt cx="3408" cy="412"/>
          </a:xfrm>
        </p:grpSpPr>
        <p:grpSp>
          <p:nvGrpSpPr>
            <p:cNvPr id="12" name="Group 21"/>
            <p:cNvGrpSpPr>
              <a:grpSpLocks/>
            </p:cNvGrpSpPr>
            <p:nvPr/>
          </p:nvGrpSpPr>
          <p:grpSpPr bwMode="auto">
            <a:xfrm>
              <a:off x="1152" y="2900"/>
              <a:ext cx="480" cy="412"/>
              <a:chOff x="3174" y="2679"/>
              <a:chExt cx="1549" cy="1328"/>
            </a:xfrm>
          </p:grpSpPr>
          <p:sp>
            <p:nvSpPr>
              <p:cNvPr id="16" name="AutoShape 22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7" name="AutoShape 23"/>
              <p:cNvSpPr>
                <a:spLocks noChangeArrowheads="1"/>
              </p:cNvSpPr>
              <p:nvPr/>
            </p:nvSpPr>
            <p:spPr bwMode="gray">
              <a:xfrm>
                <a:off x="3174" y="2902"/>
                <a:ext cx="1394" cy="1082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8" name="AutoShape 24"/>
              <p:cNvSpPr>
                <a:spLocks noChangeArrowheads="1"/>
              </p:cNvSpPr>
              <p:nvPr/>
            </p:nvSpPr>
            <p:spPr bwMode="gray">
              <a:xfrm>
                <a:off x="3329" y="2902"/>
                <a:ext cx="1285" cy="1002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</p:grpSp>
        <p:sp>
          <p:nvSpPr>
            <p:cNvPr id="13" name="Line 28"/>
            <p:cNvSpPr>
              <a:spLocks noChangeShapeType="1"/>
            </p:cNvSpPr>
            <p:nvPr/>
          </p:nvSpPr>
          <p:spPr bwMode="auto">
            <a:xfrm>
              <a:off x="1536" y="3277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14" name="Text Box 29"/>
            <p:cNvSpPr txBox="1">
              <a:spLocks noChangeArrowheads="1"/>
            </p:cNvSpPr>
            <p:nvPr/>
          </p:nvSpPr>
          <p:spPr bwMode="auto">
            <a:xfrm>
              <a:off x="1680" y="2941"/>
              <a:ext cx="116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15" name="Text Box 30"/>
            <p:cNvSpPr txBox="1">
              <a:spLocks noChangeArrowheads="1"/>
            </p:cNvSpPr>
            <p:nvPr/>
          </p:nvSpPr>
          <p:spPr bwMode="gray">
            <a:xfrm>
              <a:off x="1276" y="2955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5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2133600" y="381000"/>
            <a:ext cx="3598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/>
              <a:t>Electrical And Mechanical Design </a:t>
            </a:r>
          </a:p>
        </p:txBody>
      </p:sp>
      <p:graphicFrame>
        <p:nvGraphicFramePr>
          <p:cNvPr id="19" name="جدول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213462"/>
              </p:ext>
            </p:extLst>
          </p:nvPr>
        </p:nvGraphicFramePr>
        <p:xfrm>
          <a:off x="2250011" y="1390710"/>
          <a:ext cx="3922189" cy="5117472"/>
        </p:xfrm>
        <a:graphic>
          <a:graphicData uri="http://schemas.openxmlformats.org/drawingml/2006/table">
            <a:tbl>
              <a:tblPr>
                <a:tableStyleId>{18603FDC-E32A-4AB5-989C-0864C3EAD2B8}</a:tableStyleId>
              </a:tblPr>
              <a:tblGrid>
                <a:gridCol w="1855395"/>
                <a:gridCol w="2066794"/>
              </a:tblGrid>
              <a:tr h="861484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 b="1" dirty="0"/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Space/Activity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Recommended</a:t>
                      </a: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min. luminance E (lux)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</a:tr>
              <a:tr h="28716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/>
                        <a:t>Office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300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</a:tr>
              <a:tr h="28716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/>
                        <a:t>Team office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500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</a:tr>
              <a:tr h="28716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/>
                        <a:t>Deep- plan office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750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</a:tr>
              <a:tr h="41550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/>
                        <a:t>Technical drawing office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750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</a:tr>
              <a:tr h="28716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/>
                        <a:t>Control room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300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</a:tr>
              <a:tr h="28716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/>
                        <a:t>Corridor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150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</a:tr>
              <a:tr h="28716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/>
                        <a:t>Staircase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150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</a:tr>
              <a:tr h="28716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/>
                        <a:t>Waiting areas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150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</a:tr>
              <a:tr h="28716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/>
                        <a:t>Bathroom, WC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100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</a:tr>
              <a:tr h="28716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/>
                        <a:t>Reception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300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</a:tr>
              <a:tr h="28716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/>
                        <a:t>5Laboratory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500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</a:tr>
              <a:tr h="28716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/>
                        <a:t>Art ROOM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500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</a:tr>
              <a:tr h="28716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/>
                        <a:t>Meeting room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/>
                        <a:t>300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7128" marR="5712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21184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571020"/>
              </p:ext>
            </p:extLst>
          </p:nvPr>
        </p:nvGraphicFramePr>
        <p:xfrm>
          <a:off x="685800" y="1143000"/>
          <a:ext cx="6552728" cy="4687416"/>
        </p:xfrm>
        <a:graphic>
          <a:graphicData uri="http://schemas.openxmlformats.org/drawingml/2006/table">
            <a:tbl>
              <a:tblPr rtl="1">
                <a:tableStyleId>{18603FDC-E32A-4AB5-989C-0864C3EAD2B8}</a:tableStyleId>
              </a:tblPr>
              <a:tblGrid>
                <a:gridCol w="3276364"/>
                <a:gridCol w="3276364"/>
              </a:tblGrid>
              <a:tr h="528954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0.70–0.85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Plaster, white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406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0.70–0.80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Gypsum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406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0.60–0.70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Enamel, white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406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0.40–0.50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Mortar, light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406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0.30–0.50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Concrete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406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0.10–0.30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Granite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406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0.10–0.20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Brick, red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406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0.05–0.10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Glass, clear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81000" y="457200"/>
            <a:ext cx="51891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Reflection factor of materials: 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47133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47800" y="990600"/>
            <a:ext cx="14285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000" b="1" i="1" dirty="0" smtClean="0"/>
              <a:t>Lighting </a:t>
            </a:r>
            <a:endParaRPr lang="en-US" sz="2000" b="1" i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01368"/>
              </p:ext>
            </p:extLst>
          </p:nvPr>
        </p:nvGraphicFramePr>
        <p:xfrm>
          <a:off x="1295400" y="4272116"/>
          <a:ext cx="6096000" cy="13716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48000"/>
                <a:gridCol w="3048000"/>
              </a:tblGrid>
              <a:tr h="26615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59388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Compact fluorescent lamp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Bathrooms, corridor</a:t>
                      </a:r>
                      <a:endParaRPr lang="en-US" dirty="0"/>
                    </a:p>
                  </a:txBody>
                  <a:tcPr/>
                </a:tc>
              </a:tr>
              <a:tr h="26615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Fluorescent Tubes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management, </a:t>
                      </a:r>
                      <a:r>
                        <a:rPr lang="en-US" dirty="0" smtClean="0"/>
                        <a:t>Kitchen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676400"/>
            <a:ext cx="2638425" cy="17335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Rectangle 7"/>
          <p:cNvSpPr/>
          <p:nvPr/>
        </p:nvSpPr>
        <p:spPr>
          <a:xfrm>
            <a:off x="1734852" y="3581400"/>
            <a:ext cx="26597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 rtl="1">
              <a:buFont typeface="Arial"/>
              <a:buChar char="•"/>
              <a:defRPr/>
            </a:pPr>
            <a:r>
              <a:rPr lang="en-US" sz="1600" dirty="0" smtClean="0"/>
              <a:t>Compact fluorescent lamp</a:t>
            </a:r>
          </a:p>
        </p:txBody>
      </p:sp>
      <p:pic>
        <p:nvPicPr>
          <p:cNvPr id="9" name="Picture 8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1752600"/>
            <a:ext cx="2466975" cy="1752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Rectangle 9"/>
          <p:cNvSpPr/>
          <p:nvPr/>
        </p:nvSpPr>
        <p:spPr>
          <a:xfrm>
            <a:off x="5715000" y="3581400"/>
            <a:ext cx="19415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Fluorescent tubes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 flipH="1">
            <a:off x="5439697" y="42788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Space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6203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47800" y="914400"/>
            <a:ext cx="1954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000" i="1" dirty="0" smtClean="0"/>
              <a:t>HVAC System</a:t>
            </a:r>
            <a:endParaRPr lang="en-US" sz="2000" i="1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371600"/>
            <a:ext cx="1359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Duct system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676400" y="1752600"/>
            <a:ext cx="48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Duct use air for heating and cooling</a:t>
            </a:r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438400"/>
            <a:ext cx="5016500" cy="3543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1676400" y="533400"/>
            <a:ext cx="2403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charset="2"/>
              <a:buChar char="u"/>
            </a:pPr>
            <a:r>
              <a:rPr lang="en-US" b="1" i="1" u="sng" dirty="0"/>
              <a:t>Mechanical Design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300731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lang="en-US" sz="2000" b="1" dirty="0"/>
              <a:t>Fire risk and protective </a:t>
            </a:r>
            <a:r>
              <a:rPr lang="en-US" sz="2000" b="1" dirty="0" smtClean="0"/>
              <a:t>factors</a:t>
            </a:r>
            <a:endParaRPr lang="en-US" sz="2000" b="1" dirty="0"/>
          </a:p>
        </p:txBody>
      </p:sp>
      <p:sp>
        <p:nvSpPr>
          <p:cNvPr id="3" name="Rectangle 2"/>
          <p:cNvSpPr/>
          <p:nvPr/>
        </p:nvSpPr>
        <p:spPr>
          <a:xfrm>
            <a:off x="1177068" y="900995"/>
            <a:ext cx="6705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Introduction</a:t>
            </a:r>
            <a:endParaRPr lang="en-US" dirty="0"/>
          </a:p>
          <a:p>
            <a:r>
              <a:rPr lang="en-US" b="1" dirty="0"/>
              <a:t>In </a:t>
            </a:r>
            <a:r>
              <a:rPr lang="en-US" b="1" dirty="0" smtClean="0"/>
              <a:t>this type of buildings there are many </a:t>
            </a:r>
            <a:r>
              <a:rPr lang="en-US" b="1" dirty="0"/>
              <a:t>resources of risk, such as, fire in the building due to personal error, cooking and short cut in the electricity.</a:t>
            </a:r>
          </a:p>
          <a:p>
            <a:r>
              <a:rPr lang="en-US" i="1" dirty="0"/>
              <a:t> 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80652" y="2378323"/>
            <a:ext cx="73152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000" b="1" dirty="0" smtClean="0"/>
              <a:t>Fire </a:t>
            </a:r>
            <a:r>
              <a:rPr lang="en-US" sz="2000" b="1" dirty="0"/>
              <a:t>protection and fighting</a:t>
            </a:r>
          </a:p>
          <a:p>
            <a:r>
              <a:rPr lang="en-US" b="1" dirty="0"/>
              <a:t> </a:t>
            </a:r>
            <a:endParaRPr lang="en-US" dirty="0"/>
          </a:p>
          <a:p>
            <a:pPr marL="285750" lvl="0" indent="-285750">
              <a:buFont typeface="Arial"/>
              <a:buChar char="•"/>
            </a:pPr>
            <a:r>
              <a:rPr lang="en-US" dirty="0"/>
              <a:t>Fire </a:t>
            </a:r>
            <a:r>
              <a:rPr lang="en-US" dirty="0" smtClean="0"/>
              <a:t>extinguisher.</a:t>
            </a: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" name="صورة 5" descr="halotrongroup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200" y="3811702"/>
            <a:ext cx="3505200" cy="2587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5203895" y="3064797"/>
            <a:ext cx="2531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Arial"/>
              <a:buChar char="•"/>
            </a:pPr>
            <a:r>
              <a:rPr lang="en-US" dirty="0"/>
              <a:t>Manual -hose- system.</a:t>
            </a:r>
          </a:p>
        </p:txBody>
      </p:sp>
      <p:pic>
        <p:nvPicPr>
          <p:cNvPr id="11" name="صورة 8" descr="تجربة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02726" y="3776572"/>
            <a:ext cx="3733800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053720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2514600"/>
            <a:ext cx="16850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000" b="1" i="1" dirty="0"/>
              <a:t> Fire Door</a:t>
            </a:r>
            <a:endParaRPr lang="en-US" sz="2000" i="1" dirty="0"/>
          </a:p>
        </p:txBody>
      </p:sp>
      <p:pic>
        <p:nvPicPr>
          <p:cNvPr id="9" name="صورة 6" descr="15-1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3962400"/>
            <a:ext cx="2590800" cy="2667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Rectangle 9"/>
          <p:cNvSpPr/>
          <p:nvPr/>
        </p:nvSpPr>
        <p:spPr>
          <a:xfrm>
            <a:off x="1219200" y="3039070"/>
            <a:ext cx="731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Fire door must be in the fully closed position, the door should be automatic closing or self-closing (They return to closed position after being open), and the door should open to outside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19200" y="381000"/>
            <a:ext cx="35317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2000" b="1" i="1" dirty="0" smtClean="0"/>
              <a:t>Emergency </a:t>
            </a:r>
            <a:r>
              <a:rPr lang="en-US" sz="2000" b="1" i="1" dirty="0"/>
              <a:t>exits in building </a:t>
            </a:r>
          </a:p>
        </p:txBody>
      </p:sp>
      <p:pic>
        <p:nvPicPr>
          <p:cNvPr id="6" name="صورة 1" descr="ladder-07-w-0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05400" y="571560"/>
            <a:ext cx="2343150" cy="23431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9228835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1371600" y="152400"/>
            <a:ext cx="5410200" cy="749270"/>
            <a:chOff x="1152" y="1186"/>
            <a:chExt cx="3408" cy="412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152" y="1186"/>
              <a:ext cx="480" cy="412"/>
              <a:chOff x="1110" y="2679"/>
              <a:chExt cx="1549" cy="1328"/>
            </a:xfrm>
          </p:grpSpPr>
          <p:sp>
            <p:nvSpPr>
              <p:cNvPr id="7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6824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8" name="AutoShape 5"/>
              <p:cNvSpPr>
                <a:spLocks noChangeArrowheads="1"/>
              </p:cNvSpPr>
              <p:nvPr/>
            </p:nvSpPr>
            <p:spPr bwMode="gray">
              <a:xfrm>
                <a:off x="1110" y="2927"/>
                <a:ext cx="1239" cy="1057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9" name="AutoShape 6"/>
              <p:cNvSpPr>
                <a:spLocks noChangeArrowheads="1"/>
              </p:cNvSpPr>
              <p:nvPr/>
            </p:nvSpPr>
            <p:spPr bwMode="gray">
              <a:xfrm>
                <a:off x="1200" y="2927"/>
                <a:ext cx="1304" cy="977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5" name="Text Box 12"/>
            <p:cNvSpPr txBox="1">
              <a:spLocks noChangeArrowheads="1"/>
            </p:cNvSpPr>
            <p:nvPr/>
          </p:nvSpPr>
          <p:spPr bwMode="auto">
            <a:xfrm>
              <a:off x="1680" y="1227"/>
              <a:ext cx="116" cy="2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6" name="Text Box 13"/>
            <p:cNvSpPr txBox="1">
              <a:spLocks noChangeArrowheads="1"/>
            </p:cNvSpPr>
            <p:nvPr/>
          </p:nvSpPr>
          <p:spPr bwMode="gray">
            <a:xfrm>
              <a:off x="1244" y="1263"/>
              <a:ext cx="230" cy="2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6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2209800" y="304800"/>
            <a:ext cx="43404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Site Analysis and project program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4000" y="990600"/>
            <a:ext cx="4038600" cy="381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General information about the site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544329" y="163071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810000" y="5762870"/>
            <a:ext cx="2514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b="1" i="1" dirty="0" smtClean="0"/>
              <a:t>Area of each floor = 430 m2 </a:t>
            </a:r>
          </a:p>
          <a:p>
            <a:pPr marL="285750" indent="-285750">
              <a:buFont typeface="Arial"/>
              <a:buChar char="•"/>
            </a:pPr>
            <a:r>
              <a:rPr lang="en-US" sz="1400" b="1" i="1" dirty="0" smtClean="0"/>
              <a:t>#of floors = 5 ( including parking)  </a:t>
            </a:r>
            <a:endParaRPr lang="en-US" sz="1400" b="1" i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000"/>
          <a:stretch/>
        </p:blipFill>
        <p:spPr>
          <a:xfrm>
            <a:off x="1524000" y="1618420"/>
            <a:ext cx="7086600" cy="3897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2611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09180" y="1269816"/>
            <a:ext cx="6324600" cy="1295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is green building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24885" y="2209800"/>
            <a:ext cx="3670915" cy="2438400"/>
          </a:xfrm>
          <a:prstGeom prst="rect">
            <a:avLst/>
          </a:prstGeom>
        </p:spPr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en-US" dirty="0"/>
              <a:t>High-performance building that reduces its environmental footprint through sustainable site selection and conservation of energy and resources, while improving the health and productivity of its occupants.</a:t>
            </a:r>
            <a:endParaRPr lang="en-US" dirty="0"/>
          </a:p>
        </p:txBody>
      </p:sp>
      <p:grpSp>
        <p:nvGrpSpPr>
          <p:cNvPr id="8" name="Group 32"/>
          <p:cNvGrpSpPr>
            <a:grpSpLocks/>
          </p:cNvGrpSpPr>
          <p:nvPr/>
        </p:nvGrpSpPr>
        <p:grpSpPr bwMode="auto">
          <a:xfrm>
            <a:off x="664906" y="381000"/>
            <a:ext cx="5410200" cy="533400"/>
            <a:chOff x="1152" y="1179"/>
            <a:chExt cx="3408" cy="419"/>
          </a:xfrm>
        </p:grpSpPr>
        <p:grpSp>
          <p:nvGrpSpPr>
            <p:cNvPr id="9" name="Group 4"/>
            <p:cNvGrpSpPr>
              <a:grpSpLocks/>
            </p:cNvGrpSpPr>
            <p:nvPr/>
          </p:nvGrpSpPr>
          <p:grpSpPr bwMode="auto">
            <a:xfrm>
              <a:off x="1152" y="1179"/>
              <a:ext cx="480" cy="419"/>
              <a:chOff x="1110" y="2656"/>
              <a:chExt cx="1549" cy="1351"/>
            </a:xfrm>
          </p:grpSpPr>
          <p:sp>
            <p:nvSpPr>
              <p:cNvPr id="13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4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5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680" y="1227"/>
              <a:ext cx="1097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dirty="0" smtClean="0"/>
                <a:t>Introduction</a:t>
              </a:r>
              <a:endParaRPr lang="en-US" sz="2400" dirty="0"/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755" y="0"/>
            <a:ext cx="40134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9675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12-20 at 3.12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667000"/>
            <a:ext cx="5334000" cy="3276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1371600" y="381000"/>
            <a:ext cx="838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u"/>
            </a:pPr>
            <a:r>
              <a:rPr lang="en-US" sz="2000" b="1" i="1" dirty="0" smtClean="0"/>
              <a:t>Geographical </a:t>
            </a:r>
            <a:r>
              <a:rPr lang="en-US" sz="2000" b="1" i="1" dirty="0"/>
              <a:t>and climatic conditions of Nablus City</a:t>
            </a:r>
          </a:p>
        </p:txBody>
      </p:sp>
      <p:sp>
        <p:nvSpPr>
          <p:cNvPr id="7" name="Rectangle 6"/>
          <p:cNvSpPr/>
          <p:nvPr/>
        </p:nvSpPr>
        <p:spPr>
          <a:xfrm>
            <a:off x="2819400" y="6096000"/>
            <a:ext cx="4020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Air temperatures for each month </a:t>
            </a:r>
          </a:p>
        </p:txBody>
      </p:sp>
      <p:sp>
        <p:nvSpPr>
          <p:cNvPr id="9" name="Rectangle 8"/>
          <p:cNvSpPr/>
          <p:nvPr/>
        </p:nvSpPr>
        <p:spPr>
          <a:xfrm>
            <a:off x="1600200" y="1371600"/>
            <a:ext cx="6629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Weather of Nablus City is wet and dry in summer; it is cold and rainy in winter. </a:t>
            </a:r>
            <a:endParaRPr lang="en-US" sz="2000" dirty="0" smtClean="0"/>
          </a:p>
          <a:p>
            <a:r>
              <a:rPr lang="en-US" sz="2000" dirty="0" smtClean="0"/>
              <a:t>Average air temperature =19.5(Co)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4876800" y="6096001"/>
            <a:ext cx="346692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 (Palestinian Statistics) 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1600200" y="914400"/>
            <a:ext cx="2819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000" dirty="0"/>
              <a:t>Air temperatures </a:t>
            </a:r>
          </a:p>
        </p:txBody>
      </p:sp>
    </p:spTree>
    <p:extLst>
      <p:ext uri="{BB962C8B-B14F-4D97-AF65-F5344CB8AC3E}">
        <p14:creationId xmlns:p14="http://schemas.microsoft.com/office/powerpoint/2010/main" val="18024772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2-20 at 3.55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661" y="2068443"/>
            <a:ext cx="5562600" cy="3581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Rectangle 2"/>
          <p:cNvSpPr/>
          <p:nvPr/>
        </p:nvSpPr>
        <p:spPr>
          <a:xfrm>
            <a:off x="3581400" y="5943600"/>
            <a:ext cx="22571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Relative humidity for each month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71600" y="228600"/>
            <a:ext cx="4190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400" b="1" i="1" dirty="0"/>
              <a:t>Relative humidity </a:t>
            </a:r>
          </a:p>
        </p:txBody>
      </p:sp>
      <p:sp>
        <p:nvSpPr>
          <p:cNvPr id="6" name="Rectangle 5"/>
          <p:cNvSpPr/>
          <p:nvPr/>
        </p:nvSpPr>
        <p:spPr>
          <a:xfrm>
            <a:off x="1600200" y="1066800"/>
            <a:ext cx="7239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As for the relative humidity in Nablus, the overall average annual up to (61%)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521910" y="90943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8437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335882"/>
              </p:ext>
            </p:extLst>
          </p:nvPr>
        </p:nvGraphicFramePr>
        <p:xfrm>
          <a:off x="1371600" y="2362200"/>
          <a:ext cx="5562601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35510"/>
                <a:gridCol w="1465417"/>
                <a:gridCol w="2661674"/>
              </a:tblGrid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level</a:t>
                      </a:r>
                      <a:endParaRPr lang="en-US" sz="1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RATING</a:t>
                      </a:r>
                      <a:endParaRPr lang="en-US" sz="1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TOTAL POINTS</a:t>
                      </a:r>
                      <a:endParaRPr lang="en-US" sz="1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****</a:t>
                      </a:r>
                      <a:endParaRPr lang="en-US" sz="1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Diamond</a:t>
                      </a:r>
                      <a:endParaRPr lang="en-US" sz="1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160 or more</a:t>
                      </a:r>
                      <a:endParaRPr lang="en-US" sz="1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***</a:t>
                      </a:r>
                      <a:endParaRPr lang="en-US" sz="1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Gold</a:t>
                      </a:r>
                      <a:endParaRPr lang="en-US" sz="1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140-159</a:t>
                      </a:r>
                      <a:endParaRPr lang="en-US" sz="1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**</a:t>
                      </a:r>
                      <a:endParaRPr lang="en-US" sz="1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Silver</a:t>
                      </a:r>
                      <a:endParaRPr lang="en-US" sz="1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120-139</a:t>
                      </a:r>
                      <a:endParaRPr lang="en-US" sz="1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*</a:t>
                      </a:r>
                      <a:endParaRPr lang="en-US" sz="1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Bronze</a:t>
                      </a:r>
                      <a:endParaRPr lang="en-US" sz="1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100-119</a:t>
                      </a:r>
                      <a:endParaRPr lang="en-US" sz="1800" b="1" i="0" u="none" strike="noStrike" dirty="0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295400" y="533400"/>
            <a:ext cx="2295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lang="en-US" sz="2400" b="1" u="sng" dirty="0" smtClean="0"/>
              <a:t>Future work</a:t>
            </a:r>
            <a:endParaRPr lang="en-US" sz="2400" b="1" u="sng" dirty="0"/>
          </a:p>
        </p:txBody>
      </p:sp>
    </p:spTree>
    <p:extLst>
      <p:ext uri="{BB962C8B-B14F-4D97-AF65-F5344CB8AC3E}">
        <p14:creationId xmlns:p14="http://schemas.microsoft.com/office/powerpoint/2010/main" val="34298628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95400" y="609600"/>
            <a:ext cx="708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358392" y="45471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-156777" y="9878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7133339" y="22265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10292" y="960726"/>
            <a:ext cx="7490708" cy="715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/>
              <a:t>The project will include a redesign of a </a:t>
            </a:r>
            <a:r>
              <a:rPr lang="en-US" sz="2000" i="1" dirty="0" smtClean="0"/>
              <a:t>current building, </a:t>
            </a:r>
            <a:r>
              <a:rPr lang="en-US" sz="2000" i="1" dirty="0"/>
              <a:t>and it will take into consideration the </a:t>
            </a:r>
            <a:r>
              <a:rPr lang="en-US" sz="2000" i="1" dirty="0" smtClean="0"/>
              <a:t>every item on green building.</a:t>
            </a:r>
            <a:endParaRPr lang="en-US" sz="2000" i="1" dirty="0"/>
          </a:p>
        </p:txBody>
      </p:sp>
      <p:sp>
        <p:nvSpPr>
          <p:cNvPr id="9" name="Rectangle 8"/>
          <p:cNvSpPr/>
          <p:nvPr/>
        </p:nvSpPr>
        <p:spPr>
          <a:xfrm>
            <a:off x="1297858" y="1813077"/>
            <a:ext cx="5257800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 marL="285750" indent="-285750">
              <a:buFont typeface="Wingdings" charset="2"/>
              <a:buChar char="ü"/>
            </a:pPr>
            <a:r>
              <a:rPr lang="en-US" b="1" i="1" dirty="0" smtClean="0"/>
              <a:t>Lighting </a:t>
            </a:r>
            <a:r>
              <a:rPr lang="en-US" b="1" i="1" dirty="0" smtClean="0"/>
              <a:t>( natural and artificial )</a:t>
            </a:r>
            <a:endParaRPr lang="en-US" b="1" i="1" dirty="0"/>
          </a:p>
          <a:p>
            <a:pPr marL="285750" indent="-285750">
              <a:buFont typeface="Wingdings" charset="2"/>
              <a:buChar char="ü"/>
            </a:pPr>
            <a:r>
              <a:rPr lang="en-US" b="1" i="1" dirty="0" smtClean="0"/>
              <a:t>Shading </a:t>
            </a:r>
            <a:r>
              <a:rPr lang="en-US" b="1" i="1" dirty="0"/>
              <a:t>and shadows.</a:t>
            </a:r>
          </a:p>
          <a:p>
            <a:pPr marL="285750" indent="-285750">
              <a:buFont typeface="Wingdings" charset="2"/>
              <a:buChar char="ü"/>
            </a:pPr>
            <a:r>
              <a:rPr lang="en-US" b="1" i="1" dirty="0" smtClean="0"/>
              <a:t>Noise </a:t>
            </a:r>
            <a:r>
              <a:rPr lang="en-US" b="1" i="1" dirty="0"/>
              <a:t>level (sound </a:t>
            </a:r>
            <a:r>
              <a:rPr lang="en-US" b="1" i="1" dirty="0" smtClean="0"/>
              <a:t>insulation using gypsum board)</a:t>
            </a:r>
          </a:p>
          <a:p>
            <a:pPr marL="285750" indent="-285750">
              <a:buFont typeface="Wingdings" charset="2"/>
              <a:buChar char="ü"/>
            </a:pPr>
            <a:r>
              <a:rPr lang="en-US" b="1" i="1" dirty="0" smtClean="0"/>
              <a:t>Weather </a:t>
            </a:r>
            <a:r>
              <a:rPr lang="en-US" b="1" i="1" dirty="0"/>
              <a:t>and wind direction. </a:t>
            </a:r>
          </a:p>
          <a:p>
            <a:pPr marL="285750" indent="-285750">
              <a:buFont typeface="Wingdings" charset="2"/>
              <a:buChar char="ü"/>
            </a:pPr>
            <a:r>
              <a:rPr lang="en-US" b="1" i="1" dirty="0" smtClean="0"/>
              <a:t>Ventilation</a:t>
            </a:r>
            <a:r>
              <a:rPr lang="en-US" b="1" i="1" dirty="0"/>
              <a:t>.</a:t>
            </a:r>
          </a:p>
          <a:p>
            <a:pPr marL="285750" indent="-285750">
              <a:buFont typeface="Wingdings" charset="2"/>
              <a:buChar char="ü"/>
            </a:pPr>
            <a:r>
              <a:rPr lang="en-US" b="1" i="1" dirty="0" smtClean="0"/>
              <a:t>Thermal insulation using fiberglass…)</a:t>
            </a:r>
            <a:endParaRPr lang="en-US" b="1" i="1" dirty="0"/>
          </a:p>
          <a:p>
            <a:pPr marL="285750" indent="-285750">
              <a:buFont typeface="Wingdings" charset="2"/>
              <a:buChar char="ü"/>
            </a:pPr>
            <a:r>
              <a:rPr lang="en-US" b="1" i="1" dirty="0" smtClean="0"/>
              <a:t>Solar </a:t>
            </a:r>
            <a:r>
              <a:rPr lang="en-US" b="1" i="1" dirty="0"/>
              <a:t>design (solar window and solar chimney)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295400" y="4675400"/>
            <a:ext cx="2731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b="1" dirty="0" smtClean="0">
                <a:solidFill>
                  <a:srgbClr val="000000"/>
                </a:solidFill>
              </a:rPr>
              <a:t>Grey </a:t>
            </a:r>
            <a:r>
              <a:rPr lang="en-US" b="1" dirty="0" smtClean="0">
                <a:solidFill>
                  <a:srgbClr val="000000"/>
                </a:solidFill>
              </a:rPr>
              <a:t>water recycling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2439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1752600"/>
            <a:ext cx="662940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pple Chancery"/>
                <a:cs typeface="Apple Chancery"/>
              </a:rPr>
              <a:t>T</a:t>
            </a:r>
            <a:r>
              <a:rPr lang="en-US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pple Chancery"/>
                <a:cs typeface="Apple Chancery"/>
              </a:rPr>
              <a:t>hank You</a:t>
            </a:r>
          </a:p>
          <a:p>
            <a:pPr algn="ctr"/>
            <a:r>
              <a:rPr lang="en-US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en-US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pple Chancery"/>
                <a:cs typeface="Apple Chancery"/>
              </a:rPr>
              <a:t>A</a:t>
            </a:r>
            <a:r>
              <a:rPr lang="en-US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pple Chancery"/>
                <a:cs typeface="Apple Chancery"/>
              </a:rPr>
              <a:t>ll</a:t>
            </a:r>
            <a:endParaRPr lang="en-US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pple Chancery"/>
              <a:cs typeface="Apple Chancery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998131"/>
            <a:ext cx="1905000" cy="385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603708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2" t="7454" b="3105"/>
          <a:stretch/>
        </p:blipFill>
        <p:spPr>
          <a:xfrm>
            <a:off x="1524000" y="1371600"/>
            <a:ext cx="5663142" cy="491260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-4916" y="1371600"/>
            <a:ext cx="5181600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38200" lvl="1" indent="-381000">
              <a:lnSpc>
                <a:spcPct val="90000"/>
              </a:lnSpc>
            </a:pPr>
            <a:r>
              <a:rPr lang="en-US" u="sng" dirty="0" smtClean="0"/>
              <a:t>6 </a:t>
            </a:r>
            <a:r>
              <a:rPr lang="en-US" u="sng" dirty="0"/>
              <a:t>Major Categories</a:t>
            </a:r>
            <a:r>
              <a:rPr lang="en-US" dirty="0"/>
              <a:t>:</a:t>
            </a:r>
          </a:p>
          <a:p>
            <a:pPr lvl="2">
              <a:lnSpc>
                <a:spcPct val="90000"/>
              </a:lnSpc>
            </a:pPr>
            <a:endParaRPr lang="en-US" dirty="0" smtClean="0"/>
          </a:p>
          <a:p>
            <a:pPr marL="1257300" lvl="2" indent="-342900">
              <a:lnSpc>
                <a:spcPct val="90000"/>
              </a:lnSpc>
              <a:buFontTx/>
              <a:buAutoNum type="arabicPeriod"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-4916" y="762000"/>
            <a:ext cx="6553200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38200" lvl="1" indent="-381000">
              <a:lnSpc>
                <a:spcPct val="90000"/>
              </a:lnSpc>
            </a:pPr>
            <a:r>
              <a:rPr lang="en-US" dirty="0" smtClean="0"/>
              <a:t>According to Palestinian green buildings guide we have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9618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62000" y="152400"/>
            <a:ext cx="6324600" cy="1295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Site sustainability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344238"/>
              </p:ext>
            </p:extLst>
          </p:nvPr>
        </p:nvGraphicFramePr>
        <p:xfrm>
          <a:off x="761998" y="1674759"/>
          <a:ext cx="6934201" cy="41084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0673"/>
                <a:gridCol w="1818846"/>
                <a:gridCol w="1818846"/>
                <a:gridCol w="1925836"/>
              </a:tblGrid>
              <a:tr h="20421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Items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Situation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Point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</a:tr>
              <a:tr h="2042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Use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Not use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4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Construction activity pollution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Prevention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Required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</a:tr>
              <a:tr h="2601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Site  selection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X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</a:tr>
              <a:tr h="2601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Building Accessibility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</a:tr>
              <a:tr h="2601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Site development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</a:tr>
              <a:tr h="4084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Outdoor thermal comfort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</a:tr>
              <a:tr h="2601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Urban heat island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</a:tr>
              <a:tr h="4084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Alternative transportation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</a:tr>
              <a:tr h="2601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Storm water design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</a:tr>
              <a:tr h="4374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Light pollution reduction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</a:tr>
              <a:tr h="233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Point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10" marR="4061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95179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0" y="152400"/>
            <a:ext cx="6324600" cy="1295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Water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efficiency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472014"/>
              </p:ext>
            </p:extLst>
          </p:nvPr>
        </p:nvGraphicFramePr>
        <p:xfrm>
          <a:off x="381000" y="1472381"/>
          <a:ext cx="7543800" cy="42032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84382"/>
                <a:gridCol w="1159448"/>
                <a:gridCol w="1849985"/>
                <a:gridCol w="1849985"/>
              </a:tblGrid>
              <a:tr h="30377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Items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Situation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Point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Use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Not use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7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EFFICINCY IN USING WATER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REQUIRED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65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Rain water harvesting  &amp; reuse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282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Waste gray water recycling reuse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282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Water system management, monitoring, metering &amp;control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282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Rationalization of cool water consumption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X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282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Rationalization the production of hot  water consumption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37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point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359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1" y="12290"/>
            <a:ext cx="6324600" cy="1295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Materials and resources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327842"/>
              </p:ext>
            </p:extLst>
          </p:nvPr>
        </p:nvGraphicFramePr>
        <p:xfrm>
          <a:off x="609600" y="1155289"/>
          <a:ext cx="7239001" cy="49421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41782"/>
                <a:gridCol w="1799073"/>
                <a:gridCol w="1799073"/>
                <a:gridCol w="1799073"/>
              </a:tblGrid>
              <a:tr h="17192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Items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Situation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Point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</a:tr>
              <a:tr h="2793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Use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Not use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</a:tr>
              <a:tr h="6611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Construction and operation waste management program 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REQUIRED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</a:tr>
              <a:tr h="4958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Hazardous materials elimination 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dirty="0">
                          <a:effectLst/>
                        </a:rPr>
                        <a:t> 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REQUIRED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</a:tr>
              <a:tr h="3305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Non polluting materials   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X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</a:tr>
              <a:tr h="2793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Local materials               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</a:tr>
              <a:tr h="3305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  Recycled materials 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</a:tr>
              <a:tr h="2793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Materials reuse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</a:tr>
              <a:tr h="4765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Rapidly renewable materials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</a:tr>
              <a:tr h="3305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Materials   durability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</a:tr>
              <a:tr h="2793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Building reuse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</a:tr>
              <a:tr h="4958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  Design for flexibility of use and disassembly 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</a:tr>
              <a:tr h="2793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point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sng" dirty="0">
                          <a:effectLst/>
                        </a:rPr>
                        <a:t>20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797" marR="5079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57884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304800"/>
            <a:ext cx="7086600" cy="1371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Indoor environment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quality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934179"/>
              </p:ext>
            </p:extLst>
          </p:nvPr>
        </p:nvGraphicFramePr>
        <p:xfrm>
          <a:off x="762000" y="1219200"/>
          <a:ext cx="7010398" cy="5488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0981"/>
                <a:gridCol w="1283293"/>
                <a:gridCol w="1282470"/>
                <a:gridCol w="2023654"/>
              </a:tblGrid>
              <a:tr h="238914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Items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Situation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Expected score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2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Used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Not use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965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Minimum IAQ  performance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X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Required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407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Smoking control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X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Required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696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Healthy ventilation delivery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X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407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Material emission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X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696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Car park air quality management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X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696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Thermal comfort &amp; controls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X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407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High frequency lighting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X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407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Daylight &amp; glare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X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407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View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X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407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Indoor noise pollution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X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696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Safe &amp; secure Environment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X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891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62280" algn="l"/>
                        </a:tabLst>
                      </a:pPr>
                      <a:r>
                        <a:rPr lang="en-US" sz="1600">
                          <a:effectLst/>
                        </a:rPr>
                        <a:t>	Total point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96048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0" y="152400"/>
            <a:ext cx="6324600" cy="1295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Energy efficiency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539449"/>
              </p:ext>
            </p:extLst>
          </p:nvPr>
        </p:nvGraphicFramePr>
        <p:xfrm>
          <a:off x="762001" y="1371602"/>
          <a:ext cx="7162800" cy="48005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0332"/>
                <a:gridCol w="1460482"/>
                <a:gridCol w="1460482"/>
                <a:gridCol w="1781504"/>
              </a:tblGrid>
              <a:tr h="300898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Item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Situation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Expected score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214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Used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Not used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233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Energy system planning in building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REQUIRED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2233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Achieve best energy consumption efficiency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REQUIRED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2233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planning  cooling system managing in building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REQUIRED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2233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Achieve minimum energy consumption efficiency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28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Renewable energy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2233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Use of energy efficient equipment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28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Smart building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08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9932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06EDCF3-81FC-4440-8672-DDD563044FE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4987</TotalTime>
  <Words>1053</Words>
  <Application>Microsoft Office PowerPoint</Application>
  <PresentationFormat>On-screen Show (4:3)</PresentationFormat>
  <Paragraphs>493</Paragraphs>
  <Slides>34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5" baseType="lpstr">
      <vt:lpstr>Apple Chancery</vt:lpstr>
      <vt:lpstr>Arial</vt:lpstr>
      <vt:lpstr>Calibri</vt:lpstr>
      <vt:lpstr>IrisUPC</vt:lpstr>
      <vt:lpstr>OceanSansMaori-Book</vt:lpstr>
      <vt:lpstr>Tahoma</vt:lpstr>
      <vt:lpstr>Times New Roman</vt:lpstr>
      <vt:lpstr>Trebuchet MS</vt:lpstr>
      <vt:lpstr>Wingdings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TALA</dc:creator>
  <cp:lastModifiedBy>Mo3Tasem TWeir</cp:lastModifiedBy>
  <cp:revision>276</cp:revision>
  <dcterms:created xsi:type="dcterms:W3CDTF">2012-01-03T12:05:23Z</dcterms:created>
  <dcterms:modified xsi:type="dcterms:W3CDTF">2014-05-13T10:37:50Z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TC300015829990</vt:lpwstr>
  </property>
</Properties>
</file>