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2" r:id="rId9"/>
    <p:sldId id="263" r:id="rId10"/>
    <p:sldId id="264" r:id="rId11"/>
    <p:sldId id="268" r:id="rId12"/>
    <p:sldId id="269" r:id="rId13"/>
    <p:sldId id="265" r:id="rId14"/>
    <p:sldId id="267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16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E3F24-9C91-47BE-85BF-41743A5184AA}" type="datetimeFigureOut">
              <a:rPr lang="en-US" smtClean="0"/>
              <a:pPr/>
              <a:t>5/21/2011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249D0-D2A3-4049-9783-D06448644C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E3F24-9C91-47BE-85BF-41743A5184AA}" type="datetimeFigureOut">
              <a:rPr lang="en-US" smtClean="0"/>
              <a:pPr/>
              <a:t>5/21/2011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249D0-D2A3-4049-9783-D06448644C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E3F24-9C91-47BE-85BF-41743A5184AA}" type="datetimeFigureOut">
              <a:rPr lang="en-US" smtClean="0"/>
              <a:pPr/>
              <a:t>5/21/2011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249D0-D2A3-4049-9783-D06448644C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E3F24-9C91-47BE-85BF-41743A5184AA}" type="datetimeFigureOut">
              <a:rPr lang="en-US" smtClean="0"/>
              <a:pPr/>
              <a:t>5/21/2011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249D0-D2A3-4049-9783-D06448644C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E3F24-9C91-47BE-85BF-41743A5184AA}" type="datetimeFigureOut">
              <a:rPr lang="en-US" smtClean="0"/>
              <a:pPr/>
              <a:t>5/21/2011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249D0-D2A3-4049-9783-D06448644C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E3F24-9C91-47BE-85BF-41743A5184AA}" type="datetimeFigureOut">
              <a:rPr lang="en-US" smtClean="0"/>
              <a:pPr/>
              <a:t>5/21/2011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249D0-D2A3-4049-9783-D06448644C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E3F24-9C91-47BE-85BF-41743A5184AA}" type="datetimeFigureOut">
              <a:rPr lang="en-US" smtClean="0"/>
              <a:pPr/>
              <a:t>5/21/2011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249D0-D2A3-4049-9783-D06448644C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E3F24-9C91-47BE-85BF-41743A5184AA}" type="datetimeFigureOut">
              <a:rPr lang="en-US" smtClean="0"/>
              <a:pPr/>
              <a:t>5/21/2011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249D0-D2A3-4049-9783-D06448644C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E3F24-9C91-47BE-85BF-41743A5184AA}" type="datetimeFigureOut">
              <a:rPr lang="en-US" smtClean="0"/>
              <a:pPr/>
              <a:t>5/21/2011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249D0-D2A3-4049-9783-D06448644C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E3F24-9C91-47BE-85BF-41743A5184AA}" type="datetimeFigureOut">
              <a:rPr lang="en-US" smtClean="0"/>
              <a:pPr/>
              <a:t>5/21/2011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249D0-D2A3-4049-9783-D06448644C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E3F24-9C91-47BE-85BF-41743A5184AA}" type="datetimeFigureOut">
              <a:rPr lang="en-US" smtClean="0"/>
              <a:pPr/>
              <a:t>5/21/2011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249D0-D2A3-4049-9783-D06448644C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grayscl/>
            <a:lum bright="68000" contrast="53000"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6E3F24-9C91-47BE-85BF-41743A5184AA}" type="datetimeFigureOut">
              <a:rPr lang="en-US" smtClean="0"/>
              <a:pPr/>
              <a:t>5/21/2011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1249D0-D2A3-4049-9783-D06448644C7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3400" y="152400"/>
            <a:ext cx="739140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pPr algn="ctr"/>
            <a:r>
              <a:rPr lang="en-US" sz="2000" b="1" dirty="0"/>
              <a:t>Developing evaluation method for Nablus Municipality Customer Service Center (CSC)</a:t>
            </a:r>
            <a:endParaRPr lang="en-US" sz="2000" dirty="0"/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048000" y="4648200"/>
            <a:ext cx="6096000" cy="2031325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r>
              <a:rPr lang="en-US" b="1" dirty="0" smtClean="0"/>
              <a:t>Prepared </a:t>
            </a:r>
            <a:r>
              <a:rPr lang="en-US" b="1" dirty="0"/>
              <a:t>By:</a:t>
            </a:r>
            <a:endParaRPr lang="en-US" dirty="0"/>
          </a:p>
          <a:p>
            <a:r>
              <a:rPr lang="en-US" b="1" dirty="0"/>
              <a:t/>
            </a:r>
            <a:br>
              <a:rPr lang="en-US" b="1" dirty="0"/>
            </a:br>
            <a:r>
              <a:rPr lang="en-US" b="1" dirty="0"/>
              <a:t>Lara Anton </a:t>
            </a:r>
            <a:r>
              <a:rPr lang="en-US" b="1" dirty="0" err="1"/>
              <a:t>Ghateet</a:t>
            </a:r>
            <a:endParaRPr lang="en-US" b="1" dirty="0"/>
          </a:p>
          <a:p>
            <a:r>
              <a:rPr lang="en-US" b="1" dirty="0" err="1"/>
              <a:t>Amr</a:t>
            </a:r>
            <a:r>
              <a:rPr lang="en-US" b="1" dirty="0"/>
              <a:t> </a:t>
            </a:r>
            <a:r>
              <a:rPr lang="en-US" b="1" dirty="0" err="1"/>
              <a:t>Tareq</a:t>
            </a:r>
            <a:r>
              <a:rPr lang="en-US" b="1" dirty="0"/>
              <a:t> </a:t>
            </a:r>
            <a:r>
              <a:rPr lang="en-US" b="1" dirty="0" err="1"/>
              <a:t>Abdallah</a:t>
            </a:r>
            <a:endParaRPr lang="en-US" b="1" dirty="0"/>
          </a:p>
          <a:p>
            <a:r>
              <a:rPr lang="en-US" b="1" dirty="0" err="1"/>
              <a:t>Isra</a:t>
            </a:r>
            <a:r>
              <a:rPr lang="en-US" b="1" dirty="0"/>
              <a:t>’ </a:t>
            </a:r>
            <a:r>
              <a:rPr lang="en-US" b="1" dirty="0" err="1"/>
              <a:t>Moa'yad</a:t>
            </a:r>
            <a:r>
              <a:rPr lang="en-US" b="1" dirty="0"/>
              <a:t> </a:t>
            </a:r>
            <a:r>
              <a:rPr lang="en-US" b="1" dirty="0" err="1"/>
              <a:t>Snober</a:t>
            </a:r>
            <a:endParaRPr lang="en-US" b="1" dirty="0"/>
          </a:p>
          <a:p>
            <a:r>
              <a:rPr lang="en-US" b="1" dirty="0"/>
              <a:t>Ahmad </a:t>
            </a:r>
            <a:r>
              <a:rPr lang="en-US" b="1" dirty="0" err="1"/>
              <a:t>Fuad</a:t>
            </a:r>
            <a:r>
              <a:rPr lang="en-US" b="1" dirty="0"/>
              <a:t> </a:t>
            </a:r>
            <a:r>
              <a:rPr lang="en-US" b="1" dirty="0" err="1"/>
              <a:t>Mahmoud</a:t>
            </a:r>
            <a:endParaRPr lang="en-US" b="1" dirty="0"/>
          </a:p>
          <a:p>
            <a:endParaRPr lang="en-US" dirty="0"/>
          </a:p>
        </p:txBody>
      </p:sp>
      <p:pic>
        <p:nvPicPr>
          <p:cNvPr id="11268" name="Picture 4" descr="F:\Graduation Project\Last copy of graduation project\Final Final Final Copy of PRoject\Service evaluation\lens14517191_1287545769class_of_2011_poster-p2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4419600"/>
            <a:ext cx="2209800" cy="2209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lowchart: Terminator 1"/>
          <p:cNvSpPr/>
          <p:nvPr/>
        </p:nvSpPr>
        <p:spPr>
          <a:xfrm>
            <a:off x="2819400" y="152400"/>
            <a:ext cx="2971800" cy="685800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Employees Evaluation</a:t>
            </a:r>
            <a:endParaRPr lang="en-US" dirty="0"/>
          </a:p>
        </p:txBody>
      </p:sp>
      <p:pic>
        <p:nvPicPr>
          <p:cNvPr id="3" name="Picture 2" descr="F:\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62545"/>
            <a:ext cx="3967080" cy="5695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F:\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1066800"/>
            <a:ext cx="3886200" cy="5579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lowchart: Terminator 1"/>
          <p:cNvSpPr/>
          <p:nvPr/>
        </p:nvSpPr>
        <p:spPr>
          <a:xfrm>
            <a:off x="2514600" y="0"/>
            <a:ext cx="3657600" cy="838200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Input screen</a:t>
            </a:r>
            <a:endParaRPr lang="en-US" dirty="0"/>
          </a:p>
        </p:txBody>
      </p:sp>
      <p:pic>
        <p:nvPicPr>
          <p:cNvPr id="3" name="صورة 2" descr="C:\Users\tec2000\Desktop\final report\current status\طلبات.bmp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143000"/>
            <a:ext cx="6515100" cy="521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lowchart: Terminator 1"/>
          <p:cNvSpPr/>
          <p:nvPr/>
        </p:nvSpPr>
        <p:spPr>
          <a:xfrm>
            <a:off x="2514600" y="0"/>
            <a:ext cx="3657600" cy="838200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Output screen</a:t>
            </a:r>
            <a:endParaRPr lang="en-US" dirty="0"/>
          </a:p>
        </p:txBody>
      </p:sp>
      <p:pic>
        <p:nvPicPr>
          <p:cNvPr id="3" name="صورة 3" descr="C:\Users\tec2000\Desktop\final report\current status\استعلام.bmp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066800"/>
            <a:ext cx="6349997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loud Callout 4"/>
          <p:cNvSpPr/>
          <p:nvPr/>
        </p:nvSpPr>
        <p:spPr>
          <a:xfrm>
            <a:off x="609600" y="1905000"/>
            <a:ext cx="2286000" cy="259080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External Situation</a:t>
            </a:r>
            <a:endParaRPr lang="en-US" dirty="0"/>
          </a:p>
        </p:txBody>
      </p:sp>
      <p:cxnSp>
        <p:nvCxnSpPr>
          <p:cNvPr id="6" name="Straight Connector 5"/>
          <p:cNvCxnSpPr>
            <a:stCxn id="5" idx="2"/>
          </p:cNvCxnSpPr>
          <p:nvPr/>
        </p:nvCxnSpPr>
        <p:spPr>
          <a:xfrm>
            <a:off x="2893695" y="3200400"/>
            <a:ext cx="137350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entagon 12"/>
          <p:cNvSpPr/>
          <p:nvPr/>
        </p:nvSpPr>
        <p:spPr>
          <a:xfrm>
            <a:off x="3505200" y="2895600"/>
            <a:ext cx="3048000" cy="6858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External evaluation</a:t>
            </a:r>
            <a:endParaRPr lang="en-US" dirty="0"/>
          </a:p>
        </p:txBody>
      </p:sp>
      <p:sp>
        <p:nvSpPr>
          <p:cNvPr id="15" name="Explosion 2 14"/>
          <p:cNvSpPr/>
          <p:nvPr/>
        </p:nvSpPr>
        <p:spPr>
          <a:xfrm>
            <a:off x="6629400" y="2057400"/>
            <a:ext cx="2819400" cy="2590800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No Tools for external evaluation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F:\Graduation Project\Last copy of graduation project\Final Final Final Copy of PRoject\Service evaluation\good-service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0617"/>
            <a:ext cx="5257800" cy="4977383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 rot="20269619">
            <a:off x="3806107" y="1103516"/>
            <a:ext cx="481740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Improvement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Notched Right Arrow 3"/>
          <p:cNvSpPr/>
          <p:nvPr/>
        </p:nvSpPr>
        <p:spPr>
          <a:xfrm rot="19614217">
            <a:off x="5133398" y="2071176"/>
            <a:ext cx="3460128" cy="1143000"/>
          </a:xfrm>
          <a:prstGeom prst="notchedRightArrow">
            <a:avLst/>
          </a:prstGeom>
          <a:solidFill>
            <a:srgbClr val="CC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Notched Right Arrow 4"/>
          <p:cNvSpPr/>
          <p:nvPr/>
        </p:nvSpPr>
        <p:spPr>
          <a:xfrm rot="19614217">
            <a:off x="5771843" y="3286387"/>
            <a:ext cx="2680990" cy="1004797"/>
          </a:xfrm>
          <a:prstGeom prst="notched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Notched Right Arrow 6"/>
          <p:cNvSpPr/>
          <p:nvPr/>
        </p:nvSpPr>
        <p:spPr>
          <a:xfrm rot="19614217">
            <a:off x="6498242" y="4570408"/>
            <a:ext cx="1946646" cy="935305"/>
          </a:xfrm>
          <a:prstGeom prst="notched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1905000" y="2819400"/>
            <a:ext cx="5943600" cy="2209800"/>
            <a:chOff x="1981200" y="1676400"/>
            <a:chExt cx="5943600" cy="2209800"/>
          </a:xfrm>
        </p:grpSpPr>
        <p:sp>
          <p:nvSpPr>
            <p:cNvPr id="2" name="Line Callout 2 1"/>
            <p:cNvSpPr/>
            <p:nvPr/>
          </p:nvSpPr>
          <p:spPr>
            <a:xfrm>
              <a:off x="6019800" y="3048000"/>
              <a:ext cx="1905000" cy="762000"/>
            </a:xfrm>
            <a:prstGeom prst="borderCallout2">
              <a:avLst>
                <a:gd name="adj1" fmla="val 18750"/>
                <a:gd name="adj2" fmla="val -8333"/>
                <a:gd name="adj3" fmla="val 18750"/>
                <a:gd name="adj4" fmla="val -16667"/>
                <a:gd name="adj5" fmla="val -179242"/>
                <a:gd name="adj6" fmla="val -1713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External</a:t>
              </a:r>
              <a:endParaRPr lang="en-US" dirty="0"/>
            </a:p>
          </p:txBody>
        </p:sp>
        <p:sp>
          <p:nvSpPr>
            <p:cNvPr id="4" name="Line Callout 2 3"/>
            <p:cNvSpPr/>
            <p:nvPr/>
          </p:nvSpPr>
          <p:spPr>
            <a:xfrm>
              <a:off x="2286000" y="3124200"/>
              <a:ext cx="1981200" cy="762000"/>
            </a:xfrm>
            <a:prstGeom prst="borderCallout2">
              <a:avLst>
                <a:gd name="adj1" fmla="val 18750"/>
                <a:gd name="adj2" fmla="val -8333"/>
                <a:gd name="adj3" fmla="val 18750"/>
                <a:gd name="adj4" fmla="val -16667"/>
                <a:gd name="adj5" fmla="val -188197"/>
                <a:gd name="adj6" fmla="val -16608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Internal</a:t>
              </a:r>
              <a:endParaRPr lang="en-US" dirty="0"/>
            </a:p>
          </p:txBody>
        </p:sp>
        <p:cxnSp>
          <p:nvCxnSpPr>
            <p:cNvPr id="6" name="Straight Connector 5"/>
            <p:cNvCxnSpPr/>
            <p:nvPr/>
          </p:nvCxnSpPr>
          <p:spPr>
            <a:xfrm rot="10800000">
              <a:off x="1981200" y="1676400"/>
              <a:ext cx="37338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Line Callout 3 (Border and Accent Bar) 13"/>
          <p:cNvSpPr/>
          <p:nvPr/>
        </p:nvSpPr>
        <p:spPr>
          <a:xfrm>
            <a:off x="3657600" y="609600"/>
            <a:ext cx="2895600" cy="1143000"/>
          </a:xfrm>
          <a:prstGeom prst="accentBorderCallout3">
            <a:avLst>
              <a:gd name="adj1" fmla="val 18750"/>
              <a:gd name="adj2" fmla="val -8333"/>
              <a:gd name="adj3" fmla="val 18750"/>
              <a:gd name="adj4" fmla="val -16667"/>
              <a:gd name="adj5" fmla="val 152537"/>
              <a:gd name="adj6" fmla="val -16667"/>
              <a:gd name="adj7" fmla="val 194157"/>
              <a:gd name="adj8" fmla="val -26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Improvement &amp; Results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30480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External Improvement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2133600"/>
            <a:ext cx="7848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 Adopting Kano method and external evaluation has been done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 Prior Matrix tool is also used for the external evaluation</a:t>
            </a:r>
            <a:br>
              <a:rPr lang="en-US" dirty="0" smtClean="0"/>
            </a:br>
            <a:r>
              <a:rPr lang="en-US" dirty="0" smtClean="0"/>
              <a:t>  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33600" y="0"/>
            <a:ext cx="3773341" cy="923330"/>
          </a:xfrm>
          <a:prstGeom prst="rect">
            <a:avLst/>
          </a:prstGeom>
          <a:solidFill>
            <a:srgbClr val="00B0F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Introduction</a:t>
            </a:r>
            <a:endParaRPr lang="en-U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" y="1371600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(CSC) is one of the most important facilities in any place because of the services that provide to the public in general.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04800" y="2362200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Because of this importance these facilities should be well organized for the great goal which is Customer satisfaction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81000" y="3352800"/>
            <a:ext cx="678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(CSCs) to insure their goals they use and develop various tools and methods to measure service satisfaction   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57200" y="4419600"/>
            <a:ext cx="662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this project Kano method and Prior Matrix and some other </a:t>
            </a:r>
            <a:r>
              <a:rPr lang="en-US" dirty="0" err="1" smtClean="0"/>
              <a:t>techniqus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381000" y="0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3600" b="1" i="0" u="none" strike="noStrike" kern="1200" cap="none" spc="0" normalizeH="0" baseline="0" noProof="0" smtClean="0">
                <a:ln>
                  <a:noFill/>
                </a:ln>
                <a:solidFill>
                  <a:srgbClr val="9C483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mic Sans MS" pitchFamily="66" charset="0"/>
                <a:ea typeface="+mj-ea"/>
                <a:cs typeface="+mj-cs"/>
              </a:rPr>
              <a:t>Project Objectives</a:t>
            </a:r>
            <a:endParaRPr kumimoji="0" lang="fr-CA" sz="3600" b="1" i="0" u="none" strike="noStrike" kern="1200" cap="none" spc="0" normalizeH="0" baseline="0" noProof="0" dirty="0" smtClean="0">
              <a:ln>
                <a:noFill/>
              </a:ln>
              <a:solidFill>
                <a:srgbClr val="9C483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3" name="Right Arrow 2"/>
          <p:cNvSpPr/>
          <p:nvPr/>
        </p:nvSpPr>
        <p:spPr>
          <a:xfrm>
            <a:off x="0" y="1219200"/>
            <a:ext cx="1447800" cy="685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ight Arrow 3"/>
          <p:cNvSpPr/>
          <p:nvPr/>
        </p:nvSpPr>
        <p:spPr>
          <a:xfrm>
            <a:off x="0" y="2133600"/>
            <a:ext cx="1447800" cy="685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>
            <a:off x="0" y="3200400"/>
            <a:ext cx="1447800" cy="685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/>
          <p:cNvSpPr/>
          <p:nvPr/>
        </p:nvSpPr>
        <p:spPr>
          <a:xfrm>
            <a:off x="0" y="4267200"/>
            <a:ext cx="1447800" cy="685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/>
          <p:cNvSpPr/>
          <p:nvPr/>
        </p:nvSpPr>
        <p:spPr>
          <a:xfrm>
            <a:off x="0" y="5257800"/>
            <a:ext cx="1447800" cy="685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752600" y="1143000"/>
            <a:ext cx="49530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Build evaluation tools and techniques for (CSC)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752600" y="2133600"/>
            <a:ext cx="49530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Improve the impact of performance for (CSC)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752600" y="3124200"/>
            <a:ext cx="49530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Improving the internal reporting system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752600" y="4267200"/>
            <a:ext cx="49530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Building and evaluating External attributes 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752600" y="5181600"/>
            <a:ext cx="49530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Provide Recommendations and solutions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 txBox="1">
            <a:spLocks/>
          </p:cNvSpPr>
          <p:nvPr/>
        </p:nvSpPr>
        <p:spPr>
          <a:xfrm>
            <a:off x="381000" y="0"/>
            <a:ext cx="8229600" cy="86836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smtClean="0">
                <a:ln>
                  <a:noFill/>
                </a:ln>
                <a:solidFill>
                  <a:srgbClr val="9C483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mic Sans MS" pitchFamily="66" charset="0"/>
                <a:ea typeface="+mj-ea"/>
                <a:cs typeface="+mj-cs"/>
              </a:rPr>
              <a:t>Methodology</a:t>
            </a:r>
            <a:endParaRPr kumimoji="0" lang="fr-CA" sz="3600" b="1" i="0" u="none" strike="noStrike" kern="1200" cap="none" spc="0" normalizeH="0" baseline="0" noProof="0" dirty="0" smtClean="0">
              <a:ln>
                <a:noFill/>
              </a:ln>
              <a:solidFill>
                <a:srgbClr val="9C483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5" name="Pentagon 4"/>
          <p:cNvSpPr/>
          <p:nvPr/>
        </p:nvSpPr>
        <p:spPr>
          <a:xfrm>
            <a:off x="0" y="762000"/>
            <a:ext cx="6096000" cy="5334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Problem Definition</a:t>
            </a:r>
            <a:endParaRPr lang="en-US" dirty="0"/>
          </a:p>
        </p:txBody>
      </p:sp>
      <p:sp>
        <p:nvSpPr>
          <p:cNvPr id="7" name="Pentagon 6"/>
          <p:cNvSpPr/>
          <p:nvPr/>
        </p:nvSpPr>
        <p:spPr>
          <a:xfrm>
            <a:off x="762000" y="1524000"/>
            <a:ext cx="6096000" cy="6096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dirty="0"/>
              <a:t> </a:t>
            </a:r>
          </a:p>
          <a:p>
            <a:pPr algn="ctr"/>
            <a:r>
              <a:rPr lang="en-US" dirty="0" smtClean="0"/>
              <a:t>Research for evaluation tools and techniques</a:t>
            </a:r>
            <a:endParaRPr lang="en-US" dirty="0"/>
          </a:p>
        </p:txBody>
      </p:sp>
      <p:sp>
        <p:nvSpPr>
          <p:cNvPr id="8" name="Pentagon 7"/>
          <p:cNvSpPr/>
          <p:nvPr/>
        </p:nvSpPr>
        <p:spPr>
          <a:xfrm>
            <a:off x="1752600" y="2438400"/>
            <a:ext cx="6096000" cy="5334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 Collection</a:t>
            </a:r>
            <a:endParaRPr lang="en-US" dirty="0"/>
          </a:p>
        </p:txBody>
      </p:sp>
      <p:sp>
        <p:nvSpPr>
          <p:cNvPr id="9" name="Pentagon 8"/>
          <p:cNvSpPr/>
          <p:nvPr/>
        </p:nvSpPr>
        <p:spPr>
          <a:xfrm>
            <a:off x="3048000" y="3352800"/>
            <a:ext cx="6096000" cy="5334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dirty="0"/>
              <a:t> </a:t>
            </a:r>
            <a:r>
              <a:rPr lang="en-US" dirty="0" smtClean="0"/>
              <a:t>Data Analysis.</a:t>
            </a:r>
            <a:endParaRPr lang="en-US" dirty="0"/>
          </a:p>
          <a:p>
            <a:pPr algn="ctr"/>
            <a:endParaRPr lang="en-US" dirty="0"/>
          </a:p>
        </p:txBody>
      </p:sp>
      <p:sp>
        <p:nvSpPr>
          <p:cNvPr id="10" name="Pentagon 9"/>
          <p:cNvSpPr/>
          <p:nvPr/>
        </p:nvSpPr>
        <p:spPr>
          <a:xfrm>
            <a:off x="1828800" y="4419600"/>
            <a:ext cx="6096000" cy="5334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dirty="0"/>
              <a:t> </a:t>
            </a:r>
            <a:r>
              <a:rPr lang="en-US" dirty="0" smtClean="0"/>
              <a:t>Improving and generating solutions</a:t>
            </a:r>
            <a:endParaRPr lang="en-US" dirty="0"/>
          </a:p>
          <a:p>
            <a:pPr algn="ctr"/>
            <a:endParaRPr lang="en-US" dirty="0"/>
          </a:p>
        </p:txBody>
      </p:sp>
      <p:sp>
        <p:nvSpPr>
          <p:cNvPr id="11" name="Pentagon 10"/>
          <p:cNvSpPr/>
          <p:nvPr/>
        </p:nvSpPr>
        <p:spPr>
          <a:xfrm>
            <a:off x="762000" y="5257800"/>
            <a:ext cx="6096000" cy="5334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Results Presentation</a:t>
            </a:r>
            <a:endParaRPr lang="en-US" dirty="0"/>
          </a:p>
        </p:txBody>
      </p:sp>
      <p:sp>
        <p:nvSpPr>
          <p:cNvPr id="12" name="Pentagon 11"/>
          <p:cNvSpPr/>
          <p:nvPr/>
        </p:nvSpPr>
        <p:spPr>
          <a:xfrm>
            <a:off x="0" y="6324600"/>
            <a:ext cx="6096000" cy="5334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dirty="0"/>
              <a:t> </a:t>
            </a:r>
            <a:r>
              <a:rPr lang="en-US" dirty="0" smtClean="0"/>
              <a:t>Recommendations</a:t>
            </a:r>
            <a:endParaRPr lang="en-US" dirty="0"/>
          </a:p>
          <a:p>
            <a:pPr algn="ctr"/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2362200"/>
            <a:ext cx="91440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9C483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Case study Description</a:t>
            </a:r>
          </a:p>
          <a:p>
            <a:pPr algn="ctr"/>
            <a:r>
              <a:rPr lang="en-US" sz="5400" b="1" dirty="0" smtClean="0">
                <a:solidFill>
                  <a:srgbClr val="9C483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and Results</a:t>
            </a:r>
            <a:endParaRPr lang="ar-EG" sz="5400" b="1" dirty="0">
              <a:solidFill>
                <a:srgbClr val="9C483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57400" y="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2400" b="1" dirty="0" smtClean="0">
                <a:solidFill>
                  <a:srgbClr val="9C483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Customer Service center General Description</a:t>
            </a:r>
            <a:endParaRPr lang="en-US" sz="2400" dirty="0"/>
          </a:p>
        </p:txBody>
      </p:sp>
      <p:pic>
        <p:nvPicPr>
          <p:cNvPr id="3" name="Picture 2" descr="I:\project picture 1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447800"/>
            <a:ext cx="7643812" cy="407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667000" y="0"/>
            <a:ext cx="3810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9C483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Current Situation</a:t>
            </a:r>
            <a:endParaRPr lang="en-US" sz="3200" dirty="0"/>
          </a:p>
        </p:txBody>
      </p:sp>
      <p:sp>
        <p:nvSpPr>
          <p:cNvPr id="3" name="Left-Right-Up Arrow 2"/>
          <p:cNvSpPr/>
          <p:nvPr/>
        </p:nvSpPr>
        <p:spPr>
          <a:xfrm rot="10800000">
            <a:off x="2819400" y="838200"/>
            <a:ext cx="3429000" cy="1676400"/>
          </a:xfrm>
          <a:prstGeom prst="leftRigh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410" name="Picture 2" descr="F:\Graduation Project\Last copy of graduation project\Final Final Final Copy of PRoject\Service evaluation\internal-v-external-sign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2971800"/>
            <a:ext cx="6172770" cy="2590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loud Callout 4"/>
          <p:cNvSpPr/>
          <p:nvPr/>
        </p:nvSpPr>
        <p:spPr>
          <a:xfrm>
            <a:off x="228600" y="1905000"/>
            <a:ext cx="2286000" cy="259080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Internal Situation</a:t>
            </a:r>
            <a:endParaRPr lang="en-US" dirty="0"/>
          </a:p>
        </p:txBody>
      </p:sp>
      <p:cxnSp>
        <p:nvCxnSpPr>
          <p:cNvPr id="36" name="Straight Connector 35"/>
          <p:cNvCxnSpPr>
            <a:stCxn id="5" idx="2"/>
          </p:cNvCxnSpPr>
          <p:nvPr/>
        </p:nvCxnSpPr>
        <p:spPr>
          <a:xfrm>
            <a:off x="2512695" y="3200400"/>
            <a:ext cx="152590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rot="5400000" flipH="1" flipV="1">
            <a:off x="2895600" y="2133600"/>
            <a:ext cx="2286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rot="5400000" flipH="1" flipV="1">
            <a:off x="3581400" y="3657600"/>
            <a:ext cx="914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4038600" y="990600"/>
            <a:ext cx="1447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>
            <a:off x="3962400" y="3200400"/>
            <a:ext cx="1447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Flowchart: Stored Data 45"/>
          <p:cNvSpPr/>
          <p:nvPr/>
        </p:nvSpPr>
        <p:spPr>
          <a:xfrm>
            <a:off x="5638800" y="609600"/>
            <a:ext cx="2438400" cy="762000"/>
          </a:xfrm>
          <a:prstGeom prst="flowChartOnlineStora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Productivity Reporting </a:t>
            </a:r>
            <a:endParaRPr lang="en-US" dirty="0"/>
          </a:p>
        </p:txBody>
      </p:sp>
      <p:sp>
        <p:nvSpPr>
          <p:cNvPr id="47" name="Flowchart: Stored Data 46"/>
          <p:cNvSpPr/>
          <p:nvPr/>
        </p:nvSpPr>
        <p:spPr>
          <a:xfrm>
            <a:off x="5638800" y="2819400"/>
            <a:ext cx="2438400" cy="762000"/>
          </a:xfrm>
          <a:prstGeom prst="flowChartOnlineStora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Employees evaluation</a:t>
            </a:r>
            <a:endParaRPr lang="en-US" dirty="0"/>
          </a:p>
        </p:txBody>
      </p:sp>
      <p:cxnSp>
        <p:nvCxnSpPr>
          <p:cNvPr id="50" name="Straight Connector 49"/>
          <p:cNvCxnSpPr/>
          <p:nvPr/>
        </p:nvCxnSpPr>
        <p:spPr>
          <a:xfrm rot="5400000">
            <a:off x="3352800" y="4724400"/>
            <a:ext cx="1371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>
            <a:off x="4114800" y="5410200"/>
            <a:ext cx="1524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Flowchart: Stored Data 55"/>
          <p:cNvSpPr/>
          <p:nvPr/>
        </p:nvSpPr>
        <p:spPr>
          <a:xfrm>
            <a:off x="5791200" y="4953000"/>
            <a:ext cx="2438400" cy="762000"/>
          </a:xfrm>
          <a:prstGeom prst="flowChartOnlineStora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 screens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lowchart: Terminator 1"/>
          <p:cNvSpPr/>
          <p:nvPr/>
        </p:nvSpPr>
        <p:spPr>
          <a:xfrm>
            <a:off x="2819400" y="152400"/>
            <a:ext cx="2971800" cy="685800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Productivity Reporting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205</Words>
  <Application>Microsoft Office PowerPoint</Application>
  <PresentationFormat>On-screen Show (4:3)</PresentationFormat>
  <Paragraphs>48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MT2X.COM</dc:creator>
  <cp:lastModifiedBy>MT2X.COM</cp:lastModifiedBy>
  <cp:revision>26</cp:revision>
  <dcterms:created xsi:type="dcterms:W3CDTF">2011-05-21T08:13:23Z</dcterms:created>
  <dcterms:modified xsi:type="dcterms:W3CDTF">2011-05-21T10:52:09Z</dcterms:modified>
</cp:coreProperties>
</file>