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1" r:id="rId1"/>
    <p:sldMasterId id="2147483826" r:id="rId2"/>
  </p:sldMasterIdLst>
  <p:notesMasterIdLst>
    <p:notesMasterId r:id="rId38"/>
  </p:notesMasterIdLst>
  <p:handoutMasterIdLst>
    <p:handoutMasterId r:id="rId39"/>
  </p:handoutMasterIdLst>
  <p:sldIdLst>
    <p:sldId id="313" r:id="rId3"/>
    <p:sldId id="256" r:id="rId4"/>
    <p:sldId id="257" r:id="rId5"/>
    <p:sldId id="258" r:id="rId6"/>
    <p:sldId id="262" r:id="rId7"/>
    <p:sldId id="263" r:id="rId8"/>
    <p:sldId id="264" r:id="rId9"/>
    <p:sldId id="265" r:id="rId10"/>
    <p:sldId id="268" r:id="rId11"/>
    <p:sldId id="266" r:id="rId12"/>
    <p:sldId id="267" r:id="rId13"/>
    <p:sldId id="269" r:id="rId14"/>
    <p:sldId id="271" r:id="rId15"/>
    <p:sldId id="273" r:id="rId16"/>
    <p:sldId id="272" r:id="rId17"/>
    <p:sldId id="308" r:id="rId18"/>
    <p:sldId id="309" r:id="rId19"/>
    <p:sldId id="310" r:id="rId20"/>
    <p:sldId id="297" r:id="rId21"/>
    <p:sldId id="304" r:id="rId22"/>
    <p:sldId id="311" r:id="rId23"/>
    <p:sldId id="314" r:id="rId24"/>
    <p:sldId id="318" r:id="rId25"/>
    <p:sldId id="319" r:id="rId26"/>
    <p:sldId id="299" r:id="rId27"/>
    <p:sldId id="312" r:id="rId28"/>
    <p:sldId id="306" r:id="rId29"/>
    <p:sldId id="300" r:id="rId30"/>
    <p:sldId id="301" r:id="rId31"/>
    <p:sldId id="302" r:id="rId32"/>
    <p:sldId id="296" r:id="rId33"/>
    <p:sldId id="315" r:id="rId34"/>
    <p:sldId id="316" r:id="rId35"/>
    <p:sldId id="317" r:id="rId36"/>
    <p:sldId id="26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7133" autoAdjust="0"/>
  </p:normalViewPr>
  <p:slideViewPr>
    <p:cSldViewPr>
      <p:cViewPr varScale="1">
        <p:scale>
          <a:sx n="71" d="100"/>
          <a:sy n="71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7CC36-86AB-4EF9-ACE7-9E68F297D571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0FE0D-E127-4BED-B662-296C39667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4779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361A6-D435-4081-BAF4-9AF9FA7F41CA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65A2F-5B39-4320-9170-073A13FE33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0677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65A2F-5B39-4320-9170-073A13FE335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4927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D06D-4FCC-4340-9822-0FB69260C88C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7264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4C6A-487D-4919-94EC-35BA125148BC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2027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E0DF-961B-472B-98D7-448E5D8AF69B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5903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25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705C-3F35-47AA-B858-EF8BCA46A02D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2234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F02F-9944-4A13-B168-A2F6914FF3D7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7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6FA1-6241-4CEF-9AEF-F1C9B064753F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1335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F6632-3E8E-4109-AB07-638334CE2A00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2805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2CBA-0FC8-4ED0-98CA-0571DDE0EB0B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5238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AEDB-6808-4DF2-B332-38B0F24D1AA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5022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DB5B6-D473-4AC1-B647-FFA7B862CD50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599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296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hdr="0"/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4FB249F-3465-48DF-BB59-772661A4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2786058"/>
            <a:ext cx="8229600" cy="30718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Department of Electrical and Telecommunication Engineering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wireless power transfer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22" descr="C:\Users\mms\Desktop\an-najah-logo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14678" y="428604"/>
            <a:ext cx="271464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and Technologies of WPT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Near-field techniques</a:t>
            </a:r>
          </a:p>
          <a:p>
            <a:pPr lvl="1" algn="l" rtl="0">
              <a:buFont typeface="Wingdings" pitchFamily="2" charset="2"/>
              <a:buChar char="q"/>
            </a:pPr>
            <a:r>
              <a:rPr lang="en-US" dirty="0" smtClean="0"/>
              <a:t>Inductive Coupling</a:t>
            </a:r>
          </a:p>
          <a:p>
            <a:pPr lvl="1" algn="l" rtl="0">
              <a:buFont typeface="Wingdings" pitchFamily="2" charset="2"/>
              <a:buChar char="q"/>
            </a:pPr>
            <a:r>
              <a:rPr lang="en-US" dirty="0" smtClean="0"/>
              <a:t>Resonant Inductive Coupling</a:t>
            </a:r>
          </a:p>
          <a:p>
            <a:pPr lvl="1" algn="l" rtl="0">
              <a:buFont typeface="Wingdings" pitchFamily="2" charset="2"/>
              <a:buChar char="q"/>
            </a:pPr>
            <a:r>
              <a:rPr lang="en-US" dirty="0" smtClean="0"/>
              <a:t>Air Ionization</a:t>
            </a:r>
          </a:p>
          <a:p>
            <a:pPr algn="l" rtl="0"/>
            <a:r>
              <a:rPr lang="en-US" dirty="0" smtClean="0"/>
              <a:t>Far-field techniques</a:t>
            </a:r>
          </a:p>
          <a:p>
            <a:pPr lvl="1" algn="l" rtl="0">
              <a:buFont typeface="Wingdings" pitchFamily="2" charset="2"/>
              <a:buChar char="q"/>
            </a:pPr>
            <a:r>
              <a:rPr lang="en-US" dirty="0" smtClean="0"/>
              <a:t>Microwave Power Transmission (MPT)</a:t>
            </a:r>
          </a:p>
          <a:p>
            <a:pPr lvl="1" algn="l" rtl="0">
              <a:buFont typeface="Wingdings" pitchFamily="2" charset="2"/>
              <a:buChar char="q"/>
            </a:pPr>
            <a:r>
              <a:rPr lang="en-US" dirty="0" smtClean="0"/>
              <a:t>LASER power transmission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Wireless Power Transmission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Inductive coupling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Primary and secondary coils are not connected with wires.</a:t>
            </a:r>
          </a:p>
          <a:p>
            <a:pPr algn="l" rtl="0"/>
            <a:r>
              <a:rPr lang="en-US" dirty="0" smtClean="0"/>
              <a:t>Energy transfer is due to Mutual Induction</a:t>
            </a:r>
          </a:p>
          <a:p>
            <a:pPr lvl="1" algn="l" rtl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Wireless Power Transmission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23-Aug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3733800"/>
            <a:ext cx="4343400" cy="270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0"/>
            <a:ext cx="6798734" cy="13038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Inductive coupling (</a:t>
            </a:r>
            <a:r>
              <a:rPr lang="en-US" dirty="0" err="1" smtClean="0"/>
              <a:t>cont</a:t>
            </a:r>
            <a:r>
              <a:rPr lang="en-US" dirty="0" smtClean="0"/>
              <a:t>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265" y="2332567"/>
            <a:ext cx="7498080" cy="27432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Transformer is an example.</a:t>
            </a:r>
          </a:p>
          <a:p>
            <a:pPr algn="l" rtl="0"/>
            <a:r>
              <a:rPr lang="en-US" dirty="0" smtClean="0"/>
              <a:t>Energy transfer devices are usually air-cored.</a:t>
            </a:r>
          </a:p>
          <a:p>
            <a:pPr algn="l" rtl="0"/>
            <a:r>
              <a:rPr lang="en-US" dirty="0" smtClean="0"/>
              <a:t>Wireless Charging Pad(WCP),electric brushes are some examples.</a:t>
            </a:r>
          </a:p>
          <a:p>
            <a:pPr algn="l" rtl="0"/>
            <a:r>
              <a:rPr lang="en-US" dirty="0" smtClean="0"/>
              <a:t>The primary coil and the secondary coil have to be kept very near to each other.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73635" cy="10010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Resonance Inductive Coupling(RIC)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357430"/>
            <a:ext cx="7498080" cy="26670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Combination of inductive coupling and resonance</a:t>
            </a:r>
          </a:p>
          <a:p>
            <a:pPr algn="l" rtl="0"/>
            <a:r>
              <a:rPr lang="en-US" dirty="0" smtClean="0"/>
              <a:t>Resonance makes two objects interact very strongly</a:t>
            </a:r>
          </a:p>
          <a:p>
            <a:pPr algn="l" rtl="0"/>
            <a:r>
              <a:rPr lang="en-US" dirty="0" smtClean="0"/>
              <a:t>Inductance induces current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 descr="23-Aug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4277032"/>
            <a:ext cx="3810000" cy="258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resonance in RIC?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193" y="2438400"/>
            <a:ext cx="7498080" cy="4343400"/>
          </a:xfrm>
        </p:spPr>
        <p:txBody>
          <a:bodyPr/>
          <a:lstStyle/>
          <a:p>
            <a:pPr algn="l" rtl="0"/>
            <a:r>
              <a:rPr lang="en-US" dirty="0" smtClean="0"/>
              <a:t>Coil provides the inductance</a:t>
            </a:r>
          </a:p>
          <a:p>
            <a:pPr algn="l" rtl="0"/>
            <a:r>
              <a:rPr lang="en-US" dirty="0" smtClean="0"/>
              <a:t>Capacitor is connected parallel to the coil</a:t>
            </a:r>
          </a:p>
          <a:p>
            <a:pPr algn="l" rtl="0"/>
            <a:r>
              <a:rPr lang="en-US" dirty="0" smtClean="0"/>
              <a:t>Energy will be shifting back and forth between magnetic field surrounding the coil and electric field around the capacitor</a:t>
            </a:r>
          </a:p>
          <a:p>
            <a:pPr algn="l" rtl="0"/>
            <a:r>
              <a:rPr lang="en-US" dirty="0" smtClean="0"/>
              <a:t>Radiation loss will be negligible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diagram of RIC</a:t>
            </a:r>
            <a:endParaRPr lang="en-US" dirty="0"/>
          </a:p>
        </p:txBody>
      </p:sp>
      <p:pic>
        <p:nvPicPr>
          <p:cNvPr id="7" name="Content Placeholder 6" descr="22-Aug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61504"/>
            <a:ext cx="8229600" cy="438591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5/13/2015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WiTricity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428736"/>
            <a:ext cx="7498080" cy="4343400"/>
          </a:xfrm>
        </p:spPr>
        <p:txBody>
          <a:bodyPr/>
          <a:lstStyle/>
          <a:p>
            <a:pPr algn="l" rtl="0"/>
            <a:r>
              <a:rPr lang="en-US" dirty="0" smtClean="0"/>
              <a:t>Based on </a:t>
            </a:r>
            <a:r>
              <a:rPr lang="en-US" dirty="0" smtClean="0"/>
              <a:t>RIC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Energy transfer wirelessly for a distance just more than 2m. 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Coils were in helical </a:t>
            </a:r>
            <a:r>
              <a:rPr lang="en-US" dirty="0" smtClean="0"/>
              <a:t>shape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Efficiency achieved was around 40%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WiTricity… Some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857364"/>
            <a:ext cx="6429420" cy="4800600"/>
          </a:xfrm>
        </p:spPr>
        <p:txBody>
          <a:bodyPr/>
          <a:lstStyle/>
          <a:p>
            <a:pPr algn="l" rtl="0"/>
            <a:r>
              <a:rPr lang="en-US" dirty="0" smtClean="0"/>
              <a:t>Used frequencies are 1MHz and </a:t>
            </a:r>
            <a:r>
              <a:rPr lang="en-US" dirty="0" smtClean="0"/>
              <a:t>10MHz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At 1Mhz, field strengths were safe for </a:t>
            </a:r>
            <a:r>
              <a:rPr lang="en-US" dirty="0" smtClean="0"/>
              <a:t>human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At 10MHz, Field strengths were more than ICNIRP standards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WiTricity 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714488"/>
            <a:ext cx="7498080" cy="36576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No more helical </a:t>
            </a:r>
            <a:r>
              <a:rPr lang="en-US" dirty="0" smtClean="0"/>
              <a:t>coils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Companies like Intel are also working on devices that make use of </a:t>
            </a:r>
            <a:r>
              <a:rPr lang="en-US" dirty="0" smtClean="0"/>
              <a:t>RIC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Researches for decreasing the field </a:t>
            </a:r>
            <a:r>
              <a:rPr lang="en-US" dirty="0" smtClean="0"/>
              <a:t>strength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Researches to increase the range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WPT </a:t>
            </a:r>
            <a:r>
              <a:rPr lang="en-US" dirty="0" err="1" smtClean="0"/>
              <a:t>blockdiagram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71744"/>
            <a:ext cx="767782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4041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1000108"/>
            <a:ext cx="5935400" cy="1515533"/>
          </a:xfrm>
        </p:spPr>
        <p:txBody>
          <a:bodyPr/>
          <a:lstStyle/>
          <a:p>
            <a:r>
              <a:rPr lang="en-US" dirty="0" smtClean="0"/>
              <a:t>Wireless Power Transfer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2285992"/>
            <a:ext cx="7406640" cy="3733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algn="l"/>
            <a:r>
              <a:rPr lang="en-US" dirty="0" smtClean="0"/>
              <a:t>Presented by:  </a:t>
            </a:r>
            <a:r>
              <a:rPr lang="en-US" sz="2800" dirty="0" smtClean="0"/>
              <a:t>Ahmad </a:t>
            </a:r>
            <a:r>
              <a:rPr lang="en-US" sz="2800" dirty="0" err="1" smtClean="0"/>
              <a:t>Antari</a:t>
            </a:r>
            <a:endParaRPr lang="en-US" sz="2800" dirty="0" smtClean="0"/>
          </a:p>
          <a:p>
            <a:r>
              <a:rPr lang="en-US" sz="2800" dirty="0" err="1" smtClean="0"/>
              <a:t>Ayham</a:t>
            </a:r>
            <a:r>
              <a:rPr lang="en-US" sz="2800" dirty="0" smtClean="0"/>
              <a:t> </a:t>
            </a:r>
            <a:r>
              <a:rPr lang="en-US" sz="2800" dirty="0" err="1" smtClean="0"/>
              <a:t>Odeh</a:t>
            </a:r>
            <a:endParaRPr lang="en-US" sz="2800" dirty="0" smtClean="0"/>
          </a:p>
          <a:p>
            <a:r>
              <a:rPr lang="en-US" dirty="0" err="1" smtClean="0"/>
              <a:t>Izzedden</a:t>
            </a:r>
            <a:r>
              <a:rPr lang="en-US" dirty="0" smtClean="0"/>
              <a:t> </a:t>
            </a:r>
            <a:r>
              <a:rPr lang="en-US" dirty="0" err="1" smtClean="0"/>
              <a:t>Habazi</a:t>
            </a:r>
            <a:endParaRPr lang="en-US" dirty="0" smtClean="0"/>
          </a:p>
          <a:p>
            <a:endParaRPr lang="en-US" dirty="0" smtClean="0"/>
          </a:p>
          <a:p>
            <a:pPr algn="l"/>
            <a:r>
              <a:rPr lang="en-US" dirty="0" smtClean="0"/>
              <a:t>Submitted to: </a:t>
            </a:r>
            <a:r>
              <a:rPr lang="en-US" dirty="0" err="1" smtClean="0"/>
              <a:t>Dr.ahmed</a:t>
            </a:r>
            <a:r>
              <a:rPr lang="en-US" dirty="0" smtClean="0"/>
              <a:t> </a:t>
            </a:r>
            <a:r>
              <a:rPr lang="en-US" dirty="0" err="1" smtClean="0"/>
              <a:t>masri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circuit wasn’t stable.</a:t>
            </a:r>
          </a:p>
          <a:p>
            <a:pPr algn="l" rtl="0"/>
            <a:r>
              <a:rPr lang="en-US" dirty="0" smtClean="0"/>
              <a:t>We implement an oscillator but it dose not work well.</a:t>
            </a:r>
          </a:p>
          <a:p>
            <a:pPr algn="l" rtl="0">
              <a:buNone/>
            </a:pPr>
            <a:r>
              <a:rPr lang="en-US" sz="1200" dirty="0" smtClean="0"/>
              <a:t>. </a:t>
            </a:r>
            <a:endParaRPr lang="ar-SA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143248"/>
            <a:ext cx="628457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WPT Circuit</a:t>
            </a:r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5/13/2015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Joule thief circuit</a:t>
            </a:r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صورة 5" descr="حشهىف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643042" y="2285992"/>
            <a:ext cx="5929354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</a:t>
            </a:r>
            <a:r>
              <a:rPr lang="en-US" dirty="0" err="1" smtClean="0"/>
              <a:t>doupler</a:t>
            </a:r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786058"/>
            <a:ext cx="7432457" cy="26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</a:t>
            </a:r>
            <a:r>
              <a:rPr lang="en-US" dirty="0" err="1" smtClean="0"/>
              <a:t>quadrupler</a:t>
            </a:r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050" name="Picture 2" descr="C:\Users\Horizon\Desktop\voltage-quadrupler-circu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3116"/>
            <a:ext cx="4929222" cy="4100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72317284"/>
              </p:ext>
            </p:extLst>
          </p:nvPr>
        </p:nvGraphicFramePr>
        <p:xfrm>
          <a:off x="928662" y="2142065"/>
          <a:ext cx="6799264" cy="471593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99816"/>
                <a:gridCol w="1699816"/>
                <a:gridCol w="1699816"/>
                <a:gridCol w="1699816"/>
              </a:tblGrid>
              <a:tr h="943187"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Radius (</a:t>
                      </a: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cm)1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Number of turns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Thickness (mm)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Coils</a:t>
                      </a:r>
                      <a:endParaRPr lang="ar-SA" sz="2000" b="1" dirty="0"/>
                    </a:p>
                  </a:txBody>
                  <a:tcPr marL="68580" marR="68580" marT="0" marB="0"/>
                </a:tc>
              </a:tr>
              <a:tr h="943187"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43187"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43187"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43187"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R="254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.5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صورة 1" descr="C:\Users\Ayham Odeh\Downloads\10955409_674905642637615_1362725881463153987_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1" y="2660696"/>
            <a:ext cx="1170305" cy="873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صورة 1" descr="C:\Users\Ayham Odeh\Downloads\10955409_674905642637615_1362725881463153987_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657600"/>
            <a:ext cx="1170305" cy="873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صورة 4" descr="C:\Users\Ayham Odeh\Downloads\11174885_674905295970983_1023419539602165085_n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44118" y="4530477"/>
            <a:ext cx="846053" cy="1149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صورة 5" descr="C:\Users\Ayham Odeh\Downloads\11174782_674905469304299_5440126906135516103_n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30264" y="5541233"/>
            <a:ext cx="873760" cy="114952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571472" y="1000108"/>
            <a:ext cx="7155926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 During </a:t>
            </a:r>
            <a:r>
              <a:rPr lang="en-US" sz="2800" dirty="0"/>
              <a:t>the testing process, we experience many coils, and took readings.</a:t>
            </a:r>
            <a:r>
              <a:rPr lang="ar-SA" sz="2800" dirty="0"/>
              <a:t/>
            </a:r>
            <a:br>
              <a:rPr lang="ar-SA" sz="2800" dirty="0"/>
            </a:br>
            <a:endParaRPr lang="ar-SA" sz="2800" dirty="0"/>
          </a:p>
        </p:txBody>
      </p:sp>
      <p:sp>
        <p:nvSpPr>
          <p:cNvPr id="14" name="عنوان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dirty="0" smtClean="0"/>
              <a:t>Coils that we 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780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en-US" dirty="0" err="1" smtClean="0"/>
              <a:t>Tx</a:t>
            </a:r>
            <a:r>
              <a:rPr lang="en-US" dirty="0" smtClean="0"/>
              <a:t> coil input </a:t>
            </a:r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857364"/>
            <a:ext cx="76962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4418" y="2786058"/>
            <a:ext cx="203598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747591"/>
            <a:ext cx="285752" cy="25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مستطيل 17"/>
          <p:cNvSpPr/>
          <p:nvPr/>
        </p:nvSpPr>
        <p:spPr>
          <a:xfrm>
            <a:off x="1285852" y="1214422"/>
            <a:ext cx="6484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/>
              <a:t> Sinusoidal  1 MHz and 22 </a:t>
            </a:r>
            <a:r>
              <a:rPr lang="en-US" sz="3200" dirty="0" err="1" smtClean="0"/>
              <a:t>Vp</a:t>
            </a:r>
            <a:r>
              <a:rPr lang="en-US" sz="3200" dirty="0" smtClean="0"/>
              <a:t>-p 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The receiving signal at the Rx coil.</a:t>
            </a:r>
            <a:endParaRPr lang="en-US" sz="400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صورة 6" descr="C:\Users\Horizon\Downloads\11160442_894253343965045_1170247252_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85992"/>
            <a:ext cx="5715040" cy="3686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output after the doubler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صورة 11" descr="C:\Users\Ayham Odeh\Downloads\New folder\aft dou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071678"/>
            <a:ext cx="7010400" cy="38015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367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285884"/>
          </a:xfrm>
        </p:spPr>
        <p:txBody>
          <a:bodyPr>
            <a:noAutofit/>
          </a:bodyPr>
          <a:lstStyle/>
          <a:p>
            <a:r>
              <a:rPr lang="en-US" sz="4000" b="1" dirty="0"/>
              <a:t>The output after the quadrubler.</a:t>
            </a:r>
            <a:br>
              <a:rPr lang="en-US" sz="4000" b="1" dirty="0"/>
            </a:br>
            <a:endParaRPr lang="ar-SA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صورة 16" descr="C:\Users\Ayham Odeh\Downloads\New folder\sft qua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143116"/>
            <a:ext cx="6798735" cy="37253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5278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What is wireless power transfer (WPT)?</a:t>
            </a:r>
          </a:p>
          <a:p>
            <a:pPr algn="l" rtl="0"/>
            <a:r>
              <a:rPr lang="en-US" sz="2800" dirty="0" smtClean="0"/>
              <a:t>Why is WPT ?</a:t>
            </a:r>
          </a:p>
          <a:p>
            <a:pPr algn="l" rtl="0"/>
            <a:r>
              <a:rPr lang="en-US" sz="2800" dirty="0" smtClean="0"/>
              <a:t>History of  WPT</a:t>
            </a:r>
          </a:p>
          <a:p>
            <a:pPr algn="l" rtl="0"/>
            <a:r>
              <a:rPr lang="en-US" sz="2800" dirty="0" smtClean="0"/>
              <a:t>Types of WPT</a:t>
            </a:r>
          </a:p>
          <a:p>
            <a:pPr lvl="1" algn="l" rtl="0"/>
            <a:r>
              <a:rPr lang="en-US" sz="2400" dirty="0" smtClean="0"/>
              <a:t>Techniques to transfer energy wirelessly</a:t>
            </a:r>
          </a:p>
          <a:p>
            <a:pPr algn="l" rtl="0"/>
            <a:r>
              <a:rPr lang="en-US" sz="2800" dirty="0" smtClean="0"/>
              <a:t>Advantages and disadvantages</a:t>
            </a:r>
          </a:p>
          <a:p>
            <a:pPr algn="l" rtl="0"/>
            <a:r>
              <a:rPr lang="en-US" sz="2800" dirty="0" smtClean="0"/>
              <a:t>Conclusion</a:t>
            </a:r>
          </a:p>
          <a:p>
            <a:pPr lvl="1" algn="l" rtl="0">
              <a:buNone/>
            </a:pPr>
            <a:endParaRPr lang="en-US" sz="2400" dirty="0" smtClean="0"/>
          </a:p>
          <a:p>
            <a:pPr algn="l" rtl="0"/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54DE-9B84-4BCA-B3BD-85272ACE5686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Wireless Power Transmission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5784" y="357166"/>
            <a:ext cx="9787006" cy="144674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The good news was that we achieved our </a:t>
            </a:r>
            <a:r>
              <a:rPr lang="en-US" sz="3600" dirty="0" smtClean="0">
                <a:solidFill>
                  <a:schemeClr val="accent1"/>
                </a:solidFill>
              </a:rPr>
              <a:t>target </a:t>
            </a:r>
            <a:r>
              <a:rPr lang="en-US" sz="3600" dirty="0" smtClean="0">
                <a:solidFill>
                  <a:schemeClr val="accent1"/>
                </a:solidFill>
              </a:rPr>
              <a:t>which is charging the </a:t>
            </a:r>
            <a:br>
              <a:rPr lang="en-US" sz="3600" dirty="0" smtClean="0">
                <a:solidFill>
                  <a:schemeClr val="accent1"/>
                </a:solidFill>
              </a:rPr>
            </a:br>
            <a:r>
              <a:rPr lang="en-US" sz="3600" dirty="0" smtClean="0">
                <a:solidFill>
                  <a:schemeClr val="accent1"/>
                </a:solidFill>
              </a:rPr>
              <a:t>phone .</a:t>
            </a:r>
            <a:endParaRPr lang="ar-SA" sz="3600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صورة 3" descr="C:\Users\Horizon\Desktop\G. project\New folder\IMG_67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438400"/>
            <a:ext cx="6781800" cy="38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9818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Transmission without wires is a reality</a:t>
            </a:r>
          </a:p>
          <a:p>
            <a:pPr algn="l" rtl="0"/>
            <a:r>
              <a:rPr lang="en-US" sz="2800" dirty="0" smtClean="0"/>
              <a:t>Efficient</a:t>
            </a:r>
          </a:p>
          <a:p>
            <a:pPr algn="l" rtl="0"/>
            <a:r>
              <a:rPr lang="en-US" sz="2800" dirty="0" smtClean="0"/>
              <a:t>Better than conventional wired transfer</a:t>
            </a:r>
          </a:p>
          <a:p>
            <a:pPr algn="l" rtl="0"/>
            <a:r>
              <a:rPr lang="en-US" sz="2800" dirty="0" smtClean="0"/>
              <a:t>Energy crisis can be decreased</a:t>
            </a:r>
          </a:p>
          <a:p>
            <a:pPr algn="l" rtl="0"/>
            <a:r>
              <a:rPr lang="en-US" sz="2800" dirty="0" smtClean="0"/>
              <a:t>Low loss </a:t>
            </a:r>
          </a:p>
          <a:p>
            <a:pPr algn="l" rtl="0"/>
            <a:r>
              <a:rPr lang="en-US" sz="2800" dirty="0" smtClean="0"/>
              <a:t>In near future, world will be completely wireless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r>
              <a:rPr lang="en-US" dirty="0" smtClean="0"/>
              <a:t>uture</a:t>
            </a:r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285720" y="1857364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143248"/>
            <a:ext cx="5286412" cy="2931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مستطيل 8"/>
          <p:cNvSpPr/>
          <p:nvPr/>
        </p:nvSpPr>
        <p:spPr>
          <a:xfrm>
            <a:off x="460213" y="1357298"/>
            <a:ext cx="78422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/>
              <a:t> </a:t>
            </a:r>
            <a:r>
              <a:rPr lang="en-US" sz="3200" dirty="0" smtClean="0"/>
              <a:t>charging the phone from another phone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1143000"/>
          </a:xfrm>
        </p:spPr>
        <p:txBody>
          <a:bodyPr/>
          <a:lstStyle/>
          <a:p>
            <a:r>
              <a:rPr lang="en-US" dirty="0" smtClean="0"/>
              <a:t>Future cont.</a:t>
            </a:r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8194" name="Picture 2" descr="C:\Users\Horizon\Downloads\11269589_902627299794316_223460644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000240"/>
            <a:ext cx="4191000" cy="4857760"/>
          </a:xfrm>
          <a:prstGeom prst="rect">
            <a:avLst/>
          </a:prstGeom>
          <a:noFill/>
        </p:spPr>
      </p:pic>
      <p:sp>
        <p:nvSpPr>
          <p:cNvPr id="9" name="مستطيل 8"/>
          <p:cNvSpPr/>
          <p:nvPr/>
        </p:nvSpPr>
        <p:spPr>
          <a:xfrm>
            <a:off x="2071670" y="1142984"/>
            <a:ext cx="46858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dirty="0" smtClean="0"/>
              <a:t> Android application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cont.</a:t>
            </a:r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33EF-C276-460B-A1EB-31D50C42C543}" type="datetime1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B249F-3465-48DF-BB59-772661A473EF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1" name="مستطيل 10"/>
          <p:cNvSpPr/>
          <p:nvPr/>
        </p:nvSpPr>
        <p:spPr>
          <a:xfrm>
            <a:off x="714348" y="1714488"/>
            <a:ext cx="55354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dirty="0" smtClean="0"/>
              <a:t> Improving the efficiency</a:t>
            </a:r>
            <a:endParaRPr lang="en-US" sz="3600" dirty="0" smtClean="0"/>
          </a:p>
        </p:txBody>
      </p:sp>
      <p:sp>
        <p:nvSpPr>
          <p:cNvPr id="12" name="مستطيل 11"/>
          <p:cNvSpPr/>
          <p:nvPr/>
        </p:nvSpPr>
        <p:spPr>
          <a:xfrm>
            <a:off x="714348" y="2928934"/>
            <a:ext cx="39773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dirty="0" smtClean="0"/>
              <a:t> Increase distance</a:t>
            </a:r>
            <a:endParaRPr lang="en-US" sz="3600" dirty="0" smtClean="0"/>
          </a:p>
        </p:txBody>
      </p:sp>
      <p:sp>
        <p:nvSpPr>
          <p:cNvPr id="14" name="مستطيل 13"/>
          <p:cNvSpPr/>
          <p:nvPr/>
        </p:nvSpPr>
        <p:spPr>
          <a:xfrm>
            <a:off x="714348" y="4071942"/>
            <a:ext cx="72154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dirty="0" smtClean="0"/>
              <a:t> Design a perfect oscillator circuit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9080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THANK YOU!</a:t>
            </a:r>
            <a:endParaRPr lang="en-US" sz="7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72A5-F6AD-47B3-B8D9-50A632902884}" type="datetime1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Wireless Power Transmission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WPT?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transmission of energy from one place to another without using wires</a:t>
            </a:r>
          </a:p>
          <a:p>
            <a:pPr algn="l"/>
            <a:r>
              <a:rPr lang="en-US" dirty="0" smtClean="0"/>
              <a:t>Conventional energy transfer is using wires</a:t>
            </a:r>
          </a:p>
          <a:p>
            <a:pPr algn="l" rtl="0"/>
            <a:r>
              <a:rPr lang="en-US" dirty="0" smtClean="0"/>
              <a:t>The wireless transfer is made possible by using various technologies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6914-BD4C-4186-B49D-EF6116A9FF04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Wireless Power Transmission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122" name="Picture 2" descr="C:\Users\Horizon\Desktop\trans_rec_wr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114802"/>
            <a:ext cx="6172196" cy="2743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 wires?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500174"/>
            <a:ext cx="8153400" cy="4495800"/>
          </a:xfrm>
        </p:spPr>
        <p:txBody>
          <a:bodyPr/>
          <a:lstStyle/>
          <a:p>
            <a:pPr algn="l" rtl="0"/>
            <a:r>
              <a:rPr lang="en-US" dirty="0" smtClean="0"/>
              <a:t>Most of the energy loss is during transmission.</a:t>
            </a:r>
          </a:p>
          <a:p>
            <a:pPr algn="l" rtl="0"/>
            <a:r>
              <a:rPr lang="en-US" dirty="0" smtClean="0"/>
              <a:t>Risk </a:t>
            </a:r>
            <a:r>
              <a:rPr lang="en-US" dirty="0"/>
              <a:t>of electrical </a:t>
            </a:r>
            <a:r>
              <a:rPr lang="en-US" dirty="0" smtClean="0"/>
              <a:t>hazards.</a:t>
            </a:r>
          </a:p>
          <a:p>
            <a:pPr algn="l" rtl="0"/>
            <a:r>
              <a:rPr lang="en-US" dirty="0" smtClean="0"/>
              <a:t>Complicated </a:t>
            </a:r>
            <a:r>
              <a:rPr lang="en-US" dirty="0"/>
              <a:t>wiring </a:t>
            </a:r>
            <a:r>
              <a:rPr lang="en-US" dirty="0" smtClean="0"/>
              <a:t>structure.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CB76-8C01-4188-B34B-D108677D25BE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Wireless Power Transmission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صورة 6" descr="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1" y="3286124"/>
            <a:ext cx="5461003" cy="3071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7498080" cy="1143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Why WPT?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2071678"/>
            <a:ext cx="7498080" cy="3581400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 smtClean="0"/>
              <a:t>Reliable.</a:t>
            </a:r>
          </a:p>
          <a:p>
            <a:pPr algn="l" rtl="0"/>
            <a:r>
              <a:rPr lang="en-US" sz="4000" dirty="0" smtClean="0"/>
              <a:t>Efficient.</a:t>
            </a:r>
          </a:p>
          <a:p>
            <a:pPr algn="l" rtl="0"/>
            <a:r>
              <a:rPr lang="en-US" sz="4000" dirty="0" smtClean="0"/>
              <a:t>Fast.</a:t>
            </a:r>
          </a:p>
          <a:p>
            <a:pPr algn="l" rtl="0"/>
            <a:r>
              <a:rPr lang="en-US" sz="4000" dirty="0" smtClean="0"/>
              <a:t>Can be used for short-range or long-range.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8FC7-15CC-47E9-A0F2-F4193210BA0B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Wireless Power Transmission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0"/>
            <a:ext cx="6798734" cy="1303867"/>
          </a:xfrm>
        </p:spPr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5926"/>
            <a:ext cx="7498080" cy="3581400"/>
          </a:xfrm>
        </p:spPr>
        <p:txBody>
          <a:bodyPr>
            <a:normAutofit fontScale="92500" lnSpcReduction="20000"/>
          </a:bodyPr>
          <a:lstStyle/>
          <a:p>
            <a:pPr algn="l" rtl="0"/>
            <a:endParaRPr lang="en-US" sz="3000" dirty="0" smtClean="0"/>
          </a:p>
          <a:p>
            <a:pPr algn="l" rtl="0"/>
            <a:r>
              <a:rPr lang="en-US" sz="3000" dirty="0" smtClean="0"/>
              <a:t>Nikola Tesla in late 1890s</a:t>
            </a:r>
          </a:p>
          <a:p>
            <a:pPr algn="l" rtl="0"/>
            <a:r>
              <a:rPr lang="en-US" sz="3000" dirty="0" smtClean="0"/>
              <a:t>His vision for “World Wireless System”</a:t>
            </a:r>
          </a:p>
          <a:p>
            <a:pPr algn="l" rtl="0"/>
            <a:r>
              <a:rPr lang="en-US" sz="3000" dirty="0" smtClean="0"/>
              <a:t>He construct a 187 feet tall tower to broadcast energy</a:t>
            </a:r>
          </a:p>
          <a:p>
            <a:pPr algn="l" rtl="0"/>
            <a:r>
              <a:rPr lang="en-US" sz="3000" dirty="0" smtClean="0"/>
              <a:t>All people can have access to free energy</a:t>
            </a:r>
          </a:p>
          <a:p>
            <a:pPr algn="l" rtl="0"/>
            <a:r>
              <a:rPr lang="en-US" sz="3000" dirty="0" smtClean="0"/>
              <a:t>Due to shortage of funds, tower did not operate</a:t>
            </a:r>
          </a:p>
          <a:p>
            <a:pPr algn="l" rtl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C645-A771-4A70-ACE4-62830C00E7EE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Wireless Power Transmission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esp_te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6508" y="1143000"/>
            <a:ext cx="1777492" cy="3359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(</a:t>
            </a:r>
            <a:r>
              <a:rPr lang="en-US" dirty="0" err="1" smtClean="0"/>
              <a:t>cont</a:t>
            </a:r>
            <a:r>
              <a:rPr lang="en-US" dirty="0" smtClean="0"/>
              <a:t>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Tesla was able to transfer energy from one coil to another coil.</a:t>
            </a:r>
          </a:p>
          <a:p>
            <a:pPr algn="l" rtl="0"/>
            <a:r>
              <a:rPr lang="en-US" dirty="0" smtClean="0"/>
              <a:t>He managed to light 200 lamps from a distance of 40km.</a:t>
            </a:r>
          </a:p>
          <a:p>
            <a:pPr algn="l" rtl="0"/>
            <a:r>
              <a:rPr lang="en-US" dirty="0" smtClean="0"/>
              <a:t>The idea of Tesla is taken in to research after 100 years by a team.  The project is named as ‘WiTricity’.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Wireless Power Transmission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3-Aug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4283862"/>
            <a:ext cx="3805230" cy="2020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Coupling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transfer of energy</a:t>
            </a:r>
          </a:p>
          <a:p>
            <a:pPr lvl="1" algn="l" rtl="0"/>
            <a:r>
              <a:rPr lang="en-US" dirty="0" smtClean="0"/>
              <a:t>Magnetic coupling</a:t>
            </a:r>
          </a:p>
          <a:p>
            <a:pPr lvl="1" algn="l" rtl="0"/>
            <a:r>
              <a:rPr lang="en-US" dirty="0" smtClean="0"/>
              <a:t>Inductive coupling</a:t>
            </a:r>
          </a:p>
          <a:p>
            <a:pPr algn="l" rtl="0"/>
            <a:r>
              <a:rPr lang="en-US" dirty="0" smtClean="0"/>
              <a:t>Simplest Wireless Energy coupling is a transformer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F549-91E5-4B6C-BAE1-85FA0E908F12}" type="datetime1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Wireless Power Transmission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4FB249F-3465-48DF-BB59-772661A473E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ذرو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2850</TotalTime>
  <Words>803</Words>
  <Application>Microsoft Office PowerPoint</Application>
  <PresentationFormat>عرض على الشاشة (3:4)‏</PresentationFormat>
  <Paragraphs>267</Paragraphs>
  <Slides>35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35</vt:i4>
      </vt:variant>
    </vt:vector>
  </HeadingPairs>
  <TitlesOfParts>
    <vt:vector size="37" baseType="lpstr">
      <vt:lpstr>HDOfficeLightV0</vt:lpstr>
      <vt:lpstr>ذروة</vt:lpstr>
      <vt:lpstr>Department of Electrical and Telecommunication Engineering  wireless power transfer </vt:lpstr>
      <vt:lpstr>Wireless Power Transfer</vt:lpstr>
      <vt:lpstr>Overview</vt:lpstr>
      <vt:lpstr>What is WPT?</vt:lpstr>
      <vt:lpstr>Why not wires? </vt:lpstr>
      <vt:lpstr>Why WPT?</vt:lpstr>
      <vt:lpstr>History</vt:lpstr>
      <vt:lpstr>History (cont…)</vt:lpstr>
      <vt:lpstr>Energy Coupling</vt:lpstr>
      <vt:lpstr>Types and Technologies of WPT</vt:lpstr>
      <vt:lpstr>Inductive coupling </vt:lpstr>
      <vt:lpstr>Inductive coupling (cont…)</vt:lpstr>
      <vt:lpstr>Resonance Inductive Coupling(RIC)</vt:lpstr>
      <vt:lpstr>How resonance in RIC?</vt:lpstr>
      <vt:lpstr>Block diagram of RIC</vt:lpstr>
      <vt:lpstr>WiTricity</vt:lpstr>
      <vt:lpstr>WiTricity… Some statistics</vt:lpstr>
      <vt:lpstr>WiTricity now…</vt:lpstr>
      <vt:lpstr>WPT blockdiagram</vt:lpstr>
      <vt:lpstr>problems</vt:lpstr>
      <vt:lpstr>WPT Circuit</vt:lpstr>
      <vt:lpstr>Joule thief circuit</vt:lpstr>
      <vt:lpstr>Voltage doupler</vt:lpstr>
      <vt:lpstr>Voltage quadrupler</vt:lpstr>
      <vt:lpstr>Coils that we used</vt:lpstr>
      <vt:lpstr>Tx coil input </vt:lpstr>
      <vt:lpstr>The receiving signal at the Rx coil.</vt:lpstr>
      <vt:lpstr>The output after the doubler</vt:lpstr>
      <vt:lpstr>The output after the quadrubler. </vt:lpstr>
      <vt:lpstr>The good news was that we achieved our target which is charging the  phone .</vt:lpstr>
      <vt:lpstr>Conclusion</vt:lpstr>
      <vt:lpstr>Future</vt:lpstr>
      <vt:lpstr>Future cont.</vt:lpstr>
      <vt:lpstr>Future cont.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Wireless Power Transmission</dc:title>
  <dc:creator>KK</dc:creator>
  <cp:lastModifiedBy>Horizon</cp:lastModifiedBy>
  <cp:revision>112</cp:revision>
  <dcterms:created xsi:type="dcterms:W3CDTF">2010-08-24T17:42:54Z</dcterms:created>
  <dcterms:modified xsi:type="dcterms:W3CDTF">2015-05-13T21:46:39Z</dcterms:modified>
</cp:coreProperties>
</file>