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4082" r:id="rId1"/>
  </p:sldMasterIdLst>
  <p:notesMasterIdLst>
    <p:notesMasterId r:id="rId72"/>
  </p:notesMasterIdLst>
  <p:sldIdLst>
    <p:sldId id="257" r:id="rId2"/>
    <p:sldId id="258" r:id="rId3"/>
    <p:sldId id="259" r:id="rId4"/>
    <p:sldId id="260" r:id="rId5"/>
    <p:sldId id="262" r:id="rId6"/>
    <p:sldId id="264" r:id="rId7"/>
    <p:sldId id="267" r:id="rId8"/>
    <p:sldId id="265" r:id="rId9"/>
    <p:sldId id="273" r:id="rId10"/>
    <p:sldId id="351" r:id="rId11"/>
    <p:sldId id="266" r:id="rId12"/>
    <p:sldId id="352" r:id="rId13"/>
    <p:sldId id="320" r:id="rId14"/>
    <p:sldId id="340" r:id="rId15"/>
    <p:sldId id="341" r:id="rId16"/>
    <p:sldId id="342" r:id="rId17"/>
    <p:sldId id="374" r:id="rId18"/>
    <p:sldId id="356" r:id="rId19"/>
    <p:sldId id="357" r:id="rId20"/>
    <p:sldId id="359" r:id="rId21"/>
    <p:sldId id="279" r:id="rId22"/>
    <p:sldId id="280" r:id="rId23"/>
    <p:sldId id="343" r:id="rId24"/>
    <p:sldId id="291" r:id="rId25"/>
    <p:sldId id="298" r:id="rId26"/>
    <p:sldId id="375" r:id="rId27"/>
    <p:sldId id="319" r:id="rId28"/>
    <p:sldId id="373" r:id="rId29"/>
    <p:sldId id="377" r:id="rId30"/>
    <p:sldId id="305" r:id="rId31"/>
    <p:sldId id="361" r:id="rId32"/>
    <p:sldId id="362" r:id="rId33"/>
    <p:sldId id="381" r:id="rId34"/>
    <p:sldId id="382" r:id="rId35"/>
    <p:sldId id="383" r:id="rId36"/>
    <p:sldId id="384" r:id="rId37"/>
    <p:sldId id="385" r:id="rId38"/>
    <p:sldId id="386" r:id="rId39"/>
    <p:sldId id="387" r:id="rId40"/>
    <p:sldId id="363" r:id="rId41"/>
    <p:sldId id="364" r:id="rId42"/>
    <p:sldId id="365" r:id="rId43"/>
    <p:sldId id="366" r:id="rId44"/>
    <p:sldId id="367" r:id="rId45"/>
    <p:sldId id="368" r:id="rId46"/>
    <p:sldId id="369" r:id="rId47"/>
    <p:sldId id="379" r:id="rId48"/>
    <p:sldId id="389" r:id="rId49"/>
    <p:sldId id="390" r:id="rId50"/>
    <p:sldId id="391" r:id="rId51"/>
    <p:sldId id="371" r:id="rId52"/>
    <p:sldId id="372" r:id="rId53"/>
    <p:sldId id="334" r:id="rId54"/>
    <p:sldId id="349" r:id="rId55"/>
    <p:sldId id="348" r:id="rId56"/>
    <p:sldId id="350" r:id="rId57"/>
    <p:sldId id="345" r:id="rId58"/>
    <p:sldId id="353" r:id="rId59"/>
    <p:sldId id="346" r:id="rId60"/>
    <p:sldId id="347" r:id="rId61"/>
    <p:sldId id="355" r:id="rId62"/>
    <p:sldId id="324" r:id="rId63"/>
    <p:sldId id="344" r:id="rId64"/>
    <p:sldId id="329" r:id="rId65"/>
    <p:sldId id="332" r:id="rId66"/>
    <p:sldId id="376" r:id="rId67"/>
    <p:sldId id="335" r:id="rId68"/>
    <p:sldId id="330" r:id="rId69"/>
    <p:sldId id="354" r:id="rId70"/>
    <p:sldId id="337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sreen salman" initials="ns" lastIdx="1" clrIdx="0">
    <p:extLst>
      <p:ext uri="{19B8F6BF-5375-455C-9EA6-DF929625EA0E}">
        <p15:presenceInfo xmlns:p15="http://schemas.microsoft.com/office/powerpoint/2012/main" userId="80f680393890924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3300"/>
    <a:srgbClr val="EA0000"/>
    <a:srgbClr val="DE0000"/>
    <a:srgbClr val="CC0000"/>
    <a:srgbClr val="E109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5394" autoAdjust="0"/>
  </p:normalViewPr>
  <p:slideViewPr>
    <p:cSldViewPr snapToGrid="0">
      <p:cViewPr varScale="1">
        <p:scale>
          <a:sx n="89" d="100"/>
          <a:sy n="89" d="100"/>
        </p:scale>
        <p:origin x="1085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629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301"/>
    </p:cViewPr>
  </p:sorterViewPr>
  <p:notesViewPr>
    <p:cSldViewPr snapToGrid="0">
      <p:cViewPr varScale="1">
        <p:scale>
          <a:sx n="67" d="100"/>
          <a:sy n="67" d="100"/>
        </p:scale>
        <p:origin x="3120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E6E4E2-D0E6-4D0A-9F1F-4E348C938578}" type="doc">
      <dgm:prSet loTypeId="urn:microsoft.com/office/officeart/2005/8/layout/rings+Icon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B13EF1E-4F12-4E04-8B08-DC97A488296D}">
      <dgm:prSet phldrT="[Text]" custT="1"/>
      <dgm:spPr/>
      <dgm:t>
        <a:bodyPr/>
        <a:lstStyle/>
        <a:p>
          <a:r>
            <a:rPr lang="en-US" sz="2000" dirty="0" smtClean="0"/>
            <a:t>Avg. humidity ratio </a:t>
          </a:r>
        </a:p>
        <a:p>
          <a:r>
            <a:rPr lang="en-US" sz="2000" b="1" dirty="0" smtClean="0"/>
            <a:t>40%</a:t>
          </a:r>
          <a:endParaRPr lang="en-US" sz="2000" b="1" dirty="0"/>
        </a:p>
      </dgm:t>
    </dgm:pt>
    <dgm:pt modelId="{910922EA-61AB-4FA1-AE61-3A95CD1641C3}" type="parTrans" cxnId="{FC8DBC26-D732-4EF9-8723-DAC069E5070E}">
      <dgm:prSet/>
      <dgm:spPr/>
      <dgm:t>
        <a:bodyPr/>
        <a:lstStyle/>
        <a:p>
          <a:endParaRPr lang="en-US" sz="2000"/>
        </a:p>
      </dgm:t>
    </dgm:pt>
    <dgm:pt modelId="{7AC8F6AF-9D91-447C-9632-8961CC83DEAE}" type="sibTrans" cxnId="{FC8DBC26-D732-4EF9-8723-DAC069E5070E}">
      <dgm:prSet/>
      <dgm:spPr/>
      <dgm:t>
        <a:bodyPr/>
        <a:lstStyle/>
        <a:p>
          <a:endParaRPr lang="en-US" sz="2000"/>
        </a:p>
      </dgm:t>
    </dgm:pt>
    <dgm:pt modelId="{ED8A9841-7DB1-469B-9109-C83981E41C35}">
      <dgm:prSet phldrT="[Text]" custT="1"/>
      <dgm:spPr/>
      <dgm:t>
        <a:bodyPr/>
        <a:lstStyle/>
        <a:p>
          <a:r>
            <a:rPr lang="en-US" sz="2000" dirty="0" smtClean="0"/>
            <a:t>Avg. rainfall amount </a:t>
          </a:r>
        </a:p>
        <a:p>
          <a:r>
            <a:rPr lang="en-US" sz="2000" b="1" dirty="0" smtClean="0"/>
            <a:t>150</a:t>
          </a:r>
          <a:r>
            <a:rPr lang="ar-SA" sz="2000" dirty="0" smtClean="0"/>
            <a:t> </a:t>
          </a:r>
          <a:r>
            <a:rPr lang="en-US" sz="2000" b="1" dirty="0" smtClean="0"/>
            <a:t>mm/year</a:t>
          </a:r>
          <a:endParaRPr lang="en-US" sz="2000" b="1" dirty="0"/>
        </a:p>
      </dgm:t>
    </dgm:pt>
    <dgm:pt modelId="{3A37D2C1-6CD7-4868-BFE4-91E65F09EAE0}" type="parTrans" cxnId="{A8664AAF-401C-4452-8AE3-22066DDB0D33}">
      <dgm:prSet/>
      <dgm:spPr/>
      <dgm:t>
        <a:bodyPr/>
        <a:lstStyle/>
        <a:p>
          <a:endParaRPr lang="en-US" sz="2000"/>
        </a:p>
      </dgm:t>
    </dgm:pt>
    <dgm:pt modelId="{EECDB20B-E40E-4B98-A927-68BAB59AC87A}" type="sibTrans" cxnId="{A8664AAF-401C-4452-8AE3-22066DDB0D33}">
      <dgm:prSet/>
      <dgm:spPr/>
      <dgm:t>
        <a:bodyPr/>
        <a:lstStyle/>
        <a:p>
          <a:endParaRPr lang="en-US" sz="2000"/>
        </a:p>
      </dgm:t>
    </dgm:pt>
    <dgm:pt modelId="{DD0E7B2E-665C-4F1C-B6F0-186D2F106217}">
      <dgm:prSet custT="1"/>
      <dgm:spPr/>
      <dgm:t>
        <a:bodyPr/>
        <a:lstStyle/>
        <a:p>
          <a:pPr marL="0" marR="0" lvl="0" indent="0" defTabSz="4889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2000" dirty="0" smtClean="0"/>
            <a:t>Avg. Temperature</a:t>
          </a:r>
          <a:r>
            <a:rPr lang="ar-SA" sz="2000" dirty="0" smtClean="0"/>
            <a:t> </a:t>
          </a:r>
          <a:r>
            <a:rPr lang="en-US" sz="2000" dirty="0" smtClean="0"/>
            <a:t>in winter </a:t>
          </a:r>
          <a:r>
            <a:rPr lang="en-US" sz="2000" b="1" dirty="0" smtClean="0"/>
            <a:t>15⁰C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dirty="0"/>
        </a:p>
      </dgm:t>
    </dgm:pt>
    <dgm:pt modelId="{64251B5C-56A5-4BE6-81F0-441851A5F9C1}" type="parTrans" cxnId="{ED4A9392-BED7-4DE9-BD17-0F3C3113AB59}">
      <dgm:prSet/>
      <dgm:spPr/>
      <dgm:t>
        <a:bodyPr/>
        <a:lstStyle/>
        <a:p>
          <a:endParaRPr lang="en-US" sz="2000"/>
        </a:p>
      </dgm:t>
    </dgm:pt>
    <dgm:pt modelId="{9C2C83F0-235B-46AF-B6C5-3FDD7ECC6641}" type="sibTrans" cxnId="{ED4A9392-BED7-4DE9-BD17-0F3C3113AB59}">
      <dgm:prSet/>
      <dgm:spPr/>
      <dgm:t>
        <a:bodyPr/>
        <a:lstStyle/>
        <a:p>
          <a:endParaRPr lang="en-US" sz="2000"/>
        </a:p>
      </dgm:t>
    </dgm:pt>
    <dgm:pt modelId="{0D41BCFC-0CB5-4EF6-A2DC-7C1AF706F45C}">
      <dgm:prSet custT="1"/>
      <dgm:spPr/>
      <dgm:t>
        <a:bodyPr/>
        <a:lstStyle/>
        <a:p>
          <a:r>
            <a:rPr lang="en-US" sz="2000" dirty="0" smtClean="0"/>
            <a:t>Avg. wind speed </a:t>
          </a:r>
          <a:r>
            <a:rPr lang="en-US" sz="2000" b="1" dirty="0" smtClean="0"/>
            <a:t>12Km/</a:t>
          </a:r>
          <a:r>
            <a:rPr lang="en-US" sz="2000" b="1" dirty="0" err="1" smtClean="0"/>
            <a:t>hr</a:t>
          </a:r>
          <a:endParaRPr lang="en-US" sz="2000" b="1" dirty="0"/>
        </a:p>
      </dgm:t>
    </dgm:pt>
    <dgm:pt modelId="{76087D50-2C9B-4809-83AA-AAE8F1E78ACF}" type="parTrans" cxnId="{168E8219-7964-49F0-90F0-680936C28BE3}">
      <dgm:prSet/>
      <dgm:spPr/>
      <dgm:t>
        <a:bodyPr/>
        <a:lstStyle/>
        <a:p>
          <a:endParaRPr lang="en-US" sz="2000"/>
        </a:p>
      </dgm:t>
    </dgm:pt>
    <dgm:pt modelId="{C55A9A4C-A9D3-4C4C-B890-8B1CBF84B79A}" type="sibTrans" cxnId="{168E8219-7964-49F0-90F0-680936C28BE3}">
      <dgm:prSet/>
      <dgm:spPr/>
      <dgm:t>
        <a:bodyPr/>
        <a:lstStyle/>
        <a:p>
          <a:endParaRPr lang="en-US" sz="2000"/>
        </a:p>
      </dgm:t>
    </dgm:pt>
    <dgm:pt modelId="{CD476D6A-7DE4-443A-BD8E-CA77B58B20C1}">
      <dgm:prSet custT="1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en-US" sz="2000" dirty="0" smtClean="0"/>
            <a:t>Avg. Temperature</a:t>
          </a:r>
          <a:r>
            <a:rPr lang="ar-SA" sz="2000" dirty="0" smtClean="0"/>
            <a:t> </a:t>
          </a:r>
          <a:r>
            <a:rPr lang="en-US" sz="2000" dirty="0" smtClean="0"/>
            <a:t>in summer </a:t>
          </a:r>
          <a:r>
            <a:rPr lang="en-US" sz="2000" b="1" dirty="0" smtClean="0"/>
            <a:t>38̊C</a:t>
          </a:r>
        </a:p>
        <a:p>
          <a:endParaRPr lang="en-US" sz="2000" dirty="0"/>
        </a:p>
      </dgm:t>
    </dgm:pt>
    <dgm:pt modelId="{5B11FAC1-C716-4323-930F-81A04F151B52}" type="parTrans" cxnId="{DF1BD2D3-989E-453B-8157-7A245BCE0E24}">
      <dgm:prSet/>
      <dgm:spPr/>
      <dgm:t>
        <a:bodyPr/>
        <a:lstStyle/>
        <a:p>
          <a:endParaRPr lang="en-US" sz="2000"/>
        </a:p>
      </dgm:t>
    </dgm:pt>
    <dgm:pt modelId="{1ABBE0AA-0973-439E-A3C1-F7C44C3A41E6}" type="sibTrans" cxnId="{DF1BD2D3-989E-453B-8157-7A245BCE0E24}">
      <dgm:prSet/>
      <dgm:spPr/>
      <dgm:t>
        <a:bodyPr/>
        <a:lstStyle/>
        <a:p>
          <a:endParaRPr lang="en-US" sz="2000"/>
        </a:p>
      </dgm:t>
    </dgm:pt>
    <dgm:pt modelId="{4871A2E1-8969-4D65-968E-E53EB9E92852}" type="pres">
      <dgm:prSet presAssocID="{4CE6E4E2-D0E6-4D0A-9F1F-4E348C938578}" presName="Name0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9C78E3-3944-4614-8458-172E4566C8FA}" type="pres">
      <dgm:prSet presAssocID="{4CE6E4E2-D0E6-4D0A-9F1F-4E348C938578}" presName="ellipse1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594EC9-F159-40FB-A957-B6B904907213}" type="pres">
      <dgm:prSet presAssocID="{4CE6E4E2-D0E6-4D0A-9F1F-4E348C938578}" presName="ellipse2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EAAD22-80A7-4D27-B763-4204558301CC}" type="pres">
      <dgm:prSet presAssocID="{4CE6E4E2-D0E6-4D0A-9F1F-4E348C938578}" presName="ellipse3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0B930D-0B53-45BF-A229-28FE50F2640E}" type="pres">
      <dgm:prSet presAssocID="{4CE6E4E2-D0E6-4D0A-9F1F-4E348C938578}" presName="ellipse4" presStyleLbl="vennNode1" presStyleIdx="3" presStyleCnt="5" custLinFactNeighborX="-1113" custLinFactNeighborY="14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EAA074-5068-4185-A153-B48F8794B8A3}" type="pres">
      <dgm:prSet presAssocID="{4CE6E4E2-D0E6-4D0A-9F1F-4E348C938578}" presName="ellips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8E8219-7964-49F0-90F0-680936C28BE3}" srcId="{4CE6E4E2-D0E6-4D0A-9F1F-4E348C938578}" destId="{0D41BCFC-0CB5-4EF6-A2DC-7C1AF706F45C}" srcOrd="2" destOrd="0" parTransId="{76087D50-2C9B-4809-83AA-AAE8F1E78ACF}" sibTransId="{C55A9A4C-A9D3-4C4C-B890-8B1CBF84B79A}"/>
    <dgm:cxn modelId="{A8664AAF-401C-4452-8AE3-22066DDB0D33}" srcId="{4CE6E4E2-D0E6-4D0A-9F1F-4E348C938578}" destId="{ED8A9841-7DB1-469B-9109-C83981E41C35}" srcOrd="4" destOrd="0" parTransId="{3A37D2C1-6CD7-4868-BFE4-91E65F09EAE0}" sibTransId="{EECDB20B-E40E-4B98-A927-68BAB59AC87A}"/>
    <dgm:cxn modelId="{DF1BD2D3-989E-453B-8157-7A245BCE0E24}" srcId="{4CE6E4E2-D0E6-4D0A-9F1F-4E348C938578}" destId="{CD476D6A-7DE4-443A-BD8E-CA77B58B20C1}" srcOrd="0" destOrd="0" parTransId="{5B11FAC1-C716-4323-930F-81A04F151B52}" sibTransId="{1ABBE0AA-0973-439E-A3C1-F7C44C3A41E6}"/>
    <dgm:cxn modelId="{FC8DBC26-D732-4EF9-8723-DAC069E5070E}" srcId="{4CE6E4E2-D0E6-4D0A-9F1F-4E348C938578}" destId="{6B13EF1E-4F12-4E04-8B08-DC97A488296D}" srcOrd="3" destOrd="0" parTransId="{910922EA-61AB-4FA1-AE61-3A95CD1641C3}" sibTransId="{7AC8F6AF-9D91-447C-9632-8961CC83DEAE}"/>
    <dgm:cxn modelId="{B88D827F-711B-40E1-A3B6-81FC7F9899A0}" type="presOf" srcId="{CD476D6A-7DE4-443A-BD8E-CA77B58B20C1}" destId="{9C9C78E3-3944-4614-8458-172E4566C8FA}" srcOrd="0" destOrd="0" presId="urn:microsoft.com/office/officeart/2005/8/layout/rings+Icon"/>
    <dgm:cxn modelId="{8E77DFD8-C091-4375-A375-CDB970332A63}" type="presOf" srcId="{0D41BCFC-0CB5-4EF6-A2DC-7C1AF706F45C}" destId="{46EAAD22-80A7-4D27-B763-4204558301CC}" srcOrd="0" destOrd="0" presId="urn:microsoft.com/office/officeart/2005/8/layout/rings+Icon"/>
    <dgm:cxn modelId="{3483B12A-A0E9-4574-9121-56E5BB80127E}" type="presOf" srcId="{ED8A9841-7DB1-469B-9109-C83981E41C35}" destId="{41EAA074-5068-4185-A153-B48F8794B8A3}" srcOrd="0" destOrd="0" presId="urn:microsoft.com/office/officeart/2005/8/layout/rings+Icon"/>
    <dgm:cxn modelId="{39A937F3-5629-435E-86F2-E6AE7A919008}" type="presOf" srcId="{6B13EF1E-4F12-4E04-8B08-DC97A488296D}" destId="{A30B930D-0B53-45BF-A229-28FE50F2640E}" srcOrd="0" destOrd="0" presId="urn:microsoft.com/office/officeart/2005/8/layout/rings+Icon"/>
    <dgm:cxn modelId="{8C7A0315-5B91-442E-9EFF-F23CA9679B67}" type="presOf" srcId="{DD0E7B2E-665C-4F1C-B6F0-186D2F106217}" destId="{98594EC9-F159-40FB-A957-B6B904907213}" srcOrd="0" destOrd="0" presId="urn:microsoft.com/office/officeart/2005/8/layout/rings+Icon"/>
    <dgm:cxn modelId="{ED4A9392-BED7-4DE9-BD17-0F3C3113AB59}" srcId="{4CE6E4E2-D0E6-4D0A-9F1F-4E348C938578}" destId="{DD0E7B2E-665C-4F1C-B6F0-186D2F106217}" srcOrd="1" destOrd="0" parTransId="{64251B5C-56A5-4BE6-81F0-441851A5F9C1}" sibTransId="{9C2C83F0-235B-46AF-B6C5-3FDD7ECC6641}"/>
    <dgm:cxn modelId="{C6D77BF0-536F-4721-A714-78AE5D0CE6DE}" type="presOf" srcId="{4CE6E4E2-D0E6-4D0A-9F1F-4E348C938578}" destId="{4871A2E1-8969-4D65-968E-E53EB9E92852}" srcOrd="0" destOrd="0" presId="urn:microsoft.com/office/officeart/2005/8/layout/rings+Icon"/>
    <dgm:cxn modelId="{E1898799-1390-44EF-978F-0AA6C59D339E}" type="presParOf" srcId="{4871A2E1-8969-4D65-968E-E53EB9E92852}" destId="{9C9C78E3-3944-4614-8458-172E4566C8FA}" srcOrd="0" destOrd="0" presId="urn:microsoft.com/office/officeart/2005/8/layout/rings+Icon"/>
    <dgm:cxn modelId="{D410FF1A-FA4A-4364-9797-5FC6AA680044}" type="presParOf" srcId="{4871A2E1-8969-4D65-968E-E53EB9E92852}" destId="{98594EC9-F159-40FB-A957-B6B904907213}" srcOrd="1" destOrd="0" presId="urn:microsoft.com/office/officeart/2005/8/layout/rings+Icon"/>
    <dgm:cxn modelId="{B29D94CF-39E1-48A5-8A9A-31C4655FF775}" type="presParOf" srcId="{4871A2E1-8969-4D65-968E-E53EB9E92852}" destId="{46EAAD22-80A7-4D27-B763-4204558301CC}" srcOrd="2" destOrd="0" presId="urn:microsoft.com/office/officeart/2005/8/layout/rings+Icon"/>
    <dgm:cxn modelId="{9C41B30A-2E43-40A7-91DF-22B1355DF285}" type="presParOf" srcId="{4871A2E1-8969-4D65-968E-E53EB9E92852}" destId="{A30B930D-0B53-45BF-A229-28FE50F2640E}" srcOrd="3" destOrd="0" presId="urn:microsoft.com/office/officeart/2005/8/layout/rings+Icon"/>
    <dgm:cxn modelId="{7FF0F8BF-CF3F-42C4-BA6A-336C8A456D00}" type="presParOf" srcId="{4871A2E1-8969-4D65-968E-E53EB9E92852}" destId="{41EAA074-5068-4185-A153-B48F8794B8A3}" srcOrd="4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9C78E3-3944-4614-8458-172E4566C8FA}">
      <dsp:nvSpPr>
        <dsp:cNvPr id="0" name=""/>
        <dsp:cNvSpPr/>
      </dsp:nvSpPr>
      <dsp:spPr>
        <a:xfrm>
          <a:off x="0" y="236167"/>
          <a:ext cx="2520568" cy="252056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R="0" lvl="0" algn="ctr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en-US" sz="2000" kern="1200" dirty="0" smtClean="0"/>
            <a:t>Avg. Temperature</a:t>
          </a:r>
          <a:r>
            <a:rPr lang="ar-SA" sz="2000" kern="1200" dirty="0" smtClean="0"/>
            <a:t> </a:t>
          </a:r>
          <a:r>
            <a:rPr lang="en-US" sz="2000" kern="1200" dirty="0" smtClean="0"/>
            <a:t>in summer </a:t>
          </a:r>
          <a:r>
            <a:rPr lang="en-US" sz="2000" b="1" kern="1200" dirty="0" smtClean="0"/>
            <a:t>38̊C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369129" y="605295"/>
        <a:ext cx="1782310" cy="1782306"/>
      </dsp:txXfrm>
    </dsp:sp>
    <dsp:sp modelId="{98594EC9-F159-40FB-A957-B6B904907213}">
      <dsp:nvSpPr>
        <dsp:cNvPr id="0" name=""/>
        <dsp:cNvSpPr/>
      </dsp:nvSpPr>
      <dsp:spPr>
        <a:xfrm>
          <a:off x="1296116" y="1917242"/>
          <a:ext cx="2520568" cy="252056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4889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/>
            <a:t>Avg. Temperature</a:t>
          </a:r>
          <a:r>
            <a:rPr lang="ar-SA" sz="2000" kern="1200" dirty="0" smtClean="0"/>
            <a:t> </a:t>
          </a:r>
          <a:r>
            <a:rPr lang="en-US" sz="2000" kern="1200" dirty="0" smtClean="0"/>
            <a:t>in winter </a:t>
          </a:r>
          <a:r>
            <a:rPr lang="en-US" sz="2000" b="1" kern="1200" dirty="0" smtClean="0"/>
            <a:t>15⁰C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1665245" y="2286370"/>
        <a:ext cx="1782310" cy="1782306"/>
      </dsp:txXfrm>
    </dsp:sp>
    <dsp:sp modelId="{46EAAD22-80A7-4D27-B763-4204558301CC}">
      <dsp:nvSpPr>
        <dsp:cNvPr id="0" name=""/>
        <dsp:cNvSpPr/>
      </dsp:nvSpPr>
      <dsp:spPr>
        <a:xfrm>
          <a:off x="2593003" y="236167"/>
          <a:ext cx="2520568" cy="25205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Avg. wind speed </a:t>
          </a:r>
          <a:r>
            <a:rPr lang="en-US" sz="2000" b="1" kern="1200" dirty="0" smtClean="0"/>
            <a:t>12Km/</a:t>
          </a:r>
          <a:r>
            <a:rPr lang="en-US" sz="2000" b="1" kern="1200" dirty="0" err="1" smtClean="0"/>
            <a:t>hr</a:t>
          </a:r>
          <a:endParaRPr lang="en-US" sz="2000" b="1" kern="1200" dirty="0"/>
        </a:p>
      </dsp:txBody>
      <dsp:txXfrm>
        <a:off x="2962132" y="605295"/>
        <a:ext cx="1782310" cy="1782306"/>
      </dsp:txXfrm>
    </dsp:sp>
    <dsp:sp modelId="{A30B930D-0B53-45BF-A229-28FE50F2640E}">
      <dsp:nvSpPr>
        <dsp:cNvPr id="0" name=""/>
        <dsp:cNvSpPr/>
      </dsp:nvSpPr>
      <dsp:spPr>
        <a:xfrm>
          <a:off x="3861065" y="1952833"/>
          <a:ext cx="2520568" cy="252056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Avg. humidity ratio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40%</a:t>
          </a:r>
          <a:endParaRPr lang="en-US" sz="2000" b="1" kern="1200" dirty="0"/>
        </a:p>
      </dsp:txBody>
      <dsp:txXfrm>
        <a:off x="4230194" y="2321961"/>
        <a:ext cx="1782310" cy="1782306"/>
      </dsp:txXfrm>
    </dsp:sp>
    <dsp:sp modelId="{41EAA074-5068-4185-A153-B48F8794B8A3}">
      <dsp:nvSpPr>
        <dsp:cNvPr id="0" name=""/>
        <dsp:cNvSpPr/>
      </dsp:nvSpPr>
      <dsp:spPr>
        <a:xfrm>
          <a:off x="5185235" y="236167"/>
          <a:ext cx="2520568" cy="252056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Avg. rainfall amount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150</a:t>
          </a:r>
          <a:r>
            <a:rPr lang="ar-SA" sz="2000" kern="1200" dirty="0" smtClean="0"/>
            <a:t> </a:t>
          </a:r>
          <a:r>
            <a:rPr lang="en-US" sz="2000" b="1" kern="1200" dirty="0" smtClean="0"/>
            <a:t>mm/year</a:t>
          </a:r>
          <a:endParaRPr lang="en-US" sz="2000" b="1" kern="1200" dirty="0"/>
        </a:p>
      </dsp:txBody>
      <dsp:txXfrm>
        <a:off x="5554364" y="605295"/>
        <a:ext cx="1782310" cy="1782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3912F-5160-4F1C-97A7-6CA35CF159FE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39B16-B5D4-4CEE-85BB-3F81F9CB3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3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39B16-B5D4-4CEE-85BB-3F81F9CB3F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288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39B16-B5D4-4CEE-85BB-3F81F9CB3F90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2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39B16-B5D4-4CEE-85BB-3F81F9CB3F90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9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76E08-F8C7-4580-B8BF-C573A3DC44EA}" type="datetime1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2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445485" y="3055625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80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538972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350" cap="all" spc="225" baseline="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7"/>
            <a:ext cx="6629400" cy="1219201"/>
          </a:xfrm>
        </p:spPr>
        <p:txBody>
          <a:bodyPr anchor="b" anchorCtr="0">
            <a:noAutofit/>
          </a:bodyPr>
          <a:lstStyle>
            <a:lvl1pPr>
              <a:defRPr sz="3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25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BE94C-6FF6-4FD3-A481-360BC8BE6186}" type="datetime1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3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685800" rtl="0" eaLnBrk="1" latinLnBrk="0" hangingPunct="1"/>
            <a:endParaRPr lang="en-US" sz="135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7" y="351413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31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3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F518-0268-43C6-88EE-617C65CBD3ED}" type="datetime1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43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9049-5303-4E76-B4F1-4DBF13540324}" type="datetime1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3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DD01B-C05D-490C-BE94-1BBE94A51062}" type="datetime1">
              <a:rPr lang="en-US" smtClean="0"/>
              <a:t>12/24/2018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7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/>
          <p:cNvSpPr/>
          <p:nvPr/>
        </p:nvSpPr>
        <p:spPr>
          <a:xfrm>
            <a:off x="567657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403"/>
            <a:ext cx="7696200" cy="1295401"/>
          </a:xfrm>
        </p:spPr>
        <p:txBody>
          <a:bodyPr anchor="b" anchorCtr="0"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lang="en-US" sz="3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4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4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188" baseline="0">
                <a:solidFill>
                  <a:srgbClr val="FFFFFF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9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91662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9" y="408376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A99F3-1011-49CB-AC75-15B7BDC2EF95}" type="datetime1">
              <a:rPr lang="en-US" smtClean="0"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3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9" y="408376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9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16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9" y="2438400"/>
            <a:ext cx="4040188" cy="368776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16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438400"/>
            <a:ext cx="4041775" cy="368776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B287-5BA2-4F59-BB1C-86334ED582F2}" type="datetime1">
              <a:rPr lang="en-US" smtClean="0"/>
              <a:t>12/24/2018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90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EB737-7E9C-4567-9F8A-597A7E107811}" type="datetime1">
              <a:rPr lang="en-US" smtClean="0"/>
              <a:t>12/24/2018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7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8B07-BB7A-4493-82CB-802F60BF533C}" type="datetime1">
              <a:rPr lang="en-US" smtClean="0"/>
              <a:t>12/24/2018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1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DB83-5B5B-485F-BB63-637B121E5FF6}" type="datetime1">
              <a:rPr lang="en-US" smtClean="0"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76692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2" y="2971800"/>
            <a:ext cx="2298634" cy="17526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050">
                <a:solidFill>
                  <a:schemeClr val="accent1">
                    <a:lumMod val="50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2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15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64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D51A-1A7C-4CE9-8581-D58AEF295850}" type="datetime1">
              <a:rPr lang="en-US" smtClean="0"/>
              <a:t>12/24/2018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762001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60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25" cap="all" spc="188" baseline="0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4"/>
            <a:ext cx="7328514" cy="523043"/>
          </a:xfrm>
        </p:spPr>
        <p:txBody>
          <a:bodyPr anchor="ctr" anchorCtr="0"/>
          <a:lstStyle>
            <a:lvl1pPr algn="ctr">
              <a:defRPr sz="15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98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2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fld id="{74D2BD84-3D6F-4092-9A6F-80ECB093A28B}" type="datetime1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D9A14DE8-DBE3-4E7B-BBE9-6469F3CC76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685800" rtl="0" eaLnBrk="1" latinLnBrk="0" hangingPunct="1"/>
            <a:endParaRPr lang="en-US" sz="135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5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9" y="408376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80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2625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480060" indent="-171450" algn="l" defTabSz="6858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171450" algn="l" defTabSz="6858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960120" indent="-171450" algn="l" defTabSz="6858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165860" indent="-171450" algn="l" defTabSz="6858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30302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1508760" indent="-137160" algn="l" defTabSz="6858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7pPr>
      <a:lvl8pPr marL="1645920" indent="-137160" algn="l" defTabSz="6858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8pPr>
      <a:lvl9pPr marL="1783080" indent="-137160" algn="l" defTabSz="6858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ps/url?sa=i&amp;rct=j&amp;q=&amp;esrc=s&amp;source=images&amp;cd=&amp;cad=rja&amp;uact=8&amp;ved=2ahUKEwjctqDUgo_fAhVIgxoKHVhhDrIQjRx6BAgBEAU&amp;url=https://www.fullcompass.com/prod/026919-jbl-control-24ct-control-24ct-4andquot-2-way-ceiling-speaker-with-70v-100v-transformer-in-white&amp;psig=AOvVaw3du-p4y_bAOT0SdgCgKmFq&amp;ust=1544316798298505" TargetMode="Externa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jpeg"/><Relationship Id="rId7" Type="http://schemas.openxmlformats.org/officeDocument/2006/relationships/image" Target="../media/image99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jpeg"/><Relationship Id="rId4" Type="http://schemas.openxmlformats.org/officeDocument/2006/relationships/image" Target="../media/image96.png"/><Relationship Id="rId9" Type="http://schemas.openxmlformats.org/officeDocument/2006/relationships/image" Target="../media/image101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704" y="563657"/>
            <a:ext cx="8260672" cy="907676"/>
          </a:xfrm>
        </p:spPr>
        <p:txBody>
          <a:bodyPr>
            <a:noAutofit/>
          </a:bodyPr>
          <a:lstStyle/>
          <a:p>
            <a:r>
              <a:rPr lang="en-US" sz="3000" dirty="0"/>
              <a:t>redesign</a:t>
            </a:r>
            <a:r>
              <a:rPr lang="en-GB" sz="3000" dirty="0"/>
              <a:t> of Good Shepherd Youth Center</a:t>
            </a:r>
            <a:endParaRPr lang="en-US" sz="3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000"/>
              <a:t>1</a:t>
            </a:fld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6891618" y="2223249"/>
            <a:ext cx="1938619" cy="39175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Supervisor: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Dr.Muhannad Haj Hussein</a:t>
            </a:r>
          </a:p>
          <a:p>
            <a:endParaRPr lang="en-GB" sz="135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Prepared by: 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Fayez Maali.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Heba Abualrob.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Rana Neirat.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Nisreen Salman.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GB" sz="135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8941" y="2223249"/>
            <a:ext cx="2003522" cy="39175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r>
              <a:rPr lang="en-GB" sz="1600" dirty="0"/>
              <a:t>An–</a:t>
            </a:r>
            <a:r>
              <a:rPr lang="en-GB" sz="1600" dirty="0" err="1"/>
              <a:t>Najah</a:t>
            </a:r>
            <a:r>
              <a:rPr lang="en-GB" sz="1600" dirty="0"/>
              <a:t> National University</a:t>
            </a:r>
            <a:endParaRPr lang="ar-SA" sz="1600" dirty="0"/>
          </a:p>
          <a:p>
            <a:pPr algn="ctr"/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>Faculty of Engineering </a:t>
            </a:r>
            <a:br>
              <a:rPr lang="en-GB" sz="1600" dirty="0"/>
            </a:br>
            <a:r>
              <a:rPr lang="en-GB" sz="1600" dirty="0"/>
              <a:t>Building Engineering Department</a:t>
            </a:r>
            <a:endParaRPr lang="ar-SA" sz="1600" dirty="0"/>
          </a:p>
          <a:p>
            <a:pPr algn="ctr"/>
            <a:endParaRPr lang="ar-SA" sz="1350" dirty="0"/>
          </a:p>
        </p:txBody>
      </p:sp>
      <p:sp>
        <p:nvSpPr>
          <p:cNvPr id="3" name="Rectangle 2"/>
          <p:cNvSpPr/>
          <p:nvPr/>
        </p:nvSpPr>
        <p:spPr>
          <a:xfrm>
            <a:off x="2554941" y="2034990"/>
            <a:ext cx="40879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C00000"/>
                </a:solidFill>
              </a:rPr>
              <a:t>Graduation project </a:t>
            </a:r>
            <a:r>
              <a:rPr lang="ar-SA" sz="2400" dirty="0">
                <a:solidFill>
                  <a:srgbClr val="C00000"/>
                </a:solidFill>
              </a:rPr>
              <a:t>)</a:t>
            </a:r>
            <a:r>
              <a:rPr lang="en-GB" sz="2400" dirty="0">
                <a:solidFill>
                  <a:srgbClr val="C00000"/>
                </a:solidFill>
              </a:rPr>
              <a:t>2</a:t>
            </a:r>
            <a:r>
              <a:rPr lang="ar-SA" sz="2400" dirty="0">
                <a:solidFill>
                  <a:srgbClr val="C00000"/>
                </a:solidFill>
              </a:rPr>
              <a:t>(</a:t>
            </a:r>
            <a:r>
              <a:rPr lang="en-GB" dirty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06" y="2421513"/>
            <a:ext cx="994886" cy="994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420600" y="2621375"/>
            <a:ext cx="4322879" cy="2873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6673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18816" y="6375039"/>
            <a:ext cx="2133600" cy="365125"/>
          </a:xfrm>
        </p:spPr>
        <p:txBody>
          <a:bodyPr/>
          <a:lstStyle/>
          <a:p>
            <a:fld id="{D9A14DE8-DBE3-4E7B-BBE9-6469F3CC76C2}" type="slidenum">
              <a:rPr lang="en-US" sz="2000"/>
              <a:t>10</a:t>
            </a:fld>
            <a:endParaRPr lang="en-US" sz="2000" dirty="0"/>
          </a:p>
        </p:txBody>
      </p:sp>
      <p:sp>
        <p:nvSpPr>
          <p:cNvPr id="9" name="Title 1"/>
          <p:cNvSpPr>
            <a:spLocks noGrp="1"/>
          </p:cNvSpPr>
          <p:nvPr>
            <p:ph type="title" idx="4294967295"/>
          </p:nvPr>
        </p:nvSpPr>
        <p:spPr>
          <a:xfrm>
            <a:off x="5350933" y="343841"/>
            <a:ext cx="3793067" cy="1039812"/>
          </a:xfrm>
        </p:spPr>
        <p:txBody>
          <a:bodyPr>
            <a:normAutofit fontScale="90000"/>
          </a:bodyPr>
          <a:lstStyle/>
          <a:p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 smtClean="0"/>
              <a:t>actual building</a:t>
            </a:r>
            <a:br>
              <a:rPr lang="en-US" sz="2700" dirty="0" smtClean="0"/>
            </a:br>
            <a:r>
              <a:rPr lang="en-US" sz="2200" dirty="0" smtClean="0">
                <a:solidFill>
                  <a:srgbClr val="C00000"/>
                </a:solidFill>
              </a:rPr>
              <a:t>ground </a:t>
            </a:r>
            <a:r>
              <a:rPr lang="en-US" sz="2200" dirty="0">
                <a:solidFill>
                  <a:srgbClr val="C00000"/>
                </a:solidFill>
              </a:rPr>
              <a:t>floor</a:t>
            </a:r>
          </a:p>
        </p:txBody>
      </p:sp>
      <p:pic>
        <p:nvPicPr>
          <p:cNvPr id="18" name="Content Placeholder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464" y="3581774"/>
            <a:ext cx="5699790" cy="31583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Bent Arrow 18"/>
          <p:cNvSpPr/>
          <p:nvPr/>
        </p:nvSpPr>
        <p:spPr>
          <a:xfrm rot="5400000">
            <a:off x="6491417" y="2149574"/>
            <a:ext cx="845228" cy="7112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535068" y="1941477"/>
            <a:ext cx="934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Before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753990" y="3060771"/>
            <a:ext cx="726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After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22110" y="631838"/>
            <a:ext cx="3095041" cy="811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10" y="445363"/>
            <a:ext cx="5399601" cy="3060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576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000"/>
              <a:t>11</a:t>
            </a:fld>
            <a:endParaRPr lang="en-US" sz="20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181673" y="189592"/>
            <a:ext cx="6643688" cy="3681412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2535932" y="5207135"/>
            <a:ext cx="1780311" cy="471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Bubble diagram of ground floor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994695" y="1892599"/>
            <a:ext cx="1793706" cy="471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Ground floor plan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406674" y="4822089"/>
            <a:ext cx="3441534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>
                <a:solidFill>
                  <a:schemeClr val="accent2">
                    <a:lumMod val="50000"/>
                  </a:schemeClr>
                </a:solidFill>
              </a:rPr>
              <a:t>designed building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2512" y="3970031"/>
            <a:ext cx="3643955" cy="2743541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Rounded Rectangle 15"/>
          <p:cNvSpPr/>
          <p:nvPr/>
        </p:nvSpPr>
        <p:spPr>
          <a:xfrm>
            <a:off x="232339" y="4643301"/>
            <a:ext cx="2163507" cy="1397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0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000"/>
              <a:t>12</a:t>
            </a:fld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311" y="270033"/>
            <a:ext cx="5518632" cy="3152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5475096" y="501241"/>
            <a:ext cx="3793067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actual building </a:t>
            </a:r>
            <a:endParaRPr lang="en-US" sz="2400" dirty="0" smtClean="0"/>
          </a:p>
          <a:p>
            <a:r>
              <a:rPr lang="en-US" sz="2200" dirty="0" smtClean="0">
                <a:solidFill>
                  <a:srgbClr val="C00000"/>
                </a:solidFill>
              </a:rPr>
              <a:t>first floor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17" name="Bent Arrow 16"/>
          <p:cNvSpPr/>
          <p:nvPr/>
        </p:nvSpPr>
        <p:spPr>
          <a:xfrm rot="5400000">
            <a:off x="6720017" y="2123569"/>
            <a:ext cx="845228" cy="7112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28730" y="1922444"/>
            <a:ext cx="934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Before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965799" y="2979052"/>
            <a:ext cx="726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After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903802" y="552619"/>
            <a:ext cx="2935656" cy="907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537" y="3499694"/>
            <a:ext cx="5423117" cy="3100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848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000"/>
              <a:t>13</a:t>
            </a:fld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93" y="158488"/>
            <a:ext cx="6485856" cy="37077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2764532" y="5161727"/>
            <a:ext cx="1780311" cy="471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Bubble diagram of </a:t>
            </a:r>
            <a:r>
              <a:rPr lang="en-US" sz="1350" dirty="0" smtClean="0"/>
              <a:t>First </a:t>
            </a:r>
            <a:r>
              <a:rPr lang="en-US" sz="1350" dirty="0"/>
              <a:t>floor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91067" y="1930344"/>
            <a:ext cx="1793706" cy="471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 smtClean="0"/>
              <a:t>First </a:t>
            </a:r>
            <a:r>
              <a:rPr lang="en-US" sz="1350" dirty="0"/>
              <a:t>floor plan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-393384" y="4877757"/>
            <a:ext cx="3441534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>
                <a:solidFill>
                  <a:schemeClr val="accent2">
                    <a:lumMod val="50000"/>
                  </a:schemeClr>
                </a:solidFill>
              </a:rPr>
              <a:t>designed building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5133" y="3999137"/>
            <a:ext cx="3573520" cy="27966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245629" y="4698970"/>
            <a:ext cx="2163507" cy="1397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5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Architectural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12</a:t>
            </a:r>
            <a:endParaRPr lang="en-US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55" y="1281432"/>
            <a:ext cx="7399020" cy="50749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55" y="1281434"/>
            <a:ext cx="7399020" cy="496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07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447" y="107578"/>
            <a:ext cx="8260672" cy="1039427"/>
          </a:xfrm>
        </p:spPr>
        <p:txBody>
          <a:bodyPr/>
          <a:lstStyle/>
          <a:p>
            <a:r>
              <a:rPr lang="en-US" sz="2700" dirty="0"/>
              <a:t>Architectural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13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3" y="1771219"/>
            <a:ext cx="8931241" cy="36411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1" y="1452284"/>
            <a:ext cx="8960082" cy="396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19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Architectural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14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824" y="1257357"/>
            <a:ext cx="5711189" cy="50138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25" y="1089628"/>
            <a:ext cx="8737746" cy="522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65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15</a:t>
            </a:r>
            <a:endParaRPr lang="en-US" sz="2000" dirty="0"/>
          </a:p>
        </p:txBody>
      </p:sp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0" y="407988"/>
            <a:ext cx="8261350" cy="1039812"/>
          </a:xfrm>
        </p:spPr>
        <p:txBody>
          <a:bodyPr>
            <a:normAutofit/>
          </a:bodyPr>
          <a:lstStyle/>
          <a:p>
            <a:r>
              <a:rPr lang="en-US" dirty="0" smtClean="0"/>
              <a:t>ENVIRONMENTAL Analyses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7" y="1323683"/>
            <a:ext cx="8946971" cy="503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80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16</a:t>
            </a:r>
            <a:endParaRPr lang="en-US" sz="20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ENVIRONMENTAL ANALYZES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551" y="1765303"/>
            <a:ext cx="7197100" cy="4440764"/>
          </a:xfrm>
          <a:prstGeom prst="rect">
            <a:avLst/>
          </a:prstGeom>
          <a:ln>
            <a:solidFill>
              <a:srgbClr val="DE0000"/>
            </a:solidFill>
          </a:ln>
        </p:spPr>
      </p:pic>
      <p:sp>
        <p:nvSpPr>
          <p:cNvPr id="8" name="5-Point Star 7"/>
          <p:cNvSpPr/>
          <p:nvPr/>
        </p:nvSpPr>
        <p:spPr>
          <a:xfrm>
            <a:off x="7556499" y="2328334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7548033" y="2606182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7556499" y="2828435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7556498" y="3067615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7556498" y="3447061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7556498" y="3819500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7564964" y="4041753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7564963" y="4280933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7564963" y="4541854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7324331" y="4782485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>
            <a:off x="7548032" y="4782485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5-Point Star 19"/>
          <p:cNvSpPr/>
          <p:nvPr/>
        </p:nvSpPr>
        <p:spPr>
          <a:xfrm>
            <a:off x="7771733" y="4782484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5-Point Star 20"/>
          <p:cNvSpPr/>
          <p:nvPr/>
        </p:nvSpPr>
        <p:spPr>
          <a:xfrm>
            <a:off x="7229852" y="5037546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>
            <a:off x="7453553" y="5037546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/>
          <p:cNvSpPr/>
          <p:nvPr/>
        </p:nvSpPr>
        <p:spPr>
          <a:xfrm>
            <a:off x="7673240" y="5037546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/>
          <p:cNvSpPr/>
          <p:nvPr/>
        </p:nvSpPr>
        <p:spPr>
          <a:xfrm>
            <a:off x="7889758" y="5037546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>
          <a:xfrm>
            <a:off x="7336969" y="5274877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>
            <a:off x="7560670" y="5274877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/>
          <p:cNvSpPr/>
          <p:nvPr/>
        </p:nvSpPr>
        <p:spPr>
          <a:xfrm>
            <a:off x="7784371" y="5274876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>
            <a:off x="7476730" y="5512753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D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>
            <a:off x="7700431" y="5512753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D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5-Point Star 29"/>
          <p:cNvSpPr/>
          <p:nvPr/>
        </p:nvSpPr>
        <p:spPr>
          <a:xfrm>
            <a:off x="7476730" y="5758896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D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5-Point Star 30"/>
          <p:cNvSpPr/>
          <p:nvPr/>
        </p:nvSpPr>
        <p:spPr>
          <a:xfrm>
            <a:off x="7700431" y="5758896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D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/>
          <p:cNvSpPr/>
          <p:nvPr/>
        </p:nvSpPr>
        <p:spPr>
          <a:xfrm>
            <a:off x="7379542" y="5995929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5-Point Star 32"/>
          <p:cNvSpPr/>
          <p:nvPr/>
        </p:nvSpPr>
        <p:spPr>
          <a:xfrm>
            <a:off x="7576805" y="5995929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/>
          <p:cNvSpPr/>
          <p:nvPr/>
        </p:nvSpPr>
        <p:spPr>
          <a:xfrm>
            <a:off x="7760217" y="5992284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/>
          <p:cNvSpPr/>
          <p:nvPr/>
        </p:nvSpPr>
        <p:spPr>
          <a:xfrm>
            <a:off x="7928304" y="5991226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/>
          <p:nvPr/>
        </p:nvSpPr>
        <p:spPr>
          <a:xfrm>
            <a:off x="315575" y="6002867"/>
            <a:ext cx="397933" cy="203200"/>
          </a:xfrm>
          <a:prstGeom prst="rightArrow">
            <a:avLst/>
          </a:prstGeom>
          <a:solidFill>
            <a:srgbClr val="FFFF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5-Point Star 40"/>
          <p:cNvSpPr/>
          <p:nvPr/>
        </p:nvSpPr>
        <p:spPr>
          <a:xfrm>
            <a:off x="7201520" y="5995929"/>
            <a:ext cx="143933" cy="143933"/>
          </a:xfrm>
          <a:prstGeom prst="star5">
            <a:avLst/>
          </a:prstGeom>
          <a:solidFill>
            <a:srgbClr val="FFFF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95867" y="5902829"/>
            <a:ext cx="7425266" cy="370971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5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3.7037E-6 L 0.69931 -0.004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65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17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21267" y="1605115"/>
            <a:ext cx="7298264" cy="44306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20533" y="874804"/>
            <a:ext cx="2647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ORIENTATION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 flipH="1">
            <a:off x="4563529" y="3285065"/>
            <a:ext cx="516467" cy="474133"/>
          </a:xfrm>
          <a:prstGeom prst="rightArrow">
            <a:avLst/>
          </a:prstGeom>
          <a:solidFill>
            <a:srgbClr val="FFFF00"/>
          </a:solidFill>
          <a:ln>
            <a:solidFill>
              <a:srgbClr val="FF33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0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9" y="408376"/>
            <a:ext cx="8260672" cy="1058115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4516"/>
            <a:ext cx="8229600" cy="44318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Introduction.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Site description.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Architectural aspect.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Environmental aspect.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Structural design.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Electro-Mechanical design.</a:t>
            </a:r>
            <a:endParaRPr lang="ar-SA" sz="28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Quantity surveying.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000"/>
              <a:t>2</a:t>
            </a:fld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10816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18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5084" y="663752"/>
            <a:ext cx="8229600" cy="3787775"/>
          </a:xfrm>
        </p:spPr>
        <p:txBody>
          <a:bodyPr>
            <a:normAutofit/>
          </a:bodyPr>
          <a:lstStyle/>
          <a:p>
            <a:pPr marL="85725" indent="0" algn="ctr"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Material used and properties: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29303" y="2612087"/>
            <a:ext cx="1709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External Walls</a:t>
            </a:r>
          </a:p>
        </p:txBody>
      </p:sp>
      <p:sp>
        <p:nvSpPr>
          <p:cNvPr id="7" name="Rectangle 6"/>
          <p:cNvSpPr/>
          <p:nvPr/>
        </p:nvSpPr>
        <p:spPr>
          <a:xfrm>
            <a:off x="2750605" y="2991920"/>
            <a:ext cx="17028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 value =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0.32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08167" y="4971432"/>
            <a:ext cx="5773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Internal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partition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067750" y="5386373"/>
            <a:ext cx="192215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 value =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1.13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w/m</a:t>
            </a:r>
            <a:r>
              <a:rPr lang="en-US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.k.</a:t>
            </a:r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76580" y="5584609"/>
            <a:ext cx="1894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 value =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1.21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77210" y="5109746"/>
            <a:ext cx="57736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Roof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763744" y="2991919"/>
            <a:ext cx="2287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 value =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1.0</a:t>
            </a:r>
          </a:p>
          <a:p>
            <a:pPr algn="ctr" rtl="1"/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064700" y="2598030"/>
            <a:ext cx="5773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Internal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floor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4447492" y="1583826"/>
            <a:ext cx="0" cy="518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8900" y="4442922"/>
            <a:ext cx="8961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C:\Users\ZBOOK\Desktop\ex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89" y="1703624"/>
            <a:ext cx="2555391" cy="2158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C:\Users\ZBOOK\Desktop\ااا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30" y="4589841"/>
            <a:ext cx="2875022" cy="2052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 descr="C:\Users\ZBOOK\Desktop\ghn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64" y="1746567"/>
            <a:ext cx="2205336" cy="2226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 descr="C:\Users\ZBOOK\Desktop\jjj - Copy (2)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720" y="4589841"/>
            <a:ext cx="2491892" cy="20526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 4"/>
          <p:cNvSpPr/>
          <p:nvPr/>
        </p:nvSpPr>
        <p:spPr>
          <a:xfrm>
            <a:off x="3780692" y="2991919"/>
            <a:ext cx="589085" cy="375535"/>
          </a:xfrm>
          <a:prstGeom prst="ellipse">
            <a:avLst/>
          </a:prstGeom>
          <a:noFill/>
          <a:ln>
            <a:solidFill>
              <a:srgbClr val="FF33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117073" y="2981419"/>
            <a:ext cx="589085" cy="375535"/>
          </a:xfrm>
          <a:prstGeom prst="ellipse">
            <a:avLst/>
          </a:prstGeom>
          <a:noFill/>
          <a:ln>
            <a:solidFill>
              <a:srgbClr val="FF33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861395" y="5583741"/>
            <a:ext cx="589085" cy="375535"/>
          </a:xfrm>
          <a:prstGeom prst="ellipse">
            <a:avLst/>
          </a:prstGeom>
          <a:noFill/>
          <a:ln>
            <a:solidFill>
              <a:srgbClr val="FF33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8218357" y="5395973"/>
            <a:ext cx="589085" cy="375535"/>
          </a:xfrm>
          <a:prstGeom prst="ellipse">
            <a:avLst/>
          </a:prstGeom>
          <a:noFill/>
          <a:ln>
            <a:solidFill>
              <a:srgbClr val="FF33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4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  <p:bldP spid="18" grpId="0"/>
      <p:bldP spid="20" grpId="0"/>
      <p:bldP spid="21" grpId="0"/>
      <p:bldP spid="22" grpId="0" animBg="1"/>
      <p:bldP spid="28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19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961283" y="629472"/>
            <a:ext cx="46554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5725"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Material used and properties:</a:t>
            </a:r>
          </a:p>
        </p:txBody>
      </p:sp>
      <p:pic>
        <p:nvPicPr>
          <p:cNvPr id="8" name="صورة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134" y="2334440"/>
            <a:ext cx="2200471" cy="204794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6031146" y="1969251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5725" algn="ctr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Windows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647134" y="4465523"/>
            <a:ext cx="2266967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dirty="0"/>
              <a:t>6mm Double glass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en-US" dirty="0"/>
              <a:t>with 13mm air gab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71272" y="5162884"/>
            <a:ext cx="2869696" cy="764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15000"/>
              </a:lnSpc>
            </a:pPr>
            <a:r>
              <a:rPr lang="en-US" sz="2000" b="1" dirty="0"/>
              <a:t>U value = 1.77</a:t>
            </a:r>
            <a:r>
              <a:rPr lang="en-US" sz="20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w/m</a:t>
            </a:r>
            <a:r>
              <a:rPr lang="en-US" sz="2000" b="1" baseline="30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0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.k.</a:t>
            </a:r>
            <a:endParaRPr lang="en-US" sz="2000" b="1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1">
              <a:lnSpc>
                <a:spcPct val="115000"/>
              </a:lnSpc>
            </a:pPr>
            <a:r>
              <a:rPr lang="ar-SA" dirty="0"/>
              <a:t>  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 descr="C:\Users\ZBOOK\Desktop\gfbfbdf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92" y="1716626"/>
            <a:ext cx="1970858" cy="2090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C:\Users\ZBOOK\Desktop\New folder\jjj - Copy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43" y="4249273"/>
            <a:ext cx="2867329" cy="228964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/>
          <p:cNvSpPr/>
          <p:nvPr/>
        </p:nvSpPr>
        <p:spPr>
          <a:xfrm>
            <a:off x="2236380" y="2534119"/>
            <a:ext cx="2178423" cy="1118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</a:pPr>
            <a:r>
              <a:rPr lang="en-US" sz="2000" b="1" dirty="0"/>
              <a:t>U value </a:t>
            </a:r>
          </a:p>
          <a:p>
            <a:pPr algn="ctr" rtl="1">
              <a:lnSpc>
                <a:spcPct val="115000"/>
              </a:lnSpc>
            </a:pPr>
            <a:r>
              <a:rPr lang="en-US" sz="2000" b="1" dirty="0"/>
              <a:t>= 1.72</a:t>
            </a:r>
            <a:r>
              <a:rPr lang="en-US" sz="20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w/m</a:t>
            </a:r>
            <a:r>
              <a:rPr lang="en-US" sz="2000" b="1" baseline="30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0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.k.</a:t>
            </a:r>
            <a:endParaRPr lang="en-US" sz="2000" b="1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1">
              <a:lnSpc>
                <a:spcPct val="115000"/>
              </a:lnSpc>
            </a:pPr>
            <a:r>
              <a:rPr lang="ar-SA" dirty="0"/>
              <a:t>  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1841" y="5237583"/>
            <a:ext cx="2178423" cy="1118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</a:pPr>
            <a:r>
              <a:rPr lang="en-US" sz="2000" b="1" dirty="0"/>
              <a:t>U value </a:t>
            </a:r>
          </a:p>
          <a:p>
            <a:pPr algn="ctr" rtl="1">
              <a:lnSpc>
                <a:spcPct val="115000"/>
              </a:lnSpc>
            </a:pPr>
            <a:r>
              <a:rPr lang="en-US" sz="2000" b="1" dirty="0"/>
              <a:t>= 0.359</a:t>
            </a:r>
            <a:r>
              <a:rPr lang="en-US" sz="20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w/m</a:t>
            </a:r>
            <a:r>
              <a:rPr lang="en-US" sz="2000" b="1" baseline="30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0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.k.</a:t>
            </a:r>
            <a:endParaRPr lang="en-US" sz="2000" b="1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1">
              <a:lnSpc>
                <a:spcPct val="115000"/>
              </a:lnSpc>
            </a:pPr>
            <a:r>
              <a:rPr lang="ar-SA" dirty="0"/>
              <a:t>  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109882" y="1604682"/>
            <a:ext cx="17930" cy="5253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9649" y="4169494"/>
            <a:ext cx="5020235" cy="8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470556" y="2129380"/>
            <a:ext cx="5773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Internal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partition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182470" y="4808938"/>
            <a:ext cx="5773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Internal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partition</a:t>
            </a:r>
          </a:p>
        </p:txBody>
      </p:sp>
      <p:sp>
        <p:nvSpPr>
          <p:cNvPr id="17" name="Oval 16"/>
          <p:cNvSpPr/>
          <p:nvPr/>
        </p:nvSpPr>
        <p:spPr>
          <a:xfrm>
            <a:off x="2686536" y="2872031"/>
            <a:ext cx="589085" cy="514320"/>
          </a:xfrm>
          <a:prstGeom prst="ellipse">
            <a:avLst/>
          </a:prstGeom>
          <a:noFill/>
          <a:ln>
            <a:solidFill>
              <a:srgbClr val="FF33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372928" y="5531103"/>
            <a:ext cx="715993" cy="514320"/>
          </a:xfrm>
          <a:prstGeom prst="ellipse">
            <a:avLst/>
          </a:prstGeom>
          <a:noFill/>
          <a:ln>
            <a:solidFill>
              <a:srgbClr val="FF33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747369" y="5107189"/>
            <a:ext cx="589085" cy="514320"/>
          </a:xfrm>
          <a:prstGeom prst="ellipse">
            <a:avLst/>
          </a:prstGeom>
          <a:noFill/>
          <a:ln>
            <a:solidFill>
              <a:srgbClr val="FF330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5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23" grpId="0"/>
      <p:bldP spid="29" grpId="0"/>
      <p:bldP spid="20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0913" y="1108252"/>
            <a:ext cx="4820771" cy="258497"/>
          </a:xfrm>
        </p:spPr>
        <p:txBody>
          <a:bodyPr>
            <a:noAutofit/>
          </a:bodyPr>
          <a:lstStyle/>
          <a:p>
            <a:r>
              <a:rPr lang="en-US" sz="2100" dirty="0">
                <a:solidFill>
                  <a:schemeClr val="accent2">
                    <a:lumMod val="75000"/>
                  </a:schemeClr>
                </a:solidFill>
              </a:rPr>
              <a:t>Acoustics Analysis</a:t>
            </a:r>
          </a:p>
        </p:txBody>
      </p:sp>
      <p:pic>
        <p:nvPicPr>
          <p:cNvPr id="17" name="Content Placeholder 16" descr="C:\Users\ZBOOK\Desktop\ااااااا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07" y="2231194"/>
            <a:ext cx="1913774" cy="28914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20</a:t>
            </a:r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26128" y="464934"/>
            <a:ext cx="8260672" cy="48037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25" dirty="0"/>
              <a:t>ENVIRONMENTAL aspect</a:t>
            </a:r>
          </a:p>
        </p:txBody>
      </p:sp>
      <p:sp>
        <p:nvSpPr>
          <p:cNvPr id="8" name="Rectangle 7"/>
          <p:cNvSpPr/>
          <p:nvPr/>
        </p:nvSpPr>
        <p:spPr>
          <a:xfrm>
            <a:off x="737036" y="5090439"/>
            <a:ext cx="15985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Adjacent to </a:t>
            </a:r>
            <a:r>
              <a:rPr lang="en-US" sz="1400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corridor </a:t>
            </a:r>
            <a:endParaRPr lang="en-US" sz="1400" b="1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57611" y="4829224"/>
            <a:ext cx="15366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Acoustical </a:t>
            </a:r>
            <a:r>
              <a:rPr lang="en-US" sz="1600" dirty="0" smtClean="0">
                <a:solidFill>
                  <a:srgbClr val="C0000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finishes </a:t>
            </a:r>
            <a:r>
              <a:rPr lang="en-US" sz="1600" dirty="0">
                <a:solidFill>
                  <a:srgbClr val="C0000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for wall and ceiling.</a:t>
            </a:r>
            <a:endParaRPr lang="en-US" sz="1600" b="1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811970"/>
              </p:ext>
            </p:extLst>
          </p:nvPr>
        </p:nvGraphicFramePr>
        <p:xfrm>
          <a:off x="456309" y="5741713"/>
          <a:ext cx="4092085" cy="8577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6451"/>
                <a:gridCol w="1347817"/>
                <a:gridCol w="1347817"/>
              </a:tblGrid>
              <a:tr h="4008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Background level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Adjacent to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corridor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Adjacent to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practice room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176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Quite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45</a:t>
                      </a:r>
                    </a:p>
                  </a:txBody>
                  <a:tcPr marL="51435" marR="5143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 marL="51435" marR="5143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004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Normal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/>
                        <a:t>42</a:t>
                      </a:r>
                    </a:p>
                  </a:txBody>
                  <a:tcPr marL="51435" marR="5143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 marL="51435" marR="5143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995879" y="1769529"/>
            <a:ext cx="30171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STC for music room</a:t>
            </a:r>
          </a:p>
        </p:txBody>
      </p:sp>
      <p:pic>
        <p:nvPicPr>
          <p:cNvPr id="16" name="Picture 15" descr="C:\Users\ZBOOK\Desktop\ببببببببببببببببببببببببب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463" y="2231192"/>
            <a:ext cx="1970820" cy="2891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C:\Users\ZBOOK\Desktop\363f698ea069740784b364a3e48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047" y="1950381"/>
            <a:ext cx="3375909" cy="2113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045" y="4181788"/>
            <a:ext cx="2174564" cy="217456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721557" y="5073895"/>
            <a:ext cx="15366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Adjacent to </a:t>
            </a:r>
            <a:r>
              <a:rPr lang="en-US" sz="1400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practice room</a:t>
            </a:r>
            <a:endParaRPr lang="en-US" sz="1400" b="1" dirty="0"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2504463" y="2184400"/>
            <a:ext cx="727687" cy="444500"/>
          </a:xfrm>
          <a:prstGeom prst="ellipse">
            <a:avLst/>
          </a:prstGeom>
          <a:noFill/>
          <a:ln>
            <a:solidFill>
              <a:srgbClr val="FFFF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73192" y="2144408"/>
            <a:ext cx="727687" cy="444500"/>
          </a:xfrm>
          <a:prstGeom prst="ellipse">
            <a:avLst/>
          </a:prstGeom>
          <a:noFill/>
          <a:ln>
            <a:solidFill>
              <a:srgbClr val="FFFF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47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905408" y="1077998"/>
            <a:ext cx="4820771" cy="258497"/>
          </a:xfrm>
        </p:spPr>
        <p:txBody>
          <a:bodyPr>
            <a:noAutofit/>
          </a:bodyPr>
          <a:lstStyle/>
          <a:p>
            <a:r>
              <a:rPr lang="en-US" sz="2100" dirty="0">
                <a:solidFill>
                  <a:schemeClr val="accent2">
                    <a:lumMod val="75000"/>
                  </a:schemeClr>
                </a:solidFill>
              </a:rPr>
              <a:t>Acoustics Analysis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237814"/>
              </p:ext>
            </p:extLst>
          </p:nvPr>
        </p:nvGraphicFramePr>
        <p:xfrm>
          <a:off x="2499360" y="4602718"/>
          <a:ext cx="4053840" cy="1472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6920"/>
                <a:gridCol w="2026920"/>
              </a:tblGrid>
              <a:tr h="186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Frequency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SABINE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RT60 (sec)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125Hz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1.38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250Hz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1.5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500Hz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1.75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1KHz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1.94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2KHz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1.76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4KHz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  <a:tab pos="944880" algn="ctr"/>
                        </a:tabLs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		1.11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21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426128" y="1841244"/>
            <a:ext cx="36038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RT60 for multipurpose room: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26128" y="502500"/>
            <a:ext cx="8260672" cy="48037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25" dirty="0"/>
              <a:t>ENVIRONMENTAL aspect</a:t>
            </a:r>
          </a:p>
        </p:txBody>
      </p:sp>
      <p:pic>
        <p:nvPicPr>
          <p:cNvPr id="12" name="Picture 11" descr="3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64027" y="2194866"/>
            <a:ext cx="4108373" cy="214978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22107" y="5213085"/>
            <a:ext cx="3383280" cy="204692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736418"/>
              </p:ext>
            </p:extLst>
          </p:nvPr>
        </p:nvGraphicFramePr>
        <p:xfrm>
          <a:off x="905774" y="2183363"/>
          <a:ext cx="2654778" cy="2243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4778"/>
              </a:tblGrid>
              <a:tr h="2320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Finish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Tiles (porcelain)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Ceiling (plaster board ceiling)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Walls (plaster decorative wall panels)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Windows (double glass lowE aluminum frame)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Doors (hollow plywood)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482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10817" y="1243159"/>
            <a:ext cx="4820771" cy="258497"/>
          </a:xfrm>
        </p:spPr>
        <p:txBody>
          <a:bodyPr>
            <a:noAutofit/>
          </a:bodyPr>
          <a:lstStyle/>
          <a:p>
            <a:r>
              <a:rPr lang="en-US" sz="2100" dirty="0">
                <a:solidFill>
                  <a:schemeClr val="accent2">
                    <a:lumMod val="75000"/>
                  </a:schemeClr>
                </a:solidFill>
              </a:rPr>
              <a:t>Day lighting performance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22</a:t>
            </a:r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7807" y="629057"/>
            <a:ext cx="8260672" cy="48037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25" dirty="0"/>
              <a:t>ENVIRONMENTAL aspect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182628" y="1911498"/>
            <a:ext cx="4820771" cy="258497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b="1" cap="none" dirty="0">
                <a:solidFill>
                  <a:schemeClr val="accent2">
                    <a:lumMod val="75000"/>
                  </a:schemeClr>
                </a:solidFill>
              </a:rPr>
              <a:t>Ground floor result: </a:t>
            </a:r>
          </a:p>
        </p:txBody>
      </p:sp>
      <p:pic>
        <p:nvPicPr>
          <p:cNvPr id="11" name="Picture 10" descr="D:\files\grad 2\design\groun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566" y="2276623"/>
            <a:ext cx="7177271" cy="407973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3687391" y="2709292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1362528" y="2372294"/>
            <a:ext cx="231666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for </a:t>
            </a:r>
            <a:r>
              <a:rPr lang="en-US" sz="2100" b="1" u="sng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Multipurpose</a:t>
            </a:r>
          </a:p>
        </p:txBody>
      </p:sp>
      <p:sp>
        <p:nvSpPr>
          <p:cNvPr id="7" name="Rectangle 6"/>
          <p:cNvSpPr/>
          <p:nvPr/>
        </p:nvSpPr>
        <p:spPr>
          <a:xfrm>
            <a:off x="1678814" y="3066336"/>
            <a:ext cx="1693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DF% = 4 %</a:t>
            </a:r>
            <a:endParaRPr lang="en-US" sz="2400" b="1" dirty="0"/>
          </a:p>
        </p:txBody>
      </p:sp>
      <p:sp>
        <p:nvSpPr>
          <p:cNvPr id="14" name="Rectangle 13"/>
          <p:cNvSpPr/>
          <p:nvPr/>
        </p:nvSpPr>
        <p:spPr>
          <a:xfrm>
            <a:off x="1246312" y="2673709"/>
            <a:ext cx="325441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Uniformity ratio =</a:t>
            </a:r>
            <a:r>
              <a:rPr lang="en-US" sz="2100" dirty="0">
                <a:solidFill>
                  <a:schemeClr val="accent2">
                    <a:lumMod val="75000"/>
                  </a:schemeClr>
                </a:solidFill>
              </a:rPr>
              <a:t> 15 %</a:t>
            </a:r>
            <a:r>
              <a:rPr lang="en-US" sz="21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/>
              <a:t> </a:t>
            </a:r>
          </a:p>
        </p:txBody>
      </p:sp>
      <p:sp>
        <p:nvSpPr>
          <p:cNvPr id="8" name="Oval 7"/>
          <p:cNvSpPr/>
          <p:nvPr/>
        </p:nvSpPr>
        <p:spPr>
          <a:xfrm>
            <a:off x="3747727" y="3185252"/>
            <a:ext cx="1809169" cy="153571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1678814" y="3085950"/>
            <a:ext cx="1600384" cy="461665"/>
          </a:xfrm>
          <a:prstGeom prst="roundRect">
            <a:avLst/>
          </a:prstGeom>
          <a:noFill/>
          <a:ln>
            <a:solidFill>
              <a:srgbClr val="92D05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93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4" grpId="0"/>
      <p:bldP spid="8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61617" y="1198954"/>
            <a:ext cx="4820771" cy="258497"/>
          </a:xfrm>
        </p:spPr>
        <p:txBody>
          <a:bodyPr>
            <a:noAutofit/>
          </a:bodyPr>
          <a:lstStyle/>
          <a:p>
            <a:r>
              <a:rPr lang="en-US" sz="2100" dirty="0">
                <a:solidFill>
                  <a:schemeClr val="accent2">
                    <a:lumMod val="75000"/>
                  </a:schemeClr>
                </a:solidFill>
              </a:rPr>
              <a:t>Ventilation Analysis</a:t>
            </a:r>
          </a:p>
        </p:txBody>
      </p:sp>
      <p:pic>
        <p:nvPicPr>
          <p:cNvPr id="8" name="Content Placeholder 7" descr="C:\Users\ZBOOK\Desktop\duct\ground - Copy (2)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656" y="2111875"/>
            <a:ext cx="6780499" cy="372415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23</a:t>
            </a:r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7807" y="623481"/>
            <a:ext cx="8260672" cy="48037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25" dirty="0"/>
              <a:t>ENVIRONMENTAL </a:t>
            </a:r>
            <a:r>
              <a:rPr lang="en-US" sz="2625" dirty="0" err="1"/>
              <a:t>aspecpt</a:t>
            </a:r>
            <a:endParaRPr lang="en-US" sz="2625" dirty="0"/>
          </a:p>
        </p:txBody>
      </p:sp>
      <p:sp>
        <p:nvSpPr>
          <p:cNvPr id="2" name="Up Arrow 1"/>
          <p:cNvSpPr/>
          <p:nvPr/>
        </p:nvSpPr>
        <p:spPr>
          <a:xfrm>
            <a:off x="7437120" y="2407920"/>
            <a:ext cx="121920" cy="558800"/>
          </a:xfrm>
          <a:prstGeom prst="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4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24</a:t>
            </a:r>
            <a:endParaRPr lang="en-US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40632" y="586581"/>
            <a:ext cx="8260672" cy="48037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25" dirty="0"/>
              <a:t>ENVIRONMENTAL aspect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131185" y="1227884"/>
            <a:ext cx="4820771" cy="258497"/>
          </a:xfrm>
        </p:spPr>
        <p:txBody>
          <a:bodyPr>
            <a:noAutofit/>
          </a:bodyPr>
          <a:lstStyle/>
          <a:p>
            <a:r>
              <a:rPr lang="en-US" sz="2100" dirty="0">
                <a:solidFill>
                  <a:schemeClr val="accent2">
                    <a:lumMod val="75000"/>
                  </a:schemeClr>
                </a:solidFill>
              </a:rPr>
              <a:t>Design builder simulation</a:t>
            </a:r>
          </a:p>
        </p:txBody>
      </p:sp>
      <p:pic>
        <p:nvPicPr>
          <p:cNvPr id="12" name="Picture 11" descr="D:\files\grad 2\design\youth 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231" y="2406771"/>
            <a:ext cx="4584493" cy="3685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D:\files\grad 2\design\ssssssssssssss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" y="1943043"/>
            <a:ext cx="4086077" cy="414916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4142814" y="1955426"/>
            <a:ext cx="4820771" cy="2584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solidFill>
                  <a:srgbClr val="0070C0"/>
                </a:solidFill>
              </a:rPr>
              <a:t>Design builder parameters</a:t>
            </a:r>
            <a:endParaRPr lang="en-US" sz="1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51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60582" y="1141780"/>
            <a:ext cx="4820771" cy="258497"/>
          </a:xfrm>
        </p:spPr>
        <p:txBody>
          <a:bodyPr>
            <a:noAutofit/>
          </a:bodyPr>
          <a:lstStyle/>
          <a:p>
            <a:r>
              <a:rPr lang="en-US" sz="2100" dirty="0">
                <a:solidFill>
                  <a:schemeClr val="accent2">
                    <a:lumMod val="75000"/>
                  </a:schemeClr>
                </a:solidFill>
              </a:rPr>
              <a:t>Design builder 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25</a:t>
            </a:r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0632" y="586581"/>
            <a:ext cx="8260672" cy="48037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25" dirty="0"/>
              <a:t>ENVIRONMENTAL aspect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596062"/>
              </p:ext>
            </p:extLst>
          </p:nvPr>
        </p:nvGraphicFramePr>
        <p:xfrm>
          <a:off x="2612148" y="4257261"/>
          <a:ext cx="4117633" cy="87376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874765"/>
                <a:gridCol w="2242868"/>
              </a:tblGrid>
              <a:tr h="4288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 per total building</a:t>
                      </a:r>
                      <a:r>
                        <a:rPr lang="en-US" baseline="0" dirty="0" smtClean="0"/>
                        <a:t> area (kWh/m2)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 site energy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51.63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471482"/>
              </p:ext>
            </p:extLst>
          </p:nvPr>
        </p:nvGraphicFramePr>
        <p:xfrm>
          <a:off x="2833538" y="5482594"/>
          <a:ext cx="3674854" cy="87376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837427"/>
                <a:gridCol w="1837427"/>
              </a:tblGrid>
              <a:tr h="475823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heating (KWh)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cooling (KWh)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7681.5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81730.8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67" y="2406193"/>
            <a:ext cx="8712679" cy="1570008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23151" y="1820334"/>
            <a:ext cx="5791381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cap="none" dirty="0" smtClean="0">
                <a:solidFill>
                  <a:srgbClr val="0070C0"/>
                </a:solidFill>
              </a:rPr>
              <a:t>Simulation results: </a:t>
            </a:r>
            <a:r>
              <a:rPr lang="ar-SA" sz="2000" cap="none" dirty="0" smtClean="0">
                <a:solidFill>
                  <a:srgbClr val="0070C0"/>
                </a:solidFill>
              </a:rPr>
              <a:t>  </a:t>
            </a:r>
            <a:r>
              <a:rPr lang="en-US" sz="2000" cap="none" dirty="0" smtClean="0">
                <a:solidFill>
                  <a:schemeClr val="tx1"/>
                </a:solidFill>
              </a:rPr>
              <a:t>using VRV HVAC system</a:t>
            </a:r>
            <a:endParaRPr lang="en-US" sz="2000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1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26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2742609" y="624366"/>
            <a:ext cx="3397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43634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Passive Heating and Cooling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36898" y="1108085"/>
            <a:ext cx="2194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LOUVERS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5329" y="1104740"/>
            <a:ext cx="2194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CNC SHADING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6128" y="209789"/>
            <a:ext cx="8260672" cy="48037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25" dirty="0"/>
              <a:t>ENVIRONMENTAL aspect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46" y="1843195"/>
            <a:ext cx="7757690" cy="43823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2587925" y="1604513"/>
            <a:ext cx="698739" cy="1199072"/>
          </a:xfrm>
          <a:prstGeom prst="straightConnector1">
            <a:avLst/>
          </a:prstGeom>
          <a:ln>
            <a:solidFill>
              <a:srgbClr val="FF33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763109" y="1539660"/>
            <a:ext cx="353683" cy="784364"/>
          </a:xfrm>
          <a:prstGeom prst="straightConnector1">
            <a:avLst/>
          </a:prstGeom>
          <a:ln>
            <a:solidFill>
              <a:srgbClr val="FF33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35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27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456496" y="719423"/>
            <a:ext cx="4787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Double skin façade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81" y="1119533"/>
            <a:ext cx="7444566" cy="501103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2091851" y="1119533"/>
            <a:ext cx="592082" cy="2106267"/>
          </a:xfrm>
          <a:prstGeom prst="straightConnector1">
            <a:avLst/>
          </a:prstGeom>
          <a:ln>
            <a:solidFill>
              <a:srgbClr val="FF33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4490064" y="1354667"/>
            <a:ext cx="1324070" cy="2202711"/>
          </a:xfrm>
          <a:prstGeom prst="straightConnector1">
            <a:avLst/>
          </a:prstGeom>
          <a:ln>
            <a:solidFill>
              <a:srgbClr val="FF33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52955" y="719423"/>
            <a:ext cx="4787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Vertical louvers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85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400"/>
              <a:t>3</a:t>
            </a:fld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2251" y="266011"/>
            <a:ext cx="8261350" cy="1039812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06" y="1107416"/>
            <a:ext cx="8398295" cy="472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62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</a:t>
            </a:r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747" y="1837929"/>
            <a:ext cx="5889436" cy="44170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6280012"/>
            <a:ext cx="2133600" cy="365125"/>
          </a:xfrm>
        </p:spPr>
        <p:txBody>
          <a:bodyPr/>
          <a:lstStyle/>
          <a:p>
            <a:r>
              <a:rPr lang="ar-SA" sz="2000" dirty="0" smtClean="0"/>
              <a:t>28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320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790700"/>
            <a:ext cx="8229600" cy="4648199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200" b="1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Codes and Standards: </a:t>
            </a:r>
          </a:p>
          <a:p>
            <a:pPr marL="428625" indent="-428625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300" cap="all" dirty="0">
                <a:solidFill>
                  <a:schemeClr val="tx1"/>
                </a:solidFill>
                <a:ea typeface="+mj-ea"/>
                <a:cs typeface="+mj-cs"/>
              </a:rPr>
              <a:t>ACI 318 – 05</a:t>
            </a:r>
            <a:r>
              <a:rPr lang="ar-SA" sz="2300" cap="all" dirty="0">
                <a:solidFill>
                  <a:schemeClr val="tx1"/>
                </a:solidFill>
                <a:ea typeface="+mj-ea"/>
                <a:cs typeface="+mj-cs"/>
              </a:rPr>
              <a:t>.</a:t>
            </a:r>
          </a:p>
          <a:p>
            <a:pPr marL="428625" indent="-428625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300" cap="all" dirty="0">
                <a:solidFill>
                  <a:schemeClr val="tx1"/>
                </a:solidFill>
                <a:ea typeface="+mj-ea"/>
                <a:cs typeface="+mj-cs"/>
              </a:rPr>
              <a:t>UBC – 97.</a:t>
            </a:r>
          </a:p>
          <a:p>
            <a:pPr marL="428625" indent="-428625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sz="1950" cap="all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200" b="1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Materials:</a:t>
            </a:r>
          </a:p>
          <a:p>
            <a:pPr marL="428625" indent="-428625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300" dirty="0">
                <a:solidFill>
                  <a:schemeClr val="tx1"/>
                </a:solidFill>
              </a:rPr>
              <a:t>Concrete strength, </a:t>
            </a:r>
            <a:r>
              <a:rPr lang="en-US" sz="2300" dirty="0" err="1">
                <a:solidFill>
                  <a:schemeClr val="tx1"/>
                </a:solidFill>
              </a:rPr>
              <a:t>f’c</a:t>
            </a:r>
            <a:r>
              <a:rPr lang="en-US" sz="2300" dirty="0">
                <a:solidFill>
                  <a:schemeClr val="tx1"/>
                </a:solidFill>
              </a:rPr>
              <a:t> = </a:t>
            </a:r>
            <a:r>
              <a:rPr lang="en-US" sz="2300" dirty="0">
                <a:solidFill>
                  <a:srgbClr val="FF0000"/>
                </a:solidFill>
              </a:rPr>
              <a:t>28 </a:t>
            </a:r>
            <a:r>
              <a:rPr lang="en-US" sz="2300" dirty="0" smtClean="0">
                <a:solidFill>
                  <a:srgbClr val="FF0000"/>
                </a:solidFill>
              </a:rPr>
              <a:t>&amp; 24 </a:t>
            </a:r>
            <a:r>
              <a:rPr lang="en-US" sz="2300" dirty="0" smtClean="0">
                <a:solidFill>
                  <a:srgbClr val="FF0000"/>
                </a:solidFill>
              </a:rPr>
              <a:t>MPa</a:t>
            </a:r>
            <a:r>
              <a:rPr lang="en-US" sz="2300" dirty="0">
                <a:solidFill>
                  <a:schemeClr val="tx1"/>
                </a:solidFill>
              </a:rPr>
              <a:t>.</a:t>
            </a:r>
          </a:p>
          <a:p>
            <a:pPr marL="428625" indent="-428625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300" dirty="0">
                <a:solidFill>
                  <a:schemeClr val="tx1"/>
                </a:solidFill>
              </a:rPr>
              <a:t>Steel </a:t>
            </a:r>
            <a:r>
              <a:rPr lang="en-US" sz="2300" dirty="0" smtClean="0">
                <a:solidFill>
                  <a:schemeClr val="tx1"/>
                </a:solidFill>
              </a:rPr>
              <a:t>yielding </a:t>
            </a:r>
            <a:r>
              <a:rPr lang="en-US" sz="2300" dirty="0" err="1" smtClean="0">
                <a:solidFill>
                  <a:schemeClr val="tx1"/>
                </a:solidFill>
              </a:rPr>
              <a:t>fy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>
                <a:solidFill>
                  <a:schemeClr val="tx1"/>
                </a:solidFill>
              </a:rPr>
              <a:t>= </a:t>
            </a:r>
            <a:r>
              <a:rPr lang="en-US" sz="2300" dirty="0">
                <a:solidFill>
                  <a:srgbClr val="FF0000"/>
                </a:solidFill>
              </a:rPr>
              <a:t>420 MPa</a:t>
            </a:r>
            <a:r>
              <a:rPr lang="en-US" sz="2300" dirty="0">
                <a:solidFill>
                  <a:schemeClr val="tx1"/>
                </a:solidFill>
              </a:rPr>
              <a:t>.</a:t>
            </a:r>
          </a:p>
          <a:p>
            <a:pPr marL="428625" indent="-428625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300" dirty="0" smtClean="0">
                <a:solidFill>
                  <a:schemeClr val="tx1"/>
                </a:solidFill>
              </a:rPr>
              <a:t>Soil </a:t>
            </a:r>
            <a:r>
              <a:rPr lang="en-US" sz="2300" dirty="0">
                <a:solidFill>
                  <a:schemeClr val="tx1"/>
                </a:solidFill>
              </a:rPr>
              <a:t>Bearing </a:t>
            </a:r>
            <a:r>
              <a:rPr lang="en-US" sz="2300" dirty="0" smtClean="0">
                <a:solidFill>
                  <a:schemeClr val="tx1"/>
                </a:solidFill>
              </a:rPr>
              <a:t>capacity </a:t>
            </a:r>
            <a:r>
              <a:rPr lang="en-US" sz="2300" dirty="0" smtClean="0">
                <a:solidFill>
                  <a:schemeClr val="tx1"/>
                </a:solidFill>
              </a:rPr>
              <a:t>= </a:t>
            </a:r>
            <a:r>
              <a:rPr lang="en-US" sz="2300" dirty="0" smtClean="0">
                <a:solidFill>
                  <a:srgbClr val="FF0000"/>
                </a:solidFill>
              </a:rPr>
              <a:t>2 kg/cm</a:t>
            </a:r>
            <a:r>
              <a:rPr lang="en-US" sz="2300" baseline="30000" dirty="0" smtClean="0">
                <a:solidFill>
                  <a:srgbClr val="FF0000"/>
                </a:solidFill>
              </a:rPr>
              <a:t>2</a:t>
            </a:r>
            <a:r>
              <a:rPr lang="ar-SA" sz="23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10000"/>
              </a:lnSpc>
              <a:buNone/>
            </a:pPr>
            <a:endParaRPr lang="en-US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200" b="1" cap="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Design </a:t>
            </a:r>
            <a:r>
              <a:rPr lang="en-US" sz="2200" b="1" cap="all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loads</a:t>
            </a:r>
            <a:r>
              <a:rPr lang="en-US" sz="2200" b="1" cap="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200" b="1" cap="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Live load = </a:t>
            </a:r>
            <a:r>
              <a:rPr lang="en-US" sz="2000" dirty="0">
                <a:solidFill>
                  <a:srgbClr val="FF0000"/>
                </a:solidFill>
              </a:rPr>
              <a:t>5 KN/m</a:t>
            </a:r>
            <a:r>
              <a:rPr lang="en-US" sz="2000" baseline="30000" dirty="0">
                <a:solidFill>
                  <a:srgbClr val="FF0000"/>
                </a:solidFill>
              </a:rPr>
              <a:t>2</a:t>
            </a:r>
            <a:r>
              <a:rPr lang="ar-SA" sz="2000" dirty="0">
                <a:solidFill>
                  <a:schemeClr val="tx1"/>
                </a:solidFill>
              </a:rPr>
              <a:t> </a:t>
            </a:r>
            <a:r>
              <a:rPr lang="ar-SA" sz="2000" dirty="0" smtClean="0">
                <a:solidFill>
                  <a:schemeClr val="tx1"/>
                </a:solidFill>
              </a:rPr>
              <a:t>.</a:t>
            </a:r>
            <a:endParaRPr lang="en-US" sz="2200" b="1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sz="2300" dirty="0" smtClean="0">
                <a:solidFill>
                  <a:schemeClr val="tx1"/>
                </a:solidFill>
              </a:rPr>
              <a:t>Super </a:t>
            </a:r>
            <a:r>
              <a:rPr lang="en-US" sz="2300" dirty="0">
                <a:solidFill>
                  <a:schemeClr val="tx1"/>
                </a:solidFill>
              </a:rPr>
              <a:t>imposed dead load = </a:t>
            </a:r>
            <a:r>
              <a:rPr lang="en-US" sz="2300" dirty="0">
                <a:solidFill>
                  <a:srgbClr val="FF0000"/>
                </a:solidFill>
              </a:rPr>
              <a:t>3.5 KN/m</a:t>
            </a:r>
            <a:r>
              <a:rPr lang="en-US" sz="2300" baseline="30000" dirty="0">
                <a:solidFill>
                  <a:srgbClr val="FF0000"/>
                </a:solidFill>
              </a:rPr>
              <a:t>2 </a:t>
            </a:r>
            <a:r>
              <a:rPr lang="ar-SA" sz="2300" dirty="0">
                <a:solidFill>
                  <a:schemeClr val="tx1"/>
                </a:solidFill>
              </a:rPr>
              <a:t>.</a:t>
            </a:r>
            <a:endParaRPr lang="en-US" sz="2300" dirty="0">
              <a:solidFill>
                <a:schemeClr val="tx1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en-US" sz="23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29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4604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872" y="1887721"/>
            <a:ext cx="3676290" cy="4028710"/>
          </a:xfrm>
        </p:spPr>
        <p:txBody>
          <a:bodyPr>
            <a:normAutofit/>
          </a:bodyPr>
          <a:lstStyle/>
          <a:p>
            <a:pPr marL="342900" indent="-342900" defTabSz="342900">
              <a:spcAft>
                <a:spcPts val="450"/>
              </a:spcAft>
              <a:buClrTx/>
              <a:buSzPct val="115000"/>
              <a:buFont typeface="Wingdings" panose="05000000000000000000" pitchFamily="2" charset="2"/>
              <a:buChar char="v"/>
            </a:pP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</a:rPr>
              <a:t>Seismic analysis: </a:t>
            </a:r>
          </a:p>
          <a:p>
            <a:pPr marL="214313" indent="-214313" defTabSz="342900">
              <a:spcAft>
                <a:spcPts val="450"/>
              </a:spcAft>
              <a:buClr>
                <a:srgbClr val="83992A"/>
              </a:buClr>
              <a:buSzPct val="115000"/>
              <a:buFont typeface="Wingdings" pitchFamily="2" charset="2"/>
              <a:buChar char="q"/>
            </a:pPr>
            <a:endParaRPr lang="en-US" sz="21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defTabSz="342900">
              <a:spcAft>
                <a:spcPts val="450"/>
              </a:spcAft>
              <a:buClr>
                <a:srgbClr val="83992A"/>
              </a:buClr>
              <a:buSzPct val="115000"/>
              <a:buNone/>
            </a:pPr>
            <a:r>
              <a:rPr lang="en-US" sz="2100" dirty="0">
                <a:solidFill>
                  <a:schemeClr val="tx1"/>
                </a:solidFill>
              </a:rPr>
              <a:t>Seismic zone : 3.</a:t>
            </a:r>
            <a:endParaRPr lang="en-GB" sz="2100" dirty="0">
              <a:solidFill>
                <a:schemeClr val="tx1"/>
              </a:solidFill>
            </a:endParaRPr>
          </a:p>
          <a:p>
            <a:pPr marL="0" indent="0" defTabSz="342900">
              <a:spcAft>
                <a:spcPts val="450"/>
              </a:spcAft>
              <a:buClr>
                <a:srgbClr val="83992A"/>
              </a:buClr>
              <a:buSzPct val="115000"/>
              <a:buNone/>
            </a:pPr>
            <a:r>
              <a:rPr lang="en-US" sz="2100" dirty="0">
                <a:solidFill>
                  <a:schemeClr val="tx1"/>
                </a:solidFill>
              </a:rPr>
              <a:t>Importance factor = </a:t>
            </a:r>
            <a:r>
              <a:rPr lang="en-US" sz="2100" dirty="0" smtClean="0">
                <a:solidFill>
                  <a:schemeClr val="tx1"/>
                </a:solidFill>
              </a:rPr>
              <a:t>1.</a:t>
            </a:r>
            <a:endParaRPr lang="en-GB" sz="2100" dirty="0">
              <a:solidFill>
                <a:schemeClr val="tx1"/>
              </a:solidFill>
            </a:endParaRPr>
          </a:p>
          <a:p>
            <a:pPr marL="0" indent="0" defTabSz="342900">
              <a:spcAft>
                <a:spcPts val="450"/>
              </a:spcAft>
              <a:buClr>
                <a:srgbClr val="83992A"/>
              </a:buClr>
              <a:buSzPct val="115000"/>
              <a:buNone/>
            </a:pPr>
            <a:r>
              <a:rPr lang="en-US" sz="2100" dirty="0">
                <a:solidFill>
                  <a:schemeClr val="tx1"/>
                </a:solidFill>
              </a:rPr>
              <a:t>Soil profile : </a:t>
            </a:r>
            <a:r>
              <a:rPr lang="en-US" sz="2100" dirty="0" smtClean="0">
                <a:solidFill>
                  <a:schemeClr val="tx1"/>
                </a:solidFill>
              </a:rPr>
              <a:t>SD.</a:t>
            </a:r>
          </a:p>
          <a:p>
            <a:pPr marL="0" indent="0" defTabSz="342900">
              <a:spcAft>
                <a:spcPts val="450"/>
              </a:spcAft>
              <a:buClr>
                <a:srgbClr val="83992A"/>
              </a:buClr>
              <a:buSzPct val="115000"/>
              <a:buNone/>
            </a:pPr>
            <a:r>
              <a:rPr lang="en-US" sz="2100" dirty="0" smtClean="0">
                <a:solidFill>
                  <a:schemeClr val="tx1"/>
                </a:solidFill>
              </a:rPr>
              <a:t>Ca = </a:t>
            </a:r>
            <a:r>
              <a:rPr lang="en-US" sz="2100" dirty="0" smtClean="0">
                <a:solidFill>
                  <a:schemeClr val="tx1"/>
                </a:solidFill>
              </a:rPr>
              <a:t>0.36</a:t>
            </a:r>
            <a:endParaRPr lang="en-US" sz="2100" dirty="0" smtClean="0">
              <a:solidFill>
                <a:schemeClr val="tx1"/>
              </a:solidFill>
            </a:endParaRPr>
          </a:p>
          <a:p>
            <a:pPr marL="0" indent="0" defTabSz="342900">
              <a:spcAft>
                <a:spcPts val="450"/>
              </a:spcAft>
              <a:buClr>
                <a:srgbClr val="83992A"/>
              </a:buClr>
              <a:buSzPct val="115000"/>
              <a:buNone/>
            </a:pPr>
            <a:r>
              <a:rPr lang="en-US" sz="2100" dirty="0" err="1" smtClean="0">
                <a:solidFill>
                  <a:schemeClr val="tx1"/>
                </a:solidFill>
              </a:rPr>
              <a:t>Cv</a:t>
            </a:r>
            <a:r>
              <a:rPr lang="en-US" sz="2100" dirty="0">
                <a:solidFill>
                  <a:schemeClr val="tx1"/>
                </a:solidFill>
              </a:rPr>
              <a:t> </a:t>
            </a:r>
            <a:r>
              <a:rPr lang="en-US" sz="2100" dirty="0" smtClean="0">
                <a:solidFill>
                  <a:schemeClr val="tx1"/>
                </a:solidFill>
              </a:rPr>
              <a:t>= 0.54</a:t>
            </a:r>
          </a:p>
          <a:p>
            <a:pPr marL="0" indent="0" defTabSz="342900">
              <a:spcAft>
                <a:spcPts val="450"/>
              </a:spcAft>
              <a:buClr>
                <a:srgbClr val="83992A"/>
              </a:buClr>
              <a:buSzPct val="115000"/>
              <a:buNone/>
            </a:pPr>
            <a:r>
              <a:rPr lang="en-US" sz="2100" dirty="0" smtClean="0">
                <a:solidFill>
                  <a:schemeClr val="tx1"/>
                </a:solidFill>
              </a:rPr>
              <a:t>R = 5.5 (IMRF)</a:t>
            </a:r>
            <a:endParaRPr lang="en-GB" sz="21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30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35227" y="1887721"/>
            <a:ext cx="3337197" cy="4028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1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34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133525" y="1831171"/>
            <a:ext cx="2965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defTabSz="342900">
              <a:spcAft>
                <a:spcPts val="450"/>
              </a:spcAft>
              <a:buClrTx/>
              <a:buSzPct val="115000"/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ETABS model checks: 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64970" y="2311522"/>
            <a:ext cx="4470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2900">
              <a:spcAft>
                <a:spcPts val="450"/>
              </a:spcAft>
              <a:buClr>
                <a:srgbClr val="83992A"/>
              </a:buClr>
              <a:buSzPct val="115000"/>
            </a:pPr>
            <a:r>
              <a:rPr lang="en-US" b="1" dirty="0"/>
              <a:t>1- Compatibility </a:t>
            </a:r>
            <a:r>
              <a:rPr lang="en-US" b="1" dirty="0" smtClean="0"/>
              <a:t>check</a:t>
            </a:r>
            <a:endParaRPr lang="en-GB" dirty="0"/>
          </a:p>
        </p:txBody>
      </p:sp>
      <p:sp>
        <p:nvSpPr>
          <p:cNvPr id="7" name="Notched Right Arrow 6"/>
          <p:cNvSpPr/>
          <p:nvPr/>
        </p:nvSpPr>
        <p:spPr>
          <a:xfrm>
            <a:off x="4019797" y="2375030"/>
            <a:ext cx="296883" cy="2423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" name="Picture 7" descr="C:\Users\Fayez Maali\Desktop\secreen shot\Fullscreen capture 11272018 021827 ص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996" y="2858984"/>
            <a:ext cx="4773881" cy="3411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668" y="2304550"/>
            <a:ext cx="412898" cy="33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58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35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606268" y="2009300"/>
            <a:ext cx="2468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342900">
              <a:spcAft>
                <a:spcPts val="450"/>
              </a:spcAft>
              <a:buClr>
                <a:srgbClr val="83992A"/>
              </a:buClr>
              <a:buSzPct val="115000"/>
            </a:pPr>
            <a:r>
              <a:rPr lang="en-US" b="1" dirty="0" smtClean="0"/>
              <a:t>2- </a:t>
            </a:r>
            <a:r>
              <a:rPr lang="en-US" b="1" dirty="0"/>
              <a:t>Equilibrium </a:t>
            </a:r>
            <a:r>
              <a:rPr lang="en-US" b="1" dirty="0" smtClean="0"/>
              <a:t>check</a:t>
            </a:r>
            <a:endParaRPr lang="en-GB" dirty="0"/>
          </a:p>
        </p:txBody>
      </p:sp>
      <p:sp>
        <p:nvSpPr>
          <p:cNvPr id="6" name="Notched Right Arrow 5"/>
          <p:cNvSpPr/>
          <p:nvPr/>
        </p:nvSpPr>
        <p:spPr>
          <a:xfrm>
            <a:off x="3164774" y="2072808"/>
            <a:ext cx="296883" cy="2423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475342"/>
              </p:ext>
            </p:extLst>
          </p:nvPr>
        </p:nvGraphicFramePr>
        <p:xfrm>
          <a:off x="2229658" y="3003637"/>
          <a:ext cx="5292700" cy="2042556"/>
        </p:xfrm>
        <a:graphic>
          <a:graphicData uri="http://schemas.openxmlformats.org/drawingml/2006/table">
            <a:tbl>
              <a:tblPr rtl="1" firstRow="1" firstCol="1" bandRow="1">
                <a:tableStyleId>{0505E3EF-67EA-436B-97B2-0124C06EBD24}</a:tableStyleId>
              </a:tblPr>
              <a:tblGrid>
                <a:gridCol w="1323175"/>
                <a:gridCol w="1323175"/>
                <a:gridCol w="1323175"/>
                <a:gridCol w="1323175"/>
              </a:tblGrid>
              <a:tr h="38246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Error%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Manual(KN)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ETABS(KN)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load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4148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15100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15130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live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4148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0.87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18547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18710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</a:rPr>
                        <a:t>SID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57711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33394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33764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dead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217" y="2009300"/>
            <a:ext cx="412898" cy="33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84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36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484226" y="1834317"/>
            <a:ext cx="273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342900">
              <a:spcAft>
                <a:spcPts val="450"/>
              </a:spcAft>
              <a:buClr>
                <a:srgbClr val="83992A"/>
              </a:buClr>
              <a:buSzPct val="115000"/>
            </a:pPr>
            <a:r>
              <a:rPr lang="en-US" b="1" dirty="0" smtClean="0"/>
              <a:t>3- </a:t>
            </a:r>
            <a:r>
              <a:rPr lang="en-US" b="1" dirty="0"/>
              <a:t>Internal force </a:t>
            </a:r>
            <a:r>
              <a:rPr lang="en-US" b="1" dirty="0" smtClean="0"/>
              <a:t>check</a:t>
            </a:r>
            <a:endParaRPr lang="en-GB" b="1" dirty="0"/>
          </a:p>
        </p:txBody>
      </p:sp>
      <p:sp>
        <p:nvSpPr>
          <p:cNvPr id="6" name="Notched Right Arrow 5"/>
          <p:cNvSpPr/>
          <p:nvPr/>
        </p:nvSpPr>
        <p:spPr>
          <a:xfrm>
            <a:off x="3245263" y="1897825"/>
            <a:ext cx="296883" cy="2423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582644"/>
              </p:ext>
            </p:extLst>
          </p:nvPr>
        </p:nvGraphicFramePr>
        <p:xfrm>
          <a:off x="1253067" y="2665516"/>
          <a:ext cx="6553200" cy="1223160"/>
        </p:xfrm>
        <a:graphic>
          <a:graphicData uri="http://schemas.openxmlformats.org/drawingml/2006/table">
            <a:tbl>
              <a:tblPr rtl="1" firstRow="1" firstCol="1" bandRow="1">
                <a:tableStyleId>{0505E3EF-67EA-436B-97B2-0124C06EBD24}</a:tableStyleId>
              </a:tblPr>
              <a:tblGrid>
                <a:gridCol w="819150"/>
                <a:gridCol w="819150"/>
                <a:gridCol w="819150"/>
                <a:gridCol w="819150"/>
                <a:gridCol w="819150"/>
                <a:gridCol w="819150"/>
                <a:gridCol w="819150"/>
                <a:gridCol w="819150"/>
              </a:tblGrid>
              <a:tr h="5628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Error (%)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ETABS reading (</a:t>
                      </a:r>
                      <a:r>
                        <a:rPr lang="en-US" sz="900" dirty="0" err="1">
                          <a:effectLst/>
                        </a:rPr>
                        <a:t>kN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total load manual (</a:t>
                      </a:r>
                      <a:r>
                        <a:rPr lang="en-US" sz="900" dirty="0" err="1">
                          <a:effectLst/>
                        </a:rPr>
                        <a:t>kN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# of stories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wu</a:t>
                      </a:r>
                      <a:r>
                        <a:rPr lang="en-US" sz="900" dirty="0">
                          <a:effectLst/>
                        </a:rPr>
                        <a:t> load (</a:t>
                      </a:r>
                      <a:r>
                        <a:rPr lang="en-US" sz="900" dirty="0" err="1">
                          <a:effectLst/>
                        </a:rPr>
                        <a:t>kN</a:t>
                      </a:r>
                      <a:r>
                        <a:rPr lang="en-US" sz="900" dirty="0">
                          <a:effectLst/>
                        </a:rPr>
                        <a:t>/m2)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Area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Column Label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Floor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201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4197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4350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19.7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C18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01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4854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4958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19.7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52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 9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201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1213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1220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19.7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 13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First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362095"/>
              </p:ext>
            </p:extLst>
          </p:nvPr>
        </p:nvGraphicFramePr>
        <p:xfrm>
          <a:off x="1253071" y="4607819"/>
          <a:ext cx="6553197" cy="1513580"/>
        </p:xfrm>
        <a:graphic>
          <a:graphicData uri="http://schemas.openxmlformats.org/drawingml/2006/table">
            <a:tbl>
              <a:tblPr rtl="1" firstRow="1" firstCol="1" bandRow="1">
                <a:tableStyleId>{0505E3EF-67EA-436B-97B2-0124C06EBD24}</a:tableStyleId>
              </a:tblPr>
              <a:tblGrid>
                <a:gridCol w="819055"/>
                <a:gridCol w="819055"/>
                <a:gridCol w="819055"/>
                <a:gridCol w="819055"/>
                <a:gridCol w="819055"/>
                <a:gridCol w="819055"/>
                <a:gridCol w="685193"/>
                <a:gridCol w="953674"/>
              </a:tblGrid>
              <a:tr h="6278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Error (%)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Mu ETABS (kN.m)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length(m)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Mu (</a:t>
                      </a:r>
                      <a:r>
                        <a:rPr lang="en-US" sz="900" dirty="0" err="1">
                          <a:effectLst/>
                        </a:rPr>
                        <a:t>kn.m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width(m)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Total Wu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Wu load (kN/m2)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Beam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523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915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8.16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925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7.55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160.7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19.7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Beam 11 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9523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1217.7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9.14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1259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8.27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175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19.7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Beam 34</a:t>
                      </a:r>
                      <a:endParaRPr lang="en-US" sz="11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9523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-6.7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1140.4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8.34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1063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8.4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177.5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19.7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Beam 19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945560" y="2289575"/>
            <a:ext cx="122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Columns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4235703" y="4107425"/>
            <a:ext cx="931666" cy="390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b="1" dirty="0" smtClean="0"/>
              <a:t>Beams</a:t>
            </a:r>
            <a:endParaRPr lang="en-US" sz="2800" b="1" dirty="0">
              <a:latin typeface="Calibri"/>
              <a:ea typeface="Calibri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020" y="1834317"/>
            <a:ext cx="412898" cy="33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45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37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516582" y="2567441"/>
            <a:ext cx="3874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342900">
              <a:spcAft>
                <a:spcPts val="450"/>
              </a:spcAft>
              <a:buClr>
                <a:srgbClr val="83992A"/>
              </a:buClr>
              <a:buSzPct val="115000"/>
            </a:pPr>
            <a:r>
              <a:rPr lang="en-US" b="1" dirty="0" smtClean="0"/>
              <a:t>1- </a:t>
            </a:r>
            <a:r>
              <a:rPr lang="en-US" b="1" dirty="0"/>
              <a:t>Modal mass </a:t>
            </a:r>
            <a:r>
              <a:rPr lang="en-US" b="1" dirty="0" smtClean="0"/>
              <a:t>participation ratio</a:t>
            </a:r>
            <a:endParaRPr lang="en-GB" b="1" dirty="0"/>
          </a:p>
        </p:txBody>
      </p:sp>
      <p:sp>
        <p:nvSpPr>
          <p:cNvPr id="6" name="Rectangle 5"/>
          <p:cNvSpPr/>
          <p:nvPr/>
        </p:nvSpPr>
        <p:spPr>
          <a:xfrm>
            <a:off x="516582" y="2033051"/>
            <a:ext cx="3195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defTabSz="342900">
              <a:spcAft>
                <a:spcPts val="450"/>
              </a:spcAft>
              <a:buClrTx/>
              <a:buSzPct val="115000"/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Seismic design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checks: </a:t>
            </a:r>
          </a:p>
        </p:txBody>
      </p:sp>
      <p:sp>
        <p:nvSpPr>
          <p:cNvPr id="7" name="Notched Right Arrow 6"/>
          <p:cNvSpPr/>
          <p:nvPr/>
        </p:nvSpPr>
        <p:spPr>
          <a:xfrm>
            <a:off x="4423559" y="2630949"/>
            <a:ext cx="296883" cy="2423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074" name="Picture 2" descr="C:\Users\Fayez Maali\Desktop\mod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425" y="3113088"/>
            <a:ext cx="6514750" cy="350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002" y="2582940"/>
            <a:ext cx="412898" cy="33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43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38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516576" y="1942053"/>
            <a:ext cx="5005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2900">
              <a:spcAft>
                <a:spcPts val="450"/>
              </a:spcAft>
              <a:buClr>
                <a:srgbClr val="83992A"/>
              </a:buClr>
              <a:buSzPct val="115000"/>
            </a:pPr>
            <a:r>
              <a:rPr lang="en-US" b="1" dirty="0" smtClean="0"/>
              <a:t>2- </a:t>
            </a:r>
            <a:r>
              <a:rPr lang="en-US" b="1" dirty="0"/>
              <a:t>Time period </a:t>
            </a:r>
            <a:r>
              <a:rPr lang="en-US" b="1" dirty="0" smtClean="0"/>
              <a:t>check.</a:t>
            </a:r>
            <a:endParaRPr lang="en-GB" b="1" dirty="0"/>
          </a:p>
        </p:txBody>
      </p:sp>
      <p:sp>
        <p:nvSpPr>
          <p:cNvPr id="6" name="Notched Right Arrow 5"/>
          <p:cNvSpPr/>
          <p:nvPr/>
        </p:nvSpPr>
        <p:spPr>
          <a:xfrm>
            <a:off x="3152899" y="2005561"/>
            <a:ext cx="296883" cy="2423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408196" y="2672337"/>
            <a:ext cx="60851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Time period for part one = 0.54 second </a:t>
            </a:r>
            <a:r>
              <a:rPr lang="en-US" b="1" dirty="0" smtClean="0"/>
              <a:t>&lt; </a:t>
            </a:r>
            <a:r>
              <a:rPr lang="en-US" dirty="0" smtClean="0"/>
              <a:t>0.59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Time period for part </a:t>
            </a:r>
            <a:r>
              <a:rPr lang="en-US" dirty="0" smtClean="0"/>
              <a:t>two </a:t>
            </a:r>
            <a:r>
              <a:rPr lang="en-US" dirty="0"/>
              <a:t>= </a:t>
            </a:r>
            <a:r>
              <a:rPr lang="en-US" dirty="0" smtClean="0"/>
              <a:t>0.57 second </a:t>
            </a:r>
            <a:r>
              <a:rPr lang="en-US" b="1" dirty="0" smtClean="0"/>
              <a:t>&lt;</a:t>
            </a:r>
            <a:r>
              <a:rPr lang="en-US" dirty="0" smtClean="0"/>
              <a:t> 0.59</a:t>
            </a: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endParaRPr lang="en-US" dirty="0" smtClean="0"/>
          </a:p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1325495" y="4392348"/>
            <a:ext cx="62505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 method "A" = Ct*(</a:t>
            </a:r>
            <a:r>
              <a:rPr lang="en-US" dirty="0" err="1"/>
              <a:t>hn</a:t>
            </a:r>
            <a:r>
              <a:rPr lang="en-US" dirty="0"/>
              <a:t>)</a:t>
            </a:r>
            <a:r>
              <a:rPr lang="en-US" baseline="30000" dirty="0"/>
              <a:t>3/4</a:t>
            </a:r>
            <a:r>
              <a:rPr lang="en-US" dirty="0"/>
              <a:t> ,where Ct =</a:t>
            </a:r>
            <a:r>
              <a:rPr lang="en-US" dirty="0" smtClean="0"/>
              <a:t>0.0488</a:t>
            </a:r>
          </a:p>
          <a:p>
            <a:pPr lvl="1"/>
            <a:r>
              <a:rPr lang="en-US" dirty="0" smtClean="0"/>
              <a:t>T</a:t>
            </a:r>
            <a:r>
              <a:rPr lang="en-US" dirty="0"/>
              <a:t>= 0.0488*(17.9)</a:t>
            </a:r>
            <a:r>
              <a:rPr lang="en-US" baseline="30000" dirty="0"/>
              <a:t>3/4</a:t>
            </a:r>
            <a:r>
              <a:rPr lang="en-US" dirty="0"/>
              <a:t> = 0.424 second</a:t>
            </a:r>
            <a:r>
              <a:rPr lang="en-US" dirty="0" smtClean="0"/>
              <a:t>.</a:t>
            </a:r>
            <a:endParaRPr lang="ar-SA" dirty="0" smtClean="0"/>
          </a:p>
          <a:p>
            <a:pPr lvl="1"/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T method "B" =1.4* T method "A</a:t>
            </a:r>
            <a:r>
              <a:rPr lang="en-US" dirty="0" smtClean="0">
                <a:solidFill>
                  <a:srgbClr val="FF0000"/>
                </a:solidFill>
              </a:rPr>
              <a:t>"=  </a:t>
            </a:r>
            <a:r>
              <a:rPr lang="en-US" b="1" dirty="0" smtClean="0">
                <a:solidFill>
                  <a:srgbClr val="FF0000"/>
                </a:solidFill>
              </a:rPr>
              <a:t>0.594 second .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202" y="1909543"/>
            <a:ext cx="412898" cy="33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7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39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733774" y="1949924"/>
            <a:ext cx="2465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342900">
              <a:spcAft>
                <a:spcPts val="450"/>
              </a:spcAft>
              <a:buClr>
                <a:srgbClr val="83992A"/>
              </a:buClr>
              <a:buSzPct val="115000"/>
            </a:pPr>
            <a:r>
              <a:rPr lang="en-US" b="1" dirty="0"/>
              <a:t>3- Base shear </a:t>
            </a:r>
            <a:r>
              <a:rPr lang="en-US" b="1" dirty="0" smtClean="0"/>
              <a:t>check</a:t>
            </a:r>
            <a:endParaRPr lang="en-GB" b="1" dirty="0"/>
          </a:p>
        </p:txBody>
      </p:sp>
      <p:sp>
        <p:nvSpPr>
          <p:cNvPr id="6" name="Notched Right Arrow 5"/>
          <p:cNvSpPr/>
          <p:nvPr/>
        </p:nvSpPr>
        <p:spPr>
          <a:xfrm>
            <a:off x="3336966" y="2013432"/>
            <a:ext cx="296883" cy="2423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080661" y="2686193"/>
            <a:ext cx="43226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Building weight = </a:t>
            </a:r>
            <a:r>
              <a:rPr lang="en-US" dirty="0"/>
              <a:t>56014 </a:t>
            </a:r>
            <a:r>
              <a:rPr lang="en-US" dirty="0" smtClean="0"/>
              <a:t>KN.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Manual  base shear= </a:t>
            </a:r>
            <a:r>
              <a:rPr lang="en-US" b="1" dirty="0">
                <a:solidFill>
                  <a:srgbClr val="FF0000"/>
                </a:solidFill>
              </a:rPr>
              <a:t>9166 KN</a:t>
            </a:r>
            <a:r>
              <a:rPr lang="en-US" dirty="0" smtClean="0"/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Scale </a:t>
            </a:r>
            <a:r>
              <a:rPr lang="en-US" dirty="0"/>
              <a:t>factor for X= </a:t>
            </a:r>
            <a:r>
              <a:rPr lang="en-US" dirty="0" smtClean="0"/>
              <a:t>2286.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Scale factor for </a:t>
            </a:r>
            <a:r>
              <a:rPr lang="en-US" dirty="0" smtClean="0"/>
              <a:t>Y</a:t>
            </a:r>
            <a:r>
              <a:rPr lang="en-US" dirty="0"/>
              <a:t>= </a:t>
            </a:r>
            <a:r>
              <a:rPr lang="en-US" dirty="0" smtClean="0"/>
              <a:t>3175.</a:t>
            </a:r>
            <a:endParaRPr lang="en-US" dirty="0"/>
          </a:p>
        </p:txBody>
      </p:sp>
      <p:pic>
        <p:nvPicPr>
          <p:cNvPr id="4098" name="Picture 2" descr="C:\Users\Fayez Maali\Desktop\ddddddddddddddddd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4437783"/>
            <a:ext cx="7558418" cy="137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868" y="1963470"/>
            <a:ext cx="412898" cy="33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51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40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695972" y="1961799"/>
            <a:ext cx="1678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4- Drift </a:t>
            </a:r>
            <a:r>
              <a:rPr lang="en-US" b="1" dirty="0" smtClean="0"/>
              <a:t>check</a:t>
            </a:r>
            <a:endParaRPr lang="ar-SA" dirty="0"/>
          </a:p>
        </p:txBody>
      </p:sp>
      <p:sp>
        <p:nvSpPr>
          <p:cNvPr id="6" name="Notched Right Arrow 5"/>
          <p:cNvSpPr/>
          <p:nvPr/>
        </p:nvSpPr>
        <p:spPr>
          <a:xfrm>
            <a:off x="2398814" y="2025307"/>
            <a:ext cx="296883" cy="2423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47724" y="2674319"/>
            <a:ext cx="388760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Drift limitation=0.025*H, if T</a:t>
            </a:r>
            <a:r>
              <a:rPr lang="en-US" dirty="0" smtClean="0"/>
              <a:t>&lt; 0.7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ΔM=0.7*R*ΔS 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ΔS= </a:t>
            </a:r>
            <a:r>
              <a:rPr lang="en-US" dirty="0" smtClean="0"/>
              <a:t>Ux2-Ux1. </a:t>
            </a:r>
          </a:p>
          <a:p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6146" name="Picture 2" descr="C:\Users\Fayez Maali\Desktop\Fullscreen capture 12232018 090042 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85" y="3874648"/>
            <a:ext cx="8438027" cy="181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468" y="1963470"/>
            <a:ext cx="412898" cy="33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129" y="2342601"/>
            <a:ext cx="8229600" cy="4120952"/>
          </a:xfrm>
        </p:spPr>
        <p:txBody>
          <a:bodyPr/>
          <a:lstStyle/>
          <a:p>
            <a:r>
              <a:rPr lang="en-US" dirty="0"/>
              <a:t>This project is located in Jericho city, Mary Rose St., near to Terra Santa school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400"/>
              <a:t>4</a:t>
            </a:fld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645090" y="1753581"/>
            <a:ext cx="2643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project location: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417" y="3385167"/>
            <a:ext cx="4189783" cy="263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77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41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34334" y="3432440"/>
            <a:ext cx="2500399" cy="138755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57175" indent="-257175" defTabSz="342900">
              <a:spcAft>
                <a:spcPts val="450"/>
              </a:spcAft>
              <a:buSzPct val="115000"/>
              <a:buFont typeface="Wingdings" panose="05000000000000000000" pitchFamily="2" charset="2"/>
              <a:buChar char="v"/>
            </a:pPr>
            <a:r>
              <a:rPr lang="en-US" sz="2000" b="1" dirty="0"/>
              <a:t>Slab system: </a:t>
            </a:r>
          </a:p>
          <a:p>
            <a:pPr defTabSz="342900">
              <a:spcAft>
                <a:spcPts val="450"/>
              </a:spcAft>
              <a:buClr>
                <a:srgbClr val="83992A"/>
              </a:buClr>
              <a:buSzPct val="115000"/>
            </a:pPr>
            <a:r>
              <a:rPr lang="en-US" sz="2000" dirty="0"/>
              <a:t>Two way solid slab with </a:t>
            </a:r>
            <a:r>
              <a:rPr lang="en-US" sz="2000" dirty="0" smtClean="0">
                <a:solidFill>
                  <a:srgbClr val="FF0000"/>
                </a:solidFill>
              </a:rPr>
              <a:t>25 </a:t>
            </a:r>
            <a:r>
              <a:rPr lang="en-US" sz="2000" dirty="0">
                <a:solidFill>
                  <a:srgbClr val="FF0000"/>
                </a:solidFill>
              </a:rPr>
              <a:t>c</a:t>
            </a:r>
            <a:r>
              <a:rPr lang="en-US" sz="2000" dirty="0" smtClean="0">
                <a:solidFill>
                  <a:srgbClr val="FF0000"/>
                </a:solidFill>
              </a:rPr>
              <a:t>m </a:t>
            </a:r>
            <a:r>
              <a:rPr lang="en-US" sz="2000" dirty="0"/>
              <a:t>thickness.</a:t>
            </a:r>
          </a:p>
        </p:txBody>
      </p:sp>
      <p:pic>
        <p:nvPicPr>
          <p:cNvPr id="2050" name="Picture 2" descr="C:\Users\Fayez Maali\Desktop\سكرين برونتين\SL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733" y="2459644"/>
            <a:ext cx="6029255" cy="361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27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42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388027" y="3391392"/>
            <a:ext cx="25710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Wingdings" panose="05000000000000000000" pitchFamily="2" charset="2"/>
              <a:buChar char="v"/>
            </a:pPr>
            <a:r>
              <a:rPr lang="en-US" sz="2000" b="1" dirty="0"/>
              <a:t>Beams system: 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2000" dirty="0"/>
              <a:t>Drop and hidden beams.</a:t>
            </a:r>
          </a:p>
        </p:txBody>
      </p:sp>
      <p:pic>
        <p:nvPicPr>
          <p:cNvPr id="1027" name="Picture 3" descr="C:\Users\Fayez Maali\Desktop\سكرين برونتين\Fullscreen capture 12222018 121646 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338" y="2226940"/>
            <a:ext cx="6138657" cy="36287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597215" y="4002657"/>
            <a:ext cx="232913" cy="1897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054776" y="3702753"/>
            <a:ext cx="9060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Hidden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2185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43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483279" y="3068226"/>
            <a:ext cx="31171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dirty="0"/>
              <a:t>Beams </a:t>
            </a:r>
            <a:r>
              <a:rPr lang="en-US" sz="2100" dirty="0" smtClean="0"/>
              <a:t>dimensions used </a:t>
            </a:r>
            <a:r>
              <a:rPr lang="en-US" sz="2100" dirty="0"/>
              <a:t>in building.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2873204"/>
              </p:ext>
            </p:extLst>
          </p:nvPr>
        </p:nvGraphicFramePr>
        <p:xfrm>
          <a:off x="3833874" y="2531288"/>
          <a:ext cx="4381501" cy="2760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4381"/>
                <a:gridCol w="1399316"/>
                <a:gridCol w="1747804"/>
              </a:tblGrid>
              <a:tr h="5525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Beam 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Width (cm) 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Depth (cm)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44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B1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800" b="1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4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B2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4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B3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4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B4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4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B5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4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B6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800" b="1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4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B7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10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44</a:t>
            </a:r>
            <a:endParaRPr lang="en-US" sz="2000" dirty="0"/>
          </a:p>
        </p:txBody>
      </p:sp>
      <p:pic>
        <p:nvPicPr>
          <p:cNvPr id="5" name="Content Placeholder 4" descr="C:\Users\Fayez Maali\Desktop\secreen shot\yyyyyyyyyyyyyyyyyyyyyyy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372" y="2555552"/>
            <a:ext cx="6786748" cy="2364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Fayez Maali\Desktop\secreen shot\Fullscreen capture 12062018 125634 ص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68" y="5138394"/>
            <a:ext cx="3277588" cy="13811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2927368" y="2076568"/>
            <a:ext cx="311717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dirty="0" smtClean="0"/>
              <a:t>Beam Reinforcement</a:t>
            </a:r>
            <a:endParaRPr lang="en-US" sz="2100" b="1" dirty="0"/>
          </a:p>
        </p:txBody>
      </p:sp>
    </p:spTree>
    <p:extLst>
      <p:ext uri="{BB962C8B-B14F-4D97-AF65-F5344CB8AC3E}">
        <p14:creationId xmlns:p14="http://schemas.microsoft.com/office/powerpoint/2010/main" val="86106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45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624008" y="2100293"/>
            <a:ext cx="269336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v"/>
            </a:pPr>
            <a:r>
              <a:rPr lang="en-US" sz="2100" b="1" dirty="0"/>
              <a:t>Columns system: </a:t>
            </a:r>
          </a:p>
        </p:txBody>
      </p:sp>
      <p:pic>
        <p:nvPicPr>
          <p:cNvPr id="11" name="Picture 10" descr="C:\Users\Fayez Maali\Desktop\secreen shot\Fullscreen capture 12032018 035625 م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42" y="2484188"/>
            <a:ext cx="4711359" cy="3047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C:\Users\Fayez Maali\Desktop\سكرين برونتين\Fullscreen capture 12222018 011051 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456" y="2853651"/>
            <a:ext cx="3813494" cy="251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1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46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426128" y="2554628"/>
            <a:ext cx="3294972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Wingdings" panose="05000000000000000000" pitchFamily="2" charset="2"/>
              <a:buChar char="v"/>
            </a:pPr>
            <a:r>
              <a:rPr lang="en-US" sz="2100" b="1" dirty="0"/>
              <a:t>Footing system:</a:t>
            </a:r>
            <a:endParaRPr lang="ar-SA" sz="2100" b="1" dirty="0"/>
          </a:p>
          <a:p>
            <a:r>
              <a:rPr lang="en-US" b="1" dirty="0">
                <a:solidFill>
                  <a:srgbClr val="212121"/>
                </a:solidFill>
                <a:latin typeface="+mj-lt"/>
              </a:rPr>
              <a:t> </a:t>
            </a:r>
          </a:p>
          <a:p>
            <a:pPr algn="just"/>
            <a:r>
              <a:rPr lang="en-US" dirty="0"/>
              <a:t>The foundation system used </a:t>
            </a:r>
            <a:r>
              <a:rPr lang="en-US" dirty="0" smtClean="0"/>
              <a:t>is hollow mat with </a:t>
            </a:r>
            <a:r>
              <a:rPr lang="en-US" dirty="0" smtClean="0">
                <a:solidFill>
                  <a:srgbClr val="FF0000"/>
                </a:solidFill>
              </a:rPr>
              <a:t>800 mm </a:t>
            </a:r>
            <a:r>
              <a:rPr lang="en-US" dirty="0" smtClean="0"/>
              <a:t>depth.</a:t>
            </a:r>
            <a:endParaRPr lang="en-US" b="1" dirty="0"/>
          </a:p>
        </p:txBody>
      </p:sp>
      <p:pic>
        <p:nvPicPr>
          <p:cNvPr id="4098" name="Picture 2" descr="C:\Users\Fayez Maali\Desktop\سكرين برونتين\Fullscreen capture 12222018 012504 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100" y="2554627"/>
            <a:ext cx="5163790" cy="310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74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47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320675" y="2893878"/>
            <a:ext cx="271452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Wingdings" panose="05000000000000000000" pitchFamily="2" charset="2"/>
              <a:buChar char="v"/>
            </a:pPr>
            <a:r>
              <a:rPr lang="en-US" sz="2000" b="1" dirty="0"/>
              <a:t>Shear walls:</a:t>
            </a:r>
            <a:endParaRPr lang="ar-SA" sz="2000" b="1" dirty="0"/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en-US" dirty="0"/>
              <a:t>Shear walls distribution</a:t>
            </a:r>
            <a:endParaRPr lang="ar-SA" dirty="0"/>
          </a:p>
          <a:p>
            <a:r>
              <a:rPr lang="en-US" dirty="0"/>
              <a:t> is as follow: </a:t>
            </a:r>
          </a:p>
        </p:txBody>
      </p:sp>
      <p:pic>
        <p:nvPicPr>
          <p:cNvPr id="10" name="Picture 9" descr="C:\Users\Fayez Maali\Desktop\secreen shot\sw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197" y="2221850"/>
            <a:ext cx="5776294" cy="35733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432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48</a:t>
            </a:r>
            <a:endParaRPr lang="en-US" sz="2000" dirty="0"/>
          </a:p>
        </p:txBody>
      </p:sp>
      <p:pic>
        <p:nvPicPr>
          <p:cNvPr id="5" name="Picture 4" descr="C:\Users\Fayez Maali\Desktop\secreen shot\Fullscreen capture 12072018 041444 م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69" y="3526909"/>
            <a:ext cx="7659585" cy="261263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701737" y="2284317"/>
            <a:ext cx="354468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dirty="0" smtClean="0"/>
              <a:t>Shear wall Reinforcement</a:t>
            </a:r>
            <a:endParaRPr lang="en-US" sz="2100" b="1" dirty="0"/>
          </a:p>
        </p:txBody>
      </p:sp>
    </p:spTree>
    <p:extLst>
      <p:ext uri="{BB962C8B-B14F-4D97-AF65-F5344CB8AC3E}">
        <p14:creationId xmlns:p14="http://schemas.microsoft.com/office/powerpoint/2010/main" val="66062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49</a:t>
            </a:r>
            <a:endParaRPr lang="en-US" sz="2000" dirty="0"/>
          </a:p>
        </p:txBody>
      </p:sp>
      <p:pic>
        <p:nvPicPr>
          <p:cNvPr id="7170" name="Picture 2" descr="C:\Users\Fayez Maali\Desktop\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207" y="2347273"/>
            <a:ext cx="4772429" cy="404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97163" y="1783669"/>
            <a:ext cx="1268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Stair case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657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50</a:t>
            </a:r>
            <a:endParaRPr lang="en-US" sz="2000" dirty="0"/>
          </a:p>
        </p:txBody>
      </p:sp>
      <p:pic>
        <p:nvPicPr>
          <p:cNvPr id="8194" name="Picture 2" descr="C:\Users\Fayez Maali\Desktop\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630" y="2403494"/>
            <a:ext cx="5682322" cy="368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82601" y="1878672"/>
            <a:ext cx="3204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Section A-A reinforcement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8145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</a:t>
            </a:r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261" y="1727472"/>
            <a:ext cx="2261067" cy="768723"/>
          </a:xfrm>
        </p:spPr>
        <p:txBody>
          <a:bodyPr/>
          <a:lstStyle/>
          <a:p>
            <a:pPr marL="85725" indent="0"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Site climate:</a:t>
            </a:r>
            <a:endParaRPr lang="ar-SA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85725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000"/>
              <a:t>5</a:t>
            </a:fld>
            <a:endParaRPr lang="en-US" sz="2000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15047570"/>
              </p:ext>
            </p:extLst>
          </p:nvPr>
        </p:nvGraphicFramePr>
        <p:xfrm>
          <a:off x="548259" y="2047506"/>
          <a:ext cx="7705804" cy="4673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660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51</a:t>
            </a:r>
            <a:endParaRPr lang="en-US" sz="2000" dirty="0"/>
          </a:p>
        </p:txBody>
      </p:sp>
      <p:pic>
        <p:nvPicPr>
          <p:cNvPr id="9218" name="Picture 2" descr="C:\Users\Fayez Maali\Desktop\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97" y="2576511"/>
            <a:ext cx="8182915" cy="374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82601" y="1878672"/>
            <a:ext cx="3106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Section B-B reinforcement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591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52</a:t>
            </a:r>
            <a:endParaRPr lang="en-US" sz="2000" dirty="0"/>
          </a:p>
        </p:txBody>
      </p:sp>
      <p:pic>
        <p:nvPicPr>
          <p:cNvPr id="5" name="Picture 4" descr="C:\Users\Fayez Maali\Desktop\secreen shot\aefdw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510" y="2510851"/>
            <a:ext cx="6106020" cy="37810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3664776" y="2075871"/>
            <a:ext cx="1691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Seismic joint: 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4235570" y="2898475"/>
            <a:ext cx="1285336" cy="332117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28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53</a:t>
            </a:r>
            <a:endParaRPr lang="en-US" sz="2000" dirty="0"/>
          </a:p>
        </p:txBody>
      </p:sp>
      <p:pic>
        <p:nvPicPr>
          <p:cNvPr id="6" name="Picture 5" descr="C:\Users\Fayez Maali\Pictures\Picasa\Screen Captures\Fullscreen capture 452018 10018 PM.bmp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" y="2295180"/>
            <a:ext cx="2168525" cy="2004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Fayez Maali\Pictures\Picasa\Screen Captures\Fullscreen capture 452018 124428 PM.bmp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2" y="4392614"/>
            <a:ext cx="2189163" cy="2146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11388" y="1880027"/>
            <a:ext cx="3044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Openings reinforcement: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72198" y="1880027"/>
            <a:ext cx="2935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7175" indent="-257175" algn="just">
              <a:buFont typeface="Wingdings" panose="05000000000000000000" pitchFamily="2" charset="2"/>
              <a:buChar char="v"/>
            </a:pPr>
            <a:r>
              <a:rPr lang="en-US" b="1" dirty="0"/>
              <a:t>Beam – column joints. </a:t>
            </a:r>
          </a:p>
        </p:txBody>
      </p:sp>
      <p:pic>
        <p:nvPicPr>
          <p:cNvPr id="9" name="Picture 8" descr="C:\Users\Fayez Maali\Pictures\Picasa\Screen Captures\Fullscreen capture 452018 120901 PM.bmp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" t="10503" r="12861" b="29282"/>
          <a:stretch/>
        </p:blipFill>
        <p:spPr bwMode="auto">
          <a:xfrm>
            <a:off x="4086225" y="2320925"/>
            <a:ext cx="4124326" cy="175989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4443412" y="4299895"/>
            <a:ext cx="33528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ctr">
              <a:buFont typeface="Wingdings" panose="05000000000000000000" pitchFamily="2" charset="2"/>
              <a:buChar char="v"/>
            </a:pPr>
            <a:r>
              <a:rPr lang="en-US" b="1" dirty="0"/>
              <a:t>Non-structural elements </a:t>
            </a:r>
          </a:p>
          <a:p>
            <a:pPr algn="ctr"/>
            <a:r>
              <a:rPr lang="en-US" b="1" dirty="0"/>
              <a:t>(stone fixing</a:t>
            </a:r>
            <a:r>
              <a:rPr lang="ar-SA" b="1" dirty="0"/>
              <a:t>(</a:t>
            </a:r>
            <a:r>
              <a:rPr lang="en-US" b="1" dirty="0"/>
              <a:t>.</a:t>
            </a:r>
          </a:p>
        </p:txBody>
      </p:sp>
      <p:pic>
        <p:nvPicPr>
          <p:cNvPr id="11" name="صورة 25" descr="https://scontent.fjrs2-1.fna.fbcdn.net/v/t34.0-12/23602233_1718122008238608_236289482_n.png?oh=dbd2ebbd498f79bed45d2cccb81af514&amp;oe=5A0EBF5D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9" t="40070" r="4469" b="25173"/>
          <a:stretch/>
        </p:blipFill>
        <p:spPr bwMode="auto">
          <a:xfrm>
            <a:off x="4086225" y="5006977"/>
            <a:ext cx="4067176" cy="14954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674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 </a:t>
            </a:r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2050" name="Picture 2" descr="ÙØªÙØ¬Ø© Ø¨Ø­Ø« Ø§ÙØµÙØ± Ø¹Ù âªelectricalâ¬â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5375" y="1834356"/>
            <a:ext cx="6953250" cy="4210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54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881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26128" y="349780"/>
            <a:ext cx="8260672" cy="1039427"/>
          </a:xfrm>
        </p:spPr>
        <p:txBody>
          <a:bodyPr/>
          <a:lstStyle/>
          <a:p>
            <a:r>
              <a:rPr lang="en-US" dirty="0"/>
              <a:t>Electrical  </a:t>
            </a:r>
            <a:r>
              <a:rPr lang="en-US" dirty="0" smtClean="0"/>
              <a:t>design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407264"/>
              </p:ext>
            </p:extLst>
          </p:nvPr>
        </p:nvGraphicFramePr>
        <p:xfrm>
          <a:off x="1645094" y="1846556"/>
          <a:ext cx="5958205" cy="420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6095"/>
                <a:gridCol w="2062480"/>
                <a:gridCol w="2119630"/>
              </a:tblGrid>
              <a:tr h="1574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Room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No. of sockets required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Sockets for HVAC system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Music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room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55</a:t>
            </a:r>
            <a:endParaRPr lang="en-US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12865" y="816523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C00000"/>
                </a:solidFill>
              </a:rPr>
              <a:t>socket design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634958" y="1123811"/>
            <a:ext cx="3981230" cy="6530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7332133" y="4038600"/>
            <a:ext cx="271166" cy="321733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50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 </a:t>
            </a:r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6" name="Content Placeholder 5" descr="c.pn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50816" y="2477904"/>
            <a:ext cx="1724266" cy="172426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56</a:t>
            </a:r>
            <a:endParaRPr lang="en-US" sz="2000" dirty="0"/>
          </a:p>
        </p:txBody>
      </p:sp>
      <p:pic>
        <p:nvPicPr>
          <p:cNvPr id="7" name="Picture 6" descr="shape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45585" y="2477904"/>
            <a:ext cx="1714500" cy="172426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5752" y="1699074"/>
            <a:ext cx="340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Painting room </a:t>
            </a:r>
            <a:r>
              <a:rPr lang="en-US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DIALux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evo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result: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025711" y="1591577"/>
            <a:ext cx="2985644" cy="40758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45" y="5236654"/>
            <a:ext cx="4885223" cy="96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7241907" y="1813522"/>
            <a:ext cx="1508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Thorn Beta Office LED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98252" y="1813523"/>
            <a:ext cx="1429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Thorn Cetus LED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4670" y="4393670"/>
            <a:ext cx="3286125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8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 </a:t>
            </a:r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520" y="1974990"/>
            <a:ext cx="7811356" cy="437356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57</a:t>
            </a:r>
            <a:endParaRPr lang="en-US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50787" y="935563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Lighting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and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Switches distribution</a:t>
            </a:r>
          </a:p>
        </p:txBody>
      </p:sp>
    </p:spTree>
    <p:extLst>
      <p:ext uri="{BB962C8B-B14F-4D97-AF65-F5344CB8AC3E}">
        <p14:creationId xmlns:p14="http://schemas.microsoft.com/office/powerpoint/2010/main" val="415864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3720" y="1168800"/>
            <a:ext cx="8229600" cy="4373563"/>
          </a:xfrm>
        </p:spPr>
        <p:txBody>
          <a:bodyPr/>
          <a:lstStyle/>
          <a:p>
            <a:pPr marL="85725" indent="0">
              <a:buNone/>
            </a:pPr>
            <a:r>
              <a:rPr lang="en-US" sz="2400" dirty="0">
                <a:solidFill>
                  <a:schemeClr val="accent2"/>
                </a:solidFill>
                <a:latin typeface="+mj-lt"/>
              </a:rPr>
              <a:t>Multi purpose room SPEAKERS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58</a:t>
            </a:r>
            <a:endParaRPr lang="en-US" sz="2000" dirty="0"/>
          </a:p>
        </p:txBody>
      </p:sp>
      <p:pic>
        <p:nvPicPr>
          <p:cNvPr id="8" name="Picture 7" descr="C:\Users\ZBOOK\Desktop\vvvvyyy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237" y="4329256"/>
            <a:ext cx="2615045" cy="2157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392010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Electrical  design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7188" y="2214606"/>
            <a:ext cx="2042124" cy="1756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80060" indent="-171450" algn="l" defTabSz="6858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60120" indent="-171450" algn="l" defTabSz="6858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65860" indent="-171450" algn="l" defTabSz="6858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03020" indent="-13716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508760" indent="-137160" algn="l" defTabSz="6858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920" indent="-13716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783080" indent="-137160" algn="l" defTabSz="6858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 algn="ctr">
              <a:buNone/>
            </a:pPr>
            <a:r>
              <a:rPr lang="en-US" sz="2400" dirty="0">
                <a:solidFill>
                  <a:schemeClr val="accent2"/>
                </a:solidFill>
                <a:latin typeface="+mj-lt"/>
              </a:rPr>
              <a:t>LS1 corned speaker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3583" y="1956552"/>
            <a:ext cx="3712383" cy="20141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2823581" y="1956552"/>
            <a:ext cx="3297202" cy="264673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825326" y="2963634"/>
            <a:ext cx="3131511" cy="247417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9" name="Picture 18" descr="C:\Users\ZBOOK\Desktop\speaker 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267" y="4079636"/>
            <a:ext cx="5783138" cy="26569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Rounded Rectangle 15"/>
          <p:cNvSpPr/>
          <p:nvPr/>
        </p:nvSpPr>
        <p:spPr>
          <a:xfrm>
            <a:off x="2815780" y="3702389"/>
            <a:ext cx="3713570" cy="251071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7" name="Picture 16" descr="C:\Users\ZBOOK\Desktop\speaker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207" y="306691"/>
            <a:ext cx="4892893" cy="3671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1" name="Straight Connector 20"/>
          <p:cNvCxnSpPr/>
          <p:nvPr/>
        </p:nvCxnSpPr>
        <p:spPr>
          <a:xfrm>
            <a:off x="4981426" y="560950"/>
            <a:ext cx="25400" cy="3183467"/>
          </a:xfrm>
          <a:prstGeom prst="line">
            <a:avLst/>
          </a:prstGeom>
          <a:ln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052222" y="1174719"/>
            <a:ext cx="699149" cy="3934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 txBox="1">
            <a:spLocks/>
          </p:cNvSpPr>
          <p:nvPr/>
        </p:nvSpPr>
        <p:spPr>
          <a:xfrm>
            <a:off x="4994126" y="459581"/>
            <a:ext cx="1673096" cy="7205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cap="none" dirty="0">
                <a:solidFill>
                  <a:srgbClr val="C00000"/>
                </a:solidFill>
              </a:rPr>
              <a:t>Movable partition</a:t>
            </a:r>
          </a:p>
        </p:txBody>
      </p:sp>
    </p:spTree>
    <p:extLst>
      <p:ext uri="{BB962C8B-B14F-4D97-AF65-F5344CB8AC3E}">
        <p14:creationId xmlns:p14="http://schemas.microsoft.com/office/powerpoint/2010/main" val="313766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499763" y="938148"/>
            <a:ext cx="4852880" cy="422935"/>
          </a:xfrm>
        </p:spPr>
        <p:txBody>
          <a:bodyPr>
            <a:normAutofit lnSpcReduction="10000"/>
          </a:bodyPr>
          <a:lstStyle/>
          <a:p>
            <a:pPr marL="85725" indent="0">
              <a:buNone/>
            </a:pPr>
            <a:r>
              <a:rPr lang="en-US" sz="2400" dirty="0">
                <a:solidFill>
                  <a:schemeClr val="accent2"/>
                </a:solidFill>
                <a:latin typeface="+mj-lt"/>
              </a:rPr>
              <a:t>Multi purpose room SPEAKERS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73998" y="6356352"/>
            <a:ext cx="2133600" cy="365125"/>
          </a:xfrm>
        </p:spPr>
        <p:txBody>
          <a:bodyPr/>
          <a:lstStyle/>
          <a:p>
            <a:r>
              <a:rPr lang="ar-SA" sz="2000" dirty="0" smtClean="0"/>
              <a:t>59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377" y="1659467"/>
            <a:ext cx="3961573" cy="5062010"/>
          </a:xfrm>
          <a:prstGeom prst="rect">
            <a:avLst/>
          </a:prstGeom>
        </p:spPr>
      </p:pic>
      <p:pic>
        <p:nvPicPr>
          <p:cNvPr id="8" name="Picture 7" descr="صورة ذات صلة">
            <a:hlinkClick r:id="rId3" tgtFrame="&quot;_blank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56" y="2051619"/>
            <a:ext cx="2009332" cy="18922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95867" y="252418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Electrical  design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04988" y="2426738"/>
            <a:ext cx="1916354" cy="1141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E109A3"/>
                </a:solidFill>
              </a:rPr>
              <a:t>Extron CS 1226t </a:t>
            </a:r>
            <a:r>
              <a:rPr lang="en-US" sz="2000" dirty="0">
                <a:solidFill>
                  <a:schemeClr val="accent2"/>
                </a:solidFill>
              </a:rPr>
              <a:t>Ceiling speaker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8084487" y="2636448"/>
            <a:ext cx="260609" cy="465667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7740798" y="1993999"/>
            <a:ext cx="1673096" cy="7205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cap="none" dirty="0">
                <a:solidFill>
                  <a:schemeClr val="accent3">
                    <a:lumMod val="75000"/>
                  </a:schemeClr>
                </a:solidFill>
              </a:rPr>
              <a:t>Movable partition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7255379" y="5388612"/>
            <a:ext cx="194528" cy="327244"/>
          </a:xfrm>
          <a:prstGeom prst="straightConnector1">
            <a:avLst/>
          </a:prstGeom>
          <a:ln>
            <a:solidFill>
              <a:srgbClr val="E109A3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 txBox="1">
            <a:spLocks/>
          </p:cNvSpPr>
          <p:nvPr/>
        </p:nvSpPr>
        <p:spPr>
          <a:xfrm>
            <a:off x="6783452" y="5452033"/>
            <a:ext cx="1673096" cy="7205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cap="none" dirty="0">
                <a:solidFill>
                  <a:srgbClr val="E109A3"/>
                </a:solidFill>
              </a:rPr>
              <a:t>Speaker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658" y="4261521"/>
            <a:ext cx="4018663" cy="1911021"/>
          </a:xfrm>
          <a:prstGeom prst="rect">
            <a:avLst/>
          </a:prstGeom>
        </p:spPr>
      </p:pic>
      <p:sp>
        <p:nvSpPr>
          <p:cNvPr id="27" name="Rounded Rectangle 26"/>
          <p:cNvSpPr/>
          <p:nvPr/>
        </p:nvSpPr>
        <p:spPr>
          <a:xfrm>
            <a:off x="313269" y="5452032"/>
            <a:ext cx="3808075" cy="720509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93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2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51" y="350218"/>
            <a:ext cx="8260672" cy="1039427"/>
          </a:xfrm>
        </p:spPr>
        <p:txBody>
          <a:bodyPr/>
          <a:lstStyle/>
          <a:p>
            <a:r>
              <a:rPr lang="en-US" smtClean="0"/>
              <a:t>mechanical  design</a:t>
            </a:r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16490" y="2029296"/>
            <a:ext cx="6870211" cy="4161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60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917298" y="1629186"/>
            <a:ext cx="25506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DRAINAGE SYSTEM </a:t>
            </a:r>
            <a:endParaRPr lang="ar-SA" sz="2000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425269" y="2370667"/>
            <a:ext cx="16933" cy="5418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78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522" y="373289"/>
            <a:ext cx="8260672" cy="77957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400" dirty="0"/>
              <a:t>Site description</a:t>
            </a:r>
          </a:p>
        </p:txBody>
      </p:sp>
      <p:pic>
        <p:nvPicPr>
          <p:cNvPr id="9" name="Content Placeholder 8" descr="C:\Users\ZBOOK\Desktop\duct\ssssss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38" y="2106207"/>
            <a:ext cx="3425000" cy="388100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000"/>
              <a:t>6</a:t>
            </a:fld>
            <a:endParaRPr lang="en-US" sz="2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347277" y="1368763"/>
            <a:ext cx="2628366" cy="779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cap="none" dirty="0">
                <a:solidFill>
                  <a:schemeClr val="accent2">
                    <a:lumMod val="75000"/>
                  </a:schemeClr>
                </a:solidFill>
              </a:rPr>
              <a:t>Sun bath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54349" y="1326636"/>
            <a:ext cx="3248902" cy="779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2625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cap="none" dirty="0">
                <a:solidFill>
                  <a:schemeClr val="accent2">
                    <a:lumMod val="75000"/>
                  </a:schemeClr>
                </a:solidFill>
              </a:rPr>
              <a:t>Wind direction</a:t>
            </a:r>
          </a:p>
        </p:txBody>
      </p:sp>
      <p:pic>
        <p:nvPicPr>
          <p:cNvPr id="10" name="Picture 9" descr="C:\Users\ZBOOK\Desktop\duct\ghhhhh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98" y="2106206"/>
            <a:ext cx="3597713" cy="388100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857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51" y="350218"/>
            <a:ext cx="8260672" cy="1039427"/>
          </a:xfrm>
        </p:spPr>
        <p:txBody>
          <a:bodyPr/>
          <a:lstStyle/>
          <a:p>
            <a:r>
              <a:rPr lang="en-US" dirty="0" smtClean="0"/>
              <a:t>mechanical 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61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510900" y="1629186"/>
            <a:ext cx="20553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WATER SYSTEM </a:t>
            </a:r>
            <a:endParaRPr lang="ar-SA" sz="2000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86" y="2004947"/>
            <a:ext cx="8009140" cy="439291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13140" y="2691442"/>
            <a:ext cx="1173192" cy="111280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80008" y="2941609"/>
            <a:ext cx="1173192" cy="1259794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17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 design</a:t>
            </a:r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95967" y="1995212"/>
            <a:ext cx="5371552" cy="305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62</a:t>
            </a:r>
            <a:endParaRPr lang="en-US" sz="2000" dirty="0"/>
          </a:p>
        </p:txBody>
      </p:sp>
      <p:sp>
        <p:nvSpPr>
          <p:cNvPr id="7" name="مستطيل 5"/>
          <p:cNvSpPr/>
          <p:nvPr/>
        </p:nvSpPr>
        <p:spPr>
          <a:xfrm>
            <a:off x="1363135" y="1526509"/>
            <a:ext cx="40969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Elevator:</a:t>
            </a:r>
          </a:p>
          <a:p>
            <a:endParaRPr lang="ar-SA" dirty="0"/>
          </a:p>
        </p:txBody>
      </p:sp>
      <p:graphicFrame>
        <p:nvGraphicFramePr>
          <p:cNvPr id="8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547481"/>
              </p:ext>
            </p:extLst>
          </p:nvPr>
        </p:nvGraphicFramePr>
        <p:xfrm>
          <a:off x="1595967" y="5584168"/>
          <a:ext cx="5562600" cy="81257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042817"/>
                <a:gridCol w="3519783"/>
              </a:tblGrid>
              <a:tr h="2069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675 Kg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Capacity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069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1.5 m/s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Speed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218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9 person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Number of passengers allowed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895610" y="5214836"/>
            <a:ext cx="6493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Otis</a:t>
            </a:r>
            <a:r>
              <a:rPr lang="en-US" dirty="0"/>
              <a:t> elevator with dimension off (</a:t>
            </a:r>
            <a:r>
              <a:rPr lang="ar-SA" dirty="0"/>
              <a:t>1.4</a:t>
            </a:r>
            <a:r>
              <a:rPr lang="en-US" dirty="0"/>
              <a:t>*</a:t>
            </a:r>
            <a:r>
              <a:rPr lang="ar-SA" dirty="0"/>
              <a:t>1.7</a:t>
            </a:r>
            <a:r>
              <a:rPr lang="en-US" dirty="0"/>
              <a:t>m)</a:t>
            </a:r>
          </a:p>
        </p:txBody>
      </p:sp>
    </p:spTree>
    <p:extLst>
      <p:ext uri="{BB962C8B-B14F-4D97-AF65-F5344CB8AC3E}">
        <p14:creationId xmlns:p14="http://schemas.microsoft.com/office/powerpoint/2010/main" val="364927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301696"/>
            <a:ext cx="8260672" cy="1039427"/>
          </a:xfrm>
        </p:spPr>
        <p:txBody>
          <a:bodyPr/>
          <a:lstStyle/>
          <a:p>
            <a:r>
              <a:rPr lang="en-US" dirty="0" smtClean="0"/>
              <a:t>mechanical  design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12520" y="1078469"/>
            <a:ext cx="6507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Heating ventilation and air conditioning  systems (HVAC )</a:t>
            </a:r>
          </a:p>
        </p:txBody>
      </p:sp>
      <p:sp>
        <p:nvSpPr>
          <p:cNvPr id="5" name="Rectangle 4"/>
          <p:cNvSpPr/>
          <p:nvPr/>
        </p:nvSpPr>
        <p:spPr>
          <a:xfrm>
            <a:off x="686713" y="1748566"/>
            <a:ext cx="21291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VRV SYSTEM  </a:t>
            </a:r>
            <a:endParaRPr lang="ar-S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Picture 9" descr="C:\Users\ZBOOK\Desktop\gr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879" y="2224578"/>
            <a:ext cx="6645817" cy="372798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3705224" y="2227036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Ground floor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Picture 11" descr="C:\Users\ZBOOK\Desktop\fffff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879" y="2224578"/>
            <a:ext cx="6645817" cy="372798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3921631" y="2331256"/>
            <a:ext cx="1148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First floor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34944" y="1748565"/>
            <a:ext cx="21226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en-US" sz="2400" dirty="0">
                <a:solidFill>
                  <a:srgbClr val="00B0F0"/>
                </a:solidFill>
              </a:rPr>
              <a:t>Split unit</a:t>
            </a:r>
            <a:endParaRPr lang="ar-SA" sz="2400" dirty="0">
              <a:solidFill>
                <a:srgbClr val="00B0F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815821" y="3525982"/>
            <a:ext cx="275042" cy="226868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50800" dir="5400000" algn="ctr" rotWithShape="0">
              <a:srgbClr val="000000">
                <a:alpha val="11000"/>
              </a:srgb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</p:spPr>
        <p:txBody>
          <a:bodyPr/>
          <a:lstStyle/>
          <a:p>
            <a:r>
              <a:rPr lang="ar-SA" sz="2000" dirty="0" smtClean="0"/>
              <a:t>63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3787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301696"/>
            <a:ext cx="8260672" cy="1039427"/>
          </a:xfrm>
        </p:spPr>
        <p:txBody>
          <a:bodyPr/>
          <a:lstStyle/>
          <a:p>
            <a:r>
              <a:rPr lang="en-US" dirty="0" smtClean="0"/>
              <a:t>mechanical  design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12520" y="1078469"/>
            <a:ext cx="6507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Heating ventilation and air conditioning  systems (HVAC )</a:t>
            </a:r>
          </a:p>
        </p:txBody>
      </p:sp>
      <p:sp>
        <p:nvSpPr>
          <p:cNvPr id="5" name="Rectangle 4"/>
          <p:cNvSpPr/>
          <p:nvPr/>
        </p:nvSpPr>
        <p:spPr>
          <a:xfrm>
            <a:off x="806456" y="1552017"/>
            <a:ext cx="2044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VRV SYSTEM </a:t>
            </a:r>
            <a:endParaRPr lang="ar-SA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429849"/>
              </p:ext>
            </p:extLst>
          </p:nvPr>
        </p:nvGraphicFramePr>
        <p:xfrm>
          <a:off x="806456" y="2013680"/>
          <a:ext cx="7417181" cy="44506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5666"/>
                <a:gridCol w="891540"/>
                <a:gridCol w="1272540"/>
                <a:gridCol w="1013460"/>
                <a:gridCol w="1173480"/>
                <a:gridCol w="2150495"/>
              </a:tblGrid>
              <a:tr h="6166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floor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Fan coil Number.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Fan coil Design capacity (KW)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Design flow rate (Lps)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Number of cassette units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zones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4943">
                <a:tc rowSpan="10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Ground floor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840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Exhibition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89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Reception and lobby 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240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Corridor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Corridor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Jem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Music room 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Painting room 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8 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Multipurpose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Multipurpose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560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cafeteria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rowSpan="10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First floor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Library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Corridor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Corridor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092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450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Office Corridor &amp; office2 &amp; kitchen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16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840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Administration &amp; office4 &amp; conference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780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Computer room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Learning room2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Student lobby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Learning room3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600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Learning room1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675" marR="63675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25728" y="6281745"/>
            <a:ext cx="2133600" cy="365125"/>
          </a:xfrm>
        </p:spPr>
        <p:txBody>
          <a:bodyPr/>
          <a:lstStyle/>
          <a:p>
            <a:r>
              <a:rPr lang="ar-SA" sz="2000" dirty="0" smtClean="0"/>
              <a:t>64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624667" y="1938868"/>
            <a:ext cx="1270000" cy="4597400"/>
          </a:xfrm>
          <a:prstGeom prst="rect">
            <a:avLst/>
          </a:prstGeom>
          <a:noFill/>
          <a:ln>
            <a:solidFill>
              <a:srgbClr val="FF33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29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366812"/>
            <a:ext cx="8260672" cy="1039427"/>
          </a:xfrm>
        </p:spPr>
        <p:txBody>
          <a:bodyPr/>
          <a:lstStyle/>
          <a:p>
            <a:r>
              <a:rPr lang="en-US" dirty="0"/>
              <a:t>mechanical 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0" y="6338416"/>
            <a:ext cx="2133600" cy="365125"/>
          </a:xfrm>
        </p:spPr>
        <p:txBody>
          <a:bodyPr/>
          <a:lstStyle/>
          <a:p>
            <a:r>
              <a:rPr lang="ar-SA" sz="2000" dirty="0" smtClean="0"/>
              <a:t>65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3411785" y="1047696"/>
            <a:ext cx="33007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Fire protection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0665" y="1717791"/>
            <a:ext cx="2964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109A3"/>
                </a:solidFill>
              </a:rPr>
              <a:t>1.Hose station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87538" y="1717618"/>
            <a:ext cx="2964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3. Fire sprinkler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31576" y="1717618"/>
            <a:ext cx="2964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2.FM 200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58449" y="1717791"/>
            <a:ext cx="2204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4. Fire extinguisher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41" y="2205285"/>
            <a:ext cx="8103203" cy="4424321"/>
          </a:xfrm>
          <a:prstGeom prst="rect">
            <a:avLst/>
          </a:prstGeom>
        </p:spPr>
      </p:pic>
      <p:pic>
        <p:nvPicPr>
          <p:cNvPr id="25" name="Picture 2" descr="ØµÙØ±Ø© Ø°Ø§Øª ØµÙØ©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6" t="5368" r="9594" b="4175"/>
          <a:stretch/>
        </p:blipFill>
        <p:spPr bwMode="auto">
          <a:xfrm>
            <a:off x="426130" y="4999643"/>
            <a:ext cx="1562671" cy="162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29" y="2180551"/>
            <a:ext cx="8143614" cy="4449054"/>
          </a:xfrm>
          <a:prstGeom prst="rect">
            <a:avLst/>
          </a:prstGeom>
        </p:spPr>
      </p:pic>
      <p:pic>
        <p:nvPicPr>
          <p:cNvPr id="28" name="Picture 4" descr="ÙØªÙØ¬Ø© Ø¨Ø­Ø« Ø§ÙØµÙØ± Ø¹Ù âªfm200 sprinkler systemâ¬â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" t="9486" r="5495" b="4546"/>
          <a:stretch/>
        </p:blipFill>
        <p:spPr bwMode="auto">
          <a:xfrm>
            <a:off x="6518596" y="5079328"/>
            <a:ext cx="2051146" cy="155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129" y="2180552"/>
            <a:ext cx="8143615" cy="4449052"/>
          </a:xfrm>
          <a:prstGeom prst="rect">
            <a:avLst/>
          </a:prstGeom>
        </p:spPr>
      </p:pic>
      <p:pic>
        <p:nvPicPr>
          <p:cNvPr id="30" name="Picture 6" descr="ØµÙØ±Ø© Ø°Ø§Øª ØµÙØ©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6" r="6510" b="21333"/>
          <a:stretch/>
        </p:blipFill>
        <p:spPr bwMode="auto">
          <a:xfrm>
            <a:off x="428562" y="4988928"/>
            <a:ext cx="1746347" cy="164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129" y="2180550"/>
            <a:ext cx="8143615" cy="4433128"/>
          </a:xfrm>
          <a:prstGeom prst="rect">
            <a:avLst/>
          </a:prstGeom>
        </p:spPr>
      </p:pic>
      <p:pic>
        <p:nvPicPr>
          <p:cNvPr id="32" name="صورة 4" descr="C:\Users\AlFaLaK Co\Desktop\صور اريحا\IMG_٢٠١٨٠٣١٠_١٠١٧٢٧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17807" y="4884943"/>
            <a:ext cx="1651937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64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91551"/>
            <a:ext cx="8260672" cy="757486"/>
          </a:xfrm>
        </p:spPr>
        <p:txBody>
          <a:bodyPr/>
          <a:lstStyle/>
          <a:p>
            <a:r>
              <a:rPr lang="en-US" dirty="0"/>
              <a:t>mechanical 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66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769622" y="1551411"/>
            <a:ext cx="33602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Smoke sensor system.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107" y="2016185"/>
            <a:ext cx="8000695" cy="4340169"/>
          </a:xfrm>
          <a:prstGeom prst="rect">
            <a:avLst/>
          </a:prstGeom>
        </p:spPr>
      </p:pic>
      <p:pic>
        <p:nvPicPr>
          <p:cNvPr id="8" name="Picture 7" descr="C:\Users\ZBOOK\Desktop\بئ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7" t="6034" r="6538" b="26725"/>
          <a:stretch/>
        </p:blipFill>
        <p:spPr bwMode="auto">
          <a:xfrm>
            <a:off x="686105" y="4733367"/>
            <a:ext cx="1841942" cy="1622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233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Emergency exits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67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33" y="1831924"/>
            <a:ext cx="8186467" cy="452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47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 Analysis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42309" y="1666782"/>
            <a:ext cx="2682240" cy="434338"/>
          </a:xfrm>
        </p:spPr>
        <p:txBody>
          <a:bodyPr>
            <a:normAutofit/>
          </a:bodyPr>
          <a:lstStyle/>
          <a:p>
            <a:pPr marL="85725" indent="0">
              <a:buNone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Solar PV system</a:t>
            </a:r>
            <a:r>
              <a:rPr lang="ar-SA" sz="2000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68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152" y="2101121"/>
            <a:ext cx="6712629" cy="447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0014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545" y="1186991"/>
            <a:ext cx="2682240" cy="434338"/>
          </a:xfrm>
        </p:spPr>
        <p:txBody>
          <a:bodyPr>
            <a:normAutofit/>
          </a:bodyPr>
          <a:lstStyle/>
          <a:p>
            <a:pPr marL="85725" indent="0">
              <a:buNone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Solar PV system</a:t>
            </a:r>
            <a:r>
              <a:rPr lang="ar-SA" sz="2000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69</a:t>
            </a:r>
            <a:endParaRPr lang="en-US" sz="2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1471" y="4395557"/>
            <a:ext cx="5158740" cy="1663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80060" indent="-171450" algn="l" defTabSz="6858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60120" indent="-171450" algn="l" defTabSz="6858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65860" indent="-171450" algn="l" defTabSz="6858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03020" indent="-13716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508760" indent="-137160" algn="l" defTabSz="6858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920" indent="-13716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783080" indent="-137160" algn="l" defTabSz="6858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299867" y="5218262"/>
            <a:ext cx="2682240" cy="434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80060" indent="-171450" algn="l" defTabSz="6858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60120" indent="-171450" algn="l" defTabSz="6858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65860" indent="-171450" algn="l" defTabSz="6858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03020" indent="-13716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508760" indent="-137160" algn="l" defTabSz="6858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920" indent="-13716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783080" indent="-137160" algn="l" defTabSz="6858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>
              <a:buNone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System productivity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119464" y="5642477"/>
            <a:ext cx="4997407" cy="8964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7175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80060" indent="-171450" algn="l" defTabSz="6858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60120" indent="-171450" algn="l" defTabSz="6858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65860" indent="-171450" algn="l" defTabSz="6858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03020" indent="-13716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508760" indent="-137160" algn="l" defTabSz="6858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920" indent="-13716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783080" indent="-137160" algn="l" defTabSz="6858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>
              <a:buNone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System productivity= </a:t>
            </a:r>
          </a:p>
          <a:p>
            <a:pPr marL="85725" indent="0">
              <a:buNone/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75%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of building needs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3" y="5699530"/>
            <a:ext cx="5787991" cy="839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73" y="1791774"/>
            <a:ext cx="5954373" cy="3426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 descr="C:\Users\ZBOOK\Desktop\jjjjjj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989" y="3618657"/>
            <a:ext cx="2496025" cy="16087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C:\Users\ZBOOK\Desktop\fffffffffff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989" y="1772653"/>
            <a:ext cx="2496025" cy="15955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667933" y="5825067"/>
            <a:ext cx="1425852" cy="234252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1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025" y="654440"/>
            <a:ext cx="8260672" cy="1039427"/>
          </a:xfrm>
        </p:spPr>
        <p:txBody>
          <a:bodyPr/>
          <a:lstStyle/>
          <a:p>
            <a:r>
              <a:rPr lang="en-US" sz="2400" dirty="0"/>
              <a:t>Quantity surveying.</a:t>
            </a:r>
            <a:br>
              <a:rPr lang="en-US" sz="2400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z="2000" dirty="0" smtClean="0"/>
              <a:t>70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1114425" y="4518812"/>
            <a:ext cx="4572000" cy="20744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building area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2654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z="16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</a:pP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coast of the project =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4,660,410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NIS.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Cost / area =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4,660,410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2654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1760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NIS/ m</a:t>
            </a:r>
            <a:r>
              <a:rPr lang="en-US" sz="16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</a:pP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coast without solar system =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3,935,410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NIS.</a:t>
            </a:r>
          </a:p>
          <a:p>
            <a:pPr>
              <a:lnSpc>
                <a:spcPct val="115000"/>
              </a:lnSpc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Cost / area =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3,935,410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2654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1480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NIS/ m</a:t>
            </a:r>
            <a:r>
              <a:rPr lang="en-US" sz="16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687826"/>
              </p:ext>
            </p:extLst>
          </p:nvPr>
        </p:nvGraphicFramePr>
        <p:xfrm>
          <a:off x="1714499" y="1693867"/>
          <a:ext cx="5286376" cy="2441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6267"/>
                <a:gridCol w="2621921"/>
                <a:gridCol w="1528188"/>
              </a:tblGrid>
              <a:tr h="30320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Final BOQ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32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Number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Descriptions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Total (NIS)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2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Earth work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30,810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2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Concrete and steel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1,127,050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2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Finishing work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1,887,974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2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</a:rPr>
                        <a:t>Mechanical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851,146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32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Electrical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763,431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16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Total Cost (NIS)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</a:rPr>
                        <a:t>4,660,410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554293" y="3814673"/>
            <a:ext cx="1371600" cy="306919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54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67" y="812798"/>
            <a:ext cx="8351103" cy="810023"/>
          </a:xfrm>
        </p:spPr>
        <p:txBody>
          <a:bodyPr>
            <a:normAutofit/>
          </a:bodyPr>
          <a:lstStyle/>
          <a:p>
            <a:r>
              <a:rPr lang="en-US" sz="2800" cap="none" dirty="0">
                <a:solidFill>
                  <a:schemeClr val="accent2">
                    <a:lumMod val="75000"/>
                  </a:schemeClr>
                </a:solidFill>
              </a:rPr>
              <a:t>Overshadowing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000"/>
              <a:t>7</a:t>
            </a:fld>
            <a:endParaRPr lang="en-US" sz="2000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08967" y="702624"/>
            <a:ext cx="2683816" cy="40142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January.21 at 9:00 AM. 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112033" y="662773"/>
            <a:ext cx="3015937" cy="452837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January.21 at 3.00 PM. 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2287368" y="6195615"/>
            <a:ext cx="2335829" cy="32146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July.21 at 9:00 AM. 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299107" y="6195613"/>
            <a:ext cx="2335829" cy="32146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July.21 at 3:00 PM. </a:t>
            </a:r>
          </a:p>
        </p:txBody>
      </p:sp>
      <p:pic>
        <p:nvPicPr>
          <p:cNvPr id="13" name="Picture 12" descr="D:\files\grad 2\design\jan21.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28" y="1143561"/>
            <a:ext cx="2683816" cy="2480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D:\files\grad 2\design\jan21.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694" y="1157289"/>
            <a:ext cx="2954315" cy="2452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D:\files\grad 2\design\jul21.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078" y="3727597"/>
            <a:ext cx="3101147" cy="2468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 descr="D:\files\grad 2\design\jul21.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076" y="3727597"/>
            <a:ext cx="2919973" cy="2484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2785" y="1818601"/>
            <a:ext cx="2985869" cy="15904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736" y="812798"/>
            <a:ext cx="2847265" cy="81002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38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3255" y="3401418"/>
            <a:ext cx="5378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latin typeface="+mj-lt"/>
              </a:rPr>
              <a:t>Thank you for listening</a:t>
            </a:r>
          </a:p>
          <a:p>
            <a:endParaRPr lang="en-US" sz="360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620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73 -0.49791 L -0.00329 0.070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2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9839" y="386922"/>
            <a:ext cx="7164107" cy="512999"/>
          </a:xfrm>
        </p:spPr>
        <p:txBody>
          <a:bodyPr>
            <a:noAutofit/>
          </a:bodyPr>
          <a:lstStyle/>
          <a:p>
            <a:r>
              <a:rPr lang="en-US" sz="2800" cap="none" dirty="0">
                <a:solidFill>
                  <a:schemeClr val="accent2">
                    <a:lumMod val="75000"/>
                  </a:schemeClr>
                </a:solidFill>
              </a:rPr>
              <a:t>Noise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000"/>
              <a:t>8</a:t>
            </a:fld>
            <a:endParaRPr lang="en-US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165293"/>
              </p:ext>
            </p:extLst>
          </p:nvPr>
        </p:nvGraphicFramePr>
        <p:xfrm>
          <a:off x="2084379" y="5733249"/>
          <a:ext cx="5047130" cy="623105"/>
        </p:xfrm>
        <a:graphic>
          <a:graphicData uri="http://schemas.openxmlformats.org/drawingml/2006/table">
            <a:tbl>
              <a:tblPr firstRow="1" firstCol="1" bandRow="1"/>
              <a:tblGrid>
                <a:gridCol w="1332440"/>
                <a:gridCol w="742388"/>
                <a:gridCol w="806590"/>
                <a:gridCol w="659938"/>
                <a:gridCol w="817951"/>
                <a:gridCol w="687823"/>
              </a:tblGrid>
              <a:tr h="30437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0504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Street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Nursery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Church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school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7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0504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Noise level (dB)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956796" y="4984712"/>
            <a:ext cx="3565031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average noise levels from the surrounding sources:</a:t>
            </a:r>
            <a:endParaRPr lang="en-US" altLang="en-US" dirty="0"/>
          </a:p>
        </p:txBody>
      </p:sp>
      <p:pic>
        <p:nvPicPr>
          <p:cNvPr id="9" name="Picture 8" descr="C:\Users\ZBOOK\Desktop\jhhhh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066" y="1008547"/>
            <a:ext cx="4697095" cy="38785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770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Architectural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4DE8-DBE3-4E7B-BBE9-6469F3CC76C2}" type="slidenum">
              <a:rPr lang="en-US" sz="2000"/>
              <a:t>9</a:t>
            </a:fld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86" y="1764182"/>
            <a:ext cx="7423958" cy="474933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53734" y="2235200"/>
            <a:ext cx="1202266" cy="1185334"/>
          </a:xfrm>
          <a:prstGeom prst="rect">
            <a:avLst/>
          </a:prstGeom>
          <a:noFill/>
          <a:ln>
            <a:solidFill>
              <a:srgbClr val="FF33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13933" y="3014133"/>
            <a:ext cx="347134" cy="6265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079067" y="3505200"/>
            <a:ext cx="347133" cy="6336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350933" y="3505200"/>
            <a:ext cx="360578" cy="2523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350933" y="1964267"/>
            <a:ext cx="190501" cy="86360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67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5672</TotalTime>
  <Words>1450</Words>
  <Application>Microsoft Office PowerPoint</Application>
  <PresentationFormat>On-screen Show (4:3)</PresentationFormat>
  <Paragraphs>634</Paragraphs>
  <Slides>70</Slides>
  <Notes>3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8" baseType="lpstr">
      <vt:lpstr>Arial</vt:lpstr>
      <vt:lpstr>Book Antiqua</vt:lpstr>
      <vt:lpstr>Calibri</vt:lpstr>
      <vt:lpstr>Century Gothic</vt:lpstr>
      <vt:lpstr>Tahoma</vt:lpstr>
      <vt:lpstr>Times New Roman</vt:lpstr>
      <vt:lpstr>Wingdings</vt:lpstr>
      <vt:lpstr>Apothecary</vt:lpstr>
      <vt:lpstr>redesign of Good Shepherd Youth Center</vt:lpstr>
      <vt:lpstr>Outline</vt:lpstr>
      <vt:lpstr>Introduction</vt:lpstr>
      <vt:lpstr>Site description</vt:lpstr>
      <vt:lpstr>Site description</vt:lpstr>
      <vt:lpstr>Site description</vt:lpstr>
      <vt:lpstr>Overshadowing</vt:lpstr>
      <vt:lpstr>Noise analysis</vt:lpstr>
      <vt:lpstr>Architectural program</vt:lpstr>
      <vt:lpstr> actual building ground floor</vt:lpstr>
      <vt:lpstr>PowerPoint Presentation</vt:lpstr>
      <vt:lpstr>PowerPoint Presentation</vt:lpstr>
      <vt:lpstr>PowerPoint Presentation</vt:lpstr>
      <vt:lpstr>Architectural program</vt:lpstr>
      <vt:lpstr>Architectural program</vt:lpstr>
      <vt:lpstr>Architectural program</vt:lpstr>
      <vt:lpstr>ENVIRONMENTAL Analyses</vt:lpstr>
      <vt:lpstr>ENVIRONMENTAL ANALYZES</vt:lpstr>
      <vt:lpstr>PowerPoint Presentation</vt:lpstr>
      <vt:lpstr>PowerPoint Presentation</vt:lpstr>
      <vt:lpstr>PowerPoint Presentation</vt:lpstr>
      <vt:lpstr>Acoustics Analysis</vt:lpstr>
      <vt:lpstr>Acoustics Analysis</vt:lpstr>
      <vt:lpstr>Day lighting performance</vt:lpstr>
      <vt:lpstr>Ventilation Analysis</vt:lpstr>
      <vt:lpstr>Design builder simulation</vt:lpstr>
      <vt:lpstr>Design builder simulation</vt:lpstr>
      <vt:lpstr>PowerPoint Presentation</vt:lpstr>
      <vt:lpstr>PowerPoint Presentation</vt:lpstr>
      <vt:lpstr>Structural design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Structural Analysis</vt:lpstr>
      <vt:lpstr>Electrical  design</vt:lpstr>
      <vt:lpstr>Electrical  design</vt:lpstr>
      <vt:lpstr>Electrical  design</vt:lpstr>
      <vt:lpstr>Electrical  design</vt:lpstr>
      <vt:lpstr>PowerPoint Presentation</vt:lpstr>
      <vt:lpstr>PowerPoint Presentation</vt:lpstr>
      <vt:lpstr>mechanical  design</vt:lpstr>
      <vt:lpstr>mechanical  design</vt:lpstr>
      <vt:lpstr>mechanical  design</vt:lpstr>
      <vt:lpstr>mechanical  design</vt:lpstr>
      <vt:lpstr>mechanical  design</vt:lpstr>
      <vt:lpstr>mechanical  design</vt:lpstr>
      <vt:lpstr>mechanical  design</vt:lpstr>
      <vt:lpstr>Emergency exits</vt:lpstr>
      <vt:lpstr>mechanical  Analysis</vt:lpstr>
      <vt:lpstr>mechanical  design</vt:lpstr>
      <vt:lpstr>Quantity surveying.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nisreen salman</dc:creator>
  <cp:lastModifiedBy>nisreen salman</cp:lastModifiedBy>
  <cp:revision>259</cp:revision>
  <dcterms:created xsi:type="dcterms:W3CDTF">2018-05-02T17:43:28Z</dcterms:created>
  <dcterms:modified xsi:type="dcterms:W3CDTF">2018-12-24T19:18:26Z</dcterms:modified>
</cp:coreProperties>
</file>