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302"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3" r:id="rId47"/>
    <p:sldId id="304"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49" r:id="rId91"/>
    <p:sldId id="350" r:id="rId92"/>
    <p:sldId id="351" r:id="rId93"/>
    <p:sldId id="352" r:id="rId94"/>
    <p:sldId id="353" r:id="rId95"/>
    <p:sldId id="354" r:id="rId96"/>
    <p:sldId id="355" r:id="rId97"/>
    <p:sldId id="356" r:id="rId98"/>
    <p:sldId id="357" r:id="rId99"/>
    <p:sldId id="358" r:id="rId100"/>
    <p:sldId id="359"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9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16972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713053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03120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174189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9873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425090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40076710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758368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705439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54E8C-D8E4-41FC-8F06-BB0217B93616}"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4130291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454E8C-D8E4-41FC-8F06-BB0217B93616}"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358373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454E8C-D8E4-41FC-8F06-BB0217B93616}" type="datetimeFigureOut">
              <a:rPr lang="en-US" smtClean="0"/>
              <a:t>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757493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7454E8C-D8E4-41FC-8F06-BB0217B93616}" type="datetimeFigureOut">
              <a:rPr lang="en-US" smtClean="0"/>
              <a:t>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783148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454E8C-D8E4-41FC-8F06-BB0217B93616}" type="datetimeFigureOut">
              <a:rPr lang="en-US" smtClean="0"/>
              <a:t>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3314842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454E8C-D8E4-41FC-8F06-BB0217B93616}"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950254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454E8C-D8E4-41FC-8F06-BB0217B93616}"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FB2E7-33FE-44D6-A7E2-A3F390C650B0}" type="slidenum">
              <a:rPr lang="en-US" smtClean="0"/>
              <a:t>‹#›</a:t>
            </a:fld>
            <a:endParaRPr lang="en-US"/>
          </a:p>
        </p:txBody>
      </p:sp>
    </p:spTree>
    <p:extLst>
      <p:ext uri="{BB962C8B-B14F-4D97-AF65-F5344CB8AC3E}">
        <p14:creationId xmlns:p14="http://schemas.microsoft.com/office/powerpoint/2010/main" val="2418740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454E8C-D8E4-41FC-8F06-BB0217B93616}" type="datetimeFigureOut">
              <a:rPr lang="en-US" smtClean="0"/>
              <a:t>1/3/2017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80FB2E7-33FE-44D6-A7E2-A3F390C650B0}" type="slidenum">
              <a:rPr lang="en-US" smtClean="0"/>
              <a:t>‹#›</a:t>
            </a:fld>
            <a:endParaRPr lang="en-US"/>
          </a:p>
        </p:txBody>
      </p:sp>
    </p:spTree>
    <p:extLst>
      <p:ext uri="{BB962C8B-B14F-4D97-AF65-F5344CB8AC3E}">
        <p14:creationId xmlns:p14="http://schemas.microsoft.com/office/powerpoint/2010/main" val="15495947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153.jpg"/><Relationship Id="rId2" Type="http://schemas.openxmlformats.org/officeDocument/2006/relationships/image" Target="../media/image15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6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6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 Id="rId4" Type="http://schemas.openxmlformats.org/officeDocument/2006/relationships/image" Target="../media/image93.PNG"/></Relationships>
</file>

<file path=ppt/slides/_rels/slide7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7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hyperlink" Target="https://en.wikipedia.org/wiki/%E2%88%86" TargetMode="External"/><Relationship Id="rId1" Type="http://schemas.openxmlformats.org/officeDocument/2006/relationships/slideLayout" Target="../slideLayouts/slideLayout1.xml"/><Relationship Id="rId5" Type="http://schemas.openxmlformats.org/officeDocument/2006/relationships/image" Target="../media/image106.png"/><Relationship Id="rId4" Type="http://schemas.openxmlformats.org/officeDocument/2006/relationships/image" Target="../media/image105.png"/></Relationships>
</file>

<file path=ppt/slides/_rels/slide77.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1.xml"/><Relationship Id="rId4" Type="http://schemas.openxmlformats.org/officeDocument/2006/relationships/image" Target="../media/image114.PNG"/></Relationships>
</file>

<file path=ppt/slides/_rels/slide8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xml"/><Relationship Id="rId5" Type="http://schemas.openxmlformats.org/officeDocument/2006/relationships/image" Target="../media/image120.PNG"/><Relationship Id="rId4" Type="http://schemas.openxmlformats.org/officeDocument/2006/relationships/image" Target="../media/image119.png"/></Relationships>
</file>

<file path=ppt/slides/_rels/slide83.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1.xml"/><Relationship Id="rId4" Type="http://schemas.openxmlformats.org/officeDocument/2006/relationships/image" Target="../media/image124.PNG"/></Relationships>
</file>

<file path=ppt/slides/_rels/slide85.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132.jpg"/><Relationship Id="rId2" Type="http://schemas.openxmlformats.org/officeDocument/2006/relationships/image" Target="../media/image131.jpg"/><Relationship Id="rId1" Type="http://schemas.openxmlformats.org/officeDocument/2006/relationships/slideLayout" Target="../slideLayouts/slideLayout1.xml"/><Relationship Id="rId4" Type="http://schemas.openxmlformats.org/officeDocument/2006/relationships/image" Target="../media/image133.jpg"/></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g"/><Relationship Id="rId1" Type="http://schemas.openxmlformats.org/officeDocument/2006/relationships/slideLayout" Target="../slideLayouts/slideLayout1.xml"/><Relationship Id="rId4" Type="http://schemas.openxmlformats.org/officeDocument/2006/relationships/image" Target="../media/image136.png"/></Relationships>
</file>

<file path=ppt/slides/_rels/slide91.xml.rels><?xml version="1.0" encoding="UTF-8" standalone="yes"?>
<Relationships xmlns="http://schemas.openxmlformats.org/package/2006/relationships"><Relationship Id="rId2" Type="http://schemas.openxmlformats.org/officeDocument/2006/relationships/image" Target="../media/image750.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138.JPG"/><Relationship Id="rId2" Type="http://schemas.openxmlformats.org/officeDocument/2006/relationships/image" Target="../media/image137.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94.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39.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39.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xml"/><Relationship Id="rId4" Type="http://schemas.openxmlformats.org/officeDocument/2006/relationships/image" Target="../media/image150.PNG"/></Relationships>
</file>

<file path=ppt/slides/_rels/slide98.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1533" y="1119116"/>
            <a:ext cx="7766936" cy="1282890"/>
          </a:xfrm>
        </p:spPr>
        <p:txBody>
          <a:bodyPr/>
          <a:lstStyle/>
          <a:p>
            <a:pPr algn="ctr"/>
            <a:r>
              <a:rPr lang="en-GB" sz="2800" b="1" dirty="0" smtClean="0">
                <a:solidFill>
                  <a:schemeClr val="tx1"/>
                </a:solidFill>
              </a:rPr>
              <a:t>An- </a:t>
            </a:r>
            <a:r>
              <a:rPr lang="en-GB" sz="2800" b="1" dirty="0" err="1" smtClean="0">
                <a:solidFill>
                  <a:schemeClr val="tx1"/>
                </a:solidFill>
              </a:rPr>
              <a:t>Najah</a:t>
            </a:r>
            <a:r>
              <a:rPr lang="en-GB" sz="2800" b="1" dirty="0" smtClean="0">
                <a:solidFill>
                  <a:schemeClr val="tx1"/>
                </a:solidFill>
              </a:rPr>
              <a:t> National University </a:t>
            </a:r>
            <a:endParaRPr lang="en-US" sz="2800" b="1" dirty="0">
              <a:solidFill>
                <a:schemeClr val="tx1"/>
              </a:solidFill>
            </a:endParaRPr>
          </a:p>
        </p:txBody>
      </p:sp>
      <p:sp>
        <p:nvSpPr>
          <p:cNvPr id="3" name="Subtitle 2"/>
          <p:cNvSpPr>
            <a:spLocks noGrp="1"/>
          </p:cNvSpPr>
          <p:nvPr>
            <p:ph type="subTitle" idx="1"/>
          </p:nvPr>
        </p:nvSpPr>
        <p:spPr>
          <a:xfrm>
            <a:off x="1507067" y="2715903"/>
            <a:ext cx="7766936" cy="3916909"/>
          </a:xfrm>
        </p:spPr>
        <p:txBody>
          <a:bodyPr>
            <a:normAutofit fontScale="25000" lnSpcReduction="20000"/>
          </a:bodyPr>
          <a:lstStyle/>
          <a:p>
            <a:pPr algn="ctr"/>
            <a:r>
              <a:rPr lang="en-US" sz="9600" b="1" dirty="0">
                <a:solidFill>
                  <a:schemeClr val="tx1"/>
                </a:solidFill>
              </a:rPr>
              <a:t>Faculty of Engineering </a:t>
            </a:r>
            <a:r>
              <a:rPr lang="en-US" sz="9600" b="1" dirty="0" smtClean="0">
                <a:solidFill>
                  <a:schemeClr val="tx1"/>
                </a:solidFill>
              </a:rPr>
              <a:t>- Civil </a:t>
            </a:r>
            <a:r>
              <a:rPr lang="en-US" sz="9600" b="1" dirty="0">
                <a:solidFill>
                  <a:schemeClr val="tx1"/>
                </a:solidFill>
              </a:rPr>
              <a:t>Engineering Department </a:t>
            </a:r>
            <a:br>
              <a:rPr lang="en-US" sz="9600" b="1" dirty="0">
                <a:solidFill>
                  <a:schemeClr val="tx1"/>
                </a:solidFill>
              </a:rPr>
            </a:br>
            <a:r>
              <a:rPr lang="en-US" sz="9600" b="1" dirty="0">
                <a:solidFill>
                  <a:srgbClr val="FFC000"/>
                </a:solidFill>
              </a:rPr>
              <a:t>Graduation Project Report </a:t>
            </a:r>
            <a:r>
              <a:rPr lang="en-US" sz="9600" b="1" dirty="0" smtClean="0">
                <a:solidFill>
                  <a:srgbClr val="FFC000"/>
                </a:solidFill>
              </a:rPr>
              <a:t>I</a:t>
            </a:r>
            <a:endParaRPr lang="en-US" sz="7400" b="1" dirty="0" smtClean="0">
              <a:solidFill>
                <a:srgbClr val="FFC000"/>
              </a:solidFill>
            </a:endParaRPr>
          </a:p>
          <a:p>
            <a:pPr algn="ctr"/>
            <a:r>
              <a:rPr lang="en-US" sz="9600" b="1" dirty="0">
                <a:solidFill>
                  <a:srgbClr val="FF0000"/>
                </a:solidFill>
              </a:rPr>
              <a:t>Structural Reliability Analysis for Live Load </a:t>
            </a:r>
            <a:r>
              <a:rPr lang="en-US" sz="9600" b="1" dirty="0" smtClean="0">
                <a:solidFill>
                  <a:srgbClr val="FF0000"/>
                </a:solidFill>
              </a:rPr>
              <a:t>Factor Case </a:t>
            </a:r>
            <a:r>
              <a:rPr lang="en-US" sz="9600" b="1" dirty="0">
                <a:solidFill>
                  <a:srgbClr val="FF0000"/>
                </a:solidFill>
              </a:rPr>
              <a:t>Study – Al </a:t>
            </a:r>
            <a:r>
              <a:rPr lang="en-US" sz="9600" b="1" dirty="0" err="1">
                <a:solidFill>
                  <a:srgbClr val="FF0000"/>
                </a:solidFill>
              </a:rPr>
              <a:t>HajeLatifa</a:t>
            </a:r>
            <a:r>
              <a:rPr lang="en-US" sz="9600" b="1" dirty="0">
                <a:solidFill>
                  <a:srgbClr val="FF0000"/>
                </a:solidFill>
              </a:rPr>
              <a:t> </a:t>
            </a:r>
            <a:r>
              <a:rPr lang="en-US" sz="9600" b="1" dirty="0" smtClean="0">
                <a:solidFill>
                  <a:srgbClr val="FF0000"/>
                </a:solidFill>
              </a:rPr>
              <a:t>School</a:t>
            </a:r>
          </a:p>
          <a:p>
            <a:pPr algn="ctr"/>
            <a:endParaRPr lang="en-US" b="1" dirty="0" smtClean="0">
              <a:solidFill>
                <a:srgbClr val="FF0000"/>
              </a:solidFill>
            </a:endParaRPr>
          </a:p>
          <a:p>
            <a:pPr algn="ctr" rtl="1"/>
            <a:r>
              <a:rPr lang="en-US" sz="9600" b="1" dirty="0" smtClean="0">
                <a:solidFill>
                  <a:schemeClr val="accent2"/>
                </a:solidFill>
              </a:rPr>
              <a:t>Loay </a:t>
            </a:r>
            <a:r>
              <a:rPr lang="en-US" sz="9600" b="1" dirty="0" err="1" smtClean="0">
                <a:solidFill>
                  <a:schemeClr val="accent2"/>
                </a:solidFill>
              </a:rPr>
              <a:t>Qabaha</a:t>
            </a:r>
            <a:r>
              <a:rPr lang="en-US" sz="9600" b="1" dirty="0" smtClean="0">
                <a:solidFill>
                  <a:schemeClr val="accent2"/>
                </a:solidFill>
              </a:rPr>
              <a:t> </a:t>
            </a:r>
          </a:p>
          <a:p>
            <a:pPr algn="ctr"/>
            <a:r>
              <a:rPr lang="en-US" sz="9600" b="1" dirty="0" smtClean="0">
                <a:solidFill>
                  <a:schemeClr val="accent2"/>
                </a:solidFill>
              </a:rPr>
              <a:t>Basel </a:t>
            </a:r>
            <a:r>
              <a:rPr lang="en-US" sz="9600" b="1" dirty="0" err="1" smtClean="0">
                <a:solidFill>
                  <a:schemeClr val="accent2"/>
                </a:solidFill>
              </a:rPr>
              <a:t>Salama</a:t>
            </a:r>
            <a:r>
              <a:rPr lang="en-US" sz="9600" b="1" dirty="0" smtClean="0">
                <a:solidFill>
                  <a:schemeClr val="accent2"/>
                </a:solidFill>
              </a:rPr>
              <a:t>  </a:t>
            </a:r>
          </a:p>
          <a:p>
            <a:pPr algn="ctr"/>
            <a:endParaRPr lang="en-US" sz="9600" b="1" dirty="0" smtClean="0">
              <a:solidFill>
                <a:schemeClr val="tx1"/>
              </a:solidFill>
            </a:endParaRPr>
          </a:p>
          <a:p>
            <a:pPr algn="ctr"/>
            <a:r>
              <a:rPr lang="en-US" sz="9600" b="1" dirty="0" smtClean="0">
                <a:solidFill>
                  <a:schemeClr val="tx1"/>
                </a:solidFill>
              </a:rPr>
              <a:t>Under supervision of:  Dr. Mahmud M.S. </a:t>
            </a:r>
            <a:r>
              <a:rPr lang="en-US" sz="9600" b="1" dirty="0" err="1" smtClean="0">
                <a:solidFill>
                  <a:schemeClr val="tx1"/>
                </a:solidFill>
              </a:rPr>
              <a:t>Dwaikat</a:t>
            </a:r>
            <a:endParaRPr lang="en-US" sz="9600" b="1" dirty="0" smtClean="0">
              <a:solidFill>
                <a:schemeClr val="tx1"/>
              </a:solidFill>
            </a:endParaRPr>
          </a:p>
          <a:p>
            <a:pPr algn="ctr"/>
            <a:endParaRPr lang="en-US" b="1" dirty="0">
              <a:solidFill>
                <a:schemeClr val="tx1"/>
              </a:solidFill>
            </a:endParaRPr>
          </a:p>
          <a:p>
            <a:pPr algn="ctr"/>
            <a:endParaRPr lang="en-US" sz="2000" b="1" dirty="0" smtClean="0">
              <a:solidFill>
                <a:schemeClr val="tx1"/>
              </a:solidFill>
            </a:endParaRPr>
          </a:p>
          <a:p>
            <a:pPr algn="ctr"/>
            <a:r>
              <a:rPr lang="en-US" sz="2000" dirty="0">
                <a:solidFill>
                  <a:schemeClr val="tx1"/>
                </a:solidFill>
              </a:rPr>
              <a:t/>
            </a:r>
            <a:br>
              <a:rPr lang="en-US" sz="2000" dirty="0">
                <a:solidFill>
                  <a:schemeClr val="tx1"/>
                </a:solidFill>
              </a:rPr>
            </a:br>
            <a:endParaRPr lang="en-US" sz="2000" dirty="0">
              <a:solidFill>
                <a:schemeClr val="tx1"/>
              </a:solidFill>
            </a:endParaRPr>
          </a:p>
        </p:txBody>
      </p:sp>
      <p:pic>
        <p:nvPicPr>
          <p:cNvPr id="4" name="Picture 3" descr="C:\Documents and Settings\User\My Documents\My Received Files\logo.gif"/>
          <p:cNvPicPr/>
          <p:nvPr/>
        </p:nvPicPr>
        <p:blipFill>
          <a:blip r:embed="rId2" cstate="print"/>
          <a:srcRect/>
          <a:stretch>
            <a:fillRect/>
          </a:stretch>
        </p:blipFill>
        <p:spPr bwMode="auto">
          <a:xfrm>
            <a:off x="4238174" y="366198"/>
            <a:ext cx="2113653" cy="1461838"/>
          </a:xfrm>
          <a:prstGeom prst="rect">
            <a:avLst/>
          </a:prstGeom>
          <a:noFill/>
          <a:ln w="9525">
            <a:noFill/>
            <a:miter lim="800000"/>
            <a:headEnd/>
            <a:tailEnd/>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9966" y="366198"/>
            <a:ext cx="2350067" cy="1461838"/>
          </a:xfrm>
          <a:prstGeom prst="rect">
            <a:avLst/>
          </a:prstGeom>
        </p:spPr>
      </p:pic>
    </p:spTree>
    <p:extLst>
      <p:ext uri="{BB962C8B-B14F-4D97-AF65-F5344CB8AC3E}">
        <p14:creationId xmlns:p14="http://schemas.microsoft.com/office/powerpoint/2010/main" val="145530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2225" y="302779"/>
            <a:ext cx="7766936" cy="748099"/>
          </a:xfrm>
        </p:spPr>
        <p:txBody>
          <a:bodyPr/>
          <a:lstStyle/>
          <a:p>
            <a:pPr algn="l"/>
            <a:r>
              <a:rPr lang="en-GB" sz="4000" dirty="0" smtClean="0"/>
              <a:t>Data analysis </a:t>
            </a:r>
            <a:endParaRPr lang="en-US" sz="4000" dirty="0"/>
          </a:p>
        </p:txBody>
      </p:sp>
      <p:sp>
        <p:nvSpPr>
          <p:cNvPr id="3" name="Subtitle 2"/>
          <p:cNvSpPr>
            <a:spLocks noGrp="1"/>
          </p:cNvSpPr>
          <p:nvPr>
            <p:ph type="subTitle" idx="1"/>
          </p:nvPr>
        </p:nvSpPr>
        <p:spPr/>
        <p:txBody>
          <a:bodyPr/>
          <a:lstStyle/>
          <a:p>
            <a:endParaRPr lang="en-US" dirty="0"/>
          </a:p>
        </p:txBody>
      </p:sp>
      <p:pic>
        <p:nvPicPr>
          <p:cNvPr id="4" name="Picture 3" descr="C:\Users\Loay\Desktop\1111.PNG"/>
          <p:cNvPicPr/>
          <p:nvPr/>
        </p:nvPicPr>
        <p:blipFill>
          <a:blip r:embed="rId2">
            <a:extLst>
              <a:ext uri="{28A0092B-C50C-407E-A947-70E740481C1C}">
                <a14:useLocalDpi xmlns:a14="http://schemas.microsoft.com/office/drawing/2010/main" val="0"/>
              </a:ext>
            </a:extLst>
          </a:blip>
          <a:srcRect/>
          <a:stretch>
            <a:fillRect/>
          </a:stretch>
        </p:blipFill>
        <p:spPr bwMode="auto">
          <a:xfrm>
            <a:off x="709683" y="1255594"/>
            <a:ext cx="10331355" cy="2795239"/>
          </a:xfrm>
          <a:prstGeom prst="rect">
            <a:avLst/>
          </a:prstGeom>
          <a:noFill/>
          <a:ln>
            <a:noFill/>
          </a:ln>
        </p:spPr>
      </p:pic>
      <p:pic>
        <p:nvPicPr>
          <p:cNvPr id="5" name="Picture 4" descr="C:\Users\Loay\Desktop\2222.PNG"/>
          <p:cNvPicPr/>
          <p:nvPr/>
        </p:nvPicPr>
        <p:blipFill>
          <a:blip r:embed="rId3">
            <a:extLst>
              <a:ext uri="{28A0092B-C50C-407E-A947-70E740481C1C}">
                <a14:useLocalDpi xmlns:a14="http://schemas.microsoft.com/office/drawing/2010/main" val="0"/>
              </a:ext>
            </a:extLst>
          </a:blip>
          <a:srcRect/>
          <a:stretch>
            <a:fillRect/>
          </a:stretch>
        </p:blipFill>
        <p:spPr bwMode="auto">
          <a:xfrm>
            <a:off x="1869743" y="4050833"/>
            <a:ext cx="7308725" cy="2295525"/>
          </a:xfrm>
          <a:prstGeom prst="rect">
            <a:avLst/>
          </a:prstGeom>
          <a:noFill/>
          <a:ln>
            <a:noFill/>
          </a:ln>
        </p:spPr>
      </p:pic>
    </p:spTree>
    <p:extLst>
      <p:ext uri="{BB962C8B-B14F-4D97-AF65-F5344CB8AC3E}">
        <p14:creationId xmlns:p14="http://schemas.microsoft.com/office/powerpoint/2010/main" val="336594248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524759">
            <a:off x="6923002" y="1614884"/>
            <a:ext cx="4702002" cy="597973"/>
          </a:xfrm>
        </p:spPr>
        <p:txBody>
          <a:bodyPr/>
          <a:lstStyle/>
          <a:p>
            <a:pPr algn="l"/>
            <a:r>
              <a:rPr lang="en-GB" sz="4000" dirty="0" smtClean="0"/>
              <a:t>Any question ?</a:t>
            </a:r>
            <a:endParaRPr lang="en-US" sz="4000"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6085" y="661459"/>
            <a:ext cx="2628900" cy="17430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934" y="2571749"/>
            <a:ext cx="8775511" cy="4061063"/>
          </a:xfrm>
          <a:prstGeom prst="rect">
            <a:avLst/>
          </a:prstGeom>
        </p:spPr>
      </p:pic>
    </p:spTree>
    <p:extLst>
      <p:ext uri="{BB962C8B-B14F-4D97-AF65-F5344CB8AC3E}">
        <p14:creationId xmlns:p14="http://schemas.microsoft.com/office/powerpoint/2010/main" val="1508298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43722"/>
            <a:ext cx="7766936" cy="829985"/>
          </a:xfrm>
        </p:spPr>
        <p:txBody>
          <a:bodyPr/>
          <a:lstStyle/>
          <a:p>
            <a:pPr algn="l"/>
            <a:r>
              <a:rPr lang="en-GB" sz="4000" dirty="0" smtClean="0"/>
              <a:t>Data analysis </a:t>
            </a:r>
            <a:endParaRPr lang="en-US" sz="4000" dirty="0"/>
          </a:p>
        </p:txBody>
      </p:sp>
      <p:sp>
        <p:nvSpPr>
          <p:cNvPr id="3" name="Subtitle 2"/>
          <p:cNvSpPr>
            <a:spLocks noGrp="1"/>
          </p:cNvSpPr>
          <p:nvPr>
            <p:ph type="subTitle" idx="1"/>
          </p:nvPr>
        </p:nvSpPr>
        <p:spPr/>
        <p:txBody>
          <a:bodyPr/>
          <a:lstStyle/>
          <a:p>
            <a:endParaRPr lang="en-US"/>
          </a:p>
        </p:txBody>
      </p:sp>
      <p:pic>
        <p:nvPicPr>
          <p:cNvPr id="4" name="صورة 24" descr="20.PNG"/>
          <p:cNvPicPr/>
          <p:nvPr/>
        </p:nvPicPr>
        <p:blipFill>
          <a:blip r:embed="rId2"/>
          <a:srcRect/>
          <a:stretch>
            <a:fillRect/>
          </a:stretch>
        </p:blipFill>
        <p:spPr bwMode="auto">
          <a:xfrm>
            <a:off x="1078172" y="1501255"/>
            <a:ext cx="8775511" cy="3930554"/>
          </a:xfrm>
          <a:prstGeom prst="rect">
            <a:avLst/>
          </a:prstGeom>
          <a:blipFill>
            <a:blip r:embed="rId3"/>
            <a:tile tx="0" ty="0" sx="100000" sy="100000" flip="none" algn="tl"/>
          </a:blipFill>
          <a:ln w="9525">
            <a:noFill/>
            <a:miter lim="800000"/>
            <a:headEnd/>
            <a:tailEnd/>
          </a:ln>
          <a:effectLst>
            <a:outerShdw blurRad="50800" dist="50800" dir="5400000" algn="ctr" rotWithShape="0">
              <a:schemeClr val="accent4">
                <a:lumMod val="40000"/>
                <a:lumOff val="60000"/>
              </a:schemeClr>
            </a:outerShdw>
          </a:effectLst>
        </p:spPr>
      </p:pic>
      <p:sp>
        <p:nvSpPr>
          <p:cNvPr id="7" name="Left Brace 6"/>
          <p:cNvSpPr/>
          <p:nvPr/>
        </p:nvSpPr>
        <p:spPr>
          <a:xfrm>
            <a:off x="5691116" y="2470245"/>
            <a:ext cx="95535" cy="24293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ight Brace 7"/>
          <p:cNvSpPr/>
          <p:nvPr/>
        </p:nvSpPr>
        <p:spPr>
          <a:xfrm>
            <a:off x="6250675" y="2470245"/>
            <a:ext cx="95534" cy="25657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21868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84665"/>
            <a:ext cx="7766936" cy="884577"/>
          </a:xfrm>
        </p:spPr>
        <p:txBody>
          <a:bodyPr/>
          <a:lstStyle/>
          <a:p>
            <a:pPr algn="l"/>
            <a:r>
              <a:rPr lang="en-GB" sz="4000" dirty="0" smtClean="0"/>
              <a:t>Data Analysis </a:t>
            </a:r>
            <a:endParaRPr lang="en-US" sz="4000" dirty="0"/>
          </a:p>
        </p:txBody>
      </p:sp>
      <p:sp>
        <p:nvSpPr>
          <p:cNvPr id="3" name="Subtitle 2"/>
          <p:cNvSpPr>
            <a:spLocks noGrp="1"/>
          </p:cNvSpPr>
          <p:nvPr>
            <p:ph type="subTitle" idx="1"/>
          </p:nvPr>
        </p:nvSpPr>
        <p:spPr>
          <a:xfrm>
            <a:off x="1507067" y="1405720"/>
            <a:ext cx="7766936" cy="3714718"/>
          </a:xfrm>
        </p:spPr>
        <p:txBody>
          <a:bodyPr/>
          <a:lstStyle/>
          <a:p>
            <a:pPr algn="l"/>
            <a:r>
              <a:rPr lang="en-US" sz="2000" b="1" dirty="0">
                <a:solidFill>
                  <a:schemeClr val="tx1"/>
                </a:solidFill>
                <a:latin typeface="Times New Roman" panose="02020603050405020304" pitchFamily="18" charset="0"/>
                <a:cs typeface="Times New Roman" panose="02020603050405020304" pitchFamily="18" charset="0"/>
              </a:rPr>
              <a:t>From this data, we noticed that the maximum live load was about 1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 and there is a space in the classroom which is not used, so we reduced the total area to the effective area by a factor:</a:t>
            </a:r>
          </a:p>
          <a:p>
            <a:pPr algn="ctr"/>
            <a:r>
              <a:rPr lang="en-US" sz="2000" b="1" dirty="0">
                <a:solidFill>
                  <a:schemeClr val="tx1"/>
                </a:solidFill>
                <a:latin typeface="Times New Roman" panose="02020603050405020304" pitchFamily="18" charset="0"/>
                <a:cs typeface="Times New Roman" panose="02020603050405020304" pitchFamily="18" charset="0"/>
              </a:rPr>
              <a:t>Factor = effective area / total area = (6*6) / (6*8) = 0.75</a:t>
            </a:r>
          </a:p>
          <a:p>
            <a:pPr algn="ctr"/>
            <a:r>
              <a:rPr lang="en-US" sz="2000" b="1" dirty="0">
                <a:solidFill>
                  <a:schemeClr val="tx1"/>
                </a:solidFill>
                <a:latin typeface="Times New Roman" panose="02020603050405020304" pitchFamily="18" charset="0"/>
                <a:cs typeface="Times New Roman" panose="02020603050405020304" pitchFamily="18" charset="0"/>
              </a:rPr>
              <a:t>Or multiply the live load value by 1/0.75 = 1.33</a:t>
            </a:r>
          </a:p>
          <a:p>
            <a:pPr algn="l"/>
            <a:r>
              <a:rPr lang="en-US" sz="2000" b="1" dirty="0">
                <a:solidFill>
                  <a:schemeClr val="tx1"/>
                </a:solidFill>
                <a:latin typeface="Times New Roman" panose="02020603050405020304" pitchFamily="18" charset="0"/>
                <a:cs typeface="Times New Roman" panose="02020603050405020304" pitchFamily="18" charset="0"/>
              </a:rPr>
              <a:t>Like this figures</a:t>
            </a:r>
            <a:r>
              <a:rPr lang="en-US" sz="2000" b="1" dirty="0" smtClean="0">
                <a:solidFill>
                  <a:schemeClr val="tx1"/>
                </a:solidFill>
                <a:latin typeface="Times New Roman" panose="02020603050405020304" pitchFamily="18" charset="0"/>
                <a:cs typeface="Times New Roman" panose="02020603050405020304" pitchFamily="18" charset="0"/>
              </a:rPr>
              <a:t>:</a:t>
            </a:r>
          </a:p>
          <a:p>
            <a:pPr algn="l"/>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5" name="Picture 4" descr="C:\Users\Loay\Desktop\333333.PNG"/>
          <p:cNvPicPr/>
          <p:nvPr/>
        </p:nvPicPr>
        <p:blipFill>
          <a:blip r:embed="rId2">
            <a:extLst>
              <a:ext uri="{28A0092B-C50C-407E-A947-70E740481C1C}">
                <a14:useLocalDpi xmlns:a14="http://schemas.microsoft.com/office/drawing/2010/main" val="0"/>
              </a:ext>
            </a:extLst>
          </a:blip>
          <a:srcRect/>
          <a:stretch>
            <a:fillRect/>
          </a:stretch>
        </p:blipFill>
        <p:spPr bwMode="auto">
          <a:xfrm>
            <a:off x="873457" y="3780430"/>
            <a:ext cx="8939283" cy="2432843"/>
          </a:xfrm>
          <a:prstGeom prst="rect">
            <a:avLst/>
          </a:prstGeom>
          <a:noFill/>
          <a:ln>
            <a:noFill/>
          </a:ln>
        </p:spPr>
      </p:pic>
    </p:spTree>
    <p:extLst>
      <p:ext uri="{BB962C8B-B14F-4D97-AF65-F5344CB8AC3E}">
        <p14:creationId xmlns:p14="http://schemas.microsoft.com/office/powerpoint/2010/main" val="3753066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8578" y="507495"/>
            <a:ext cx="7766936" cy="652565"/>
          </a:xfrm>
        </p:spPr>
        <p:txBody>
          <a:bodyPr/>
          <a:lstStyle/>
          <a:p>
            <a:pPr algn="l"/>
            <a:r>
              <a:rPr lang="en-GB" sz="4000" dirty="0" smtClean="0"/>
              <a:t>Reliability analysis </a:t>
            </a:r>
            <a:endParaRPr lang="en-US" sz="4000" dirty="0"/>
          </a:p>
        </p:txBody>
      </p:sp>
      <p:sp>
        <p:nvSpPr>
          <p:cNvPr id="3" name="Subtitle 2"/>
          <p:cNvSpPr>
            <a:spLocks noGrp="1"/>
          </p:cNvSpPr>
          <p:nvPr>
            <p:ph type="subTitle" idx="1"/>
          </p:nvPr>
        </p:nvSpPr>
        <p:spPr>
          <a:xfrm>
            <a:off x="40298" y="1160060"/>
            <a:ext cx="7766936" cy="5024928"/>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Reliability-based </a:t>
            </a:r>
            <a:r>
              <a:rPr lang="en-US" sz="2000" b="1" dirty="0" smtClean="0">
                <a:solidFill>
                  <a:schemeClr val="tx1"/>
                </a:solidFill>
                <a:latin typeface="Times New Roman" panose="02020603050405020304" pitchFamily="18" charset="0"/>
                <a:cs typeface="Times New Roman" panose="02020603050405020304" pitchFamily="18" charset="0"/>
              </a:rPr>
              <a:t>methods </a:t>
            </a:r>
            <a:r>
              <a:rPr lang="en-US" sz="2000" b="1" dirty="0">
                <a:solidFill>
                  <a:schemeClr val="tx1"/>
                </a:solidFill>
                <a:latin typeface="Times New Roman" panose="02020603050405020304" pitchFamily="18" charset="0"/>
                <a:cs typeface="Times New Roman" panose="02020603050405020304" pitchFamily="18" charset="0"/>
              </a:rPr>
              <a:t>have been employed successfully  in  the development  of design  codes  of  reinforced  concrete  and  steel  structures  In  the  reliability based limit state design, probabilistic methods are used to guide the selection of load and resistance factors which account for the variability’s in the individual load and resistance parameters. </a:t>
            </a:r>
            <a:endParaRPr lang="en-US" sz="2000" b="1" dirty="0" smtClean="0">
              <a:solidFill>
                <a:schemeClr val="tx1"/>
              </a:solidFill>
              <a:latin typeface="Times New Roman" panose="02020603050405020304" pitchFamily="18" charset="0"/>
              <a:cs typeface="Times New Roman" panose="02020603050405020304" pitchFamily="18" charset="0"/>
            </a:endParaRPr>
          </a:p>
          <a:p>
            <a:pPr algn="ctr"/>
            <a:r>
              <a:rPr lang="en-US" sz="2000" b="1" dirty="0">
                <a:solidFill>
                  <a:schemeClr val="tx1"/>
                </a:solidFill>
                <a:latin typeface="Times New Roman" panose="02020603050405020304" pitchFamily="18" charset="0"/>
                <a:cs typeface="Times New Roman" panose="02020603050405020304" pitchFamily="18" charset="0"/>
              </a:rPr>
              <a:t>The design requirement is:  </a:t>
            </a:r>
          </a:p>
          <a:p>
            <a:pPr algn="ctr"/>
            <a:r>
              <a:rPr lang="en-US" sz="2000" b="1" dirty="0">
                <a:solidFill>
                  <a:schemeClr val="tx1"/>
                </a:solidFill>
                <a:latin typeface="Times New Roman" panose="02020603050405020304" pitchFamily="18" charset="0"/>
                <a:cs typeface="Times New Roman" panose="02020603050405020304" pitchFamily="18" charset="0"/>
              </a:rPr>
              <a:t>𝛾𝑄m ≤ 𝜙𝑅m</a:t>
            </a:r>
          </a:p>
          <a:p>
            <a:pPr algn="l"/>
            <a:r>
              <a:rPr lang="en-US" sz="2000" b="1" dirty="0">
                <a:solidFill>
                  <a:schemeClr val="tx1"/>
                </a:solidFill>
                <a:latin typeface="Times New Roman" panose="02020603050405020304" pitchFamily="18" charset="0"/>
                <a:cs typeface="Times New Roman" panose="02020603050405020304" pitchFamily="18" charset="0"/>
              </a:rPr>
              <a:t>The performance of the system can be thought of as the distance between the two curves in. One method of quantifying this and taking into account all the above variables is to define a reliability index, β.</a:t>
            </a:r>
          </a:p>
          <a:p>
            <a:r>
              <a:rPr lang="en-US" sz="2000" dirty="0"/>
              <a:t>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779970">
            <a:off x="7157564" y="1728962"/>
            <a:ext cx="5146551" cy="2542034"/>
          </a:xfrm>
          <a:prstGeom prst="rect">
            <a:avLst/>
          </a:prstGeom>
        </p:spPr>
      </p:pic>
    </p:spTree>
    <p:extLst>
      <p:ext uri="{BB962C8B-B14F-4D97-AF65-F5344CB8AC3E}">
        <p14:creationId xmlns:p14="http://schemas.microsoft.com/office/powerpoint/2010/main" val="2404675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327" y="368490"/>
            <a:ext cx="7766936" cy="709683"/>
          </a:xfrm>
        </p:spPr>
        <p:txBody>
          <a:bodyPr/>
          <a:lstStyle/>
          <a:p>
            <a:pPr algn="l"/>
            <a:r>
              <a:rPr lang="en-GB" sz="4000" dirty="0" smtClean="0"/>
              <a:t>Performance functions </a:t>
            </a:r>
            <a:endParaRPr lang="en-US" sz="4000" dirty="0"/>
          </a:p>
        </p:txBody>
      </p:sp>
      <p:sp>
        <p:nvSpPr>
          <p:cNvPr id="3" name="Subtitle 2"/>
          <p:cNvSpPr>
            <a:spLocks noGrp="1"/>
          </p:cNvSpPr>
          <p:nvPr>
            <p:ph type="subTitle" idx="1"/>
          </p:nvPr>
        </p:nvSpPr>
        <p:spPr>
          <a:xfrm>
            <a:off x="838327" y="1173708"/>
            <a:ext cx="8073000" cy="5336274"/>
          </a:xfrm>
        </p:spPr>
        <p:txBody>
          <a:bodyPr/>
          <a:lstStyle/>
          <a:p>
            <a:pPr algn="l"/>
            <a:r>
              <a:rPr lang="en-US" b="1" dirty="0">
                <a:solidFill>
                  <a:schemeClr val="tx1"/>
                </a:solidFill>
              </a:rPr>
              <a:t>a performance function or failure function, G, can be defined as the resistance minus the loading. The probability of failure refers to the probability that an undesired performance occurs. In addition, both the resistance (R) and the loading (S) are regarded as continuous random variables. Therefore, </a:t>
            </a:r>
            <a:r>
              <a:rPr lang="en-US" b="1" dirty="0" smtClean="0">
                <a:solidFill>
                  <a:schemeClr val="tx1"/>
                </a:solidFill>
              </a:rPr>
              <a:t>the </a:t>
            </a:r>
            <a:r>
              <a:rPr lang="en-US" b="1" dirty="0">
                <a:solidFill>
                  <a:schemeClr val="tx1"/>
                </a:solidFill>
              </a:rPr>
              <a:t>failure </a:t>
            </a:r>
            <a:r>
              <a:rPr lang="en-US" b="1" dirty="0" smtClean="0">
                <a:solidFill>
                  <a:schemeClr val="tx1"/>
                </a:solidFill>
              </a:rPr>
              <a:t>function</a:t>
            </a:r>
            <a:r>
              <a:rPr lang="en-US" dirty="0"/>
              <a:t>:</a:t>
            </a:r>
            <a:endParaRPr lang="en-US" dirty="0" smtClean="0"/>
          </a:p>
          <a:p>
            <a:pPr algn="ct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G = R </a:t>
            </a:r>
            <a:r>
              <a:rPr lang="en-US" sz="2800" b="1" dirty="0" smtClean="0">
                <a:solidFill>
                  <a:schemeClr val="tx1"/>
                </a:solidFill>
                <a:latin typeface="Times New Roman" panose="02020603050405020304" pitchFamily="18" charset="0"/>
                <a:cs typeface="Times New Roman" panose="02020603050405020304" pitchFamily="18" charset="0"/>
              </a:rPr>
              <a:t>– S</a:t>
            </a:r>
          </a:p>
          <a:p>
            <a:pPr algn="ctr"/>
            <a:endParaRPr lang="en-US" sz="2800" b="1" dirty="0">
              <a:solidFill>
                <a:schemeClr val="tx1"/>
              </a:solidFill>
              <a:latin typeface="Times New Roman" panose="02020603050405020304" pitchFamily="18" charset="0"/>
              <a:cs typeface="Times New Roman" panose="02020603050405020304" pitchFamily="18" charset="0"/>
            </a:endParaRPr>
          </a:p>
        </p:txBody>
      </p:sp>
      <p:pic>
        <p:nvPicPr>
          <p:cNvPr id="4" name="Picture 3" descr="C:\Users\Loay\Desktop\7.PNG"/>
          <p:cNvPicPr/>
          <p:nvPr/>
        </p:nvPicPr>
        <p:blipFill>
          <a:blip r:embed="rId2">
            <a:extLst>
              <a:ext uri="{28A0092B-C50C-407E-A947-70E740481C1C}">
                <a14:useLocalDpi xmlns:a14="http://schemas.microsoft.com/office/drawing/2010/main" val="0"/>
              </a:ext>
            </a:extLst>
          </a:blip>
          <a:srcRect/>
          <a:stretch>
            <a:fillRect/>
          </a:stretch>
        </p:blipFill>
        <p:spPr bwMode="auto">
          <a:xfrm>
            <a:off x="682388" y="3398293"/>
            <a:ext cx="9171296" cy="2379117"/>
          </a:xfrm>
          <a:prstGeom prst="rect">
            <a:avLst/>
          </a:prstGeom>
          <a:noFill/>
          <a:ln>
            <a:noFill/>
          </a:ln>
        </p:spPr>
      </p:pic>
    </p:spTree>
    <p:extLst>
      <p:ext uri="{BB962C8B-B14F-4D97-AF65-F5344CB8AC3E}">
        <p14:creationId xmlns:p14="http://schemas.microsoft.com/office/powerpoint/2010/main" val="1776762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1282" y="220892"/>
            <a:ext cx="7766936" cy="870929"/>
          </a:xfrm>
        </p:spPr>
        <p:txBody>
          <a:bodyPr/>
          <a:lstStyle/>
          <a:p>
            <a:pPr algn="l"/>
            <a:r>
              <a:rPr lang="en-GB" sz="4000" dirty="0"/>
              <a:t>Performance functions </a:t>
            </a:r>
            <a:endParaRPr lang="en-US" sz="4000" dirty="0"/>
          </a:p>
        </p:txBody>
      </p:sp>
      <p:sp>
        <p:nvSpPr>
          <p:cNvPr id="3" name="Subtitle 2"/>
          <p:cNvSpPr>
            <a:spLocks noGrp="1"/>
          </p:cNvSpPr>
          <p:nvPr>
            <p:ph type="subTitle" idx="1"/>
          </p:nvPr>
        </p:nvSpPr>
        <p:spPr>
          <a:xfrm>
            <a:off x="1111282" y="1473959"/>
            <a:ext cx="7766936" cy="5240740"/>
          </a:xfrm>
        </p:spPr>
        <p:txBody>
          <a:bodyPr>
            <a:normAutofit lnSpcReduction="10000"/>
          </a:bodyPr>
          <a:lstStyle/>
          <a:p>
            <a:pPr algn="l"/>
            <a:r>
              <a:rPr lang="en-US" sz="2000" b="1" dirty="0">
                <a:solidFill>
                  <a:schemeClr val="tx1"/>
                </a:solidFill>
                <a:latin typeface="Times New Roman" panose="02020603050405020304" pitchFamily="18" charset="0"/>
                <a:cs typeface="Times New Roman" panose="02020603050405020304" pitchFamily="18" charset="0"/>
              </a:rPr>
              <a:t>Structural  reliability  is  measured  by  reliability  index,  β,  which,  for  a  particular structure, is defined as the inverse of the standard normal distribution function at the probability of failure.  Cornell [7] established a relation between β and the statistics of design parameters as </a:t>
            </a:r>
            <a:r>
              <a:rPr lang="en-US" sz="2000" b="1" dirty="0" smtClean="0">
                <a:solidFill>
                  <a:schemeClr val="tx1"/>
                </a:solidFill>
                <a:latin typeface="Times New Roman" panose="02020603050405020304" pitchFamily="18" charset="0"/>
                <a:cs typeface="Times New Roman" panose="02020603050405020304" pitchFamily="18" charset="0"/>
              </a:rPr>
              <a:t>follows:</a:t>
            </a:r>
          </a:p>
          <a:p>
            <a:pPr algn="l"/>
            <a:r>
              <a:rPr lang="en-US" sz="2000" b="1" dirty="0" smtClean="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GB" sz="2000" b="1" dirty="0">
                <a:solidFill>
                  <a:schemeClr val="tx1"/>
                </a:solidFill>
                <a:latin typeface="Times New Roman" panose="02020603050405020304" pitchFamily="18" charset="0"/>
                <a:cs typeface="Times New Roman" panose="02020603050405020304" pitchFamily="18" charset="0"/>
              </a:rPr>
              <a:t>If the reliability analysis focuses on the bending moment of a beam, the performance function is: </a:t>
            </a:r>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GB" sz="2000" b="1" dirty="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GB" sz="2000" b="1" dirty="0">
              <a:solidFill>
                <a:schemeClr val="tx1"/>
              </a:solidFill>
              <a:latin typeface="Times New Roman" panose="02020603050405020304" pitchFamily="18" charset="0"/>
              <a:cs typeface="Times New Roman" panose="02020603050405020304" pitchFamily="18" charset="0"/>
            </a:endParaRPr>
          </a:p>
          <a:p>
            <a:pPr algn="l"/>
            <a:r>
              <a:rPr lang="en-GB" sz="2000" b="1" dirty="0" smtClean="0">
                <a:solidFill>
                  <a:schemeClr val="tx1"/>
                </a:solidFill>
                <a:latin typeface="Times New Roman" panose="02020603050405020304" pitchFamily="18" charset="0"/>
                <a:cs typeface="Times New Roman" panose="02020603050405020304" pitchFamily="18" charset="0"/>
              </a:rPr>
              <a:t>In  </a:t>
            </a:r>
            <a:r>
              <a:rPr lang="en-GB" sz="2000" b="1" dirty="0">
                <a:solidFill>
                  <a:schemeClr val="tx1"/>
                </a:solidFill>
                <a:latin typeface="Times New Roman" panose="02020603050405020304" pitchFamily="18" charset="0"/>
                <a:cs typeface="Times New Roman" panose="02020603050405020304" pitchFamily="18" charset="0"/>
              </a:rPr>
              <a:t>the  case  of  failure,  M s &gt;M r (X),  leading  to  the  collapse  of  the beam.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7" name="Picture 6" descr="C:\Users\Loay\Desktop\5.PNG"/>
          <p:cNvPicPr/>
          <p:nvPr/>
        </p:nvPicPr>
        <p:blipFill>
          <a:blip r:embed="rId2">
            <a:extLst>
              <a:ext uri="{28A0092B-C50C-407E-A947-70E740481C1C}">
                <a14:useLocalDpi xmlns:a14="http://schemas.microsoft.com/office/drawing/2010/main" val="0"/>
              </a:ext>
            </a:extLst>
          </a:blip>
          <a:srcRect/>
          <a:stretch>
            <a:fillRect/>
          </a:stretch>
        </p:blipFill>
        <p:spPr bwMode="auto">
          <a:xfrm>
            <a:off x="4036822" y="2729552"/>
            <a:ext cx="4370198" cy="998917"/>
          </a:xfrm>
          <a:prstGeom prst="rect">
            <a:avLst/>
          </a:prstGeom>
          <a:noFill/>
          <a:ln>
            <a:noFill/>
          </a:ln>
        </p:spPr>
      </p:pic>
      <p:pic>
        <p:nvPicPr>
          <p:cNvPr id="8" name="Picture 7" descr="C:\Users\Loay\Desktop\44.PNG"/>
          <p:cNvPicPr/>
          <p:nvPr/>
        </p:nvPicPr>
        <p:blipFill>
          <a:blip r:embed="rId3">
            <a:extLst>
              <a:ext uri="{28A0092B-C50C-407E-A947-70E740481C1C}">
                <a14:useLocalDpi xmlns:a14="http://schemas.microsoft.com/office/drawing/2010/main" val="0"/>
              </a:ext>
            </a:extLst>
          </a:blip>
          <a:srcRect/>
          <a:stretch>
            <a:fillRect/>
          </a:stretch>
        </p:blipFill>
        <p:spPr bwMode="auto">
          <a:xfrm>
            <a:off x="2903728" y="4562803"/>
            <a:ext cx="4182044" cy="911858"/>
          </a:xfrm>
          <a:prstGeom prst="rect">
            <a:avLst/>
          </a:prstGeom>
          <a:noFill/>
          <a:ln>
            <a:noFill/>
          </a:ln>
        </p:spPr>
      </p:pic>
    </p:spTree>
    <p:extLst>
      <p:ext uri="{BB962C8B-B14F-4D97-AF65-F5344CB8AC3E}">
        <p14:creationId xmlns:p14="http://schemas.microsoft.com/office/powerpoint/2010/main" val="3826930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2917" y="338477"/>
            <a:ext cx="7766936" cy="679861"/>
          </a:xfrm>
        </p:spPr>
        <p:txBody>
          <a:bodyPr/>
          <a:lstStyle/>
          <a:p>
            <a:pPr algn="l"/>
            <a:r>
              <a:rPr lang="en-GB" sz="4000" dirty="0" smtClean="0"/>
              <a:t>Assumption</a:t>
            </a:r>
            <a:r>
              <a:rPr lang="en-GB" dirty="0" smtClean="0"/>
              <a:t> </a:t>
            </a:r>
            <a:endParaRPr lang="en-US" dirty="0"/>
          </a:p>
        </p:txBody>
      </p:sp>
      <p:sp>
        <p:nvSpPr>
          <p:cNvPr id="3" name="Subtitle 2"/>
          <p:cNvSpPr>
            <a:spLocks noGrp="1"/>
          </p:cNvSpPr>
          <p:nvPr>
            <p:ph type="subTitle" idx="1"/>
          </p:nvPr>
        </p:nvSpPr>
        <p:spPr>
          <a:xfrm>
            <a:off x="95534" y="1282890"/>
            <a:ext cx="8564319" cy="4844954"/>
          </a:xfrm>
        </p:spPr>
        <p:txBody>
          <a:bodyPr>
            <a:normAutofit fontScale="77500" lnSpcReduction="20000"/>
          </a:bodyPr>
          <a:lstStyle/>
          <a:p>
            <a:pPr algn="l"/>
            <a:r>
              <a:rPr lang="en-GB" sz="2200" b="1" dirty="0">
                <a:solidFill>
                  <a:schemeClr val="tx1"/>
                </a:solidFill>
                <a:latin typeface="Times New Roman" panose="02020603050405020304" pitchFamily="18" charset="0"/>
                <a:cs typeface="Times New Roman" panose="02020603050405020304" pitchFamily="18" charset="0"/>
              </a:rPr>
              <a:t>In this study, we considered the following variables as probabilistic variables: </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Concrete compressive strength, </a:t>
            </a:r>
            <a:r>
              <a:rPr lang="en-GB" sz="2200" b="1" dirty="0" err="1">
                <a:solidFill>
                  <a:schemeClr val="accent5"/>
                </a:solidFill>
                <a:latin typeface="Times New Roman" panose="02020603050405020304" pitchFamily="18" charset="0"/>
                <a:cs typeface="Times New Roman" panose="02020603050405020304" pitchFamily="18" charset="0"/>
              </a:rPr>
              <a:t>F’c</a:t>
            </a:r>
            <a:r>
              <a:rPr lang="en-GB" sz="2200" b="1" dirty="0">
                <a:solidFill>
                  <a:schemeClr val="accent5"/>
                </a:solidFill>
                <a:latin typeface="Times New Roman" panose="02020603050405020304" pitchFamily="18" charset="0"/>
                <a:cs typeface="Times New Roman" panose="02020603050405020304" pitchFamily="18" charset="0"/>
              </a:rPr>
              <a:t>,</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Design value = 28 </a:t>
            </a:r>
            <a:r>
              <a:rPr lang="en-GB" sz="2200" b="1" dirty="0" err="1">
                <a:solidFill>
                  <a:schemeClr val="tx1"/>
                </a:solidFill>
                <a:latin typeface="Times New Roman" panose="02020603050405020304" pitchFamily="18" charset="0"/>
                <a:cs typeface="Times New Roman" panose="02020603050405020304" pitchFamily="18" charset="0"/>
              </a:rPr>
              <a:t>MPa</a:t>
            </a:r>
            <a:r>
              <a:rPr lang="en-GB" sz="2200" b="1" dirty="0">
                <a:solidFill>
                  <a:schemeClr val="tx1"/>
                </a:solidFill>
                <a:latin typeface="Times New Roman" panose="02020603050405020304" pitchFamily="18" charset="0"/>
                <a:cs typeface="Times New Roman" panose="02020603050405020304" pitchFamily="18" charset="0"/>
              </a:rPr>
              <a:t>, Normally distributed with mean = 24 </a:t>
            </a:r>
            <a:r>
              <a:rPr lang="en-GB" sz="2200" b="1" dirty="0" err="1">
                <a:solidFill>
                  <a:schemeClr val="tx1"/>
                </a:solidFill>
                <a:latin typeface="Times New Roman" panose="02020603050405020304" pitchFamily="18" charset="0"/>
                <a:cs typeface="Times New Roman" panose="02020603050405020304" pitchFamily="18" charset="0"/>
              </a:rPr>
              <a:t>MPa</a:t>
            </a:r>
            <a:r>
              <a:rPr lang="en-GB" sz="2200" b="1" dirty="0">
                <a:solidFill>
                  <a:schemeClr val="tx1"/>
                </a:solidFill>
                <a:latin typeface="Times New Roman" panose="02020603050405020304" pitchFamily="18" charset="0"/>
                <a:cs typeface="Times New Roman" panose="02020603050405020304" pitchFamily="18" charset="0"/>
              </a:rPr>
              <a:t> and COV = 0.328</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Steel yield strength </a:t>
            </a:r>
            <a:r>
              <a:rPr lang="en-GB" sz="2200" b="1" dirty="0" err="1">
                <a:solidFill>
                  <a:schemeClr val="accent5"/>
                </a:solidFill>
                <a:latin typeface="Times New Roman" panose="02020603050405020304" pitchFamily="18" charset="0"/>
                <a:cs typeface="Times New Roman" panose="02020603050405020304" pitchFamily="18" charset="0"/>
              </a:rPr>
              <a:t>Fy</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Design value = 420 </a:t>
            </a:r>
            <a:r>
              <a:rPr lang="en-GB" sz="2200" b="1" dirty="0" err="1">
                <a:solidFill>
                  <a:schemeClr val="tx1"/>
                </a:solidFill>
                <a:latin typeface="Times New Roman" panose="02020603050405020304" pitchFamily="18" charset="0"/>
                <a:cs typeface="Times New Roman" panose="02020603050405020304" pitchFamily="18" charset="0"/>
              </a:rPr>
              <a:t>MPa</a:t>
            </a:r>
            <a:r>
              <a:rPr lang="en-GB" sz="2200" b="1" dirty="0">
                <a:solidFill>
                  <a:schemeClr val="tx1"/>
                </a:solidFill>
                <a:latin typeface="Times New Roman" panose="02020603050405020304" pitchFamily="18" charset="0"/>
                <a:cs typeface="Times New Roman" panose="02020603050405020304" pitchFamily="18" charset="0"/>
              </a:rPr>
              <a:t>, Normally distributed with mean = 410 </a:t>
            </a:r>
            <a:r>
              <a:rPr lang="en-GB" sz="2200" b="1" dirty="0" err="1">
                <a:solidFill>
                  <a:schemeClr val="tx1"/>
                </a:solidFill>
                <a:latin typeface="Times New Roman" panose="02020603050405020304" pitchFamily="18" charset="0"/>
                <a:cs typeface="Times New Roman" panose="02020603050405020304" pitchFamily="18" charset="0"/>
              </a:rPr>
              <a:t>MPa</a:t>
            </a:r>
            <a:r>
              <a:rPr lang="en-GB" sz="2200" b="1" dirty="0">
                <a:solidFill>
                  <a:schemeClr val="tx1"/>
                </a:solidFill>
                <a:latin typeface="Times New Roman" panose="02020603050405020304" pitchFamily="18" charset="0"/>
                <a:cs typeface="Times New Roman" panose="02020603050405020304" pitchFamily="18" charset="0"/>
              </a:rPr>
              <a:t> and COV = 0.05</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Live load</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Design value = 1.3 </a:t>
            </a:r>
            <a:r>
              <a:rPr lang="en-GB" sz="2200" b="1" dirty="0" err="1">
                <a:solidFill>
                  <a:schemeClr val="tx1"/>
                </a:solidFill>
                <a:latin typeface="Times New Roman" panose="02020603050405020304" pitchFamily="18" charset="0"/>
                <a:cs typeface="Times New Roman" panose="02020603050405020304" pitchFamily="18" charset="0"/>
              </a:rPr>
              <a:t>kPa</a:t>
            </a:r>
            <a:r>
              <a:rPr lang="en-GB" sz="2200" b="1" dirty="0">
                <a:solidFill>
                  <a:schemeClr val="tx1"/>
                </a:solidFill>
                <a:latin typeface="Times New Roman" panose="02020603050405020304" pitchFamily="18" charset="0"/>
                <a:cs typeface="Times New Roman" panose="02020603050405020304" pitchFamily="18" charset="0"/>
              </a:rPr>
              <a:t>, Normally distributed with mean = 0.95 </a:t>
            </a:r>
            <a:r>
              <a:rPr lang="en-GB" sz="2200" b="1" dirty="0" err="1">
                <a:solidFill>
                  <a:schemeClr val="tx1"/>
                </a:solidFill>
                <a:latin typeface="Times New Roman" panose="02020603050405020304" pitchFamily="18" charset="0"/>
                <a:cs typeface="Times New Roman" panose="02020603050405020304" pitchFamily="18" charset="0"/>
              </a:rPr>
              <a:t>kPa</a:t>
            </a:r>
            <a:r>
              <a:rPr lang="en-GB" sz="2200" b="1" dirty="0">
                <a:solidFill>
                  <a:schemeClr val="tx1"/>
                </a:solidFill>
                <a:latin typeface="Times New Roman" panose="02020603050405020304" pitchFamily="18" charset="0"/>
                <a:cs typeface="Times New Roman" panose="02020603050405020304" pitchFamily="18" charset="0"/>
              </a:rPr>
              <a:t> and COV = 0.2</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Dead load</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Design value = 5 </a:t>
            </a:r>
            <a:r>
              <a:rPr lang="en-GB" sz="2200" b="1" dirty="0" err="1">
                <a:solidFill>
                  <a:schemeClr val="tx1"/>
                </a:solidFill>
                <a:latin typeface="Times New Roman" panose="02020603050405020304" pitchFamily="18" charset="0"/>
                <a:cs typeface="Times New Roman" panose="02020603050405020304" pitchFamily="18" charset="0"/>
              </a:rPr>
              <a:t>kPa</a:t>
            </a:r>
            <a:r>
              <a:rPr lang="en-GB" sz="2200" b="1" dirty="0">
                <a:solidFill>
                  <a:schemeClr val="tx1"/>
                </a:solidFill>
                <a:latin typeface="Times New Roman" panose="02020603050405020304" pitchFamily="18" charset="0"/>
                <a:cs typeface="Times New Roman" panose="02020603050405020304" pitchFamily="18" charset="0"/>
              </a:rPr>
              <a:t>, Normally distributed with mean = 4.7 </a:t>
            </a:r>
            <a:r>
              <a:rPr lang="en-GB" sz="2200" b="1" dirty="0" err="1">
                <a:solidFill>
                  <a:schemeClr val="tx1"/>
                </a:solidFill>
                <a:latin typeface="Times New Roman" panose="02020603050405020304" pitchFamily="18" charset="0"/>
                <a:cs typeface="Times New Roman" panose="02020603050405020304" pitchFamily="18" charset="0"/>
              </a:rPr>
              <a:t>kPa</a:t>
            </a:r>
            <a:r>
              <a:rPr lang="en-GB" sz="2200" b="1" dirty="0">
                <a:solidFill>
                  <a:schemeClr val="tx1"/>
                </a:solidFill>
                <a:latin typeface="Times New Roman" panose="02020603050405020304" pitchFamily="18" charset="0"/>
                <a:cs typeface="Times New Roman" panose="02020603050405020304" pitchFamily="18" charset="0"/>
              </a:rPr>
              <a:t> and COV = 0.2</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Beam Span </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Design value = 6 m, Normally distributed with mean = 6 m  and COV = 0.05</a:t>
            </a:r>
            <a:endParaRPr lang="en-US" sz="2200" b="1" dirty="0">
              <a:solidFill>
                <a:schemeClr val="tx1"/>
              </a:solidFill>
              <a:latin typeface="Times New Roman" panose="02020603050405020304" pitchFamily="18" charset="0"/>
              <a:cs typeface="Times New Roman" panose="02020603050405020304" pitchFamily="18" charset="0"/>
            </a:endParaRPr>
          </a:p>
          <a:p>
            <a:pPr lvl="0" algn="l"/>
            <a:r>
              <a:rPr lang="en-GB" sz="2200" b="1" dirty="0">
                <a:solidFill>
                  <a:schemeClr val="accent5"/>
                </a:solidFill>
                <a:latin typeface="Times New Roman" panose="02020603050405020304" pitchFamily="18" charset="0"/>
                <a:cs typeface="Times New Roman" panose="02020603050405020304" pitchFamily="18" charset="0"/>
              </a:rPr>
              <a:t>Model uncertainty for flexural resistance</a:t>
            </a:r>
            <a:endParaRPr lang="en-US" sz="2200" b="1" dirty="0">
              <a:solidFill>
                <a:schemeClr val="accent5"/>
              </a:solidFill>
              <a:latin typeface="Times New Roman" panose="02020603050405020304" pitchFamily="18" charset="0"/>
              <a:cs typeface="Times New Roman" panose="02020603050405020304" pitchFamily="18" charset="0"/>
            </a:endParaRPr>
          </a:p>
          <a:p>
            <a:pPr algn="l"/>
            <a:r>
              <a:rPr lang="en-GB" sz="2200" b="1" dirty="0">
                <a:solidFill>
                  <a:schemeClr val="tx1"/>
                </a:solidFill>
                <a:latin typeface="Times New Roman" panose="02020603050405020304" pitchFamily="18" charset="0"/>
                <a:cs typeface="Times New Roman" panose="02020603050405020304" pitchFamily="18" charset="0"/>
              </a:rPr>
              <a:t>The uncertainty in the flexural formula is neglected at this stage. It will be considered later .</a:t>
            </a:r>
            <a:endParaRPr lang="en-US" sz="22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1488" y="753786"/>
            <a:ext cx="3532147" cy="2417929"/>
          </a:xfrm>
          <a:prstGeom prst="rect">
            <a:avLst/>
          </a:prstGeom>
        </p:spPr>
      </p:pic>
    </p:spTree>
    <p:extLst>
      <p:ext uri="{BB962C8B-B14F-4D97-AF65-F5344CB8AC3E}">
        <p14:creationId xmlns:p14="http://schemas.microsoft.com/office/powerpoint/2010/main" val="3501212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8" y="275484"/>
            <a:ext cx="7766936" cy="666212"/>
          </a:xfrm>
        </p:spPr>
        <p:txBody>
          <a:bodyPr/>
          <a:lstStyle/>
          <a:p>
            <a:pPr algn="l"/>
            <a:r>
              <a:rPr lang="en-GB" sz="4000" dirty="0" smtClean="0"/>
              <a:t>Performance function </a:t>
            </a:r>
            <a:endParaRPr lang="en-US" sz="4000" dirty="0"/>
          </a:p>
        </p:txBody>
      </p:sp>
      <p:sp>
        <p:nvSpPr>
          <p:cNvPr id="3" name="Subtitle 2"/>
          <p:cNvSpPr>
            <a:spLocks noGrp="1"/>
          </p:cNvSpPr>
          <p:nvPr>
            <p:ph type="subTitle" idx="1"/>
          </p:nvPr>
        </p:nvSpPr>
        <p:spPr>
          <a:xfrm>
            <a:off x="1015748" y="1364776"/>
            <a:ext cx="8373912" cy="4694829"/>
          </a:xfrm>
        </p:spPr>
        <p:txBody>
          <a:bodyPr>
            <a:normAutofit/>
          </a:bodyPr>
          <a:lstStyle/>
          <a:p>
            <a:pPr algn="l"/>
            <a:r>
              <a:rPr lang="en-GB" sz="2000" b="1" u="sng" dirty="0" smtClean="0">
                <a:solidFill>
                  <a:schemeClr val="accent2"/>
                </a:solidFill>
                <a:latin typeface="Times New Roman" panose="02020603050405020304" pitchFamily="18" charset="0"/>
                <a:cs typeface="Times New Roman" panose="02020603050405020304" pitchFamily="18" charset="0"/>
              </a:rPr>
              <a:t>Equations for Phi </a:t>
            </a:r>
            <a:r>
              <a:rPr lang="en-GB" sz="2000" b="1" u="sng" dirty="0" err="1" smtClean="0">
                <a:solidFill>
                  <a:schemeClr val="accent2"/>
                </a:solidFill>
                <a:latin typeface="Times New Roman" panose="02020603050405020304" pitchFamily="18" charset="0"/>
                <a:cs typeface="Times New Roman" panose="02020603050405020304" pitchFamily="18" charset="0"/>
              </a:rPr>
              <a:t>Mn</a:t>
            </a:r>
            <a:r>
              <a:rPr lang="en-GB" sz="2000" b="1" u="sng" dirty="0" smtClean="0">
                <a:solidFill>
                  <a:schemeClr val="accent2"/>
                </a:solidFill>
                <a:latin typeface="Times New Roman" panose="02020603050405020304" pitchFamily="18" charset="0"/>
                <a:cs typeface="Times New Roman" panose="02020603050405020304" pitchFamily="18" charset="0"/>
              </a:rPr>
              <a:t>, and Ms :</a:t>
            </a:r>
            <a:r>
              <a:rPr lang="en-GB" sz="2000" b="1" dirty="0" smtClean="0">
                <a:solidFill>
                  <a:schemeClr val="accent2"/>
                </a:solidFill>
                <a:latin typeface="Times New Roman" panose="02020603050405020304" pitchFamily="18" charset="0"/>
                <a:cs typeface="Times New Roman" panose="02020603050405020304" pitchFamily="18" charset="0"/>
              </a:rPr>
              <a:t> </a:t>
            </a:r>
          </a:p>
          <a:p>
            <a:pPr algn="l"/>
            <a:endParaRPr lang="en-US" sz="2000" b="1" dirty="0" smtClean="0">
              <a:solidFill>
                <a:schemeClr val="tx1"/>
              </a:solidFill>
              <a:latin typeface="Times New Roman" panose="02020603050405020304" pitchFamily="18" charset="0"/>
              <a:cs typeface="Times New Roman" panose="02020603050405020304" pitchFamily="18" charset="0"/>
            </a:endParaRPr>
          </a:p>
          <a:p>
            <a:pPr algn="l"/>
            <a:r>
              <a:rPr lang="en-US" sz="2000" b="1" dirty="0" err="1" smtClean="0">
                <a:solidFill>
                  <a:schemeClr val="tx1"/>
                </a:solidFill>
                <a:latin typeface="Times New Roman" panose="02020603050405020304" pitchFamily="18" charset="0"/>
                <a:cs typeface="Times New Roman" panose="02020603050405020304" pitchFamily="18" charset="0"/>
              </a:rPr>
              <a:t>Ms</a:t>
            </a:r>
            <a:r>
              <a:rPr lang="en-US" sz="2000" b="1" baseline="-25000"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 W</a:t>
            </a:r>
            <a:r>
              <a:rPr lang="en-US" sz="2000" b="1" baseline="-25000" dirty="0">
                <a:solidFill>
                  <a:schemeClr val="tx1"/>
                </a:solidFill>
                <a:latin typeface="Times New Roman" panose="02020603050405020304" pitchFamily="18" charset="0"/>
                <a:cs typeface="Times New Roman" panose="02020603050405020304" pitchFamily="18" charset="0"/>
              </a:rPr>
              <a:t>u</a:t>
            </a:r>
            <a:r>
              <a:rPr lang="en-US" sz="2000" b="1" dirty="0">
                <a:solidFill>
                  <a:schemeClr val="tx1"/>
                </a:solidFill>
                <a:latin typeface="Times New Roman" panose="02020603050405020304" pitchFamily="18" charset="0"/>
                <a:cs typeface="Times New Roman" panose="02020603050405020304" pitchFamily="18" charset="0"/>
              </a:rPr>
              <a:t>*(L)</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8</a:t>
            </a:r>
          </a:p>
          <a:p>
            <a:pPr algn="l"/>
            <a:r>
              <a:rPr lang="en-US" sz="2000" b="1" dirty="0" smtClean="0">
                <a:solidFill>
                  <a:schemeClr val="tx1"/>
                </a:solidFill>
                <a:latin typeface="Times New Roman" panose="02020603050405020304" pitchFamily="18" charset="0"/>
                <a:cs typeface="Times New Roman" panose="02020603050405020304" pitchFamily="18" charset="0"/>
              </a:rPr>
              <a:t>W</a:t>
            </a:r>
            <a:r>
              <a:rPr lang="en-US" sz="2000" b="1" baseline="-25000" dirty="0" smtClean="0">
                <a:solidFill>
                  <a:schemeClr val="tx1"/>
                </a:solidFill>
                <a:latin typeface="Times New Roman" panose="02020603050405020304" pitchFamily="18" charset="0"/>
                <a:cs typeface="Times New Roman" panose="02020603050405020304" pitchFamily="18" charset="0"/>
              </a:rPr>
              <a:t>u </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Alpha</a:t>
            </a:r>
            <a:r>
              <a:rPr lang="en-US" sz="2000" b="1" baseline="-25000"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D + </a:t>
            </a:r>
            <a:r>
              <a:rPr lang="en-US" sz="2000" b="1" dirty="0" smtClean="0">
                <a:solidFill>
                  <a:schemeClr val="tx1"/>
                </a:solidFill>
                <a:latin typeface="Times New Roman" panose="02020603050405020304" pitchFamily="18" charset="0"/>
                <a:cs typeface="Times New Roman" panose="02020603050405020304" pitchFamily="18" charset="0"/>
              </a:rPr>
              <a:t>Alpha</a:t>
            </a:r>
            <a:r>
              <a:rPr lang="en-US" sz="2000" b="1" baseline="-25000"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L </a:t>
            </a:r>
          </a:p>
          <a:p>
            <a:pPr algn="l"/>
            <a:r>
              <a:rPr lang="en-US" sz="2000" b="1" dirty="0">
                <a:solidFill>
                  <a:srgbClr val="FF0000"/>
                </a:solidFill>
                <a:latin typeface="Times New Roman" panose="02020603050405020304" pitchFamily="18" charset="0"/>
                <a:cs typeface="Times New Roman" panose="02020603050405020304" pitchFamily="18" charset="0"/>
              </a:rPr>
              <a:t> </a:t>
            </a:r>
            <a:r>
              <a:rPr lang="en-US" sz="2000" b="1" dirty="0" smtClean="0">
                <a:solidFill>
                  <a:srgbClr val="FF0000"/>
                </a:solidFill>
                <a:latin typeface="Times New Roman" panose="02020603050405020304" pitchFamily="18" charset="0"/>
                <a:cs typeface="Times New Roman" panose="02020603050405020304" pitchFamily="18" charset="0"/>
              </a:rPr>
              <a:t>Phi </a:t>
            </a:r>
            <a:r>
              <a:rPr lang="en-US" sz="2000" b="1" dirty="0" err="1" smtClean="0">
                <a:solidFill>
                  <a:srgbClr val="FF0000"/>
                </a:solidFill>
                <a:latin typeface="Times New Roman" panose="02020603050405020304" pitchFamily="18" charset="0"/>
                <a:cs typeface="Times New Roman" panose="02020603050405020304" pitchFamily="18" charset="0"/>
              </a:rPr>
              <a:t>Mn</a:t>
            </a:r>
            <a:r>
              <a:rPr lang="en-US" sz="2000" b="1" dirty="0" smtClean="0">
                <a:solidFill>
                  <a:srgbClr val="FF0000"/>
                </a:solidFill>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 0.9*Rho*</a:t>
            </a:r>
            <a:r>
              <a:rPr lang="en-US" sz="2000" b="1" dirty="0" err="1">
                <a:solidFill>
                  <a:srgbClr val="FF0000"/>
                </a:solidFill>
                <a:latin typeface="Times New Roman" panose="02020603050405020304" pitchFamily="18" charset="0"/>
                <a:cs typeface="Times New Roman" panose="02020603050405020304" pitchFamily="18" charset="0"/>
              </a:rPr>
              <a:t>Bw</a:t>
            </a:r>
            <a:r>
              <a:rPr lang="en-US" sz="2000" b="1" dirty="0">
                <a:solidFill>
                  <a:srgbClr val="FF0000"/>
                </a:solidFill>
                <a:latin typeface="Times New Roman" panose="02020603050405020304" pitchFamily="18" charset="0"/>
                <a:cs typeface="Times New Roman" panose="02020603050405020304" pitchFamily="18" charset="0"/>
              </a:rPr>
              <a:t>*(D)^2*</a:t>
            </a:r>
            <a:r>
              <a:rPr lang="en-US" sz="2000" b="1" dirty="0" err="1">
                <a:solidFill>
                  <a:srgbClr val="FF0000"/>
                </a:solidFill>
                <a:latin typeface="Times New Roman" panose="02020603050405020304" pitchFamily="18" charset="0"/>
                <a:cs typeface="Times New Roman" panose="02020603050405020304" pitchFamily="18" charset="0"/>
              </a:rPr>
              <a:t>Fy</a:t>
            </a:r>
            <a:r>
              <a:rPr lang="en-US" sz="2000" b="1" dirty="0">
                <a:solidFill>
                  <a:srgbClr val="FF0000"/>
                </a:solidFill>
                <a:latin typeface="Times New Roman" panose="02020603050405020304" pitchFamily="18" charset="0"/>
                <a:cs typeface="Times New Roman" panose="02020603050405020304" pitchFamily="18" charset="0"/>
              </a:rPr>
              <a:t>*(1-0.59*Rho*</a:t>
            </a:r>
            <a:r>
              <a:rPr lang="en-US" sz="2000" b="1" dirty="0" err="1">
                <a:solidFill>
                  <a:srgbClr val="FF0000"/>
                </a:solidFill>
                <a:latin typeface="Times New Roman" panose="02020603050405020304" pitchFamily="18" charset="0"/>
                <a:cs typeface="Times New Roman" panose="02020603050405020304" pitchFamily="18" charset="0"/>
              </a:rPr>
              <a:t>Fy</a:t>
            </a:r>
            <a:r>
              <a:rPr lang="en-US" sz="2000" b="1" dirty="0">
                <a:solidFill>
                  <a:srgbClr val="FF0000"/>
                </a:solidFill>
                <a:latin typeface="Times New Roman" panose="02020603050405020304" pitchFamily="18" charset="0"/>
                <a:cs typeface="Times New Roman" panose="02020603050405020304" pitchFamily="18" charset="0"/>
              </a:rPr>
              <a:t>/Fc);</a:t>
            </a:r>
          </a:p>
          <a:p>
            <a:pPr algn="l"/>
            <a:r>
              <a:rPr lang="en-US" sz="2000" b="1" dirty="0" smtClean="0">
                <a:solidFill>
                  <a:schemeClr val="accent5">
                    <a:lumMod val="75000"/>
                  </a:schemeClr>
                </a:solidFill>
                <a:latin typeface="Times New Roman" panose="02020603050405020304" pitchFamily="18" charset="0"/>
                <a:cs typeface="Times New Roman" panose="02020603050405020304" pitchFamily="18" charset="0"/>
              </a:rPr>
              <a:t>        </a:t>
            </a:r>
            <a:endParaRPr lang="en-US" sz="2000" b="1" dirty="0">
              <a:solidFill>
                <a:schemeClr val="accent5">
                  <a:lumMod val="75000"/>
                </a:schemeClr>
              </a:solidFill>
              <a:latin typeface="Times New Roman" panose="02020603050405020304" pitchFamily="18" charset="0"/>
              <a:cs typeface="Times New Roman" panose="02020603050405020304" pitchFamily="18" charset="0"/>
            </a:endParaRPr>
          </a:p>
          <a:p>
            <a:pPr algn="l"/>
            <a:r>
              <a:rPr lang="en-US" sz="2000" b="1" dirty="0" smtClean="0">
                <a:solidFill>
                  <a:srgbClr val="FF0000"/>
                </a:solidFill>
                <a:latin typeface="Times New Roman" panose="02020603050405020304" pitchFamily="18" charset="0"/>
                <a:cs typeface="Times New Roman" panose="02020603050405020304" pitchFamily="18" charset="0"/>
              </a:rPr>
              <a:t> Rho=</a:t>
            </a:r>
            <a:r>
              <a:rPr lang="en-US" sz="2000" b="1" dirty="0" smtClean="0">
                <a:solidFill>
                  <a:schemeClr val="tx1"/>
                </a:solidFill>
                <a:latin typeface="Times New Roman" panose="02020603050405020304" pitchFamily="18" charset="0"/>
                <a:cs typeface="Times New Roman" panose="02020603050405020304" pitchFamily="18" charset="0"/>
              </a:rPr>
              <a:t>(0.85*</a:t>
            </a:r>
            <a:r>
              <a:rPr lang="en-US" sz="2000" b="1" dirty="0" err="1" smtClean="0">
                <a:solidFill>
                  <a:schemeClr val="tx1"/>
                </a:solidFill>
                <a:latin typeface="Times New Roman" panose="02020603050405020304" pitchFamily="18" charset="0"/>
                <a:cs typeface="Times New Roman" panose="02020603050405020304" pitchFamily="18" charset="0"/>
              </a:rPr>
              <a:t>FcAv</a:t>
            </a:r>
            <a:r>
              <a:rPr lang="en-US" sz="2000" b="1" dirty="0" smtClean="0">
                <a:solidFill>
                  <a:schemeClr val="tx1"/>
                </a:solidFill>
                <a:latin typeface="Times New Roman" panose="02020603050405020304" pitchFamily="18" charset="0"/>
                <a:cs typeface="Times New Roman" panose="02020603050405020304" pitchFamily="18" charset="0"/>
              </a:rPr>
              <a:t>/</a:t>
            </a:r>
            <a:r>
              <a:rPr lang="en-US" sz="2000" b="1" dirty="0" err="1" smtClean="0">
                <a:solidFill>
                  <a:schemeClr val="tx1"/>
                </a:solidFill>
                <a:latin typeface="Times New Roman" panose="02020603050405020304" pitchFamily="18" charset="0"/>
                <a:cs typeface="Times New Roman" panose="02020603050405020304" pitchFamily="18" charset="0"/>
              </a:rPr>
              <a:t>FyAv</a:t>
            </a:r>
            <a:r>
              <a:rPr lang="en-US" sz="2000" b="1" dirty="0" smtClean="0">
                <a:solidFill>
                  <a:schemeClr val="tx1"/>
                </a:solidFill>
                <a:latin typeface="Times New Roman" panose="02020603050405020304" pitchFamily="18" charset="0"/>
                <a:cs typeface="Times New Roman" panose="02020603050405020304" pitchFamily="18" charset="0"/>
              </a:rPr>
              <a:t>)*(1-sqrt(1 2.36*</a:t>
            </a:r>
            <a:r>
              <a:rPr lang="en-US" sz="2000" b="1" dirty="0" err="1" smtClean="0">
                <a:solidFill>
                  <a:schemeClr val="tx1"/>
                </a:solidFill>
                <a:latin typeface="Times New Roman" panose="02020603050405020304" pitchFamily="18" charset="0"/>
                <a:cs typeface="Times New Roman" panose="02020603050405020304" pitchFamily="18" charset="0"/>
              </a:rPr>
              <a:t>MuAv</a:t>
            </a:r>
            <a:r>
              <a:rPr lang="en-US" sz="2000" b="1" dirty="0" smtClean="0">
                <a:solidFill>
                  <a:schemeClr val="tx1"/>
                </a:solidFill>
                <a:latin typeface="Times New Roman" panose="02020603050405020304" pitchFamily="18" charset="0"/>
                <a:cs typeface="Times New Roman" panose="02020603050405020304" pitchFamily="18" charset="0"/>
              </a:rPr>
              <a:t>/(0.9*</a:t>
            </a:r>
            <a:r>
              <a:rPr lang="en-US" sz="2000" b="1" dirty="0" err="1" smtClean="0">
                <a:solidFill>
                  <a:schemeClr val="tx1"/>
                </a:solidFill>
                <a:latin typeface="Times New Roman" panose="02020603050405020304" pitchFamily="18" charset="0"/>
                <a:cs typeface="Times New Roman" panose="02020603050405020304" pitchFamily="18" charset="0"/>
              </a:rPr>
              <a:t>FcAv</a:t>
            </a:r>
            <a:r>
              <a:rPr lang="en-US" sz="2000" b="1" dirty="0" smtClean="0">
                <a:solidFill>
                  <a:schemeClr val="tx1"/>
                </a:solidFill>
                <a:latin typeface="Times New Roman" panose="02020603050405020304" pitchFamily="18" charset="0"/>
                <a:cs typeface="Times New Roman" panose="02020603050405020304" pitchFamily="18" charset="0"/>
              </a:rPr>
              <a:t>*</a:t>
            </a:r>
            <a:r>
              <a:rPr lang="en-US" sz="2000" b="1" dirty="0" err="1" smtClean="0">
                <a:solidFill>
                  <a:schemeClr val="tx1"/>
                </a:solidFill>
                <a:latin typeface="Times New Roman" panose="02020603050405020304" pitchFamily="18" charset="0"/>
                <a:cs typeface="Times New Roman" panose="02020603050405020304" pitchFamily="18" charset="0"/>
              </a:rPr>
              <a:t>Bw</a:t>
            </a:r>
            <a:r>
              <a:rPr lang="en-US" sz="2000" b="1" dirty="0" smtClean="0">
                <a:solidFill>
                  <a:schemeClr val="tx1"/>
                </a:solidFill>
                <a:latin typeface="Times New Roman" panose="02020603050405020304" pitchFamily="18" charset="0"/>
                <a:cs typeface="Times New Roman" panose="02020603050405020304" pitchFamily="18" charset="0"/>
              </a:rPr>
              <a:t>*(D)^2)));</a:t>
            </a:r>
          </a:p>
          <a:p>
            <a:pPr algn="l"/>
            <a:r>
              <a:rPr lang="en-US" sz="2000" b="1" dirty="0" smtClean="0">
                <a:solidFill>
                  <a:schemeClr val="accent5">
                    <a:lumMod val="75000"/>
                  </a:schemeClr>
                </a:solidFill>
                <a:latin typeface="Times New Roman" panose="02020603050405020304" pitchFamily="18" charset="0"/>
                <a:cs typeface="Times New Roman" panose="02020603050405020304" pitchFamily="18" charset="0"/>
              </a:rPr>
              <a:t> </a:t>
            </a:r>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7987" y="1181755"/>
            <a:ext cx="6049219" cy="1819529"/>
          </a:xfrm>
          <a:prstGeom prst="rect">
            <a:avLst/>
          </a:prstGeom>
        </p:spPr>
      </p:pic>
    </p:spTree>
    <p:extLst>
      <p:ext uri="{BB962C8B-B14F-4D97-AF65-F5344CB8AC3E}">
        <p14:creationId xmlns:p14="http://schemas.microsoft.com/office/powerpoint/2010/main" val="2086896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634" y="109182"/>
            <a:ext cx="7766936" cy="1064526"/>
          </a:xfrm>
        </p:spPr>
        <p:txBody>
          <a:bodyPr/>
          <a:lstStyle/>
          <a:p>
            <a:pPr algn="l"/>
            <a:r>
              <a:rPr lang="en-US" b="1" dirty="0"/>
              <a:t/>
            </a:r>
            <a:br>
              <a:rPr lang="en-US" b="1" dirty="0"/>
            </a:br>
            <a:r>
              <a:rPr lang="en-GB" dirty="0"/>
              <a:t> </a:t>
            </a:r>
            <a:r>
              <a:rPr lang="en-US" dirty="0"/>
              <a:t/>
            </a:r>
            <a:br>
              <a:rPr lang="en-US" dirty="0"/>
            </a:br>
            <a:r>
              <a:rPr lang="en-GB" sz="4000" b="1" dirty="0"/>
              <a:t>Reliability analysis by Mat lap program</a:t>
            </a:r>
            <a:endParaRPr lang="en-US" sz="40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0" y="1173708"/>
                <a:ext cx="7766936" cy="5465929"/>
              </a:xfrm>
            </p:spPr>
            <p:txBody>
              <a:bodyPr>
                <a:noAutofit/>
              </a:bodyPr>
              <a:lstStyle/>
              <a:p>
                <a:pPr algn="l"/>
                <a:r>
                  <a:rPr lang="en-GB" sz="2000" b="1" dirty="0" smtClean="0">
                    <a:solidFill>
                      <a:schemeClr val="tx1"/>
                    </a:solidFill>
                    <a:latin typeface="Times New Roman" panose="02020603050405020304" pitchFamily="18" charset="0"/>
                    <a:cs typeface="Times New Roman" panose="02020603050405020304" pitchFamily="18" charset="0"/>
                  </a:rPr>
                  <a:t>The reliability analysis is done using MAT Lab by direct Monte-Carlo Simulation MCS method.  Random variables are generated for each of the variables mentioned above. And the performance function is evaluated for each set of variables. When g(x) &lt; 0 , the simulation point is considered as failure. The total number of simulation points that represent the failure state is counted as </a:t>
                </a:r>
                <a:r>
                  <a:rPr lang="en-GB" sz="2000" b="1" dirty="0" err="1">
                    <a:solidFill>
                      <a:schemeClr val="tx1"/>
                    </a:solidFill>
                    <a:latin typeface="Times New Roman" panose="02020603050405020304" pitchFamily="18" charset="0"/>
                    <a:cs typeface="Times New Roman" panose="02020603050405020304" pitchFamily="18" charset="0"/>
                  </a:rPr>
                  <a:t>N</a:t>
                </a:r>
                <a:r>
                  <a:rPr lang="en-GB" sz="2000" b="1" baseline="-25000" dirty="0" err="1">
                    <a:solidFill>
                      <a:schemeClr val="tx1"/>
                    </a:solidFill>
                    <a:latin typeface="Times New Roman" panose="02020603050405020304" pitchFamily="18" charset="0"/>
                    <a:cs typeface="Times New Roman" panose="02020603050405020304" pitchFamily="18" charset="0"/>
                  </a:rPr>
                  <a:t>f</a:t>
                </a:r>
                <a:r>
                  <a:rPr lang="en-GB" sz="2000" b="1" dirty="0">
                    <a:solidFill>
                      <a:schemeClr val="tx1"/>
                    </a:solidFill>
                    <a:latin typeface="Times New Roman" panose="02020603050405020304" pitchFamily="18" charset="0"/>
                    <a:cs typeface="Times New Roman" panose="02020603050405020304" pitchFamily="18" charset="0"/>
                  </a:rPr>
                  <a:t> .The probability of failure for this case is then directly computed as</a:t>
                </a:r>
                <a:endParaRPr lang="en-US" sz="2000" b="1" dirty="0">
                  <a:solidFill>
                    <a:schemeClr val="tx1"/>
                  </a:solidFill>
                  <a:latin typeface="Times New Roman" panose="02020603050405020304" pitchFamily="18" charset="0"/>
                  <a:cs typeface="Times New Roman" panose="02020603050405020304" pitchFamily="18" charset="0"/>
                </a:endParaRPr>
              </a:p>
              <a:p>
                <a:pPr algn="l"/>
                <a14:m>
                  <m:oMathPara xmlns:m="http://schemas.openxmlformats.org/officeDocument/2006/math">
                    <m:oMathParaPr>
                      <m:jc m:val="centerGroup"/>
                    </m:oMathParaPr>
                    <m:oMath xmlns:m="http://schemas.openxmlformats.org/officeDocument/2006/math">
                      <m:sSub>
                        <m:sSubPr>
                          <m:ctrlPr>
                            <a:rPr lang="en-US" sz="2000" b="1" i="1">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𝑷</m:t>
                          </m:r>
                        </m:e>
                        <m:sub>
                          <m:r>
                            <a:rPr lang="en-GB" sz="2000" b="1" i="1">
                              <a:solidFill>
                                <a:schemeClr val="tx1"/>
                              </a:solidFill>
                              <a:latin typeface="Cambria Math" panose="02040503050406030204" pitchFamily="18" charset="0"/>
                            </a:rPr>
                            <m:t>𝒇</m:t>
                          </m:r>
                        </m:sub>
                      </m:sSub>
                      <m:r>
                        <a:rPr lang="en-GB" sz="2000" b="1" i="1">
                          <a:solidFill>
                            <a:schemeClr val="tx1"/>
                          </a:solidFill>
                          <a:latin typeface="Cambria Math" panose="02040503050406030204" pitchFamily="18" charset="0"/>
                        </a:rPr>
                        <m:t>=</m:t>
                      </m:r>
                      <m:func>
                        <m:funcPr>
                          <m:ctrlPr>
                            <a:rPr lang="en-US" sz="2000" b="1" i="1">
                              <a:solidFill>
                                <a:schemeClr val="tx1"/>
                              </a:solidFill>
                              <a:latin typeface="Cambria Math" panose="02040503050406030204" pitchFamily="18" charset="0"/>
                            </a:rPr>
                          </m:ctrlPr>
                        </m:funcPr>
                        <m:fName>
                          <m:limLow>
                            <m:limLowPr>
                              <m:ctrlPr>
                                <a:rPr lang="en-US" sz="2000" b="1" i="1">
                                  <a:solidFill>
                                    <a:schemeClr val="tx1"/>
                                  </a:solidFill>
                                  <a:latin typeface="Cambria Math" panose="02040503050406030204" pitchFamily="18" charset="0"/>
                                </a:rPr>
                              </m:ctrlPr>
                            </m:limLowPr>
                            <m:e>
                              <m:r>
                                <a:rPr lang="en-GB" sz="2000" b="1" i="1">
                                  <a:solidFill>
                                    <a:schemeClr val="tx1"/>
                                  </a:solidFill>
                                  <a:latin typeface="Cambria Math" panose="02040503050406030204" pitchFamily="18" charset="0"/>
                                </a:rPr>
                                <m:t>𝒍𝒊𝒎</m:t>
                              </m:r>
                            </m:e>
                            <m:lim>
                              <m:r>
                                <a:rPr lang="en-GB" sz="2000" b="1" i="1">
                                  <a:solidFill>
                                    <a:schemeClr val="tx1"/>
                                  </a:solidFill>
                                  <a:latin typeface="Cambria Math" panose="02040503050406030204" pitchFamily="18" charset="0"/>
                                </a:rPr>
                                <m:t>𝒏</m:t>
                              </m:r>
                              <m:r>
                                <a:rPr lang="en-GB" sz="2000" b="1" i="1">
                                  <a:solidFill>
                                    <a:schemeClr val="tx1"/>
                                  </a:solidFill>
                                  <a:latin typeface="Cambria Math" panose="02040503050406030204" pitchFamily="18" charset="0"/>
                                </a:rPr>
                                <m:t>→</m:t>
                              </m:r>
                              <m:r>
                                <a:rPr lang="en-GB" sz="2000" b="1" i="1">
                                  <a:solidFill>
                                    <a:schemeClr val="tx1"/>
                                  </a:solidFill>
                                  <a:latin typeface="Cambria Math" panose="02040503050406030204" pitchFamily="18" charset="0"/>
                                </a:rPr>
                                <m:t>∞</m:t>
                              </m:r>
                            </m:lim>
                          </m:limLow>
                        </m:fName>
                        <m:e>
                          <m:d>
                            <m:dPr>
                              <m:ctrlPr>
                                <a:rPr lang="en-US" sz="2000" b="1" i="1">
                                  <a:solidFill>
                                    <a:schemeClr val="tx1"/>
                                  </a:solidFill>
                                  <a:latin typeface="Cambria Math" panose="02040503050406030204" pitchFamily="18" charset="0"/>
                                </a:rPr>
                              </m:ctrlPr>
                            </m:dPr>
                            <m:e>
                              <m:f>
                                <m:fPr>
                                  <m:ctrlPr>
                                    <a:rPr lang="en-US" sz="2000" b="1" i="1">
                                      <a:solidFill>
                                        <a:schemeClr val="tx1"/>
                                      </a:solidFill>
                                      <a:latin typeface="Cambria Math" panose="02040503050406030204" pitchFamily="18" charset="0"/>
                                    </a:rPr>
                                  </m:ctrlPr>
                                </m:fPr>
                                <m:num>
                                  <m:sSub>
                                    <m:sSubPr>
                                      <m:ctrlPr>
                                        <a:rPr lang="en-US" sz="2000" b="1" i="1">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𝑵</m:t>
                                      </m:r>
                                    </m:e>
                                    <m:sub>
                                      <m:r>
                                        <a:rPr lang="en-GB" sz="2000" b="1" i="1">
                                          <a:solidFill>
                                            <a:schemeClr val="tx1"/>
                                          </a:solidFill>
                                          <a:latin typeface="Cambria Math" panose="02040503050406030204" pitchFamily="18" charset="0"/>
                                        </a:rPr>
                                        <m:t>𝒇</m:t>
                                      </m:r>
                                    </m:sub>
                                  </m:sSub>
                                </m:num>
                                <m:den>
                                  <m:r>
                                    <a:rPr lang="en-GB" sz="2000" b="1" i="1">
                                      <a:solidFill>
                                        <a:schemeClr val="tx1"/>
                                      </a:solidFill>
                                      <a:latin typeface="Cambria Math" panose="02040503050406030204" pitchFamily="18" charset="0"/>
                                    </a:rPr>
                                    <m:t>𝒏</m:t>
                                  </m:r>
                                </m:den>
                              </m:f>
                            </m:e>
                          </m:d>
                        </m:e>
                      </m:func>
                    </m:oMath>
                  </m:oMathPara>
                </a14:m>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GB" sz="2000" b="1" dirty="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GB" sz="2000" b="1" dirty="0">
                    <a:solidFill>
                      <a:schemeClr val="tx1"/>
                    </a:solidFill>
                    <a:latin typeface="Times New Roman" panose="02020603050405020304" pitchFamily="18" charset="0"/>
                    <a:cs typeface="Times New Roman" panose="02020603050405020304" pitchFamily="18" charset="0"/>
                  </a:rPr>
                  <a:t>Where n is the total number of simulations. If we assume that the performance function g is normally distributed, then the reliability index is then computed as</a:t>
                </a:r>
                <a:endParaRPr lang="en-US" sz="2000" b="1" dirty="0">
                  <a:solidFill>
                    <a:schemeClr val="tx1"/>
                  </a:solidFill>
                  <a:latin typeface="Times New Roman" panose="02020603050405020304" pitchFamily="18" charset="0"/>
                  <a:cs typeface="Times New Roman" panose="02020603050405020304" pitchFamily="18" charset="0"/>
                </a:endParaRPr>
              </a:p>
              <a:p>
                <a:pPr algn="l"/>
                <a14:m>
                  <m:oMathPara xmlns:m="http://schemas.openxmlformats.org/officeDocument/2006/math">
                    <m:oMathParaPr>
                      <m:jc m:val="centerGroup"/>
                    </m:oMathParaPr>
                    <m:oMath xmlns:m="http://schemas.openxmlformats.org/officeDocument/2006/math">
                      <m:r>
                        <a:rPr lang="en-GB" sz="2000" b="1" i="1">
                          <a:solidFill>
                            <a:schemeClr val="tx1"/>
                          </a:solidFill>
                          <a:latin typeface="Cambria Math" panose="02040503050406030204" pitchFamily="18" charset="0"/>
                        </a:rPr>
                        <m:t>𝜷</m:t>
                      </m:r>
                      <m:r>
                        <a:rPr lang="en-GB" sz="2000" b="1" i="1">
                          <a:solidFill>
                            <a:schemeClr val="tx1"/>
                          </a:solidFill>
                          <a:latin typeface="Cambria Math" panose="02040503050406030204" pitchFamily="18" charset="0"/>
                        </a:rPr>
                        <m:t>=</m:t>
                      </m:r>
                      <m:sSup>
                        <m:sSupPr>
                          <m:ctrlPr>
                            <a:rPr lang="en-US" sz="2000" b="1" i="1">
                              <a:solidFill>
                                <a:schemeClr val="tx1"/>
                              </a:solidFill>
                              <a:latin typeface="Cambria Math" panose="02040503050406030204" pitchFamily="18" charset="0"/>
                            </a:rPr>
                          </m:ctrlPr>
                        </m:sSupPr>
                        <m:e>
                          <m:r>
                            <a:rPr lang="en-GB" sz="2000" b="1" i="1">
                              <a:solidFill>
                                <a:schemeClr val="tx1"/>
                              </a:solidFill>
                              <a:latin typeface="Cambria Math" panose="02040503050406030204" pitchFamily="18" charset="0"/>
                            </a:rPr>
                            <m:t>𝜱</m:t>
                          </m:r>
                        </m:e>
                        <m:sup>
                          <m:r>
                            <a:rPr lang="en-GB" sz="2000" b="1" i="1">
                              <a:solidFill>
                                <a:schemeClr val="tx1"/>
                              </a:solidFill>
                              <a:latin typeface="Cambria Math" panose="02040503050406030204" pitchFamily="18" charset="0"/>
                            </a:rPr>
                            <m:t>−</m:t>
                          </m:r>
                          <m:r>
                            <a:rPr lang="en-GB" sz="2000" b="1" i="1">
                              <a:solidFill>
                                <a:schemeClr val="tx1"/>
                              </a:solidFill>
                              <a:latin typeface="Cambria Math" panose="02040503050406030204" pitchFamily="18" charset="0"/>
                            </a:rPr>
                            <m:t>𝟏</m:t>
                          </m:r>
                        </m:sup>
                      </m:sSup>
                      <m:d>
                        <m:dPr>
                          <m:ctrlPr>
                            <a:rPr lang="en-US" sz="2000" b="1" i="1">
                              <a:solidFill>
                                <a:schemeClr val="tx1"/>
                              </a:solidFill>
                              <a:latin typeface="Cambria Math" panose="02040503050406030204" pitchFamily="18" charset="0"/>
                            </a:rPr>
                          </m:ctrlPr>
                        </m:dPr>
                        <m:e>
                          <m:r>
                            <a:rPr lang="en-GB" sz="2000" b="1" i="1">
                              <a:solidFill>
                                <a:schemeClr val="tx1"/>
                              </a:solidFill>
                              <a:latin typeface="Cambria Math" panose="02040503050406030204" pitchFamily="18" charset="0"/>
                            </a:rPr>
                            <m:t>𝟏</m:t>
                          </m:r>
                          <m:r>
                            <a:rPr lang="en-GB" sz="2000" b="1" i="1">
                              <a:solidFill>
                                <a:schemeClr val="tx1"/>
                              </a:solidFill>
                              <a:latin typeface="Cambria Math" panose="02040503050406030204" pitchFamily="18" charset="0"/>
                            </a:rPr>
                            <m:t>−</m:t>
                          </m:r>
                          <m:sSub>
                            <m:sSubPr>
                              <m:ctrlPr>
                                <a:rPr lang="en-US" sz="2000" b="1" i="1">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𝑷</m:t>
                              </m:r>
                            </m:e>
                            <m:sub>
                              <m:r>
                                <a:rPr lang="en-GB" sz="2000" b="1" i="1">
                                  <a:solidFill>
                                    <a:schemeClr val="tx1"/>
                                  </a:solidFill>
                                  <a:latin typeface="Cambria Math" panose="02040503050406030204" pitchFamily="18" charset="0"/>
                                </a:rPr>
                                <m:t>𝒇</m:t>
                              </m:r>
                            </m:sub>
                          </m:sSub>
                        </m:e>
                      </m:d>
                    </m:oMath>
                  </m:oMathPara>
                </a14:m>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GB" sz="2000" b="1" dirty="0">
                    <a:solidFill>
                      <a:schemeClr val="tx1"/>
                    </a:solidFill>
                    <a:latin typeface="Times New Roman" panose="02020603050405020304" pitchFamily="18" charset="0"/>
                    <a:cs typeface="Times New Roman" panose="02020603050405020304" pitchFamily="18" charset="0"/>
                  </a:rPr>
                  <a:t>Where </a:t>
                </a:r>
                <a14:m>
                  <m:oMath xmlns:m="http://schemas.openxmlformats.org/officeDocument/2006/math">
                    <m:r>
                      <a:rPr lang="en-GB" sz="2000" b="1" i="1">
                        <a:solidFill>
                          <a:schemeClr val="tx1"/>
                        </a:solidFill>
                        <a:latin typeface="Cambria Math" panose="02040503050406030204" pitchFamily="18" charset="0"/>
                      </a:rPr>
                      <m:t>𝜱</m:t>
                    </m:r>
                  </m:oMath>
                </a14:m>
                <a:r>
                  <a:rPr lang="en-GB" sz="2000" b="1" dirty="0">
                    <a:solidFill>
                      <a:schemeClr val="tx1"/>
                    </a:solidFill>
                    <a:latin typeface="Times New Roman" panose="02020603050405020304" pitchFamily="18" charset="0"/>
                    <a:cs typeface="Times New Roman" panose="02020603050405020304" pitchFamily="18" charset="0"/>
                  </a:rPr>
                  <a:t> is the probability density function for the normal distribution.</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0" y="1173708"/>
                <a:ext cx="7766936" cy="5465929"/>
              </a:xfrm>
              <a:blipFill rotWithShape="0">
                <a:blip r:embed="rId2"/>
                <a:stretch>
                  <a:fillRect l="-785" t="-670" r="-1177" b="-2232"/>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936" y="1037230"/>
            <a:ext cx="4425064" cy="5049672"/>
          </a:xfrm>
          <a:prstGeom prst="rect">
            <a:avLst/>
          </a:prstGeom>
        </p:spPr>
      </p:pic>
    </p:spTree>
    <p:extLst>
      <p:ext uri="{BB962C8B-B14F-4D97-AF65-F5344CB8AC3E}">
        <p14:creationId xmlns:p14="http://schemas.microsoft.com/office/powerpoint/2010/main" val="10790061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9271" y="0"/>
            <a:ext cx="7766936" cy="679859"/>
          </a:xfrm>
        </p:spPr>
        <p:txBody>
          <a:bodyPr/>
          <a:lstStyle/>
          <a:p>
            <a:pPr algn="l"/>
            <a:r>
              <a:rPr lang="en-GB" sz="4000" dirty="0" smtClean="0"/>
              <a:t>Code by mat lap </a:t>
            </a:r>
            <a:endParaRPr lang="en-US" sz="4000" dirty="0"/>
          </a:p>
        </p:txBody>
      </p:sp>
      <p:sp>
        <p:nvSpPr>
          <p:cNvPr id="3" name="Subtitle 2"/>
          <p:cNvSpPr>
            <a:spLocks noGrp="1"/>
          </p:cNvSpPr>
          <p:nvPr>
            <p:ph type="subTitle" idx="1"/>
          </p:nvPr>
        </p:nvSpPr>
        <p:spPr>
          <a:xfrm>
            <a:off x="879271" y="679859"/>
            <a:ext cx="8394732" cy="6178141"/>
          </a:xfrm>
        </p:spPr>
        <p:txBody>
          <a:bodyPr>
            <a:noAutofit/>
          </a:bodyPr>
          <a:lstStyle/>
          <a:p>
            <a:pPr algn="l"/>
            <a:r>
              <a:rPr lang="en-US" sz="1200" dirty="0">
                <a:solidFill>
                  <a:srgbClr val="0070C0"/>
                </a:solidFill>
                <a:latin typeface="Times New Roman" panose="02020603050405020304" pitchFamily="18" charset="0"/>
                <a:cs typeface="Times New Roman" panose="02020603050405020304" pitchFamily="18" charset="0"/>
              </a:rPr>
              <a:t>% Generate random ultimate moment</a:t>
            </a:r>
          </a:p>
          <a:p>
            <a:pPr algn="l"/>
            <a:r>
              <a:rPr lang="en-US" sz="1200" b="1" dirty="0">
                <a:solidFill>
                  <a:srgbClr val="0070C0"/>
                </a:solidFill>
                <a:latin typeface="Times New Roman" panose="02020603050405020304" pitchFamily="18" charset="0"/>
                <a:cs typeface="Times New Roman" panose="02020603050405020304" pitchFamily="18" charset="0"/>
              </a:rPr>
              <a:t>count = 0;FailG = 0;</a:t>
            </a:r>
          </a:p>
          <a:p>
            <a:pPr algn="l"/>
            <a:r>
              <a:rPr lang="en-US" sz="1200" b="1" dirty="0">
                <a:solidFill>
                  <a:srgbClr val="0070C0"/>
                </a:solidFill>
                <a:latin typeface="Times New Roman" panose="02020603050405020304" pitchFamily="18" charset="0"/>
                <a:cs typeface="Times New Roman" panose="02020603050405020304" pitchFamily="18" charset="0"/>
              </a:rPr>
              <a:t>for i1=1:np;</a:t>
            </a:r>
          </a:p>
          <a:p>
            <a:pPr algn="l"/>
            <a:r>
              <a:rPr lang="en-US" sz="1200" b="1" dirty="0">
                <a:solidFill>
                  <a:srgbClr val="0070C0"/>
                </a:solidFill>
                <a:latin typeface="Times New Roman" panose="02020603050405020304" pitchFamily="18" charset="0"/>
                <a:cs typeface="Times New Roman" panose="02020603050405020304" pitchFamily="18" charset="0"/>
              </a:rPr>
              <a:t>    for i2=1:np</a:t>
            </a:r>
          </a:p>
          <a:p>
            <a:pPr algn="l"/>
            <a:r>
              <a:rPr lang="en-US" sz="1200" b="1" dirty="0">
                <a:solidFill>
                  <a:srgbClr val="0070C0"/>
                </a:solidFill>
                <a:latin typeface="Times New Roman" panose="02020603050405020304" pitchFamily="18" charset="0"/>
                <a:cs typeface="Times New Roman" panose="02020603050405020304" pitchFamily="18" charset="0"/>
              </a:rPr>
              <a:t>      for i3=1:np</a:t>
            </a:r>
          </a:p>
          <a:p>
            <a:pPr algn="l"/>
            <a:r>
              <a:rPr lang="en-US" sz="1200" b="1" dirty="0">
                <a:solidFill>
                  <a:srgbClr val="0070C0"/>
                </a:solidFill>
                <a:latin typeface="Times New Roman" panose="02020603050405020304" pitchFamily="18" charset="0"/>
                <a:cs typeface="Times New Roman" panose="02020603050405020304" pitchFamily="18" charset="0"/>
              </a:rPr>
              <a:t>          for i4=1:np</a:t>
            </a:r>
          </a:p>
          <a:p>
            <a:pPr algn="l"/>
            <a:r>
              <a:rPr lang="en-US" sz="1200" b="1" dirty="0">
                <a:solidFill>
                  <a:srgbClr val="0070C0"/>
                </a:solidFill>
                <a:latin typeface="Times New Roman" panose="02020603050405020304" pitchFamily="18" charset="0"/>
                <a:cs typeface="Times New Roman" panose="02020603050405020304" pitchFamily="18" charset="0"/>
              </a:rPr>
              <a:t>              for i5=1:np</a:t>
            </a:r>
          </a:p>
          <a:p>
            <a:pPr algn="l"/>
            <a:r>
              <a:rPr lang="en-US" sz="1200" b="1" dirty="0">
                <a:solidFill>
                  <a:srgbClr val="0070C0"/>
                </a:solidFill>
                <a:latin typeface="Times New Roman" panose="02020603050405020304" pitchFamily="18" charset="0"/>
                <a:cs typeface="Times New Roman" panose="02020603050405020304" pitchFamily="18" charset="0"/>
              </a:rPr>
              <a:t>                  for i6=1:1</a:t>
            </a:r>
          </a:p>
          <a:p>
            <a:pPr algn="l"/>
            <a:r>
              <a:rPr lang="en-US" sz="1200" b="1" dirty="0">
                <a:solidFill>
                  <a:srgbClr val="0070C0"/>
                </a:solidFill>
                <a:latin typeface="Times New Roman" panose="02020603050405020304" pitchFamily="18" charset="0"/>
                <a:cs typeface="Times New Roman" panose="02020603050405020304" pitchFamily="18" charset="0"/>
              </a:rPr>
              <a:t>                      for i7=1:1</a:t>
            </a:r>
          </a:p>
          <a:p>
            <a:pPr algn="l"/>
            <a:r>
              <a:rPr lang="en-US" sz="1200" b="1" dirty="0">
                <a:solidFill>
                  <a:srgbClr val="0070C0"/>
                </a:solidFill>
                <a:latin typeface="Times New Roman" panose="02020603050405020304" pitchFamily="18" charset="0"/>
                <a:cs typeface="Times New Roman" panose="02020603050405020304" pitchFamily="18" charset="0"/>
              </a:rPr>
              <a:t>                            count = count+1;</a:t>
            </a:r>
          </a:p>
          <a:p>
            <a:pPr algn="l"/>
            <a:r>
              <a:rPr lang="en-US" sz="1200" b="1" dirty="0">
                <a:solidFill>
                  <a:srgbClr val="0070C0"/>
                </a:solidFill>
                <a:latin typeface="Times New Roman" panose="02020603050405020304" pitchFamily="18" charset="0"/>
                <a:cs typeface="Times New Roman" panose="02020603050405020304" pitchFamily="18" charset="0"/>
              </a:rPr>
              <a:t>                            </a:t>
            </a:r>
          </a:p>
          <a:p>
            <a:pPr algn="l"/>
            <a:r>
              <a:rPr lang="en-US" sz="1200" b="1" dirty="0">
                <a:solidFill>
                  <a:srgbClr val="0070C0"/>
                </a:solidFill>
                <a:latin typeface="Times New Roman" panose="02020603050405020304" pitchFamily="18" charset="0"/>
                <a:cs typeface="Times New Roman" panose="02020603050405020304" pitchFamily="18" charset="0"/>
              </a:rPr>
              <a:t>                          </a:t>
            </a:r>
            <a:r>
              <a:rPr lang="en-US" sz="1200" b="1" dirty="0" err="1">
                <a:solidFill>
                  <a:srgbClr val="0070C0"/>
                </a:solidFill>
                <a:latin typeface="Times New Roman" panose="02020603050405020304" pitchFamily="18" charset="0"/>
                <a:cs typeface="Times New Roman" panose="02020603050405020304" pitchFamily="18" charset="0"/>
              </a:rPr>
              <a:t>wuAv</a:t>
            </a:r>
            <a:r>
              <a:rPr lang="en-US" sz="1200" b="1" dirty="0">
                <a:solidFill>
                  <a:srgbClr val="0070C0"/>
                </a:solidFill>
                <a:latin typeface="Times New Roman" panose="02020603050405020304" pitchFamily="18" charset="0"/>
                <a:cs typeface="Times New Roman" panose="02020603050405020304" pitchFamily="18" charset="0"/>
              </a:rPr>
              <a:t>=4*5*1.2+1.6*1.2*4;</a:t>
            </a:r>
          </a:p>
          <a:p>
            <a:pPr algn="l"/>
            <a:r>
              <a:rPr lang="en-US" sz="1200" b="1" dirty="0">
                <a:solidFill>
                  <a:srgbClr val="0070C0"/>
                </a:solidFill>
                <a:latin typeface="Times New Roman" panose="02020603050405020304" pitchFamily="18" charset="0"/>
                <a:cs typeface="Times New Roman" panose="02020603050405020304" pitchFamily="18" charset="0"/>
              </a:rPr>
              <a:t>                          </a:t>
            </a:r>
            <a:r>
              <a:rPr lang="en-US" sz="1200" b="1" dirty="0" err="1">
                <a:solidFill>
                  <a:srgbClr val="0070C0"/>
                </a:solidFill>
                <a:latin typeface="Times New Roman" panose="02020603050405020304" pitchFamily="18" charset="0"/>
                <a:cs typeface="Times New Roman" panose="02020603050405020304" pitchFamily="18" charset="0"/>
              </a:rPr>
              <a:t>wu</a:t>
            </a:r>
            <a:r>
              <a:rPr lang="en-US" sz="1200" b="1" dirty="0">
                <a:solidFill>
                  <a:srgbClr val="0070C0"/>
                </a:solidFill>
                <a:latin typeface="Times New Roman" panose="02020603050405020304" pitchFamily="18" charset="0"/>
                <a:cs typeface="Times New Roman" panose="02020603050405020304" pitchFamily="18" charset="0"/>
              </a:rPr>
              <a:t>=1.2*Dead(i1)+1.6*Live(i2); </a:t>
            </a:r>
          </a:p>
          <a:p>
            <a:pPr algn="l"/>
            <a:r>
              <a:rPr lang="en-US" sz="1200" b="1" dirty="0">
                <a:solidFill>
                  <a:srgbClr val="0070C0"/>
                </a:solidFill>
                <a:latin typeface="Times New Roman" panose="02020603050405020304" pitchFamily="18" charset="0"/>
                <a:cs typeface="Times New Roman" panose="02020603050405020304" pitchFamily="18" charset="0"/>
              </a:rPr>
              <a:t>                          Mu(count) = </a:t>
            </a:r>
            <a:r>
              <a:rPr lang="en-US" sz="1200" b="1" dirty="0" err="1">
                <a:solidFill>
                  <a:srgbClr val="0070C0"/>
                </a:solidFill>
                <a:latin typeface="Times New Roman" panose="02020603050405020304" pitchFamily="18" charset="0"/>
                <a:cs typeface="Times New Roman" panose="02020603050405020304" pitchFamily="18" charset="0"/>
              </a:rPr>
              <a:t>wu</a:t>
            </a:r>
            <a:r>
              <a:rPr lang="en-US" sz="1200" b="1" dirty="0">
                <a:solidFill>
                  <a:srgbClr val="0070C0"/>
                </a:solidFill>
                <a:latin typeface="Times New Roman" panose="02020603050405020304" pitchFamily="18" charset="0"/>
                <a:cs typeface="Times New Roman" panose="02020603050405020304" pitchFamily="18" charset="0"/>
              </a:rPr>
              <a:t>*(L(i3))^2/8;</a:t>
            </a:r>
          </a:p>
          <a:p>
            <a:pPr algn="l"/>
            <a:r>
              <a:rPr lang="en-US" sz="1200" b="1" dirty="0">
                <a:solidFill>
                  <a:srgbClr val="0070C0"/>
                </a:solidFill>
                <a:latin typeface="Times New Roman" panose="02020603050405020304" pitchFamily="18" charset="0"/>
                <a:cs typeface="Times New Roman" panose="02020603050405020304" pitchFamily="18" charset="0"/>
              </a:rPr>
              <a:t>                         </a:t>
            </a:r>
            <a:r>
              <a:rPr lang="en-US" sz="1200" b="1" dirty="0" err="1">
                <a:solidFill>
                  <a:srgbClr val="0070C0"/>
                </a:solidFill>
                <a:latin typeface="Times New Roman" panose="02020603050405020304" pitchFamily="18" charset="0"/>
                <a:cs typeface="Times New Roman" panose="02020603050405020304" pitchFamily="18" charset="0"/>
              </a:rPr>
              <a:t>MuAv</a:t>
            </a:r>
            <a:r>
              <a:rPr lang="en-US" sz="1200" b="1" dirty="0">
                <a:solidFill>
                  <a:srgbClr val="0070C0"/>
                </a:solidFill>
                <a:latin typeface="Times New Roman" panose="02020603050405020304" pitchFamily="18" charset="0"/>
                <a:cs typeface="Times New Roman" panose="02020603050405020304" pitchFamily="18" charset="0"/>
              </a:rPr>
              <a:t> =  </a:t>
            </a:r>
            <a:r>
              <a:rPr lang="en-US" sz="1200" b="1" dirty="0" err="1">
                <a:solidFill>
                  <a:srgbClr val="0070C0"/>
                </a:solidFill>
                <a:latin typeface="Times New Roman" panose="02020603050405020304" pitchFamily="18" charset="0"/>
                <a:cs typeface="Times New Roman" panose="02020603050405020304" pitchFamily="18" charset="0"/>
              </a:rPr>
              <a:t>wuAv</a:t>
            </a:r>
            <a:r>
              <a:rPr lang="en-US" sz="1200" b="1" dirty="0">
                <a:solidFill>
                  <a:srgbClr val="0070C0"/>
                </a:solidFill>
                <a:latin typeface="Times New Roman" panose="02020603050405020304" pitchFamily="18" charset="0"/>
                <a:cs typeface="Times New Roman" panose="02020603050405020304" pitchFamily="18" charset="0"/>
              </a:rPr>
              <a:t>*(</a:t>
            </a:r>
            <a:r>
              <a:rPr lang="en-US" sz="1200" b="1" dirty="0" err="1">
                <a:solidFill>
                  <a:srgbClr val="0070C0"/>
                </a:solidFill>
                <a:latin typeface="Times New Roman" panose="02020603050405020304" pitchFamily="18" charset="0"/>
                <a:cs typeface="Times New Roman" panose="02020603050405020304" pitchFamily="18" charset="0"/>
              </a:rPr>
              <a:t>LAv</a:t>
            </a:r>
            <a:r>
              <a:rPr lang="en-US" sz="1200" b="1" dirty="0">
                <a:solidFill>
                  <a:srgbClr val="0070C0"/>
                </a:solidFill>
                <a:latin typeface="Times New Roman" panose="02020603050405020304" pitchFamily="18" charset="0"/>
                <a:cs typeface="Times New Roman" panose="02020603050405020304" pitchFamily="18" charset="0"/>
              </a:rPr>
              <a:t>)^2/8;</a:t>
            </a:r>
          </a:p>
          <a:p>
            <a:pPr algn="l"/>
            <a:r>
              <a:rPr lang="en-US" sz="1200" b="1" dirty="0">
                <a:solidFill>
                  <a:srgbClr val="0070C0"/>
                </a:solidFill>
                <a:latin typeface="Times New Roman" panose="02020603050405020304" pitchFamily="18" charset="0"/>
                <a:cs typeface="Times New Roman" panose="02020603050405020304" pitchFamily="18" charset="0"/>
              </a:rPr>
              <a:t>                          rho=(0.85*</a:t>
            </a:r>
            <a:r>
              <a:rPr lang="en-US" sz="1200" b="1" dirty="0" err="1">
                <a:solidFill>
                  <a:srgbClr val="0070C0"/>
                </a:solidFill>
                <a:latin typeface="Times New Roman" panose="02020603050405020304" pitchFamily="18" charset="0"/>
                <a:cs typeface="Times New Roman" panose="02020603050405020304" pitchFamily="18" charset="0"/>
              </a:rPr>
              <a:t>FcAv</a:t>
            </a:r>
            <a:r>
              <a:rPr lang="en-US" sz="1200" b="1" dirty="0">
                <a:solidFill>
                  <a:srgbClr val="0070C0"/>
                </a:solidFill>
                <a:latin typeface="Times New Roman" panose="02020603050405020304" pitchFamily="18" charset="0"/>
                <a:cs typeface="Times New Roman" panose="02020603050405020304" pitchFamily="18" charset="0"/>
              </a:rPr>
              <a:t>/</a:t>
            </a:r>
            <a:r>
              <a:rPr lang="en-US" sz="1200" b="1" dirty="0" err="1">
                <a:solidFill>
                  <a:srgbClr val="0070C0"/>
                </a:solidFill>
                <a:latin typeface="Times New Roman" panose="02020603050405020304" pitchFamily="18" charset="0"/>
                <a:cs typeface="Times New Roman" panose="02020603050405020304" pitchFamily="18" charset="0"/>
              </a:rPr>
              <a:t>FyAv</a:t>
            </a:r>
            <a:r>
              <a:rPr lang="en-US" sz="1200" b="1" dirty="0">
                <a:solidFill>
                  <a:srgbClr val="0070C0"/>
                </a:solidFill>
                <a:latin typeface="Times New Roman" panose="02020603050405020304" pitchFamily="18" charset="0"/>
                <a:cs typeface="Times New Roman" panose="02020603050405020304" pitchFamily="18" charset="0"/>
              </a:rPr>
              <a:t>)*(1-sqrt(1-2.36*</a:t>
            </a:r>
            <a:r>
              <a:rPr lang="en-US" sz="1200" b="1" dirty="0" err="1">
                <a:solidFill>
                  <a:srgbClr val="0070C0"/>
                </a:solidFill>
                <a:latin typeface="Times New Roman" panose="02020603050405020304" pitchFamily="18" charset="0"/>
                <a:cs typeface="Times New Roman" panose="02020603050405020304" pitchFamily="18" charset="0"/>
              </a:rPr>
              <a:t>MuAv</a:t>
            </a:r>
            <a:r>
              <a:rPr lang="en-US" sz="1200" b="1" dirty="0">
                <a:solidFill>
                  <a:srgbClr val="0070C0"/>
                </a:solidFill>
                <a:latin typeface="Times New Roman" panose="02020603050405020304" pitchFamily="18" charset="0"/>
                <a:cs typeface="Times New Roman" panose="02020603050405020304" pitchFamily="18" charset="0"/>
              </a:rPr>
              <a:t>/(0.9*</a:t>
            </a:r>
            <a:r>
              <a:rPr lang="en-US" sz="1200" b="1" dirty="0" err="1">
                <a:solidFill>
                  <a:srgbClr val="0070C0"/>
                </a:solidFill>
                <a:latin typeface="Times New Roman" panose="02020603050405020304" pitchFamily="18" charset="0"/>
                <a:cs typeface="Times New Roman" panose="02020603050405020304" pitchFamily="18" charset="0"/>
              </a:rPr>
              <a:t>FcAv</a:t>
            </a:r>
            <a:r>
              <a:rPr lang="en-US" sz="1200" b="1" dirty="0">
                <a:solidFill>
                  <a:srgbClr val="0070C0"/>
                </a:solidFill>
                <a:latin typeface="Times New Roman" panose="02020603050405020304" pitchFamily="18" charset="0"/>
                <a:cs typeface="Times New Roman" panose="02020603050405020304" pitchFamily="18" charset="0"/>
              </a:rPr>
              <a:t>*</a:t>
            </a:r>
            <a:r>
              <a:rPr lang="en-US" sz="1200" b="1" dirty="0" err="1">
                <a:solidFill>
                  <a:srgbClr val="0070C0"/>
                </a:solidFill>
                <a:latin typeface="Times New Roman" panose="02020603050405020304" pitchFamily="18" charset="0"/>
                <a:cs typeface="Times New Roman" panose="02020603050405020304" pitchFamily="18" charset="0"/>
              </a:rPr>
              <a:t>Bw</a:t>
            </a:r>
            <a:r>
              <a:rPr lang="en-US" sz="1200" b="1" dirty="0">
                <a:solidFill>
                  <a:srgbClr val="0070C0"/>
                </a:solidFill>
                <a:latin typeface="Times New Roman" panose="02020603050405020304" pitchFamily="18" charset="0"/>
                <a:cs typeface="Times New Roman" panose="02020603050405020304" pitchFamily="18" charset="0"/>
              </a:rPr>
              <a:t>(i6)*(D(i7))^2)));</a:t>
            </a:r>
          </a:p>
          <a:p>
            <a:pPr algn="l"/>
            <a:r>
              <a:rPr lang="en-US" sz="1200" b="1" dirty="0">
                <a:solidFill>
                  <a:srgbClr val="0070C0"/>
                </a:solidFill>
                <a:latin typeface="Times New Roman" panose="02020603050405020304" pitchFamily="18" charset="0"/>
                <a:cs typeface="Times New Roman" panose="02020603050405020304" pitchFamily="18" charset="0"/>
              </a:rPr>
              <a:t>                          if rho &lt; 1.4/</a:t>
            </a:r>
            <a:r>
              <a:rPr lang="en-US" sz="1200" b="1" dirty="0" err="1">
                <a:solidFill>
                  <a:srgbClr val="0070C0"/>
                </a:solidFill>
                <a:latin typeface="Times New Roman" panose="02020603050405020304" pitchFamily="18" charset="0"/>
                <a:cs typeface="Times New Roman" panose="02020603050405020304" pitchFamily="18" charset="0"/>
              </a:rPr>
              <a:t>FyAv</a:t>
            </a:r>
            <a:r>
              <a:rPr lang="en-US" sz="1200" b="1" dirty="0">
                <a:solidFill>
                  <a:srgbClr val="0070C0"/>
                </a:solidFill>
                <a:latin typeface="Times New Roman" panose="02020603050405020304" pitchFamily="18" charset="0"/>
                <a:cs typeface="Times New Roman" panose="02020603050405020304" pitchFamily="18" charset="0"/>
              </a:rPr>
              <a:t> </a:t>
            </a:r>
          </a:p>
          <a:p>
            <a:pPr algn="l"/>
            <a:r>
              <a:rPr lang="en-US" sz="1200" b="1" dirty="0">
                <a:solidFill>
                  <a:srgbClr val="0070C0"/>
                </a:solidFill>
                <a:latin typeface="Times New Roman" panose="02020603050405020304" pitchFamily="18" charset="0"/>
                <a:cs typeface="Times New Roman" panose="02020603050405020304" pitchFamily="18" charset="0"/>
              </a:rPr>
              <a:t>                              rho = 1.4/</a:t>
            </a:r>
            <a:r>
              <a:rPr lang="en-US" sz="1200" b="1" dirty="0" err="1">
                <a:solidFill>
                  <a:srgbClr val="0070C0"/>
                </a:solidFill>
                <a:latin typeface="Times New Roman" panose="02020603050405020304" pitchFamily="18" charset="0"/>
                <a:cs typeface="Times New Roman" panose="02020603050405020304" pitchFamily="18" charset="0"/>
              </a:rPr>
              <a:t>FyAv</a:t>
            </a:r>
            <a:r>
              <a:rPr lang="en-US" sz="1200" b="1" dirty="0">
                <a:solidFill>
                  <a:srgbClr val="0070C0"/>
                </a:solidFill>
                <a:latin typeface="Times New Roman" panose="02020603050405020304" pitchFamily="18" charset="0"/>
                <a:cs typeface="Times New Roman" panose="02020603050405020304" pitchFamily="18" charset="0"/>
              </a:rPr>
              <a:t>;</a:t>
            </a:r>
          </a:p>
          <a:p>
            <a:pPr algn="l"/>
            <a:r>
              <a:rPr lang="en-US" sz="1200" b="1" dirty="0">
                <a:solidFill>
                  <a:srgbClr val="0070C0"/>
                </a:solidFill>
                <a:latin typeface="Times New Roman" panose="02020603050405020304" pitchFamily="18" charset="0"/>
                <a:cs typeface="Times New Roman" panose="02020603050405020304" pitchFamily="18" charset="0"/>
              </a:rPr>
              <a:t>                          end</a:t>
            </a:r>
          </a:p>
          <a:p>
            <a:pPr algn="l"/>
            <a:r>
              <a:rPr lang="en-US" sz="1200" b="1" dirty="0" smtClean="0">
                <a:solidFill>
                  <a:schemeClr val="tx1"/>
                </a:solidFill>
                <a:latin typeface="Times New Roman" panose="02020603050405020304" pitchFamily="18" charset="0"/>
                <a:cs typeface="Times New Roman" panose="02020603050405020304" pitchFamily="18" charset="0"/>
              </a:rPr>
              <a:t>                      </a:t>
            </a:r>
            <a:endParaRPr lang="en-US" sz="1200" b="1" dirty="0">
              <a:solidFill>
                <a:schemeClr val="tx1"/>
              </a:solidFill>
              <a:latin typeface="Times New Roman" panose="02020603050405020304" pitchFamily="18" charset="0"/>
              <a:cs typeface="Times New Roman" panose="02020603050405020304" pitchFamily="18" charset="0"/>
            </a:endParaRPr>
          </a:p>
          <a:p>
            <a:pPr algn="l"/>
            <a:endParaRPr lang="en-US" sz="1200"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809" y="0"/>
            <a:ext cx="4176876" cy="5262865"/>
          </a:xfrm>
          <a:prstGeom prst="rect">
            <a:avLst/>
          </a:prstGeom>
        </p:spPr>
      </p:pic>
    </p:spTree>
    <p:extLst>
      <p:ext uri="{BB962C8B-B14F-4D97-AF65-F5344CB8AC3E}">
        <p14:creationId xmlns:p14="http://schemas.microsoft.com/office/powerpoint/2010/main" val="25083953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565" y="464023"/>
            <a:ext cx="7766936" cy="573207"/>
          </a:xfrm>
        </p:spPr>
        <p:txBody>
          <a:bodyPr/>
          <a:lstStyle/>
          <a:p>
            <a:pPr algn="l" rtl="1"/>
            <a:r>
              <a:rPr lang="en-GB" sz="4000" dirty="0" smtClean="0"/>
              <a:t>Outlines: </a:t>
            </a:r>
            <a:endParaRPr lang="en-US" sz="4000" dirty="0"/>
          </a:p>
        </p:txBody>
      </p:sp>
      <p:sp>
        <p:nvSpPr>
          <p:cNvPr id="3" name="Subtitle 2"/>
          <p:cNvSpPr>
            <a:spLocks noGrp="1"/>
          </p:cNvSpPr>
          <p:nvPr>
            <p:ph type="subTitle" idx="1"/>
          </p:nvPr>
        </p:nvSpPr>
        <p:spPr>
          <a:xfrm>
            <a:off x="906565" y="1307633"/>
            <a:ext cx="7766936" cy="4410778"/>
          </a:xfrm>
        </p:spPr>
        <p:txBody>
          <a:bodyPr/>
          <a:lstStyle/>
          <a:p>
            <a:pPr marL="285750" indent="-285750" algn="l">
              <a:buFont typeface="Wingdings" panose="05000000000000000000" pitchFamily="2" charset="2"/>
              <a:buChar char="§"/>
            </a:pPr>
            <a:endParaRPr lang="en-GB" sz="2400" b="1" dirty="0" smtClean="0">
              <a:solidFill>
                <a:schemeClr val="tx1"/>
              </a:solidFill>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Introduction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Data Collection &amp; Analysis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Reliability Analysis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Modelling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Summery and Conclusion </a:t>
            </a:r>
          </a:p>
          <a:p>
            <a:pPr algn="l"/>
            <a:r>
              <a:rPr lang="en-GB" sz="2400" b="1" dirty="0" smtClean="0">
                <a:solidFill>
                  <a:schemeClr val="tx1"/>
                </a:solidFill>
                <a:latin typeface="Times New Roman" panose="02020603050405020304" pitchFamily="18" charset="0"/>
                <a:cs typeface="Times New Roman" panose="02020603050405020304" pitchFamily="18" charset="0"/>
              </a:rPr>
              <a:t> </a:t>
            </a:r>
            <a:endParaRPr lang="ar-SA" sz="2400" b="1" dirty="0" smtClean="0">
              <a:solidFill>
                <a:schemeClr val="tx1"/>
              </a:solidFill>
              <a:latin typeface="Times New Roman" panose="02020603050405020304" pitchFamily="18" charset="0"/>
              <a:cs typeface="Times New Roman" panose="02020603050405020304" pitchFamily="18" charset="0"/>
            </a:endParaRPr>
          </a:p>
          <a:p>
            <a:pPr algn="l" rtl="1"/>
            <a:endParaRPr lang="en-GB" dirty="0" smtClean="0"/>
          </a:p>
          <a:p>
            <a:pPr algn="l" rtl="1"/>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0" y="1132763"/>
            <a:ext cx="3671248" cy="3971499"/>
          </a:xfrm>
          <a:prstGeom prst="rect">
            <a:avLst/>
          </a:prstGeom>
        </p:spPr>
      </p:pic>
    </p:spTree>
    <p:extLst>
      <p:ext uri="{BB962C8B-B14F-4D97-AF65-F5344CB8AC3E}">
        <p14:creationId xmlns:p14="http://schemas.microsoft.com/office/powerpoint/2010/main" val="975206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5623" y="152654"/>
            <a:ext cx="7766936" cy="1362247"/>
          </a:xfrm>
        </p:spPr>
        <p:txBody>
          <a:bodyPr/>
          <a:lstStyle/>
          <a:p>
            <a:pPr algn="l"/>
            <a:r>
              <a:rPr lang="en-GB" sz="4000" dirty="0" smtClean="0"/>
              <a:t>Results from mat lap programming </a:t>
            </a:r>
            <a:endParaRPr lang="en-US" sz="4000" dirty="0"/>
          </a:p>
        </p:txBody>
      </p:sp>
      <p:sp>
        <p:nvSpPr>
          <p:cNvPr id="3" name="Subtitle 2"/>
          <p:cNvSpPr>
            <a:spLocks noGrp="1"/>
          </p:cNvSpPr>
          <p:nvPr>
            <p:ph type="subTitle" idx="1"/>
          </p:nvPr>
        </p:nvSpPr>
        <p:spPr>
          <a:xfrm>
            <a:off x="1507067" y="1951631"/>
            <a:ext cx="7766936" cy="3196102"/>
          </a:xfrm>
        </p:spPr>
        <p:txBody>
          <a:bodyPr/>
          <a:lstStyle/>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64525" y="1692323"/>
            <a:ext cx="9280478" cy="4872250"/>
          </a:xfrm>
          <a:prstGeom prst="rect">
            <a:avLst/>
          </a:prstGeom>
          <a:noFill/>
          <a:ln>
            <a:noFill/>
          </a:ln>
        </p:spPr>
      </p:pic>
    </p:spTree>
    <p:extLst>
      <p:ext uri="{BB962C8B-B14F-4D97-AF65-F5344CB8AC3E}">
        <p14:creationId xmlns:p14="http://schemas.microsoft.com/office/powerpoint/2010/main" val="954384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4930" y="371017"/>
            <a:ext cx="7766936" cy="638917"/>
          </a:xfrm>
        </p:spPr>
        <p:txBody>
          <a:bodyPr/>
          <a:lstStyle/>
          <a:p>
            <a:pPr algn="l"/>
            <a:r>
              <a:rPr lang="en-GB" sz="4000" dirty="0" smtClean="0"/>
              <a:t>Results :</a:t>
            </a:r>
            <a:endParaRPr lang="en-US" sz="4000" dirty="0"/>
          </a:p>
        </p:txBody>
      </p:sp>
      <p:sp>
        <p:nvSpPr>
          <p:cNvPr id="3" name="Subtitle 2"/>
          <p:cNvSpPr>
            <a:spLocks noGrp="1"/>
          </p:cNvSpPr>
          <p:nvPr>
            <p:ph type="subTitle" idx="1"/>
          </p:nvPr>
        </p:nvSpPr>
        <p:spPr>
          <a:xfrm>
            <a:off x="982639" y="1228299"/>
            <a:ext cx="8291364" cy="5349922"/>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As seen from the figure above, the data could be fitted by either Normal, Log-Normal, or </a:t>
            </a:r>
            <a:r>
              <a:rPr lang="en-US" sz="2000" b="1" dirty="0" err="1">
                <a:solidFill>
                  <a:schemeClr val="tx1"/>
                </a:solidFill>
                <a:latin typeface="Times New Roman" panose="02020603050405020304" pitchFamily="18" charset="0"/>
                <a:cs typeface="Times New Roman" panose="02020603050405020304" pitchFamily="18" charset="0"/>
              </a:rPr>
              <a:t>Waibill</a:t>
            </a:r>
            <a:r>
              <a:rPr lang="en-US" sz="2000" b="1" dirty="0">
                <a:solidFill>
                  <a:schemeClr val="tx1"/>
                </a:solidFill>
                <a:latin typeface="Times New Roman" panose="02020603050405020304" pitchFamily="18" charset="0"/>
                <a:cs typeface="Times New Roman" panose="02020603050405020304" pitchFamily="18" charset="0"/>
              </a:rPr>
              <a:t> distributions. The fitted distributions are used to obtain a design value for live, which is defined the 95-percentile. The 3 distributions produced approximately equal values for the 95-percentile with the log-normal giving slightly the biggest value of 1.21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/m2, while the Normal distribution produced 1.18, and the </a:t>
            </a:r>
            <a:r>
              <a:rPr lang="en-US" sz="2000" b="1" dirty="0" err="1">
                <a:solidFill>
                  <a:schemeClr val="tx1"/>
                </a:solidFill>
                <a:latin typeface="Times New Roman" panose="02020603050405020304" pitchFamily="18" charset="0"/>
                <a:cs typeface="Times New Roman" panose="02020603050405020304" pitchFamily="18" charset="0"/>
              </a:rPr>
              <a:t>Waibill</a:t>
            </a:r>
            <a:r>
              <a:rPr lang="en-US" sz="2000" b="1" dirty="0">
                <a:solidFill>
                  <a:schemeClr val="tx1"/>
                </a:solidFill>
                <a:latin typeface="Times New Roman" panose="02020603050405020304" pitchFamily="18" charset="0"/>
                <a:cs typeface="Times New Roman" panose="02020603050405020304" pitchFamily="18" charset="0"/>
              </a:rPr>
              <a:t> gave the smallest value of 1.17kN/m2. </a:t>
            </a:r>
          </a:p>
          <a:p>
            <a:pPr algn="l"/>
            <a:r>
              <a:rPr lang="en-US" sz="2000" b="1" dirty="0">
                <a:solidFill>
                  <a:schemeClr val="tx1"/>
                </a:solidFill>
                <a:latin typeface="Times New Roman" panose="02020603050405020304" pitchFamily="18" charset="0"/>
                <a:cs typeface="Times New Roman" panose="02020603050405020304" pitchFamily="18" charset="0"/>
              </a:rPr>
              <a:t>As a final decision, we took the Normal distribution to be representative for the statistical variation in live load values, and the design value of </a:t>
            </a:r>
            <a:r>
              <a:rPr lang="en-US" sz="2000" b="1" dirty="0" smtClean="0">
                <a:solidFill>
                  <a:schemeClr val="tx1"/>
                </a:solidFill>
                <a:latin typeface="Times New Roman" panose="02020603050405020304" pitchFamily="18" charset="0"/>
                <a:cs typeface="Times New Roman" panose="02020603050405020304" pitchFamily="18" charset="0"/>
              </a:rPr>
              <a:t>1.3kN/m</a:t>
            </a:r>
            <a:r>
              <a:rPr lang="en-US" sz="2000" b="1" baseline="30000" dirty="0" smtClean="0">
                <a:solidFill>
                  <a:schemeClr val="tx1"/>
                </a:solidFill>
                <a:latin typeface="Times New Roman" panose="02020603050405020304" pitchFamily="18" charset="0"/>
                <a:cs typeface="Times New Roman" panose="02020603050405020304" pitchFamily="18" charset="0"/>
              </a:rPr>
              <a:t>2</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is assumed. The mean value and standard deviation for the Normal distribution was 0.95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a:solidFill>
                  <a:schemeClr val="tx1"/>
                </a:solidFill>
                <a:latin typeface="Times New Roman" panose="02020603050405020304" pitchFamily="18" charset="0"/>
                <a:cs typeface="Times New Roman" panose="02020603050405020304" pitchFamily="18" charset="0"/>
              </a:rPr>
              <a:t> and 0.2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a:solidFill>
                  <a:schemeClr val="tx1"/>
                </a:solidFill>
                <a:latin typeface="Times New Roman" panose="02020603050405020304" pitchFamily="18" charset="0"/>
                <a:cs typeface="Times New Roman" panose="02020603050405020304" pitchFamily="18" charset="0"/>
              </a:rPr>
              <a:t>, respectively. </a:t>
            </a:r>
          </a:p>
          <a:p>
            <a:pPr algn="l"/>
            <a:r>
              <a:rPr lang="en-US" sz="2000" b="1" dirty="0">
                <a:solidFill>
                  <a:schemeClr val="tx1"/>
                </a:solidFill>
                <a:latin typeface="Times New Roman" panose="02020603050405020304" pitchFamily="18" charset="0"/>
                <a:cs typeface="Times New Roman" panose="02020603050405020304" pitchFamily="18" charset="0"/>
              </a:rPr>
              <a:t>The results above give a coefficient of variation COV = 0.2/0.95 = 0.21. This value of COV is not far from the values used in literature. Even though, the value for live load is noticeably smaller than the value specified in the ASCE (1.96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smtClean="0">
                <a:solidFill>
                  <a:schemeClr val="tx1"/>
                </a:solidFill>
                <a:latin typeface="Times New Roman" panose="02020603050405020304" pitchFamily="18" charset="0"/>
                <a:cs typeface="Times New Roman" panose="02020603050405020304" pitchFamily="18" charset="0"/>
              </a:rPr>
              <a:t>).</a:t>
            </a:r>
            <a:endParaRPr lang="en-US" dirty="0"/>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1296" y="245660"/>
            <a:ext cx="3109813" cy="3289109"/>
          </a:xfrm>
          <a:prstGeom prst="rect">
            <a:avLst/>
          </a:prstGeom>
        </p:spPr>
      </p:pic>
    </p:spTree>
    <p:extLst>
      <p:ext uri="{BB962C8B-B14F-4D97-AF65-F5344CB8AC3E}">
        <p14:creationId xmlns:p14="http://schemas.microsoft.com/office/powerpoint/2010/main" val="534277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1849" y="218364"/>
            <a:ext cx="7766936" cy="1883391"/>
          </a:xfrm>
        </p:spPr>
        <p:txBody>
          <a:bodyPr/>
          <a:lstStyle/>
          <a:p>
            <a:pPr algn="l"/>
            <a:r>
              <a:rPr lang="en-GB" sz="4000" b="1" cap="all" dirty="0"/>
              <a:t>APPLICATION of </a:t>
            </a:r>
            <a:r>
              <a:rPr lang="en-GB" sz="4000" b="1" cap="all" dirty="0" smtClean="0"/>
              <a:t>reliability </a:t>
            </a:r>
            <a:r>
              <a:rPr lang="en-GB" sz="4000" b="1" cap="all" dirty="0"/>
              <a:t>ANAALYSIS CASE study</a:t>
            </a:r>
            <a:r>
              <a:rPr lang="en-US" sz="4000" b="1" cap="all" dirty="0"/>
              <a:t/>
            </a:r>
            <a:br>
              <a:rPr lang="en-US" sz="4000" b="1" cap="all" dirty="0"/>
            </a:br>
            <a:endParaRPr lang="en-US" sz="4000" dirty="0"/>
          </a:p>
        </p:txBody>
      </p:sp>
      <p:sp>
        <p:nvSpPr>
          <p:cNvPr id="3" name="Subtitle 2"/>
          <p:cNvSpPr>
            <a:spLocks noGrp="1"/>
          </p:cNvSpPr>
          <p:nvPr>
            <p:ph type="subTitle" idx="1"/>
          </p:nvPr>
        </p:nvSpPr>
        <p:spPr>
          <a:xfrm>
            <a:off x="559559" y="1992574"/>
            <a:ext cx="8673502" cy="3944203"/>
          </a:xfrm>
        </p:spPr>
        <p:txBody>
          <a:bodyPr>
            <a:normAutofit lnSpcReduction="10000"/>
          </a:bodyPr>
          <a:lstStyle/>
          <a:p>
            <a:pPr lvl="0" algn="l" defTabSz="914400" eaLnBrk="0" fontAlgn="base" hangingPunct="0">
              <a:spcBef>
                <a:spcPct val="0"/>
              </a:spcBef>
              <a:spcAft>
                <a:spcPct val="0"/>
              </a:spcAft>
              <a:buClrTx/>
              <a:buSzTx/>
            </a:pP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objective for the selection of this school were</a:t>
            </a:r>
            <a:r>
              <a:rPr lang="en-GB" sz="20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lvl="0" algn="l" defTabSz="914400" eaLnBrk="0" fontAlgn="base" hangingPunct="0">
              <a:spcBef>
                <a:spcPct val="0"/>
              </a:spcBef>
              <a:spcAft>
                <a:spcPct val="0"/>
              </a:spcAft>
              <a:buClrTx/>
              <a:buSzTx/>
            </a:pPr>
            <a:endParaRPr lang="en-US" sz="2000" b="1" dirty="0">
              <a:solidFill>
                <a:schemeClr val="tx1"/>
              </a:solidFill>
            </a:endParaRPr>
          </a:p>
          <a:p>
            <a:pPr marL="342900" lvl="0" indent="-342900" algn="l" defTabSz="914400" eaLnBrk="0" fontAlgn="base" hangingPunct="0">
              <a:spcBef>
                <a:spcPct val="0"/>
              </a:spcBef>
              <a:spcAft>
                <a:spcPct val="0"/>
              </a:spcAft>
              <a:buClrTx/>
              <a:buSzTx/>
              <a:buFont typeface="Wingdings" panose="05000000000000000000" pitchFamily="2" charset="2"/>
              <a:buChar char="q"/>
            </a:pPr>
            <a:r>
              <a:rPr lang="en-GB" sz="20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a:t>
            </a: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availability of plans and drawings from municipality.</a:t>
            </a:r>
            <a:endParaRPr lang="en-US" sz="2000" b="1" dirty="0">
              <a:solidFill>
                <a:schemeClr val="tx1"/>
              </a:solidFill>
            </a:endParaRPr>
          </a:p>
          <a:p>
            <a:pPr marL="342900" lvl="0" indent="-342900" algn="l" defTabSz="914400" eaLnBrk="0" fontAlgn="base" hangingPunct="0">
              <a:spcBef>
                <a:spcPct val="0"/>
              </a:spcBef>
              <a:spcAft>
                <a:spcPct val="0"/>
              </a:spcAft>
              <a:buClrTx/>
              <a:buSzTx/>
              <a:buFont typeface="Wingdings" panose="05000000000000000000" pitchFamily="2" charset="2"/>
              <a:buChar char="q"/>
            </a:pPr>
            <a:r>
              <a:rPr lang="en-GB" sz="20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area of the all classes are the same as the sample that was taken in this case study.</a:t>
            </a:r>
            <a:endParaRPr lang="en-US" sz="2000" b="1" dirty="0" smtClean="0">
              <a:solidFill>
                <a:schemeClr val="tx1"/>
              </a:solidFill>
            </a:endParaRPr>
          </a:p>
          <a:p>
            <a:pPr marL="342900" lvl="0" indent="-342900" algn="l" defTabSz="914400" eaLnBrk="0" fontAlgn="base" hangingPunct="0">
              <a:spcBef>
                <a:spcPct val="0"/>
              </a:spcBef>
              <a:spcAft>
                <a:spcPct val="0"/>
              </a:spcAft>
              <a:buClrTx/>
              <a:buSzTx/>
              <a:buFont typeface="Wingdings" panose="05000000000000000000" pitchFamily="2" charset="2"/>
              <a:buChar char="q"/>
            </a:pPr>
            <a:r>
              <a:rPr lang="en-GB" sz="20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a:t>
            </a: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availability of the analysis and design assumptions .for example, the value of live load = 4 </a:t>
            </a:r>
            <a:r>
              <a:rPr lang="en-GB" sz="2000" b="1"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kN</a:t>
            </a: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a:t>
            </a:r>
            <a:r>
              <a:rPr lang="en-GB" sz="2000" b="1" baseline="30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a:t>
            </a: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en-US" sz="2000" b="1" dirty="0">
              <a:solidFill>
                <a:schemeClr val="tx1"/>
              </a:solidFill>
            </a:endParaRPr>
          </a:p>
          <a:p>
            <a:pPr marL="342900" lvl="0" indent="-342900" algn="l" defTabSz="914400" eaLnBrk="0" fontAlgn="base" hangingPunct="0">
              <a:spcBef>
                <a:spcPct val="0"/>
              </a:spcBef>
              <a:spcAft>
                <a:spcPct val="0"/>
              </a:spcAft>
              <a:buClrTx/>
              <a:buSzTx/>
              <a:buFont typeface="Wingdings" panose="05000000000000000000" pitchFamily="2" charset="2"/>
              <a:buChar char="q"/>
            </a:pPr>
            <a:r>
              <a:rPr lang="en-GB"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simplicity of the plan view and layout. Since we used this case study to evaluate the impact of this project</a:t>
            </a:r>
            <a:r>
              <a:rPr lang="en-GB" sz="20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l" defTabSz="914400" eaLnBrk="0" fontAlgn="base" hangingPunct="0">
              <a:spcBef>
                <a:spcPct val="0"/>
              </a:spcBef>
              <a:spcAft>
                <a:spcPct val="0"/>
              </a:spcAft>
              <a:buClrTx/>
              <a:buSzTx/>
              <a:buFont typeface="Wingdings" panose="05000000000000000000" pitchFamily="2" charset="2"/>
              <a:buChar char="q"/>
            </a:pPr>
            <a:r>
              <a:rPr lang="en-GB" sz="2000" b="1" dirty="0" smtClean="0">
                <a:solidFill>
                  <a:schemeClr val="tx1"/>
                </a:solidFill>
                <a:latin typeface="Times New Roman" panose="02020603050405020304" pitchFamily="18" charset="0"/>
                <a:cs typeface="Times New Roman" panose="02020603050405020304" pitchFamily="18" charset="0"/>
              </a:rPr>
              <a:t>To </a:t>
            </a:r>
            <a:r>
              <a:rPr lang="en-GB" sz="2000" b="1" dirty="0">
                <a:solidFill>
                  <a:schemeClr val="tx1"/>
                </a:solidFill>
                <a:latin typeface="Times New Roman" panose="02020603050405020304" pitchFamily="18" charset="0"/>
                <a:cs typeface="Times New Roman" panose="02020603050405020304" pitchFamily="18" charset="0"/>
              </a:rPr>
              <a:t>do a quantity survey for the beams and slabs and measure the effectiveness of reduction the live load and its factor. </a:t>
            </a:r>
            <a:endParaRPr lang="en-US" sz="2000" b="1" dirty="0">
              <a:solidFill>
                <a:schemeClr val="tx1"/>
              </a:solidFill>
              <a:latin typeface="Times New Roman" panose="02020603050405020304" pitchFamily="18" charset="0"/>
              <a:cs typeface="Times New Roman" panose="02020603050405020304" pitchFamily="18" charset="0"/>
            </a:endParaRPr>
          </a:p>
          <a:p>
            <a:pPr lvl="0" algn="l" defTabSz="914400" eaLnBrk="0" fontAlgn="base" hangingPunct="0">
              <a:spcBef>
                <a:spcPct val="0"/>
              </a:spcBef>
              <a:spcAft>
                <a:spcPct val="0"/>
              </a:spcAft>
              <a:buClrTx/>
              <a:buSzTx/>
              <a:buFontTx/>
              <a:buChar char="•"/>
            </a:pPr>
            <a:endParaRPr lang="en-US" sz="2000" b="1" dirty="0">
              <a:solidFill>
                <a:schemeClr val="tx1"/>
              </a:solidFill>
            </a:endParaRPr>
          </a:p>
          <a:p>
            <a:pPr algn="l" defTabSz="914400" eaLnBrk="0" fontAlgn="base" hangingPunct="0">
              <a:spcBef>
                <a:spcPct val="0"/>
              </a:spcBef>
              <a:spcAft>
                <a:spcPct val="0"/>
              </a:spcAft>
              <a:buClrTx/>
              <a:buSzTx/>
            </a:pPr>
            <a:r>
              <a:rPr lang="en-GB" sz="2000" b="1" dirty="0">
                <a:solidFill>
                  <a:schemeClr val="tx1"/>
                </a:solidFill>
              </a:rPr>
              <a:t> </a:t>
            </a:r>
            <a:endParaRPr lang="en-US" sz="2800" b="1" dirty="0">
              <a:solidFill>
                <a:schemeClr val="tx1"/>
              </a:solidFill>
              <a:latin typeface="Arial" panose="020B0604020202020204" pitchFamily="34" charset="0"/>
            </a:endParaRPr>
          </a:p>
          <a:p>
            <a:pPr algn="l"/>
            <a:endParaRPr lang="en-US" dirty="0"/>
          </a:p>
        </p:txBody>
      </p:sp>
    </p:spTree>
    <p:extLst>
      <p:ext uri="{BB962C8B-B14F-4D97-AF65-F5344CB8AC3E}">
        <p14:creationId xmlns:p14="http://schemas.microsoft.com/office/powerpoint/2010/main" val="26436097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678" y="152653"/>
            <a:ext cx="7766936" cy="748099"/>
          </a:xfrm>
        </p:spPr>
        <p:txBody>
          <a:bodyPr/>
          <a:lstStyle/>
          <a:p>
            <a:pPr algn="l"/>
            <a:r>
              <a:rPr lang="en-GB" sz="4000" dirty="0" smtClean="0"/>
              <a:t>Case study </a:t>
            </a:r>
            <a:endParaRPr lang="en-US" sz="4000" dirty="0"/>
          </a:p>
        </p:txBody>
      </p:sp>
      <p:sp>
        <p:nvSpPr>
          <p:cNvPr id="3" name="Subtitle 2"/>
          <p:cNvSpPr>
            <a:spLocks noGrp="1"/>
          </p:cNvSpPr>
          <p:nvPr>
            <p:ph type="subTitle" idx="1"/>
          </p:nvPr>
        </p:nvSpPr>
        <p:spPr/>
        <p:txBody>
          <a:bodyPr/>
          <a:lstStyle/>
          <a:p>
            <a:endParaRPr lang="en-US"/>
          </a:p>
        </p:txBody>
      </p:sp>
      <p:pic>
        <p:nvPicPr>
          <p:cNvPr id="4" name="Picture 3" descr="C:\Users\Loay\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491319" y="1105469"/>
            <a:ext cx="10481481" cy="5363570"/>
          </a:xfrm>
          <a:prstGeom prst="rect">
            <a:avLst/>
          </a:prstGeom>
          <a:noFill/>
          <a:ln>
            <a:noFill/>
          </a:ln>
        </p:spPr>
      </p:pic>
    </p:spTree>
    <p:extLst>
      <p:ext uri="{BB962C8B-B14F-4D97-AF65-F5344CB8AC3E}">
        <p14:creationId xmlns:p14="http://schemas.microsoft.com/office/powerpoint/2010/main" val="3312398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2101" y="98063"/>
            <a:ext cx="7766936" cy="925520"/>
          </a:xfrm>
        </p:spPr>
        <p:txBody>
          <a:bodyPr/>
          <a:lstStyle/>
          <a:p>
            <a:pPr algn="l"/>
            <a:r>
              <a:rPr lang="en-GB" sz="4000" dirty="0" smtClean="0"/>
              <a:t>As-built data </a:t>
            </a:r>
            <a:endParaRPr lang="en-US" sz="40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002101" y="1023583"/>
                <a:ext cx="8892526" cy="5691116"/>
              </a:xfrm>
            </p:spPr>
            <p:txBody>
              <a:bodyPr>
                <a:normAutofit/>
              </a:bodyPr>
              <a:lstStyle/>
              <a:p>
                <a:pPr algn="l"/>
                <a:r>
                  <a:rPr lang="en-US" sz="2000" b="1" dirty="0" smtClean="0">
                    <a:solidFill>
                      <a:schemeClr val="tx1"/>
                    </a:solidFill>
                    <a:latin typeface="Times New Roman" panose="02020603050405020304" pitchFamily="18" charset="0"/>
                    <a:cs typeface="Times New Roman" panose="02020603050405020304" pitchFamily="18" charset="0"/>
                  </a:rPr>
                  <a:t>Assumption to design from municipality:</a:t>
                </a: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Concrete for Beams, Columns &amp;Slabs,</a:t>
                </a:r>
                <a14:m>
                  <m:oMath xmlns:m="http://schemas.openxmlformats.org/officeDocument/2006/math">
                    <m:sSub>
                      <m:sSubPr>
                        <m:ctrlPr>
                          <a:rPr lang="en-US" sz="2000" b="1" i="1">
                            <a:solidFill>
                              <a:schemeClr val="tx1"/>
                            </a:solidFill>
                            <a:latin typeface="Cambria Math" panose="02040503050406030204" pitchFamily="18" charset="0"/>
                          </a:rPr>
                        </m:ctrlPr>
                      </m:sSubPr>
                      <m:e>
                        <m:acc>
                          <m:accPr>
                            <m:chr m:val="́"/>
                            <m:ctrlPr>
                              <a:rPr lang="en-US" sz="2000" b="1" i="1">
                                <a:solidFill>
                                  <a:schemeClr val="tx1"/>
                                </a:solidFill>
                                <a:latin typeface="Cambria Math" panose="02040503050406030204" pitchFamily="18" charset="0"/>
                              </a:rPr>
                            </m:ctrlPr>
                          </m:accPr>
                          <m:e>
                            <m:r>
                              <a:rPr lang="en-US" sz="2000" b="1" i="1">
                                <a:solidFill>
                                  <a:schemeClr val="tx1"/>
                                </a:solidFill>
                                <a:latin typeface="Cambria Math" panose="02040503050406030204" pitchFamily="18" charset="0"/>
                              </a:rPr>
                              <m:t>𝒇</m:t>
                            </m:r>
                          </m:e>
                        </m:acc>
                      </m:e>
                      <m:sub>
                        <m:r>
                          <a:rPr lang="en-US" sz="2000" b="1" i="1">
                            <a:solidFill>
                              <a:schemeClr val="tx1"/>
                            </a:solidFill>
                            <a:latin typeface="Cambria Math" panose="02040503050406030204" pitchFamily="18" charset="0"/>
                          </a:rPr>
                          <m:t>𝒄</m:t>
                        </m:r>
                      </m:sub>
                    </m:sSub>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𝟐𝟒</m:t>
                    </m:r>
                    <m:r>
                      <a:rPr lang="en-US" sz="2000" b="1" i="1">
                        <a:solidFill>
                          <a:schemeClr val="tx1"/>
                        </a:solidFill>
                        <a:latin typeface="Cambria Math" panose="02040503050406030204" pitchFamily="18" charset="0"/>
                      </a:rPr>
                      <m:t> </m:t>
                    </m:r>
                    <m:r>
                      <a:rPr lang="en-US" sz="2000" b="1" i="1">
                        <a:solidFill>
                          <a:schemeClr val="tx1"/>
                        </a:solidFill>
                        <a:latin typeface="Cambria Math" panose="02040503050406030204" pitchFamily="18" charset="0"/>
                      </a:rPr>
                      <m:t>𝑴𝑷𝒂</m:t>
                    </m:r>
                  </m:oMath>
                </a14:m>
                <a:r>
                  <a:rPr lang="en-US" sz="2000" b="1" dirty="0">
                    <a:solidFill>
                      <a:schemeClr val="tx1"/>
                    </a:solidFill>
                    <a:latin typeface="Times New Roman" panose="02020603050405020304" pitchFamily="18" charset="0"/>
                    <a:cs typeface="Times New Roman" panose="02020603050405020304" pitchFamily="18" charset="0"/>
                  </a:rPr>
                  <a:t>.</a:t>
                </a: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Unit weight of concrete = 25 KN/m</a:t>
                </a:r>
                <a:r>
                  <a:rPr lang="en-US" sz="2000" b="1" baseline="30000" dirty="0">
                    <a:solidFill>
                      <a:schemeClr val="tx1"/>
                    </a:solidFill>
                    <a:latin typeface="Times New Roman" panose="02020603050405020304" pitchFamily="18" charset="0"/>
                    <a:cs typeface="Times New Roman" panose="02020603050405020304" pitchFamily="18" charset="0"/>
                  </a:rPr>
                  <a:t>3</a:t>
                </a:r>
                <a:endParaRPr lang="en-US" sz="2000" b="1" dirty="0">
                  <a:solidFill>
                    <a:schemeClr val="tx1"/>
                  </a:solidFill>
                  <a:latin typeface="Times New Roman" panose="02020603050405020304" pitchFamily="18" charset="0"/>
                  <a:cs typeface="Times New Roman" panose="02020603050405020304" pitchFamily="18" charset="0"/>
                </a:endParaRP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Steel for Reinforcing Bars and Shear Reinforcement, </a:t>
                </a:r>
                <a:r>
                  <a:rPr lang="en-US" sz="2000" b="1" dirty="0" err="1">
                    <a:solidFill>
                      <a:schemeClr val="tx1"/>
                    </a:solidFill>
                    <a:latin typeface="Times New Roman" panose="02020603050405020304" pitchFamily="18" charset="0"/>
                    <a:cs typeface="Times New Roman" panose="02020603050405020304" pitchFamily="18" charset="0"/>
                  </a:rPr>
                  <a:t>Fy</a:t>
                </a:r>
                <a:r>
                  <a:rPr lang="en-US" sz="2000" b="1" dirty="0">
                    <a:solidFill>
                      <a:schemeClr val="tx1"/>
                    </a:solidFill>
                    <a:latin typeface="Times New Roman" panose="02020603050405020304" pitchFamily="18" charset="0"/>
                    <a:cs typeface="Times New Roman" panose="02020603050405020304" pitchFamily="18" charset="0"/>
                  </a:rPr>
                  <a:t>= 420MPa.</a:t>
                </a: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Superimposed dead load is the gravity load of non-structural parts of the building, Superimposed dead load= 4.5KN/m</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a:t>
                </a: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Live loads are those loads produced by the use and occupancy of the building or other structure and do not include construction or environmental load such as wind load, snow load, rain load, earthquake load, ﬂood load, or dead load, Live load= 4 KN/m</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a:t>
                </a:r>
              </a:p>
              <a:p>
                <a:pPr marL="457200" lvl="0" indent="-457200" algn="l" fontAlgn="base">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Columns: 300*600mm.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002101" y="1023583"/>
                <a:ext cx="8892526" cy="5691116"/>
              </a:xfrm>
              <a:blipFill rotWithShape="0">
                <a:blip r:embed="rId2"/>
                <a:stretch>
                  <a:fillRect l="-685" t="-643"/>
                </a:stretch>
              </a:blipFill>
            </p:spPr>
            <p:txBody>
              <a:bodyPr/>
              <a:lstStyle/>
              <a:p>
                <a:r>
                  <a:rPr lang="en-US">
                    <a:noFill/>
                  </a:rPr>
                  <a:t> </a:t>
                </a:r>
              </a:p>
            </p:txBody>
          </p:sp>
        </mc:Fallback>
      </mc:AlternateContent>
    </p:spTree>
    <p:extLst>
      <p:ext uri="{BB962C8B-B14F-4D97-AF65-F5344CB8AC3E}">
        <p14:creationId xmlns:p14="http://schemas.microsoft.com/office/powerpoint/2010/main" val="3712105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4" y="111711"/>
            <a:ext cx="7766936" cy="816337"/>
          </a:xfrm>
        </p:spPr>
        <p:txBody>
          <a:bodyPr/>
          <a:lstStyle/>
          <a:p>
            <a:pPr algn="l"/>
            <a:r>
              <a:rPr lang="en-GB" sz="4000" dirty="0" smtClean="0"/>
              <a:t>As-built data </a:t>
            </a:r>
            <a:endParaRPr lang="en-US" sz="4000" dirty="0"/>
          </a:p>
        </p:txBody>
      </p:sp>
      <p:sp>
        <p:nvSpPr>
          <p:cNvPr id="3" name="Subtitle 2"/>
          <p:cNvSpPr>
            <a:spLocks noGrp="1"/>
          </p:cNvSpPr>
          <p:nvPr>
            <p:ph type="subTitle" idx="1"/>
          </p:nvPr>
        </p:nvSpPr>
        <p:spPr>
          <a:xfrm>
            <a:off x="729144" y="1173707"/>
            <a:ext cx="8544859" cy="5008729"/>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The structural system for the slab was one way ribbed slap, as shown below:</a:t>
            </a:r>
          </a:p>
        </p:txBody>
      </p:sp>
      <p:pic>
        <p:nvPicPr>
          <p:cNvPr id="4" name="Picture 3" descr="C:\Users\Loay\Desktop\3.PNG"/>
          <p:cNvPicPr/>
          <p:nvPr/>
        </p:nvPicPr>
        <p:blipFill>
          <a:blip r:embed="rId2">
            <a:extLst>
              <a:ext uri="{28A0092B-C50C-407E-A947-70E740481C1C}">
                <a14:useLocalDpi xmlns:a14="http://schemas.microsoft.com/office/drawing/2010/main" val="0"/>
              </a:ext>
            </a:extLst>
          </a:blip>
          <a:srcRect/>
          <a:stretch>
            <a:fillRect/>
          </a:stretch>
        </p:blipFill>
        <p:spPr bwMode="auto">
          <a:xfrm>
            <a:off x="729144" y="1651379"/>
            <a:ext cx="10830510" cy="4776716"/>
          </a:xfrm>
          <a:prstGeom prst="rect">
            <a:avLst/>
          </a:prstGeom>
          <a:noFill/>
          <a:ln>
            <a:noFill/>
          </a:ln>
        </p:spPr>
      </p:pic>
    </p:spTree>
    <p:extLst>
      <p:ext uri="{BB962C8B-B14F-4D97-AF65-F5344CB8AC3E}">
        <p14:creationId xmlns:p14="http://schemas.microsoft.com/office/powerpoint/2010/main" val="41502856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7" y="166301"/>
            <a:ext cx="7766936" cy="775394"/>
          </a:xfrm>
        </p:spPr>
        <p:txBody>
          <a:bodyPr/>
          <a:lstStyle/>
          <a:p>
            <a:pPr algn="l"/>
            <a:r>
              <a:rPr lang="en-GB" sz="4000" dirty="0" smtClean="0"/>
              <a:t>As-built data </a:t>
            </a:r>
            <a:endParaRPr lang="en-US" sz="4000" dirty="0"/>
          </a:p>
        </p:txBody>
      </p:sp>
      <p:sp>
        <p:nvSpPr>
          <p:cNvPr id="3" name="Subtitle 2"/>
          <p:cNvSpPr>
            <a:spLocks noGrp="1"/>
          </p:cNvSpPr>
          <p:nvPr>
            <p:ph type="subTitle" idx="1"/>
          </p:nvPr>
        </p:nvSpPr>
        <p:spPr>
          <a:xfrm>
            <a:off x="7457490" y="966452"/>
            <a:ext cx="3801912" cy="548450"/>
          </a:xfrm>
        </p:spPr>
        <p:txBody>
          <a:bodyPr/>
          <a:lstStyle/>
          <a:p>
            <a:pPr algn="l"/>
            <a:r>
              <a:rPr lang="en-GB" sz="2000" b="1" dirty="0">
                <a:solidFill>
                  <a:schemeClr val="tx1"/>
                </a:solidFill>
                <a:latin typeface="Times New Roman" panose="02020603050405020304" pitchFamily="18" charset="0"/>
                <a:cs typeface="Times New Roman" panose="02020603050405020304" pitchFamily="18" charset="0"/>
              </a:rPr>
              <a:t>Example for a beam details:</a:t>
            </a:r>
            <a:endParaRPr lang="en-US" sz="2000" b="1"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4" name="Picture 3" descr="G:\1.PNG"/>
          <p:cNvPicPr/>
          <p:nvPr/>
        </p:nvPicPr>
        <p:blipFill>
          <a:blip r:embed="rId2">
            <a:extLst>
              <a:ext uri="{28A0092B-C50C-407E-A947-70E740481C1C}">
                <a14:useLocalDpi xmlns:a14="http://schemas.microsoft.com/office/drawing/2010/main" val="0"/>
              </a:ext>
            </a:extLst>
          </a:blip>
          <a:srcRect/>
          <a:stretch>
            <a:fillRect/>
          </a:stretch>
        </p:blipFill>
        <p:spPr bwMode="auto">
          <a:xfrm>
            <a:off x="0" y="1514902"/>
            <a:ext cx="6785519" cy="5213443"/>
          </a:xfrm>
          <a:prstGeom prst="rect">
            <a:avLst/>
          </a:prstGeom>
          <a:noFill/>
          <a:ln>
            <a:noFill/>
          </a:ln>
        </p:spPr>
      </p:pic>
      <p:pic>
        <p:nvPicPr>
          <p:cNvPr id="5" name="Picture 4" descr="C:\Users\Loay\Desktop\6.PNG"/>
          <p:cNvPicPr/>
          <p:nvPr/>
        </p:nvPicPr>
        <p:blipFill>
          <a:blip r:embed="rId3">
            <a:extLst>
              <a:ext uri="{28A0092B-C50C-407E-A947-70E740481C1C}">
                <a14:useLocalDpi xmlns:a14="http://schemas.microsoft.com/office/drawing/2010/main" val="0"/>
              </a:ext>
            </a:extLst>
          </a:blip>
          <a:srcRect/>
          <a:stretch>
            <a:fillRect/>
          </a:stretch>
        </p:blipFill>
        <p:spPr bwMode="auto">
          <a:xfrm>
            <a:off x="6935644" y="1753807"/>
            <a:ext cx="5732145" cy="4162425"/>
          </a:xfrm>
          <a:prstGeom prst="rect">
            <a:avLst/>
          </a:prstGeom>
          <a:noFill/>
          <a:ln>
            <a:noFill/>
          </a:ln>
        </p:spPr>
      </p:pic>
    </p:spTree>
    <p:extLst>
      <p:ext uri="{BB962C8B-B14F-4D97-AF65-F5344CB8AC3E}">
        <p14:creationId xmlns:p14="http://schemas.microsoft.com/office/powerpoint/2010/main" val="40443627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2100" y="207245"/>
            <a:ext cx="7766936" cy="761747"/>
          </a:xfrm>
        </p:spPr>
        <p:txBody>
          <a:bodyPr/>
          <a:lstStyle/>
          <a:p>
            <a:pPr algn="l"/>
            <a:r>
              <a:rPr lang="en-GB" sz="4000" dirty="0" smtClean="0"/>
              <a:t>As- built data </a:t>
            </a:r>
            <a:endParaRPr lang="en-US" sz="4000" dirty="0"/>
          </a:p>
        </p:txBody>
      </p:sp>
      <p:sp>
        <p:nvSpPr>
          <p:cNvPr id="3" name="Subtitle 2"/>
          <p:cNvSpPr>
            <a:spLocks noGrp="1"/>
          </p:cNvSpPr>
          <p:nvPr>
            <p:ph type="subTitle" idx="1"/>
          </p:nvPr>
        </p:nvSpPr>
        <p:spPr>
          <a:xfrm>
            <a:off x="1507067" y="1255595"/>
            <a:ext cx="7766936" cy="3892138"/>
          </a:xfrm>
        </p:spPr>
        <p:txBody>
          <a:bodyPr/>
          <a:lstStyle/>
          <a:p>
            <a:pPr algn="l"/>
            <a:r>
              <a:rPr lang="en-US" sz="2000" dirty="0">
                <a:solidFill>
                  <a:schemeClr val="tx1"/>
                </a:solidFill>
                <a:latin typeface="Times New Roman" panose="02020603050405020304" pitchFamily="18" charset="0"/>
                <a:cs typeface="Times New Roman" panose="02020603050405020304" pitchFamily="18" charset="0"/>
              </a:rPr>
              <a:t>Quantity surveying for as built design</a:t>
            </a:r>
            <a:r>
              <a:rPr lang="en-US" sz="2000" dirty="0" smtClean="0">
                <a:solidFill>
                  <a:schemeClr val="tx1"/>
                </a:solidFill>
                <a:latin typeface="Times New Roman" panose="02020603050405020304" pitchFamily="18" charset="0"/>
                <a:cs typeface="Times New Roman" panose="02020603050405020304" pitchFamily="18" charset="0"/>
              </a:rPr>
              <a:t>:</a:t>
            </a:r>
          </a:p>
          <a:p>
            <a:pPr algn="l"/>
            <a:endParaRPr lang="en-US" sz="2000"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4" name="صورة 4" descr="5.PNG"/>
          <p:cNvPicPr/>
          <p:nvPr/>
        </p:nvPicPr>
        <p:blipFill>
          <a:blip r:embed="rId2"/>
          <a:stretch>
            <a:fillRect/>
          </a:stretch>
        </p:blipFill>
        <p:spPr>
          <a:xfrm>
            <a:off x="1831561" y="2225659"/>
            <a:ext cx="6108013" cy="3208677"/>
          </a:xfrm>
          <a:prstGeom prst="rect">
            <a:avLst/>
          </a:prstGeom>
        </p:spPr>
      </p:pic>
    </p:spTree>
    <p:extLst>
      <p:ext uri="{BB962C8B-B14F-4D97-AF65-F5344CB8AC3E}">
        <p14:creationId xmlns:p14="http://schemas.microsoft.com/office/powerpoint/2010/main" val="28660318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1974" y="125358"/>
            <a:ext cx="7766936" cy="857281"/>
          </a:xfrm>
        </p:spPr>
        <p:txBody>
          <a:bodyPr/>
          <a:lstStyle/>
          <a:p>
            <a:pPr algn="l"/>
            <a:r>
              <a:rPr lang="en-GB" sz="4000" dirty="0" smtClean="0"/>
              <a:t>Modelling </a:t>
            </a:r>
            <a:endParaRPr lang="en-US" sz="4000" dirty="0"/>
          </a:p>
        </p:txBody>
      </p:sp>
      <p:sp>
        <p:nvSpPr>
          <p:cNvPr id="3" name="Subtitle 2"/>
          <p:cNvSpPr>
            <a:spLocks noGrp="1"/>
          </p:cNvSpPr>
          <p:nvPr>
            <p:ph type="subTitle" idx="1"/>
          </p:nvPr>
        </p:nvSpPr>
        <p:spPr>
          <a:xfrm>
            <a:off x="1152225" y="1230827"/>
            <a:ext cx="7766936" cy="5227092"/>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This loads were from municipality as assumption, </a:t>
            </a:r>
          </a:p>
          <a:p>
            <a:pPr marL="457200" indent="-457200" algn="l">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The total dead load is 9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 and the live load is 4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The own weight of our slap = h * ¥ =0.18 * 25 =4.5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 </a:t>
            </a:r>
            <a:endParaRPr lang="en-US" sz="20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Thus, the superimposed dead load = 9 – 4.5 = 4.5 </a:t>
            </a:r>
            <a:r>
              <a:rPr lang="en-US" sz="2000" b="1" dirty="0" err="1" smtClean="0">
                <a:solidFill>
                  <a:schemeClr val="tx1"/>
                </a:solidFill>
                <a:latin typeface="Times New Roman" panose="02020603050405020304" pitchFamily="18" charset="0"/>
                <a:cs typeface="Times New Roman" panose="02020603050405020304" pitchFamily="18" charset="0"/>
              </a:rPr>
              <a:t>kN</a:t>
            </a:r>
            <a:r>
              <a:rPr lang="en-US" sz="2000" b="1" dirty="0" smtClean="0">
                <a:solidFill>
                  <a:schemeClr val="tx1"/>
                </a:solidFill>
                <a:latin typeface="Times New Roman" panose="02020603050405020304" pitchFamily="18" charset="0"/>
                <a:cs typeface="Times New Roman" panose="02020603050405020304" pitchFamily="18" charset="0"/>
              </a:rPr>
              <a:t>/m</a:t>
            </a:r>
            <a:r>
              <a:rPr lang="en-US" sz="2000" b="1" baseline="30000" dirty="0" smtClean="0">
                <a:solidFill>
                  <a:schemeClr val="tx1"/>
                </a:solidFill>
                <a:latin typeface="Times New Roman" panose="02020603050405020304" pitchFamily="18" charset="0"/>
                <a:cs typeface="Times New Roman" panose="02020603050405020304" pitchFamily="18" charset="0"/>
              </a:rPr>
              <a:t>2</a:t>
            </a:r>
          </a:p>
          <a:p>
            <a:pPr algn="l"/>
            <a:r>
              <a:rPr lang="en-GB" sz="2000" b="1" dirty="0" smtClean="0">
                <a:solidFill>
                  <a:schemeClr val="tx1"/>
                </a:solidFill>
                <a:latin typeface="Times New Roman" panose="02020603050405020304" pitchFamily="18" charset="0"/>
                <a:cs typeface="Times New Roman" panose="02020603050405020304" pitchFamily="18" charset="0"/>
              </a:rPr>
              <a:t>Solid slap with 180 mm thickness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300251" y="12535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3" name="صورة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858" y="3639360"/>
            <a:ext cx="5514975"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0787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3862" y="0"/>
            <a:ext cx="7766936" cy="884576"/>
          </a:xfrm>
        </p:spPr>
        <p:txBody>
          <a:bodyPr/>
          <a:lstStyle/>
          <a:p>
            <a:pPr algn="l"/>
            <a:r>
              <a:rPr lang="en-GB" sz="4000" dirty="0" smtClean="0"/>
              <a:t>Modelling </a:t>
            </a:r>
            <a:endParaRPr lang="en-US" sz="40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064525" y="884576"/>
                <a:ext cx="8577967" cy="5707292"/>
              </a:xfrm>
            </p:spPr>
            <p:txBody>
              <a:bodyPr>
                <a:normAutofit fontScale="62500" lnSpcReduction="20000"/>
              </a:bodyPr>
              <a:lstStyle/>
              <a:p>
                <a:pPr algn="ctr"/>
                <a:r>
                  <a:rPr lang="en-US" sz="2400" b="1" dirty="0" smtClean="0">
                    <a:solidFill>
                      <a:schemeClr val="tx1"/>
                    </a:solidFill>
                    <a:latin typeface="Times New Roman" panose="02020603050405020304" pitchFamily="18" charset="0"/>
                    <a:cs typeface="Times New Roman" panose="02020603050405020304" pitchFamily="18" charset="0"/>
                  </a:rPr>
                  <a:t>h = </a:t>
                </a:r>
                <a14:m>
                  <m:oMath xmlns:m="http://schemas.openxmlformats.org/officeDocument/2006/math">
                    <m:f>
                      <m:fPr>
                        <m:ctrlPr>
                          <a:rPr lang="en-US" sz="2400" b="1" i="1">
                            <a:solidFill>
                              <a:schemeClr val="tx1"/>
                            </a:solidFill>
                            <a:latin typeface="Cambria Math" panose="02040503050406030204" pitchFamily="18" charset="0"/>
                          </a:rPr>
                        </m:ctrlPr>
                      </m:fPr>
                      <m:num>
                        <m:r>
                          <a:rPr lang="en-US" sz="2400" b="1" i="1">
                            <a:solidFill>
                              <a:schemeClr val="tx1"/>
                            </a:solidFill>
                            <a:latin typeface="Cambria Math" panose="02040503050406030204" pitchFamily="18" charset="0"/>
                          </a:rPr>
                          <m:t>𝒍</m:t>
                        </m:r>
                      </m:num>
                      <m:den>
                        <m:r>
                          <a:rPr lang="en-US" sz="2400" b="1" i="1">
                            <a:solidFill>
                              <a:schemeClr val="tx1"/>
                            </a:solidFill>
                            <a:latin typeface="Cambria Math" panose="02040503050406030204" pitchFamily="18" charset="0"/>
                          </a:rPr>
                          <m:t>𝟐𝟒</m:t>
                        </m:r>
                      </m:den>
                    </m:f>
                    <m:r>
                      <a:rPr lang="en-US" sz="2400" b="1" i="1">
                        <a:solidFill>
                          <a:schemeClr val="tx1"/>
                        </a:solidFill>
                        <a:latin typeface="Cambria Math" panose="02040503050406030204" pitchFamily="18" charset="0"/>
                      </a:rPr>
                      <m:t>=</m:t>
                    </m:r>
                    <m:f>
                      <m:fPr>
                        <m:ctrlPr>
                          <a:rPr lang="en-US" sz="2400" b="1" i="1">
                            <a:solidFill>
                              <a:schemeClr val="tx1"/>
                            </a:solidFill>
                            <a:latin typeface="Cambria Math" panose="02040503050406030204" pitchFamily="18" charset="0"/>
                          </a:rPr>
                        </m:ctrlPr>
                      </m:fPr>
                      <m:num>
                        <m:r>
                          <a:rPr lang="en-US" sz="2400" b="1" i="1">
                            <a:solidFill>
                              <a:schemeClr val="tx1"/>
                            </a:solidFill>
                            <a:latin typeface="Cambria Math" panose="02040503050406030204" pitchFamily="18" charset="0"/>
                          </a:rPr>
                          <m:t>𝟒</m:t>
                        </m:r>
                      </m:num>
                      <m:den>
                        <m:r>
                          <a:rPr lang="en-US" sz="2400" b="1" i="1">
                            <a:solidFill>
                              <a:schemeClr val="tx1"/>
                            </a:solidFill>
                            <a:latin typeface="Cambria Math" panose="02040503050406030204" pitchFamily="18" charset="0"/>
                          </a:rPr>
                          <m:t>𝟐𝟒</m:t>
                        </m:r>
                      </m:den>
                    </m:f>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𝟎</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𝟏𝟔</m:t>
                    </m:r>
                  </m:oMath>
                </a14:m>
                <a:r>
                  <a:rPr lang="en-US" sz="2400" b="1" dirty="0">
                    <a:solidFill>
                      <a:schemeClr val="tx1"/>
                    </a:solidFill>
                    <a:latin typeface="Times New Roman" panose="02020603050405020304" pitchFamily="18" charset="0"/>
                    <a:cs typeface="Times New Roman" panose="02020603050405020304" pitchFamily="18" charset="0"/>
                  </a:rPr>
                  <a:t>   this eq. from the previous table.</a:t>
                </a:r>
              </a:p>
              <a:p>
                <a:pPr algn="ctr"/>
                <a:r>
                  <a:rPr lang="en-US" sz="2400" b="1" dirty="0">
                    <a:solidFill>
                      <a:schemeClr val="tx1"/>
                    </a:solidFill>
                    <a:latin typeface="Times New Roman" panose="02020603050405020304" pitchFamily="18" charset="0"/>
                    <a:cs typeface="Times New Roman" panose="02020603050405020304" pitchFamily="18" charset="0"/>
                  </a:rPr>
                  <a:t>We used: h = 0.18 m </a:t>
                </a:r>
              </a:p>
              <a:p>
                <a:pPr algn="ctr"/>
                <a:r>
                  <a:rPr lang="en-US" sz="2400" b="1" dirty="0">
                    <a:solidFill>
                      <a:schemeClr val="tx1"/>
                    </a:solidFill>
                    <a:latin typeface="Times New Roman" panose="02020603050405020304" pitchFamily="18" charset="0"/>
                    <a:cs typeface="Times New Roman" panose="02020603050405020304" pitchFamily="18" charset="0"/>
                  </a:rPr>
                  <a:t> </a:t>
                </a:r>
              </a:p>
              <a:p>
                <a:pPr algn="ctr"/>
                <a:r>
                  <a:rPr lang="en-US" sz="2400" b="1" dirty="0">
                    <a:solidFill>
                      <a:schemeClr val="tx1"/>
                    </a:solidFill>
                    <a:latin typeface="Times New Roman" panose="02020603050405020304" pitchFamily="18" charset="0"/>
                    <a:cs typeface="Times New Roman" panose="02020603050405020304" pitchFamily="18" charset="0"/>
                  </a:rPr>
                  <a:t>Own weight = 0.18*1*25</a:t>
                </a:r>
              </a:p>
              <a:p>
                <a:pPr algn="ctr"/>
                <a:r>
                  <a:rPr lang="en-US" sz="2400" b="1" dirty="0">
                    <a:solidFill>
                      <a:schemeClr val="tx1"/>
                    </a:solidFill>
                    <a:latin typeface="Times New Roman" panose="02020603050405020304" pitchFamily="18" charset="0"/>
                    <a:cs typeface="Times New Roman" panose="02020603050405020304" pitchFamily="18" charset="0"/>
                  </a:rPr>
                  <a:t>                       = 4.5 KN/m</a:t>
                </a:r>
                <a:r>
                  <a:rPr lang="en-US" sz="2400" b="1" baseline="30000" dirty="0">
                    <a:solidFill>
                      <a:schemeClr val="tx1"/>
                    </a:solidFill>
                    <a:latin typeface="Times New Roman" panose="02020603050405020304" pitchFamily="18" charset="0"/>
                    <a:cs typeface="Times New Roman" panose="02020603050405020304" pitchFamily="18" charset="0"/>
                  </a:rPr>
                  <a:t>2</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dirty="0">
                    <a:solidFill>
                      <a:schemeClr val="tx1"/>
                    </a:solidFill>
                    <a:latin typeface="Times New Roman" panose="02020603050405020304" pitchFamily="18" charset="0"/>
                    <a:cs typeface="Times New Roman" panose="02020603050405020304" pitchFamily="18" charset="0"/>
                  </a:rPr>
                  <a:t>Wu= 1.2[D] +1.6[L]</a:t>
                </a:r>
              </a:p>
              <a:p>
                <a:pPr algn="ctr"/>
                <a:r>
                  <a:rPr lang="en-US" sz="2400" b="1" dirty="0">
                    <a:solidFill>
                      <a:schemeClr val="tx1"/>
                    </a:solidFill>
                    <a:latin typeface="Times New Roman" panose="02020603050405020304" pitchFamily="18" charset="0"/>
                    <a:cs typeface="Times New Roman" panose="02020603050405020304" pitchFamily="18" charset="0"/>
                  </a:rPr>
                  <a:t>      = 1.2*[4.5+4.5] + 1.6*[4]  </a:t>
                </a:r>
              </a:p>
              <a:p>
                <a:pPr algn="ctr"/>
                <a:r>
                  <a:rPr lang="en-US" sz="2400" b="1" dirty="0">
                    <a:solidFill>
                      <a:schemeClr val="tx1"/>
                    </a:solidFill>
                    <a:latin typeface="Times New Roman" panose="02020603050405020304" pitchFamily="18" charset="0"/>
                    <a:cs typeface="Times New Roman" panose="02020603050405020304" pitchFamily="18" charset="0"/>
                  </a:rPr>
                  <a:t>      = 17.2 KN/m^</a:t>
                </a:r>
                <a:r>
                  <a:rPr lang="en-US" sz="2400" b="1" baseline="30000" dirty="0">
                    <a:solidFill>
                      <a:schemeClr val="tx1"/>
                    </a:solidFill>
                    <a:latin typeface="Times New Roman" panose="02020603050405020304" pitchFamily="18" charset="0"/>
                    <a:cs typeface="Times New Roman" panose="02020603050405020304" pitchFamily="18" charset="0"/>
                  </a:rPr>
                  <a:t>2</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dirty="0">
                    <a:solidFill>
                      <a:schemeClr val="tx1"/>
                    </a:solidFill>
                    <a:latin typeface="Times New Roman" panose="02020603050405020304" pitchFamily="18" charset="0"/>
                    <a:cs typeface="Times New Roman" panose="02020603050405020304" pitchFamily="18" charset="0"/>
                  </a:rPr>
                  <a:t> </a:t>
                </a:r>
              </a:p>
              <a:p>
                <a:pPr algn="ctr"/>
                <a:r>
                  <a:rPr lang="en-US" sz="2400" b="1" dirty="0">
                    <a:solidFill>
                      <a:schemeClr val="tx1"/>
                    </a:solidFill>
                    <a:latin typeface="Times New Roman" panose="02020603050405020304" pitchFamily="18" charset="0"/>
                    <a:cs typeface="Times New Roman" panose="02020603050405020304" pitchFamily="18" charset="0"/>
                  </a:rPr>
                  <a:t>Check shear:</a:t>
                </a:r>
              </a:p>
              <a:p>
                <a:pPr algn="ctr"/>
                <a:r>
                  <a:rPr lang="en-US" sz="2400" b="1" dirty="0">
                    <a:solidFill>
                      <a:schemeClr val="tx1"/>
                    </a:solidFill>
                    <a:latin typeface="Times New Roman" panose="02020603050405020304" pitchFamily="18" charset="0"/>
                    <a:cs typeface="Times New Roman" panose="02020603050405020304" pitchFamily="18" charset="0"/>
                  </a:rPr>
                  <a:t>Max. Clear span = 4 m</a:t>
                </a:r>
              </a:p>
              <a:p>
                <a:pPr algn="ctr"/>
                <a:r>
                  <a:rPr lang="en-US" sz="2400" b="1" dirty="0">
                    <a:solidFill>
                      <a:schemeClr val="tx1"/>
                    </a:solidFill>
                    <a:latin typeface="Times New Roman" panose="02020603050405020304" pitchFamily="18" charset="0"/>
                    <a:cs typeface="Times New Roman" panose="02020603050405020304" pitchFamily="18" charset="0"/>
                  </a:rPr>
                  <a:t>V</a:t>
                </a:r>
                <a:r>
                  <a:rPr lang="en-US" sz="2400" b="1" baseline="-25000" dirty="0">
                    <a:solidFill>
                      <a:schemeClr val="tx1"/>
                    </a:solidFill>
                    <a:latin typeface="Times New Roman" panose="02020603050405020304" pitchFamily="18" charset="0"/>
                    <a:cs typeface="Times New Roman" panose="02020603050405020304" pitchFamily="18" charset="0"/>
                  </a:rPr>
                  <a:t>u</a:t>
                </a:r>
                <a:r>
                  <a:rPr lang="en-US" sz="2400" b="1"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b="1" i="1">
                            <a:solidFill>
                              <a:schemeClr val="tx1"/>
                            </a:solidFill>
                            <a:latin typeface="Cambria Math" panose="02040503050406030204" pitchFamily="18" charset="0"/>
                          </a:rPr>
                        </m:ctrlPr>
                      </m:fPr>
                      <m:num>
                        <m:r>
                          <a:rPr lang="en-US" sz="2400" b="1" i="1">
                            <a:solidFill>
                              <a:schemeClr val="tx1"/>
                            </a:solidFill>
                            <a:latin typeface="Cambria Math" panose="02040503050406030204" pitchFamily="18" charset="0"/>
                          </a:rPr>
                          <m:t>𝟏</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𝟏𝟓</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𝟏𝟕</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𝟐</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𝟒</m:t>
                        </m:r>
                      </m:num>
                      <m:den>
                        <m:r>
                          <a:rPr lang="en-US" sz="2400" b="1" i="1">
                            <a:solidFill>
                              <a:schemeClr val="tx1"/>
                            </a:solidFill>
                            <a:latin typeface="Cambria Math" panose="02040503050406030204" pitchFamily="18" charset="0"/>
                          </a:rPr>
                          <m:t>𝟐</m:t>
                        </m:r>
                      </m:den>
                    </m:f>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𝟑𝟗</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𝟔</m:t>
                    </m:r>
                    <m:r>
                      <a:rPr lang="en-US" sz="2400" b="1" i="1">
                        <a:solidFill>
                          <a:schemeClr val="tx1"/>
                        </a:solidFill>
                        <a:latin typeface="Cambria Math" panose="02040503050406030204" pitchFamily="18" charset="0"/>
                      </a:rPr>
                      <m:t> </m:t>
                    </m:r>
                    <m:r>
                      <a:rPr lang="en-US" sz="2400" b="1" i="1">
                        <a:solidFill>
                          <a:schemeClr val="tx1"/>
                        </a:solidFill>
                        <a:latin typeface="Cambria Math" panose="02040503050406030204" pitchFamily="18" charset="0"/>
                      </a:rPr>
                      <m:t>𝑲𝑵</m:t>
                    </m:r>
                  </m:oMath>
                </a14:m>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dirty="0">
                    <a:solidFill>
                      <a:schemeClr val="tx1"/>
                    </a:solidFill>
                    <a:latin typeface="Times New Roman" panose="02020603050405020304" pitchFamily="18" charset="0"/>
                    <a:cs typeface="Times New Roman" panose="02020603050405020304" pitchFamily="18" charset="0"/>
                  </a:rPr>
                  <a:t> </a:t>
                </a:r>
              </a:p>
              <a:p>
                <a:pPr algn="ctr"/>
                <a:r>
                  <a:rPr lang="en-US" sz="2400" b="1" dirty="0" err="1">
                    <a:solidFill>
                      <a:schemeClr val="tx1"/>
                    </a:solidFill>
                    <a:latin typeface="Times New Roman" panose="02020603050405020304" pitchFamily="18" charset="0"/>
                    <a:cs typeface="Times New Roman" panose="02020603050405020304" pitchFamily="18" charset="0"/>
                  </a:rPr>
                  <a:t>ɸV</a:t>
                </a:r>
                <a:r>
                  <a:rPr lang="en-US" sz="2400" b="1" baseline="-25000" dirty="0" err="1">
                    <a:solidFill>
                      <a:schemeClr val="tx1"/>
                    </a:solidFill>
                    <a:latin typeface="Times New Roman" panose="02020603050405020304" pitchFamily="18" charset="0"/>
                    <a:cs typeface="Times New Roman" panose="02020603050405020304" pitchFamily="18" charset="0"/>
                  </a:rPr>
                  <a:t>c</a:t>
                </a:r>
                <a:r>
                  <a:rPr lang="en-US" sz="2400" b="1" dirty="0">
                    <a:solidFill>
                      <a:schemeClr val="tx1"/>
                    </a:solidFill>
                    <a:latin typeface="Times New Roman" panose="02020603050405020304" pitchFamily="18" charset="0"/>
                    <a:cs typeface="Times New Roman" panose="02020603050405020304" pitchFamily="18" charset="0"/>
                  </a:rPr>
                  <a:t>= 0.75*</a:t>
                </a:r>
                <a14:m>
                  <m:oMath xmlns:m="http://schemas.openxmlformats.org/officeDocument/2006/math">
                    <m:f>
                      <m:fPr>
                        <m:ctrlPr>
                          <a:rPr lang="en-US" sz="2400" b="1" i="1">
                            <a:solidFill>
                              <a:schemeClr val="tx1"/>
                            </a:solidFill>
                            <a:latin typeface="Cambria Math" panose="02040503050406030204" pitchFamily="18" charset="0"/>
                          </a:rPr>
                        </m:ctrlPr>
                      </m:fPr>
                      <m:num>
                        <m:r>
                          <a:rPr lang="en-US" sz="2400" b="1" i="1">
                            <a:solidFill>
                              <a:schemeClr val="tx1"/>
                            </a:solidFill>
                            <a:latin typeface="Cambria Math" panose="02040503050406030204" pitchFamily="18" charset="0"/>
                          </a:rPr>
                          <m:t>𝟏</m:t>
                        </m:r>
                      </m:num>
                      <m:den>
                        <m:r>
                          <a:rPr lang="en-US" sz="2400" b="1" i="1">
                            <a:solidFill>
                              <a:schemeClr val="tx1"/>
                            </a:solidFill>
                            <a:latin typeface="Cambria Math" panose="02040503050406030204" pitchFamily="18" charset="0"/>
                          </a:rPr>
                          <m:t>𝟔</m:t>
                        </m:r>
                      </m:den>
                    </m:f>
                    <m:r>
                      <a:rPr lang="en-US" sz="2400" b="1" i="1">
                        <a:solidFill>
                          <a:schemeClr val="tx1"/>
                        </a:solidFill>
                        <a:latin typeface="Cambria Math" panose="02040503050406030204" pitchFamily="18" charset="0"/>
                      </a:rPr>
                      <m:t>∗</m:t>
                    </m:r>
                    <m:rad>
                      <m:radPr>
                        <m:degHide m:val="on"/>
                        <m:ctrlPr>
                          <a:rPr lang="en-US" sz="2400" b="1" i="1">
                            <a:solidFill>
                              <a:schemeClr val="tx1"/>
                            </a:solidFill>
                            <a:latin typeface="Cambria Math" panose="02040503050406030204" pitchFamily="18" charset="0"/>
                          </a:rPr>
                        </m:ctrlPr>
                      </m:radPr>
                      <m:deg/>
                      <m:e>
                        <m:r>
                          <a:rPr lang="en-US" sz="2400" b="1" i="1">
                            <a:solidFill>
                              <a:schemeClr val="tx1"/>
                            </a:solidFill>
                            <a:latin typeface="Cambria Math" panose="02040503050406030204" pitchFamily="18" charset="0"/>
                          </a:rPr>
                          <m:t>𝟐𝟒</m:t>
                        </m:r>
                      </m:e>
                    </m:rad>
                  </m:oMath>
                </a14:m>
                <a:r>
                  <a:rPr lang="en-US" sz="2400" b="1" dirty="0">
                    <a:solidFill>
                      <a:schemeClr val="tx1"/>
                    </a:solidFill>
                    <a:latin typeface="Times New Roman" panose="02020603050405020304" pitchFamily="18" charset="0"/>
                    <a:cs typeface="Times New Roman" panose="02020603050405020304" pitchFamily="18" charset="0"/>
                  </a:rPr>
                  <a:t> *1000*180/1000</a:t>
                </a:r>
              </a:p>
              <a:p>
                <a:pPr algn="ctr"/>
                <a:r>
                  <a:rPr lang="en-US" sz="2400" b="1" dirty="0">
                    <a:solidFill>
                      <a:schemeClr val="tx1"/>
                    </a:solidFill>
                    <a:latin typeface="Times New Roman" panose="02020603050405020304" pitchFamily="18" charset="0"/>
                    <a:cs typeface="Times New Roman" panose="02020603050405020304" pitchFamily="18" charset="0"/>
                  </a:rPr>
                  <a:t>= 110 KN</a:t>
                </a:r>
              </a:p>
              <a:p>
                <a:pPr algn="ctr"/>
                <a:r>
                  <a:rPr lang="en-US" sz="2400" b="1" dirty="0">
                    <a:solidFill>
                      <a:schemeClr val="tx1"/>
                    </a:solidFill>
                    <a:latin typeface="Times New Roman" panose="02020603050405020304" pitchFamily="18" charset="0"/>
                    <a:cs typeface="Times New Roman" panose="02020603050405020304" pitchFamily="18" charset="0"/>
                  </a:rPr>
                  <a:t> </a:t>
                </a:r>
              </a:p>
              <a:p>
                <a:pPr algn="ctr"/>
                <a14:m>
                  <m:oMath xmlns:m="http://schemas.openxmlformats.org/officeDocument/2006/math">
                    <m:r>
                      <a:rPr lang="en-US" sz="2400" b="1" i="1">
                        <a:solidFill>
                          <a:schemeClr val="tx1"/>
                        </a:solidFill>
                        <a:latin typeface="Cambria Math" panose="02040503050406030204" pitchFamily="18" charset="0"/>
                      </a:rPr>
                      <m:t>𝑽𝒖</m:t>
                    </m:r>
                    <m:r>
                      <a:rPr lang="en-US" sz="2400" b="1" i="1">
                        <a:solidFill>
                          <a:schemeClr val="tx1"/>
                        </a:solidFill>
                        <a:latin typeface="Cambria Math" panose="02040503050406030204" pitchFamily="18" charset="0"/>
                      </a:rPr>
                      <m:t>&lt;</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𝑽𝒄</m:t>
                    </m:r>
                    <m:r>
                      <a:rPr lang="en-US" sz="2400" b="1" i="1">
                        <a:solidFill>
                          <a:schemeClr val="tx1"/>
                        </a:solidFill>
                        <a:latin typeface="Cambria Math" panose="02040503050406030204" pitchFamily="18" charset="0"/>
                      </a:rPr>
                      <m:t>  </m:t>
                    </m:r>
                  </m:oMath>
                </a14:m>
                <a:r>
                  <a:rPr lang="en-US" sz="2400" b="1" dirty="0">
                    <a:solidFill>
                      <a:schemeClr val="tx1"/>
                    </a:solidFill>
                    <a:latin typeface="Times New Roman" panose="02020603050405020304" pitchFamily="18" charset="0"/>
                    <a:cs typeface="Times New Roman" panose="02020603050405020304" pitchFamily="18" charset="0"/>
                  </a:rPr>
                  <a:t>The check shear is OK, for slap </a:t>
                </a:r>
              </a:p>
              <a:p>
                <a:pPr algn="l"/>
                <a:endParaRPr lang="en-US"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064525" y="884576"/>
                <a:ext cx="8577967" cy="5707292"/>
              </a:xfrm>
              <a:blipFill rotWithShape="0">
                <a:blip r:embed="rId2"/>
                <a:stretch>
                  <a:fillRect t="-107"/>
                </a:stretch>
              </a:blipFill>
            </p:spPr>
            <p:txBody>
              <a:bodyPr/>
              <a:lstStyle/>
              <a:p>
                <a:r>
                  <a:rPr lang="en-US">
                    <a:noFill/>
                  </a:rPr>
                  <a:t> </a:t>
                </a:r>
              </a:p>
            </p:txBody>
          </p:sp>
        </mc:Fallback>
      </mc:AlternateContent>
    </p:spTree>
    <p:extLst>
      <p:ext uri="{BB962C8B-B14F-4D97-AF65-F5344CB8AC3E}">
        <p14:creationId xmlns:p14="http://schemas.microsoft.com/office/powerpoint/2010/main" val="710656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7" y="330075"/>
            <a:ext cx="7766936" cy="1321304"/>
          </a:xfrm>
        </p:spPr>
        <p:txBody>
          <a:bodyPr/>
          <a:lstStyle/>
          <a:p>
            <a:pPr algn="l" rtl="1"/>
            <a:r>
              <a:rPr lang="en-GB" sz="4000" dirty="0" smtClean="0"/>
              <a:t>Introduction </a:t>
            </a:r>
            <a:br>
              <a:rPr lang="en-GB" sz="4000" dirty="0" smtClean="0"/>
            </a:br>
            <a:r>
              <a:rPr lang="en-GB" sz="4000" dirty="0" smtClean="0"/>
              <a:t>Problem statement :</a:t>
            </a:r>
            <a:endParaRPr lang="en-US" sz="4000" dirty="0"/>
          </a:p>
        </p:txBody>
      </p:sp>
      <p:sp>
        <p:nvSpPr>
          <p:cNvPr id="3" name="Subtitle 2"/>
          <p:cNvSpPr>
            <a:spLocks noGrp="1"/>
          </p:cNvSpPr>
          <p:nvPr>
            <p:ph type="subTitle" idx="1"/>
          </p:nvPr>
        </p:nvSpPr>
        <p:spPr>
          <a:xfrm>
            <a:off x="2276144" y="1891077"/>
            <a:ext cx="7766936" cy="3794076"/>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The Palestinian agencies are too poor for data that is required for design and analysis in Palestine. So the offices use ACI code for design and it may or </a:t>
            </a:r>
            <a:r>
              <a:rPr lang="en-US" sz="2000" b="1" dirty="0" smtClean="0">
                <a:solidFill>
                  <a:schemeClr val="tx1"/>
                </a:solidFill>
                <a:latin typeface="Times New Roman" panose="02020603050405020304" pitchFamily="18" charset="0"/>
                <a:cs typeface="Times New Roman" panose="02020603050405020304" pitchFamily="18" charset="0"/>
              </a:rPr>
              <a:t>may not </a:t>
            </a:r>
            <a:r>
              <a:rPr lang="en-US" sz="2000" b="1" dirty="0">
                <a:solidFill>
                  <a:schemeClr val="tx1"/>
                </a:solidFill>
                <a:latin typeface="Times New Roman" panose="02020603050405020304" pitchFamily="18" charset="0"/>
                <a:cs typeface="Times New Roman" panose="02020603050405020304" pitchFamily="18" charset="0"/>
              </a:rPr>
              <a:t>be suitable for Palestine because its assumptions may not be valid for Palestinian society</a:t>
            </a:r>
            <a:r>
              <a:rPr lang="en-US" sz="2000" b="1" dirty="0" smtClean="0">
                <a:solidFill>
                  <a:schemeClr val="tx1"/>
                </a:solidFill>
                <a:latin typeface="Times New Roman" panose="02020603050405020304" pitchFamily="18" charset="0"/>
                <a:cs typeface="Times New Roman" panose="02020603050405020304" pitchFamily="18" charset="0"/>
              </a:rPr>
              <a:t>.</a:t>
            </a:r>
          </a:p>
          <a:p>
            <a:pPr algn="l"/>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The ACI/ASCE codes use certain value for live load in school classrooms and certain load factors for load combinations. The validity of such values is not established for use in Palestinian society. This idea motivated us to find more appropriate load value and factor which can be used for design, for example used this new factor for redesign some schools in Nablus city.</a:t>
            </a:r>
          </a:p>
          <a:p>
            <a:pPr algn="l"/>
            <a:endParaRPr lang="en-US"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2414" y="0"/>
            <a:ext cx="2690618" cy="200622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674" y="4362450"/>
            <a:ext cx="1838325" cy="24955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0077" y="330075"/>
            <a:ext cx="2962275" cy="154305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974" y="1651379"/>
            <a:ext cx="1914525" cy="2390775"/>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711482"/>
            <a:ext cx="2276475" cy="2038350"/>
          </a:xfrm>
          <a:prstGeom prst="rect">
            <a:avLst/>
          </a:prstGeom>
        </p:spPr>
      </p:pic>
    </p:spTree>
    <p:extLst>
      <p:ext uri="{BB962C8B-B14F-4D97-AF65-F5344CB8AC3E}">
        <p14:creationId xmlns:p14="http://schemas.microsoft.com/office/powerpoint/2010/main" val="994981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5622" y="0"/>
            <a:ext cx="7766936" cy="939167"/>
          </a:xfrm>
        </p:spPr>
        <p:txBody>
          <a:bodyPr/>
          <a:lstStyle/>
          <a:p>
            <a:pPr algn="l"/>
            <a:r>
              <a:rPr lang="en-GB" sz="4000" dirty="0" smtClean="0"/>
              <a:t>SAP – Analysis </a:t>
            </a:r>
            <a:endParaRPr lang="en-US" sz="4000" dirty="0"/>
          </a:p>
        </p:txBody>
      </p:sp>
      <p:sp>
        <p:nvSpPr>
          <p:cNvPr id="3" name="Subtitle 2"/>
          <p:cNvSpPr>
            <a:spLocks noGrp="1"/>
          </p:cNvSpPr>
          <p:nvPr>
            <p:ph type="subTitle" idx="1"/>
          </p:nvPr>
        </p:nvSpPr>
        <p:spPr>
          <a:xfrm>
            <a:off x="865622" y="1105469"/>
            <a:ext cx="7766936" cy="5390865"/>
          </a:xfrm>
        </p:spPr>
        <p:txBody>
          <a:bodyPr>
            <a:normAutofit/>
          </a:bodyPr>
          <a:lstStyle/>
          <a:p>
            <a:pPr marL="342900" indent="-342900" algn="l">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Check </a:t>
            </a:r>
            <a:r>
              <a:rPr lang="en-US" sz="2000" b="1" dirty="0" smtClean="0">
                <a:solidFill>
                  <a:schemeClr val="tx1"/>
                </a:solidFill>
                <a:latin typeface="Times New Roman" panose="02020603050405020304" pitchFamily="18" charset="0"/>
                <a:cs typeface="Times New Roman" panose="02020603050405020304" pitchFamily="18" charset="0"/>
              </a:rPr>
              <a:t>compatibility</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Picture 3" descr="C:\Users\Loay\Desktop\الأشياء الجاهزة\block B\2.PNG"/>
          <p:cNvPicPr/>
          <p:nvPr/>
        </p:nvPicPr>
        <p:blipFill>
          <a:blip r:embed="rId2">
            <a:extLst>
              <a:ext uri="{28A0092B-C50C-407E-A947-70E740481C1C}">
                <a14:useLocalDpi xmlns:a14="http://schemas.microsoft.com/office/drawing/2010/main" val="0"/>
              </a:ext>
            </a:extLst>
          </a:blip>
          <a:srcRect/>
          <a:stretch>
            <a:fillRect/>
          </a:stretch>
        </p:blipFill>
        <p:spPr bwMode="auto">
          <a:xfrm>
            <a:off x="865622" y="1692322"/>
            <a:ext cx="9138187" cy="4970314"/>
          </a:xfrm>
          <a:prstGeom prst="rect">
            <a:avLst/>
          </a:prstGeom>
          <a:noFill/>
          <a:ln>
            <a:noFill/>
          </a:ln>
        </p:spPr>
      </p:pic>
    </p:spTree>
    <p:extLst>
      <p:ext uri="{BB962C8B-B14F-4D97-AF65-F5344CB8AC3E}">
        <p14:creationId xmlns:p14="http://schemas.microsoft.com/office/powerpoint/2010/main" val="752715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1282" y="359641"/>
            <a:ext cx="7766936" cy="823151"/>
          </a:xfrm>
        </p:spPr>
        <p:txBody>
          <a:bodyPr/>
          <a:lstStyle/>
          <a:p>
            <a:pPr algn="l"/>
            <a:r>
              <a:rPr lang="en-GB" sz="4000" dirty="0" smtClean="0"/>
              <a:t>SAP Analysis </a:t>
            </a:r>
            <a:endParaRPr lang="en-US" sz="4000" dirty="0"/>
          </a:p>
        </p:txBody>
      </p:sp>
      <p:sp>
        <p:nvSpPr>
          <p:cNvPr id="3" name="Subtitle 2"/>
          <p:cNvSpPr>
            <a:spLocks noGrp="1"/>
          </p:cNvSpPr>
          <p:nvPr>
            <p:ph type="subTitle" idx="1"/>
          </p:nvPr>
        </p:nvSpPr>
        <p:spPr/>
        <p:txBody>
          <a:bodyPr/>
          <a:lstStyle/>
          <a:p>
            <a:endParaRPr lang="en-US"/>
          </a:p>
        </p:txBody>
      </p:sp>
      <p:pic>
        <p:nvPicPr>
          <p:cNvPr id="4" name="Picture 3" descr="G:\Block A\1.PNG"/>
          <p:cNvPicPr/>
          <p:nvPr/>
        </p:nvPicPr>
        <p:blipFill>
          <a:blip r:embed="rId2">
            <a:extLst>
              <a:ext uri="{28A0092B-C50C-407E-A947-70E740481C1C}">
                <a14:useLocalDpi xmlns:a14="http://schemas.microsoft.com/office/drawing/2010/main" val="0"/>
              </a:ext>
            </a:extLst>
          </a:blip>
          <a:srcRect/>
          <a:stretch>
            <a:fillRect/>
          </a:stretch>
        </p:blipFill>
        <p:spPr bwMode="auto">
          <a:xfrm>
            <a:off x="844194" y="1542063"/>
            <a:ext cx="9036785" cy="4899679"/>
          </a:xfrm>
          <a:prstGeom prst="rect">
            <a:avLst/>
          </a:prstGeom>
          <a:noFill/>
          <a:ln>
            <a:noFill/>
          </a:ln>
        </p:spPr>
      </p:pic>
    </p:spTree>
    <p:extLst>
      <p:ext uri="{BB962C8B-B14F-4D97-AF65-F5344CB8AC3E}">
        <p14:creationId xmlns:p14="http://schemas.microsoft.com/office/powerpoint/2010/main" val="1954080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4021" y="182879"/>
            <a:ext cx="7766936" cy="787131"/>
          </a:xfrm>
        </p:spPr>
        <p:txBody>
          <a:bodyPr/>
          <a:lstStyle/>
          <a:p>
            <a:pPr algn="l"/>
            <a:r>
              <a:rPr lang="en-GB" sz="4000" dirty="0" smtClean="0"/>
              <a:t>Sap analysis </a:t>
            </a:r>
            <a:endParaRPr lang="en-US" sz="4000" dirty="0"/>
          </a:p>
        </p:txBody>
      </p:sp>
      <p:sp>
        <p:nvSpPr>
          <p:cNvPr id="3" name="Subtitle 2"/>
          <p:cNvSpPr>
            <a:spLocks noGrp="1"/>
          </p:cNvSpPr>
          <p:nvPr>
            <p:ph type="subTitle" idx="1"/>
          </p:nvPr>
        </p:nvSpPr>
        <p:spPr>
          <a:xfrm>
            <a:off x="1237957" y="970010"/>
            <a:ext cx="1077876" cy="1096899"/>
          </a:xfrm>
        </p:spPr>
        <p:txBody>
          <a:bodyPr>
            <a:normAutofit/>
          </a:bodyPr>
          <a:lstStyle/>
          <a:p>
            <a:r>
              <a:rPr lang="en-GB" sz="2000" b="1" dirty="0" smtClean="0">
                <a:solidFill>
                  <a:schemeClr val="tx1"/>
                </a:solidFill>
                <a:latin typeface="Times New Roman" panose="02020603050405020304" pitchFamily="18" charset="0"/>
                <a:cs typeface="Times New Roman" panose="02020603050405020304" pitchFamily="18" charset="0"/>
              </a:rPr>
              <a:t>Block B </a:t>
            </a: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صورة 1" descr="2.PNG"/>
          <p:cNvPicPr/>
          <p:nvPr/>
        </p:nvPicPr>
        <p:blipFill>
          <a:blip r:embed="rId2"/>
          <a:stretch>
            <a:fillRect/>
          </a:stretch>
        </p:blipFill>
        <p:spPr>
          <a:xfrm>
            <a:off x="1127240" y="1463040"/>
            <a:ext cx="10309794" cy="5134708"/>
          </a:xfrm>
          <a:prstGeom prst="rect">
            <a:avLst/>
          </a:prstGeom>
        </p:spPr>
      </p:pic>
    </p:spTree>
    <p:extLst>
      <p:ext uri="{BB962C8B-B14F-4D97-AF65-F5344CB8AC3E}">
        <p14:creationId xmlns:p14="http://schemas.microsoft.com/office/powerpoint/2010/main" val="4298259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6692" y="0"/>
            <a:ext cx="7766936" cy="941696"/>
          </a:xfrm>
        </p:spPr>
        <p:txBody>
          <a:bodyPr/>
          <a:lstStyle/>
          <a:p>
            <a:pPr algn="l"/>
            <a:r>
              <a:rPr lang="en-GB" sz="4000" dirty="0"/>
              <a:t>SAP Analysis </a:t>
            </a:r>
            <a:r>
              <a:rPr lang="en-GB" sz="4000" dirty="0" smtClean="0"/>
              <a:t>       </a:t>
            </a:r>
            <a:r>
              <a:rPr lang="en-GB" sz="2000" b="1" dirty="0" smtClean="0">
                <a:solidFill>
                  <a:schemeClr val="tx1"/>
                </a:solidFill>
                <a:latin typeface="Times New Roman" panose="02020603050405020304" pitchFamily="18" charset="0"/>
                <a:cs typeface="Times New Roman" panose="02020603050405020304" pitchFamily="18" charset="0"/>
              </a:rPr>
              <a:t>Block A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06565" y="5822941"/>
            <a:ext cx="7766936" cy="591507"/>
          </a:xfrm>
        </p:spPr>
        <p:txBody>
          <a:bodyPr>
            <a:normAutofit fontScale="70000" lnSpcReduction="20000"/>
          </a:bodyPr>
          <a:lstStyle/>
          <a:p>
            <a:pPr algn="l"/>
            <a:r>
              <a:rPr lang="en-GB" sz="2900" b="1" dirty="0">
                <a:solidFill>
                  <a:schemeClr val="tx1"/>
                </a:solidFill>
                <a:latin typeface="Times New Roman" panose="02020603050405020304" pitchFamily="18" charset="0"/>
                <a:cs typeface="Times New Roman" panose="02020603050405020304" pitchFamily="18" charset="0"/>
              </a:rPr>
              <a:t>Thus, the structure was compatible and the fundamental periods were reasonably acceptable</a:t>
            </a:r>
            <a:r>
              <a:rPr lang="en-GB" b="1" dirty="0"/>
              <a:t>.</a:t>
            </a:r>
            <a:endParaRPr lang="en-US" dirty="0"/>
          </a:p>
          <a:p>
            <a:endParaRPr lang="en-US" dirty="0"/>
          </a:p>
        </p:txBody>
      </p:sp>
      <p:pic>
        <p:nvPicPr>
          <p:cNvPr id="4" name="صورة 1" descr="2.PNG"/>
          <p:cNvPicPr/>
          <p:nvPr/>
        </p:nvPicPr>
        <p:blipFill>
          <a:blip r:embed="rId2"/>
          <a:stretch>
            <a:fillRect/>
          </a:stretch>
        </p:blipFill>
        <p:spPr>
          <a:xfrm>
            <a:off x="1056693" y="941696"/>
            <a:ext cx="8046364" cy="4881245"/>
          </a:xfrm>
          <a:prstGeom prst="rect">
            <a:avLst/>
          </a:prstGeom>
        </p:spPr>
      </p:pic>
    </p:spTree>
    <p:extLst>
      <p:ext uri="{BB962C8B-B14F-4D97-AF65-F5344CB8AC3E}">
        <p14:creationId xmlns:p14="http://schemas.microsoft.com/office/powerpoint/2010/main" val="18867647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5" y="0"/>
            <a:ext cx="7766936" cy="775394"/>
          </a:xfrm>
        </p:spPr>
        <p:txBody>
          <a:bodyPr/>
          <a:lstStyle/>
          <a:p>
            <a:pPr algn="l"/>
            <a:r>
              <a:rPr lang="en-GB" sz="4000" dirty="0" smtClean="0"/>
              <a:t>Sap Analysis </a:t>
            </a:r>
            <a:endParaRPr lang="en-US" sz="4000" dirty="0"/>
          </a:p>
        </p:txBody>
      </p:sp>
      <p:sp>
        <p:nvSpPr>
          <p:cNvPr id="3" name="Subtitle 2"/>
          <p:cNvSpPr>
            <a:spLocks noGrp="1"/>
          </p:cNvSpPr>
          <p:nvPr>
            <p:ph type="subTitle" idx="1"/>
          </p:nvPr>
        </p:nvSpPr>
        <p:spPr>
          <a:xfrm>
            <a:off x="579019" y="925496"/>
            <a:ext cx="1986760" cy="411985"/>
          </a:xfrm>
        </p:spPr>
        <p:txBody>
          <a:bodyPr>
            <a:normAutofit/>
          </a:bodyPr>
          <a:lstStyle/>
          <a:p>
            <a:pPr marL="342900" indent="-342900" algn="l">
              <a:buFont typeface="Wingdings" panose="05000000000000000000" pitchFamily="2" charset="2"/>
              <a:buChar char="v"/>
            </a:pPr>
            <a:r>
              <a:rPr lang="en-GB" sz="2000" b="1" dirty="0" smtClean="0">
                <a:solidFill>
                  <a:schemeClr val="tx1"/>
                </a:solidFill>
                <a:latin typeface="Times New Roman" panose="02020603050405020304" pitchFamily="18" charset="0"/>
                <a:cs typeface="Times New Roman" panose="02020603050405020304" pitchFamily="18" charset="0"/>
              </a:rPr>
              <a:t>Modifiers</a:t>
            </a:r>
            <a:r>
              <a:rPr lang="en-GB" dirty="0" smtClean="0"/>
              <a:t> </a:t>
            </a:r>
            <a:endParaRPr lang="en-US" dirty="0"/>
          </a:p>
        </p:txBody>
      </p:sp>
      <p:pic>
        <p:nvPicPr>
          <p:cNvPr id="4" name="Picture 3" descr="C:\Users\Loay\Downloads\3.PNG"/>
          <p:cNvPicPr/>
          <p:nvPr/>
        </p:nvPicPr>
        <p:blipFill>
          <a:blip r:embed="rId2">
            <a:extLst>
              <a:ext uri="{28A0092B-C50C-407E-A947-70E740481C1C}">
                <a14:useLocalDpi xmlns:a14="http://schemas.microsoft.com/office/drawing/2010/main" val="0"/>
              </a:ext>
            </a:extLst>
          </a:blip>
          <a:srcRect/>
          <a:stretch>
            <a:fillRect/>
          </a:stretch>
        </p:blipFill>
        <p:spPr bwMode="auto">
          <a:xfrm>
            <a:off x="159095" y="1477903"/>
            <a:ext cx="5732145" cy="3223895"/>
          </a:xfrm>
          <a:prstGeom prst="rect">
            <a:avLst/>
          </a:prstGeom>
          <a:noFill/>
          <a:ln>
            <a:noFill/>
          </a:ln>
        </p:spPr>
      </p:pic>
      <p:pic>
        <p:nvPicPr>
          <p:cNvPr id="5" name="Picture 4" descr="C:\Users\Loay\Downloads\4.PNG"/>
          <p:cNvPicPr/>
          <p:nvPr/>
        </p:nvPicPr>
        <p:blipFill>
          <a:blip r:embed="rId3">
            <a:extLst>
              <a:ext uri="{28A0092B-C50C-407E-A947-70E740481C1C}">
                <a14:useLocalDpi xmlns:a14="http://schemas.microsoft.com/office/drawing/2010/main" val="0"/>
              </a:ext>
            </a:extLst>
          </a:blip>
          <a:srcRect/>
          <a:stretch>
            <a:fillRect/>
          </a:stretch>
        </p:blipFill>
        <p:spPr bwMode="auto">
          <a:xfrm>
            <a:off x="5891240" y="577026"/>
            <a:ext cx="5732145" cy="3138170"/>
          </a:xfrm>
          <a:prstGeom prst="rect">
            <a:avLst/>
          </a:prstGeom>
          <a:noFill/>
          <a:ln>
            <a:noFill/>
          </a:ln>
        </p:spPr>
      </p:pic>
      <p:pic>
        <p:nvPicPr>
          <p:cNvPr id="6" name="Picture 5" descr="C:\Users\Loay\Downloads\5.PNG"/>
          <p:cNvPicPr/>
          <p:nvPr/>
        </p:nvPicPr>
        <p:blipFill>
          <a:blip r:embed="rId4">
            <a:extLst>
              <a:ext uri="{28A0092B-C50C-407E-A947-70E740481C1C}">
                <a14:useLocalDpi xmlns:a14="http://schemas.microsoft.com/office/drawing/2010/main" val="0"/>
              </a:ext>
            </a:extLst>
          </a:blip>
          <a:srcRect/>
          <a:stretch>
            <a:fillRect/>
          </a:stretch>
        </p:blipFill>
        <p:spPr bwMode="auto">
          <a:xfrm>
            <a:off x="5630008" y="3435916"/>
            <a:ext cx="5732145" cy="2647315"/>
          </a:xfrm>
          <a:prstGeom prst="rect">
            <a:avLst/>
          </a:prstGeom>
          <a:noFill/>
          <a:ln>
            <a:noFill/>
          </a:ln>
        </p:spPr>
      </p:pic>
      <p:pic>
        <p:nvPicPr>
          <p:cNvPr id="7" name="Picture 6" descr="C:\Users\Loay\Downloads\7.PNG"/>
          <p:cNvPicPr/>
          <p:nvPr/>
        </p:nvPicPr>
        <p:blipFill>
          <a:blip r:embed="rId5">
            <a:extLst>
              <a:ext uri="{28A0092B-C50C-407E-A947-70E740481C1C}">
                <a14:useLocalDpi xmlns:a14="http://schemas.microsoft.com/office/drawing/2010/main" val="0"/>
              </a:ext>
            </a:extLst>
          </a:blip>
          <a:srcRect/>
          <a:stretch>
            <a:fillRect/>
          </a:stretch>
        </p:blipFill>
        <p:spPr bwMode="auto">
          <a:xfrm>
            <a:off x="579019" y="3855618"/>
            <a:ext cx="5732145" cy="3052445"/>
          </a:xfrm>
          <a:prstGeom prst="rect">
            <a:avLst/>
          </a:prstGeom>
          <a:noFill/>
          <a:ln>
            <a:noFill/>
          </a:ln>
        </p:spPr>
      </p:pic>
    </p:spTree>
    <p:extLst>
      <p:ext uri="{BB962C8B-B14F-4D97-AF65-F5344CB8AC3E}">
        <p14:creationId xmlns:p14="http://schemas.microsoft.com/office/powerpoint/2010/main" val="38693687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804" y="1"/>
            <a:ext cx="7766936" cy="709684"/>
          </a:xfrm>
        </p:spPr>
        <p:txBody>
          <a:bodyPr/>
          <a:lstStyle/>
          <a:p>
            <a:pPr algn="l"/>
            <a:r>
              <a:rPr lang="en-GB" sz="4000" dirty="0"/>
              <a:t>Sap Analysis </a:t>
            </a:r>
            <a:r>
              <a:rPr lang="en-GB" sz="4000" dirty="0" smtClean="0"/>
              <a:t> </a:t>
            </a:r>
            <a:endParaRPr lang="en-US" sz="4000" dirty="0"/>
          </a:p>
        </p:txBody>
      </p:sp>
      <p:sp>
        <p:nvSpPr>
          <p:cNvPr id="3" name="Subtitle 2"/>
          <p:cNvSpPr>
            <a:spLocks noGrp="1"/>
          </p:cNvSpPr>
          <p:nvPr>
            <p:ph type="subTitle" idx="1"/>
          </p:nvPr>
        </p:nvSpPr>
        <p:spPr>
          <a:xfrm>
            <a:off x="1220464" y="1037229"/>
            <a:ext cx="7766936" cy="5513695"/>
          </a:xfrm>
        </p:spPr>
        <p:txBody>
          <a:bodyPr/>
          <a:lstStyle/>
          <a:p>
            <a:pPr marL="342900" lvl="0" indent="-342900" algn="l">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Check equilibrium</a:t>
            </a:r>
            <a:r>
              <a:rPr lang="en-US" b="1" dirty="0"/>
              <a:t>.  </a:t>
            </a:r>
            <a:endParaRPr lang="en-US" b="1" dirty="0" smtClean="0"/>
          </a:p>
          <a:p>
            <a:pPr lvl="0" algn="l"/>
            <a:r>
              <a:rPr lang="en-GB" sz="2000" b="1" dirty="0" smtClean="0">
                <a:solidFill>
                  <a:schemeClr val="tx1"/>
                </a:solidFill>
                <a:latin typeface="Times New Roman" panose="02020603050405020304" pitchFamily="18" charset="0"/>
                <a:cs typeface="Times New Roman" panose="02020603050405020304" pitchFamily="18" charset="0"/>
              </a:rPr>
              <a:t>Block A </a:t>
            </a:r>
          </a:p>
          <a:p>
            <a:pPr lvl="0" algn="l"/>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4" name="صورة 2" descr="block A1.PNG"/>
          <p:cNvPicPr/>
          <p:nvPr/>
        </p:nvPicPr>
        <p:blipFill>
          <a:blip r:embed="rId2">
            <a:extLst>
              <a:ext uri="{28A0092B-C50C-407E-A947-70E740481C1C}">
                <a14:useLocalDpi xmlns:a14="http://schemas.microsoft.com/office/drawing/2010/main" val="0"/>
              </a:ext>
            </a:extLst>
          </a:blip>
          <a:stretch>
            <a:fillRect/>
          </a:stretch>
        </p:blipFill>
        <p:spPr>
          <a:xfrm>
            <a:off x="974804" y="1531374"/>
            <a:ext cx="5527040" cy="5214620"/>
          </a:xfrm>
          <a:prstGeom prst="rect">
            <a:avLst/>
          </a:prstGeom>
        </p:spPr>
      </p:pic>
      <p:pic>
        <p:nvPicPr>
          <p:cNvPr id="5" name="صورة 7" descr="SD Block A.PNG"/>
          <p:cNvPicPr/>
          <p:nvPr/>
        </p:nvPicPr>
        <p:blipFill>
          <a:blip r:embed="rId3">
            <a:extLst>
              <a:ext uri="{28A0092B-C50C-407E-A947-70E740481C1C}">
                <a14:useLocalDpi xmlns:a14="http://schemas.microsoft.com/office/drawing/2010/main" val="0"/>
              </a:ext>
            </a:extLst>
          </a:blip>
          <a:stretch>
            <a:fillRect/>
          </a:stretch>
        </p:blipFill>
        <p:spPr>
          <a:xfrm>
            <a:off x="6720767" y="709685"/>
            <a:ext cx="4533265" cy="2352675"/>
          </a:xfrm>
          <a:prstGeom prst="rect">
            <a:avLst/>
          </a:prstGeom>
        </p:spPr>
      </p:pic>
      <p:pic>
        <p:nvPicPr>
          <p:cNvPr id="6" name="صورة 7" descr="SD Block A.PNG"/>
          <p:cNvPicPr/>
          <p:nvPr/>
        </p:nvPicPr>
        <p:blipFill>
          <a:blip r:embed="rId4">
            <a:extLst>
              <a:ext uri="{28A0092B-C50C-407E-A947-70E740481C1C}">
                <a14:useLocalDpi xmlns:a14="http://schemas.microsoft.com/office/drawing/2010/main" val="0"/>
              </a:ext>
            </a:extLst>
          </a:blip>
          <a:stretch>
            <a:fillRect/>
          </a:stretch>
        </p:blipFill>
        <p:spPr>
          <a:xfrm>
            <a:off x="6501844" y="3482706"/>
            <a:ext cx="4974590" cy="1772920"/>
          </a:xfrm>
          <a:prstGeom prst="rect">
            <a:avLst/>
          </a:prstGeom>
        </p:spPr>
      </p:pic>
      <p:pic>
        <p:nvPicPr>
          <p:cNvPr id="7" name="صورة 0" descr="block A.PNG"/>
          <p:cNvPicPr/>
          <p:nvPr/>
        </p:nvPicPr>
        <p:blipFill>
          <a:blip r:embed="rId5">
            <a:extLst>
              <a:ext uri="{28A0092B-C50C-407E-A947-70E740481C1C}">
                <a14:useLocalDpi xmlns:a14="http://schemas.microsoft.com/office/drawing/2010/main" val="0"/>
              </a:ext>
            </a:extLst>
          </a:blip>
          <a:stretch>
            <a:fillRect/>
          </a:stretch>
        </p:blipFill>
        <p:spPr>
          <a:xfrm>
            <a:off x="6501844" y="5198893"/>
            <a:ext cx="5274310" cy="1679575"/>
          </a:xfrm>
          <a:prstGeom prst="rect">
            <a:avLst/>
          </a:prstGeom>
        </p:spPr>
      </p:pic>
    </p:spTree>
    <p:extLst>
      <p:ext uri="{BB962C8B-B14F-4D97-AF65-F5344CB8AC3E}">
        <p14:creationId xmlns:p14="http://schemas.microsoft.com/office/powerpoint/2010/main" val="41794900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5498" y="286604"/>
            <a:ext cx="7766936" cy="696036"/>
          </a:xfrm>
        </p:spPr>
        <p:txBody>
          <a:bodyPr/>
          <a:lstStyle/>
          <a:p>
            <a:pPr algn="l"/>
            <a:r>
              <a:rPr lang="en-GB" sz="4000" dirty="0"/>
              <a:t>Sap Analysis </a:t>
            </a:r>
            <a:endParaRPr lang="en-US" sz="4000" dirty="0"/>
          </a:p>
        </p:txBody>
      </p:sp>
      <p:sp>
        <p:nvSpPr>
          <p:cNvPr id="3" name="Subtitle 2"/>
          <p:cNvSpPr>
            <a:spLocks noGrp="1"/>
          </p:cNvSpPr>
          <p:nvPr>
            <p:ph type="subTitle" idx="1"/>
          </p:nvPr>
        </p:nvSpPr>
        <p:spPr>
          <a:xfrm>
            <a:off x="190827" y="5390865"/>
            <a:ext cx="5434423" cy="1219346"/>
          </a:xfrm>
        </p:spPr>
        <p:txBody>
          <a:bodyPr>
            <a:normAutofit fontScale="62500" lnSpcReduction="20000"/>
          </a:bodyPr>
          <a:lstStyle/>
          <a:p>
            <a:pPr algn="l"/>
            <a:r>
              <a:rPr lang="en-US" sz="2400" b="1" dirty="0">
                <a:solidFill>
                  <a:schemeClr val="tx1"/>
                </a:solidFill>
                <a:latin typeface="Times New Roman" panose="02020603050405020304" pitchFamily="18" charset="0"/>
                <a:cs typeface="Times New Roman" panose="02020603050405020304" pitchFamily="18" charset="0"/>
              </a:rPr>
              <a:t>Thus, we can see that there is no error in Live and SD load pattern</a:t>
            </a:r>
            <a:r>
              <a:rPr lang="en-US" sz="2400" b="1" dirty="0" smtClean="0">
                <a:solidFill>
                  <a:schemeClr val="tx1"/>
                </a:solidFill>
                <a:latin typeface="Times New Roman" panose="02020603050405020304" pitchFamily="18" charset="0"/>
                <a:cs typeface="Times New Roman" panose="02020603050405020304" pitchFamily="18" charset="0"/>
              </a:rPr>
              <a:t>.</a:t>
            </a: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But, there is a 3.78% of error in Dead load pattern which is less than 5% </a:t>
            </a:r>
          </a:p>
          <a:p>
            <a:pPr algn="l"/>
            <a:r>
              <a:rPr lang="en-US" sz="2400" b="1" dirty="0">
                <a:solidFill>
                  <a:schemeClr val="tx1"/>
                </a:solidFill>
                <a:latin typeface="Times New Roman" panose="02020603050405020304" pitchFamily="18" charset="0"/>
                <a:cs typeface="Times New Roman" panose="02020603050405020304" pitchFamily="18" charset="0"/>
              </a:rPr>
              <a:t>……. OK. </a:t>
            </a:r>
          </a:p>
          <a:p>
            <a:endParaRPr lang="en-US" dirty="0"/>
          </a:p>
        </p:txBody>
      </p:sp>
      <p:pic>
        <p:nvPicPr>
          <p:cNvPr id="5" name="صورة 3" descr="block B1.PNG"/>
          <p:cNvPicPr/>
          <p:nvPr/>
        </p:nvPicPr>
        <p:blipFill>
          <a:blip r:embed="rId2">
            <a:extLst>
              <a:ext uri="{28A0092B-C50C-407E-A947-70E740481C1C}">
                <a14:useLocalDpi xmlns:a14="http://schemas.microsoft.com/office/drawing/2010/main" val="0"/>
              </a:ext>
            </a:extLst>
          </a:blip>
          <a:stretch>
            <a:fillRect/>
          </a:stretch>
        </p:blipFill>
        <p:spPr>
          <a:xfrm>
            <a:off x="1047793" y="1076767"/>
            <a:ext cx="4577458" cy="4236275"/>
          </a:xfrm>
          <a:prstGeom prst="rect">
            <a:avLst/>
          </a:prstGeom>
        </p:spPr>
      </p:pic>
      <p:pic>
        <p:nvPicPr>
          <p:cNvPr id="6" name="صورة 7" descr="SD Block A.PNG"/>
          <p:cNvPicPr/>
          <p:nvPr/>
        </p:nvPicPr>
        <p:blipFill>
          <a:blip r:embed="rId3">
            <a:extLst>
              <a:ext uri="{28A0092B-C50C-407E-A947-70E740481C1C}">
                <a14:useLocalDpi xmlns:a14="http://schemas.microsoft.com/office/drawing/2010/main" val="0"/>
              </a:ext>
            </a:extLst>
          </a:blip>
          <a:stretch>
            <a:fillRect/>
          </a:stretch>
        </p:blipFill>
        <p:spPr>
          <a:xfrm>
            <a:off x="6469991" y="251131"/>
            <a:ext cx="4761865" cy="2451100"/>
          </a:xfrm>
          <a:prstGeom prst="rect">
            <a:avLst/>
          </a:prstGeom>
        </p:spPr>
      </p:pic>
      <p:pic>
        <p:nvPicPr>
          <p:cNvPr id="7" name="صورة 7" descr="SD Block A.PNG"/>
          <p:cNvPicPr/>
          <p:nvPr/>
        </p:nvPicPr>
        <p:blipFill>
          <a:blip r:embed="rId4">
            <a:extLst>
              <a:ext uri="{28A0092B-C50C-407E-A947-70E740481C1C}">
                <a14:useLocalDpi xmlns:a14="http://schemas.microsoft.com/office/drawing/2010/main" val="0"/>
              </a:ext>
            </a:extLst>
          </a:blip>
          <a:stretch>
            <a:fillRect/>
          </a:stretch>
        </p:blipFill>
        <p:spPr>
          <a:xfrm>
            <a:off x="6469991" y="2737704"/>
            <a:ext cx="4972685" cy="1978660"/>
          </a:xfrm>
          <a:prstGeom prst="rect">
            <a:avLst/>
          </a:prstGeom>
        </p:spPr>
      </p:pic>
      <p:pic>
        <p:nvPicPr>
          <p:cNvPr id="8" name="صورة 0" descr="block A.PNG"/>
          <p:cNvPicPr/>
          <p:nvPr/>
        </p:nvPicPr>
        <p:blipFill>
          <a:blip r:embed="rId5">
            <a:extLst>
              <a:ext uri="{28A0092B-C50C-407E-A947-70E740481C1C}">
                <a14:useLocalDpi xmlns:a14="http://schemas.microsoft.com/office/drawing/2010/main" val="0"/>
              </a:ext>
            </a:extLst>
          </a:blip>
          <a:stretch>
            <a:fillRect/>
          </a:stretch>
        </p:blipFill>
        <p:spPr>
          <a:xfrm>
            <a:off x="6213768" y="4930636"/>
            <a:ext cx="5274310" cy="1679575"/>
          </a:xfrm>
          <a:prstGeom prst="rect">
            <a:avLst/>
          </a:prstGeom>
        </p:spPr>
      </p:pic>
    </p:spTree>
    <p:extLst>
      <p:ext uri="{BB962C8B-B14F-4D97-AF65-F5344CB8AC3E}">
        <p14:creationId xmlns:p14="http://schemas.microsoft.com/office/powerpoint/2010/main" val="13696489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678" y="0"/>
            <a:ext cx="7766936" cy="870929"/>
          </a:xfrm>
        </p:spPr>
        <p:txBody>
          <a:bodyPr/>
          <a:lstStyle/>
          <a:p>
            <a:pPr algn="l"/>
            <a:r>
              <a:rPr lang="en-GB" sz="4000" dirty="0"/>
              <a:t>Sap Analysis </a:t>
            </a:r>
            <a:endParaRPr lang="en-US" sz="4000" dirty="0"/>
          </a:p>
        </p:txBody>
      </p:sp>
      <p:sp>
        <p:nvSpPr>
          <p:cNvPr id="3" name="Subtitle 2"/>
          <p:cNvSpPr>
            <a:spLocks noGrp="1"/>
          </p:cNvSpPr>
          <p:nvPr>
            <p:ph type="subTitle" idx="1"/>
          </p:nvPr>
        </p:nvSpPr>
        <p:spPr>
          <a:xfrm>
            <a:off x="136477" y="1008671"/>
            <a:ext cx="6177844" cy="5240739"/>
          </a:xfrm>
        </p:spPr>
        <p:txBody>
          <a:bodyPr/>
          <a:lstStyle/>
          <a:p>
            <a:pPr marL="342900" lvl="0" indent="-342900" algn="l">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Check stress – strain </a:t>
            </a:r>
            <a:r>
              <a:rPr lang="en-US" sz="2000" b="1" dirty="0" smtClean="0">
                <a:solidFill>
                  <a:schemeClr val="tx1"/>
                </a:solidFill>
                <a:latin typeface="Times New Roman" panose="02020603050405020304" pitchFamily="18" charset="0"/>
                <a:cs typeface="Times New Roman" panose="02020603050405020304" pitchFamily="18" charset="0"/>
              </a:rPr>
              <a:t>relationship</a:t>
            </a:r>
          </a:p>
          <a:p>
            <a:pPr algn="l"/>
            <a:r>
              <a:rPr lang="en-US" sz="2000" b="1" dirty="0">
                <a:solidFill>
                  <a:schemeClr val="tx1"/>
                </a:solidFill>
                <a:latin typeface="Times New Roman" panose="02020603050405020304" pitchFamily="18" charset="0"/>
                <a:cs typeface="Times New Roman" panose="02020603050405020304" pitchFamily="18" charset="0"/>
              </a:rPr>
              <a:t>Select a span in a beam and compute the load on it:</a:t>
            </a:r>
          </a:p>
          <a:p>
            <a:pPr marL="342900" indent="-342900" algn="l">
              <a:buFont typeface="Wingdings" panose="05000000000000000000" pitchFamily="2" charset="2"/>
              <a:buChar char="§"/>
            </a:pPr>
            <a:r>
              <a:rPr lang="en-US" sz="2000" b="1" dirty="0">
                <a:solidFill>
                  <a:schemeClr val="tx1"/>
                </a:solidFill>
                <a:latin typeface="Times New Roman" panose="02020603050405020304" pitchFamily="18" charset="0"/>
                <a:cs typeface="Times New Roman" panose="02020603050405020304" pitchFamily="18" charset="0"/>
              </a:rPr>
              <a:t>Block A </a:t>
            </a:r>
          </a:p>
          <a:p>
            <a:pPr algn="l"/>
            <a:r>
              <a:rPr lang="en-US" sz="2000" b="1" dirty="0">
                <a:solidFill>
                  <a:schemeClr val="tx1"/>
                </a:solidFill>
                <a:latin typeface="Times New Roman" panose="02020603050405020304" pitchFamily="18" charset="0"/>
                <a:cs typeface="Times New Roman" panose="02020603050405020304" pitchFamily="18" charset="0"/>
              </a:rPr>
              <a:t>L = 6.15</a:t>
            </a:r>
          </a:p>
          <a:p>
            <a:pPr algn="l"/>
            <a:r>
              <a:rPr lang="en-US" sz="2000" b="1" dirty="0">
                <a:solidFill>
                  <a:schemeClr val="tx1"/>
                </a:solidFill>
                <a:latin typeface="Times New Roman" panose="02020603050405020304" pitchFamily="18" charset="0"/>
                <a:cs typeface="Times New Roman" panose="02020603050405020304" pitchFamily="18" charset="0"/>
              </a:rPr>
              <a:t>Tributary area = {(19.5 – 15.4)\2 + (23.575 -19.5)\2} = 4.08 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Super Imposed = 4.5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By hand calculation = wl</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\8 = 86.8 </a:t>
            </a:r>
            <a:r>
              <a:rPr lang="en-US" sz="2000" b="1" dirty="0" err="1">
                <a:solidFill>
                  <a:schemeClr val="tx1"/>
                </a:solidFill>
                <a:latin typeface="Times New Roman" panose="02020603050405020304" pitchFamily="18" charset="0"/>
                <a:cs typeface="Times New Roman" panose="02020603050405020304" pitchFamily="18" charset="0"/>
              </a:rPr>
              <a:t>kN.m</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From sap analysis </a:t>
            </a:r>
          </a:p>
          <a:p>
            <a:pPr algn="l"/>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25000" dirty="0">
                <a:solidFill>
                  <a:schemeClr val="tx1"/>
                </a:solidFill>
                <a:latin typeface="Times New Roman" panose="02020603050405020304" pitchFamily="18" charset="0"/>
                <a:cs typeface="Times New Roman" panose="02020603050405020304" pitchFamily="18" charset="0"/>
              </a:rPr>
              <a:t>1</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25000" dirty="0">
                <a:solidFill>
                  <a:schemeClr val="tx1"/>
                </a:solidFill>
                <a:latin typeface="Times New Roman" panose="02020603050405020304" pitchFamily="18" charset="0"/>
                <a:cs typeface="Times New Roman" panose="02020603050405020304" pitchFamily="18" charset="0"/>
              </a:rPr>
              <a:t>3</a:t>
            </a:r>
            <a:r>
              <a:rPr lang="en-US" sz="2000" b="1" dirty="0">
                <a:solidFill>
                  <a:schemeClr val="tx1"/>
                </a:solidFill>
                <a:latin typeface="Times New Roman" panose="02020603050405020304" pitchFamily="18" charset="0"/>
                <a:cs typeface="Times New Roman" panose="02020603050405020304" pitchFamily="18" charset="0"/>
              </a:rPr>
              <a:t>\2 + </a:t>
            </a:r>
            <a:r>
              <a:rPr lang="en-US" sz="2000" b="1" dirty="0" smtClean="0">
                <a:solidFill>
                  <a:schemeClr val="tx1"/>
                </a:solidFill>
                <a:latin typeface="Times New Roman" panose="02020603050405020304" pitchFamily="18" charset="0"/>
                <a:cs typeface="Times New Roman" panose="02020603050405020304" pitchFamily="18" charset="0"/>
              </a:rPr>
              <a:t>M</a:t>
            </a:r>
            <a:r>
              <a:rPr lang="en-US" sz="2000" b="1" baseline="-25000" dirty="0" smtClean="0">
                <a:solidFill>
                  <a:schemeClr val="tx1"/>
                </a:solidFill>
                <a:latin typeface="Times New Roman" panose="02020603050405020304" pitchFamily="18" charset="0"/>
                <a:cs typeface="Times New Roman" panose="02020603050405020304" pitchFamily="18" charset="0"/>
              </a:rPr>
              <a:t>2</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 {55.7+49.7 \2} + 31.8 = 84.5 </a:t>
            </a:r>
            <a:r>
              <a:rPr lang="en-US" sz="2000" b="1" dirty="0" err="1">
                <a:solidFill>
                  <a:schemeClr val="tx1"/>
                </a:solidFill>
                <a:latin typeface="Times New Roman" panose="02020603050405020304" pitchFamily="18" charset="0"/>
                <a:cs typeface="Times New Roman" panose="02020603050405020304" pitchFamily="18" charset="0"/>
              </a:rPr>
              <a:t>kN.m</a:t>
            </a:r>
            <a:endParaRPr lang="en-US" sz="2000" b="1" dirty="0">
              <a:solidFill>
                <a:schemeClr val="tx1"/>
              </a:solidFill>
              <a:latin typeface="Times New Roman" panose="02020603050405020304" pitchFamily="18" charset="0"/>
              <a:cs typeface="Times New Roman" panose="02020603050405020304" pitchFamily="18" charset="0"/>
            </a:endParaRPr>
          </a:p>
          <a:p>
            <a:pPr lvl="0" algn="l"/>
            <a:r>
              <a:rPr lang="en-US" sz="2000" b="1" dirty="0">
                <a:solidFill>
                  <a:schemeClr val="tx1"/>
                </a:solidFill>
                <a:latin typeface="Times New Roman" panose="02020603050405020304" pitchFamily="18" charset="0"/>
                <a:cs typeface="Times New Roman" panose="02020603050405020304" pitchFamily="18" charset="0"/>
              </a:rPr>
              <a:t>% of error = 86.8 - 84.5 \ 86.8 =2.42 % goes to that &lt; 10% …… </a:t>
            </a:r>
            <a:r>
              <a:rPr lang="en-US" sz="2000" b="1" dirty="0" smtClean="0">
                <a:solidFill>
                  <a:schemeClr val="tx1"/>
                </a:solidFill>
                <a:latin typeface="Times New Roman" panose="02020603050405020304" pitchFamily="18" charset="0"/>
                <a:cs typeface="Times New Roman" panose="02020603050405020304" pitchFamily="18" charset="0"/>
              </a:rPr>
              <a:t>ok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4" name="Picture 3" descr="C:\Users\Loay\Desktop\الأشياء الجاهزة\Block A\4.PNG"/>
          <p:cNvPicPr/>
          <p:nvPr/>
        </p:nvPicPr>
        <p:blipFill>
          <a:blip r:embed="rId2"/>
          <a:stretch>
            <a:fillRect/>
          </a:stretch>
        </p:blipFill>
        <p:spPr bwMode="auto">
          <a:xfrm>
            <a:off x="6314321" y="709683"/>
            <a:ext cx="5732145" cy="5677469"/>
          </a:xfrm>
          <a:prstGeom prst="rect">
            <a:avLst/>
          </a:prstGeom>
          <a:noFill/>
          <a:ln>
            <a:noFill/>
          </a:ln>
        </p:spPr>
      </p:pic>
    </p:spTree>
    <p:extLst>
      <p:ext uri="{BB962C8B-B14F-4D97-AF65-F5344CB8AC3E}">
        <p14:creationId xmlns:p14="http://schemas.microsoft.com/office/powerpoint/2010/main" val="2376494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1974" y="95535"/>
            <a:ext cx="7766936" cy="720782"/>
          </a:xfrm>
        </p:spPr>
        <p:txBody>
          <a:bodyPr/>
          <a:lstStyle/>
          <a:p>
            <a:pPr algn="l"/>
            <a:r>
              <a:rPr lang="en-GB" sz="4000" dirty="0"/>
              <a:t>Sap Analysis </a:t>
            </a:r>
            <a:endParaRPr lang="en-US" sz="4000" dirty="0"/>
          </a:p>
        </p:txBody>
      </p:sp>
      <p:sp>
        <p:nvSpPr>
          <p:cNvPr id="3" name="Subtitle 2"/>
          <p:cNvSpPr>
            <a:spLocks noGrp="1"/>
          </p:cNvSpPr>
          <p:nvPr>
            <p:ph type="subTitle" idx="1"/>
          </p:nvPr>
        </p:nvSpPr>
        <p:spPr/>
        <p:txBody>
          <a:bodyPr/>
          <a:lstStyle/>
          <a:p>
            <a:endParaRPr lang="en-US"/>
          </a:p>
        </p:txBody>
      </p:sp>
      <p:pic>
        <p:nvPicPr>
          <p:cNvPr id="4" name="Picture 3" descr="G:\Block A\3.PNG"/>
          <p:cNvPicPr/>
          <p:nvPr/>
        </p:nvPicPr>
        <p:blipFill>
          <a:blip r:embed="rId2">
            <a:extLst>
              <a:ext uri="{28A0092B-C50C-407E-A947-70E740481C1C}">
                <a14:useLocalDpi xmlns:a14="http://schemas.microsoft.com/office/drawing/2010/main" val="0"/>
              </a:ext>
            </a:extLst>
          </a:blip>
          <a:srcRect/>
          <a:stretch>
            <a:fillRect/>
          </a:stretch>
        </p:blipFill>
        <p:spPr bwMode="auto">
          <a:xfrm>
            <a:off x="1124930" y="980091"/>
            <a:ext cx="8769697" cy="5748256"/>
          </a:xfrm>
          <a:prstGeom prst="rect">
            <a:avLst/>
          </a:prstGeom>
          <a:noFill/>
          <a:ln>
            <a:noFill/>
          </a:ln>
        </p:spPr>
      </p:pic>
    </p:spTree>
    <p:extLst>
      <p:ext uri="{BB962C8B-B14F-4D97-AF65-F5344CB8AC3E}">
        <p14:creationId xmlns:p14="http://schemas.microsoft.com/office/powerpoint/2010/main" val="12296693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804" y="109182"/>
            <a:ext cx="7766936" cy="748078"/>
          </a:xfrm>
        </p:spPr>
        <p:txBody>
          <a:bodyPr/>
          <a:lstStyle/>
          <a:p>
            <a:pPr algn="l"/>
            <a:r>
              <a:rPr lang="en-GB" sz="4000" dirty="0"/>
              <a:t>Sap Analysis </a:t>
            </a:r>
            <a:endParaRPr lang="en-US" sz="4000" dirty="0"/>
          </a:p>
        </p:txBody>
      </p:sp>
      <p:sp>
        <p:nvSpPr>
          <p:cNvPr id="3" name="Subtitle 2"/>
          <p:cNvSpPr>
            <a:spLocks noGrp="1"/>
          </p:cNvSpPr>
          <p:nvPr>
            <p:ph type="subTitle" idx="1"/>
          </p:nvPr>
        </p:nvSpPr>
        <p:spPr>
          <a:xfrm>
            <a:off x="204717" y="982640"/>
            <a:ext cx="6168787" cy="5540990"/>
          </a:xfrm>
        </p:spPr>
        <p:txBody>
          <a:bodyPr>
            <a:normAutofit/>
          </a:bodyPr>
          <a:lstStyle/>
          <a:p>
            <a:pPr marL="342900" indent="-342900" algn="l">
              <a:buFont typeface="Wingdings" panose="05000000000000000000" pitchFamily="2" charset="2"/>
              <a:buChar char="§"/>
            </a:pPr>
            <a:r>
              <a:rPr lang="en-US" sz="2000" b="1" dirty="0">
                <a:solidFill>
                  <a:schemeClr val="tx1"/>
                </a:solidFill>
                <a:latin typeface="Times New Roman" panose="02020603050405020304" pitchFamily="18" charset="0"/>
                <a:cs typeface="Times New Roman" panose="02020603050405020304" pitchFamily="18" charset="0"/>
              </a:rPr>
              <a:t>Block B </a:t>
            </a:r>
          </a:p>
          <a:p>
            <a:pPr algn="l"/>
            <a:r>
              <a:rPr lang="en-US" sz="2000" b="1" dirty="0">
                <a:solidFill>
                  <a:schemeClr val="tx1"/>
                </a:solidFill>
                <a:latin typeface="Times New Roman" panose="02020603050405020304" pitchFamily="18" charset="0"/>
                <a:cs typeface="Times New Roman" panose="02020603050405020304" pitchFamily="18" charset="0"/>
              </a:rPr>
              <a:t>L = 6.16</a:t>
            </a:r>
          </a:p>
          <a:p>
            <a:pPr algn="l"/>
            <a:r>
              <a:rPr lang="en-US" sz="2000" b="1" dirty="0">
                <a:solidFill>
                  <a:schemeClr val="tx1"/>
                </a:solidFill>
                <a:latin typeface="Times New Roman" panose="02020603050405020304" pitchFamily="18" charset="0"/>
                <a:cs typeface="Times New Roman" panose="02020603050405020304" pitchFamily="18" charset="0"/>
              </a:rPr>
              <a:t>Tributary area = {(12.49 – 8.19)\2 + (16.19 -12.29)\2} = 4.0 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Live load = 4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By hand calculation = wl</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\8 = 75.89 </a:t>
            </a:r>
            <a:r>
              <a:rPr lang="en-US" sz="2000" b="1" dirty="0" err="1">
                <a:solidFill>
                  <a:schemeClr val="tx1"/>
                </a:solidFill>
                <a:latin typeface="Times New Roman" panose="02020603050405020304" pitchFamily="18" charset="0"/>
                <a:cs typeface="Times New Roman" panose="02020603050405020304" pitchFamily="18" charset="0"/>
              </a:rPr>
              <a:t>kN.m</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 </a:t>
            </a:r>
          </a:p>
          <a:p>
            <a:pPr algn="l"/>
            <a:r>
              <a:rPr lang="en-US" sz="2000" b="1" dirty="0">
                <a:solidFill>
                  <a:schemeClr val="tx1"/>
                </a:solidFill>
                <a:latin typeface="Times New Roman" panose="02020603050405020304" pitchFamily="18" charset="0"/>
                <a:cs typeface="Times New Roman" panose="02020603050405020304" pitchFamily="18" charset="0"/>
              </a:rPr>
              <a:t>From sap analysis </a:t>
            </a:r>
          </a:p>
          <a:p>
            <a:pPr algn="l"/>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25000" dirty="0">
                <a:solidFill>
                  <a:schemeClr val="tx1"/>
                </a:solidFill>
                <a:latin typeface="Times New Roman" panose="02020603050405020304" pitchFamily="18" charset="0"/>
                <a:cs typeface="Times New Roman" panose="02020603050405020304" pitchFamily="18" charset="0"/>
              </a:rPr>
              <a:t>1</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25000" dirty="0">
                <a:solidFill>
                  <a:schemeClr val="tx1"/>
                </a:solidFill>
                <a:latin typeface="Times New Roman" panose="02020603050405020304" pitchFamily="18" charset="0"/>
                <a:cs typeface="Times New Roman" panose="02020603050405020304" pitchFamily="18" charset="0"/>
              </a:rPr>
              <a:t>3</a:t>
            </a:r>
            <a:r>
              <a:rPr lang="en-US" sz="2000" b="1" dirty="0">
                <a:solidFill>
                  <a:schemeClr val="tx1"/>
                </a:solidFill>
                <a:latin typeface="Times New Roman" panose="02020603050405020304" pitchFamily="18" charset="0"/>
                <a:cs typeface="Times New Roman" panose="02020603050405020304" pitchFamily="18" charset="0"/>
              </a:rPr>
              <a:t>\2 +  </a:t>
            </a:r>
            <a:r>
              <a:rPr lang="en-US" sz="2000" b="1" dirty="0" smtClean="0">
                <a:solidFill>
                  <a:schemeClr val="tx1"/>
                </a:solidFill>
                <a:latin typeface="Times New Roman" panose="02020603050405020304" pitchFamily="18" charset="0"/>
                <a:cs typeface="Times New Roman" panose="02020603050405020304" pitchFamily="18" charset="0"/>
              </a:rPr>
              <a:t>M</a:t>
            </a:r>
            <a:r>
              <a:rPr lang="en-US" sz="2000" b="1" baseline="-25000" dirty="0">
                <a:solidFill>
                  <a:schemeClr val="tx1"/>
                </a:solidFill>
                <a:latin typeface="Times New Roman" panose="02020603050405020304" pitchFamily="18" charset="0"/>
                <a:cs typeface="Times New Roman" panose="02020603050405020304" pitchFamily="18" charset="0"/>
              </a:rPr>
              <a:t>2</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 {45.29+43.7 \2} + 29.9 = 74.71 </a:t>
            </a:r>
            <a:r>
              <a:rPr lang="en-US" sz="2000" b="1" dirty="0" err="1">
                <a:solidFill>
                  <a:schemeClr val="tx1"/>
                </a:solidFill>
                <a:latin typeface="Times New Roman" panose="02020603050405020304" pitchFamily="18" charset="0"/>
                <a:cs typeface="Times New Roman" panose="02020603050405020304" pitchFamily="18" charset="0"/>
              </a:rPr>
              <a:t>kN.m</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US" sz="2000" b="1" dirty="0">
                <a:solidFill>
                  <a:schemeClr val="tx1"/>
                </a:solidFill>
                <a:latin typeface="Times New Roman" panose="02020603050405020304" pitchFamily="18" charset="0"/>
                <a:cs typeface="Times New Roman" panose="02020603050405020304" pitchFamily="18" charset="0"/>
              </a:rPr>
              <a:t> </a:t>
            </a:r>
          </a:p>
          <a:p>
            <a:pPr algn="l"/>
            <a:r>
              <a:rPr lang="en-US" sz="2000" b="1" dirty="0">
                <a:solidFill>
                  <a:schemeClr val="tx1"/>
                </a:solidFill>
                <a:latin typeface="Times New Roman" panose="02020603050405020304" pitchFamily="18" charset="0"/>
                <a:cs typeface="Times New Roman" panose="02020603050405020304" pitchFamily="18" charset="0"/>
              </a:rPr>
              <a:t>% of error = 75.89 - 74.71 \ 75.89 =1.55 % goes to that &lt; 10% …… ok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Picture 3" descr="C:\Users\Loay\Desktop\الأشياء الجاهزة\block B\4.PNG"/>
          <p:cNvPicPr/>
          <p:nvPr/>
        </p:nvPicPr>
        <p:blipFill>
          <a:blip r:embed="rId2"/>
          <a:stretch>
            <a:fillRect/>
          </a:stretch>
        </p:blipFill>
        <p:spPr bwMode="auto">
          <a:xfrm>
            <a:off x="6614349" y="395785"/>
            <a:ext cx="5186680" cy="6462215"/>
          </a:xfrm>
          <a:prstGeom prst="rect">
            <a:avLst/>
          </a:prstGeom>
          <a:noFill/>
          <a:ln>
            <a:noFill/>
          </a:ln>
        </p:spPr>
      </p:pic>
    </p:spTree>
    <p:extLst>
      <p:ext uri="{BB962C8B-B14F-4D97-AF65-F5344CB8AC3E}">
        <p14:creationId xmlns:p14="http://schemas.microsoft.com/office/powerpoint/2010/main" val="2733024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8" y="398313"/>
            <a:ext cx="7766936" cy="843633"/>
          </a:xfrm>
        </p:spPr>
        <p:txBody>
          <a:bodyPr/>
          <a:lstStyle/>
          <a:p>
            <a:pPr algn="l"/>
            <a:r>
              <a:rPr lang="en-GB" sz="4000" dirty="0" smtClean="0"/>
              <a:t>Objectives: </a:t>
            </a:r>
            <a:endParaRPr lang="en-US" sz="4000" dirty="0"/>
          </a:p>
        </p:txBody>
      </p:sp>
      <p:sp>
        <p:nvSpPr>
          <p:cNvPr id="3" name="Subtitle 2"/>
          <p:cNvSpPr>
            <a:spLocks noGrp="1"/>
          </p:cNvSpPr>
          <p:nvPr>
            <p:ph type="subTitle" idx="1"/>
          </p:nvPr>
        </p:nvSpPr>
        <p:spPr>
          <a:xfrm>
            <a:off x="1015748" y="1419367"/>
            <a:ext cx="7766936" cy="3944203"/>
          </a:xfrm>
        </p:spPr>
        <p:txBody>
          <a:bodyPr>
            <a:normAutofit lnSpcReduction="10000"/>
          </a:bodyPr>
          <a:lstStyle/>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GB" sz="2000" b="1" dirty="0" smtClean="0">
                <a:solidFill>
                  <a:schemeClr val="tx1"/>
                </a:solidFill>
                <a:latin typeface="Times New Roman" panose="02020603050405020304" pitchFamily="18" charset="0"/>
                <a:cs typeface="Times New Roman" panose="02020603050405020304" pitchFamily="18" charset="0"/>
              </a:rPr>
              <a:t>The </a:t>
            </a:r>
            <a:r>
              <a:rPr lang="en-GB" sz="2000" b="1" dirty="0">
                <a:solidFill>
                  <a:schemeClr val="tx1"/>
                </a:solidFill>
                <a:latin typeface="Times New Roman" panose="02020603050405020304" pitchFamily="18" charset="0"/>
                <a:cs typeface="Times New Roman" panose="02020603050405020304" pitchFamily="18" charset="0"/>
              </a:rPr>
              <a:t>prime objective of this study is to determine design value for live load in school classrooms in Nablus that is suitable for design scenarios. Also live load factor to be used in load combinations will be determined through reliability analysis. The scope of this study is the schools in Nablus city- Palestine. </a:t>
            </a:r>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GB" sz="2000" b="1" dirty="0" smtClean="0">
                <a:solidFill>
                  <a:schemeClr val="tx1"/>
                </a:solidFill>
                <a:latin typeface="Times New Roman" panose="02020603050405020304" pitchFamily="18" charset="0"/>
                <a:cs typeface="Times New Roman" panose="02020603050405020304" pitchFamily="18" charset="0"/>
              </a:rPr>
              <a:t>The </a:t>
            </a:r>
            <a:r>
              <a:rPr lang="en-GB" sz="2000" b="1" dirty="0">
                <a:solidFill>
                  <a:schemeClr val="tx1"/>
                </a:solidFill>
                <a:latin typeface="Times New Roman" panose="02020603050405020304" pitchFamily="18" charset="0"/>
                <a:cs typeface="Times New Roman" panose="02020603050405020304" pitchFamily="18" charset="0"/>
              </a:rPr>
              <a:t>impact of the new value of live load will be demonstrated through a case study of analysis and design of an existing school building. The study will be based on flexural design of reinforced concrete beams in a typical school building.</a:t>
            </a:r>
            <a:endParaRPr lang="en-US" sz="2000" b="1" dirty="0">
              <a:solidFill>
                <a:schemeClr val="tx1"/>
              </a:solidFill>
              <a:latin typeface="Times New Roman" panose="02020603050405020304" pitchFamily="18" charset="0"/>
              <a:cs typeface="Times New Roman" panose="02020603050405020304" pitchFamily="18" charset="0"/>
            </a:endParaRPr>
          </a:p>
          <a:p>
            <a:r>
              <a:rPr lang="en-GB" dirty="0"/>
              <a:t> </a:t>
            </a:r>
            <a:endParaRPr lang="en-US" dirty="0"/>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3732" y="398313"/>
            <a:ext cx="2468184" cy="2808911"/>
          </a:xfrm>
          <a:prstGeom prst="rect">
            <a:avLst/>
          </a:prstGeom>
        </p:spPr>
      </p:pic>
    </p:spTree>
    <p:extLst>
      <p:ext uri="{BB962C8B-B14F-4D97-AF65-F5344CB8AC3E}">
        <p14:creationId xmlns:p14="http://schemas.microsoft.com/office/powerpoint/2010/main" val="32158187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9270" y="220892"/>
            <a:ext cx="7766936" cy="816338"/>
          </a:xfrm>
        </p:spPr>
        <p:txBody>
          <a:bodyPr/>
          <a:lstStyle/>
          <a:p>
            <a:pPr algn="l"/>
            <a:r>
              <a:rPr lang="en-GB" sz="4000" dirty="0"/>
              <a:t>Sap Analysis </a:t>
            </a:r>
            <a:endParaRPr lang="en-US" sz="4000" dirty="0"/>
          </a:p>
        </p:txBody>
      </p:sp>
      <p:sp>
        <p:nvSpPr>
          <p:cNvPr id="3" name="Subtitle 2"/>
          <p:cNvSpPr>
            <a:spLocks noGrp="1"/>
          </p:cNvSpPr>
          <p:nvPr>
            <p:ph type="subTitle" idx="1"/>
          </p:nvPr>
        </p:nvSpPr>
        <p:spPr/>
        <p:txBody>
          <a:bodyPr/>
          <a:lstStyle/>
          <a:p>
            <a:endParaRPr lang="en-US" dirty="0"/>
          </a:p>
        </p:txBody>
      </p:sp>
      <p:pic>
        <p:nvPicPr>
          <p:cNvPr id="5" name="Picture 4" descr="G:\block B\5.PNG"/>
          <p:cNvPicPr/>
          <p:nvPr/>
        </p:nvPicPr>
        <p:blipFill>
          <a:blip r:embed="rId2">
            <a:extLst>
              <a:ext uri="{28A0092B-C50C-407E-A947-70E740481C1C}">
                <a14:useLocalDpi xmlns:a14="http://schemas.microsoft.com/office/drawing/2010/main" val="0"/>
              </a:ext>
            </a:extLst>
          </a:blip>
          <a:srcRect/>
          <a:stretch>
            <a:fillRect/>
          </a:stretch>
        </p:blipFill>
        <p:spPr bwMode="auto">
          <a:xfrm>
            <a:off x="1160060" y="1185465"/>
            <a:ext cx="8236773" cy="5420052"/>
          </a:xfrm>
          <a:prstGeom prst="rect">
            <a:avLst/>
          </a:prstGeom>
          <a:noFill/>
          <a:ln>
            <a:noFill/>
          </a:ln>
        </p:spPr>
      </p:pic>
    </p:spTree>
    <p:extLst>
      <p:ext uri="{BB962C8B-B14F-4D97-AF65-F5344CB8AC3E}">
        <p14:creationId xmlns:p14="http://schemas.microsoft.com/office/powerpoint/2010/main" val="21111534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339" y="245660"/>
            <a:ext cx="7766936" cy="1184806"/>
          </a:xfrm>
        </p:spPr>
        <p:txBody>
          <a:bodyPr/>
          <a:lstStyle/>
          <a:p>
            <a:pPr algn="l"/>
            <a:r>
              <a:rPr lang="en-US" sz="4000" dirty="0" smtClean="0"/>
              <a:t>Design </a:t>
            </a:r>
            <a:r>
              <a:rPr lang="en-US" sz="4000" dirty="0"/>
              <a:t>using common practice value for live load</a:t>
            </a:r>
          </a:p>
        </p:txBody>
      </p:sp>
      <p:sp>
        <p:nvSpPr>
          <p:cNvPr id="3" name="Subtitle 2"/>
          <p:cNvSpPr>
            <a:spLocks noGrp="1"/>
          </p:cNvSpPr>
          <p:nvPr>
            <p:ph type="subTitle" idx="1"/>
          </p:nvPr>
        </p:nvSpPr>
        <p:spPr>
          <a:xfrm>
            <a:off x="319711" y="1430466"/>
            <a:ext cx="5794485" cy="529253"/>
          </a:xfrm>
        </p:spPr>
        <p:txBody>
          <a:bodyPr>
            <a:normAutofit fontScale="77500" lnSpcReduction="20000"/>
          </a:bodyPr>
          <a:lstStyle/>
          <a:p>
            <a:pPr lvl="0" algn="l"/>
            <a:r>
              <a:rPr lang="en-GB" sz="2200" b="1" dirty="0" smtClean="0">
                <a:solidFill>
                  <a:schemeClr val="tx1"/>
                </a:solidFill>
                <a:latin typeface="Times New Roman" panose="02020603050405020304" pitchFamily="18" charset="0"/>
                <a:cs typeface="Times New Roman" panose="02020603050405020304" pitchFamily="18" charset="0"/>
              </a:rPr>
              <a:t>After Re-design with solid slap and practice live load = 4 </a:t>
            </a:r>
            <a:r>
              <a:rPr lang="en-US" sz="2200" b="1" dirty="0">
                <a:solidFill>
                  <a:schemeClr val="tx1"/>
                </a:solidFill>
                <a:latin typeface="Times New Roman" panose="02020603050405020304" pitchFamily="18" charset="0"/>
                <a:cs typeface="Times New Roman" panose="02020603050405020304" pitchFamily="18" charset="0"/>
              </a:rPr>
              <a:t>kN/m</a:t>
            </a:r>
            <a:r>
              <a:rPr lang="en-US" sz="2200" b="1" baseline="30000" dirty="0">
                <a:solidFill>
                  <a:schemeClr val="tx1"/>
                </a:solidFill>
                <a:latin typeface="Times New Roman" panose="02020603050405020304" pitchFamily="18" charset="0"/>
                <a:cs typeface="Times New Roman" panose="02020603050405020304" pitchFamily="18" charset="0"/>
              </a:rPr>
              <a:t>2</a:t>
            </a:r>
            <a:endParaRPr lang="en-US" sz="2200" b="1"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4" name="صورة 7" descr="8.PNG"/>
          <p:cNvPicPr/>
          <p:nvPr/>
        </p:nvPicPr>
        <p:blipFill>
          <a:blip r:embed="rId2">
            <a:extLst>
              <a:ext uri="{28A0092B-C50C-407E-A947-70E740481C1C}">
                <a14:useLocalDpi xmlns:a14="http://schemas.microsoft.com/office/drawing/2010/main" val="0"/>
              </a:ext>
            </a:extLst>
          </a:blip>
          <a:stretch>
            <a:fillRect/>
          </a:stretch>
        </p:blipFill>
        <p:spPr>
          <a:xfrm>
            <a:off x="586854" y="2320119"/>
            <a:ext cx="6987654" cy="402608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110" y="1724294"/>
            <a:ext cx="4330890" cy="3297209"/>
          </a:xfrm>
          <a:prstGeom prst="rect">
            <a:avLst/>
          </a:prstGeom>
        </p:spPr>
      </p:pic>
    </p:spTree>
    <p:extLst>
      <p:ext uri="{BB962C8B-B14F-4D97-AF65-F5344CB8AC3E}">
        <p14:creationId xmlns:p14="http://schemas.microsoft.com/office/powerpoint/2010/main" val="40588503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5623" y="177421"/>
            <a:ext cx="7766936" cy="734430"/>
          </a:xfrm>
        </p:spPr>
        <p:txBody>
          <a:bodyPr/>
          <a:lstStyle/>
          <a:p>
            <a:pPr algn="l"/>
            <a:r>
              <a:rPr lang="en-US" sz="4000" b="1" dirty="0"/>
              <a:t>Design using ASCE live load</a:t>
            </a:r>
          </a:p>
        </p:txBody>
      </p:sp>
      <p:sp>
        <p:nvSpPr>
          <p:cNvPr id="3" name="Subtitle 2"/>
          <p:cNvSpPr>
            <a:spLocks noGrp="1"/>
          </p:cNvSpPr>
          <p:nvPr>
            <p:ph type="subTitle" idx="1"/>
          </p:nvPr>
        </p:nvSpPr>
        <p:spPr>
          <a:xfrm>
            <a:off x="865623" y="1091821"/>
            <a:ext cx="8408380" cy="4055911"/>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From this code the live load in schools were</a:t>
            </a:r>
            <a:r>
              <a:rPr lang="en-US" sz="2000" b="1" dirty="0" smtClean="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For classroom ,  live load = </a:t>
            </a:r>
            <a:r>
              <a:rPr lang="en-US" sz="2000" b="1" dirty="0" smtClean="0">
                <a:solidFill>
                  <a:schemeClr val="tx1"/>
                </a:solidFill>
                <a:latin typeface="Times New Roman" panose="02020603050405020304" pitchFamily="18" charset="0"/>
                <a:cs typeface="Times New Roman" panose="02020603050405020304" pitchFamily="18" charset="0"/>
              </a:rPr>
              <a:t>1.92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For corridor , live load = 4.7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dirty="0">
              <a:latin typeface="Times New Roman" panose="02020603050405020304" pitchFamily="18" charset="0"/>
              <a:cs typeface="Times New Roman" panose="02020603050405020304" pitchFamily="18" charset="0"/>
            </a:endParaRPr>
          </a:p>
        </p:txBody>
      </p:sp>
      <p:pic>
        <p:nvPicPr>
          <p:cNvPr id="4" name="صورة 11" descr="11.PNG"/>
          <p:cNvPicPr/>
          <p:nvPr/>
        </p:nvPicPr>
        <p:blipFill>
          <a:blip r:embed="rId2"/>
          <a:stretch>
            <a:fillRect/>
          </a:stretch>
        </p:blipFill>
        <p:spPr>
          <a:xfrm>
            <a:off x="1091820" y="2911944"/>
            <a:ext cx="7274257" cy="312036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8215" y="911851"/>
            <a:ext cx="2994269" cy="353477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9869" y="911850"/>
            <a:ext cx="5496692" cy="889653"/>
          </a:xfrm>
          <a:prstGeom prst="rect">
            <a:avLst/>
          </a:prstGeom>
        </p:spPr>
      </p:pic>
    </p:spTree>
    <p:extLst>
      <p:ext uri="{BB962C8B-B14F-4D97-AF65-F5344CB8AC3E}">
        <p14:creationId xmlns:p14="http://schemas.microsoft.com/office/powerpoint/2010/main" val="16163318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6440" y="136476"/>
            <a:ext cx="7766936" cy="1157511"/>
          </a:xfrm>
        </p:spPr>
        <p:txBody>
          <a:bodyPr/>
          <a:lstStyle/>
          <a:p>
            <a:pPr algn="l"/>
            <a:r>
              <a:rPr lang="en-US" sz="4000" dirty="0"/>
              <a:t>Design using new live load that Resulting from Research</a:t>
            </a:r>
          </a:p>
        </p:txBody>
      </p:sp>
      <p:sp>
        <p:nvSpPr>
          <p:cNvPr id="3" name="Subtitle 2"/>
          <p:cNvSpPr>
            <a:spLocks noGrp="1"/>
          </p:cNvSpPr>
          <p:nvPr>
            <p:ph type="subTitle" idx="1"/>
          </p:nvPr>
        </p:nvSpPr>
        <p:spPr>
          <a:xfrm>
            <a:off x="756440" y="1596788"/>
            <a:ext cx="8960766" cy="4640239"/>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From field data analysis for live load </a:t>
            </a:r>
            <a:r>
              <a:rPr lang="en-US" sz="2000" b="1" dirty="0" smtClean="0">
                <a:solidFill>
                  <a:schemeClr val="tx1"/>
                </a:solidFill>
                <a:latin typeface="Times New Roman" panose="02020603050405020304" pitchFamily="18" charset="0"/>
                <a:cs typeface="Times New Roman" panose="02020603050405020304" pitchFamily="18" charset="0"/>
              </a:rPr>
              <a:t>that is :-</a:t>
            </a:r>
            <a:endParaRPr lang="en-US" sz="2000" b="1" dirty="0">
              <a:solidFill>
                <a:schemeClr val="tx1"/>
              </a:solidFill>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For classroom ,  live load = 1.3 kN/m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en-US" sz="2000" b="1" dirty="0">
              <a:solidFill>
                <a:schemeClr val="tx1"/>
              </a:solidFill>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For corridor , live load = 3.9 kN/m</a:t>
            </a:r>
            <a:r>
              <a:rPr lang="en-US" sz="2000" b="1" baseline="30000" dirty="0">
                <a:solidFill>
                  <a:schemeClr val="tx1"/>
                </a:solidFill>
                <a:latin typeface="Times New Roman" panose="02020603050405020304" pitchFamily="18" charset="0"/>
                <a:cs typeface="Times New Roman" panose="02020603050405020304" pitchFamily="18" charset="0"/>
              </a:rPr>
              <a:t>2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صورة 11" descr="11.PNG"/>
          <p:cNvPicPr/>
          <p:nvPr/>
        </p:nvPicPr>
        <p:blipFill>
          <a:blip r:embed="rId2"/>
          <a:stretch>
            <a:fillRect/>
          </a:stretch>
        </p:blipFill>
        <p:spPr>
          <a:xfrm>
            <a:off x="477671" y="3043451"/>
            <a:ext cx="7342496" cy="3084394"/>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983531" y="592682"/>
            <a:ext cx="5467350" cy="3324225"/>
          </a:xfrm>
          <a:prstGeom prst="rect">
            <a:avLst/>
          </a:prstGeom>
          <a:noFill/>
          <a:ln>
            <a:noFill/>
          </a:ln>
        </p:spPr>
      </p:pic>
    </p:spTree>
    <p:extLst>
      <p:ext uri="{BB962C8B-B14F-4D97-AF65-F5344CB8AC3E}">
        <p14:creationId xmlns:p14="http://schemas.microsoft.com/office/powerpoint/2010/main" val="937656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1975" y="1"/>
            <a:ext cx="7766936" cy="928048"/>
          </a:xfrm>
        </p:spPr>
        <p:txBody>
          <a:bodyPr/>
          <a:lstStyle/>
          <a:p>
            <a:pPr algn="l"/>
            <a:r>
              <a:rPr lang="en-GB" sz="4000" dirty="0" smtClean="0"/>
              <a:t>Conclusion </a:t>
            </a:r>
            <a:endParaRPr lang="en-US" sz="40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974804" y="1272652"/>
                <a:ext cx="7766936" cy="5131558"/>
              </a:xfrm>
            </p:spPr>
            <p:txBody>
              <a:bodyPr>
                <a:normAutofit/>
              </a:bodyPr>
              <a:lstStyle/>
              <a:p>
                <a:pPr marL="285750" indent="-285750" algn="l">
                  <a:buFont typeface="Wingdings" panose="05000000000000000000" pitchFamily="2" charset="2"/>
                  <a:buChar char="q"/>
                </a:pPr>
                <a:endParaRPr lang="en-US" b="1" dirty="0" smtClean="0">
                  <a:solidFill>
                    <a:schemeClr val="tx1"/>
                  </a:solidFill>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The </a:t>
                </a:r>
                <a:r>
                  <a:rPr lang="en-US" sz="2000" b="1" dirty="0">
                    <a:solidFill>
                      <a:schemeClr val="tx1"/>
                    </a:solidFill>
                    <a:latin typeface="Times New Roman" panose="02020603050405020304" pitchFamily="18" charset="0"/>
                    <a:cs typeface="Times New Roman" panose="02020603050405020304" pitchFamily="18" charset="0"/>
                  </a:rPr>
                  <a:t>3 distributions produced approximately equal values for the 95-percentile with the log-normal giving slightly the biggest value of 1.21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/m2, while the Normal distribution produced 1.18, and the </a:t>
                </a:r>
                <a:r>
                  <a:rPr lang="en-US" sz="2000" b="1" dirty="0" err="1">
                    <a:solidFill>
                      <a:schemeClr val="tx1"/>
                    </a:solidFill>
                    <a:latin typeface="Times New Roman" panose="02020603050405020304" pitchFamily="18" charset="0"/>
                    <a:cs typeface="Times New Roman" panose="02020603050405020304" pitchFamily="18" charset="0"/>
                  </a:rPr>
                  <a:t>Waibill</a:t>
                </a:r>
                <a:r>
                  <a:rPr lang="en-US" sz="2000" b="1" dirty="0">
                    <a:solidFill>
                      <a:schemeClr val="tx1"/>
                    </a:solidFill>
                    <a:latin typeface="Times New Roman" panose="02020603050405020304" pitchFamily="18" charset="0"/>
                    <a:cs typeface="Times New Roman" panose="02020603050405020304" pitchFamily="18" charset="0"/>
                  </a:rPr>
                  <a:t> gave the smallest value of 1.17kN/m2. </a:t>
                </a:r>
              </a:p>
              <a:p>
                <a:pPr marL="285750" indent="-285750" algn="l">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As a final decision, we took the Normal distribution to represent the statistical variation in live load values, and the design value of 1.3 </a:t>
                </a:r>
                <a:r>
                  <a:rPr lang="en-US" sz="2000" b="1" dirty="0" err="1">
                    <a:solidFill>
                      <a:schemeClr val="tx1"/>
                    </a:solidFill>
                    <a:latin typeface="Times New Roman" panose="02020603050405020304" pitchFamily="18" charset="0"/>
                    <a:cs typeface="Times New Roman" panose="02020603050405020304" pitchFamily="18" charset="0"/>
                  </a:rPr>
                  <a:t>kN</a:t>
                </a:r>
                <a:r>
                  <a:rPr lang="en-US" sz="2000" b="1" dirty="0">
                    <a:solidFill>
                      <a:schemeClr val="tx1"/>
                    </a:solidFill>
                    <a:latin typeface="Times New Roman" panose="02020603050405020304" pitchFamily="18" charset="0"/>
                    <a:cs typeface="Times New Roman" panose="02020603050405020304" pitchFamily="18" charset="0"/>
                  </a:rPr>
                  <a:t>/m</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1" dirty="0">
                    <a:solidFill>
                      <a:schemeClr val="tx1"/>
                    </a:solidFill>
                    <a:latin typeface="Times New Roman" panose="02020603050405020304" pitchFamily="18" charset="0"/>
                    <a:cs typeface="Times New Roman" panose="02020603050405020304" pitchFamily="18" charset="0"/>
                  </a:rPr>
                  <a:t> was assumed. The mean value and standard deviation for the Normal distribution was 0.95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a:solidFill>
                      <a:schemeClr val="tx1"/>
                    </a:solidFill>
                    <a:latin typeface="Times New Roman" panose="02020603050405020304" pitchFamily="18" charset="0"/>
                    <a:cs typeface="Times New Roman" panose="02020603050405020304" pitchFamily="18" charset="0"/>
                  </a:rPr>
                  <a:t> and 0.2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respectively</a:t>
                </a:r>
              </a:p>
              <a:p>
                <a:pPr marL="285750" indent="-285750" algn="l">
                  <a:buFont typeface="Wingdings" panose="05000000000000000000" pitchFamily="2" charset="2"/>
                  <a:buChar char="q"/>
                </a:pPr>
                <a:r>
                  <a:rPr lang="en-US" sz="2000" b="1" dirty="0" smtClean="0">
                    <a:solidFill>
                      <a:schemeClr val="tx1"/>
                    </a:solidFill>
                    <a:latin typeface="Times New Roman" panose="02020603050405020304" pitchFamily="18" charset="0"/>
                    <a:cs typeface="Times New Roman" panose="02020603050405020304" pitchFamily="18" charset="0"/>
                  </a:rPr>
                  <a:t>Even </a:t>
                </a:r>
                <a:r>
                  <a:rPr lang="en-US" sz="2000" b="1" dirty="0">
                    <a:solidFill>
                      <a:schemeClr val="tx1"/>
                    </a:solidFill>
                    <a:latin typeface="Times New Roman" panose="02020603050405020304" pitchFamily="18" charset="0"/>
                    <a:cs typeface="Times New Roman" panose="02020603050405020304" pitchFamily="18" charset="0"/>
                  </a:rPr>
                  <a:t>though, the value for live load is noticeably smaller than the value specified in the ASCE (</a:t>
                </a:r>
                <a:r>
                  <a:rPr lang="en-US" sz="2000" b="1" dirty="0" smtClean="0">
                    <a:solidFill>
                      <a:schemeClr val="tx1"/>
                    </a:solidFill>
                    <a:latin typeface="Times New Roman" panose="02020603050405020304" pitchFamily="18" charset="0"/>
                    <a:cs typeface="Times New Roman" panose="02020603050405020304" pitchFamily="18" charset="0"/>
                  </a:rPr>
                  <a:t>1.92 </a:t>
                </a:r>
                <a:r>
                  <a:rPr lang="en-US" sz="2000" b="1" dirty="0" err="1">
                    <a:solidFill>
                      <a:schemeClr val="tx1"/>
                    </a:solidFill>
                    <a:latin typeface="Times New Roman" panose="02020603050405020304" pitchFamily="18" charset="0"/>
                    <a:cs typeface="Times New Roman" panose="02020603050405020304" pitchFamily="18" charset="0"/>
                  </a:rPr>
                  <a:t>kPa</a:t>
                </a:r>
                <a:r>
                  <a:rPr lang="en-US" sz="2000" b="1" dirty="0" smtClean="0">
                    <a:solidFill>
                      <a:schemeClr val="tx1"/>
                    </a:solidFill>
                    <a:latin typeface="Times New Roman" panose="02020603050405020304" pitchFamily="18" charset="0"/>
                    <a:cs typeface="Times New Roman" panose="02020603050405020304" pitchFamily="18" charset="0"/>
                  </a:rPr>
                  <a:t>).</a:t>
                </a:r>
              </a:p>
              <a:p>
                <a:pPr algn="l"/>
                <a:r>
                  <a:rPr lang="en-GB" sz="2000" b="1" dirty="0">
                    <a:solidFill>
                      <a:schemeClr val="tx1"/>
                    </a:solidFill>
                    <a:latin typeface="Times New Roman" panose="02020603050405020304" pitchFamily="18" charset="0"/>
                    <a:cs typeface="Times New Roman" panose="02020603050405020304" pitchFamily="18" charset="0"/>
                  </a:rPr>
                  <a:t>The results converged with the common accepted value from the ASCE/ACI specifications. The combination 1.2D+1.6L with design value for live equals 1.2kPa produced</a:t>
                </a:r>
                <a:r>
                  <a:rPr lang="en-GB" sz="2000" b="1" dirty="0" smtClean="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GB" sz="2000" b="1" i="1">
                        <a:solidFill>
                          <a:schemeClr val="tx1"/>
                        </a:solidFill>
                        <a:latin typeface="Cambria Math" panose="02040503050406030204" pitchFamily="18" charset="0"/>
                      </a:rPr>
                      <m:t>𝜷</m:t>
                    </m:r>
                    <m:r>
                      <a:rPr lang="en-GB" sz="2000" b="1" i="0" smtClean="0">
                        <a:solidFill>
                          <a:schemeClr val="tx1"/>
                        </a:solidFill>
                        <a:latin typeface="Cambria Math" panose="02040503050406030204" pitchFamily="18" charset="0"/>
                      </a:rPr>
                      <m:t>=</m:t>
                    </m:r>
                    <m:r>
                      <a:rPr lang="en-GB" sz="2000" b="1" i="0" smtClean="0">
                        <a:solidFill>
                          <a:schemeClr val="tx1"/>
                        </a:solidFill>
                        <a:latin typeface="Cambria Math" panose="02040503050406030204" pitchFamily="18" charset="0"/>
                      </a:rPr>
                      <m:t>𝟑</m:t>
                    </m:r>
                    <m:r>
                      <a:rPr lang="en-GB" sz="2000" b="1" i="0" smtClean="0">
                        <a:solidFill>
                          <a:schemeClr val="tx1"/>
                        </a:solidFill>
                        <a:latin typeface="Cambria Math" panose="02040503050406030204" pitchFamily="18" charset="0"/>
                      </a:rPr>
                      <m:t> </m:t>
                    </m:r>
                  </m:oMath>
                </a14:m>
                <a:r>
                  <a:rPr lang="en-GB" sz="2000" b="1" dirty="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a:p>
                <a:endParaRPr lang="en-US"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974804" y="1272652"/>
                <a:ext cx="7766936" cy="5131558"/>
              </a:xfrm>
              <a:blipFill rotWithShape="0">
                <a:blip r:embed="rId2"/>
                <a:stretch>
                  <a:fillRect l="-863"/>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1740" y="-98948"/>
            <a:ext cx="3589362" cy="2153617"/>
          </a:xfrm>
          <a:prstGeom prst="rect">
            <a:avLst/>
          </a:prstGeom>
        </p:spPr>
      </p:pic>
    </p:spTree>
    <p:extLst>
      <p:ext uri="{BB962C8B-B14F-4D97-AF65-F5344CB8AC3E}">
        <p14:creationId xmlns:p14="http://schemas.microsoft.com/office/powerpoint/2010/main" val="40490970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565" y="150126"/>
            <a:ext cx="7766936" cy="939146"/>
          </a:xfrm>
        </p:spPr>
        <p:txBody>
          <a:bodyPr/>
          <a:lstStyle/>
          <a:p>
            <a:pPr algn="l"/>
            <a:r>
              <a:rPr lang="en-GB" sz="4000" dirty="0"/>
              <a:t>Conclusion</a:t>
            </a:r>
            <a:r>
              <a:rPr lang="en-GB" dirty="0"/>
              <a:t> </a:t>
            </a:r>
            <a:endParaRPr lang="en-US" dirty="0"/>
          </a:p>
        </p:txBody>
      </p:sp>
      <p:sp>
        <p:nvSpPr>
          <p:cNvPr id="3" name="Subtitle 2"/>
          <p:cNvSpPr>
            <a:spLocks noGrp="1"/>
          </p:cNvSpPr>
          <p:nvPr>
            <p:ph type="subTitle" idx="1"/>
          </p:nvPr>
        </p:nvSpPr>
        <p:spPr>
          <a:xfrm>
            <a:off x="538076" y="1201004"/>
            <a:ext cx="7766936" cy="436728"/>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Quantity surveying for all models and factors </a:t>
            </a:r>
          </a:p>
        </p:txBody>
      </p:sp>
      <p:pic>
        <p:nvPicPr>
          <p:cNvPr id="4" name="Picture 3" descr="5555555"/>
          <p:cNvPicPr/>
          <p:nvPr/>
        </p:nvPicPr>
        <p:blipFill>
          <a:blip r:embed="rId2">
            <a:extLst>
              <a:ext uri="{28A0092B-C50C-407E-A947-70E740481C1C}">
                <a14:useLocalDpi xmlns:a14="http://schemas.microsoft.com/office/drawing/2010/main" val="0"/>
              </a:ext>
            </a:extLst>
          </a:blip>
          <a:srcRect/>
          <a:stretch>
            <a:fillRect/>
          </a:stretch>
        </p:blipFill>
        <p:spPr bwMode="auto">
          <a:xfrm>
            <a:off x="395785" y="1749464"/>
            <a:ext cx="9184943" cy="4951587"/>
          </a:xfrm>
          <a:prstGeom prst="rect">
            <a:avLst/>
          </a:prstGeom>
          <a:noFill/>
          <a:ln>
            <a:noFill/>
          </a:ln>
        </p:spPr>
      </p:pic>
    </p:spTree>
    <p:extLst>
      <p:ext uri="{BB962C8B-B14F-4D97-AF65-F5344CB8AC3E}">
        <p14:creationId xmlns:p14="http://schemas.microsoft.com/office/powerpoint/2010/main" val="27948117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6440" y="0"/>
            <a:ext cx="7766936" cy="734430"/>
          </a:xfrm>
        </p:spPr>
        <p:txBody>
          <a:bodyPr/>
          <a:lstStyle/>
          <a:p>
            <a:pPr algn="l"/>
            <a:r>
              <a:rPr lang="en-GB" sz="4000" dirty="0" smtClean="0"/>
              <a:t>Recommendation </a:t>
            </a:r>
            <a:endParaRPr lang="en-US" sz="4000" dirty="0"/>
          </a:p>
        </p:txBody>
      </p:sp>
      <p:sp>
        <p:nvSpPr>
          <p:cNvPr id="3" name="Subtitle 2"/>
          <p:cNvSpPr>
            <a:spLocks noGrp="1"/>
          </p:cNvSpPr>
          <p:nvPr>
            <p:ph type="subTitle" idx="1"/>
          </p:nvPr>
        </p:nvSpPr>
        <p:spPr>
          <a:xfrm>
            <a:off x="756440" y="524480"/>
            <a:ext cx="8182182" cy="5898382"/>
          </a:xfrm>
        </p:spPr>
        <p:txBody>
          <a:bodyPr>
            <a:noAutofit/>
          </a:bodyPr>
          <a:lstStyle/>
          <a:p>
            <a:pPr algn="l"/>
            <a:endParaRPr lang="en-GB" sz="2000" dirty="0" smtClean="0"/>
          </a:p>
          <a:p>
            <a:pPr marL="342900" indent="-342900" algn="l">
              <a:buFont typeface="Wingdings" panose="05000000000000000000" pitchFamily="2" charset="2"/>
              <a:buChar char="§"/>
            </a:pPr>
            <a:r>
              <a:rPr lang="en-GB" sz="2000" b="1" dirty="0" smtClean="0">
                <a:solidFill>
                  <a:schemeClr val="tx1"/>
                </a:solidFill>
                <a:latin typeface="Times New Roman" panose="02020603050405020304" pitchFamily="18" charset="0"/>
                <a:cs typeface="Times New Roman" panose="02020603050405020304" pitchFamily="18" charset="0"/>
              </a:rPr>
              <a:t>So </a:t>
            </a:r>
            <a:r>
              <a:rPr lang="en-GB" sz="2000" b="1" dirty="0">
                <a:solidFill>
                  <a:schemeClr val="tx1"/>
                </a:solidFill>
                <a:latin typeface="Times New Roman" panose="02020603050405020304" pitchFamily="18" charset="0"/>
                <a:cs typeface="Times New Roman" panose="02020603050405020304" pitchFamily="18" charset="0"/>
              </a:rPr>
              <a:t>we recommended that should be more realistic study for Palestinian environment to study the statistical parameters for dead load variations, sections dimensions and geometry, etc. </a:t>
            </a:r>
            <a:endParaRPr lang="en-GB" sz="2000" b="1" dirty="0" smtClean="0">
              <a:solidFill>
                <a:schemeClr val="tx1"/>
              </a:solidFill>
              <a:latin typeface="Times New Roman" panose="02020603050405020304" pitchFamily="18" charset="0"/>
              <a:cs typeface="Times New Roman" panose="02020603050405020304" pitchFamily="18" charset="0"/>
            </a:endParaRPr>
          </a:p>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GB" sz="2000" b="1" dirty="0" smtClean="0">
                <a:solidFill>
                  <a:schemeClr val="tx1"/>
                </a:solidFill>
                <a:latin typeface="Times New Roman" panose="02020603050405020304" pitchFamily="18" charset="0"/>
                <a:cs typeface="Times New Roman" panose="02020603050405020304" pitchFamily="18" charset="0"/>
              </a:rPr>
              <a:t>Because of above </a:t>
            </a:r>
            <a:r>
              <a:rPr lang="en-GB" sz="2000" b="1" dirty="0">
                <a:solidFill>
                  <a:schemeClr val="tx1"/>
                </a:solidFill>
                <a:latin typeface="Times New Roman" panose="02020603050405020304" pitchFamily="18" charset="0"/>
                <a:cs typeface="Times New Roman" panose="02020603050405020304" pitchFamily="18" charset="0"/>
              </a:rPr>
              <a:t>This result is not unexpected because the statistical parameters of the data were taken from literature reviews and were approximately similar to the data used to derive the load factors used in the ASCE/ACI specifications. Also, the COV obtained for the live data (COV = 0.2) was not very different from the value used in literature (COV = 0.25).</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GB" sz="2000" dirty="0" smtClean="0"/>
          </a:p>
          <a:p>
            <a:pPr algn="l"/>
            <a:r>
              <a:rPr lang="en-GB" sz="2000" dirty="0"/>
              <a:t> </a:t>
            </a:r>
          </a:p>
          <a:p>
            <a:pPr algn="l"/>
            <a:endParaRPr lang="en-US" sz="2000" dirty="0"/>
          </a:p>
          <a:p>
            <a:pPr algn="l"/>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6578" y="314529"/>
            <a:ext cx="3225422" cy="6318284"/>
          </a:xfrm>
          <a:prstGeom prst="rect">
            <a:avLst/>
          </a:prstGeom>
        </p:spPr>
      </p:pic>
    </p:spTree>
    <p:extLst>
      <p:ext uri="{BB962C8B-B14F-4D97-AF65-F5344CB8AC3E}">
        <p14:creationId xmlns:p14="http://schemas.microsoft.com/office/powerpoint/2010/main" val="30324577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3861" y="163773"/>
            <a:ext cx="7766936" cy="734430"/>
          </a:xfrm>
        </p:spPr>
        <p:txBody>
          <a:bodyPr/>
          <a:lstStyle/>
          <a:p>
            <a:pPr algn="l"/>
            <a:r>
              <a:rPr lang="en-GB" sz="4000" dirty="0"/>
              <a:t>Recommendation</a:t>
            </a:r>
            <a:endParaRPr lang="en-US" sz="4000" dirty="0"/>
          </a:p>
        </p:txBody>
      </p:sp>
      <p:sp>
        <p:nvSpPr>
          <p:cNvPr id="3" name="Subtitle 2"/>
          <p:cNvSpPr>
            <a:spLocks noGrp="1"/>
          </p:cNvSpPr>
          <p:nvPr>
            <p:ph type="subTitle" idx="1"/>
          </p:nvPr>
        </p:nvSpPr>
        <p:spPr>
          <a:xfrm>
            <a:off x="742792" y="1064527"/>
            <a:ext cx="7766936" cy="3414466"/>
          </a:xfrm>
        </p:spPr>
        <p:txBody>
          <a:bodyPr>
            <a:normAutofit/>
          </a:bodyPr>
          <a:lstStyle/>
          <a:p>
            <a:pPr marL="342900" indent="-342900" algn="l">
              <a:buFont typeface="Wingdings" panose="05000000000000000000" pitchFamily="2" charset="2"/>
              <a:buChar char="§"/>
            </a:pPr>
            <a:r>
              <a:rPr lang="en-GB" sz="2000" b="1" dirty="0">
                <a:solidFill>
                  <a:schemeClr val="tx1"/>
                </a:solidFill>
                <a:latin typeface="Times New Roman" panose="02020603050405020304" pitchFamily="18" charset="0"/>
                <a:cs typeface="Times New Roman" panose="02020603050405020304" pitchFamily="18" charset="0"/>
              </a:rPr>
              <a:t>Also we </a:t>
            </a:r>
            <a:r>
              <a:rPr lang="en-GB" sz="2000" b="1" dirty="0" smtClean="0">
                <a:solidFill>
                  <a:schemeClr val="tx1"/>
                </a:solidFill>
                <a:latin typeface="Times New Roman" panose="02020603050405020304" pitchFamily="18" charset="0"/>
                <a:cs typeface="Times New Roman" panose="02020603050405020304" pitchFamily="18" charset="0"/>
              </a:rPr>
              <a:t>recommended that to include the </a:t>
            </a:r>
            <a:r>
              <a:rPr lang="en-GB" sz="2000" b="1" dirty="0">
                <a:solidFill>
                  <a:schemeClr val="tx1"/>
                </a:solidFill>
                <a:latin typeface="Times New Roman" panose="02020603050405020304" pitchFamily="18" charset="0"/>
                <a:cs typeface="Times New Roman" panose="02020603050405020304" pitchFamily="18" charset="0"/>
              </a:rPr>
              <a:t>worst </a:t>
            </a:r>
            <a:r>
              <a:rPr lang="en-US" sz="2000" b="1" dirty="0">
                <a:solidFill>
                  <a:schemeClr val="tx1"/>
                </a:solidFill>
                <a:latin typeface="Times New Roman" panose="02020603050405020304" pitchFamily="18" charset="0"/>
                <a:cs typeface="Times New Roman" panose="02020603050405020304" pitchFamily="18" charset="0"/>
              </a:rPr>
              <a:t>scenario that the schools will be used as refuge for people in  the   emergency cases like earthquake, floods and wars</a:t>
            </a:r>
            <a:r>
              <a:rPr lang="en-GB" sz="2000" b="1" dirty="0">
                <a:solidFill>
                  <a:schemeClr val="tx1"/>
                </a:solidFill>
                <a:latin typeface="Times New Roman" panose="02020603050405020304" pitchFamily="18" charset="0"/>
                <a:cs typeface="Times New Roman" panose="02020603050405020304" pitchFamily="18" charset="0"/>
              </a:rPr>
              <a:t>  and we don’t have the tools to estimate this scenario .  </a:t>
            </a:r>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9802" y="2771760"/>
            <a:ext cx="6864823" cy="3698543"/>
          </a:xfrm>
          <a:prstGeom prst="rect">
            <a:avLst/>
          </a:prstGeom>
        </p:spPr>
      </p:pic>
    </p:spTree>
    <p:extLst>
      <p:ext uri="{BB962C8B-B14F-4D97-AF65-F5344CB8AC3E}">
        <p14:creationId xmlns:p14="http://schemas.microsoft.com/office/powerpoint/2010/main" val="24674745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1533" y="1119116"/>
            <a:ext cx="7766936" cy="1282890"/>
          </a:xfrm>
        </p:spPr>
        <p:txBody>
          <a:bodyPr/>
          <a:lstStyle/>
          <a:p>
            <a:pPr algn="ctr"/>
            <a:r>
              <a:rPr lang="en-GB" sz="2800" b="1" dirty="0" smtClean="0">
                <a:solidFill>
                  <a:schemeClr val="tx1"/>
                </a:solidFill>
              </a:rPr>
              <a:t>An- </a:t>
            </a:r>
            <a:r>
              <a:rPr lang="en-GB" sz="2800" b="1" dirty="0" err="1" smtClean="0">
                <a:solidFill>
                  <a:schemeClr val="tx1"/>
                </a:solidFill>
              </a:rPr>
              <a:t>Najah</a:t>
            </a:r>
            <a:r>
              <a:rPr lang="en-GB" sz="2800" b="1" dirty="0" smtClean="0">
                <a:solidFill>
                  <a:schemeClr val="tx1"/>
                </a:solidFill>
              </a:rPr>
              <a:t> National University </a:t>
            </a:r>
            <a:endParaRPr lang="en-US" sz="2800" b="1" dirty="0">
              <a:solidFill>
                <a:schemeClr val="tx1"/>
              </a:solidFill>
            </a:endParaRPr>
          </a:p>
        </p:txBody>
      </p:sp>
      <p:sp>
        <p:nvSpPr>
          <p:cNvPr id="3" name="Subtitle 2"/>
          <p:cNvSpPr>
            <a:spLocks noGrp="1"/>
          </p:cNvSpPr>
          <p:nvPr>
            <p:ph type="subTitle" idx="1"/>
          </p:nvPr>
        </p:nvSpPr>
        <p:spPr>
          <a:xfrm>
            <a:off x="1507067" y="2715903"/>
            <a:ext cx="7766936" cy="3916909"/>
          </a:xfrm>
        </p:spPr>
        <p:txBody>
          <a:bodyPr>
            <a:normAutofit fontScale="25000" lnSpcReduction="20000"/>
          </a:bodyPr>
          <a:lstStyle/>
          <a:p>
            <a:pPr algn="ctr"/>
            <a:r>
              <a:rPr lang="en-US" sz="9600" b="1" dirty="0">
                <a:solidFill>
                  <a:schemeClr val="tx1"/>
                </a:solidFill>
              </a:rPr>
              <a:t>Faculty of Engineering </a:t>
            </a:r>
            <a:r>
              <a:rPr lang="en-US" sz="9600" b="1" dirty="0" smtClean="0">
                <a:solidFill>
                  <a:schemeClr val="tx1"/>
                </a:solidFill>
              </a:rPr>
              <a:t>- Civil </a:t>
            </a:r>
            <a:r>
              <a:rPr lang="en-US" sz="9600" b="1" dirty="0">
                <a:solidFill>
                  <a:schemeClr val="tx1"/>
                </a:solidFill>
              </a:rPr>
              <a:t>Engineering Department </a:t>
            </a:r>
            <a:br>
              <a:rPr lang="en-US" sz="9600" b="1" dirty="0">
                <a:solidFill>
                  <a:schemeClr val="tx1"/>
                </a:solidFill>
              </a:rPr>
            </a:br>
            <a:r>
              <a:rPr lang="en-US" sz="9600" b="1" dirty="0">
                <a:solidFill>
                  <a:srgbClr val="FFC000"/>
                </a:solidFill>
              </a:rPr>
              <a:t>Graduation Project Report </a:t>
            </a:r>
            <a:r>
              <a:rPr lang="en-US" sz="9600" b="1" dirty="0" smtClean="0">
                <a:solidFill>
                  <a:srgbClr val="FFC000"/>
                </a:solidFill>
              </a:rPr>
              <a:t>2</a:t>
            </a:r>
            <a:endParaRPr lang="en-US" sz="7400" b="1" dirty="0" smtClean="0">
              <a:solidFill>
                <a:srgbClr val="FFC000"/>
              </a:solidFill>
            </a:endParaRPr>
          </a:p>
          <a:p>
            <a:pPr algn="ctr"/>
            <a:r>
              <a:rPr lang="en-US" sz="8000" b="1" dirty="0">
                <a:solidFill>
                  <a:srgbClr val="FF0000"/>
                </a:solidFill>
              </a:rPr>
              <a:t>Design Case Study – Al </a:t>
            </a:r>
            <a:r>
              <a:rPr lang="en-US" sz="8000" b="1" dirty="0" err="1">
                <a:solidFill>
                  <a:srgbClr val="FF0000"/>
                </a:solidFill>
              </a:rPr>
              <a:t>Haje</a:t>
            </a:r>
            <a:r>
              <a:rPr lang="en-US" sz="8000" b="1" dirty="0">
                <a:solidFill>
                  <a:srgbClr val="FF0000"/>
                </a:solidFill>
              </a:rPr>
              <a:t>_ </a:t>
            </a:r>
            <a:r>
              <a:rPr lang="en-US" sz="8000" b="1" dirty="0" err="1">
                <a:solidFill>
                  <a:srgbClr val="FF0000"/>
                </a:solidFill>
              </a:rPr>
              <a:t>Latifa</a:t>
            </a:r>
            <a:r>
              <a:rPr lang="en-US" sz="8000" b="1" dirty="0">
                <a:solidFill>
                  <a:srgbClr val="FF0000"/>
                </a:solidFill>
              </a:rPr>
              <a:t> School</a:t>
            </a:r>
            <a:endParaRPr lang="en-US" sz="8000" dirty="0">
              <a:solidFill>
                <a:srgbClr val="FF0000"/>
              </a:solidFill>
            </a:endParaRPr>
          </a:p>
          <a:p>
            <a:pPr algn="ctr"/>
            <a:r>
              <a:rPr lang="en-US" sz="8000" b="1" dirty="0">
                <a:solidFill>
                  <a:srgbClr val="FF0000"/>
                </a:solidFill>
              </a:rPr>
              <a:t>   </a:t>
            </a:r>
            <a:r>
              <a:rPr lang="en-US" sz="8000" b="1" dirty="0" smtClean="0">
                <a:solidFill>
                  <a:srgbClr val="FF0000"/>
                </a:solidFill>
              </a:rPr>
              <a:t>  </a:t>
            </a:r>
            <a:r>
              <a:rPr lang="en-US" sz="8000" b="1" dirty="0">
                <a:solidFill>
                  <a:srgbClr val="FF0000"/>
                </a:solidFill>
              </a:rPr>
              <a:t>Design live load value, and alternate floor system</a:t>
            </a:r>
            <a:endParaRPr lang="en-US" sz="8000" dirty="0">
              <a:solidFill>
                <a:srgbClr val="FF0000"/>
              </a:solidFill>
            </a:endParaRPr>
          </a:p>
          <a:p>
            <a:pPr algn="ctr" rtl="1"/>
            <a:r>
              <a:rPr lang="en-US" sz="9600" b="1" dirty="0" smtClean="0">
                <a:solidFill>
                  <a:schemeClr val="accent2"/>
                </a:solidFill>
              </a:rPr>
              <a:t>Loay Qabaha </a:t>
            </a:r>
          </a:p>
          <a:p>
            <a:pPr algn="ctr"/>
            <a:r>
              <a:rPr lang="en-US" sz="9600" b="1" dirty="0" smtClean="0">
                <a:solidFill>
                  <a:schemeClr val="accent2"/>
                </a:solidFill>
              </a:rPr>
              <a:t>Basel </a:t>
            </a:r>
            <a:r>
              <a:rPr lang="en-US" sz="9600" b="1" dirty="0" err="1" smtClean="0">
                <a:solidFill>
                  <a:schemeClr val="accent2"/>
                </a:solidFill>
              </a:rPr>
              <a:t>Salama</a:t>
            </a:r>
            <a:r>
              <a:rPr lang="en-US" sz="9600" b="1" dirty="0" smtClean="0">
                <a:solidFill>
                  <a:schemeClr val="accent2"/>
                </a:solidFill>
              </a:rPr>
              <a:t>  </a:t>
            </a:r>
          </a:p>
          <a:p>
            <a:pPr algn="ctr"/>
            <a:endParaRPr lang="en-US" sz="9600" b="1" dirty="0" smtClean="0">
              <a:solidFill>
                <a:schemeClr val="tx1"/>
              </a:solidFill>
            </a:endParaRPr>
          </a:p>
          <a:p>
            <a:pPr algn="ctr"/>
            <a:r>
              <a:rPr lang="en-US" sz="9600" b="1" dirty="0" smtClean="0">
                <a:solidFill>
                  <a:schemeClr val="tx1"/>
                </a:solidFill>
              </a:rPr>
              <a:t>Under supervision of:  Dr. Mahmud M.S. </a:t>
            </a:r>
            <a:r>
              <a:rPr lang="en-US" sz="9600" b="1" dirty="0" err="1" smtClean="0">
                <a:solidFill>
                  <a:schemeClr val="tx1"/>
                </a:solidFill>
              </a:rPr>
              <a:t>Dwaikat</a:t>
            </a:r>
            <a:endParaRPr lang="en-US" sz="9600" b="1" dirty="0" smtClean="0">
              <a:solidFill>
                <a:schemeClr val="tx1"/>
              </a:solidFill>
            </a:endParaRPr>
          </a:p>
          <a:p>
            <a:pPr algn="ctr"/>
            <a:endParaRPr lang="en-US" b="1" dirty="0">
              <a:solidFill>
                <a:schemeClr val="tx1"/>
              </a:solidFill>
            </a:endParaRPr>
          </a:p>
          <a:p>
            <a:pPr algn="ctr"/>
            <a:endParaRPr lang="en-US" sz="2000" b="1" dirty="0" smtClean="0">
              <a:solidFill>
                <a:schemeClr val="tx1"/>
              </a:solidFill>
            </a:endParaRPr>
          </a:p>
          <a:p>
            <a:pPr algn="ctr"/>
            <a:r>
              <a:rPr lang="en-US" sz="2000" dirty="0">
                <a:solidFill>
                  <a:schemeClr val="tx1"/>
                </a:solidFill>
              </a:rPr>
              <a:t/>
            </a:r>
            <a:br>
              <a:rPr lang="en-US" sz="2000" dirty="0">
                <a:solidFill>
                  <a:schemeClr val="tx1"/>
                </a:solidFill>
              </a:rPr>
            </a:br>
            <a:endParaRPr lang="en-US" sz="2000" dirty="0">
              <a:solidFill>
                <a:schemeClr val="tx1"/>
              </a:solidFill>
            </a:endParaRPr>
          </a:p>
        </p:txBody>
      </p:sp>
      <p:pic>
        <p:nvPicPr>
          <p:cNvPr id="4" name="Picture 3" descr="C:\Documents and Settings\User\My Documents\My Received Files\logo.gif"/>
          <p:cNvPicPr/>
          <p:nvPr/>
        </p:nvPicPr>
        <p:blipFill>
          <a:blip r:embed="rId2" cstate="print"/>
          <a:srcRect/>
          <a:stretch>
            <a:fillRect/>
          </a:stretch>
        </p:blipFill>
        <p:spPr bwMode="auto">
          <a:xfrm>
            <a:off x="4238174" y="366198"/>
            <a:ext cx="2113653" cy="1461838"/>
          </a:xfrm>
          <a:prstGeom prst="rect">
            <a:avLst/>
          </a:prstGeom>
          <a:noFill/>
          <a:ln w="9525">
            <a:noFill/>
            <a:miter lim="800000"/>
            <a:headEnd/>
            <a:tailEnd/>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9966" y="366198"/>
            <a:ext cx="2350067" cy="1461838"/>
          </a:xfrm>
          <a:prstGeom prst="rect">
            <a:avLst/>
          </a:prstGeom>
        </p:spPr>
      </p:pic>
    </p:spTree>
    <p:extLst>
      <p:ext uri="{BB962C8B-B14F-4D97-AF65-F5344CB8AC3E}">
        <p14:creationId xmlns:p14="http://schemas.microsoft.com/office/powerpoint/2010/main" val="1455307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565" y="464023"/>
            <a:ext cx="7766936" cy="573207"/>
          </a:xfrm>
        </p:spPr>
        <p:txBody>
          <a:bodyPr/>
          <a:lstStyle/>
          <a:p>
            <a:pPr algn="l" rtl="1"/>
            <a:r>
              <a:rPr lang="en-GB" sz="4000" dirty="0" smtClean="0"/>
              <a:t>Outline: </a:t>
            </a:r>
            <a:endParaRPr lang="en-US" sz="4000" dirty="0"/>
          </a:p>
        </p:txBody>
      </p:sp>
      <p:sp>
        <p:nvSpPr>
          <p:cNvPr id="3" name="Subtitle 2"/>
          <p:cNvSpPr>
            <a:spLocks noGrp="1"/>
          </p:cNvSpPr>
          <p:nvPr>
            <p:ph type="subTitle" idx="1"/>
          </p:nvPr>
        </p:nvSpPr>
        <p:spPr>
          <a:xfrm>
            <a:off x="906565" y="1307633"/>
            <a:ext cx="7766936" cy="4410778"/>
          </a:xfrm>
        </p:spPr>
        <p:txBody>
          <a:bodyPr/>
          <a:lstStyle/>
          <a:p>
            <a:pPr marL="285750" indent="-285750" algn="l">
              <a:buFont typeface="Wingdings" panose="05000000000000000000" pitchFamily="2" charset="2"/>
              <a:buChar char="§"/>
            </a:pPr>
            <a:endParaRPr lang="en-GB" sz="2400" b="1" dirty="0" smtClean="0">
              <a:solidFill>
                <a:schemeClr val="tx1"/>
              </a:solidFill>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Introduction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Dynamic Analysis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Dynamic Design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Design of proposed system (Flat Plate ) </a:t>
            </a:r>
          </a:p>
          <a:p>
            <a:pPr marL="285750" indent="-285750" algn="l">
              <a:buFont typeface="Wingdings" panose="05000000000000000000" pitchFamily="2" charset="2"/>
              <a:buChar char="§"/>
            </a:pPr>
            <a:r>
              <a:rPr lang="en-GB" sz="2400" b="1" dirty="0" smtClean="0">
                <a:solidFill>
                  <a:schemeClr val="tx1"/>
                </a:solidFill>
                <a:latin typeface="Times New Roman" panose="02020603050405020304" pitchFamily="18" charset="0"/>
                <a:cs typeface="Times New Roman" panose="02020603050405020304" pitchFamily="18" charset="0"/>
              </a:rPr>
              <a:t>Summery and Conclusion </a:t>
            </a:r>
          </a:p>
          <a:p>
            <a:pPr algn="l"/>
            <a:r>
              <a:rPr lang="en-GB" sz="2400" b="1" dirty="0" smtClean="0">
                <a:solidFill>
                  <a:schemeClr val="tx1"/>
                </a:solidFill>
                <a:latin typeface="Times New Roman" panose="02020603050405020304" pitchFamily="18" charset="0"/>
                <a:cs typeface="Times New Roman" panose="02020603050405020304" pitchFamily="18" charset="0"/>
              </a:rPr>
              <a:t> </a:t>
            </a:r>
            <a:endParaRPr lang="ar-SA" sz="2400" b="1" dirty="0" smtClean="0">
              <a:solidFill>
                <a:schemeClr val="tx1"/>
              </a:solidFill>
              <a:latin typeface="Times New Roman" panose="02020603050405020304" pitchFamily="18" charset="0"/>
              <a:cs typeface="Times New Roman" panose="02020603050405020304" pitchFamily="18" charset="0"/>
            </a:endParaRPr>
          </a:p>
          <a:p>
            <a:pPr algn="l" rtl="1"/>
            <a:endParaRPr lang="en-GB" dirty="0" smtClean="0"/>
          </a:p>
          <a:p>
            <a:pPr algn="l" rtl="1"/>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8128" y="614148"/>
            <a:ext cx="3671248" cy="3971499"/>
          </a:xfrm>
          <a:prstGeom prst="rect">
            <a:avLst/>
          </a:prstGeom>
        </p:spPr>
      </p:pic>
    </p:spTree>
    <p:extLst>
      <p:ext uri="{BB962C8B-B14F-4D97-AF65-F5344CB8AC3E}">
        <p14:creationId xmlns:p14="http://schemas.microsoft.com/office/powerpoint/2010/main" val="975206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2918" y="357370"/>
            <a:ext cx="7766936" cy="748099"/>
          </a:xfrm>
        </p:spPr>
        <p:txBody>
          <a:bodyPr/>
          <a:lstStyle/>
          <a:p>
            <a:pPr algn="l"/>
            <a:r>
              <a:rPr lang="en-US" sz="4000" dirty="0" smtClean="0"/>
              <a:t>Why LRFD </a:t>
            </a:r>
            <a:r>
              <a:rPr lang="en-US" sz="4000" dirty="0"/>
              <a:t>Method </a:t>
            </a:r>
          </a:p>
        </p:txBody>
      </p:sp>
      <p:sp>
        <p:nvSpPr>
          <p:cNvPr id="3" name="Subtitle 2"/>
          <p:cNvSpPr>
            <a:spLocks noGrp="1"/>
          </p:cNvSpPr>
          <p:nvPr>
            <p:ph type="subTitle" idx="1"/>
          </p:nvPr>
        </p:nvSpPr>
        <p:spPr>
          <a:xfrm>
            <a:off x="892918" y="1471406"/>
            <a:ext cx="7766936" cy="4547257"/>
          </a:xfrm>
        </p:spPr>
        <p:txBody>
          <a:bodyPr/>
          <a:lstStyle/>
          <a:p>
            <a:pPr marL="342900" lvl="0" indent="-342900" algn="l">
              <a:buFont typeface="+mj-lt"/>
              <a:buAutoNum type="arabicPeriod"/>
            </a:pPr>
            <a:r>
              <a:rPr lang="en-GB" b="1" dirty="0">
                <a:solidFill>
                  <a:schemeClr val="tx1"/>
                </a:solidFill>
              </a:rPr>
              <a:t>Provides a more rational approach for new designs and configurations.</a:t>
            </a:r>
            <a:endParaRPr lang="en-US" b="1" dirty="0">
              <a:solidFill>
                <a:schemeClr val="tx1"/>
              </a:solidFill>
            </a:endParaRPr>
          </a:p>
          <a:p>
            <a:pPr marL="342900" lvl="0" indent="-342900" algn="l">
              <a:buFont typeface="+mj-lt"/>
              <a:buAutoNum type="arabicPeriod"/>
            </a:pPr>
            <a:r>
              <a:rPr lang="en-GB" b="1" dirty="0">
                <a:solidFill>
                  <a:schemeClr val="tx1"/>
                </a:solidFill>
              </a:rPr>
              <a:t> Provides consistency in reliability.</a:t>
            </a:r>
            <a:endParaRPr lang="en-US" b="1" dirty="0">
              <a:solidFill>
                <a:schemeClr val="tx1"/>
              </a:solidFill>
            </a:endParaRPr>
          </a:p>
          <a:p>
            <a:pPr marL="342900" lvl="0" indent="-342900" algn="l">
              <a:buFont typeface="+mj-lt"/>
              <a:buAutoNum type="arabicPeriod"/>
            </a:pPr>
            <a:r>
              <a:rPr lang="en-GB" b="1" dirty="0">
                <a:solidFill>
                  <a:schemeClr val="tx1"/>
                </a:solidFill>
              </a:rPr>
              <a:t>Provides potentially a more economical use of materials.</a:t>
            </a:r>
            <a:endParaRPr lang="en-US" b="1" dirty="0">
              <a:solidFill>
                <a:schemeClr val="tx1"/>
              </a:solidFill>
            </a:endParaRPr>
          </a:p>
          <a:p>
            <a:pPr marL="342900" lvl="0" indent="-342900" algn="l">
              <a:buFont typeface="+mj-lt"/>
              <a:buAutoNum type="arabicPeriod"/>
            </a:pPr>
            <a:r>
              <a:rPr lang="en-GB" b="1" dirty="0">
                <a:solidFill>
                  <a:schemeClr val="tx1"/>
                </a:solidFill>
              </a:rPr>
              <a:t>Allows for future changes as a result of gained information in prediction models, and material and load characterization</a:t>
            </a:r>
            <a:endParaRPr lang="en-US" b="1" dirty="0">
              <a:solidFill>
                <a:schemeClr val="tx1"/>
              </a:solidFill>
            </a:endParaRPr>
          </a:p>
          <a:p>
            <a:pPr marL="342900" lvl="0" indent="-342900" algn="l">
              <a:buFont typeface="+mj-lt"/>
              <a:buAutoNum type="arabicPeriod"/>
            </a:pPr>
            <a:r>
              <a:rPr lang="en-GB" b="1" dirty="0">
                <a:solidFill>
                  <a:schemeClr val="tx1"/>
                </a:solidFill>
              </a:rPr>
              <a:t>Easier and consistent for code calibration.</a:t>
            </a:r>
            <a:endParaRPr lang="en-US" b="1" dirty="0">
              <a:solidFill>
                <a:schemeClr val="tx1"/>
              </a:solidFill>
            </a:endParaRPr>
          </a:p>
          <a:p>
            <a:pPr marL="342900" indent="-342900" algn="l">
              <a:buFont typeface="+mj-lt"/>
              <a:buAutoNum type="arabicPeriod"/>
            </a:pPr>
            <a:endParaRPr lang="en-US" b="1"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4652" y="4174900"/>
            <a:ext cx="8423636" cy="229029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862" y="357370"/>
            <a:ext cx="3000794" cy="2505425"/>
          </a:xfrm>
          <a:prstGeom prst="rect">
            <a:avLst/>
          </a:prstGeom>
        </p:spPr>
      </p:pic>
    </p:spTree>
    <p:extLst>
      <p:ext uri="{BB962C8B-B14F-4D97-AF65-F5344CB8AC3E}">
        <p14:creationId xmlns:p14="http://schemas.microsoft.com/office/powerpoint/2010/main" val="27937917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7" y="330075"/>
            <a:ext cx="7766936" cy="1321304"/>
          </a:xfrm>
        </p:spPr>
        <p:txBody>
          <a:bodyPr/>
          <a:lstStyle/>
          <a:p>
            <a:pPr algn="l"/>
            <a:r>
              <a:rPr lang="en-GB" sz="4000" dirty="0" smtClean="0"/>
              <a:t>Introduction:</a:t>
            </a:r>
            <a:br>
              <a:rPr lang="en-GB" sz="4000" dirty="0" smtClean="0"/>
            </a:br>
            <a:endParaRPr lang="en-US" sz="4000" dirty="0"/>
          </a:p>
        </p:txBody>
      </p:sp>
      <p:sp>
        <p:nvSpPr>
          <p:cNvPr id="3" name="Subtitle 2"/>
          <p:cNvSpPr>
            <a:spLocks noGrp="1"/>
          </p:cNvSpPr>
          <p:nvPr>
            <p:ph type="subTitle" idx="1"/>
          </p:nvPr>
        </p:nvSpPr>
        <p:spPr>
          <a:xfrm>
            <a:off x="1361744" y="1781895"/>
            <a:ext cx="7766936" cy="4345950"/>
          </a:xfrm>
        </p:spPr>
        <p:txBody>
          <a:bodyPr>
            <a:normAutofit fontScale="92500" lnSpcReduction="10000"/>
          </a:bodyPr>
          <a:lstStyle/>
          <a:p>
            <a:pPr algn="l"/>
            <a:r>
              <a:rPr lang="en-US" sz="2000" dirty="0">
                <a:solidFill>
                  <a:schemeClr val="tx1"/>
                </a:solidFill>
              </a:rPr>
              <a:t>Dynamic analysis and design mean the analysis and design of building under the effect of seismic loads that affect the structure when it is subjected to an earthquake.</a:t>
            </a:r>
          </a:p>
          <a:p>
            <a:pPr algn="l"/>
            <a:r>
              <a:rPr lang="en-US" sz="2000" dirty="0">
                <a:solidFill>
                  <a:schemeClr val="tx1"/>
                </a:solidFill>
              </a:rPr>
              <a:t>In this project, we focused on an earthquake checking the resistance of structural elements for internal forces such as bending and shear forces from seismic loads.</a:t>
            </a:r>
          </a:p>
          <a:p>
            <a:pPr algn="l"/>
            <a:r>
              <a:rPr lang="en-GB" sz="2000" dirty="0">
                <a:solidFill>
                  <a:schemeClr val="tx1"/>
                </a:solidFill>
              </a:rPr>
              <a:t>Seismic loading depends, primarily, on: </a:t>
            </a:r>
            <a:endParaRPr lang="en-US" sz="2000" dirty="0">
              <a:solidFill>
                <a:schemeClr val="tx1"/>
              </a:solidFill>
            </a:endParaRPr>
          </a:p>
          <a:p>
            <a:pPr algn="l"/>
            <a:r>
              <a:rPr lang="en-GB" sz="2000" dirty="0">
                <a:solidFill>
                  <a:schemeClr val="tx1"/>
                </a:solidFill>
              </a:rPr>
              <a:t>1- Anticipated earthquake's parameters at the site - known as seismic hazard.  </a:t>
            </a:r>
            <a:endParaRPr lang="en-US" sz="2000" dirty="0">
              <a:solidFill>
                <a:schemeClr val="tx1"/>
              </a:solidFill>
            </a:endParaRPr>
          </a:p>
          <a:p>
            <a:pPr algn="l"/>
            <a:r>
              <a:rPr lang="en-GB" sz="2000" dirty="0">
                <a:solidFill>
                  <a:schemeClr val="tx1"/>
                </a:solidFill>
              </a:rPr>
              <a:t>2- Geotechnical parameters of the site. </a:t>
            </a:r>
            <a:endParaRPr lang="en-US" sz="2000" dirty="0">
              <a:solidFill>
                <a:schemeClr val="tx1"/>
              </a:solidFill>
            </a:endParaRPr>
          </a:p>
          <a:p>
            <a:pPr algn="l"/>
            <a:r>
              <a:rPr lang="en-GB" sz="2000" dirty="0">
                <a:solidFill>
                  <a:schemeClr val="tx1"/>
                </a:solidFill>
              </a:rPr>
              <a:t>3- Structure’s parameters. </a:t>
            </a:r>
            <a:endParaRPr lang="en-US" sz="2000" dirty="0">
              <a:solidFill>
                <a:schemeClr val="tx1"/>
              </a:solidFill>
            </a:endParaRPr>
          </a:p>
          <a:p>
            <a:pPr algn="l"/>
            <a:r>
              <a:rPr lang="en-GB" sz="2000" dirty="0">
                <a:solidFill>
                  <a:schemeClr val="tx1"/>
                </a:solidFill>
              </a:rPr>
              <a:t>So we should design the building to resist this load because it may causes collapse of the building. So, that will save human’s life. </a:t>
            </a:r>
            <a:endParaRPr lang="en-US" sz="2000" dirty="0">
              <a:solidFill>
                <a:schemeClr val="tx1"/>
              </a:solidFill>
            </a:endParaRPr>
          </a:p>
          <a:p>
            <a:pPr algn="l"/>
            <a:endParaRPr lang="en-US" sz="2000" dirty="0">
              <a:solidFill>
                <a:schemeClr val="tx1"/>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5475" y="0"/>
            <a:ext cx="2676525" cy="2676525"/>
          </a:xfrm>
          <a:prstGeom prst="rect">
            <a:avLst/>
          </a:prstGeom>
        </p:spPr>
      </p:pic>
    </p:spTree>
    <p:extLst>
      <p:ext uri="{BB962C8B-B14F-4D97-AF65-F5344CB8AC3E}">
        <p14:creationId xmlns:p14="http://schemas.microsoft.com/office/powerpoint/2010/main" val="9949815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8" y="398313"/>
            <a:ext cx="7766936" cy="843633"/>
          </a:xfrm>
        </p:spPr>
        <p:txBody>
          <a:bodyPr/>
          <a:lstStyle/>
          <a:p>
            <a:pPr algn="l"/>
            <a:r>
              <a:rPr lang="en-GB" sz="4000" dirty="0" smtClean="0"/>
              <a:t>Objectives: </a:t>
            </a:r>
            <a:endParaRPr lang="en-US" sz="4000" dirty="0"/>
          </a:p>
        </p:txBody>
      </p:sp>
      <p:sp>
        <p:nvSpPr>
          <p:cNvPr id="3" name="Subtitle 2"/>
          <p:cNvSpPr>
            <a:spLocks noGrp="1"/>
          </p:cNvSpPr>
          <p:nvPr>
            <p:ph type="subTitle" idx="1"/>
          </p:nvPr>
        </p:nvSpPr>
        <p:spPr>
          <a:xfrm>
            <a:off x="1015748" y="1419367"/>
            <a:ext cx="7766936" cy="4940490"/>
          </a:xfrm>
        </p:spPr>
        <p:txBody>
          <a:bodyPr>
            <a:normAutofit/>
          </a:bodyPr>
          <a:lstStyle/>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GB" sz="2000" dirty="0">
                <a:solidFill>
                  <a:schemeClr val="tx1"/>
                </a:solidFill>
              </a:rPr>
              <a:t>In Part 2 of the project, we </a:t>
            </a:r>
            <a:r>
              <a:rPr lang="en-GB" sz="2000" dirty="0" smtClean="0">
                <a:solidFill>
                  <a:schemeClr val="tx1"/>
                </a:solidFill>
              </a:rPr>
              <a:t>proposed </a:t>
            </a:r>
            <a:r>
              <a:rPr lang="en-GB" sz="2000" dirty="0">
                <a:solidFill>
                  <a:schemeClr val="tx1"/>
                </a:solidFill>
              </a:rPr>
              <a:t>another floor system to replace the commonly used system (of slab-on-drop-beams</a:t>
            </a:r>
            <a:r>
              <a:rPr lang="en-GB" sz="2000" dirty="0" smtClean="0">
                <a:solidFill>
                  <a:schemeClr val="tx1"/>
                </a:solidFill>
              </a:rPr>
              <a:t>) for schools in Palestine. </a:t>
            </a:r>
            <a:r>
              <a:rPr lang="en-GB" sz="2000" dirty="0">
                <a:solidFill>
                  <a:schemeClr val="tx1"/>
                </a:solidFill>
              </a:rPr>
              <a:t>The alternate floor system </a:t>
            </a:r>
            <a:r>
              <a:rPr lang="en-GB" sz="2000" dirty="0" smtClean="0">
                <a:solidFill>
                  <a:schemeClr val="tx1"/>
                </a:solidFill>
              </a:rPr>
              <a:t>was </a:t>
            </a:r>
            <a:r>
              <a:rPr lang="en-GB" sz="2000" dirty="0">
                <a:solidFill>
                  <a:schemeClr val="tx1"/>
                </a:solidFill>
              </a:rPr>
              <a:t>a flat plate system. All checks and comparisons </a:t>
            </a:r>
            <a:r>
              <a:rPr lang="en-GB" sz="2000" dirty="0" smtClean="0">
                <a:solidFill>
                  <a:schemeClr val="tx1"/>
                </a:solidFill>
              </a:rPr>
              <a:t>were done </a:t>
            </a:r>
            <a:r>
              <a:rPr lang="en-GB" sz="2000" dirty="0">
                <a:solidFill>
                  <a:schemeClr val="tx1"/>
                </a:solidFill>
              </a:rPr>
              <a:t>based on the seismic analysis and design of the selected school building.  </a:t>
            </a:r>
            <a:endParaRPr lang="en-GB" sz="2000" dirty="0" smtClean="0">
              <a:solidFill>
                <a:schemeClr val="tx1"/>
              </a:solidFill>
            </a:endParaRPr>
          </a:p>
          <a:p>
            <a:pPr algn="l"/>
            <a:r>
              <a:rPr lang="en-US" sz="2000" dirty="0" smtClean="0">
                <a:solidFill>
                  <a:schemeClr val="tx1"/>
                </a:solidFill>
              </a:rPr>
              <a:t>We </a:t>
            </a:r>
            <a:r>
              <a:rPr lang="en-US" sz="2000" dirty="0">
                <a:solidFill>
                  <a:schemeClr val="tx1"/>
                </a:solidFill>
              </a:rPr>
              <a:t>found that the steel reinforcement quantities and concrete volumes of the two systems </a:t>
            </a:r>
            <a:r>
              <a:rPr lang="en-US" sz="2000" dirty="0" smtClean="0">
                <a:solidFill>
                  <a:schemeClr val="tx1"/>
                </a:solidFill>
              </a:rPr>
              <a:t>were comparable </a:t>
            </a:r>
            <a:r>
              <a:rPr lang="en-US" sz="2000" dirty="0">
                <a:solidFill>
                  <a:schemeClr val="tx1"/>
                </a:solidFill>
              </a:rPr>
              <a:t>but with the advantage of flat plate being easier to construct and requires simpler formwork and can lead to savings in the construction phase.</a:t>
            </a:r>
          </a:p>
          <a:p>
            <a:pPr algn="l"/>
            <a:r>
              <a:rPr lang="en-US" sz="2000" dirty="0">
                <a:solidFill>
                  <a:schemeClr val="tx1"/>
                </a:solidFill>
              </a:rPr>
              <a:t> </a:t>
            </a:r>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3732" y="398313"/>
            <a:ext cx="2468184" cy="2808911"/>
          </a:xfrm>
          <a:prstGeom prst="rect">
            <a:avLst/>
          </a:prstGeom>
        </p:spPr>
      </p:pic>
    </p:spTree>
    <p:extLst>
      <p:ext uri="{BB962C8B-B14F-4D97-AF65-F5344CB8AC3E}">
        <p14:creationId xmlns:p14="http://schemas.microsoft.com/office/powerpoint/2010/main" val="32158187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2918" y="357370"/>
            <a:ext cx="7766936" cy="748099"/>
          </a:xfrm>
        </p:spPr>
        <p:txBody>
          <a:bodyPr/>
          <a:lstStyle/>
          <a:p>
            <a:pPr algn="l"/>
            <a:r>
              <a:rPr lang="en-GB" sz="4000" dirty="0" smtClean="0"/>
              <a:t>Objective : </a:t>
            </a:r>
            <a:endParaRPr lang="en-US" sz="4000" dirty="0"/>
          </a:p>
        </p:txBody>
      </p:sp>
      <p:sp>
        <p:nvSpPr>
          <p:cNvPr id="3" name="Subtitle 2"/>
          <p:cNvSpPr>
            <a:spLocks noGrp="1"/>
          </p:cNvSpPr>
          <p:nvPr>
            <p:ph type="subTitle" idx="1"/>
          </p:nvPr>
        </p:nvSpPr>
        <p:spPr>
          <a:xfrm>
            <a:off x="1705290" y="5907104"/>
            <a:ext cx="7766936" cy="668741"/>
          </a:xfrm>
        </p:spPr>
        <p:txBody>
          <a:bodyPr/>
          <a:lstStyle/>
          <a:p>
            <a:pPr algn="l"/>
            <a:r>
              <a:rPr lang="en-GB" dirty="0">
                <a:solidFill>
                  <a:schemeClr val="tx1"/>
                </a:solidFill>
              </a:rPr>
              <a:t>All checks and comparisons will be done based on the seismic analysis and design of the selected school building.  </a:t>
            </a:r>
          </a:p>
          <a:p>
            <a:pPr algn="l"/>
            <a:endParaRPr lang="en-US" b="1" dirty="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149" y="1715981"/>
            <a:ext cx="6096851" cy="3200847"/>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844" y="1668350"/>
            <a:ext cx="6077798" cy="3248478"/>
          </a:xfrm>
          <a:prstGeom prst="rect">
            <a:avLst/>
          </a:prstGeom>
        </p:spPr>
      </p:pic>
      <p:sp>
        <p:nvSpPr>
          <p:cNvPr id="8" name="Down Arrow 7"/>
          <p:cNvSpPr/>
          <p:nvPr/>
        </p:nvSpPr>
        <p:spPr>
          <a:xfrm rot="16200000">
            <a:off x="5745707" y="2702257"/>
            <a:ext cx="914400" cy="12282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093821" y="4372002"/>
            <a:ext cx="566033" cy="521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592589" y="4470589"/>
            <a:ext cx="536463" cy="4462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37917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9395" y="109182"/>
            <a:ext cx="7814353" cy="832514"/>
          </a:xfrm>
        </p:spPr>
        <p:txBody>
          <a:bodyPr/>
          <a:lstStyle/>
          <a:p>
            <a:pPr algn="l"/>
            <a:r>
              <a:rPr lang="en-GB" sz="4000" dirty="0" smtClean="0"/>
              <a:t/>
            </a:r>
            <a:br>
              <a:rPr lang="en-GB" sz="4000" dirty="0" smtClean="0"/>
            </a:br>
            <a:r>
              <a:rPr lang="en-GB" sz="4000" dirty="0" smtClean="0"/>
              <a:t>Coding : </a:t>
            </a:r>
            <a:endParaRPr lang="en-US" sz="4000" dirty="0"/>
          </a:p>
        </p:txBody>
      </p:sp>
      <p:sp>
        <p:nvSpPr>
          <p:cNvPr id="3" name="Subtitle 2"/>
          <p:cNvSpPr>
            <a:spLocks noGrp="1"/>
          </p:cNvSpPr>
          <p:nvPr>
            <p:ph type="subTitle" idx="1"/>
          </p:nvPr>
        </p:nvSpPr>
        <p:spPr>
          <a:xfrm>
            <a:off x="770087" y="1166955"/>
            <a:ext cx="7391273" cy="3978251"/>
          </a:xfrm>
        </p:spPr>
        <p:txBody>
          <a:bodyPr>
            <a:normAutofit/>
          </a:bodyPr>
          <a:lstStyle/>
          <a:p>
            <a:pPr algn="l" fontAlgn="base"/>
            <a:r>
              <a:rPr lang="en-US" dirty="0">
                <a:solidFill>
                  <a:schemeClr val="tx1"/>
                </a:solidFill>
              </a:rPr>
              <a:t>The code concerned here is the Uniform Building Code UBC.  International Council of Building Officials having their headquarter in California has published this code for the very first time way back in 1927. ICBO was meant to promote Public safety by providing standards and requirements to ensure safe construction.  </a:t>
            </a:r>
          </a:p>
          <a:p>
            <a:pPr algn="l"/>
            <a:r>
              <a:rPr lang="en-GB" b="1" dirty="0">
                <a:solidFill>
                  <a:schemeClr val="tx1"/>
                </a:solidFill>
              </a:rPr>
              <a:t> </a:t>
            </a:r>
            <a:endParaRPr lang="en-US" b="1" dirty="0">
              <a:solidFill>
                <a:schemeClr val="tx1"/>
              </a:solidFill>
            </a:endParaRPr>
          </a:p>
          <a:p>
            <a:pPr algn="l"/>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7275" y="-116078"/>
            <a:ext cx="3514725" cy="452437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2265" y="3156080"/>
            <a:ext cx="5229225" cy="3457575"/>
          </a:xfrm>
          <a:prstGeom prst="rect">
            <a:avLst/>
          </a:prstGeom>
        </p:spPr>
      </p:pic>
    </p:spTree>
    <p:extLst>
      <p:ext uri="{BB962C8B-B14F-4D97-AF65-F5344CB8AC3E}">
        <p14:creationId xmlns:p14="http://schemas.microsoft.com/office/powerpoint/2010/main" val="28182183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Dynamic Analysis </a:t>
            </a:r>
            <a:r>
              <a:rPr lang="en-GB" dirty="0" smtClean="0"/>
              <a:t>– The Same Case Study : </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C:\Users\Loay\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532263" y="1494430"/>
            <a:ext cx="10481481" cy="5363570"/>
          </a:xfrm>
          <a:prstGeom prst="rect">
            <a:avLst/>
          </a:prstGeom>
          <a:noFill/>
          <a:ln>
            <a:noFill/>
          </a:ln>
        </p:spPr>
      </p:pic>
      <p:sp>
        <p:nvSpPr>
          <p:cNvPr id="5" name="Rounded Rectangle 4"/>
          <p:cNvSpPr/>
          <p:nvPr/>
        </p:nvSpPr>
        <p:spPr>
          <a:xfrm>
            <a:off x="3480179" y="5800299"/>
            <a:ext cx="1473958" cy="477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Block A </a:t>
            </a:r>
            <a:endParaRPr lang="en-US" dirty="0">
              <a:solidFill>
                <a:srgbClr val="FF0000"/>
              </a:solidFill>
            </a:endParaRPr>
          </a:p>
        </p:txBody>
      </p:sp>
      <p:sp>
        <p:nvSpPr>
          <p:cNvPr id="6" name="Rounded Rectangle 5"/>
          <p:cNvSpPr/>
          <p:nvPr/>
        </p:nvSpPr>
        <p:spPr>
          <a:xfrm>
            <a:off x="8395648" y="3168555"/>
            <a:ext cx="1473958" cy="477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Block B </a:t>
            </a:r>
            <a:endParaRPr lang="en-US" dirty="0">
              <a:solidFill>
                <a:srgbClr val="FF0000"/>
              </a:solidFill>
            </a:endParaRPr>
          </a:p>
        </p:txBody>
      </p:sp>
    </p:spTree>
    <p:extLst>
      <p:ext uri="{BB962C8B-B14F-4D97-AF65-F5344CB8AC3E}">
        <p14:creationId xmlns:p14="http://schemas.microsoft.com/office/powerpoint/2010/main" val="41678603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148167"/>
            <a:ext cx="7766936" cy="666212"/>
          </a:xfrm>
        </p:spPr>
        <p:txBody>
          <a:bodyPr/>
          <a:lstStyle/>
          <a:p>
            <a:pPr algn="l"/>
            <a:r>
              <a:rPr lang="en-GB" sz="4000" dirty="0" smtClean="0"/>
              <a:t>Dynamic Analysis : </a:t>
            </a:r>
            <a:endParaRPr lang="en-US" sz="4000" dirty="0"/>
          </a:p>
        </p:txBody>
      </p:sp>
      <p:sp>
        <p:nvSpPr>
          <p:cNvPr id="3" name="Subtitle 2"/>
          <p:cNvSpPr>
            <a:spLocks noGrp="1"/>
          </p:cNvSpPr>
          <p:nvPr>
            <p:ph type="subTitle" idx="1"/>
          </p:nvPr>
        </p:nvSpPr>
        <p:spPr>
          <a:xfrm>
            <a:off x="142291" y="996286"/>
            <a:ext cx="6708885" cy="5568287"/>
          </a:xfrm>
        </p:spPr>
        <p:txBody>
          <a:bodyPr>
            <a:normAutofit/>
          </a:bodyPr>
          <a:lstStyle/>
          <a:p>
            <a:pPr algn="l"/>
            <a:r>
              <a:rPr lang="en-GB" dirty="0">
                <a:solidFill>
                  <a:schemeClr val="tx1"/>
                </a:solidFill>
              </a:rPr>
              <a:t>First of all, we had to model the structure by using SAP2000 software and then to do a modal analysis and the needed checks to make sure that the model work well. Moreover, we exploited this software to do a response spectrum analysis to design the structure</a:t>
            </a:r>
            <a:r>
              <a:rPr lang="en-GB" dirty="0"/>
              <a:t>. </a:t>
            </a:r>
            <a:endParaRPr lang="en-GB" dirty="0" smtClean="0"/>
          </a:p>
          <a:p>
            <a:pPr algn="l"/>
            <a:endParaRPr lang="en-US" dirty="0"/>
          </a:p>
          <a:p>
            <a:pPr algn="l"/>
            <a:r>
              <a:rPr lang="en-GB" sz="2400" b="1" dirty="0" smtClean="0">
                <a:solidFill>
                  <a:srgbClr val="FF0000"/>
                </a:solidFill>
                <a:latin typeface="Times New Roman" panose="02020603050405020304" pitchFamily="18" charset="0"/>
                <a:cs typeface="Times New Roman" panose="02020603050405020304" pitchFamily="18" charset="0"/>
              </a:rPr>
              <a:t>1- Bracing </a:t>
            </a:r>
            <a:r>
              <a:rPr lang="en-GB" b="1" dirty="0" smtClean="0">
                <a:solidFill>
                  <a:schemeClr val="tx1"/>
                </a:solidFill>
                <a:latin typeface="Times New Roman" panose="02020603050405020304" pitchFamily="18" charset="0"/>
                <a:cs typeface="Times New Roman" panose="02020603050405020304" pitchFamily="18" charset="0"/>
              </a:rPr>
              <a:t>:</a:t>
            </a:r>
            <a:r>
              <a:rPr lang="en-US" dirty="0">
                <a:solidFill>
                  <a:schemeClr val="tx1"/>
                </a:solidFill>
              </a:rPr>
              <a:t>According to the UBC97 code, if the area of the openings are more than </a:t>
            </a:r>
            <a:r>
              <a:rPr lang="en-US" b="1" dirty="0">
                <a:solidFill>
                  <a:schemeClr val="tx1"/>
                </a:solidFill>
              </a:rPr>
              <a:t>15%</a:t>
            </a:r>
            <a:r>
              <a:rPr lang="en-US" dirty="0">
                <a:solidFill>
                  <a:schemeClr val="tx1"/>
                </a:solidFill>
              </a:rPr>
              <a:t> of the total area of the panel then its bracing effect is negligible. </a:t>
            </a:r>
            <a:endParaRPr lang="en-US" dirty="0" smtClean="0">
              <a:solidFill>
                <a:schemeClr val="tx1"/>
              </a:solidFill>
            </a:endParaRPr>
          </a:p>
          <a:p>
            <a:pPr algn="l"/>
            <a:r>
              <a:rPr lang="en-US" dirty="0">
                <a:solidFill>
                  <a:schemeClr val="tx1"/>
                </a:solidFill>
              </a:rPr>
              <a:t>The material of the braces section was assumed concrete with an elastic modulus of</a:t>
            </a:r>
            <a:r>
              <a:rPr lang="en-US" b="1" dirty="0">
                <a:solidFill>
                  <a:schemeClr val="tx1"/>
                </a:solidFill>
              </a:rPr>
              <a:t> </a:t>
            </a:r>
            <a:r>
              <a:rPr lang="en-US" dirty="0">
                <a:solidFill>
                  <a:schemeClr val="tx1"/>
                </a:solidFill>
              </a:rPr>
              <a:t>elasticity</a:t>
            </a:r>
            <a:r>
              <a:rPr lang="en-US" b="1" dirty="0">
                <a:solidFill>
                  <a:schemeClr val="tx1"/>
                </a:solidFill>
              </a:rPr>
              <a:t> </a:t>
            </a:r>
            <a:r>
              <a:rPr lang="en-US" dirty="0">
                <a:solidFill>
                  <a:schemeClr val="tx1"/>
                </a:solidFill>
              </a:rPr>
              <a:t>of 10% of the elastic modulus of elasticity of concrete material</a:t>
            </a:r>
            <a:r>
              <a:rPr lang="en-US" b="1" dirty="0">
                <a:solidFill>
                  <a:schemeClr val="tx1"/>
                </a:solidFill>
              </a:rPr>
              <a:t>,</a:t>
            </a:r>
            <a:r>
              <a:rPr lang="en-US" dirty="0">
                <a:solidFill>
                  <a:schemeClr val="tx1"/>
                </a:solidFill>
              </a:rPr>
              <a:t> as shown below</a:t>
            </a:r>
            <a:r>
              <a:rPr lang="en-US" dirty="0"/>
              <a:t>:</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5" name="صورة 27" descr="1.PNG"/>
          <p:cNvPicPr/>
          <p:nvPr/>
        </p:nvPicPr>
        <p:blipFill>
          <a:blip r:embed="rId2"/>
          <a:stretch>
            <a:fillRect/>
          </a:stretch>
        </p:blipFill>
        <p:spPr>
          <a:xfrm>
            <a:off x="7017508" y="300250"/>
            <a:ext cx="4819650" cy="62643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624856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6092" y="245659"/>
            <a:ext cx="7766936" cy="911851"/>
          </a:xfrm>
        </p:spPr>
        <p:txBody>
          <a:bodyPr/>
          <a:lstStyle/>
          <a:p>
            <a:pPr algn="l"/>
            <a:r>
              <a:rPr lang="en-US" sz="4000" dirty="0" smtClean="0"/>
              <a:t>Dynamic Analysis : </a:t>
            </a:r>
            <a:endParaRPr lang="en-US" dirty="0"/>
          </a:p>
        </p:txBody>
      </p:sp>
      <p:sp>
        <p:nvSpPr>
          <p:cNvPr id="3" name="Subtitle 2"/>
          <p:cNvSpPr>
            <a:spLocks noGrp="1"/>
          </p:cNvSpPr>
          <p:nvPr>
            <p:ph type="subTitle" idx="1"/>
          </p:nvPr>
        </p:nvSpPr>
        <p:spPr>
          <a:xfrm>
            <a:off x="1507067" y="1542197"/>
            <a:ext cx="3474366" cy="4503761"/>
          </a:xfrm>
        </p:spPr>
        <p:txBody>
          <a:bodyPr/>
          <a:lstStyle/>
          <a:p>
            <a:pPr algn="l"/>
            <a:r>
              <a:rPr lang="en-GB" sz="2400" dirty="0" smtClean="0">
                <a:solidFill>
                  <a:srgbClr val="FF0000"/>
                </a:solidFill>
              </a:rPr>
              <a:t>2- </a:t>
            </a:r>
            <a:r>
              <a:rPr lang="en-US" sz="2400" dirty="0">
                <a:solidFill>
                  <a:srgbClr val="FF0000"/>
                </a:solidFill>
              </a:rPr>
              <a:t>Mass sources </a:t>
            </a:r>
            <a:r>
              <a:rPr lang="en-US" sz="2400" dirty="0" smtClean="0">
                <a:solidFill>
                  <a:srgbClr val="FF0000"/>
                </a:solidFill>
              </a:rPr>
              <a:t>definition:</a:t>
            </a:r>
          </a:p>
          <a:p>
            <a:pPr algn="l"/>
            <a:r>
              <a:rPr lang="en-US" dirty="0">
                <a:solidFill>
                  <a:schemeClr val="tx1"/>
                </a:solidFill>
              </a:rPr>
              <a:t>To make the software accounts for all present mass in the building, we had to define the mass source to be the own weight and the superimposed dead load, as shown below:</a:t>
            </a:r>
          </a:p>
          <a:p>
            <a:pPr algn="l"/>
            <a:endParaRPr lang="en-US" dirty="0"/>
          </a:p>
        </p:txBody>
      </p:sp>
      <p:pic>
        <p:nvPicPr>
          <p:cNvPr id="7" name="صورة 29" descr="9.PNG"/>
          <p:cNvPicPr/>
          <p:nvPr/>
        </p:nvPicPr>
        <p:blipFill>
          <a:blip r:embed="rId2"/>
          <a:stretch>
            <a:fillRect/>
          </a:stretch>
        </p:blipFill>
        <p:spPr>
          <a:xfrm>
            <a:off x="5622877" y="941695"/>
            <a:ext cx="5947297" cy="53908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395434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804" y="0"/>
            <a:ext cx="7766936" cy="1241945"/>
          </a:xfrm>
        </p:spPr>
        <p:txBody>
          <a:bodyPr/>
          <a:lstStyle/>
          <a:p>
            <a:pPr algn="l"/>
            <a:r>
              <a:rPr lang="en-US" sz="4000" dirty="0" smtClean="0"/>
              <a:t>Dynamic Analysis:</a:t>
            </a:r>
            <a:br>
              <a:rPr lang="en-US" sz="4000" dirty="0" smtClean="0"/>
            </a:br>
            <a:r>
              <a:rPr lang="en-US" sz="4000" dirty="0" smtClean="0"/>
              <a:t>Model checks –Block A : </a:t>
            </a:r>
            <a:endParaRPr lang="en-US" sz="4000" dirty="0"/>
          </a:p>
        </p:txBody>
      </p:sp>
      <p:sp>
        <p:nvSpPr>
          <p:cNvPr id="3" name="Subtitle 2"/>
          <p:cNvSpPr>
            <a:spLocks noGrp="1"/>
          </p:cNvSpPr>
          <p:nvPr>
            <p:ph type="subTitle" idx="1"/>
          </p:nvPr>
        </p:nvSpPr>
        <p:spPr>
          <a:xfrm>
            <a:off x="974804" y="1528549"/>
            <a:ext cx="3774617" cy="4790364"/>
          </a:xfrm>
        </p:spPr>
        <p:txBody>
          <a:bodyPr>
            <a:normAutofit/>
          </a:bodyPr>
          <a:lstStyle/>
          <a:p>
            <a:pPr algn="l"/>
            <a:r>
              <a:rPr lang="en-US" sz="2000" b="1" i="1" dirty="0">
                <a:solidFill>
                  <a:srgbClr val="FF0000"/>
                </a:solidFill>
              </a:rPr>
              <a:t>Block A: </a:t>
            </a:r>
          </a:p>
          <a:p>
            <a:pPr algn="l"/>
            <a:r>
              <a:rPr lang="en-US" sz="2000" b="1" dirty="0">
                <a:solidFill>
                  <a:schemeClr val="tx1"/>
                </a:solidFill>
              </a:rPr>
              <a:t>Modal mass participating ratio:</a:t>
            </a:r>
            <a:endParaRPr lang="en-US" sz="2000" dirty="0">
              <a:solidFill>
                <a:schemeClr val="tx1"/>
              </a:solidFill>
            </a:endParaRPr>
          </a:p>
          <a:p>
            <a:pPr algn="l"/>
            <a:r>
              <a:rPr lang="en-US" sz="2000" dirty="0">
                <a:solidFill>
                  <a:schemeClr val="tx1"/>
                </a:solidFill>
              </a:rPr>
              <a:t>We used Ritz vectors method to determine the most expected modes of the modal analysis of structure, as shown:</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5" name="Picture 4" descr="4 1.PNG"/>
          <p:cNvPicPr/>
          <p:nvPr/>
        </p:nvPicPr>
        <p:blipFill>
          <a:blip r:embed="rId2"/>
          <a:stretch>
            <a:fillRect/>
          </a:stretch>
        </p:blipFill>
        <p:spPr>
          <a:xfrm>
            <a:off x="5589108" y="1528549"/>
            <a:ext cx="6305264" cy="49814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520805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5622" y="0"/>
            <a:ext cx="7766936" cy="1119116"/>
          </a:xfrm>
        </p:spPr>
        <p:txBody>
          <a:bodyPr/>
          <a:lstStyle/>
          <a:p>
            <a:pPr algn="l"/>
            <a:r>
              <a:rPr lang="en-US" sz="4000" dirty="0"/>
              <a:t>Dynamic Analysis:</a:t>
            </a:r>
            <a:br>
              <a:rPr lang="en-US" sz="4000" dirty="0"/>
            </a:br>
            <a:r>
              <a:rPr lang="en-US" sz="4000" dirty="0"/>
              <a:t>Model </a:t>
            </a:r>
            <a:r>
              <a:rPr lang="en-US" sz="4000" dirty="0" smtClean="0"/>
              <a:t>checks- Block A  </a:t>
            </a:r>
            <a:r>
              <a:rPr lang="en-US" sz="4000" dirty="0"/>
              <a:t>: </a:t>
            </a:r>
          </a:p>
        </p:txBody>
      </p:sp>
      <p:sp>
        <p:nvSpPr>
          <p:cNvPr id="3" name="Subtitle 2"/>
          <p:cNvSpPr>
            <a:spLocks noGrp="1"/>
          </p:cNvSpPr>
          <p:nvPr>
            <p:ph type="subTitle" idx="1"/>
          </p:nvPr>
        </p:nvSpPr>
        <p:spPr>
          <a:xfrm>
            <a:off x="592667" y="5363569"/>
            <a:ext cx="7766936" cy="859809"/>
          </a:xfrm>
        </p:spPr>
        <p:txBody>
          <a:bodyPr/>
          <a:lstStyle/>
          <a:p>
            <a:pPr algn="l"/>
            <a:r>
              <a:rPr lang="en-US" dirty="0">
                <a:solidFill>
                  <a:schemeClr val="tx1"/>
                </a:solidFill>
              </a:rPr>
              <a:t>The first 12 modes achieved the target ratio with higher than 90%.</a:t>
            </a:r>
          </a:p>
          <a:p>
            <a:pPr algn="l"/>
            <a:endParaRPr lang="en-US" dirty="0">
              <a:solidFill>
                <a:schemeClr val="tx1"/>
              </a:solidFill>
            </a:endParaRPr>
          </a:p>
        </p:txBody>
      </p:sp>
      <p:pic>
        <p:nvPicPr>
          <p:cNvPr id="5" name="Picture 4" descr="3 1.PNG"/>
          <p:cNvPicPr/>
          <p:nvPr/>
        </p:nvPicPr>
        <p:blipFill>
          <a:blip r:embed="rId2"/>
          <a:stretch>
            <a:fillRect/>
          </a:stretch>
        </p:blipFill>
        <p:spPr>
          <a:xfrm>
            <a:off x="592667" y="1419367"/>
            <a:ext cx="8246533" cy="35252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0951208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7509" y="150125"/>
            <a:ext cx="7766936" cy="1050878"/>
          </a:xfrm>
        </p:spPr>
        <p:txBody>
          <a:bodyPr/>
          <a:lstStyle/>
          <a:p>
            <a:pPr algn="l"/>
            <a:r>
              <a:rPr lang="en-US" sz="4000" dirty="0"/>
              <a:t>Dynamic Analysis:</a:t>
            </a:r>
            <a:br>
              <a:rPr lang="en-US" sz="4000" dirty="0"/>
            </a:br>
            <a:r>
              <a:rPr lang="en-US" sz="4000" dirty="0"/>
              <a:t>Model checks- Block A  : </a:t>
            </a:r>
          </a:p>
        </p:txBody>
      </p:sp>
      <p:sp>
        <p:nvSpPr>
          <p:cNvPr id="3" name="Subtitle 2"/>
          <p:cNvSpPr>
            <a:spLocks noGrp="1"/>
          </p:cNvSpPr>
          <p:nvPr>
            <p:ph type="subTitle" idx="1"/>
          </p:nvPr>
        </p:nvSpPr>
        <p:spPr>
          <a:xfrm>
            <a:off x="101349" y="1446663"/>
            <a:ext cx="5849075" cy="4476465"/>
          </a:xfrm>
        </p:spPr>
        <p:txBody>
          <a:bodyPr/>
          <a:lstStyle/>
          <a:p>
            <a:pPr algn="l"/>
            <a:r>
              <a:rPr lang="en-US" dirty="0">
                <a:solidFill>
                  <a:srgbClr val="FF0000"/>
                </a:solidFill>
              </a:rPr>
              <a:t>The fundamental period was reasonably acceptable and it was a flexural mode in Y- direction. </a:t>
            </a:r>
            <a:endParaRPr lang="en-US" dirty="0" smtClean="0">
              <a:solidFill>
                <a:srgbClr val="FF0000"/>
              </a:solidFill>
            </a:endParaRPr>
          </a:p>
          <a:p>
            <a:pPr algn="l"/>
            <a:r>
              <a:rPr lang="en-US" dirty="0" smtClean="0">
                <a:solidFill>
                  <a:srgbClr val="FF0000"/>
                </a:solidFill>
              </a:rPr>
              <a:t>The </a:t>
            </a:r>
            <a:r>
              <a:rPr lang="en-US" dirty="0">
                <a:solidFill>
                  <a:srgbClr val="FF0000"/>
                </a:solidFill>
              </a:rPr>
              <a:t>approximate method of determining the period of all structures according to the UBC97 code</a:t>
            </a:r>
            <a:r>
              <a:rPr lang="en-US" dirty="0" smtClean="0">
                <a:solidFill>
                  <a:srgbClr val="FF0000"/>
                </a:solidFill>
              </a:rPr>
              <a:t>:</a:t>
            </a:r>
          </a:p>
          <a:p>
            <a:pPr algn="ctr"/>
            <a:r>
              <a:rPr lang="en-US" dirty="0">
                <a:solidFill>
                  <a:srgbClr val="FF0000"/>
                </a:solidFill>
              </a:rPr>
              <a:t/>
            </a:r>
            <a:br>
              <a:rPr lang="en-US" dirty="0">
                <a:solidFill>
                  <a:srgbClr val="FF0000"/>
                </a:solidFill>
              </a:rPr>
            </a:br>
            <a:r>
              <a:rPr lang="en-US" dirty="0">
                <a:solidFill>
                  <a:srgbClr val="FF0000"/>
                </a:solidFill>
              </a:rPr>
              <a:t>T= Ct * h^(3/4)</a:t>
            </a:r>
          </a:p>
          <a:p>
            <a:pPr algn="ctr"/>
            <a:r>
              <a:rPr lang="en-US" dirty="0">
                <a:solidFill>
                  <a:srgbClr val="FF0000"/>
                </a:solidFill>
              </a:rPr>
              <a:t>T=0.0488* (10.65) ^ (3/4) = 0.287 sec </a:t>
            </a:r>
          </a:p>
          <a:p>
            <a:pPr algn="ctr"/>
            <a:r>
              <a:rPr lang="en-GB" dirty="0">
                <a:solidFill>
                  <a:srgbClr val="FF0000"/>
                </a:solidFill>
              </a:rPr>
              <a:t>And it is close to 0.34 sec (from SAP2000) …</a:t>
            </a:r>
            <a:r>
              <a:rPr lang="en-US" dirty="0">
                <a:solidFill>
                  <a:srgbClr val="FF0000"/>
                </a:solidFill>
              </a:rPr>
              <a:t>………. OK</a:t>
            </a:r>
          </a:p>
          <a:p>
            <a:pPr algn="ctr"/>
            <a:endParaRPr lang="en-US" dirty="0"/>
          </a:p>
        </p:txBody>
      </p:sp>
      <p:pic>
        <p:nvPicPr>
          <p:cNvPr id="6" name="صورة 0" descr="2.PNG"/>
          <p:cNvPicPr/>
          <p:nvPr/>
        </p:nvPicPr>
        <p:blipFill>
          <a:blip r:embed="rId2"/>
          <a:stretch>
            <a:fillRect/>
          </a:stretch>
        </p:blipFill>
        <p:spPr>
          <a:xfrm>
            <a:off x="6096000" y="1201003"/>
            <a:ext cx="5486400" cy="56569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65942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9395" y="109182"/>
            <a:ext cx="7814353" cy="1828800"/>
          </a:xfrm>
        </p:spPr>
        <p:txBody>
          <a:bodyPr/>
          <a:lstStyle/>
          <a:p>
            <a:pPr algn="l"/>
            <a:r>
              <a:rPr lang="en-GB" sz="4000" dirty="0" smtClean="0"/>
              <a:t/>
            </a:r>
            <a:br>
              <a:rPr lang="en-GB" sz="4000" dirty="0" smtClean="0"/>
            </a:br>
            <a:r>
              <a:rPr lang="en-GB" sz="4000" dirty="0" smtClean="0"/>
              <a:t>Data collection and analysis </a:t>
            </a:r>
            <a:br>
              <a:rPr lang="en-GB" sz="4000" dirty="0" smtClean="0"/>
            </a:br>
            <a:r>
              <a:rPr lang="en-US" sz="4000" dirty="0"/>
              <a:t>Survey Research</a:t>
            </a:r>
            <a:br>
              <a:rPr lang="en-US" sz="4000" dirty="0"/>
            </a:br>
            <a:endParaRPr lang="en-US" sz="4000" dirty="0"/>
          </a:p>
        </p:txBody>
      </p:sp>
      <p:sp>
        <p:nvSpPr>
          <p:cNvPr id="3" name="Subtitle 2"/>
          <p:cNvSpPr>
            <a:spLocks noGrp="1"/>
          </p:cNvSpPr>
          <p:nvPr>
            <p:ph type="subTitle" idx="1"/>
          </p:nvPr>
        </p:nvSpPr>
        <p:spPr>
          <a:xfrm>
            <a:off x="1029395" y="1610436"/>
            <a:ext cx="7766936" cy="3862316"/>
          </a:xfrm>
        </p:spPr>
        <p:txBody>
          <a:bodyPr/>
          <a:lstStyle/>
          <a:p>
            <a:pPr algn="l"/>
            <a:r>
              <a:rPr lang="en-US" sz="2000" b="1" dirty="0">
                <a:solidFill>
                  <a:schemeClr val="tx1"/>
                </a:solidFill>
              </a:rPr>
              <a:t>Survey research is one of the most important areas of measurement in applied research. The broad area of survey research encompasses any measurement procedures that involve asking questions of respondents and counting according to </a:t>
            </a:r>
            <a:r>
              <a:rPr lang="en-US" sz="2000" b="1" dirty="0" smtClean="0">
                <a:solidFill>
                  <a:schemeClr val="tx1"/>
                </a:solidFill>
              </a:rPr>
              <a:t>:</a:t>
            </a:r>
          </a:p>
          <a:p>
            <a:pPr marL="457200" indent="-457200" algn="l">
              <a:buFont typeface="+mj-lt"/>
              <a:buAutoNum type="arabicPeriod"/>
            </a:pPr>
            <a:r>
              <a:rPr lang="en-US" sz="2000" b="1" dirty="0" smtClean="0">
                <a:solidFill>
                  <a:schemeClr val="tx1"/>
                </a:solidFill>
              </a:rPr>
              <a:t>weight of bags </a:t>
            </a:r>
            <a:r>
              <a:rPr lang="en-US" sz="2000" b="1" dirty="0">
                <a:solidFill>
                  <a:schemeClr val="tx1"/>
                </a:solidFill>
              </a:rPr>
              <a:t>,</a:t>
            </a:r>
            <a:r>
              <a:rPr lang="en-US" sz="2000" b="1" dirty="0" smtClean="0">
                <a:solidFill>
                  <a:schemeClr val="tx1"/>
                </a:solidFill>
              </a:rPr>
              <a:t> chairs and tables  .</a:t>
            </a:r>
          </a:p>
          <a:p>
            <a:pPr marL="457200" indent="-457200" algn="l">
              <a:buFont typeface="+mj-lt"/>
              <a:buAutoNum type="arabicPeriod"/>
            </a:pPr>
            <a:r>
              <a:rPr lang="en-US" sz="2000" b="1" dirty="0" smtClean="0">
                <a:solidFill>
                  <a:schemeClr val="tx1"/>
                </a:solidFill>
              </a:rPr>
              <a:t>weight of students .</a:t>
            </a:r>
          </a:p>
          <a:p>
            <a:pPr marL="457200" indent="-457200" algn="l">
              <a:buFont typeface="+mj-lt"/>
              <a:buAutoNum type="arabicPeriod"/>
            </a:pPr>
            <a:r>
              <a:rPr lang="en-US" sz="2000" b="1" dirty="0" smtClean="0">
                <a:solidFill>
                  <a:schemeClr val="tx1"/>
                </a:solidFill>
              </a:rPr>
              <a:t>Number of students  .</a:t>
            </a:r>
          </a:p>
          <a:p>
            <a:pPr marL="457200" indent="-457200" algn="l">
              <a:buFont typeface="+mj-lt"/>
              <a:buAutoNum type="arabicPeriod"/>
            </a:pPr>
            <a:r>
              <a:rPr lang="en-US" sz="2000" b="1" dirty="0" smtClean="0">
                <a:solidFill>
                  <a:schemeClr val="tx1"/>
                </a:solidFill>
              </a:rPr>
              <a:t>Any additional weight in the classroom  .</a:t>
            </a:r>
            <a:endParaRPr lang="en-US" sz="2000" b="1" dirty="0">
              <a:solidFill>
                <a:schemeClr val="tx1"/>
              </a:solidFill>
            </a:endParaRPr>
          </a:p>
          <a:p>
            <a:pPr algn="l"/>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2824" y="4026089"/>
            <a:ext cx="5377573" cy="252483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79266" y="0"/>
            <a:ext cx="2212734" cy="266131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3748" y="2079007"/>
            <a:ext cx="2951113" cy="2447499"/>
          </a:xfrm>
          <a:prstGeom prst="rect">
            <a:avLst/>
          </a:prstGeom>
        </p:spPr>
      </p:pic>
    </p:spTree>
    <p:extLst>
      <p:ext uri="{BB962C8B-B14F-4D97-AF65-F5344CB8AC3E}">
        <p14:creationId xmlns:p14="http://schemas.microsoft.com/office/powerpoint/2010/main" val="28182183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2918" y="330075"/>
            <a:ext cx="7766936" cy="829985"/>
          </a:xfrm>
        </p:spPr>
        <p:txBody>
          <a:bodyPr/>
          <a:lstStyle/>
          <a:p>
            <a:pPr algn="l"/>
            <a:r>
              <a:rPr lang="en-US" sz="4000" dirty="0"/>
              <a:t>Dynamic Analysis:</a:t>
            </a:r>
            <a:br>
              <a:rPr lang="en-US" sz="4000" dirty="0"/>
            </a:br>
            <a:r>
              <a:rPr lang="en-US" sz="4000" dirty="0" smtClean="0"/>
              <a:t>Irregularities checks- </a:t>
            </a:r>
            <a:r>
              <a:rPr lang="en-US" sz="4000" dirty="0"/>
              <a:t>Block A  : </a:t>
            </a:r>
          </a:p>
        </p:txBody>
      </p:sp>
      <p:sp>
        <p:nvSpPr>
          <p:cNvPr id="3" name="Subtitle 2"/>
          <p:cNvSpPr>
            <a:spLocks noGrp="1"/>
          </p:cNvSpPr>
          <p:nvPr>
            <p:ph type="subTitle" idx="1"/>
          </p:nvPr>
        </p:nvSpPr>
        <p:spPr>
          <a:xfrm>
            <a:off x="401598" y="1160059"/>
            <a:ext cx="1754748" cy="5431809"/>
          </a:xfrm>
        </p:spPr>
        <p:txBody>
          <a:bodyPr>
            <a:normAutofit/>
          </a:bodyPr>
          <a:lstStyle/>
          <a:p>
            <a:pPr algn="l"/>
            <a:r>
              <a:rPr lang="en-US" b="1" dirty="0">
                <a:solidFill>
                  <a:srgbClr val="FF0000"/>
                </a:solidFill>
              </a:rPr>
              <a:t>Checks for irregularities:</a:t>
            </a:r>
            <a:r>
              <a:rPr lang="en-US" i="1" dirty="0">
                <a:solidFill>
                  <a:srgbClr val="FF0000"/>
                </a:solidFill>
              </a:rPr>
              <a:t> </a:t>
            </a:r>
            <a:endParaRPr lang="en-US" dirty="0">
              <a:solidFill>
                <a:srgbClr val="FF0000"/>
              </a:solidFill>
            </a:endParaRPr>
          </a:p>
          <a:p>
            <a:pPr algn="l"/>
            <a:r>
              <a:rPr lang="en-US" dirty="0">
                <a:solidFill>
                  <a:schemeClr val="tx1"/>
                </a:solidFill>
              </a:rPr>
              <a:t/>
            </a:r>
            <a:br>
              <a:rPr lang="en-US" dirty="0">
                <a:solidFill>
                  <a:schemeClr val="tx1"/>
                </a:solidFill>
              </a:rPr>
            </a:br>
            <a:r>
              <a:rPr lang="en-US" dirty="0">
                <a:solidFill>
                  <a:schemeClr val="tx1"/>
                </a:solidFill>
              </a:rPr>
              <a:t>From table 16-L and 16-M of the UBC 97 code, we checked all of the irregularities types and we ended up by that the block is regular and we had to check the torsional irregularity only.</a:t>
            </a:r>
          </a:p>
          <a:p>
            <a:pPr algn="l"/>
            <a:endParaRPr lang="en-US" dirty="0"/>
          </a:p>
        </p:txBody>
      </p:sp>
      <p:pic>
        <p:nvPicPr>
          <p:cNvPr id="9" name="صورة 20" descr="2.PNG"/>
          <p:cNvPicPr/>
          <p:nvPr/>
        </p:nvPicPr>
        <p:blipFill>
          <a:blip r:embed="rId2">
            <a:extLst>
              <a:ext uri="{28A0092B-C50C-407E-A947-70E740481C1C}">
                <a14:useLocalDpi xmlns:a14="http://schemas.microsoft.com/office/drawing/2010/main" val="0"/>
              </a:ext>
            </a:extLst>
          </a:blip>
          <a:stretch>
            <a:fillRect/>
          </a:stretch>
        </p:blipFill>
        <p:spPr>
          <a:xfrm>
            <a:off x="2960427" y="1322430"/>
            <a:ext cx="7875894" cy="26899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صورة 21" descr="3.PNG"/>
          <p:cNvPicPr/>
          <p:nvPr/>
        </p:nvPicPr>
        <p:blipFill>
          <a:blip r:embed="rId3">
            <a:extLst>
              <a:ext uri="{28A0092B-C50C-407E-A947-70E740481C1C}">
                <a14:useLocalDpi xmlns:a14="http://schemas.microsoft.com/office/drawing/2010/main" val="0"/>
              </a:ext>
            </a:extLst>
          </a:blip>
          <a:stretch>
            <a:fillRect/>
          </a:stretch>
        </p:blipFill>
        <p:spPr>
          <a:xfrm>
            <a:off x="2960426" y="4012375"/>
            <a:ext cx="7875895" cy="2845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218683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6035" y="144565"/>
            <a:ext cx="8468500" cy="884577"/>
          </a:xfrm>
        </p:spPr>
        <p:txBody>
          <a:bodyPr/>
          <a:lstStyle/>
          <a:p>
            <a:pPr algn="l"/>
            <a:r>
              <a:rPr lang="en-US" sz="2800" dirty="0"/>
              <a:t>Dynamic Analysis:</a:t>
            </a:r>
            <a:br>
              <a:rPr lang="en-US" sz="2800" dirty="0"/>
            </a:br>
            <a:r>
              <a:rPr lang="en-US" sz="2800" dirty="0" smtClean="0"/>
              <a:t>Torsional Irregularity check- </a:t>
            </a:r>
            <a:r>
              <a:rPr lang="en-US" sz="2800" dirty="0"/>
              <a:t>Block A  </a:t>
            </a:r>
          </a:p>
        </p:txBody>
      </p:sp>
      <p:sp>
        <p:nvSpPr>
          <p:cNvPr id="3" name="Subtitle 2"/>
          <p:cNvSpPr>
            <a:spLocks noGrp="1"/>
          </p:cNvSpPr>
          <p:nvPr>
            <p:ph type="subTitle" idx="1"/>
          </p:nvPr>
        </p:nvSpPr>
        <p:spPr>
          <a:xfrm>
            <a:off x="524428" y="1460311"/>
            <a:ext cx="6422283" cy="3714718"/>
          </a:xfrm>
        </p:spPr>
        <p:txBody>
          <a:bodyPr/>
          <a:lstStyle/>
          <a:p>
            <a:pPr algn="l"/>
            <a:r>
              <a:rPr lang="en-US" dirty="0">
                <a:solidFill>
                  <a:schemeClr val="tx1"/>
                </a:solidFill>
              </a:rPr>
              <a:t>To do that, we put a 100 KN of horizontal force in each floor with an accidental eccentricity of 5% from center of mass and calculated the torsional irregularity. </a:t>
            </a:r>
          </a:p>
          <a:p>
            <a:pPr algn="l"/>
            <a:r>
              <a:rPr lang="en-US" dirty="0">
                <a:solidFill>
                  <a:schemeClr val="tx1"/>
                </a:solidFill>
              </a:rPr>
              <a:t>For example: we took this case of block A and found that: </a:t>
            </a:r>
            <a:br>
              <a:rPr lang="en-US" dirty="0">
                <a:solidFill>
                  <a:schemeClr val="tx1"/>
                </a:solidFill>
              </a:rPr>
            </a:br>
            <a:r>
              <a:rPr lang="en-US" dirty="0">
                <a:solidFill>
                  <a:schemeClr val="tx1"/>
                </a:solidFill>
              </a:rPr>
              <a:t>d</a:t>
            </a:r>
            <a:r>
              <a:rPr lang="en-US" baseline="-25000" dirty="0">
                <a:solidFill>
                  <a:schemeClr val="tx1"/>
                </a:solidFill>
              </a:rPr>
              <a:t>1</a:t>
            </a:r>
            <a:r>
              <a:rPr lang="en-US" dirty="0">
                <a:solidFill>
                  <a:schemeClr val="tx1"/>
                </a:solidFill>
              </a:rPr>
              <a:t>= 0.9 mm (End 1 displacement)                 </a:t>
            </a:r>
            <a:endParaRPr lang="en-US" dirty="0" smtClean="0">
              <a:solidFill>
                <a:schemeClr val="tx1"/>
              </a:solidFill>
            </a:endParaRPr>
          </a:p>
          <a:p>
            <a:pPr algn="l"/>
            <a:r>
              <a:rPr lang="en-US" dirty="0" smtClean="0">
                <a:solidFill>
                  <a:schemeClr val="tx1"/>
                </a:solidFill>
              </a:rPr>
              <a:t> </a:t>
            </a:r>
            <a:r>
              <a:rPr lang="en-US" dirty="0">
                <a:solidFill>
                  <a:schemeClr val="tx1"/>
                </a:solidFill>
              </a:rPr>
              <a:t>d</a:t>
            </a:r>
            <a:r>
              <a:rPr lang="en-US" baseline="-25000" dirty="0">
                <a:solidFill>
                  <a:schemeClr val="tx1"/>
                </a:solidFill>
              </a:rPr>
              <a:t>2</a:t>
            </a:r>
            <a:r>
              <a:rPr lang="en-US" dirty="0">
                <a:solidFill>
                  <a:schemeClr val="tx1"/>
                </a:solidFill>
              </a:rPr>
              <a:t> = 0.96 mm (End 2 displacement) </a:t>
            </a:r>
            <a:endParaRPr lang="en-US" dirty="0" smtClean="0">
              <a:solidFill>
                <a:schemeClr val="tx1"/>
              </a:solidFill>
            </a:endParaRPr>
          </a:p>
          <a:p>
            <a:pPr algn="l"/>
            <a:r>
              <a:rPr lang="en-US" dirty="0">
                <a:solidFill>
                  <a:schemeClr val="tx1"/>
                </a:solidFill>
              </a:rPr>
              <a:t/>
            </a:r>
            <a:br>
              <a:rPr lang="en-US" dirty="0">
                <a:solidFill>
                  <a:schemeClr val="tx1"/>
                </a:solidFill>
              </a:rPr>
            </a:br>
            <a:r>
              <a:rPr lang="en-US" dirty="0">
                <a:solidFill>
                  <a:schemeClr val="tx1"/>
                </a:solidFill>
              </a:rPr>
              <a:t>d </a:t>
            </a:r>
            <a:r>
              <a:rPr lang="en-US" baseline="-25000" dirty="0">
                <a:solidFill>
                  <a:schemeClr val="tx1"/>
                </a:solidFill>
              </a:rPr>
              <a:t>avg.</a:t>
            </a:r>
            <a:r>
              <a:rPr lang="en-US" dirty="0">
                <a:solidFill>
                  <a:schemeClr val="tx1"/>
                </a:solidFill>
              </a:rPr>
              <a:t> = (d</a:t>
            </a:r>
            <a:r>
              <a:rPr lang="en-US" baseline="-25000" dirty="0">
                <a:solidFill>
                  <a:schemeClr val="tx1"/>
                </a:solidFill>
              </a:rPr>
              <a:t>1</a:t>
            </a:r>
            <a:r>
              <a:rPr lang="en-US" dirty="0">
                <a:solidFill>
                  <a:schemeClr val="tx1"/>
                </a:solidFill>
              </a:rPr>
              <a:t>+d</a:t>
            </a:r>
            <a:r>
              <a:rPr lang="en-US" baseline="-25000" dirty="0">
                <a:solidFill>
                  <a:schemeClr val="tx1"/>
                </a:solidFill>
              </a:rPr>
              <a:t>2</a:t>
            </a:r>
            <a:r>
              <a:rPr lang="en-US" dirty="0">
                <a:solidFill>
                  <a:schemeClr val="tx1"/>
                </a:solidFill>
              </a:rPr>
              <a:t>)/2 = 0.93 mm, then d </a:t>
            </a:r>
            <a:r>
              <a:rPr lang="en-US" baseline="-25000" dirty="0">
                <a:solidFill>
                  <a:schemeClr val="tx1"/>
                </a:solidFill>
              </a:rPr>
              <a:t>max.</a:t>
            </a:r>
            <a:r>
              <a:rPr lang="en-US" dirty="0">
                <a:solidFill>
                  <a:schemeClr val="tx1"/>
                </a:solidFill>
              </a:rPr>
              <a:t> = 0.96 mm &lt; 1.2 * d </a:t>
            </a:r>
            <a:r>
              <a:rPr lang="en-US" baseline="-25000" dirty="0">
                <a:solidFill>
                  <a:schemeClr val="tx1"/>
                </a:solidFill>
              </a:rPr>
              <a:t>avg.</a:t>
            </a:r>
            <a:r>
              <a:rPr lang="en-US" dirty="0">
                <a:solidFill>
                  <a:schemeClr val="tx1"/>
                </a:solidFill>
              </a:rPr>
              <a:t> = 1.2*0.93=1.116 mm …………………………..                OK.  </a:t>
            </a:r>
          </a:p>
          <a:p>
            <a:pPr algn="l"/>
            <a:endParaRPr lang="en-US" dirty="0">
              <a:solidFill>
                <a:schemeClr val="tx1"/>
              </a:solidFill>
            </a:endParaRPr>
          </a:p>
        </p:txBody>
      </p:sp>
      <p:pic>
        <p:nvPicPr>
          <p:cNvPr id="6" name="Picture 5" descr="1 1.PNG"/>
          <p:cNvPicPr/>
          <p:nvPr/>
        </p:nvPicPr>
        <p:blipFill rotWithShape="1">
          <a:blip r:embed="rId2"/>
          <a:srcRect l="36137"/>
          <a:stretch/>
        </p:blipFill>
        <p:spPr>
          <a:xfrm>
            <a:off x="7251826" y="1029142"/>
            <a:ext cx="4940174" cy="55682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530665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8578" y="507495"/>
            <a:ext cx="7766936" cy="652565"/>
          </a:xfrm>
        </p:spPr>
        <p:txBody>
          <a:bodyPr/>
          <a:lstStyle/>
          <a:p>
            <a:pPr algn="l"/>
            <a:r>
              <a:rPr lang="en-US" sz="4000" dirty="0"/>
              <a:t>Dynamic Analysis:</a:t>
            </a:r>
            <a:br>
              <a:rPr lang="en-US" sz="4000" dirty="0"/>
            </a:br>
            <a:r>
              <a:rPr lang="en-US" sz="4000" dirty="0"/>
              <a:t>Model checks- Block A  : </a:t>
            </a:r>
          </a:p>
        </p:txBody>
      </p:sp>
      <p:sp>
        <p:nvSpPr>
          <p:cNvPr id="3" name="Subtitle 2"/>
          <p:cNvSpPr>
            <a:spLocks noGrp="1"/>
          </p:cNvSpPr>
          <p:nvPr>
            <p:ph type="subTitle" idx="1"/>
          </p:nvPr>
        </p:nvSpPr>
        <p:spPr>
          <a:xfrm>
            <a:off x="449731" y="1160060"/>
            <a:ext cx="7766936" cy="5024928"/>
          </a:xfrm>
        </p:spPr>
        <p:txBody>
          <a:bodyPr>
            <a:normAutofit/>
          </a:bodyPr>
          <a:lstStyle/>
          <a:p>
            <a:r>
              <a:rPr lang="en-US" sz="2000" dirty="0"/>
              <a:t> </a:t>
            </a:r>
          </a:p>
          <a:p>
            <a:pPr algn="l"/>
            <a:r>
              <a:rPr lang="en-US" sz="2000" b="1" dirty="0" smtClean="0">
                <a:solidFill>
                  <a:srgbClr val="FF0000"/>
                </a:solidFill>
              </a:rPr>
              <a:t>Determination of Lateral Resisting Structural </a:t>
            </a:r>
            <a:r>
              <a:rPr lang="en-US" sz="2000" b="1" dirty="0">
                <a:solidFill>
                  <a:srgbClr val="FF0000"/>
                </a:solidFill>
              </a:rPr>
              <a:t>S</a:t>
            </a:r>
            <a:r>
              <a:rPr lang="en-US" sz="2000" b="1" dirty="0" smtClean="0">
                <a:solidFill>
                  <a:srgbClr val="FF0000"/>
                </a:solidFill>
              </a:rPr>
              <a:t>ystem </a:t>
            </a:r>
            <a:endParaRPr lang="en-US" sz="2000" dirty="0">
              <a:solidFill>
                <a:srgbClr val="FF0000"/>
              </a:solidFill>
            </a:endParaRPr>
          </a:p>
          <a:p>
            <a:pPr algn="l"/>
            <a:r>
              <a:rPr lang="en-US" sz="2000" b="1" dirty="0">
                <a:solidFill>
                  <a:schemeClr val="tx1"/>
                </a:solidFill>
              </a:rPr>
              <a:t/>
            </a:r>
            <a:br>
              <a:rPr lang="en-US" sz="2000" b="1" dirty="0">
                <a:solidFill>
                  <a:schemeClr val="tx1"/>
                </a:solidFill>
              </a:rPr>
            </a:br>
            <a:r>
              <a:rPr lang="en-US" sz="2000" b="1" dirty="0">
                <a:solidFill>
                  <a:schemeClr val="tx1"/>
                </a:solidFill>
              </a:rPr>
              <a:t>In Y- direction:</a:t>
            </a:r>
            <a:r>
              <a:rPr lang="en-US" sz="2000" dirty="0">
                <a:solidFill>
                  <a:schemeClr val="tx1"/>
                </a:solidFill>
              </a:rPr>
              <a:t> </a:t>
            </a:r>
            <a:br>
              <a:rPr lang="en-US" sz="2000" dirty="0">
                <a:solidFill>
                  <a:schemeClr val="tx1"/>
                </a:solidFill>
              </a:rPr>
            </a:br>
            <a:r>
              <a:rPr lang="en-US" sz="2000" dirty="0">
                <a:solidFill>
                  <a:schemeClr val="tx1"/>
                </a:solidFill>
              </a:rPr>
              <a:t>we determined the reactions in y-direction against this 300 KN and find that it was 157 KN in columns. Which is between 25% and 75% of the load ….. So the system was duel system (frames and shear walls). </a:t>
            </a:r>
          </a:p>
          <a:p>
            <a:pPr algn="l"/>
            <a:r>
              <a:rPr lang="en-US" sz="2000" b="1" dirty="0">
                <a:solidFill>
                  <a:schemeClr val="tx1"/>
                </a:solidFill>
              </a:rPr>
              <a:t>In X- direction: </a:t>
            </a:r>
            <a:br>
              <a:rPr lang="en-US" sz="2000" b="1" dirty="0">
                <a:solidFill>
                  <a:schemeClr val="tx1"/>
                </a:solidFill>
              </a:rPr>
            </a:br>
            <a:r>
              <a:rPr lang="en-US" sz="2000" dirty="0">
                <a:solidFill>
                  <a:schemeClr val="tx1"/>
                </a:solidFill>
              </a:rPr>
              <a:t>we determined the reactions in X- direction against this 300 KN and find that it was 26 KN in columns. Which is less than 25% of the load ….. So the system was shear wall system.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5" name="Picture 4" descr="1 1.PNG"/>
          <p:cNvPicPr/>
          <p:nvPr/>
        </p:nvPicPr>
        <p:blipFill rotWithShape="1">
          <a:blip r:embed="rId2"/>
          <a:srcRect l="35054"/>
          <a:stretch/>
        </p:blipFill>
        <p:spPr>
          <a:xfrm>
            <a:off x="8102851" y="682388"/>
            <a:ext cx="3663234" cy="43605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046759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327" y="368490"/>
            <a:ext cx="7766936" cy="709683"/>
          </a:xfrm>
        </p:spPr>
        <p:txBody>
          <a:bodyPr/>
          <a:lstStyle/>
          <a:p>
            <a:pPr algn="l"/>
            <a:r>
              <a:rPr lang="en-US" sz="4000" dirty="0"/>
              <a:t>Dynamic Analysis:</a:t>
            </a:r>
            <a:br>
              <a:rPr lang="en-US" sz="4000" dirty="0"/>
            </a:br>
            <a:r>
              <a:rPr lang="en-US" sz="4000" dirty="0"/>
              <a:t>Model checks- Block A  : </a:t>
            </a:r>
          </a:p>
        </p:txBody>
      </p:sp>
      <p:sp>
        <p:nvSpPr>
          <p:cNvPr id="3" name="Subtitle 2"/>
          <p:cNvSpPr>
            <a:spLocks noGrp="1"/>
          </p:cNvSpPr>
          <p:nvPr>
            <p:ph type="subTitle" idx="1"/>
          </p:nvPr>
        </p:nvSpPr>
        <p:spPr>
          <a:xfrm>
            <a:off x="838327" y="1173708"/>
            <a:ext cx="4866437" cy="1946621"/>
          </a:xfrm>
        </p:spPr>
        <p:txBody>
          <a:bodyPr>
            <a:normAutofit fontScale="77500" lnSpcReduction="20000"/>
          </a:bodyPr>
          <a:lstStyle/>
          <a:p>
            <a:pPr algn="l"/>
            <a:r>
              <a:rPr lang="en-US" sz="2800" b="1" dirty="0">
                <a:solidFill>
                  <a:srgbClr val="FF0000"/>
                </a:solidFill>
              </a:rPr>
              <a:t>Walls checks: </a:t>
            </a:r>
            <a:endParaRPr lang="en-US" sz="2800" dirty="0">
              <a:solidFill>
                <a:srgbClr val="FF0000"/>
              </a:solidFill>
            </a:endParaRPr>
          </a:p>
          <a:p>
            <a:pPr algn="l"/>
            <a:r>
              <a:rPr lang="en-US" sz="2800" dirty="0">
                <a:solidFill>
                  <a:schemeClr val="tx1"/>
                </a:solidFill>
              </a:rPr>
              <a:t>We had to check if the walls act like a bearing wall or not: </a:t>
            </a:r>
            <a:br>
              <a:rPr lang="en-US" sz="2800" dirty="0">
                <a:solidFill>
                  <a:schemeClr val="tx1"/>
                </a:solidFill>
              </a:rPr>
            </a:br>
            <a:r>
              <a:rPr lang="en-US" sz="2800" dirty="0">
                <a:solidFill>
                  <a:schemeClr val="tx1"/>
                </a:solidFill>
              </a:rPr>
              <a:t>The allowable stress = 0.06 Fc = 0.06 * 24 = 1.44 </a:t>
            </a:r>
            <a:r>
              <a:rPr lang="en-US" sz="2800" dirty="0" err="1">
                <a:solidFill>
                  <a:schemeClr val="tx1"/>
                </a:solidFill>
              </a:rPr>
              <a:t>Mpa</a:t>
            </a:r>
            <a:r>
              <a:rPr lang="en-US" sz="2800" dirty="0">
                <a:solidFill>
                  <a:schemeClr val="tx1"/>
                </a:solidFill>
              </a:rPr>
              <a:t> = 1440 KN/m^2</a:t>
            </a:r>
          </a:p>
          <a:p>
            <a:pPr algn="ctr"/>
            <a:endParaRPr lang="en-US" sz="2800" b="1" dirty="0">
              <a:solidFill>
                <a:schemeClr val="tx1"/>
              </a:solidFill>
              <a:latin typeface="Times New Roman" panose="02020603050405020304" pitchFamily="18" charset="0"/>
              <a:cs typeface="Times New Roman" panose="02020603050405020304" pitchFamily="18" charset="0"/>
            </a:endParaRPr>
          </a:p>
        </p:txBody>
      </p:sp>
      <p:pic>
        <p:nvPicPr>
          <p:cNvPr id="5" name="Picture 4" descr="C:\Users\Loay\Desktop\33224.PNG"/>
          <p:cNvPicPr/>
          <p:nvPr/>
        </p:nvPicPr>
        <p:blipFill>
          <a:blip r:embed="rId2">
            <a:extLst>
              <a:ext uri="{28A0092B-C50C-407E-A947-70E740481C1C}">
                <a14:useLocalDpi xmlns:a14="http://schemas.microsoft.com/office/drawing/2010/main" val="0"/>
              </a:ext>
            </a:extLst>
          </a:blip>
          <a:srcRect/>
          <a:stretch>
            <a:fillRect/>
          </a:stretch>
        </p:blipFill>
        <p:spPr bwMode="auto">
          <a:xfrm>
            <a:off x="6379759" y="1078173"/>
            <a:ext cx="5916874" cy="17449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ubtitle 2"/>
          <p:cNvSpPr txBox="1">
            <a:spLocks/>
          </p:cNvSpPr>
          <p:nvPr/>
        </p:nvSpPr>
        <p:spPr>
          <a:xfrm>
            <a:off x="199157" y="4123899"/>
            <a:ext cx="8073000" cy="2388358"/>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7" name="Rectangle 6"/>
          <p:cNvSpPr/>
          <p:nvPr/>
        </p:nvSpPr>
        <p:spPr>
          <a:xfrm>
            <a:off x="838327" y="3385132"/>
            <a:ext cx="3803176" cy="2862322"/>
          </a:xfrm>
          <a:prstGeom prst="rect">
            <a:avLst/>
          </a:prstGeom>
        </p:spPr>
        <p:txBody>
          <a:bodyPr wrap="square">
            <a:spAutoFit/>
          </a:bodyPr>
          <a:lstStyle/>
          <a:p>
            <a:pPr>
              <a:lnSpc>
                <a:spcPct val="150000"/>
              </a:lnSpc>
              <a:spcAft>
                <a:spcPts val="800"/>
              </a:spcAft>
            </a:pPr>
            <a:r>
              <a:rPr lang="en-US" sz="2000" b="1" dirty="0">
                <a:solidFill>
                  <a:srgbClr val="000000"/>
                </a:solidFill>
                <a:ea typeface="Calibri" panose="020F0502020204030204" pitchFamily="34" charset="0"/>
                <a:cs typeface="Arial" panose="020B0604020202020204" pitchFamily="34" charset="0"/>
              </a:rPr>
              <a:t>The maximum stress = 545 KN/m^2 from the gravity loads (SAP result). </a:t>
            </a:r>
            <a:br>
              <a:rPr lang="en-US" sz="2000" b="1" dirty="0">
                <a:solidFill>
                  <a:srgbClr val="000000"/>
                </a:solidFill>
                <a:ea typeface="Calibri" panose="020F0502020204030204" pitchFamily="34" charset="0"/>
                <a:cs typeface="Arial" panose="020B0604020202020204" pitchFamily="34" charset="0"/>
              </a:rPr>
            </a:br>
            <a:r>
              <a:rPr lang="en-US" sz="2000" b="1" dirty="0">
                <a:solidFill>
                  <a:srgbClr val="000000"/>
                </a:solidFill>
                <a:ea typeface="Calibri" panose="020F0502020204030204" pitchFamily="34" charset="0"/>
                <a:cs typeface="Arial" panose="020B0604020202020204" pitchFamily="34" charset="0"/>
              </a:rPr>
              <a:t>So, the walls can be considered as shear walls only in X- direction. </a:t>
            </a:r>
            <a:endParaRPr lang="en-US" sz="2000" b="1" dirty="0">
              <a:solidFill>
                <a:srgbClr val="000000"/>
              </a:solidFill>
              <a:effectLst/>
              <a:ea typeface="Calibri" panose="020F0502020204030204" pitchFamily="34" charset="0"/>
              <a:cs typeface="Arial" panose="020B0604020202020204" pitchFamily="34" charset="0"/>
            </a:endParaRPr>
          </a:p>
        </p:txBody>
      </p:sp>
      <p:pic>
        <p:nvPicPr>
          <p:cNvPr id="8" name="Picture 7" descr="5 shear wall 2200 1.PNG"/>
          <p:cNvPicPr/>
          <p:nvPr/>
        </p:nvPicPr>
        <p:blipFill>
          <a:blip r:embed="rId3"/>
          <a:stretch>
            <a:fillRect/>
          </a:stretch>
        </p:blipFill>
        <p:spPr>
          <a:xfrm>
            <a:off x="4531056" y="2918703"/>
            <a:ext cx="6673755" cy="3768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767625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1282" y="220892"/>
            <a:ext cx="7766936" cy="870929"/>
          </a:xfrm>
        </p:spPr>
        <p:txBody>
          <a:bodyPr/>
          <a:lstStyle/>
          <a:p>
            <a:pPr algn="l"/>
            <a:r>
              <a:rPr lang="en-US" sz="4000" dirty="0"/>
              <a:t>Dynamic Analysis:</a:t>
            </a:r>
            <a:br>
              <a:rPr lang="en-US" sz="4000" dirty="0"/>
            </a:br>
            <a:r>
              <a:rPr lang="en-US" sz="4000" dirty="0"/>
              <a:t>Model checks- Block A  : </a:t>
            </a:r>
          </a:p>
        </p:txBody>
      </p:sp>
      <p:sp>
        <p:nvSpPr>
          <p:cNvPr id="3" name="Subtitle 2"/>
          <p:cNvSpPr>
            <a:spLocks noGrp="1"/>
          </p:cNvSpPr>
          <p:nvPr>
            <p:ph type="subTitle" idx="1"/>
          </p:nvPr>
        </p:nvSpPr>
        <p:spPr>
          <a:xfrm>
            <a:off x="1015748" y="1091821"/>
            <a:ext cx="7766936" cy="1787857"/>
          </a:xfrm>
        </p:spPr>
        <p:txBody>
          <a:bodyPr>
            <a:normAutofit lnSpcReduction="10000"/>
          </a:bodyPr>
          <a:lstStyle/>
          <a:p>
            <a:pPr algn="l"/>
            <a:endParaRPr lang="en-GB" sz="2000" b="1" dirty="0" smtClean="0">
              <a:solidFill>
                <a:schemeClr val="tx1"/>
              </a:solidFill>
              <a:latin typeface="Times New Roman" panose="02020603050405020304" pitchFamily="18" charset="0"/>
              <a:cs typeface="Times New Roman" panose="02020603050405020304" pitchFamily="18" charset="0"/>
            </a:endParaRPr>
          </a:p>
          <a:p>
            <a:pPr algn="l"/>
            <a:r>
              <a:rPr lang="en-US" sz="2000" dirty="0">
                <a:solidFill>
                  <a:schemeClr val="tx1"/>
                </a:solidFill>
              </a:rPr>
              <a:t>The weight of the structure (W in the base shear equation): in our case, W = Dead load + Superimposed dead load </a:t>
            </a:r>
          </a:p>
          <a:p>
            <a:pPr algn="l"/>
            <a:r>
              <a:rPr lang="en-US" sz="2000" dirty="0">
                <a:solidFill>
                  <a:schemeClr val="tx1"/>
                </a:solidFill>
              </a:rPr>
              <a:t>W = 11741.886 KN. </a:t>
            </a:r>
            <a:br>
              <a:rPr lang="en-US" sz="2000" dirty="0">
                <a:solidFill>
                  <a:schemeClr val="tx1"/>
                </a:solidFill>
              </a:rPr>
            </a:br>
            <a:r>
              <a:rPr lang="en-US" sz="2000" dirty="0">
                <a:solidFill>
                  <a:schemeClr val="tx1"/>
                </a:solidFill>
              </a:rPr>
              <a:t>The weight of each floor = 11741.886/3 = 3913.962 K</a:t>
            </a:r>
            <a:r>
              <a:rPr lang="en-GB" sz="2000" dirty="0">
                <a:solidFill>
                  <a:schemeClr val="tx1"/>
                </a:solidFill>
              </a:rPr>
              <a:t>N </a:t>
            </a:r>
            <a:endParaRPr lang="en-US" sz="2000" dirty="0">
              <a:solidFill>
                <a:schemeClr val="tx1"/>
              </a:solidFill>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6" name="Picture 5" descr="6 Weight for the block.PNG"/>
          <p:cNvPicPr/>
          <p:nvPr/>
        </p:nvPicPr>
        <p:blipFill>
          <a:blip r:embed="rId2"/>
          <a:stretch>
            <a:fillRect/>
          </a:stretch>
        </p:blipFill>
        <p:spPr>
          <a:xfrm>
            <a:off x="736979" y="3050275"/>
            <a:ext cx="9198591" cy="3807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2693044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6440" y="574469"/>
            <a:ext cx="7766936" cy="679861"/>
          </a:xfrm>
        </p:spPr>
        <p:txBody>
          <a:bodyPr/>
          <a:lstStyle/>
          <a:p>
            <a:pPr algn="l"/>
            <a:r>
              <a:rPr lang="en-US" sz="4000" dirty="0"/>
              <a:t>Dynamic Analysis:</a:t>
            </a:r>
            <a:br>
              <a:rPr lang="en-US" sz="4000" dirty="0"/>
            </a:br>
            <a:r>
              <a:rPr lang="en-US" sz="4000" dirty="0"/>
              <a:t>Model checks- Block A  : </a:t>
            </a:r>
          </a:p>
        </p:txBody>
      </p:sp>
      <p:sp>
        <p:nvSpPr>
          <p:cNvPr id="3" name="Subtitle 2"/>
          <p:cNvSpPr>
            <a:spLocks noGrp="1"/>
          </p:cNvSpPr>
          <p:nvPr>
            <p:ph type="subTitle" idx="1"/>
          </p:nvPr>
        </p:nvSpPr>
        <p:spPr>
          <a:xfrm>
            <a:off x="204716" y="1677410"/>
            <a:ext cx="8564319" cy="642709"/>
          </a:xfrm>
        </p:spPr>
        <p:txBody>
          <a:bodyPr>
            <a:normAutofit/>
          </a:bodyPr>
          <a:lstStyle/>
          <a:p>
            <a:pPr algn="l"/>
            <a:r>
              <a:rPr lang="en-US" dirty="0">
                <a:solidFill>
                  <a:schemeClr val="tx1"/>
                </a:solidFill>
              </a:rPr>
              <a:t>The weight of block A was calculated manually, as shown below: </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623205" y="2153715"/>
            <a:ext cx="5732145" cy="3724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459855" y="1998764"/>
            <a:ext cx="5732145" cy="23850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Subtitle 2"/>
          <p:cNvSpPr txBox="1">
            <a:spLocks/>
          </p:cNvSpPr>
          <p:nvPr/>
        </p:nvSpPr>
        <p:spPr>
          <a:xfrm>
            <a:off x="6773839" y="4705178"/>
            <a:ext cx="3507475" cy="1482048"/>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endParaRPr lang="en-US" dirty="0">
              <a:solidFill>
                <a:srgbClr val="FF0000"/>
              </a:solidFill>
            </a:endParaRPr>
          </a:p>
        </p:txBody>
      </p:sp>
      <p:sp>
        <p:nvSpPr>
          <p:cNvPr id="8" name="Rectangle 7"/>
          <p:cNvSpPr/>
          <p:nvPr/>
        </p:nvSpPr>
        <p:spPr>
          <a:xfrm>
            <a:off x="1693511" y="6199344"/>
            <a:ext cx="7632416" cy="369332"/>
          </a:xfrm>
          <a:prstGeom prst="rect">
            <a:avLst/>
          </a:prstGeom>
        </p:spPr>
        <p:txBody>
          <a:bodyPr wrap="square">
            <a:spAutoFit/>
          </a:bodyPr>
          <a:lstStyle/>
          <a:p>
            <a:r>
              <a:rPr lang="en-US" dirty="0">
                <a:solidFill>
                  <a:srgbClr val="FF0000"/>
                </a:solidFill>
              </a:rPr>
              <a:t>% of error = (12266.993-11741.886)/12266.993 = 4.28% &lt; 5% ….. OK </a:t>
            </a:r>
          </a:p>
        </p:txBody>
      </p:sp>
    </p:spTree>
    <p:extLst>
      <p:ext uri="{BB962C8B-B14F-4D97-AF65-F5344CB8AC3E}">
        <p14:creationId xmlns:p14="http://schemas.microsoft.com/office/powerpoint/2010/main" val="35012127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5748" y="424033"/>
            <a:ext cx="7766936" cy="666212"/>
          </a:xfrm>
        </p:spPr>
        <p:txBody>
          <a:bodyPr/>
          <a:lstStyle/>
          <a:p>
            <a:pPr algn="l"/>
            <a:r>
              <a:rPr lang="en-US" sz="4000" dirty="0"/>
              <a:t>Dynamic Analysis:</a:t>
            </a:r>
            <a:br>
              <a:rPr lang="en-US" sz="4000" dirty="0"/>
            </a:br>
            <a:r>
              <a:rPr lang="en-US" sz="4000" dirty="0"/>
              <a:t>Model checks- Block </a:t>
            </a:r>
            <a:r>
              <a:rPr lang="en-US" sz="4000" dirty="0" smtClean="0"/>
              <a:t>B  </a:t>
            </a:r>
            <a:r>
              <a:rPr lang="en-US" sz="4000" dirty="0"/>
              <a:t>: </a:t>
            </a:r>
          </a:p>
        </p:txBody>
      </p:sp>
      <p:sp>
        <p:nvSpPr>
          <p:cNvPr id="3" name="Subtitle 2"/>
          <p:cNvSpPr>
            <a:spLocks noGrp="1"/>
          </p:cNvSpPr>
          <p:nvPr>
            <p:ph type="subTitle" idx="1"/>
          </p:nvPr>
        </p:nvSpPr>
        <p:spPr>
          <a:xfrm>
            <a:off x="712260" y="1090245"/>
            <a:ext cx="8373912" cy="627797"/>
          </a:xfrm>
        </p:spPr>
        <p:txBody>
          <a:bodyPr>
            <a:normAutofit/>
          </a:bodyPr>
          <a:lstStyle/>
          <a:p>
            <a:pPr algn="l"/>
            <a:r>
              <a:rPr lang="en-US" b="1" dirty="0">
                <a:solidFill>
                  <a:srgbClr val="FF0000"/>
                </a:solidFill>
              </a:rPr>
              <a:t>Modal mass participating ratio:</a:t>
            </a:r>
            <a:endParaRPr lang="en-US" dirty="0">
              <a:solidFill>
                <a:srgbClr val="FF0000"/>
              </a:solidFill>
            </a:endParaRPr>
          </a:p>
          <a:p>
            <a:pPr algn="l"/>
            <a:endParaRPr lang="en-US" dirty="0"/>
          </a:p>
        </p:txBody>
      </p:sp>
      <p:pic>
        <p:nvPicPr>
          <p:cNvPr id="5" name="Picture 4" descr="4 1.PNG"/>
          <p:cNvPicPr/>
          <p:nvPr/>
        </p:nvPicPr>
        <p:blipFill>
          <a:blip r:embed="rId2">
            <a:extLst>
              <a:ext uri="{28A0092B-C50C-407E-A947-70E740481C1C}">
                <a14:useLocalDpi xmlns:a14="http://schemas.microsoft.com/office/drawing/2010/main" val="0"/>
              </a:ext>
            </a:extLst>
          </a:blip>
          <a:stretch>
            <a:fillRect/>
          </a:stretch>
        </p:blipFill>
        <p:spPr>
          <a:xfrm>
            <a:off x="606315" y="1771050"/>
            <a:ext cx="5486400" cy="47252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3 1.PNG"/>
          <p:cNvPicPr/>
          <p:nvPr/>
        </p:nvPicPr>
        <p:blipFill>
          <a:blip r:embed="rId3">
            <a:extLst>
              <a:ext uri="{28A0092B-C50C-407E-A947-70E740481C1C}">
                <a14:useLocalDpi xmlns:a14="http://schemas.microsoft.com/office/drawing/2010/main" val="0"/>
              </a:ext>
            </a:extLst>
          </a:blip>
          <a:stretch>
            <a:fillRect/>
          </a:stretch>
        </p:blipFill>
        <p:spPr>
          <a:xfrm>
            <a:off x="6342972" y="1756456"/>
            <a:ext cx="5486400" cy="4630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689653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634" y="109182"/>
            <a:ext cx="7766936" cy="1064526"/>
          </a:xfrm>
        </p:spPr>
        <p:txBody>
          <a:bodyPr/>
          <a:lstStyle/>
          <a:p>
            <a:pPr algn="l"/>
            <a:r>
              <a:rPr lang="en-US" b="1" dirty="0"/>
              <a:t/>
            </a:r>
            <a:br>
              <a:rPr lang="en-US" b="1" dirty="0"/>
            </a:br>
            <a:r>
              <a:rPr lang="en-GB" dirty="0"/>
              <a:t> </a:t>
            </a:r>
            <a:r>
              <a:rPr lang="en-US" dirty="0"/>
              <a:t/>
            </a:r>
            <a:br>
              <a:rPr lang="en-US" dirty="0"/>
            </a:br>
            <a:r>
              <a:rPr lang="en-US" sz="4000" dirty="0"/>
              <a:t>Dynamic Analysis:</a:t>
            </a:r>
            <a:br>
              <a:rPr lang="en-US" sz="4000" dirty="0"/>
            </a:br>
            <a:r>
              <a:rPr lang="en-US" sz="4000" dirty="0"/>
              <a:t>Model checks- Block B  : </a:t>
            </a:r>
          </a:p>
        </p:txBody>
      </p:sp>
      <p:sp>
        <p:nvSpPr>
          <p:cNvPr id="3" name="Subtitle 2"/>
          <p:cNvSpPr>
            <a:spLocks noGrp="1"/>
          </p:cNvSpPr>
          <p:nvPr>
            <p:ph type="subTitle" idx="1"/>
          </p:nvPr>
        </p:nvSpPr>
        <p:spPr>
          <a:xfrm>
            <a:off x="0" y="1676826"/>
            <a:ext cx="7356143" cy="4041586"/>
          </a:xfrm>
        </p:spPr>
        <p:txBody>
          <a:bodyPr>
            <a:noAutofit/>
          </a:bodyPr>
          <a:lstStyle/>
          <a:p>
            <a:pPr algn="l"/>
            <a:r>
              <a:rPr lang="en-GB" sz="2000" dirty="0" smtClean="0">
                <a:solidFill>
                  <a:srgbClr val="FF0000"/>
                </a:solidFill>
              </a:rPr>
              <a:t>Period : </a:t>
            </a:r>
            <a:endParaRPr lang="ar-SA" sz="2000" dirty="0" smtClean="0">
              <a:solidFill>
                <a:srgbClr val="FF0000"/>
              </a:solidFill>
            </a:endParaRPr>
          </a:p>
          <a:p>
            <a:pPr algn="l"/>
            <a:r>
              <a:rPr lang="en-US" sz="2000" dirty="0" smtClean="0">
                <a:solidFill>
                  <a:schemeClr val="tx1"/>
                </a:solidFill>
              </a:rPr>
              <a:t>T</a:t>
            </a:r>
            <a:r>
              <a:rPr lang="en-US" sz="2000" dirty="0">
                <a:solidFill>
                  <a:schemeClr val="tx1"/>
                </a:solidFill>
              </a:rPr>
              <a:t>= Ct * h^ (3/4)</a:t>
            </a:r>
          </a:p>
          <a:p>
            <a:pPr algn="l"/>
            <a:r>
              <a:rPr lang="en-US" sz="2000" dirty="0">
                <a:solidFill>
                  <a:schemeClr val="tx1"/>
                </a:solidFill>
              </a:rPr>
              <a:t>T=0.0488* (10.65) ^ (3/4) = 0.287 sec …………. OK</a:t>
            </a:r>
          </a:p>
          <a:p>
            <a:pPr algn="l"/>
            <a:r>
              <a:rPr lang="en-GB" sz="2000" dirty="0">
                <a:solidFill>
                  <a:schemeClr val="tx1"/>
                </a:solidFill>
              </a:rPr>
              <a:t>And it is close to 0.366 sec (from SAP2000) …</a:t>
            </a:r>
            <a:r>
              <a:rPr lang="en-US" sz="2000" dirty="0">
                <a:solidFill>
                  <a:schemeClr val="tx1"/>
                </a:solidFill>
              </a:rPr>
              <a:t>………. OK</a:t>
            </a:r>
          </a:p>
          <a:p>
            <a:pPr algn="l"/>
            <a:r>
              <a:rPr lang="en-US" sz="2000" b="1" dirty="0">
                <a:solidFill>
                  <a:schemeClr val="tx1"/>
                </a:solidFill>
              </a:rPr>
              <a:t> </a:t>
            </a:r>
            <a:endParaRPr lang="en-US" sz="2000" dirty="0">
              <a:solidFill>
                <a:schemeClr val="tx1"/>
              </a:solidFill>
            </a:endParaRPr>
          </a:p>
          <a:p>
            <a:pPr algn="l"/>
            <a:r>
              <a:rPr lang="en-US" sz="2000" b="1" i="1" dirty="0">
                <a:solidFill>
                  <a:srgbClr val="FF0000"/>
                </a:solidFill>
              </a:rPr>
              <a:t>Checks for </a:t>
            </a:r>
            <a:r>
              <a:rPr lang="en-US" sz="2000" b="1" i="1" dirty="0" smtClean="0">
                <a:solidFill>
                  <a:srgbClr val="FF0000"/>
                </a:solidFill>
              </a:rPr>
              <a:t>irregularities: </a:t>
            </a:r>
            <a:endParaRPr lang="ar-SA" sz="2000" b="1" i="1" dirty="0" smtClean="0">
              <a:solidFill>
                <a:srgbClr val="FF0000"/>
              </a:solidFill>
            </a:endParaRPr>
          </a:p>
          <a:p>
            <a:pPr algn="l"/>
            <a:r>
              <a:rPr lang="en-US" sz="2000" i="1" dirty="0">
                <a:solidFill>
                  <a:schemeClr val="tx1"/>
                </a:solidFill>
              </a:rPr>
              <a:t>d</a:t>
            </a:r>
            <a:r>
              <a:rPr lang="en-US" sz="2000" i="1" baseline="-25000" dirty="0">
                <a:solidFill>
                  <a:schemeClr val="tx1"/>
                </a:solidFill>
              </a:rPr>
              <a:t>1</a:t>
            </a:r>
            <a:r>
              <a:rPr lang="en-US" sz="2000" i="1" dirty="0">
                <a:solidFill>
                  <a:schemeClr val="tx1"/>
                </a:solidFill>
              </a:rPr>
              <a:t>= 0.84 mm (End 1 displacement)                 </a:t>
            </a:r>
          </a:p>
          <a:p>
            <a:pPr algn="l"/>
            <a:r>
              <a:rPr lang="en-US" sz="2000" i="1" dirty="0">
                <a:solidFill>
                  <a:schemeClr val="tx1"/>
                </a:solidFill>
              </a:rPr>
              <a:t>  d</a:t>
            </a:r>
            <a:r>
              <a:rPr lang="en-US" sz="2000" i="1" baseline="-25000" dirty="0">
                <a:solidFill>
                  <a:schemeClr val="tx1"/>
                </a:solidFill>
              </a:rPr>
              <a:t>2</a:t>
            </a:r>
            <a:r>
              <a:rPr lang="en-US" sz="2000" i="1" dirty="0">
                <a:solidFill>
                  <a:schemeClr val="tx1"/>
                </a:solidFill>
              </a:rPr>
              <a:t> = 0.86 mm (End 2 displacement) </a:t>
            </a:r>
            <a:br>
              <a:rPr lang="en-US" sz="2000" i="1" dirty="0">
                <a:solidFill>
                  <a:schemeClr val="tx1"/>
                </a:solidFill>
              </a:rPr>
            </a:br>
            <a:r>
              <a:rPr lang="en-US" sz="2000" i="1" dirty="0">
                <a:solidFill>
                  <a:schemeClr val="tx1"/>
                </a:solidFill>
              </a:rPr>
              <a:t>d </a:t>
            </a:r>
            <a:r>
              <a:rPr lang="en-US" sz="2000" i="1" baseline="-25000" dirty="0">
                <a:solidFill>
                  <a:schemeClr val="tx1"/>
                </a:solidFill>
              </a:rPr>
              <a:t>avg.</a:t>
            </a:r>
            <a:r>
              <a:rPr lang="en-US" sz="2000" i="1" dirty="0">
                <a:solidFill>
                  <a:schemeClr val="tx1"/>
                </a:solidFill>
              </a:rPr>
              <a:t> = (d</a:t>
            </a:r>
            <a:r>
              <a:rPr lang="en-US" sz="2000" i="1" baseline="-25000" dirty="0">
                <a:solidFill>
                  <a:schemeClr val="tx1"/>
                </a:solidFill>
              </a:rPr>
              <a:t>1</a:t>
            </a:r>
            <a:r>
              <a:rPr lang="en-US" sz="2000" i="1" dirty="0">
                <a:solidFill>
                  <a:schemeClr val="tx1"/>
                </a:solidFill>
              </a:rPr>
              <a:t>+d</a:t>
            </a:r>
            <a:r>
              <a:rPr lang="en-US" sz="2000" i="1" baseline="-25000" dirty="0">
                <a:solidFill>
                  <a:schemeClr val="tx1"/>
                </a:solidFill>
              </a:rPr>
              <a:t>2</a:t>
            </a:r>
            <a:r>
              <a:rPr lang="en-US" sz="2000" i="1" dirty="0">
                <a:solidFill>
                  <a:schemeClr val="tx1"/>
                </a:solidFill>
              </a:rPr>
              <a:t>)/2 = 0.85 mm</a:t>
            </a:r>
          </a:p>
          <a:p>
            <a:pPr algn="l"/>
            <a:r>
              <a:rPr lang="en-US" sz="2000" i="1" dirty="0">
                <a:solidFill>
                  <a:schemeClr val="tx1"/>
                </a:solidFill>
              </a:rPr>
              <a:t> D max = 0.86 mm &lt; 1.2 * d </a:t>
            </a:r>
            <a:r>
              <a:rPr lang="en-US" sz="2000" i="1" baseline="-25000" dirty="0">
                <a:solidFill>
                  <a:schemeClr val="tx1"/>
                </a:solidFill>
              </a:rPr>
              <a:t>avg.</a:t>
            </a:r>
            <a:r>
              <a:rPr lang="en-US" sz="2000" i="1" dirty="0">
                <a:solidFill>
                  <a:schemeClr val="tx1"/>
                </a:solidFill>
              </a:rPr>
              <a:t> = 1.2*0.85=1.02 mm                  OK.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5" name="صورة 0" descr="2.PNG"/>
          <p:cNvPicPr/>
          <p:nvPr/>
        </p:nvPicPr>
        <p:blipFill>
          <a:blip r:embed="rId2"/>
          <a:stretch>
            <a:fillRect/>
          </a:stretch>
        </p:blipFill>
        <p:spPr>
          <a:xfrm>
            <a:off x="7464425" y="1676826"/>
            <a:ext cx="4727575" cy="4705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790061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6440" y="493847"/>
            <a:ext cx="7766936" cy="638917"/>
          </a:xfrm>
        </p:spPr>
        <p:txBody>
          <a:bodyPr/>
          <a:lstStyle/>
          <a:p>
            <a:pPr algn="l"/>
            <a:r>
              <a:rPr lang="en-US" sz="4000" dirty="0"/>
              <a:t>Dynamic Analysis:</a:t>
            </a:r>
            <a:br>
              <a:rPr lang="en-US" sz="4000" dirty="0"/>
            </a:br>
            <a:r>
              <a:rPr lang="en-US" sz="4000" dirty="0"/>
              <a:t>Model checks- Block B  : </a:t>
            </a:r>
          </a:p>
        </p:txBody>
      </p:sp>
      <p:sp>
        <p:nvSpPr>
          <p:cNvPr id="3" name="Subtitle 2"/>
          <p:cNvSpPr>
            <a:spLocks noGrp="1"/>
          </p:cNvSpPr>
          <p:nvPr>
            <p:ph type="subTitle" idx="1"/>
          </p:nvPr>
        </p:nvSpPr>
        <p:spPr>
          <a:xfrm>
            <a:off x="494226" y="1392072"/>
            <a:ext cx="8291364" cy="5349922"/>
          </a:xfrm>
        </p:spPr>
        <p:txBody>
          <a:bodyPr>
            <a:normAutofit/>
          </a:bodyPr>
          <a:lstStyle/>
          <a:p>
            <a:pPr algn="l"/>
            <a:r>
              <a:rPr lang="en-US" b="1" dirty="0">
                <a:solidFill>
                  <a:srgbClr val="FF0000"/>
                </a:solidFill>
              </a:rPr>
              <a:t>For </a:t>
            </a:r>
            <a:r>
              <a:rPr lang="en-US" b="1" dirty="0" smtClean="0">
                <a:solidFill>
                  <a:srgbClr val="FF0000"/>
                </a:solidFill>
              </a:rPr>
              <a:t>the re-entrant corners check</a:t>
            </a:r>
            <a:r>
              <a:rPr lang="en-US" b="1" dirty="0">
                <a:solidFill>
                  <a:srgbClr val="FF0000"/>
                </a:solidFill>
              </a:rPr>
              <a:t>:</a:t>
            </a:r>
            <a:endParaRPr lang="en-US" dirty="0">
              <a:solidFill>
                <a:srgbClr val="FF0000"/>
              </a:solidFill>
            </a:endParaRPr>
          </a:p>
          <a:p>
            <a:pPr algn="l"/>
            <a:r>
              <a:rPr lang="en-US" dirty="0">
                <a:solidFill>
                  <a:schemeClr val="tx1"/>
                </a:solidFill>
              </a:rPr>
              <a:t> </a:t>
            </a:r>
          </a:p>
          <a:p>
            <a:pPr algn="l"/>
            <a:r>
              <a:rPr lang="en-US" dirty="0">
                <a:solidFill>
                  <a:schemeClr val="tx1"/>
                </a:solidFill>
              </a:rPr>
              <a:t>The corner length = 3.91 m ………. (1) </a:t>
            </a:r>
            <a:br>
              <a:rPr lang="en-US" dirty="0">
                <a:solidFill>
                  <a:schemeClr val="tx1"/>
                </a:solidFill>
              </a:rPr>
            </a:br>
            <a:r>
              <a:rPr lang="en-US" dirty="0">
                <a:solidFill>
                  <a:schemeClr val="tx1"/>
                </a:solidFill>
              </a:rPr>
              <a:t>The whole distance = 19.64 m………… (2) </a:t>
            </a:r>
          </a:p>
          <a:p>
            <a:pPr algn="l"/>
            <a:r>
              <a:rPr lang="en-US" dirty="0">
                <a:solidFill>
                  <a:schemeClr val="tx1"/>
                </a:solidFill>
              </a:rPr>
              <a:t>The ratio = 0.2 with is more than 0.15, but we accepted it because the structure modal analysis is better than what we expected and we got a good results. Moreover, the corner area is small so we cannot divide it in a separate block</a:t>
            </a:r>
            <a:r>
              <a:rPr lang="en-US" dirty="0" smtClean="0">
                <a:solidFill>
                  <a:schemeClr val="tx1"/>
                </a:solidFill>
              </a:rPr>
              <a:t>.</a:t>
            </a:r>
          </a:p>
          <a:p>
            <a:pPr algn="l"/>
            <a:r>
              <a:rPr lang="en-US" dirty="0">
                <a:solidFill>
                  <a:srgbClr val="FF0000"/>
                </a:solidFill>
              </a:rPr>
              <a:t>The weight of the </a:t>
            </a:r>
            <a:r>
              <a:rPr lang="en-US" dirty="0" smtClean="0">
                <a:solidFill>
                  <a:srgbClr val="FF0000"/>
                </a:solidFill>
              </a:rPr>
              <a:t>structure:</a:t>
            </a:r>
            <a:endParaRPr lang="en-US" dirty="0">
              <a:solidFill>
                <a:srgbClr val="FF0000"/>
              </a:solidFill>
            </a:endParaRPr>
          </a:p>
          <a:p>
            <a:pPr algn="l"/>
            <a:r>
              <a:rPr lang="en-US" dirty="0">
                <a:solidFill>
                  <a:schemeClr val="tx1"/>
                </a:solidFill>
              </a:rPr>
              <a:t>The weight of block A was calculated manually, as shown below</a:t>
            </a:r>
          </a:p>
          <a:p>
            <a:pPr algn="l"/>
            <a:r>
              <a:rPr lang="en-US" dirty="0">
                <a:solidFill>
                  <a:schemeClr val="tx1"/>
                </a:solidFill>
              </a:rPr>
              <a:t>% of error = (15068.877-15062.190)/15068.877 = 0.05% &lt; 5% ….. OK </a:t>
            </a:r>
          </a:p>
          <a:p>
            <a:pPr algn="l"/>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6147" y="0"/>
            <a:ext cx="3810000" cy="3276600"/>
          </a:xfrm>
          <a:prstGeom prst="rect">
            <a:avLst/>
          </a:prstGeom>
        </p:spPr>
      </p:pic>
    </p:spTree>
    <p:extLst>
      <p:ext uri="{BB962C8B-B14F-4D97-AF65-F5344CB8AC3E}">
        <p14:creationId xmlns:p14="http://schemas.microsoft.com/office/powerpoint/2010/main" val="5342774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678" y="14923"/>
            <a:ext cx="7766936" cy="1336207"/>
          </a:xfrm>
        </p:spPr>
        <p:txBody>
          <a:bodyPr/>
          <a:lstStyle/>
          <a:p>
            <a:pPr algn="l"/>
            <a:r>
              <a:rPr lang="en-GB" sz="4000" dirty="0" smtClean="0">
                <a:solidFill>
                  <a:srgbClr val="7030A0"/>
                </a:solidFill>
              </a:rPr>
              <a:t>Dynamic analysis </a:t>
            </a:r>
            <a:br>
              <a:rPr lang="en-GB" sz="4000" dirty="0" smtClean="0">
                <a:solidFill>
                  <a:srgbClr val="7030A0"/>
                </a:solidFill>
              </a:rPr>
            </a:br>
            <a:r>
              <a:rPr lang="en-GB" sz="4000" dirty="0" smtClean="0">
                <a:solidFill>
                  <a:srgbClr val="7030A0"/>
                </a:solidFill>
              </a:rPr>
              <a:t>Base Shear </a:t>
            </a:r>
            <a:endParaRPr lang="en-US" sz="4000" dirty="0">
              <a:solidFill>
                <a:srgbClr val="7030A0"/>
              </a:solidFill>
            </a:endParaRPr>
          </a:p>
        </p:txBody>
      </p:sp>
      <p:sp>
        <p:nvSpPr>
          <p:cNvPr id="3" name="Subtitle 2"/>
          <p:cNvSpPr>
            <a:spLocks noGrp="1"/>
          </p:cNvSpPr>
          <p:nvPr>
            <p:ph type="subTitle" idx="1"/>
          </p:nvPr>
        </p:nvSpPr>
        <p:spPr>
          <a:xfrm>
            <a:off x="961157" y="1351130"/>
            <a:ext cx="7766936" cy="5329450"/>
          </a:xfrm>
        </p:spPr>
        <p:txBody>
          <a:bodyPr>
            <a:normAutofit/>
          </a:bodyPr>
          <a:lstStyle/>
          <a:p>
            <a:pPr algn="l"/>
            <a:r>
              <a:rPr lang="en-US" dirty="0">
                <a:solidFill>
                  <a:schemeClr val="tx1"/>
                </a:solidFill>
              </a:rPr>
              <a:t>The total design base shear in a given direction shall be determined from the </a:t>
            </a:r>
            <a:r>
              <a:rPr lang="en-US" dirty="0" smtClean="0">
                <a:solidFill>
                  <a:schemeClr val="tx1"/>
                </a:solidFill>
              </a:rPr>
              <a:t>following</a:t>
            </a:r>
          </a:p>
          <a:p>
            <a:pPr algn="l"/>
            <a:endParaRPr lang="en-GB" dirty="0" smtClean="0"/>
          </a:p>
          <a:p>
            <a:pPr algn="l"/>
            <a:endParaRPr lang="en-GB" dirty="0" smtClean="0"/>
          </a:p>
          <a:p>
            <a:pPr algn="l"/>
            <a:endParaRPr lang="en-GB" dirty="0"/>
          </a:p>
          <a:p>
            <a:pPr algn="l"/>
            <a:endParaRPr lang="en-GB" dirty="0" smtClean="0"/>
          </a:p>
          <a:p>
            <a:pPr algn="l"/>
            <a:r>
              <a:rPr lang="en-GB" b="1" dirty="0" smtClean="0">
                <a:solidFill>
                  <a:schemeClr val="tx1"/>
                </a:solidFill>
              </a:rPr>
              <a:t>Bearing capacity = 300 KN/m2</a:t>
            </a:r>
            <a:endParaRPr lang="en-US" b="1" dirty="0" smtClean="0">
              <a:solidFill>
                <a:schemeClr val="tx1"/>
              </a:solidFill>
            </a:endParaRPr>
          </a:p>
          <a:p>
            <a:pPr algn="l"/>
            <a:r>
              <a:rPr lang="en-US" b="1" dirty="0">
                <a:solidFill>
                  <a:schemeClr val="tx1"/>
                </a:solidFill>
              </a:rPr>
              <a:t>Z= seismic zone factor, Table </a:t>
            </a:r>
            <a:r>
              <a:rPr lang="en-US" b="1" dirty="0" smtClean="0">
                <a:solidFill>
                  <a:schemeClr val="tx1"/>
                </a:solidFill>
              </a:rPr>
              <a:t>16-I = 0.2 </a:t>
            </a:r>
            <a:r>
              <a:rPr lang="en-US" b="1" dirty="0">
                <a:solidFill>
                  <a:schemeClr val="tx1"/>
                </a:solidFill>
              </a:rPr>
              <a:t>g </a:t>
            </a:r>
          </a:p>
          <a:p>
            <a:pPr algn="l"/>
            <a:r>
              <a:rPr lang="en-US" b="1" dirty="0">
                <a:solidFill>
                  <a:schemeClr val="tx1"/>
                </a:solidFill>
              </a:rPr>
              <a:t>I= importance factor, Table </a:t>
            </a:r>
            <a:r>
              <a:rPr lang="en-US" b="1" dirty="0" smtClean="0">
                <a:solidFill>
                  <a:schemeClr val="tx1"/>
                </a:solidFill>
              </a:rPr>
              <a:t>16K</a:t>
            </a:r>
            <a:r>
              <a:rPr lang="en-US" b="1" dirty="0">
                <a:solidFill>
                  <a:schemeClr val="tx1"/>
                </a:solidFill>
              </a:rPr>
              <a:t> </a:t>
            </a:r>
            <a:r>
              <a:rPr lang="en-GB" b="1" dirty="0" smtClean="0">
                <a:solidFill>
                  <a:schemeClr val="tx1"/>
                </a:solidFill>
              </a:rPr>
              <a:t>= </a:t>
            </a:r>
            <a:r>
              <a:rPr lang="en-GB" b="1" dirty="0">
                <a:solidFill>
                  <a:schemeClr val="tx1"/>
                </a:solidFill>
              </a:rPr>
              <a:t>1.25 </a:t>
            </a:r>
            <a:endParaRPr lang="en-US" b="1" dirty="0">
              <a:solidFill>
                <a:schemeClr val="tx1"/>
              </a:solidFill>
            </a:endParaRPr>
          </a:p>
          <a:p>
            <a:pPr algn="l"/>
            <a:r>
              <a:rPr lang="en-US" b="1" dirty="0">
                <a:solidFill>
                  <a:schemeClr val="tx1"/>
                </a:solidFill>
              </a:rPr>
              <a:t>R= numerical coefficient representative of the inherent over strength and global </a:t>
            </a:r>
            <a:r>
              <a:rPr lang="en-US" b="1" dirty="0" smtClean="0">
                <a:solidFill>
                  <a:schemeClr val="tx1"/>
                </a:solidFill>
              </a:rPr>
              <a:t>ductility</a:t>
            </a:r>
            <a:r>
              <a:rPr lang="en-US" b="1" dirty="0">
                <a:solidFill>
                  <a:schemeClr val="tx1"/>
                </a:solidFill>
              </a:rPr>
              <a:t> </a:t>
            </a:r>
            <a:r>
              <a:rPr lang="en-US" b="1" dirty="0" smtClean="0">
                <a:solidFill>
                  <a:schemeClr val="tx1"/>
                </a:solidFill>
              </a:rPr>
              <a:t>= 5.5 </a:t>
            </a:r>
            <a:endParaRPr lang="en-US" b="1" dirty="0">
              <a:solidFill>
                <a:schemeClr val="tx1"/>
              </a:solidFill>
            </a:endParaRPr>
          </a:p>
          <a:p>
            <a:pPr algn="l"/>
            <a:r>
              <a:rPr lang="en-US" b="1" dirty="0">
                <a:solidFill>
                  <a:schemeClr val="tx1"/>
                </a:solidFill>
              </a:rPr>
              <a:t>Capacity of lateral- force- resisting systems, Table </a:t>
            </a:r>
            <a:r>
              <a:rPr lang="en-US" b="1" dirty="0" smtClean="0">
                <a:solidFill>
                  <a:schemeClr val="tx1"/>
                </a:solidFill>
              </a:rPr>
              <a:t>16-N = dual system</a:t>
            </a:r>
            <a:endParaRPr lang="en-US" b="1" dirty="0">
              <a:solidFill>
                <a:schemeClr val="tx1"/>
              </a:solidFill>
            </a:endParaRPr>
          </a:p>
          <a:p>
            <a:pPr algn="l"/>
            <a:r>
              <a:rPr lang="en-US" b="1" dirty="0">
                <a:solidFill>
                  <a:schemeClr val="tx1"/>
                </a:solidFill>
              </a:rPr>
              <a:t>C a =acceleration seismic coefficient, Table </a:t>
            </a:r>
            <a:r>
              <a:rPr lang="en-US" b="1" dirty="0" smtClean="0">
                <a:solidFill>
                  <a:schemeClr val="tx1"/>
                </a:solidFill>
              </a:rPr>
              <a:t>16-Q = 0.24</a:t>
            </a:r>
            <a:endParaRPr lang="en-US" b="1" dirty="0">
              <a:solidFill>
                <a:schemeClr val="tx1"/>
              </a:solidFill>
            </a:endParaRPr>
          </a:p>
          <a:p>
            <a:pPr algn="l"/>
            <a:r>
              <a:rPr lang="en-US" b="1" dirty="0">
                <a:solidFill>
                  <a:schemeClr val="tx1"/>
                </a:solidFill>
              </a:rPr>
              <a:t>C v = velocity seismic coefficient, Table </a:t>
            </a:r>
            <a:r>
              <a:rPr lang="en-US" b="1" dirty="0" smtClean="0">
                <a:solidFill>
                  <a:schemeClr val="tx1"/>
                </a:solidFill>
              </a:rPr>
              <a:t>16-R = 0.32</a:t>
            </a:r>
            <a:endParaRPr lang="en-US" b="1" dirty="0">
              <a:solidFill>
                <a:schemeClr val="tx1"/>
              </a:solidFill>
            </a:endParaRPr>
          </a:p>
          <a:p>
            <a:pPr algn="l"/>
            <a:endParaRPr lang="en-US" dirty="0"/>
          </a:p>
        </p:txBody>
      </p:sp>
      <p:pic>
        <p:nvPicPr>
          <p:cNvPr id="7" name="Picture 6" descr="C:\Users\admin\AppData\Local\Microsoft\Windows\Temporary Internet Files\Content.Word\New Picture (1).bm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2005" y="1815152"/>
            <a:ext cx="5755319" cy="29206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C:\Users\Loay\Desktop\4.PNG"/>
          <p:cNvPicPr/>
          <p:nvPr/>
        </p:nvPicPr>
        <p:blipFill>
          <a:blip r:embed="rId3">
            <a:extLst>
              <a:ext uri="{28A0092B-C50C-407E-A947-70E740481C1C}">
                <a14:useLocalDpi xmlns:a14="http://schemas.microsoft.com/office/drawing/2010/main" val="0"/>
              </a:ext>
            </a:extLst>
          </a:blip>
          <a:srcRect/>
          <a:stretch>
            <a:fillRect/>
          </a:stretch>
        </p:blipFill>
        <p:spPr bwMode="auto">
          <a:xfrm>
            <a:off x="961157" y="2429302"/>
            <a:ext cx="5034245" cy="1197278"/>
          </a:xfrm>
          <a:prstGeom prst="rect">
            <a:avLst/>
          </a:prstGeom>
          <a:noFill/>
          <a:ln>
            <a:noFill/>
          </a:ln>
        </p:spPr>
      </p:pic>
    </p:spTree>
    <p:extLst>
      <p:ext uri="{BB962C8B-B14F-4D97-AF65-F5344CB8AC3E}">
        <p14:creationId xmlns:p14="http://schemas.microsoft.com/office/powerpoint/2010/main" val="1854804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148167"/>
            <a:ext cx="7766936" cy="666212"/>
          </a:xfrm>
        </p:spPr>
        <p:txBody>
          <a:bodyPr/>
          <a:lstStyle/>
          <a:p>
            <a:pPr algn="l"/>
            <a:r>
              <a:rPr lang="en-GB" sz="4000" dirty="0" smtClean="0"/>
              <a:t>Methodology :</a:t>
            </a:r>
            <a:endParaRPr lang="en-US" sz="4000" dirty="0"/>
          </a:p>
        </p:txBody>
      </p:sp>
      <p:sp>
        <p:nvSpPr>
          <p:cNvPr id="3" name="Subtitle 2"/>
          <p:cNvSpPr>
            <a:spLocks noGrp="1"/>
          </p:cNvSpPr>
          <p:nvPr>
            <p:ph type="subTitle" idx="1"/>
          </p:nvPr>
        </p:nvSpPr>
        <p:spPr>
          <a:xfrm>
            <a:off x="142291" y="996286"/>
            <a:ext cx="7766936" cy="5568287"/>
          </a:xfrm>
        </p:spPr>
        <p:txBody>
          <a:bodyPr>
            <a:normAutofit fontScale="92500" lnSpcReduction="10000"/>
          </a:bodyPr>
          <a:lstStyle/>
          <a:p>
            <a:pPr algn="l"/>
            <a:r>
              <a:rPr lang="en-GB" sz="2000" b="1" dirty="0">
                <a:solidFill>
                  <a:schemeClr val="tx1"/>
                </a:solidFill>
                <a:latin typeface="Times New Roman" panose="02020603050405020304" pitchFamily="18" charset="0"/>
                <a:cs typeface="Times New Roman" panose="02020603050405020304" pitchFamily="18" charset="0"/>
              </a:rPr>
              <a:t>This data was collected from 7 schools in Nablus city to form as total 68 classrooms to satisfy the limitation for the statistical distribution, and this data only for live load as follow:</a:t>
            </a:r>
            <a:endParaRPr lang="en-US" sz="2000" b="1" dirty="0">
              <a:solidFill>
                <a:schemeClr val="tx1"/>
              </a:solidFill>
              <a:latin typeface="Times New Roman" panose="02020603050405020304" pitchFamily="18" charset="0"/>
              <a:cs typeface="Times New Roman" panose="02020603050405020304" pitchFamily="18" charset="0"/>
            </a:endParaRPr>
          </a:p>
          <a:p>
            <a:pPr algn="l"/>
            <a:r>
              <a:rPr lang="en-GB" sz="2000" b="1" dirty="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a:solidFill>
                  <a:schemeClr val="accent2"/>
                </a:solidFill>
                <a:latin typeface="Times New Roman" panose="02020603050405020304" pitchFamily="18" charset="0"/>
                <a:cs typeface="Times New Roman" panose="02020603050405020304" pitchFamily="18" charset="0"/>
              </a:rPr>
              <a:t>Al haji </a:t>
            </a:r>
            <a:r>
              <a:rPr lang="en-GB" sz="2000" b="1" dirty="0" err="1">
                <a:solidFill>
                  <a:schemeClr val="accent2"/>
                </a:solidFill>
                <a:latin typeface="Times New Roman" panose="02020603050405020304" pitchFamily="18" charset="0"/>
                <a:cs typeface="Times New Roman" panose="02020603050405020304" pitchFamily="18" charset="0"/>
              </a:rPr>
              <a:t>latifa</a:t>
            </a:r>
            <a:r>
              <a:rPr lang="en-GB" sz="2000" b="1" dirty="0">
                <a:solidFill>
                  <a:schemeClr val="accent2"/>
                </a:solidFill>
                <a:latin typeface="Times New Roman" panose="02020603050405020304" pitchFamily="18" charset="0"/>
                <a:cs typeface="Times New Roman" panose="02020603050405020304" pitchFamily="18" charset="0"/>
              </a:rPr>
              <a:t> secondary  school for boys–</a:t>
            </a:r>
            <a:r>
              <a:rPr lang="en-GB" sz="2000" b="1" dirty="0" err="1">
                <a:solidFill>
                  <a:schemeClr val="accent2"/>
                </a:solidFill>
                <a:latin typeface="Times New Roman" panose="02020603050405020304" pitchFamily="18" charset="0"/>
                <a:cs typeface="Times New Roman" panose="02020603050405020304" pitchFamily="18" charset="0"/>
              </a:rPr>
              <a:t>aljonid</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err="1">
                <a:solidFill>
                  <a:schemeClr val="accent2"/>
                </a:solidFill>
                <a:latin typeface="Times New Roman" panose="02020603050405020304" pitchFamily="18" charset="0"/>
                <a:cs typeface="Times New Roman" panose="02020603050405020304" pitchFamily="18" charset="0"/>
              </a:rPr>
              <a:t>Abdal</a:t>
            </a:r>
            <a:r>
              <a:rPr lang="en-GB" sz="2000" b="1" dirty="0">
                <a:solidFill>
                  <a:schemeClr val="accent2"/>
                </a:solidFill>
                <a:latin typeface="Times New Roman" panose="02020603050405020304" pitchFamily="18" charset="0"/>
                <a:cs typeface="Times New Roman" panose="02020603050405020304" pitchFamily="18" charset="0"/>
              </a:rPr>
              <a:t> </a:t>
            </a:r>
            <a:r>
              <a:rPr lang="en-GB" sz="2000" b="1" dirty="0" err="1">
                <a:solidFill>
                  <a:schemeClr val="accent2"/>
                </a:solidFill>
                <a:latin typeface="Times New Roman" panose="02020603050405020304" pitchFamily="18" charset="0"/>
                <a:cs typeface="Times New Roman" panose="02020603050405020304" pitchFamily="18" charset="0"/>
              </a:rPr>
              <a:t>hameed</a:t>
            </a:r>
            <a:r>
              <a:rPr lang="en-GB" sz="2000" b="1" dirty="0">
                <a:solidFill>
                  <a:schemeClr val="accent2"/>
                </a:solidFill>
                <a:latin typeface="Times New Roman" panose="02020603050405020304" pitchFamily="18" charset="0"/>
                <a:cs typeface="Times New Roman" panose="02020603050405020304" pitchFamily="18" charset="0"/>
              </a:rPr>
              <a:t> </a:t>
            </a:r>
            <a:r>
              <a:rPr lang="en-GB" sz="2000" b="1" dirty="0" err="1">
                <a:solidFill>
                  <a:schemeClr val="accent2"/>
                </a:solidFill>
                <a:latin typeface="Times New Roman" panose="02020603050405020304" pitchFamily="18" charset="0"/>
                <a:cs typeface="Times New Roman" panose="02020603050405020304" pitchFamily="18" charset="0"/>
              </a:rPr>
              <a:t>alsayeh</a:t>
            </a:r>
            <a:r>
              <a:rPr lang="en-GB" sz="2000" b="1" dirty="0">
                <a:solidFill>
                  <a:schemeClr val="accent2"/>
                </a:solidFill>
                <a:latin typeface="Times New Roman" panose="02020603050405020304" pitchFamily="18" charset="0"/>
                <a:cs typeface="Times New Roman" panose="02020603050405020304" pitchFamily="18" charset="0"/>
              </a:rPr>
              <a:t> secondary  school for boys – </a:t>
            </a:r>
            <a:r>
              <a:rPr lang="en-GB" sz="2000" b="1" dirty="0" err="1">
                <a:solidFill>
                  <a:schemeClr val="accent2"/>
                </a:solidFill>
                <a:latin typeface="Times New Roman" panose="02020603050405020304" pitchFamily="18" charset="0"/>
                <a:cs typeface="Times New Roman" panose="02020603050405020304" pitchFamily="18" charset="0"/>
              </a:rPr>
              <a:t>rafedia</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err="1" smtClean="0">
                <a:solidFill>
                  <a:schemeClr val="accent2"/>
                </a:solidFill>
                <a:latin typeface="Times New Roman" panose="02020603050405020304" pitchFamily="18" charset="0"/>
                <a:cs typeface="Times New Roman" panose="02020603050405020304" pitchFamily="18" charset="0"/>
              </a:rPr>
              <a:t>Jmal</a:t>
            </a:r>
            <a:r>
              <a:rPr lang="en-GB" sz="2000" b="1" dirty="0" smtClean="0">
                <a:solidFill>
                  <a:schemeClr val="accent2"/>
                </a:solidFill>
                <a:latin typeface="Times New Roman" panose="02020603050405020304" pitchFamily="18" charset="0"/>
                <a:cs typeface="Times New Roman" panose="02020603050405020304" pitchFamily="18" charset="0"/>
              </a:rPr>
              <a:t> </a:t>
            </a:r>
            <a:r>
              <a:rPr lang="en-GB" sz="2000" b="1" dirty="0" err="1" smtClean="0">
                <a:solidFill>
                  <a:schemeClr val="accent2"/>
                </a:solidFill>
                <a:latin typeface="Times New Roman" panose="02020603050405020304" pitchFamily="18" charset="0"/>
                <a:cs typeface="Times New Roman" panose="02020603050405020304" pitchFamily="18" charset="0"/>
              </a:rPr>
              <a:t>almasri</a:t>
            </a:r>
            <a:r>
              <a:rPr lang="en-GB" sz="2000" b="1" dirty="0" smtClean="0">
                <a:solidFill>
                  <a:schemeClr val="accent2"/>
                </a:solidFill>
                <a:latin typeface="Times New Roman" panose="02020603050405020304" pitchFamily="18" charset="0"/>
                <a:cs typeface="Times New Roman" panose="02020603050405020304" pitchFamily="18" charset="0"/>
              </a:rPr>
              <a:t> </a:t>
            </a:r>
            <a:r>
              <a:rPr lang="en-GB" sz="2000" b="1" dirty="0">
                <a:solidFill>
                  <a:schemeClr val="accent2"/>
                </a:solidFill>
                <a:latin typeface="Times New Roman" panose="02020603050405020304" pitchFamily="18" charset="0"/>
                <a:cs typeface="Times New Roman" panose="02020603050405020304" pitchFamily="18" charset="0"/>
              </a:rPr>
              <a:t>secondary  school for girls – </a:t>
            </a:r>
            <a:r>
              <a:rPr lang="en-GB" sz="2000" b="1" dirty="0" err="1">
                <a:solidFill>
                  <a:schemeClr val="accent2"/>
                </a:solidFill>
                <a:latin typeface="Times New Roman" panose="02020603050405020304" pitchFamily="18" charset="0"/>
                <a:cs typeface="Times New Roman" panose="02020603050405020304" pitchFamily="18" charset="0"/>
              </a:rPr>
              <a:t>almakhfia</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a:solidFill>
                  <a:schemeClr val="accent2"/>
                </a:solidFill>
                <a:latin typeface="Times New Roman" panose="02020603050405020304" pitchFamily="18" charset="0"/>
                <a:cs typeface="Times New Roman" panose="02020603050405020304" pitchFamily="18" charset="0"/>
              </a:rPr>
              <a:t>Omar </a:t>
            </a:r>
            <a:r>
              <a:rPr lang="en-GB" sz="2000" b="1" dirty="0" err="1">
                <a:solidFill>
                  <a:schemeClr val="accent2"/>
                </a:solidFill>
                <a:latin typeface="Times New Roman" panose="02020603050405020304" pitchFamily="18" charset="0"/>
                <a:cs typeface="Times New Roman" panose="02020603050405020304" pitchFamily="18" charset="0"/>
              </a:rPr>
              <a:t>abdalhadi</a:t>
            </a:r>
            <a:r>
              <a:rPr lang="en-GB" sz="2000" b="1" dirty="0">
                <a:solidFill>
                  <a:schemeClr val="accent2"/>
                </a:solidFill>
                <a:latin typeface="Times New Roman" panose="02020603050405020304" pitchFamily="18" charset="0"/>
                <a:cs typeface="Times New Roman" panose="02020603050405020304" pitchFamily="18" charset="0"/>
              </a:rPr>
              <a:t> </a:t>
            </a:r>
            <a:r>
              <a:rPr lang="en-GB" sz="2000" b="1" dirty="0" smtClean="0">
                <a:solidFill>
                  <a:schemeClr val="accent2"/>
                </a:solidFill>
                <a:latin typeface="Times New Roman" panose="02020603050405020304" pitchFamily="18" charset="0"/>
                <a:cs typeface="Times New Roman" panose="02020603050405020304" pitchFamily="18" charset="0"/>
              </a:rPr>
              <a:t>school </a:t>
            </a:r>
            <a:r>
              <a:rPr lang="en-GB" sz="2000" b="1" dirty="0">
                <a:solidFill>
                  <a:schemeClr val="accent2"/>
                </a:solidFill>
                <a:latin typeface="Times New Roman" panose="02020603050405020304" pitchFamily="18" charset="0"/>
                <a:cs typeface="Times New Roman" panose="02020603050405020304" pitchFamily="18" charset="0"/>
              </a:rPr>
              <a:t>–</a:t>
            </a:r>
            <a:r>
              <a:rPr lang="en-GB" sz="2000" b="1" dirty="0" err="1">
                <a:solidFill>
                  <a:schemeClr val="accent2"/>
                </a:solidFill>
                <a:latin typeface="Times New Roman" panose="02020603050405020304" pitchFamily="18" charset="0"/>
                <a:cs typeface="Times New Roman" panose="02020603050405020304" pitchFamily="18" charset="0"/>
              </a:rPr>
              <a:t>aljonid</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err="1">
                <a:solidFill>
                  <a:schemeClr val="accent2"/>
                </a:solidFill>
                <a:latin typeface="Times New Roman" panose="02020603050405020304" pitchFamily="18" charset="0"/>
                <a:cs typeface="Times New Roman" panose="02020603050405020304" pitchFamily="18" charset="0"/>
              </a:rPr>
              <a:t>Sarem</a:t>
            </a:r>
            <a:r>
              <a:rPr lang="en-GB" sz="2000" b="1" dirty="0">
                <a:solidFill>
                  <a:schemeClr val="accent2"/>
                </a:solidFill>
                <a:latin typeface="Times New Roman" panose="02020603050405020304" pitchFamily="18" charset="0"/>
                <a:cs typeface="Times New Roman" panose="02020603050405020304" pitchFamily="18" charset="0"/>
              </a:rPr>
              <a:t> secondary  school for boys – </a:t>
            </a:r>
            <a:r>
              <a:rPr lang="en-GB" sz="2000" b="1" dirty="0" err="1">
                <a:solidFill>
                  <a:schemeClr val="accent2"/>
                </a:solidFill>
                <a:latin typeface="Times New Roman" panose="02020603050405020304" pitchFamily="18" charset="0"/>
                <a:cs typeface="Times New Roman" panose="02020603050405020304" pitchFamily="18" charset="0"/>
              </a:rPr>
              <a:t>almajjen</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err="1" smtClean="0">
                <a:solidFill>
                  <a:schemeClr val="accent2"/>
                </a:solidFill>
                <a:latin typeface="Times New Roman" panose="02020603050405020304" pitchFamily="18" charset="0"/>
                <a:cs typeface="Times New Roman" panose="02020603050405020304" pitchFamily="18" charset="0"/>
              </a:rPr>
              <a:t>Mohamad</a:t>
            </a:r>
            <a:r>
              <a:rPr lang="en-GB" sz="2000" b="1" dirty="0" smtClean="0">
                <a:solidFill>
                  <a:schemeClr val="accent2"/>
                </a:solidFill>
                <a:latin typeface="Times New Roman" panose="02020603050405020304" pitchFamily="18" charset="0"/>
                <a:cs typeface="Times New Roman" panose="02020603050405020304" pitchFamily="18" charset="0"/>
              </a:rPr>
              <a:t> </a:t>
            </a:r>
            <a:r>
              <a:rPr lang="en-GB" sz="2000" b="1" dirty="0" err="1" smtClean="0">
                <a:solidFill>
                  <a:schemeClr val="accent2"/>
                </a:solidFill>
                <a:latin typeface="Times New Roman" panose="02020603050405020304" pitchFamily="18" charset="0"/>
                <a:cs typeface="Times New Roman" panose="02020603050405020304" pitchFamily="18" charset="0"/>
              </a:rPr>
              <a:t>tfaha</a:t>
            </a:r>
            <a:r>
              <a:rPr lang="en-GB" sz="2000" b="1" dirty="0" smtClean="0">
                <a:solidFill>
                  <a:schemeClr val="accent2"/>
                </a:solidFill>
                <a:latin typeface="Times New Roman" panose="02020603050405020304" pitchFamily="18" charset="0"/>
                <a:cs typeface="Times New Roman" panose="02020603050405020304" pitchFamily="18" charset="0"/>
              </a:rPr>
              <a:t> </a:t>
            </a:r>
            <a:r>
              <a:rPr lang="en-GB" sz="2000" b="1" dirty="0">
                <a:solidFill>
                  <a:schemeClr val="accent2"/>
                </a:solidFill>
                <a:latin typeface="Times New Roman" panose="02020603050405020304" pitchFamily="18" charset="0"/>
                <a:cs typeface="Times New Roman" panose="02020603050405020304" pitchFamily="18" charset="0"/>
              </a:rPr>
              <a:t>secondary  school for girls –</a:t>
            </a:r>
            <a:r>
              <a:rPr lang="en-GB" sz="2000" b="1" dirty="0" err="1">
                <a:solidFill>
                  <a:schemeClr val="accent2"/>
                </a:solidFill>
                <a:latin typeface="Times New Roman" panose="02020603050405020304" pitchFamily="18" charset="0"/>
                <a:cs typeface="Times New Roman" panose="02020603050405020304" pitchFamily="18" charset="0"/>
              </a:rPr>
              <a:t>almajjen</a:t>
            </a:r>
            <a:endParaRPr lang="en-US" sz="2000" b="1" dirty="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r>
              <a:rPr lang="en-GB" sz="2000" b="1" dirty="0" smtClean="0">
                <a:solidFill>
                  <a:schemeClr val="accent2"/>
                </a:solidFill>
                <a:latin typeface="Times New Roman" panose="02020603050405020304" pitchFamily="18" charset="0"/>
                <a:cs typeface="Times New Roman" panose="02020603050405020304" pitchFamily="18" charset="0"/>
              </a:rPr>
              <a:t>Al-</a:t>
            </a:r>
            <a:r>
              <a:rPr lang="en-GB" sz="2000" b="1" dirty="0" err="1" smtClean="0">
                <a:solidFill>
                  <a:schemeClr val="accent2"/>
                </a:solidFill>
                <a:latin typeface="Times New Roman" panose="02020603050405020304" pitchFamily="18" charset="0"/>
                <a:cs typeface="Times New Roman" panose="02020603050405020304" pitchFamily="18" charset="0"/>
              </a:rPr>
              <a:t>Salaheya</a:t>
            </a:r>
            <a:r>
              <a:rPr lang="en-GB" sz="2000" b="1" dirty="0" smtClean="0">
                <a:solidFill>
                  <a:schemeClr val="accent2"/>
                </a:solidFill>
                <a:latin typeface="Times New Roman" panose="02020603050405020304" pitchFamily="18" charset="0"/>
                <a:cs typeface="Times New Roman" panose="02020603050405020304" pitchFamily="18" charset="0"/>
              </a:rPr>
              <a:t> secondary </a:t>
            </a:r>
            <a:r>
              <a:rPr lang="en-GB" sz="2000" b="1" dirty="0">
                <a:solidFill>
                  <a:schemeClr val="accent2"/>
                </a:solidFill>
                <a:latin typeface="Times New Roman" panose="02020603050405020304" pitchFamily="18" charset="0"/>
                <a:cs typeface="Times New Roman" panose="02020603050405020304" pitchFamily="18" charset="0"/>
              </a:rPr>
              <a:t>school for boys –East Nablus </a:t>
            </a:r>
            <a:endParaRPr lang="en-GB" sz="2000" b="1" dirty="0" smtClean="0">
              <a:solidFill>
                <a:schemeClr val="accent2"/>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endParaRPr lang="en-GB" sz="2000" b="1" dirty="0" smtClean="0">
              <a:solidFill>
                <a:schemeClr val="accent2"/>
              </a:solidFill>
              <a:latin typeface="Times New Roman" panose="02020603050405020304" pitchFamily="18" charset="0"/>
              <a:cs typeface="Times New Roman" panose="02020603050405020304" pitchFamily="18" charset="0"/>
            </a:endParaRPr>
          </a:p>
          <a:p>
            <a:pPr algn="l"/>
            <a:r>
              <a:rPr lang="en-GB" sz="2200" b="1" dirty="0" smtClean="0">
                <a:solidFill>
                  <a:schemeClr val="tx1"/>
                </a:solidFill>
                <a:latin typeface="Times New Roman" panose="02020603050405020304" pitchFamily="18" charset="0"/>
                <a:cs typeface="Times New Roman" panose="02020603050405020304" pitchFamily="18" charset="0"/>
              </a:rPr>
              <a:t>This sample from schools according to site from Nablus to get best distribution and accuracy, this schools have approximately the same </a:t>
            </a:r>
            <a:r>
              <a:rPr lang="en-GB" sz="2200" b="1" dirty="0">
                <a:solidFill>
                  <a:schemeClr val="tx1"/>
                </a:solidFill>
                <a:latin typeface="Times New Roman" panose="02020603050405020304" pitchFamily="18" charset="0"/>
                <a:cs typeface="Times New Roman" panose="02020603050405020304" pitchFamily="18" charset="0"/>
              </a:rPr>
              <a:t>area of classrooms 6*8 m</a:t>
            </a:r>
            <a:r>
              <a:rPr lang="en-GB" sz="2200" b="1" baseline="30000" dirty="0">
                <a:solidFill>
                  <a:schemeClr val="tx1"/>
                </a:solidFill>
                <a:latin typeface="Times New Roman" panose="02020603050405020304" pitchFamily="18" charset="0"/>
                <a:cs typeface="Times New Roman" panose="02020603050405020304" pitchFamily="18" charset="0"/>
              </a:rPr>
              <a:t>2</a:t>
            </a:r>
            <a:r>
              <a:rPr lang="en-GB" sz="2200" b="1" dirty="0">
                <a:solidFill>
                  <a:schemeClr val="tx1"/>
                </a:solidFill>
                <a:latin typeface="Times New Roman" panose="02020603050405020304" pitchFamily="18" charset="0"/>
                <a:cs typeface="Times New Roman" panose="02020603050405020304" pitchFamily="18" charset="0"/>
              </a:rPr>
              <a:t> and the grades between “7</a:t>
            </a:r>
            <a:r>
              <a:rPr lang="en-GB" sz="2200" b="1" baseline="30000" dirty="0">
                <a:solidFill>
                  <a:schemeClr val="tx1"/>
                </a:solidFill>
                <a:latin typeface="Times New Roman" panose="02020603050405020304" pitchFamily="18" charset="0"/>
                <a:cs typeface="Times New Roman" panose="02020603050405020304" pitchFamily="18" charset="0"/>
              </a:rPr>
              <a:t>th</a:t>
            </a:r>
            <a:r>
              <a:rPr lang="en-GB" sz="2200" b="1" dirty="0">
                <a:solidFill>
                  <a:schemeClr val="tx1"/>
                </a:solidFill>
                <a:latin typeface="Times New Roman" panose="02020603050405020304" pitchFamily="18" charset="0"/>
                <a:cs typeface="Times New Roman" panose="02020603050405020304" pitchFamily="18" charset="0"/>
              </a:rPr>
              <a:t> to </a:t>
            </a:r>
            <a:r>
              <a:rPr lang="en-GB" sz="2200" b="1" dirty="0" smtClean="0">
                <a:solidFill>
                  <a:schemeClr val="tx1"/>
                </a:solidFill>
                <a:latin typeface="Times New Roman" panose="02020603050405020304" pitchFamily="18" charset="0"/>
                <a:cs typeface="Times New Roman" panose="02020603050405020304" pitchFamily="18" charset="0"/>
              </a:rPr>
              <a:t>12</a:t>
            </a:r>
            <a:r>
              <a:rPr lang="en-GB" sz="2200" b="1" baseline="30000" dirty="0" smtClean="0">
                <a:solidFill>
                  <a:schemeClr val="tx1"/>
                </a:solidFill>
                <a:latin typeface="Times New Roman" panose="02020603050405020304" pitchFamily="18" charset="0"/>
                <a:cs typeface="Times New Roman" panose="02020603050405020304" pitchFamily="18" charset="0"/>
              </a:rPr>
              <a:t>th.</a:t>
            </a:r>
            <a:r>
              <a:rPr lang="en-GB"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a:p>
            <a:pPr marL="457200" lvl="0" indent="-457200" algn="l">
              <a:buFont typeface="+mj-lt"/>
              <a:buAutoNum type="arabicPeriod"/>
            </a:pPr>
            <a:endParaRPr lang="en-US" sz="2000" b="1" dirty="0">
              <a:solidFill>
                <a:schemeClr val="accent2"/>
              </a:solidFill>
              <a:latin typeface="Times New Roman" panose="02020603050405020304" pitchFamily="18" charset="0"/>
              <a:cs typeface="Times New Roman" panose="02020603050405020304" pitchFamily="18" charset="0"/>
            </a:endParaRPr>
          </a:p>
          <a:p>
            <a:pPr algn="l"/>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9227" y="663180"/>
            <a:ext cx="4282773" cy="6083300"/>
          </a:xfrm>
          <a:prstGeom prst="rect">
            <a:avLst/>
          </a:prstGeom>
        </p:spPr>
      </p:pic>
    </p:spTree>
    <p:extLst>
      <p:ext uri="{BB962C8B-B14F-4D97-AF65-F5344CB8AC3E}">
        <p14:creationId xmlns:p14="http://schemas.microsoft.com/office/powerpoint/2010/main" val="25624856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746" y="75036"/>
            <a:ext cx="7766936" cy="843612"/>
          </a:xfrm>
        </p:spPr>
        <p:txBody>
          <a:bodyPr/>
          <a:lstStyle/>
          <a:p>
            <a:pPr algn="l"/>
            <a:r>
              <a:rPr lang="en-GB" sz="3600" dirty="0" smtClean="0">
                <a:solidFill>
                  <a:schemeClr val="tx1"/>
                </a:solidFill>
              </a:rPr>
              <a:t>Dynamic analysis –Base shear </a:t>
            </a:r>
            <a:endParaRPr lang="en-US" sz="3600" dirty="0">
              <a:solidFill>
                <a:schemeClr val="tx1"/>
              </a:solidFill>
            </a:endParaRPr>
          </a:p>
        </p:txBody>
      </p:sp>
      <p:sp>
        <p:nvSpPr>
          <p:cNvPr id="3" name="Subtitle 2"/>
          <p:cNvSpPr>
            <a:spLocks noGrp="1"/>
          </p:cNvSpPr>
          <p:nvPr>
            <p:ph type="subTitle" idx="1"/>
          </p:nvPr>
        </p:nvSpPr>
        <p:spPr/>
        <p:txBody>
          <a:bodyPr/>
          <a:lstStyle/>
          <a:p>
            <a:endParaRPr lang="en-US" dirty="0"/>
          </a:p>
        </p:txBody>
      </p:sp>
      <p:pic>
        <p:nvPicPr>
          <p:cNvPr id="4" name="Picture 3" descr="C:\Users\Loay\Desktop\3.PNG"/>
          <p:cNvPicPr/>
          <p:nvPr/>
        </p:nvPicPr>
        <p:blipFill>
          <a:blip r:embed="rId2">
            <a:extLst>
              <a:ext uri="{28A0092B-C50C-407E-A947-70E740481C1C}">
                <a14:useLocalDpi xmlns:a14="http://schemas.microsoft.com/office/drawing/2010/main" val="0"/>
              </a:ext>
            </a:extLst>
          </a:blip>
          <a:srcRect/>
          <a:stretch>
            <a:fillRect/>
          </a:stretch>
        </p:blipFill>
        <p:spPr bwMode="auto">
          <a:xfrm>
            <a:off x="6250305" y="95534"/>
            <a:ext cx="5941695" cy="2910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Users\Loay\Desktop\8.PNG"/>
          <p:cNvPicPr/>
          <p:nvPr/>
        </p:nvPicPr>
        <p:blipFill>
          <a:blip r:embed="rId3">
            <a:extLst>
              <a:ext uri="{28A0092B-C50C-407E-A947-70E740481C1C}">
                <a14:useLocalDpi xmlns:a14="http://schemas.microsoft.com/office/drawing/2010/main" val="0"/>
              </a:ext>
            </a:extLst>
          </a:blip>
          <a:srcRect/>
          <a:stretch>
            <a:fillRect/>
          </a:stretch>
        </p:blipFill>
        <p:spPr bwMode="auto">
          <a:xfrm>
            <a:off x="6248400" y="3092003"/>
            <a:ext cx="5943600" cy="31177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94134"/>
            <a:ext cx="5658640" cy="2663866"/>
          </a:xfrm>
          <a:prstGeom prst="rect">
            <a:avLst/>
          </a:prstGeom>
        </p:spPr>
      </p:pic>
      <p:pic>
        <p:nvPicPr>
          <p:cNvPr id="7" name="Picture 6" descr="C:\Users\Loay\Desktop\8.PNG"/>
          <p:cNvPicPr/>
          <p:nvPr/>
        </p:nvPicPr>
        <p:blipFill>
          <a:blip r:embed="rId3">
            <a:extLst>
              <a:ext uri="{28A0092B-C50C-407E-A947-70E740481C1C}">
                <a14:useLocalDpi xmlns:a14="http://schemas.microsoft.com/office/drawing/2010/main" val="0"/>
              </a:ext>
            </a:extLst>
          </a:blip>
          <a:srcRect/>
          <a:stretch>
            <a:fillRect/>
          </a:stretch>
        </p:blipFill>
        <p:spPr bwMode="auto">
          <a:xfrm>
            <a:off x="153746" y="1137035"/>
            <a:ext cx="5942330" cy="3057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304725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5" y="136478"/>
            <a:ext cx="7186557" cy="750627"/>
          </a:xfrm>
        </p:spPr>
        <p:txBody>
          <a:bodyPr/>
          <a:lstStyle/>
          <a:p>
            <a:pPr algn="l"/>
            <a:r>
              <a:rPr lang="en-GB" sz="4000" dirty="0">
                <a:solidFill>
                  <a:schemeClr val="tx1"/>
                </a:solidFill>
              </a:rPr>
              <a:t>Dynamic analysis –Base shear </a:t>
            </a:r>
            <a:endParaRPr lang="en-US" sz="4000" dirty="0"/>
          </a:p>
        </p:txBody>
      </p:sp>
      <p:sp>
        <p:nvSpPr>
          <p:cNvPr id="3" name="Subtitle 2"/>
          <p:cNvSpPr>
            <a:spLocks noGrp="1"/>
          </p:cNvSpPr>
          <p:nvPr>
            <p:ph type="subTitle" idx="1"/>
          </p:nvPr>
        </p:nvSpPr>
        <p:spPr/>
        <p:txBody>
          <a:bodyPr/>
          <a:lstStyle/>
          <a:p>
            <a:endParaRPr lang="en-US"/>
          </a:p>
        </p:txBody>
      </p:sp>
      <p:pic>
        <p:nvPicPr>
          <p:cNvPr id="4" name="Picture 3" descr="C:\Users\Loay\Desktop\1.PNG"/>
          <p:cNvPicPr/>
          <p:nvPr/>
        </p:nvPicPr>
        <p:blipFill>
          <a:blip r:embed="rId2">
            <a:extLst>
              <a:ext uri="{28A0092B-C50C-407E-A947-70E740481C1C}">
                <a14:useLocalDpi xmlns:a14="http://schemas.microsoft.com/office/drawing/2010/main" val="0"/>
              </a:ext>
            </a:extLst>
          </a:blip>
          <a:srcRect/>
          <a:stretch>
            <a:fillRect/>
          </a:stretch>
        </p:blipFill>
        <p:spPr bwMode="auto">
          <a:xfrm>
            <a:off x="418488" y="1329595"/>
            <a:ext cx="5732145" cy="4689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Users\Loay\Desktop\2.PNG"/>
          <p:cNvPicPr/>
          <p:nvPr/>
        </p:nvPicPr>
        <p:blipFill>
          <a:blip r:embed="rId3">
            <a:extLst>
              <a:ext uri="{28A0092B-C50C-407E-A947-70E740481C1C}">
                <a14:useLocalDpi xmlns:a14="http://schemas.microsoft.com/office/drawing/2010/main" val="0"/>
              </a:ext>
            </a:extLst>
          </a:blip>
          <a:srcRect/>
          <a:stretch>
            <a:fillRect/>
          </a:stretch>
        </p:blipFill>
        <p:spPr bwMode="auto">
          <a:xfrm>
            <a:off x="6224770" y="1329595"/>
            <a:ext cx="5732145" cy="4689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672343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5" y="204716"/>
            <a:ext cx="7766936" cy="666191"/>
          </a:xfrm>
        </p:spPr>
        <p:txBody>
          <a:bodyPr/>
          <a:lstStyle/>
          <a:p>
            <a:pPr algn="l"/>
            <a:r>
              <a:rPr lang="en-US" sz="4000" dirty="0">
                <a:solidFill>
                  <a:schemeClr val="tx1"/>
                </a:solidFill>
              </a:rPr>
              <a:t>Response spectrum method</a:t>
            </a:r>
          </a:p>
        </p:txBody>
      </p:sp>
      <p:sp>
        <p:nvSpPr>
          <p:cNvPr id="3" name="Subtitle 2"/>
          <p:cNvSpPr>
            <a:spLocks noGrp="1"/>
          </p:cNvSpPr>
          <p:nvPr>
            <p:ph type="subTitle" idx="1"/>
          </p:nvPr>
        </p:nvSpPr>
        <p:spPr>
          <a:xfrm>
            <a:off x="7006217" y="1346028"/>
            <a:ext cx="2192374" cy="1096899"/>
          </a:xfrm>
        </p:spPr>
        <p:txBody>
          <a:bodyPr>
            <a:normAutofit lnSpcReduction="10000"/>
          </a:bodyPr>
          <a:lstStyle/>
          <a:p>
            <a:pPr algn="l"/>
            <a:r>
              <a:rPr lang="en-US" dirty="0">
                <a:solidFill>
                  <a:srgbClr val="FF0000"/>
                </a:solidFill>
              </a:rPr>
              <a:t>The design response spectrum as UBC97 is shown in the Figure below</a:t>
            </a:r>
          </a:p>
        </p:txBody>
      </p:sp>
      <p:pic>
        <p:nvPicPr>
          <p:cNvPr id="4" name="Picture 3" descr="C:\Users\Loay\Desktop\123.PNG"/>
          <p:cNvPicPr/>
          <p:nvPr/>
        </p:nvPicPr>
        <p:blipFill>
          <a:blip r:embed="rId2">
            <a:extLst>
              <a:ext uri="{28A0092B-C50C-407E-A947-70E740481C1C}">
                <a14:useLocalDpi xmlns:a14="http://schemas.microsoft.com/office/drawing/2010/main" val="0"/>
              </a:ext>
            </a:extLst>
          </a:blip>
          <a:srcRect/>
          <a:stretch>
            <a:fillRect/>
          </a:stretch>
        </p:blipFill>
        <p:spPr bwMode="auto">
          <a:xfrm>
            <a:off x="729145" y="870907"/>
            <a:ext cx="5676900" cy="29231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33" descr="3.PNG"/>
          <p:cNvPicPr/>
          <p:nvPr/>
        </p:nvPicPr>
        <p:blipFill>
          <a:blip r:embed="rId3">
            <a:extLst>
              <a:ext uri="{28A0092B-C50C-407E-A947-70E740481C1C}">
                <a14:useLocalDpi xmlns:a14="http://schemas.microsoft.com/office/drawing/2010/main" val="0"/>
              </a:ext>
            </a:extLst>
          </a:blip>
          <a:stretch>
            <a:fillRect/>
          </a:stretch>
        </p:blipFill>
        <p:spPr>
          <a:xfrm>
            <a:off x="6621145" y="2923149"/>
            <a:ext cx="5570855" cy="2981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ubtitle 2"/>
          <p:cNvSpPr txBox="1">
            <a:spLocks/>
          </p:cNvSpPr>
          <p:nvPr/>
        </p:nvSpPr>
        <p:spPr>
          <a:xfrm>
            <a:off x="853352" y="4012167"/>
            <a:ext cx="2192374" cy="1096899"/>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endParaRPr lang="en-US" dirty="0">
              <a:solidFill>
                <a:srgbClr val="FF0000"/>
              </a:solidFill>
            </a:endParaRPr>
          </a:p>
        </p:txBody>
      </p:sp>
      <p:sp>
        <p:nvSpPr>
          <p:cNvPr id="7" name="Rectangle 6"/>
          <p:cNvSpPr/>
          <p:nvPr/>
        </p:nvSpPr>
        <p:spPr>
          <a:xfrm>
            <a:off x="418898" y="4036513"/>
            <a:ext cx="6096000" cy="2581284"/>
          </a:xfrm>
          <a:prstGeom prst="rect">
            <a:avLst/>
          </a:prstGeom>
        </p:spPr>
        <p:txBody>
          <a:bodyPr>
            <a:spAutoFit/>
          </a:bodyPr>
          <a:lstStyle/>
          <a:p>
            <a:pPr>
              <a:lnSpc>
                <a:spcPct val="150000"/>
              </a:lnSpc>
              <a:spcAft>
                <a:spcPts val="800"/>
              </a:spcAft>
            </a:pPr>
            <a:r>
              <a:rPr lang="en-US" dirty="0">
                <a:latin typeface="+mj-lt"/>
                <a:ea typeface="Calibri" panose="020F0502020204030204" pitchFamily="34" charset="0"/>
                <a:cs typeface="Arial" panose="020B0604020202020204" pitchFamily="34" charset="0"/>
              </a:rPr>
              <a:t>The parameters needed for the response spectrum curve are: </a:t>
            </a:r>
          </a:p>
          <a:p>
            <a:pPr>
              <a:lnSpc>
                <a:spcPct val="115000"/>
              </a:lnSpc>
              <a:spcAft>
                <a:spcPts val="800"/>
              </a:spcAft>
            </a:pPr>
            <a:r>
              <a:rPr lang="en-US" dirty="0" err="1">
                <a:latin typeface="+mj-lt"/>
                <a:ea typeface="Calibri" panose="020F0502020204030204" pitchFamily="34" charset="0"/>
                <a:cs typeface="Arial" panose="020B0604020202020204" pitchFamily="34" charset="0"/>
              </a:rPr>
              <a:t>Ca</a:t>
            </a:r>
            <a:r>
              <a:rPr lang="en-US" dirty="0">
                <a:latin typeface="+mj-lt"/>
                <a:ea typeface="Calibri" panose="020F0502020204030204" pitchFamily="34" charset="0"/>
                <a:cs typeface="Arial" panose="020B0604020202020204" pitchFamily="34" charset="0"/>
              </a:rPr>
              <a:t> = 0.24</a:t>
            </a:r>
          </a:p>
          <a:p>
            <a:pPr>
              <a:lnSpc>
                <a:spcPct val="115000"/>
              </a:lnSpc>
              <a:spcAft>
                <a:spcPts val="800"/>
              </a:spcAft>
            </a:pPr>
            <a:r>
              <a:rPr lang="en-US" dirty="0">
                <a:latin typeface="+mj-lt"/>
                <a:ea typeface="Calibri" panose="020F0502020204030204" pitchFamily="34" charset="0"/>
                <a:cs typeface="Arial" panose="020B0604020202020204" pitchFamily="34" charset="0"/>
              </a:rPr>
              <a:t>So, 2.5Ca = 2.5* 0.24 = 0.6</a:t>
            </a:r>
          </a:p>
          <a:p>
            <a:pPr>
              <a:lnSpc>
                <a:spcPct val="115000"/>
              </a:lnSpc>
              <a:spcAft>
                <a:spcPts val="800"/>
              </a:spcAft>
            </a:pPr>
            <a:r>
              <a:rPr lang="en-US" dirty="0" err="1">
                <a:latin typeface="+mj-lt"/>
                <a:ea typeface="Calibri" panose="020F0502020204030204" pitchFamily="34" charset="0"/>
                <a:cs typeface="Arial" panose="020B0604020202020204" pitchFamily="34" charset="0"/>
              </a:rPr>
              <a:t>Ts</a:t>
            </a:r>
            <a:r>
              <a:rPr lang="en-US" dirty="0">
                <a:latin typeface="+mj-lt"/>
                <a:ea typeface="Calibri" panose="020F0502020204030204" pitchFamily="34" charset="0"/>
                <a:cs typeface="Arial" panose="020B0604020202020204" pitchFamily="34" charset="0"/>
              </a:rPr>
              <a:t> = </a:t>
            </a:r>
            <a:r>
              <a:rPr lang="en-US" dirty="0" err="1">
                <a:latin typeface="+mj-lt"/>
                <a:ea typeface="Calibri" panose="020F0502020204030204" pitchFamily="34" charset="0"/>
                <a:cs typeface="Arial" panose="020B0604020202020204" pitchFamily="34" charset="0"/>
              </a:rPr>
              <a:t>Cv</a:t>
            </a:r>
            <a:r>
              <a:rPr lang="en-US" dirty="0">
                <a:latin typeface="+mj-lt"/>
                <a:ea typeface="Calibri" panose="020F0502020204030204" pitchFamily="34" charset="0"/>
                <a:cs typeface="Arial" panose="020B0604020202020204" pitchFamily="34" charset="0"/>
              </a:rPr>
              <a:t>/2.5Ca = 0.32/0.6 = 0.533 seconds</a:t>
            </a:r>
          </a:p>
          <a:p>
            <a:pPr>
              <a:lnSpc>
                <a:spcPct val="115000"/>
              </a:lnSpc>
              <a:spcAft>
                <a:spcPts val="800"/>
              </a:spcAft>
            </a:pPr>
            <a:r>
              <a:rPr lang="en-US" dirty="0">
                <a:latin typeface="+mj-lt"/>
                <a:ea typeface="Calibri" panose="020F0502020204030204" pitchFamily="34" charset="0"/>
                <a:cs typeface="Arial" panose="020B0604020202020204" pitchFamily="34" charset="0"/>
              </a:rPr>
              <a:t>T</a:t>
            </a:r>
            <a:r>
              <a:rPr lang="en-US" baseline="-25000" dirty="0">
                <a:latin typeface="+mj-lt"/>
                <a:ea typeface="Calibri" panose="020F0502020204030204" pitchFamily="34" charset="0"/>
                <a:cs typeface="Arial" panose="020B0604020202020204" pitchFamily="34" charset="0"/>
              </a:rPr>
              <a:t>0</a:t>
            </a:r>
            <a:r>
              <a:rPr lang="en-US" dirty="0">
                <a:latin typeface="+mj-lt"/>
                <a:ea typeface="Calibri" panose="020F0502020204030204" pitchFamily="34" charset="0"/>
                <a:cs typeface="Arial" panose="020B0604020202020204" pitchFamily="34" charset="0"/>
              </a:rPr>
              <a:t> = 0.2*</a:t>
            </a:r>
            <a:r>
              <a:rPr lang="en-US" dirty="0" err="1">
                <a:latin typeface="+mj-lt"/>
                <a:ea typeface="Calibri" panose="020F0502020204030204" pitchFamily="34" charset="0"/>
                <a:cs typeface="Arial" panose="020B0604020202020204" pitchFamily="34" charset="0"/>
              </a:rPr>
              <a:t>Ts</a:t>
            </a:r>
            <a:r>
              <a:rPr lang="en-US" dirty="0">
                <a:latin typeface="+mj-lt"/>
                <a:ea typeface="Calibri" panose="020F0502020204030204" pitchFamily="34" charset="0"/>
                <a:cs typeface="Arial" panose="020B0604020202020204" pitchFamily="34" charset="0"/>
              </a:rPr>
              <a:t> = 0.2* 0.533 = 0.106 seconds</a:t>
            </a:r>
            <a:endParaRPr lang="en-US" dirty="0">
              <a:effectLst/>
              <a:latin typeface="+mj-l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659646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9269" y="245658"/>
            <a:ext cx="7766936" cy="1253045"/>
          </a:xfrm>
        </p:spPr>
        <p:txBody>
          <a:bodyPr/>
          <a:lstStyle/>
          <a:p>
            <a:pPr algn="l"/>
            <a:r>
              <a:rPr lang="en-US" sz="3600" dirty="0">
                <a:solidFill>
                  <a:srgbClr val="7030A0"/>
                </a:solidFill>
              </a:rPr>
              <a:t>The design response spectrum as UBC97 from Sap 2000</a:t>
            </a:r>
          </a:p>
        </p:txBody>
      </p:sp>
      <p:sp>
        <p:nvSpPr>
          <p:cNvPr id="3" name="Subtitle 2"/>
          <p:cNvSpPr>
            <a:spLocks noGrp="1"/>
          </p:cNvSpPr>
          <p:nvPr>
            <p:ph type="subTitle" idx="1"/>
          </p:nvPr>
        </p:nvSpPr>
        <p:spPr/>
        <p:txBody>
          <a:bodyPr/>
          <a:lstStyle/>
          <a:p>
            <a:endParaRPr lang="en-US"/>
          </a:p>
        </p:txBody>
      </p:sp>
      <p:pic>
        <p:nvPicPr>
          <p:cNvPr id="4" name="صورة 34" descr="4.PNG"/>
          <p:cNvPicPr/>
          <p:nvPr/>
        </p:nvPicPr>
        <p:blipFill>
          <a:blip r:embed="rId2">
            <a:extLst>
              <a:ext uri="{28A0092B-C50C-407E-A947-70E740481C1C}">
                <a14:useLocalDpi xmlns:a14="http://schemas.microsoft.com/office/drawing/2010/main" val="0"/>
              </a:ext>
            </a:extLst>
          </a:blip>
          <a:stretch>
            <a:fillRect/>
          </a:stretch>
        </p:blipFill>
        <p:spPr>
          <a:xfrm>
            <a:off x="1370589" y="1811325"/>
            <a:ext cx="8401209" cy="44790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2339330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191081"/>
            <a:ext cx="7766936" cy="1075624"/>
          </a:xfrm>
        </p:spPr>
        <p:txBody>
          <a:bodyPr/>
          <a:lstStyle/>
          <a:p>
            <a:pPr algn="l"/>
            <a:r>
              <a:rPr lang="en-US" dirty="0">
                <a:solidFill>
                  <a:srgbClr val="7030A0"/>
                </a:solidFill>
              </a:rPr>
              <a:t>Load </a:t>
            </a:r>
            <a:r>
              <a:rPr lang="en-US" dirty="0" smtClean="0">
                <a:solidFill>
                  <a:srgbClr val="7030A0"/>
                </a:solidFill>
              </a:rPr>
              <a:t>Cases</a:t>
            </a:r>
            <a:endParaRPr lang="en-US" dirty="0">
              <a:solidFill>
                <a:srgbClr val="7030A0"/>
              </a:solidFill>
            </a:endParaRPr>
          </a:p>
        </p:txBody>
      </p:sp>
      <p:sp>
        <p:nvSpPr>
          <p:cNvPr id="3" name="Subtitle 2"/>
          <p:cNvSpPr>
            <a:spLocks noGrp="1"/>
          </p:cNvSpPr>
          <p:nvPr>
            <p:ph type="subTitle" idx="1"/>
          </p:nvPr>
        </p:nvSpPr>
        <p:spPr>
          <a:xfrm>
            <a:off x="1315100" y="789893"/>
            <a:ext cx="7766936" cy="3414466"/>
          </a:xfrm>
        </p:spPr>
        <p:txBody>
          <a:bodyPr>
            <a:normAutofit fontScale="85000" lnSpcReduction="20000"/>
          </a:bodyPr>
          <a:lstStyle/>
          <a:p>
            <a:pPr algn="l"/>
            <a:r>
              <a:rPr lang="en-US" b="1" dirty="0">
                <a:solidFill>
                  <a:schemeClr val="tx1"/>
                </a:solidFill>
              </a:rPr>
              <a:t>Because the earthquake loads do not come from one directions, so the structure shall be designed to resist any seismic forces in each direction, then to simulate the reality we added 30% of seismic load in perpendicular direction in addition of the main directions. </a:t>
            </a:r>
          </a:p>
          <a:p>
            <a:pPr algn="l"/>
            <a:r>
              <a:rPr lang="en-US" b="1" dirty="0">
                <a:solidFill>
                  <a:schemeClr val="tx1"/>
                </a:solidFill>
              </a:rPr>
              <a:t>𝐸𝑥=𝐸𝑥+0.3 𝐸𝑦 </a:t>
            </a:r>
          </a:p>
          <a:p>
            <a:pPr algn="l"/>
            <a:r>
              <a:rPr lang="en-US" b="1" dirty="0">
                <a:solidFill>
                  <a:schemeClr val="tx1"/>
                </a:solidFill>
              </a:rPr>
              <a:t>𝐸𝑦=𝐸𝑦+0.3𝐸𝑥</a:t>
            </a:r>
          </a:p>
          <a:p>
            <a:pPr algn="l"/>
            <a:r>
              <a:rPr lang="en-US" b="1" dirty="0">
                <a:solidFill>
                  <a:schemeClr val="tx1"/>
                </a:solidFill>
              </a:rPr>
              <a:t>Then, the acceleration of main direction should be multiplied by a scale factor of:                   scale factor= (𝐼×𝑔)/𝑅= (1.25×9.81)/5.5=2.2295</a:t>
            </a:r>
          </a:p>
          <a:p>
            <a:pPr algn="l"/>
            <a:r>
              <a:rPr lang="en-US" b="1" dirty="0">
                <a:solidFill>
                  <a:schemeClr val="tx1"/>
                </a:solidFill>
              </a:rPr>
              <a:t>And the other direction should be multiplied by: </a:t>
            </a:r>
          </a:p>
          <a:p>
            <a:pPr algn="l"/>
            <a:r>
              <a:rPr lang="en-US" b="1" dirty="0">
                <a:solidFill>
                  <a:schemeClr val="tx1"/>
                </a:solidFill>
              </a:rPr>
              <a:t>0.3× (𝐼×𝑔)/𝑅=0.3× (1.25×9.81)/5.5=0.7432</a:t>
            </a:r>
          </a:p>
          <a:p>
            <a:pPr algn="l"/>
            <a:r>
              <a:rPr lang="en-US" b="1" dirty="0">
                <a:solidFill>
                  <a:schemeClr val="tx1"/>
                </a:solidFill>
              </a:rPr>
              <a:t> </a:t>
            </a:r>
          </a:p>
          <a:p>
            <a:pPr algn="l"/>
            <a:r>
              <a:rPr lang="en-US" b="1" dirty="0">
                <a:solidFill>
                  <a:schemeClr val="tx1"/>
                </a:solidFill>
              </a:rPr>
              <a:t>Note that: we used the CQC method (complete quadratic compound) to make a combination of modes which is more reasonable.</a:t>
            </a:r>
          </a:p>
          <a:p>
            <a:pPr algn="l"/>
            <a:endParaRPr lang="en-US" dirty="0"/>
          </a:p>
        </p:txBody>
      </p:sp>
      <p:sp>
        <p:nvSpPr>
          <p:cNvPr id="4" name="Subtitle 2"/>
          <p:cNvSpPr txBox="1">
            <a:spLocks/>
          </p:cNvSpPr>
          <p:nvPr/>
        </p:nvSpPr>
        <p:spPr>
          <a:xfrm>
            <a:off x="565372" y="5377218"/>
            <a:ext cx="7766936" cy="1287128"/>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endParaRPr lang="en-US" dirty="0"/>
          </a:p>
        </p:txBody>
      </p:sp>
      <p:sp>
        <p:nvSpPr>
          <p:cNvPr id="7" name="Subtitle 2"/>
          <p:cNvSpPr txBox="1">
            <a:spLocks/>
          </p:cNvSpPr>
          <p:nvPr/>
        </p:nvSpPr>
        <p:spPr>
          <a:xfrm>
            <a:off x="1315100" y="4553252"/>
            <a:ext cx="2192374" cy="1096899"/>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dirty="0">
                <a:solidFill>
                  <a:srgbClr val="FF0000"/>
                </a:solidFill>
              </a:rPr>
              <a:t>SAP results of response </a:t>
            </a:r>
            <a:r>
              <a:rPr lang="en-US" dirty="0" smtClean="0">
                <a:solidFill>
                  <a:srgbClr val="FF0000"/>
                </a:solidFill>
              </a:rPr>
              <a:t>functions for tow blocks : </a:t>
            </a:r>
            <a:endParaRPr lang="en-US" dirty="0">
              <a:solidFill>
                <a:srgbClr val="FF0000"/>
              </a:solidFill>
            </a:endParaRPr>
          </a:p>
        </p:txBody>
      </p:sp>
      <p:pic>
        <p:nvPicPr>
          <p:cNvPr id="8" name="صورة 35" descr="5.PNG"/>
          <p:cNvPicPr/>
          <p:nvPr/>
        </p:nvPicPr>
        <p:blipFill>
          <a:blip r:embed="rId2"/>
          <a:stretch>
            <a:fillRect/>
          </a:stretch>
        </p:blipFill>
        <p:spPr>
          <a:xfrm>
            <a:off x="3756445" y="4299009"/>
            <a:ext cx="8185345" cy="9835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صورة 35" descr="5.PNG"/>
          <p:cNvPicPr/>
          <p:nvPr/>
        </p:nvPicPr>
        <p:blipFill>
          <a:blip r:embed="rId3"/>
          <a:stretch>
            <a:fillRect/>
          </a:stretch>
        </p:blipFill>
        <p:spPr>
          <a:xfrm>
            <a:off x="3756446" y="5374633"/>
            <a:ext cx="8185344" cy="11080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8125354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1975" y="150125"/>
            <a:ext cx="7766936" cy="884555"/>
          </a:xfrm>
        </p:spPr>
        <p:txBody>
          <a:bodyPr/>
          <a:lstStyle/>
          <a:p>
            <a:pPr algn="l"/>
            <a:r>
              <a:rPr lang="en-GB" dirty="0" smtClean="0">
                <a:solidFill>
                  <a:srgbClr val="FF0000"/>
                </a:solidFill>
              </a:rPr>
              <a:t>Load combinations </a:t>
            </a:r>
            <a:endParaRPr lang="en-US" dirty="0">
              <a:solidFill>
                <a:srgbClr val="FF0000"/>
              </a:solidFill>
            </a:endParaRPr>
          </a:p>
        </p:txBody>
      </p:sp>
      <p:sp>
        <p:nvSpPr>
          <p:cNvPr id="3" name="Subtitle 2"/>
          <p:cNvSpPr>
            <a:spLocks noGrp="1"/>
          </p:cNvSpPr>
          <p:nvPr>
            <p:ph type="subTitle" idx="1"/>
          </p:nvPr>
        </p:nvSpPr>
        <p:spPr>
          <a:xfrm>
            <a:off x="4896261" y="1034680"/>
            <a:ext cx="7295739" cy="2807167"/>
          </a:xfrm>
        </p:spPr>
        <p:txBody>
          <a:bodyPr>
            <a:normAutofit fontScale="25000" lnSpcReduction="20000"/>
          </a:bodyPr>
          <a:lstStyle/>
          <a:p>
            <a:pPr algn="l"/>
            <a:r>
              <a:rPr lang="en-US" sz="6400" b="1" dirty="0">
                <a:solidFill>
                  <a:schemeClr val="tx1"/>
                </a:solidFill>
              </a:rPr>
              <a:t>Where: </a:t>
            </a:r>
          </a:p>
          <a:p>
            <a:pPr algn="l"/>
            <a:r>
              <a:rPr lang="en-US" sz="6400" b="1" dirty="0">
                <a:solidFill>
                  <a:schemeClr val="tx1"/>
                </a:solidFill>
              </a:rPr>
              <a:t>D: dead load</a:t>
            </a:r>
          </a:p>
          <a:p>
            <a:pPr algn="l"/>
            <a:r>
              <a:rPr lang="en-US" sz="6400" b="1" dirty="0">
                <a:solidFill>
                  <a:schemeClr val="tx1"/>
                </a:solidFill>
              </a:rPr>
              <a:t> L: Live load </a:t>
            </a:r>
          </a:p>
          <a:p>
            <a:pPr algn="l"/>
            <a:r>
              <a:rPr lang="en-US" sz="6400" b="1" dirty="0">
                <a:solidFill>
                  <a:schemeClr val="tx1"/>
                </a:solidFill>
              </a:rPr>
              <a:t>E: Earthquake load effect that include the horizontal and vertical effects.</a:t>
            </a:r>
          </a:p>
          <a:p>
            <a:pPr algn="ctr"/>
            <a:r>
              <a:rPr lang="en-US" sz="6400" b="1" dirty="0">
                <a:solidFill>
                  <a:schemeClr val="tx1"/>
                </a:solidFill>
              </a:rPr>
              <a:t>𝐸=𝜌× 𝐸ℎ±𝐸𝑣</a:t>
            </a:r>
          </a:p>
          <a:p>
            <a:pPr algn="l"/>
            <a:r>
              <a:rPr lang="en-US" sz="6400" b="1" dirty="0">
                <a:solidFill>
                  <a:schemeClr val="tx1"/>
                </a:solidFill>
              </a:rPr>
              <a:t>Ρ: redundancy factor depends on seismic design category.</a:t>
            </a:r>
          </a:p>
          <a:p>
            <a:pPr algn="l"/>
            <a:r>
              <a:rPr lang="en-US" sz="6400" b="1" dirty="0">
                <a:solidFill>
                  <a:schemeClr val="tx1"/>
                </a:solidFill>
              </a:rPr>
              <a:t>According to UBC97 and for our structure ρ=1 </a:t>
            </a:r>
          </a:p>
          <a:p>
            <a:pPr algn="l"/>
            <a:r>
              <a:rPr lang="en-US" sz="6400" b="1" dirty="0">
                <a:solidFill>
                  <a:schemeClr val="tx1"/>
                </a:solidFill>
              </a:rPr>
              <a:t>Vertical component = </a:t>
            </a:r>
            <a:r>
              <a:rPr lang="en-US" sz="6400" b="1" dirty="0" err="1">
                <a:solidFill>
                  <a:schemeClr val="tx1"/>
                </a:solidFill>
              </a:rPr>
              <a:t>Ev</a:t>
            </a:r>
            <a:r>
              <a:rPr lang="en-US" sz="6400" b="1" dirty="0">
                <a:solidFill>
                  <a:schemeClr val="tx1"/>
                </a:solidFill>
              </a:rPr>
              <a:t> = 0.5*</a:t>
            </a:r>
            <a:r>
              <a:rPr lang="en-US" sz="6400" b="1" dirty="0" err="1">
                <a:solidFill>
                  <a:schemeClr val="tx1"/>
                </a:solidFill>
              </a:rPr>
              <a:t>Ca</a:t>
            </a:r>
            <a:r>
              <a:rPr lang="en-US" sz="6400" b="1" dirty="0">
                <a:solidFill>
                  <a:schemeClr val="tx1"/>
                </a:solidFill>
              </a:rPr>
              <a:t>*I*D = 0.5*0.24*1.25* D = 0.15*D</a:t>
            </a:r>
          </a:p>
          <a:p>
            <a:pPr algn="l"/>
            <a:r>
              <a:rPr lang="en-US" sz="6400" b="1" dirty="0">
                <a:solidFill>
                  <a:schemeClr val="tx1"/>
                </a:solidFill>
              </a:rPr>
              <a:t>So, E = Eh ± 0.15D</a:t>
            </a:r>
          </a:p>
          <a:p>
            <a:pPr algn="l"/>
            <a:r>
              <a:rPr lang="en-US" sz="6400" b="1" dirty="0"/>
              <a:t> </a:t>
            </a:r>
          </a:p>
          <a:p>
            <a:endParaRPr lang="en-US" dirty="0"/>
          </a:p>
        </p:txBody>
      </p:sp>
      <p:pic>
        <p:nvPicPr>
          <p:cNvPr id="4" name="صورة 0" descr="10.PNG"/>
          <p:cNvPicPr/>
          <p:nvPr/>
        </p:nvPicPr>
        <p:blipFill>
          <a:blip r:embed="rId2">
            <a:extLst>
              <a:ext uri="{28A0092B-C50C-407E-A947-70E740481C1C}">
                <a14:useLocalDpi xmlns:a14="http://schemas.microsoft.com/office/drawing/2010/main" val="0"/>
              </a:ext>
            </a:extLst>
          </a:blip>
          <a:stretch>
            <a:fillRect/>
          </a:stretch>
        </p:blipFill>
        <p:spPr>
          <a:xfrm>
            <a:off x="71178" y="1186289"/>
            <a:ext cx="4664265" cy="202882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5" name="صورة 1" descr="11.PNG"/>
          <p:cNvPicPr/>
          <p:nvPr/>
        </p:nvPicPr>
        <p:blipFill>
          <a:blip r:embed="rId3">
            <a:extLst>
              <a:ext uri="{28A0092B-C50C-407E-A947-70E740481C1C}">
                <a14:useLocalDpi xmlns:a14="http://schemas.microsoft.com/office/drawing/2010/main" val="0"/>
              </a:ext>
            </a:extLst>
          </a:blip>
          <a:stretch>
            <a:fillRect/>
          </a:stretch>
        </p:blipFill>
        <p:spPr>
          <a:xfrm>
            <a:off x="419222" y="3929566"/>
            <a:ext cx="5558497" cy="28058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2" descr="12.PNG"/>
          <p:cNvPicPr/>
          <p:nvPr/>
        </p:nvPicPr>
        <p:blipFill>
          <a:blip r:embed="rId4">
            <a:extLst>
              <a:ext uri="{28A0092B-C50C-407E-A947-70E740481C1C}">
                <a14:useLocalDpi xmlns:a14="http://schemas.microsoft.com/office/drawing/2010/main" val="0"/>
              </a:ext>
            </a:extLst>
          </a:blip>
          <a:stretch>
            <a:fillRect/>
          </a:stretch>
        </p:blipFill>
        <p:spPr>
          <a:xfrm>
            <a:off x="6185529" y="3929566"/>
            <a:ext cx="5551546" cy="2858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4611501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09"/>
          </a:xfrm>
        </p:spPr>
        <p:txBody>
          <a:bodyPr/>
          <a:lstStyle/>
          <a:p>
            <a:pPr algn="l"/>
            <a:r>
              <a:rPr lang="en-US" dirty="0">
                <a:solidFill>
                  <a:schemeClr val="tx1"/>
                </a:solidFill>
              </a:rPr>
              <a:t>Story </a:t>
            </a:r>
            <a:r>
              <a:rPr lang="en-US" dirty="0" smtClean="0">
                <a:solidFill>
                  <a:schemeClr val="tx1"/>
                </a:solidFill>
              </a:rPr>
              <a:t>Drift: </a:t>
            </a:r>
            <a:endParaRPr lang="en-US" dirty="0">
              <a:solidFill>
                <a:schemeClr val="tx1"/>
              </a:solidFill>
            </a:endParaRPr>
          </a:p>
        </p:txBody>
      </p:sp>
      <p:sp>
        <p:nvSpPr>
          <p:cNvPr id="3" name="Subtitle 2"/>
          <p:cNvSpPr>
            <a:spLocks noGrp="1"/>
          </p:cNvSpPr>
          <p:nvPr>
            <p:ph type="subTitle" idx="1"/>
          </p:nvPr>
        </p:nvSpPr>
        <p:spPr>
          <a:xfrm>
            <a:off x="387951" y="4711191"/>
            <a:ext cx="4156753" cy="1362064"/>
          </a:xfrm>
        </p:spPr>
        <p:txBody>
          <a:bodyPr>
            <a:noAutofit/>
          </a:bodyPr>
          <a:lstStyle/>
          <a:p>
            <a:pPr algn="l"/>
            <a:r>
              <a:rPr lang="en-US" sz="1400" b="1" dirty="0" smtClean="0">
                <a:solidFill>
                  <a:schemeClr val="tx1"/>
                </a:solidFill>
              </a:rPr>
              <a:t>Block A : The </a:t>
            </a:r>
            <a:r>
              <a:rPr lang="en-US" sz="1400" b="1" dirty="0">
                <a:solidFill>
                  <a:schemeClr val="tx1"/>
                </a:solidFill>
              </a:rPr>
              <a:t>maximum story drift = 1.53938 – 0.96148 = 0.5779 mm </a:t>
            </a:r>
          </a:p>
          <a:p>
            <a:pPr algn="l"/>
            <a:r>
              <a:rPr lang="en-US" sz="1400" b="1" i="1" u="sng" dirty="0">
                <a:solidFill>
                  <a:schemeClr val="tx1"/>
                </a:solidFill>
                <a:hlinkClick r:id="rId2" tooltip="∆"/>
              </a:rPr>
              <a:t>∆ </a:t>
            </a:r>
            <a:r>
              <a:rPr lang="en-US" sz="1400" b="1" dirty="0">
                <a:solidFill>
                  <a:schemeClr val="tx1"/>
                </a:solidFill>
              </a:rPr>
              <a:t>(</a:t>
            </a:r>
            <a:r>
              <a:rPr lang="en-US" sz="1400" b="1" i="1" dirty="0">
                <a:solidFill>
                  <a:schemeClr val="tx1"/>
                </a:solidFill>
              </a:rPr>
              <a:t>m) = 0.7*R*</a:t>
            </a:r>
            <a:r>
              <a:rPr lang="en-US" sz="1400" b="1" i="1" u="sng" dirty="0">
                <a:solidFill>
                  <a:schemeClr val="tx1"/>
                </a:solidFill>
                <a:hlinkClick r:id="rId2" tooltip="∆"/>
              </a:rPr>
              <a:t>∆</a:t>
            </a:r>
            <a:r>
              <a:rPr lang="en-US" sz="1400" b="1" i="1" dirty="0">
                <a:solidFill>
                  <a:schemeClr val="tx1"/>
                </a:solidFill>
              </a:rPr>
              <a:t> (elastic) &lt; 0.025*h</a:t>
            </a:r>
            <a:endParaRPr lang="en-US" sz="1400" b="1" dirty="0">
              <a:solidFill>
                <a:schemeClr val="tx1"/>
              </a:solidFill>
            </a:endParaRPr>
          </a:p>
          <a:p>
            <a:pPr algn="l"/>
            <a:r>
              <a:rPr lang="en-US" sz="1400" b="1" i="1" u="sng" dirty="0">
                <a:solidFill>
                  <a:schemeClr val="tx1"/>
                </a:solidFill>
                <a:hlinkClick r:id="rId2" tooltip="∆"/>
              </a:rPr>
              <a:t>∆ </a:t>
            </a:r>
            <a:r>
              <a:rPr lang="en-US" sz="1400" b="1" dirty="0">
                <a:solidFill>
                  <a:schemeClr val="tx1"/>
                </a:solidFill>
              </a:rPr>
              <a:t>(</a:t>
            </a:r>
            <a:r>
              <a:rPr lang="en-US" sz="1400" b="1" i="1" dirty="0">
                <a:solidFill>
                  <a:schemeClr val="tx1"/>
                </a:solidFill>
              </a:rPr>
              <a:t>m) = 0.7*R*</a:t>
            </a:r>
            <a:r>
              <a:rPr lang="en-US" sz="1400" b="1" i="1" u="sng" dirty="0">
                <a:solidFill>
                  <a:schemeClr val="tx1"/>
                </a:solidFill>
                <a:hlinkClick r:id="rId2" tooltip="∆"/>
              </a:rPr>
              <a:t>∆</a:t>
            </a:r>
            <a:r>
              <a:rPr lang="en-US" sz="1400" b="1" i="1" dirty="0">
                <a:solidFill>
                  <a:schemeClr val="tx1"/>
                </a:solidFill>
              </a:rPr>
              <a:t> (elastic) = 2.225 mm &lt; 0.025*h = 0.02* 3350 = 83.75 mm……OK </a:t>
            </a:r>
            <a:endParaRPr lang="en-US" sz="1400" b="1" dirty="0">
              <a:solidFill>
                <a:schemeClr val="tx1"/>
              </a:solidFill>
            </a:endParaRPr>
          </a:p>
          <a:p>
            <a:pPr algn="l"/>
            <a:endParaRPr lang="en-US" sz="1400" b="1" dirty="0">
              <a:solidFill>
                <a:schemeClr val="tx1"/>
              </a:solidFill>
            </a:endParaRPr>
          </a:p>
        </p:txBody>
      </p:sp>
      <p:pic>
        <p:nvPicPr>
          <p:cNvPr id="4" name="صورة 5" descr="14.PNG"/>
          <p:cNvPicPr/>
          <p:nvPr/>
        </p:nvPicPr>
        <p:blipFill>
          <a:blip r:embed="rId3">
            <a:extLst>
              <a:ext uri="{28A0092B-C50C-407E-A947-70E740481C1C}">
                <a14:useLocalDpi xmlns:a14="http://schemas.microsoft.com/office/drawing/2010/main" val="0"/>
              </a:ext>
            </a:extLst>
          </a:blip>
          <a:stretch>
            <a:fillRect/>
          </a:stretch>
        </p:blipFill>
        <p:spPr>
          <a:xfrm>
            <a:off x="5676331" y="0"/>
            <a:ext cx="5448632" cy="1838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3" descr="13.PNG"/>
          <p:cNvPicPr/>
          <p:nvPr/>
        </p:nvPicPr>
        <p:blipFill>
          <a:blip r:embed="rId4"/>
          <a:stretch>
            <a:fillRect/>
          </a:stretch>
        </p:blipFill>
        <p:spPr>
          <a:xfrm>
            <a:off x="0" y="919124"/>
            <a:ext cx="5552746" cy="3416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6" descr="15.PNG"/>
          <p:cNvPicPr/>
          <p:nvPr/>
        </p:nvPicPr>
        <p:blipFill>
          <a:blip r:embed="rId5">
            <a:extLst>
              <a:ext uri="{28A0092B-C50C-407E-A947-70E740481C1C}">
                <a14:useLocalDpi xmlns:a14="http://schemas.microsoft.com/office/drawing/2010/main" val="0"/>
              </a:ext>
            </a:extLst>
          </a:blip>
          <a:stretch>
            <a:fillRect/>
          </a:stretch>
        </p:blipFill>
        <p:spPr>
          <a:xfrm>
            <a:off x="5676331" y="2019869"/>
            <a:ext cx="5943600" cy="3220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Subtitle 2"/>
          <p:cNvSpPr txBox="1">
            <a:spLocks/>
          </p:cNvSpPr>
          <p:nvPr/>
        </p:nvSpPr>
        <p:spPr>
          <a:xfrm>
            <a:off x="5958513" y="5328184"/>
            <a:ext cx="4156753" cy="1362064"/>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sz="1400" b="1" dirty="0" smtClean="0">
                <a:solidFill>
                  <a:schemeClr val="tx1"/>
                </a:solidFill>
              </a:rPr>
              <a:t>Block B : The </a:t>
            </a:r>
            <a:r>
              <a:rPr lang="en-US" sz="1400" b="1" dirty="0">
                <a:solidFill>
                  <a:schemeClr val="tx1"/>
                </a:solidFill>
              </a:rPr>
              <a:t>maximum story drift = 1.85224 – 1.12526 = 0.72698 mm </a:t>
            </a:r>
          </a:p>
          <a:p>
            <a:pPr algn="l"/>
            <a:r>
              <a:rPr lang="en-US" sz="1400" b="1" i="1" u="sng" dirty="0">
                <a:solidFill>
                  <a:schemeClr val="tx1"/>
                </a:solidFill>
                <a:hlinkClick r:id="rId2" tooltip="∆"/>
              </a:rPr>
              <a:t>∆ </a:t>
            </a:r>
            <a:r>
              <a:rPr lang="en-US" sz="1400" b="1" dirty="0">
                <a:solidFill>
                  <a:schemeClr val="tx1"/>
                </a:solidFill>
              </a:rPr>
              <a:t>(</a:t>
            </a:r>
            <a:r>
              <a:rPr lang="en-US" sz="1400" b="1" i="1" dirty="0">
                <a:solidFill>
                  <a:schemeClr val="tx1"/>
                </a:solidFill>
              </a:rPr>
              <a:t>m) = 0.7*R*</a:t>
            </a:r>
            <a:r>
              <a:rPr lang="en-US" sz="1400" b="1" i="1" u="sng" dirty="0">
                <a:solidFill>
                  <a:schemeClr val="tx1"/>
                </a:solidFill>
                <a:hlinkClick r:id="rId2" tooltip="∆"/>
              </a:rPr>
              <a:t>∆</a:t>
            </a:r>
            <a:r>
              <a:rPr lang="en-US" sz="1400" b="1" i="1" dirty="0">
                <a:solidFill>
                  <a:schemeClr val="tx1"/>
                </a:solidFill>
              </a:rPr>
              <a:t> (elastic) = 2.798 mm &lt; 0.025*h = 0.02* 3350 = 83.75 mm……OK </a:t>
            </a:r>
            <a:endParaRPr lang="en-US" sz="1400" b="1" dirty="0">
              <a:solidFill>
                <a:schemeClr val="tx1"/>
              </a:solidFill>
            </a:endParaRPr>
          </a:p>
        </p:txBody>
      </p:sp>
    </p:spTree>
    <p:extLst>
      <p:ext uri="{BB962C8B-B14F-4D97-AF65-F5344CB8AC3E}">
        <p14:creationId xmlns:p14="http://schemas.microsoft.com/office/powerpoint/2010/main" val="367690517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5497" y="-199888"/>
            <a:ext cx="7766936" cy="843612"/>
          </a:xfrm>
        </p:spPr>
        <p:txBody>
          <a:bodyPr/>
          <a:lstStyle/>
          <a:p>
            <a:pPr algn="l"/>
            <a:r>
              <a:rPr lang="en-GB" sz="3200" dirty="0" smtClean="0">
                <a:solidFill>
                  <a:srgbClr val="7030A0"/>
                </a:solidFill>
              </a:rPr>
              <a:t>Dynamic design –Seismic expansion joint </a:t>
            </a:r>
            <a:endParaRPr lang="en-US" sz="3200" dirty="0">
              <a:solidFill>
                <a:srgbClr val="7030A0"/>
              </a:solidFill>
            </a:endParaRPr>
          </a:p>
        </p:txBody>
      </p:sp>
      <p:sp>
        <p:nvSpPr>
          <p:cNvPr id="3" name="Subtitle 2"/>
          <p:cNvSpPr>
            <a:spLocks noGrp="1"/>
          </p:cNvSpPr>
          <p:nvPr>
            <p:ph type="subTitle" idx="1"/>
          </p:nvPr>
        </p:nvSpPr>
        <p:spPr>
          <a:xfrm>
            <a:off x="715497" y="1106242"/>
            <a:ext cx="7766936" cy="3537296"/>
          </a:xfrm>
        </p:spPr>
        <p:txBody>
          <a:bodyPr>
            <a:normAutofit/>
          </a:bodyPr>
          <a:lstStyle/>
          <a:p>
            <a:pPr algn="l"/>
            <a:r>
              <a:rPr lang="en-US" sz="2000" dirty="0">
                <a:solidFill>
                  <a:schemeClr val="tx1"/>
                </a:solidFill>
              </a:rPr>
              <a:t>One inch (2.54cm) of separation is required for every fifty feet (15.24m) of building height.</a:t>
            </a:r>
          </a:p>
          <a:p>
            <a:pPr algn="l"/>
            <a:r>
              <a:rPr lang="en-US" sz="2000" dirty="0">
                <a:solidFill>
                  <a:schemeClr val="tx1"/>
                </a:solidFill>
              </a:rPr>
              <a:t>The elevation of   our structure = 10.65 m </a:t>
            </a:r>
          </a:p>
          <a:p>
            <a:pPr algn="l"/>
            <a:r>
              <a:rPr lang="en-US" sz="2000" dirty="0">
                <a:solidFill>
                  <a:schemeClr val="tx1"/>
                </a:solidFill>
              </a:rPr>
              <a:t>The required separation = 1065*2.54 \ 1524 = 1.78 cm</a:t>
            </a:r>
          </a:p>
          <a:p>
            <a:pPr algn="l"/>
            <a:r>
              <a:rPr lang="en-US" sz="2000" dirty="0">
                <a:solidFill>
                  <a:schemeClr val="tx1"/>
                </a:solidFill>
              </a:rPr>
              <a:t>Displacement from block A = 9.445 mm</a:t>
            </a:r>
          </a:p>
          <a:p>
            <a:pPr algn="l"/>
            <a:r>
              <a:rPr lang="en-US" sz="2000" dirty="0">
                <a:solidFill>
                  <a:schemeClr val="tx1"/>
                </a:solidFill>
              </a:rPr>
              <a:t>Displacement from block B = 8.399 mm </a:t>
            </a:r>
          </a:p>
          <a:p>
            <a:pPr algn="l"/>
            <a:r>
              <a:rPr lang="en-US" sz="2000" dirty="0">
                <a:solidFill>
                  <a:schemeClr val="tx1"/>
                </a:solidFill>
              </a:rPr>
              <a:t>Seismic joint = 1.78+0.9445 +.8399 = 3.5644</a:t>
            </a:r>
          </a:p>
          <a:p>
            <a:pPr algn="l"/>
            <a:r>
              <a:rPr lang="en-US" sz="2000" b="1" dirty="0">
                <a:solidFill>
                  <a:schemeClr val="tx1"/>
                </a:solidFill>
              </a:rPr>
              <a:t>So, we took it 4 cm.</a:t>
            </a:r>
            <a:endParaRPr lang="en-US" sz="2000" dirty="0">
              <a:solidFill>
                <a:schemeClr val="tx1"/>
              </a:solidFill>
            </a:endParaRPr>
          </a:p>
          <a:p>
            <a:pPr algn="l"/>
            <a:endParaRPr lang="en-US" sz="2000"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8346" y="2874890"/>
            <a:ext cx="5463654" cy="3972479"/>
          </a:xfrm>
          <a:prstGeom prst="rect">
            <a:avLst/>
          </a:prstGeom>
        </p:spPr>
      </p:pic>
    </p:spTree>
    <p:extLst>
      <p:ext uri="{BB962C8B-B14F-4D97-AF65-F5344CB8AC3E}">
        <p14:creationId xmlns:p14="http://schemas.microsoft.com/office/powerpoint/2010/main" val="60052650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167355"/>
            <a:ext cx="7766936" cy="843612"/>
          </a:xfrm>
        </p:spPr>
        <p:txBody>
          <a:bodyPr/>
          <a:lstStyle/>
          <a:p>
            <a:pPr algn="l"/>
            <a:r>
              <a:rPr lang="en-GB" sz="3600" dirty="0" smtClean="0">
                <a:solidFill>
                  <a:srgbClr val="7030A0"/>
                </a:solidFill>
              </a:rPr>
              <a:t>Dynamic design </a:t>
            </a:r>
            <a:r>
              <a:rPr lang="ar-SA" sz="3600" dirty="0" smtClean="0">
                <a:solidFill>
                  <a:srgbClr val="7030A0"/>
                </a:solidFill>
              </a:rPr>
              <a:t>–</a:t>
            </a:r>
            <a:r>
              <a:rPr lang="en-GB" sz="3600" dirty="0">
                <a:solidFill>
                  <a:srgbClr val="7030A0"/>
                </a:solidFill>
              </a:rPr>
              <a:t>D</a:t>
            </a:r>
            <a:r>
              <a:rPr lang="en-GB" sz="3600" dirty="0" smtClean="0">
                <a:solidFill>
                  <a:srgbClr val="7030A0"/>
                </a:solidFill>
              </a:rPr>
              <a:t>esign of beams </a:t>
            </a:r>
            <a:endParaRPr lang="en-US" sz="3600" dirty="0">
              <a:solidFill>
                <a:srgbClr val="7030A0"/>
              </a:solidFill>
            </a:endParaRPr>
          </a:p>
        </p:txBody>
      </p:sp>
      <p:sp>
        <p:nvSpPr>
          <p:cNvPr id="3" name="Subtitle 2"/>
          <p:cNvSpPr>
            <a:spLocks noGrp="1"/>
          </p:cNvSpPr>
          <p:nvPr>
            <p:ph type="subTitle" idx="1"/>
          </p:nvPr>
        </p:nvSpPr>
        <p:spPr/>
        <p:txBody>
          <a:bodyPr/>
          <a:lstStyle/>
          <a:p>
            <a:endParaRPr lang="en-US" dirty="0"/>
          </a:p>
        </p:txBody>
      </p:sp>
      <p:pic>
        <p:nvPicPr>
          <p:cNvPr id="4" name="Picture 3" descr="C:\Users\Loay\Desktop\modifications\Table 23  block A.PNG"/>
          <p:cNvPicPr/>
          <p:nvPr/>
        </p:nvPicPr>
        <p:blipFill>
          <a:blip r:embed="rId2">
            <a:extLst>
              <a:ext uri="{28A0092B-C50C-407E-A947-70E740481C1C}">
                <a14:useLocalDpi xmlns:a14="http://schemas.microsoft.com/office/drawing/2010/main" val="0"/>
              </a:ext>
            </a:extLst>
          </a:blip>
          <a:srcRect/>
          <a:stretch>
            <a:fillRect/>
          </a:stretch>
        </p:blipFill>
        <p:spPr bwMode="auto">
          <a:xfrm>
            <a:off x="1052512" y="1269241"/>
            <a:ext cx="4600575" cy="5049671"/>
          </a:xfrm>
          <a:prstGeom prst="rect">
            <a:avLst/>
          </a:prstGeom>
          <a:noFill/>
          <a:ln>
            <a:noFill/>
          </a:ln>
        </p:spPr>
      </p:pic>
      <p:pic>
        <p:nvPicPr>
          <p:cNvPr id="5" name="Picture 4" descr="C:\Users\Loay\Desktop\modifications\Table 23  block B.PNG"/>
          <p:cNvPicPr/>
          <p:nvPr/>
        </p:nvPicPr>
        <p:blipFill>
          <a:blip r:embed="rId3">
            <a:extLst>
              <a:ext uri="{28A0092B-C50C-407E-A947-70E740481C1C}">
                <a14:useLocalDpi xmlns:a14="http://schemas.microsoft.com/office/drawing/2010/main" val="0"/>
              </a:ext>
            </a:extLst>
          </a:blip>
          <a:srcRect/>
          <a:stretch>
            <a:fillRect/>
          </a:stretch>
        </p:blipFill>
        <p:spPr bwMode="auto">
          <a:xfrm>
            <a:off x="5827593" y="1269241"/>
            <a:ext cx="5459105" cy="5049671"/>
          </a:xfrm>
          <a:prstGeom prst="rect">
            <a:avLst/>
          </a:prstGeom>
          <a:noFill/>
          <a:ln>
            <a:noFill/>
          </a:ln>
        </p:spPr>
      </p:pic>
    </p:spTree>
    <p:extLst>
      <p:ext uri="{BB962C8B-B14F-4D97-AF65-F5344CB8AC3E}">
        <p14:creationId xmlns:p14="http://schemas.microsoft.com/office/powerpoint/2010/main" val="162864810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0209" y="276537"/>
            <a:ext cx="7766936" cy="843612"/>
          </a:xfrm>
        </p:spPr>
        <p:txBody>
          <a:bodyPr/>
          <a:lstStyle/>
          <a:p>
            <a:pPr algn="l"/>
            <a:r>
              <a:rPr lang="en-GB" sz="3600" dirty="0" smtClean="0">
                <a:solidFill>
                  <a:srgbClr val="7030A0"/>
                </a:solidFill>
              </a:rPr>
              <a:t>Dynamic design </a:t>
            </a:r>
            <a:r>
              <a:rPr lang="ar-SA" sz="3600" dirty="0" smtClean="0">
                <a:solidFill>
                  <a:srgbClr val="7030A0"/>
                </a:solidFill>
              </a:rPr>
              <a:t>–</a:t>
            </a:r>
            <a:r>
              <a:rPr lang="en-GB" sz="3600" dirty="0">
                <a:solidFill>
                  <a:srgbClr val="7030A0"/>
                </a:solidFill>
              </a:rPr>
              <a:t>D</a:t>
            </a:r>
            <a:r>
              <a:rPr lang="en-GB" sz="3600" dirty="0" smtClean="0">
                <a:solidFill>
                  <a:srgbClr val="7030A0"/>
                </a:solidFill>
              </a:rPr>
              <a:t>esign of Torsion And Shear </a:t>
            </a:r>
            <a:endParaRPr lang="en-US" sz="3600" dirty="0">
              <a:solidFill>
                <a:srgbClr val="7030A0"/>
              </a:solidFill>
            </a:endParaRPr>
          </a:p>
        </p:txBody>
      </p:sp>
      <p:pic>
        <p:nvPicPr>
          <p:cNvPr id="6" name="Picture 5" descr="C:\Users\Loay\Desktop\modifications\Table 24 block A.PNG"/>
          <p:cNvPicPr/>
          <p:nvPr/>
        </p:nvPicPr>
        <p:blipFill>
          <a:blip r:embed="rId2">
            <a:extLst>
              <a:ext uri="{28A0092B-C50C-407E-A947-70E740481C1C}">
                <a14:useLocalDpi xmlns:a14="http://schemas.microsoft.com/office/drawing/2010/main" val="0"/>
              </a:ext>
            </a:extLst>
          </a:blip>
          <a:srcRect/>
          <a:stretch>
            <a:fillRect/>
          </a:stretch>
        </p:blipFill>
        <p:spPr bwMode="auto">
          <a:xfrm>
            <a:off x="596378" y="1364776"/>
            <a:ext cx="4794488" cy="5049671"/>
          </a:xfrm>
          <a:prstGeom prst="rect">
            <a:avLst/>
          </a:prstGeom>
          <a:noFill/>
          <a:ln>
            <a:noFill/>
          </a:ln>
        </p:spPr>
      </p:pic>
      <p:pic>
        <p:nvPicPr>
          <p:cNvPr id="7" name="Picture 6" descr="C:\Users\Loay\Desktop\modifications\Table 24 block B.PNG"/>
          <p:cNvPicPr/>
          <p:nvPr/>
        </p:nvPicPr>
        <p:blipFill>
          <a:blip r:embed="rId3">
            <a:extLst>
              <a:ext uri="{28A0092B-C50C-407E-A947-70E740481C1C}">
                <a14:useLocalDpi xmlns:a14="http://schemas.microsoft.com/office/drawing/2010/main" val="0"/>
              </a:ext>
            </a:extLst>
          </a:blip>
          <a:srcRect/>
          <a:stretch>
            <a:fillRect/>
          </a:stretch>
        </p:blipFill>
        <p:spPr bwMode="auto">
          <a:xfrm>
            <a:off x="5390866" y="1364775"/>
            <a:ext cx="5254388" cy="5049671"/>
          </a:xfrm>
          <a:prstGeom prst="rect">
            <a:avLst/>
          </a:prstGeom>
          <a:noFill/>
          <a:ln>
            <a:noFill/>
          </a:ln>
        </p:spPr>
      </p:pic>
      <p:sp>
        <p:nvSpPr>
          <p:cNvPr id="9" name="Subtitle 8"/>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46578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804" y="261835"/>
            <a:ext cx="7766936" cy="980110"/>
          </a:xfrm>
        </p:spPr>
        <p:txBody>
          <a:bodyPr/>
          <a:lstStyle/>
          <a:p>
            <a:pPr algn="l"/>
            <a:r>
              <a:rPr lang="en-US" sz="4000" dirty="0"/>
              <a:t>Live load design value</a:t>
            </a:r>
          </a:p>
        </p:txBody>
      </p:sp>
      <p:sp>
        <p:nvSpPr>
          <p:cNvPr id="3" name="Subtitle 2"/>
          <p:cNvSpPr>
            <a:spLocks noGrp="1"/>
          </p:cNvSpPr>
          <p:nvPr>
            <p:ph type="subTitle" idx="1"/>
          </p:nvPr>
        </p:nvSpPr>
        <p:spPr>
          <a:xfrm>
            <a:off x="974804" y="1528549"/>
            <a:ext cx="7766936" cy="4544705"/>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The data was collected from secondary schools from seventh grade to twelve </a:t>
            </a:r>
            <a:r>
              <a:rPr lang="en-US" sz="2000" b="1" dirty="0" smtClean="0">
                <a:solidFill>
                  <a:schemeClr val="tx1"/>
                </a:solidFill>
                <a:latin typeface="Times New Roman" panose="02020603050405020304" pitchFamily="18" charset="0"/>
                <a:cs typeface="Times New Roman" panose="02020603050405020304" pitchFamily="18" charset="0"/>
              </a:rPr>
              <a:t>grade as follow example from case study : </a:t>
            </a:r>
          </a:p>
          <a:p>
            <a:pPr algn="l"/>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صورة 1" descr="3.PNG"/>
          <p:cNvPicPr/>
          <p:nvPr/>
        </p:nvPicPr>
        <p:blipFill>
          <a:blip r:embed="rId2">
            <a:extLst>
              <a:ext uri="{28A0092B-C50C-407E-A947-70E740481C1C}">
                <a14:useLocalDpi xmlns:a14="http://schemas.microsoft.com/office/drawing/2010/main" val="0"/>
              </a:ext>
            </a:extLst>
          </a:blip>
          <a:stretch>
            <a:fillRect/>
          </a:stretch>
        </p:blipFill>
        <p:spPr>
          <a:xfrm>
            <a:off x="1494779" y="2388358"/>
            <a:ext cx="7246961" cy="3016154"/>
          </a:xfrm>
          <a:prstGeom prst="rect">
            <a:avLst/>
          </a:prstGeom>
        </p:spPr>
      </p:pic>
    </p:spTree>
    <p:extLst>
      <p:ext uri="{BB962C8B-B14F-4D97-AF65-F5344CB8AC3E}">
        <p14:creationId xmlns:p14="http://schemas.microsoft.com/office/powerpoint/2010/main" val="415208052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beams </a:t>
            </a:r>
            <a:endParaRPr lang="en-US" sz="3200" dirty="0">
              <a:solidFill>
                <a:srgbClr val="7030A0"/>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4305"/>
            <a:ext cx="8002117" cy="39534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544" y="5147732"/>
            <a:ext cx="10638620" cy="157184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7898" y="843613"/>
            <a:ext cx="4314102" cy="2758074"/>
          </a:xfrm>
          <a:prstGeom prst="rect">
            <a:avLst/>
          </a:prstGeom>
        </p:spPr>
      </p:pic>
    </p:spTree>
    <p:extLst>
      <p:ext uri="{BB962C8B-B14F-4D97-AF65-F5344CB8AC3E}">
        <p14:creationId xmlns:p14="http://schemas.microsoft.com/office/powerpoint/2010/main" val="293699855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slab </a:t>
            </a:r>
            <a:endParaRPr lang="en-US" sz="3200" dirty="0">
              <a:solidFill>
                <a:srgbClr val="7030A0"/>
              </a:solidFill>
            </a:endParaRPr>
          </a:p>
        </p:txBody>
      </p:sp>
      <p:sp>
        <p:nvSpPr>
          <p:cNvPr id="3" name="Subtitle 2"/>
          <p:cNvSpPr>
            <a:spLocks noGrp="1"/>
          </p:cNvSpPr>
          <p:nvPr>
            <p:ph type="subTitle" idx="1"/>
          </p:nvPr>
        </p:nvSpPr>
        <p:spPr/>
        <p:txBody>
          <a:bodyPr/>
          <a:lstStyle/>
          <a:p>
            <a:endParaRPr lang="en-US" dirty="0"/>
          </a:p>
        </p:txBody>
      </p:sp>
      <p:pic>
        <p:nvPicPr>
          <p:cNvPr id="8" name="Picture 7" descr="C:\Users\Loay\Desktop\modifications\Table 25 block A.PNG"/>
          <p:cNvPicPr/>
          <p:nvPr/>
        </p:nvPicPr>
        <p:blipFill>
          <a:blip r:embed="rId2">
            <a:extLst>
              <a:ext uri="{28A0092B-C50C-407E-A947-70E740481C1C}">
                <a14:useLocalDpi xmlns:a14="http://schemas.microsoft.com/office/drawing/2010/main" val="0"/>
              </a:ext>
            </a:extLst>
          </a:blip>
          <a:srcRect/>
          <a:stretch>
            <a:fillRect/>
          </a:stretch>
        </p:blipFill>
        <p:spPr bwMode="auto">
          <a:xfrm>
            <a:off x="795931" y="1187356"/>
            <a:ext cx="4690469" cy="5377216"/>
          </a:xfrm>
          <a:prstGeom prst="rect">
            <a:avLst/>
          </a:prstGeom>
          <a:noFill/>
          <a:ln>
            <a:noFill/>
          </a:ln>
        </p:spPr>
      </p:pic>
      <p:pic>
        <p:nvPicPr>
          <p:cNvPr id="9" name="Picture 8" descr="C:\Users\Loay\Desktop\modifications\Table 25 block B.PNG"/>
          <p:cNvPicPr/>
          <p:nvPr/>
        </p:nvPicPr>
        <p:blipFill>
          <a:blip r:embed="rId3">
            <a:extLst>
              <a:ext uri="{28A0092B-C50C-407E-A947-70E740481C1C}">
                <a14:useLocalDpi xmlns:a14="http://schemas.microsoft.com/office/drawing/2010/main" val="0"/>
              </a:ext>
            </a:extLst>
          </a:blip>
          <a:srcRect/>
          <a:stretch>
            <a:fillRect/>
          </a:stretch>
        </p:blipFill>
        <p:spPr bwMode="auto">
          <a:xfrm>
            <a:off x="6073254" y="1187355"/>
            <a:ext cx="4667533" cy="5377217"/>
          </a:xfrm>
          <a:prstGeom prst="rect">
            <a:avLst/>
          </a:prstGeom>
          <a:noFill/>
          <a:ln>
            <a:noFill/>
          </a:ln>
        </p:spPr>
      </p:pic>
    </p:spTree>
    <p:extLst>
      <p:ext uri="{BB962C8B-B14F-4D97-AF65-F5344CB8AC3E}">
        <p14:creationId xmlns:p14="http://schemas.microsoft.com/office/powerpoint/2010/main" val="87644037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Columns  </a:t>
            </a:r>
            <a:endParaRPr lang="en-US" sz="3200" dirty="0">
              <a:solidFill>
                <a:srgbClr val="7030A0"/>
              </a:solidFill>
            </a:endParaRPr>
          </a:p>
        </p:txBody>
      </p:sp>
      <p:sp>
        <p:nvSpPr>
          <p:cNvPr id="3" name="Subtitle 2"/>
          <p:cNvSpPr>
            <a:spLocks noGrp="1"/>
          </p:cNvSpPr>
          <p:nvPr>
            <p:ph type="subTitle" idx="1"/>
          </p:nvPr>
        </p:nvSpPr>
        <p:spPr>
          <a:xfrm>
            <a:off x="1192854" y="2306470"/>
            <a:ext cx="7766936" cy="2568305"/>
          </a:xfrm>
        </p:spPr>
        <p:txBody>
          <a:bodyPr>
            <a:normAutofit fontScale="92500" lnSpcReduction="10000"/>
          </a:bodyPr>
          <a:lstStyle/>
          <a:p>
            <a:pPr algn="l"/>
            <a:r>
              <a:rPr lang="en-US" b="1" dirty="0">
                <a:solidFill>
                  <a:schemeClr val="tx1"/>
                </a:solidFill>
              </a:rPr>
              <a:t>Assume K = 1.0</a:t>
            </a:r>
          </a:p>
          <a:p>
            <a:pPr algn="l"/>
            <a:r>
              <a:rPr lang="en-US" b="1" dirty="0">
                <a:solidFill>
                  <a:schemeClr val="tx1"/>
                </a:solidFill>
              </a:rPr>
              <a:t>The clear column height, L</a:t>
            </a:r>
            <a:r>
              <a:rPr lang="en-US" b="1" baseline="-25000" dirty="0">
                <a:solidFill>
                  <a:schemeClr val="tx1"/>
                </a:solidFill>
              </a:rPr>
              <a:t>u</a:t>
            </a:r>
            <a:r>
              <a:rPr lang="en-US" b="1" dirty="0">
                <a:solidFill>
                  <a:schemeClr val="tx1"/>
                </a:solidFill>
              </a:rPr>
              <a:t> = 3.0 m</a:t>
            </a:r>
          </a:p>
          <a:p>
            <a:pPr algn="l"/>
            <a:r>
              <a:rPr lang="en-US" b="1" dirty="0">
                <a:solidFill>
                  <a:schemeClr val="tx1"/>
                </a:solidFill>
              </a:rPr>
              <a:t>The critical side, r= 0.3 * h = 0.3 * 0.3 =0.09</a:t>
            </a:r>
          </a:p>
          <a:p>
            <a:pPr algn="l"/>
            <a:r>
              <a:rPr lang="en-US" b="1" dirty="0">
                <a:solidFill>
                  <a:schemeClr val="tx1"/>
                </a:solidFill>
              </a:rPr>
              <a:t>The first term = 33.3</a:t>
            </a:r>
          </a:p>
          <a:p>
            <a:pPr algn="l"/>
            <a:r>
              <a:rPr lang="en-US" b="1" dirty="0">
                <a:solidFill>
                  <a:schemeClr val="tx1"/>
                </a:solidFill>
              </a:rPr>
              <a:t>M</a:t>
            </a:r>
            <a:r>
              <a:rPr lang="en-US" b="1" baseline="-25000" dirty="0">
                <a:solidFill>
                  <a:schemeClr val="tx1"/>
                </a:solidFill>
              </a:rPr>
              <a:t>1=</a:t>
            </a:r>
            <a:r>
              <a:rPr lang="en-US" b="1" dirty="0">
                <a:solidFill>
                  <a:schemeClr val="tx1"/>
                </a:solidFill>
              </a:rPr>
              <a:t>5.4KN, </a:t>
            </a:r>
            <a:r>
              <a:rPr lang="en-US" b="1" baseline="-25000" dirty="0">
                <a:solidFill>
                  <a:schemeClr val="tx1"/>
                </a:solidFill>
              </a:rPr>
              <a:t>and</a:t>
            </a:r>
            <a:r>
              <a:rPr lang="en-US" b="1" dirty="0">
                <a:solidFill>
                  <a:schemeClr val="tx1"/>
                </a:solidFill>
              </a:rPr>
              <a:t> M</a:t>
            </a:r>
            <a:r>
              <a:rPr lang="en-US" b="1" baseline="-25000" dirty="0">
                <a:solidFill>
                  <a:schemeClr val="tx1"/>
                </a:solidFill>
              </a:rPr>
              <a:t>2= </a:t>
            </a:r>
            <a:r>
              <a:rPr lang="en-US" b="1" dirty="0">
                <a:solidFill>
                  <a:schemeClr val="tx1"/>
                </a:solidFill>
              </a:rPr>
              <a:t>6</a:t>
            </a:r>
            <a:r>
              <a:rPr lang="en-US" b="1" baseline="-25000" dirty="0">
                <a:solidFill>
                  <a:schemeClr val="tx1"/>
                </a:solidFill>
              </a:rPr>
              <a:t> </a:t>
            </a:r>
            <a:r>
              <a:rPr lang="en-US" b="1" dirty="0">
                <a:solidFill>
                  <a:schemeClr val="tx1"/>
                </a:solidFill>
              </a:rPr>
              <a:t>KN</a:t>
            </a:r>
            <a:r>
              <a:rPr lang="en-US" b="1" baseline="-25000" dirty="0">
                <a:solidFill>
                  <a:schemeClr val="tx1"/>
                </a:solidFill>
              </a:rPr>
              <a:t>, </a:t>
            </a:r>
            <a:r>
              <a:rPr lang="en-US" b="1" dirty="0">
                <a:solidFill>
                  <a:schemeClr val="tx1"/>
                </a:solidFill>
              </a:rPr>
              <a:t>are very close to zero, so ignore them</a:t>
            </a:r>
          </a:p>
          <a:p>
            <a:pPr algn="l"/>
            <a:r>
              <a:rPr lang="en-US" b="1" dirty="0">
                <a:solidFill>
                  <a:schemeClr val="tx1"/>
                </a:solidFill>
              </a:rPr>
              <a:t>So 33.3 &lt; 34</a:t>
            </a:r>
          </a:p>
          <a:p>
            <a:pPr algn="l"/>
            <a:r>
              <a:rPr lang="en-US" b="1" dirty="0">
                <a:solidFill>
                  <a:schemeClr val="tx1"/>
                </a:solidFill>
              </a:rPr>
              <a:t>It is short column and braced</a:t>
            </a:r>
          </a:p>
          <a:p>
            <a:pPr algn="l"/>
            <a:endParaRPr lang="en-US" dirty="0"/>
          </a:p>
        </p:txBody>
      </p:sp>
      <p:pic>
        <p:nvPicPr>
          <p:cNvPr id="6" name="Picture 5" descr="C:\Users\Loay\Desktop\1.PNG"/>
          <p:cNvPicPr/>
          <p:nvPr/>
        </p:nvPicPr>
        <p:blipFill>
          <a:blip r:embed="rId2">
            <a:extLst>
              <a:ext uri="{28A0092B-C50C-407E-A947-70E740481C1C}">
                <a14:useLocalDpi xmlns:a14="http://schemas.microsoft.com/office/drawing/2010/main" val="0"/>
              </a:ext>
            </a:extLst>
          </a:blip>
          <a:srcRect/>
          <a:stretch>
            <a:fillRect/>
          </a:stretch>
        </p:blipFill>
        <p:spPr bwMode="auto">
          <a:xfrm>
            <a:off x="1192854" y="1022591"/>
            <a:ext cx="4484615" cy="1104900"/>
          </a:xfrm>
          <a:prstGeom prst="rect">
            <a:avLst/>
          </a:prstGeom>
          <a:noFill/>
          <a:ln>
            <a:noFill/>
          </a:ln>
        </p:spPr>
      </p:pic>
      <p:pic>
        <p:nvPicPr>
          <p:cNvPr id="7" name="Picture 6" descr="C:\Users\Loay\Desktop\123.PNG"/>
          <p:cNvPicPr/>
          <p:nvPr/>
        </p:nvPicPr>
        <p:blipFill>
          <a:blip r:embed="rId3">
            <a:extLst>
              <a:ext uri="{28A0092B-C50C-407E-A947-70E740481C1C}">
                <a14:useLocalDpi xmlns:a14="http://schemas.microsoft.com/office/drawing/2010/main" val="0"/>
              </a:ext>
            </a:extLst>
          </a:blip>
          <a:srcRect/>
          <a:stretch>
            <a:fillRect/>
          </a:stretch>
        </p:blipFill>
        <p:spPr bwMode="auto">
          <a:xfrm>
            <a:off x="8537024" y="1651243"/>
            <a:ext cx="3048000" cy="2952750"/>
          </a:xfrm>
          <a:prstGeom prst="rect">
            <a:avLst/>
          </a:prstGeom>
          <a:noFill/>
          <a:ln>
            <a:noFill/>
          </a:ln>
        </p:spPr>
      </p:pic>
      <p:pic>
        <p:nvPicPr>
          <p:cNvPr id="10" name="Picture 9" descr="C:\Users\Loay\Desktop\2.PNG"/>
          <p:cNvPicPr/>
          <p:nvPr/>
        </p:nvPicPr>
        <p:blipFill>
          <a:blip r:embed="rId4">
            <a:extLst>
              <a:ext uri="{28A0092B-C50C-407E-A947-70E740481C1C}">
                <a14:useLocalDpi xmlns:a14="http://schemas.microsoft.com/office/drawing/2010/main" val="0"/>
              </a:ext>
            </a:extLst>
          </a:blip>
          <a:srcRect/>
          <a:stretch>
            <a:fillRect/>
          </a:stretch>
        </p:blipFill>
        <p:spPr bwMode="auto">
          <a:xfrm>
            <a:off x="8427486" y="542579"/>
            <a:ext cx="3267075" cy="2038350"/>
          </a:xfrm>
          <a:prstGeom prst="rect">
            <a:avLst/>
          </a:prstGeom>
          <a:noFill/>
          <a:ln>
            <a:noFill/>
          </a:ln>
        </p:spPr>
      </p:pic>
      <p:sp>
        <p:nvSpPr>
          <p:cNvPr id="4" name="Down Arrow 3"/>
          <p:cNvSpPr/>
          <p:nvPr/>
        </p:nvSpPr>
        <p:spPr>
          <a:xfrm rot="2184323">
            <a:off x="10604310" y="1787857"/>
            <a:ext cx="573206" cy="14739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txBox="1">
            <a:spLocks/>
          </p:cNvSpPr>
          <p:nvPr/>
        </p:nvSpPr>
        <p:spPr>
          <a:xfrm>
            <a:off x="6091377" y="1213139"/>
            <a:ext cx="2192374" cy="1096899"/>
          </a:xfrm>
          <a:prstGeom prst="rect">
            <a:avLst/>
          </a:prstGeom>
        </p:spPr>
        <p:txBody>
          <a:bodyPr vert="horz" lIns="91440" tIns="45720" rIns="91440" bIns="45720" rtlCol="0" anchor="t">
            <a:normAutofit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dirty="0">
                <a:solidFill>
                  <a:srgbClr val="FF0000"/>
                </a:solidFill>
              </a:rPr>
              <a:t>So the capacity = 2557.31 KN &gt; </a:t>
            </a:r>
            <a:r>
              <a:rPr lang="en-US" dirty="0" err="1">
                <a:solidFill>
                  <a:srgbClr val="FF0000"/>
                </a:solidFill>
              </a:rPr>
              <a:t>P</a:t>
            </a:r>
            <a:r>
              <a:rPr lang="en-US" baseline="-25000" dirty="0" err="1">
                <a:solidFill>
                  <a:srgbClr val="FF0000"/>
                </a:solidFill>
              </a:rPr>
              <a:t>u</a:t>
            </a:r>
            <a:r>
              <a:rPr lang="en-US" baseline="-25000" dirty="0">
                <a:solidFill>
                  <a:srgbClr val="FF0000"/>
                </a:solidFill>
              </a:rPr>
              <a:t> </a:t>
            </a:r>
            <a:r>
              <a:rPr lang="en-US" dirty="0">
                <a:solidFill>
                  <a:srgbClr val="FF0000"/>
                </a:solidFill>
              </a:rPr>
              <a:t>in C30 </a:t>
            </a:r>
            <a:r>
              <a:rPr lang="en-US" dirty="0" smtClean="0">
                <a:solidFill>
                  <a:srgbClr val="FF0000"/>
                </a:solidFill>
              </a:rPr>
              <a:t>from sap 2000= </a:t>
            </a:r>
            <a:r>
              <a:rPr lang="en-US" dirty="0">
                <a:solidFill>
                  <a:srgbClr val="FF0000"/>
                </a:solidFill>
              </a:rPr>
              <a:t>1612 KN</a:t>
            </a:r>
          </a:p>
        </p:txBody>
      </p:sp>
      <p:pic>
        <p:nvPicPr>
          <p:cNvPr id="12" name="Picture 11"/>
          <p:cNvPicPr/>
          <p:nvPr/>
        </p:nvPicPr>
        <p:blipFill>
          <a:blip r:embed="rId5">
            <a:extLst>
              <a:ext uri="{28A0092B-C50C-407E-A947-70E740481C1C}">
                <a14:useLocalDpi xmlns:a14="http://schemas.microsoft.com/office/drawing/2010/main" val="0"/>
              </a:ext>
            </a:extLst>
          </a:blip>
          <a:stretch>
            <a:fillRect/>
          </a:stretch>
        </p:blipFill>
        <p:spPr>
          <a:xfrm>
            <a:off x="1610436" y="4874775"/>
            <a:ext cx="7820167" cy="1821993"/>
          </a:xfrm>
          <a:prstGeom prst="rect">
            <a:avLst/>
          </a:prstGeom>
        </p:spPr>
      </p:pic>
    </p:spTree>
    <p:extLst>
      <p:ext uri="{BB962C8B-B14F-4D97-AF65-F5344CB8AC3E}">
        <p14:creationId xmlns:p14="http://schemas.microsoft.com/office/powerpoint/2010/main" val="5747948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Columns  </a:t>
            </a:r>
            <a:endParaRPr lang="en-US" sz="3200" dirty="0">
              <a:solidFill>
                <a:srgbClr val="7030A0"/>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6643" y="843612"/>
            <a:ext cx="9141189" cy="6014388"/>
          </a:xfrm>
          <a:prstGeom prst="rect">
            <a:avLst/>
          </a:prstGeom>
        </p:spPr>
      </p:pic>
    </p:spTree>
    <p:extLst>
      <p:ext uri="{BB962C8B-B14F-4D97-AF65-F5344CB8AC3E}">
        <p14:creationId xmlns:p14="http://schemas.microsoft.com/office/powerpoint/2010/main" val="132140698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footings   </a:t>
            </a:r>
            <a:endParaRPr lang="en-US" sz="3200" dirty="0">
              <a:solidFill>
                <a:srgbClr val="7030A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70088" y="843612"/>
            <a:ext cx="5732145" cy="414972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70088" y="4993337"/>
            <a:ext cx="5732145" cy="1720215"/>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6502232" y="843612"/>
            <a:ext cx="5732145" cy="4629150"/>
          </a:xfrm>
          <a:prstGeom prst="rect">
            <a:avLst/>
          </a:prstGeom>
        </p:spPr>
      </p:pic>
    </p:spTree>
    <p:extLst>
      <p:ext uri="{BB962C8B-B14F-4D97-AF65-F5344CB8AC3E}">
        <p14:creationId xmlns:p14="http://schemas.microsoft.com/office/powerpoint/2010/main" val="37331968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footings   </a:t>
            </a:r>
            <a:endParaRPr lang="en-US" sz="3200" dirty="0">
              <a:solidFill>
                <a:srgbClr val="7030A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45074"/>
            <a:ext cx="6211167" cy="507753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1167" y="1476002"/>
            <a:ext cx="5782482" cy="4315427"/>
          </a:xfrm>
          <a:prstGeom prst="rect">
            <a:avLst/>
          </a:prstGeom>
        </p:spPr>
      </p:pic>
    </p:spTree>
    <p:extLst>
      <p:ext uri="{BB962C8B-B14F-4D97-AF65-F5344CB8AC3E}">
        <p14:creationId xmlns:p14="http://schemas.microsoft.com/office/powerpoint/2010/main" val="184484576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Shear walls    </a:t>
            </a:r>
            <a:endParaRPr lang="en-US" sz="3200" dirty="0">
              <a:solidFill>
                <a:srgbClr val="7030A0"/>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555845" y="871067"/>
            <a:ext cx="5732145" cy="1517015"/>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745793" y="2541353"/>
            <a:ext cx="6209646" cy="3837569"/>
          </a:xfrm>
          <a:prstGeom prst="rect">
            <a:avLst/>
          </a:prstGeom>
        </p:spPr>
      </p:pic>
      <p:sp>
        <p:nvSpPr>
          <p:cNvPr id="9" name="Subtitle 2"/>
          <p:cNvSpPr>
            <a:spLocks noGrp="1"/>
          </p:cNvSpPr>
          <p:nvPr>
            <p:ph type="subTitle" idx="1"/>
          </p:nvPr>
        </p:nvSpPr>
        <p:spPr>
          <a:xfrm>
            <a:off x="114680" y="2541353"/>
            <a:ext cx="5317129" cy="4186993"/>
          </a:xfrm>
        </p:spPr>
        <p:txBody>
          <a:bodyPr>
            <a:normAutofit fontScale="85000" lnSpcReduction="20000"/>
          </a:bodyPr>
          <a:lstStyle/>
          <a:p>
            <a:pPr algn="l"/>
            <a:r>
              <a:rPr lang="en-US" b="1" dirty="0">
                <a:solidFill>
                  <a:schemeClr val="tx1"/>
                </a:solidFill>
              </a:rPr>
              <a:t>M</a:t>
            </a:r>
            <a:r>
              <a:rPr lang="en-US" b="1" baseline="-25000" dirty="0">
                <a:solidFill>
                  <a:schemeClr val="tx1"/>
                </a:solidFill>
              </a:rPr>
              <a:t>u</a:t>
            </a:r>
            <a:r>
              <a:rPr lang="en-US" b="1" dirty="0">
                <a:solidFill>
                  <a:schemeClr val="tx1"/>
                </a:solidFill>
              </a:rPr>
              <a:t> = M</a:t>
            </a:r>
            <a:r>
              <a:rPr lang="en-US" b="1" baseline="-25000" dirty="0">
                <a:solidFill>
                  <a:schemeClr val="tx1"/>
                </a:solidFill>
              </a:rPr>
              <a:t>2</a:t>
            </a:r>
            <a:r>
              <a:rPr lang="en-US" b="1" dirty="0">
                <a:solidFill>
                  <a:schemeClr val="tx1"/>
                </a:solidFill>
              </a:rPr>
              <a:t> = 4073.6 </a:t>
            </a:r>
            <a:r>
              <a:rPr lang="en-US" b="1" dirty="0" err="1">
                <a:solidFill>
                  <a:schemeClr val="tx1"/>
                </a:solidFill>
              </a:rPr>
              <a:t>KN.m</a:t>
            </a:r>
            <a:r>
              <a:rPr lang="en-US" b="1" dirty="0">
                <a:solidFill>
                  <a:schemeClr val="tx1"/>
                </a:solidFill>
              </a:rPr>
              <a:t> (The maximum value from left and right side to be more conservative).</a:t>
            </a:r>
          </a:p>
          <a:p>
            <a:pPr algn="l"/>
            <a:r>
              <a:rPr lang="en-US" b="1" dirty="0">
                <a:solidFill>
                  <a:schemeClr val="tx1"/>
                </a:solidFill>
              </a:rPr>
              <a:t>V</a:t>
            </a:r>
            <a:r>
              <a:rPr lang="en-US" b="1" baseline="-25000" dirty="0">
                <a:solidFill>
                  <a:schemeClr val="tx1"/>
                </a:solidFill>
              </a:rPr>
              <a:t>u</a:t>
            </a:r>
            <a:r>
              <a:rPr lang="en-US" b="1" dirty="0">
                <a:solidFill>
                  <a:schemeClr val="tx1"/>
                </a:solidFill>
              </a:rPr>
              <a:t> = Force in direction 1 = 724 KN (The maximum value from left and right side to be more conservative).</a:t>
            </a:r>
          </a:p>
          <a:p>
            <a:pPr algn="l"/>
            <a:r>
              <a:rPr lang="en-US" b="1" dirty="0">
                <a:solidFill>
                  <a:schemeClr val="tx1"/>
                </a:solidFill>
              </a:rPr>
              <a:t>Then, we calculated the shear and moment capacities based on the assumptions above: </a:t>
            </a:r>
          </a:p>
          <a:p>
            <a:pPr algn="l"/>
            <a:r>
              <a:rPr lang="en-US" b="1" dirty="0" err="1">
                <a:solidFill>
                  <a:schemeClr val="tx1"/>
                </a:solidFill>
              </a:rPr>
              <a:t>ϕVc</a:t>
            </a:r>
            <a:r>
              <a:rPr lang="en-US" b="1" dirty="0">
                <a:solidFill>
                  <a:schemeClr val="tx1"/>
                </a:solidFill>
              </a:rPr>
              <a:t> = (0.75*(1/6)*</a:t>
            </a:r>
            <a:r>
              <a:rPr lang="en-US" b="1" i="1" dirty="0">
                <a:solidFill>
                  <a:schemeClr val="tx1"/>
                </a:solidFill>
              </a:rPr>
              <a:t> √24</a:t>
            </a:r>
            <a:r>
              <a:rPr lang="en-US" b="1" dirty="0">
                <a:solidFill>
                  <a:schemeClr val="tx1"/>
                </a:solidFill>
              </a:rPr>
              <a:t>* 300*5040)/1000 = 926 KN </a:t>
            </a:r>
          </a:p>
          <a:p>
            <a:pPr algn="l"/>
            <a:r>
              <a:rPr lang="en-US" b="1" dirty="0" err="1">
                <a:solidFill>
                  <a:schemeClr val="tx1"/>
                </a:solidFill>
              </a:rPr>
              <a:t>ϕMn</a:t>
            </a:r>
            <a:r>
              <a:rPr lang="en-US" b="1" dirty="0">
                <a:solidFill>
                  <a:schemeClr val="tx1"/>
                </a:solidFill>
              </a:rPr>
              <a:t> = ϕ*As*</a:t>
            </a:r>
            <a:r>
              <a:rPr lang="en-US" b="1" dirty="0" err="1">
                <a:solidFill>
                  <a:schemeClr val="tx1"/>
                </a:solidFill>
              </a:rPr>
              <a:t>Fy</a:t>
            </a:r>
            <a:r>
              <a:rPr lang="en-US" b="1" dirty="0">
                <a:solidFill>
                  <a:schemeClr val="tx1"/>
                </a:solidFill>
              </a:rPr>
              <a:t>*(d-a/2)</a:t>
            </a:r>
          </a:p>
          <a:p>
            <a:pPr algn="l"/>
            <a:r>
              <a:rPr lang="en-US" b="1" dirty="0">
                <a:solidFill>
                  <a:schemeClr val="tx1"/>
                </a:solidFill>
              </a:rPr>
              <a:t>As = ρ*b*d = 0.0025*300*5040 = 3780 mm2</a:t>
            </a:r>
          </a:p>
          <a:p>
            <a:pPr algn="l"/>
            <a:r>
              <a:rPr lang="en-US" b="1" dirty="0" err="1">
                <a:solidFill>
                  <a:schemeClr val="tx1"/>
                </a:solidFill>
              </a:rPr>
              <a:t>Fy</a:t>
            </a:r>
            <a:r>
              <a:rPr lang="en-US" b="1" dirty="0">
                <a:solidFill>
                  <a:schemeClr val="tx1"/>
                </a:solidFill>
              </a:rPr>
              <a:t> = 420 </a:t>
            </a:r>
            <a:r>
              <a:rPr lang="en-US" b="1" dirty="0" err="1">
                <a:solidFill>
                  <a:schemeClr val="tx1"/>
                </a:solidFill>
              </a:rPr>
              <a:t>Mpa</a:t>
            </a:r>
            <a:r>
              <a:rPr lang="en-US" b="1" dirty="0">
                <a:solidFill>
                  <a:schemeClr val="tx1"/>
                </a:solidFill>
              </a:rPr>
              <a:t>                Fc = 24 </a:t>
            </a:r>
            <a:r>
              <a:rPr lang="en-US" b="1" dirty="0" err="1">
                <a:solidFill>
                  <a:schemeClr val="tx1"/>
                </a:solidFill>
              </a:rPr>
              <a:t>Mpa</a:t>
            </a:r>
            <a:endParaRPr lang="en-US" b="1" dirty="0">
              <a:solidFill>
                <a:schemeClr val="tx1"/>
              </a:solidFill>
            </a:endParaRPr>
          </a:p>
          <a:p>
            <a:pPr algn="l"/>
            <a:r>
              <a:rPr lang="en-US" b="1" dirty="0">
                <a:solidFill>
                  <a:schemeClr val="tx1"/>
                </a:solidFill>
              </a:rPr>
              <a:t>a = (As*</a:t>
            </a:r>
            <a:r>
              <a:rPr lang="en-US" b="1" dirty="0" err="1">
                <a:solidFill>
                  <a:schemeClr val="tx1"/>
                </a:solidFill>
              </a:rPr>
              <a:t>Fy</a:t>
            </a:r>
            <a:r>
              <a:rPr lang="en-US" b="1" dirty="0">
                <a:solidFill>
                  <a:schemeClr val="tx1"/>
                </a:solidFill>
              </a:rPr>
              <a:t>)/ (0.85*Fc*b) = (3780*420)/ (0.85*24*300) = 260 mm</a:t>
            </a:r>
          </a:p>
          <a:p>
            <a:pPr algn="l"/>
            <a:r>
              <a:rPr lang="en-US" b="1" dirty="0">
                <a:solidFill>
                  <a:schemeClr val="tx1"/>
                </a:solidFill>
              </a:rPr>
              <a:t>Then, </a:t>
            </a:r>
            <a:r>
              <a:rPr lang="en-US" b="1" dirty="0" err="1">
                <a:solidFill>
                  <a:schemeClr val="tx1"/>
                </a:solidFill>
              </a:rPr>
              <a:t>ϕMn</a:t>
            </a:r>
            <a:r>
              <a:rPr lang="en-US" b="1" dirty="0">
                <a:solidFill>
                  <a:schemeClr val="tx1"/>
                </a:solidFill>
              </a:rPr>
              <a:t> = (0.9*3780*420*(5040-260/2))/1000000 = 7015.6 </a:t>
            </a:r>
            <a:r>
              <a:rPr lang="en-US" b="1" dirty="0" err="1">
                <a:solidFill>
                  <a:schemeClr val="tx1"/>
                </a:solidFill>
              </a:rPr>
              <a:t>KN.m</a:t>
            </a:r>
            <a:endParaRPr lang="en-US" b="1" dirty="0">
              <a:solidFill>
                <a:schemeClr val="tx1"/>
              </a:solidFill>
            </a:endParaRPr>
          </a:p>
          <a:p>
            <a:pPr algn="l"/>
            <a:r>
              <a:rPr lang="en-US" b="1" dirty="0">
                <a:solidFill>
                  <a:schemeClr val="tx1"/>
                </a:solidFill>
              </a:rPr>
              <a:t>Mu &lt; </a:t>
            </a:r>
            <a:r>
              <a:rPr lang="en-US" b="1" dirty="0" err="1">
                <a:solidFill>
                  <a:schemeClr val="tx1"/>
                </a:solidFill>
              </a:rPr>
              <a:t>ϕMn</a:t>
            </a:r>
            <a:r>
              <a:rPr lang="en-US" b="1" dirty="0">
                <a:solidFill>
                  <a:schemeClr val="tx1"/>
                </a:solidFill>
              </a:rPr>
              <a:t> and Vu &lt; </a:t>
            </a:r>
            <a:r>
              <a:rPr lang="en-US" b="1" dirty="0" err="1">
                <a:solidFill>
                  <a:schemeClr val="tx1"/>
                </a:solidFill>
              </a:rPr>
              <a:t>ϕVc</a:t>
            </a:r>
            <a:r>
              <a:rPr lang="en-US" b="1" dirty="0">
                <a:solidFill>
                  <a:schemeClr val="tx1"/>
                </a:solidFill>
              </a:rPr>
              <a:t> </a:t>
            </a:r>
          </a:p>
          <a:p>
            <a:pPr algn="l"/>
            <a:endParaRPr lang="en-US" b="1" dirty="0">
              <a:solidFill>
                <a:schemeClr val="tx1"/>
              </a:solidFill>
            </a:endParaRPr>
          </a:p>
        </p:txBody>
      </p:sp>
    </p:spTree>
    <p:extLst>
      <p:ext uri="{BB962C8B-B14F-4D97-AF65-F5344CB8AC3E}">
        <p14:creationId xmlns:p14="http://schemas.microsoft.com/office/powerpoint/2010/main" val="78734181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0"/>
            <a:ext cx="7766936" cy="843612"/>
          </a:xfrm>
        </p:spPr>
        <p:txBody>
          <a:bodyPr/>
          <a:lstStyle/>
          <a:p>
            <a:pPr algn="l"/>
            <a:r>
              <a:rPr lang="en-GB" sz="3200" dirty="0" smtClean="0">
                <a:solidFill>
                  <a:srgbClr val="7030A0"/>
                </a:solidFill>
              </a:rPr>
              <a:t>Dynamic design – Design of Shear walls    </a:t>
            </a:r>
            <a:endParaRPr lang="en-US" sz="3200" dirty="0">
              <a:solidFill>
                <a:srgbClr val="7030A0"/>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2359"/>
            <a:ext cx="12192000" cy="3460709"/>
          </a:xfrm>
          <a:prstGeom prst="rect">
            <a:avLst/>
          </a:prstGeom>
        </p:spPr>
      </p:pic>
    </p:spTree>
    <p:extLst>
      <p:ext uri="{BB962C8B-B14F-4D97-AF65-F5344CB8AC3E}">
        <p14:creationId xmlns:p14="http://schemas.microsoft.com/office/powerpoint/2010/main" val="23456731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088" y="232012"/>
            <a:ext cx="7766936" cy="843612"/>
          </a:xfrm>
        </p:spPr>
        <p:txBody>
          <a:bodyPr/>
          <a:lstStyle/>
          <a:p>
            <a:pPr algn="l"/>
            <a:r>
              <a:rPr lang="en-GB" sz="3200" dirty="0" smtClean="0">
                <a:solidFill>
                  <a:srgbClr val="FF0000"/>
                </a:solidFill>
              </a:rPr>
              <a:t>Dynamic design – Design of </a:t>
            </a:r>
            <a:r>
              <a:rPr lang="en-US" sz="3200" dirty="0" smtClean="0">
                <a:solidFill>
                  <a:srgbClr val="FF0000"/>
                </a:solidFill>
              </a:rPr>
              <a:t> </a:t>
            </a:r>
            <a:r>
              <a:rPr lang="en-US" sz="3200" dirty="0">
                <a:solidFill>
                  <a:srgbClr val="FF0000"/>
                </a:solidFill>
              </a:rPr>
              <a:t>shear wall footing </a:t>
            </a:r>
          </a:p>
        </p:txBody>
      </p:sp>
      <p:sp>
        <p:nvSpPr>
          <p:cNvPr id="3" name="Subtitle 2"/>
          <p:cNvSpPr>
            <a:spLocks noGrp="1"/>
          </p:cNvSpPr>
          <p:nvPr>
            <p:ph type="subTitle" idx="1"/>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5837" y="1368546"/>
            <a:ext cx="7830643" cy="5048955"/>
          </a:xfrm>
          <a:prstGeom prst="rect">
            <a:avLst/>
          </a:prstGeom>
        </p:spPr>
      </p:pic>
    </p:spTree>
    <p:extLst>
      <p:ext uri="{BB962C8B-B14F-4D97-AF65-F5344CB8AC3E}">
        <p14:creationId xmlns:p14="http://schemas.microsoft.com/office/powerpoint/2010/main" val="227040059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0"/>
            <a:ext cx="8564981" cy="884554"/>
          </a:xfrm>
        </p:spPr>
        <p:txBody>
          <a:bodyPr/>
          <a:lstStyle/>
          <a:p>
            <a:pPr algn="l"/>
            <a:r>
              <a:rPr lang="en-GB" sz="4400" dirty="0" smtClean="0">
                <a:solidFill>
                  <a:srgbClr val="7030A0"/>
                </a:solidFill>
              </a:rPr>
              <a:t>Design of flat plate system </a:t>
            </a:r>
            <a:endParaRPr lang="en-US" sz="4400" dirty="0">
              <a:solidFill>
                <a:srgbClr val="7030A0"/>
              </a:solidFill>
            </a:endParaRPr>
          </a:p>
        </p:txBody>
      </p:sp>
      <p:sp>
        <p:nvSpPr>
          <p:cNvPr id="3" name="Subtitle 2"/>
          <p:cNvSpPr>
            <a:spLocks noGrp="1"/>
          </p:cNvSpPr>
          <p:nvPr>
            <p:ph type="subTitle" idx="1"/>
          </p:nvPr>
        </p:nvSpPr>
        <p:spPr>
          <a:xfrm>
            <a:off x="538075" y="1234295"/>
            <a:ext cx="7766936" cy="4722125"/>
          </a:xfrm>
        </p:spPr>
        <p:txBody>
          <a:bodyPr/>
          <a:lstStyle/>
          <a:p>
            <a:pPr algn="l"/>
            <a:r>
              <a:rPr lang="en-US" b="1" dirty="0">
                <a:solidFill>
                  <a:srgbClr val="FF0000"/>
                </a:solidFill>
              </a:rPr>
              <a:t>Advantages of Flat plate </a:t>
            </a:r>
            <a:r>
              <a:rPr lang="en-US" b="1" dirty="0" smtClean="0">
                <a:solidFill>
                  <a:srgbClr val="FF0000"/>
                </a:solidFill>
              </a:rPr>
              <a:t>system:</a:t>
            </a:r>
          </a:p>
          <a:p>
            <a:pPr marL="342900" indent="-342900" algn="l">
              <a:buAutoNum type="arabicPeriod"/>
            </a:pPr>
            <a:r>
              <a:rPr lang="en-US" b="1" dirty="0" smtClean="0">
                <a:solidFill>
                  <a:schemeClr val="tx1"/>
                </a:solidFill>
              </a:rPr>
              <a:t>Flexibility </a:t>
            </a:r>
            <a:r>
              <a:rPr lang="en-US" b="1" dirty="0">
                <a:solidFill>
                  <a:schemeClr val="tx1"/>
                </a:solidFill>
              </a:rPr>
              <a:t>in room </a:t>
            </a:r>
            <a:r>
              <a:rPr lang="en-US" b="1" dirty="0" smtClean="0">
                <a:solidFill>
                  <a:schemeClr val="tx1"/>
                </a:solidFill>
              </a:rPr>
              <a:t>layout</a:t>
            </a:r>
          </a:p>
          <a:p>
            <a:pPr marL="342900" indent="-342900" algn="l">
              <a:buAutoNum type="arabicPeriod"/>
            </a:pPr>
            <a:r>
              <a:rPr lang="en-US" b="1" dirty="0" smtClean="0">
                <a:solidFill>
                  <a:schemeClr val="tx1"/>
                </a:solidFill>
              </a:rPr>
              <a:t>Reinforcement </a:t>
            </a:r>
            <a:r>
              <a:rPr lang="en-US" b="1" dirty="0">
                <a:solidFill>
                  <a:schemeClr val="tx1"/>
                </a:solidFill>
              </a:rPr>
              <a:t>placement is </a:t>
            </a:r>
            <a:r>
              <a:rPr lang="en-US" b="1" dirty="0" smtClean="0">
                <a:solidFill>
                  <a:schemeClr val="tx1"/>
                </a:solidFill>
              </a:rPr>
              <a:t>easier</a:t>
            </a:r>
          </a:p>
          <a:p>
            <a:pPr marL="342900" indent="-342900" algn="l">
              <a:buAutoNum type="arabicPeriod"/>
            </a:pPr>
            <a:r>
              <a:rPr lang="en-US" b="1" dirty="0" smtClean="0">
                <a:solidFill>
                  <a:schemeClr val="tx1"/>
                </a:solidFill>
              </a:rPr>
              <a:t>Ease </a:t>
            </a:r>
            <a:r>
              <a:rPr lang="en-US" b="1" dirty="0">
                <a:solidFill>
                  <a:schemeClr val="tx1"/>
                </a:solidFill>
              </a:rPr>
              <a:t>of Framework </a:t>
            </a:r>
            <a:r>
              <a:rPr lang="en-US" b="1" dirty="0" smtClean="0">
                <a:solidFill>
                  <a:schemeClr val="tx1"/>
                </a:solidFill>
              </a:rPr>
              <a:t>installation</a:t>
            </a:r>
          </a:p>
          <a:p>
            <a:pPr marL="342900" indent="-342900" algn="l">
              <a:buAutoNum type="arabicPeriod"/>
            </a:pPr>
            <a:r>
              <a:rPr lang="en-US" b="1" dirty="0" smtClean="0">
                <a:solidFill>
                  <a:schemeClr val="tx1"/>
                </a:solidFill>
              </a:rPr>
              <a:t>Building </a:t>
            </a:r>
            <a:r>
              <a:rPr lang="en-US" b="1" dirty="0">
                <a:solidFill>
                  <a:schemeClr val="tx1"/>
                </a:solidFill>
              </a:rPr>
              <a:t>height can be </a:t>
            </a:r>
            <a:r>
              <a:rPr lang="en-US" b="1" dirty="0" smtClean="0">
                <a:solidFill>
                  <a:schemeClr val="tx1"/>
                </a:solidFill>
              </a:rPr>
              <a:t>reduced: As </a:t>
            </a:r>
            <a:r>
              <a:rPr lang="en-US" b="1" dirty="0">
                <a:solidFill>
                  <a:schemeClr val="tx1"/>
                </a:solidFill>
              </a:rPr>
              <a:t>no beam is used, </a:t>
            </a:r>
            <a:endParaRPr lang="en-US" b="1" dirty="0" smtClean="0">
              <a:solidFill>
                <a:schemeClr val="tx1"/>
              </a:solidFill>
            </a:endParaRPr>
          </a:p>
          <a:p>
            <a:pPr algn="l"/>
            <a:r>
              <a:rPr lang="en-US" b="1" dirty="0" smtClean="0">
                <a:solidFill>
                  <a:schemeClr val="tx1"/>
                </a:solidFill>
              </a:rPr>
              <a:t>floor </a:t>
            </a:r>
            <a:r>
              <a:rPr lang="en-US" b="1" dirty="0">
                <a:solidFill>
                  <a:schemeClr val="tx1"/>
                </a:solidFill>
              </a:rPr>
              <a:t>height can be reduced and consequently the building </a:t>
            </a:r>
            <a:endParaRPr lang="en-US" b="1" dirty="0" smtClean="0">
              <a:solidFill>
                <a:schemeClr val="tx1"/>
              </a:solidFill>
            </a:endParaRPr>
          </a:p>
          <a:p>
            <a:pPr algn="l"/>
            <a:r>
              <a:rPr lang="en-US" b="1" dirty="0" smtClean="0">
                <a:solidFill>
                  <a:schemeClr val="tx1"/>
                </a:solidFill>
              </a:rPr>
              <a:t>height </a:t>
            </a:r>
            <a:r>
              <a:rPr lang="en-US" b="1" dirty="0">
                <a:solidFill>
                  <a:schemeClr val="tx1"/>
                </a:solidFill>
              </a:rPr>
              <a:t>will be </a:t>
            </a:r>
            <a:r>
              <a:rPr lang="en-US" b="1" dirty="0" smtClean="0">
                <a:solidFill>
                  <a:schemeClr val="tx1"/>
                </a:solidFill>
              </a:rPr>
              <a:t>reduced. Approximately </a:t>
            </a:r>
            <a:r>
              <a:rPr lang="en-US" b="1" dirty="0">
                <a:solidFill>
                  <a:schemeClr val="tx1"/>
                </a:solidFill>
              </a:rPr>
              <a:t>10% in the </a:t>
            </a:r>
            <a:r>
              <a:rPr lang="en-US" b="1" dirty="0" smtClean="0">
                <a:solidFill>
                  <a:schemeClr val="tx1"/>
                </a:solidFill>
              </a:rPr>
              <a:t>vertical</a:t>
            </a:r>
          </a:p>
          <a:p>
            <a:pPr algn="l"/>
            <a:r>
              <a:rPr lang="en-US" b="1" dirty="0" smtClean="0">
                <a:solidFill>
                  <a:schemeClr val="tx1"/>
                </a:solidFill>
              </a:rPr>
              <a:t> </a:t>
            </a:r>
            <a:r>
              <a:rPr lang="en-US" b="1" dirty="0">
                <a:solidFill>
                  <a:schemeClr val="tx1"/>
                </a:solidFill>
              </a:rPr>
              <a:t>member could be </a:t>
            </a:r>
            <a:r>
              <a:rPr lang="en-US" b="1" dirty="0" smtClean="0">
                <a:solidFill>
                  <a:schemeClr val="tx1"/>
                </a:solidFill>
              </a:rPr>
              <a:t>saved Foundation load </a:t>
            </a:r>
            <a:r>
              <a:rPr lang="en-US" b="1" dirty="0">
                <a:solidFill>
                  <a:schemeClr val="tx1"/>
                </a:solidFill>
              </a:rPr>
              <a:t>will also </a:t>
            </a:r>
            <a:r>
              <a:rPr lang="en-US" b="1" dirty="0" smtClean="0">
                <a:solidFill>
                  <a:schemeClr val="tx1"/>
                </a:solidFill>
              </a:rPr>
              <a:t>reduce.</a:t>
            </a:r>
          </a:p>
          <a:p>
            <a:pPr algn="l"/>
            <a:r>
              <a:rPr lang="en-US" b="1" dirty="0" smtClean="0">
                <a:solidFill>
                  <a:schemeClr val="accent2"/>
                </a:solidFill>
              </a:rPr>
              <a:t>5. </a:t>
            </a:r>
            <a:r>
              <a:rPr lang="en-US" b="1" dirty="0" smtClean="0">
                <a:solidFill>
                  <a:schemeClr val="tx1"/>
                </a:solidFill>
              </a:rPr>
              <a:t>Less </a:t>
            </a:r>
            <a:r>
              <a:rPr lang="en-US" b="1" dirty="0">
                <a:solidFill>
                  <a:schemeClr val="tx1"/>
                </a:solidFill>
              </a:rPr>
              <a:t>construction time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7463" y="442277"/>
            <a:ext cx="4344537" cy="16097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0" y="2372436"/>
            <a:ext cx="5080000" cy="3810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0602" y="4476750"/>
            <a:ext cx="2857500" cy="2381250"/>
          </a:xfrm>
          <a:prstGeom prst="rect">
            <a:avLst/>
          </a:prstGeom>
        </p:spPr>
      </p:pic>
    </p:spTree>
    <p:extLst>
      <p:ext uri="{BB962C8B-B14F-4D97-AF65-F5344CB8AC3E}">
        <p14:creationId xmlns:p14="http://schemas.microsoft.com/office/powerpoint/2010/main" val="1487428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589" y="343722"/>
            <a:ext cx="7766936" cy="775394"/>
          </a:xfrm>
        </p:spPr>
        <p:txBody>
          <a:bodyPr/>
          <a:lstStyle/>
          <a:p>
            <a:pPr algn="l"/>
            <a:r>
              <a:rPr lang="en-GB" sz="4000" dirty="0" smtClean="0"/>
              <a:t>Data analysis </a:t>
            </a:r>
            <a:endParaRPr lang="en-US" sz="4000" dirty="0"/>
          </a:p>
        </p:txBody>
      </p:sp>
      <p:sp>
        <p:nvSpPr>
          <p:cNvPr id="3" name="Subtitle 2"/>
          <p:cNvSpPr>
            <a:spLocks noGrp="1"/>
          </p:cNvSpPr>
          <p:nvPr>
            <p:ph type="subTitle" idx="1"/>
          </p:nvPr>
        </p:nvSpPr>
        <p:spPr>
          <a:xfrm>
            <a:off x="592667" y="1214651"/>
            <a:ext cx="7766936" cy="5008728"/>
          </a:xfrm>
        </p:spPr>
        <p:txBody>
          <a:bodyPr/>
          <a:lstStyle/>
          <a:p>
            <a:pPr algn="l"/>
            <a:r>
              <a:rPr lang="en-US" sz="2000" b="1" dirty="0">
                <a:solidFill>
                  <a:schemeClr val="tx1"/>
                </a:solidFill>
                <a:latin typeface="Times New Roman" panose="02020603050405020304" pitchFamily="18" charset="0"/>
                <a:cs typeface="Times New Roman" panose="02020603050405020304" pitchFamily="18" charset="0"/>
              </a:rPr>
              <a:t>The average weight of the chair and tables were 5 kg and 20 kg respectively, and it was taken from the </a:t>
            </a:r>
            <a:r>
              <a:rPr lang="en-US" sz="2000" b="1" dirty="0" smtClean="0">
                <a:solidFill>
                  <a:schemeClr val="tx1"/>
                </a:solidFill>
                <a:latin typeface="Times New Roman" panose="02020603050405020304" pitchFamily="18" charset="0"/>
                <a:cs typeface="Times New Roman" panose="02020603050405020304" pitchFamily="18" charset="0"/>
              </a:rPr>
              <a:t>field study , </a:t>
            </a:r>
            <a:r>
              <a:rPr lang="en-US" sz="2000" b="1" dirty="0">
                <a:solidFill>
                  <a:schemeClr val="tx1"/>
                </a:solidFill>
                <a:latin typeface="Times New Roman" panose="02020603050405020304" pitchFamily="18" charset="0"/>
                <a:cs typeface="Times New Roman" panose="02020603050405020304" pitchFamily="18" charset="0"/>
              </a:rPr>
              <a:t>The average weight of bag was measured in a school and it was about 4 kg. </a:t>
            </a:r>
            <a:endParaRPr lang="en-US" sz="2000" b="1" dirty="0" smtClean="0">
              <a:solidFill>
                <a:schemeClr val="tx1"/>
              </a:solidFill>
              <a:latin typeface="Times New Roman" panose="02020603050405020304" pitchFamily="18" charset="0"/>
              <a:cs typeface="Times New Roman" panose="02020603050405020304" pitchFamily="18" charset="0"/>
            </a:endParaRPr>
          </a:p>
          <a:p>
            <a:pPr algn="l"/>
            <a:endParaRPr lang="en-US" sz="2000" b="1" dirty="0" smtClean="0">
              <a:solidFill>
                <a:schemeClr val="tx1"/>
              </a:solidFill>
              <a:latin typeface="Times New Roman" panose="02020603050405020304" pitchFamily="18" charset="0"/>
              <a:cs typeface="Times New Roman" panose="02020603050405020304" pitchFamily="18" charset="0"/>
            </a:endParaRPr>
          </a:p>
          <a:p>
            <a:pPr algn="l"/>
            <a:r>
              <a:rPr lang="en-US" sz="2000" b="1" dirty="0" smtClean="0">
                <a:solidFill>
                  <a:schemeClr val="tx1"/>
                </a:solidFill>
                <a:latin typeface="Times New Roman" panose="02020603050405020304" pitchFamily="18" charset="0"/>
                <a:cs typeface="Times New Roman" panose="02020603050405020304" pitchFamily="18" charset="0"/>
              </a:rPr>
              <a:t>we </a:t>
            </a:r>
            <a:r>
              <a:rPr lang="en-US" sz="2000" b="1" dirty="0">
                <a:solidFill>
                  <a:schemeClr val="tx1"/>
                </a:solidFill>
                <a:latin typeface="Times New Roman" panose="02020603050405020304" pitchFamily="18" charset="0"/>
                <a:cs typeface="Times New Roman" panose="02020603050405020304" pitchFamily="18" charset="0"/>
              </a:rPr>
              <a:t>went to a group of schools and measured the weights of a sample of about 180 students, after that we did a frequency distribution and took the 95 </a:t>
            </a:r>
            <a:r>
              <a:rPr lang="en-US" sz="2000" b="1" baseline="30000" dirty="0" err="1">
                <a:solidFill>
                  <a:schemeClr val="tx1"/>
                </a:solidFill>
                <a:latin typeface="Times New Roman" panose="02020603050405020304" pitchFamily="18" charset="0"/>
                <a:cs typeface="Times New Roman" panose="02020603050405020304" pitchFamily="18" charset="0"/>
              </a:rPr>
              <a:t>th</a:t>
            </a:r>
            <a:r>
              <a:rPr lang="en-US" sz="2000" b="1" dirty="0">
                <a:solidFill>
                  <a:schemeClr val="tx1"/>
                </a:solidFill>
                <a:latin typeface="Times New Roman" panose="02020603050405020304" pitchFamily="18" charset="0"/>
                <a:cs typeface="Times New Roman" panose="02020603050405020304" pitchFamily="18" charset="0"/>
              </a:rPr>
              <a:t> percentile value of the weight for each grade to use it in finding the live load in the classrooms, as follows.</a:t>
            </a:r>
          </a:p>
          <a:p>
            <a:pPr algn="l"/>
            <a:endParaRPr lang="en-US" sz="2000" b="1" dirty="0" smtClean="0">
              <a:solidFill>
                <a:schemeClr val="tx1"/>
              </a:solidFill>
              <a:latin typeface="Times New Roman" panose="02020603050405020304" pitchFamily="18" charset="0"/>
              <a:cs typeface="Times New Roman" panose="02020603050405020304" pitchFamily="18" charset="0"/>
            </a:endParaRPr>
          </a:p>
          <a:p>
            <a:pPr algn="l"/>
            <a:endParaRPr lang="en-US" sz="20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5708" y="4155562"/>
            <a:ext cx="6026292" cy="2702438"/>
          </a:xfrm>
          <a:prstGeom prst="rect">
            <a:avLst/>
          </a:prstGeom>
        </p:spPr>
      </p:pic>
    </p:spTree>
    <p:extLst>
      <p:ext uri="{BB962C8B-B14F-4D97-AF65-F5344CB8AC3E}">
        <p14:creationId xmlns:p14="http://schemas.microsoft.com/office/powerpoint/2010/main" val="14095120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0"/>
            <a:ext cx="8564981" cy="884554"/>
          </a:xfrm>
        </p:spPr>
        <p:txBody>
          <a:bodyPr/>
          <a:lstStyle/>
          <a:p>
            <a:pPr algn="l"/>
            <a:r>
              <a:rPr lang="en-GB" sz="4400" dirty="0" smtClean="0">
                <a:solidFill>
                  <a:srgbClr val="7030A0"/>
                </a:solidFill>
              </a:rPr>
              <a:t>Design of flat plate system </a:t>
            </a:r>
            <a:endParaRPr lang="en-US" sz="4400" dirty="0">
              <a:solidFill>
                <a:srgbClr val="7030A0"/>
              </a:solidFill>
            </a:endParaRPr>
          </a:p>
        </p:txBody>
      </p:sp>
      <p:sp>
        <p:nvSpPr>
          <p:cNvPr id="3" name="Subtitle 2"/>
          <p:cNvSpPr>
            <a:spLocks noGrp="1"/>
          </p:cNvSpPr>
          <p:nvPr>
            <p:ph type="subTitle" idx="1"/>
          </p:nvPr>
        </p:nvSpPr>
        <p:spPr>
          <a:xfrm>
            <a:off x="709022" y="1561841"/>
            <a:ext cx="7766936" cy="4722125"/>
          </a:xfrm>
        </p:spPr>
        <p:txBody>
          <a:bodyPr/>
          <a:lstStyle/>
          <a:p>
            <a:pPr algn="l"/>
            <a:endParaRPr lang="en-GB" b="1" dirty="0" smtClean="0">
              <a:solidFill>
                <a:schemeClr val="tx1"/>
              </a:solidFill>
            </a:endParaRPr>
          </a:p>
          <a:p>
            <a:pPr algn="l"/>
            <a:r>
              <a:rPr lang="en-GB" b="1" dirty="0" smtClean="0">
                <a:solidFill>
                  <a:schemeClr val="tx1"/>
                </a:solidFill>
              </a:rPr>
              <a:t>Actually</a:t>
            </a:r>
            <a:r>
              <a:rPr lang="en-GB" b="1" dirty="0">
                <a:solidFill>
                  <a:schemeClr val="tx1"/>
                </a:solidFill>
              </a:rPr>
              <a:t>, we did not use a preliminary slab thickness table or any code to determine the suitable thickness but we used the same models for block A and B in SAP2000 software and deleted the beams except the exterior beams and adjusted the slab modifiers. Then, we started changing the thickness taking into consideration the deflection, punching shear and bending capacity for slab until we ended up with a thickness of 25 cm but we were needed to chance the compressive strength of concrete from 24 </a:t>
            </a:r>
            <a:r>
              <a:rPr lang="en-GB" b="1" dirty="0" err="1">
                <a:solidFill>
                  <a:schemeClr val="tx1"/>
                </a:solidFill>
              </a:rPr>
              <a:t>MPa</a:t>
            </a:r>
            <a:r>
              <a:rPr lang="en-GB" b="1" dirty="0">
                <a:solidFill>
                  <a:schemeClr val="tx1"/>
                </a:solidFill>
              </a:rPr>
              <a:t> to 28 </a:t>
            </a:r>
            <a:r>
              <a:rPr lang="en-GB" b="1" dirty="0" err="1">
                <a:solidFill>
                  <a:schemeClr val="tx1"/>
                </a:solidFill>
              </a:rPr>
              <a:t>MPa</a:t>
            </a:r>
            <a:r>
              <a:rPr lang="en-GB" b="1" dirty="0">
                <a:solidFill>
                  <a:schemeClr val="tx1"/>
                </a:solidFill>
              </a:rPr>
              <a:t> to satisfy the deflection limitations.</a:t>
            </a:r>
            <a:endParaRPr lang="en-US" b="1" dirty="0">
              <a:solidFill>
                <a:schemeClr val="tx1"/>
              </a:solidFill>
            </a:endParaRPr>
          </a:p>
          <a:p>
            <a:pPr algn="l"/>
            <a:endParaRPr lang="en-US" b="1" dirty="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0" y="0"/>
            <a:ext cx="3810000" cy="32861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9317" y="4332065"/>
            <a:ext cx="2192882" cy="223891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7910" y="4489065"/>
            <a:ext cx="2169994" cy="2081917"/>
          </a:xfrm>
          <a:prstGeom prst="rect">
            <a:avLst/>
          </a:prstGeom>
        </p:spPr>
      </p:pic>
    </p:spTree>
    <p:extLst>
      <p:ext uri="{BB962C8B-B14F-4D97-AF65-F5344CB8AC3E}">
        <p14:creationId xmlns:p14="http://schemas.microsoft.com/office/powerpoint/2010/main" val="334324985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677287"/>
            <a:ext cx="8564981" cy="884554"/>
          </a:xfrm>
        </p:spPr>
        <p:txBody>
          <a:bodyPr/>
          <a:lstStyle/>
          <a:p>
            <a:pPr algn="l"/>
            <a:r>
              <a:rPr lang="en-GB" sz="2800" dirty="0" smtClean="0">
                <a:solidFill>
                  <a:srgbClr val="7030A0"/>
                </a:solidFill>
              </a:rPr>
              <a:t>Design of flat plate system : </a:t>
            </a:r>
            <a:r>
              <a:rPr lang="en-US" sz="2800" dirty="0" smtClean="0">
                <a:solidFill>
                  <a:schemeClr val="tx1"/>
                </a:solidFill>
              </a:rPr>
              <a:t>Additional </a:t>
            </a:r>
            <a:r>
              <a:rPr lang="en-US" sz="2800" dirty="0">
                <a:solidFill>
                  <a:schemeClr val="tx1"/>
                </a:solidFill>
              </a:rPr>
              <a:t>design checks ( punching and moment design) </a:t>
            </a:r>
            <a:r>
              <a:rPr lang="en-US" sz="2800" dirty="0"/>
              <a:t/>
            </a:r>
            <a:br>
              <a:rPr lang="en-US" sz="2800" dirty="0"/>
            </a:br>
            <a:endParaRPr lang="en-US" sz="2800" dirty="0">
              <a:solidFill>
                <a:srgbClr val="7030A0"/>
              </a:solidFill>
            </a:endParaRP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108044" y="1561841"/>
                <a:ext cx="7766936" cy="4722125"/>
              </a:xfrm>
            </p:spPr>
            <p:txBody>
              <a:bodyPr>
                <a:normAutofit lnSpcReduction="10000"/>
              </a:bodyPr>
              <a:lstStyle/>
              <a:p>
                <a:pPr algn="l"/>
                <a:endParaRPr lang="en-GB" b="1" dirty="0" smtClean="0">
                  <a:solidFill>
                    <a:schemeClr val="tx1"/>
                  </a:solidFill>
                </a:endParaRPr>
              </a:p>
              <a:p>
                <a:pPr algn="l"/>
                <a:r>
                  <a:rPr lang="en-GB" i="1" dirty="0" smtClean="0">
                    <a:solidFill>
                      <a:srgbClr val="FF0000"/>
                    </a:solidFill>
                  </a:rPr>
                  <a:t>Check for deflection:</a:t>
                </a:r>
                <a:endParaRPr lang="en-US" i="1" dirty="0">
                  <a:solidFill>
                    <a:srgbClr val="FF0000"/>
                  </a:solidFill>
                </a:endParaRPr>
              </a:p>
              <a:p>
                <a:pPr algn="l"/>
                <a:r>
                  <a:rPr lang="en-US" dirty="0">
                    <a:solidFill>
                      <a:schemeClr val="tx1"/>
                    </a:solidFill>
                  </a:rPr>
                  <a:t>The maximum live load deflection in the structure = 1.4 mm and the maximum deflection from dead and superimposed dead load =12.4 mm thus, ∆L =13.8 mm </a:t>
                </a:r>
              </a:p>
              <a:p>
                <a:pPr algn="l"/>
                <a:r>
                  <a:rPr lang="en-US" dirty="0">
                    <a:solidFill>
                      <a:schemeClr val="tx1"/>
                    </a:solidFill>
                  </a:rPr>
                  <a:t>Allowable deflection from service load:</a:t>
                </a:r>
              </a:p>
              <a:p>
                <a:pPr algn="l"/>
                <a:r>
                  <a:rPr lang="en-US" dirty="0">
                    <a:solidFill>
                      <a:schemeClr val="tx1"/>
                    </a:solidFill>
                  </a:rPr>
                  <a:t>∆L ≤ </a:t>
                </a:r>
                <a14:m>
                  <m:oMath xmlns:m="http://schemas.openxmlformats.org/officeDocument/2006/math">
                    <m:f>
                      <m:fPr>
                        <m:ctrlPr>
                          <a:rPr lang="en-US" i="1">
                            <a:solidFill>
                              <a:schemeClr val="tx1"/>
                            </a:solidFill>
                            <a:latin typeface="Cambria Math" panose="02040503050406030204" pitchFamily="18" charset="0"/>
                          </a:rPr>
                        </m:ctrlPr>
                      </m:fPr>
                      <m:num>
                        <m:r>
                          <a:rPr lang="en-US" b="0" i="1">
                            <a:solidFill>
                              <a:schemeClr val="tx1"/>
                            </a:solidFill>
                            <a:latin typeface="Cambria Math" panose="02040503050406030204" pitchFamily="18" charset="0"/>
                          </a:rPr>
                          <m:t>𝑙</m:t>
                        </m:r>
                      </m:num>
                      <m:den>
                        <m:r>
                          <a:rPr lang="en-US" b="0" i="1">
                            <a:solidFill>
                              <a:schemeClr val="tx1"/>
                            </a:solidFill>
                            <a:latin typeface="Cambria Math" panose="02040503050406030204" pitchFamily="18" charset="0"/>
                          </a:rPr>
                          <m:t>360</m:t>
                        </m:r>
                      </m:den>
                    </m:f>
                  </m:oMath>
                </a14:m>
                <a:r>
                  <a:rPr lang="en-US" dirty="0">
                    <a:solidFill>
                      <a:schemeClr val="tx1"/>
                    </a:solidFill>
                  </a:rPr>
                  <a:t> = </a:t>
                </a:r>
                <a14:m>
                  <m:oMath xmlns:m="http://schemas.openxmlformats.org/officeDocument/2006/math">
                    <m:f>
                      <m:fPr>
                        <m:ctrlPr>
                          <a:rPr lang="en-US" i="1">
                            <a:solidFill>
                              <a:schemeClr val="tx1"/>
                            </a:solidFill>
                            <a:latin typeface="Cambria Math" panose="02040503050406030204" pitchFamily="18" charset="0"/>
                          </a:rPr>
                        </m:ctrlPr>
                      </m:fPr>
                      <m:num>
                        <m:r>
                          <a:rPr lang="en-US" b="0" i="1">
                            <a:solidFill>
                              <a:schemeClr val="tx1"/>
                            </a:solidFill>
                            <a:latin typeface="Cambria Math" panose="02040503050406030204" pitchFamily="18" charset="0"/>
                          </a:rPr>
                          <m:t>6000</m:t>
                        </m:r>
                      </m:num>
                      <m:den>
                        <m:r>
                          <a:rPr lang="en-US" b="0" i="1">
                            <a:solidFill>
                              <a:schemeClr val="tx1"/>
                            </a:solidFill>
                            <a:latin typeface="Cambria Math" panose="02040503050406030204" pitchFamily="18" charset="0"/>
                          </a:rPr>
                          <m:t>360</m:t>
                        </m:r>
                      </m:den>
                    </m:f>
                  </m:oMath>
                </a14:m>
                <a:r>
                  <a:rPr lang="en-US" dirty="0">
                    <a:solidFill>
                      <a:schemeClr val="tx1"/>
                    </a:solidFill>
                  </a:rPr>
                  <a:t> = 15 mm </a:t>
                </a:r>
                <a:r>
                  <a:rPr lang="en-US" dirty="0">
                    <a:solidFill>
                      <a:schemeClr val="tx1"/>
                    </a:solidFill>
                    <a:sym typeface="Wingdings" panose="05000000000000000000" pitchFamily="2" charset="2"/>
                  </a:rPr>
                  <a:t></a:t>
                </a:r>
                <a:r>
                  <a:rPr lang="en-US" dirty="0">
                    <a:solidFill>
                      <a:schemeClr val="tx1"/>
                    </a:solidFill>
                  </a:rPr>
                  <a:t>since Allowable less than maximum deflection … Check is Ok</a:t>
                </a:r>
              </a:p>
              <a:p>
                <a:pPr algn="l"/>
                <a:r>
                  <a:rPr lang="en-US" dirty="0">
                    <a:solidFill>
                      <a:schemeClr val="tx1"/>
                    </a:solidFill>
                  </a:rPr>
                  <a:t>From long term deflection, the maximum deflection = 1.4+2*12.4 = 26.2 mm </a:t>
                </a:r>
              </a:p>
              <a:p>
                <a:pPr algn="l"/>
                <a:r>
                  <a:rPr lang="en-US" dirty="0">
                    <a:solidFill>
                      <a:schemeClr val="tx1"/>
                    </a:solidFill>
                  </a:rPr>
                  <a:t> </a:t>
                </a:r>
              </a:p>
              <a:p>
                <a:pPr algn="l"/>
                <a:r>
                  <a:rPr lang="en-US" dirty="0">
                    <a:solidFill>
                      <a:schemeClr val="tx1"/>
                    </a:solidFill>
                  </a:rPr>
                  <a:t>∆S ≤ </a:t>
                </a:r>
                <a14:m>
                  <m:oMath xmlns:m="http://schemas.openxmlformats.org/officeDocument/2006/math">
                    <m:f>
                      <m:fPr>
                        <m:ctrlPr>
                          <a:rPr lang="en-US" i="1">
                            <a:solidFill>
                              <a:schemeClr val="tx1"/>
                            </a:solidFill>
                            <a:latin typeface="Cambria Math" panose="02040503050406030204" pitchFamily="18" charset="0"/>
                          </a:rPr>
                        </m:ctrlPr>
                      </m:fPr>
                      <m:num>
                        <m:r>
                          <a:rPr lang="en-US" b="0" i="1">
                            <a:solidFill>
                              <a:schemeClr val="tx1"/>
                            </a:solidFill>
                            <a:latin typeface="Cambria Math" panose="02040503050406030204" pitchFamily="18" charset="0"/>
                          </a:rPr>
                          <m:t>𝑙</m:t>
                        </m:r>
                      </m:num>
                      <m:den>
                        <m:r>
                          <a:rPr lang="en-US" b="0" i="1">
                            <a:solidFill>
                              <a:schemeClr val="tx1"/>
                            </a:solidFill>
                            <a:latin typeface="Cambria Math" panose="02040503050406030204" pitchFamily="18" charset="0"/>
                          </a:rPr>
                          <m:t>240</m:t>
                        </m:r>
                      </m:den>
                    </m:f>
                  </m:oMath>
                </a14:m>
                <a:r>
                  <a:rPr lang="en-US" dirty="0">
                    <a:solidFill>
                      <a:schemeClr val="tx1"/>
                    </a:solidFill>
                  </a:rPr>
                  <a:t> = </a:t>
                </a:r>
                <a14:m>
                  <m:oMath xmlns:m="http://schemas.openxmlformats.org/officeDocument/2006/math">
                    <m:f>
                      <m:fPr>
                        <m:ctrlPr>
                          <a:rPr lang="en-US" i="1">
                            <a:solidFill>
                              <a:schemeClr val="tx1"/>
                            </a:solidFill>
                            <a:latin typeface="Cambria Math" panose="02040503050406030204" pitchFamily="18" charset="0"/>
                          </a:rPr>
                        </m:ctrlPr>
                      </m:fPr>
                      <m:num>
                        <m:r>
                          <a:rPr lang="en-US" b="0" i="1">
                            <a:solidFill>
                              <a:schemeClr val="tx1"/>
                            </a:solidFill>
                            <a:latin typeface="Cambria Math" panose="02040503050406030204" pitchFamily="18" charset="0"/>
                          </a:rPr>
                          <m:t>6000</m:t>
                        </m:r>
                      </m:num>
                      <m:den>
                        <m:r>
                          <a:rPr lang="en-US" b="0" i="1">
                            <a:solidFill>
                              <a:schemeClr val="tx1"/>
                            </a:solidFill>
                            <a:latin typeface="Cambria Math" panose="02040503050406030204" pitchFamily="18" charset="0"/>
                          </a:rPr>
                          <m:t>240</m:t>
                        </m:r>
                      </m:den>
                    </m:f>
                  </m:oMath>
                </a14:m>
                <a:r>
                  <a:rPr lang="en-US" dirty="0">
                    <a:solidFill>
                      <a:schemeClr val="tx1"/>
                    </a:solidFill>
                  </a:rPr>
                  <a:t> = 25 mm </a:t>
                </a:r>
                <a:r>
                  <a:rPr lang="en-US" dirty="0">
                    <a:solidFill>
                      <a:schemeClr val="tx1"/>
                    </a:solidFill>
                    <a:sym typeface="Wingdings" panose="05000000000000000000" pitchFamily="2" charset="2"/>
                  </a:rPr>
                  <a:t></a:t>
                </a:r>
                <a:r>
                  <a:rPr lang="en-US" dirty="0">
                    <a:solidFill>
                      <a:schemeClr val="tx1"/>
                    </a:solidFill>
                  </a:rPr>
                  <a:t>since it is close to the deflection limit on this load case is rarely to happen, we accepted this check.</a:t>
                </a:r>
              </a:p>
              <a:p>
                <a:pPr algn="l"/>
                <a:endParaRPr lang="en-US" b="1"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108044" y="1561841"/>
                <a:ext cx="7766936" cy="4722125"/>
              </a:xfrm>
              <a:blipFill rotWithShape="0">
                <a:blip r:embed="rId2"/>
                <a:stretch>
                  <a:fillRect l="-706"/>
                </a:stretch>
              </a:blipFill>
            </p:spPr>
            <p:txBody>
              <a:bodyPr/>
              <a:lstStyle/>
              <a:p>
                <a:r>
                  <a:rPr lang="en-US">
                    <a:noFill/>
                  </a:rPr>
                  <a:t> </a:t>
                </a:r>
              </a:p>
            </p:txBody>
          </p:sp>
        </mc:Fallback>
      </mc:AlternateContent>
    </p:spTree>
    <p:extLst>
      <p:ext uri="{BB962C8B-B14F-4D97-AF65-F5344CB8AC3E}">
        <p14:creationId xmlns:p14="http://schemas.microsoft.com/office/powerpoint/2010/main" val="292915077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677287"/>
            <a:ext cx="8564981" cy="884554"/>
          </a:xfrm>
        </p:spPr>
        <p:txBody>
          <a:bodyPr/>
          <a:lstStyle/>
          <a:p>
            <a:pPr algn="l"/>
            <a:r>
              <a:rPr lang="en-GB" sz="2800" dirty="0" smtClean="0">
                <a:solidFill>
                  <a:srgbClr val="7030A0"/>
                </a:solidFill>
              </a:rPr>
              <a:t>Design of flat plate system : </a:t>
            </a:r>
            <a:r>
              <a:rPr lang="en-US" sz="2800" dirty="0" smtClean="0">
                <a:solidFill>
                  <a:schemeClr val="tx1"/>
                </a:solidFill>
              </a:rPr>
              <a:t>Additional </a:t>
            </a:r>
            <a:r>
              <a:rPr lang="en-US" sz="2800" dirty="0">
                <a:solidFill>
                  <a:schemeClr val="tx1"/>
                </a:solidFill>
              </a:rPr>
              <a:t>design checks ( punching and moment design) </a:t>
            </a:r>
            <a:r>
              <a:rPr lang="en-US" sz="2800" dirty="0"/>
              <a:t/>
            </a:r>
            <a:br>
              <a:rPr lang="en-US" sz="2800" dirty="0"/>
            </a:br>
            <a:endParaRPr lang="en-US" sz="2800" dirty="0">
              <a:solidFill>
                <a:srgbClr val="7030A0"/>
              </a:solidFill>
            </a:endParaRPr>
          </a:p>
        </p:txBody>
      </p:sp>
      <p:sp>
        <p:nvSpPr>
          <p:cNvPr id="3" name="Subtitle 2"/>
          <p:cNvSpPr>
            <a:spLocks noGrp="1"/>
          </p:cNvSpPr>
          <p:nvPr>
            <p:ph type="subTitle" idx="1"/>
          </p:nvPr>
        </p:nvSpPr>
        <p:spPr>
          <a:xfrm>
            <a:off x="463362" y="1262038"/>
            <a:ext cx="7766936" cy="4722125"/>
          </a:xfrm>
        </p:spPr>
        <p:txBody>
          <a:bodyPr>
            <a:normAutofit/>
          </a:bodyPr>
          <a:lstStyle/>
          <a:p>
            <a:pPr algn="l"/>
            <a:r>
              <a:rPr lang="en-US" b="1" dirty="0">
                <a:solidFill>
                  <a:srgbClr val="FF0000"/>
                </a:solidFill>
              </a:rPr>
              <a:t>Check for punching shear in flat plate system with thickness of 25 cm </a:t>
            </a:r>
            <a:endParaRPr lang="en-US" b="1" dirty="0" smtClean="0">
              <a:solidFill>
                <a:srgbClr val="FF0000"/>
              </a:solidFill>
            </a:endParaRPr>
          </a:p>
          <a:p>
            <a:pPr algn="l"/>
            <a:r>
              <a:rPr lang="en-US" b="1" dirty="0" smtClean="0">
                <a:solidFill>
                  <a:srgbClr val="FF0000"/>
                </a:solidFill>
              </a:rPr>
              <a:t>Section </a:t>
            </a:r>
            <a:r>
              <a:rPr lang="en-US" b="1" dirty="0">
                <a:solidFill>
                  <a:srgbClr val="FF0000"/>
                </a:solidFill>
              </a:rPr>
              <a:t>8.4.2.3.1 in ACI  states: </a:t>
            </a:r>
            <a:r>
              <a:rPr lang="en-US" b="1" dirty="0">
                <a:solidFill>
                  <a:schemeClr val="tx1"/>
                </a:solidFill>
              </a:rPr>
              <a:t>“If gravity load, wind, earthquake, or other effects cause a transfer of moment between the slab and column, a fraction of </a:t>
            </a:r>
            <a:r>
              <a:rPr lang="en-US" b="1" dirty="0" err="1">
                <a:solidFill>
                  <a:schemeClr val="tx1"/>
                </a:solidFill>
              </a:rPr>
              <a:t>M</a:t>
            </a:r>
            <a:r>
              <a:rPr lang="en-US" b="1" baseline="-25000" dirty="0" err="1">
                <a:solidFill>
                  <a:schemeClr val="tx1"/>
                </a:solidFill>
              </a:rPr>
              <a:t>sc</a:t>
            </a:r>
            <a:r>
              <a:rPr lang="en-US" b="1" dirty="0">
                <a:solidFill>
                  <a:schemeClr val="tx1"/>
                </a:solidFill>
              </a:rPr>
              <a:t>, the factored slab moment resisted by the column at a joint, shall be transferred by flexure in accordance with 8.4.2.3.2 through 8.4.2.3.5.” Later on, section 8.4.3.2.6 states: “The fraction of </a:t>
            </a:r>
            <a:r>
              <a:rPr lang="en-US" b="1" dirty="0" err="1">
                <a:solidFill>
                  <a:schemeClr val="tx1"/>
                </a:solidFill>
              </a:rPr>
              <a:t>M</a:t>
            </a:r>
            <a:r>
              <a:rPr lang="en-US" b="1" baseline="-25000" dirty="0" err="1">
                <a:solidFill>
                  <a:schemeClr val="tx1"/>
                </a:solidFill>
              </a:rPr>
              <a:t>sc</a:t>
            </a:r>
            <a:r>
              <a:rPr lang="en-US" b="1" dirty="0">
                <a:solidFill>
                  <a:schemeClr val="tx1"/>
                </a:solidFill>
              </a:rPr>
              <a:t> not calculated to be resisted by flexure shall be assumed to be resisted by eccentricity of shear in accordance with 8.4.4.2.”</a:t>
            </a:r>
          </a:p>
          <a:p>
            <a:pPr algn="l"/>
            <a:r>
              <a:rPr lang="en-US" b="1" dirty="0">
                <a:solidFill>
                  <a:srgbClr val="FF0000"/>
                </a:solidFill>
              </a:rPr>
              <a:t>Sections 8.4.2.3.2 through 8.4.2.3.5 </a:t>
            </a:r>
            <a:r>
              <a:rPr lang="en-US" b="1" dirty="0">
                <a:solidFill>
                  <a:schemeClr val="tx1"/>
                </a:solidFill>
              </a:rPr>
              <a:t>address the development and proportioning of the </a:t>
            </a:r>
            <a:r>
              <a:rPr lang="en-US" b="1" dirty="0" err="1">
                <a:solidFill>
                  <a:schemeClr val="tx1"/>
                </a:solidFill>
              </a:rPr>
              <a:t>M</a:t>
            </a:r>
            <a:r>
              <a:rPr lang="en-US" b="1" baseline="-25000" dirty="0" err="1">
                <a:solidFill>
                  <a:schemeClr val="tx1"/>
                </a:solidFill>
              </a:rPr>
              <a:t>sc</a:t>
            </a:r>
            <a:r>
              <a:rPr lang="en-US" b="1" dirty="0">
                <a:solidFill>
                  <a:schemeClr val="tx1"/>
                </a:solidFill>
              </a:rPr>
              <a:t> force as applied flexural and shear forces originating from the factored slab moment. The distribution of shear stress at the critical perimeter might then follow a pattern as depicted in Figure 53.</a:t>
            </a:r>
          </a:p>
          <a:p>
            <a:pPr algn="l"/>
            <a:endParaRPr lang="en-GB" b="1" dirty="0" smtClean="0">
              <a:solidFill>
                <a:schemeClr val="tx1"/>
              </a:solidFill>
            </a:endParaRPr>
          </a:p>
        </p:txBody>
      </p:sp>
      <p:pic>
        <p:nvPicPr>
          <p:cNvPr id="4" name="Picture 3" descr="C:\Users\Loay\Desktop\3456.PNG"/>
          <p:cNvPicPr/>
          <p:nvPr/>
        </p:nvPicPr>
        <p:blipFill>
          <a:blip r:embed="rId2">
            <a:extLst>
              <a:ext uri="{28A0092B-C50C-407E-A947-70E740481C1C}">
                <a14:useLocalDpi xmlns:a14="http://schemas.microsoft.com/office/drawing/2010/main" val="0"/>
              </a:ext>
            </a:extLst>
          </a:blip>
          <a:srcRect/>
          <a:stretch>
            <a:fillRect/>
          </a:stretch>
        </p:blipFill>
        <p:spPr bwMode="auto">
          <a:xfrm>
            <a:off x="7353300" y="4867275"/>
            <a:ext cx="4838700" cy="1990725"/>
          </a:xfrm>
          <a:prstGeom prst="rect">
            <a:avLst/>
          </a:prstGeom>
          <a:noFill/>
          <a:ln>
            <a:no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5164" y="126913"/>
            <a:ext cx="3976836" cy="4598112"/>
          </a:xfrm>
          <a:prstGeom prst="rect">
            <a:avLst/>
          </a:prstGeom>
        </p:spPr>
      </p:pic>
    </p:spTree>
    <p:extLst>
      <p:ext uri="{BB962C8B-B14F-4D97-AF65-F5344CB8AC3E}">
        <p14:creationId xmlns:p14="http://schemas.microsoft.com/office/powerpoint/2010/main" val="417339643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677287"/>
            <a:ext cx="8564981" cy="884554"/>
          </a:xfrm>
        </p:spPr>
        <p:txBody>
          <a:bodyPr/>
          <a:lstStyle/>
          <a:p>
            <a:pPr algn="l"/>
            <a:r>
              <a:rPr lang="en-GB" sz="2800" dirty="0" smtClean="0">
                <a:solidFill>
                  <a:srgbClr val="7030A0"/>
                </a:solidFill>
              </a:rPr>
              <a:t>Design of flat plate system : </a:t>
            </a:r>
            <a:r>
              <a:rPr lang="en-US" sz="2800" dirty="0" smtClean="0">
                <a:solidFill>
                  <a:schemeClr val="tx1"/>
                </a:solidFill>
              </a:rPr>
              <a:t>Additional </a:t>
            </a:r>
            <a:r>
              <a:rPr lang="en-US" sz="2800" dirty="0">
                <a:solidFill>
                  <a:schemeClr val="tx1"/>
                </a:solidFill>
              </a:rPr>
              <a:t>design checks ( punching and moment design) </a:t>
            </a:r>
            <a:r>
              <a:rPr lang="en-US" sz="2800" dirty="0"/>
              <a:t/>
            </a:r>
            <a:br>
              <a:rPr lang="en-US" sz="2800" dirty="0"/>
            </a:br>
            <a:endParaRPr lang="en-US" sz="2800" dirty="0">
              <a:solidFill>
                <a:srgbClr val="7030A0"/>
              </a:solidFill>
            </a:endParaRPr>
          </a:p>
        </p:txBody>
      </p:sp>
      <p:sp>
        <p:nvSpPr>
          <p:cNvPr id="3" name="Subtitle 2"/>
          <p:cNvSpPr>
            <a:spLocks noGrp="1"/>
          </p:cNvSpPr>
          <p:nvPr>
            <p:ph type="subTitle" idx="1"/>
          </p:nvPr>
        </p:nvSpPr>
        <p:spPr>
          <a:xfrm>
            <a:off x="463362" y="1262038"/>
            <a:ext cx="7766936" cy="5595962"/>
          </a:xfrm>
        </p:spPr>
        <p:txBody>
          <a:bodyPr>
            <a:normAutofit/>
          </a:bodyPr>
          <a:lstStyle/>
          <a:p>
            <a:pPr algn="l"/>
            <a:r>
              <a:rPr lang="en-US" b="1" dirty="0">
                <a:solidFill>
                  <a:srgbClr val="FF0000"/>
                </a:solidFill>
              </a:rPr>
              <a:t>Check punching in a critical interior critical column as shear moment transfer</a:t>
            </a:r>
            <a:r>
              <a:rPr lang="en-US" b="1" dirty="0" smtClean="0">
                <a:solidFill>
                  <a:srgbClr val="FF0000"/>
                </a:solidFill>
              </a:rPr>
              <a:t>:</a:t>
            </a:r>
          </a:p>
          <a:p>
            <a:pPr algn="l"/>
            <a:r>
              <a:rPr lang="en-US" sz="1600" b="1" dirty="0">
                <a:solidFill>
                  <a:schemeClr val="tx1"/>
                </a:solidFill>
              </a:rPr>
              <a:t>B</a:t>
            </a:r>
            <a:r>
              <a:rPr lang="en-US" sz="1600" b="1" baseline="-25000" dirty="0">
                <a:solidFill>
                  <a:schemeClr val="tx1"/>
                </a:solidFill>
              </a:rPr>
              <a:t>1</a:t>
            </a:r>
            <a:r>
              <a:rPr lang="en-US" sz="1600" b="1" dirty="0">
                <a:solidFill>
                  <a:schemeClr val="tx1"/>
                </a:solidFill>
              </a:rPr>
              <a:t> = 0.3+ α/2 = 0.51       such that α = 0.21 </a:t>
            </a:r>
          </a:p>
          <a:p>
            <a:pPr algn="l"/>
            <a:r>
              <a:rPr lang="en-US" sz="1600" b="1" dirty="0">
                <a:solidFill>
                  <a:schemeClr val="tx1"/>
                </a:solidFill>
              </a:rPr>
              <a:t>B</a:t>
            </a:r>
            <a:r>
              <a:rPr lang="en-US" sz="1600" b="1" baseline="-25000" dirty="0">
                <a:solidFill>
                  <a:schemeClr val="tx1"/>
                </a:solidFill>
              </a:rPr>
              <a:t>2</a:t>
            </a:r>
            <a:r>
              <a:rPr lang="en-US" sz="1600" b="1" dirty="0">
                <a:solidFill>
                  <a:schemeClr val="tx1"/>
                </a:solidFill>
              </a:rPr>
              <a:t> = 0.6 + α = 0.81 </a:t>
            </a:r>
            <a:r>
              <a:rPr lang="en-US" sz="1600" b="1" dirty="0" smtClean="0">
                <a:solidFill>
                  <a:schemeClr val="tx1"/>
                </a:solidFill>
              </a:rPr>
              <a:t>              Vu </a:t>
            </a:r>
            <a:r>
              <a:rPr lang="en-US" sz="1600" b="1" dirty="0">
                <a:solidFill>
                  <a:schemeClr val="tx1"/>
                </a:solidFill>
              </a:rPr>
              <a:t>= load on column = 605 </a:t>
            </a:r>
            <a:r>
              <a:rPr lang="en-US" sz="1600" b="1" dirty="0" smtClean="0">
                <a:solidFill>
                  <a:schemeClr val="tx1"/>
                </a:solidFill>
              </a:rPr>
              <a:t>KN          B</a:t>
            </a:r>
            <a:r>
              <a:rPr lang="en-US" sz="1600" b="1" baseline="-25000" dirty="0" smtClean="0">
                <a:solidFill>
                  <a:schemeClr val="tx1"/>
                </a:solidFill>
              </a:rPr>
              <a:t>0</a:t>
            </a:r>
            <a:r>
              <a:rPr lang="en-US" sz="1600" b="1" dirty="0" smtClean="0">
                <a:solidFill>
                  <a:schemeClr val="tx1"/>
                </a:solidFill>
              </a:rPr>
              <a:t> =  </a:t>
            </a:r>
            <a:r>
              <a:rPr lang="en-US" sz="1600" b="1" dirty="0">
                <a:solidFill>
                  <a:schemeClr val="tx1"/>
                </a:solidFill>
              </a:rPr>
              <a:t>2*b1 +2 b2 = 2.64 m </a:t>
            </a:r>
          </a:p>
          <a:p>
            <a:pPr algn="l"/>
            <a:r>
              <a:rPr lang="en-US" sz="1600" b="1" dirty="0">
                <a:solidFill>
                  <a:schemeClr val="tx1"/>
                </a:solidFill>
              </a:rPr>
              <a:t>α</a:t>
            </a:r>
            <a:r>
              <a:rPr lang="en-US" sz="1600" b="1" baseline="-25000" dirty="0">
                <a:solidFill>
                  <a:schemeClr val="tx1"/>
                </a:solidFill>
              </a:rPr>
              <a:t>f1</a:t>
            </a:r>
            <a:r>
              <a:rPr lang="en-US" sz="1600" b="1" dirty="0">
                <a:solidFill>
                  <a:schemeClr val="tx1"/>
                </a:solidFill>
              </a:rPr>
              <a:t>= 0.56 from this </a:t>
            </a:r>
            <a:r>
              <a:rPr lang="en-US" sz="1600" b="1" dirty="0" smtClean="0">
                <a:solidFill>
                  <a:schemeClr val="tx1"/>
                </a:solidFill>
              </a:rPr>
              <a:t>equations</a:t>
            </a:r>
          </a:p>
          <a:p>
            <a:pPr algn="l"/>
            <a:r>
              <a:rPr lang="en-US" sz="1600" b="1" dirty="0" smtClean="0">
                <a:solidFill>
                  <a:schemeClr val="tx1"/>
                </a:solidFill>
              </a:rPr>
              <a:t>C</a:t>
            </a:r>
            <a:r>
              <a:rPr lang="en-US" sz="1600" b="1" baseline="-25000" dirty="0" smtClean="0">
                <a:solidFill>
                  <a:schemeClr val="tx1"/>
                </a:solidFill>
              </a:rPr>
              <a:t>1</a:t>
            </a:r>
            <a:r>
              <a:rPr lang="en-US" sz="1600" b="1" dirty="0" smtClean="0">
                <a:solidFill>
                  <a:schemeClr val="tx1"/>
                </a:solidFill>
              </a:rPr>
              <a:t> = b</a:t>
            </a:r>
            <a:r>
              <a:rPr lang="en-US" sz="1600" b="1" baseline="-25000" dirty="0" smtClean="0">
                <a:solidFill>
                  <a:schemeClr val="tx1"/>
                </a:solidFill>
              </a:rPr>
              <a:t>1</a:t>
            </a:r>
            <a:r>
              <a:rPr lang="en-US" sz="1600" b="1" dirty="0" smtClean="0">
                <a:solidFill>
                  <a:schemeClr val="tx1"/>
                </a:solidFill>
              </a:rPr>
              <a:t>/2 = 0.255</a:t>
            </a:r>
          </a:p>
          <a:p>
            <a:pPr algn="l"/>
            <a:r>
              <a:rPr lang="en-US" sz="1600" b="1" dirty="0" smtClean="0">
                <a:solidFill>
                  <a:schemeClr val="tx1"/>
                </a:solidFill>
              </a:rPr>
              <a:t>J</a:t>
            </a:r>
            <a:r>
              <a:rPr lang="en-US" sz="1600" b="1" baseline="-25000" dirty="0" smtClean="0">
                <a:solidFill>
                  <a:schemeClr val="tx1"/>
                </a:solidFill>
              </a:rPr>
              <a:t>c1</a:t>
            </a:r>
            <a:r>
              <a:rPr lang="en-US" sz="1600" b="1" dirty="0" smtClean="0">
                <a:solidFill>
                  <a:schemeClr val="tx1"/>
                </a:solidFill>
              </a:rPr>
              <a:t> = 0.03 m</a:t>
            </a:r>
            <a:r>
              <a:rPr lang="en-US" sz="1600" b="1" baseline="30000" dirty="0" smtClean="0">
                <a:solidFill>
                  <a:schemeClr val="tx1"/>
                </a:solidFill>
              </a:rPr>
              <a:t>4</a:t>
            </a:r>
            <a:r>
              <a:rPr lang="en-US" sz="1600" b="1" dirty="0" smtClean="0">
                <a:solidFill>
                  <a:schemeClr val="tx1"/>
                </a:solidFill>
              </a:rPr>
              <a:t> from this equations  </a:t>
            </a:r>
          </a:p>
          <a:p>
            <a:pPr algn="l"/>
            <a:r>
              <a:rPr lang="en-US" sz="1600" b="1" dirty="0" smtClean="0">
                <a:solidFill>
                  <a:schemeClr val="tx1"/>
                </a:solidFill>
              </a:rPr>
              <a:t>α</a:t>
            </a:r>
            <a:r>
              <a:rPr lang="en-US" sz="1600" b="1" baseline="-25000" dirty="0" smtClean="0">
                <a:solidFill>
                  <a:schemeClr val="tx1"/>
                </a:solidFill>
              </a:rPr>
              <a:t>f2</a:t>
            </a:r>
            <a:r>
              <a:rPr lang="en-US" sz="1600" b="1" dirty="0" smtClean="0">
                <a:solidFill>
                  <a:schemeClr val="tx1"/>
                </a:solidFill>
              </a:rPr>
              <a:t> </a:t>
            </a:r>
            <a:r>
              <a:rPr lang="en-US" sz="1600" b="1" dirty="0">
                <a:solidFill>
                  <a:schemeClr val="tx1"/>
                </a:solidFill>
              </a:rPr>
              <a:t>= 0.54 as the first α</a:t>
            </a:r>
            <a:r>
              <a:rPr lang="en-US" sz="1600" b="1" baseline="-25000" dirty="0">
                <a:solidFill>
                  <a:schemeClr val="tx1"/>
                </a:solidFill>
              </a:rPr>
              <a:t>f1</a:t>
            </a:r>
            <a:endParaRPr lang="en-US" sz="1600" b="1" dirty="0">
              <a:solidFill>
                <a:schemeClr val="tx1"/>
              </a:solidFill>
            </a:endParaRPr>
          </a:p>
          <a:p>
            <a:pPr algn="l"/>
            <a:r>
              <a:rPr lang="en-US" sz="1600" b="1" dirty="0">
                <a:solidFill>
                  <a:schemeClr val="tx1"/>
                </a:solidFill>
              </a:rPr>
              <a:t>C</a:t>
            </a:r>
            <a:r>
              <a:rPr lang="en-US" sz="1600" b="1" baseline="-25000" dirty="0">
                <a:solidFill>
                  <a:schemeClr val="tx1"/>
                </a:solidFill>
              </a:rPr>
              <a:t>2</a:t>
            </a:r>
            <a:r>
              <a:rPr lang="en-US" sz="1600" b="1" dirty="0">
                <a:solidFill>
                  <a:schemeClr val="tx1"/>
                </a:solidFill>
              </a:rPr>
              <a:t> = b</a:t>
            </a:r>
            <a:r>
              <a:rPr lang="en-US" sz="1600" b="1" baseline="-25000" dirty="0">
                <a:solidFill>
                  <a:schemeClr val="tx1"/>
                </a:solidFill>
              </a:rPr>
              <a:t>2</a:t>
            </a:r>
            <a:r>
              <a:rPr lang="en-US" sz="1600" b="1" dirty="0">
                <a:solidFill>
                  <a:schemeClr val="tx1"/>
                </a:solidFill>
              </a:rPr>
              <a:t> /2 = 0.405 </a:t>
            </a:r>
          </a:p>
          <a:p>
            <a:pPr algn="l"/>
            <a:r>
              <a:rPr lang="en-US" sz="1600" b="1" dirty="0">
                <a:solidFill>
                  <a:schemeClr val="tx1"/>
                </a:solidFill>
              </a:rPr>
              <a:t>J</a:t>
            </a:r>
            <a:r>
              <a:rPr lang="en-US" sz="1600" b="1" baseline="-25000" dirty="0">
                <a:solidFill>
                  <a:schemeClr val="tx1"/>
                </a:solidFill>
              </a:rPr>
              <a:t>c2 </a:t>
            </a:r>
            <a:r>
              <a:rPr lang="en-US" sz="1600" b="1" dirty="0">
                <a:solidFill>
                  <a:schemeClr val="tx1"/>
                </a:solidFill>
              </a:rPr>
              <a:t>= 0.055 m </a:t>
            </a:r>
            <a:r>
              <a:rPr lang="en-US" sz="1600" b="1" baseline="30000" dirty="0">
                <a:solidFill>
                  <a:schemeClr val="tx1"/>
                </a:solidFill>
              </a:rPr>
              <a:t>4</a:t>
            </a:r>
            <a:r>
              <a:rPr lang="en-US" sz="1600" b="1" dirty="0">
                <a:solidFill>
                  <a:schemeClr val="tx1"/>
                </a:solidFill>
              </a:rPr>
              <a:t> from this equations  </a:t>
            </a:r>
            <a:endParaRPr lang="en-US" sz="1600" b="1" dirty="0" smtClean="0">
              <a:solidFill>
                <a:schemeClr val="tx1"/>
              </a:solidFill>
            </a:endParaRPr>
          </a:p>
          <a:p>
            <a:pPr algn="l"/>
            <a:r>
              <a:rPr lang="en-US" sz="1600" b="1" dirty="0">
                <a:solidFill>
                  <a:schemeClr val="tx1"/>
                </a:solidFill>
              </a:rPr>
              <a:t>M</a:t>
            </a:r>
            <a:r>
              <a:rPr lang="en-US" sz="1600" b="1" baseline="-25000" dirty="0">
                <a:solidFill>
                  <a:schemeClr val="tx1"/>
                </a:solidFill>
              </a:rPr>
              <a:t>u1</a:t>
            </a:r>
            <a:r>
              <a:rPr lang="en-US" sz="1600" b="1" dirty="0">
                <a:solidFill>
                  <a:schemeClr val="tx1"/>
                </a:solidFill>
              </a:rPr>
              <a:t> = 45 </a:t>
            </a:r>
            <a:r>
              <a:rPr lang="en-US" sz="1600" b="1" dirty="0" err="1">
                <a:solidFill>
                  <a:schemeClr val="tx1"/>
                </a:solidFill>
              </a:rPr>
              <a:t>kN.m</a:t>
            </a:r>
            <a:r>
              <a:rPr lang="en-US" sz="1600" b="1" dirty="0">
                <a:solidFill>
                  <a:schemeClr val="tx1"/>
                </a:solidFill>
              </a:rPr>
              <a:t> </a:t>
            </a:r>
          </a:p>
          <a:p>
            <a:pPr algn="l"/>
            <a:r>
              <a:rPr lang="en-US" sz="1600" b="1" dirty="0">
                <a:solidFill>
                  <a:schemeClr val="tx1"/>
                </a:solidFill>
              </a:rPr>
              <a:t>M</a:t>
            </a:r>
            <a:r>
              <a:rPr lang="en-US" sz="1600" b="1" baseline="-25000" dirty="0">
                <a:solidFill>
                  <a:schemeClr val="tx1"/>
                </a:solidFill>
              </a:rPr>
              <a:t>u2</a:t>
            </a:r>
            <a:r>
              <a:rPr lang="en-US" sz="1600" b="1" dirty="0">
                <a:solidFill>
                  <a:schemeClr val="tx1"/>
                </a:solidFill>
              </a:rPr>
              <a:t> = 27 </a:t>
            </a:r>
            <a:r>
              <a:rPr lang="en-US" sz="1600" b="1" dirty="0" err="1">
                <a:solidFill>
                  <a:schemeClr val="tx1"/>
                </a:solidFill>
              </a:rPr>
              <a:t>kN.m</a:t>
            </a:r>
            <a:r>
              <a:rPr lang="en-US" sz="1600" b="1" dirty="0">
                <a:solidFill>
                  <a:schemeClr val="tx1"/>
                </a:solidFill>
              </a:rPr>
              <a:t> </a:t>
            </a:r>
          </a:p>
          <a:p>
            <a:pPr algn="l"/>
            <a:r>
              <a:rPr lang="en-US" sz="1600" b="1" dirty="0">
                <a:solidFill>
                  <a:schemeClr val="tx1"/>
                </a:solidFill>
              </a:rPr>
              <a:t>The demand in terms of shear stress is </a:t>
            </a:r>
            <a:r>
              <a:rPr lang="en-US" sz="1600" b="1" dirty="0" smtClean="0">
                <a:solidFill>
                  <a:schemeClr val="tx1"/>
                </a:solidFill>
              </a:rPr>
              <a:t>given</a:t>
            </a:r>
          </a:p>
          <a:p>
            <a:pPr algn="l"/>
            <a:r>
              <a:rPr lang="en-US" sz="1600" b="1" dirty="0" smtClean="0">
                <a:solidFill>
                  <a:schemeClr val="tx1"/>
                </a:solidFill>
              </a:rPr>
              <a:t> </a:t>
            </a:r>
            <a:r>
              <a:rPr lang="en-US" sz="1600" b="1" dirty="0">
                <a:solidFill>
                  <a:schemeClr val="tx1"/>
                </a:solidFill>
              </a:rPr>
              <a:t>from this equations = 1.29 </a:t>
            </a:r>
            <a:r>
              <a:rPr lang="en-US" sz="1600" b="1" dirty="0" err="1">
                <a:solidFill>
                  <a:schemeClr val="tx1"/>
                </a:solidFill>
              </a:rPr>
              <a:t>mpa</a:t>
            </a:r>
            <a:r>
              <a:rPr lang="en-US" sz="1600" b="1" dirty="0">
                <a:solidFill>
                  <a:schemeClr val="tx1"/>
                </a:solidFill>
              </a:rPr>
              <a:t> .</a:t>
            </a:r>
          </a:p>
          <a:p>
            <a:pPr algn="l"/>
            <a:endParaRPr lang="en-US" sz="1600" b="1" dirty="0">
              <a:solidFill>
                <a:schemeClr val="tx1"/>
              </a:solidFill>
            </a:endParaRPr>
          </a:p>
          <a:p>
            <a:pPr algn="l"/>
            <a:endParaRPr lang="en-GB" sz="1100" b="1" dirty="0" smtClean="0">
              <a:solidFill>
                <a:schemeClr val="tx1"/>
              </a:solidFill>
            </a:endParaRPr>
          </a:p>
        </p:txBody>
      </p:sp>
      <p:pic>
        <p:nvPicPr>
          <p:cNvPr id="6" name="Picture 5" descr="C:\Users\Loay\Desktop\New folder (2)\klklklo.PNG"/>
          <p:cNvPicPr/>
          <p:nvPr/>
        </p:nvPicPr>
        <p:blipFill>
          <a:blip r:embed="rId2">
            <a:extLst>
              <a:ext uri="{28A0092B-C50C-407E-A947-70E740481C1C}">
                <a14:useLocalDpi xmlns:a14="http://schemas.microsoft.com/office/drawing/2010/main" val="0"/>
              </a:ext>
            </a:extLst>
          </a:blip>
          <a:srcRect/>
          <a:stretch>
            <a:fillRect/>
          </a:stretch>
        </p:blipFill>
        <p:spPr bwMode="auto">
          <a:xfrm>
            <a:off x="8334375" y="0"/>
            <a:ext cx="3857625" cy="3600450"/>
          </a:xfrm>
          <a:prstGeom prst="rect">
            <a:avLst/>
          </a:prstGeom>
          <a:noFill/>
          <a:ln>
            <a:noFill/>
          </a:ln>
        </p:spPr>
      </p:pic>
      <p:pic>
        <p:nvPicPr>
          <p:cNvPr id="11" name="Picture 10" descr="C:\Users\Loay\Desktop\New folder (2)\Capture.PNG"/>
          <p:cNvPicPr/>
          <p:nvPr/>
        </p:nvPicPr>
        <p:blipFill>
          <a:blip r:embed="rId3">
            <a:extLst>
              <a:ext uri="{28A0092B-C50C-407E-A947-70E740481C1C}">
                <a14:useLocalDpi xmlns:a14="http://schemas.microsoft.com/office/drawing/2010/main" val="0"/>
              </a:ext>
            </a:extLst>
          </a:blip>
          <a:srcRect/>
          <a:stretch>
            <a:fillRect/>
          </a:stretch>
        </p:blipFill>
        <p:spPr bwMode="auto">
          <a:xfrm>
            <a:off x="4346830" y="2653376"/>
            <a:ext cx="1914525" cy="819150"/>
          </a:xfrm>
          <a:prstGeom prst="rect">
            <a:avLst/>
          </a:prstGeom>
          <a:noFill/>
          <a:ln>
            <a:noFill/>
          </a:ln>
        </p:spPr>
      </p:pic>
      <p:pic>
        <p:nvPicPr>
          <p:cNvPr id="12" name="Picture 11" descr="C:\Users\Loay\Desktop\New folder (2)\567.PNG"/>
          <p:cNvPicPr/>
          <p:nvPr/>
        </p:nvPicPr>
        <p:blipFill>
          <a:blip r:embed="rId4">
            <a:extLst>
              <a:ext uri="{28A0092B-C50C-407E-A947-70E740481C1C}">
                <a14:useLocalDpi xmlns:a14="http://schemas.microsoft.com/office/drawing/2010/main" val="0"/>
              </a:ext>
            </a:extLst>
          </a:blip>
          <a:srcRect/>
          <a:stretch>
            <a:fillRect/>
          </a:stretch>
        </p:blipFill>
        <p:spPr bwMode="auto">
          <a:xfrm>
            <a:off x="4107745" y="3606859"/>
            <a:ext cx="4208700" cy="571500"/>
          </a:xfrm>
          <a:prstGeom prst="rect">
            <a:avLst/>
          </a:prstGeom>
          <a:noFill/>
          <a:ln>
            <a:noFill/>
          </a:ln>
        </p:spPr>
      </p:pic>
      <p:pic>
        <p:nvPicPr>
          <p:cNvPr id="13" name="Picture 12" descr="C:\Users\Loay\Desktop\New folder (2)\456.PNG"/>
          <p:cNvPicPr/>
          <p:nvPr/>
        </p:nvPicPr>
        <p:blipFill>
          <a:blip r:embed="rId5">
            <a:extLst>
              <a:ext uri="{28A0092B-C50C-407E-A947-70E740481C1C}">
                <a14:useLocalDpi xmlns:a14="http://schemas.microsoft.com/office/drawing/2010/main" val="0"/>
              </a:ext>
            </a:extLst>
          </a:blip>
          <a:srcRect/>
          <a:stretch>
            <a:fillRect/>
          </a:stretch>
        </p:blipFill>
        <p:spPr bwMode="auto">
          <a:xfrm>
            <a:off x="4157005" y="4377347"/>
            <a:ext cx="4110180" cy="771525"/>
          </a:xfrm>
          <a:prstGeom prst="rect">
            <a:avLst/>
          </a:prstGeom>
          <a:noFill/>
          <a:ln>
            <a:noFill/>
          </a:ln>
        </p:spPr>
      </p:pic>
      <p:pic>
        <p:nvPicPr>
          <p:cNvPr id="14" name="Picture 13" descr="C:\Users\Loay\Desktop\New folder (2)\5677.PNG"/>
          <p:cNvPicPr/>
          <p:nvPr/>
        </p:nvPicPr>
        <p:blipFill>
          <a:blip r:embed="rId6">
            <a:extLst>
              <a:ext uri="{28A0092B-C50C-407E-A947-70E740481C1C}">
                <a14:useLocalDpi xmlns:a14="http://schemas.microsoft.com/office/drawing/2010/main" val="0"/>
              </a:ext>
            </a:extLst>
          </a:blip>
          <a:srcRect/>
          <a:stretch>
            <a:fillRect/>
          </a:stretch>
        </p:blipFill>
        <p:spPr bwMode="auto">
          <a:xfrm>
            <a:off x="4991512" y="5148872"/>
            <a:ext cx="6295187" cy="1726580"/>
          </a:xfrm>
          <a:prstGeom prst="rect">
            <a:avLst/>
          </a:prstGeom>
          <a:noFill/>
          <a:ln>
            <a:noFill/>
          </a:ln>
        </p:spPr>
      </p:pic>
    </p:spTree>
    <p:extLst>
      <p:ext uri="{BB962C8B-B14F-4D97-AF65-F5344CB8AC3E}">
        <p14:creationId xmlns:p14="http://schemas.microsoft.com/office/powerpoint/2010/main" val="49682600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677287"/>
            <a:ext cx="8564981" cy="884554"/>
          </a:xfrm>
        </p:spPr>
        <p:txBody>
          <a:bodyPr/>
          <a:lstStyle/>
          <a:p>
            <a:pPr algn="l"/>
            <a:r>
              <a:rPr lang="en-GB" sz="2800" dirty="0" smtClean="0">
                <a:solidFill>
                  <a:srgbClr val="7030A0"/>
                </a:solidFill>
              </a:rPr>
              <a:t>Design of flat plate system : </a:t>
            </a:r>
            <a:r>
              <a:rPr lang="en-US" sz="2800" dirty="0" smtClean="0">
                <a:solidFill>
                  <a:schemeClr val="tx1"/>
                </a:solidFill>
              </a:rPr>
              <a:t>Additional </a:t>
            </a:r>
            <a:r>
              <a:rPr lang="en-US" sz="2800" dirty="0">
                <a:solidFill>
                  <a:schemeClr val="tx1"/>
                </a:solidFill>
              </a:rPr>
              <a:t>design checks ( punching and moment design) </a:t>
            </a:r>
            <a:r>
              <a:rPr lang="en-US" sz="2800" dirty="0"/>
              <a:t/>
            </a:r>
            <a:br>
              <a:rPr lang="en-US" sz="2800" dirty="0"/>
            </a:br>
            <a:endParaRPr lang="en-US" sz="2800" dirty="0">
              <a:solidFill>
                <a:srgbClr val="7030A0"/>
              </a:solidFill>
            </a:endParaRPr>
          </a:p>
        </p:txBody>
      </p:sp>
      <p:sp>
        <p:nvSpPr>
          <p:cNvPr id="3" name="Subtitle 2"/>
          <p:cNvSpPr>
            <a:spLocks noGrp="1"/>
          </p:cNvSpPr>
          <p:nvPr>
            <p:ph type="subTitle" idx="1"/>
          </p:nvPr>
        </p:nvSpPr>
        <p:spPr>
          <a:xfrm>
            <a:off x="381476" y="1166951"/>
            <a:ext cx="7766936" cy="5595962"/>
          </a:xfrm>
        </p:spPr>
        <p:txBody>
          <a:bodyPr>
            <a:normAutofit fontScale="85000" lnSpcReduction="10000"/>
          </a:bodyPr>
          <a:lstStyle/>
          <a:p>
            <a:pPr algn="l"/>
            <a:r>
              <a:rPr lang="en-US" sz="2100" b="1" dirty="0">
                <a:solidFill>
                  <a:srgbClr val="FF0000"/>
                </a:solidFill>
              </a:rPr>
              <a:t>Check punching in a critical interior critical column as shear moment transfer</a:t>
            </a:r>
            <a:r>
              <a:rPr lang="en-US" sz="2100" b="1" dirty="0" smtClean="0">
                <a:solidFill>
                  <a:srgbClr val="FF0000"/>
                </a:solidFill>
              </a:rPr>
              <a:t>:</a:t>
            </a:r>
          </a:p>
          <a:p>
            <a:pPr algn="l"/>
            <a:r>
              <a:rPr lang="en-US" sz="1900" b="1" dirty="0" err="1">
                <a:solidFill>
                  <a:schemeClr val="tx1"/>
                </a:solidFill>
              </a:rPr>
              <a:t>V</a:t>
            </a:r>
            <a:r>
              <a:rPr lang="en-US" sz="1900" b="1" baseline="-25000" dirty="0" err="1">
                <a:solidFill>
                  <a:schemeClr val="tx1"/>
                </a:solidFill>
              </a:rPr>
              <a:t>n</a:t>
            </a:r>
            <a:r>
              <a:rPr lang="en-US" sz="1900" b="1" dirty="0">
                <a:solidFill>
                  <a:schemeClr val="tx1"/>
                </a:solidFill>
              </a:rPr>
              <a:t> = V</a:t>
            </a:r>
            <a:r>
              <a:rPr lang="en-US" sz="1900" b="1" baseline="-25000" dirty="0">
                <a:solidFill>
                  <a:schemeClr val="tx1"/>
                </a:solidFill>
              </a:rPr>
              <a:t>u</a:t>
            </a:r>
            <a:r>
              <a:rPr lang="en-US" sz="1900" b="1" dirty="0">
                <a:solidFill>
                  <a:schemeClr val="tx1"/>
                </a:solidFill>
              </a:rPr>
              <a:t> /0.75 = 1.72 </a:t>
            </a:r>
            <a:r>
              <a:rPr lang="en-US" sz="1900" b="1" dirty="0" err="1">
                <a:solidFill>
                  <a:schemeClr val="tx1"/>
                </a:solidFill>
              </a:rPr>
              <a:t>Mpa</a:t>
            </a:r>
            <a:r>
              <a:rPr lang="en-US" sz="1900" b="1" dirty="0">
                <a:solidFill>
                  <a:schemeClr val="tx1"/>
                </a:solidFill>
              </a:rPr>
              <a:t> &lt; </a:t>
            </a:r>
            <a:r>
              <a:rPr lang="en-US" sz="1900" b="1" dirty="0" err="1">
                <a:solidFill>
                  <a:schemeClr val="tx1"/>
                </a:solidFill>
              </a:rPr>
              <a:t>V</a:t>
            </a:r>
            <a:r>
              <a:rPr lang="en-US" sz="1900" b="1" baseline="-25000" dirty="0" err="1">
                <a:solidFill>
                  <a:schemeClr val="tx1"/>
                </a:solidFill>
              </a:rPr>
              <a:t>c</a:t>
            </a:r>
            <a:r>
              <a:rPr lang="en-US" sz="1900" b="1" dirty="0">
                <a:solidFill>
                  <a:schemeClr val="tx1"/>
                </a:solidFill>
              </a:rPr>
              <a:t> = 1.8</a:t>
            </a:r>
          </a:p>
          <a:p>
            <a:pPr algn="l"/>
            <a:r>
              <a:rPr lang="en-US" sz="1900" b="1" dirty="0">
                <a:solidFill>
                  <a:schemeClr val="tx1"/>
                </a:solidFill>
              </a:rPr>
              <a:t> </a:t>
            </a:r>
            <a:r>
              <a:rPr lang="en-US" sz="1900" b="1" dirty="0" smtClean="0">
                <a:solidFill>
                  <a:schemeClr val="tx1"/>
                </a:solidFill>
              </a:rPr>
              <a:t>The </a:t>
            </a:r>
            <a:r>
              <a:rPr lang="en-US" sz="1900" b="1" dirty="0">
                <a:solidFill>
                  <a:schemeClr val="tx1"/>
                </a:solidFill>
              </a:rPr>
              <a:t>fraction of moment transferred by the variation of shear stress about an axis (</a:t>
            </a:r>
            <a:r>
              <a:rPr lang="en-US" sz="1900" b="1" dirty="0" err="1">
                <a:solidFill>
                  <a:schemeClr val="tx1"/>
                </a:solidFill>
              </a:rPr>
              <a:t>Muv</a:t>
            </a:r>
            <a:r>
              <a:rPr lang="en-US" sz="1900" b="1" dirty="0">
                <a:solidFill>
                  <a:schemeClr val="tx1"/>
                </a:solidFill>
              </a:rPr>
              <a:t>), is given in terms of the total moment transferred (Mu) as follows. </a:t>
            </a:r>
            <a:r>
              <a:rPr lang="en-US" sz="1900" b="1" dirty="0" err="1">
                <a:solidFill>
                  <a:schemeClr val="tx1"/>
                </a:solidFill>
              </a:rPr>
              <a:t>Muv</a:t>
            </a:r>
            <a:r>
              <a:rPr lang="en-US" sz="1900" b="1" dirty="0">
                <a:solidFill>
                  <a:schemeClr val="tx1"/>
                </a:solidFill>
              </a:rPr>
              <a:t> = (1- α)Mu</a:t>
            </a:r>
          </a:p>
          <a:p>
            <a:pPr algn="l"/>
            <a:r>
              <a:rPr lang="en-US" sz="1900" b="1" dirty="0">
                <a:solidFill>
                  <a:schemeClr val="tx1"/>
                </a:solidFill>
              </a:rPr>
              <a:t>The fraction for 1 = 0.32 = 1- </a:t>
            </a:r>
            <a:r>
              <a:rPr lang="en-US" sz="1900" b="1" dirty="0" smtClean="0">
                <a:solidFill>
                  <a:schemeClr val="tx1"/>
                </a:solidFill>
              </a:rPr>
              <a:t>α</a:t>
            </a:r>
            <a:r>
              <a:rPr lang="en-US" sz="1900" b="1" baseline="-25000" dirty="0" smtClean="0">
                <a:solidFill>
                  <a:schemeClr val="tx1"/>
                </a:solidFill>
              </a:rPr>
              <a:t>f1</a:t>
            </a:r>
          </a:p>
          <a:p>
            <a:pPr algn="l"/>
            <a:endParaRPr lang="en-US" sz="1900" b="1" dirty="0">
              <a:solidFill>
                <a:schemeClr val="tx1"/>
              </a:solidFill>
            </a:endParaRPr>
          </a:p>
          <a:p>
            <a:pPr algn="l"/>
            <a:r>
              <a:rPr lang="en-US" sz="1900" b="1" dirty="0">
                <a:solidFill>
                  <a:schemeClr val="tx1"/>
                </a:solidFill>
              </a:rPr>
              <a:t>The fraction 0f 2 = 0.49 = 1- α</a:t>
            </a:r>
            <a:r>
              <a:rPr lang="en-US" sz="1900" b="1" baseline="-25000" dirty="0">
                <a:solidFill>
                  <a:schemeClr val="tx1"/>
                </a:solidFill>
              </a:rPr>
              <a:t>f2</a:t>
            </a:r>
            <a:endParaRPr lang="en-US" sz="1900" b="1" dirty="0">
              <a:solidFill>
                <a:schemeClr val="tx1"/>
              </a:solidFill>
            </a:endParaRPr>
          </a:p>
          <a:p>
            <a:pPr algn="l"/>
            <a:r>
              <a:rPr lang="en-US" sz="1900" b="1" dirty="0">
                <a:solidFill>
                  <a:schemeClr val="tx1"/>
                </a:solidFill>
              </a:rPr>
              <a:t>c1 = dimension of the column or column capital along axis 1-1 = 0.10125 </a:t>
            </a:r>
          </a:p>
          <a:p>
            <a:pPr algn="l"/>
            <a:r>
              <a:rPr lang="en-US" sz="1900" b="1" dirty="0">
                <a:solidFill>
                  <a:schemeClr val="tx1"/>
                </a:solidFill>
              </a:rPr>
              <a:t>c2 = dimension of the column or column capital along axis 2-2= b</a:t>
            </a:r>
            <a:r>
              <a:rPr lang="en-US" sz="1900" b="1" baseline="-25000" dirty="0">
                <a:solidFill>
                  <a:schemeClr val="tx1"/>
                </a:solidFill>
              </a:rPr>
              <a:t>2</a:t>
            </a:r>
            <a:r>
              <a:rPr lang="en-US" sz="1900" b="1" dirty="0">
                <a:solidFill>
                  <a:schemeClr val="tx1"/>
                </a:solidFill>
              </a:rPr>
              <a:t> /2 = 0.405 </a:t>
            </a:r>
          </a:p>
          <a:p>
            <a:pPr algn="l"/>
            <a:r>
              <a:rPr lang="en-US" sz="1900" b="1" dirty="0">
                <a:solidFill>
                  <a:schemeClr val="tx1"/>
                </a:solidFill>
              </a:rPr>
              <a:t>Then demand in terms of shear stress = 1.17 </a:t>
            </a:r>
            <a:r>
              <a:rPr lang="en-US" sz="1900" b="1" dirty="0" err="1">
                <a:solidFill>
                  <a:schemeClr val="tx1"/>
                </a:solidFill>
              </a:rPr>
              <a:t>mpa</a:t>
            </a:r>
            <a:r>
              <a:rPr lang="en-US" sz="1900" b="1" dirty="0">
                <a:solidFill>
                  <a:schemeClr val="tx1"/>
                </a:solidFill>
              </a:rPr>
              <a:t> , from this equations </a:t>
            </a:r>
          </a:p>
          <a:p>
            <a:pPr algn="l"/>
            <a:r>
              <a:rPr lang="en-US" sz="1900" b="1" dirty="0">
                <a:solidFill>
                  <a:schemeClr val="tx1"/>
                </a:solidFill>
              </a:rPr>
              <a:t>Compute </a:t>
            </a:r>
            <a:r>
              <a:rPr lang="en-US" sz="1900" b="1" dirty="0" err="1">
                <a:solidFill>
                  <a:schemeClr val="tx1"/>
                </a:solidFill>
              </a:rPr>
              <a:t>V</a:t>
            </a:r>
            <a:r>
              <a:rPr lang="en-US" sz="1900" b="1" baseline="-25000" dirty="0" err="1">
                <a:solidFill>
                  <a:schemeClr val="tx1"/>
                </a:solidFill>
              </a:rPr>
              <a:t>c</a:t>
            </a:r>
            <a:r>
              <a:rPr lang="en-US" sz="1900" b="1" dirty="0">
                <a:solidFill>
                  <a:schemeClr val="tx1"/>
                </a:solidFill>
              </a:rPr>
              <a:t>: </a:t>
            </a:r>
          </a:p>
          <a:p>
            <a:pPr algn="l"/>
            <a:r>
              <a:rPr lang="en-US" sz="1900" b="1" dirty="0">
                <a:solidFill>
                  <a:schemeClr val="tx1"/>
                </a:solidFill>
              </a:rPr>
              <a:t>Β = 0.6/0.3 = 2     α</a:t>
            </a:r>
            <a:r>
              <a:rPr lang="en-US" sz="1900" b="1" baseline="-25000" dirty="0">
                <a:solidFill>
                  <a:schemeClr val="tx1"/>
                </a:solidFill>
              </a:rPr>
              <a:t>s</a:t>
            </a:r>
            <a:r>
              <a:rPr lang="en-US" sz="1900" b="1" dirty="0">
                <a:solidFill>
                  <a:schemeClr val="tx1"/>
                </a:solidFill>
              </a:rPr>
              <a:t> = 30 </a:t>
            </a:r>
          </a:p>
          <a:p>
            <a:pPr algn="l"/>
            <a:r>
              <a:rPr lang="en-US" sz="1900" b="1" dirty="0">
                <a:solidFill>
                  <a:schemeClr val="tx1"/>
                </a:solidFill>
              </a:rPr>
              <a:t>So </a:t>
            </a:r>
            <a:r>
              <a:rPr lang="en-US" sz="1900" b="1" dirty="0" err="1">
                <a:solidFill>
                  <a:schemeClr val="tx1"/>
                </a:solidFill>
              </a:rPr>
              <a:t>Vc</a:t>
            </a:r>
            <a:r>
              <a:rPr lang="en-US" sz="1900" b="1" dirty="0">
                <a:solidFill>
                  <a:schemeClr val="tx1"/>
                </a:solidFill>
              </a:rPr>
              <a:t> minimum of (1.8, 2.6, 1.8) = 1.8 </a:t>
            </a:r>
            <a:r>
              <a:rPr lang="en-US" sz="1900" b="1" dirty="0" err="1">
                <a:solidFill>
                  <a:schemeClr val="tx1"/>
                </a:solidFill>
              </a:rPr>
              <a:t>Mpa</a:t>
            </a:r>
            <a:r>
              <a:rPr lang="en-US" sz="1900" b="1" dirty="0">
                <a:solidFill>
                  <a:schemeClr val="tx1"/>
                </a:solidFill>
              </a:rPr>
              <a:t> </a:t>
            </a:r>
          </a:p>
          <a:p>
            <a:pPr algn="l"/>
            <a:r>
              <a:rPr lang="en-US" sz="1900" b="1" dirty="0">
                <a:solidFill>
                  <a:schemeClr val="tx1"/>
                </a:solidFill>
              </a:rPr>
              <a:t>So </a:t>
            </a:r>
            <a:r>
              <a:rPr lang="en-US" sz="1900" b="1" dirty="0" err="1">
                <a:solidFill>
                  <a:schemeClr val="tx1"/>
                </a:solidFill>
              </a:rPr>
              <a:t>Vn</a:t>
            </a:r>
            <a:r>
              <a:rPr lang="en-US" sz="1900" b="1" dirty="0">
                <a:solidFill>
                  <a:schemeClr val="tx1"/>
                </a:solidFill>
              </a:rPr>
              <a:t> = vu /0.75 = 1.56 </a:t>
            </a:r>
          </a:p>
          <a:p>
            <a:pPr algn="l"/>
            <a:r>
              <a:rPr lang="en-US" sz="1900" b="1" dirty="0">
                <a:solidFill>
                  <a:schemeClr val="tx1"/>
                </a:solidFill>
              </a:rPr>
              <a:t>So </a:t>
            </a:r>
            <a:r>
              <a:rPr lang="en-US" sz="1900" b="1" dirty="0" err="1">
                <a:solidFill>
                  <a:schemeClr val="tx1"/>
                </a:solidFill>
              </a:rPr>
              <a:t>Vn</a:t>
            </a:r>
            <a:r>
              <a:rPr lang="en-US" sz="1900" b="1" dirty="0">
                <a:solidFill>
                  <a:schemeClr val="tx1"/>
                </a:solidFill>
              </a:rPr>
              <a:t> &lt; </a:t>
            </a:r>
            <a:r>
              <a:rPr lang="en-US" sz="1900" b="1" dirty="0" err="1">
                <a:solidFill>
                  <a:schemeClr val="tx1"/>
                </a:solidFill>
              </a:rPr>
              <a:t>Vc</a:t>
            </a:r>
            <a:r>
              <a:rPr lang="en-US" sz="1900" b="1" dirty="0">
                <a:solidFill>
                  <a:schemeClr val="tx1"/>
                </a:solidFill>
              </a:rPr>
              <a:t> no need</a:t>
            </a:r>
          </a:p>
          <a:p>
            <a:pPr algn="l"/>
            <a:endParaRPr lang="en-GB" sz="1100" b="1" dirty="0" smtClean="0">
              <a:solidFill>
                <a:schemeClr val="tx1"/>
              </a:solidFill>
            </a:endParaRPr>
          </a:p>
        </p:txBody>
      </p:sp>
      <p:pic>
        <p:nvPicPr>
          <p:cNvPr id="6" name="Picture 5" descr="C:\Users\Loay\Desktop\New folder (2)\klklklo.PNG"/>
          <p:cNvPicPr/>
          <p:nvPr/>
        </p:nvPicPr>
        <p:blipFill>
          <a:blip r:embed="rId2">
            <a:extLst>
              <a:ext uri="{28A0092B-C50C-407E-A947-70E740481C1C}">
                <a14:useLocalDpi xmlns:a14="http://schemas.microsoft.com/office/drawing/2010/main" val="0"/>
              </a:ext>
            </a:extLst>
          </a:blip>
          <a:srcRect/>
          <a:stretch>
            <a:fillRect/>
          </a:stretch>
        </p:blipFill>
        <p:spPr bwMode="auto">
          <a:xfrm>
            <a:off x="8334375" y="0"/>
            <a:ext cx="3857625" cy="3600450"/>
          </a:xfrm>
          <a:prstGeom prst="rect">
            <a:avLst/>
          </a:prstGeom>
          <a:noFill/>
          <a:ln>
            <a:noFill/>
          </a:ln>
        </p:spPr>
      </p:pic>
      <p:pic>
        <p:nvPicPr>
          <p:cNvPr id="9" name="Picture 8" descr="C:\Users\Loay\Desktop\New folder (2)\edffdeff.PNG"/>
          <p:cNvPicPr/>
          <p:nvPr/>
        </p:nvPicPr>
        <p:blipFill>
          <a:blip r:embed="rId3">
            <a:extLst>
              <a:ext uri="{28A0092B-C50C-407E-A947-70E740481C1C}">
                <a14:useLocalDpi xmlns:a14="http://schemas.microsoft.com/office/drawing/2010/main" val="0"/>
              </a:ext>
            </a:extLst>
          </a:blip>
          <a:srcRect/>
          <a:stretch>
            <a:fillRect/>
          </a:stretch>
        </p:blipFill>
        <p:spPr bwMode="auto">
          <a:xfrm>
            <a:off x="6362487" y="4735731"/>
            <a:ext cx="4352925" cy="809625"/>
          </a:xfrm>
          <a:prstGeom prst="rect">
            <a:avLst/>
          </a:prstGeom>
          <a:noFill/>
          <a:ln>
            <a:noFill/>
          </a:ln>
        </p:spPr>
      </p:pic>
    </p:spTree>
    <p:extLst>
      <p:ext uri="{BB962C8B-B14F-4D97-AF65-F5344CB8AC3E}">
        <p14:creationId xmlns:p14="http://schemas.microsoft.com/office/powerpoint/2010/main" val="8225346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9022" y="677287"/>
            <a:ext cx="8564981" cy="884554"/>
          </a:xfrm>
        </p:spPr>
        <p:txBody>
          <a:bodyPr/>
          <a:lstStyle/>
          <a:p>
            <a:pPr algn="l"/>
            <a:r>
              <a:rPr lang="en-GB" sz="2800" dirty="0" smtClean="0">
                <a:solidFill>
                  <a:srgbClr val="7030A0"/>
                </a:solidFill>
              </a:rPr>
              <a:t>Design of flat plate system : </a:t>
            </a:r>
            <a:r>
              <a:rPr lang="en-US" sz="2800" dirty="0" smtClean="0">
                <a:solidFill>
                  <a:schemeClr val="tx1"/>
                </a:solidFill>
              </a:rPr>
              <a:t>Additional </a:t>
            </a:r>
            <a:r>
              <a:rPr lang="en-US" sz="2800" dirty="0">
                <a:solidFill>
                  <a:schemeClr val="tx1"/>
                </a:solidFill>
              </a:rPr>
              <a:t>design checks ( punching and moment design) </a:t>
            </a:r>
            <a:r>
              <a:rPr lang="en-US" sz="2800" dirty="0"/>
              <a:t/>
            </a:r>
            <a:br>
              <a:rPr lang="en-US" sz="2800" dirty="0"/>
            </a:br>
            <a:endParaRPr lang="en-US" sz="2800" dirty="0">
              <a:solidFill>
                <a:srgbClr val="7030A0"/>
              </a:solidFill>
            </a:endParaRPr>
          </a:p>
        </p:txBody>
      </p:sp>
      <p:sp>
        <p:nvSpPr>
          <p:cNvPr id="3" name="Subtitle 2"/>
          <p:cNvSpPr>
            <a:spLocks noGrp="1"/>
          </p:cNvSpPr>
          <p:nvPr>
            <p:ph type="subTitle" idx="1"/>
          </p:nvPr>
        </p:nvSpPr>
        <p:spPr>
          <a:xfrm>
            <a:off x="381476" y="1166951"/>
            <a:ext cx="7766936" cy="5595962"/>
          </a:xfrm>
        </p:spPr>
        <p:txBody>
          <a:bodyPr>
            <a:normAutofit fontScale="92500" lnSpcReduction="10000"/>
          </a:bodyPr>
          <a:lstStyle/>
          <a:p>
            <a:pPr algn="l"/>
            <a:r>
              <a:rPr lang="en-US" sz="2100" b="1" dirty="0">
                <a:solidFill>
                  <a:srgbClr val="FF0000"/>
                </a:solidFill>
              </a:rPr>
              <a:t>Check punching in a critical interior critical column as shear moment transfer</a:t>
            </a:r>
            <a:r>
              <a:rPr lang="en-US" sz="2100" b="1" dirty="0" smtClean="0">
                <a:solidFill>
                  <a:srgbClr val="FF0000"/>
                </a:solidFill>
              </a:rPr>
              <a:t>:</a:t>
            </a:r>
          </a:p>
          <a:p>
            <a:pPr algn="l"/>
            <a:r>
              <a:rPr lang="en-US" sz="2000" b="1" dirty="0">
                <a:solidFill>
                  <a:schemeClr val="tx1"/>
                </a:solidFill>
              </a:rPr>
              <a:t>For moment to be transferred by flexural is α</a:t>
            </a:r>
            <a:r>
              <a:rPr lang="en-US" sz="2000" b="1" baseline="-25000" dirty="0">
                <a:solidFill>
                  <a:schemeClr val="tx1"/>
                </a:solidFill>
              </a:rPr>
              <a:t>f mu</a:t>
            </a:r>
            <a:r>
              <a:rPr lang="en-US" sz="2000" b="1" dirty="0">
                <a:solidFill>
                  <a:schemeClr val="tx1"/>
                </a:solidFill>
              </a:rPr>
              <a:t> = 0.68 *45 = 25 </a:t>
            </a:r>
            <a:r>
              <a:rPr lang="en-US" sz="2000" b="1" dirty="0" err="1">
                <a:solidFill>
                  <a:schemeClr val="tx1"/>
                </a:solidFill>
              </a:rPr>
              <a:t>kN.m</a:t>
            </a:r>
            <a:r>
              <a:rPr lang="en-US" sz="2000" b="1" dirty="0">
                <a:solidFill>
                  <a:schemeClr val="tx1"/>
                </a:solidFill>
              </a:rPr>
              <a:t> </a:t>
            </a:r>
          </a:p>
          <a:p>
            <a:pPr algn="l"/>
            <a:r>
              <a:rPr lang="en-US" sz="2000" b="1" dirty="0">
                <a:solidFill>
                  <a:schemeClr val="tx1"/>
                </a:solidFill>
              </a:rPr>
              <a:t>This moment shall be resist by strip of width equal to width c2 + 3h= 1.35 m (centered with respect to the column) to transfer </a:t>
            </a:r>
            <a:r>
              <a:rPr lang="en-US" sz="2000" b="1" dirty="0" err="1">
                <a:solidFill>
                  <a:schemeClr val="tx1"/>
                </a:solidFill>
              </a:rPr>
              <a:t>M</a:t>
            </a:r>
            <a:r>
              <a:rPr lang="en-US" sz="2000" b="1" baseline="-25000" dirty="0" err="1">
                <a:solidFill>
                  <a:schemeClr val="tx1"/>
                </a:solidFill>
              </a:rPr>
              <a:t>uf</a:t>
            </a:r>
            <a:r>
              <a:rPr lang="en-US" sz="2000" b="1" dirty="0">
                <a:solidFill>
                  <a:schemeClr val="tx1"/>
                </a:solidFill>
              </a:rPr>
              <a:t>. The residual moment transferred by flexure (</a:t>
            </a:r>
            <a:r>
              <a:rPr lang="en-US" sz="2000" b="1" dirty="0" err="1">
                <a:solidFill>
                  <a:schemeClr val="tx1"/>
                </a:solidFill>
              </a:rPr>
              <a:t>M</a:t>
            </a:r>
            <a:r>
              <a:rPr lang="en-US" sz="2000" b="1" baseline="-25000" dirty="0" err="1">
                <a:solidFill>
                  <a:schemeClr val="tx1"/>
                </a:solidFill>
              </a:rPr>
              <a:t>uf</a:t>
            </a:r>
            <a:r>
              <a:rPr lang="en-US" sz="2000" b="1" dirty="0">
                <a:solidFill>
                  <a:schemeClr val="tx1"/>
                </a:solidFill>
              </a:rPr>
              <a:t>), is given in terms of the total moment transferred (Mu) as follows. </a:t>
            </a:r>
            <a:r>
              <a:rPr lang="en-US" sz="2000" b="1" dirty="0" err="1">
                <a:solidFill>
                  <a:schemeClr val="tx1"/>
                </a:solidFill>
              </a:rPr>
              <a:t>M</a:t>
            </a:r>
            <a:r>
              <a:rPr lang="en-US" sz="2000" b="1" baseline="-25000" dirty="0" err="1">
                <a:solidFill>
                  <a:schemeClr val="tx1"/>
                </a:solidFill>
              </a:rPr>
              <a:t>uf</a:t>
            </a:r>
            <a:r>
              <a:rPr lang="en-US" sz="2000" b="1" dirty="0">
                <a:solidFill>
                  <a:schemeClr val="tx1"/>
                </a:solidFill>
              </a:rPr>
              <a:t> = α Mu = 25 </a:t>
            </a:r>
            <a:r>
              <a:rPr lang="en-US" sz="2000" b="1" dirty="0" err="1">
                <a:solidFill>
                  <a:schemeClr val="tx1"/>
                </a:solidFill>
              </a:rPr>
              <a:t>km.m</a:t>
            </a:r>
            <a:r>
              <a:rPr lang="en-US" sz="2000" b="1" dirty="0">
                <a:solidFill>
                  <a:schemeClr val="tx1"/>
                </a:solidFill>
              </a:rPr>
              <a:t> Additional non-</a:t>
            </a:r>
            <a:r>
              <a:rPr lang="en-US" sz="2000" b="1" dirty="0" err="1">
                <a:solidFill>
                  <a:schemeClr val="tx1"/>
                </a:solidFill>
              </a:rPr>
              <a:t>prestressed</a:t>
            </a:r>
            <a:r>
              <a:rPr lang="en-US" sz="2000" b="1" dirty="0">
                <a:solidFill>
                  <a:schemeClr val="tx1"/>
                </a:solidFill>
              </a:rPr>
              <a:t> reinforcement is provided at the top of the slab over a width c2 + 3h= 1.35 m (</a:t>
            </a:r>
            <a:r>
              <a:rPr lang="en-US" sz="2000" b="1" dirty="0" err="1">
                <a:solidFill>
                  <a:schemeClr val="tx1"/>
                </a:solidFill>
              </a:rPr>
              <a:t>centred</a:t>
            </a:r>
            <a:r>
              <a:rPr lang="en-US" sz="2000" b="1" dirty="0">
                <a:solidFill>
                  <a:schemeClr val="tx1"/>
                </a:solidFill>
              </a:rPr>
              <a:t> with respect to the column) to transfer </a:t>
            </a:r>
            <a:r>
              <a:rPr lang="en-US" sz="2000" b="1" dirty="0" err="1">
                <a:solidFill>
                  <a:schemeClr val="tx1"/>
                </a:solidFill>
              </a:rPr>
              <a:t>M</a:t>
            </a:r>
            <a:r>
              <a:rPr lang="en-US" sz="2000" b="1" baseline="-25000" dirty="0" err="1">
                <a:solidFill>
                  <a:schemeClr val="tx1"/>
                </a:solidFill>
              </a:rPr>
              <a:t>uf</a:t>
            </a:r>
            <a:r>
              <a:rPr lang="en-US" sz="2000" b="1" dirty="0">
                <a:solidFill>
                  <a:schemeClr val="tx1"/>
                </a:solidFill>
              </a:rPr>
              <a:t>.</a:t>
            </a:r>
          </a:p>
          <a:p>
            <a:pPr algn="l"/>
            <a:r>
              <a:rPr lang="en-US" b="1" dirty="0">
                <a:solidFill>
                  <a:schemeClr val="tx1"/>
                </a:solidFill>
              </a:rPr>
              <a:t>ϼ = 0.00049 </a:t>
            </a:r>
          </a:p>
          <a:p>
            <a:pPr algn="l"/>
            <a:r>
              <a:rPr lang="en-US" b="1" dirty="0">
                <a:solidFill>
                  <a:schemeClr val="tx1"/>
                </a:solidFill>
              </a:rPr>
              <a:t>As = 320 mm2 </a:t>
            </a:r>
          </a:p>
          <a:p>
            <a:pPr algn="l"/>
            <a:r>
              <a:rPr lang="en-US" b="1" dirty="0">
                <a:solidFill>
                  <a:schemeClr val="tx1"/>
                </a:solidFill>
              </a:rPr>
              <a:t>The existing steel = 1350 /250 = 5.4  </a:t>
            </a:r>
          </a:p>
          <a:p>
            <a:pPr algn="l"/>
            <a:r>
              <a:rPr lang="en-US" b="1" dirty="0">
                <a:solidFill>
                  <a:schemeClr val="tx1"/>
                </a:solidFill>
              </a:rPr>
              <a:t>Thus, As = 5.4*113 = 610 mm2 &gt;320 </a:t>
            </a:r>
          </a:p>
          <a:p>
            <a:pPr algn="l"/>
            <a:r>
              <a:rPr lang="en-US" b="1" dirty="0">
                <a:solidFill>
                  <a:schemeClr val="tx1"/>
                </a:solidFill>
              </a:rPr>
              <a:t>Thus, No need for additional flexure </a:t>
            </a:r>
            <a:endParaRPr lang="en-US" b="1" dirty="0" smtClean="0">
              <a:solidFill>
                <a:schemeClr val="tx1"/>
              </a:solidFill>
            </a:endParaRPr>
          </a:p>
          <a:p>
            <a:pPr algn="l"/>
            <a:r>
              <a:rPr lang="en-US" b="1" dirty="0" smtClean="0">
                <a:solidFill>
                  <a:schemeClr val="tx1"/>
                </a:solidFill>
              </a:rPr>
              <a:t>reinforcement</a:t>
            </a:r>
            <a:r>
              <a:rPr lang="en-US" b="1" dirty="0">
                <a:solidFill>
                  <a:schemeClr val="tx1"/>
                </a:solidFill>
              </a:rPr>
              <a:t>.</a:t>
            </a:r>
          </a:p>
          <a:p>
            <a:pPr algn="l"/>
            <a:endParaRPr lang="en-US" b="1" dirty="0" smtClean="0">
              <a:solidFill>
                <a:schemeClr val="tx1"/>
              </a:solidFill>
            </a:endParaRPr>
          </a:p>
          <a:p>
            <a:pPr algn="l"/>
            <a:endParaRPr lang="en-GB" sz="1100" b="1" dirty="0" smtClean="0">
              <a:solidFill>
                <a:schemeClr val="tx1"/>
              </a:solidFill>
            </a:endParaRPr>
          </a:p>
        </p:txBody>
      </p:sp>
      <p:pic>
        <p:nvPicPr>
          <p:cNvPr id="6" name="Picture 5" descr="C:\Users\Loay\Desktop\New folder (2)\klklklo.PNG"/>
          <p:cNvPicPr/>
          <p:nvPr/>
        </p:nvPicPr>
        <p:blipFill>
          <a:blip r:embed="rId2">
            <a:extLst>
              <a:ext uri="{28A0092B-C50C-407E-A947-70E740481C1C}">
                <a14:useLocalDpi xmlns:a14="http://schemas.microsoft.com/office/drawing/2010/main" val="0"/>
              </a:ext>
            </a:extLst>
          </a:blip>
          <a:srcRect/>
          <a:stretch>
            <a:fillRect/>
          </a:stretch>
        </p:blipFill>
        <p:spPr bwMode="auto">
          <a:xfrm>
            <a:off x="8334375" y="0"/>
            <a:ext cx="3857625" cy="3600450"/>
          </a:xfrm>
          <a:prstGeom prst="rect">
            <a:avLst/>
          </a:prstGeom>
          <a:noFill/>
          <a:ln>
            <a:noFill/>
          </a:ln>
        </p:spPr>
      </p:pic>
      <p:pic>
        <p:nvPicPr>
          <p:cNvPr id="7" name="Picture 6" descr="C:\Users\Loay\Desktop\New folder (2)\eee.PNG"/>
          <p:cNvPicPr/>
          <p:nvPr/>
        </p:nvPicPr>
        <p:blipFill>
          <a:blip r:embed="rId3">
            <a:extLst>
              <a:ext uri="{28A0092B-C50C-407E-A947-70E740481C1C}">
                <a14:useLocalDpi xmlns:a14="http://schemas.microsoft.com/office/drawing/2010/main" val="0"/>
              </a:ext>
            </a:extLst>
          </a:blip>
          <a:srcRect/>
          <a:stretch>
            <a:fillRect/>
          </a:stretch>
        </p:blipFill>
        <p:spPr bwMode="auto">
          <a:xfrm>
            <a:off x="5329159" y="4455434"/>
            <a:ext cx="6671773" cy="1745551"/>
          </a:xfrm>
          <a:prstGeom prst="rect">
            <a:avLst/>
          </a:prstGeom>
          <a:noFill/>
          <a:ln>
            <a:noFill/>
          </a:ln>
        </p:spPr>
      </p:pic>
    </p:spTree>
    <p:extLst>
      <p:ext uri="{BB962C8B-B14F-4D97-AF65-F5344CB8AC3E}">
        <p14:creationId xmlns:p14="http://schemas.microsoft.com/office/powerpoint/2010/main" val="358340841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2795" y="163773"/>
            <a:ext cx="8564981" cy="638894"/>
          </a:xfrm>
        </p:spPr>
        <p:txBody>
          <a:bodyPr/>
          <a:lstStyle/>
          <a:p>
            <a:pPr algn="l"/>
            <a:r>
              <a:rPr lang="en-GB" sz="2800" dirty="0" smtClean="0">
                <a:solidFill>
                  <a:srgbClr val="7030A0"/>
                </a:solidFill>
              </a:rPr>
              <a:t>Design of flat plate system :</a:t>
            </a:r>
            <a:endParaRPr lang="en-US" sz="2800" dirty="0">
              <a:solidFill>
                <a:srgbClr val="7030A0"/>
              </a:solidFill>
            </a:endParaRPr>
          </a:p>
        </p:txBody>
      </p:sp>
      <p:sp>
        <p:nvSpPr>
          <p:cNvPr id="3" name="Subtitle 2"/>
          <p:cNvSpPr>
            <a:spLocks noGrp="1"/>
          </p:cNvSpPr>
          <p:nvPr>
            <p:ph type="subTitle" idx="1"/>
          </p:nvPr>
        </p:nvSpPr>
        <p:spPr>
          <a:xfrm>
            <a:off x="381476" y="1166951"/>
            <a:ext cx="7766936" cy="5595962"/>
          </a:xfrm>
        </p:spPr>
        <p:txBody>
          <a:bodyPr>
            <a:normAutofit/>
          </a:bodyPr>
          <a:lstStyle/>
          <a:p>
            <a:pPr algn="l"/>
            <a:endParaRPr lang="en-US" b="1" dirty="0" smtClean="0">
              <a:solidFill>
                <a:schemeClr val="tx1"/>
              </a:solidFill>
            </a:endParaRPr>
          </a:p>
          <a:p>
            <a:pPr algn="l"/>
            <a:endParaRPr lang="en-GB" sz="1100" b="1" dirty="0" smtClean="0">
              <a:solidFill>
                <a:schemeClr val="tx1"/>
              </a:solidFill>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bwMode="auto">
          <a:xfrm>
            <a:off x="282964" y="1182825"/>
            <a:ext cx="5730240" cy="4863133"/>
          </a:xfrm>
          <a:prstGeom prst="rect">
            <a:avLst/>
          </a:prstGeom>
          <a:noFill/>
          <a:ln>
            <a:noFill/>
          </a:ln>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bwMode="auto">
          <a:xfrm>
            <a:off x="6013204" y="1182825"/>
            <a:ext cx="5727700" cy="4863133"/>
          </a:xfrm>
          <a:prstGeom prst="rect">
            <a:avLst/>
          </a:prstGeom>
          <a:noFill/>
          <a:ln>
            <a:noFill/>
          </a:ln>
        </p:spPr>
      </p:pic>
    </p:spTree>
    <p:extLst>
      <p:ext uri="{BB962C8B-B14F-4D97-AF65-F5344CB8AC3E}">
        <p14:creationId xmlns:p14="http://schemas.microsoft.com/office/powerpoint/2010/main" val="355910928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6440" y="218363"/>
            <a:ext cx="7766936" cy="832513"/>
          </a:xfrm>
        </p:spPr>
        <p:txBody>
          <a:bodyPr/>
          <a:lstStyle/>
          <a:p>
            <a:pPr algn="l"/>
            <a:r>
              <a:rPr lang="en-GB" sz="4400" dirty="0">
                <a:solidFill>
                  <a:srgbClr val="7030A0"/>
                </a:solidFill>
              </a:rPr>
              <a:t>Design of flat plate system :</a:t>
            </a:r>
            <a:endParaRPr lang="en-US" sz="4400" dirty="0"/>
          </a:p>
        </p:txBody>
      </p:sp>
      <p:sp>
        <p:nvSpPr>
          <p:cNvPr id="3" name="Subtitle 2"/>
          <p:cNvSpPr>
            <a:spLocks noGrp="1"/>
          </p:cNvSpPr>
          <p:nvPr>
            <p:ph type="subTitle" idx="1"/>
          </p:nvPr>
        </p:nvSpPr>
        <p:spPr/>
        <p:txBody>
          <a:bodyPr/>
          <a:lstStyle/>
          <a:p>
            <a:endParaRPr lang="en-US"/>
          </a:p>
        </p:txBody>
      </p:sp>
      <p:pic>
        <p:nvPicPr>
          <p:cNvPr id="4" name="Picture 3" descr="C:\Users\Loay\Desktop\12.PNG"/>
          <p:cNvPicPr/>
          <p:nvPr/>
        </p:nvPicPr>
        <p:blipFill>
          <a:blip r:embed="rId2">
            <a:extLst>
              <a:ext uri="{28A0092B-C50C-407E-A947-70E740481C1C}">
                <a14:useLocalDpi xmlns:a14="http://schemas.microsoft.com/office/drawing/2010/main" val="0"/>
              </a:ext>
            </a:extLst>
          </a:blip>
          <a:srcRect/>
          <a:stretch>
            <a:fillRect/>
          </a:stretch>
        </p:blipFill>
        <p:spPr bwMode="auto">
          <a:xfrm>
            <a:off x="7989606" y="1050876"/>
            <a:ext cx="4009390" cy="2509172"/>
          </a:xfrm>
          <a:prstGeom prst="rect">
            <a:avLst/>
          </a:prstGeom>
          <a:noFill/>
          <a:ln>
            <a:noFill/>
          </a:ln>
        </p:spPr>
      </p:pic>
      <p:pic>
        <p:nvPicPr>
          <p:cNvPr id="5" name="Picture 4" descr="C:\Users\Loay\Desktop\3.PNG"/>
          <p:cNvPicPr/>
          <p:nvPr/>
        </p:nvPicPr>
        <p:blipFill>
          <a:blip r:embed="rId3">
            <a:extLst>
              <a:ext uri="{28A0092B-C50C-407E-A947-70E740481C1C}">
                <a14:useLocalDpi xmlns:a14="http://schemas.microsoft.com/office/drawing/2010/main" val="0"/>
              </a:ext>
            </a:extLst>
          </a:blip>
          <a:srcRect/>
          <a:stretch>
            <a:fillRect/>
          </a:stretch>
        </p:blipFill>
        <p:spPr bwMode="auto">
          <a:xfrm>
            <a:off x="7224982" y="3560048"/>
            <a:ext cx="4862375" cy="3297952"/>
          </a:xfrm>
          <a:prstGeom prst="rect">
            <a:avLst/>
          </a:prstGeom>
          <a:noFill/>
          <a:ln>
            <a:noFill/>
          </a:ln>
        </p:spPr>
      </p:pic>
      <p:sp>
        <p:nvSpPr>
          <p:cNvPr id="7" name="Down Arrow 6"/>
          <p:cNvSpPr/>
          <p:nvPr/>
        </p:nvSpPr>
        <p:spPr>
          <a:xfrm rot="3575129">
            <a:off x="6865943" y="3505525"/>
            <a:ext cx="504967" cy="17537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1078702" y="1642269"/>
            <a:ext cx="5330461" cy="3835557"/>
          </a:xfrm>
          <a:prstGeom prst="rect">
            <a:avLst/>
          </a:prstGeom>
        </p:spPr>
      </p:pic>
    </p:spTree>
    <p:extLst>
      <p:ext uri="{BB962C8B-B14F-4D97-AF65-F5344CB8AC3E}">
        <p14:creationId xmlns:p14="http://schemas.microsoft.com/office/powerpoint/2010/main" val="250670774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2918" y="139006"/>
            <a:ext cx="7766936" cy="1646302"/>
          </a:xfrm>
        </p:spPr>
        <p:txBody>
          <a:bodyPr/>
          <a:lstStyle/>
          <a:p>
            <a:pPr algn="l"/>
            <a:r>
              <a:rPr lang="en-US" sz="3200" dirty="0">
                <a:solidFill>
                  <a:srgbClr val="7030A0"/>
                </a:solidFill>
              </a:rPr>
              <a:t>Existing system VS proposed system </a:t>
            </a:r>
            <a:r>
              <a:rPr lang="en-US" sz="3200" dirty="0" smtClean="0">
                <a:solidFill>
                  <a:srgbClr val="7030A0"/>
                </a:solidFill>
              </a:rPr>
              <a:t>(drop </a:t>
            </a:r>
            <a:r>
              <a:rPr lang="en-US" sz="3200" dirty="0">
                <a:solidFill>
                  <a:srgbClr val="7030A0"/>
                </a:solidFill>
              </a:rPr>
              <a:t>beams VS flat plate  </a:t>
            </a:r>
            <a:r>
              <a:rPr lang="en-US" sz="3200" dirty="0" smtClean="0">
                <a:solidFill>
                  <a:srgbClr val="7030A0"/>
                </a:solidFill>
              </a:rPr>
              <a:t>comparison)</a:t>
            </a:r>
            <a:br>
              <a:rPr lang="en-US" sz="3200" dirty="0" smtClean="0">
                <a:solidFill>
                  <a:srgbClr val="7030A0"/>
                </a:solidFill>
              </a:rPr>
            </a:br>
            <a:endParaRPr lang="en-US" sz="3200" dirty="0">
              <a:solidFill>
                <a:srgbClr val="7030A0"/>
              </a:solidFill>
            </a:endParaRPr>
          </a:p>
        </p:txBody>
      </p:sp>
      <p:sp>
        <p:nvSpPr>
          <p:cNvPr id="3" name="Subtitle 2"/>
          <p:cNvSpPr>
            <a:spLocks noGrp="1"/>
          </p:cNvSpPr>
          <p:nvPr>
            <p:ph type="subTitle" idx="1"/>
          </p:nvPr>
        </p:nvSpPr>
        <p:spPr>
          <a:xfrm>
            <a:off x="647259" y="1508534"/>
            <a:ext cx="7766936" cy="1096899"/>
          </a:xfrm>
        </p:spPr>
        <p:txBody>
          <a:bodyPr/>
          <a:lstStyle/>
          <a:p>
            <a:pPr algn="l"/>
            <a:r>
              <a:rPr lang="en-GB" b="1" dirty="0">
                <a:solidFill>
                  <a:srgbClr val="7030A0"/>
                </a:solidFill>
              </a:rPr>
              <a:t>Finally, the comparison between two systems are shown below: </a:t>
            </a:r>
            <a:endParaRPr lang="en-US" dirty="0">
              <a:solidFill>
                <a:srgbClr val="7030A0"/>
              </a:solidFill>
            </a:endParaRPr>
          </a:p>
          <a:p>
            <a:pPr algn="l"/>
            <a:endParaRPr lang="en-US" dirty="0">
              <a:solidFill>
                <a:srgbClr val="7030A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6726" y="2056983"/>
            <a:ext cx="5233568" cy="4548533"/>
          </a:xfrm>
          <a:prstGeom prst="rect">
            <a:avLst/>
          </a:prstGeom>
        </p:spPr>
      </p:pic>
    </p:spTree>
    <p:extLst>
      <p:ext uri="{BB962C8B-B14F-4D97-AF65-F5344CB8AC3E}">
        <p14:creationId xmlns:p14="http://schemas.microsoft.com/office/powerpoint/2010/main" val="172062314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1975" y="1"/>
            <a:ext cx="7766936" cy="928048"/>
          </a:xfrm>
        </p:spPr>
        <p:txBody>
          <a:bodyPr/>
          <a:lstStyle/>
          <a:p>
            <a:pPr algn="l"/>
            <a:r>
              <a:rPr lang="en-GB" sz="4000" dirty="0" smtClean="0"/>
              <a:t>Conclusion </a:t>
            </a:r>
            <a:endParaRPr lang="en-US" sz="4000" dirty="0"/>
          </a:p>
        </p:txBody>
      </p:sp>
      <p:sp>
        <p:nvSpPr>
          <p:cNvPr id="3" name="Subtitle 2"/>
          <p:cNvSpPr>
            <a:spLocks noGrp="1"/>
          </p:cNvSpPr>
          <p:nvPr>
            <p:ph type="subTitle" idx="1"/>
          </p:nvPr>
        </p:nvSpPr>
        <p:spPr>
          <a:xfrm>
            <a:off x="974804" y="1272652"/>
            <a:ext cx="7766936" cy="5131558"/>
          </a:xfrm>
        </p:spPr>
        <p:txBody>
          <a:bodyPr>
            <a:normAutofit/>
          </a:bodyPr>
          <a:lstStyle/>
          <a:p>
            <a:pPr algn="l"/>
            <a:r>
              <a:rPr lang="en-US" dirty="0">
                <a:solidFill>
                  <a:schemeClr val="tx1"/>
                </a:solidFill>
              </a:rPr>
              <a:t>In chapter seven, we tried to propose an alternate structural system instead of the solid slab on drop beams system. We hoped that the proposed structural system will reduce the construction costs and time as the construction will of faster and easier. We thought of flat plate system, and then we modeled the structure again as flat plate system. We did the same checks for this system during its dynamic analysis. In addition to that, we checked the deflection and the punching shear as shear moment transfer concept because the shear is not constant over the critical section.</a:t>
            </a:r>
          </a:p>
          <a:p>
            <a:pPr algn="l"/>
            <a:r>
              <a:rPr lang="en-US" dirty="0">
                <a:solidFill>
                  <a:schemeClr val="tx1"/>
                </a:solidFill>
              </a:rPr>
              <a:t>From table 34, we can see that the steel and concrete costs of the two systems is almost similar, however, it is expected that the labor costs will also be decreased for the plat plate system due to lack of drop beams.</a:t>
            </a:r>
          </a:p>
          <a:p>
            <a:pPr algn="l"/>
            <a:r>
              <a:rPr lang="en-US" dirty="0">
                <a:solidFill>
                  <a:schemeClr val="tx1"/>
                </a:solidFill>
              </a:rPr>
              <a:t>Finally, we concluded that the dynamic analysis and design were successfully done. The flat plate system is a good alternative system for our structure and we recommended it.           </a:t>
            </a:r>
          </a:p>
          <a:p>
            <a:pPr marL="285750" indent="-285750" algn="l">
              <a:buFont typeface="Wingdings" panose="05000000000000000000" pitchFamily="2" charset="2"/>
              <a:buChar char="q"/>
            </a:pPr>
            <a:endParaRPr lang="en-US" b="1" dirty="0" smtClean="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41740" y="-98948"/>
            <a:ext cx="3589362" cy="2153617"/>
          </a:xfrm>
          <a:prstGeom prst="rect">
            <a:avLst/>
          </a:prstGeom>
        </p:spPr>
      </p:pic>
    </p:spTree>
    <p:extLst>
      <p:ext uri="{BB962C8B-B14F-4D97-AF65-F5344CB8AC3E}">
        <p14:creationId xmlns:p14="http://schemas.microsoft.com/office/powerpoint/2010/main" val="404909702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1256</TotalTime>
  <Words>4596</Words>
  <Application>Microsoft Office PowerPoint</Application>
  <PresentationFormat>Widescreen</PresentationFormat>
  <Paragraphs>523</Paragraphs>
  <Slides>100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100</vt:i4>
      </vt:variant>
    </vt:vector>
  </HeadingPairs>
  <TitlesOfParts>
    <vt:vector size="109" baseType="lpstr">
      <vt:lpstr>Arial</vt:lpstr>
      <vt:lpstr>Calibri</vt:lpstr>
      <vt:lpstr>Cambria Math</vt:lpstr>
      <vt:lpstr>Tahoma</vt:lpstr>
      <vt:lpstr>Times New Roman</vt:lpstr>
      <vt:lpstr>Trebuchet MS</vt:lpstr>
      <vt:lpstr>Wingdings</vt:lpstr>
      <vt:lpstr>Wingdings 3</vt:lpstr>
      <vt:lpstr>Facet</vt:lpstr>
      <vt:lpstr>An- Najah National University </vt:lpstr>
      <vt:lpstr>Outlines: </vt:lpstr>
      <vt:lpstr>Introduction  Problem statement :</vt:lpstr>
      <vt:lpstr>Objectives: </vt:lpstr>
      <vt:lpstr>Why LRFD Method </vt:lpstr>
      <vt:lpstr> Data collection and analysis  Survey Research </vt:lpstr>
      <vt:lpstr>Methodology :</vt:lpstr>
      <vt:lpstr>Live load design value</vt:lpstr>
      <vt:lpstr>Data analysis </vt:lpstr>
      <vt:lpstr>Data analysis </vt:lpstr>
      <vt:lpstr>Data analysis </vt:lpstr>
      <vt:lpstr>Data Analysis </vt:lpstr>
      <vt:lpstr>Reliability analysis </vt:lpstr>
      <vt:lpstr>Performance functions </vt:lpstr>
      <vt:lpstr>Performance functions </vt:lpstr>
      <vt:lpstr>Assumption </vt:lpstr>
      <vt:lpstr>Performance function </vt:lpstr>
      <vt:lpstr>   Reliability analysis by Mat lap program</vt:lpstr>
      <vt:lpstr>Code by mat lap </vt:lpstr>
      <vt:lpstr>Results from mat lap programming </vt:lpstr>
      <vt:lpstr>Results :</vt:lpstr>
      <vt:lpstr>APPLICATION of reliability ANAALYSIS CASE study </vt:lpstr>
      <vt:lpstr>Case study </vt:lpstr>
      <vt:lpstr>As-built data </vt:lpstr>
      <vt:lpstr>As-built data </vt:lpstr>
      <vt:lpstr>As-built data </vt:lpstr>
      <vt:lpstr>As- built data </vt:lpstr>
      <vt:lpstr>Modelling </vt:lpstr>
      <vt:lpstr>Modelling </vt:lpstr>
      <vt:lpstr>SAP – Analysis </vt:lpstr>
      <vt:lpstr>SAP Analysis </vt:lpstr>
      <vt:lpstr>Sap analysis </vt:lpstr>
      <vt:lpstr>SAP Analysis        Block A </vt:lpstr>
      <vt:lpstr>Sap Analysis </vt:lpstr>
      <vt:lpstr>Sap Analysis  </vt:lpstr>
      <vt:lpstr>Sap Analysis </vt:lpstr>
      <vt:lpstr>Sap Analysis </vt:lpstr>
      <vt:lpstr>Sap Analysis </vt:lpstr>
      <vt:lpstr>Sap Analysis </vt:lpstr>
      <vt:lpstr>Sap Analysis </vt:lpstr>
      <vt:lpstr>Design using common practice value for live load</vt:lpstr>
      <vt:lpstr>Design using ASCE live load</vt:lpstr>
      <vt:lpstr>Design using new live load that Resulting from Research</vt:lpstr>
      <vt:lpstr>Conclusion </vt:lpstr>
      <vt:lpstr>Conclusion </vt:lpstr>
      <vt:lpstr>Recommendation </vt:lpstr>
      <vt:lpstr>Recommendation</vt:lpstr>
      <vt:lpstr>An- Najah National University </vt:lpstr>
      <vt:lpstr>Outline: </vt:lpstr>
      <vt:lpstr>Introduction: </vt:lpstr>
      <vt:lpstr>Objectives: </vt:lpstr>
      <vt:lpstr>Objective : </vt:lpstr>
      <vt:lpstr> Coding : </vt:lpstr>
      <vt:lpstr>Dynamic Analysis – The Same Case Study : </vt:lpstr>
      <vt:lpstr>Dynamic Analysis : </vt:lpstr>
      <vt:lpstr>Dynamic Analysis : </vt:lpstr>
      <vt:lpstr>Dynamic Analysis: Model checks –Block A : </vt:lpstr>
      <vt:lpstr>Dynamic Analysis: Model checks- Block A  : </vt:lpstr>
      <vt:lpstr>Dynamic Analysis: Model checks- Block A  : </vt:lpstr>
      <vt:lpstr>Dynamic Analysis: Irregularities checks- Block A  : </vt:lpstr>
      <vt:lpstr>Dynamic Analysis: Torsional Irregularity check- Block A  </vt:lpstr>
      <vt:lpstr>Dynamic Analysis: Model checks- Block A  : </vt:lpstr>
      <vt:lpstr>Dynamic Analysis: Model checks- Block A  : </vt:lpstr>
      <vt:lpstr>Dynamic Analysis: Model checks- Block A  : </vt:lpstr>
      <vt:lpstr>Dynamic Analysis: Model checks- Block A  : </vt:lpstr>
      <vt:lpstr>Dynamic Analysis: Model checks- Block B  : </vt:lpstr>
      <vt:lpstr>   Dynamic Analysis: Model checks- Block B  : </vt:lpstr>
      <vt:lpstr>Dynamic Analysis: Model checks- Block B  : </vt:lpstr>
      <vt:lpstr>Dynamic analysis  Base Shear </vt:lpstr>
      <vt:lpstr>Dynamic analysis –Base shear </vt:lpstr>
      <vt:lpstr>Dynamic analysis –Base shear </vt:lpstr>
      <vt:lpstr>Response spectrum method</vt:lpstr>
      <vt:lpstr>The design response spectrum as UBC97 from Sap 2000</vt:lpstr>
      <vt:lpstr>Load Cases</vt:lpstr>
      <vt:lpstr>Load combinations </vt:lpstr>
      <vt:lpstr>Story Drift: </vt:lpstr>
      <vt:lpstr>Dynamic design –Seismic expansion joint </vt:lpstr>
      <vt:lpstr>Dynamic design –Design of beams </vt:lpstr>
      <vt:lpstr>Dynamic design –Design of Torsion And Shear </vt:lpstr>
      <vt:lpstr>Dynamic design – Design of beams </vt:lpstr>
      <vt:lpstr>Dynamic design – Design of slab </vt:lpstr>
      <vt:lpstr>Dynamic design – Design of Columns  </vt:lpstr>
      <vt:lpstr>Dynamic design – Design of Columns  </vt:lpstr>
      <vt:lpstr>Dynamic design – Design of footings   </vt:lpstr>
      <vt:lpstr>Dynamic design – Design of footings   </vt:lpstr>
      <vt:lpstr>Dynamic design – Design of Shear walls    </vt:lpstr>
      <vt:lpstr>Dynamic design – Design of Shear walls    </vt:lpstr>
      <vt:lpstr>Dynamic design – Design of  shear wall footing </vt:lpstr>
      <vt:lpstr>Design of flat plate system </vt:lpstr>
      <vt:lpstr>Design of flat plate system </vt:lpstr>
      <vt:lpstr>Design of flat plate system : Additional design checks ( punching and moment design)  </vt:lpstr>
      <vt:lpstr>Design of flat plate system : Additional design checks ( punching and moment design)  </vt:lpstr>
      <vt:lpstr>Design of flat plate system : Additional design checks ( punching and moment design)  </vt:lpstr>
      <vt:lpstr>Design of flat plate system : Additional design checks ( punching and moment design)  </vt:lpstr>
      <vt:lpstr>Design of flat plate system : Additional design checks ( punching and moment design)  </vt:lpstr>
      <vt:lpstr>Design of flat plate system :</vt:lpstr>
      <vt:lpstr>Design of flat plate system :</vt:lpstr>
      <vt:lpstr>Existing system VS proposed system (drop beams VS flat plate  comparison) </vt:lpstr>
      <vt:lpstr>Conclusion </vt:lpstr>
      <vt:lpstr>Any question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Loay Qabaha</dc:creator>
  <cp:lastModifiedBy>Loay Qabaha</cp:lastModifiedBy>
  <cp:revision>46</cp:revision>
  <dcterms:created xsi:type="dcterms:W3CDTF">2016-05-13T11:55:34Z</dcterms:created>
  <dcterms:modified xsi:type="dcterms:W3CDTF">2017-01-02T23:11:25Z</dcterms:modified>
</cp:coreProperties>
</file>