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6858000" cx="12192000"/>
  <p:notesSz cx="6858000" cy="9144000"/>
  <p:embeddedFontLst>
    <p:embeddedFont>
      <p:font typeface="Libre Franklin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2" roundtripDataSignature="AMtx7mhLiLCWzV+fn/hxND0vtOu16HxG7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848618C-A021-4BC9-BBF0-F92245AA7AFC}">
  <a:tblStyle styleId="{F848618C-A021-4BC9-BBF0-F92245AA7AF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ibreFranklin-italic.fntdata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font" Target="fonts/LibreFranklin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LibreFranklin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LibreFranklin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badecb9743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badecb9743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badecb974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badecb974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badecb9743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badecb974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12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8000"/>
              <a:buFont typeface="Bookman Old Style"/>
              <a:buNone/>
              <a:defRPr sz="8000">
                <a:solidFill>
                  <a:srgbClr val="FEFEF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2"/>
          <p:cNvSpPr txBox="1"/>
          <p:nvPr>
            <p:ph idx="1" type="subTitle"/>
          </p:nvPr>
        </p:nvSpPr>
        <p:spPr>
          <a:xfrm>
            <a:off x="1100051" y="4645152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EFEFE"/>
              </a:buClr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/>
        </p:txBody>
      </p:sp>
      <p:cxnSp>
        <p:nvCxnSpPr>
          <p:cNvPr id="17" name="Google Shape;17;p12"/>
          <p:cNvCxnSpPr/>
          <p:nvPr/>
        </p:nvCxnSpPr>
        <p:spPr>
          <a:xfrm>
            <a:off x="1207658" y="4474741"/>
            <a:ext cx="9875520" cy="0"/>
          </a:xfrm>
          <a:prstGeom prst="straightConnector1">
            <a:avLst/>
          </a:prstGeom>
          <a:noFill/>
          <a:ln cap="flat" cmpd="sng" w="12700">
            <a:solidFill>
              <a:srgbClr val="FEFEF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12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0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" type="body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4"/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14"/>
          <p:cNvSpPr/>
          <p:nvPr>
            <p:ph idx="2" type="pic"/>
          </p:nvPr>
        </p:nvSpPr>
        <p:spPr>
          <a:xfrm>
            <a:off x="15" y="0"/>
            <a:ext cx="12191985" cy="457835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38" name="Google Shape;38;p14"/>
          <p:cNvSpPr txBox="1"/>
          <p:nvPr>
            <p:ph type="title"/>
          </p:nvPr>
        </p:nvSpPr>
        <p:spPr>
          <a:xfrm>
            <a:off x="1097279" y="4799362"/>
            <a:ext cx="10113645" cy="74368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ookman Old Style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" type="body"/>
          </p:nvPr>
        </p:nvSpPr>
        <p:spPr>
          <a:xfrm>
            <a:off x="1097279" y="5715000"/>
            <a:ext cx="10113264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40" name="Google Shape;40;p14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4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15"/>
          <p:cNvSpPr txBox="1"/>
          <p:nvPr>
            <p:ph type="title"/>
          </p:nvPr>
        </p:nvSpPr>
        <p:spPr>
          <a:xfrm>
            <a:off x="643466" y="786383"/>
            <a:ext cx="3517567" cy="20939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ookman Old Style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5"/>
          <p:cNvSpPr txBox="1"/>
          <p:nvPr>
            <p:ph idx="1" type="body"/>
          </p:nvPr>
        </p:nvSpPr>
        <p:spPr>
          <a:xfrm>
            <a:off x="5458984" y="812799"/>
            <a:ext cx="5928344" cy="52947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2" type="body"/>
          </p:nvPr>
        </p:nvSpPr>
        <p:spPr>
          <a:xfrm>
            <a:off x="643465" y="3043050"/>
            <a:ext cx="3517567" cy="30645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48" name="Google Shape;48;p15"/>
          <p:cNvSpPr txBox="1"/>
          <p:nvPr>
            <p:ph idx="10" type="dt"/>
          </p:nvPr>
        </p:nvSpPr>
        <p:spPr>
          <a:xfrm>
            <a:off x="643464" y="6446520"/>
            <a:ext cx="351756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1" type="ftr"/>
          </p:nvPr>
        </p:nvSpPr>
        <p:spPr>
          <a:xfrm>
            <a:off x="5458983" y="6446520"/>
            <a:ext cx="533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bg>
      <p:bgPr>
        <a:solidFill>
          <a:schemeClr val="lt1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6"/>
          <p:cNvSpPr txBox="1"/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Bookman Old Style"/>
              <a:buNone/>
              <a:defRPr b="0"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6"/>
          <p:cNvSpPr txBox="1"/>
          <p:nvPr>
            <p:ph idx="1" type="body"/>
          </p:nvPr>
        </p:nvSpPr>
        <p:spPr>
          <a:xfrm>
            <a:off x="1097280" y="466344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2286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55" name="Google Shape;55;p16"/>
          <p:cNvCxnSpPr/>
          <p:nvPr/>
        </p:nvCxnSpPr>
        <p:spPr>
          <a:xfrm>
            <a:off x="1207658" y="4485132"/>
            <a:ext cx="9875520" cy="0"/>
          </a:xfrm>
          <a:prstGeom prst="straightConnector1">
            <a:avLst/>
          </a:prstGeom>
          <a:noFill/>
          <a:ln cap="flat" cmpd="sng" w="12700">
            <a:solidFill>
              <a:srgbClr val="3F3F3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" name="Google Shape;56;p16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6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6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7"/>
          <p:cNvSpPr txBox="1"/>
          <p:nvPr>
            <p:ph idx="1" type="body"/>
          </p:nvPr>
        </p:nvSpPr>
        <p:spPr>
          <a:xfrm>
            <a:off x="1097280" y="2057400"/>
            <a:ext cx="4639736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2" name="Google Shape;62;p17"/>
          <p:cNvSpPr txBox="1"/>
          <p:nvPr>
            <p:ph idx="2" type="body"/>
          </p:nvPr>
        </p:nvSpPr>
        <p:spPr>
          <a:xfrm>
            <a:off x="1097280" y="2958274"/>
            <a:ext cx="4639736" cy="29108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3" type="body"/>
          </p:nvPr>
        </p:nvSpPr>
        <p:spPr>
          <a:xfrm>
            <a:off x="6515944" y="2057400"/>
            <a:ext cx="4639736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4" name="Google Shape;64;p17"/>
          <p:cNvSpPr txBox="1"/>
          <p:nvPr>
            <p:ph idx="4" type="body"/>
          </p:nvPr>
        </p:nvSpPr>
        <p:spPr>
          <a:xfrm>
            <a:off x="6515944" y="2958273"/>
            <a:ext cx="4639736" cy="29108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5" name="Google Shape;65;p17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1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Bookman Old Style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" type="subTitle"/>
          </p:nvPr>
        </p:nvSpPr>
        <p:spPr>
          <a:xfrm>
            <a:off x="1100051" y="4645152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/>
        </p:txBody>
      </p:sp>
      <p:cxnSp>
        <p:nvCxnSpPr>
          <p:cNvPr id="72" name="Google Shape;72;p11"/>
          <p:cNvCxnSpPr/>
          <p:nvPr/>
        </p:nvCxnSpPr>
        <p:spPr>
          <a:xfrm>
            <a:off x="1207658" y="4474741"/>
            <a:ext cx="9875520" cy="0"/>
          </a:xfrm>
          <a:prstGeom prst="straightConnector1">
            <a:avLst/>
          </a:prstGeom>
          <a:noFill/>
          <a:ln cap="flat" cmpd="sng" w="12700">
            <a:solidFill>
              <a:srgbClr val="3F3F3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3" name="Google Shape;73;p11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" type="body"/>
          </p:nvPr>
        </p:nvSpPr>
        <p:spPr>
          <a:xfrm>
            <a:off x="1097280" y="2120900"/>
            <a:ext cx="4639736" cy="37481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2" type="body"/>
          </p:nvPr>
        </p:nvSpPr>
        <p:spPr>
          <a:xfrm>
            <a:off x="6515944" y="2120900"/>
            <a:ext cx="4639736" cy="37481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9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0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700"/>
              <a:buFont typeface="Bookman Old Style"/>
              <a:buNone/>
              <a:defRPr b="0" i="0" sz="4700" u="none" cap="none" strike="noStrike">
                <a:solidFill>
                  <a:srgbClr val="FEFEFE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0"/>
          <p:cNvSpPr txBox="1"/>
          <p:nvPr>
            <p:ph idx="1" type="body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9250" lvl="0" marL="457200" marR="0" rtl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Calibri"/>
              <a:buChar char=" "/>
              <a:defRPr b="0" i="0" sz="19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336550"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EFEFE"/>
              </a:buClr>
              <a:buSzPts val="1700"/>
              <a:buFont typeface="Calibri"/>
              <a:buChar char="◦"/>
              <a:defRPr b="0" i="0" sz="17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300"/>
              <a:buFont typeface="Calibri"/>
              <a:buChar char="◦"/>
              <a:defRPr b="0" i="0" sz="13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-31115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300"/>
              <a:buFont typeface="Calibri"/>
              <a:buChar char="◦"/>
              <a:defRPr b="0" i="0" sz="13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-31115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300"/>
              <a:buFont typeface="Calibri"/>
              <a:buChar char="◦"/>
              <a:defRPr b="0" i="0" sz="13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FEFEFE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9" name="Google Shape;9;p10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10" name="Google Shape;10;p10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11" name="Google Shape;11;p10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2" name="Google Shape;12;p10"/>
          <p:cNvCxnSpPr/>
          <p:nvPr/>
        </p:nvCxnSpPr>
        <p:spPr>
          <a:xfrm>
            <a:off x="1193532" y="1897380"/>
            <a:ext cx="9966960" cy="0"/>
          </a:xfrm>
          <a:prstGeom prst="straightConnector1">
            <a:avLst/>
          </a:prstGeom>
          <a:noFill/>
          <a:ln cap="flat" cmpd="sng" w="12700">
            <a:solidFill>
              <a:srgbClr val="FEFEFE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9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00"/>
              <a:buFont typeface="Bookman Old Style"/>
              <a:buNone/>
              <a:defRPr b="0" i="0" sz="4700" u="none" cap="none" strike="noStrike">
                <a:solidFill>
                  <a:srgbClr val="3F3F3F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" name="Google Shape;24;p9"/>
          <p:cNvSpPr txBox="1"/>
          <p:nvPr>
            <p:ph idx="1" type="body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9250" lvl="0" marL="457200" marR="0" rtl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Calibri"/>
              <a:buChar char=" "/>
              <a:defRPr b="0" i="0" sz="19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336550"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700"/>
              <a:buFont typeface="Calibri"/>
              <a:buChar char="◦"/>
              <a:defRPr b="0" i="0" sz="17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Calibri"/>
              <a:buChar char="◦"/>
              <a:defRPr b="0" i="0" sz="13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-31115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Calibri"/>
              <a:buChar char="◦"/>
              <a:defRPr b="0" i="0" sz="13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-31115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Calibri"/>
              <a:buChar char="◦"/>
              <a:defRPr b="0" i="0" sz="13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25" name="Google Shape;25;p9"/>
          <p:cNvSpPr txBox="1"/>
          <p:nvPr>
            <p:ph idx="10" type="dt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1" type="ftr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cap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27" name="Google Shape;27;p9"/>
          <p:cNvSpPr txBox="1"/>
          <p:nvPr>
            <p:ph idx="12" type="sldNum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marR="0" rtl="0" algn="l">
              <a:spcBef>
                <a:spcPts val="0"/>
              </a:spcBef>
              <a:buNone/>
              <a:defRPr b="0" sz="800" u="none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8" name="Google Shape;28;p9"/>
          <p:cNvCxnSpPr/>
          <p:nvPr/>
        </p:nvCxnSpPr>
        <p:spPr>
          <a:xfrm>
            <a:off x="1193532" y="1897380"/>
            <a:ext cx="9966960" cy="0"/>
          </a:xfrm>
          <a:prstGeom prst="straightConnector1">
            <a:avLst/>
          </a:prstGeom>
          <a:noFill/>
          <a:ln cap="flat" cmpd="sng" w="12700">
            <a:solidFill>
              <a:srgbClr val="3F3F3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/>
          <p:nvPr/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ibre Franklin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descr="A close up of a piece of paper with a pencil laying on top" id="98" name="Google Shape;9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" y="975"/>
            <a:ext cx="1219198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"/>
          <p:cNvSpPr/>
          <p:nvPr/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dk1">
              <a:alpha val="8470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ibre Franklin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00" name="Google Shape;100;p1"/>
          <p:cNvSpPr txBox="1"/>
          <p:nvPr>
            <p:ph type="ctrTitle"/>
          </p:nvPr>
        </p:nvSpPr>
        <p:spPr>
          <a:xfrm>
            <a:off x="8023400" y="1475225"/>
            <a:ext cx="3735900" cy="290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Bookman Old Style"/>
              <a:buNone/>
            </a:pPr>
            <a:r>
              <a:rPr lang="en-US" sz="4200">
                <a:solidFill>
                  <a:schemeClr val="lt1"/>
                </a:solidFill>
              </a:rPr>
              <a:t>NajahCodeX</a:t>
            </a:r>
            <a:endParaRPr sz="4200">
              <a:solidFill>
                <a:schemeClr val="lt1"/>
              </a:solidFill>
            </a:endParaRPr>
          </a:p>
        </p:txBody>
      </p:sp>
      <p:sp>
        <p:nvSpPr>
          <p:cNvPr id="101" name="Google Shape;101;p1"/>
          <p:cNvSpPr txBox="1"/>
          <p:nvPr>
            <p:ph idx="1" type="subTitle"/>
          </p:nvPr>
        </p:nvSpPr>
        <p:spPr>
          <a:xfrm>
            <a:off x="7967375" y="4608575"/>
            <a:ext cx="3496200" cy="7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Omar Shkokani and Shadi Basha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600"/>
              <a:t>Supervised by: Dr.Ashraf </a:t>
            </a:r>
            <a:r>
              <a:rPr lang="en-US" sz="1600"/>
              <a:t>Armoush</a:t>
            </a:r>
            <a:endParaRPr sz="1600"/>
          </a:p>
        </p:txBody>
      </p:sp>
      <p:cxnSp>
        <p:nvCxnSpPr>
          <p:cNvPr id="102" name="Google Shape;102;p1"/>
          <p:cNvCxnSpPr/>
          <p:nvPr/>
        </p:nvCxnSpPr>
        <p:spPr>
          <a:xfrm>
            <a:off x="8176090" y="4508519"/>
            <a:ext cx="3108960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" name="Google Shape;103;p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490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badecb9743_0_40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Interpreter</a:t>
            </a:r>
            <a:endParaRPr/>
          </a:p>
        </p:txBody>
      </p:sp>
      <p:graphicFrame>
        <p:nvGraphicFramePr>
          <p:cNvPr id="168" name="Google Shape;168;g2badecb9743_0_40"/>
          <p:cNvGraphicFramePr/>
          <p:nvPr/>
        </p:nvGraphicFramePr>
        <p:xfrm>
          <a:off x="1249675" y="2229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{F848618C-A021-4BC9-BBF0-F92245AA7AFC}</a:tableStyleId>
              </a:tblPr>
              <a:tblGrid>
                <a:gridCol w="5143500"/>
                <a:gridCol w="5143500"/>
              </a:tblGrid>
              <a:tr h="838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Interpreted Programming Languages 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Interpreter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1635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Python 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1477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JavaScript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pic>
        <p:nvPicPr>
          <p:cNvPr id="169" name="Google Shape;169;g2badecb9743_0_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09650" y="4816025"/>
            <a:ext cx="2454049" cy="128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2badecb9743_0_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74325" y="3202801"/>
            <a:ext cx="2830601" cy="122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8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00"/>
              <a:buFont typeface="Bookman Old Style"/>
              <a:buNone/>
            </a:pPr>
            <a:r>
              <a:rPr lang="en-US"/>
              <a:t>Future Work</a:t>
            </a:r>
            <a:endParaRPr/>
          </a:p>
        </p:txBody>
      </p:sp>
      <p:sp>
        <p:nvSpPr>
          <p:cNvPr id="176" name="Google Shape;176;p8"/>
          <p:cNvSpPr txBox="1"/>
          <p:nvPr>
            <p:ph idx="1" type="body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120650" lvl="0" marL="9144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b="0" i="0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NajahCodeX has potential for further enhancement in several areas: Notification System: Implementing a notification system to alert users about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b="0" i="0" lang="en-US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New posts, announcements regarding competitions, and other relevant updates can improve user engagement and communication efficiency. Language Coverage: Covering most programming languages.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b="0" i="0" lang="en-US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Security Enhancements: Introducing additional security measures and features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b="0" i="0" lang="en-US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To safeguard user data and ensure the integrity of the platform will enhance user trust and confidence in NajahCodeX.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00"/>
              <a:buFont typeface="Bookman Old Style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09" name="Google Shape;109;p2"/>
          <p:cNvSpPr txBox="1"/>
          <p:nvPr>
            <p:ph idx="1" type="body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120650" lvl="0" marL="9144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What is NajahCodeX ? 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Why NajahCodeX ? 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What does it offer ?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 txBox="1"/>
          <p:nvPr>
            <p:ph type="title"/>
          </p:nvPr>
        </p:nvSpPr>
        <p:spPr>
          <a:xfrm>
            <a:off x="1097279" y="4799362"/>
            <a:ext cx="10113645" cy="74368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ookman Old Style"/>
              <a:buNone/>
            </a:pPr>
            <a:r>
              <a:rPr lang="en-US"/>
              <a:t>NajahCodeX</a:t>
            </a:r>
            <a:endParaRPr/>
          </a:p>
        </p:txBody>
      </p:sp>
      <p:sp>
        <p:nvSpPr>
          <p:cNvPr id="115" name="Google Shape;115;p3"/>
          <p:cNvSpPr txBox="1"/>
          <p:nvPr>
            <p:ph idx="1" type="body"/>
          </p:nvPr>
        </p:nvSpPr>
        <p:spPr>
          <a:xfrm>
            <a:off x="1097279" y="5715000"/>
            <a:ext cx="10113264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i="0" lang="en-US">
                <a:solidFill>
                  <a:srgbClr val="ECECEC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Welcome to Najah Codex, where coding enthusiasts converge to hone their skills and conquer challenges.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descr="Dark Coding Wallpapers - Top Những Hình Ảnh Đẹp" id="116" name="Google Shape;116;p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6620" l="0" r="0" t="16620"/>
          <a:stretch/>
        </p:blipFill>
        <p:spPr>
          <a:xfrm>
            <a:off x="0" y="-4763"/>
            <a:ext cx="12192000" cy="4632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/>
          <p:nvPr>
            <p:ph type="title"/>
          </p:nvPr>
        </p:nvSpPr>
        <p:spPr>
          <a:xfrm>
            <a:off x="643466" y="786383"/>
            <a:ext cx="3517567" cy="20939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ookman Old Style"/>
              <a:buNone/>
            </a:pPr>
            <a:r>
              <a:rPr lang="en-US"/>
              <a:t>Main Features </a:t>
            </a:r>
            <a:endParaRPr/>
          </a:p>
        </p:txBody>
      </p:sp>
      <p:sp>
        <p:nvSpPr>
          <p:cNvPr id="122" name="Google Shape;122;p4"/>
          <p:cNvSpPr txBox="1"/>
          <p:nvPr>
            <p:ph idx="1" type="body"/>
          </p:nvPr>
        </p:nvSpPr>
        <p:spPr>
          <a:xfrm>
            <a:off x="5310099" y="1887056"/>
            <a:ext cx="6238435" cy="30645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120650" lvl="0" marL="9144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Enrolling in Plans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Participating in Competitions and Problem Solving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Testing Code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Joining Different Groups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Group Management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Administration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None/>
            </a:pPr>
            <a:r>
              <a:t/>
            </a:r>
            <a:endParaRPr/>
          </a:p>
        </p:txBody>
      </p:sp>
      <p:sp>
        <p:nvSpPr>
          <p:cNvPr id="123" name="Google Shape;123;p4"/>
          <p:cNvSpPr txBox="1"/>
          <p:nvPr>
            <p:ph idx="2" type="body"/>
          </p:nvPr>
        </p:nvSpPr>
        <p:spPr>
          <a:xfrm>
            <a:off x="643465" y="3043050"/>
            <a:ext cx="3517567" cy="30645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i="0" lang="en-US">
                <a:solidFill>
                  <a:srgbClr val="ECECEC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Najah Codex empowers students with diverse features, including plan enrollment, competition participation, code testing, group management, and comprehensive administration.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00"/>
              <a:buFont typeface="Bookman Old Style"/>
              <a:buNone/>
            </a:pPr>
            <a:r>
              <a:rPr lang="en-US"/>
              <a:t>Literature Review</a:t>
            </a:r>
            <a:endParaRPr/>
          </a:p>
        </p:txBody>
      </p:sp>
      <p:sp>
        <p:nvSpPr>
          <p:cNvPr id="129" name="Google Shape;129;p5"/>
          <p:cNvSpPr txBox="1"/>
          <p:nvPr>
            <p:ph idx="1" type="body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120650" lvl="0" marL="9144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What is problem solving ? </a:t>
            </a:r>
            <a:endParaRPr/>
          </a:p>
          <a:p>
            <a:pPr indent="-120650" lvl="0" marL="9144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900"/>
              <a:buFont typeface="Arial"/>
              <a:buChar char="•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 What other platforms provide this service ?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"/>
          <p:cNvSpPr txBox="1"/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Bookman Old Style"/>
              <a:buNone/>
            </a:pPr>
            <a:r>
              <a:rPr lang="en-US"/>
              <a:t>Problem Solving</a:t>
            </a:r>
            <a:endParaRPr/>
          </a:p>
        </p:txBody>
      </p:sp>
      <p:sp>
        <p:nvSpPr>
          <p:cNvPr id="135" name="Google Shape;135;p6"/>
          <p:cNvSpPr txBox="1"/>
          <p:nvPr>
            <p:ph idx="1" type="body"/>
          </p:nvPr>
        </p:nvSpPr>
        <p:spPr>
          <a:xfrm>
            <a:off x="1097280" y="466344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0" i="0" lang="en-US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PROBLEM SOLVING IS FINDING SOLUTIONS TO CHALLENGES OR PUZZLES, OFTEN IN CODING BY CREATING INSTRUCTIONS FOR A COMPUTER TO EXECUTE TASKS EFFICIENTLY.</a:t>
            </a:r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00"/>
              <a:buFont typeface="Bookman Old Style"/>
              <a:buNone/>
            </a:pPr>
            <a:r>
              <a:rPr lang="en-US"/>
              <a:t>Problem Solving Platforms</a:t>
            </a:r>
            <a:endParaRPr/>
          </a:p>
        </p:txBody>
      </p:sp>
      <p:sp>
        <p:nvSpPr>
          <p:cNvPr id="141" name="Google Shape;141;p7"/>
          <p:cNvSpPr txBox="1"/>
          <p:nvPr>
            <p:ph idx="1" type="body"/>
          </p:nvPr>
        </p:nvSpPr>
        <p:spPr>
          <a:xfrm>
            <a:off x="1097280" y="2057400"/>
            <a:ext cx="4639736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CODE FORCES</a:t>
            </a:r>
            <a:endParaRPr/>
          </a:p>
        </p:txBody>
      </p:sp>
      <p:pic>
        <p:nvPicPr>
          <p:cNvPr id="142" name="Google Shape;142;p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7280" y="4179274"/>
            <a:ext cx="3966743" cy="46795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7"/>
          <p:cNvSpPr txBox="1"/>
          <p:nvPr>
            <p:ph idx="3" type="body"/>
          </p:nvPr>
        </p:nvSpPr>
        <p:spPr>
          <a:xfrm>
            <a:off x="6515944" y="2057400"/>
            <a:ext cx="4639736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HACKER RANK</a:t>
            </a:r>
            <a:endParaRPr/>
          </a:p>
        </p:txBody>
      </p:sp>
      <p:pic>
        <p:nvPicPr>
          <p:cNvPr id="144" name="Google Shape;144;p7"/>
          <p:cNvPicPr preferRelativeResize="0"/>
          <p:nvPr>
            <p:ph idx="4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16688" y="3195598"/>
            <a:ext cx="4638675" cy="2435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badecb9743_0_0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Paid API </a:t>
            </a:r>
            <a:endParaRPr/>
          </a:p>
        </p:txBody>
      </p:sp>
      <p:pic>
        <p:nvPicPr>
          <p:cNvPr id="150" name="Google Shape;150;g2badecb9743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7275" y="2351325"/>
            <a:ext cx="7688126" cy="3319876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g2badecb9743_0_0"/>
          <p:cNvSpPr txBox="1"/>
          <p:nvPr/>
        </p:nvSpPr>
        <p:spPr>
          <a:xfrm>
            <a:off x="9091150" y="24284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https://rextester.com/</a:t>
            </a:r>
            <a:endParaRPr/>
          </a:p>
        </p:txBody>
      </p:sp>
      <p:sp>
        <p:nvSpPr>
          <p:cNvPr id="152" name="Google Shape;152;g2badecb9743_0_0"/>
          <p:cNvSpPr txBox="1"/>
          <p:nvPr/>
        </p:nvSpPr>
        <p:spPr>
          <a:xfrm>
            <a:off x="9043175" y="20282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Hackerearth API V4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badecb9743_0_23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Compilers</a:t>
            </a:r>
            <a:endParaRPr/>
          </a:p>
        </p:txBody>
      </p:sp>
      <p:graphicFrame>
        <p:nvGraphicFramePr>
          <p:cNvPr id="158" name="Google Shape;158;g2badecb9743_0_23"/>
          <p:cNvGraphicFramePr/>
          <p:nvPr/>
        </p:nvGraphicFramePr>
        <p:xfrm>
          <a:off x="952500" y="2133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{F848618C-A021-4BC9-BBF0-F92245AA7AFC}</a:tableStyleId>
              </a:tblPr>
              <a:tblGrid>
                <a:gridCol w="5143500"/>
                <a:gridCol w="5143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Compiled Programming Languages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Compilers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1017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C/C++ 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777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C#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996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Java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956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Go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pic>
        <p:nvPicPr>
          <p:cNvPr id="159" name="Google Shape;159;g2badecb9743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2925" y="4418425"/>
            <a:ext cx="1983049" cy="90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g2badecb9743_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32924" y="2529800"/>
            <a:ext cx="1683050" cy="101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g2badecb9743_0_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82925" y="5476150"/>
            <a:ext cx="1983051" cy="68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g2badecb9743_0_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49487" y="3625875"/>
            <a:ext cx="849925" cy="63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">
  <a:themeElements>
    <a:clrScheme name="Custom 34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2024-02-19T20:14:42Z</dcterms:created>
  <dc:creator>Shadi Basha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