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72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4" r:id="rId10"/>
    <p:sldId id="271" r:id="rId11"/>
    <p:sldId id="269" r:id="rId12"/>
    <p:sldId id="266" r:id="rId13"/>
    <p:sldId id="270" r:id="rId14"/>
  </p:sldIdLst>
  <p:sldSz cx="18288000" cy="10287000"/>
  <p:notesSz cx="6858000" cy="9144000"/>
  <p:embeddedFontLst>
    <p:embeddedFont>
      <p:font typeface="Arimo Bold" panose="020B0604020202020204" charset="0"/>
      <p:regular r:id="rId16"/>
    </p:embeddedFont>
    <p:embeddedFont>
      <p:font typeface="Barlow" panose="00000500000000000000" pitchFamily="2" charset="0"/>
      <p:regular r:id="rId17"/>
    </p:embeddedFont>
    <p:embeddedFont>
      <p:font typeface="Brush Script MT" panose="03060802040406070304" pitchFamily="66" charset="0"/>
      <p: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21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11.09.2025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59654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BF216-E9F9-F72A-5215-C55826B75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2300456-F0E1-2458-D465-EE5BC77B13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0D024-1A4F-9A3C-DCC7-B8721BFCC7A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EBC7072-A4C2-3FA2-C87F-2CBFAC383C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86259F6-3213-6B3B-5C0D-3002EA21C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1DE41-F2B4-27F0-281E-011D924C25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B457E-796A-C430-07D4-8FF7D24E0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60739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BF216-E9F9-F72A-5215-C55826B75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2300456-F0E1-2458-D465-EE5BC77B13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0D024-1A4F-9A3C-DCC7-B8721BFCC7A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EBC7072-A4C2-3FA2-C87F-2CBFAC383C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86259F6-3213-6B3B-5C0D-3002EA21C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1DE41-F2B4-27F0-281E-011D924C25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B457E-796A-C430-07D4-8FF7D24E0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0698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D0D34-E3E6-7D29-2AD5-24F410800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289978-DB48-B7BE-B854-5403E7CF8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AE96F1-6C9D-613D-F68A-C77D96ABD87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920FBF7-89A6-9CAA-5713-ECB10ED4E9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7C769EF-F058-7288-9ED8-4B71618039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2C70E-6D57-170F-E7C2-294E5E3A6D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1B769A-D137-ACDA-F769-B339C3AFA1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40581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gamma.app/?utm_source=made-with-gamma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049019" y="9686925"/>
            <a:ext cx="2153256" cy="514350"/>
            <a:chOff x="0" y="0"/>
            <a:chExt cx="2871008" cy="685800"/>
          </a:xfrm>
        </p:grpSpPr>
        <p:sp>
          <p:nvSpPr>
            <p:cNvPr id="7" name="Freeform 7" descr="preencoded.png">
              <a:hlinkClick r:id="rId4" tooltip="https://gamma.app/?utm_source=made-with-gamma"/>
            </p:cNvPr>
            <p:cNvSpPr/>
            <p:nvPr/>
          </p:nvSpPr>
          <p:spPr>
            <a:xfrm>
              <a:off x="0" y="0"/>
              <a:ext cx="2870962" cy="685800"/>
            </a:xfrm>
            <a:custGeom>
              <a:avLst/>
              <a:gdLst/>
              <a:ahLst/>
              <a:cxnLst/>
              <a:rect l="l" t="t" r="r" b="b"/>
              <a:pathLst>
                <a:path w="2870962" h="685800">
                  <a:moveTo>
                    <a:pt x="0" y="0"/>
                  </a:moveTo>
                  <a:lnTo>
                    <a:pt x="2870962" y="0"/>
                  </a:lnTo>
                  <a:lnTo>
                    <a:pt x="2870962" y="685800"/>
                  </a:lnTo>
                  <a:lnTo>
                    <a:pt x="0" y="6858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r="-1"/>
              </a:stretch>
            </a:blipFill>
          </p:spPr>
        </p:sp>
      </p:grpSp>
      <p:sp>
        <p:nvSpPr>
          <p:cNvPr id="10" name="Freeform 10"/>
          <p:cNvSpPr/>
          <p:nvPr/>
        </p:nvSpPr>
        <p:spPr>
          <a:xfrm rot="5400000">
            <a:off x="2009218" y="3067064"/>
            <a:ext cx="5239632" cy="4152873"/>
          </a:xfrm>
          <a:custGeom>
            <a:avLst/>
            <a:gdLst/>
            <a:ahLst/>
            <a:cxnLst/>
            <a:rect l="l" t="t" r="r" b="b"/>
            <a:pathLst>
              <a:path w="5239632" h="4152873">
                <a:moveTo>
                  <a:pt x="0" y="0"/>
                </a:moveTo>
                <a:lnTo>
                  <a:pt x="5239632" y="0"/>
                </a:lnTo>
                <a:lnTo>
                  <a:pt x="5239632" y="4152872"/>
                </a:lnTo>
                <a:lnTo>
                  <a:pt x="0" y="41528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1633" t="-76038" r="-59872" b="-103432"/>
            </a:stretch>
          </a:blipFill>
          <a:ln cap="rnd">
            <a:noFill/>
            <a:prstDash val="solid"/>
            <a:round/>
          </a:ln>
        </p:spPr>
      </p:sp>
      <p:sp>
        <p:nvSpPr>
          <p:cNvPr id="11" name="TextBox 11"/>
          <p:cNvSpPr txBox="1"/>
          <p:nvPr/>
        </p:nvSpPr>
        <p:spPr>
          <a:xfrm>
            <a:off x="7028032" y="2784992"/>
            <a:ext cx="7967662" cy="172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499"/>
              </a:lnSpc>
            </a:pPr>
            <a:r>
              <a:rPr lang="en-US" sz="10749" b="1" dirty="0" err="1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PackSort</a:t>
            </a:r>
            <a:endParaRPr lang="en-US" sz="10749" b="1" dirty="0">
              <a:solidFill>
                <a:srgbClr val="F0FCFF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028032" y="4226442"/>
            <a:ext cx="7967662" cy="460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75"/>
              </a:lnSpc>
            </a:pPr>
            <a:r>
              <a:rPr lang="en-US" sz="2375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Automated Package Sorting System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028032" y="5153291"/>
            <a:ext cx="9964568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875"/>
              </a:lnSpc>
            </a:pPr>
            <a:r>
              <a:rPr lang="en-US" sz="2375" b="1" dirty="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By:  Baker Razi Wael Yaeesh &amp; Mohammad Maher Mohammad </a:t>
            </a:r>
            <a:r>
              <a:rPr lang="en-US" sz="2375" b="1" dirty="0" err="1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Himuni</a:t>
            </a:r>
            <a:endParaRPr lang="en-US" sz="2375" b="1" dirty="0">
              <a:solidFill>
                <a:srgbClr val="E0E4E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028032" y="6080140"/>
            <a:ext cx="8973968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75"/>
              </a:lnSpc>
            </a:pPr>
            <a:r>
              <a:rPr lang="en-US" sz="2375" b="1" dirty="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Project Supervisor: Dr. Abdallah Rashed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F1316CD-83B6-E9CA-6C7D-182AA49B69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02000" y="9686925"/>
            <a:ext cx="2286000" cy="6000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1075136" y="981075"/>
            <a:ext cx="16374664" cy="5257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62"/>
              </a:lnSpc>
            </a:pPr>
            <a:r>
              <a:rPr lang="en-US" sz="5400" b="1" dirty="0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System Workflow: From Detection to Sort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75135" y="2773115"/>
            <a:ext cx="5174456" cy="3198316"/>
            <a:chOff x="0" y="0"/>
            <a:chExt cx="6899275" cy="426442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75135" y="2735015"/>
            <a:ext cx="5174456" cy="152400"/>
            <a:chOff x="0" y="0"/>
            <a:chExt cx="6899275" cy="2032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201591" y="2312342"/>
            <a:ext cx="921544" cy="921544"/>
            <a:chOff x="0" y="0"/>
            <a:chExt cx="1228725" cy="122872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3478114" y="2542729"/>
            <a:ext cx="368499" cy="460772"/>
            <a:chOff x="0" y="0"/>
            <a:chExt cx="491332" cy="614363"/>
          </a:xfrm>
        </p:grpSpPr>
        <p:sp>
          <p:nvSpPr>
            <p:cNvPr id="14" name="Freeform 1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97" r="-791" b="10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420416" y="3512492"/>
            <a:ext cx="3606254" cy="9489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92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Initialization &amp; Setup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6571695" y="2723555"/>
            <a:ext cx="5174456" cy="3198316"/>
            <a:chOff x="0" y="0"/>
            <a:chExt cx="6899275" cy="426442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6556772" y="2735015"/>
            <a:ext cx="5174456" cy="152400"/>
            <a:chOff x="0" y="0"/>
            <a:chExt cx="6899275" cy="2032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8683229" y="2312342"/>
            <a:ext cx="921544" cy="921544"/>
            <a:chOff x="0" y="0"/>
            <a:chExt cx="1228725" cy="1228725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8959751" y="2542729"/>
            <a:ext cx="368499" cy="460772"/>
            <a:chOff x="0" y="0"/>
            <a:chExt cx="491332" cy="614363"/>
          </a:xfrm>
        </p:grpSpPr>
        <p:sp>
          <p:nvSpPr>
            <p:cNvPr id="24" name="Freeform 2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797" r="-791" b="10"/>
              </a:stretch>
            </a:blipFill>
          </p:spPr>
        </p:sp>
      </p:grpSp>
      <p:sp>
        <p:nvSpPr>
          <p:cNvPr id="25" name="TextBox 25"/>
          <p:cNvSpPr txBox="1"/>
          <p:nvPr/>
        </p:nvSpPr>
        <p:spPr>
          <a:xfrm>
            <a:off x="6902054" y="3512492"/>
            <a:ext cx="4829174" cy="474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92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Package Detection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2038410" y="2773115"/>
            <a:ext cx="5174456" cy="3198316"/>
            <a:chOff x="0" y="0"/>
            <a:chExt cx="6899275" cy="426442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12038410" y="2735015"/>
            <a:ext cx="5174456" cy="152400"/>
            <a:chOff x="0" y="0"/>
            <a:chExt cx="6899275" cy="2032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31" name="Group 31"/>
          <p:cNvGrpSpPr/>
          <p:nvPr/>
        </p:nvGrpSpPr>
        <p:grpSpPr>
          <a:xfrm>
            <a:off x="14164866" y="2312342"/>
            <a:ext cx="921544" cy="921544"/>
            <a:chOff x="0" y="0"/>
            <a:chExt cx="1228725" cy="122872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33" name="Group 33"/>
          <p:cNvGrpSpPr>
            <a:grpSpLocks noChangeAspect="1"/>
          </p:cNvGrpSpPr>
          <p:nvPr/>
        </p:nvGrpSpPr>
        <p:grpSpPr>
          <a:xfrm>
            <a:off x="14441389" y="2542729"/>
            <a:ext cx="368499" cy="460772"/>
            <a:chOff x="0" y="0"/>
            <a:chExt cx="491332" cy="614363"/>
          </a:xfrm>
        </p:grpSpPr>
        <p:sp>
          <p:nvSpPr>
            <p:cNvPr id="34" name="Freeform 3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797" r="-791" b="10"/>
              </a:stretch>
            </a:blipFill>
          </p:spPr>
        </p:sp>
      </p:grpSp>
      <p:sp>
        <p:nvSpPr>
          <p:cNvPr id="35" name="TextBox 35"/>
          <p:cNvSpPr txBox="1"/>
          <p:nvPr/>
        </p:nvSpPr>
        <p:spPr>
          <a:xfrm>
            <a:off x="12383691" y="3512492"/>
            <a:ext cx="4191635" cy="1559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Versatile Sorting Modes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1075135" y="6739384"/>
            <a:ext cx="7331594" cy="2706886"/>
            <a:chOff x="0" y="0"/>
            <a:chExt cx="10553700" cy="360918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0553700" cy="3609213"/>
            </a:xfrm>
            <a:custGeom>
              <a:avLst/>
              <a:gdLst/>
              <a:ahLst/>
              <a:cxnLst/>
              <a:rect l="l" t="t" r="r" b="b"/>
              <a:pathLst>
                <a:path w="10553700" h="3609213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10309860" y="0"/>
                  </a:lnTo>
                  <a:cubicBezTo>
                    <a:pt x="10444480" y="0"/>
                    <a:pt x="10553700" y="109220"/>
                    <a:pt x="10553700" y="243840"/>
                  </a:cubicBezTo>
                  <a:lnTo>
                    <a:pt x="10553700" y="3365373"/>
                  </a:lnTo>
                  <a:cubicBezTo>
                    <a:pt x="10553700" y="3499993"/>
                    <a:pt x="10444480" y="3609213"/>
                    <a:pt x="10309860" y="3609213"/>
                  </a:cubicBezTo>
                  <a:lnTo>
                    <a:pt x="243840" y="3609213"/>
                  </a:lnTo>
                  <a:cubicBezTo>
                    <a:pt x="109220" y="3609213"/>
                    <a:pt x="0" y="3499993"/>
                    <a:pt x="0" y="3365373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45" name="TextBox 45"/>
          <p:cNvSpPr txBox="1"/>
          <p:nvPr/>
        </p:nvSpPr>
        <p:spPr>
          <a:xfrm>
            <a:off x="914400" y="7827318"/>
            <a:ext cx="7492329" cy="474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92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Data Collection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8683229" y="6964928"/>
            <a:ext cx="8406698" cy="2706886"/>
            <a:chOff x="0" y="0"/>
            <a:chExt cx="10553700" cy="3609182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0553700" cy="3609213"/>
            </a:xfrm>
            <a:custGeom>
              <a:avLst/>
              <a:gdLst/>
              <a:ahLst/>
              <a:cxnLst/>
              <a:rect l="l" t="t" r="r" b="b"/>
              <a:pathLst>
                <a:path w="10553700" h="3609213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10309860" y="0"/>
                  </a:lnTo>
                  <a:cubicBezTo>
                    <a:pt x="10444480" y="0"/>
                    <a:pt x="10553700" y="109220"/>
                    <a:pt x="10553700" y="243840"/>
                  </a:cubicBezTo>
                  <a:lnTo>
                    <a:pt x="10553700" y="3365373"/>
                  </a:lnTo>
                  <a:cubicBezTo>
                    <a:pt x="10553700" y="3499993"/>
                    <a:pt x="10444480" y="3609213"/>
                    <a:pt x="10309860" y="3609213"/>
                  </a:cubicBezTo>
                  <a:lnTo>
                    <a:pt x="243840" y="3609213"/>
                  </a:lnTo>
                  <a:cubicBezTo>
                    <a:pt x="109220" y="3609213"/>
                    <a:pt x="0" y="3499993"/>
                    <a:pt x="0" y="3365373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49" name="Group 49"/>
          <p:cNvGrpSpPr/>
          <p:nvPr/>
        </p:nvGrpSpPr>
        <p:grpSpPr>
          <a:xfrm>
            <a:off x="8683229" y="6852153"/>
            <a:ext cx="8406697" cy="228907"/>
            <a:chOff x="0" y="0"/>
            <a:chExt cx="10553700" cy="2032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0553700" cy="203200"/>
            </a:xfrm>
            <a:custGeom>
              <a:avLst/>
              <a:gdLst/>
              <a:ahLst/>
              <a:cxnLst/>
              <a:rect l="l" t="t" r="r" b="b"/>
              <a:pathLst>
                <a:path w="10553700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10452100" y="0"/>
                  </a:lnTo>
                  <a:cubicBezTo>
                    <a:pt x="10508234" y="0"/>
                    <a:pt x="10553700" y="45466"/>
                    <a:pt x="10553700" y="101600"/>
                  </a:cubicBezTo>
                  <a:cubicBezTo>
                    <a:pt x="10553700" y="157734"/>
                    <a:pt x="10508234" y="203200"/>
                    <a:pt x="10452100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51" name="Group 51"/>
          <p:cNvGrpSpPr/>
          <p:nvPr/>
        </p:nvGrpSpPr>
        <p:grpSpPr>
          <a:xfrm>
            <a:off x="12216698" y="6562685"/>
            <a:ext cx="921544" cy="921544"/>
            <a:chOff x="0" y="0"/>
            <a:chExt cx="1228725" cy="1228725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3" name="Group 53"/>
          <p:cNvGrpSpPr>
            <a:grpSpLocks noChangeAspect="1"/>
          </p:cNvGrpSpPr>
          <p:nvPr/>
        </p:nvGrpSpPr>
        <p:grpSpPr>
          <a:xfrm>
            <a:off x="12493220" y="6826176"/>
            <a:ext cx="368499" cy="460772"/>
            <a:chOff x="0" y="0"/>
            <a:chExt cx="491332" cy="614363"/>
          </a:xfrm>
        </p:grpSpPr>
        <p:sp>
          <p:nvSpPr>
            <p:cNvPr id="54" name="Freeform 5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797" r="-791" b="10"/>
              </a:stretch>
            </a:blipFill>
          </p:spPr>
        </p:sp>
      </p:grpSp>
      <p:sp>
        <p:nvSpPr>
          <p:cNvPr id="55" name="TextBox 55"/>
          <p:cNvSpPr txBox="1"/>
          <p:nvPr/>
        </p:nvSpPr>
        <p:spPr>
          <a:xfrm>
            <a:off x="8683229" y="7769434"/>
            <a:ext cx="8309371" cy="474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92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Monitoring &amp; Safety</a:t>
            </a:r>
          </a:p>
        </p:txBody>
      </p:sp>
      <p:grpSp>
        <p:nvGrpSpPr>
          <p:cNvPr id="61" name="Group 49"/>
          <p:cNvGrpSpPr/>
          <p:nvPr/>
        </p:nvGrpSpPr>
        <p:grpSpPr>
          <a:xfrm>
            <a:off x="914400" y="6865873"/>
            <a:ext cx="7630563" cy="215187"/>
            <a:chOff x="0" y="0"/>
            <a:chExt cx="10553700" cy="203200"/>
          </a:xfrm>
        </p:grpSpPr>
        <p:sp>
          <p:nvSpPr>
            <p:cNvPr id="62" name="Freeform 50"/>
            <p:cNvSpPr/>
            <p:nvPr/>
          </p:nvSpPr>
          <p:spPr>
            <a:xfrm>
              <a:off x="0" y="0"/>
              <a:ext cx="10553700" cy="203200"/>
            </a:xfrm>
            <a:custGeom>
              <a:avLst/>
              <a:gdLst/>
              <a:ahLst/>
              <a:cxnLst/>
              <a:rect l="l" t="t" r="r" b="b"/>
              <a:pathLst>
                <a:path w="10553700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10452100" y="0"/>
                  </a:lnTo>
                  <a:cubicBezTo>
                    <a:pt x="10508234" y="0"/>
                    <a:pt x="10553700" y="45466"/>
                    <a:pt x="10553700" y="101600"/>
                  </a:cubicBezTo>
                  <a:cubicBezTo>
                    <a:pt x="10553700" y="157734"/>
                    <a:pt x="10508234" y="203200"/>
                    <a:pt x="10452100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41" name="Group 41"/>
          <p:cNvGrpSpPr/>
          <p:nvPr/>
        </p:nvGrpSpPr>
        <p:grpSpPr>
          <a:xfrm>
            <a:off x="4123135" y="6557219"/>
            <a:ext cx="921544" cy="921544"/>
            <a:chOff x="0" y="0"/>
            <a:chExt cx="1228725" cy="1228725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3" name="Group 43"/>
          <p:cNvGrpSpPr>
            <a:grpSpLocks noChangeAspect="1"/>
          </p:cNvGrpSpPr>
          <p:nvPr/>
        </p:nvGrpSpPr>
        <p:grpSpPr>
          <a:xfrm>
            <a:off x="4399657" y="6802057"/>
            <a:ext cx="368499" cy="460772"/>
            <a:chOff x="0" y="0"/>
            <a:chExt cx="491332" cy="614363"/>
          </a:xfrm>
        </p:grpSpPr>
        <p:sp>
          <p:nvSpPr>
            <p:cNvPr id="44" name="Freeform 4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797" r="-791" b="10"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410285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AA26F-5A9B-D799-CDE7-303EDBDA4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59B75B3-46EA-8872-0AEC-E17A4934CEFE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>
              <a:extLst>
                <a:ext uri="{FF2B5EF4-FFF2-40B4-BE49-F238E27FC236}">
                  <a16:creationId xmlns:a16="http://schemas.microsoft.com/office/drawing/2014/main" id="{0A63A670-BED2-7439-9BED-4B6D14232016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01DF9FEB-A5DA-FB3D-BD5A-74CF41C92617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FEA3D4D-17AE-584E-499F-DF41B93DB640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sp>
        <p:nvSpPr>
          <p:cNvPr id="7" name="TextBox 32"/>
          <p:cNvSpPr txBox="1"/>
          <p:nvPr/>
        </p:nvSpPr>
        <p:spPr>
          <a:xfrm>
            <a:off x="580058" y="5143500"/>
            <a:ext cx="8262491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7"/>
              </a:lnSpc>
            </a:pPr>
            <a:r>
              <a:rPr lang="en-US" sz="3000" b="1" dirty="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Exterior Design</a:t>
            </a:r>
          </a:p>
        </p:txBody>
      </p:sp>
      <p:sp>
        <p:nvSpPr>
          <p:cNvPr id="8" name="TextBox 33"/>
          <p:cNvSpPr txBox="1"/>
          <p:nvPr/>
        </p:nvSpPr>
        <p:spPr>
          <a:xfrm>
            <a:off x="10255105" y="9291786"/>
            <a:ext cx="8262491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7"/>
              </a:lnSpc>
            </a:pPr>
            <a:r>
              <a:rPr lang="en-US" sz="3000" b="1" dirty="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Interior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52" y="495745"/>
            <a:ext cx="10106653" cy="4495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5600" y="4310054"/>
            <a:ext cx="6559117" cy="472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sp>
        <p:nvSpPr>
          <p:cNvPr id="6" name="Freeform 6" descr="preencoded.png"/>
          <p:cNvSpPr/>
          <p:nvPr/>
        </p:nvSpPr>
        <p:spPr>
          <a:xfrm>
            <a:off x="-234918" y="-211426"/>
            <a:ext cx="7092918" cy="10639376"/>
          </a:xfrm>
          <a:custGeom>
            <a:avLst/>
            <a:gdLst/>
            <a:ahLst/>
            <a:cxnLst/>
            <a:rect l="l" t="t" r="r" b="b"/>
            <a:pathLst>
              <a:path w="7092918" h="10639376">
                <a:moveTo>
                  <a:pt x="0" y="0"/>
                </a:moveTo>
                <a:lnTo>
                  <a:pt x="7092918" y="0"/>
                </a:lnTo>
                <a:lnTo>
                  <a:pt x="7092918" y="10639377"/>
                </a:lnTo>
                <a:lnTo>
                  <a:pt x="0" y="10639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0" cap="sq">
            <a:solidFill>
              <a:srgbClr val="37A7E7"/>
            </a:solidFill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8337370" y="1702990"/>
            <a:ext cx="8571737" cy="6746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7"/>
              </a:lnSpc>
            </a:pPr>
            <a:r>
              <a:rPr lang="en-US" sz="4187" b="1" dirty="0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Conclusions &amp; Future Directions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543800" y="5676900"/>
            <a:ext cx="9982200" cy="2250943"/>
            <a:chOff x="7862955" y="6607406"/>
            <a:chExt cx="6279695" cy="2250943"/>
          </a:xfrm>
        </p:grpSpPr>
        <p:sp>
          <p:nvSpPr>
            <p:cNvPr id="12" name="TextBox 12"/>
            <p:cNvSpPr txBox="1"/>
            <p:nvPr/>
          </p:nvSpPr>
          <p:spPr>
            <a:xfrm>
              <a:off x="7862955" y="6607406"/>
              <a:ext cx="3193554" cy="3975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24"/>
                </a:lnSpc>
              </a:pPr>
              <a:r>
                <a:rPr lang="en-US" sz="3200" b="1" dirty="0">
                  <a:solidFill>
                    <a:srgbClr val="F0FC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Future Work</a:t>
              </a:r>
            </a:p>
          </p:txBody>
        </p:sp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8607759" y="7130991"/>
              <a:ext cx="359271" cy="449015"/>
              <a:chOff x="0" y="0"/>
              <a:chExt cx="479028" cy="598687"/>
            </a:xfrm>
          </p:grpSpPr>
          <p:sp>
            <p:nvSpPr>
              <p:cNvPr id="14" name="Freeform 14" descr="preencoded.png"/>
              <p:cNvSpPr/>
              <p:nvPr/>
            </p:nvSpPr>
            <p:spPr>
              <a:xfrm>
                <a:off x="0" y="0"/>
                <a:ext cx="479044" cy="598678"/>
              </a:xfrm>
              <a:custGeom>
                <a:avLst/>
                <a:gdLst/>
                <a:ahLst/>
                <a:cxnLst/>
                <a:rect l="l" t="t" r="r" b="b"/>
                <a:pathLst>
                  <a:path w="479044" h="598678">
                    <a:moveTo>
                      <a:pt x="0" y="0"/>
                    </a:moveTo>
                    <a:lnTo>
                      <a:pt x="479044" y="0"/>
                    </a:lnTo>
                    <a:lnTo>
                      <a:pt x="479044" y="598678"/>
                    </a:lnTo>
                    <a:lnTo>
                      <a:pt x="0" y="598678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523" r="-520" b="-1"/>
                </a:stretch>
              </a:blip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9296388" y="7149371"/>
              <a:ext cx="2674590" cy="6668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62"/>
                </a:lnSpc>
              </a:pPr>
              <a:r>
                <a:rPr lang="en-US" sz="2800" b="1" dirty="0">
                  <a:solidFill>
                    <a:srgbClr val="E0E4E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Weight Classification</a:t>
              </a:r>
            </a:p>
          </p:txBody>
        </p:sp>
        <p:grpSp>
          <p:nvGrpSpPr>
            <p:cNvPr id="17" name="Group 17"/>
            <p:cNvGrpSpPr>
              <a:grpSpLocks noChangeAspect="1"/>
            </p:cNvGrpSpPr>
            <p:nvPr/>
          </p:nvGrpSpPr>
          <p:grpSpPr>
            <a:xfrm>
              <a:off x="8593905" y="7647988"/>
              <a:ext cx="359271" cy="449015"/>
              <a:chOff x="0" y="0"/>
              <a:chExt cx="479028" cy="598687"/>
            </a:xfrm>
          </p:grpSpPr>
          <p:sp>
            <p:nvSpPr>
              <p:cNvPr id="18" name="Freeform 18" descr="preencoded.png"/>
              <p:cNvSpPr/>
              <p:nvPr/>
            </p:nvSpPr>
            <p:spPr>
              <a:xfrm>
                <a:off x="0" y="0"/>
                <a:ext cx="479044" cy="598678"/>
              </a:xfrm>
              <a:custGeom>
                <a:avLst/>
                <a:gdLst/>
                <a:ahLst/>
                <a:cxnLst/>
                <a:rect l="l" t="t" r="r" b="b"/>
                <a:pathLst>
                  <a:path w="479044" h="598678">
                    <a:moveTo>
                      <a:pt x="0" y="0"/>
                    </a:moveTo>
                    <a:lnTo>
                      <a:pt x="479044" y="0"/>
                    </a:lnTo>
                    <a:lnTo>
                      <a:pt x="479044" y="598678"/>
                    </a:lnTo>
                    <a:lnTo>
                      <a:pt x="0" y="598678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523" r="-520" b="-1"/>
                </a:stretch>
              </a:blipFill>
            </p:spPr>
          </p:sp>
        </p:grpSp>
        <p:sp>
          <p:nvSpPr>
            <p:cNvPr id="19" name="TextBox 19"/>
            <p:cNvSpPr txBox="1"/>
            <p:nvPr/>
          </p:nvSpPr>
          <p:spPr>
            <a:xfrm>
              <a:off x="9282534" y="7666368"/>
              <a:ext cx="4860116" cy="66684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2562"/>
                </a:lnSpc>
              </a:pPr>
              <a:r>
                <a:rPr lang="en-US" sz="2800" b="1" dirty="0">
                  <a:solidFill>
                    <a:srgbClr val="E0E4E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Advanced Barcode/QR Reading</a:t>
              </a:r>
            </a:p>
          </p:txBody>
        </p:sp>
        <p:grpSp>
          <p:nvGrpSpPr>
            <p:cNvPr id="21" name="Group 21"/>
            <p:cNvGrpSpPr>
              <a:grpSpLocks noChangeAspect="1"/>
            </p:cNvGrpSpPr>
            <p:nvPr/>
          </p:nvGrpSpPr>
          <p:grpSpPr>
            <a:xfrm>
              <a:off x="8607771" y="8173119"/>
              <a:ext cx="359271" cy="449015"/>
              <a:chOff x="0" y="0"/>
              <a:chExt cx="479028" cy="598687"/>
            </a:xfrm>
          </p:grpSpPr>
          <p:sp>
            <p:nvSpPr>
              <p:cNvPr id="22" name="Freeform 22" descr="preencoded.png"/>
              <p:cNvSpPr/>
              <p:nvPr/>
            </p:nvSpPr>
            <p:spPr>
              <a:xfrm>
                <a:off x="0" y="0"/>
                <a:ext cx="479044" cy="598678"/>
              </a:xfrm>
              <a:custGeom>
                <a:avLst/>
                <a:gdLst/>
                <a:ahLst/>
                <a:cxnLst/>
                <a:rect l="l" t="t" r="r" b="b"/>
                <a:pathLst>
                  <a:path w="479044" h="598678">
                    <a:moveTo>
                      <a:pt x="0" y="0"/>
                    </a:moveTo>
                    <a:lnTo>
                      <a:pt x="479044" y="0"/>
                    </a:lnTo>
                    <a:lnTo>
                      <a:pt x="479044" y="598678"/>
                    </a:lnTo>
                    <a:lnTo>
                      <a:pt x="0" y="598678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523" r="-520" b="-1"/>
                </a:stretch>
              </a:blipFill>
            </p:spPr>
          </p:sp>
        </p:grpSp>
        <p:sp>
          <p:nvSpPr>
            <p:cNvPr id="23" name="TextBox 23"/>
            <p:cNvSpPr txBox="1"/>
            <p:nvPr/>
          </p:nvSpPr>
          <p:spPr>
            <a:xfrm>
              <a:off x="9296400" y="8191500"/>
              <a:ext cx="4160450" cy="66684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2562"/>
                </a:lnSpc>
              </a:pPr>
              <a:r>
                <a:rPr lang="en-US" sz="2800" b="1" dirty="0">
                  <a:solidFill>
                    <a:srgbClr val="E0E4E6"/>
                  </a:solidFill>
                  <a:latin typeface="Arimo Bold"/>
                  <a:ea typeface="Arimo Bold"/>
                  <a:cs typeface="Arimo Bold"/>
                  <a:sym typeface="Arimo Bold"/>
                </a:rPr>
                <a:t>Enhanced Safety Features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7398978" y="2738416"/>
            <a:ext cx="9144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</a:rPr>
              <a:t>Smart, low-cost &amp; reliable sorting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E0E4E6"/>
              </a:solidFill>
              <a:latin typeface="Arimo Bold"/>
              <a:ea typeface="Arimo Bold"/>
              <a:cs typeface="Arimo Bol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</a:rPr>
              <a:t>Built with recycled parts + </a:t>
            </a:r>
            <a:r>
              <a:rPr lang="en-US" sz="2800" b="1" dirty="0" err="1">
                <a:solidFill>
                  <a:srgbClr val="E0E4E6"/>
                </a:solidFill>
                <a:latin typeface="Arimo Bold"/>
                <a:ea typeface="Arimo Bold"/>
                <a:cs typeface="Arimo Bold"/>
              </a:rPr>
              <a:t>IoT</a:t>
            </a: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</a:rPr>
              <a:t> mobile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E0E4E6"/>
              </a:solidFill>
              <a:latin typeface="Arimo Bold"/>
              <a:ea typeface="Arimo Bold"/>
              <a:cs typeface="Arimo Bol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</a:rPr>
              <a:t>Success: smooth serial communication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AA26F-5A9B-D799-CDE7-303EDBDA4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59B75B3-46EA-8872-0AEC-E17A4934CEFE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>
              <a:extLst>
                <a:ext uri="{FF2B5EF4-FFF2-40B4-BE49-F238E27FC236}">
                  <a16:creationId xmlns:a16="http://schemas.microsoft.com/office/drawing/2014/main" id="{0A63A670-BED2-7439-9BED-4B6D14232016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01DF9FEB-A5DA-FB3D-BD5A-74CF41C92617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FEA3D4D-17AE-584E-499F-DF41B93DB640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604B47A-D1E5-DE7A-0D82-18221D9DC8FD}"/>
              </a:ext>
            </a:extLst>
          </p:cNvPr>
          <p:cNvSpPr txBox="1"/>
          <p:nvPr/>
        </p:nvSpPr>
        <p:spPr>
          <a:xfrm>
            <a:off x="4343400" y="3162300"/>
            <a:ext cx="8783495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0" dirty="0">
                <a:solidFill>
                  <a:schemeClr val="bg1"/>
                </a:solidFill>
                <a:latin typeface="Brush Script MT" panose="03060802040406070304" pitchFamily="66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841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4902691" y="981075"/>
            <a:ext cx="8482620" cy="865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87"/>
              </a:lnSpc>
            </a:pPr>
            <a:r>
              <a:rPr lang="en-US" sz="5374" b="1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Key Project Objectives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75135" y="2773115"/>
            <a:ext cx="5174456" cy="3198316"/>
            <a:chOff x="0" y="0"/>
            <a:chExt cx="6899275" cy="426442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75135" y="2735015"/>
            <a:ext cx="5174456" cy="152400"/>
            <a:chOff x="0" y="0"/>
            <a:chExt cx="6899275" cy="2032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201591" y="2312342"/>
            <a:ext cx="921544" cy="921544"/>
            <a:chOff x="0" y="0"/>
            <a:chExt cx="1228725" cy="122872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3478114" y="2542729"/>
            <a:ext cx="368499" cy="460772"/>
            <a:chOff x="0" y="0"/>
            <a:chExt cx="491332" cy="614363"/>
          </a:xfrm>
        </p:grpSpPr>
        <p:sp>
          <p:nvSpPr>
            <p:cNvPr id="14" name="Freeform 1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97" r="-791" b="10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420416" y="3512492"/>
            <a:ext cx="3606254" cy="1559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Package Identification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6571695" y="2723555"/>
            <a:ext cx="5174456" cy="3198316"/>
            <a:chOff x="0" y="0"/>
            <a:chExt cx="6899275" cy="426442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6556772" y="2735015"/>
            <a:ext cx="5174456" cy="152400"/>
            <a:chOff x="0" y="0"/>
            <a:chExt cx="6899275" cy="2032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8683229" y="2312342"/>
            <a:ext cx="921544" cy="921544"/>
            <a:chOff x="0" y="0"/>
            <a:chExt cx="1228725" cy="1228725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8959751" y="2542729"/>
            <a:ext cx="368499" cy="460772"/>
            <a:chOff x="0" y="0"/>
            <a:chExt cx="491332" cy="614363"/>
          </a:xfrm>
        </p:grpSpPr>
        <p:sp>
          <p:nvSpPr>
            <p:cNvPr id="24" name="Freeform 2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797" r="-791" b="10"/>
              </a:stretch>
            </a:blipFill>
          </p:spPr>
        </p:sp>
      </p:grpSp>
      <p:sp>
        <p:nvSpPr>
          <p:cNvPr id="25" name="TextBox 25"/>
          <p:cNvSpPr txBox="1"/>
          <p:nvPr/>
        </p:nvSpPr>
        <p:spPr>
          <a:xfrm>
            <a:off x="6902054" y="3512492"/>
            <a:ext cx="4829174" cy="7283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Physical Sorting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2038410" y="2773115"/>
            <a:ext cx="5174456" cy="3198316"/>
            <a:chOff x="0" y="0"/>
            <a:chExt cx="6899275" cy="426442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899275" cy="4264406"/>
            </a:xfrm>
            <a:custGeom>
              <a:avLst/>
              <a:gdLst/>
              <a:ahLst/>
              <a:cxnLst/>
              <a:rect l="l" t="t" r="r" b="b"/>
              <a:pathLst>
                <a:path w="6899275" h="4264406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6655435" y="0"/>
                  </a:lnTo>
                  <a:cubicBezTo>
                    <a:pt x="6790055" y="0"/>
                    <a:pt x="6899275" y="109220"/>
                    <a:pt x="6899275" y="243840"/>
                  </a:cubicBezTo>
                  <a:lnTo>
                    <a:pt x="6899275" y="4020566"/>
                  </a:lnTo>
                  <a:cubicBezTo>
                    <a:pt x="6899275" y="4155186"/>
                    <a:pt x="6790055" y="4264406"/>
                    <a:pt x="6655435" y="4264406"/>
                  </a:cubicBezTo>
                  <a:lnTo>
                    <a:pt x="243840" y="4264406"/>
                  </a:lnTo>
                  <a:cubicBezTo>
                    <a:pt x="109220" y="4264406"/>
                    <a:pt x="0" y="4155186"/>
                    <a:pt x="0" y="402056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12038410" y="2735015"/>
            <a:ext cx="5174456" cy="152400"/>
            <a:chOff x="0" y="0"/>
            <a:chExt cx="6899275" cy="2032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6899275" cy="203200"/>
            </a:xfrm>
            <a:custGeom>
              <a:avLst/>
              <a:gdLst/>
              <a:ahLst/>
              <a:cxnLst/>
              <a:rect l="l" t="t" r="r" b="b"/>
              <a:pathLst>
                <a:path w="6899275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6797675" y="0"/>
                  </a:lnTo>
                  <a:cubicBezTo>
                    <a:pt x="6853809" y="0"/>
                    <a:pt x="6899275" y="45466"/>
                    <a:pt x="6899275" y="101600"/>
                  </a:cubicBezTo>
                  <a:cubicBezTo>
                    <a:pt x="6899275" y="157734"/>
                    <a:pt x="6853809" y="203200"/>
                    <a:pt x="6797675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31" name="Group 31"/>
          <p:cNvGrpSpPr/>
          <p:nvPr/>
        </p:nvGrpSpPr>
        <p:grpSpPr>
          <a:xfrm>
            <a:off x="14164866" y="2312342"/>
            <a:ext cx="921544" cy="921544"/>
            <a:chOff x="0" y="0"/>
            <a:chExt cx="1228725" cy="122872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33" name="Group 33"/>
          <p:cNvGrpSpPr>
            <a:grpSpLocks noChangeAspect="1"/>
          </p:cNvGrpSpPr>
          <p:nvPr/>
        </p:nvGrpSpPr>
        <p:grpSpPr>
          <a:xfrm>
            <a:off x="14441389" y="2542729"/>
            <a:ext cx="368499" cy="460772"/>
            <a:chOff x="0" y="0"/>
            <a:chExt cx="491332" cy="614363"/>
          </a:xfrm>
        </p:grpSpPr>
        <p:sp>
          <p:nvSpPr>
            <p:cNvPr id="34" name="Freeform 3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797" r="-791" b="10"/>
              </a:stretch>
            </a:blipFill>
          </p:spPr>
        </p:sp>
      </p:grpSp>
      <p:sp>
        <p:nvSpPr>
          <p:cNvPr id="35" name="TextBox 35"/>
          <p:cNvSpPr txBox="1"/>
          <p:nvPr/>
        </p:nvSpPr>
        <p:spPr>
          <a:xfrm>
            <a:off x="12383691" y="3512492"/>
            <a:ext cx="4191635" cy="1559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Versatile Sorting Modes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1075135" y="6739384"/>
            <a:ext cx="4563665" cy="2706886"/>
            <a:chOff x="0" y="0"/>
            <a:chExt cx="10553700" cy="360918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0553700" cy="3609213"/>
            </a:xfrm>
            <a:custGeom>
              <a:avLst/>
              <a:gdLst/>
              <a:ahLst/>
              <a:cxnLst/>
              <a:rect l="l" t="t" r="r" b="b"/>
              <a:pathLst>
                <a:path w="10553700" h="3609213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10309860" y="0"/>
                  </a:lnTo>
                  <a:cubicBezTo>
                    <a:pt x="10444480" y="0"/>
                    <a:pt x="10553700" y="109220"/>
                    <a:pt x="10553700" y="243840"/>
                  </a:cubicBezTo>
                  <a:lnTo>
                    <a:pt x="10553700" y="3365373"/>
                  </a:lnTo>
                  <a:cubicBezTo>
                    <a:pt x="10553700" y="3499993"/>
                    <a:pt x="10444480" y="3609213"/>
                    <a:pt x="10309860" y="3609213"/>
                  </a:cubicBezTo>
                  <a:lnTo>
                    <a:pt x="243840" y="3609213"/>
                  </a:lnTo>
                  <a:cubicBezTo>
                    <a:pt x="109220" y="3609213"/>
                    <a:pt x="0" y="3499993"/>
                    <a:pt x="0" y="3365373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39" name="Group 39"/>
          <p:cNvGrpSpPr/>
          <p:nvPr/>
        </p:nvGrpSpPr>
        <p:grpSpPr>
          <a:xfrm>
            <a:off x="1083695" y="6663184"/>
            <a:ext cx="4563665" cy="152400"/>
            <a:chOff x="0" y="0"/>
            <a:chExt cx="10553700" cy="2032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0553700" cy="203200"/>
            </a:xfrm>
            <a:custGeom>
              <a:avLst/>
              <a:gdLst/>
              <a:ahLst/>
              <a:cxnLst/>
              <a:rect l="l" t="t" r="r" b="b"/>
              <a:pathLst>
                <a:path w="10553700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10452100" y="0"/>
                  </a:lnTo>
                  <a:cubicBezTo>
                    <a:pt x="10508234" y="0"/>
                    <a:pt x="10553700" y="45466"/>
                    <a:pt x="10553700" y="101600"/>
                  </a:cubicBezTo>
                  <a:cubicBezTo>
                    <a:pt x="10553700" y="157734"/>
                    <a:pt x="10508234" y="203200"/>
                    <a:pt x="10452100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41" name="Group 41"/>
          <p:cNvGrpSpPr/>
          <p:nvPr/>
        </p:nvGrpSpPr>
        <p:grpSpPr>
          <a:xfrm>
            <a:off x="2762771" y="6302260"/>
            <a:ext cx="921544" cy="921544"/>
            <a:chOff x="0" y="0"/>
            <a:chExt cx="1228725" cy="1228725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3" name="Group 43"/>
          <p:cNvGrpSpPr>
            <a:grpSpLocks noChangeAspect="1"/>
          </p:cNvGrpSpPr>
          <p:nvPr/>
        </p:nvGrpSpPr>
        <p:grpSpPr>
          <a:xfrm>
            <a:off x="3039293" y="6547098"/>
            <a:ext cx="368499" cy="460772"/>
            <a:chOff x="0" y="0"/>
            <a:chExt cx="491332" cy="614363"/>
          </a:xfrm>
        </p:grpSpPr>
        <p:sp>
          <p:nvSpPr>
            <p:cNvPr id="44" name="Freeform 4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797" r="-791" b="10"/>
              </a:stretch>
            </a:blipFill>
          </p:spPr>
        </p:sp>
      </p:grpSp>
      <p:sp>
        <p:nvSpPr>
          <p:cNvPr id="45" name="TextBox 45"/>
          <p:cNvSpPr txBox="1"/>
          <p:nvPr/>
        </p:nvSpPr>
        <p:spPr>
          <a:xfrm>
            <a:off x="1420416" y="7478763"/>
            <a:ext cx="3413075" cy="728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Dual Control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5977893" y="6770986"/>
            <a:ext cx="5452107" cy="2706886"/>
            <a:chOff x="0" y="0"/>
            <a:chExt cx="10553700" cy="3609182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0553700" cy="3609213"/>
            </a:xfrm>
            <a:custGeom>
              <a:avLst/>
              <a:gdLst/>
              <a:ahLst/>
              <a:cxnLst/>
              <a:rect l="l" t="t" r="r" b="b"/>
              <a:pathLst>
                <a:path w="10553700" h="3609213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10309860" y="0"/>
                  </a:lnTo>
                  <a:cubicBezTo>
                    <a:pt x="10444480" y="0"/>
                    <a:pt x="10553700" y="109220"/>
                    <a:pt x="10553700" y="243840"/>
                  </a:cubicBezTo>
                  <a:lnTo>
                    <a:pt x="10553700" y="3365373"/>
                  </a:lnTo>
                  <a:cubicBezTo>
                    <a:pt x="10553700" y="3499993"/>
                    <a:pt x="10444480" y="3609213"/>
                    <a:pt x="10309860" y="3609213"/>
                  </a:cubicBezTo>
                  <a:lnTo>
                    <a:pt x="243840" y="3609213"/>
                  </a:lnTo>
                  <a:cubicBezTo>
                    <a:pt x="109220" y="3609213"/>
                    <a:pt x="0" y="3499993"/>
                    <a:pt x="0" y="3365373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49" name="Group 49"/>
          <p:cNvGrpSpPr/>
          <p:nvPr/>
        </p:nvGrpSpPr>
        <p:grpSpPr>
          <a:xfrm>
            <a:off x="5986453" y="6658212"/>
            <a:ext cx="5443547" cy="152400"/>
            <a:chOff x="0" y="0"/>
            <a:chExt cx="10553700" cy="2032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0553700" cy="203200"/>
            </a:xfrm>
            <a:custGeom>
              <a:avLst/>
              <a:gdLst/>
              <a:ahLst/>
              <a:cxnLst/>
              <a:rect l="l" t="t" r="r" b="b"/>
              <a:pathLst>
                <a:path w="10553700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10452100" y="0"/>
                  </a:lnTo>
                  <a:cubicBezTo>
                    <a:pt x="10508234" y="0"/>
                    <a:pt x="10553700" y="45466"/>
                    <a:pt x="10553700" y="101600"/>
                  </a:cubicBezTo>
                  <a:cubicBezTo>
                    <a:pt x="10553700" y="157734"/>
                    <a:pt x="10508234" y="203200"/>
                    <a:pt x="10452100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51" name="Group 51"/>
          <p:cNvGrpSpPr/>
          <p:nvPr/>
        </p:nvGrpSpPr>
        <p:grpSpPr>
          <a:xfrm>
            <a:off x="8038207" y="6316735"/>
            <a:ext cx="921544" cy="921544"/>
            <a:chOff x="0" y="0"/>
            <a:chExt cx="1228725" cy="1228725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3" name="Group 53"/>
          <p:cNvGrpSpPr>
            <a:grpSpLocks noChangeAspect="1"/>
          </p:cNvGrpSpPr>
          <p:nvPr/>
        </p:nvGrpSpPr>
        <p:grpSpPr>
          <a:xfrm>
            <a:off x="8314729" y="6580226"/>
            <a:ext cx="368499" cy="460772"/>
            <a:chOff x="0" y="0"/>
            <a:chExt cx="491332" cy="614363"/>
          </a:xfrm>
        </p:grpSpPr>
        <p:sp>
          <p:nvSpPr>
            <p:cNvPr id="54" name="Freeform 54" descr="preencoded.png"/>
            <p:cNvSpPr/>
            <p:nvPr/>
          </p:nvSpPr>
          <p:spPr>
            <a:xfrm>
              <a:off x="0" y="0"/>
              <a:ext cx="491363" cy="614426"/>
            </a:xfrm>
            <a:custGeom>
              <a:avLst/>
              <a:gdLst/>
              <a:ahLst/>
              <a:cxnLst/>
              <a:rect l="l" t="t" r="r" b="b"/>
              <a:pathLst>
                <a:path w="491363" h="614426">
                  <a:moveTo>
                    <a:pt x="0" y="0"/>
                  </a:moveTo>
                  <a:lnTo>
                    <a:pt x="491363" y="0"/>
                  </a:lnTo>
                  <a:lnTo>
                    <a:pt x="491363" y="614426"/>
                  </a:lnTo>
                  <a:lnTo>
                    <a:pt x="0" y="614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797" r="-791" b="10"/>
              </a:stretch>
            </a:blipFill>
          </p:spPr>
        </p:sp>
      </p:grpSp>
      <p:sp>
        <p:nvSpPr>
          <p:cNvPr id="55" name="TextBox 55"/>
          <p:cNvSpPr txBox="1"/>
          <p:nvPr/>
        </p:nvSpPr>
        <p:spPr>
          <a:xfrm>
            <a:off x="6556772" y="7575492"/>
            <a:ext cx="6932454" cy="7283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Safety &amp; Diagnostics</a:t>
            </a:r>
          </a:p>
        </p:txBody>
      </p:sp>
      <p:grpSp>
        <p:nvGrpSpPr>
          <p:cNvPr id="16" name="Group 47">
            <a:extLst>
              <a:ext uri="{FF2B5EF4-FFF2-40B4-BE49-F238E27FC236}">
                <a16:creationId xmlns:a16="http://schemas.microsoft.com/office/drawing/2014/main" id="{97982E7D-7648-5E5A-9343-E22803D03C16}"/>
              </a:ext>
            </a:extLst>
          </p:cNvPr>
          <p:cNvGrpSpPr/>
          <p:nvPr/>
        </p:nvGrpSpPr>
        <p:grpSpPr>
          <a:xfrm>
            <a:off x="11899584" y="6690098"/>
            <a:ext cx="5452107" cy="2706886"/>
            <a:chOff x="0" y="0"/>
            <a:chExt cx="10553700" cy="3609182"/>
          </a:xfrm>
        </p:grpSpPr>
        <p:sp>
          <p:nvSpPr>
            <p:cNvPr id="26" name="Freeform 48">
              <a:extLst>
                <a:ext uri="{FF2B5EF4-FFF2-40B4-BE49-F238E27FC236}">
                  <a16:creationId xmlns:a16="http://schemas.microsoft.com/office/drawing/2014/main" id="{356E8434-A6CA-4A09-4A28-0B5B5FA05541}"/>
                </a:ext>
              </a:extLst>
            </p:cNvPr>
            <p:cNvSpPr/>
            <p:nvPr/>
          </p:nvSpPr>
          <p:spPr>
            <a:xfrm>
              <a:off x="0" y="0"/>
              <a:ext cx="10553700" cy="3609213"/>
            </a:xfrm>
            <a:custGeom>
              <a:avLst/>
              <a:gdLst/>
              <a:ahLst/>
              <a:cxnLst/>
              <a:rect l="l" t="t" r="r" b="b"/>
              <a:pathLst>
                <a:path w="10553700" h="3609213">
                  <a:moveTo>
                    <a:pt x="0" y="243840"/>
                  </a:moveTo>
                  <a:cubicBezTo>
                    <a:pt x="0" y="109220"/>
                    <a:pt x="109220" y="0"/>
                    <a:pt x="243840" y="0"/>
                  </a:cubicBezTo>
                  <a:lnTo>
                    <a:pt x="10309860" y="0"/>
                  </a:lnTo>
                  <a:cubicBezTo>
                    <a:pt x="10444480" y="0"/>
                    <a:pt x="10553700" y="109220"/>
                    <a:pt x="10553700" y="243840"/>
                  </a:cubicBezTo>
                  <a:lnTo>
                    <a:pt x="10553700" y="3365373"/>
                  </a:lnTo>
                  <a:cubicBezTo>
                    <a:pt x="10553700" y="3499993"/>
                    <a:pt x="10444480" y="3609213"/>
                    <a:pt x="10309860" y="3609213"/>
                  </a:cubicBezTo>
                  <a:lnTo>
                    <a:pt x="243840" y="3609213"/>
                  </a:lnTo>
                  <a:cubicBezTo>
                    <a:pt x="109220" y="3609213"/>
                    <a:pt x="0" y="3499993"/>
                    <a:pt x="0" y="3365373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36" name="Group 49">
            <a:extLst>
              <a:ext uri="{FF2B5EF4-FFF2-40B4-BE49-F238E27FC236}">
                <a16:creationId xmlns:a16="http://schemas.microsoft.com/office/drawing/2014/main" id="{73F1D23E-3E4F-9C6D-FA7B-5F758C9B25B7}"/>
              </a:ext>
            </a:extLst>
          </p:cNvPr>
          <p:cNvGrpSpPr/>
          <p:nvPr/>
        </p:nvGrpSpPr>
        <p:grpSpPr>
          <a:xfrm>
            <a:off x="11908144" y="6686832"/>
            <a:ext cx="5443547" cy="152400"/>
            <a:chOff x="0" y="0"/>
            <a:chExt cx="10553700" cy="203200"/>
          </a:xfrm>
        </p:grpSpPr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E1BA1F23-2D6F-FCF4-CB2C-1DF5FF3AAE0D}"/>
                </a:ext>
              </a:extLst>
            </p:cNvPr>
            <p:cNvSpPr/>
            <p:nvPr/>
          </p:nvSpPr>
          <p:spPr>
            <a:xfrm>
              <a:off x="0" y="0"/>
              <a:ext cx="10553700" cy="203200"/>
            </a:xfrm>
            <a:custGeom>
              <a:avLst/>
              <a:gdLst/>
              <a:ahLst/>
              <a:cxnLst/>
              <a:rect l="l" t="t" r="r" b="b"/>
              <a:pathLst>
                <a:path w="10553700" h="203200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lnTo>
                    <a:pt x="10452100" y="0"/>
                  </a:lnTo>
                  <a:cubicBezTo>
                    <a:pt x="10508234" y="0"/>
                    <a:pt x="10553700" y="45466"/>
                    <a:pt x="10553700" y="101600"/>
                  </a:cubicBezTo>
                  <a:cubicBezTo>
                    <a:pt x="10553700" y="157734"/>
                    <a:pt x="10508234" y="203200"/>
                    <a:pt x="10452100" y="203200"/>
                  </a:cubicBezTo>
                  <a:lnTo>
                    <a:pt x="101600" y="203200"/>
                  </a:lnTo>
                  <a:cubicBezTo>
                    <a:pt x="45466" y="203200"/>
                    <a:pt x="0" y="157734"/>
                    <a:pt x="0" y="101600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1579A69-EEDF-A50C-810F-6F7D84222604}"/>
              </a:ext>
            </a:extLst>
          </p:cNvPr>
          <p:cNvSpPr txBox="1"/>
          <p:nvPr/>
        </p:nvSpPr>
        <p:spPr>
          <a:xfrm>
            <a:off x="12495935" y="7554645"/>
            <a:ext cx="6932454" cy="7283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Power Efficiency</a:t>
            </a:r>
          </a:p>
        </p:txBody>
      </p:sp>
      <p:grpSp>
        <p:nvGrpSpPr>
          <p:cNvPr id="57" name="Group 41">
            <a:extLst>
              <a:ext uri="{FF2B5EF4-FFF2-40B4-BE49-F238E27FC236}">
                <a16:creationId xmlns:a16="http://schemas.microsoft.com/office/drawing/2014/main" id="{55FD075D-25E9-3701-F01A-D539FFD0807C}"/>
              </a:ext>
            </a:extLst>
          </p:cNvPr>
          <p:cNvGrpSpPr/>
          <p:nvPr/>
        </p:nvGrpSpPr>
        <p:grpSpPr>
          <a:xfrm>
            <a:off x="14164865" y="6273640"/>
            <a:ext cx="921544" cy="921544"/>
            <a:chOff x="0" y="0"/>
            <a:chExt cx="1228725" cy="1228725"/>
          </a:xfrm>
        </p:grpSpPr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318E64AC-531F-02A1-8A73-092CDE1E2F30}"/>
                </a:ext>
              </a:extLst>
            </p:cNvPr>
            <p:cNvSpPr/>
            <p:nvPr/>
          </p:nvSpPr>
          <p:spPr>
            <a:xfrm>
              <a:off x="0" y="0"/>
              <a:ext cx="1228725" cy="1228725"/>
            </a:xfrm>
            <a:custGeom>
              <a:avLst/>
              <a:gdLst/>
              <a:ahLst/>
              <a:cxnLst/>
              <a:rect l="l" t="t" r="r" b="b"/>
              <a:pathLst>
                <a:path w="1228725" h="1228725">
                  <a:moveTo>
                    <a:pt x="0" y="614426"/>
                  </a:moveTo>
                  <a:cubicBezTo>
                    <a:pt x="0" y="275082"/>
                    <a:pt x="275082" y="0"/>
                    <a:pt x="614299" y="0"/>
                  </a:cubicBezTo>
                  <a:cubicBezTo>
                    <a:pt x="953516" y="0"/>
                    <a:pt x="1228725" y="275082"/>
                    <a:pt x="1228725" y="614299"/>
                  </a:cubicBezTo>
                  <a:cubicBezTo>
                    <a:pt x="1228725" y="953516"/>
                    <a:pt x="953643" y="1228725"/>
                    <a:pt x="614426" y="1228725"/>
                  </a:cubicBezTo>
                  <a:cubicBezTo>
                    <a:pt x="275209" y="1228725"/>
                    <a:pt x="0" y="953643"/>
                    <a:pt x="0" y="61442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51684D56-E391-E7AC-0E6A-F1D0DFC449B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1460" y="6432691"/>
            <a:ext cx="608354" cy="608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2F2F2">
                <a:alpha val="8627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3839170" y="898391"/>
            <a:ext cx="10609659" cy="5257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62"/>
              </a:lnSpc>
            </a:pPr>
            <a:r>
              <a:rPr lang="en-US" sz="4000" b="1" dirty="0">
                <a:solidFill>
                  <a:schemeClr val="bg1"/>
                </a:solidFill>
                <a:latin typeface="Arimo Bold"/>
                <a:ea typeface="Arimo Bold"/>
                <a:cs typeface="Arimo Bold"/>
                <a:sym typeface="Arimo Bold"/>
              </a:rPr>
              <a:t>Significance &amp; Impact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77917" y="2871212"/>
            <a:ext cx="9014364" cy="3475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37"/>
              </a:lnSpc>
            </a:pPr>
            <a:r>
              <a:rPr lang="en-US" sz="4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Addressing a Critical Need</a:t>
            </a:r>
          </a:p>
        </p:txBody>
      </p:sp>
      <p:sp>
        <p:nvSpPr>
          <p:cNvPr id="12" name="Freeform 12" descr="preencoded.png"/>
          <p:cNvSpPr/>
          <p:nvPr/>
        </p:nvSpPr>
        <p:spPr>
          <a:xfrm>
            <a:off x="2009715" y="3907532"/>
            <a:ext cx="5350768" cy="5350768"/>
          </a:xfrm>
          <a:custGeom>
            <a:avLst/>
            <a:gdLst/>
            <a:ahLst/>
            <a:cxnLst/>
            <a:rect l="l" t="t" r="r" b="b"/>
            <a:pathLst>
              <a:path w="5350768" h="5350768">
                <a:moveTo>
                  <a:pt x="0" y="0"/>
                </a:moveTo>
                <a:lnTo>
                  <a:pt x="5350768" y="0"/>
                </a:lnTo>
                <a:lnTo>
                  <a:pt x="5350768" y="5350768"/>
                </a:lnTo>
                <a:lnTo>
                  <a:pt x="0" y="53507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3" name="Freeform 13" descr="preencoded.png"/>
          <p:cNvSpPr/>
          <p:nvPr/>
        </p:nvSpPr>
        <p:spPr>
          <a:xfrm>
            <a:off x="10180141" y="3876526"/>
            <a:ext cx="5364807" cy="5364807"/>
          </a:xfrm>
          <a:custGeom>
            <a:avLst/>
            <a:gdLst/>
            <a:ahLst/>
            <a:cxnLst/>
            <a:rect l="l" t="t" r="r" b="b"/>
            <a:pathLst>
              <a:path w="5364807" h="5364807">
                <a:moveTo>
                  <a:pt x="0" y="0"/>
                </a:moveTo>
                <a:lnTo>
                  <a:pt x="5364808" y="0"/>
                </a:lnTo>
                <a:lnTo>
                  <a:pt x="5364808" y="5364808"/>
                </a:lnTo>
                <a:lnTo>
                  <a:pt x="0" y="53648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7" name="TextBox 17"/>
          <p:cNvSpPr txBox="1"/>
          <p:nvPr/>
        </p:nvSpPr>
        <p:spPr>
          <a:xfrm>
            <a:off x="8026080" y="2848352"/>
            <a:ext cx="10470317" cy="3475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37"/>
              </a:lnSpc>
            </a:pPr>
            <a:r>
              <a:rPr lang="en-US" sz="4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Our Solution: Flexible Automation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1430000" y="0"/>
            <a:ext cx="6858000" cy="10303222"/>
            <a:chOff x="0" y="0"/>
            <a:chExt cx="9144000" cy="13737630"/>
          </a:xfrm>
        </p:grpSpPr>
        <p:sp>
          <p:nvSpPr>
            <p:cNvPr id="7" name="Freeform 7" descr="preencoded.png"/>
            <p:cNvSpPr/>
            <p:nvPr/>
          </p:nvSpPr>
          <p:spPr>
            <a:xfrm>
              <a:off x="0" y="0"/>
              <a:ext cx="9144000" cy="13737589"/>
            </a:xfrm>
            <a:custGeom>
              <a:avLst/>
              <a:gdLst/>
              <a:ahLst/>
              <a:cxnLst/>
              <a:rect l="l" t="t" r="r" b="b"/>
              <a:pathLst>
                <a:path w="9144000" h="13737589">
                  <a:moveTo>
                    <a:pt x="0" y="0"/>
                  </a:moveTo>
                  <a:lnTo>
                    <a:pt x="9144000" y="0"/>
                  </a:lnTo>
                  <a:lnTo>
                    <a:pt x="9144000" y="13737589"/>
                  </a:lnTo>
                  <a:lnTo>
                    <a:pt x="0" y="137375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3" b="-14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2638276" y="471487"/>
            <a:ext cx="6153448" cy="557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12"/>
              </a:lnSpc>
            </a:pPr>
            <a:r>
              <a:rPr lang="en-US" sz="3437" b="1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Core System Functionality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685354" y="1385739"/>
            <a:ext cx="10059292" cy="1960661"/>
            <a:chOff x="0" y="0"/>
            <a:chExt cx="13412390" cy="2614215"/>
          </a:xfrm>
        </p:grpSpPr>
        <p:sp>
          <p:nvSpPr>
            <p:cNvPr id="10" name="Freeform 10"/>
            <p:cNvSpPr/>
            <p:nvPr/>
          </p:nvSpPr>
          <p:spPr>
            <a:xfrm>
              <a:off x="12700" y="12700"/>
              <a:ext cx="13386815" cy="2588895"/>
            </a:xfrm>
            <a:custGeom>
              <a:avLst/>
              <a:gdLst/>
              <a:ahLst/>
              <a:cxnLst/>
              <a:rect l="l" t="t" r="r" b="b"/>
              <a:pathLst>
                <a:path w="13386815" h="2588895">
                  <a:moveTo>
                    <a:pt x="0" y="397129"/>
                  </a:moveTo>
                  <a:cubicBezTo>
                    <a:pt x="0" y="177800"/>
                    <a:pt x="179197" y="0"/>
                    <a:pt x="400177" y="0"/>
                  </a:cubicBezTo>
                  <a:lnTo>
                    <a:pt x="12986639" y="0"/>
                  </a:lnTo>
                  <a:cubicBezTo>
                    <a:pt x="13207746" y="0"/>
                    <a:pt x="13386815" y="177800"/>
                    <a:pt x="13386815" y="397129"/>
                  </a:cubicBezTo>
                  <a:lnTo>
                    <a:pt x="13386815" y="2191766"/>
                  </a:lnTo>
                  <a:cubicBezTo>
                    <a:pt x="13386815" y="2411095"/>
                    <a:pt x="13207619" y="2588895"/>
                    <a:pt x="12986639" y="2588895"/>
                  </a:cubicBezTo>
                  <a:lnTo>
                    <a:pt x="400177" y="2588895"/>
                  </a:lnTo>
                  <a:cubicBezTo>
                    <a:pt x="179070" y="2588895"/>
                    <a:pt x="0" y="2411095"/>
                    <a:pt x="0" y="2191766"/>
                  </a:cubicBezTo>
                  <a:close/>
                </a:path>
              </a:pathLst>
            </a:custGeom>
            <a:solidFill>
              <a:srgbClr val="0A081B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3412215" cy="2614295"/>
            </a:xfrm>
            <a:custGeom>
              <a:avLst/>
              <a:gdLst/>
              <a:ahLst/>
              <a:cxnLst/>
              <a:rect l="l" t="t" r="r" b="b"/>
              <a:pathLst>
                <a:path w="13412215" h="2614295">
                  <a:moveTo>
                    <a:pt x="0" y="409829"/>
                  </a:moveTo>
                  <a:cubicBezTo>
                    <a:pt x="0" y="183388"/>
                    <a:pt x="184912" y="0"/>
                    <a:pt x="412877" y="0"/>
                  </a:cubicBezTo>
                  <a:lnTo>
                    <a:pt x="12999339" y="0"/>
                  </a:lnTo>
                  <a:lnTo>
                    <a:pt x="12999339" y="12700"/>
                  </a:lnTo>
                  <a:lnTo>
                    <a:pt x="12999339" y="0"/>
                  </a:lnTo>
                  <a:cubicBezTo>
                    <a:pt x="13227304" y="0"/>
                    <a:pt x="13412215" y="183388"/>
                    <a:pt x="13412215" y="409829"/>
                  </a:cubicBezTo>
                  <a:lnTo>
                    <a:pt x="13399515" y="409829"/>
                  </a:lnTo>
                  <a:lnTo>
                    <a:pt x="13412215" y="409829"/>
                  </a:lnTo>
                  <a:lnTo>
                    <a:pt x="13412215" y="2204466"/>
                  </a:lnTo>
                  <a:lnTo>
                    <a:pt x="13399515" y="2204466"/>
                  </a:lnTo>
                  <a:lnTo>
                    <a:pt x="13412215" y="2204466"/>
                  </a:lnTo>
                  <a:cubicBezTo>
                    <a:pt x="13412215" y="2430907"/>
                    <a:pt x="13227304" y="2614295"/>
                    <a:pt x="12999339" y="2614295"/>
                  </a:cubicBezTo>
                  <a:lnTo>
                    <a:pt x="12999339" y="2601595"/>
                  </a:lnTo>
                  <a:lnTo>
                    <a:pt x="12999339" y="2614295"/>
                  </a:lnTo>
                  <a:lnTo>
                    <a:pt x="412877" y="2614295"/>
                  </a:lnTo>
                  <a:lnTo>
                    <a:pt x="412877" y="2601595"/>
                  </a:lnTo>
                  <a:lnTo>
                    <a:pt x="412877" y="2614295"/>
                  </a:lnTo>
                  <a:cubicBezTo>
                    <a:pt x="184912" y="2614168"/>
                    <a:pt x="0" y="2430780"/>
                    <a:pt x="0" y="2204466"/>
                  </a:cubicBezTo>
                  <a:lnTo>
                    <a:pt x="0" y="409829"/>
                  </a:lnTo>
                  <a:lnTo>
                    <a:pt x="12700" y="409829"/>
                  </a:lnTo>
                  <a:lnTo>
                    <a:pt x="0" y="409829"/>
                  </a:lnTo>
                  <a:moveTo>
                    <a:pt x="25400" y="409829"/>
                  </a:moveTo>
                  <a:lnTo>
                    <a:pt x="25400" y="2204466"/>
                  </a:lnTo>
                  <a:lnTo>
                    <a:pt x="12700" y="2204466"/>
                  </a:lnTo>
                  <a:lnTo>
                    <a:pt x="25400" y="2204466"/>
                  </a:lnTo>
                  <a:cubicBezTo>
                    <a:pt x="25400" y="2416683"/>
                    <a:pt x="198755" y="2588895"/>
                    <a:pt x="412877" y="2588895"/>
                  </a:cubicBezTo>
                  <a:lnTo>
                    <a:pt x="12999339" y="2588895"/>
                  </a:lnTo>
                  <a:cubicBezTo>
                    <a:pt x="13213462" y="2588895"/>
                    <a:pt x="13386815" y="2416683"/>
                    <a:pt x="13386815" y="2204466"/>
                  </a:cubicBezTo>
                  <a:lnTo>
                    <a:pt x="13386815" y="409829"/>
                  </a:lnTo>
                  <a:cubicBezTo>
                    <a:pt x="13386815" y="197612"/>
                    <a:pt x="13213462" y="25400"/>
                    <a:pt x="12999339" y="25400"/>
                  </a:cubicBezTo>
                  <a:lnTo>
                    <a:pt x="412877" y="25400"/>
                  </a:lnTo>
                  <a:lnTo>
                    <a:pt x="412877" y="12700"/>
                  </a:lnTo>
                  <a:lnTo>
                    <a:pt x="412877" y="25400"/>
                  </a:lnTo>
                  <a:cubicBezTo>
                    <a:pt x="198755" y="25400"/>
                    <a:pt x="25400" y="197612"/>
                    <a:pt x="25400" y="4098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912465" y="1612850"/>
            <a:ext cx="595610" cy="595610"/>
            <a:chOff x="0" y="0"/>
            <a:chExt cx="794147" cy="79414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794131" cy="794258"/>
            </a:xfrm>
            <a:custGeom>
              <a:avLst/>
              <a:gdLst/>
              <a:ahLst/>
              <a:cxnLst/>
              <a:rect l="l" t="t" r="r" b="b"/>
              <a:pathLst>
                <a:path w="794131" h="794258">
                  <a:moveTo>
                    <a:pt x="0" y="397129"/>
                  </a:moveTo>
                  <a:cubicBezTo>
                    <a:pt x="0" y="177800"/>
                    <a:pt x="177800" y="0"/>
                    <a:pt x="397129" y="0"/>
                  </a:cubicBezTo>
                  <a:cubicBezTo>
                    <a:pt x="616458" y="0"/>
                    <a:pt x="794131" y="177800"/>
                    <a:pt x="794131" y="397129"/>
                  </a:cubicBezTo>
                  <a:cubicBezTo>
                    <a:pt x="794131" y="616458"/>
                    <a:pt x="616331" y="794258"/>
                    <a:pt x="397002" y="794258"/>
                  </a:cubicBezTo>
                  <a:cubicBezTo>
                    <a:pt x="177673" y="794258"/>
                    <a:pt x="0" y="616331"/>
                    <a:pt x="0" y="3971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076176" y="1743075"/>
            <a:ext cx="268040" cy="335012"/>
            <a:chOff x="0" y="0"/>
            <a:chExt cx="357387" cy="446683"/>
          </a:xfrm>
        </p:grpSpPr>
        <p:sp>
          <p:nvSpPr>
            <p:cNvPr id="15" name="Freeform 15" descr="preencoded.png"/>
            <p:cNvSpPr/>
            <p:nvPr/>
          </p:nvSpPr>
          <p:spPr>
            <a:xfrm>
              <a:off x="0" y="0"/>
              <a:ext cx="357378" cy="446659"/>
            </a:xfrm>
            <a:custGeom>
              <a:avLst/>
              <a:gdLst/>
              <a:ahLst/>
              <a:cxnLst/>
              <a:rect l="l" t="t" r="r" b="b"/>
              <a:pathLst>
                <a:path w="357378" h="446659">
                  <a:moveTo>
                    <a:pt x="0" y="0"/>
                  </a:moveTo>
                  <a:lnTo>
                    <a:pt x="357378" y="0"/>
                  </a:lnTo>
                  <a:lnTo>
                    <a:pt x="357378" y="446659"/>
                  </a:lnTo>
                  <a:lnTo>
                    <a:pt x="0" y="446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5" r="-2" b="-11"/>
              </a:stretch>
            </a:blipFill>
          </p:spPr>
        </p:sp>
      </p:grpSp>
      <p:sp>
        <p:nvSpPr>
          <p:cNvPr id="16" name="TextBox 16"/>
          <p:cNvSpPr txBox="1"/>
          <p:nvPr/>
        </p:nvSpPr>
        <p:spPr>
          <a:xfrm>
            <a:off x="912465" y="2249664"/>
            <a:ext cx="4967586" cy="482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7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Multi-Parameter Sorting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12465" y="2706440"/>
            <a:ext cx="9605070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00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Categorizes packages by barcode, color, and physical dimensions.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685354" y="3525888"/>
            <a:ext cx="10059292" cy="1960661"/>
            <a:chOff x="0" y="0"/>
            <a:chExt cx="13412390" cy="2614215"/>
          </a:xfrm>
        </p:grpSpPr>
        <p:sp>
          <p:nvSpPr>
            <p:cNvPr id="19" name="Freeform 19"/>
            <p:cNvSpPr/>
            <p:nvPr/>
          </p:nvSpPr>
          <p:spPr>
            <a:xfrm>
              <a:off x="12700" y="12700"/>
              <a:ext cx="13386815" cy="2588895"/>
            </a:xfrm>
            <a:custGeom>
              <a:avLst/>
              <a:gdLst/>
              <a:ahLst/>
              <a:cxnLst/>
              <a:rect l="l" t="t" r="r" b="b"/>
              <a:pathLst>
                <a:path w="13386815" h="2588895">
                  <a:moveTo>
                    <a:pt x="0" y="397129"/>
                  </a:moveTo>
                  <a:cubicBezTo>
                    <a:pt x="0" y="177800"/>
                    <a:pt x="179197" y="0"/>
                    <a:pt x="400177" y="0"/>
                  </a:cubicBezTo>
                  <a:lnTo>
                    <a:pt x="12986639" y="0"/>
                  </a:lnTo>
                  <a:cubicBezTo>
                    <a:pt x="13207746" y="0"/>
                    <a:pt x="13386815" y="177800"/>
                    <a:pt x="13386815" y="397129"/>
                  </a:cubicBezTo>
                  <a:lnTo>
                    <a:pt x="13386815" y="2191766"/>
                  </a:lnTo>
                  <a:cubicBezTo>
                    <a:pt x="13386815" y="2411095"/>
                    <a:pt x="13207619" y="2588895"/>
                    <a:pt x="12986639" y="2588895"/>
                  </a:cubicBezTo>
                  <a:lnTo>
                    <a:pt x="400177" y="2588895"/>
                  </a:lnTo>
                  <a:cubicBezTo>
                    <a:pt x="179070" y="2588895"/>
                    <a:pt x="0" y="2411095"/>
                    <a:pt x="0" y="2191766"/>
                  </a:cubicBezTo>
                  <a:close/>
                </a:path>
              </a:pathLst>
            </a:custGeom>
            <a:solidFill>
              <a:srgbClr val="0A081B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0"/>
              <a:ext cx="13412215" cy="2614295"/>
            </a:xfrm>
            <a:custGeom>
              <a:avLst/>
              <a:gdLst/>
              <a:ahLst/>
              <a:cxnLst/>
              <a:rect l="l" t="t" r="r" b="b"/>
              <a:pathLst>
                <a:path w="13412215" h="2614295">
                  <a:moveTo>
                    <a:pt x="0" y="409829"/>
                  </a:moveTo>
                  <a:cubicBezTo>
                    <a:pt x="0" y="183388"/>
                    <a:pt x="184912" y="0"/>
                    <a:pt x="412877" y="0"/>
                  </a:cubicBezTo>
                  <a:lnTo>
                    <a:pt x="12999339" y="0"/>
                  </a:lnTo>
                  <a:lnTo>
                    <a:pt x="12999339" y="12700"/>
                  </a:lnTo>
                  <a:lnTo>
                    <a:pt x="12999339" y="0"/>
                  </a:lnTo>
                  <a:cubicBezTo>
                    <a:pt x="13227304" y="0"/>
                    <a:pt x="13412215" y="183388"/>
                    <a:pt x="13412215" y="409829"/>
                  </a:cubicBezTo>
                  <a:lnTo>
                    <a:pt x="13399515" y="409829"/>
                  </a:lnTo>
                  <a:lnTo>
                    <a:pt x="13412215" y="409829"/>
                  </a:lnTo>
                  <a:lnTo>
                    <a:pt x="13412215" y="2204466"/>
                  </a:lnTo>
                  <a:lnTo>
                    <a:pt x="13399515" y="2204466"/>
                  </a:lnTo>
                  <a:lnTo>
                    <a:pt x="13412215" y="2204466"/>
                  </a:lnTo>
                  <a:cubicBezTo>
                    <a:pt x="13412215" y="2430907"/>
                    <a:pt x="13227304" y="2614295"/>
                    <a:pt x="12999339" y="2614295"/>
                  </a:cubicBezTo>
                  <a:lnTo>
                    <a:pt x="12999339" y="2601595"/>
                  </a:lnTo>
                  <a:lnTo>
                    <a:pt x="12999339" y="2614295"/>
                  </a:lnTo>
                  <a:lnTo>
                    <a:pt x="412877" y="2614295"/>
                  </a:lnTo>
                  <a:lnTo>
                    <a:pt x="412877" y="2601595"/>
                  </a:lnTo>
                  <a:lnTo>
                    <a:pt x="412877" y="2614295"/>
                  </a:lnTo>
                  <a:cubicBezTo>
                    <a:pt x="184912" y="2614168"/>
                    <a:pt x="0" y="2430780"/>
                    <a:pt x="0" y="2204466"/>
                  </a:cubicBezTo>
                  <a:lnTo>
                    <a:pt x="0" y="409829"/>
                  </a:lnTo>
                  <a:lnTo>
                    <a:pt x="12700" y="409829"/>
                  </a:lnTo>
                  <a:lnTo>
                    <a:pt x="0" y="409829"/>
                  </a:lnTo>
                  <a:moveTo>
                    <a:pt x="25400" y="409829"/>
                  </a:moveTo>
                  <a:lnTo>
                    <a:pt x="25400" y="2204466"/>
                  </a:lnTo>
                  <a:lnTo>
                    <a:pt x="12700" y="2204466"/>
                  </a:lnTo>
                  <a:lnTo>
                    <a:pt x="25400" y="2204466"/>
                  </a:lnTo>
                  <a:cubicBezTo>
                    <a:pt x="25400" y="2416683"/>
                    <a:pt x="198755" y="2588895"/>
                    <a:pt x="412877" y="2588895"/>
                  </a:cubicBezTo>
                  <a:lnTo>
                    <a:pt x="12999339" y="2588895"/>
                  </a:lnTo>
                  <a:cubicBezTo>
                    <a:pt x="13213462" y="2588895"/>
                    <a:pt x="13386815" y="2416683"/>
                    <a:pt x="13386815" y="2204466"/>
                  </a:cubicBezTo>
                  <a:lnTo>
                    <a:pt x="13386815" y="409829"/>
                  </a:lnTo>
                  <a:cubicBezTo>
                    <a:pt x="13386815" y="197612"/>
                    <a:pt x="13213462" y="25400"/>
                    <a:pt x="12999339" y="25400"/>
                  </a:cubicBezTo>
                  <a:lnTo>
                    <a:pt x="412877" y="25400"/>
                  </a:lnTo>
                  <a:lnTo>
                    <a:pt x="412877" y="12700"/>
                  </a:lnTo>
                  <a:lnTo>
                    <a:pt x="412877" y="25400"/>
                  </a:lnTo>
                  <a:cubicBezTo>
                    <a:pt x="198755" y="25400"/>
                    <a:pt x="25400" y="197612"/>
                    <a:pt x="25400" y="4098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912465" y="3752999"/>
            <a:ext cx="595610" cy="595610"/>
            <a:chOff x="0" y="0"/>
            <a:chExt cx="794147" cy="79414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794131" cy="794258"/>
            </a:xfrm>
            <a:custGeom>
              <a:avLst/>
              <a:gdLst/>
              <a:ahLst/>
              <a:cxnLst/>
              <a:rect l="l" t="t" r="r" b="b"/>
              <a:pathLst>
                <a:path w="794131" h="794258">
                  <a:moveTo>
                    <a:pt x="0" y="397129"/>
                  </a:moveTo>
                  <a:cubicBezTo>
                    <a:pt x="0" y="177800"/>
                    <a:pt x="177800" y="0"/>
                    <a:pt x="397129" y="0"/>
                  </a:cubicBezTo>
                  <a:cubicBezTo>
                    <a:pt x="616458" y="0"/>
                    <a:pt x="794131" y="177800"/>
                    <a:pt x="794131" y="397129"/>
                  </a:cubicBezTo>
                  <a:cubicBezTo>
                    <a:pt x="794131" y="616458"/>
                    <a:pt x="616331" y="794258"/>
                    <a:pt x="397002" y="794258"/>
                  </a:cubicBezTo>
                  <a:cubicBezTo>
                    <a:pt x="177673" y="794258"/>
                    <a:pt x="0" y="616331"/>
                    <a:pt x="0" y="3971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1076176" y="3883224"/>
            <a:ext cx="268040" cy="335013"/>
            <a:chOff x="0" y="0"/>
            <a:chExt cx="357387" cy="446683"/>
          </a:xfrm>
        </p:grpSpPr>
        <p:sp>
          <p:nvSpPr>
            <p:cNvPr id="24" name="Freeform 24" descr="preencoded.png"/>
            <p:cNvSpPr/>
            <p:nvPr/>
          </p:nvSpPr>
          <p:spPr>
            <a:xfrm>
              <a:off x="0" y="0"/>
              <a:ext cx="357378" cy="446659"/>
            </a:xfrm>
            <a:custGeom>
              <a:avLst/>
              <a:gdLst/>
              <a:ahLst/>
              <a:cxnLst/>
              <a:rect l="l" t="t" r="r" b="b"/>
              <a:pathLst>
                <a:path w="357378" h="446659">
                  <a:moveTo>
                    <a:pt x="0" y="0"/>
                  </a:moveTo>
                  <a:lnTo>
                    <a:pt x="357378" y="0"/>
                  </a:lnTo>
                  <a:lnTo>
                    <a:pt x="357378" y="446659"/>
                  </a:lnTo>
                  <a:lnTo>
                    <a:pt x="0" y="446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5" r="-2" b="-11"/>
              </a:stretch>
            </a:blipFill>
          </p:spPr>
        </p:sp>
      </p:grpSp>
      <p:sp>
        <p:nvSpPr>
          <p:cNvPr id="25" name="TextBox 25"/>
          <p:cNvSpPr txBox="1"/>
          <p:nvPr/>
        </p:nvSpPr>
        <p:spPr>
          <a:xfrm>
            <a:off x="912465" y="4386709"/>
            <a:ext cx="4967586" cy="482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7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Distributed Control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12465" y="4846587"/>
            <a:ext cx="9605070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00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Arduino Mega as central CPU, with Arduino Uno for barcode processing.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685354" y="5666035"/>
            <a:ext cx="10059292" cy="1960661"/>
            <a:chOff x="0" y="0"/>
            <a:chExt cx="13412390" cy="2614215"/>
          </a:xfrm>
        </p:grpSpPr>
        <p:sp>
          <p:nvSpPr>
            <p:cNvPr id="28" name="Freeform 28"/>
            <p:cNvSpPr/>
            <p:nvPr/>
          </p:nvSpPr>
          <p:spPr>
            <a:xfrm>
              <a:off x="12700" y="12700"/>
              <a:ext cx="13386815" cy="2588895"/>
            </a:xfrm>
            <a:custGeom>
              <a:avLst/>
              <a:gdLst/>
              <a:ahLst/>
              <a:cxnLst/>
              <a:rect l="l" t="t" r="r" b="b"/>
              <a:pathLst>
                <a:path w="13386815" h="2588895">
                  <a:moveTo>
                    <a:pt x="0" y="397129"/>
                  </a:moveTo>
                  <a:cubicBezTo>
                    <a:pt x="0" y="177800"/>
                    <a:pt x="179197" y="0"/>
                    <a:pt x="400177" y="0"/>
                  </a:cubicBezTo>
                  <a:lnTo>
                    <a:pt x="12986639" y="0"/>
                  </a:lnTo>
                  <a:cubicBezTo>
                    <a:pt x="13207746" y="0"/>
                    <a:pt x="13386815" y="177800"/>
                    <a:pt x="13386815" y="397129"/>
                  </a:cubicBezTo>
                  <a:lnTo>
                    <a:pt x="13386815" y="2191766"/>
                  </a:lnTo>
                  <a:cubicBezTo>
                    <a:pt x="13386815" y="2411095"/>
                    <a:pt x="13207619" y="2588895"/>
                    <a:pt x="12986639" y="2588895"/>
                  </a:cubicBezTo>
                  <a:lnTo>
                    <a:pt x="400177" y="2588895"/>
                  </a:lnTo>
                  <a:cubicBezTo>
                    <a:pt x="179070" y="2588895"/>
                    <a:pt x="0" y="2411095"/>
                    <a:pt x="0" y="2191766"/>
                  </a:cubicBezTo>
                  <a:close/>
                </a:path>
              </a:pathLst>
            </a:custGeom>
            <a:solidFill>
              <a:srgbClr val="0A081B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0"/>
              <a:ext cx="13412215" cy="2614295"/>
            </a:xfrm>
            <a:custGeom>
              <a:avLst/>
              <a:gdLst/>
              <a:ahLst/>
              <a:cxnLst/>
              <a:rect l="l" t="t" r="r" b="b"/>
              <a:pathLst>
                <a:path w="13412215" h="2614295">
                  <a:moveTo>
                    <a:pt x="0" y="409829"/>
                  </a:moveTo>
                  <a:cubicBezTo>
                    <a:pt x="0" y="183388"/>
                    <a:pt x="184912" y="0"/>
                    <a:pt x="412877" y="0"/>
                  </a:cubicBezTo>
                  <a:lnTo>
                    <a:pt x="12999339" y="0"/>
                  </a:lnTo>
                  <a:lnTo>
                    <a:pt x="12999339" y="12700"/>
                  </a:lnTo>
                  <a:lnTo>
                    <a:pt x="12999339" y="0"/>
                  </a:lnTo>
                  <a:cubicBezTo>
                    <a:pt x="13227304" y="0"/>
                    <a:pt x="13412215" y="183388"/>
                    <a:pt x="13412215" y="409829"/>
                  </a:cubicBezTo>
                  <a:lnTo>
                    <a:pt x="13399515" y="409829"/>
                  </a:lnTo>
                  <a:lnTo>
                    <a:pt x="13412215" y="409829"/>
                  </a:lnTo>
                  <a:lnTo>
                    <a:pt x="13412215" y="2204466"/>
                  </a:lnTo>
                  <a:lnTo>
                    <a:pt x="13399515" y="2204466"/>
                  </a:lnTo>
                  <a:lnTo>
                    <a:pt x="13412215" y="2204466"/>
                  </a:lnTo>
                  <a:cubicBezTo>
                    <a:pt x="13412215" y="2430907"/>
                    <a:pt x="13227304" y="2614295"/>
                    <a:pt x="12999339" y="2614295"/>
                  </a:cubicBezTo>
                  <a:lnTo>
                    <a:pt x="12999339" y="2601595"/>
                  </a:lnTo>
                  <a:lnTo>
                    <a:pt x="12999339" y="2614295"/>
                  </a:lnTo>
                  <a:lnTo>
                    <a:pt x="412877" y="2614295"/>
                  </a:lnTo>
                  <a:lnTo>
                    <a:pt x="412877" y="2601595"/>
                  </a:lnTo>
                  <a:lnTo>
                    <a:pt x="412877" y="2614295"/>
                  </a:lnTo>
                  <a:cubicBezTo>
                    <a:pt x="184912" y="2614168"/>
                    <a:pt x="0" y="2430780"/>
                    <a:pt x="0" y="2204466"/>
                  </a:cubicBezTo>
                  <a:lnTo>
                    <a:pt x="0" y="409829"/>
                  </a:lnTo>
                  <a:lnTo>
                    <a:pt x="12700" y="409829"/>
                  </a:lnTo>
                  <a:lnTo>
                    <a:pt x="0" y="409829"/>
                  </a:lnTo>
                  <a:moveTo>
                    <a:pt x="25400" y="409829"/>
                  </a:moveTo>
                  <a:lnTo>
                    <a:pt x="25400" y="2204466"/>
                  </a:lnTo>
                  <a:lnTo>
                    <a:pt x="12700" y="2204466"/>
                  </a:lnTo>
                  <a:lnTo>
                    <a:pt x="25400" y="2204466"/>
                  </a:lnTo>
                  <a:cubicBezTo>
                    <a:pt x="25400" y="2416683"/>
                    <a:pt x="198755" y="2588895"/>
                    <a:pt x="412877" y="2588895"/>
                  </a:cubicBezTo>
                  <a:lnTo>
                    <a:pt x="12999339" y="2588895"/>
                  </a:lnTo>
                  <a:cubicBezTo>
                    <a:pt x="13213462" y="2588895"/>
                    <a:pt x="13386815" y="2416683"/>
                    <a:pt x="13386815" y="2204466"/>
                  </a:cubicBezTo>
                  <a:lnTo>
                    <a:pt x="13386815" y="409829"/>
                  </a:lnTo>
                  <a:cubicBezTo>
                    <a:pt x="13386815" y="197612"/>
                    <a:pt x="13213462" y="25400"/>
                    <a:pt x="12999339" y="25400"/>
                  </a:cubicBezTo>
                  <a:lnTo>
                    <a:pt x="412877" y="25400"/>
                  </a:lnTo>
                  <a:lnTo>
                    <a:pt x="412877" y="12700"/>
                  </a:lnTo>
                  <a:lnTo>
                    <a:pt x="412877" y="25400"/>
                  </a:lnTo>
                  <a:cubicBezTo>
                    <a:pt x="198755" y="25400"/>
                    <a:pt x="25400" y="197612"/>
                    <a:pt x="25400" y="4098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30" name="Group 30"/>
          <p:cNvGrpSpPr/>
          <p:nvPr/>
        </p:nvGrpSpPr>
        <p:grpSpPr>
          <a:xfrm>
            <a:off x="912465" y="5893147"/>
            <a:ext cx="595610" cy="595610"/>
            <a:chOff x="0" y="0"/>
            <a:chExt cx="794147" cy="79414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794131" cy="794258"/>
            </a:xfrm>
            <a:custGeom>
              <a:avLst/>
              <a:gdLst/>
              <a:ahLst/>
              <a:cxnLst/>
              <a:rect l="l" t="t" r="r" b="b"/>
              <a:pathLst>
                <a:path w="794131" h="794258">
                  <a:moveTo>
                    <a:pt x="0" y="397129"/>
                  </a:moveTo>
                  <a:cubicBezTo>
                    <a:pt x="0" y="177800"/>
                    <a:pt x="177800" y="0"/>
                    <a:pt x="397129" y="0"/>
                  </a:cubicBezTo>
                  <a:cubicBezTo>
                    <a:pt x="616458" y="0"/>
                    <a:pt x="794131" y="177800"/>
                    <a:pt x="794131" y="397129"/>
                  </a:cubicBezTo>
                  <a:cubicBezTo>
                    <a:pt x="794131" y="616458"/>
                    <a:pt x="616331" y="794258"/>
                    <a:pt x="397002" y="794258"/>
                  </a:cubicBezTo>
                  <a:cubicBezTo>
                    <a:pt x="177673" y="794258"/>
                    <a:pt x="0" y="616331"/>
                    <a:pt x="0" y="3971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32" name="Group 32"/>
          <p:cNvGrpSpPr>
            <a:grpSpLocks noChangeAspect="1"/>
          </p:cNvGrpSpPr>
          <p:nvPr/>
        </p:nvGrpSpPr>
        <p:grpSpPr>
          <a:xfrm>
            <a:off x="1076176" y="6023372"/>
            <a:ext cx="268040" cy="335012"/>
            <a:chOff x="0" y="0"/>
            <a:chExt cx="357387" cy="446683"/>
          </a:xfrm>
        </p:grpSpPr>
        <p:sp>
          <p:nvSpPr>
            <p:cNvPr id="33" name="Freeform 33" descr="preencoded.png"/>
            <p:cNvSpPr/>
            <p:nvPr/>
          </p:nvSpPr>
          <p:spPr>
            <a:xfrm>
              <a:off x="0" y="0"/>
              <a:ext cx="357378" cy="446659"/>
            </a:xfrm>
            <a:custGeom>
              <a:avLst/>
              <a:gdLst/>
              <a:ahLst/>
              <a:cxnLst/>
              <a:rect l="l" t="t" r="r" b="b"/>
              <a:pathLst>
                <a:path w="357378" h="446659">
                  <a:moveTo>
                    <a:pt x="0" y="0"/>
                  </a:moveTo>
                  <a:lnTo>
                    <a:pt x="357378" y="0"/>
                  </a:lnTo>
                  <a:lnTo>
                    <a:pt x="357378" y="446659"/>
                  </a:lnTo>
                  <a:lnTo>
                    <a:pt x="0" y="446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t="-5" r="-2" b="-11"/>
              </a:stretch>
            </a:blipFill>
          </p:spPr>
        </p:sp>
      </p:grpSp>
      <p:sp>
        <p:nvSpPr>
          <p:cNvPr id="34" name="TextBox 34"/>
          <p:cNvSpPr txBox="1"/>
          <p:nvPr/>
        </p:nvSpPr>
        <p:spPr>
          <a:xfrm>
            <a:off x="912465" y="6536382"/>
            <a:ext cx="5636852" cy="482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7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Mechanical Sorting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12465" y="6986736"/>
            <a:ext cx="9605070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00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Conveyor belt powered by DC wiper motor; servo-actuated pusher arms for diversion.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685354" y="7806184"/>
            <a:ext cx="10059292" cy="1960661"/>
            <a:chOff x="0" y="0"/>
            <a:chExt cx="13412390" cy="2614215"/>
          </a:xfrm>
        </p:grpSpPr>
        <p:sp>
          <p:nvSpPr>
            <p:cNvPr id="37" name="Freeform 37"/>
            <p:cNvSpPr/>
            <p:nvPr/>
          </p:nvSpPr>
          <p:spPr>
            <a:xfrm>
              <a:off x="12700" y="12700"/>
              <a:ext cx="13386815" cy="2588895"/>
            </a:xfrm>
            <a:custGeom>
              <a:avLst/>
              <a:gdLst/>
              <a:ahLst/>
              <a:cxnLst/>
              <a:rect l="l" t="t" r="r" b="b"/>
              <a:pathLst>
                <a:path w="13386815" h="2588895">
                  <a:moveTo>
                    <a:pt x="0" y="397129"/>
                  </a:moveTo>
                  <a:cubicBezTo>
                    <a:pt x="0" y="177800"/>
                    <a:pt x="179197" y="0"/>
                    <a:pt x="400177" y="0"/>
                  </a:cubicBezTo>
                  <a:lnTo>
                    <a:pt x="12986639" y="0"/>
                  </a:lnTo>
                  <a:cubicBezTo>
                    <a:pt x="13207746" y="0"/>
                    <a:pt x="13386815" y="177800"/>
                    <a:pt x="13386815" y="397129"/>
                  </a:cubicBezTo>
                  <a:lnTo>
                    <a:pt x="13386815" y="2191766"/>
                  </a:lnTo>
                  <a:cubicBezTo>
                    <a:pt x="13386815" y="2411095"/>
                    <a:pt x="13207619" y="2588895"/>
                    <a:pt x="12986639" y="2588895"/>
                  </a:cubicBezTo>
                  <a:lnTo>
                    <a:pt x="400177" y="2588895"/>
                  </a:lnTo>
                  <a:cubicBezTo>
                    <a:pt x="179070" y="2588895"/>
                    <a:pt x="0" y="2411095"/>
                    <a:pt x="0" y="2191766"/>
                  </a:cubicBezTo>
                  <a:close/>
                </a:path>
              </a:pathLst>
            </a:custGeom>
            <a:solidFill>
              <a:srgbClr val="0A081B"/>
            </a:solidFill>
          </p:spPr>
        </p:sp>
        <p:sp>
          <p:nvSpPr>
            <p:cNvPr id="38" name="Freeform 38"/>
            <p:cNvSpPr/>
            <p:nvPr/>
          </p:nvSpPr>
          <p:spPr>
            <a:xfrm>
              <a:off x="0" y="0"/>
              <a:ext cx="13412215" cy="2614295"/>
            </a:xfrm>
            <a:custGeom>
              <a:avLst/>
              <a:gdLst/>
              <a:ahLst/>
              <a:cxnLst/>
              <a:rect l="l" t="t" r="r" b="b"/>
              <a:pathLst>
                <a:path w="13412215" h="2614295">
                  <a:moveTo>
                    <a:pt x="0" y="409829"/>
                  </a:moveTo>
                  <a:cubicBezTo>
                    <a:pt x="0" y="183388"/>
                    <a:pt x="184912" y="0"/>
                    <a:pt x="412877" y="0"/>
                  </a:cubicBezTo>
                  <a:lnTo>
                    <a:pt x="12999339" y="0"/>
                  </a:lnTo>
                  <a:lnTo>
                    <a:pt x="12999339" y="12700"/>
                  </a:lnTo>
                  <a:lnTo>
                    <a:pt x="12999339" y="0"/>
                  </a:lnTo>
                  <a:cubicBezTo>
                    <a:pt x="13227304" y="0"/>
                    <a:pt x="13412215" y="183388"/>
                    <a:pt x="13412215" y="409829"/>
                  </a:cubicBezTo>
                  <a:lnTo>
                    <a:pt x="13399515" y="409829"/>
                  </a:lnTo>
                  <a:lnTo>
                    <a:pt x="13412215" y="409829"/>
                  </a:lnTo>
                  <a:lnTo>
                    <a:pt x="13412215" y="2204466"/>
                  </a:lnTo>
                  <a:lnTo>
                    <a:pt x="13399515" y="2204466"/>
                  </a:lnTo>
                  <a:lnTo>
                    <a:pt x="13412215" y="2204466"/>
                  </a:lnTo>
                  <a:cubicBezTo>
                    <a:pt x="13412215" y="2430907"/>
                    <a:pt x="13227304" y="2614295"/>
                    <a:pt x="12999339" y="2614295"/>
                  </a:cubicBezTo>
                  <a:lnTo>
                    <a:pt x="12999339" y="2601595"/>
                  </a:lnTo>
                  <a:lnTo>
                    <a:pt x="12999339" y="2614295"/>
                  </a:lnTo>
                  <a:lnTo>
                    <a:pt x="412877" y="2614295"/>
                  </a:lnTo>
                  <a:lnTo>
                    <a:pt x="412877" y="2601595"/>
                  </a:lnTo>
                  <a:lnTo>
                    <a:pt x="412877" y="2614295"/>
                  </a:lnTo>
                  <a:cubicBezTo>
                    <a:pt x="184912" y="2614168"/>
                    <a:pt x="0" y="2430780"/>
                    <a:pt x="0" y="2204466"/>
                  </a:cubicBezTo>
                  <a:lnTo>
                    <a:pt x="0" y="409829"/>
                  </a:lnTo>
                  <a:lnTo>
                    <a:pt x="12700" y="409829"/>
                  </a:lnTo>
                  <a:lnTo>
                    <a:pt x="0" y="409829"/>
                  </a:lnTo>
                  <a:moveTo>
                    <a:pt x="25400" y="409829"/>
                  </a:moveTo>
                  <a:lnTo>
                    <a:pt x="25400" y="2204466"/>
                  </a:lnTo>
                  <a:lnTo>
                    <a:pt x="12700" y="2204466"/>
                  </a:lnTo>
                  <a:lnTo>
                    <a:pt x="25400" y="2204466"/>
                  </a:lnTo>
                  <a:cubicBezTo>
                    <a:pt x="25400" y="2416683"/>
                    <a:pt x="198755" y="2588895"/>
                    <a:pt x="412877" y="2588895"/>
                  </a:cubicBezTo>
                  <a:lnTo>
                    <a:pt x="12999339" y="2588895"/>
                  </a:lnTo>
                  <a:cubicBezTo>
                    <a:pt x="13213462" y="2588895"/>
                    <a:pt x="13386815" y="2416683"/>
                    <a:pt x="13386815" y="2204466"/>
                  </a:cubicBezTo>
                  <a:lnTo>
                    <a:pt x="13386815" y="409829"/>
                  </a:lnTo>
                  <a:cubicBezTo>
                    <a:pt x="13386815" y="197612"/>
                    <a:pt x="13213462" y="25400"/>
                    <a:pt x="12999339" y="25400"/>
                  </a:cubicBezTo>
                  <a:lnTo>
                    <a:pt x="412877" y="25400"/>
                  </a:lnTo>
                  <a:lnTo>
                    <a:pt x="412877" y="12700"/>
                  </a:lnTo>
                  <a:lnTo>
                    <a:pt x="412877" y="25400"/>
                  </a:lnTo>
                  <a:cubicBezTo>
                    <a:pt x="198755" y="25400"/>
                    <a:pt x="25400" y="197612"/>
                    <a:pt x="25400" y="4098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39" name="Group 39"/>
          <p:cNvGrpSpPr/>
          <p:nvPr/>
        </p:nvGrpSpPr>
        <p:grpSpPr>
          <a:xfrm>
            <a:off x="912465" y="8033296"/>
            <a:ext cx="595610" cy="595610"/>
            <a:chOff x="0" y="0"/>
            <a:chExt cx="794147" cy="79414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794131" cy="794258"/>
            </a:xfrm>
            <a:custGeom>
              <a:avLst/>
              <a:gdLst/>
              <a:ahLst/>
              <a:cxnLst/>
              <a:rect l="l" t="t" r="r" b="b"/>
              <a:pathLst>
                <a:path w="794131" h="794258">
                  <a:moveTo>
                    <a:pt x="0" y="397129"/>
                  </a:moveTo>
                  <a:cubicBezTo>
                    <a:pt x="0" y="177800"/>
                    <a:pt x="177800" y="0"/>
                    <a:pt x="397129" y="0"/>
                  </a:cubicBezTo>
                  <a:cubicBezTo>
                    <a:pt x="616458" y="0"/>
                    <a:pt x="794131" y="177800"/>
                    <a:pt x="794131" y="397129"/>
                  </a:cubicBezTo>
                  <a:cubicBezTo>
                    <a:pt x="794131" y="616458"/>
                    <a:pt x="616331" y="794258"/>
                    <a:pt x="397002" y="794258"/>
                  </a:cubicBezTo>
                  <a:cubicBezTo>
                    <a:pt x="177673" y="794258"/>
                    <a:pt x="0" y="616331"/>
                    <a:pt x="0" y="39712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grpSp>
        <p:nvGrpSpPr>
          <p:cNvPr id="41" name="Group 41"/>
          <p:cNvGrpSpPr>
            <a:grpSpLocks noChangeAspect="1"/>
          </p:cNvGrpSpPr>
          <p:nvPr/>
        </p:nvGrpSpPr>
        <p:grpSpPr>
          <a:xfrm>
            <a:off x="1076176" y="8163520"/>
            <a:ext cx="268040" cy="335012"/>
            <a:chOff x="0" y="0"/>
            <a:chExt cx="357387" cy="446683"/>
          </a:xfrm>
        </p:grpSpPr>
        <p:sp>
          <p:nvSpPr>
            <p:cNvPr id="42" name="Freeform 42" descr="preencoded.png"/>
            <p:cNvSpPr/>
            <p:nvPr/>
          </p:nvSpPr>
          <p:spPr>
            <a:xfrm>
              <a:off x="0" y="0"/>
              <a:ext cx="357378" cy="446659"/>
            </a:xfrm>
            <a:custGeom>
              <a:avLst/>
              <a:gdLst/>
              <a:ahLst/>
              <a:cxnLst/>
              <a:rect l="l" t="t" r="r" b="b"/>
              <a:pathLst>
                <a:path w="357378" h="446659">
                  <a:moveTo>
                    <a:pt x="0" y="0"/>
                  </a:moveTo>
                  <a:lnTo>
                    <a:pt x="357378" y="0"/>
                  </a:lnTo>
                  <a:lnTo>
                    <a:pt x="357378" y="446659"/>
                  </a:lnTo>
                  <a:lnTo>
                    <a:pt x="0" y="446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t="-5" r="-2" b="-11"/>
              </a:stretch>
            </a:blipFill>
          </p:spPr>
        </p:sp>
      </p:grpSp>
      <p:sp>
        <p:nvSpPr>
          <p:cNvPr id="43" name="TextBox 43"/>
          <p:cNvSpPr txBox="1"/>
          <p:nvPr/>
        </p:nvSpPr>
        <p:spPr>
          <a:xfrm>
            <a:off x="912465" y="8676531"/>
            <a:ext cx="4158700" cy="482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7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Flexible Operation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912465" y="9126885"/>
            <a:ext cx="9605070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00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Seven different criteria combinations: size, color, barcode, or combined.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EB21E-FADB-52B6-C807-4EB79718F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78D7F3E-675A-3AEC-B0C3-AE5070F0A910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>
              <a:extLst>
                <a:ext uri="{FF2B5EF4-FFF2-40B4-BE49-F238E27FC236}">
                  <a16:creationId xmlns:a16="http://schemas.microsoft.com/office/drawing/2014/main" id="{9A94BD71-A33D-A741-AD0A-DD1D880D6445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463DC7C5-F4C2-E7B9-2F30-EA47C0DB9618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675E35E-B71E-3ABD-1E39-EBC39CE04D12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8" name="TextBox 8">
            <a:extLst>
              <a:ext uri="{FF2B5EF4-FFF2-40B4-BE49-F238E27FC236}">
                <a16:creationId xmlns:a16="http://schemas.microsoft.com/office/drawing/2014/main" id="{6EEBDCB8-79FA-C2E2-8E40-D695120D9B6C}"/>
              </a:ext>
            </a:extLst>
          </p:cNvPr>
          <p:cNvSpPr txBox="1"/>
          <p:nvPr/>
        </p:nvSpPr>
        <p:spPr>
          <a:xfrm>
            <a:off x="6067276" y="876300"/>
            <a:ext cx="6505724" cy="5595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12"/>
              </a:lnSpc>
            </a:pPr>
            <a:r>
              <a:rPr lang="en-US" sz="5000" b="1" dirty="0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Microcontrollers</a:t>
            </a:r>
          </a:p>
        </p:txBody>
      </p:sp>
      <p:grpSp>
        <p:nvGrpSpPr>
          <p:cNvPr id="45" name="Group 22">
            <a:extLst>
              <a:ext uri="{FF2B5EF4-FFF2-40B4-BE49-F238E27FC236}">
                <a16:creationId xmlns:a16="http://schemas.microsoft.com/office/drawing/2014/main" id="{CD4A9DC1-01BF-AA7C-40DD-AAEF59230069}"/>
              </a:ext>
            </a:extLst>
          </p:cNvPr>
          <p:cNvGrpSpPr/>
          <p:nvPr/>
        </p:nvGrpSpPr>
        <p:grpSpPr>
          <a:xfrm>
            <a:off x="457201" y="2781301"/>
            <a:ext cx="5806498" cy="7086603"/>
            <a:chOff x="0" y="0"/>
            <a:chExt cx="11237912" cy="5020072"/>
          </a:xfrm>
        </p:grpSpPr>
        <p:sp>
          <p:nvSpPr>
            <p:cNvPr id="46" name="Freeform 23">
              <a:extLst>
                <a:ext uri="{FF2B5EF4-FFF2-40B4-BE49-F238E27FC236}">
                  <a16:creationId xmlns:a16="http://schemas.microsoft.com/office/drawing/2014/main" id="{61317D11-C7AB-DF1F-4D13-7274483D5343}"/>
                </a:ext>
              </a:extLst>
            </p:cNvPr>
            <p:cNvSpPr/>
            <p:nvPr/>
          </p:nvSpPr>
          <p:spPr>
            <a:xfrm>
              <a:off x="12700" y="11239"/>
              <a:ext cx="11212576" cy="4997595"/>
            </a:xfrm>
            <a:custGeom>
              <a:avLst/>
              <a:gdLst/>
              <a:ahLst/>
              <a:cxnLst/>
              <a:rect l="l" t="t" r="r" b="b"/>
              <a:pathLst>
                <a:path w="11212576" h="4997595">
                  <a:moveTo>
                    <a:pt x="0" y="307938"/>
                  </a:moveTo>
                  <a:cubicBezTo>
                    <a:pt x="0" y="137898"/>
                    <a:pt x="156083" y="0"/>
                    <a:pt x="348742" y="0"/>
                  </a:cubicBezTo>
                  <a:lnTo>
                    <a:pt x="10863834" y="0"/>
                  </a:lnTo>
                  <a:cubicBezTo>
                    <a:pt x="11056365" y="0"/>
                    <a:pt x="11212576" y="137898"/>
                    <a:pt x="11212576" y="307938"/>
                  </a:cubicBezTo>
                  <a:lnTo>
                    <a:pt x="11212576" y="4689656"/>
                  </a:lnTo>
                  <a:cubicBezTo>
                    <a:pt x="11212576" y="4859697"/>
                    <a:pt x="11056493" y="4997595"/>
                    <a:pt x="10863834" y="4997595"/>
                  </a:cubicBezTo>
                  <a:lnTo>
                    <a:pt x="348742" y="4997595"/>
                  </a:lnTo>
                  <a:cubicBezTo>
                    <a:pt x="156083" y="4997595"/>
                    <a:pt x="0" y="4859697"/>
                    <a:pt x="0" y="468965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47" name="Freeform 24">
              <a:extLst>
                <a:ext uri="{FF2B5EF4-FFF2-40B4-BE49-F238E27FC236}">
                  <a16:creationId xmlns:a16="http://schemas.microsoft.com/office/drawing/2014/main" id="{4CB09382-676E-8431-EAFB-7AA98DC24F69}"/>
                </a:ext>
              </a:extLst>
            </p:cNvPr>
            <p:cNvSpPr/>
            <p:nvPr/>
          </p:nvSpPr>
          <p:spPr>
            <a:xfrm>
              <a:off x="0" y="0"/>
              <a:ext cx="11237976" cy="5020073"/>
            </a:xfrm>
            <a:custGeom>
              <a:avLst/>
              <a:gdLst/>
              <a:ahLst/>
              <a:cxnLst/>
              <a:rect l="l" t="t" r="r" b="b"/>
              <a:pathLst>
                <a:path w="11237976" h="5020073">
                  <a:moveTo>
                    <a:pt x="0" y="319177"/>
                  </a:moveTo>
                  <a:cubicBezTo>
                    <a:pt x="0" y="142843"/>
                    <a:pt x="161798" y="0"/>
                    <a:pt x="361442" y="0"/>
                  </a:cubicBezTo>
                  <a:lnTo>
                    <a:pt x="10876534" y="0"/>
                  </a:lnTo>
                  <a:lnTo>
                    <a:pt x="10876534" y="11239"/>
                  </a:lnTo>
                  <a:lnTo>
                    <a:pt x="10876534" y="0"/>
                  </a:lnTo>
                  <a:cubicBezTo>
                    <a:pt x="11076051" y="0"/>
                    <a:pt x="11237976" y="142843"/>
                    <a:pt x="11237976" y="319177"/>
                  </a:cubicBezTo>
                  <a:lnTo>
                    <a:pt x="11225276" y="319177"/>
                  </a:lnTo>
                  <a:lnTo>
                    <a:pt x="11237976" y="319177"/>
                  </a:lnTo>
                  <a:lnTo>
                    <a:pt x="11237976" y="4700895"/>
                  </a:lnTo>
                  <a:lnTo>
                    <a:pt x="11225276" y="4700895"/>
                  </a:lnTo>
                  <a:lnTo>
                    <a:pt x="11237976" y="4700895"/>
                  </a:lnTo>
                  <a:cubicBezTo>
                    <a:pt x="11237976" y="4877229"/>
                    <a:pt x="11076177" y="5020073"/>
                    <a:pt x="10876534" y="5020073"/>
                  </a:cubicBezTo>
                  <a:lnTo>
                    <a:pt x="10876534" y="5008834"/>
                  </a:lnTo>
                  <a:lnTo>
                    <a:pt x="10876534" y="5020073"/>
                  </a:lnTo>
                  <a:lnTo>
                    <a:pt x="361442" y="5020073"/>
                  </a:lnTo>
                  <a:lnTo>
                    <a:pt x="361442" y="5008834"/>
                  </a:lnTo>
                  <a:lnTo>
                    <a:pt x="361442" y="5020073"/>
                  </a:lnTo>
                  <a:cubicBezTo>
                    <a:pt x="161798" y="5020073"/>
                    <a:pt x="0" y="4877229"/>
                    <a:pt x="0" y="4700895"/>
                  </a:cubicBezTo>
                  <a:lnTo>
                    <a:pt x="0" y="319177"/>
                  </a:lnTo>
                  <a:lnTo>
                    <a:pt x="12700" y="319177"/>
                  </a:lnTo>
                  <a:lnTo>
                    <a:pt x="0" y="319177"/>
                  </a:lnTo>
                  <a:moveTo>
                    <a:pt x="25400" y="319177"/>
                  </a:moveTo>
                  <a:lnTo>
                    <a:pt x="25400" y="4700895"/>
                  </a:lnTo>
                  <a:lnTo>
                    <a:pt x="12700" y="4700895"/>
                  </a:lnTo>
                  <a:lnTo>
                    <a:pt x="25400" y="4700895"/>
                  </a:lnTo>
                  <a:cubicBezTo>
                    <a:pt x="25400" y="4864755"/>
                    <a:pt x="175768" y="4997595"/>
                    <a:pt x="361442" y="4997595"/>
                  </a:cubicBezTo>
                  <a:lnTo>
                    <a:pt x="10876534" y="4997595"/>
                  </a:lnTo>
                  <a:cubicBezTo>
                    <a:pt x="11062081" y="4997595"/>
                    <a:pt x="11212576" y="4864755"/>
                    <a:pt x="11212576" y="4700895"/>
                  </a:cubicBezTo>
                  <a:lnTo>
                    <a:pt x="11212576" y="319177"/>
                  </a:lnTo>
                  <a:cubicBezTo>
                    <a:pt x="11212576" y="155318"/>
                    <a:pt x="11062208" y="22477"/>
                    <a:pt x="10876534" y="22477"/>
                  </a:cubicBezTo>
                  <a:lnTo>
                    <a:pt x="361442" y="22477"/>
                  </a:lnTo>
                  <a:lnTo>
                    <a:pt x="361442" y="11239"/>
                  </a:lnTo>
                  <a:lnTo>
                    <a:pt x="361442" y="22477"/>
                  </a:lnTo>
                  <a:cubicBezTo>
                    <a:pt x="175768" y="22477"/>
                    <a:pt x="25400" y="155318"/>
                    <a:pt x="25400" y="319177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48" name="Freeform 29" descr="preencoded.png">
            <a:extLst>
              <a:ext uri="{FF2B5EF4-FFF2-40B4-BE49-F238E27FC236}">
                <a16:creationId xmlns:a16="http://schemas.microsoft.com/office/drawing/2014/main" id="{266B135F-06EF-B403-3419-AC55B8FB8ACD}"/>
              </a:ext>
            </a:extLst>
          </p:cNvPr>
          <p:cNvSpPr/>
          <p:nvPr/>
        </p:nvSpPr>
        <p:spPr>
          <a:xfrm>
            <a:off x="7537175" y="5448300"/>
            <a:ext cx="3886200" cy="3733800"/>
          </a:xfrm>
          <a:custGeom>
            <a:avLst/>
            <a:gdLst/>
            <a:ahLst/>
            <a:cxnLst/>
            <a:rect l="l" t="t" r="r" b="b"/>
            <a:pathLst>
              <a:path w="2812022" h="2539891">
                <a:moveTo>
                  <a:pt x="0" y="0"/>
                </a:moveTo>
                <a:lnTo>
                  <a:pt x="2812022" y="0"/>
                </a:lnTo>
                <a:lnTo>
                  <a:pt x="2812022" y="2539891"/>
                </a:lnTo>
                <a:lnTo>
                  <a:pt x="0" y="25398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2" name="Group 22">
            <a:extLst>
              <a:ext uri="{FF2B5EF4-FFF2-40B4-BE49-F238E27FC236}">
                <a16:creationId xmlns:a16="http://schemas.microsoft.com/office/drawing/2014/main" id="{0C7DB30A-78F4-A4A2-26CA-F3BBB7139619}"/>
              </a:ext>
            </a:extLst>
          </p:cNvPr>
          <p:cNvGrpSpPr/>
          <p:nvPr/>
        </p:nvGrpSpPr>
        <p:grpSpPr>
          <a:xfrm>
            <a:off x="12635859" y="2765472"/>
            <a:ext cx="5423542" cy="7071418"/>
            <a:chOff x="0" y="0"/>
            <a:chExt cx="11237912" cy="5020072"/>
          </a:xfrm>
        </p:grpSpPr>
        <p:sp>
          <p:nvSpPr>
            <p:cNvPr id="53" name="Freeform 23">
              <a:extLst>
                <a:ext uri="{FF2B5EF4-FFF2-40B4-BE49-F238E27FC236}">
                  <a16:creationId xmlns:a16="http://schemas.microsoft.com/office/drawing/2014/main" id="{B3DE0462-1F73-9C4B-B752-542547548484}"/>
                </a:ext>
              </a:extLst>
            </p:cNvPr>
            <p:cNvSpPr/>
            <p:nvPr/>
          </p:nvSpPr>
          <p:spPr>
            <a:xfrm>
              <a:off x="12700" y="11239"/>
              <a:ext cx="11212576" cy="4997595"/>
            </a:xfrm>
            <a:custGeom>
              <a:avLst/>
              <a:gdLst/>
              <a:ahLst/>
              <a:cxnLst/>
              <a:rect l="l" t="t" r="r" b="b"/>
              <a:pathLst>
                <a:path w="11212576" h="4997595">
                  <a:moveTo>
                    <a:pt x="0" y="307938"/>
                  </a:moveTo>
                  <a:cubicBezTo>
                    <a:pt x="0" y="137898"/>
                    <a:pt x="156083" y="0"/>
                    <a:pt x="348742" y="0"/>
                  </a:cubicBezTo>
                  <a:lnTo>
                    <a:pt x="10863834" y="0"/>
                  </a:lnTo>
                  <a:cubicBezTo>
                    <a:pt x="11056365" y="0"/>
                    <a:pt x="11212576" y="137898"/>
                    <a:pt x="11212576" y="307938"/>
                  </a:cubicBezTo>
                  <a:lnTo>
                    <a:pt x="11212576" y="4689656"/>
                  </a:lnTo>
                  <a:cubicBezTo>
                    <a:pt x="11212576" y="4859697"/>
                    <a:pt x="11056493" y="4997595"/>
                    <a:pt x="10863834" y="4997595"/>
                  </a:cubicBezTo>
                  <a:lnTo>
                    <a:pt x="348742" y="4997595"/>
                  </a:lnTo>
                  <a:cubicBezTo>
                    <a:pt x="156083" y="4997595"/>
                    <a:pt x="0" y="4859697"/>
                    <a:pt x="0" y="468965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7881B992-F227-216D-0263-59B97D834525}"/>
                </a:ext>
              </a:extLst>
            </p:cNvPr>
            <p:cNvSpPr/>
            <p:nvPr/>
          </p:nvSpPr>
          <p:spPr>
            <a:xfrm>
              <a:off x="0" y="0"/>
              <a:ext cx="11237976" cy="5020073"/>
            </a:xfrm>
            <a:custGeom>
              <a:avLst/>
              <a:gdLst/>
              <a:ahLst/>
              <a:cxnLst/>
              <a:rect l="l" t="t" r="r" b="b"/>
              <a:pathLst>
                <a:path w="11237976" h="5020073">
                  <a:moveTo>
                    <a:pt x="0" y="319177"/>
                  </a:moveTo>
                  <a:cubicBezTo>
                    <a:pt x="0" y="142843"/>
                    <a:pt x="161798" y="0"/>
                    <a:pt x="361442" y="0"/>
                  </a:cubicBezTo>
                  <a:lnTo>
                    <a:pt x="10876534" y="0"/>
                  </a:lnTo>
                  <a:lnTo>
                    <a:pt x="10876534" y="11239"/>
                  </a:lnTo>
                  <a:lnTo>
                    <a:pt x="10876534" y="0"/>
                  </a:lnTo>
                  <a:cubicBezTo>
                    <a:pt x="11076051" y="0"/>
                    <a:pt x="11237976" y="142843"/>
                    <a:pt x="11237976" y="319177"/>
                  </a:cubicBezTo>
                  <a:lnTo>
                    <a:pt x="11225276" y="319177"/>
                  </a:lnTo>
                  <a:lnTo>
                    <a:pt x="11237976" y="319177"/>
                  </a:lnTo>
                  <a:lnTo>
                    <a:pt x="11237976" y="4700895"/>
                  </a:lnTo>
                  <a:lnTo>
                    <a:pt x="11225276" y="4700895"/>
                  </a:lnTo>
                  <a:lnTo>
                    <a:pt x="11237976" y="4700895"/>
                  </a:lnTo>
                  <a:cubicBezTo>
                    <a:pt x="11237976" y="4877229"/>
                    <a:pt x="11076177" y="5020073"/>
                    <a:pt x="10876534" y="5020073"/>
                  </a:cubicBezTo>
                  <a:lnTo>
                    <a:pt x="10876534" y="5008834"/>
                  </a:lnTo>
                  <a:lnTo>
                    <a:pt x="10876534" y="5020073"/>
                  </a:lnTo>
                  <a:lnTo>
                    <a:pt x="361442" y="5020073"/>
                  </a:lnTo>
                  <a:lnTo>
                    <a:pt x="361442" y="5008834"/>
                  </a:lnTo>
                  <a:lnTo>
                    <a:pt x="361442" y="5020073"/>
                  </a:lnTo>
                  <a:cubicBezTo>
                    <a:pt x="161798" y="5020073"/>
                    <a:pt x="0" y="4877229"/>
                    <a:pt x="0" y="4700895"/>
                  </a:cubicBezTo>
                  <a:lnTo>
                    <a:pt x="0" y="319177"/>
                  </a:lnTo>
                  <a:lnTo>
                    <a:pt x="12700" y="319177"/>
                  </a:lnTo>
                  <a:lnTo>
                    <a:pt x="0" y="319177"/>
                  </a:lnTo>
                  <a:moveTo>
                    <a:pt x="25400" y="319177"/>
                  </a:moveTo>
                  <a:lnTo>
                    <a:pt x="25400" y="4700895"/>
                  </a:lnTo>
                  <a:lnTo>
                    <a:pt x="12700" y="4700895"/>
                  </a:lnTo>
                  <a:lnTo>
                    <a:pt x="25400" y="4700895"/>
                  </a:lnTo>
                  <a:cubicBezTo>
                    <a:pt x="25400" y="4864755"/>
                    <a:pt x="175768" y="4997595"/>
                    <a:pt x="361442" y="4997595"/>
                  </a:cubicBezTo>
                  <a:lnTo>
                    <a:pt x="10876534" y="4997595"/>
                  </a:lnTo>
                  <a:cubicBezTo>
                    <a:pt x="11062081" y="4997595"/>
                    <a:pt x="11212576" y="4864755"/>
                    <a:pt x="11212576" y="4700895"/>
                  </a:cubicBezTo>
                  <a:lnTo>
                    <a:pt x="11212576" y="319177"/>
                  </a:lnTo>
                  <a:cubicBezTo>
                    <a:pt x="11212576" y="155318"/>
                    <a:pt x="11062208" y="22477"/>
                    <a:pt x="10876534" y="22477"/>
                  </a:cubicBezTo>
                  <a:lnTo>
                    <a:pt x="361442" y="22477"/>
                  </a:lnTo>
                  <a:lnTo>
                    <a:pt x="361442" y="11239"/>
                  </a:lnTo>
                  <a:lnTo>
                    <a:pt x="361442" y="22477"/>
                  </a:lnTo>
                  <a:cubicBezTo>
                    <a:pt x="175768" y="22477"/>
                    <a:pt x="25400" y="155318"/>
                    <a:pt x="25400" y="319177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57" name="Freeform 24">
            <a:extLst>
              <a:ext uri="{FF2B5EF4-FFF2-40B4-BE49-F238E27FC236}">
                <a16:creationId xmlns:a16="http://schemas.microsoft.com/office/drawing/2014/main" id="{0BB3A18D-AB67-ABF5-5A64-DE50F58501FB}"/>
              </a:ext>
            </a:extLst>
          </p:cNvPr>
          <p:cNvSpPr/>
          <p:nvPr/>
        </p:nvSpPr>
        <p:spPr>
          <a:xfrm>
            <a:off x="6531306" y="2750287"/>
            <a:ext cx="5806498" cy="7086603"/>
          </a:xfrm>
          <a:custGeom>
            <a:avLst/>
            <a:gdLst/>
            <a:ahLst/>
            <a:cxnLst/>
            <a:rect l="l" t="t" r="r" b="b"/>
            <a:pathLst>
              <a:path w="11237976" h="5020073">
                <a:moveTo>
                  <a:pt x="0" y="319177"/>
                </a:moveTo>
                <a:cubicBezTo>
                  <a:pt x="0" y="142843"/>
                  <a:pt x="161798" y="0"/>
                  <a:pt x="361442" y="0"/>
                </a:cubicBezTo>
                <a:lnTo>
                  <a:pt x="10876534" y="0"/>
                </a:lnTo>
                <a:lnTo>
                  <a:pt x="10876534" y="11239"/>
                </a:lnTo>
                <a:lnTo>
                  <a:pt x="10876534" y="0"/>
                </a:lnTo>
                <a:cubicBezTo>
                  <a:pt x="11076051" y="0"/>
                  <a:pt x="11237976" y="142843"/>
                  <a:pt x="11237976" y="319177"/>
                </a:cubicBezTo>
                <a:lnTo>
                  <a:pt x="11225276" y="319177"/>
                </a:lnTo>
                <a:lnTo>
                  <a:pt x="11237976" y="319177"/>
                </a:lnTo>
                <a:lnTo>
                  <a:pt x="11237976" y="4700895"/>
                </a:lnTo>
                <a:lnTo>
                  <a:pt x="11225276" y="4700895"/>
                </a:lnTo>
                <a:lnTo>
                  <a:pt x="11237976" y="4700895"/>
                </a:lnTo>
                <a:cubicBezTo>
                  <a:pt x="11237976" y="4877229"/>
                  <a:pt x="11076177" y="5020073"/>
                  <a:pt x="10876534" y="5020073"/>
                </a:cubicBezTo>
                <a:lnTo>
                  <a:pt x="10876534" y="5008834"/>
                </a:lnTo>
                <a:lnTo>
                  <a:pt x="10876534" y="5020073"/>
                </a:lnTo>
                <a:lnTo>
                  <a:pt x="361442" y="5020073"/>
                </a:lnTo>
                <a:lnTo>
                  <a:pt x="361442" y="5008834"/>
                </a:lnTo>
                <a:lnTo>
                  <a:pt x="361442" y="5020073"/>
                </a:lnTo>
                <a:cubicBezTo>
                  <a:pt x="161798" y="5020073"/>
                  <a:pt x="0" y="4877229"/>
                  <a:pt x="0" y="4700895"/>
                </a:cubicBezTo>
                <a:lnTo>
                  <a:pt x="0" y="319177"/>
                </a:lnTo>
                <a:lnTo>
                  <a:pt x="12700" y="319177"/>
                </a:lnTo>
                <a:lnTo>
                  <a:pt x="0" y="319177"/>
                </a:lnTo>
                <a:moveTo>
                  <a:pt x="25400" y="319177"/>
                </a:moveTo>
                <a:lnTo>
                  <a:pt x="25400" y="4700895"/>
                </a:lnTo>
                <a:lnTo>
                  <a:pt x="12700" y="4700895"/>
                </a:lnTo>
                <a:lnTo>
                  <a:pt x="25400" y="4700895"/>
                </a:lnTo>
                <a:cubicBezTo>
                  <a:pt x="25400" y="4864755"/>
                  <a:pt x="175768" y="4997595"/>
                  <a:pt x="361442" y="4997595"/>
                </a:cubicBezTo>
                <a:lnTo>
                  <a:pt x="10876534" y="4997595"/>
                </a:lnTo>
                <a:cubicBezTo>
                  <a:pt x="11062081" y="4997595"/>
                  <a:pt x="11212576" y="4864755"/>
                  <a:pt x="11212576" y="4700895"/>
                </a:cubicBezTo>
                <a:lnTo>
                  <a:pt x="11212576" y="319177"/>
                </a:lnTo>
                <a:cubicBezTo>
                  <a:pt x="11212576" y="155318"/>
                  <a:pt x="11062208" y="22477"/>
                  <a:pt x="10876534" y="22477"/>
                </a:cubicBezTo>
                <a:lnTo>
                  <a:pt x="361442" y="22477"/>
                </a:lnTo>
                <a:lnTo>
                  <a:pt x="361442" y="11239"/>
                </a:lnTo>
                <a:lnTo>
                  <a:pt x="361442" y="22477"/>
                </a:lnTo>
                <a:cubicBezTo>
                  <a:pt x="175768" y="22477"/>
                  <a:pt x="25400" y="155318"/>
                  <a:pt x="25400" y="319177"/>
                </a:cubicBezTo>
                <a:close/>
              </a:path>
            </a:pathLst>
          </a:custGeom>
          <a:solidFill>
            <a:srgbClr val="37A7E7"/>
          </a:solidFill>
        </p:spPr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D35795-7DE4-FB60-92B8-84D50A958FEC}"/>
              </a:ext>
            </a:extLst>
          </p:cNvPr>
          <p:cNvSpPr txBox="1"/>
          <p:nvPr/>
        </p:nvSpPr>
        <p:spPr>
          <a:xfrm>
            <a:off x="7866080" y="3924300"/>
            <a:ext cx="3136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Arduino Mega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865C1E-9163-6F57-E2A8-66951DFB454C}"/>
              </a:ext>
            </a:extLst>
          </p:cNvPr>
          <p:cNvSpPr txBox="1"/>
          <p:nvPr/>
        </p:nvSpPr>
        <p:spPr>
          <a:xfrm>
            <a:off x="13779170" y="3924300"/>
            <a:ext cx="2833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Arduino Uno</a:t>
            </a:r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id="{64D0654E-F272-F219-506F-38F35055089F}"/>
              </a:ext>
            </a:extLst>
          </p:cNvPr>
          <p:cNvSpPr/>
          <p:nvPr/>
        </p:nvSpPr>
        <p:spPr>
          <a:xfrm>
            <a:off x="13563600" y="5448300"/>
            <a:ext cx="3597965" cy="3733800"/>
          </a:xfrm>
          <a:custGeom>
            <a:avLst/>
            <a:gdLst/>
            <a:ahLst/>
            <a:cxnLst/>
            <a:rect l="l" t="t" r="r" b="b"/>
            <a:pathLst>
              <a:path w="2918322" h="2657579">
                <a:moveTo>
                  <a:pt x="0" y="0"/>
                </a:moveTo>
                <a:lnTo>
                  <a:pt x="2918322" y="0"/>
                </a:lnTo>
                <a:lnTo>
                  <a:pt x="2918322" y="2657579"/>
                </a:lnTo>
                <a:lnTo>
                  <a:pt x="0" y="26575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35DEB1-263D-C83D-4A1A-447E0C0EBB2F}"/>
              </a:ext>
            </a:extLst>
          </p:cNvPr>
          <p:cNvSpPr txBox="1"/>
          <p:nvPr/>
        </p:nvSpPr>
        <p:spPr>
          <a:xfrm>
            <a:off x="2541032" y="3924300"/>
            <a:ext cx="1449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ESP32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4157AC9-C910-E1D3-597B-CBEBFC6117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91" y="5448300"/>
            <a:ext cx="3706812" cy="37338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55598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909683" y="2557161"/>
            <a:ext cx="4069282" cy="5172677"/>
            <a:chOff x="0" y="0"/>
            <a:chExt cx="1071745" cy="136235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71745" cy="1362351"/>
            </a:xfrm>
            <a:custGeom>
              <a:avLst/>
              <a:gdLst/>
              <a:ahLst/>
              <a:cxnLst/>
              <a:rect l="l" t="t" r="r" b="b"/>
              <a:pathLst>
                <a:path w="1071745" h="1362351">
                  <a:moveTo>
                    <a:pt x="47563" y="0"/>
                  </a:moveTo>
                  <a:lnTo>
                    <a:pt x="1024182" y="0"/>
                  </a:lnTo>
                  <a:cubicBezTo>
                    <a:pt x="1036797" y="0"/>
                    <a:pt x="1048894" y="5011"/>
                    <a:pt x="1057814" y="13931"/>
                  </a:cubicBezTo>
                  <a:cubicBezTo>
                    <a:pt x="1066734" y="22851"/>
                    <a:pt x="1071745" y="34949"/>
                    <a:pt x="1071745" y="47563"/>
                  </a:cubicBezTo>
                  <a:lnTo>
                    <a:pt x="1071745" y="1314788"/>
                  </a:lnTo>
                  <a:cubicBezTo>
                    <a:pt x="1071745" y="1341056"/>
                    <a:pt x="1050450" y="1362351"/>
                    <a:pt x="1024182" y="1362351"/>
                  </a:cubicBezTo>
                  <a:lnTo>
                    <a:pt x="47563" y="1362351"/>
                  </a:lnTo>
                  <a:cubicBezTo>
                    <a:pt x="34949" y="1362351"/>
                    <a:pt x="22851" y="1357340"/>
                    <a:pt x="13931" y="1348420"/>
                  </a:cubicBezTo>
                  <a:cubicBezTo>
                    <a:pt x="5011" y="1339500"/>
                    <a:pt x="0" y="1327403"/>
                    <a:pt x="0" y="1314788"/>
                  </a:cubicBezTo>
                  <a:lnTo>
                    <a:pt x="0" y="47563"/>
                  </a:lnTo>
                  <a:cubicBezTo>
                    <a:pt x="0" y="34949"/>
                    <a:pt x="5011" y="22851"/>
                    <a:pt x="13931" y="13931"/>
                  </a:cubicBezTo>
                  <a:cubicBezTo>
                    <a:pt x="22851" y="5011"/>
                    <a:pt x="34949" y="0"/>
                    <a:pt x="47563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37A7E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1071745" cy="13909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236384" y="6846145"/>
            <a:ext cx="34290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4"/>
              </a:lnSpc>
            </a:pPr>
            <a:r>
              <a:rPr lang="en-US" sz="3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IR Sensors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5033411" y="2557161"/>
            <a:ext cx="4069282" cy="5172677"/>
            <a:chOff x="0" y="0"/>
            <a:chExt cx="1071745" cy="13623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071745" cy="1362351"/>
            </a:xfrm>
            <a:custGeom>
              <a:avLst/>
              <a:gdLst/>
              <a:ahLst/>
              <a:cxnLst/>
              <a:rect l="l" t="t" r="r" b="b"/>
              <a:pathLst>
                <a:path w="1071745" h="1362351">
                  <a:moveTo>
                    <a:pt x="47563" y="0"/>
                  </a:moveTo>
                  <a:lnTo>
                    <a:pt x="1024182" y="0"/>
                  </a:lnTo>
                  <a:cubicBezTo>
                    <a:pt x="1036797" y="0"/>
                    <a:pt x="1048894" y="5011"/>
                    <a:pt x="1057814" y="13931"/>
                  </a:cubicBezTo>
                  <a:cubicBezTo>
                    <a:pt x="1066734" y="22851"/>
                    <a:pt x="1071745" y="34949"/>
                    <a:pt x="1071745" y="47563"/>
                  </a:cubicBezTo>
                  <a:lnTo>
                    <a:pt x="1071745" y="1314788"/>
                  </a:lnTo>
                  <a:cubicBezTo>
                    <a:pt x="1071745" y="1341056"/>
                    <a:pt x="1050450" y="1362351"/>
                    <a:pt x="1024182" y="1362351"/>
                  </a:cubicBezTo>
                  <a:lnTo>
                    <a:pt x="47563" y="1362351"/>
                  </a:lnTo>
                  <a:cubicBezTo>
                    <a:pt x="34949" y="1362351"/>
                    <a:pt x="22851" y="1357340"/>
                    <a:pt x="13931" y="1348420"/>
                  </a:cubicBezTo>
                  <a:cubicBezTo>
                    <a:pt x="5011" y="1339500"/>
                    <a:pt x="0" y="1327403"/>
                    <a:pt x="0" y="1314788"/>
                  </a:cubicBezTo>
                  <a:lnTo>
                    <a:pt x="0" y="47563"/>
                  </a:lnTo>
                  <a:cubicBezTo>
                    <a:pt x="0" y="34949"/>
                    <a:pt x="5011" y="22851"/>
                    <a:pt x="13931" y="13931"/>
                  </a:cubicBezTo>
                  <a:cubicBezTo>
                    <a:pt x="22851" y="5011"/>
                    <a:pt x="34949" y="0"/>
                    <a:pt x="47563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37A7E7"/>
              </a:solidFill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071745" cy="13909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00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5351634" y="6808045"/>
            <a:ext cx="3804642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3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Ultrasonic Sensors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9173078" y="2557161"/>
            <a:ext cx="4069282" cy="5172677"/>
            <a:chOff x="0" y="0"/>
            <a:chExt cx="1071745" cy="1362351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71745" cy="1362351"/>
            </a:xfrm>
            <a:custGeom>
              <a:avLst/>
              <a:gdLst/>
              <a:ahLst/>
              <a:cxnLst/>
              <a:rect l="l" t="t" r="r" b="b"/>
              <a:pathLst>
                <a:path w="1071745" h="1362351">
                  <a:moveTo>
                    <a:pt x="47563" y="0"/>
                  </a:moveTo>
                  <a:lnTo>
                    <a:pt x="1024182" y="0"/>
                  </a:lnTo>
                  <a:cubicBezTo>
                    <a:pt x="1036797" y="0"/>
                    <a:pt x="1048894" y="5011"/>
                    <a:pt x="1057814" y="13931"/>
                  </a:cubicBezTo>
                  <a:cubicBezTo>
                    <a:pt x="1066734" y="22851"/>
                    <a:pt x="1071745" y="34949"/>
                    <a:pt x="1071745" y="47563"/>
                  </a:cubicBezTo>
                  <a:lnTo>
                    <a:pt x="1071745" y="1314788"/>
                  </a:lnTo>
                  <a:cubicBezTo>
                    <a:pt x="1071745" y="1341056"/>
                    <a:pt x="1050450" y="1362351"/>
                    <a:pt x="1024182" y="1362351"/>
                  </a:cubicBezTo>
                  <a:lnTo>
                    <a:pt x="47563" y="1362351"/>
                  </a:lnTo>
                  <a:cubicBezTo>
                    <a:pt x="34949" y="1362351"/>
                    <a:pt x="22851" y="1357340"/>
                    <a:pt x="13931" y="1348420"/>
                  </a:cubicBezTo>
                  <a:cubicBezTo>
                    <a:pt x="5011" y="1339500"/>
                    <a:pt x="0" y="1327403"/>
                    <a:pt x="0" y="1314788"/>
                  </a:cubicBezTo>
                  <a:lnTo>
                    <a:pt x="0" y="47563"/>
                  </a:lnTo>
                  <a:cubicBezTo>
                    <a:pt x="0" y="34949"/>
                    <a:pt x="5011" y="22851"/>
                    <a:pt x="13931" y="13931"/>
                  </a:cubicBezTo>
                  <a:cubicBezTo>
                    <a:pt x="22851" y="5011"/>
                    <a:pt x="34949" y="0"/>
                    <a:pt x="47563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37A7E7"/>
              </a:solidFill>
              <a:prstDash val="solid"/>
              <a:round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28575"/>
              <a:ext cx="1071745" cy="13909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00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9493219" y="6808044"/>
            <a:ext cx="34290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4"/>
              </a:lnSpc>
            </a:pPr>
            <a:r>
              <a:rPr lang="en-US" sz="3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Color Sensors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3309035" y="2557161"/>
            <a:ext cx="4069282" cy="5172677"/>
            <a:chOff x="0" y="0"/>
            <a:chExt cx="1071745" cy="1362351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071745" cy="1362351"/>
            </a:xfrm>
            <a:custGeom>
              <a:avLst/>
              <a:gdLst/>
              <a:ahLst/>
              <a:cxnLst/>
              <a:rect l="l" t="t" r="r" b="b"/>
              <a:pathLst>
                <a:path w="1071745" h="1362351">
                  <a:moveTo>
                    <a:pt x="47563" y="0"/>
                  </a:moveTo>
                  <a:lnTo>
                    <a:pt x="1024182" y="0"/>
                  </a:lnTo>
                  <a:cubicBezTo>
                    <a:pt x="1036797" y="0"/>
                    <a:pt x="1048894" y="5011"/>
                    <a:pt x="1057814" y="13931"/>
                  </a:cubicBezTo>
                  <a:cubicBezTo>
                    <a:pt x="1066734" y="22851"/>
                    <a:pt x="1071745" y="34949"/>
                    <a:pt x="1071745" y="47563"/>
                  </a:cubicBezTo>
                  <a:lnTo>
                    <a:pt x="1071745" y="1314788"/>
                  </a:lnTo>
                  <a:cubicBezTo>
                    <a:pt x="1071745" y="1341056"/>
                    <a:pt x="1050450" y="1362351"/>
                    <a:pt x="1024182" y="1362351"/>
                  </a:cubicBezTo>
                  <a:lnTo>
                    <a:pt x="47563" y="1362351"/>
                  </a:lnTo>
                  <a:cubicBezTo>
                    <a:pt x="34949" y="1362351"/>
                    <a:pt x="22851" y="1357340"/>
                    <a:pt x="13931" y="1348420"/>
                  </a:cubicBezTo>
                  <a:cubicBezTo>
                    <a:pt x="5011" y="1339500"/>
                    <a:pt x="0" y="1327403"/>
                    <a:pt x="0" y="1314788"/>
                  </a:cubicBezTo>
                  <a:lnTo>
                    <a:pt x="0" y="47563"/>
                  </a:lnTo>
                  <a:cubicBezTo>
                    <a:pt x="0" y="34949"/>
                    <a:pt x="5011" y="22851"/>
                    <a:pt x="13931" y="13931"/>
                  </a:cubicBezTo>
                  <a:cubicBezTo>
                    <a:pt x="22851" y="5011"/>
                    <a:pt x="34949" y="0"/>
                    <a:pt x="47563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37A7E7"/>
              </a:solidFill>
              <a:prstDash val="solid"/>
              <a:round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28575"/>
              <a:ext cx="1071745" cy="13909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00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3629176" y="6783799"/>
            <a:ext cx="34290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3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Barcode Scanners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951797" y="1423686"/>
            <a:ext cx="9989119" cy="967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34"/>
              </a:lnSpc>
            </a:pPr>
            <a:r>
              <a:rPr lang="en-US" sz="6000" b="1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Key Sensing Technologies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9" y="2896666"/>
            <a:ext cx="4648200" cy="360997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71" y="3656804"/>
            <a:ext cx="3669447" cy="284983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619" y="3051447"/>
            <a:ext cx="4648200" cy="360997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6400" y="2788144"/>
            <a:ext cx="4964930" cy="3855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4012555" y="404979"/>
            <a:ext cx="9971668" cy="967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29"/>
              </a:lnSpc>
            </a:pPr>
            <a:r>
              <a:rPr lang="en-US" sz="6000" b="1" dirty="0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Actuators &amp; Control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633264" y="1372794"/>
            <a:ext cx="8225730" cy="4361555"/>
            <a:chOff x="0" y="0"/>
            <a:chExt cx="10967640" cy="5815407"/>
          </a:xfrm>
        </p:grpSpPr>
        <p:sp>
          <p:nvSpPr>
            <p:cNvPr id="8" name="Freeform 8"/>
            <p:cNvSpPr/>
            <p:nvPr/>
          </p:nvSpPr>
          <p:spPr>
            <a:xfrm>
              <a:off x="12700" y="12700"/>
              <a:ext cx="10942320" cy="5790057"/>
            </a:xfrm>
            <a:custGeom>
              <a:avLst/>
              <a:gdLst/>
              <a:ahLst/>
              <a:cxnLst/>
              <a:rect l="l" t="t" r="r" b="b"/>
              <a:pathLst>
                <a:path w="10942320" h="5790057">
                  <a:moveTo>
                    <a:pt x="0" y="338709"/>
                  </a:moveTo>
                  <a:cubicBezTo>
                    <a:pt x="0" y="151638"/>
                    <a:pt x="152019" y="0"/>
                    <a:pt x="339471" y="0"/>
                  </a:cubicBezTo>
                  <a:lnTo>
                    <a:pt x="10602849" y="0"/>
                  </a:lnTo>
                  <a:cubicBezTo>
                    <a:pt x="10790301" y="0"/>
                    <a:pt x="10942320" y="151638"/>
                    <a:pt x="10942320" y="338709"/>
                  </a:cubicBezTo>
                  <a:lnTo>
                    <a:pt x="10942320" y="5451348"/>
                  </a:lnTo>
                  <a:cubicBezTo>
                    <a:pt x="10942320" y="5638419"/>
                    <a:pt x="10790301" y="5790057"/>
                    <a:pt x="10602849" y="5790057"/>
                  </a:cubicBezTo>
                  <a:lnTo>
                    <a:pt x="339471" y="5790057"/>
                  </a:lnTo>
                  <a:cubicBezTo>
                    <a:pt x="152019" y="5790057"/>
                    <a:pt x="0" y="5638419"/>
                    <a:pt x="0" y="5451348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0967720" cy="5815457"/>
            </a:xfrm>
            <a:custGeom>
              <a:avLst/>
              <a:gdLst/>
              <a:ahLst/>
              <a:cxnLst/>
              <a:rect l="l" t="t" r="r" b="b"/>
              <a:pathLst>
                <a:path w="10967720" h="5815457">
                  <a:moveTo>
                    <a:pt x="0" y="351409"/>
                  </a:moveTo>
                  <a:cubicBezTo>
                    <a:pt x="0" y="157353"/>
                    <a:pt x="157734" y="0"/>
                    <a:pt x="352171" y="0"/>
                  </a:cubicBezTo>
                  <a:lnTo>
                    <a:pt x="10615549" y="0"/>
                  </a:lnTo>
                  <a:lnTo>
                    <a:pt x="10615549" y="12700"/>
                  </a:lnTo>
                  <a:lnTo>
                    <a:pt x="10615549" y="0"/>
                  </a:lnTo>
                  <a:cubicBezTo>
                    <a:pt x="10809986" y="0"/>
                    <a:pt x="10967720" y="157353"/>
                    <a:pt x="10967720" y="351409"/>
                  </a:cubicBezTo>
                  <a:lnTo>
                    <a:pt x="10955020" y="351409"/>
                  </a:lnTo>
                  <a:lnTo>
                    <a:pt x="10967720" y="351409"/>
                  </a:lnTo>
                  <a:lnTo>
                    <a:pt x="10967720" y="5464048"/>
                  </a:lnTo>
                  <a:lnTo>
                    <a:pt x="10955020" y="5464048"/>
                  </a:lnTo>
                  <a:lnTo>
                    <a:pt x="10967720" y="5464048"/>
                  </a:lnTo>
                  <a:cubicBezTo>
                    <a:pt x="10967720" y="5658104"/>
                    <a:pt x="10809986" y="5815457"/>
                    <a:pt x="10615549" y="5815457"/>
                  </a:cubicBezTo>
                  <a:lnTo>
                    <a:pt x="10615549" y="5802757"/>
                  </a:lnTo>
                  <a:lnTo>
                    <a:pt x="10615549" y="5815457"/>
                  </a:lnTo>
                  <a:lnTo>
                    <a:pt x="352171" y="5815457"/>
                  </a:lnTo>
                  <a:lnTo>
                    <a:pt x="352171" y="5802757"/>
                  </a:lnTo>
                  <a:lnTo>
                    <a:pt x="352171" y="5815457"/>
                  </a:lnTo>
                  <a:cubicBezTo>
                    <a:pt x="157734" y="5815457"/>
                    <a:pt x="0" y="5658104"/>
                    <a:pt x="0" y="5464048"/>
                  </a:cubicBezTo>
                  <a:lnTo>
                    <a:pt x="0" y="351409"/>
                  </a:lnTo>
                  <a:lnTo>
                    <a:pt x="12700" y="351409"/>
                  </a:lnTo>
                  <a:lnTo>
                    <a:pt x="0" y="351409"/>
                  </a:lnTo>
                  <a:moveTo>
                    <a:pt x="25400" y="351409"/>
                  </a:moveTo>
                  <a:lnTo>
                    <a:pt x="25400" y="5464048"/>
                  </a:lnTo>
                  <a:lnTo>
                    <a:pt x="12700" y="5464048"/>
                  </a:lnTo>
                  <a:lnTo>
                    <a:pt x="25400" y="5464048"/>
                  </a:lnTo>
                  <a:cubicBezTo>
                    <a:pt x="25400" y="5644134"/>
                    <a:pt x="171704" y="5790057"/>
                    <a:pt x="352171" y="5790057"/>
                  </a:cubicBezTo>
                  <a:lnTo>
                    <a:pt x="10615549" y="5790057"/>
                  </a:lnTo>
                  <a:cubicBezTo>
                    <a:pt x="10796016" y="5790057"/>
                    <a:pt x="10942320" y="5644007"/>
                    <a:pt x="10942320" y="5464048"/>
                  </a:cubicBezTo>
                  <a:lnTo>
                    <a:pt x="10942320" y="351409"/>
                  </a:lnTo>
                  <a:cubicBezTo>
                    <a:pt x="10942193" y="171450"/>
                    <a:pt x="10796016" y="25400"/>
                    <a:pt x="10615549" y="25400"/>
                  </a:cubicBezTo>
                  <a:lnTo>
                    <a:pt x="352171" y="25400"/>
                  </a:lnTo>
                  <a:lnTo>
                    <a:pt x="352171" y="12700"/>
                  </a:lnTo>
                  <a:lnTo>
                    <a:pt x="352171" y="25400"/>
                  </a:lnTo>
                  <a:cubicBezTo>
                    <a:pt x="171704" y="25400"/>
                    <a:pt x="25400" y="171450"/>
                    <a:pt x="25400" y="35140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000108" y="1759328"/>
            <a:ext cx="2889398" cy="979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DC Motors &amp; Drivers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45275" y="2841126"/>
            <a:ext cx="2399064" cy="19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7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Car wiper DC motor and BTS7960 driver control conveyor movement and speed.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9359263" y="3467100"/>
            <a:ext cx="8428434" cy="4338501"/>
            <a:chOff x="0" y="0"/>
            <a:chExt cx="11237912" cy="5784668"/>
          </a:xfrm>
        </p:grpSpPr>
        <p:sp>
          <p:nvSpPr>
            <p:cNvPr id="13" name="Freeform 13"/>
            <p:cNvSpPr/>
            <p:nvPr/>
          </p:nvSpPr>
          <p:spPr>
            <a:xfrm>
              <a:off x="12700" y="12700"/>
              <a:ext cx="11212576" cy="5759323"/>
            </a:xfrm>
            <a:custGeom>
              <a:avLst/>
              <a:gdLst/>
              <a:ahLst/>
              <a:cxnLst/>
              <a:rect l="l" t="t" r="r" b="b"/>
              <a:pathLst>
                <a:path w="11212576" h="5759323">
                  <a:moveTo>
                    <a:pt x="0" y="336931"/>
                  </a:moveTo>
                  <a:cubicBezTo>
                    <a:pt x="0" y="150876"/>
                    <a:pt x="151130" y="0"/>
                    <a:pt x="337693" y="0"/>
                  </a:cubicBezTo>
                  <a:lnTo>
                    <a:pt x="10874883" y="0"/>
                  </a:lnTo>
                  <a:cubicBezTo>
                    <a:pt x="11061319" y="0"/>
                    <a:pt x="11212576" y="150876"/>
                    <a:pt x="11212576" y="336931"/>
                  </a:cubicBezTo>
                  <a:lnTo>
                    <a:pt x="11212576" y="5422392"/>
                  </a:lnTo>
                  <a:cubicBezTo>
                    <a:pt x="11212576" y="5608447"/>
                    <a:pt x="11061447" y="5759323"/>
                    <a:pt x="10874883" y="5759323"/>
                  </a:cubicBezTo>
                  <a:lnTo>
                    <a:pt x="337693" y="5759323"/>
                  </a:lnTo>
                  <a:cubicBezTo>
                    <a:pt x="151130" y="5759323"/>
                    <a:pt x="0" y="5608447"/>
                    <a:pt x="0" y="5422392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11237976" cy="5784723"/>
            </a:xfrm>
            <a:custGeom>
              <a:avLst/>
              <a:gdLst/>
              <a:ahLst/>
              <a:cxnLst/>
              <a:rect l="l" t="t" r="r" b="b"/>
              <a:pathLst>
                <a:path w="11237976" h="5784723">
                  <a:moveTo>
                    <a:pt x="0" y="349631"/>
                  </a:moveTo>
                  <a:cubicBezTo>
                    <a:pt x="0" y="156464"/>
                    <a:pt x="156845" y="0"/>
                    <a:pt x="350393" y="0"/>
                  </a:cubicBezTo>
                  <a:lnTo>
                    <a:pt x="10887583" y="0"/>
                  </a:lnTo>
                  <a:lnTo>
                    <a:pt x="10887583" y="12700"/>
                  </a:lnTo>
                  <a:lnTo>
                    <a:pt x="10887583" y="0"/>
                  </a:lnTo>
                  <a:cubicBezTo>
                    <a:pt x="11081004" y="0"/>
                    <a:pt x="11237976" y="156464"/>
                    <a:pt x="11237976" y="349631"/>
                  </a:cubicBezTo>
                  <a:lnTo>
                    <a:pt x="11225276" y="349631"/>
                  </a:lnTo>
                  <a:lnTo>
                    <a:pt x="11237976" y="349631"/>
                  </a:lnTo>
                  <a:lnTo>
                    <a:pt x="11237976" y="5435092"/>
                  </a:lnTo>
                  <a:lnTo>
                    <a:pt x="11225276" y="5435092"/>
                  </a:lnTo>
                  <a:lnTo>
                    <a:pt x="11237976" y="5435092"/>
                  </a:lnTo>
                  <a:cubicBezTo>
                    <a:pt x="11237976" y="5628259"/>
                    <a:pt x="11081131" y="5784723"/>
                    <a:pt x="10887583" y="5784723"/>
                  </a:cubicBezTo>
                  <a:lnTo>
                    <a:pt x="10887583" y="5772023"/>
                  </a:lnTo>
                  <a:lnTo>
                    <a:pt x="10887583" y="5784723"/>
                  </a:lnTo>
                  <a:lnTo>
                    <a:pt x="350393" y="5784723"/>
                  </a:lnTo>
                  <a:lnTo>
                    <a:pt x="350393" y="5772023"/>
                  </a:lnTo>
                  <a:lnTo>
                    <a:pt x="350393" y="5784723"/>
                  </a:lnTo>
                  <a:cubicBezTo>
                    <a:pt x="156845" y="5784723"/>
                    <a:pt x="0" y="5628132"/>
                    <a:pt x="0" y="5435092"/>
                  </a:cubicBezTo>
                  <a:lnTo>
                    <a:pt x="0" y="349631"/>
                  </a:lnTo>
                  <a:lnTo>
                    <a:pt x="12700" y="349631"/>
                  </a:lnTo>
                  <a:lnTo>
                    <a:pt x="0" y="349631"/>
                  </a:lnTo>
                  <a:moveTo>
                    <a:pt x="25400" y="349631"/>
                  </a:moveTo>
                  <a:lnTo>
                    <a:pt x="25400" y="5435092"/>
                  </a:lnTo>
                  <a:lnTo>
                    <a:pt x="12700" y="5435092"/>
                  </a:lnTo>
                  <a:lnTo>
                    <a:pt x="25400" y="5435092"/>
                  </a:lnTo>
                  <a:cubicBezTo>
                    <a:pt x="25400" y="5614162"/>
                    <a:pt x="170815" y="5759323"/>
                    <a:pt x="350393" y="5759323"/>
                  </a:cubicBezTo>
                  <a:lnTo>
                    <a:pt x="10887583" y="5759323"/>
                  </a:lnTo>
                  <a:cubicBezTo>
                    <a:pt x="11067034" y="5759323"/>
                    <a:pt x="11212576" y="5614162"/>
                    <a:pt x="11212576" y="5435092"/>
                  </a:cubicBezTo>
                  <a:lnTo>
                    <a:pt x="11212576" y="349631"/>
                  </a:lnTo>
                  <a:cubicBezTo>
                    <a:pt x="11212449" y="170561"/>
                    <a:pt x="11067034" y="25400"/>
                    <a:pt x="10887583" y="25400"/>
                  </a:cubicBezTo>
                  <a:lnTo>
                    <a:pt x="350393" y="25400"/>
                  </a:lnTo>
                  <a:lnTo>
                    <a:pt x="350393" y="12700"/>
                  </a:lnTo>
                  <a:lnTo>
                    <a:pt x="350393" y="25400"/>
                  </a:lnTo>
                  <a:cubicBezTo>
                    <a:pt x="170815" y="25400"/>
                    <a:pt x="25400" y="170561"/>
                    <a:pt x="25400" y="349631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10026614" y="4060682"/>
            <a:ext cx="3456264" cy="493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Servo Motors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055991" y="4792905"/>
            <a:ext cx="2705239" cy="1591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7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Microservo motors with wood sticks operate pushers for precise package diversion.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633265" y="5921871"/>
            <a:ext cx="8225730" cy="3765054"/>
            <a:chOff x="0" y="0"/>
            <a:chExt cx="10967640" cy="5020072"/>
          </a:xfrm>
        </p:grpSpPr>
        <p:sp>
          <p:nvSpPr>
            <p:cNvPr id="18" name="Freeform 18"/>
            <p:cNvSpPr/>
            <p:nvPr/>
          </p:nvSpPr>
          <p:spPr>
            <a:xfrm>
              <a:off x="12700" y="11275"/>
              <a:ext cx="10942193" cy="4997564"/>
            </a:xfrm>
            <a:custGeom>
              <a:avLst/>
              <a:gdLst/>
              <a:ahLst/>
              <a:cxnLst/>
              <a:rect l="l" t="t" r="r" b="b"/>
              <a:pathLst>
                <a:path w="10942193" h="4997564">
                  <a:moveTo>
                    <a:pt x="0" y="307908"/>
                  </a:moveTo>
                  <a:cubicBezTo>
                    <a:pt x="0" y="137888"/>
                    <a:pt x="155575" y="0"/>
                    <a:pt x="347599" y="0"/>
                  </a:cubicBezTo>
                  <a:lnTo>
                    <a:pt x="10594594" y="0"/>
                  </a:lnTo>
                  <a:cubicBezTo>
                    <a:pt x="10786618" y="0"/>
                    <a:pt x="10942193" y="137888"/>
                    <a:pt x="10942193" y="307908"/>
                  </a:cubicBezTo>
                  <a:lnTo>
                    <a:pt x="10942193" y="4689656"/>
                  </a:lnTo>
                  <a:cubicBezTo>
                    <a:pt x="10942193" y="4859676"/>
                    <a:pt x="10786618" y="4997564"/>
                    <a:pt x="10594594" y="4997564"/>
                  </a:cubicBezTo>
                  <a:lnTo>
                    <a:pt x="347599" y="4997564"/>
                  </a:lnTo>
                  <a:cubicBezTo>
                    <a:pt x="155575" y="4997564"/>
                    <a:pt x="0" y="4859676"/>
                    <a:pt x="0" y="468965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0"/>
              <a:ext cx="10967593" cy="5020119"/>
            </a:xfrm>
            <a:custGeom>
              <a:avLst/>
              <a:gdLst/>
              <a:ahLst/>
              <a:cxnLst/>
              <a:rect l="l" t="t" r="r" b="b"/>
              <a:pathLst>
                <a:path w="10967593" h="5020119">
                  <a:moveTo>
                    <a:pt x="0" y="319183"/>
                  </a:moveTo>
                  <a:cubicBezTo>
                    <a:pt x="0" y="142849"/>
                    <a:pt x="161290" y="0"/>
                    <a:pt x="360299" y="0"/>
                  </a:cubicBezTo>
                  <a:lnTo>
                    <a:pt x="10607294" y="0"/>
                  </a:lnTo>
                  <a:lnTo>
                    <a:pt x="10607294" y="11275"/>
                  </a:lnTo>
                  <a:lnTo>
                    <a:pt x="10607294" y="0"/>
                  </a:lnTo>
                  <a:cubicBezTo>
                    <a:pt x="10806302" y="0"/>
                    <a:pt x="10967593" y="142849"/>
                    <a:pt x="10967593" y="319183"/>
                  </a:cubicBezTo>
                  <a:lnTo>
                    <a:pt x="10954893" y="319183"/>
                  </a:lnTo>
                  <a:lnTo>
                    <a:pt x="10967593" y="319183"/>
                  </a:lnTo>
                  <a:lnTo>
                    <a:pt x="10967593" y="4700931"/>
                  </a:lnTo>
                  <a:lnTo>
                    <a:pt x="10954893" y="4700931"/>
                  </a:lnTo>
                  <a:lnTo>
                    <a:pt x="10967593" y="4700931"/>
                  </a:lnTo>
                  <a:cubicBezTo>
                    <a:pt x="10967593" y="4877265"/>
                    <a:pt x="10806302" y="5020119"/>
                    <a:pt x="10607294" y="5020119"/>
                  </a:cubicBezTo>
                  <a:lnTo>
                    <a:pt x="10607294" y="5008839"/>
                  </a:lnTo>
                  <a:lnTo>
                    <a:pt x="10607294" y="5020119"/>
                  </a:lnTo>
                  <a:lnTo>
                    <a:pt x="360299" y="5020119"/>
                  </a:lnTo>
                  <a:lnTo>
                    <a:pt x="360299" y="5008839"/>
                  </a:lnTo>
                  <a:lnTo>
                    <a:pt x="360299" y="5020119"/>
                  </a:lnTo>
                  <a:cubicBezTo>
                    <a:pt x="161290" y="5020119"/>
                    <a:pt x="0" y="4877152"/>
                    <a:pt x="0" y="4700931"/>
                  </a:cubicBezTo>
                  <a:lnTo>
                    <a:pt x="0" y="319183"/>
                  </a:lnTo>
                  <a:lnTo>
                    <a:pt x="12700" y="319183"/>
                  </a:lnTo>
                  <a:lnTo>
                    <a:pt x="0" y="319183"/>
                  </a:lnTo>
                  <a:moveTo>
                    <a:pt x="25400" y="319183"/>
                  </a:moveTo>
                  <a:lnTo>
                    <a:pt x="25400" y="4700931"/>
                  </a:lnTo>
                  <a:lnTo>
                    <a:pt x="12700" y="4700931"/>
                  </a:lnTo>
                  <a:lnTo>
                    <a:pt x="25400" y="4700931"/>
                  </a:lnTo>
                  <a:cubicBezTo>
                    <a:pt x="25400" y="4864750"/>
                    <a:pt x="175260" y="4997564"/>
                    <a:pt x="360299" y="4997564"/>
                  </a:cubicBezTo>
                  <a:lnTo>
                    <a:pt x="10607294" y="4997564"/>
                  </a:lnTo>
                  <a:cubicBezTo>
                    <a:pt x="10792333" y="4997564"/>
                    <a:pt x="10942193" y="4864750"/>
                    <a:pt x="10942193" y="4700931"/>
                  </a:cubicBezTo>
                  <a:lnTo>
                    <a:pt x="10942193" y="319183"/>
                  </a:lnTo>
                  <a:cubicBezTo>
                    <a:pt x="10942193" y="155364"/>
                    <a:pt x="10792333" y="22549"/>
                    <a:pt x="10607294" y="22549"/>
                  </a:cubicBezTo>
                  <a:lnTo>
                    <a:pt x="360299" y="22549"/>
                  </a:lnTo>
                  <a:lnTo>
                    <a:pt x="360299" y="11275"/>
                  </a:lnTo>
                  <a:lnTo>
                    <a:pt x="360299" y="22549"/>
                  </a:lnTo>
                  <a:cubicBezTo>
                    <a:pt x="175260" y="22549"/>
                    <a:pt x="25400" y="155364"/>
                    <a:pt x="25400" y="319183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921693" y="6209774"/>
            <a:ext cx="6181725" cy="493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Repurposed DVDRW Drive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21693" y="7116410"/>
            <a:ext cx="2477480" cy="1591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7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An old DVDRW drive acts as a cost-effective linear pusher for small items.</a:t>
            </a:r>
          </a:p>
        </p:txBody>
      </p:sp>
      <p:sp>
        <p:nvSpPr>
          <p:cNvPr id="27" name="Freeform 27" descr="preencoded.png"/>
          <p:cNvSpPr/>
          <p:nvPr/>
        </p:nvSpPr>
        <p:spPr>
          <a:xfrm>
            <a:off x="4315916" y="2267962"/>
            <a:ext cx="4148386" cy="2708226"/>
          </a:xfrm>
          <a:custGeom>
            <a:avLst/>
            <a:gdLst/>
            <a:ahLst/>
            <a:cxnLst/>
            <a:rect l="l" t="t" r="r" b="b"/>
            <a:pathLst>
              <a:path w="4148386" h="2708226">
                <a:moveTo>
                  <a:pt x="0" y="0"/>
                </a:moveTo>
                <a:lnTo>
                  <a:pt x="4148385" y="0"/>
                </a:lnTo>
                <a:lnTo>
                  <a:pt x="4148385" y="2708226"/>
                </a:lnTo>
                <a:lnTo>
                  <a:pt x="0" y="27082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28" name="Freeform 28" descr="preencoded.png"/>
          <p:cNvSpPr/>
          <p:nvPr/>
        </p:nvSpPr>
        <p:spPr>
          <a:xfrm>
            <a:off x="3644819" y="7010285"/>
            <a:ext cx="5044120" cy="1899142"/>
          </a:xfrm>
          <a:custGeom>
            <a:avLst/>
            <a:gdLst/>
            <a:ahLst/>
            <a:cxnLst/>
            <a:rect l="l" t="t" r="r" b="b"/>
            <a:pathLst>
              <a:path w="5044120" h="1899142">
                <a:moveTo>
                  <a:pt x="0" y="0"/>
                </a:moveTo>
                <a:lnTo>
                  <a:pt x="5044120" y="0"/>
                </a:lnTo>
                <a:lnTo>
                  <a:pt x="5044120" y="1899142"/>
                </a:lnTo>
                <a:lnTo>
                  <a:pt x="0" y="18991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30" name="Freeform 30" descr="preencoded.png"/>
          <p:cNvSpPr/>
          <p:nvPr/>
        </p:nvSpPr>
        <p:spPr>
          <a:xfrm>
            <a:off x="13989265" y="4326430"/>
            <a:ext cx="3290420" cy="2911376"/>
          </a:xfrm>
          <a:custGeom>
            <a:avLst/>
            <a:gdLst/>
            <a:ahLst/>
            <a:cxnLst/>
            <a:rect l="l" t="t" r="r" b="b"/>
            <a:pathLst>
              <a:path w="3290420" h="2911376">
                <a:moveTo>
                  <a:pt x="0" y="0"/>
                </a:moveTo>
                <a:lnTo>
                  <a:pt x="3290419" y="0"/>
                </a:lnTo>
                <a:lnTo>
                  <a:pt x="3290419" y="2911376"/>
                </a:lnTo>
                <a:lnTo>
                  <a:pt x="0" y="29113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4012555" y="404979"/>
            <a:ext cx="10815831" cy="8965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29"/>
              </a:lnSpc>
            </a:pPr>
            <a:r>
              <a:rPr lang="en-US" sz="6000" b="1" dirty="0">
                <a:solidFill>
                  <a:srgbClr val="F0FCFF"/>
                </a:solidFill>
                <a:latin typeface="Arimo Bold"/>
                <a:ea typeface="Arimo Bold"/>
                <a:cs typeface="Arimo Bold"/>
                <a:sym typeface="Arimo Bold"/>
              </a:rPr>
              <a:t>Actuators &amp; Control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633265" y="1671004"/>
            <a:ext cx="8428434" cy="3765054"/>
            <a:chOff x="0" y="0"/>
            <a:chExt cx="11237912" cy="5020072"/>
          </a:xfrm>
        </p:grpSpPr>
        <p:sp>
          <p:nvSpPr>
            <p:cNvPr id="17" name="Freeform 17"/>
            <p:cNvSpPr/>
            <p:nvPr/>
          </p:nvSpPr>
          <p:spPr>
            <a:xfrm>
              <a:off x="12700" y="11239"/>
              <a:ext cx="11212576" cy="4997595"/>
            </a:xfrm>
            <a:custGeom>
              <a:avLst/>
              <a:gdLst/>
              <a:ahLst/>
              <a:cxnLst/>
              <a:rect l="l" t="t" r="r" b="b"/>
              <a:pathLst>
                <a:path w="11212576" h="4997595">
                  <a:moveTo>
                    <a:pt x="0" y="307938"/>
                  </a:moveTo>
                  <a:cubicBezTo>
                    <a:pt x="0" y="137898"/>
                    <a:pt x="156083" y="0"/>
                    <a:pt x="348742" y="0"/>
                  </a:cubicBezTo>
                  <a:lnTo>
                    <a:pt x="10863834" y="0"/>
                  </a:lnTo>
                  <a:cubicBezTo>
                    <a:pt x="11056365" y="0"/>
                    <a:pt x="11212576" y="137898"/>
                    <a:pt x="11212576" y="307938"/>
                  </a:cubicBezTo>
                  <a:lnTo>
                    <a:pt x="11212576" y="4689656"/>
                  </a:lnTo>
                  <a:cubicBezTo>
                    <a:pt x="11212576" y="4859697"/>
                    <a:pt x="11056493" y="4997595"/>
                    <a:pt x="10863834" y="4997595"/>
                  </a:cubicBezTo>
                  <a:lnTo>
                    <a:pt x="348742" y="4997595"/>
                  </a:lnTo>
                  <a:cubicBezTo>
                    <a:pt x="156083" y="4997595"/>
                    <a:pt x="0" y="4859697"/>
                    <a:pt x="0" y="4689656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11237976" cy="5020073"/>
            </a:xfrm>
            <a:custGeom>
              <a:avLst/>
              <a:gdLst/>
              <a:ahLst/>
              <a:cxnLst/>
              <a:rect l="l" t="t" r="r" b="b"/>
              <a:pathLst>
                <a:path w="11237976" h="5020073">
                  <a:moveTo>
                    <a:pt x="0" y="319177"/>
                  </a:moveTo>
                  <a:cubicBezTo>
                    <a:pt x="0" y="142843"/>
                    <a:pt x="161798" y="0"/>
                    <a:pt x="361442" y="0"/>
                  </a:cubicBezTo>
                  <a:lnTo>
                    <a:pt x="10876534" y="0"/>
                  </a:lnTo>
                  <a:lnTo>
                    <a:pt x="10876534" y="11239"/>
                  </a:lnTo>
                  <a:lnTo>
                    <a:pt x="10876534" y="0"/>
                  </a:lnTo>
                  <a:cubicBezTo>
                    <a:pt x="11076051" y="0"/>
                    <a:pt x="11237976" y="142843"/>
                    <a:pt x="11237976" y="319177"/>
                  </a:cubicBezTo>
                  <a:lnTo>
                    <a:pt x="11225276" y="319177"/>
                  </a:lnTo>
                  <a:lnTo>
                    <a:pt x="11237976" y="319177"/>
                  </a:lnTo>
                  <a:lnTo>
                    <a:pt x="11237976" y="4700895"/>
                  </a:lnTo>
                  <a:lnTo>
                    <a:pt x="11225276" y="4700895"/>
                  </a:lnTo>
                  <a:lnTo>
                    <a:pt x="11237976" y="4700895"/>
                  </a:lnTo>
                  <a:cubicBezTo>
                    <a:pt x="11237976" y="4877229"/>
                    <a:pt x="11076177" y="5020073"/>
                    <a:pt x="10876534" y="5020073"/>
                  </a:cubicBezTo>
                  <a:lnTo>
                    <a:pt x="10876534" y="5008834"/>
                  </a:lnTo>
                  <a:lnTo>
                    <a:pt x="10876534" y="5020073"/>
                  </a:lnTo>
                  <a:lnTo>
                    <a:pt x="361442" y="5020073"/>
                  </a:lnTo>
                  <a:lnTo>
                    <a:pt x="361442" y="5008834"/>
                  </a:lnTo>
                  <a:lnTo>
                    <a:pt x="361442" y="5020073"/>
                  </a:lnTo>
                  <a:cubicBezTo>
                    <a:pt x="161798" y="5020073"/>
                    <a:pt x="0" y="4877229"/>
                    <a:pt x="0" y="4700895"/>
                  </a:cubicBezTo>
                  <a:lnTo>
                    <a:pt x="0" y="319177"/>
                  </a:lnTo>
                  <a:lnTo>
                    <a:pt x="12700" y="319177"/>
                  </a:lnTo>
                  <a:lnTo>
                    <a:pt x="0" y="319177"/>
                  </a:lnTo>
                  <a:moveTo>
                    <a:pt x="25400" y="319177"/>
                  </a:moveTo>
                  <a:lnTo>
                    <a:pt x="25400" y="4700895"/>
                  </a:lnTo>
                  <a:lnTo>
                    <a:pt x="12700" y="4700895"/>
                  </a:lnTo>
                  <a:lnTo>
                    <a:pt x="25400" y="4700895"/>
                  </a:lnTo>
                  <a:cubicBezTo>
                    <a:pt x="25400" y="4864755"/>
                    <a:pt x="175768" y="4997595"/>
                    <a:pt x="361442" y="4997595"/>
                  </a:cubicBezTo>
                  <a:lnTo>
                    <a:pt x="10876534" y="4997595"/>
                  </a:lnTo>
                  <a:cubicBezTo>
                    <a:pt x="11062081" y="4997595"/>
                    <a:pt x="11212576" y="4864755"/>
                    <a:pt x="11212576" y="4700895"/>
                  </a:cubicBezTo>
                  <a:lnTo>
                    <a:pt x="11212576" y="319177"/>
                  </a:lnTo>
                  <a:cubicBezTo>
                    <a:pt x="11212576" y="155318"/>
                    <a:pt x="11062208" y="22477"/>
                    <a:pt x="10876534" y="22477"/>
                  </a:cubicBezTo>
                  <a:lnTo>
                    <a:pt x="361442" y="22477"/>
                  </a:lnTo>
                  <a:lnTo>
                    <a:pt x="361442" y="11239"/>
                  </a:lnTo>
                  <a:lnTo>
                    <a:pt x="361442" y="22477"/>
                  </a:lnTo>
                  <a:cubicBezTo>
                    <a:pt x="175768" y="22477"/>
                    <a:pt x="25400" y="155318"/>
                    <a:pt x="25400" y="319177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22" name="Freeform 22"/>
          <p:cNvSpPr/>
          <p:nvPr/>
        </p:nvSpPr>
        <p:spPr>
          <a:xfrm>
            <a:off x="5686817" y="2636545"/>
            <a:ext cx="3106414" cy="2546241"/>
          </a:xfrm>
          <a:custGeom>
            <a:avLst/>
            <a:gdLst/>
            <a:ahLst/>
            <a:cxnLst/>
            <a:rect l="l" t="t" r="r" b="b"/>
            <a:pathLst>
              <a:path w="3106414" h="2546241">
                <a:moveTo>
                  <a:pt x="0" y="0"/>
                </a:moveTo>
                <a:lnTo>
                  <a:pt x="3106414" y="0"/>
                </a:lnTo>
                <a:lnTo>
                  <a:pt x="3106414" y="2546241"/>
                </a:lnTo>
                <a:lnTo>
                  <a:pt x="0" y="25462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29" name="TextBox 29"/>
          <p:cNvSpPr txBox="1"/>
          <p:nvPr/>
        </p:nvSpPr>
        <p:spPr>
          <a:xfrm>
            <a:off x="1074085" y="2143150"/>
            <a:ext cx="4935315" cy="493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Push Button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74085" y="2866195"/>
            <a:ext cx="4231732" cy="19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7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The push button functions as an emergency stop, immediately halting all operations when pressed to ensure safety and prevent damage to packages or the system.</a:t>
            </a:r>
          </a:p>
        </p:txBody>
      </p:sp>
      <p:grpSp>
        <p:nvGrpSpPr>
          <p:cNvPr id="25" name="Group 7"/>
          <p:cNvGrpSpPr/>
          <p:nvPr/>
        </p:nvGrpSpPr>
        <p:grpSpPr>
          <a:xfrm>
            <a:off x="9315366" y="1749072"/>
            <a:ext cx="8225730" cy="3678557"/>
            <a:chOff x="0" y="0"/>
            <a:chExt cx="10967640" cy="5815407"/>
          </a:xfrm>
        </p:grpSpPr>
        <p:sp>
          <p:nvSpPr>
            <p:cNvPr id="26" name="Freeform 8"/>
            <p:cNvSpPr/>
            <p:nvPr/>
          </p:nvSpPr>
          <p:spPr>
            <a:xfrm>
              <a:off x="12700" y="12700"/>
              <a:ext cx="10942320" cy="5790057"/>
            </a:xfrm>
            <a:custGeom>
              <a:avLst/>
              <a:gdLst/>
              <a:ahLst/>
              <a:cxnLst/>
              <a:rect l="l" t="t" r="r" b="b"/>
              <a:pathLst>
                <a:path w="10942320" h="5790057">
                  <a:moveTo>
                    <a:pt x="0" y="338709"/>
                  </a:moveTo>
                  <a:cubicBezTo>
                    <a:pt x="0" y="151638"/>
                    <a:pt x="152019" y="0"/>
                    <a:pt x="339471" y="0"/>
                  </a:cubicBezTo>
                  <a:lnTo>
                    <a:pt x="10602849" y="0"/>
                  </a:lnTo>
                  <a:cubicBezTo>
                    <a:pt x="10790301" y="0"/>
                    <a:pt x="10942320" y="151638"/>
                    <a:pt x="10942320" y="338709"/>
                  </a:cubicBezTo>
                  <a:lnTo>
                    <a:pt x="10942320" y="5451348"/>
                  </a:lnTo>
                  <a:cubicBezTo>
                    <a:pt x="10942320" y="5638419"/>
                    <a:pt x="10790301" y="5790057"/>
                    <a:pt x="10602849" y="5790057"/>
                  </a:cubicBezTo>
                  <a:lnTo>
                    <a:pt x="339471" y="5790057"/>
                  </a:lnTo>
                  <a:cubicBezTo>
                    <a:pt x="152019" y="5790057"/>
                    <a:pt x="0" y="5638419"/>
                    <a:pt x="0" y="5451348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31" name="Freeform 9"/>
            <p:cNvSpPr/>
            <p:nvPr/>
          </p:nvSpPr>
          <p:spPr>
            <a:xfrm>
              <a:off x="0" y="0"/>
              <a:ext cx="10967720" cy="5815457"/>
            </a:xfrm>
            <a:custGeom>
              <a:avLst/>
              <a:gdLst/>
              <a:ahLst/>
              <a:cxnLst/>
              <a:rect l="l" t="t" r="r" b="b"/>
              <a:pathLst>
                <a:path w="10967720" h="5815457">
                  <a:moveTo>
                    <a:pt x="0" y="351409"/>
                  </a:moveTo>
                  <a:cubicBezTo>
                    <a:pt x="0" y="157353"/>
                    <a:pt x="157734" y="0"/>
                    <a:pt x="352171" y="0"/>
                  </a:cubicBezTo>
                  <a:lnTo>
                    <a:pt x="10615549" y="0"/>
                  </a:lnTo>
                  <a:lnTo>
                    <a:pt x="10615549" y="12700"/>
                  </a:lnTo>
                  <a:lnTo>
                    <a:pt x="10615549" y="0"/>
                  </a:lnTo>
                  <a:cubicBezTo>
                    <a:pt x="10809986" y="0"/>
                    <a:pt x="10967720" y="157353"/>
                    <a:pt x="10967720" y="351409"/>
                  </a:cubicBezTo>
                  <a:lnTo>
                    <a:pt x="10955020" y="351409"/>
                  </a:lnTo>
                  <a:lnTo>
                    <a:pt x="10967720" y="351409"/>
                  </a:lnTo>
                  <a:lnTo>
                    <a:pt x="10967720" y="5464048"/>
                  </a:lnTo>
                  <a:lnTo>
                    <a:pt x="10955020" y="5464048"/>
                  </a:lnTo>
                  <a:lnTo>
                    <a:pt x="10967720" y="5464048"/>
                  </a:lnTo>
                  <a:cubicBezTo>
                    <a:pt x="10967720" y="5658104"/>
                    <a:pt x="10809986" y="5815457"/>
                    <a:pt x="10615549" y="5815457"/>
                  </a:cubicBezTo>
                  <a:lnTo>
                    <a:pt x="10615549" y="5802757"/>
                  </a:lnTo>
                  <a:lnTo>
                    <a:pt x="10615549" y="5815457"/>
                  </a:lnTo>
                  <a:lnTo>
                    <a:pt x="352171" y="5815457"/>
                  </a:lnTo>
                  <a:lnTo>
                    <a:pt x="352171" y="5802757"/>
                  </a:lnTo>
                  <a:lnTo>
                    <a:pt x="352171" y="5815457"/>
                  </a:lnTo>
                  <a:cubicBezTo>
                    <a:pt x="157734" y="5815457"/>
                    <a:pt x="0" y="5658104"/>
                    <a:pt x="0" y="5464048"/>
                  </a:cubicBezTo>
                  <a:lnTo>
                    <a:pt x="0" y="351409"/>
                  </a:lnTo>
                  <a:lnTo>
                    <a:pt x="12700" y="351409"/>
                  </a:lnTo>
                  <a:lnTo>
                    <a:pt x="0" y="351409"/>
                  </a:lnTo>
                  <a:moveTo>
                    <a:pt x="25400" y="351409"/>
                  </a:moveTo>
                  <a:lnTo>
                    <a:pt x="25400" y="5464048"/>
                  </a:lnTo>
                  <a:lnTo>
                    <a:pt x="12700" y="5464048"/>
                  </a:lnTo>
                  <a:lnTo>
                    <a:pt x="25400" y="5464048"/>
                  </a:lnTo>
                  <a:cubicBezTo>
                    <a:pt x="25400" y="5644134"/>
                    <a:pt x="171704" y="5790057"/>
                    <a:pt x="352171" y="5790057"/>
                  </a:cubicBezTo>
                  <a:lnTo>
                    <a:pt x="10615549" y="5790057"/>
                  </a:lnTo>
                  <a:cubicBezTo>
                    <a:pt x="10796016" y="5790057"/>
                    <a:pt x="10942320" y="5644007"/>
                    <a:pt x="10942320" y="5464048"/>
                  </a:cubicBezTo>
                  <a:lnTo>
                    <a:pt x="10942320" y="351409"/>
                  </a:lnTo>
                  <a:cubicBezTo>
                    <a:pt x="10942193" y="171450"/>
                    <a:pt x="10796016" y="25400"/>
                    <a:pt x="10615549" y="25400"/>
                  </a:cubicBezTo>
                  <a:lnTo>
                    <a:pt x="352171" y="25400"/>
                  </a:lnTo>
                  <a:lnTo>
                    <a:pt x="352171" y="12700"/>
                  </a:lnTo>
                  <a:lnTo>
                    <a:pt x="352171" y="25400"/>
                  </a:lnTo>
                  <a:cubicBezTo>
                    <a:pt x="171704" y="25400"/>
                    <a:pt x="25400" y="171450"/>
                    <a:pt x="25400" y="351409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32" name="Freeform 13"/>
          <p:cNvSpPr/>
          <p:nvPr/>
        </p:nvSpPr>
        <p:spPr>
          <a:xfrm>
            <a:off x="13355337" y="2277303"/>
            <a:ext cx="3881688" cy="2781367"/>
          </a:xfrm>
          <a:custGeom>
            <a:avLst/>
            <a:gdLst/>
            <a:ahLst/>
            <a:cxnLst/>
            <a:rect l="l" t="t" r="r" b="b"/>
            <a:pathLst>
              <a:path w="3881688" h="2781367">
                <a:moveTo>
                  <a:pt x="0" y="0"/>
                </a:moveTo>
                <a:lnTo>
                  <a:pt x="3881687" y="0"/>
                </a:lnTo>
                <a:lnTo>
                  <a:pt x="3881687" y="2781367"/>
                </a:lnTo>
                <a:lnTo>
                  <a:pt x="0" y="27813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33" name="TextBox 15"/>
          <p:cNvSpPr txBox="1"/>
          <p:nvPr/>
        </p:nvSpPr>
        <p:spPr>
          <a:xfrm>
            <a:off x="9682210" y="2135606"/>
            <a:ext cx="4928562" cy="940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DC Power </a:t>
            </a: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Supply</a:t>
            </a:r>
            <a:endParaRPr lang="ar-SA" sz="2800" b="1" dirty="0">
              <a:solidFill>
                <a:srgbClr val="E0E4E6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3840"/>
              </a:lnSpc>
            </a:pPr>
            <a:r>
              <a:rPr lang="en-US" sz="28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(ATX-P4</a:t>
            </a:r>
            <a:r>
              <a:rPr lang="en-US" sz="3000" b="1" dirty="0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)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9682210" y="3066979"/>
            <a:ext cx="3315808" cy="19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7"/>
              </a:lnSpc>
            </a:pPr>
            <a:r>
              <a:rPr lang="en-US" sz="2000" dirty="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The DC power supply provides the necessary voltage and current t all components, ensuring stable and reliable operation.</a:t>
            </a:r>
          </a:p>
        </p:txBody>
      </p:sp>
      <p:grpSp>
        <p:nvGrpSpPr>
          <p:cNvPr id="35" name="Group 10"/>
          <p:cNvGrpSpPr/>
          <p:nvPr/>
        </p:nvGrpSpPr>
        <p:grpSpPr>
          <a:xfrm>
            <a:off x="623788" y="5861676"/>
            <a:ext cx="8428434" cy="3834077"/>
            <a:chOff x="0" y="0"/>
            <a:chExt cx="11237912" cy="5784668"/>
          </a:xfrm>
        </p:grpSpPr>
        <p:sp>
          <p:nvSpPr>
            <p:cNvPr id="36" name="Freeform 11"/>
            <p:cNvSpPr/>
            <p:nvPr/>
          </p:nvSpPr>
          <p:spPr>
            <a:xfrm>
              <a:off x="12700" y="12700"/>
              <a:ext cx="11212576" cy="5759323"/>
            </a:xfrm>
            <a:custGeom>
              <a:avLst/>
              <a:gdLst/>
              <a:ahLst/>
              <a:cxnLst/>
              <a:rect l="l" t="t" r="r" b="b"/>
              <a:pathLst>
                <a:path w="11212576" h="5759323">
                  <a:moveTo>
                    <a:pt x="0" y="336931"/>
                  </a:moveTo>
                  <a:cubicBezTo>
                    <a:pt x="0" y="150876"/>
                    <a:pt x="151130" y="0"/>
                    <a:pt x="337693" y="0"/>
                  </a:cubicBezTo>
                  <a:lnTo>
                    <a:pt x="10874883" y="0"/>
                  </a:lnTo>
                  <a:cubicBezTo>
                    <a:pt x="11061319" y="0"/>
                    <a:pt x="11212576" y="150876"/>
                    <a:pt x="11212576" y="336931"/>
                  </a:cubicBezTo>
                  <a:lnTo>
                    <a:pt x="11212576" y="5422392"/>
                  </a:lnTo>
                  <a:cubicBezTo>
                    <a:pt x="11212576" y="5608447"/>
                    <a:pt x="11061447" y="5759323"/>
                    <a:pt x="10874883" y="5759323"/>
                  </a:cubicBezTo>
                  <a:lnTo>
                    <a:pt x="337693" y="5759323"/>
                  </a:lnTo>
                  <a:cubicBezTo>
                    <a:pt x="151130" y="5759323"/>
                    <a:pt x="0" y="5608447"/>
                    <a:pt x="0" y="5422392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37" name="Freeform 12"/>
            <p:cNvSpPr/>
            <p:nvPr/>
          </p:nvSpPr>
          <p:spPr>
            <a:xfrm>
              <a:off x="0" y="0"/>
              <a:ext cx="11237976" cy="5784723"/>
            </a:xfrm>
            <a:custGeom>
              <a:avLst/>
              <a:gdLst/>
              <a:ahLst/>
              <a:cxnLst/>
              <a:rect l="l" t="t" r="r" b="b"/>
              <a:pathLst>
                <a:path w="11237976" h="5784723">
                  <a:moveTo>
                    <a:pt x="0" y="349631"/>
                  </a:moveTo>
                  <a:cubicBezTo>
                    <a:pt x="0" y="156464"/>
                    <a:pt x="156845" y="0"/>
                    <a:pt x="350393" y="0"/>
                  </a:cubicBezTo>
                  <a:lnTo>
                    <a:pt x="10887583" y="0"/>
                  </a:lnTo>
                  <a:lnTo>
                    <a:pt x="10887583" y="12700"/>
                  </a:lnTo>
                  <a:lnTo>
                    <a:pt x="10887583" y="0"/>
                  </a:lnTo>
                  <a:cubicBezTo>
                    <a:pt x="11081004" y="0"/>
                    <a:pt x="11237976" y="156464"/>
                    <a:pt x="11237976" y="349631"/>
                  </a:cubicBezTo>
                  <a:lnTo>
                    <a:pt x="11225276" y="349631"/>
                  </a:lnTo>
                  <a:lnTo>
                    <a:pt x="11237976" y="349631"/>
                  </a:lnTo>
                  <a:lnTo>
                    <a:pt x="11237976" y="5435092"/>
                  </a:lnTo>
                  <a:lnTo>
                    <a:pt x="11225276" y="5435092"/>
                  </a:lnTo>
                  <a:lnTo>
                    <a:pt x="11237976" y="5435092"/>
                  </a:lnTo>
                  <a:cubicBezTo>
                    <a:pt x="11237976" y="5628259"/>
                    <a:pt x="11081131" y="5784723"/>
                    <a:pt x="10887583" y="5784723"/>
                  </a:cubicBezTo>
                  <a:lnTo>
                    <a:pt x="10887583" y="5772023"/>
                  </a:lnTo>
                  <a:lnTo>
                    <a:pt x="10887583" y="5784723"/>
                  </a:lnTo>
                  <a:lnTo>
                    <a:pt x="350393" y="5784723"/>
                  </a:lnTo>
                  <a:lnTo>
                    <a:pt x="350393" y="5772023"/>
                  </a:lnTo>
                  <a:lnTo>
                    <a:pt x="350393" y="5784723"/>
                  </a:lnTo>
                  <a:cubicBezTo>
                    <a:pt x="156845" y="5784723"/>
                    <a:pt x="0" y="5628132"/>
                    <a:pt x="0" y="5435092"/>
                  </a:cubicBezTo>
                  <a:lnTo>
                    <a:pt x="0" y="349631"/>
                  </a:lnTo>
                  <a:lnTo>
                    <a:pt x="12700" y="349631"/>
                  </a:lnTo>
                  <a:lnTo>
                    <a:pt x="0" y="349631"/>
                  </a:lnTo>
                  <a:moveTo>
                    <a:pt x="25400" y="349631"/>
                  </a:moveTo>
                  <a:lnTo>
                    <a:pt x="25400" y="5435092"/>
                  </a:lnTo>
                  <a:lnTo>
                    <a:pt x="12700" y="5435092"/>
                  </a:lnTo>
                  <a:lnTo>
                    <a:pt x="25400" y="5435092"/>
                  </a:lnTo>
                  <a:cubicBezTo>
                    <a:pt x="25400" y="5614162"/>
                    <a:pt x="170815" y="5759323"/>
                    <a:pt x="350393" y="5759323"/>
                  </a:cubicBezTo>
                  <a:lnTo>
                    <a:pt x="10887583" y="5759323"/>
                  </a:lnTo>
                  <a:cubicBezTo>
                    <a:pt x="11067034" y="5759323"/>
                    <a:pt x="11212576" y="5614162"/>
                    <a:pt x="11212576" y="5435092"/>
                  </a:cubicBezTo>
                  <a:lnTo>
                    <a:pt x="11212576" y="349631"/>
                  </a:lnTo>
                  <a:cubicBezTo>
                    <a:pt x="11212449" y="170561"/>
                    <a:pt x="11067034" y="25400"/>
                    <a:pt x="10887583" y="25400"/>
                  </a:cubicBezTo>
                  <a:lnTo>
                    <a:pt x="350393" y="25400"/>
                  </a:lnTo>
                  <a:lnTo>
                    <a:pt x="350393" y="12700"/>
                  </a:lnTo>
                  <a:lnTo>
                    <a:pt x="350393" y="25400"/>
                  </a:lnTo>
                  <a:cubicBezTo>
                    <a:pt x="170815" y="25400"/>
                    <a:pt x="25400" y="170561"/>
                    <a:pt x="25400" y="349631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38" name="Freeform 14"/>
          <p:cNvSpPr/>
          <p:nvPr/>
        </p:nvSpPr>
        <p:spPr>
          <a:xfrm>
            <a:off x="4734208" y="6286311"/>
            <a:ext cx="3594523" cy="3053884"/>
          </a:xfrm>
          <a:custGeom>
            <a:avLst/>
            <a:gdLst/>
            <a:ahLst/>
            <a:cxnLst/>
            <a:rect l="l" t="t" r="r" b="b"/>
            <a:pathLst>
              <a:path w="4053363" h="3443711">
                <a:moveTo>
                  <a:pt x="0" y="0"/>
                </a:moveTo>
                <a:lnTo>
                  <a:pt x="4053363" y="0"/>
                </a:lnTo>
                <a:lnTo>
                  <a:pt x="4053363" y="3443710"/>
                </a:lnTo>
                <a:lnTo>
                  <a:pt x="0" y="34437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39" name="TextBox 17"/>
          <p:cNvSpPr txBox="1"/>
          <p:nvPr/>
        </p:nvSpPr>
        <p:spPr>
          <a:xfrm>
            <a:off x="1291139" y="6248210"/>
            <a:ext cx="2734617" cy="979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000" b="1">
                <a:solidFill>
                  <a:srgbClr val="E0E4E6"/>
                </a:solidFill>
                <a:latin typeface="Arimo Bold"/>
                <a:ea typeface="Arimo Bold"/>
                <a:cs typeface="Arimo Bold"/>
                <a:sym typeface="Arimo Bold"/>
              </a:rPr>
              <a:t>Relay Module (1 Channel)</a:t>
            </a:r>
          </a:p>
        </p:txBody>
      </p:sp>
      <p:sp>
        <p:nvSpPr>
          <p:cNvPr id="40" name="TextBox 18"/>
          <p:cNvSpPr txBox="1"/>
          <p:nvPr/>
        </p:nvSpPr>
        <p:spPr>
          <a:xfrm>
            <a:off x="1291139" y="7467537"/>
            <a:ext cx="3026314" cy="19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7"/>
              </a:lnSpc>
            </a:pPr>
            <a:r>
              <a:rPr lang="en-US" sz="2000">
                <a:solidFill>
                  <a:srgbClr val="E0E4E6"/>
                </a:solidFill>
                <a:latin typeface="Barlow"/>
                <a:ea typeface="Barlow"/>
                <a:cs typeface="Barlow"/>
                <a:sym typeface="Barlow"/>
              </a:rPr>
              <a:t>The relay module controls the DVDRW drive, allowing it to turn on/off and return to its original position after pushing a package.</a:t>
            </a:r>
          </a:p>
        </p:txBody>
      </p:sp>
      <p:grpSp>
        <p:nvGrpSpPr>
          <p:cNvPr id="48" name="Group 10"/>
          <p:cNvGrpSpPr/>
          <p:nvPr/>
        </p:nvGrpSpPr>
        <p:grpSpPr>
          <a:xfrm>
            <a:off x="9324891" y="5853295"/>
            <a:ext cx="8216265" cy="3834077"/>
            <a:chOff x="0" y="0"/>
            <a:chExt cx="11237912" cy="5784668"/>
          </a:xfrm>
        </p:grpSpPr>
        <p:sp>
          <p:nvSpPr>
            <p:cNvPr id="49" name="Freeform 11"/>
            <p:cNvSpPr/>
            <p:nvPr/>
          </p:nvSpPr>
          <p:spPr>
            <a:xfrm>
              <a:off x="12700" y="12700"/>
              <a:ext cx="11212576" cy="5759323"/>
            </a:xfrm>
            <a:custGeom>
              <a:avLst/>
              <a:gdLst/>
              <a:ahLst/>
              <a:cxnLst/>
              <a:rect l="l" t="t" r="r" b="b"/>
              <a:pathLst>
                <a:path w="11212576" h="5759323">
                  <a:moveTo>
                    <a:pt x="0" y="336931"/>
                  </a:moveTo>
                  <a:cubicBezTo>
                    <a:pt x="0" y="150876"/>
                    <a:pt x="151130" y="0"/>
                    <a:pt x="337693" y="0"/>
                  </a:cubicBezTo>
                  <a:lnTo>
                    <a:pt x="10874883" y="0"/>
                  </a:lnTo>
                  <a:cubicBezTo>
                    <a:pt x="11061319" y="0"/>
                    <a:pt x="11212576" y="150876"/>
                    <a:pt x="11212576" y="336931"/>
                  </a:cubicBezTo>
                  <a:lnTo>
                    <a:pt x="11212576" y="5422392"/>
                  </a:lnTo>
                  <a:cubicBezTo>
                    <a:pt x="11212576" y="5608447"/>
                    <a:pt x="11061447" y="5759323"/>
                    <a:pt x="10874883" y="5759323"/>
                  </a:cubicBezTo>
                  <a:lnTo>
                    <a:pt x="337693" y="5759323"/>
                  </a:lnTo>
                  <a:cubicBezTo>
                    <a:pt x="151130" y="5759323"/>
                    <a:pt x="0" y="5608447"/>
                    <a:pt x="0" y="5422392"/>
                  </a:cubicBezTo>
                  <a:close/>
                </a:path>
              </a:pathLst>
            </a:custGeom>
            <a:solidFill>
              <a:srgbClr val="0A081B">
                <a:alpha val="56078"/>
              </a:srgbClr>
            </a:solidFill>
          </p:spPr>
        </p:sp>
        <p:sp>
          <p:nvSpPr>
            <p:cNvPr id="50" name="Freeform 12"/>
            <p:cNvSpPr/>
            <p:nvPr/>
          </p:nvSpPr>
          <p:spPr>
            <a:xfrm>
              <a:off x="0" y="0"/>
              <a:ext cx="11237976" cy="5784723"/>
            </a:xfrm>
            <a:custGeom>
              <a:avLst/>
              <a:gdLst/>
              <a:ahLst/>
              <a:cxnLst/>
              <a:rect l="l" t="t" r="r" b="b"/>
              <a:pathLst>
                <a:path w="11237976" h="5784723">
                  <a:moveTo>
                    <a:pt x="0" y="349631"/>
                  </a:moveTo>
                  <a:cubicBezTo>
                    <a:pt x="0" y="156464"/>
                    <a:pt x="156845" y="0"/>
                    <a:pt x="350393" y="0"/>
                  </a:cubicBezTo>
                  <a:lnTo>
                    <a:pt x="10887583" y="0"/>
                  </a:lnTo>
                  <a:lnTo>
                    <a:pt x="10887583" y="12700"/>
                  </a:lnTo>
                  <a:lnTo>
                    <a:pt x="10887583" y="0"/>
                  </a:lnTo>
                  <a:cubicBezTo>
                    <a:pt x="11081004" y="0"/>
                    <a:pt x="11237976" y="156464"/>
                    <a:pt x="11237976" y="349631"/>
                  </a:cubicBezTo>
                  <a:lnTo>
                    <a:pt x="11225276" y="349631"/>
                  </a:lnTo>
                  <a:lnTo>
                    <a:pt x="11237976" y="349631"/>
                  </a:lnTo>
                  <a:lnTo>
                    <a:pt x="11237976" y="5435092"/>
                  </a:lnTo>
                  <a:lnTo>
                    <a:pt x="11225276" y="5435092"/>
                  </a:lnTo>
                  <a:lnTo>
                    <a:pt x="11237976" y="5435092"/>
                  </a:lnTo>
                  <a:cubicBezTo>
                    <a:pt x="11237976" y="5628259"/>
                    <a:pt x="11081131" y="5784723"/>
                    <a:pt x="10887583" y="5784723"/>
                  </a:cubicBezTo>
                  <a:lnTo>
                    <a:pt x="10887583" y="5772023"/>
                  </a:lnTo>
                  <a:lnTo>
                    <a:pt x="10887583" y="5784723"/>
                  </a:lnTo>
                  <a:lnTo>
                    <a:pt x="350393" y="5784723"/>
                  </a:lnTo>
                  <a:lnTo>
                    <a:pt x="350393" y="5772023"/>
                  </a:lnTo>
                  <a:lnTo>
                    <a:pt x="350393" y="5784723"/>
                  </a:lnTo>
                  <a:cubicBezTo>
                    <a:pt x="156845" y="5784723"/>
                    <a:pt x="0" y="5628132"/>
                    <a:pt x="0" y="5435092"/>
                  </a:cubicBezTo>
                  <a:lnTo>
                    <a:pt x="0" y="349631"/>
                  </a:lnTo>
                  <a:lnTo>
                    <a:pt x="12700" y="349631"/>
                  </a:lnTo>
                  <a:lnTo>
                    <a:pt x="0" y="349631"/>
                  </a:lnTo>
                  <a:moveTo>
                    <a:pt x="25400" y="349631"/>
                  </a:moveTo>
                  <a:lnTo>
                    <a:pt x="25400" y="5435092"/>
                  </a:lnTo>
                  <a:lnTo>
                    <a:pt x="12700" y="5435092"/>
                  </a:lnTo>
                  <a:lnTo>
                    <a:pt x="25400" y="5435092"/>
                  </a:lnTo>
                  <a:cubicBezTo>
                    <a:pt x="25400" y="5614162"/>
                    <a:pt x="170815" y="5759323"/>
                    <a:pt x="350393" y="5759323"/>
                  </a:cubicBezTo>
                  <a:lnTo>
                    <a:pt x="10887583" y="5759323"/>
                  </a:lnTo>
                  <a:cubicBezTo>
                    <a:pt x="11067034" y="5759323"/>
                    <a:pt x="11212576" y="5614162"/>
                    <a:pt x="11212576" y="5435092"/>
                  </a:cubicBezTo>
                  <a:lnTo>
                    <a:pt x="11212576" y="349631"/>
                  </a:lnTo>
                  <a:cubicBezTo>
                    <a:pt x="11212449" y="170561"/>
                    <a:pt x="11067034" y="25400"/>
                    <a:pt x="10887583" y="25400"/>
                  </a:cubicBezTo>
                  <a:lnTo>
                    <a:pt x="350393" y="25400"/>
                  </a:lnTo>
                  <a:lnTo>
                    <a:pt x="350393" y="12700"/>
                  </a:lnTo>
                  <a:lnTo>
                    <a:pt x="350393" y="25400"/>
                  </a:lnTo>
                  <a:cubicBezTo>
                    <a:pt x="170815" y="25400"/>
                    <a:pt x="25400" y="170561"/>
                    <a:pt x="25400" y="349631"/>
                  </a:cubicBezTo>
                  <a:close/>
                </a:path>
              </a:pathLst>
            </a:custGeom>
            <a:solidFill>
              <a:srgbClr val="37A7E7"/>
            </a:solidFill>
          </p:spPr>
        </p:sp>
      </p:grpSp>
      <p:sp>
        <p:nvSpPr>
          <p:cNvPr id="44" name="TextBox 22"/>
          <p:cNvSpPr txBox="1"/>
          <p:nvPr/>
        </p:nvSpPr>
        <p:spPr>
          <a:xfrm>
            <a:off x="9663682" y="6193938"/>
            <a:ext cx="3460551" cy="479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24"/>
              </a:lnSpc>
            </a:pPr>
            <a:r>
              <a:rPr lang="en-US" sz="3000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Local Control</a:t>
            </a:r>
          </a:p>
        </p:txBody>
      </p:sp>
      <p:sp>
        <p:nvSpPr>
          <p:cNvPr id="46" name="Freeform 24" descr="preencoded.png"/>
          <p:cNvSpPr/>
          <p:nvPr/>
        </p:nvSpPr>
        <p:spPr>
          <a:xfrm>
            <a:off x="13980933" y="6787863"/>
            <a:ext cx="2630496" cy="2630496"/>
          </a:xfrm>
          <a:custGeom>
            <a:avLst/>
            <a:gdLst/>
            <a:ahLst/>
            <a:cxnLst/>
            <a:rect l="l" t="t" r="r" b="b"/>
            <a:pathLst>
              <a:path w="2630496" h="2630496">
                <a:moveTo>
                  <a:pt x="0" y="0"/>
                </a:moveTo>
                <a:lnTo>
                  <a:pt x="2630496" y="0"/>
                </a:lnTo>
                <a:lnTo>
                  <a:pt x="2630496" y="2630496"/>
                </a:lnTo>
                <a:lnTo>
                  <a:pt x="0" y="26304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47" name="Freeform 25" descr="preencoded.png"/>
          <p:cNvSpPr/>
          <p:nvPr/>
        </p:nvSpPr>
        <p:spPr>
          <a:xfrm>
            <a:off x="9826844" y="6787863"/>
            <a:ext cx="2630496" cy="2630496"/>
          </a:xfrm>
          <a:custGeom>
            <a:avLst/>
            <a:gdLst/>
            <a:ahLst/>
            <a:cxnLst/>
            <a:rect l="l" t="t" r="r" b="b"/>
            <a:pathLst>
              <a:path w="2630496" h="2630496">
                <a:moveTo>
                  <a:pt x="0" y="0"/>
                </a:moveTo>
                <a:lnTo>
                  <a:pt x="2630495" y="0"/>
                </a:lnTo>
                <a:lnTo>
                  <a:pt x="2630495" y="2630496"/>
                </a:lnTo>
                <a:lnTo>
                  <a:pt x="0" y="26304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 descr="preencoded.png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91231">
                <a:alpha val="56078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028700" y="1564170"/>
            <a:ext cx="16230600" cy="1936987"/>
            <a:chOff x="0" y="0"/>
            <a:chExt cx="4274726" cy="51015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274726" cy="510153"/>
            </a:xfrm>
            <a:custGeom>
              <a:avLst/>
              <a:gdLst/>
              <a:ahLst/>
              <a:cxnLst/>
              <a:rect l="l" t="t" r="r" b="b"/>
              <a:pathLst>
                <a:path w="4274726" h="510153">
                  <a:moveTo>
                    <a:pt x="11925" y="0"/>
                  </a:moveTo>
                  <a:lnTo>
                    <a:pt x="4262801" y="0"/>
                  </a:lnTo>
                  <a:cubicBezTo>
                    <a:pt x="4269387" y="0"/>
                    <a:pt x="4274726" y="5339"/>
                    <a:pt x="4274726" y="11925"/>
                  </a:cubicBezTo>
                  <a:lnTo>
                    <a:pt x="4274726" y="498228"/>
                  </a:lnTo>
                  <a:cubicBezTo>
                    <a:pt x="4274726" y="504814"/>
                    <a:pt x="4269387" y="510153"/>
                    <a:pt x="4262801" y="510153"/>
                  </a:cubicBezTo>
                  <a:lnTo>
                    <a:pt x="11925" y="510153"/>
                  </a:lnTo>
                  <a:cubicBezTo>
                    <a:pt x="5339" y="510153"/>
                    <a:pt x="0" y="504814"/>
                    <a:pt x="0" y="498228"/>
                  </a:cubicBezTo>
                  <a:lnTo>
                    <a:pt x="0" y="11925"/>
                  </a:lnTo>
                  <a:cubicBezTo>
                    <a:pt x="0" y="5339"/>
                    <a:pt x="5339" y="0"/>
                    <a:pt x="11925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37A7E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4274726" cy="5387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672230" y="3729757"/>
            <a:ext cx="2733772" cy="5489591"/>
          </a:xfrm>
          <a:custGeom>
            <a:avLst/>
            <a:gdLst/>
            <a:ahLst/>
            <a:cxnLst/>
            <a:rect l="l" t="t" r="r" b="b"/>
            <a:pathLst>
              <a:path w="2733772" h="5489591">
                <a:moveTo>
                  <a:pt x="0" y="0"/>
                </a:moveTo>
                <a:lnTo>
                  <a:pt x="2733772" y="0"/>
                </a:lnTo>
                <a:lnTo>
                  <a:pt x="2733772" y="5489591"/>
                </a:lnTo>
                <a:lnTo>
                  <a:pt x="0" y="54895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0" name="Freeform 10"/>
          <p:cNvSpPr/>
          <p:nvPr/>
        </p:nvSpPr>
        <p:spPr>
          <a:xfrm>
            <a:off x="4640167" y="3734189"/>
            <a:ext cx="2731565" cy="5485159"/>
          </a:xfrm>
          <a:custGeom>
            <a:avLst/>
            <a:gdLst/>
            <a:ahLst/>
            <a:cxnLst/>
            <a:rect l="l" t="t" r="r" b="b"/>
            <a:pathLst>
              <a:path w="2731565" h="5485159">
                <a:moveTo>
                  <a:pt x="0" y="0"/>
                </a:moveTo>
                <a:lnTo>
                  <a:pt x="2731565" y="0"/>
                </a:lnTo>
                <a:lnTo>
                  <a:pt x="2731565" y="5485159"/>
                </a:lnTo>
                <a:lnTo>
                  <a:pt x="0" y="54851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1" name="Freeform 11"/>
          <p:cNvSpPr/>
          <p:nvPr/>
        </p:nvSpPr>
        <p:spPr>
          <a:xfrm>
            <a:off x="7609857" y="3734189"/>
            <a:ext cx="2720984" cy="5485159"/>
          </a:xfrm>
          <a:custGeom>
            <a:avLst/>
            <a:gdLst/>
            <a:ahLst/>
            <a:cxnLst/>
            <a:rect l="l" t="t" r="r" b="b"/>
            <a:pathLst>
              <a:path w="2720984" h="5485159">
                <a:moveTo>
                  <a:pt x="0" y="0"/>
                </a:moveTo>
                <a:lnTo>
                  <a:pt x="2720985" y="0"/>
                </a:lnTo>
                <a:lnTo>
                  <a:pt x="2720985" y="5485159"/>
                </a:lnTo>
                <a:lnTo>
                  <a:pt x="0" y="54851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2" name="Freeform 12"/>
          <p:cNvSpPr/>
          <p:nvPr/>
        </p:nvSpPr>
        <p:spPr>
          <a:xfrm>
            <a:off x="10474896" y="3734189"/>
            <a:ext cx="3054743" cy="5485159"/>
          </a:xfrm>
          <a:custGeom>
            <a:avLst/>
            <a:gdLst/>
            <a:ahLst/>
            <a:cxnLst/>
            <a:rect l="l" t="t" r="r" b="b"/>
            <a:pathLst>
              <a:path w="3054743" h="5485159">
                <a:moveTo>
                  <a:pt x="0" y="0"/>
                </a:moveTo>
                <a:lnTo>
                  <a:pt x="3054743" y="0"/>
                </a:lnTo>
                <a:lnTo>
                  <a:pt x="3054743" y="5485159"/>
                </a:lnTo>
                <a:lnTo>
                  <a:pt x="0" y="54851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3" name="Freeform 13"/>
          <p:cNvSpPr/>
          <p:nvPr/>
        </p:nvSpPr>
        <p:spPr>
          <a:xfrm>
            <a:off x="13672514" y="3734189"/>
            <a:ext cx="2943256" cy="5485159"/>
          </a:xfrm>
          <a:custGeom>
            <a:avLst/>
            <a:gdLst/>
            <a:ahLst/>
            <a:cxnLst/>
            <a:rect l="l" t="t" r="r" b="b"/>
            <a:pathLst>
              <a:path w="2943256" h="5485159">
                <a:moveTo>
                  <a:pt x="0" y="0"/>
                </a:moveTo>
                <a:lnTo>
                  <a:pt x="2943256" y="0"/>
                </a:lnTo>
                <a:lnTo>
                  <a:pt x="2943256" y="5485159"/>
                </a:lnTo>
                <a:lnTo>
                  <a:pt x="0" y="548515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38100" cap="rnd">
            <a:solidFill>
              <a:srgbClr val="37A7E7"/>
            </a:solidFill>
            <a:prstDash val="solid"/>
            <a:round/>
          </a:ln>
        </p:spPr>
      </p:sp>
      <p:sp>
        <p:nvSpPr>
          <p:cNvPr id="14" name="TextBox 14"/>
          <p:cNvSpPr txBox="1"/>
          <p:nvPr/>
        </p:nvSpPr>
        <p:spPr>
          <a:xfrm>
            <a:off x="4052636" y="604805"/>
            <a:ext cx="10182728" cy="800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24"/>
              </a:lnSpc>
            </a:pPr>
            <a:r>
              <a:rPr lang="en-US" sz="5000" b="1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Human-Machine Interface &amp; IoT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43506" y="1803269"/>
            <a:ext cx="6477257" cy="479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24"/>
              </a:lnSpc>
            </a:pPr>
            <a:r>
              <a:rPr lang="en-US" sz="3000" b="1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Remote Monitoring &amp; Mobile App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43506" y="2428850"/>
            <a:ext cx="15647147" cy="786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81"/>
              </a:lnSpc>
            </a:pPr>
            <a:r>
              <a:rPr lang="en-US" sz="20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 ESP32 microcontroller enables wireless connectivity for remote monitoring and operation via a custom-developed Flutter mobile application. This app provides real-time package statistics and system status updates.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414</Words>
  <Application>Microsoft Office PowerPoint</Application>
  <PresentationFormat>Custom</PresentationFormat>
  <Paragraphs>109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Arimo Bold</vt:lpstr>
      <vt:lpstr>Calibri</vt:lpstr>
      <vt:lpstr>Brush Script MT</vt:lpstr>
      <vt:lpstr>Arial</vt:lpstr>
      <vt:lpstr>Barlow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PackSort-GP2-presentation.pptx</dc:title>
  <dc:creator>hp</dc:creator>
  <cp:lastModifiedBy>Baker Yaeesh</cp:lastModifiedBy>
  <cp:revision>28</cp:revision>
  <dcterms:created xsi:type="dcterms:W3CDTF">2006-08-16T00:00:00Z</dcterms:created>
  <dcterms:modified xsi:type="dcterms:W3CDTF">2025-09-11T20:55:32Z</dcterms:modified>
  <dc:identifier>DAGyMZDzD9g</dc:identifier>
</cp:coreProperties>
</file>