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9" r:id="rId3"/>
    <p:sldId id="257" r:id="rId4"/>
    <p:sldId id="269" r:id="rId5"/>
    <p:sldId id="270" r:id="rId6"/>
    <p:sldId id="271" r:id="rId7"/>
    <p:sldId id="279" r:id="rId8"/>
    <p:sldId id="258" r:id="rId9"/>
    <p:sldId id="262" r:id="rId10"/>
    <p:sldId id="272" r:id="rId11"/>
    <p:sldId id="266" r:id="rId12"/>
    <p:sldId id="274" r:id="rId13"/>
    <p:sldId id="267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49" autoAdjust="0"/>
  </p:normalViewPr>
  <p:slideViewPr>
    <p:cSldViewPr snapToGrid="0">
      <p:cViewPr>
        <p:scale>
          <a:sx n="70" d="100"/>
          <a:sy n="70" d="100"/>
        </p:scale>
        <p:origin x="738" y="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953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9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89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0461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166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64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165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137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02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788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33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90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67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4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1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7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57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BA40016-8519-4368-8C89-089AADB536D4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35BF25F-ABDC-4D9C-8BCC-00466AF91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1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B6844-85A7-4BFF-9370-BFB2EF08CD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Video Based car speed measurements and Detection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D67555F-A4F8-4CC8-A175-1E7EDAE4FC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949194" y="3407396"/>
            <a:ext cx="9755187" cy="550333"/>
          </a:xfrm>
        </p:spPr>
        <p:txBody>
          <a:bodyPr/>
          <a:lstStyle/>
          <a:p>
            <a:pPr algn="ctr"/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Made by : - Fadi Hlehel, Ihab Mansour &amp; Ahmad Abu Saan. </a:t>
            </a:r>
          </a:p>
          <a:p>
            <a:pPr algn="ctr"/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Supervised by : - Dr. Naser Abu Zaid.</a:t>
            </a:r>
          </a:p>
        </p:txBody>
      </p:sp>
    </p:spTree>
    <p:extLst>
      <p:ext uri="{BB962C8B-B14F-4D97-AF65-F5344CB8AC3E}">
        <p14:creationId xmlns:p14="http://schemas.microsoft.com/office/powerpoint/2010/main" val="3090674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47793-2B53-43B0-ABDA-4663E898E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>
                <a:latin typeface="Cambria" panose="02040503050406030204" pitchFamily="18" charset="0"/>
              </a:rPr>
              <a:t>detection algorithms : -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CB6C3-6656-4474-A6E3-8A85D79D429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3600" dirty="0">
                <a:latin typeface="Cambria" panose="02040503050406030204" pitchFamily="18" charset="0"/>
              </a:rPr>
              <a:t>We use Gaussian mixture model to analyse the frame to detect the Vehicle.</a:t>
            </a: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8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2CA8C-B877-4374-B62E-EAF06BC0B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34" y="330760"/>
            <a:ext cx="10396882" cy="1151965"/>
          </a:xfrm>
        </p:spPr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Foreground detector:-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FCA0CE-D47A-4E28-BBCE-9206FF3F321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34" y="1252026"/>
            <a:ext cx="10396882" cy="4295920"/>
          </a:xfrm>
        </p:spPr>
      </p:pic>
    </p:spTree>
    <p:extLst>
      <p:ext uri="{BB962C8B-B14F-4D97-AF65-F5344CB8AC3E}">
        <p14:creationId xmlns:p14="http://schemas.microsoft.com/office/powerpoint/2010/main" val="3933802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62B62-A7D0-47D9-8A8E-A9B1B9514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21566"/>
            <a:ext cx="10396882" cy="1151965"/>
          </a:xfrm>
        </p:spPr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Blob analyses : -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EE23FB1-5FEF-4594-ACB1-24DC67C5D96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1205597"/>
            <a:ext cx="10396881" cy="4379278"/>
          </a:xfrm>
        </p:spPr>
      </p:pic>
    </p:spTree>
    <p:extLst>
      <p:ext uri="{BB962C8B-B14F-4D97-AF65-F5344CB8AC3E}">
        <p14:creationId xmlns:p14="http://schemas.microsoft.com/office/powerpoint/2010/main" val="3511945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0052-A697-4F5C-B432-BA689143C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79" y="274490"/>
            <a:ext cx="10396882" cy="970502"/>
          </a:xfrm>
        </p:spPr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Detecting the car : -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A53969-3218-4177-B233-7362C61603E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79" y="1111349"/>
            <a:ext cx="10396882" cy="4487594"/>
          </a:xfrm>
        </p:spPr>
      </p:pic>
    </p:spTree>
    <p:extLst>
      <p:ext uri="{BB962C8B-B14F-4D97-AF65-F5344CB8AC3E}">
        <p14:creationId xmlns:p14="http://schemas.microsoft.com/office/powerpoint/2010/main" val="968309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326EF-9A12-4AE8-83F1-48CA06BC6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10396882" cy="1151965"/>
          </a:xfrm>
        </p:spPr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Python analyses : -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EA2C83-C42B-4BFF-9D25-74763996498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20443"/>
            <a:ext cx="10396881" cy="4564431"/>
          </a:xfrm>
        </p:spPr>
      </p:pic>
    </p:spTree>
    <p:extLst>
      <p:ext uri="{BB962C8B-B14F-4D97-AF65-F5344CB8AC3E}">
        <p14:creationId xmlns:p14="http://schemas.microsoft.com/office/powerpoint/2010/main" val="2081171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04061-4740-4A6D-A94B-F88A0EE6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Conclusion :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8FEF5-D4D0-4C7E-A5C9-6F2E7A49C2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7976" y="1773405"/>
            <a:ext cx="10394707" cy="331118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mbria" panose="02040503050406030204" pitchFamily="18" charset="0"/>
              </a:rPr>
              <a:t>We achieve this project and implement it totally on Matlab with some errors.</a:t>
            </a:r>
          </a:p>
          <a:p>
            <a:r>
              <a:rPr lang="en-GB" sz="2400" dirty="0">
                <a:latin typeface="Cambria" panose="02040503050406030204" pitchFamily="18" charset="0"/>
              </a:rPr>
              <a:t>We try converting matlab code to python but we face some problems.</a:t>
            </a:r>
          </a:p>
        </p:txBody>
      </p:sp>
    </p:spTree>
    <p:extLst>
      <p:ext uri="{BB962C8B-B14F-4D97-AF65-F5344CB8AC3E}">
        <p14:creationId xmlns:p14="http://schemas.microsoft.com/office/powerpoint/2010/main" val="2556830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74AC3-C189-4147-AE0D-B5C158BC6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ambria" panose="02040503050406030204" pitchFamily="18" charset="0"/>
              </a:rPr>
              <a:t>future work &amp; problems to be solved : -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1D242-E000-4DE1-95CC-5496B448D8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1" y="1773405"/>
            <a:ext cx="10394707" cy="3311189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mbria" panose="02040503050406030204" pitchFamily="18" charset="0"/>
              </a:rPr>
              <a:t>We recommend to improve our project by implementing car plate detection to catch the issued cars that exceed the limit velocity.</a:t>
            </a:r>
          </a:p>
          <a:p>
            <a:r>
              <a:rPr lang="en-GB" sz="2400" dirty="0">
                <a:latin typeface="Cambria" panose="02040503050406030204" pitchFamily="18" charset="0"/>
              </a:rPr>
              <a:t>We can also use high resolution camera to decrease the percentage of the error.</a:t>
            </a:r>
          </a:p>
        </p:txBody>
      </p:sp>
    </p:spTree>
    <p:extLst>
      <p:ext uri="{BB962C8B-B14F-4D97-AF65-F5344CB8AC3E}">
        <p14:creationId xmlns:p14="http://schemas.microsoft.com/office/powerpoint/2010/main" val="1838059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10117-4BAC-431E-969D-ED58A81A29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552" y="1027380"/>
            <a:ext cx="10680895" cy="4374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5400" b="1" i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Thanks for your attendance and attention.</a:t>
            </a:r>
          </a:p>
        </p:txBody>
      </p:sp>
    </p:spTree>
    <p:extLst>
      <p:ext uri="{BB962C8B-B14F-4D97-AF65-F5344CB8AC3E}">
        <p14:creationId xmlns:p14="http://schemas.microsoft.com/office/powerpoint/2010/main" val="4048296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ideo_1_100">
            <a:hlinkClick r:id="" action="ppaction://media"/>
            <a:extLst>
              <a:ext uri="{FF2B5EF4-FFF2-40B4-BE49-F238E27FC236}">
                <a16:creationId xmlns:a16="http://schemas.microsoft.com/office/drawing/2014/main" id="{DE1EACEA-B75A-403D-AC11-DA5E1EDFBFF9}"/>
              </a:ext>
            </a:extLst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1015" y="295422"/>
            <a:ext cx="11296357" cy="5215393"/>
          </a:xfrm>
        </p:spPr>
      </p:pic>
    </p:spTree>
    <p:extLst>
      <p:ext uri="{BB962C8B-B14F-4D97-AF65-F5344CB8AC3E}">
        <p14:creationId xmlns:p14="http://schemas.microsoft.com/office/powerpoint/2010/main" val="166631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23811-195D-434D-9DE5-81F268DD6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Overview :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9AF4F-F0E7-43E2-8E33-D75A3E0D30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latin typeface="Cambria" panose="02040503050406030204" pitchFamily="18" charset="0"/>
              </a:rPr>
              <a:t> Problem statement.</a:t>
            </a:r>
          </a:p>
          <a:p>
            <a:r>
              <a:rPr lang="en-GB" dirty="0">
                <a:latin typeface="Cambria" panose="02040503050406030204" pitchFamily="18" charset="0"/>
              </a:rPr>
              <a:t> Methodology. </a:t>
            </a:r>
          </a:p>
          <a:p>
            <a:r>
              <a:rPr lang="en-GB" dirty="0">
                <a:latin typeface="Cambria" panose="02040503050406030204" pitchFamily="18" charset="0"/>
              </a:rPr>
              <a:t>Cubic Spline.</a:t>
            </a:r>
          </a:p>
          <a:p>
            <a:r>
              <a:rPr lang="en-GB" dirty="0">
                <a:latin typeface="Cambria" panose="02040503050406030204" pitchFamily="18" charset="0"/>
              </a:rPr>
              <a:t>curve equations.</a:t>
            </a:r>
          </a:p>
          <a:p>
            <a:r>
              <a:rPr lang="en-GB" dirty="0">
                <a:latin typeface="Cambria" panose="02040503050406030204" pitchFamily="18" charset="0"/>
              </a:rPr>
              <a:t>detection algorithms.</a:t>
            </a:r>
          </a:p>
          <a:p>
            <a:r>
              <a:rPr lang="en-GB" dirty="0">
                <a:latin typeface="Cambria" panose="02040503050406030204" pitchFamily="18" charset="0"/>
              </a:rPr>
              <a:t>Python analyses.</a:t>
            </a:r>
          </a:p>
          <a:p>
            <a:r>
              <a:rPr lang="en-GB" dirty="0">
                <a:latin typeface="Cambria" panose="02040503050406030204" pitchFamily="18" charset="0"/>
              </a:rPr>
              <a:t> conclusion &amp; future work. </a:t>
            </a:r>
          </a:p>
        </p:txBody>
      </p:sp>
    </p:spTree>
    <p:extLst>
      <p:ext uri="{BB962C8B-B14F-4D97-AF65-F5344CB8AC3E}">
        <p14:creationId xmlns:p14="http://schemas.microsoft.com/office/powerpoint/2010/main" val="1380451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F96C2-18B6-47A5-B0BB-88C8B421B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Problem statement:-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2EFDC-53E6-4AEA-B2B9-BBF6364582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3600" dirty="0">
                <a:latin typeface="Cambria" panose="02040503050406030204" pitchFamily="18" charset="0"/>
              </a:rPr>
              <a:t>what’s the problem?</a:t>
            </a:r>
          </a:p>
          <a:p>
            <a:r>
              <a:rPr lang="en-GB" sz="3600" dirty="0">
                <a:latin typeface="Cambria" panose="02040503050406030204" pitchFamily="18" charset="0"/>
              </a:rPr>
              <a:t>We seek to measure the velocity of the vehicles by recording a video for a while.</a:t>
            </a:r>
          </a:p>
          <a:p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79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AC722-FDD4-4F41-AA50-3B68AC37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Methodology :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B3D9E-63FE-4D17-9465-68C15878C08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GB" sz="2800" dirty="0">
                <a:latin typeface="Cambria" panose="02040503050406030204" pitchFamily="18" charset="0"/>
              </a:rPr>
              <a:t>To solve this problem, we record a video of about 40 seconds and collecting some information then analyse it by matlab and python combatable with OpenCV.</a:t>
            </a:r>
          </a:p>
          <a:p>
            <a:r>
              <a:rPr lang="en-GB" sz="2800" dirty="0">
                <a:latin typeface="Cambria" panose="02040503050406030204" pitchFamily="18" charset="0"/>
              </a:rPr>
              <a:t>We measure the distance of the road and take it as a reference then record samples of videos with different velocities.  </a:t>
            </a:r>
          </a:p>
        </p:txBody>
      </p:sp>
    </p:spTree>
    <p:extLst>
      <p:ext uri="{BB962C8B-B14F-4D97-AF65-F5344CB8AC3E}">
        <p14:creationId xmlns:p14="http://schemas.microsoft.com/office/powerpoint/2010/main" val="3299143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CCE3F-A478-4B98-B4FC-622DAADB0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mbria" panose="02040503050406030204" pitchFamily="18" charset="0"/>
              </a:rPr>
              <a:t>Cubic Spline : 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213B4-7BF5-4C7D-8902-E215B3C2BC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7976" y="2274412"/>
            <a:ext cx="10394707" cy="3311189"/>
          </a:xfrm>
        </p:spPr>
        <p:txBody>
          <a:bodyPr>
            <a:normAutofit lnSpcReduction="10000"/>
          </a:bodyPr>
          <a:lstStyle/>
          <a:p>
            <a:r>
              <a:rPr lang="en-GB" sz="2800" dirty="0">
                <a:latin typeface="Cambria" panose="02040503050406030204" pitchFamily="18" charset="0"/>
              </a:rPr>
              <a:t>By using matlab, we derive the relationship between the calculated velocity and the detection frames.</a:t>
            </a:r>
          </a:p>
          <a:p>
            <a:pPr marL="0" indent="0">
              <a:buNone/>
            </a:pPr>
            <a:endParaRPr lang="en-GB" sz="2800" dirty="0">
              <a:latin typeface="Cambria" panose="02040503050406030204" pitchFamily="18" charset="0"/>
            </a:endParaRPr>
          </a:p>
          <a:p>
            <a:r>
              <a:rPr lang="en-GB" sz="2800" dirty="0">
                <a:latin typeface="Cambria" panose="02040503050406030204" pitchFamily="18" charset="0"/>
              </a:rPr>
              <a:t>The best accurate curve that represents our data is spline function, and by using matlab, we extract the coefficient of the curve. </a:t>
            </a:r>
          </a:p>
          <a:p>
            <a:endParaRPr lang="en-GB" dirty="0">
              <a:latin typeface="Cambria" panose="02040503050406030204" pitchFamily="18" charset="0"/>
            </a:endParaRPr>
          </a:p>
          <a:p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3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735814C-1472-4875-8A2B-93F6C7EE533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87" y="174642"/>
            <a:ext cx="10438226" cy="5256903"/>
          </a:xfrm>
        </p:spPr>
      </p:pic>
    </p:spTree>
    <p:extLst>
      <p:ext uri="{BB962C8B-B14F-4D97-AF65-F5344CB8AC3E}">
        <p14:creationId xmlns:p14="http://schemas.microsoft.com/office/powerpoint/2010/main" val="2876459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E87B815-F77C-49C9-B9C4-C1E9A463C10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68" y="140676"/>
            <a:ext cx="10195722" cy="4951829"/>
          </a:xfrm>
        </p:spPr>
      </p:pic>
    </p:spTree>
    <p:extLst>
      <p:ext uri="{BB962C8B-B14F-4D97-AF65-F5344CB8AC3E}">
        <p14:creationId xmlns:p14="http://schemas.microsoft.com/office/powerpoint/2010/main" val="4249364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61A2-3059-46C1-A998-51B04989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5633"/>
            <a:ext cx="10396882" cy="1151965"/>
          </a:xfrm>
        </p:spPr>
        <p:txBody>
          <a:bodyPr>
            <a:normAutofit/>
          </a:bodyPr>
          <a:lstStyle/>
          <a:p>
            <a:r>
              <a:rPr lang="en-GB" dirty="0">
                <a:latin typeface="Cambria" panose="02040503050406030204" pitchFamily="18" charset="0"/>
              </a:rPr>
              <a:t>curve equations : -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4783B9-8B6B-40AC-A251-A8B199EB466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85801" y="1669500"/>
                <a:ext cx="10394707" cy="331118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79.3402∗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 smtClean="0">
                        <a:latin typeface="Cambria Math" panose="02040503050406030204" pitchFamily="18" charset="0"/>
                      </a:rPr>
                      <m:t>−140.1352∗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 smtClean="0">
                        <a:latin typeface="Cambria Math" panose="02040503050406030204" pitchFamily="18" charset="0"/>
                      </a:rPr>
                      <m:t>+34.1526∗</m:t>
                    </m:r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GB" i="1" dirty="0" smtClean="0">
                        <a:latin typeface="Cambria Math" panose="02040503050406030204" pitchFamily="18" charset="0"/>
                      </a:rPr>
                      <m:t>+89.64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en-GB" dirty="0">
                  <a:latin typeface="Cambria" panose="02040503050406030204" pitchFamily="18" charset="0"/>
                </a:endParaRPr>
              </a:p>
              <a:p>
                <a:r>
                  <a:rPr lang="en-GB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=79.3402*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1.5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-21.1250*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.5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-46.4775*(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_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-1.5)+81.6;</a:t>
                </a:r>
              </a:p>
              <a:p>
                <a:r>
                  <a:rPr lang="en-GB" dirty="0">
                    <a:latin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=-35.7012*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.75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+38.3802*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.75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 *42.1637*(𝑑_𝑡-1.75)+69.9;</a:t>
                </a:r>
              </a:p>
              <a:p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=-2.4581*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+11.6043*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-29.6676*(𝑑_𝑡-2)+61.2;</a:t>
                </a:r>
              </a:p>
              <a:p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=0.7625*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2.5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+7.9171*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2.5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-19.9069*(𝑑_𝑡-2.5)+48.96;</a:t>
                </a:r>
              </a:p>
              <a:p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=-3.3446*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2.75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+8.4890*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2.75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-15.8054*(𝑑_𝑡-2.75)+44.49;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=0.0313*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3.5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+0.9637*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3.5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-8.7159*(𝑑_𝑡-3.5)+36;</a:t>
                </a:r>
              </a:p>
              <a:p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𝑣𝑒𝑙𝑜𝑐𝑖𝑡𝑦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=0.0313*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e>
                      <m: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+1.1044*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Cambria" panose="02040503050406030204" pitchFamily="18" charset="0"/>
                  </a:rPr>
                  <a:t>-5.6137*(𝑑_𝑡-5)+25.2;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4783B9-8B6B-40AC-A251-A8B199EB4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85801" y="1669500"/>
                <a:ext cx="10394707" cy="3311189"/>
              </a:xfrm>
              <a:blipFill>
                <a:blip r:embed="rId2"/>
                <a:stretch>
                  <a:fillRect l="-1349" t="-14180" b="-145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0320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269</TotalTime>
  <Words>463</Words>
  <Application>Microsoft Office PowerPoint</Application>
  <PresentationFormat>Widescreen</PresentationFormat>
  <Paragraphs>44</Paragraphs>
  <Slides>17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Cambria</vt:lpstr>
      <vt:lpstr>Cambria Math</vt:lpstr>
      <vt:lpstr>Impact</vt:lpstr>
      <vt:lpstr>Main Event</vt:lpstr>
      <vt:lpstr>Video Based car speed measurements and Detection</vt:lpstr>
      <vt:lpstr>PowerPoint Presentation</vt:lpstr>
      <vt:lpstr>Overview : -</vt:lpstr>
      <vt:lpstr>Problem statement:- </vt:lpstr>
      <vt:lpstr>Methodology : -</vt:lpstr>
      <vt:lpstr>Cubic Spline : -</vt:lpstr>
      <vt:lpstr>PowerPoint Presentation</vt:lpstr>
      <vt:lpstr>PowerPoint Presentation</vt:lpstr>
      <vt:lpstr>curve equations : -</vt:lpstr>
      <vt:lpstr>detection algorithms : - </vt:lpstr>
      <vt:lpstr>Foreground detector:-</vt:lpstr>
      <vt:lpstr>Blob analyses : -</vt:lpstr>
      <vt:lpstr>Detecting the car : -</vt:lpstr>
      <vt:lpstr>Python analyses : -</vt:lpstr>
      <vt:lpstr>Conclusion : -</vt:lpstr>
      <vt:lpstr>future work &amp; problems to be solved : -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Ihab Mansour</dc:creator>
  <cp:lastModifiedBy>Ihab Mansour</cp:lastModifiedBy>
  <cp:revision>68</cp:revision>
  <dcterms:created xsi:type="dcterms:W3CDTF">2017-12-19T10:00:05Z</dcterms:created>
  <dcterms:modified xsi:type="dcterms:W3CDTF">2017-12-20T12:55:46Z</dcterms:modified>
</cp:coreProperties>
</file>