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3">
  <p:sldMasterIdLst>
    <p:sldMasterId id="2147483660" r:id="rId1"/>
  </p:sldMasterIdLst>
  <p:notesMasterIdLst>
    <p:notesMasterId r:id="rId72"/>
  </p:notesMasterIdLst>
  <p:sldIdLst>
    <p:sldId id="278" r:id="rId2"/>
    <p:sldId id="258" r:id="rId3"/>
    <p:sldId id="256" r:id="rId4"/>
    <p:sldId id="279" r:id="rId5"/>
    <p:sldId id="259" r:id="rId6"/>
    <p:sldId id="257" r:id="rId7"/>
    <p:sldId id="263" r:id="rId8"/>
    <p:sldId id="266" r:id="rId9"/>
    <p:sldId id="267" r:id="rId10"/>
    <p:sldId id="268" r:id="rId11"/>
    <p:sldId id="269" r:id="rId12"/>
    <p:sldId id="283" r:id="rId13"/>
    <p:sldId id="280" r:id="rId14"/>
    <p:sldId id="281" r:id="rId15"/>
    <p:sldId id="282" r:id="rId16"/>
    <p:sldId id="270" r:id="rId17"/>
    <p:sldId id="277" r:id="rId18"/>
    <p:sldId id="284" r:id="rId19"/>
    <p:sldId id="285" r:id="rId20"/>
    <p:sldId id="276" r:id="rId21"/>
    <p:sldId id="286" r:id="rId22"/>
    <p:sldId id="288" r:id="rId23"/>
    <p:sldId id="287" r:id="rId24"/>
    <p:sldId id="289" r:id="rId25"/>
    <p:sldId id="290" r:id="rId26"/>
    <p:sldId id="291" r:id="rId27"/>
    <p:sldId id="292" r:id="rId28"/>
    <p:sldId id="294" r:id="rId29"/>
    <p:sldId id="293"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312" r:id="rId48"/>
    <p:sldId id="313" r:id="rId49"/>
    <p:sldId id="314" r:id="rId50"/>
    <p:sldId id="315" r:id="rId51"/>
    <p:sldId id="320" r:id="rId52"/>
    <p:sldId id="316" r:id="rId53"/>
    <p:sldId id="317" r:id="rId54"/>
    <p:sldId id="318" r:id="rId55"/>
    <p:sldId id="319" r:id="rId56"/>
    <p:sldId id="327" r:id="rId57"/>
    <p:sldId id="321" r:id="rId58"/>
    <p:sldId id="322" r:id="rId59"/>
    <p:sldId id="323" r:id="rId60"/>
    <p:sldId id="324" r:id="rId61"/>
    <p:sldId id="325" r:id="rId62"/>
    <p:sldId id="326" r:id="rId63"/>
    <p:sldId id="328" r:id="rId64"/>
    <p:sldId id="329" r:id="rId65"/>
    <p:sldId id="330" r:id="rId66"/>
    <p:sldId id="331" r:id="rId67"/>
    <p:sldId id="332" r:id="rId68"/>
    <p:sldId id="333" r:id="rId69"/>
    <p:sldId id="334" r:id="rId70"/>
    <p:sldId id="335" r:id="rId7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4370" autoAdjust="0"/>
    <p:restoredTop sz="94660" autoAdjust="0"/>
  </p:normalViewPr>
  <p:slideViewPr>
    <p:cSldViewPr>
      <p:cViewPr varScale="1">
        <p:scale>
          <a:sx n="75" d="100"/>
          <a:sy n="75" d="100"/>
        </p:scale>
        <p:origin x="-121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75A5EAC-74FC-4D8C-B6A2-D4B53FBC98B2}" type="datetimeFigureOut">
              <a:rPr lang="ar-SA" smtClean="0"/>
              <a:pPr/>
              <a:t>3/9/1437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8A6C127-FF1C-464D-B524-D3BFBE44BF5F}"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444085B-F83C-48B8-96F6-8656024AFFBA}" type="datetimeFigureOut">
              <a:rPr lang="ar-SA" smtClean="0"/>
              <a:pPr/>
              <a:t>3/9/1437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444085B-F83C-48B8-96F6-8656024AFFBA}" type="datetimeFigureOut">
              <a:rPr lang="ar-SA" smtClean="0"/>
              <a:pPr/>
              <a:t>3/9/1437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444085B-F83C-48B8-96F6-8656024AFFBA}" type="datetimeFigureOut">
              <a:rPr lang="ar-SA" smtClean="0"/>
              <a:pPr/>
              <a:t>3/9/1437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444085B-F83C-48B8-96F6-8656024AFFBA}" type="datetimeFigureOut">
              <a:rPr lang="ar-SA" smtClean="0"/>
              <a:pPr/>
              <a:t>3/9/1437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44085B-F83C-48B8-96F6-8656024AFFBA}" type="datetimeFigureOut">
              <a:rPr lang="ar-SA" smtClean="0"/>
              <a:pPr/>
              <a:t>3/9/1437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444085B-F83C-48B8-96F6-8656024AFFBA}" type="datetimeFigureOut">
              <a:rPr lang="ar-SA" smtClean="0"/>
              <a:pPr/>
              <a:t>3/9/1437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444085B-F83C-48B8-96F6-8656024AFFBA}" type="datetimeFigureOut">
              <a:rPr lang="ar-SA" smtClean="0"/>
              <a:pPr/>
              <a:t>3/9/1437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444085B-F83C-48B8-96F6-8656024AFFBA}" type="datetimeFigureOut">
              <a:rPr lang="ar-SA" smtClean="0"/>
              <a:pPr/>
              <a:t>3/9/1437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44085B-F83C-48B8-96F6-8656024AFFBA}" type="datetimeFigureOut">
              <a:rPr lang="ar-SA" smtClean="0"/>
              <a:pPr/>
              <a:t>3/9/1437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44085B-F83C-48B8-96F6-8656024AFFBA}" type="datetimeFigureOut">
              <a:rPr lang="ar-SA" smtClean="0"/>
              <a:pPr/>
              <a:t>3/9/1437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44085B-F83C-48B8-96F6-8656024AFFBA}" type="datetimeFigureOut">
              <a:rPr lang="ar-SA" smtClean="0"/>
              <a:pPr/>
              <a:t>3/9/1437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B6F2A48-3812-4945-9134-EB03AC3707D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1"/>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444085B-F83C-48B8-96F6-8656024AFFBA}" type="datetimeFigureOut">
              <a:rPr lang="ar-SA" smtClean="0"/>
              <a:pPr/>
              <a:t>3/9/1437</a:t>
            </a:fld>
            <a:endParaRPr lang="ar-SA"/>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1"/>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B6F2A48-3812-4945-9134-EB03AC3707D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ChangeArrowheads="1"/>
          </p:cNvSpPr>
          <p:nvPr/>
        </p:nvSpPr>
        <p:spPr bwMode="auto">
          <a:xfrm>
            <a:off x="-357222" y="1714488"/>
            <a:ext cx="91440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spcBef>
                <a:spcPct val="0"/>
              </a:spcBef>
              <a:spcAft>
                <a:spcPct val="0"/>
              </a:spcAft>
              <a:buClrTx/>
              <a:buSzTx/>
              <a:buFontTx/>
              <a:buNone/>
              <a:tabLst/>
            </a:pPr>
            <a:r>
              <a:rPr kumimoji="0" lang="en-US" sz="2400" b="1" u="none" strike="noStrike" cap="none" normalizeH="0" baseline="0" dirty="0" smtClean="0">
                <a:ln>
                  <a:noFill/>
                </a:ln>
                <a:solidFill>
                  <a:schemeClr val="tx2">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Faculty of Engineering &amp; Information Technology</a:t>
            </a:r>
            <a:endParaRPr kumimoji="0" lang="en-US" sz="2400" b="1" u="none" strike="noStrike" cap="none" normalizeH="0" baseline="0" dirty="0" smtClean="0">
              <a:ln>
                <a:noFill/>
              </a:ln>
              <a:solidFill>
                <a:schemeClr val="tx2">
                  <a:lumMod val="50000"/>
                </a:schemeClr>
              </a:solidFill>
              <a:effectLst>
                <a:outerShdw blurRad="38100" dist="38100" dir="2700000" algn="tl">
                  <a:srgbClr val="000000">
                    <a:alpha val="43137"/>
                  </a:srgbClr>
                </a:outerShdw>
              </a:effectLst>
              <a:latin typeface="Arial" pitchFamily="34" charset="0"/>
              <a:cs typeface="Arial" pitchFamily="34" charset="0"/>
            </a:endParaRPr>
          </a:p>
          <a:p>
            <a:pPr algn="ctr" rtl="0" eaLnBrk="0" fontAlgn="base" hangingPunct="0">
              <a:lnSpc>
                <a:spcPct val="150000"/>
              </a:lnSpc>
              <a:spcBef>
                <a:spcPct val="0"/>
              </a:spcBef>
              <a:spcAft>
                <a:spcPct val="0"/>
              </a:spcAft>
            </a:pPr>
            <a:r>
              <a:rPr kumimoji="0" lang="en-US" sz="2400" b="1" u="none" strike="noStrike" cap="none" normalizeH="0" baseline="0" dirty="0" smtClean="0">
                <a:ln>
                  <a:noFill/>
                </a:ln>
                <a:solidFill>
                  <a:schemeClr val="tx2">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Department of Building Engineering</a:t>
            </a:r>
          </a:p>
          <a:p>
            <a:pPr lvl="0" algn="ctr" rtl="0" eaLnBrk="0" fontAlgn="base" hangingPunct="0">
              <a:lnSpc>
                <a:spcPct val="150000"/>
              </a:lnSpc>
              <a:spcBef>
                <a:spcPct val="0"/>
              </a:spcBef>
              <a:spcAft>
                <a:spcPct val="0"/>
              </a:spcAft>
            </a:pPr>
            <a:r>
              <a:rPr kumimoji="0" lang="en-US" sz="3200" b="1"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L</a:t>
            </a:r>
            <a:r>
              <a:rPr kumimoji="0" lang="en-US" sz="3200" b="1" strike="noStrike" cap="none" normalizeH="0" baseline="0" dirty="0" smtClean="0" bmk="">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uxurious villa </a:t>
            </a:r>
            <a:endParaRPr kumimoji="0" lang="en-US" sz="3200" b="1"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200000"/>
              </a:lnSpc>
              <a:spcBef>
                <a:spcPct val="0"/>
              </a:spcBef>
              <a:spcAft>
                <a:spcPct val="0"/>
              </a:spcAft>
              <a:buClrTx/>
              <a:buSzTx/>
              <a:buFontTx/>
              <a:buNone/>
              <a:tabLst/>
            </a:pPr>
            <a:r>
              <a:rPr kumimoji="0" lang="en-US" sz="24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Students Name:</a:t>
            </a:r>
            <a:endParaRPr kumimoji="0" lang="en-US" sz="24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Amr Hisham Zidan</a:t>
            </a:r>
            <a:endParaRPr kumimoji="0" lang="en-US" sz="2400" b="0"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Mahdi Imad Jallad</a:t>
            </a:r>
            <a:endParaRPr kumimoji="0" lang="en-US" sz="2400" b="0"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Yazan Imad Sinan</a:t>
            </a:r>
            <a:endParaRPr kumimoji="0" lang="en-US" sz="2400" b="0"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Supervisor :</a:t>
            </a:r>
            <a:r>
              <a:rPr lang="en-US" sz="2400" b="1" dirty="0">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r>
              <a:rPr kumimoji="0" lang="en-US" sz="24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Dr. Mokarram M Abbas</a:t>
            </a:r>
            <a:r>
              <a:rPr kumimoji="0" lang="en-US" sz="2400" b="0"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 </a:t>
            </a:r>
          </a:p>
        </p:txBody>
      </p:sp>
      <p:pic>
        <p:nvPicPr>
          <p:cNvPr id="6" name="Picture 1" descr="C:\Users\ABET Center\Dropbox\ABET center\ABET center logo.bmp"/>
          <p:cNvPicPr/>
          <p:nvPr/>
        </p:nvPicPr>
        <p:blipFill>
          <a:blip r:embed="rId2" cstate="print"/>
          <a:srcRect r="69542" b="4504"/>
          <a:stretch>
            <a:fillRect/>
          </a:stretch>
        </p:blipFill>
        <p:spPr bwMode="auto">
          <a:xfrm>
            <a:off x="3428992" y="214290"/>
            <a:ext cx="2143140" cy="1428760"/>
          </a:xfrm>
          <a:prstGeom prst="rect">
            <a:avLst/>
          </a:prstGeom>
          <a:noFill/>
          <a:ln w="9525">
            <a:noFill/>
            <a:miter lim="800000"/>
            <a:headEnd/>
            <a:tailEnd/>
          </a:ln>
        </p:spPr>
      </p:pic>
      <p:sp>
        <p:nvSpPr>
          <p:cNvPr id="9" name="Rectangle 8"/>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9" y="0"/>
            <a:ext cx="8229600" cy="1143000"/>
          </a:xfrm>
        </p:spPr>
        <p:txBody>
          <a:bodyPr>
            <a:normAutofit fontScale="90000"/>
          </a:bodyPr>
          <a:lstStyle/>
          <a:p>
            <a:pPr>
              <a:lnSpc>
                <a:spcPct val="150000"/>
              </a:lnSpc>
            </a:pPr>
            <a:r>
              <a:rPr lang="en-US"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Architectural Design</a:t>
            </a:r>
            <a:br>
              <a:rPr lang="en-US"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1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Elevations</a:t>
            </a:r>
            <a:endParaRPr lang="ar-SA" sz="3100" dirty="0">
              <a:solidFill>
                <a:schemeClr val="tx2">
                  <a:lumMod val="75000"/>
                </a:schemeClr>
              </a:solidFill>
              <a:latin typeface="Aharoni" pitchFamily="2" charset="-79"/>
            </a:endParaRPr>
          </a:p>
        </p:txBody>
      </p:sp>
      <p:pic>
        <p:nvPicPr>
          <p:cNvPr id="6" name="عنصر نائب للمحتوى 5" descr="e.png"/>
          <p:cNvPicPr>
            <a:picLocks noGrp="1" noChangeAspect="1"/>
          </p:cNvPicPr>
          <p:nvPr>
            <p:ph sz="half" idx="1"/>
          </p:nvPr>
        </p:nvPicPr>
        <p:blipFill>
          <a:blip r:embed="rId2"/>
          <a:stretch>
            <a:fillRect/>
          </a:stretch>
        </p:blipFill>
        <p:spPr>
          <a:xfrm>
            <a:off x="3" y="1357299"/>
            <a:ext cx="8215336" cy="2428892"/>
          </a:xfrm>
        </p:spPr>
      </p:pic>
      <p:pic>
        <p:nvPicPr>
          <p:cNvPr id="8" name="عنصر نائب للمحتوى 7" descr="w.png"/>
          <p:cNvPicPr>
            <a:picLocks noGrp="1" noChangeAspect="1"/>
          </p:cNvPicPr>
          <p:nvPr>
            <p:ph sz="half" idx="2"/>
          </p:nvPr>
        </p:nvPicPr>
        <p:blipFill>
          <a:blip r:embed="rId3"/>
          <a:stretch>
            <a:fillRect/>
          </a:stretch>
        </p:blipFill>
        <p:spPr>
          <a:xfrm>
            <a:off x="0" y="3929066"/>
            <a:ext cx="8286776" cy="2714621"/>
          </a:xfrm>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9" y="0"/>
            <a:ext cx="8229600" cy="1143000"/>
          </a:xfrm>
        </p:spPr>
        <p:txBody>
          <a:bodyPr>
            <a:normAutofit fontScale="90000"/>
          </a:bodyPr>
          <a:lstStyle/>
          <a:p>
            <a:pPr>
              <a:lnSpc>
                <a:spcPct val="150000"/>
              </a:lnSpc>
            </a:pPr>
            <a:r>
              <a:rPr lang="en-US"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Architectural Design</a:t>
            </a:r>
            <a:br>
              <a:rPr lang="en-US"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1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Sections</a:t>
            </a:r>
            <a:endParaRPr lang="ar-SA" sz="3100" dirty="0">
              <a:solidFill>
                <a:schemeClr val="tx2">
                  <a:lumMod val="75000"/>
                </a:schemeClr>
              </a:solidFill>
              <a:latin typeface="Aharoni" pitchFamily="2" charset="-79"/>
            </a:endParaRPr>
          </a:p>
        </p:txBody>
      </p:sp>
      <p:pic>
        <p:nvPicPr>
          <p:cNvPr id="9" name="Picture 498" descr="C:\Users\HP\Desktop\amrrr\12314962_10153848765064078_1319561877_o.jpg"/>
          <p:cNvPicPr>
            <a:picLocks noGrp="1"/>
          </p:cNvPicPr>
          <p:nvPr>
            <p:ph sz="half" idx="1"/>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3" y="1600200"/>
            <a:ext cx="8286774" cy="2471742"/>
          </a:xfrm>
          <a:prstGeom prst="rect">
            <a:avLst/>
          </a:prstGeom>
          <a:noFill/>
          <a:ln>
            <a:noFill/>
          </a:ln>
        </p:spPr>
      </p:pic>
      <p:pic>
        <p:nvPicPr>
          <p:cNvPr id="10" name="Picture 499" descr="C:\Users\HP\Desktop\amrrr\12325051_10153848765074078_820971900_n.jpg"/>
          <p:cNvPicPr>
            <a:picLocks noGrp="1"/>
          </p:cNvPicPr>
          <p:nvPr>
            <p:ph sz="half" idx="2"/>
          </p:nvPr>
        </p:nvPicPr>
        <p:blipFill>
          <a:blip r:embed="rId3">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0" y="4071939"/>
            <a:ext cx="8286776" cy="2786062"/>
          </a:xfrm>
          <a:prstGeom prst="rect">
            <a:avLst/>
          </a:prstGeom>
          <a:noFill/>
          <a:ln>
            <a:noFill/>
          </a:ln>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
            <a:ext cx="7772400" cy="1470025"/>
          </a:xfrm>
        </p:spPr>
        <p:txBody>
          <a:bodyPr>
            <a:normAutofit/>
          </a:bodyPr>
          <a:lstStyle/>
          <a:p>
            <a:r>
              <a:rPr lang="en-US" sz="40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Architectural Design</a:t>
            </a:r>
            <a:br>
              <a:rPr lang="en-US" sz="40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3D shots</a:t>
            </a:r>
            <a:endParaRPr lang="ar-SA" sz="4000" dirty="0">
              <a:solidFill>
                <a:schemeClr val="tx2">
                  <a:lumMod val="75000"/>
                </a:schemeClr>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0" y="1571613"/>
            <a:ext cx="9144000" cy="5286388"/>
          </a:xfrm>
        </p:spPr>
        <p:txBody>
          <a:bodyPr/>
          <a:lstStyle/>
          <a:p>
            <a:endParaRPr lang="ar-SA" dirty="0"/>
          </a:p>
        </p:txBody>
      </p:sp>
      <p:pic>
        <p:nvPicPr>
          <p:cNvPr id="7171" name="Picture 3" descr="C:\Users\stc\Desktop\villa\مجلد جديد ‫(2)‬\12339440_1157228677628233_4202397167620255195_o.jpg"/>
          <p:cNvPicPr>
            <a:picLocks noChangeAspect="1" noChangeArrowheads="1"/>
          </p:cNvPicPr>
          <p:nvPr/>
        </p:nvPicPr>
        <p:blipFill>
          <a:blip r:embed="rId2"/>
          <a:srcRect/>
          <a:stretch>
            <a:fillRect/>
          </a:stretch>
        </p:blipFill>
        <p:spPr bwMode="auto">
          <a:xfrm>
            <a:off x="0" y="1357299"/>
            <a:ext cx="8286776" cy="5500702"/>
          </a:xfrm>
          <a:prstGeom prst="rect">
            <a:avLst/>
          </a:prstGeom>
          <a:noFill/>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
            <a:ext cx="7772400" cy="1470025"/>
          </a:xfrm>
        </p:spPr>
        <p:txBody>
          <a:bodyPr>
            <a:normAutofit/>
          </a:bodyPr>
          <a:lstStyle/>
          <a:p>
            <a:r>
              <a:rPr lang="en-US"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Architectural Design</a:t>
            </a:r>
            <a:br>
              <a:rPr lang="en-US"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3D shots</a:t>
            </a:r>
            <a:endParaRPr lang="ar-SA"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عنوان فرعي 2"/>
          <p:cNvSpPr>
            <a:spLocks noGrp="1"/>
          </p:cNvSpPr>
          <p:nvPr>
            <p:ph type="subTitle" idx="1"/>
          </p:nvPr>
        </p:nvSpPr>
        <p:spPr>
          <a:xfrm>
            <a:off x="0" y="1571613"/>
            <a:ext cx="9144000" cy="5286388"/>
          </a:xfrm>
        </p:spPr>
        <p:txBody>
          <a:bodyPr/>
          <a:lstStyle/>
          <a:p>
            <a:endParaRPr lang="ar-SA" dirty="0"/>
          </a:p>
        </p:txBody>
      </p:sp>
      <p:pic>
        <p:nvPicPr>
          <p:cNvPr id="4098" name="Picture 2" descr="C:\Users\stc\Desktop\villa\مجلد جديد ‫(2)‬\luxury villa 6.jpg"/>
          <p:cNvPicPr>
            <a:picLocks noChangeAspect="1" noChangeArrowheads="1"/>
          </p:cNvPicPr>
          <p:nvPr/>
        </p:nvPicPr>
        <p:blipFill>
          <a:blip r:embed="rId2"/>
          <a:srcRect/>
          <a:stretch>
            <a:fillRect/>
          </a:stretch>
        </p:blipFill>
        <p:spPr bwMode="auto">
          <a:xfrm>
            <a:off x="0" y="1285860"/>
            <a:ext cx="8286776" cy="5572140"/>
          </a:xfrm>
          <a:prstGeom prst="rect">
            <a:avLst/>
          </a:prstGeom>
          <a:noFill/>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
            <a:ext cx="7772400" cy="1470025"/>
          </a:xfrm>
        </p:spPr>
        <p:txBody>
          <a:bodyPr>
            <a:normAutofit/>
          </a:bodyPr>
          <a:lstStyle/>
          <a:p>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Architectural Design</a:t>
            </a:r>
            <a:br>
              <a:rPr lang="en-US"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smtClean="0">
                <a:latin typeface="Times New Roman" panose="02020603050405020304" pitchFamily="18" charset="0"/>
                <a:cs typeface="Times New Roman" panose="02020603050405020304" pitchFamily="18" charset="0"/>
              </a:rPr>
              <a:t>  </a:t>
            </a:r>
            <a:r>
              <a:rPr lang="en-US"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3D shots</a:t>
            </a:r>
            <a:endParaRPr lang="ar-SA"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عنوان فرعي 2"/>
          <p:cNvSpPr>
            <a:spLocks noGrp="1"/>
          </p:cNvSpPr>
          <p:nvPr>
            <p:ph type="subTitle" idx="1"/>
          </p:nvPr>
        </p:nvSpPr>
        <p:spPr>
          <a:xfrm>
            <a:off x="0" y="1571613"/>
            <a:ext cx="9144000" cy="5286388"/>
          </a:xfrm>
        </p:spPr>
        <p:txBody>
          <a:bodyPr/>
          <a:lstStyle/>
          <a:p>
            <a:endParaRPr lang="ar-SA" dirty="0"/>
          </a:p>
        </p:txBody>
      </p:sp>
      <p:pic>
        <p:nvPicPr>
          <p:cNvPr id="5123" name="Picture 3" descr="C:\Users\stc\Desktop\villa\مجلد جديد ‫(2)‬\luxury villa 4.jpg"/>
          <p:cNvPicPr>
            <a:picLocks noChangeAspect="1" noChangeArrowheads="1"/>
          </p:cNvPicPr>
          <p:nvPr/>
        </p:nvPicPr>
        <p:blipFill>
          <a:blip r:embed="rId2"/>
          <a:srcRect/>
          <a:stretch>
            <a:fillRect/>
          </a:stretch>
        </p:blipFill>
        <p:spPr bwMode="auto">
          <a:xfrm>
            <a:off x="0" y="1357298"/>
            <a:ext cx="8286776" cy="5500702"/>
          </a:xfrm>
          <a:prstGeom prst="rect">
            <a:avLst/>
          </a:prstGeom>
          <a:noFill/>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
            <a:ext cx="7772400" cy="1470025"/>
          </a:xfrm>
        </p:spPr>
        <p:txBody>
          <a:bodyPr>
            <a:normAutofit/>
          </a:bodyPr>
          <a:lstStyle/>
          <a:p>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Architectural Design</a:t>
            </a:r>
            <a:br>
              <a:rPr lang="en-US"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3D shots</a:t>
            </a:r>
            <a:endParaRPr lang="ar-SA" sz="40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عنوان فرعي 2"/>
          <p:cNvSpPr>
            <a:spLocks noGrp="1"/>
          </p:cNvSpPr>
          <p:nvPr>
            <p:ph type="subTitle" idx="1"/>
          </p:nvPr>
        </p:nvSpPr>
        <p:spPr>
          <a:xfrm>
            <a:off x="0" y="1571613"/>
            <a:ext cx="9144000" cy="5286388"/>
          </a:xfrm>
        </p:spPr>
        <p:txBody>
          <a:bodyPr/>
          <a:lstStyle/>
          <a:p>
            <a:endParaRPr lang="ar-SA" dirty="0"/>
          </a:p>
        </p:txBody>
      </p:sp>
      <p:pic>
        <p:nvPicPr>
          <p:cNvPr id="6146" name="Picture 2" descr="C:\Users\stc\Desktop\villa\مجلد جديد ‫(2)‬\luxury villa 2.jpg"/>
          <p:cNvPicPr>
            <a:picLocks noChangeAspect="1" noChangeArrowheads="1"/>
          </p:cNvPicPr>
          <p:nvPr/>
        </p:nvPicPr>
        <p:blipFill>
          <a:blip r:embed="rId2"/>
          <a:srcRect/>
          <a:stretch>
            <a:fillRect/>
          </a:stretch>
        </p:blipFill>
        <p:spPr bwMode="auto">
          <a:xfrm>
            <a:off x="0" y="1285860"/>
            <a:ext cx="8286776" cy="5572140"/>
          </a:xfrm>
          <a:prstGeom prst="rect">
            <a:avLst/>
          </a:prstGeom>
          <a:noFill/>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214337"/>
            <a:ext cx="7772400" cy="1470025"/>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a:t>
            </a:r>
            <a:endParaRPr lang="ar-SA" sz="3600" b="1" dirty="0">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0" y="1142985"/>
            <a:ext cx="9144000" cy="5715016"/>
          </a:xfrm>
        </p:spPr>
        <p:txBody>
          <a:bodyPr>
            <a:normAutofit/>
          </a:bodyPr>
          <a:lstStyle/>
          <a:p>
            <a:pPr algn="l"/>
            <a:r>
              <a:rPr lang="en-US" sz="2800" b="1" dirty="0" smtClean="0">
                <a:solidFill>
                  <a:schemeClr val="tx2">
                    <a:lumMod val="75000"/>
                  </a:schemeClr>
                </a:solidFill>
                <a:effectLst>
                  <a:outerShdw blurRad="38100" dist="38100" dir="2700000" algn="tl">
                    <a:srgbClr val="000000">
                      <a:alpha val="43137"/>
                    </a:srgbClr>
                  </a:outerShdw>
                </a:effectLst>
              </a:rPr>
              <a:t> Environmental design include :</a:t>
            </a:r>
          </a:p>
          <a:p>
            <a:pPr algn="l"/>
            <a:r>
              <a:rPr lang="en-US" sz="2000" b="1" dirty="0" smtClean="0">
                <a:solidFill>
                  <a:schemeClr val="tx1"/>
                </a:solidFill>
                <a:effectLst>
                  <a:outerShdw blurRad="38100" dist="38100" dir="2700000" algn="tl">
                    <a:srgbClr val="000000">
                      <a:alpha val="43137"/>
                    </a:srgbClr>
                  </a:outerShdw>
                </a:effectLst>
                <a:latin typeface="Aharoni" pitchFamily="2" charset="-79"/>
                <a:cs typeface="Aharoni" pitchFamily="2" charset="-79"/>
              </a:rPr>
              <a:t> </a:t>
            </a:r>
            <a:r>
              <a:rPr lang="en-US" sz="2000" b="1" dirty="0">
                <a:solidFill>
                  <a:schemeClr val="tx2">
                    <a:lumMod val="75000"/>
                  </a:schemeClr>
                </a:solidFill>
                <a:effectLst>
                  <a:outerShdw blurRad="38100" dist="38100" dir="2700000" algn="tl">
                    <a:srgbClr val="000000">
                      <a:alpha val="43137"/>
                    </a:srgbClr>
                  </a:outerShdw>
                </a:effectLst>
              </a:rPr>
              <a:t>1- Thermal Analysis.    2- Daylight Analysis.       3- Acoustics Design. </a:t>
            </a:r>
          </a:p>
          <a:p>
            <a:pPr algn="l"/>
            <a:r>
              <a:rPr lang="en-US" sz="2400" dirty="0">
                <a:solidFill>
                  <a:schemeClr val="tx1"/>
                </a:solidFill>
              </a:rPr>
              <a:t> </a:t>
            </a:r>
            <a:r>
              <a:rPr lang="en-US" sz="2400" dirty="0" smtClean="0">
                <a:solidFill>
                  <a:schemeClr val="tx1"/>
                </a:solidFill>
              </a:rPr>
              <a:t>                                              </a:t>
            </a:r>
            <a:endParaRPr lang="ar-SA" sz="2400" dirty="0">
              <a:solidFill>
                <a:schemeClr val="tx1"/>
              </a:solidFill>
            </a:endParaRPr>
          </a:p>
        </p:txBody>
      </p:sp>
      <p:pic>
        <p:nvPicPr>
          <p:cNvPr id="5" name="صورة 4"/>
          <p:cNvPicPr/>
          <p:nvPr/>
        </p:nvPicPr>
        <p:blipFill>
          <a:blip r:embed="rId2"/>
          <a:srcRect/>
          <a:stretch>
            <a:fillRect/>
          </a:stretch>
        </p:blipFill>
        <p:spPr bwMode="auto">
          <a:xfrm>
            <a:off x="0" y="2428868"/>
            <a:ext cx="8286776" cy="3714776"/>
          </a:xfrm>
          <a:prstGeom prst="rect">
            <a:avLst/>
          </a:prstGeom>
          <a:noFill/>
          <a:ln w="9525">
            <a:noFill/>
            <a:miter lim="800000"/>
            <a:headEnd/>
            <a:tailEnd/>
          </a:ln>
        </p:spPr>
      </p:pic>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2"/>
            <a:ext cx="7772400" cy="1214422"/>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214422"/>
            <a:ext cx="9144000" cy="5643578"/>
          </a:xfrm>
        </p:spPr>
        <p:txBody>
          <a:bodyPr/>
          <a:lstStyle/>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Thermal Analysis include :</a:t>
            </a:r>
            <a:endParaRPr lang="en-US" sz="28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endParaRPr>
          </a:p>
          <a:p>
            <a:pPr algn="l" rtl="0">
              <a:lnSpc>
                <a:spcPct val="150000"/>
              </a:lnSpc>
              <a:buFont typeface="Wingdings" pitchFamily="2" charset="2"/>
              <a:buChar char="Ø"/>
            </a:pPr>
            <a:r>
              <a:rPr lang="en-US" sz="2400" b="1" dirty="0" smtClean="0">
                <a:solidFill>
                  <a:schemeClr val="tx2">
                    <a:lumMod val="75000"/>
                  </a:schemeClr>
                </a:solidFill>
                <a:effectLst>
                  <a:outerShdw blurRad="38100" dist="38100" dir="2700000" algn="tl">
                    <a:srgbClr val="000000">
                      <a:alpha val="43137"/>
                    </a:srgbClr>
                  </a:outerShdw>
                </a:effectLst>
              </a:rPr>
              <a:t>Type combination of envelope </a:t>
            </a:r>
            <a:endParaRPr lang="ar-SA" sz="2400" b="1" dirty="0" smtClean="0">
              <a:solidFill>
                <a:schemeClr val="tx2">
                  <a:lumMod val="75000"/>
                </a:schemeClr>
              </a:solidFill>
              <a:effectLst>
                <a:outerShdw blurRad="38100" dist="38100" dir="2700000" algn="tl">
                  <a:srgbClr val="000000">
                    <a:alpha val="43137"/>
                  </a:srgbClr>
                </a:outerShdw>
              </a:effectLst>
            </a:endParaRPr>
          </a:p>
          <a:p>
            <a:pPr algn="l">
              <a:lnSpc>
                <a:spcPct val="150000"/>
              </a:lnSpc>
            </a:pPr>
            <a:r>
              <a:rPr lang="en-US" sz="2400" b="1" dirty="0" smtClean="0">
                <a:solidFill>
                  <a:schemeClr val="tx2">
                    <a:lumMod val="75000"/>
                  </a:schemeClr>
                </a:solidFill>
                <a:effectLst>
                  <a:outerShdw blurRad="38100" dist="38100" dir="2700000" algn="tl">
                    <a:srgbClr val="000000">
                      <a:alpha val="43137"/>
                    </a:srgbClr>
                  </a:outerShdw>
                </a:effectLst>
              </a:rPr>
              <a:t>    element. </a:t>
            </a:r>
          </a:p>
          <a:p>
            <a:pPr algn="l" rtl="0">
              <a:lnSpc>
                <a:spcPct val="150000"/>
              </a:lnSpc>
              <a:buFont typeface="Wingdings" pitchFamily="2" charset="2"/>
              <a:buChar char="Ø"/>
            </a:pPr>
            <a:r>
              <a:rPr lang="en-US" sz="2400" b="1" dirty="0">
                <a:solidFill>
                  <a:schemeClr val="tx2">
                    <a:lumMod val="75000"/>
                  </a:schemeClr>
                </a:solidFill>
                <a:effectLst>
                  <a:outerShdw blurRad="38100" dist="38100" dir="2700000" algn="tl">
                    <a:srgbClr val="000000">
                      <a:alpha val="43137"/>
                    </a:srgbClr>
                  </a:outerShdw>
                </a:effectLst>
              </a:rPr>
              <a:t>Suitable arrangement of glazing </a:t>
            </a:r>
          </a:p>
          <a:p>
            <a:pPr algn="l" rtl="0">
              <a:lnSpc>
                <a:spcPct val="150000"/>
              </a:lnSpc>
            </a:pPr>
            <a:r>
              <a:rPr lang="en-US" sz="2400" b="1" dirty="0" smtClean="0">
                <a:solidFill>
                  <a:schemeClr val="tx2">
                    <a:lumMod val="75000"/>
                  </a:schemeClr>
                </a:solidFill>
                <a:effectLst>
                  <a:outerShdw blurRad="38100" dist="38100" dir="2700000" algn="tl">
                    <a:srgbClr val="000000">
                      <a:alpha val="43137"/>
                    </a:srgbClr>
                  </a:outerShdw>
                </a:effectLst>
              </a:rPr>
              <a:t>    </a:t>
            </a:r>
            <a:r>
              <a:rPr lang="en-US" sz="2400" b="1" dirty="0">
                <a:solidFill>
                  <a:schemeClr val="tx2">
                    <a:lumMod val="75000"/>
                  </a:schemeClr>
                </a:solidFill>
                <a:effectLst>
                  <a:outerShdw blurRad="38100" dist="38100" dir="2700000" algn="tl">
                    <a:srgbClr val="000000">
                      <a:alpha val="43137"/>
                    </a:srgbClr>
                  </a:outerShdw>
                </a:effectLst>
              </a:rPr>
              <a:t>( area and orientation ).  </a:t>
            </a:r>
          </a:p>
          <a:p>
            <a:pPr algn="l">
              <a:lnSpc>
                <a:spcPct val="150000"/>
              </a:lnSpc>
            </a:pPr>
            <a:r>
              <a:rPr lang="ar-SA" sz="2400" dirty="0" smtClean="0">
                <a:solidFill>
                  <a:schemeClr val="tx1"/>
                </a:solidFill>
              </a:rPr>
              <a:t> </a:t>
            </a:r>
            <a:endParaRPr lang="en-US" sz="2400" dirty="0" smtClean="0">
              <a:solidFill>
                <a:schemeClr val="tx1"/>
              </a:solidFill>
            </a:endParaRPr>
          </a:p>
          <a:p>
            <a:pPr algn="l">
              <a:lnSpc>
                <a:spcPct val="150000"/>
              </a:lnSpc>
            </a:pPr>
            <a:endParaRPr lang="en-US" sz="2400" dirty="0" smtClean="0">
              <a:solidFill>
                <a:schemeClr val="tx1"/>
              </a:solidFill>
            </a:endParaRPr>
          </a:p>
        </p:txBody>
      </p:sp>
      <p:pic>
        <p:nvPicPr>
          <p:cNvPr id="5" name="صورة 4" descr="C:\Users\stc\Desktop\villa be2e\Tfnesh\sssss.png"/>
          <p:cNvPicPr/>
          <p:nvPr/>
        </p:nvPicPr>
        <p:blipFill>
          <a:blip r:embed="rId2"/>
          <a:srcRect/>
          <a:stretch>
            <a:fillRect/>
          </a:stretch>
        </p:blipFill>
        <p:spPr bwMode="auto">
          <a:xfrm>
            <a:off x="4572000" y="1643050"/>
            <a:ext cx="3643370" cy="3643314"/>
          </a:xfrm>
          <a:prstGeom prst="rect">
            <a:avLst/>
          </a:prstGeom>
          <a:noFill/>
          <a:ln w="9525">
            <a:noFill/>
            <a:miter lim="800000"/>
            <a:headEnd/>
            <a:tailEnd/>
          </a:ln>
        </p:spPr>
      </p:pic>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214337"/>
            <a:ext cx="7772400" cy="1470025"/>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a:t>
            </a:r>
            <a:endParaRPr lang="ar-SA" sz="3600" b="1" dirty="0">
              <a:solidFill>
                <a:schemeClr val="tx2">
                  <a:lumMod val="75000"/>
                </a:schemeClr>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0" y="1142985"/>
            <a:ext cx="9144000" cy="5715016"/>
          </a:xfrm>
        </p:spPr>
        <p:txBody>
          <a:bodyPr>
            <a:normAutofit/>
          </a:bodyPr>
          <a:lstStyle/>
          <a:p>
            <a:pPr algn="l"/>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External wall layers :</a:t>
            </a:r>
            <a:endParaRPr lang="ar-SA" sz="2800" b="1" dirty="0">
              <a:solidFill>
                <a:schemeClr val="tx2">
                  <a:lumMod val="75000"/>
                </a:schemeClr>
              </a:solidFill>
              <a:effectLst>
                <a:outerShdw blurRad="38100" dist="38100" dir="2700000" algn="tl">
                  <a:srgbClr val="000000">
                    <a:alpha val="43137"/>
                  </a:srgbClr>
                </a:outerShdw>
              </a:effectLst>
              <a:latin typeface="Aharoni" pitchFamily="2" charset="-79"/>
            </a:endParaRPr>
          </a:p>
        </p:txBody>
      </p:sp>
      <p:pic>
        <p:nvPicPr>
          <p:cNvPr id="8195" name="Picture 3" descr="C:\Users\stc\Desktop\villa\مجلد جديد ‫(2)‬\prezentation\external wall.png"/>
          <p:cNvPicPr>
            <a:picLocks noChangeAspect="1" noChangeArrowheads="1"/>
          </p:cNvPicPr>
          <p:nvPr/>
        </p:nvPicPr>
        <p:blipFill>
          <a:blip r:embed="rId2"/>
          <a:srcRect/>
          <a:stretch>
            <a:fillRect/>
          </a:stretch>
        </p:blipFill>
        <p:spPr bwMode="auto">
          <a:xfrm>
            <a:off x="357157" y="2000241"/>
            <a:ext cx="5357819" cy="4643469"/>
          </a:xfrm>
          <a:prstGeom prst="rect">
            <a:avLst/>
          </a:prstGeom>
          <a:noFill/>
        </p:spPr>
      </p:pic>
      <p:sp>
        <p:nvSpPr>
          <p:cNvPr id="9" name="مربع نص 8"/>
          <p:cNvSpPr txBox="1"/>
          <p:nvPr/>
        </p:nvSpPr>
        <p:spPr>
          <a:xfrm>
            <a:off x="5072066" y="2357430"/>
            <a:ext cx="3357555" cy="2000548"/>
          </a:xfrm>
          <a:prstGeom prst="rect">
            <a:avLst/>
          </a:prstGeom>
          <a:noFill/>
        </p:spPr>
        <p:txBody>
          <a:bodyPr wrap="square" rtlCol="1">
            <a:spAutoFit/>
          </a:bodyPr>
          <a:lstStyle/>
          <a:p>
            <a:pPr algn="ctr"/>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cs typeface="+mj-cs"/>
              </a:rPr>
              <a:t>Total U-value         </a:t>
            </a:r>
          </a:p>
          <a:p>
            <a:pPr algn="ctr" rtl="0"/>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cs typeface="+mj-cs"/>
              </a:rPr>
              <a:t>For external wall by ECOTECT </a:t>
            </a:r>
          </a:p>
          <a:p>
            <a:pPr algn="ctr" rtl="0"/>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cs typeface="+mj-cs"/>
              </a:rPr>
              <a:t>=</a:t>
            </a:r>
            <a:r>
              <a:rPr lang="ar-SA"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cs typeface="+mj-cs"/>
              </a:rPr>
              <a:t> </a:t>
            </a:r>
            <a:r>
              <a:rPr lang="en-US" sz="2400" b="1" dirty="0" smtClean="0">
                <a:solidFill>
                  <a:srgbClr val="C00000"/>
                </a:solidFill>
                <a:effectLst>
                  <a:outerShdw blurRad="38100" dist="38100" dir="2700000" algn="tl">
                    <a:srgbClr val="000000">
                      <a:alpha val="43137"/>
                    </a:srgbClr>
                  </a:outerShdw>
                </a:effectLst>
                <a:latin typeface="Cambria" pitchFamily="18" charset="0"/>
                <a:ea typeface="Times New Roman" pitchFamily="18" charset="0"/>
                <a:cs typeface="+mj-cs"/>
              </a:rPr>
              <a:t>0.45 </a:t>
            </a:r>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cs typeface="+mj-cs"/>
              </a:rPr>
              <a:t>W/m</a:t>
            </a:r>
            <a:r>
              <a:rPr lang="en-US" sz="2400" b="1" spc="-300" dirty="0" smtClean="0">
                <a:solidFill>
                  <a:schemeClr val="tx2">
                    <a:lumMod val="75000"/>
                  </a:schemeClr>
                </a:solidFill>
                <a:effectLst>
                  <a:outerShdw blurRad="38100" dist="38100" dir="2700000" algn="tl">
                    <a:srgbClr val="000000">
                      <a:alpha val="43137"/>
                    </a:srgbClr>
                  </a:outerShdw>
                </a:effectLst>
                <a:latin typeface="MS Mincho"/>
                <a:ea typeface="MS Mincho"/>
                <a:cs typeface="+mj-cs"/>
              </a:rPr>
              <a:t>²</a:t>
            </a:r>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cs typeface="+mj-cs"/>
              </a:rPr>
              <a:t>K</a:t>
            </a:r>
          </a:p>
          <a:p>
            <a:pPr algn="ctr"/>
            <a:endParaRPr lang="ar-SA" sz="2800" dirty="0"/>
          </a:p>
        </p:txBody>
      </p:sp>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214337"/>
            <a:ext cx="7772400" cy="1470025"/>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a:t>
            </a:r>
            <a:endParaRPr lang="ar-SA" sz="3600" b="1" dirty="0">
              <a:solidFill>
                <a:schemeClr val="tx2">
                  <a:lumMod val="75000"/>
                </a:schemeClr>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0" y="1142985"/>
            <a:ext cx="9144000" cy="5715016"/>
          </a:xfrm>
        </p:spPr>
        <p:txBody>
          <a:bodyPr>
            <a:normAutofit/>
          </a:bodyPr>
          <a:lstStyle/>
          <a:p>
            <a:pPr algn="l"/>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Window layers :</a:t>
            </a:r>
            <a:endParaRPr lang="ar-SA" sz="2800" b="1" dirty="0">
              <a:solidFill>
                <a:schemeClr val="tx2">
                  <a:lumMod val="75000"/>
                </a:schemeClr>
              </a:solidFill>
              <a:effectLst>
                <a:outerShdw blurRad="38100" dist="38100" dir="2700000" algn="tl">
                  <a:srgbClr val="000000">
                    <a:alpha val="43137"/>
                  </a:srgbClr>
                </a:outerShdw>
              </a:effectLst>
              <a:latin typeface="Aharoni" pitchFamily="2" charset="-79"/>
              <a:cs typeface="Andalus" pitchFamily="18" charset="-78"/>
            </a:endParaRPr>
          </a:p>
        </p:txBody>
      </p:sp>
      <p:sp>
        <p:nvSpPr>
          <p:cNvPr id="9" name="مربع نص 8"/>
          <p:cNvSpPr txBox="1"/>
          <p:nvPr/>
        </p:nvSpPr>
        <p:spPr>
          <a:xfrm>
            <a:off x="5000628" y="2500306"/>
            <a:ext cx="3357555" cy="2431435"/>
          </a:xfrm>
          <a:prstGeom prst="rect">
            <a:avLst/>
          </a:prstGeom>
          <a:noFill/>
        </p:spPr>
        <p:txBody>
          <a:bodyPr wrap="square" rtlCol="1">
            <a:spAutoFit/>
          </a:bodyPr>
          <a:lstStyle/>
          <a:p>
            <a:pPr algn="ctr"/>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rPr>
              <a:t>Total U-value         </a:t>
            </a:r>
          </a:p>
          <a:p>
            <a:pPr algn="ctr" rtl="0"/>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rPr>
              <a:t>For windows by ECOTECT </a:t>
            </a:r>
          </a:p>
          <a:p>
            <a:pPr algn="ctr" rtl="0"/>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rPr>
              <a:t>=</a:t>
            </a:r>
            <a:r>
              <a:rPr lang="ar-SA"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rPr>
              <a:t> </a:t>
            </a:r>
            <a:r>
              <a:rPr lang="en-US" sz="2400" b="1" dirty="0" smtClean="0">
                <a:solidFill>
                  <a:srgbClr val="C00000"/>
                </a:solidFill>
                <a:effectLst>
                  <a:outerShdw blurRad="38100" dist="38100" dir="2700000" algn="tl">
                    <a:srgbClr val="000000">
                      <a:alpha val="43137"/>
                    </a:srgbClr>
                  </a:outerShdw>
                </a:effectLst>
                <a:latin typeface="Cambria" pitchFamily="18" charset="0"/>
                <a:ea typeface="Times New Roman" pitchFamily="18" charset="0"/>
              </a:rPr>
              <a:t>2.26</a:t>
            </a:r>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rPr>
              <a:t> W/m</a:t>
            </a:r>
            <a:r>
              <a:rPr lang="en-US" sz="2400" b="1" spc="-300" dirty="0" smtClean="0">
                <a:solidFill>
                  <a:schemeClr val="tx2">
                    <a:lumMod val="75000"/>
                  </a:schemeClr>
                </a:solidFill>
                <a:effectLst>
                  <a:outerShdw blurRad="38100" dist="38100" dir="2700000" algn="tl">
                    <a:srgbClr val="000000">
                      <a:alpha val="43137"/>
                    </a:srgbClr>
                  </a:outerShdw>
                </a:effectLst>
                <a:latin typeface="MS Mincho"/>
                <a:ea typeface="MS Mincho"/>
              </a:rPr>
              <a:t>²</a:t>
            </a:r>
            <a:r>
              <a:rPr lang="en-US" sz="2400"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rPr>
              <a:t>K</a:t>
            </a:r>
          </a:p>
          <a:p>
            <a:pPr algn="ctr" rtl="0"/>
            <a:endParaRPr lang="en-US" sz="2800" dirty="0" smtClean="0">
              <a:latin typeface="Cambria" pitchFamily="18" charset="0"/>
              <a:ea typeface="Times New Roman" pitchFamily="18" charset="0"/>
            </a:endParaRPr>
          </a:p>
          <a:p>
            <a:pPr algn="ctr"/>
            <a:endParaRPr lang="ar-SA" sz="2800" dirty="0"/>
          </a:p>
        </p:txBody>
      </p:sp>
      <p:pic>
        <p:nvPicPr>
          <p:cNvPr id="9218" name="Picture 2" descr="C:\Users\stc\Desktop\villa\مجلد جديد ‫(2)‬\prezentation\windows.png"/>
          <p:cNvPicPr>
            <a:picLocks noChangeAspect="1" noChangeArrowheads="1"/>
          </p:cNvPicPr>
          <p:nvPr/>
        </p:nvPicPr>
        <p:blipFill>
          <a:blip r:embed="rId2"/>
          <a:srcRect/>
          <a:stretch>
            <a:fillRect/>
          </a:stretch>
        </p:blipFill>
        <p:spPr bwMode="auto">
          <a:xfrm>
            <a:off x="500034" y="2285992"/>
            <a:ext cx="5000628" cy="4071966"/>
          </a:xfrm>
          <a:prstGeom prst="rect">
            <a:avLst/>
          </a:prstGeom>
          <a:noFill/>
        </p:spPr>
      </p:pic>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142852"/>
            <a:ext cx="8229600" cy="1071570"/>
          </a:xfrm>
        </p:spPr>
        <p:txBody>
          <a:bodyPr/>
          <a:lstStyle/>
          <a:p>
            <a:r>
              <a:rPr lang="en-US" dirty="0" smtClean="0">
                <a:solidFill>
                  <a:schemeClr val="accent1">
                    <a:lumMod val="75000"/>
                  </a:schemeClr>
                </a:solidFill>
                <a:latin typeface="Times New Roman" panose="02020603050405020304" pitchFamily="18" charset="0"/>
                <a:cs typeface="Times New Roman" panose="02020603050405020304" pitchFamily="18" charset="0"/>
              </a:rPr>
              <a:t>  </a:t>
            </a:r>
            <a:r>
              <a:rPr lang="en-US" sz="4000" b="1" dirty="0" smtClean="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a:t>
            </a:r>
            <a:endParaRPr lang="ar-SA" sz="4000" b="1" dirty="0">
              <a:solidFill>
                <a:schemeClr val="accent1">
                  <a:lumMod val="7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0" y="1142985"/>
            <a:ext cx="9144000" cy="5715016"/>
          </a:xfrm>
        </p:spPr>
        <p:txBody>
          <a:bodyPr/>
          <a:lstStyle/>
          <a:p>
            <a:pPr algn="l">
              <a:buNone/>
            </a:pPr>
            <a:endParaRPr lang="en-US" sz="2400" b="1" dirty="0" smtClean="0"/>
          </a:p>
          <a:p>
            <a:pPr algn="l">
              <a:buNone/>
            </a:pPr>
            <a:r>
              <a:rPr lang="en-US" sz="20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The project </a:t>
            </a:r>
            <a:r>
              <a:rPr lang="en-US" sz="20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primary focuses on designing a luxurious </a:t>
            </a:r>
            <a:r>
              <a:rPr lang="en-US" sz="20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villa.</a:t>
            </a:r>
          </a:p>
          <a:p>
            <a:pPr algn="l">
              <a:buNone/>
            </a:pPr>
            <a:endParaRPr lang="ar-SA" dirty="0"/>
          </a:p>
        </p:txBody>
      </p:sp>
      <p:pic>
        <p:nvPicPr>
          <p:cNvPr id="4" name="Picture 4"/>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0" y="2285992"/>
            <a:ext cx="8286776" cy="4572008"/>
          </a:xfrm>
          <a:prstGeom prst="rect">
            <a:avLst/>
          </a:prstGeom>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5" y="-14290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357298"/>
            <a:ext cx="9144000" cy="5500702"/>
          </a:xfrm>
        </p:spPr>
        <p:txBody>
          <a:bodyPr>
            <a:normAutofit/>
          </a:bodyPr>
          <a:lstStyle/>
          <a:p>
            <a:pPr lvl="0" algn="l">
              <a:lnSpc>
                <a:spcPct val="150000"/>
              </a:lnSpc>
            </a:pPr>
            <a:r>
              <a:rPr lang="en-US" sz="2400" b="1" dirty="0" smtClean="0">
                <a:solidFill>
                  <a:schemeClr val="tx2">
                    <a:lumMod val="75000"/>
                  </a:schemeClr>
                </a:solidFill>
                <a:effectLst>
                  <a:outerShdw blurRad="38100" dist="38100" dir="2700000" algn="tl">
                    <a:srgbClr val="000000">
                      <a:alpha val="43137"/>
                    </a:srgbClr>
                  </a:outerShdw>
                </a:effectLst>
              </a:rPr>
              <a:t>The heating and cooling loads = </a:t>
            </a:r>
            <a:r>
              <a:rPr lang="en-US" sz="2400" b="1" dirty="0" smtClean="0">
                <a:solidFill>
                  <a:srgbClr val="C00000"/>
                </a:solidFill>
                <a:effectLst>
                  <a:outerShdw blurRad="38100" dist="38100" dir="2700000" algn="tl">
                    <a:srgbClr val="000000">
                      <a:alpha val="43137"/>
                    </a:srgbClr>
                  </a:outerShdw>
                </a:effectLst>
              </a:rPr>
              <a:t>49.502</a:t>
            </a:r>
            <a:r>
              <a:rPr lang="en-US" sz="2400" b="1" dirty="0" smtClean="0">
                <a:solidFill>
                  <a:schemeClr val="tx2">
                    <a:lumMod val="75000"/>
                  </a:schemeClr>
                </a:solidFill>
                <a:effectLst>
                  <a:outerShdw blurRad="38100" dist="38100" dir="2700000" algn="tl">
                    <a:srgbClr val="000000">
                      <a:alpha val="43137"/>
                    </a:srgbClr>
                  </a:outerShdw>
                </a:effectLst>
              </a:rPr>
              <a:t> KW.hr/m</a:t>
            </a:r>
            <a:r>
              <a:rPr lang="en-US" b="1" spc="-300" dirty="0" smtClean="0">
                <a:solidFill>
                  <a:schemeClr val="tx2">
                    <a:lumMod val="75000"/>
                  </a:schemeClr>
                </a:solidFill>
                <a:effectLst>
                  <a:outerShdw blurRad="38100" dist="38100" dir="2700000" algn="tl">
                    <a:srgbClr val="000000">
                      <a:alpha val="43137"/>
                    </a:srgbClr>
                  </a:outerShdw>
                </a:effectLst>
                <a:latin typeface="MS Mincho"/>
                <a:ea typeface="MS Mincho"/>
              </a:rPr>
              <a:t>²</a:t>
            </a:r>
            <a:endParaRPr lang="ar-SA"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cs typeface="+mj-cs"/>
            </a:endParaRPr>
          </a:p>
        </p:txBody>
      </p:sp>
      <p:pic>
        <p:nvPicPr>
          <p:cNvPr id="9" name="صورة 8" descr="C:\Users\stc\Desktop\villa be2e\Tfnesh\a5er heateing.png"/>
          <p:cNvPicPr/>
          <p:nvPr/>
        </p:nvPicPr>
        <p:blipFill>
          <a:blip r:embed="rId2"/>
          <a:srcRect/>
          <a:stretch>
            <a:fillRect/>
          </a:stretch>
        </p:blipFill>
        <p:spPr bwMode="auto">
          <a:xfrm>
            <a:off x="0" y="2428869"/>
            <a:ext cx="8286776" cy="4429132"/>
          </a:xfrm>
          <a:prstGeom prst="rect">
            <a:avLst/>
          </a:prstGeom>
          <a:noFill/>
          <a:ln w="9525">
            <a:noFill/>
            <a:miter lim="800000"/>
            <a:headEnd/>
            <a:tailEnd/>
          </a:ln>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428596" y="1000108"/>
            <a:ext cx="9144000" cy="5500702"/>
          </a:xfrm>
        </p:spPr>
        <p:txBody>
          <a:bodyPr>
            <a:normAutofit/>
          </a:bodyPr>
          <a:lstStyle/>
          <a:p>
            <a:pPr lvl="0" algn="l">
              <a:lnSpc>
                <a:spcPct val="150000"/>
              </a:lnSpc>
            </a:pPr>
            <a:endParaRPr lang="en-US" b="1" dirty="0">
              <a:solidFill>
                <a:schemeClr val="tx1"/>
              </a:solidFill>
            </a:endParaRPr>
          </a:p>
          <a:p>
            <a:pPr lvl="0" algn="l">
              <a:lnSpc>
                <a:spcPct val="150000"/>
              </a:lnSpc>
            </a:pPr>
            <a:r>
              <a:rPr lang="en-US" b="1" dirty="0" smtClean="0">
                <a:solidFill>
                  <a:schemeClr val="tx1"/>
                </a:solidFill>
              </a:rPr>
              <a:t> </a:t>
            </a:r>
            <a:r>
              <a:rPr lang="en-US" sz="2800" b="1" dirty="0" smtClean="0">
                <a:solidFill>
                  <a:schemeClr val="tx2">
                    <a:lumMod val="75000"/>
                  </a:schemeClr>
                </a:solidFill>
                <a:effectLst>
                  <a:outerShdw blurRad="38100" dist="38100" dir="2700000" algn="tl">
                    <a:srgbClr val="000000">
                      <a:alpha val="43137"/>
                    </a:srgbClr>
                  </a:outerShdw>
                </a:effectLst>
              </a:rPr>
              <a:t>Daylight Analysis includes :</a:t>
            </a:r>
          </a:p>
          <a:p>
            <a:pPr lvl="0" algn="l" rtl="0">
              <a:lnSpc>
                <a:spcPct val="150000"/>
              </a:lnSpc>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arranging windows. </a:t>
            </a:r>
          </a:p>
          <a:p>
            <a:pPr lvl="0" algn="l" rtl="0">
              <a:lnSpc>
                <a:spcPct val="150000"/>
              </a:lnSpc>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using a suitable glass type. </a:t>
            </a:r>
            <a:endParaRPr lang="ar-SA" b="1" dirty="0" smtClean="0">
              <a:solidFill>
                <a:schemeClr val="tx2">
                  <a:lumMod val="75000"/>
                </a:schemeClr>
              </a:solidFill>
              <a:effectLst>
                <a:outerShdw blurRad="38100" dist="38100" dir="2700000" algn="tl">
                  <a:srgbClr val="000000">
                    <a:alpha val="43137"/>
                  </a:srgbClr>
                </a:outerShdw>
              </a:effectLst>
              <a:latin typeface="Cambria" pitchFamily="18" charset="0"/>
              <a:ea typeface="Times New Roman" pitchFamily="18" charset="0"/>
              <a:cs typeface="+mj-cs"/>
            </a:endParaRPr>
          </a:p>
        </p:txBody>
      </p:sp>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4282" y="-14290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357298"/>
            <a:ext cx="9144000" cy="5500702"/>
          </a:xfrm>
        </p:spPr>
        <p:txBody>
          <a:bodyPr>
            <a:normAutofit/>
          </a:bodyPr>
          <a:lstStyle/>
          <a:p>
            <a:pPr lvl="0" algn="l">
              <a:lnSpc>
                <a:spcPct val="150000"/>
              </a:lnSpc>
            </a:pPr>
            <a:r>
              <a:rPr lang="en-US"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mj-cs"/>
              </a:rPr>
              <a:t>Samples of daylight </a:t>
            </a:r>
          </a:p>
          <a:p>
            <a:pPr lvl="0" algn="l">
              <a:lnSpc>
                <a:spcPct val="150000"/>
              </a:lnSpc>
            </a:pPr>
            <a:r>
              <a:rPr lang="en-US"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mj-cs"/>
              </a:rPr>
              <a:t>distribution in </a:t>
            </a:r>
          </a:p>
          <a:p>
            <a:pPr lvl="0" algn="l">
              <a:lnSpc>
                <a:spcPct val="150000"/>
              </a:lnSpc>
            </a:pPr>
            <a:r>
              <a:rPr lang="ar-SA"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mj-cs"/>
              </a:rPr>
              <a:t> </a:t>
            </a:r>
            <a:r>
              <a:rPr lang="en-US"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mj-cs"/>
              </a:rPr>
              <a:t>Ground Floor</a:t>
            </a:r>
            <a:r>
              <a:rPr lang="ar-SA"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mj-cs"/>
              </a:rPr>
              <a:t> </a:t>
            </a:r>
            <a:endParaRPr lang="en-US"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mj-cs"/>
            </a:endParaRPr>
          </a:p>
          <a:p>
            <a:pPr lvl="0" algn="l">
              <a:lnSpc>
                <a:spcPct val="150000"/>
              </a:lnSpc>
            </a:pPr>
            <a:endParaRPr lang="ar-SA" sz="2800" dirty="0" smtClean="0">
              <a:solidFill>
                <a:schemeClr val="tx1"/>
              </a:solidFill>
              <a:latin typeface="Cambria" pitchFamily="18" charset="0"/>
              <a:ea typeface="Times New Roman" pitchFamily="18" charset="0"/>
              <a:cs typeface="+mj-cs"/>
            </a:endParaRPr>
          </a:p>
        </p:txBody>
      </p:sp>
      <p:pic>
        <p:nvPicPr>
          <p:cNvPr id="11268" name="Picture 4"/>
          <p:cNvPicPr>
            <a:picLocks noChangeAspect="1" noChangeArrowheads="1"/>
          </p:cNvPicPr>
          <p:nvPr/>
        </p:nvPicPr>
        <p:blipFill>
          <a:blip r:embed="rId2"/>
          <a:srcRect/>
          <a:stretch>
            <a:fillRect/>
          </a:stretch>
        </p:blipFill>
        <p:spPr bwMode="auto">
          <a:xfrm>
            <a:off x="2071670" y="1571612"/>
            <a:ext cx="6143636" cy="500065"/>
          </a:xfrm>
          <a:prstGeom prst="rect">
            <a:avLst/>
          </a:prstGeom>
          <a:noFill/>
          <a:ln w="9525">
            <a:noFill/>
            <a:miter lim="800000"/>
            <a:headEnd/>
            <a:tailEnd/>
          </a:ln>
          <a:effectLst/>
        </p:spPr>
      </p:pic>
      <p:pic>
        <p:nvPicPr>
          <p:cNvPr id="11269" name="Picture 5" descr="C:\Users\stc\Desktop\villa\مجلد جديد ‫(2)‬\prezentation\scale.png"/>
          <p:cNvPicPr>
            <a:picLocks noChangeAspect="1" noChangeArrowheads="1"/>
          </p:cNvPicPr>
          <p:nvPr/>
        </p:nvPicPr>
        <p:blipFill>
          <a:blip r:embed="rId3"/>
          <a:srcRect/>
          <a:stretch>
            <a:fillRect/>
          </a:stretch>
        </p:blipFill>
        <p:spPr bwMode="auto">
          <a:xfrm>
            <a:off x="7572396" y="2071678"/>
            <a:ext cx="642911" cy="4786322"/>
          </a:xfrm>
          <a:prstGeom prst="rect">
            <a:avLst/>
          </a:prstGeom>
          <a:noFill/>
        </p:spPr>
      </p:pic>
      <p:pic>
        <p:nvPicPr>
          <p:cNvPr id="12290" name="Picture 2" descr="C:\Users\stc\Desktop\villa\مجلد جديد ‫(2)‬\prezentation\df 1.png"/>
          <p:cNvPicPr>
            <a:picLocks noChangeAspect="1" noChangeArrowheads="1"/>
          </p:cNvPicPr>
          <p:nvPr/>
        </p:nvPicPr>
        <p:blipFill>
          <a:blip r:embed="rId4"/>
          <a:srcRect/>
          <a:stretch>
            <a:fillRect/>
          </a:stretch>
        </p:blipFill>
        <p:spPr bwMode="auto">
          <a:xfrm>
            <a:off x="2071670" y="2071678"/>
            <a:ext cx="5500727" cy="4786322"/>
          </a:xfrm>
          <a:prstGeom prst="rect">
            <a:avLst/>
          </a:prstGeom>
          <a:noFill/>
        </p:spPr>
      </p:pic>
      <p:sp>
        <p:nvSpPr>
          <p:cNvPr id="8" name="Rectangle 7"/>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5" y="-14290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357298"/>
            <a:ext cx="9144000" cy="5500702"/>
          </a:xfrm>
        </p:spPr>
        <p:txBody>
          <a:bodyPr>
            <a:normAutofit/>
          </a:bodyPr>
          <a:lstStyle/>
          <a:p>
            <a:pPr lvl="0" algn="l">
              <a:lnSpc>
                <a:spcPct val="150000"/>
              </a:lnSpc>
            </a:pPr>
            <a:r>
              <a:rPr lang="en-US"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Samples of daylight </a:t>
            </a:r>
          </a:p>
          <a:p>
            <a:pPr lvl="0" algn="l">
              <a:lnSpc>
                <a:spcPct val="150000"/>
              </a:lnSpc>
            </a:pPr>
            <a:r>
              <a:rPr lang="en-US"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distribution in </a:t>
            </a:r>
          </a:p>
          <a:p>
            <a:pPr lvl="0" algn="l">
              <a:lnSpc>
                <a:spcPct val="150000"/>
              </a:lnSpc>
            </a:pPr>
            <a:r>
              <a:rPr lang="ar-SA" sz="1600" b="1" dirty="0" smtClean="0">
                <a:solidFill>
                  <a:schemeClr val="tx2">
                    <a:lumMod val="75000"/>
                  </a:schemeClr>
                </a:solidFill>
                <a:effectLst>
                  <a:outerShdw blurRad="38100" dist="38100" dir="2700000" algn="tl">
                    <a:srgbClr val="000000">
                      <a:alpha val="43137"/>
                    </a:srgbClr>
                  </a:outerShdw>
                </a:effectLst>
                <a:latin typeface="Aharoni" pitchFamily="2" charset="-79"/>
              </a:rPr>
              <a:t> </a:t>
            </a:r>
            <a:r>
              <a:rPr lang="en-US"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First Floor</a:t>
            </a:r>
            <a:r>
              <a:rPr lang="ar-SA" sz="1600" b="1" dirty="0" smtClean="0">
                <a:solidFill>
                  <a:schemeClr val="tx2">
                    <a:lumMod val="75000"/>
                  </a:schemeClr>
                </a:solidFill>
                <a:effectLst>
                  <a:outerShdw blurRad="38100" dist="38100" dir="2700000" algn="tl">
                    <a:srgbClr val="000000">
                      <a:alpha val="43137"/>
                    </a:srgbClr>
                  </a:outerShdw>
                </a:effectLst>
                <a:latin typeface="Aharoni" pitchFamily="2" charset="-79"/>
              </a:rPr>
              <a:t> </a:t>
            </a:r>
            <a:endParaRPr lang="en-US" sz="1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endParaRPr>
          </a:p>
          <a:p>
            <a:pPr lvl="0" algn="l">
              <a:lnSpc>
                <a:spcPct val="150000"/>
              </a:lnSpc>
            </a:pPr>
            <a:endParaRPr lang="ar-SA" sz="2800" dirty="0" smtClean="0">
              <a:solidFill>
                <a:schemeClr val="tx1"/>
              </a:solidFill>
              <a:latin typeface="Cambria" pitchFamily="18" charset="0"/>
              <a:ea typeface="Times New Roman" pitchFamily="18" charset="0"/>
              <a:cs typeface="+mj-cs"/>
            </a:endParaRPr>
          </a:p>
        </p:txBody>
      </p:sp>
      <p:pic>
        <p:nvPicPr>
          <p:cNvPr id="11266" name="Picture 2" descr="C:\Users\stc\Desktop\villa\مجلد جديد ‫(2)‬\prezentation\df 0.png"/>
          <p:cNvPicPr>
            <a:picLocks noChangeAspect="1" noChangeArrowheads="1"/>
          </p:cNvPicPr>
          <p:nvPr/>
        </p:nvPicPr>
        <p:blipFill>
          <a:blip r:embed="rId2"/>
          <a:srcRect/>
          <a:stretch>
            <a:fillRect/>
          </a:stretch>
        </p:blipFill>
        <p:spPr bwMode="auto">
          <a:xfrm>
            <a:off x="2071670" y="2000240"/>
            <a:ext cx="5500727" cy="4857760"/>
          </a:xfrm>
          <a:prstGeom prst="rect">
            <a:avLst/>
          </a:prstGeom>
          <a:noFill/>
        </p:spPr>
      </p:pic>
      <p:pic>
        <p:nvPicPr>
          <p:cNvPr id="11268" name="Picture 4"/>
          <p:cNvPicPr>
            <a:picLocks noChangeAspect="1" noChangeArrowheads="1"/>
          </p:cNvPicPr>
          <p:nvPr/>
        </p:nvPicPr>
        <p:blipFill>
          <a:blip r:embed="rId3"/>
          <a:srcRect/>
          <a:stretch>
            <a:fillRect/>
          </a:stretch>
        </p:blipFill>
        <p:spPr bwMode="auto">
          <a:xfrm>
            <a:off x="2071670" y="1571612"/>
            <a:ext cx="6143636" cy="500065"/>
          </a:xfrm>
          <a:prstGeom prst="rect">
            <a:avLst/>
          </a:prstGeom>
          <a:noFill/>
          <a:ln w="9525">
            <a:noFill/>
            <a:miter lim="800000"/>
            <a:headEnd/>
            <a:tailEnd/>
          </a:ln>
          <a:effectLst/>
        </p:spPr>
      </p:pic>
      <p:pic>
        <p:nvPicPr>
          <p:cNvPr id="11269" name="Picture 5" descr="C:\Users\stc\Desktop\villa\مجلد جديد ‫(2)‬\prezentation\scale.png"/>
          <p:cNvPicPr>
            <a:picLocks noChangeAspect="1" noChangeArrowheads="1"/>
          </p:cNvPicPr>
          <p:nvPr/>
        </p:nvPicPr>
        <p:blipFill>
          <a:blip r:embed="rId4"/>
          <a:srcRect/>
          <a:stretch>
            <a:fillRect/>
          </a:stretch>
        </p:blipFill>
        <p:spPr bwMode="auto">
          <a:xfrm>
            <a:off x="7572396" y="2071678"/>
            <a:ext cx="642911" cy="4786322"/>
          </a:xfrm>
          <a:prstGeom prst="rect">
            <a:avLst/>
          </a:prstGeom>
          <a:noFill/>
        </p:spPr>
      </p:pic>
      <p:sp>
        <p:nvSpPr>
          <p:cNvPr id="7" name="Rectangle 6"/>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5" y="-14290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142985"/>
            <a:ext cx="9144000" cy="5715016"/>
          </a:xfrm>
        </p:spPr>
        <p:txBody>
          <a:bodyPr>
            <a:normAutofit/>
          </a:bodyPr>
          <a:lstStyle/>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Shading</a:t>
            </a:r>
          </a:p>
          <a:p>
            <a:pPr algn="l"/>
            <a:r>
              <a:rPr lang="en-US" sz="2800" b="1" dirty="0" smtClean="0">
                <a:solidFill>
                  <a:schemeClr val="tx2">
                    <a:lumMod val="75000"/>
                  </a:schemeClr>
                </a:solidFill>
                <a:effectLst>
                  <a:outerShdw blurRad="38100" dist="38100" dir="2700000" algn="tl">
                    <a:srgbClr val="000000">
                      <a:alpha val="43137"/>
                    </a:srgbClr>
                  </a:outerShdw>
                </a:effectLst>
              </a:rPr>
              <a:t>We have three types of shading used :</a:t>
            </a:r>
          </a:p>
          <a:p>
            <a:pPr algn="l" rtl="0">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rPr>
              <a:t>Louvers</a:t>
            </a:r>
          </a:p>
        </p:txBody>
      </p:sp>
      <p:pic>
        <p:nvPicPr>
          <p:cNvPr id="13314" name="Picture 2"/>
          <p:cNvPicPr>
            <a:picLocks noChangeAspect="1" noChangeArrowheads="1"/>
          </p:cNvPicPr>
          <p:nvPr/>
        </p:nvPicPr>
        <p:blipFill>
          <a:blip r:embed="rId2"/>
          <a:srcRect/>
          <a:stretch>
            <a:fillRect/>
          </a:stretch>
        </p:blipFill>
        <p:spPr bwMode="auto">
          <a:xfrm>
            <a:off x="1" y="3143248"/>
            <a:ext cx="4143372" cy="3714752"/>
          </a:xfrm>
          <a:prstGeom prst="rect">
            <a:avLst/>
          </a:prstGeom>
          <a:noFill/>
          <a:ln w="9525">
            <a:noFill/>
            <a:miter lim="800000"/>
            <a:headEnd/>
            <a:tailEnd/>
          </a:ln>
          <a:effectLst/>
        </p:spPr>
      </p:pic>
      <p:pic>
        <p:nvPicPr>
          <p:cNvPr id="13315" name="Picture 3"/>
          <p:cNvPicPr>
            <a:picLocks noChangeAspect="1" noChangeArrowheads="1"/>
          </p:cNvPicPr>
          <p:nvPr/>
        </p:nvPicPr>
        <p:blipFill>
          <a:blip r:embed="rId3"/>
          <a:srcRect/>
          <a:stretch>
            <a:fillRect/>
          </a:stretch>
        </p:blipFill>
        <p:spPr bwMode="auto">
          <a:xfrm>
            <a:off x="4214811" y="3143248"/>
            <a:ext cx="4071966" cy="3714752"/>
          </a:xfrm>
          <a:prstGeom prst="rect">
            <a:avLst/>
          </a:prstGeom>
          <a:noFill/>
          <a:ln w="9525">
            <a:noFill/>
            <a:miter lim="800000"/>
            <a:headEnd/>
            <a:tailEnd/>
          </a:ln>
          <a:effectLst/>
        </p:spPr>
      </p:pic>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5" y="-14290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142985"/>
            <a:ext cx="9144000" cy="5715016"/>
          </a:xfrm>
        </p:spPr>
        <p:txBody>
          <a:bodyPr>
            <a:normAutofit/>
          </a:bodyPr>
          <a:lstStyle/>
          <a:p>
            <a:pPr algn="l" rtl="0">
              <a:buFont typeface="Wingdings" pitchFamily="2" charset="2"/>
              <a:buChar char="Ø"/>
            </a:pPr>
            <a:endParaRPr lang="en-US" b="1" dirty="0" smtClean="0">
              <a:solidFill>
                <a:schemeClr val="tx2">
                  <a:lumMod val="75000"/>
                </a:schemeClr>
              </a:solidFill>
              <a:effectLst>
                <a:outerShdw blurRad="38100" dist="38100" dir="2700000" algn="tl">
                  <a:srgbClr val="000000">
                    <a:alpha val="43137"/>
                  </a:srgbClr>
                </a:outerShdw>
              </a:effectLst>
            </a:endParaRPr>
          </a:p>
          <a:p>
            <a:pPr algn="l" rtl="0">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Fixed overhangs  : </a:t>
            </a:r>
          </a:p>
        </p:txBody>
      </p:sp>
      <p:pic>
        <p:nvPicPr>
          <p:cNvPr id="14339" name="Picture 3"/>
          <p:cNvPicPr>
            <a:picLocks noChangeAspect="1" noChangeArrowheads="1"/>
          </p:cNvPicPr>
          <p:nvPr/>
        </p:nvPicPr>
        <p:blipFill>
          <a:blip r:embed="rId2"/>
          <a:srcRect/>
          <a:stretch>
            <a:fillRect/>
          </a:stretch>
        </p:blipFill>
        <p:spPr bwMode="auto">
          <a:xfrm>
            <a:off x="0" y="3143248"/>
            <a:ext cx="4286248" cy="3714752"/>
          </a:xfrm>
          <a:prstGeom prst="rect">
            <a:avLst/>
          </a:prstGeom>
          <a:noFill/>
          <a:ln w="9525">
            <a:noFill/>
            <a:miter lim="800000"/>
            <a:headEnd/>
            <a:tailEnd/>
          </a:ln>
          <a:effectLst/>
        </p:spPr>
      </p:pic>
      <p:pic>
        <p:nvPicPr>
          <p:cNvPr id="14341" name="Picture 5"/>
          <p:cNvPicPr>
            <a:picLocks noChangeAspect="1" noChangeArrowheads="1"/>
          </p:cNvPicPr>
          <p:nvPr/>
        </p:nvPicPr>
        <p:blipFill>
          <a:blip r:embed="rId3"/>
          <a:srcRect/>
          <a:stretch>
            <a:fillRect/>
          </a:stretch>
        </p:blipFill>
        <p:spPr bwMode="auto">
          <a:xfrm>
            <a:off x="4214810" y="3143248"/>
            <a:ext cx="4071966" cy="3714752"/>
          </a:xfrm>
          <a:prstGeom prst="rect">
            <a:avLst/>
          </a:prstGeom>
          <a:noFill/>
          <a:ln w="9525">
            <a:noFill/>
            <a:miter lim="800000"/>
            <a:headEnd/>
            <a:tailEnd/>
          </a:ln>
          <a:effectLst/>
        </p:spPr>
      </p:pic>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5" y="-14290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000108"/>
            <a:ext cx="9144000" cy="5857892"/>
          </a:xfrm>
        </p:spPr>
        <p:txBody>
          <a:bodyPr>
            <a:normAutofit/>
          </a:bodyPr>
          <a:lstStyle/>
          <a:p>
            <a:pPr algn="l" rtl="0">
              <a:buFont typeface="Wingdings" pitchFamily="2" charset="2"/>
              <a:buChar char="Ø"/>
            </a:pPr>
            <a:endParaRPr lang="en-US" b="1" dirty="0" smtClean="0">
              <a:solidFill>
                <a:schemeClr val="tx2">
                  <a:lumMod val="75000"/>
                </a:schemeClr>
              </a:solidFill>
              <a:effectLst>
                <a:outerShdw blurRad="38100" dist="38100" dir="2700000" algn="tl">
                  <a:srgbClr val="000000">
                    <a:alpha val="43137"/>
                  </a:srgbClr>
                </a:outerShdw>
              </a:effectLst>
            </a:endParaRPr>
          </a:p>
          <a:p>
            <a:pPr algn="l" rtl="0">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Trees : </a:t>
            </a:r>
          </a:p>
        </p:txBody>
      </p:sp>
      <p:pic>
        <p:nvPicPr>
          <p:cNvPr id="15362" name="Picture 2"/>
          <p:cNvPicPr>
            <a:picLocks noChangeAspect="1" noChangeArrowheads="1"/>
          </p:cNvPicPr>
          <p:nvPr/>
        </p:nvPicPr>
        <p:blipFill>
          <a:blip r:embed="rId2"/>
          <a:srcRect/>
          <a:stretch>
            <a:fillRect/>
          </a:stretch>
        </p:blipFill>
        <p:spPr bwMode="auto">
          <a:xfrm>
            <a:off x="0" y="3000372"/>
            <a:ext cx="8286776" cy="3857628"/>
          </a:xfrm>
          <a:prstGeom prst="rect">
            <a:avLst/>
          </a:prstGeom>
          <a:noFill/>
          <a:ln w="9525">
            <a:noFill/>
            <a:miter lim="800000"/>
            <a:headEnd/>
            <a:tailEnd/>
          </a:ln>
          <a:effectLst/>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5" y="-14290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000108"/>
            <a:ext cx="9144000" cy="5857892"/>
          </a:xfrm>
        </p:spPr>
        <p:txBody>
          <a:bodyPr>
            <a:normAutofit/>
          </a:bodyPr>
          <a:lstStyle/>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Acoustics Design</a:t>
            </a:r>
          </a:p>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Home Theater design using  </a:t>
            </a:r>
            <a:r>
              <a:rPr lang="en-US" sz="2800" b="1" dirty="0" smtClean="0">
                <a:solidFill>
                  <a:srgbClr val="C00000"/>
                </a:solidFill>
                <a:effectLst>
                  <a:outerShdw blurRad="38100" dist="38100" dir="2700000" algn="tl">
                    <a:srgbClr val="000000">
                      <a:alpha val="43137"/>
                    </a:srgbClr>
                  </a:outerShdw>
                </a:effectLst>
              </a:rPr>
              <a:t>9.1</a:t>
            </a:r>
            <a:r>
              <a:rPr lang="en-US" sz="2800" b="1" dirty="0" smtClean="0">
                <a:solidFill>
                  <a:schemeClr val="tx2">
                    <a:lumMod val="75000"/>
                  </a:schemeClr>
                </a:solidFill>
                <a:effectLst>
                  <a:outerShdw blurRad="38100" dist="38100" dir="2700000" algn="tl">
                    <a:srgbClr val="000000">
                      <a:alpha val="43137"/>
                    </a:srgbClr>
                  </a:outerShdw>
                </a:effectLst>
              </a:rPr>
              <a:t> speakers system</a:t>
            </a:r>
            <a:endParaRPr lang="ar-SA" sz="2800" b="1" dirty="0" smtClean="0">
              <a:solidFill>
                <a:schemeClr val="tx2">
                  <a:lumMod val="75000"/>
                </a:schemeClr>
              </a:solidFill>
              <a:effectLst>
                <a:outerShdw blurRad="38100" dist="38100" dir="2700000" algn="tl">
                  <a:srgbClr val="000000">
                    <a:alpha val="43137"/>
                  </a:srgbClr>
                </a:outerShdw>
              </a:effectLst>
            </a:endParaRPr>
          </a:p>
          <a:p>
            <a:pPr algn="l">
              <a:lnSpc>
                <a:spcPct val="150000"/>
              </a:lnSpc>
            </a:pPr>
            <a:endParaRPr lang="en-US" sz="2800" dirty="0" smtClean="0">
              <a:solidFill>
                <a:schemeClr val="tx1"/>
              </a:solidFill>
            </a:endParaRPr>
          </a:p>
          <a:p>
            <a:pPr algn="l">
              <a:lnSpc>
                <a:spcPct val="150000"/>
              </a:lnSpc>
            </a:pPr>
            <a:r>
              <a:rPr lang="ar-SA" b="1" dirty="0" smtClean="0">
                <a:solidFill>
                  <a:schemeClr val="tx1"/>
                </a:solidFill>
              </a:rPr>
              <a:t> </a:t>
            </a:r>
          </a:p>
          <a:p>
            <a:pPr algn="l">
              <a:lnSpc>
                <a:spcPct val="150000"/>
              </a:lnSpc>
            </a:pPr>
            <a:endParaRPr lang="en-US" dirty="0" smtClean="0">
              <a:solidFill>
                <a:schemeClr val="tx1"/>
              </a:solidFill>
            </a:endParaRPr>
          </a:p>
        </p:txBody>
      </p:sp>
      <p:pic>
        <p:nvPicPr>
          <p:cNvPr id="5" name="صورة 4"/>
          <p:cNvPicPr/>
          <p:nvPr/>
        </p:nvPicPr>
        <p:blipFill>
          <a:blip r:embed="rId2"/>
          <a:srcRect/>
          <a:stretch>
            <a:fillRect/>
          </a:stretch>
        </p:blipFill>
        <p:spPr bwMode="auto">
          <a:xfrm>
            <a:off x="0" y="3286125"/>
            <a:ext cx="4500563" cy="3571876"/>
          </a:xfrm>
          <a:prstGeom prst="rect">
            <a:avLst/>
          </a:prstGeom>
          <a:noFill/>
          <a:ln w="9525">
            <a:noFill/>
            <a:miter lim="800000"/>
            <a:headEnd/>
            <a:tailEnd/>
          </a:ln>
        </p:spPr>
      </p:pic>
      <p:pic>
        <p:nvPicPr>
          <p:cNvPr id="6" name="صورة 5" descr="C:\Users\stc\Desktop\01_HX906TX_500.jpg"/>
          <p:cNvPicPr/>
          <p:nvPr/>
        </p:nvPicPr>
        <p:blipFill>
          <a:blip r:embed="rId3"/>
          <a:srcRect/>
          <a:stretch>
            <a:fillRect/>
          </a:stretch>
        </p:blipFill>
        <p:spPr bwMode="auto">
          <a:xfrm>
            <a:off x="4572000" y="3214686"/>
            <a:ext cx="3714776" cy="3643314"/>
          </a:xfrm>
          <a:prstGeom prst="rect">
            <a:avLst/>
          </a:prstGeom>
          <a:noFill/>
          <a:ln w="9525">
            <a:noFill/>
            <a:miter lim="800000"/>
            <a:headEnd/>
            <a:tailEnd/>
          </a:ln>
        </p:spPr>
      </p:pic>
      <p:sp>
        <p:nvSpPr>
          <p:cNvPr id="7" name="Rectangle 6"/>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5" y="-14290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000108"/>
            <a:ext cx="9144000" cy="5857892"/>
          </a:xfrm>
        </p:spPr>
        <p:txBody>
          <a:bodyPr>
            <a:normAutofit/>
          </a:bodyPr>
          <a:lstStyle/>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Acoustics Design</a:t>
            </a:r>
          </a:p>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STC calculation :</a:t>
            </a:r>
          </a:p>
          <a:p>
            <a:pPr algn="l" rtl="0">
              <a:lnSpc>
                <a:spcPct val="150000"/>
              </a:lnSpc>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rPr>
              <a:t>STC for external wall = </a:t>
            </a:r>
            <a:r>
              <a:rPr lang="en-US" sz="2800" b="1" dirty="0" smtClean="0">
                <a:solidFill>
                  <a:srgbClr val="C00000"/>
                </a:solidFill>
                <a:effectLst>
                  <a:outerShdw blurRad="38100" dist="38100" dir="2700000" algn="tl">
                    <a:srgbClr val="000000">
                      <a:alpha val="43137"/>
                    </a:srgbClr>
                  </a:outerShdw>
                </a:effectLst>
              </a:rPr>
              <a:t>64.7 </a:t>
            </a:r>
            <a:r>
              <a:rPr lang="en-US" sz="2800" b="1" dirty="0" smtClean="0">
                <a:solidFill>
                  <a:schemeClr val="tx2">
                    <a:lumMod val="75000"/>
                  </a:schemeClr>
                </a:solidFill>
                <a:effectLst>
                  <a:outerShdw blurRad="38100" dist="38100" dir="2700000" algn="tl">
                    <a:srgbClr val="000000">
                      <a:alpha val="43137"/>
                    </a:srgbClr>
                  </a:outerShdw>
                </a:effectLst>
              </a:rPr>
              <a:t>db</a:t>
            </a:r>
          </a:p>
          <a:p>
            <a:pPr algn="l" rtl="0">
              <a:lnSpc>
                <a:spcPct val="150000"/>
              </a:lnSpc>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rPr>
              <a:t>STC for partition = </a:t>
            </a:r>
            <a:r>
              <a:rPr lang="en-US" sz="2800" b="1" dirty="0" smtClean="0">
                <a:solidFill>
                  <a:srgbClr val="C00000"/>
                </a:solidFill>
                <a:effectLst>
                  <a:outerShdw blurRad="38100" dist="38100" dir="2700000" algn="tl">
                    <a:srgbClr val="000000">
                      <a:alpha val="43137"/>
                    </a:srgbClr>
                  </a:outerShdw>
                </a:effectLst>
              </a:rPr>
              <a:t>57 </a:t>
            </a:r>
            <a:r>
              <a:rPr lang="en-US" sz="2800" b="1" dirty="0" smtClean="0">
                <a:solidFill>
                  <a:schemeClr val="tx2">
                    <a:lumMod val="75000"/>
                  </a:schemeClr>
                </a:solidFill>
                <a:effectLst>
                  <a:outerShdw blurRad="38100" dist="38100" dir="2700000" algn="tl">
                    <a:srgbClr val="000000">
                      <a:alpha val="43137"/>
                    </a:srgbClr>
                  </a:outerShdw>
                </a:effectLst>
              </a:rPr>
              <a:t>db</a:t>
            </a:r>
          </a:p>
          <a:p>
            <a:pPr algn="l" rtl="0">
              <a:lnSpc>
                <a:spcPct val="150000"/>
              </a:lnSpc>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rPr>
              <a:t>STC for Internal Ceiling = </a:t>
            </a:r>
            <a:r>
              <a:rPr lang="en-US" sz="2800" b="1" dirty="0" smtClean="0">
                <a:solidFill>
                  <a:srgbClr val="C00000"/>
                </a:solidFill>
                <a:effectLst>
                  <a:outerShdw blurRad="38100" dist="38100" dir="2700000" algn="tl">
                    <a:srgbClr val="000000">
                      <a:alpha val="43137"/>
                    </a:srgbClr>
                  </a:outerShdw>
                </a:effectLst>
              </a:rPr>
              <a:t>55</a:t>
            </a:r>
            <a:r>
              <a:rPr lang="en-US" sz="2800" b="1" dirty="0" smtClean="0">
                <a:solidFill>
                  <a:schemeClr val="tx2">
                    <a:lumMod val="75000"/>
                  </a:schemeClr>
                </a:solidFill>
                <a:effectLst>
                  <a:outerShdw blurRad="38100" dist="38100" dir="2700000" algn="tl">
                    <a:srgbClr val="000000">
                      <a:alpha val="43137"/>
                    </a:srgbClr>
                  </a:outerShdw>
                </a:effectLst>
              </a:rPr>
              <a:t> db</a:t>
            </a:r>
          </a:p>
          <a:p>
            <a:pPr algn="l" rtl="0">
              <a:lnSpc>
                <a:spcPct val="150000"/>
              </a:lnSpc>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rPr>
              <a:t>STC for external roof = </a:t>
            </a:r>
            <a:r>
              <a:rPr lang="en-US" sz="2800" b="1" dirty="0" smtClean="0">
                <a:solidFill>
                  <a:srgbClr val="C00000"/>
                </a:solidFill>
                <a:effectLst>
                  <a:outerShdw blurRad="38100" dist="38100" dir="2700000" algn="tl">
                    <a:srgbClr val="000000">
                      <a:alpha val="43137"/>
                    </a:srgbClr>
                  </a:outerShdw>
                </a:effectLst>
              </a:rPr>
              <a:t>55 </a:t>
            </a:r>
            <a:r>
              <a:rPr lang="en-US" sz="2800" b="1" dirty="0" smtClean="0">
                <a:solidFill>
                  <a:schemeClr val="tx2">
                    <a:lumMod val="75000"/>
                  </a:schemeClr>
                </a:solidFill>
                <a:effectLst>
                  <a:outerShdw blurRad="38100" dist="38100" dir="2700000" algn="tl">
                    <a:srgbClr val="000000">
                      <a:alpha val="43137"/>
                    </a:srgbClr>
                  </a:outerShdw>
                </a:effectLst>
              </a:rPr>
              <a:t>db</a:t>
            </a:r>
          </a:p>
          <a:p>
            <a:pPr algn="l">
              <a:lnSpc>
                <a:spcPct val="150000"/>
              </a:lnSpc>
            </a:pPr>
            <a:r>
              <a:rPr lang="ar-SA" sz="2800" b="1" dirty="0" smtClean="0">
                <a:solidFill>
                  <a:schemeClr val="tx2">
                    <a:lumMod val="75000"/>
                  </a:schemeClr>
                </a:solidFill>
                <a:effectLst>
                  <a:outerShdw blurRad="38100" dist="38100" dir="2700000" algn="tl">
                    <a:srgbClr val="000000">
                      <a:alpha val="43137"/>
                    </a:srgbClr>
                  </a:outerShdw>
                </a:effectLst>
              </a:rPr>
              <a:t> </a:t>
            </a:r>
          </a:p>
          <a:p>
            <a:pPr algn="l">
              <a:lnSpc>
                <a:spcPct val="150000"/>
              </a:lnSpc>
            </a:pPr>
            <a:endParaRPr lang="en-US" sz="2800" b="1" dirty="0" smtClean="0">
              <a:solidFill>
                <a:schemeClr val="tx2">
                  <a:lumMod val="75000"/>
                </a:schemeClr>
              </a:solidFill>
              <a:effectLst>
                <a:outerShdw blurRad="38100" dist="38100" dir="2700000" algn="tl">
                  <a:srgbClr val="000000">
                    <a:alpha val="43137"/>
                  </a:srgbClr>
                </a:outerShdw>
              </a:effectLst>
            </a:endParaRPr>
          </a:p>
        </p:txBody>
      </p:sp>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5" y="-142900"/>
            <a:ext cx="7772400" cy="1357298"/>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Environmental</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Aspect</a:t>
            </a:r>
            <a:endParaRPr lang="ar-SA" sz="3600" dirty="0">
              <a:solidFill>
                <a:schemeClr val="tx2">
                  <a:lumMod val="75000"/>
                </a:schemeClr>
              </a:solidFill>
            </a:endParaRPr>
          </a:p>
        </p:txBody>
      </p:sp>
      <p:sp>
        <p:nvSpPr>
          <p:cNvPr id="3" name="عنوان فرعي 2"/>
          <p:cNvSpPr>
            <a:spLocks noGrp="1"/>
          </p:cNvSpPr>
          <p:nvPr>
            <p:ph type="subTitle" idx="1"/>
          </p:nvPr>
        </p:nvSpPr>
        <p:spPr>
          <a:xfrm>
            <a:off x="0" y="1000108"/>
            <a:ext cx="9144000" cy="5857892"/>
          </a:xfrm>
        </p:spPr>
        <p:txBody>
          <a:bodyPr>
            <a:normAutofit/>
          </a:bodyPr>
          <a:lstStyle/>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Acoustics Design</a:t>
            </a:r>
          </a:p>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In case of the theater is fully occupied. </a:t>
            </a:r>
          </a:p>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reverberation time = </a:t>
            </a:r>
            <a:r>
              <a:rPr lang="en-US" sz="2800" b="1" dirty="0" smtClean="0">
                <a:solidFill>
                  <a:srgbClr val="C00000"/>
                </a:solidFill>
                <a:effectLst>
                  <a:outerShdw blurRad="38100" dist="38100" dir="2700000" algn="tl">
                    <a:srgbClr val="000000">
                      <a:alpha val="43137"/>
                    </a:srgbClr>
                  </a:outerShdw>
                </a:effectLst>
              </a:rPr>
              <a:t>1.12</a:t>
            </a:r>
            <a:r>
              <a:rPr lang="en-US" sz="2800" b="1" dirty="0" smtClean="0">
                <a:solidFill>
                  <a:schemeClr val="tx2">
                    <a:lumMod val="75000"/>
                  </a:schemeClr>
                </a:solidFill>
                <a:effectLst>
                  <a:outerShdw blurRad="38100" dist="38100" dir="2700000" algn="tl">
                    <a:srgbClr val="000000">
                      <a:alpha val="43137"/>
                    </a:srgbClr>
                  </a:outerShdw>
                </a:effectLst>
              </a:rPr>
              <a:t> second.</a:t>
            </a:r>
          </a:p>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Critical distance = </a:t>
            </a:r>
            <a:r>
              <a:rPr lang="en-US" sz="2800" b="1" dirty="0" smtClean="0">
                <a:solidFill>
                  <a:srgbClr val="C00000"/>
                </a:solidFill>
                <a:effectLst>
                  <a:outerShdw blurRad="38100" dist="38100" dir="2700000" algn="tl">
                    <a:srgbClr val="000000">
                      <a:alpha val="43137"/>
                    </a:srgbClr>
                  </a:outerShdw>
                </a:effectLst>
              </a:rPr>
              <a:t>1.12</a:t>
            </a:r>
            <a:r>
              <a:rPr lang="en-US" sz="2800" b="1" dirty="0" smtClean="0">
                <a:solidFill>
                  <a:schemeClr val="tx2">
                    <a:lumMod val="75000"/>
                  </a:schemeClr>
                </a:solidFill>
                <a:effectLst>
                  <a:outerShdw blurRad="38100" dist="38100" dir="2700000" algn="tl">
                    <a:srgbClr val="000000">
                      <a:alpha val="43137"/>
                    </a:srgbClr>
                  </a:outerShdw>
                </a:effectLst>
              </a:rPr>
              <a:t> second.</a:t>
            </a:r>
          </a:p>
          <a:p>
            <a:pPr algn="l"/>
            <a:r>
              <a:rPr lang="ar-SA" sz="2800" b="1" dirty="0" smtClean="0">
                <a:solidFill>
                  <a:schemeClr val="tx2">
                    <a:lumMod val="75000"/>
                  </a:schemeClr>
                </a:solidFill>
                <a:effectLst>
                  <a:outerShdw blurRad="38100" dist="38100" dir="2700000" algn="tl">
                    <a:srgbClr val="000000">
                      <a:alpha val="43137"/>
                    </a:srgbClr>
                  </a:outerShdw>
                </a:effectLst>
              </a:rPr>
              <a:t> </a:t>
            </a:r>
            <a:r>
              <a:rPr lang="en-US" sz="2800" b="1" dirty="0" smtClean="0">
                <a:solidFill>
                  <a:schemeClr val="tx2">
                    <a:lumMod val="75000"/>
                  </a:schemeClr>
                </a:solidFill>
                <a:effectLst>
                  <a:outerShdw blurRad="38100" dist="38100" dir="2700000" algn="tl">
                    <a:srgbClr val="000000">
                      <a:alpha val="43137"/>
                    </a:srgbClr>
                  </a:outerShdw>
                </a:effectLst>
              </a:rPr>
              <a:t>SPL at </a:t>
            </a:r>
            <a:r>
              <a:rPr lang="en-US" sz="2800" b="1" dirty="0" smtClean="0">
                <a:solidFill>
                  <a:srgbClr val="C00000"/>
                </a:solidFill>
                <a:effectLst>
                  <a:outerShdw blurRad="38100" dist="38100" dir="2700000" algn="tl">
                    <a:srgbClr val="000000">
                      <a:alpha val="43137"/>
                    </a:srgbClr>
                  </a:outerShdw>
                </a:effectLst>
              </a:rPr>
              <a:t>6.35</a:t>
            </a:r>
            <a:r>
              <a:rPr lang="en-US" sz="2800" b="1" dirty="0" smtClean="0">
                <a:solidFill>
                  <a:schemeClr val="tx2">
                    <a:lumMod val="75000"/>
                  </a:schemeClr>
                </a:solidFill>
                <a:effectLst>
                  <a:outerShdw blurRad="38100" dist="38100" dir="2700000" algn="tl">
                    <a:srgbClr val="000000">
                      <a:alpha val="43137"/>
                    </a:srgbClr>
                  </a:outerShdw>
                </a:effectLst>
              </a:rPr>
              <a:t> = </a:t>
            </a:r>
            <a:r>
              <a:rPr lang="en-US" sz="2800" b="1" dirty="0" smtClean="0">
                <a:solidFill>
                  <a:srgbClr val="C00000"/>
                </a:solidFill>
                <a:effectLst>
                  <a:outerShdw blurRad="38100" dist="38100" dir="2700000" algn="tl">
                    <a:srgbClr val="000000">
                      <a:alpha val="43137"/>
                    </a:srgbClr>
                  </a:outerShdw>
                </a:effectLst>
              </a:rPr>
              <a:t>76.1</a:t>
            </a:r>
            <a:r>
              <a:rPr lang="en-US" sz="2800" b="1" dirty="0" smtClean="0">
                <a:solidFill>
                  <a:schemeClr val="tx2">
                    <a:lumMod val="75000"/>
                  </a:schemeClr>
                </a:solidFill>
                <a:effectLst>
                  <a:outerShdw blurRad="38100" dist="38100" dir="2700000" algn="tl">
                    <a:srgbClr val="000000">
                      <a:alpha val="43137"/>
                    </a:srgbClr>
                  </a:outerShdw>
                </a:effectLst>
              </a:rPr>
              <a:t> db.</a:t>
            </a:r>
          </a:p>
          <a:p>
            <a:pPr algn="l">
              <a:lnSpc>
                <a:spcPct val="150000"/>
              </a:lnSpc>
            </a:pPr>
            <a:r>
              <a:rPr lang="en-US" sz="2800" b="1" dirty="0" smtClean="0">
                <a:solidFill>
                  <a:schemeClr val="tx2">
                    <a:lumMod val="75000"/>
                  </a:schemeClr>
                </a:solidFill>
                <a:effectLst>
                  <a:outerShdw blurRad="38100" dist="38100" dir="2700000" algn="tl">
                    <a:srgbClr val="000000">
                      <a:alpha val="43137"/>
                    </a:srgbClr>
                  </a:outerShdw>
                </a:effectLst>
              </a:rPr>
              <a:t>S/N = </a:t>
            </a:r>
            <a:r>
              <a:rPr lang="en-US" sz="2800" b="1" dirty="0" smtClean="0">
                <a:solidFill>
                  <a:srgbClr val="C00000"/>
                </a:solidFill>
                <a:effectLst>
                  <a:outerShdw blurRad="38100" dist="38100" dir="2700000" algn="tl">
                    <a:srgbClr val="000000">
                      <a:alpha val="43137"/>
                    </a:srgbClr>
                  </a:outerShdw>
                </a:effectLst>
              </a:rPr>
              <a:t>41.1</a:t>
            </a:r>
            <a:r>
              <a:rPr lang="en-US" sz="2800" b="1" dirty="0" smtClean="0">
                <a:solidFill>
                  <a:schemeClr val="tx2">
                    <a:lumMod val="75000"/>
                  </a:schemeClr>
                </a:solidFill>
                <a:effectLst>
                  <a:outerShdw blurRad="38100" dist="38100" dir="2700000" algn="tl">
                    <a:srgbClr val="000000">
                      <a:alpha val="43137"/>
                    </a:srgbClr>
                  </a:outerShdw>
                </a:effectLst>
              </a:rPr>
              <a:t> db.</a:t>
            </a:r>
          </a:p>
          <a:p>
            <a:pPr algn="l">
              <a:lnSpc>
                <a:spcPct val="150000"/>
              </a:lnSpc>
            </a:pPr>
            <a:endParaRPr lang="en-US" sz="2800" b="1" dirty="0" smtClean="0">
              <a:solidFill>
                <a:schemeClr val="tx2">
                  <a:lumMod val="75000"/>
                </a:schemeClr>
              </a:solidFill>
              <a:effectLst>
                <a:outerShdw blurRad="38100" dist="38100" dir="2700000" algn="tl">
                  <a:srgbClr val="000000">
                    <a:alpha val="43137"/>
                  </a:srgbClr>
                </a:outerShdw>
              </a:effectLst>
            </a:endParaRPr>
          </a:p>
          <a:p>
            <a:pPr algn="l">
              <a:lnSpc>
                <a:spcPct val="150000"/>
              </a:lnSpc>
            </a:pPr>
            <a:r>
              <a:rPr lang="ar-SA" sz="2800" b="1" dirty="0" smtClean="0">
                <a:solidFill>
                  <a:schemeClr val="tx2">
                    <a:lumMod val="75000"/>
                  </a:schemeClr>
                </a:solidFill>
                <a:effectLst>
                  <a:outerShdw blurRad="38100" dist="38100" dir="2700000" algn="tl">
                    <a:srgbClr val="000000">
                      <a:alpha val="43137"/>
                    </a:srgbClr>
                  </a:outerShdw>
                </a:effectLst>
              </a:rPr>
              <a:t> </a:t>
            </a:r>
          </a:p>
          <a:p>
            <a:pPr algn="l">
              <a:lnSpc>
                <a:spcPct val="150000"/>
              </a:lnSpc>
            </a:pPr>
            <a:endParaRPr lang="en-US" sz="2800" b="1" dirty="0" smtClean="0">
              <a:solidFill>
                <a:schemeClr val="tx2">
                  <a:lumMod val="75000"/>
                </a:schemeClr>
              </a:solidFill>
              <a:effectLst>
                <a:outerShdw blurRad="38100" dist="38100" dir="2700000" algn="tl">
                  <a:srgbClr val="000000">
                    <a:alpha val="43137"/>
                  </a:srgbClr>
                </a:outerShdw>
              </a:effectLst>
            </a:endParaRPr>
          </a:p>
        </p:txBody>
      </p:sp>
      <p:sp>
        <p:nvSpPr>
          <p:cNvPr id="16386" name="Rectangle 2"/>
          <p:cNvSpPr>
            <a:spLocks noChangeArrowheads="1"/>
          </p:cNvSpPr>
          <p:nvPr/>
        </p:nvSpPr>
        <p:spPr bwMode="auto">
          <a:xfrm>
            <a:off x="895927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6388" name="Rectangle 4"/>
          <p:cNvSpPr>
            <a:spLocks noChangeArrowheads="1"/>
          </p:cNvSpPr>
          <p:nvPr/>
        </p:nvSpPr>
        <p:spPr bwMode="auto">
          <a:xfrm>
            <a:off x="895927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6389" name="Picture 5"/>
          <p:cNvPicPr>
            <a:picLocks noChangeAspect="1" noChangeArrowheads="1"/>
          </p:cNvPicPr>
          <p:nvPr/>
        </p:nvPicPr>
        <p:blipFill>
          <a:blip r:embed="rId2"/>
          <a:srcRect/>
          <a:stretch>
            <a:fillRect/>
          </a:stretch>
        </p:blipFill>
        <p:spPr bwMode="auto">
          <a:xfrm>
            <a:off x="5072066" y="2500306"/>
            <a:ext cx="3071835" cy="4357694"/>
          </a:xfrm>
          <a:prstGeom prst="rect">
            <a:avLst/>
          </a:prstGeom>
          <a:noFill/>
          <a:ln w="9525">
            <a:noFill/>
            <a:miter lim="800000"/>
            <a:headEnd/>
            <a:tailEnd/>
          </a:ln>
          <a:effectLst/>
        </p:spPr>
      </p:pic>
      <p:sp>
        <p:nvSpPr>
          <p:cNvPr id="7" name="Rectangle 6"/>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4000" b="1" dirty="0" smtClean="0">
                <a:solidFill>
                  <a:schemeClr val="tx2">
                    <a:lumMod val="75000"/>
                  </a:schemeClr>
                </a:solidFill>
                <a:effectLst>
                  <a:outerShdw blurRad="38100" dist="38100" dir="2700000" algn="tl">
                    <a:srgbClr val="000000">
                      <a:alpha val="43137"/>
                    </a:srgbClr>
                  </a:outerShdw>
                </a:effectLst>
              </a:rPr>
              <a:t>overview</a:t>
            </a:r>
            <a:endParaRPr lang="ar-SA" sz="4000" b="1" dirty="0">
              <a:solidFill>
                <a:schemeClr val="tx2">
                  <a:lumMod val="75000"/>
                </a:schemeClr>
              </a:solidFill>
              <a:effectLst>
                <a:outerShdw blurRad="38100" dist="38100" dir="2700000" algn="tl">
                  <a:srgbClr val="000000">
                    <a:alpha val="43137"/>
                  </a:srgbClr>
                </a:outerShdw>
              </a:effectLst>
            </a:endParaRPr>
          </a:p>
        </p:txBody>
      </p:sp>
      <p:sp>
        <p:nvSpPr>
          <p:cNvPr id="37" name="Content Placeholder 36"/>
          <p:cNvSpPr>
            <a:spLocks noGrp="1"/>
          </p:cNvSpPr>
          <p:nvPr>
            <p:ph idx="1"/>
          </p:nvPr>
        </p:nvSpPr>
        <p:spPr/>
        <p:txBody>
          <a:bodyPr>
            <a:normAutofit/>
          </a:bodyPr>
          <a:lstStyle/>
          <a:p>
            <a:pPr algn="l" rtl="0">
              <a:buFont typeface="Wingdings" pitchFamily="2" charset="2"/>
              <a:buChar char="Ø"/>
            </a:pPr>
            <a:endParaRPr lang="en-US" sz="2800" b="1" dirty="0" smtClean="0">
              <a:solidFill>
                <a:schemeClr val="tx2">
                  <a:lumMod val="75000"/>
                </a:schemeClr>
              </a:solidFill>
              <a:effectLst>
                <a:outerShdw blurRad="38100" dist="38100" dir="2700000" algn="tl">
                  <a:srgbClr val="000000">
                    <a:alpha val="43137"/>
                  </a:srgbClr>
                </a:outerShdw>
              </a:effectLst>
            </a:endParaRPr>
          </a:p>
          <a:p>
            <a:pPr algn="l" rtl="0">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Architectural </a:t>
            </a:r>
            <a:r>
              <a:rPr lang="en-US" sz="28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design </a:t>
            </a:r>
          </a:p>
          <a:p>
            <a:pPr algn="l" rtl="0">
              <a:buFont typeface="Wingdings" pitchFamily="2" charset="2"/>
              <a:buChar char="Ø"/>
            </a:pPr>
            <a:r>
              <a:rPr lang="en-US" sz="28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Environmental design</a:t>
            </a:r>
          </a:p>
          <a:p>
            <a:pPr algn="l" rtl="0">
              <a:buFont typeface="Wingdings" pitchFamily="2" charset="2"/>
              <a:buChar char="Ø"/>
            </a:pPr>
            <a:r>
              <a:rPr lang="en-US" sz="28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Structural design</a:t>
            </a:r>
          </a:p>
          <a:p>
            <a:pPr algn="l" rtl="0">
              <a:buFont typeface="Wingdings" pitchFamily="2" charset="2"/>
              <a:buChar char="Ø"/>
            </a:pPr>
            <a:r>
              <a:rPr lang="en-US" sz="28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Electrical design</a:t>
            </a:r>
          </a:p>
          <a:p>
            <a:pPr algn="l" rtl="0">
              <a:buFont typeface="Wingdings" pitchFamily="2" charset="2"/>
              <a:buChar char="Ø"/>
            </a:pPr>
            <a:r>
              <a:rPr lang="en-US" sz="28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Mechanical design</a:t>
            </a:r>
          </a:p>
          <a:p>
            <a:pPr algn="l" rtl="0">
              <a:buFont typeface="Wingdings" pitchFamily="2" charset="2"/>
              <a:buChar char="Ø"/>
            </a:pPr>
            <a:r>
              <a:rPr lang="en-US" sz="28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Safety design and cost estimation </a:t>
            </a:r>
            <a:endParaRPr lang="ar-SA" sz="2800" b="1" dirty="0">
              <a:solidFill>
                <a:schemeClr val="tx2">
                  <a:lumMod val="75000"/>
                </a:schemeClr>
              </a:solidFill>
              <a:effectLst>
                <a:outerShdw blurRad="38100" dist="38100" dir="2700000" algn="tl">
                  <a:srgbClr val="000000">
                    <a:alpha val="43137"/>
                  </a:srgbClr>
                </a:outerShdw>
              </a:effectLst>
              <a:latin typeface="Aharoni" pitchFamily="2" charset="-79"/>
            </a:endParaRPr>
          </a:p>
        </p:txBody>
      </p:sp>
      <p:sp>
        <p:nvSpPr>
          <p:cNvPr id="38" name="Rectangle 37"/>
          <p:cNvSpPr/>
          <p:nvPr/>
        </p:nvSpPr>
        <p:spPr>
          <a:xfrm>
            <a:off x="8286776" y="0"/>
            <a:ext cx="857224" cy="6858000"/>
          </a:xfrm>
          <a:prstGeom prst="rect">
            <a:avLst/>
          </a:prstGeom>
          <a:solidFill>
            <a:schemeClr val="tx2">
              <a:lumMod val="20000"/>
              <a:lumOff val="8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عنوان فرعي 12"/>
          <p:cNvSpPr>
            <a:spLocks noGrp="1"/>
          </p:cNvSpPr>
          <p:nvPr>
            <p:ph type="subTitle" idx="1"/>
          </p:nvPr>
        </p:nvSpPr>
        <p:spPr>
          <a:xfrm>
            <a:off x="213831" y="1230086"/>
            <a:ext cx="5599341" cy="1071570"/>
          </a:xfrm>
        </p:spPr>
        <p:txBody>
          <a:bodyPr>
            <a:normAutofit/>
          </a:bodyPr>
          <a:lstStyle/>
          <a:p>
            <a:pPr algn="l"/>
            <a:r>
              <a:rPr lang="en-US" sz="24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The structural design was made by </a:t>
            </a:r>
            <a:r>
              <a:rPr lang="en-US" sz="2400" b="1" dirty="0" smtClean="0">
                <a:solidFill>
                  <a:srgbClr val="C00000"/>
                </a:solidFill>
                <a:effectLst>
                  <a:outerShdw blurRad="38100" dist="38100" dir="2700000" algn="tl">
                    <a:srgbClr val="000000">
                      <a:alpha val="43137"/>
                    </a:srgbClr>
                  </a:outerShdw>
                </a:effectLst>
                <a:latin typeface="Aharoni" pitchFamily="2" charset="-79"/>
                <a:cs typeface="Aharoni" pitchFamily="2" charset="-79"/>
              </a:rPr>
              <a:t>SAP</a:t>
            </a:r>
            <a:r>
              <a:rPr lang="en-US" sz="24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program </a:t>
            </a:r>
          </a:p>
          <a:p>
            <a:endParaRPr lang="en-US" dirty="0"/>
          </a:p>
        </p:txBody>
      </p:sp>
      <p:sp>
        <p:nvSpPr>
          <p:cNvPr id="8"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pic>
        <p:nvPicPr>
          <p:cNvPr id="15" name="Picture 14"/>
          <p:cNvPicPr/>
          <p:nvPr/>
        </p:nvPicPr>
        <p:blipFill>
          <a:blip r:embed="rId2">
            <a:extLst>
              <a:ext uri="{28A0092B-C50C-407E-A947-70E740481C1C}">
                <a14:useLocalDpi xmlns="" xmlns:a14="http://schemas.microsoft.com/office/drawing/2010/main" val="0"/>
              </a:ext>
            </a:extLst>
          </a:blip>
          <a:srcRect/>
          <a:stretch>
            <a:fillRect/>
          </a:stretch>
        </p:blipFill>
        <p:spPr bwMode="auto">
          <a:xfrm>
            <a:off x="1357290" y="2071678"/>
            <a:ext cx="6639882" cy="4084158"/>
          </a:xfrm>
          <a:prstGeom prst="rect">
            <a:avLst/>
          </a:prstGeom>
          <a:noFill/>
          <a:ln>
            <a:noFill/>
          </a:ln>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extLst>
      <p:ext uri="{BB962C8B-B14F-4D97-AF65-F5344CB8AC3E}">
        <p14:creationId xmlns="" xmlns:p14="http://schemas.microsoft.com/office/powerpoint/2010/main" val="31474323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577268701"/>
              </p:ext>
            </p:extLst>
          </p:nvPr>
        </p:nvGraphicFramePr>
        <p:xfrm>
          <a:off x="214282" y="857232"/>
          <a:ext cx="7841485" cy="5571292"/>
        </p:xfrm>
        <a:graphic>
          <a:graphicData uri="http://schemas.openxmlformats.org/drawingml/2006/table">
            <a:tbl>
              <a:tblPr firstRow="1" bandRow="1">
                <a:tableStyleId>{073A0DAA-6AF3-43AB-8588-CEC1D06C72B9}</a:tableStyleId>
              </a:tblPr>
              <a:tblGrid>
                <a:gridCol w="1788409"/>
                <a:gridCol w="4402238"/>
                <a:gridCol w="1650838"/>
              </a:tblGrid>
              <a:tr h="603129">
                <a:tc>
                  <a:txBody>
                    <a:bodyPr/>
                    <a:lstStyle/>
                    <a:p>
                      <a:r>
                        <a:rPr lang="en-US" dirty="0" smtClean="0"/>
                        <a:t>Checks</a:t>
                      </a:r>
                      <a:endParaRPr lang="en-US" dirty="0"/>
                    </a:p>
                  </a:txBody>
                  <a:tcPr/>
                </a:tc>
                <a:tc>
                  <a:txBody>
                    <a:bodyPr/>
                    <a:lstStyle/>
                    <a:p>
                      <a:pPr algn="ctr"/>
                      <a:r>
                        <a:rPr lang="en-US" baseline="0" dirty="0" smtClean="0"/>
                        <a:t> Sap</a:t>
                      </a:r>
                      <a:endParaRPr lang="en-US" dirty="0"/>
                    </a:p>
                  </a:txBody>
                  <a:tcPr/>
                </a:tc>
                <a:tc>
                  <a:txBody>
                    <a:bodyPr/>
                    <a:lstStyle/>
                    <a:p>
                      <a:r>
                        <a:rPr lang="en-US" dirty="0" smtClean="0"/>
                        <a:t>%Errors</a:t>
                      </a:r>
                      <a:r>
                        <a:rPr lang="en-US" baseline="0" dirty="0" smtClean="0"/>
                        <a:t> </a:t>
                      </a:r>
                      <a:endParaRPr lang="en-US" dirty="0"/>
                    </a:p>
                  </a:txBody>
                  <a:tcPr/>
                </a:tc>
              </a:tr>
              <a:tr h="13423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effectLst>
                            <a:outerShdw blurRad="38100" dist="38100" dir="2700000" algn="tl">
                              <a:srgbClr val="000000">
                                <a:alpha val="43137"/>
                              </a:srgbClr>
                            </a:outerShdw>
                          </a:effectLst>
                        </a:rPr>
                        <a:t>Compatibility </a:t>
                      </a:r>
                    </a:p>
                    <a:p>
                      <a:endParaRPr lang="en-US" dirty="0"/>
                    </a:p>
                  </a:txBody>
                  <a:tcPr/>
                </a:tc>
                <a:tc>
                  <a:txBody>
                    <a:bodyPr/>
                    <a:lstStyle/>
                    <a:p>
                      <a:endParaRPr lang="en-US" dirty="0"/>
                    </a:p>
                  </a:txBody>
                  <a:tcPr/>
                </a:tc>
                <a:tc>
                  <a:txBody>
                    <a:bodyPr/>
                    <a:lstStyle/>
                    <a:p>
                      <a:r>
                        <a:rPr lang="en-US" sz="1600" b="1" dirty="0" smtClean="0">
                          <a:effectLst>
                            <a:outerShdw blurRad="38100" dist="38100" dir="2700000" algn="tl">
                              <a:srgbClr val="000000">
                                <a:alpha val="43137"/>
                              </a:srgbClr>
                            </a:outerShdw>
                          </a:effectLst>
                        </a:rPr>
                        <a:t>No</a:t>
                      </a:r>
                      <a:r>
                        <a:rPr lang="en-US" sz="1600" b="1" baseline="0" dirty="0" smtClean="0">
                          <a:effectLst>
                            <a:outerShdw blurRad="38100" dist="38100" dir="2700000" algn="tl">
                              <a:srgbClr val="000000">
                                <a:alpha val="43137"/>
                              </a:srgbClr>
                            </a:outerShdw>
                          </a:effectLst>
                        </a:rPr>
                        <a:t> time is larger than </a:t>
                      </a:r>
                      <a:r>
                        <a:rPr lang="en-US" sz="1600" b="1" baseline="0" dirty="0" smtClean="0">
                          <a:solidFill>
                            <a:srgbClr val="C00000"/>
                          </a:solidFill>
                          <a:effectLst>
                            <a:outerShdw blurRad="38100" dist="38100" dir="2700000" algn="tl">
                              <a:srgbClr val="000000">
                                <a:alpha val="43137"/>
                              </a:srgbClr>
                            </a:outerShdw>
                          </a:effectLst>
                        </a:rPr>
                        <a:t>1</a:t>
                      </a:r>
                      <a:r>
                        <a:rPr lang="en-US" sz="1600" b="1" baseline="0" dirty="0" smtClean="0">
                          <a:effectLst>
                            <a:outerShdw blurRad="38100" dist="38100" dir="2700000" algn="tl">
                              <a:srgbClr val="000000">
                                <a:alpha val="43137"/>
                              </a:srgbClr>
                            </a:outerShdw>
                          </a:effectLst>
                        </a:rPr>
                        <a:t> </a:t>
                      </a:r>
                      <a:r>
                        <a:rPr lang="en-US" sz="1600" b="1" baseline="0" dirty="0" smtClean="0">
                          <a:effectLst>
                            <a:outerShdw blurRad="38100" dist="38100" dir="2700000" algn="tl">
                              <a:srgbClr val="000000">
                                <a:alpha val="43137"/>
                              </a:srgbClr>
                            </a:outerShdw>
                          </a:effectLst>
                          <a:sym typeface="Wingdings" panose="05000000000000000000" pitchFamily="2" charset="2"/>
                        </a:rPr>
                        <a:t></a:t>
                      </a:r>
                      <a:r>
                        <a:rPr lang="en-US" sz="1600" b="1" baseline="0" dirty="0" smtClean="0">
                          <a:effectLst>
                            <a:outerShdw blurRad="38100" dist="38100" dir="2700000" algn="tl">
                              <a:srgbClr val="000000">
                                <a:alpha val="43137"/>
                              </a:srgbClr>
                            </a:outerShdw>
                          </a:effectLst>
                        </a:rPr>
                        <a:t>Ok</a:t>
                      </a:r>
                      <a:endParaRPr lang="en-US" sz="1600" b="1" dirty="0">
                        <a:effectLst>
                          <a:outerShdw blurRad="38100" dist="38100" dir="2700000" algn="tl">
                            <a:srgbClr val="000000">
                              <a:alpha val="43137"/>
                            </a:srgbClr>
                          </a:outerShdw>
                        </a:effectLst>
                      </a:endParaRPr>
                    </a:p>
                  </a:txBody>
                  <a:tcPr/>
                </a:tc>
              </a:tr>
              <a:tr h="11162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effectLst>
                            <a:outerShdw blurRad="38100" dist="38100" dir="2700000" algn="tl">
                              <a:srgbClr val="000000">
                                <a:alpha val="43137"/>
                              </a:srgbClr>
                            </a:outerShdw>
                          </a:effectLst>
                        </a:rPr>
                        <a:t>Equilibrium</a:t>
                      </a:r>
                    </a:p>
                    <a:p>
                      <a:endParaRPr lang="en-US" dirty="0"/>
                    </a:p>
                  </a:txBody>
                  <a:tcPr/>
                </a:tc>
                <a:tc>
                  <a:txBody>
                    <a:bodyPr/>
                    <a:lstStyle/>
                    <a:p>
                      <a:endParaRPr lang="en-US" dirty="0"/>
                    </a:p>
                  </a:txBody>
                  <a:tcPr/>
                </a:tc>
                <a:tc>
                  <a:txBody>
                    <a:bodyPr/>
                    <a:lstStyle/>
                    <a:p>
                      <a:r>
                        <a:rPr lang="en-US" sz="1800" b="1" kern="1200" dirty="0" smtClean="0">
                          <a:solidFill>
                            <a:schemeClr val="dk1"/>
                          </a:solidFill>
                          <a:effectLst>
                            <a:outerShdw blurRad="38100" dist="38100" dir="2700000" algn="tl">
                              <a:srgbClr val="000000">
                                <a:alpha val="43137"/>
                              </a:srgbClr>
                            </a:outerShdw>
                          </a:effectLst>
                          <a:latin typeface="+mn-lt"/>
                          <a:ea typeface="+mn-ea"/>
                          <a:cs typeface="+mn-cs"/>
                        </a:rPr>
                        <a:t>&lt; </a:t>
                      </a:r>
                      <a:r>
                        <a:rPr lang="en-US" sz="1800" b="1" kern="1200" dirty="0" smtClean="0">
                          <a:solidFill>
                            <a:srgbClr val="C00000"/>
                          </a:solidFill>
                          <a:effectLst>
                            <a:outerShdw blurRad="38100" dist="38100" dir="2700000" algn="tl">
                              <a:srgbClr val="000000">
                                <a:alpha val="43137"/>
                              </a:srgbClr>
                            </a:outerShdw>
                          </a:effectLst>
                          <a:latin typeface="+mn-lt"/>
                          <a:ea typeface="+mn-ea"/>
                          <a:cs typeface="+mn-cs"/>
                        </a:rPr>
                        <a:t>5%</a:t>
                      </a:r>
                      <a:r>
                        <a:rPr lang="en-US" sz="1800" b="1" kern="1200" baseline="0" dirty="0" smtClean="0">
                          <a:solidFill>
                            <a:srgbClr val="C00000"/>
                          </a:solidFill>
                          <a:effectLst>
                            <a:outerShdw blurRad="38100" dist="38100" dir="2700000" algn="tl">
                              <a:srgbClr val="000000">
                                <a:alpha val="43137"/>
                              </a:srgbClr>
                            </a:outerShdw>
                          </a:effectLst>
                          <a:latin typeface="+mn-lt"/>
                          <a:ea typeface="+mn-ea"/>
                          <a:cs typeface="+mn-cs"/>
                        </a:rPr>
                        <a:t> </a:t>
                      </a:r>
                      <a:r>
                        <a:rPr lang="en-US" sz="1800" b="1" baseline="0" dirty="0" smtClean="0">
                          <a:effectLst>
                            <a:outerShdw blurRad="38100" dist="38100" dir="2700000" algn="tl">
                              <a:srgbClr val="000000">
                                <a:alpha val="43137"/>
                              </a:srgbClr>
                            </a:outerShdw>
                          </a:effectLst>
                          <a:sym typeface="Wingdings" panose="05000000000000000000" pitchFamily="2" charset="2"/>
                        </a:rPr>
                        <a:t> </a:t>
                      </a:r>
                      <a:r>
                        <a:rPr lang="en-US" sz="1800" b="1" kern="1200" dirty="0" smtClean="0">
                          <a:solidFill>
                            <a:schemeClr val="dk1"/>
                          </a:solidFill>
                          <a:effectLst>
                            <a:outerShdw blurRad="38100" dist="38100" dir="2700000" algn="tl">
                              <a:srgbClr val="000000">
                                <a:alpha val="43137"/>
                              </a:srgbClr>
                            </a:outerShdw>
                          </a:effectLst>
                          <a:latin typeface="+mn-lt"/>
                          <a:ea typeface="+mn-ea"/>
                          <a:cs typeface="+mn-cs"/>
                        </a:rPr>
                        <a:t>Ok</a:t>
                      </a:r>
                      <a:endParaRPr lang="en-US" b="1" dirty="0">
                        <a:effectLst>
                          <a:outerShdw blurRad="38100" dist="38100" dir="2700000" algn="tl">
                            <a:srgbClr val="000000">
                              <a:alpha val="43137"/>
                            </a:srgbClr>
                          </a:outerShdw>
                        </a:effectLst>
                      </a:endParaRPr>
                    </a:p>
                  </a:txBody>
                  <a:tcPr/>
                </a:tc>
              </a:tr>
              <a:tr h="11869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effectLst>
                            <a:outerShdw blurRad="38100" dist="38100" dir="2700000" algn="tl">
                              <a:srgbClr val="000000">
                                <a:alpha val="43137"/>
                              </a:srgbClr>
                            </a:outerShdw>
                          </a:effectLst>
                        </a:rPr>
                        <a:t>Stress-strain</a:t>
                      </a:r>
                    </a:p>
                    <a:p>
                      <a:endParaRPr lang="en-US" dirty="0"/>
                    </a:p>
                  </a:txBody>
                  <a:tcPr/>
                </a:tc>
                <a:tc>
                  <a:txBody>
                    <a:bodyPr/>
                    <a:lstStyle/>
                    <a:p>
                      <a:endParaRPr lang="en-US" dirty="0"/>
                    </a:p>
                  </a:txBody>
                  <a:tcPr/>
                </a:tc>
                <a:tc>
                  <a:txBody>
                    <a:bodyPr/>
                    <a:lstStyle/>
                    <a:p>
                      <a:r>
                        <a:rPr lang="en-US" sz="1800" b="1" kern="1200" dirty="0" smtClean="0">
                          <a:solidFill>
                            <a:schemeClr val="dk1"/>
                          </a:solidFill>
                          <a:effectLst>
                            <a:outerShdw blurRad="38100" dist="38100" dir="2700000" algn="tl">
                              <a:srgbClr val="000000">
                                <a:alpha val="43137"/>
                              </a:srgbClr>
                            </a:outerShdw>
                          </a:effectLst>
                          <a:latin typeface="+mn-lt"/>
                          <a:ea typeface="+mn-ea"/>
                          <a:cs typeface="+mn-cs"/>
                        </a:rPr>
                        <a:t>&lt; </a:t>
                      </a:r>
                      <a:r>
                        <a:rPr lang="en-US" sz="1800" b="1" kern="1200" dirty="0" smtClean="0">
                          <a:solidFill>
                            <a:srgbClr val="C00000"/>
                          </a:solidFill>
                          <a:effectLst>
                            <a:outerShdw blurRad="38100" dist="38100" dir="2700000" algn="tl">
                              <a:srgbClr val="000000">
                                <a:alpha val="43137"/>
                              </a:srgbClr>
                            </a:outerShdw>
                          </a:effectLst>
                          <a:latin typeface="+mn-lt"/>
                          <a:ea typeface="+mn-ea"/>
                          <a:cs typeface="+mn-cs"/>
                        </a:rPr>
                        <a:t>15% </a:t>
                      </a:r>
                      <a:r>
                        <a:rPr lang="en-US" sz="1800" b="1" baseline="0" dirty="0" smtClean="0">
                          <a:effectLst>
                            <a:outerShdw blurRad="38100" dist="38100" dir="2700000" algn="tl">
                              <a:srgbClr val="000000">
                                <a:alpha val="43137"/>
                              </a:srgbClr>
                            </a:outerShdw>
                          </a:effectLst>
                          <a:sym typeface="Wingdings" panose="05000000000000000000" pitchFamily="2" charset="2"/>
                        </a:rPr>
                        <a:t></a:t>
                      </a:r>
                      <a:r>
                        <a:rPr lang="en-US" sz="1800" b="1" kern="1200" dirty="0" smtClean="0">
                          <a:solidFill>
                            <a:schemeClr val="dk1"/>
                          </a:solidFill>
                          <a:effectLst>
                            <a:outerShdw blurRad="38100" dist="38100" dir="2700000" algn="tl">
                              <a:srgbClr val="000000">
                                <a:alpha val="43137"/>
                              </a:srgbClr>
                            </a:outerShdw>
                          </a:effectLst>
                          <a:latin typeface="+mn-lt"/>
                          <a:ea typeface="+mn-ea"/>
                          <a:cs typeface="+mn-cs"/>
                        </a:rPr>
                        <a:t> Ok</a:t>
                      </a:r>
                      <a:endParaRPr lang="en-US" b="1" dirty="0">
                        <a:effectLst>
                          <a:outerShdw blurRad="38100" dist="38100" dir="2700000" algn="tl">
                            <a:srgbClr val="000000">
                              <a:alpha val="43137"/>
                            </a:srgbClr>
                          </a:outerShdw>
                        </a:effectLst>
                      </a:endParaRPr>
                    </a:p>
                  </a:txBody>
                  <a:tcPr/>
                </a:tc>
              </a:tr>
              <a:tr h="1322630">
                <a:tc>
                  <a:txBody>
                    <a:bodyPr/>
                    <a:lstStyle/>
                    <a:p>
                      <a:pPr algn="l"/>
                      <a:r>
                        <a:rPr lang="en-US" b="1" dirty="0" smtClean="0">
                          <a:effectLst>
                            <a:outerShdw blurRad="38100" dist="38100" dir="2700000" algn="tl">
                              <a:srgbClr val="000000">
                                <a:alpha val="43137"/>
                              </a:srgbClr>
                            </a:outerShdw>
                          </a:effectLst>
                        </a:rPr>
                        <a:t>Deflection</a:t>
                      </a:r>
                      <a:endParaRPr lang="en-US" b="1" dirty="0">
                        <a:effectLst>
                          <a:outerShdw blurRad="38100" dist="38100" dir="2700000" algn="tl">
                            <a:srgbClr val="000000">
                              <a:alpha val="43137"/>
                            </a:srgbClr>
                          </a:outerShdw>
                        </a:effectLst>
                      </a:endParaRPr>
                    </a:p>
                  </a:txBody>
                  <a:tcPr/>
                </a:tc>
                <a:tc>
                  <a:txBody>
                    <a:bodyPr/>
                    <a:lstStyle/>
                    <a:p>
                      <a:endParaRPr lang="en-US" dirty="0"/>
                    </a:p>
                  </a:txBody>
                  <a:tcPr/>
                </a:tc>
                <a:tc>
                  <a:txBody>
                    <a:bodyPr/>
                    <a:lstStyle/>
                    <a:p>
                      <a:r>
                        <a:rPr lang="en-US" b="1" dirty="0" smtClean="0">
                          <a:effectLst>
                            <a:outerShdw blurRad="38100" dist="38100" dir="2700000" algn="tl">
                              <a:srgbClr val="000000">
                                <a:alpha val="43137"/>
                              </a:srgbClr>
                            </a:outerShdw>
                          </a:effectLst>
                        </a:rPr>
                        <a:t>Less &lt;</a:t>
                      </a:r>
                      <a:r>
                        <a:rPr lang="en-US" sz="1800" b="1" kern="1200" dirty="0" smtClean="0">
                          <a:solidFill>
                            <a:schemeClr val="dk1"/>
                          </a:solidFill>
                          <a:effectLst>
                            <a:outerShdw blurRad="38100" dist="38100" dir="2700000" algn="tl">
                              <a:srgbClr val="000000">
                                <a:alpha val="43137"/>
                              </a:srgbClr>
                            </a:outerShdw>
                          </a:effectLst>
                          <a:latin typeface="+mn-lt"/>
                          <a:ea typeface="+mn-ea"/>
                          <a:cs typeface="+mn-cs"/>
                        </a:rPr>
                        <a:t> Δ𝑚𝑎𝑥 </a:t>
                      </a:r>
                      <a:r>
                        <a:rPr lang="en-US" sz="1800" b="1" baseline="0" dirty="0" smtClean="0">
                          <a:effectLst>
                            <a:outerShdw blurRad="38100" dist="38100" dir="2700000" algn="tl">
                              <a:srgbClr val="000000">
                                <a:alpha val="43137"/>
                              </a:srgbClr>
                            </a:outerShdw>
                          </a:effectLst>
                          <a:sym typeface="Wingdings" panose="05000000000000000000" pitchFamily="2" charset="2"/>
                        </a:rPr>
                        <a:t></a:t>
                      </a:r>
                      <a:r>
                        <a:rPr lang="en-US" sz="1800" b="1" kern="1200" dirty="0" smtClean="0">
                          <a:solidFill>
                            <a:schemeClr val="dk1"/>
                          </a:solidFill>
                          <a:effectLst>
                            <a:outerShdw blurRad="38100" dist="38100" dir="2700000" algn="tl">
                              <a:srgbClr val="000000">
                                <a:alpha val="43137"/>
                              </a:srgbClr>
                            </a:outerShdw>
                          </a:effectLst>
                          <a:latin typeface="+mn-lt"/>
                          <a:ea typeface="+mn-ea"/>
                          <a:cs typeface="+mn-cs"/>
                        </a:rPr>
                        <a:t>Ok</a:t>
                      </a:r>
                      <a:endParaRPr lang="en-US" b="1" dirty="0">
                        <a:effectLst>
                          <a:outerShdw blurRad="38100" dist="38100" dir="2700000" algn="tl">
                            <a:srgbClr val="000000">
                              <a:alpha val="43137"/>
                            </a:srgbClr>
                          </a:outerShdw>
                        </a:effectLst>
                      </a:endParaRPr>
                    </a:p>
                  </a:txBody>
                  <a:tcPr/>
                </a:tc>
              </a:tr>
            </a:tbl>
          </a:graphicData>
        </a:graphic>
      </p:graphicFrame>
      <p:sp>
        <p:nvSpPr>
          <p:cNvPr id="5" name="TextBox 9"/>
          <p:cNvSpPr txBox="1">
            <a:spLocks noChangeArrowheads="1"/>
          </p:cNvSpPr>
          <p:nvPr/>
        </p:nvSpPr>
        <p:spPr bwMode="auto">
          <a:xfrm>
            <a:off x="152400" y="152400"/>
            <a:ext cx="3919534" cy="830997"/>
          </a:xfrm>
          <a:prstGeom prst="rect">
            <a:avLst/>
          </a:prstGeom>
          <a:noFill/>
          <a:ln w="9525">
            <a:noFill/>
            <a:miter lim="800000"/>
            <a:headEnd/>
            <a:tailEnd/>
          </a:ln>
        </p:spPr>
        <p:txBody>
          <a:bodyPr wrap="square">
            <a:spAutoFit/>
          </a:bodyPr>
          <a:lstStyle/>
          <a:p>
            <a:r>
              <a:rPr lang="en-US" sz="24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Checks for SAP model</a:t>
            </a:r>
          </a:p>
          <a:p>
            <a:endParaRPr lang="en-US" sz="24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endParaRPr>
          </a:p>
        </p:txBody>
      </p:sp>
      <p:pic>
        <p:nvPicPr>
          <p:cNvPr id="8" name="Picture 7"/>
          <p:cNvPicPr/>
          <p:nvPr/>
        </p:nvPicPr>
        <p:blipFill>
          <a:blip r:embed="rId2">
            <a:extLst>
              <a:ext uri="{28A0092B-C50C-407E-A947-70E740481C1C}">
                <a14:useLocalDpi xmlns="" xmlns:a14="http://schemas.microsoft.com/office/drawing/2010/main" val="0"/>
              </a:ext>
            </a:extLst>
          </a:blip>
          <a:srcRect/>
          <a:stretch>
            <a:fillRect/>
          </a:stretch>
        </p:blipFill>
        <p:spPr bwMode="auto">
          <a:xfrm>
            <a:off x="3089496" y="1447800"/>
            <a:ext cx="2919418" cy="1143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descr="C:\Users\Dell\Desktop\مشروع 2\pic\check 2.PNG"/>
          <p:cNvPicPr/>
          <p:nvPr/>
        </p:nvPicPr>
        <p:blipFill>
          <a:blip r:embed="rId3">
            <a:extLst>
              <a:ext uri="{28A0092B-C50C-407E-A947-70E740481C1C}">
                <a14:useLocalDpi xmlns="" xmlns:a14="http://schemas.microsoft.com/office/drawing/2010/main" val="0"/>
              </a:ext>
            </a:extLst>
          </a:blip>
          <a:srcRect/>
          <a:stretch>
            <a:fillRect/>
          </a:stretch>
        </p:blipFill>
        <p:spPr bwMode="auto">
          <a:xfrm>
            <a:off x="2000232" y="2857496"/>
            <a:ext cx="4410087" cy="914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descr="C:\Users\Dell\Desktop\مشروع 2\pic\check moment sap.PNG"/>
          <p:cNvPicPr/>
          <p:nvPr/>
        </p:nvPicPr>
        <p:blipFill>
          <a:blip r:embed="rId4">
            <a:extLst>
              <a:ext uri="{28A0092B-C50C-407E-A947-70E740481C1C}">
                <a14:useLocalDpi xmlns="" xmlns:a14="http://schemas.microsoft.com/office/drawing/2010/main" val="0"/>
              </a:ext>
            </a:extLst>
          </a:blip>
          <a:srcRect/>
          <a:stretch>
            <a:fillRect/>
          </a:stretch>
        </p:blipFill>
        <p:spPr bwMode="auto">
          <a:xfrm>
            <a:off x="2071670" y="4000504"/>
            <a:ext cx="4226402" cy="9252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10" descr="C:\Users\Dell\Desktop\مشروع 2\pic\ex of defletion.png"/>
          <p:cNvPicPr/>
          <p:nvPr/>
        </p:nvPicPr>
        <p:blipFill>
          <a:blip r:embed="rId5">
            <a:extLst>
              <a:ext uri="{28A0092B-C50C-407E-A947-70E740481C1C}">
                <a14:useLocalDpi xmlns="" xmlns:a14="http://schemas.microsoft.com/office/drawing/2010/main" val="0"/>
              </a:ext>
            </a:extLst>
          </a:blip>
          <a:srcRect/>
          <a:stretch>
            <a:fillRect/>
          </a:stretch>
        </p:blipFill>
        <p:spPr bwMode="auto">
          <a:xfrm>
            <a:off x="2143108" y="5143512"/>
            <a:ext cx="3989637" cy="11818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Rectangle 11"/>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extLst>
      <p:ext uri="{BB962C8B-B14F-4D97-AF65-F5344CB8AC3E}">
        <p14:creationId xmlns="" xmlns:p14="http://schemas.microsoft.com/office/powerpoint/2010/main" val="5923116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فرعي 3"/>
          <p:cNvSpPr>
            <a:spLocks noGrp="1"/>
          </p:cNvSpPr>
          <p:nvPr>
            <p:ph type="subTitle" idx="4294967295"/>
          </p:nvPr>
        </p:nvSpPr>
        <p:spPr>
          <a:xfrm>
            <a:off x="1043608" y="957042"/>
            <a:ext cx="7100292" cy="4329346"/>
          </a:xfrm>
        </p:spPr>
        <p:txBody>
          <a:bodyPr>
            <a:normAutofit/>
          </a:bodyPr>
          <a:lstStyle/>
          <a:p>
            <a:pPr algn="l" rtl="0">
              <a:buNone/>
            </a:pPr>
            <a:r>
              <a:rPr lang="en-US" sz="3600" b="1" dirty="0" smtClean="0">
                <a:solidFill>
                  <a:schemeClr val="tx2">
                    <a:lumMod val="75000"/>
                  </a:schemeClr>
                </a:solidFill>
                <a:effectLst>
                  <a:outerShdw blurRad="38100" dist="38100" dir="2700000" algn="tl">
                    <a:srgbClr val="000000">
                      <a:alpha val="43137"/>
                    </a:srgbClr>
                  </a:outerShdw>
                </a:effectLst>
              </a:rPr>
              <a:t>                </a:t>
            </a:r>
          </a:p>
          <a:p>
            <a:pPr algn="l" rtl="0">
              <a:buNone/>
            </a:pPr>
            <a:r>
              <a:rPr lang="en-US" sz="3600" b="1" dirty="0" smtClean="0">
                <a:solidFill>
                  <a:schemeClr val="tx2">
                    <a:lumMod val="75000"/>
                  </a:schemeClr>
                </a:solidFill>
                <a:effectLst>
                  <a:outerShdw blurRad="38100" dist="38100" dir="2700000" algn="tl">
                    <a:srgbClr val="000000">
                      <a:alpha val="43137"/>
                    </a:srgbClr>
                  </a:outerShdw>
                </a:effectLst>
              </a:rPr>
              <a:t> </a:t>
            </a:r>
            <a:r>
              <a:rPr lang="en-US" sz="2800" b="1" dirty="0" smtClean="0">
                <a:solidFill>
                  <a:schemeClr val="tx2">
                    <a:lumMod val="75000"/>
                  </a:schemeClr>
                </a:solidFill>
                <a:effectLst>
                  <a:outerShdw blurRad="38100" dist="38100" dir="2700000" algn="tl">
                    <a:srgbClr val="000000">
                      <a:alpha val="43137"/>
                    </a:srgbClr>
                  </a:outerShdw>
                </a:effectLst>
              </a:rPr>
              <a:t>Design Codes</a:t>
            </a:r>
            <a:endParaRPr lang="en-US" sz="2800" b="1" dirty="0">
              <a:solidFill>
                <a:schemeClr val="tx2">
                  <a:lumMod val="75000"/>
                </a:schemeClr>
              </a:solidFill>
              <a:effectLst>
                <a:outerShdw blurRad="38100" dist="38100" dir="2700000" algn="tl">
                  <a:srgbClr val="000000">
                    <a:alpha val="43137"/>
                  </a:srgbClr>
                </a:outerShdw>
              </a:effectLst>
            </a:endParaRPr>
          </a:p>
          <a:p>
            <a:pPr algn="l" rtl="0">
              <a:buNone/>
            </a:pPr>
            <a:r>
              <a:rPr lang="en-US" sz="2800" b="1" dirty="0" smtClean="0">
                <a:solidFill>
                  <a:schemeClr val="tx2">
                    <a:lumMod val="75000"/>
                  </a:schemeClr>
                </a:solidFill>
                <a:effectLst>
                  <a:outerShdw blurRad="38100" dist="38100" dir="2700000" algn="tl">
                    <a:srgbClr val="000000">
                      <a:alpha val="43137"/>
                    </a:srgbClr>
                  </a:outerShdw>
                </a:effectLst>
              </a:rPr>
              <a:t>The structural design will be according to :</a:t>
            </a:r>
          </a:p>
          <a:p>
            <a:pPr algn="l" rtl="0">
              <a:buNone/>
            </a:pPr>
            <a:endParaRPr lang="en-US" sz="2800" b="1" dirty="0" smtClean="0">
              <a:solidFill>
                <a:schemeClr val="tx2">
                  <a:lumMod val="75000"/>
                </a:schemeClr>
              </a:solidFill>
              <a:effectLst>
                <a:outerShdw blurRad="38100" dist="38100" dir="2700000" algn="tl">
                  <a:srgbClr val="000000">
                    <a:alpha val="43137"/>
                  </a:srgbClr>
                </a:outerShdw>
              </a:effectLst>
            </a:endParaRPr>
          </a:p>
          <a:p>
            <a:pPr algn="l" rtl="0">
              <a:buFont typeface="Wingdings" pitchFamily="2" charset="2"/>
              <a:buChar char="Ø"/>
            </a:pPr>
            <a:r>
              <a:rPr lang="en-US" sz="24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ACI </a:t>
            </a:r>
            <a:r>
              <a:rPr lang="en-US" sz="2800" b="1" dirty="0">
                <a:solidFill>
                  <a:srgbClr val="C00000"/>
                </a:solidFill>
                <a:effectLst>
                  <a:outerShdw blurRad="38100" dist="38100" dir="2700000" algn="tl">
                    <a:srgbClr val="000000">
                      <a:alpha val="43137"/>
                    </a:srgbClr>
                  </a:outerShdw>
                </a:effectLst>
                <a:latin typeface="Aharoni" pitchFamily="2" charset="-79"/>
              </a:rPr>
              <a:t>-318-2011 </a:t>
            </a:r>
            <a:r>
              <a:rPr lang="en-US" sz="24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for reinforced concrete structural design.</a:t>
            </a:r>
          </a:p>
          <a:p>
            <a:pPr algn="l" rtl="0">
              <a:buFont typeface="Wingdings" pitchFamily="2" charset="2"/>
              <a:buChar char="Ø"/>
            </a:pPr>
            <a:r>
              <a:rPr lang="en-US" sz="24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UBC </a:t>
            </a:r>
            <a:r>
              <a:rPr lang="en-US" sz="2800" b="1" dirty="0">
                <a:solidFill>
                  <a:srgbClr val="C00000"/>
                </a:solidFill>
                <a:effectLst>
                  <a:outerShdw blurRad="38100" dist="38100" dir="2700000" algn="tl">
                    <a:srgbClr val="000000">
                      <a:alpha val="43137"/>
                    </a:srgbClr>
                  </a:outerShdw>
                </a:effectLst>
                <a:latin typeface="Aharoni" pitchFamily="2" charset="-79"/>
              </a:rPr>
              <a:t>-97 </a:t>
            </a:r>
            <a:r>
              <a:rPr lang="en-US" sz="24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for </a:t>
            </a:r>
            <a:r>
              <a:rPr lang="en-US" sz="24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earthquake load </a:t>
            </a:r>
            <a:r>
              <a:rPr lang="en-US" sz="24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computations.</a:t>
            </a:r>
          </a:p>
          <a:p>
            <a:pPr algn="l" rtl="0"/>
            <a:endParaRPr lang="en-US" sz="2000" dirty="0" smtClean="0"/>
          </a:p>
        </p:txBody>
      </p:sp>
      <p:sp>
        <p:nvSpPr>
          <p:cNvPr id="3" name="Rectangle 2"/>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14569446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5"/>
          <p:cNvSpPr txBox="1">
            <a:spLocks noChangeArrowheads="1"/>
          </p:cNvSpPr>
          <p:nvPr/>
        </p:nvSpPr>
        <p:spPr bwMode="auto">
          <a:xfrm>
            <a:off x="500034" y="857232"/>
            <a:ext cx="6929486" cy="5632311"/>
          </a:xfrm>
          <a:prstGeom prst="rect">
            <a:avLst/>
          </a:prstGeom>
          <a:noFill/>
          <a:ln w="9525">
            <a:noFill/>
            <a:miter lim="800000"/>
            <a:headEnd/>
            <a:tailEnd/>
          </a:ln>
        </p:spPr>
        <p:txBody>
          <a:bodyPr wrap="square">
            <a:spAutoFit/>
          </a:bodyPr>
          <a:lstStyle/>
          <a:p>
            <a:pPr algn="l" rtl="0"/>
            <a:r>
              <a:rPr lang="en-US" sz="2000" b="1" dirty="0">
                <a:solidFill>
                  <a:schemeClr val="tx2">
                    <a:lumMod val="75000"/>
                  </a:schemeClr>
                </a:solidFill>
                <a:effectLst>
                  <a:outerShdw blurRad="38100" dist="38100" dir="2700000" algn="tl">
                    <a:srgbClr val="000000">
                      <a:alpha val="43137"/>
                    </a:srgbClr>
                  </a:outerShdw>
                </a:effectLst>
              </a:rPr>
              <a:t>Design will include the following elements </a:t>
            </a:r>
            <a:r>
              <a:rPr lang="en-US" sz="2000" b="1" dirty="0" smtClean="0">
                <a:solidFill>
                  <a:schemeClr val="tx2">
                    <a:lumMod val="75000"/>
                  </a:schemeClr>
                </a:solidFill>
                <a:effectLst>
                  <a:outerShdw blurRad="38100" dist="38100" dir="2700000" algn="tl">
                    <a:srgbClr val="000000">
                      <a:alpha val="43137"/>
                    </a:srgbClr>
                  </a:outerShdw>
                </a:effectLst>
              </a:rPr>
              <a:t>:</a:t>
            </a:r>
          </a:p>
          <a:p>
            <a:pPr algn="l" rtl="0"/>
            <a:endParaRPr lang="en-US" sz="2000" b="1" dirty="0">
              <a:solidFill>
                <a:schemeClr val="tx2">
                  <a:lumMod val="75000"/>
                </a:schemeClr>
              </a:solidFill>
              <a:effectLst>
                <a:outerShdw blurRad="38100" dist="38100" dir="2700000" algn="tl">
                  <a:srgbClr val="000000">
                    <a:alpha val="43137"/>
                  </a:srgbClr>
                </a:outerShdw>
              </a:effectLst>
            </a:endParaRPr>
          </a:p>
          <a:p>
            <a:pPr marL="457200" indent="-457200" algn="l" rtl="0">
              <a:buFont typeface="Wingdings" pitchFamily="2" charset="2"/>
              <a:buChar char="Ø"/>
            </a:pPr>
            <a:r>
              <a:rPr lang="en-US" sz="2000" b="1" dirty="0" smtClean="0">
                <a:solidFill>
                  <a:schemeClr val="tx2">
                    <a:lumMod val="75000"/>
                  </a:schemeClr>
                </a:solidFill>
                <a:effectLst>
                  <a:outerShdw blurRad="38100" dist="38100" dir="2700000" algn="tl">
                    <a:srgbClr val="000000">
                      <a:alpha val="43137"/>
                    </a:srgbClr>
                  </a:outerShdw>
                </a:effectLst>
              </a:rPr>
              <a:t>slab </a:t>
            </a:r>
            <a:r>
              <a:rPr lang="en-US" sz="2000" b="1" dirty="0">
                <a:solidFill>
                  <a:schemeClr val="tx2">
                    <a:lumMod val="75000"/>
                  </a:schemeClr>
                </a:solidFill>
                <a:effectLst>
                  <a:outerShdw blurRad="38100" dist="38100" dir="2700000" algn="tl">
                    <a:srgbClr val="000000">
                      <a:alpha val="43137"/>
                    </a:srgbClr>
                  </a:outerShdw>
                </a:effectLst>
              </a:rPr>
              <a:t>( one way rib slab</a:t>
            </a:r>
            <a:r>
              <a:rPr lang="en-US" sz="2000" b="1" dirty="0" smtClean="0">
                <a:solidFill>
                  <a:schemeClr val="tx2">
                    <a:lumMod val="75000"/>
                  </a:schemeClr>
                </a:solidFill>
                <a:effectLst>
                  <a:outerShdw blurRad="38100" dist="38100" dir="2700000" algn="tl">
                    <a:srgbClr val="000000">
                      <a:alpha val="43137"/>
                    </a:srgbClr>
                  </a:outerShdw>
                </a:effectLst>
              </a:rPr>
              <a:t>)</a:t>
            </a:r>
          </a:p>
          <a:p>
            <a:pPr algn="l" rtl="0"/>
            <a:endParaRPr lang="en-US" sz="2000" b="1" dirty="0">
              <a:solidFill>
                <a:schemeClr val="tx2">
                  <a:lumMod val="75000"/>
                </a:schemeClr>
              </a:solidFill>
              <a:effectLst>
                <a:outerShdw blurRad="38100" dist="38100" dir="2700000" algn="tl">
                  <a:srgbClr val="000000">
                    <a:alpha val="43137"/>
                  </a:srgbClr>
                </a:outerShdw>
              </a:effectLst>
            </a:endParaRPr>
          </a:p>
          <a:p>
            <a:pPr algn="l" rtl="0">
              <a:buFont typeface="Arial" pitchFamily="34" charset="0"/>
              <a:buChar char="•"/>
            </a:pPr>
            <a:r>
              <a:rPr lang="en-US" sz="2000" b="1" dirty="0" smtClean="0">
                <a:solidFill>
                  <a:schemeClr val="tx2">
                    <a:lumMod val="75000"/>
                  </a:schemeClr>
                </a:solidFill>
                <a:effectLst>
                  <a:outerShdw blurRad="38100" dist="38100" dir="2700000" algn="tl">
                    <a:srgbClr val="000000">
                      <a:alpha val="43137"/>
                    </a:srgbClr>
                  </a:outerShdw>
                </a:effectLst>
              </a:rPr>
              <a:t>common </a:t>
            </a:r>
            <a:r>
              <a:rPr lang="en-US" sz="2000" b="1" dirty="0">
                <a:solidFill>
                  <a:schemeClr val="tx2">
                    <a:lumMod val="75000"/>
                  </a:schemeClr>
                </a:solidFill>
                <a:effectLst>
                  <a:outerShdw blurRad="38100" dist="38100" dir="2700000" algn="tl">
                    <a:srgbClr val="000000">
                      <a:alpha val="43137"/>
                    </a:srgbClr>
                  </a:outerShdw>
                </a:effectLst>
              </a:rPr>
              <a:t>use in our country. </a:t>
            </a:r>
          </a:p>
          <a:p>
            <a:pPr algn="l" rtl="0">
              <a:buFont typeface="Arial" pitchFamily="34" charset="0"/>
              <a:buChar char="•"/>
            </a:pPr>
            <a:r>
              <a:rPr lang="en-US" sz="2000" b="1" dirty="0" smtClean="0">
                <a:solidFill>
                  <a:schemeClr val="tx2">
                    <a:lumMod val="75000"/>
                  </a:schemeClr>
                </a:solidFill>
                <a:effectLst>
                  <a:outerShdw blurRad="38100" dist="38100" dir="2700000" algn="tl">
                    <a:srgbClr val="000000">
                      <a:alpha val="43137"/>
                    </a:srgbClr>
                  </a:outerShdw>
                </a:effectLst>
              </a:rPr>
              <a:t>lightweight</a:t>
            </a:r>
            <a:r>
              <a:rPr lang="en-US" sz="2000" b="1" dirty="0">
                <a:solidFill>
                  <a:schemeClr val="tx2">
                    <a:lumMod val="75000"/>
                  </a:schemeClr>
                </a:solidFill>
                <a:effectLst>
                  <a:outerShdw blurRad="38100" dist="38100" dir="2700000" algn="tl">
                    <a:srgbClr val="000000">
                      <a:alpha val="43137"/>
                    </a:srgbClr>
                  </a:outerShdw>
                </a:effectLst>
              </a:rPr>
              <a:t>. </a:t>
            </a:r>
          </a:p>
          <a:p>
            <a:pPr algn="l" rtl="0">
              <a:buFont typeface="Arial" pitchFamily="34" charset="0"/>
              <a:buChar char="•"/>
            </a:pPr>
            <a:r>
              <a:rPr lang="en-US" sz="2000" b="1" dirty="0" smtClean="0">
                <a:solidFill>
                  <a:schemeClr val="tx2">
                    <a:lumMod val="75000"/>
                  </a:schemeClr>
                </a:solidFill>
                <a:effectLst>
                  <a:outerShdw blurRad="38100" dist="38100" dir="2700000" algn="tl">
                    <a:srgbClr val="000000">
                      <a:alpha val="43137"/>
                    </a:srgbClr>
                  </a:outerShdw>
                </a:effectLst>
              </a:rPr>
              <a:t>easy </a:t>
            </a:r>
            <a:r>
              <a:rPr lang="en-US" sz="2000" b="1" dirty="0">
                <a:solidFill>
                  <a:schemeClr val="tx2">
                    <a:lumMod val="75000"/>
                  </a:schemeClr>
                </a:solidFill>
                <a:effectLst>
                  <a:outerShdw blurRad="38100" dist="38100" dir="2700000" algn="tl">
                    <a:srgbClr val="000000">
                      <a:alpha val="43137"/>
                    </a:srgbClr>
                  </a:outerShdw>
                </a:effectLst>
              </a:rPr>
              <a:t>for labor to use it. </a:t>
            </a:r>
            <a:endParaRPr lang="en-US" sz="2000" b="1" dirty="0" smtClean="0">
              <a:solidFill>
                <a:schemeClr val="tx2">
                  <a:lumMod val="75000"/>
                </a:schemeClr>
              </a:solidFill>
              <a:effectLst>
                <a:outerShdw blurRad="38100" dist="38100" dir="2700000" algn="tl">
                  <a:srgbClr val="000000">
                    <a:alpha val="43137"/>
                  </a:srgbClr>
                </a:outerShdw>
              </a:effectLst>
            </a:endParaRPr>
          </a:p>
          <a:p>
            <a:pPr algn="l" rtl="0"/>
            <a:endParaRPr lang="en-US" sz="2000" b="1" dirty="0">
              <a:solidFill>
                <a:schemeClr val="tx2">
                  <a:lumMod val="75000"/>
                </a:schemeClr>
              </a:solidFill>
              <a:effectLst>
                <a:outerShdw blurRad="38100" dist="38100" dir="2700000" algn="tl">
                  <a:srgbClr val="000000">
                    <a:alpha val="43137"/>
                  </a:srgbClr>
                </a:outerShdw>
              </a:effectLst>
            </a:endParaRPr>
          </a:p>
          <a:p>
            <a:pPr algn="l" rtl="0">
              <a:buFont typeface="Wingdings" pitchFamily="2" charset="2"/>
              <a:buChar char="Ø"/>
            </a:pPr>
            <a:r>
              <a:rPr lang="en-US" sz="2000" b="1" dirty="0" smtClean="0">
                <a:solidFill>
                  <a:schemeClr val="tx2">
                    <a:lumMod val="75000"/>
                  </a:schemeClr>
                </a:solidFill>
                <a:effectLst>
                  <a:outerShdw blurRad="38100" dist="38100" dir="2700000" algn="tl">
                    <a:srgbClr val="000000">
                      <a:alpha val="43137"/>
                    </a:srgbClr>
                  </a:outerShdw>
                </a:effectLst>
              </a:rPr>
              <a:t>    beams</a:t>
            </a:r>
          </a:p>
          <a:p>
            <a:pPr algn="l"/>
            <a:r>
              <a:rPr lang="en-US" sz="2000" b="1" dirty="0" smtClean="0">
                <a:solidFill>
                  <a:schemeClr val="tx2">
                    <a:lumMod val="75000"/>
                  </a:schemeClr>
                </a:solidFill>
                <a:effectLst>
                  <a:outerShdw blurRad="38100" dist="38100" dir="2700000" algn="tl">
                    <a:srgbClr val="000000">
                      <a:alpha val="43137"/>
                    </a:srgbClr>
                  </a:outerShdw>
                </a:effectLst>
              </a:rPr>
              <a:t>Used hidden </a:t>
            </a:r>
            <a:r>
              <a:rPr lang="en-US" sz="2000" b="1" dirty="0">
                <a:solidFill>
                  <a:schemeClr val="tx2">
                    <a:lumMod val="75000"/>
                  </a:schemeClr>
                </a:solidFill>
                <a:effectLst>
                  <a:outerShdw blurRad="38100" dist="38100" dir="2700000" algn="tl">
                    <a:srgbClr val="000000">
                      <a:alpha val="43137"/>
                    </a:srgbClr>
                  </a:outerShdw>
                </a:effectLst>
              </a:rPr>
              <a:t>beams due to architectural reasons</a:t>
            </a:r>
            <a:r>
              <a:rPr lang="en-US" sz="2000" b="1" dirty="0" smtClean="0">
                <a:solidFill>
                  <a:schemeClr val="tx2">
                    <a:lumMod val="75000"/>
                  </a:schemeClr>
                </a:solidFill>
                <a:effectLst>
                  <a:outerShdw blurRad="38100" dist="38100" dir="2700000" algn="tl">
                    <a:srgbClr val="000000">
                      <a:alpha val="43137"/>
                    </a:srgbClr>
                  </a:outerShdw>
                </a:effectLst>
              </a:rPr>
              <a:t>.</a:t>
            </a:r>
          </a:p>
          <a:p>
            <a:pPr algn="l"/>
            <a:r>
              <a:rPr lang="en-US" sz="2000" b="1" dirty="0" smtClean="0">
                <a:solidFill>
                  <a:schemeClr val="tx2">
                    <a:lumMod val="75000"/>
                  </a:schemeClr>
                </a:solidFill>
                <a:effectLst>
                  <a:outerShdw blurRad="38100" dist="38100" dir="2700000" algn="tl">
                    <a:srgbClr val="000000">
                      <a:alpha val="43137"/>
                    </a:srgbClr>
                  </a:outerShdw>
                </a:effectLst>
              </a:rPr>
              <a:t> </a:t>
            </a:r>
            <a:endParaRPr lang="en-US" sz="2000" b="1" dirty="0">
              <a:solidFill>
                <a:schemeClr val="tx2">
                  <a:lumMod val="75000"/>
                </a:schemeClr>
              </a:solidFill>
              <a:effectLst>
                <a:outerShdw blurRad="38100" dist="38100" dir="2700000" algn="tl">
                  <a:srgbClr val="000000">
                    <a:alpha val="43137"/>
                  </a:srgbClr>
                </a:outerShdw>
              </a:effectLst>
            </a:endParaRPr>
          </a:p>
          <a:p>
            <a:pPr algn="l" rtl="0">
              <a:buFont typeface="Wingdings" pitchFamily="2" charset="2"/>
              <a:buChar char="Ø"/>
            </a:pPr>
            <a:r>
              <a:rPr lang="en-US" sz="2000" b="1" dirty="0" smtClean="0">
                <a:solidFill>
                  <a:schemeClr val="tx2">
                    <a:lumMod val="75000"/>
                  </a:schemeClr>
                </a:solidFill>
                <a:effectLst>
                  <a:outerShdw blurRad="38100" dist="38100" dir="2700000" algn="tl">
                    <a:srgbClr val="000000">
                      <a:alpha val="43137"/>
                    </a:srgbClr>
                  </a:outerShdw>
                </a:effectLst>
              </a:rPr>
              <a:t>    column</a:t>
            </a:r>
          </a:p>
          <a:p>
            <a:pPr algn="l" rtl="0"/>
            <a:r>
              <a:rPr lang="en-US" sz="2000" b="1" dirty="0" smtClean="0">
                <a:solidFill>
                  <a:schemeClr val="tx2">
                    <a:lumMod val="75000"/>
                  </a:schemeClr>
                </a:solidFill>
                <a:effectLst>
                  <a:outerShdw blurRad="38100" dist="38100" dir="2700000" algn="tl">
                    <a:srgbClr val="000000">
                      <a:alpha val="43137"/>
                    </a:srgbClr>
                  </a:outerShdw>
                </a:effectLst>
              </a:rPr>
              <a:t>We used </a:t>
            </a:r>
            <a:r>
              <a:rPr lang="en-US" sz="2000" b="1" dirty="0">
                <a:solidFill>
                  <a:schemeClr val="tx2">
                    <a:lumMod val="75000"/>
                  </a:schemeClr>
                </a:solidFill>
                <a:effectLst>
                  <a:outerShdw blurRad="38100" dist="38100" dir="2700000" algn="tl">
                    <a:srgbClr val="000000">
                      <a:alpha val="43137"/>
                    </a:srgbClr>
                  </a:outerShdw>
                </a:effectLst>
              </a:rPr>
              <a:t>short columns. </a:t>
            </a:r>
            <a:endParaRPr lang="en-US" sz="2000" b="1" dirty="0" smtClean="0">
              <a:solidFill>
                <a:schemeClr val="tx2">
                  <a:lumMod val="75000"/>
                </a:schemeClr>
              </a:solidFill>
              <a:effectLst>
                <a:outerShdw blurRad="38100" dist="38100" dir="2700000" algn="tl">
                  <a:srgbClr val="000000">
                    <a:alpha val="43137"/>
                  </a:srgbClr>
                </a:outerShdw>
              </a:effectLst>
            </a:endParaRPr>
          </a:p>
          <a:p>
            <a:pPr algn="l"/>
            <a:endParaRPr lang="en-US" sz="2000" b="1" dirty="0">
              <a:solidFill>
                <a:schemeClr val="tx2">
                  <a:lumMod val="75000"/>
                </a:schemeClr>
              </a:solidFill>
              <a:effectLst>
                <a:outerShdw blurRad="38100" dist="38100" dir="2700000" algn="tl">
                  <a:srgbClr val="000000">
                    <a:alpha val="43137"/>
                  </a:srgbClr>
                </a:outerShdw>
              </a:effectLst>
            </a:endParaRPr>
          </a:p>
          <a:p>
            <a:pPr algn="l" rtl="0">
              <a:buFont typeface="Wingdings" pitchFamily="2" charset="2"/>
              <a:buChar char="Ø"/>
            </a:pPr>
            <a:r>
              <a:rPr lang="en-US" sz="2000" b="1" dirty="0" smtClean="0">
                <a:solidFill>
                  <a:schemeClr val="tx2">
                    <a:lumMod val="75000"/>
                  </a:schemeClr>
                </a:solidFill>
                <a:effectLst>
                  <a:outerShdw blurRad="38100" dist="38100" dir="2700000" algn="tl">
                    <a:srgbClr val="000000">
                      <a:alpha val="43137"/>
                    </a:srgbClr>
                  </a:outerShdw>
                </a:effectLst>
              </a:rPr>
              <a:t>   shear wall.</a:t>
            </a:r>
          </a:p>
          <a:p>
            <a:pPr algn="l" rtl="0"/>
            <a:endParaRPr lang="en-US" sz="2000" b="1" dirty="0">
              <a:solidFill>
                <a:schemeClr val="tx2">
                  <a:lumMod val="75000"/>
                </a:schemeClr>
              </a:solidFill>
              <a:effectLst>
                <a:outerShdw blurRad="38100" dist="38100" dir="2700000" algn="tl">
                  <a:srgbClr val="000000">
                    <a:alpha val="43137"/>
                  </a:srgbClr>
                </a:outerShdw>
              </a:effectLst>
            </a:endParaRPr>
          </a:p>
          <a:p>
            <a:pPr algn="l" rtl="0">
              <a:buFont typeface="Wingdings" pitchFamily="2" charset="2"/>
              <a:buChar char="Ø"/>
            </a:pPr>
            <a:r>
              <a:rPr lang="en-US" sz="2000" b="1" dirty="0" smtClean="0">
                <a:solidFill>
                  <a:schemeClr val="tx2">
                    <a:lumMod val="75000"/>
                  </a:schemeClr>
                </a:solidFill>
                <a:effectLst>
                  <a:outerShdw blurRad="38100" dist="38100" dir="2700000" algn="tl">
                    <a:srgbClr val="000000">
                      <a:alpha val="43137"/>
                    </a:srgbClr>
                  </a:outerShdw>
                </a:effectLst>
              </a:rPr>
              <a:t>   footing</a:t>
            </a:r>
            <a:r>
              <a:rPr lang="en-US" sz="2000" b="1" dirty="0">
                <a:solidFill>
                  <a:schemeClr val="tx2">
                    <a:lumMod val="75000"/>
                  </a:schemeClr>
                </a:solidFill>
                <a:effectLst>
                  <a:outerShdw blurRad="38100" dist="38100" dir="2700000" algn="tl">
                    <a:srgbClr val="000000">
                      <a:alpha val="43137"/>
                    </a:srgbClr>
                  </a:outerShdw>
                </a:effectLst>
              </a:rPr>
              <a:t>. </a:t>
            </a:r>
          </a:p>
          <a:p>
            <a:pPr algn="l" rtl="0"/>
            <a:endParaRPr lang="en-US" sz="2000" b="1" dirty="0">
              <a:solidFill>
                <a:schemeClr val="tx2">
                  <a:lumMod val="75000"/>
                </a:schemeClr>
              </a:solidFill>
              <a:effectLst>
                <a:outerShdw blurRad="38100" dist="38100" dir="2700000" algn="tl">
                  <a:srgbClr val="000000">
                    <a:alpha val="43137"/>
                  </a:srgbClr>
                </a:outerShdw>
              </a:effectLst>
            </a:endParaRPr>
          </a:p>
        </p:txBody>
      </p:sp>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41835477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381000" y="899428"/>
            <a:ext cx="1944216" cy="369332"/>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l" rtl="0">
              <a:buFont typeface="Wingdings" pitchFamily="2" charset="2"/>
              <a:buChar char="ü"/>
              <a:defRPr/>
            </a:pPr>
            <a:r>
              <a:rPr lang="en-US" dirty="0"/>
              <a:t>Slab design</a:t>
            </a:r>
          </a:p>
        </p:txBody>
      </p:sp>
      <p:pic>
        <p:nvPicPr>
          <p:cNvPr id="1026" name="Picture 2" descr="C:\Users\Dell\Desktop\مشروع 2\pic\Det 1 (slab).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334166" y="4267200"/>
            <a:ext cx="5590634" cy="2611701"/>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2050" name="Picture 2" descr="C:\Users\Dell\Desktop\مشروع 2\شغل نهائي للطباعه\انشائي\mahdi.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5800" y="1336237"/>
            <a:ext cx="7315224" cy="295419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
        <p:nvSpPr>
          <p:cNvPr id="7" name="Rectangle 6"/>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extLst>
      <p:ext uri="{BB962C8B-B14F-4D97-AF65-F5344CB8AC3E}">
        <p14:creationId xmlns="" xmlns:p14="http://schemas.microsoft.com/office/powerpoint/2010/main" val="15615739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
          <p:cNvSpPr/>
          <p:nvPr/>
        </p:nvSpPr>
        <p:spPr>
          <a:xfrm>
            <a:off x="357158" y="928670"/>
            <a:ext cx="1714512" cy="369332"/>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l" rtl="0">
              <a:buFont typeface="Wingdings" pitchFamily="2" charset="2"/>
              <a:buChar char="ü"/>
              <a:defRPr/>
            </a:pPr>
            <a:r>
              <a:rPr lang="en-US" dirty="0"/>
              <a:t>Beams  design</a:t>
            </a:r>
          </a:p>
        </p:txBody>
      </p:sp>
      <p:sp>
        <p:nvSpPr>
          <p:cNvPr id="8" name="Content Placeholder 7"/>
          <p:cNvSpPr>
            <a:spLocks noGrp="1"/>
          </p:cNvSpPr>
          <p:nvPr>
            <p:ph sz="half" idx="1"/>
          </p:nvPr>
        </p:nvSpPr>
        <p:spPr>
          <a:xfrm>
            <a:off x="357158" y="1500174"/>
            <a:ext cx="1376386" cy="395064"/>
          </a:xfrm>
        </p:spPr>
        <p:txBody>
          <a:bodyPr>
            <a:normAutofit fontScale="92500" lnSpcReduction="10000"/>
          </a:bodyPr>
          <a:lstStyle/>
          <a:p>
            <a:pPr marL="0" indent="0" algn="l">
              <a:buNone/>
            </a:pPr>
            <a:r>
              <a:rPr lang="en-US" sz="2200" b="1" dirty="0" smtClean="0">
                <a:solidFill>
                  <a:schemeClr val="tx2">
                    <a:lumMod val="75000"/>
                  </a:schemeClr>
                </a:solidFill>
                <a:effectLst>
                  <a:outerShdw blurRad="38100" dist="38100" dir="2700000" algn="tl">
                    <a:srgbClr val="000000">
                      <a:alpha val="43137"/>
                    </a:srgbClr>
                  </a:outerShdw>
                </a:effectLst>
              </a:rPr>
              <a:t>Used</a:t>
            </a:r>
            <a:r>
              <a:rPr lang="en-US" sz="2200" dirty="0" smtClean="0"/>
              <a:t> </a:t>
            </a:r>
            <a:r>
              <a:rPr lang="en-US" sz="2200" b="1" dirty="0">
                <a:solidFill>
                  <a:srgbClr val="C00000"/>
                </a:solidFill>
                <a:effectLst>
                  <a:outerShdw blurRad="38100" dist="38100" dir="2700000" algn="tl">
                    <a:srgbClr val="000000">
                      <a:alpha val="43137"/>
                    </a:srgbClr>
                  </a:outerShdw>
                </a:effectLst>
              </a:rPr>
              <a:t>5ɸ20</a:t>
            </a:r>
          </a:p>
          <a:p>
            <a:endParaRPr lang="en-US" dirty="0"/>
          </a:p>
        </p:txBody>
      </p:sp>
      <p:pic>
        <p:nvPicPr>
          <p:cNvPr id="2050" name="Picture 2" descr="C:\Users\Dell\Desktop\مشروع 2\شغل نهائي للطباعه\انشائي\22بريزنتيشين.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14282" y="1780048"/>
            <a:ext cx="7884006" cy="507795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71670"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19698370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
          <p:cNvSpPr/>
          <p:nvPr/>
        </p:nvSpPr>
        <p:spPr>
          <a:xfrm>
            <a:off x="357158" y="928670"/>
            <a:ext cx="2114488" cy="369332"/>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l" rtl="0">
              <a:buFont typeface="Wingdings" pitchFamily="2" charset="2"/>
              <a:buChar char="ü"/>
              <a:defRPr/>
            </a:pPr>
            <a:r>
              <a:rPr lang="en-US" dirty="0" smtClean="0"/>
              <a:t>column  design</a:t>
            </a:r>
            <a:endParaRPr lang="en-US" dirty="0"/>
          </a:p>
        </p:txBody>
      </p:sp>
      <p:sp>
        <p:nvSpPr>
          <p:cNvPr id="8" name="عنصر نائب للمحتوى 3"/>
          <p:cNvSpPr txBox="1">
            <a:spLocks/>
          </p:cNvSpPr>
          <p:nvPr/>
        </p:nvSpPr>
        <p:spPr>
          <a:xfrm>
            <a:off x="5486400" y="3286124"/>
            <a:ext cx="3657600" cy="1643074"/>
          </a:xfrm>
          <a:prstGeom prst="rect">
            <a:avLst/>
          </a:prstGeom>
        </p:spPr>
        <p:txBody>
          <a:bodyPr>
            <a:normAutofit/>
          </a:bodyPr>
          <a:lstStyle/>
          <a:p>
            <a:pPr marL="365760" marR="0" lvl="0" indent="-283464" algn="r" defTabSz="914400" rtl="1"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عنصر نائب للمحتوى 3"/>
          <p:cNvSpPr txBox="1">
            <a:spLocks/>
          </p:cNvSpPr>
          <p:nvPr/>
        </p:nvSpPr>
        <p:spPr>
          <a:xfrm>
            <a:off x="2219106" y="4300208"/>
            <a:ext cx="5572164" cy="714380"/>
          </a:xfrm>
          <a:prstGeom prst="rect">
            <a:avLst/>
          </a:prstGeom>
        </p:spPr>
        <p:txBody>
          <a:bodyPr>
            <a:normAutofit/>
          </a:bodyPr>
          <a:lstStyle/>
          <a:p>
            <a:pPr algn="l"/>
            <a:endParaRPr lang="en-US" sz="2000" i="1" dirty="0" smtClean="0"/>
          </a:p>
          <a:p>
            <a:pPr marL="365760" marR="0" lvl="0" indent="-283464" algn="l" defTabSz="914400" rtl="1"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3074" name="Picture 2" descr="C:\Users\Dell\Desktop\مشروع 2\شغل نهائي للطباعه\انشائي\mahdi 2.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071802" y="1714488"/>
            <a:ext cx="5105401" cy="4571019"/>
          </a:xfrm>
          <a:prstGeom prst="rect">
            <a:avLst/>
          </a:prstGeom>
          <a:noFill/>
          <a:extLst>
            <a:ext uri="{909E8E84-426E-40DD-AFC4-6F175D3DCCD1}">
              <a14:hiddenFill xmlns=""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1714488"/>
            <a:ext cx="3751513" cy="468245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Rectangle 6"/>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9"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3029742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p:nvPr/>
        </p:nvSpPr>
        <p:spPr>
          <a:xfrm>
            <a:off x="285720" y="928670"/>
            <a:ext cx="2013052"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l" rtl="0">
              <a:buFont typeface="Wingdings" pitchFamily="2" charset="2"/>
              <a:buChar char="ü"/>
              <a:defRPr/>
            </a:pPr>
            <a:r>
              <a:rPr lang="en-US" dirty="0"/>
              <a:t>footing  </a:t>
            </a:r>
            <a:r>
              <a:rPr lang="en-US" dirty="0" smtClean="0"/>
              <a:t>design F1</a:t>
            </a:r>
            <a:endParaRPr lang="en-US" dirty="0"/>
          </a:p>
        </p:txBody>
      </p:sp>
      <p:sp>
        <p:nvSpPr>
          <p:cNvPr id="6" name="Rectangle 5"/>
          <p:cNvSpPr/>
          <p:nvPr/>
        </p:nvSpPr>
        <p:spPr>
          <a:xfrm>
            <a:off x="357158" y="1428736"/>
            <a:ext cx="3203506" cy="400110"/>
          </a:xfrm>
          <a:prstGeom prst="rect">
            <a:avLst/>
          </a:prstGeom>
        </p:spPr>
        <p:txBody>
          <a:bodyPr wrap="none">
            <a:spAutoFit/>
          </a:bodyPr>
          <a:lstStyle/>
          <a:p>
            <a:pPr algn="l"/>
            <a:r>
              <a:rPr lang="en-US" sz="2000" b="1" dirty="0">
                <a:solidFill>
                  <a:schemeClr val="tx2">
                    <a:lumMod val="75000"/>
                  </a:schemeClr>
                </a:solidFill>
                <a:effectLst>
                  <a:outerShdw blurRad="38100" dist="38100" dir="2700000" algn="tl">
                    <a:srgbClr val="000000">
                      <a:alpha val="43137"/>
                    </a:srgbClr>
                  </a:outerShdw>
                </a:effectLst>
                <a:latin typeface="Times New Roman"/>
                <a:ea typeface="SimSun"/>
                <a:cs typeface="Times New Roman"/>
              </a:rPr>
              <a:t>Type of footing ISOLATED</a:t>
            </a:r>
            <a:endParaRPr lang="en-US" sz="2000" b="1" dirty="0">
              <a:solidFill>
                <a:schemeClr val="tx2">
                  <a:lumMod val="75000"/>
                </a:schemeClr>
              </a:solidFill>
              <a:effectLst>
                <a:outerShdw blurRad="38100" dist="38100" dir="2700000" algn="tl">
                  <a:srgbClr val="000000">
                    <a:alpha val="43137"/>
                  </a:srgbClr>
                </a:outerShdw>
              </a:effectLst>
              <a:latin typeface="Times New Roman"/>
              <a:ea typeface="SimSun"/>
              <a:cs typeface="Arial"/>
            </a:endParaRPr>
          </a:p>
        </p:txBody>
      </p:sp>
      <p:pic>
        <p:nvPicPr>
          <p:cNvPr id="3075" name="Picture 3" descr="C:\Users\Dell\Desktop\مشروع 2\شغل نهائي للطباعه\انشائي\بريزنتيشين 33.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000496" y="1428736"/>
            <a:ext cx="4181499" cy="44148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4098" name="Picture 2" descr="C:\Users\Dell\Desktop\مشروع 2\شغل نهائي للطباعه\انشائي\mahdi 4.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2571744"/>
            <a:ext cx="4022456" cy="3267826"/>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6"/>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8"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20624181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p:nvPr/>
        </p:nvSpPr>
        <p:spPr>
          <a:xfrm>
            <a:off x="214282" y="857232"/>
            <a:ext cx="2047997"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l" rtl="0">
              <a:buFont typeface="Wingdings" pitchFamily="2" charset="2"/>
              <a:buChar char="ü"/>
              <a:defRPr/>
            </a:pPr>
            <a:r>
              <a:rPr lang="en-US" dirty="0" smtClean="0"/>
              <a:t>Shear wall  design</a:t>
            </a:r>
            <a:endParaRPr lang="en-US" dirty="0"/>
          </a:p>
        </p:txBody>
      </p:sp>
      <p:sp>
        <p:nvSpPr>
          <p:cNvPr id="5" name="Rectangle 4"/>
          <p:cNvSpPr/>
          <p:nvPr/>
        </p:nvSpPr>
        <p:spPr>
          <a:xfrm>
            <a:off x="304800" y="1371600"/>
            <a:ext cx="4572000" cy="2862322"/>
          </a:xfrm>
          <a:prstGeom prst="rect">
            <a:avLst/>
          </a:prstGeom>
        </p:spPr>
        <p:txBody>
          <a:bodyPr>
            <a:spAutoFit/>
          </a:bodyPr>
          <a:lstStyle/>
          <a:p>
            <a:pPr algn="l" rtl="0"/>
            <a:r>
              <a:rPr lang="en-US" sz="2000" b="1" dirty="0">
                <a:solidFill>
                  <a:schemeClr val="tx2">
                    <a:lumMod val="75000"/>
                  </a:schemeClr>
                </a:solidFill>
                <a:effectLst>
                  <a:outerShdw blurRad="38100" dist="38100" dir="2700000" algn="tl">
                    <a:srgbClr val="000000">
                      <a:alpha val="43137"/>
                    </a:srgbClr>
                  </a:outerShdw>
                </a:effectLst>
              </a:rPr>
              <a:t>For vertical:</a:t>
            </a:r>
          </a:p>
          <a:p>
            <a:pPr algn="l" rtl="0"/>
            <a:r>
              <a:rPr lang="en-US" sz="2000" b="1" dirty="0">
                <a:solidFill>
                  <a:schemeClr val="tx2">
                    <a:lumMod val="75000"/>
                  </a:schemeClr>
                </a:solidFill>
                <a:effectLst>
                  <a:outerShdw blurRad="38100" dist="38100" dir="2700000" algn="tl">
                    <a:srgbClr val="000000">
                      <a:alpha val="43137"/>
                    </a:srgbClr>
                  </a:outerShdw>
                </a:effectLst>
              </a:rPr>
              <a:t>ρ = 0.3 </a:t>
            </a:r>
            <a:r>
              <a:rPr lang="en-US" sz="2000" b="1" dirty="0" smtClean="0">
                <a:solidFill>
                  <a:schemeClr val="tx2">
                    <a:lumMod val="75000"/>
                  </a:schemeClr>
                </a:solidFill>
                <a:effectLst>
                  <a:outerShdw blurRad="38100" dist="38100" dir="2700000" algn="tl">
                    <a:srgbClr val="000000">
                      <a:alpha val="43137"/>
                    </a:srgbClr>
                  </a:outerShdw>
                </a:effectLst>
              </a:rPr>
              <a:t>%</a:t>
            </a:r>
          </a:p>
          <a:p>
            <a:pPr algn="l" rtl="0"/>
            <a:endParaRPr lang="en-US" sz="2000" b="1" dirty="0">
              <a:solidFill>
                <a:schemeClr val="tx2">
                  <a:lumMod val="75000"/>
                </a:schemeClr>
              </a:solidFill>
              <a:effectLst>
                <a:outerShdw blurRad="38100" dist="38100" dir="2700000" algn="tl">
                  <a:srgbClr val="000000">
                    <a:alpha val="43137"/>
                  </a:srgbClr>
                </a:outerShdw>
              </a:effectLst>
            </a:endParaRPr>
          </a:p>
          <a:p>
            <a:pPr algn="l" rtl="0"/>
            <a:r>
              <a:rPr lang="en-US" sz="2000" b="1" dirty="0" smtClean="0">
                <a:solidFill>
                  <a:schemeClr val="tx2">
                    <a:lumMod val="75000"/>
                  </a:schemeClr>
                </a:solidFill>
                <a:effectLst>
                  <a:outerShdw blurRad="38100" dist="38100" dir="2700000" algn="tl">
                    <a:srgbClr val="000000">
                      <a:alpha val="43137"/>
                    </a:srgbClr>
                  </a:outerShdw>
                </a:effectLst>
              </a:rPr>
              <a:t>Use </a:t>
            </a:r>
            <a:r>
              <a:rPr lang="en-US" sz="2000" b="1" dirty="0">
                <a:solidFill>
                  <a:schemeClr val="tx2">
                    <a:lumMod val="75000"/>
                  </a:schemeClr>
                </a:solidFill>
                <a:effectLst>
                  <a:outerShdw blurRad="38100" dist="38100" dir="2700000" algn="tl">
                    <a:srgbClr val="000000">
                      <a:alpha val="43137"/>
                    </a:srgbClr>
                  </a:outerShdw>
                </a:effectLst>
              </a:rPr>
              <a:t>6Ø12 / m for each </a:t>
            </a:r>
            <a:r>
              <a:rPr lang="en-US" sz="2000" b="1" dirty="0" smtClean="0">
                <a:solidFill>
                  <a:schemeClr val="tx2">
                    <a:lumMod val="75000"/>
                  </a:schemeClr>
                </a:solidFill>
                <a:effectLst>
                  <a:outerShdw blurRad="38100" dist="38100" dir="2700000" algn="tl">
                    <a:srgbClr val="000000">
                      <a:alpha val="43137"/>
                    </a:srgbClr>
                  </a:outerShdw>
                </a:effectLst>
              </a:rPr>
              <a:t>layer</a:t>
            </a:r>
          </a:p>
          <a:p>
            <a:pPr algn="l" rtl="0"/>
            <a:endParaRPr lang="en-US" sz="2000" b="1" dirty="0">
              <a:solidFill>
                <a:schemeClr val="tx2">
                  <a:lumMod val="75000"/>
                </a:schemeClr>
              </a:solidFill>
              <a:effectLst>
                <a:outerShdw blurRad="38100" dist="38100" dir="2700000" algn="tl">
                  <a:srgbClr val="000000">
                    <a:alpha val="43137"/>
                  </a:srgbClr>
                </a:outerShdw>
              </a:effectLst>
            </a:endParaRPr>
          </a:p>
          <a:p>
            <a:pPr algn="l" rtl="0"/>
            <a:r>
              <a:rPr lang="en-US" sz="2000" b="1" dirty="0">
                <a:solidFill>
                  <a:schemeClr val="tx2">
                    <a:lumMod val="75000"/>
                  </a:schemeClr>
                </a:solidFill>
                <a:effectLst>
                  <a:outerShdw blurRad="38100" dist="38100" dir="2700000" algn="tl">
                    <a:srgbClr val="000000">
                      <a:alpha val="43137"/>
                    </a:srgbClr>
                  </a:outerShdw>
                </a:effectLst>
              </a:rPr>
              <a:t>For horizontal:</a:t>
            </a:r>
          </a:p>
          <a:p>
            <a:pPr algn="l" rtl="0"/>
            <a:r>
              <a:rPr lang="en-US" sz="2000" b="1" dirty="0">
                <a:solidFill>
                  <a:schemeClr val="tx2">
                    <a:lumMod val="75000"/>
                  </a:schemeClr>
                </a:solidFill>
                <a:effectLst>
                  <a:outerShdw blurRad="38100" dist="38100" dir="2700000" algn="tl">
                    <a:srgbClr val="000000">
                      <a:alpha val="43137"/>
                    </a:srgbClr>
                  </a:outerShdw>
                </a:effectLst>
              </a:rPr>
              <a:t>ρ = 0.25 </a:t>
            </a:r>
            <a:r>
              <a:rPr lang="en-US" sz="2000" b="1" dirty="0" smtClean="0">
                <a:solidFill>
                  <a:schemeClr val="tx2">
                    <a:lumMod val="75000"/>
                  </a:schemeClr>
                </a:solidFill>
                <a:effectLst>
                  <a:outerShdw blurRad="38100" dist="38100" dir="2700000" algn="tl">
                    <a:srgbClr val="000000">
                      <a:alpha val="43137"/>
                    </a:srgbClr>
                  </a:outerShdw>
                </a:effectLst>
              </a:rPr>
              <a:t>%</a:t>
            </a:r>
          </a:p>
          <a:p>
            <a:pPr algn="l" rtl="0"/>
            <a:endParaRPr lang="en-US" sz="2000" b="1" dirty="0">
              <a:solidFill>
                <a:schemeClr val="tx2">
                  <a:lumMod val="75000"/>
                </a:schemeClr>
              </a:solidFill>
              <a:effectLst>
                <a:outerShdw blurRad="38100" dist="38100" dir="2700000" algn="tl">
                  <a:srgbClr val="000000">
                    <a:alpha val="43137"/>
                  </a:srgbClr>
                </a:outerShdw>
              </a:effectLst>
            </a:endParaRPr>
          </a:p>
          <a:p>
            <a:pPr algn="l" rtl="0"/>
            <a:r>
              <a:rPr lang="en-US" sz="2000" b="1" dirty="0" smtClean="0">
                <a:solidFill>
                  <a:schemeClr val="tx2">
                    <a:lumMod val="75000"/>
                  </a:schemeClr>
                </a:solidFill>
                <a:effectLst>
                  <a:outerShdw blurRad="38100" dist="38100" dir="2700000" algn="tl">
                    <a:srgbClr val="000000">
                      <a:alpha val="43137"/>
                    </a:srgbClr>
                  </a:outerShdw>
                </a:effectLst>
              </a:rPr>
              <a:t>Use </a:t>
            </a:r>
            <a:r>
              <a:rPr lang="en-US" sz="2000" b="1" dirty="0">
                <a:solidFill>
                  <a:schemeClr val="tx2">
                    <a:lumMod val="75000"/>
                  </a:schemeClr>
                </a:solidFill>
                <a:effectLst>
                  <a:outerShdw blurRad="38100" dist="38100" dir="2700000" algn="tl">
                    <a:srgbClr val="000000">
                      <a:alpha val="43137"/>
                    </a:srgbClr>
                  </a:outerShdw>
                </a:effectLst>
              </a:rPr>
              <a:t>4Ø12 </a:t>
            </a:r>
          </a:p>
        </p:txBody>
      </p:sp>
      <p:pic>
        <p:nvPicPr>
          <p:cNvPr id="4098" name="Picture 2" descr="C:\Users\Dell\Desktop\مشروع 2\شغل نهائي للطباعه\انشائي\بريزنتيشين44.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971800" y="1214422"/>
            <a:ext cx="6172200" cy="5110843"/>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
        <p:nvSpPr>
          <p:cNvPr id="2" name="Rectangle 1"/>
          <p:cNvSpPr/>
          <p:nvPr/>
        </p:nvSpPr>
        <p:spPr>
          <a:xfrm>
            <a:off x="214282" y="4714884"/>
            <a:ext cx="3505200" cy="1015663"/>
          </a:xfrm>
          <a:prstGeom prst="rect">
            <a:avLst/>
          </a:prstGeom>
        </p:spPr>
        <p:txBody>
          <a:bodyPr wrap="square">
            <a:spAutoFit/>
          </a:bodyPr>
          <a:lstStyle/>
          <a:p>
            <a:pPr algn="l" rtl="0"/>
            <a:r>
              <a:rPr lang="en-US" sz="2000" b="1" dirty="0">
                <a:solidFill>
                  <a:schemeClr val="tx2">
                    <a:lumMod val="75000"/>
                  </a:schemeClr>
                </a:solidFill>
                <a:effectLst>
                  <a:outerShdw blurRad="38100" dist="38100" dir="2700000" algn="tl">
                    <a:srgbClr val="000000">
                      <a:alpha val="43137"/>
                    </a:srgbClr>
                  </a:outerShdw>
                </a:effectLst>
              </a:rPr>
              <a:t>For boundary:</a:t>
            </a:r>
          </a:p>
          <a:p>
            <a:pPr algn="l" rtl="0"/>
            <a:r>
              <a:rPr lang="el-GR" sz="2000" b="1" dirty="0">
                <a:solidFill>
                  <a:schemeClr val="tx2">
                    <a:lumMod val="75000"/>
                  </a:schemeClr>
                </a:solidFill>
                <a:effectLst>
                  <a:outerShdw blurRad="38100" dist="38100" dir="2700000" algn="tl">
                    <a:srgbClr val="000000">
                      <a:alpha val="43137"/>
                    </a:srgbClr>
                  </a:outerShdw>
                </a:effectLst>
              </a:rPr>
              <a:t>ρ = 1 % ,</a:t>
            </a:r>
          </a:p>
          <a:p>
            <a:pPr algn="l" rtl="0"/>
            <a:r>
              <a:rPr lang="en-US" sz="2000" b="1" dirty="0" smtClean="0">
                <a:solidFill>
                  <a:schemeClr val="tx2">
                    <a:lumMod val="75000"/>
                  </a:schemeClr>
                </a:solidFill>
                <a:effectLst>
                  <a:outerShdw blurRad="38100" dist="38100" dir="2700000" algn="tl">
                    <a:srgbClr val="000000">
                      <a:alpha val="43137"/>
                    </a:srgbClr>
                  </a:outerShdw>
                </a:effectLst>
              </a:rPr>
              <a:t>Use </a:t>
            </a:r>
            <a:r>
              <a:rPr lang="en-US" sz="2000" b="1" dirty="0">
                <a:solidFill>
                  <a:schemeClr val="tx2">
                    <a:lumMod val="75000"/>
                  </a:schemeClr>
                </a:solidFill>
                <a:effectLst>
                  <a:outerShdw blurRad="38100" dist="38100" dir="2700000" algn="tl">
                    <a:srgbClr val="000000">
                      <a:alpha val="43137"/>
                    </a:srgbClr>
                  </a:outerShdw>
                </a:effectLst>
              </a:rPr>
              <a:t>10 Ø16.</a:t>
            </a:r>
          </a:p>
        </p:txBody>
      </p:sp>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8"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24178801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p:nvPr/>
        </p:nvSpPr>
        <p:spPr>
          <a:xfrm>
            <a:off x="428596" y="785794"/>
            <a:ext cx="1984839"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l" rtl="0">
              <a:buFont typeface="Wingdings" pitchFamily="2" charset="2"/>
              <a:buChar char="ü"/>
              <a:defRPr/>
            </a:pPr>
            <a:r>
              <a:rPr lang="en-US" dirty="0" smtClean="0"/>
              <a:t>Tie beams design</a:t>
            </a:r>
            <a:endParaRPr lang="en-US" dirty="0"/>
          </a:p>
        </p:txBody>
      </p:sp>
      <p:sp>
        <p:nvSpPr>
          <p:cNvPr id="4" name="Rectangle 3"/>
          <p:cNvSpPr/>
          <p:nvPr/>
        </p:nvSpPr>
        <p:spPr>
          <a:xfrm>
            <a:off x="0" y="1357298"/>
            <a:ext cx="4572000" cy="707886"/>
          </a:xfrm>
          <a:prstGeom prst="rect">
            <a:avLst/>
          </a:prstGeom>
        </p:spPr>
        <p:txBody>
          <a:bodyPr>
            <a:spAutoFit/>
          </a:bodyPr>
          <a:lstStyle/>
          <a:p>
            <a:pPr algn="l" rtl="0"/>
            <a:r>
              <a:rPr lang="en-US" sz="2000" b="1" dirty="0">
                <a:solidFill>
                  <a:schemeClr val="tx2">
                    <a:lumMod val="75000"/>
                  </a:schemeClr>
                </a:solidFill>
                <a:effectLst>
                  <a:outerShdw blurRad="38100" dist="38100" dir="2700000" algn="tl">
                    <a:srgbClr val="000000">
                      <a:alpha val="43137"/>
                    </a:srgbClr>
                  </a:outerShdw>
                </a:effectLst>
              </a:rPr>
              <a:t>Use </a:t>
            </a:r>
            <a:r>
              <a:rPr lang="en-US" sz="2000" b="1" dirty="0">
                <a:solidFill>
                  <a:srgbClr val="C00000"/>
                </a:solidFill>
                <a:effectLst>
                  <a:outerShdw blurRad="38100" dist="38100" dir="2700000" algn="tl">
                    <a:srgbClr val="000000">
                      <a:alpha val="43137"/>
                    </a:srgbClr>
                  </a:outerShdw>
                </a:effectLst>
              </a:rPr>
              <a:t>4 Ø12 </a:t>
            </a:r>
            <a:r>
              <a:rPr lang="en-US" sz="2000" b="1" dirty="0">
                <a:solidFill>
                  <a:schemeClr val="tx2">
                    <a:lumMod val="75000"/>
                  </a:schemeClr>
                </a:solidFill>
                <a:effectLst>
                  <a:outerShdw blurRad="38100" dist="38100" dir="2700000" algn="tl">
                    <a:srgbClr val="000000">
                      <a:alpha val="43137"/>
                    </a:srgbClr>
                  </a:outerShdw>
                </a:effectLst>
              </a:rPr>
              <a:t>for positive moment</a:t>
            </a:r>
          </a:p>
          <a:p>
            <a:pPr algn="l" rtl="0"/>
            <a:r>
              <a:rPr lang="en-US" sz="2000" b="1" dirty="0">
                <a:solidFill>
                  <a:schemeClr val="tx2">
                    <a:lumMod val="75000"/>
                  </a:schemeClr>
                </a:solidFill>
                <a:effectLst>
                  <a:outerShdw blurRad="38100" dist="38100" dir="2700000" algn="tl">
                    <a:srgbClr val="000000">
                      <a:alpha val="43137"/>
                    </a:srgbClr>
                  </a:outerShdw>
                </a:effectLst>
              </a:rPr>
              <a:t>Use </a:t>
            </a:r>
            <a:r>
              <a:rPr lang="en-US" sz="2000" b="1" dirty="0">
                <a:solidFill>
                  <a:srgbClr val="C00000"/>
                </a:solidFill>
                <a:effectLst>
                  <a:outerShdw blurRad="38100" dist="38100" dir="2700000" algn="tl">
                    <a:srgbClr val="000000">
                      <a:alpha val="43137"/>
                    </a:srgbClr>
                  </a:outerShdw>
                </a:effectLst>
              </a:rPr>
              <a:t>4Ø12</a:t>
            </a:r>
            <a:r>
              <a:rPr lang="en-US" sz="2000" b="1" dirty="0">
                <a:solidFill>
                  <a:schemeClr val="tx2">
                    <a:lumMod val="75000"/>
                  </a:schemeClr>
                </a:solidFill>
                <a:effectLst>
                  <a:outerShdw blurRad="38100" dist="38100" dir="2700000" algn="tl">
                    <a:srgbClr val="000000">
                      <a:alpha val="43137"/>
                    </a:srgbClr>
                  </a:outerShdw>
                </a:effectLst>
              </a:rPr>
              <a:t> for negative moment</a:t>
            </a:r>
          </a:p>
        </p:txBody>
      </p:sp>
      <p:pic>
        <p:nvPicPr>
          <p:cNvPr id="5122" name="Picture 2" descr="C:\Users\Dell\Desktop\مشروع 2\شغل نهائي للطباعه\انشائي\بريزنتيشين 33.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143240" y="2071678"/>
            <a:ext cx="5091130" cy="44844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1401156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
            <a:ext cx="7772400" cy="1470025"/>
          </a:xfrm>
        </p:spPr>
        <p:txBody>
          <a:bodyPr>
            <a:normAutofit/>
          </a:bodyPr>
          <a:lstStyle/>
          <a:p>
            <a:pPr rtl="0"/>
            <a:r>
              <a:rPr lang="en-US" sz="40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rPr>
              <a:t>    Architectural Design</a:t>
            </a:r>
            <a:endParaRPr lang="ar-SA" sz="4000" dirty="0">
              <a:solidFill>
                <a:schemeClr val="tx2">
                  <a:lumMod val="75000"/>
                </a:schemeClr>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0" y="1428736"/>
            <a:ext cx="8286776" cy="5429264"/>
          </a:xfrm>
        </p:spPr>
        <p:txBody>
          <a:bodyPr>
            <a:normAutofit/>
          </a:bodyPr>
          <a:lstStyle/>
          <a:p>
            <a:pPr algn="l" rtl="0">
              <a:buFont typeface="Wingdings" pitchFamily="2" charset="2"/>
              <a:buChar char="Ø"/>
            </a:pPr>
            <a:endParaRPr lang="en-US" sz="2800" b="1" dirty="0" smtClean="0">
              <a:solidFill>
                <a:schemeClr val="tx1"/>
              </a:solidFill>
              <a:effectLst>
                <a:outerShdw blurRad="38100" dist="38100" dir="2700000" algn="tl">
                  <a:srgbClr val="000000">
                    <a:alpha val="43137"/>
                  </a:srgbClr>
                </a:outerShdw>
              </a:effectLst>
            </a:endParaRPr>
          </a:p>
          <a:p>
            <a:pPr algn="l" rtl="0">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Project description</a:t>
            </a:r>
          </a:p>
          <a:p>
            <a:pPr algn="l" rtl="0">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Site plan</a:t>
            </a:r>
          </a:p>
          <a:p>
            <a:pPr algn="l" rtl="0">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Plans</a:t>
            </a:r>
          </a:p>
          <a:p>
            <a:pPr algn="l" rtl="0">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Elevations</a:t>
            </a:r>
          </a:p>
          <a:p>
            <a:pPr algn="l" rtl="0">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Sections</a:t>
            </a:r>
          </a:p>
          <a:p>
            <a:pPr algn="l" rtl="0">
              <a:buFont typeface="Wingdings" pitchFamily="2" charset="2"/>
              <a:buChar char="Ø"/>
            </a:pPr>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3D shots for the project</a:t>
            </a:r>
          </a:p>
          <a:p>
            <a:pPr algn="l"/>
            <a:endParaRPr lang="en-US" sz="2000" b="1" dirty="0">
              <a:solidFill>
                <a:schemeClr val="tx1"/>
              </a:solidFill>
            </a:endParaRPr>
          </a:p>
          <a:p>
            <a:pPr algn="l"/>
            <a:endParaRPr lang="en-US" sz="2000" b="1" dirty="0" smtClean="0">
              <a:solidFill>
                <a:schemeClr val="tx1"/>
              </a:solidFill>
            </a:endParaRPr>
          </a:p>
          <a:p>
            <a:pPr algn="l"/>
            <a:endParaRPr lang="en-US" sz="2000" b="1" dirty="0">
              <a:solidFill>
                <a:schemeClr val="tx1"/>
              </a:solidFill>
            </a:endParaRPr>
          </a:p>
          <a:p>
            <a:pPr algn="l"/>
            <a:endParaRPr lang="en-US" sz="2000" b="1" dirty="0" smtClean="0">
              <a:solidFill>
                <a:schemeClr val="tx1"/>
              </a:solidFill>
            </a:endParaRPr>
          </a:p>
          <a:p>
            <a:pPr algn="l"/>
            <a:endParaRPr lang="en-US" sz="2000" b="1" dirty="0">
              <a:solidFill>
                <a:schemeClr val="tx1"/>
              </a:solidFill>
            </a:endParaRPr>
          </a:p>
          <a:p>
            <a:pPr algn="l"/>
            <a:endParaRPr lang="en-US" sz="2000" b="1" dirty="0" smtClean="0">
              <a:solidFill>
                <a:schemeClr val="tx1"/>
              </a:solidFill>
            </a:endParaRPr>
          </a:p>
          <a:p>
            <a:pPr algn="r" rtl="0">
              <a:buFont typeface="Wingdings" pitchFamily="2" charset="2"/>
              <a:buChar char="Ø"/>
            </a:pPr>
            <a:endParaRPr lang="en-US" b="1" dirty="0" smtClean="0">
              <a:solidFill>
                <a:schemeClr val="tx1"/>
              </a:solidFill>
            </a:endParaRPr>
          </a:p>
        </p:txBody>
      </p:sp>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8"/>
          <p:cNvSpPr/>
          <p:nvPr/>
        </p:nvSpPr>
        <p:spPr>
          <a:xfrm>
            <a:off x="571472" y="928670"/>
            <a:ext cx="1749197"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l" rtl="0">
              <a:buFont typeface="Wingdings" pitchFamily="2" charset="2"/>
              <a:buChar char="ü"/>
              <a:defRPr/>
            </a:pPr>
            <a:r>
              <a:rPr lang="en-US" dirty="0" smtClean="0"/>
              <a:t>Seismic Design</a:t>
            </a:r>
            <a:endParaRPr lang="en-US" dirty="0"/>
          </a:p>
        </p:txBody>
      </p:sp>
      <p:sp>
        <p:nvSpPr>
          <p:cNvPr id="6" name="Rectangle 5"/>
          <p:cNvSpPr/>
          <p:nvPr/>
        </p:nvSpPr>
        <p:spPr>
          <a:xfrm>
            <a:off x="571472" y="1357298"/>
            <a:ext cx="4572000" cy="707886"/>
          </a:xfrm>
          <a:prstGeom prst="rect">
            <a:avLst/>
          </a:prstGeom>
        </p:spPr>
        <p:txBody>
          <a:bodyPr>
            <a:spAutoFit/>
          </a:bodyPr>
          <a:lstStyle/>
          <a:p>
            <a:pPr algn="l" rtl="0"/>
            <a:r>
              <a:rPr lang="en-US" sz="2000" b="1" dirty="0" smtClean="0">
                <a:solidFill>
                  <a:schemeClr val="tx2">
                    <a:lumMod val="75000"/>
                  </a:schemeClr>
                </a:solidFill>
                <a:effectLst>
                  <a:outerShdw blurRad="38100" dist="38100" dir="2700000" algn="tl">
                    <a:srgbClr val="000000">
                      <a:alpha val="43137"/>
                    </a:srgbClr>
                  </a:outerShdw>
                </a:effectLst>
              </a:rPr>
              <a:t>The </a:t>
            </a:r>
            <a:r>
              <a:rPr lang="en-US" sz="2000" b="1" dirty="0">
                <a:solidFill>
                  <a:schemeClr val="tx2">
                    <a:lumMod val="75000"/>
                  </a:schemeClr>
                </a:solidFill>
                <a:effectLst>
                  <a:outerShdw blurRad="38100" dist="38100" dir="2700000" algn="tl">
                    <a:srgbClr val="000000">
                      <a:alpha val="43137"/>
                    </a:srgbClr>
                  </a:outerShdw>
                </a:effectLst>
              </a:rPr>
              <a:t>project was design to perform the seismeic design </a:t>
            </a:r>
          </a:p>
        </p:txBody>
      </p:sp>
      <p:pic>
        <p:nvPicPr>
          <p:cNvPr id="1026" name="Picture 2" descr="C:\Users\Dell\Desktop\مشروع 2\شغل نهائي للطباعه\انشائي\dynamic1.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2667000"/>
            <a:ext cx="4430486" cy="4191000"/>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C:\Users\Dell\Desktop\مشروع 2\شغل نهائي للطباعه\انشائي\dynamic2.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214810" y="2214554"/>
            <a:ext cx="4014814" cy="4435642"/>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6"/>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8"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Structural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9016921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1295400"/>
            <a:ext cx="8229600" cy="4876800"/>
          </a:xfrm>
        </p:spPr>
        <p:txBody>
          <a:bodyPr>
            <a:normAutofit/>
          </a:bodyPr>
          <a:lstStyle/>
          <a:p>
            <a:pPr algn="l" rtl="0">
              <a:buFont typeface="Wingdings" pitchFamily="2" charset="2"/>
              <a:buChar char="Ø"/>
            </a:pPr>
            <a:r>
              <a:rPr lang="en-US" sz="20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LIGHTING by DIALUX</a:t>
            </a:r>
          </a:p>
          <a:p>
            <a:pPr algn="l" rtl="0">
              <a:buFont typeface="Wingdings" pitchFamily="2" charset="2"/>
              <a:buChar char="Ø"/>
            </a:pPr>
            <a:r>
              <a:rPr lang="en-US" sz="20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Electrical Calculation </a:t>
            </a:r>
          </a:p>
          <a:p>
            <a:pPr algn="l" rtl="0">
              <a:buFont typeface="Wingdings" pitchFamily="2" charset="2"/>
              <a:buChar char="Ø"/>
            </a:pPr>
            <a:r>
              <a:rPr lang="en-US" sz="20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Distribution of  out lets</a:t>
            </a:r>
          </a:p>
          <a:p>
            <a:pPr algn="l" rtl="0">
              <a:buFont typeface="Wingdings" pitchFamily="2" charset="2"/>
              <a:buChar char="Ø"/>
            </a:pPr>
            <a:r>
              <a:rPr lang="en-US" sz="2000" b="1" dirty="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 </a:t>
            </a:r>
            <a:r>
              <a:rPr lang="en-US" sz="20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Distribution of fixtures </a:t>
            </a:r>
          </a:p>
        </p:txBody>
      </p:sp>
      <p:sp>
        <p:nvSpPr>
          <p:cNvPr id="6" name="TextBox 9"/>
          <p:cNvSpPr txBox="1">
            <a:spLocks noChangeArrowheads="1"/>
          </p:cNvSpPr>
          <p:nvPr/>
        </p:nvSpPr>
        <p:spPr bwMode="auto">
          <a:xfrm>
            <a:off x="500034" y="3357562"/>
            <a:ext cx="3276600" cy="1200150"/>
          </a:xfrm>
          <a:prstGeom prst="rect">
            <a:avLst/>
          </a:prstGeom>
          <a:noFill/>
          <a:ln w="9525">
            <a:noFill/>
            <a:miter lim="800000"/>
            <a:headEnd/>
            <a:tailEnd/>
          </a:ln>
        </p:spPr>
        <p:txBody>
          <a:bodyPr>
            <a:spAutoFit/>
          </a:bodyPr>
          <a:lstStyle/>
          <a:p>
            <a:pPr marL="342900" indent="-342900"/>
            <a:r>
              <a:rPr lang="en-US" sz="2400" b="1" dirty="0">
                <a:solidFill>
                  <a:schemeClr val="tx2">
                    <a:lumMod val="75000"/>
                  </a:schemeClr>
                </a:solidFill>
                <a:effectLst>
                  <a:outerShdw blurRad="38100" dist="38100" dir="2700000" algn="tl">
                    <a:srgbClr val="000000">
                      <a:alpha val="43137"/>
                    </a:srgbClr>
                  </a:outerShdw>
                </a:effectLst>
                <a:latin typeface="David" pitchFamily="34" charset="-79"/>
                <a:cs typeface="David" pitchFamily="34" charset="-79"/>
              </a:rPr>
              <a:t>DIALUX software was used to design the </a:t>
            </a:r>
            <a:r>
              <a:rPr lang="en-US" sz="2400" b="1" dirty="0" smtClean="0">
                <a:solidFill>
                  <a:schemeClr val="tx2">
                    <a:lumMod val="75000"/>
                  </a:schemeClr>
                </a:solidFill>
                <a:effectLst>
                  <a:outerShdw blurRad="38100" dist="38100" dir="2700000" algn="tl">
                    <a:srgbClr val="000000">
                      <a:alpha val="43137"/>
                    </a:srgbClr>
                  </a:outerShdw>
                </a:effectLst>
                <a:latin typeface="David" pitchFamily="34" charset="-79"/>
                <a:cs typeface="David" pitchFamily="34" charset="-79"/>
              </a:rPr>
              <a:t>lighting </a:t>
            </a:r>
            <a:r>
              <a:rPr lang="en-US" sz="2400" b="1" dirty="0">
                <a:solidFill>
                  <a:schemeClr val="tx2">
                    <a:lumMod val="75000"/>
                  </a:schemeClr>
                </a:solidFill>
                <a:effectLst>
                  <a:outerShdw blurRad="38100" dist="38100" dir="2700000" algn="tl">
                    <a:srgbClr val="000000">
                      <a:alpha val="43137"/>
                    </a:srgbClr>
                  </a:outerShdw>
                </a:effectLst>
                <a:latin typeface="David" pitchFamily="34" charset="-79"/>
                <a:cs typeface="David" pitchFamily="34" charset="-79"/>
              </a:rPr>
              <a:t>system </a:t>
            </a:r>
          </a:p>
        </p:txBody>
      </p:sp>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7"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Electrical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37478566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p:cNvSpPr txBox="1"/>
          <p:nvPr/>
        </p:nvSpPr>
        <p:spPr>
          <a:xfrm>
            <a:off x="0" y="785794"/>
            <a:ext cx="5051815" cy="1938992"/>
          </a:xfrm>
          <a:prstGeom prst="rect">
            <a:avLst/>
          </a:prstGeom>
          <a:noFill/>
        </p:spPr>
        <p:txBody>
          <a:bodyPr wrap="square">
            <a:spAutoFit/>
          </a:bodyPr>
          <a:lstStyle/>
          <a:p>
            <a:pPr marL="342900" indent="-342900" algn="l">
              <a:defRPr/>
            </a:pPr>
            <a:endParaRPr lang="en-US" sz="2400" b="1" dirty="0" smtClean="0">
              <a:solidFill>
                <a:schemeClr val="tx2">
                  <a:lumMod val="75000"/>
                </a:schemeClr>
              </a:solidFill>
              <a:effectLst>
                <a:outerShdw blurRad="38100" dist="38100" dir="2700000" algn="tl">
                  <a:srgbClr val="000000">
                    <a:alpha val="43137"/>
                  </a:srgbClr>
                </a:outerShdw>
              </a:effectLst>
              <a:latin typeface="David" pitchFamily="34" charset="-79"/>
              <a:cs typeface="David" pitchFamily="34" charset="-79"/>
            </a:endParaRPr>
          </a:p>
          <a:p>
            <a:pPr marL="342900" indent="-342900" algn="l">
              <a:defRPr/>
            </a:pPr>
            <a:r>
              <a:rPr lang="en-US" sz="2400" b="1" dirty="0" smtClean="0">
                <a:solidFill>
                  <a:schemeClr val="tx2">
                    <a:lumMod val="75000"/>
                  </a:schemeClr>
                </a:solidFill>
                <a:effectLst>
                  <a:outerShdw blurRad="38100" dist="38100" dir="2700000" algn="tl">
                    <a:srgbClr val="000000">
                      <a:alpha val="43137"/>
                    </a:srgbClr>
                  </a:outerShdw>
                </a:effectLst>
                <a:latin typeface="David" pitchFamily="34" charset="-79"/>
                <a:cs typeface="David" pitchFamily="34" charset="-79"/>
              </a:rPr>
              <a:t>Lighting design  Artificial lighting</a:t>
            </a:r>
          </a:p>
          <a:p>
            <a:pPr algn="l">
              <a:defRPr/>
            </a:pPr>
            <a:r>
              <a:rPr lang="en-US" sz="2400" b="1" dirty="0" smtClean="0">
                <a:solidFill>
                  <a:schemeClr val="tx2">
                    <a:lumMod val="75000"/>
                  </a:schemeClr>
                </a:solidFill>
                <a:effectLst>
                  <a:outerShdw blurRad="38100" dist="38100" dir="2700000" algn="tl">
                    <a:srgbClr val="000000">
                      <a:alpha val="43137"/>
                    </a:srgbClr>
                  </a:outerShdw>
                </a:effectLst>
                <a:latin typeface="David" pitchFamily="34" charset="-79"/>
                <a:cs typeface="David" pitchFamily="34" charset="-79"/>
              </a:rPr>
              <a:t>(Master bedrooms ) </a:t>
            </a:r>
            <a:endParaRPr lang="en-US" sz="2400" b="1" dirty="0">
              <a:solidFill>
                <a:schemeClr val="tx2">
                  <a:lumMod val="75000"/>
                </a:schemeClr>
              </a:solidFill>
              <a:effectLst>
                <a:outerShdw blurRad="38100" dist="38100" dir="2700000" algn="tl">
                  <a:srgbClr val="000000">
                    <a:alpha val="43137"/>
                  </a:srgbClr>
                </a:outerShdw>
              </a:effectLst>
            </a:endParaRPr>
          </a:p>
          <a:p>
            <a:pPr algn="ctr">
              <a:defRPr/>
            </a:pPr>
            <a:endParaRPr lang="en-US" sz="2400" b="1" dirty="0"/>
          </a:p>
          <a:p>
            <a:pPr algn="ctr">
              <a:defRPr/>
            </a:pPr>
            <a:r>
              <a:rPr lang="en-US" sz="2400" b="1" dirty="0"/>
              <a:t> </a:t>
            </a:r>
          </a:p>
        </p:txBody>
      </p:sp>
      <p:pic>
        <p:nvPicPr>
          <p:cNvPr id="6" name="Picture 5" descr="C:\Users\Dell\Desktop\مشروع 2\اناره صناعيه\master bed room 33.PNG"/>
          <p:cNvPicPr/>
          <p:nvPr/>
        </p:nvPicPr>
        <p:blipFill>
          <a:blip r:embed="rId2">
            <a:extLst>
              <a:ext uri="{28A0092B-C50C-407E-A947-70E740481C1C}">
                <a14:useLocalDpi xmlns="" xmlns:a14="http://schemas.microsoft.com/office/drawing/2010/main" val="0"/>
              </a:ext>
            </a:extLst>
          </a:blip>
          <a:srcRect/>
          <a:stretch>
            <a:fillRect/>
          </a:stretch>
        </p:blipFill>
        <p:spPr bwMode="auto">
          <a:xfrm>
            <a:off x="5286380" y="2857496"/>
            <a:ext cx="3000396" cy="3124200"/>
          </a:xfrm>
          <a:prstGeom prst="rect">
            <a:avLst/>
          </a:prstGeom>
          <a:noFill/>
          <a:ln>
            <a:noFill/>
          </a:ln>
        </p:spPr>
      </p:pic>
      <p:pic>
        <p:nvPicPr>
          <p:cNvPr id="7" name="Picture 6" descr="C:\Users\Dell\Desktop\مشروع 2\اناره صناعيه\Master bed room1.bmp"/>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2844" y="2714620"/>
            <a:ext cx="5105398" cy="3276600"/>
          </a:xfrm>
          <a:prstGeom prst="rect">
            <a:avLst/>
          </a:prstGeom>
          <a:noFill/>
          <a:ln>
            <a:noFill/>
          </a:ln>
        </p:spPr>
      </p:pic>
      <p:sp>
        <p:nvSpPr>
          <p:cNvPr id="2" name="Rectangle 1"/>
          <p:cNvSpPr/>
          <p:nvPr/>
        </p:nvSpPr>
        <p:spPr>
          <a:xfrm>
            <a:off x="5357818" y="1714488"/>
            <a:ext cx="4572000" cy="923330"/>
          </a:xfrm>
          <a:prstGeom prst="rect">
            <a:avLst/>
          </a:prstGeom>
        </p:spPr>
        <p:txBody>
          <a:bodyPr>
            <a:spAutoFit/>
          </a:bodyPr>
          <a:lstStyle/>
          <a:p>
            <a:pPr algn="l" rtl="0"/>
            <a:r>
              <a:rPr lang="en-US" b="1" dirty="0">
                <a:solidFill>
                  <a:schemeClr val="tx2">
                    <a:lumMod val="75000"/>
                  </a:schemeClr>
                </a:solidFill>
                <a:effectLst>
                  <a:outerShdw blurRad="38100" dist="38100" dir="2700000" algn="tl">
                    <a:srgbClr val="000000">
                      <a:alpha val="43137"/>
                    </a:srgbClr>
                  </a:outerShdw>
                </a:effectLst>
              </a:rPr>
              <a:t>The average lux needed = </a:t>
            </a:r>
            <a:r>
              <a:rPr lang="en-US" b="1" dirty="0">
                <a:solidFill>
                  <a:srgbClr val="C00000"/>
                </a:solidFill>
                <a:effectLst>
                  <a:outerShdw blurRad="38100" dist="38100" dir="2700000" algn="tl">
                    <a:srgbClr val="000000">
                      <a:alpha val="43137"/>
                    </a:srgbClr>
                  </a:outerShdw>
                </a:effectLst>
              </a:rPr>
              <a:t>300</a:t>
            </a:r>
            <a:r>
              <a:rPr lang="en-US" b="1" dirty="0">
                <a:solidFill>
                  <a:schemeClr val="tx2">
                    <a:lumMod val="75000"/>
                  </a:schemeClr>
                </a:solidFill>
                <a:effectLst>
                  <a:outerShdw blurRad="38100" dist="38100" dir="2700000" algn="tl">
                    <a:srgbClr val="000000">
                      <a:alpha val="43137"/>
                    </a:srgbClr>
                  </a:outerShdw>
                </a:effectLst>
              </a:rPr>
              <a:t> lux </a:t>
            </a:r>
          </a:p>
          <a:p>
            <a:pPr algn="l" rtl="0"/>
            <a:r>
              <a:rPr lang="en-US" b="1" dirty="0">
                <a:solidFill>
                  <a:schemeClr val="tx2">
                    <a:lumMod val="75000"/>
                  </a:schemeClr>
                </a:solidFill>
                <a:effectLst>
                  <a:outerShdw blurRad="38100" dist="38100" dir="2700000" algn="tl">
                    <a:srgbClr val="000000">
                      <a:alpha val="43137"/>
                    </a:srgbClr>
                  </a:outerShdw>
                </a:effectLst>
              </a:rPr>
              <a:t>Number of units used=</a:t>
            </a:r>
            <a:r>
              <a:rPr lang="en-US" b="1" dirty="0">
                <a:solidFill>
                  <a:srgbClr val="C00000"/>
                </a:solidFill>
                <a:effectLst>
                  <a:outerShdw blurRad="38100" dist="38100" dir="2700000" algn="tl">
                    <a:srgbClr val="000000">
                      <a:alpha val="43137"/>
                    </a:srgbClr>
                  </a:outerShdw>
                </a:effectLst>
              </a:rPr>
              <a:t>12</a:t>
            </a:r>
          </a:p>
          <a:p>
            <a:pPr algn="l" rtl="0"/>
            <a:r>
              <a:rPr lang="en-US" b="1" dirty="0">
                <a:solidFill>
                  <a:schemeClr val="tx2">
                    <a:lumMod val="75000"/>
                  </a:schemeClr>
                </a:solidFill>
                <a:effectLst>
                  <a:outerShdw blurRad="38100" dist="38100" dir="2700000" algn="tl">
                    <a:srgbClr val="000000">
                      <a:alpha val="43137"/>
                    </a:srgbClr>
                  </a:outerShdw>
                </a:effectLst>
              </a:rPr>
              <a:t>Unit power=</a:t>
            </a:r>
            <a:r>
              <a:rPr lang="en-US" b="1" dirty="0">
                <a:solidFill>
                  <a:srgbClr val="C00000"/>
                </a:solidFill>
                <a:effectLst>
                  <a:outerShdw blurRad="38100" dist="38100" dir="2700000" algn="tl">
                    <a:srgbClr val="000000">
                      <a:alpha val="43137"/>
                    </a:srgbClr>
                  </a:outerShdw>
                </a:effectLst>
              </a:rPr>
              <a:t>63</a:t>
            </a:r>
            <a:r>
              <a:rPr lang="en-US" b="1" dirty="0">
                <a:solidFill>
                  <a:schemeClr val="tx2">
                    <a:lumMod val="75000"/>
                  </a:schemeClr>
                </a:solidFill>
                <a:effectLst>
                  <a:outerShdw blurRad="38100" dist="38100" dir="2700000" algn="tl">
                    <a:srgbClr val="000000">
                      <a:alpha val="43137"/>
                    </a:srgbClr>
                  </a:outerShdw>
                </a:effectLst>
              </a:rPr>
              <a:t>w</a:t>
            </a:r>
          </a:p>
        </p:txBody>
      </p:sp>
      <p:sp>
        <p:nvSpPr>
          <p:cNvPr id="8" name="Rectangle 7"/>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10"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Electrical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37738068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850" y="1000108"/>
            <a:ext cx="4102149" cy="400110"/>
          </a:xfrm>
          <a:prstGeom prst="rect">
            <a:avLst/>
          </a:prstGeom>
        </p:spPr>
        <p:txBody>
          <a:bodyPr wrap="none">
            <a:spAutoFit/>
          </a:bodyPr>
          <a:lstStyle/>
          <a:p>
            <a:r>
              <a:rPr lang="en-US" sz="2000" b="1" dirty="0">
                <a:solidFill>
                  <a:schemeClr val="tx2">
                    <a:lumMod val="75000"/>
                  </a:schemeClr>
                </a:solidFill>
                <a:effectLst>
                  <a:outerShdw blurRad="38100" dist="38100" dir="2700000" algn="tl">
                    <a:srgbClr val="000000">
                      <a:alpha val="43137"/>
                    </a:srgbClr>
                  </a:outerShdw>
                </a:effectLst>
              </a:rPr>
              <a:t>The uniformity in </a:t>
            </a:r>
            <a:r>
              <a:rPr lang="en-US" sz="2000" b="1" dirty="0" smtClean="0">
                <a:solidFill>
                  <a:schemeClr val="tx2">
                    <a:lumMod val="75000"/>
                  </a:schemeClr>
                </a:solidFill>
                <a:effectLst>
                  <a:outerShdw blurRad="38100" dist="38100" dir="2700000" algn="tl">
                    <a:srgbClr val="000000">
                      <a:alpha val="43137"/>
                    </a:srgbClr>
                  </a:outerShdw>
                </a:effectLst>
              </a:rPr>
              <a:t>Master bedrooms: </a:t>
            </a:r>
            <a:endParaRPr lang="en-US" sz="2000" b="1" dirty="0">
              <a:solidFill>
                <a:schemeClr val="tx2">
                  <a:lumMod val="75000"/>
                </a:schemeClr>
              </a:solidFill>
              <a:effectLst>
                <a:outerShdw blurRad="38100" dist="38100" dir="2700000" algn="tl">
                  <a:srgbClr val="000000">
                    <a:alpha val="43137"/>
                  </a:srgbClr>
                </a:outerShdw>
              </a:effectLst>
            </a:endParaRPr>
          </a:p>
        </p:txBody>
      </p:sp>
      <p:pic>
        <p:nvPicPr>
          <p:cNvPr id="7" name="Picture 6" descr="C:\Users\Dell\Desktop\مشروع 2\اناره صناعيه\master bed room 11.PNG"/>
          <p:cNvPicPr/>
          <p:nvPr/>
        </p:nvPicPr>
        <p:blipFill>
          <a:blip r:embed="rId2">
            <a:extLst>
              <a:ext uri="{28A0092B-C50C-407E-A947-70E740481C1C}">
                <a14:useLocalDpi xmlns="" xmlns:a14="http://schemas.microsoft.com/office/drawing/2010/main" val="0"/>
              </a:ext>
            </a:extLst>
          </a:blip>
          <a:srcRect/>
          <a:stretch>
            <a:fillRect/>
          </a:stretch>
        </p:blipFill>
        <p:spPr bwMode="auto">
          <a:xfrm>
            <a:off x="428596" y="1571612"/>
            <a:ext cx="7010399" cy="2590800"/>
          </a:xfrm>
          <a:prstGeom prst="rect">
            <a:avLst/>
          </a:prstGeom>
          <a:noFill/>
          <a:ln>
            <a:noFill/>
          </a:ln>
        </p:spPr>
      </p:pic>
      <p:pic>
        <p:nvPicPr>
          <p:cNvPr id="5" name="Picture 4" descr="C:\Users\Dell\Desktop\مشروع 2\اناره صناعيه\kitchen.PNG"/>
          <p:cNvPicPr/>
          <p:nvPr/>
        </p:nvPicPr>
        <p:blipFill>
          <a:blip r:embed="rId3">
            <a:extLst>
              <a:ext uri="{28A0092B-C50C-407E-A947-70E740481C1C}">
                <a14:useLocalDpi xmlns="" xmlns:a14="http://schemas.microsoft.com/office/drawing/2010/main" val="0"/>
              </a:ext>
            </a:extLst>
          </a:blip>
          <a:srcRect/>
          <a:stretch>
            <a:fillRect/>
          </a:stretch>
        </p:blipFill>
        <p:spPr bwMode="auto">
          <a:xfrm>
            <a:off x="428596" y="4643446"/>
            <a:ext cx="7086599" cy="1600200"/>
          </a:xfrm>
          <a:prstGeom prst="rect">
            <a:avLst/>
          </a:prstGeom>
          <a:noFill/>
          <a:ln>
            <a:noFill/>
          </a:ln>
        </p:spPr>
      </p:pic>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8"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Electrical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26533363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28596" y="785794"/>
            <a:ext cx="4572000" cy="369332"/>
          </a:xfrm>
          <a:prstGeom prst="rect">
            <a:avLst/>
          </a:prstGeom>
        </p:spPr>
        <p:txBody>
          <a:bodyPr>
            <a:spAutoFit/>
          </a:bodyPr>
          <a:lstStyle/>
          <a:p>
            <a:pPr algn="l" rtl="0"/>
            <a:r>
              <a:rPr lang="en-US" b="1" dirty="0">
                <a:solidFill>
                  <a:schemeClr val="tx2">
                    <a:lumMod val="75000"/>
                  </a:schemeClr>
                </a:solidFill>
                <a:effectLst>
                  <a:outerShdw blurRad="38100" dist="38100" dir="2700000" algn="tl">
                    <a:srgbClr val="000000">
                      <a:alpha val="43137"/>
                    </a:srgbClr>
                  </a:outerShdw>
                </a:effectLst>
              </a:rPr>
              <a:t>The plan of </a:t>
            </a:r>
            <a:r>
              <a:rPr lang="en-US" b="1" dirty="0" smtClean="0">
                <a:solidFill>
                  <a:schemeClr val="tx2">
                    <a:lumMod val="75000"/>
                  </a:schemeClr>
                </a:solidFill>
                <a:effectLst>
                  <a:outerShdw blurRad="38100" dist="38100" dir="2700000" algn="tl">
                    <a:srgbClr val="000000">
                      <a:alpha val="43137"/>
                    </a:srgbClr>
                  </a:outerShdw>
                </a:effectLst>
              </a:rPr>
              <a:t>lighting(Gf) </a:t>
            </a:r>
            <a:endParaRPr lang="ar-SA" b="1" dirty="0">
              <a:solidFill>
                <a:schemeClr val="tx2">
                  <a:lumMod val="75000"/>
                </a:schemeClr>
              </a:solidFill>
              <a:effectLst>
                <a:outerShdw blurRad="38100" dist="38100" dir="2700000" algn="tl">
                  <a:srgbClr val="000000">
                    <a:alpha val="43137"/>
                  </a:srgbClr>
                </a:outerShdw>
              </a:effectLst>
            </a:endParaRPr>
          </a:p>
        </p:txBody>
      </p:sp>
      <p:pic>
        <p:nvPicPr>
          <p:cNvPr id="6146" name="Picture 2" descr="C:\Users\Dell\Desktop\مشروع 2\شغل نهائي للطباعه\انشائي\gf.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214414" y="3162990"/>
            <a:ext cx="6001373" cy="369501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5122" name="Picture 2" descr="C:\Users\Dell\Desktop\مشروع 2\شغل نهائي للطباعه\انشائي\mahdi5 PNG.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627936" y="1143000"/>
            <a:ext cx="4668837" cy="1934156"/>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7"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Electrical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8597581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857232"/>
            <a:ext cx="2429961" cy="369332"/>
          </a:xfrm>
          <a:prstGeom prst="rect">
            <a:avLst/>
          </a:prstGeom>
        </p:spPr>
        <p:txBody>
          <a:bodyPr wrap="none">
            <a:spAutoFit/>
          </a:bodyPr>
          <a:lstStyle/>
          <a:p>
            <a:r>
              <a:rPr lang="en-US" b="1" dirty="0">
                <a:solidFill>
                  <a:schemeClr val="tx2">
                    <a:lumMod val="75000"/>
                  </a:schemeClr>
                </a:solidFill>
                <a:effectLst>
                  <a:outerShdw blurRad="38100" dist="38100" dir="2700000" algn="tl">
                    <a:srgbClr val="000000">
                      <a:alpha val="43137"/>
                    </a:srgbClr>
                  </a:outerShdw>
                </a:effectLst>
              </a:rPr>
              <a:t>The plan of </a:t>
            </a:r>
            <a:r>
              <a:rPr lang="en-US" b="1" dirty="0" smtClean="0">
                <a:solidFill>
                  <a:schemeClr val="tx2">
                    <a:lumMod val="75000"/>
                  </a:schemeClr>
                </a:solidFill>
                <a:effectLst>
                  <a:outerShdw blurRad="38100" dist="38100" dir="2700000" algn="tl">
                    <a:srgbClr val="000000">
                      <a:alpha val="43137"/>
                    </a:srgbClr>
                  </a:outerShdw>
                </a:effectLst>
              </a:rPr>
              <a:t>lighting(FF) </a:t>
            </a:r>
            <a:endParaRPr lang="ar-SA" b="1" dirty="0">
              <a:solidFill>
                <a:schemeClr val="tx2">
                  <a:lumMod val="75000"/>
                </a:schemeClr>
              </a:solidFill>
              <a:effectLst>
                <a:outerShdw blurRad="38100" dist="38100" dir="2700000" algn="tl">
                  <a:srgbClr val="000000">
                    <a:alpha val="43137"/>
                  </a:srgbClr>
                </a:outerShdw>
              </a:effectLst>
            </a:endParaRPr>
          </a:p>
        </p:txBody>
      </p:sp>
      <p:pic>
        <p:nvPicPr>
          <p:cNvPr id="7170" name="Picture 2" descr="C:\Users\Dell\Desktop\مشروع 2\شغل نهائي للطباعه\انشائي\ff.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85786" y="1214422"/>
            <a:ext cx="7153300" cy="5011634"/>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Electrical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38498491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857232"/>
            <a:ext cx="3563155" cy="400110"/>
          </a:xfrm>
          <a:prstGeom prst="rect">
            <a:avLst/>
          </a:prstGeom>
        </p:spPr>
        <p:txBody>
          <a:bodyPr wrap="none">
            <a:spAutoFit/>
          </a:bodyPr>
          <a:lstStyle/>
          <a:p>
            <a:pPr lvl="2"/>
            <a:r>
              <a:rPr lang="en-US" sz="2000" b="1" dirty="0">
                <a:solidFill>
                  <a:schemeClr val="tx2">
                    <a:lumMod val="75000"/>
                  </a:schemeClr>
                </a:solidFill>
                <a:effectLst>
                  <a:outerShdw blurRad="38100" dist="38100" dir="2700000" algn="tl">
                    <a:srgbClr val="000000">
                      <a:alpha val="43137"/>
                    </a:srgbClr>
                  </a:outerShdw>
                </a:effectLst>
              </a:rPr>
              <a:t>Electrical Calculations:-</a:t>
            </a:r>
          </a:p>
        </p:txBody>
      </p:sp>
      <p:sp>
        <p:nvSpPr>
          <p:cNvPr id="7" name="Rectangle 6"/>
          <p:cNvSpPr/>
          <p:nvPr/>
        </p:nvSpPr>
        <p:spPr>
          <a:xfrm>
            <a:off x="4008400" y="1055914"/>
            <a:ext cx="2683170" cy="369332"/>
          </a:xfrm>
          <a:prstGeom prst="rect">
            <a:avLst/>
          </a:prstGeom>
        </p:spPr>
        <p:txBody>
          <a:bodyPr wrap="none">
            <a:spAutoFit/>
          </a:bodyPr>
          <a:lstStyle/>
          <a:p>
            <a:r>
              <a:rPr lang="en-US" b="1" dirty="0">
                <a:solidFill>
                  <a:schemeClr val="tx2">
                    <a:lumMod val="75000"/>
                  </a:schemeClr>
                </a:solidFill>
                <a:effectLst>
                  <a:outerShdw blurRad="38100" dist="38100" dir="2700000" algn="tl">
                    <a:srgbClr val="000000">
                      <a:alpha val="43137"/>
                    </a:srgbClr>
                  </a:outerShdw>
                </a:effectLst>
              </a:rPr>
              <a:t>Cross section area=</a:t>
            </a:r>
            <a:r>
              <a:rPr lang="en-US" b="1" dirty="0">
                <a:solidFill>
                  <a:srgbClr val="C00000"/>
                </a:solidFill>
                <a:effectLst>
                  <a:outerShdw blurRad="38100" dist="38100" dir="2700000" algn="tl">
                    <a:srgbClr val="000000">
                      <a:alpha val="43137"/>
                    </a:srgbClr>
                  </a:outerShdw>
                </a:effectLst>
              </a:rPr>
              <a:t>6</a:t>
            </a:r>
            <a:r>
              <a:rPr lang="en-US" b="1" dirty="0">
                <a:solidFill>
                  <a:schemeClr val="tx2">
                    <a:lumMod val="75000"/>
                  </a:schemeClr>
                </a:solidFill>
                <a:effectLst>
                  <a:outerShdw blurRad="38100" dist="38100" dir="2700000" algn="tl">
                    <a:srgbClr val="000000">
                      <a:alpha val="43137"/>
                    </a:srgbClr>
                  </a:outerShdw>
                </a:effectLst>
              </a:rPr>
              <a:t> mm2</a:t>
            </a:r>
          </a:p>
        </p:txBody>
      </p:sp>
      <p:sp>
        <p:nvSpPr>
          <p:cNvPr id="8" name="Rectangle 7"/>
          <p:cNvSpPr/>
          <p:nvPr/>
        </p:nvSpPr>
        <p:spPr>
          <a:xfrm>
            <a:off x="357158" y="1285860"/>
            <a:ext cx="2090509" cy="369332"/>
          </a:xfrm>
          <a:prstGeom prst="rect">
            <a:avLst/>
          </a:prstGeom>
        </p:spPr>
        <p:txBody>
          <a:bodyPr wrap="none">
            <a:spAutoFit/>
          </a:bodyPr>
          <a:lstStyle/>
          <a:p>
            <a:r>
              <a:rPr lang="en-US" b="1" dirty="0">
                <a:solidFill>
                  <a:schemeClr val="tx2">
                    <a:lumMod val="75000"/>
                  </a:schemeClr>
                </a:solidFill>
                <a:effectLst>
                  <a:outerShdw blurRad="38100" dist="38100" dir="2700000" algn="tl">
                    <a:srgbClr val="000000">
                      <a:alpha val="43137"/>
                    </a:srgbClr>
                  </a:outerShdw>
                </a:effectLst>
              </a:rPr>
              <a:t>Control panel   DB1:</a:t>
            </a:r>
          </a:p>
        </p:txBody>
      </p:sp>
      <p:sp>
        <p:nvSpPr>
          <p:cNvPr id="9" name="Rectangle 8"/>
          <p:cNvSpPr/>
          <p:nvPr/>
        </p:nvSpPr>
        <p:spPr>
          <a:xfrm>
            <a:off x="456953" y="1981200"/>
            <a:ext cx="2026389" cy="369332"/>
          </a:xfrm>
          <a:prstGeom prst="rect">
            <a:avLst/>
          </a:prstGeom>
        </p:spPr>
        <p:txBody>
          <a:bodyPr wrap="none">
            <a:spAutoFit/>
          </a:bodyPr>
          <a:lstStyle/>
          <a:p>
            <a:r>
              <a:rPr lang="en-US" b="1" dirty="0">
                <a:solidFill>
                  <a:schemeClr val="tx2">
                    <a:lumMod val="75000"/>
                  </a:schemeClr>
                </a:solidFill>
                <a:effectLst>
                  <a:outerShdw blurRad="38100" dist="38100" dir="2700000" algn="tl">
                    <a:srgbClr val="000000">
                      <a:alpha val="43137"/>
                    </a:srgbClr>
                  </a:outerShdw>
                </a:effectLst>
              </a:rPr>
              <a:t>Control panel  DB2 </a:t>
            </a:r>
          </a:p>
        </p:txBody>
      </p:sp>
      <p:sp>
        <p:nvSpPr>
          <p:cNvPr id="10" name="Rectangle 9"/>
          <p:cNvSpPr/>
          <p:nvPr/>
        </p:nvSpPr>
        <p:spPr>
          <a:xfrm>
            <a:off x="4061299" y="2003363"/>
            <a:ext cx="2630272" cy="369332"/>
          </a:xfrm>
          <a:prstGeom prst="rect">
            <a:avLst/>
          </a:prstGeom>
        </p:spPr>
        <p:txBody>
          <a:bodyPr wrap="none">
            <a:spAutoFit/>
          </a:bodyPr>
          <a:lstStyle/>
          <a:p>
            <a:r>
              <a:rPr lang="en-US" b="1" dirty="0">
                <a:solidFill>
                  <a:schemeClr val="tx2">
                    <a:lumMod val="75000"/>
                  </a:schemeClr>
                </a:solidFill>
                <a:effectLst>
                  <a:outerShdw blurRad="38100" dist="38100" dir="2700000" algn="tl">
                    <a:srgbClr val="000000">
                      <a:alpha val="43137"/>
                    </a:srgbClr>
                  </a:outerShdw>
                </a:effectLst>
              </a:rPr>
              <a:t>Cross section area=</a:t>
            </a:r>
            <a:r>
              <a:rPr lang="en-US" b="1" dirty="0">
                <a:solidFill>
                  <a:srgbClr val="C00000"/>
                </a:solidFill>
                <a:effectLst>
                  <a:outerShdw blurRad="38100" dist="38100" dir="2700000" algn="tl">
                    <a:srgbClr val="000000">
                      <a:alpha val="43137"/>
                    </a:srgbClr>
                  </a:outerShdw>
                </a:effectLst>
              </a:rPr>
              <a:t>4</a:t>
            </a:r>
            <a:r>
              <a:rPr lang="en-US" b="1" dirty="0">
                <a:solidFill>
                  <a:schemeClr val="tx2">
                    <a:lumMod val="75000"/>
                  </a:schemeClr>
                </a:solidFill>
                <a:effectLst>
                  <a:outerShdw blurRad="38100" dist="38100" dir="2700000" algn="tl">
                    <a:srgbClr val="000000">
                      <a:alpha val="43137"/>
                    </a:srgbClr>
                  </a:outerShdw>
                </a:effectLst>
              </a:rPr>
              <a:t>mm2</a:t>
            </a:r>
          </a:p>
        </p:txBody>
      </p:sp>
      <p:pic>
        <p:nvPicPr>
          <p:cNvPr id="614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6200" y="2895600"/>
            <a:ext cx="8139138" cy="35069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Rectangle 10"/>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12"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Electrical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
        <p:nvSpPr>
          <p:cNvPr id="13" name="Rectangle 12"/>
          <p:cNvSpPr/>
          <p:nvPr/>
        </p:nvSpPr>
        <p:spPr>
          <a:xfrm>
            <a:off x="7429520" y="2571744"/>
            <a:ext cx="785818" cy="135732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extLst>
      <p:ext uri="{BB962C8B-B14F-4D97-AF65-F5344CB8AC3E}">
        <p14:creationId xmlns="" xmlns:p14="http://schemas.microsoft.com/office/powerpoint/2010/main" val="24602715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l" rtl="0">
              <a:buNone/>
            </a:pPr>
            <a:r>
              <a:rPr lang="en-US" sz="2400" b="1" dirty="0">
                <a:solidFill>
                  <a:schemeClr val="tx2">
                    <a:lumMod val="75000"/>
                  </a:schemeClr>
                </a:solidFill>
                <a:latin typeface="Aharoni" pitchFamily="2" charset="-79"/>
                <a:cs typeface="Aharoni" pitchFamily="2" charset="-79"/>
              </a:rPr>
              <a:t>Mechanical design of the building involves many aspects including:</a:t>
            </a:r>
          </a:p>
          <a:p>
            <a:pPr algn="l" rtl="0">
              <a:buNone/>
            </a:pPr>
            <a:endParaRPr lang="en-US" sz="2400" b="1" dirty="0">
              <a:solidFill>
                <a:schemeClr val="tx2">
                  <a:lumMod val="75000"/>
                </a:schemeClr>
              </a:solidFill>
              <a:latin typeface="Aharoni" pitchFamily="2" charset="-79"/>
              <a:cs typeface="Aharoni" pitchFamily="2" charset="-79"/>
            </a:endParaRPr>
          </a:p>
          <a:p>
            <a:pPr algn="l" rtl="0"/>
            <a:r>
              <a:rPr lang="en-US" sz="2400" b="1" dirty="0">
                <a:solidFill>
                  <a:schemeClr val="tx2">
                    <a:lumMod val="75000"/>
                  </a:schemeClr>
                </a:solidFill>
                <a:latin typeface="Aharoni" pitchFamily="2" charset="-79"/>
                <a:cs typeface="Aharoni" pitchFamily="2" charset="-79"/>
              </a:rPr>
              <a:t>Water supply system.</a:t>
            </a:r>
          </a:p>
          <a:p>
            <a:pPr marL="0" indent="0" algn="l" rtl="0">
              <a:buNone/>
            </a:pPr>
            <a:endParaRPr lang="en-US" sz="2400" b="1" dirty="0">
              <a:solidFill>
                <a:schemeClr val="tx2">
                  <a:lumMod val="75000"/>
                </a:schemeClr>
              </a:solidFill>
              <a:latin typeface="Aharoni" pitchFamily="2" charset="-79"/>
              <a:cs typeface="Aharoni" pitchFamily="2" charset="-79"/>
            </a:endParaRPr>
          </a:p>
          <a:p>
            <a:pPr algn="l" rtl="0"/>
            <a:r>
              <a:rPr lang="en-US" sz="2400" b="1" dirty="0">
                <a:solidFill>
                  <a:schemeClr val="tx2">
                    <a:lumMod val="75000"/>
                  </a:schemeClr>
                </a:solidFill>
                <a:latin typeface="Aharoni" pitchFamily="2" charset="-79"/>
                <a:cs typeface="Aharoni" pitchFamily="2" charset="-79"/>
              </a:rPr>
              <a:t>Drainage system design.</a:t>
            </a:r>
          </a:p>
          <a:p>
            <a:pPr marL="0" indent="0" algn="l" rtl="0">
              <a:buNone/>
            </a:pPr>
            <a:endParaRPr lang="en-US" sz="2400" b="1" dirty="0">
              <a:solidFill>
                <a:schemeClr val="tx2">
                  <a:lumMod val="75000"/>
                </a:schemeClr>
              </a:solidFill>
              <a:latin typeface="Aharoni" pitchFamily="2" charset="-79"/>
              <a:cs typeface="Aharoni" pitchFamily="2" charset="-79"/>
            </a:endParaRPr>
          </a:p>
          <a:p>
            <a:pPr algn="l" rtl="0"/>
            <a:r>
              <a:rPr lang="en-US" sz="2400" b="1" dirty="0">
                <a:solidFill>
                  <a:schemeClr val="tx2">
                    <a:lumMod val="75000"/>
                  </a:schemeClr>
                </a:solidFill>
                <a:latin typeface="Aharoni" pitchFamily="2" charset="-79"/>
                <a:cs typeface="Aharoni" pitchFamily="2" charset="-79"/>
              </a:rPr>
              <a:t>HVAC system.</a:t>
            </a:r>
          </a:p>
          <a:p>
            <a:pPr algn="l" rtl="0"/>
            <a:endParaRPr lang="ar-SA" sz="2400" dirty="0">
              <a:solidFill>
                <a:schemeClr val="tx2">
                  <a:lumMod val="75000"/>
                </a:schemeClr>
              </a:solidFill>
              <a:latin typeface="Aharoni" pitchFamily="2" charset="-79"/>
            </a:endParaRPr>
          </a:p>
        </p:txBody>
      </p:sp>
      <p:sp>
        <p:nvSpPr>
          <p:cNvPr id="4"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
        <p:nvSpPr>
          <p:cNvPr id="5" name="Rectangle 4"/>
          <p:cNvSpPr/>
          <p:nvPr/>
        </p:nvSpPr>
        <p:spPr>
          <a:xfrm>
            <a:off x="8286776" y="-24"/>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extLst>
      <p:ext uri="{BB962C8B-B14F-4D97-AF65-F5344CB8AC3E}">
        <p14:creationId xmlns="" xmlns:p14="http://schemas.microsoft.com/office/powerpoint/2010/main" val="32040165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642918"/>
            <a:ext cx="8229600" cy="1143000"/>
          </a:xfrm>
        </p:spPr>
        <p:txBody>
          <a:bodyPr>
            <a:normAutofit/>
          </a:bodyPr>
          <a:lstStyle/>
          <a:p>
            <a:pPr algn="l"/>
            <a:r>
              <a:rPr lang="en-US" sz="2800" b="1" dirty="0">
                <a:solidFill>
                  <a:schemeClr val="tx2">
                    <a:lumMod val="75000"/>
                  </a:schemeClr>
                </a:solidFill>
                <a:effectLst>
                  <a:outerShdw blurRad="38100" dist="38100" dir="2700000" algn="tl">
                    <a:srgbClr val="000000">
                      <a:alpha val="43137"/>
                    </a:srgbClr>
                  </a:outerShdw>
                </a:effectLst>
                <a:latin typeface="Gill Sans MT (العناوين)"/>
              </a:rPr>
              <a:t>Water supply</a:t>
            </a:r>
            <a:br>
              <a:rPr lang="en-US" sz="2800" b="1" dirty="0">
                <a:solidFill>
                  <a:schemeClr val="tx2">
                    <a:lumMod val="75000"/>
                  </a:schemeClr>
                </a:solidFill>
                <a:effectLst>
                  <a:outerShdw blurRad="38100" dist="38100" dir="2700000" algn="tl">
                    <a:srgbClr val="000000">
                      <a:alpha val="43137"/>
                    </a:srgbClr>
                  </a:outerShdw>
                </a:effectLst>
                <a:latin typeface="Gill Sans MT (العناوين)"/>
              </a:rPr>
            </a:br>
            <a:r>
              <a:rPr lang="en-US" sz="2000" b="1" dirty="0">
                <a:solidFill>
                  <a:schemeClr val="tx2">
                    <a:lumMod val="75000"/>
                  </a:schemeClr>
                </a:solidFill>
                <a:effectLst>
                  <a:outerShdw blurRad="38100" dist="38100" dir="2700000" algn="tl">
                    <a:srgbClr val="000000">
                      <a:alpha val="43137"/>
                    </a:srgbClr>
                  </a:outerShdw>
                </a:effectLst>
              </a:rPr>
              <a:t>Water supply system ground floor</a:t>
            </a:r>
            <a:endParaRPr lang="ar-SA" sz="2000" dirty="0">
              <a:solidFill>
                <a:schemeClr val="tx2">
                  <a:lumMod val="75000"/>
                </a:schemeClr>
              </a:solidFill>
              <a:effectLst>
                <a:outerShdw blurRad="38100" dist="38100" dir="2700000" algn="tl">
                  <a:srgbClr val="000000">
                    <a:alpha val="43137"/>
                  </a:srgbClr>
                </a:outerShdw>
              </a:effectLst>
            </a:endParaRPr>
          </a:p>
        </p:txBody>
      </p:sp>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a:xfrm>
            <a:off x="1075837" y="1643546"/>
            <a:ext cx="6992326" cy="4439270"/>
          </a:xfrm>
          <a:prstGeom prst="rect">
            <a:avLst/>
          </a:prstGeom>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14429095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785794"/>
            <a:ext cx="8229600" cy="1143000"/>
          </a:xfrm>
        </p:spPr>
        <p:txBody>
          <a:bodyPr>
            <a:normAutofit/>
          </a:bodyPr>
          <a:lstStyle/>
          <a:p>
            <a:pPr algn="l"/>
            <a:r>
              <a:rPr lang="en-US" sz="2000" b="1" dirty="0">
                <a:solidFill>
                  <a:schemeClr val="tx2">
                    <a:lumMod val="75000"/>
                  </a:schemeClr>
                </a:solidFill>
                <a:effectLst>
                  <a:outerShdw blurRad="38100" dist="38100" dir="2700000" algn="tl">
                    <a:srgbClr val="000000">
                      <a:alpha val="43137"/>
                    </a:srgbClr>
                  </a:outerShdw>
                </a:effectLst>
              </a:rPr>
              <a:t>Water supply system first floor</a:t>
            </a:r>
            <a:endParaRPr lang="ar-SA" sz="2000" dirty="0">
              <a:solidFill>
                <a:schemeClr val="tx2">
                  <a:lumMod val="75000"/>
                </a:schemeClr>
              </a:solidFill>
              <a:effectLst>
                <a:outerShdw blurRad="38100" dist="38100" dir="2700000" algn="tl">
                  <a:srgbClr val="000000">
                    <a:alpha val="43137"/>
                  </a:srgbClr>
                </a:outerShdw>
              </a:effectLst>
            </a:endParaRPr>
          </a:p>
        </p:txBody>
      </p:sp>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a:xfrm>
            <a:off x="1328284" y="1662599"/>
            <a:ext cx="6487431" cy="4401165"/>
          </a:xfrm>
          <a:prstGeom prst="rect">
            <a:avLst/>
          </a:prstGeom>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3214723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214337"/>
            <a:ext cx="7772400" cy="1470025"/>
          </a:xfrm>
        </p:spPr>
        <p:txBody>
          <a:bodyPr>
            <a:normAutofit/>
          </a:bodyPr>
          <a:lstStyle/>
          <a:p>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Architectural Design</a:t>
            </a:r>
            <a:endParaRPr lang="ar-SA" sz="3600" b="1" dirty="0">
              <a:solidFill>
                <a:schemeClr val="tx2">
                  <a:lumMod val="75000"/>
                </a:schemeClr>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0" y="857232"/>
            <a:ext cx="9144000" cy="6000768"/>
          </a:xfrm>
        </p:spPr>
        <p:txBody>
          <a:bodyPr>
            <a:normAutofit/>
          </a:bodyPr>
          <a:lstStyle/>
          <a:p>
            <a:pPr algn="l" rtl="0">
              <a:buFont typeface="Wingdings" pitchFamily="2" charset="2"/>
              <a:buChar char="Ø"/>
            </a:pPr>
            <a:r>
              <a:rPr lang="ar-SA" sz="2800" b="1" dirty="0" smtClean="0">
                <a:solidFill>
                  <a:schemeClr val="tx2">
                    <a:lumMod val="75000"/>
                  </a:schemeClr>
                </a:solidFill>
                <a:effectLst>
                  <a:outerShdw blurRad="38100" dist="38100" dir="2700000" algn="tl">
                    <a:srgbClr val="000000">
                      <a:alpha val="43137"/>
                    </a:srgbClr>
                  </a:outerShdw>
                </a:effectLst>
                <a:latin typeface="Aharoni" pitchFamily="2" charset="-79"/>
              </a:rPr>
              <a:t> </a:t>
            </a:r>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Project Description :</a:t>
            </a:r>
          </a:p>
          <a:p>
            <a:pPr algn="l"/>
            <a:r>
              <a:rPr lang="en-US" sz="28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The </a:t>
            </a:r>
            <a:r>
              <a:rPr lang="en-US" sz="2800" b="1" dirty="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villa consists of three floors </a:t>
            </a:r>
            <a:r>
              <a:rPr lang="en-US" sz="2800" dirty="0" smtClean="0">
                <a:solidFill>
                  <a:schemeClr val="tx2">
                    <a:lumMod val="75000"/>
                  </a:schemeClr>
                </a:solidFill>
                <a:latin typeface="Aharoni" pitchFamily="2" charset="-79"/>
                <a:cs typeface="Aharoni" pitchFamily="2" charset="-79"/>
              </a:rPr>
              <a:t>:</a:t>
            </a:r>
          </a:p>
          <a:p>
            <a:pPr algn="l" rtl="0"/>
            <a:r>
              <a:rPr lang="en-US" sz="2000" b="1" dirty="0" smtClean="0">
                <a:solidFill>
                  <a:schemeClr val="tx2">
                    <a:lumMod val="75000"/>
                  </a:schemeClr>
                </a:solidFill>
                <a:effectLst>
                  <a:outerShdw blurRad="38100" dist="38100" dir="2700000" algn="tl">
                    <a:srgbClr val="000000">
                      <a:alpha val="43137"/>
                    </a:srgbClr>
                  </a:outerShdw>
                </a:effectLst>
                <a:latin typeface="Andalus" pitchFamily="18" charset="-78"/>
                <a:cs typeface="Andalus" pitchFamily="18" charset="-78"/>
              </a:rPr>
              <a:t>Ground Floor</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ea typeface="MS Mincho"/>
                <a:cs typeface="Andalus" pitchFamily="18" charset="-78"/>
              </a:rPr>
              <a:t>(</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ea typeface="MS Mincho"/>
                <a:cs typeface="+mj-cs"/>
              </a:rPr>
              <a:t> </a:t>
            </a:r>
            <a:r>
              <a:rPr lang="en-US" sz="2000" b="1" spc="-300" dirty="0" smtClean="0">
                <a:solidFill>
                  <a:srgbClr val="C00000"/>
                </a:solidFill>
                <a:effectLst>
                  <a:outerShdw blurRad="38100" dist="38100" dir="2700000" algn="tl">
                    <a:srgbClr val="000000">
                      <a:alpha val="43137"/>
                    </a:srgbClr>
                  </a:outerShdw>
                </a:effectLst>
                <a:latin typeface="Andalus" pitchFamily="18" charset="-78"/>
                <a:ea typeface="MS Mincho"/>
                <a:cs typeface="+mj-cs"/>
              </a:rPr>
              <a:t>825 </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cs typeface="Andalus" pitchFamily="18" charset="-78"/>
              </a:rPr>
              <a:t>m</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ea typeface="MS Mincho"/>
                <a:cs typeface="Andalus" pitchFamily="18" charset="-78"/>
              </a:rPr>
              <a:t>² )</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cs typeface="Andalus" pitchFamily="18" charset="-78"/>
              </a:rPr>
              <a:t>   ,, ,    </a:t>
            </a:r>
            <a:r>
              <a:rPr lang="en-US" sz="2000" b="1" dirty="0" smtClean="0">
                <a:solidFill>
                  <a:schemeClr val="tx2">
                    <a:lumMod val="75000"/>
                  </a:schemeClr>
                </a:solidFill>
                <a:effectLst>
                  <a:outerShdw blurRad="38100" dist="38100" dir="2700000" algn="tl">
                    <a:srgbClr val="000000">
                      <a:alpha val="43137"/>
                    </a:srgbClr>
                  </a:outerShdw>
                </a:effectLst>
                <a:latin typeface="Andalus" pitchFamily="18" charset="-78"/>
                <a:cs typeface="Andalus" pitchFamily="18" charset="-78"/>
              </a:rPr>
              <a:t>First Floor </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ea typeface="MS Mincho"/>
                <a:cs typeface="Andalus" pitchFamily="18" charset="-78"/>
              </a:rPr>
              <a:t>( </a:t>
            </a:r>
            <a:r>
              <a:rPr lang="en-US" sz="2000" b="1" spc="-300" dirty="0" smtClean="0">
                <a:solidFill>
                  <a:srgbClr val="C00000"/>
                </a:solidFill>
                <a:effectLst>
                  <a:outerShdw blurRad="38100" dist="38100" dir="2700000" algn="tl">
                    <a:srgbClr val="000000">
                      <a:alpha val="43137"/>
                    </a:srgbClr>
                  </a:outerShdw>
                </a:effectLst>
                <a:latin typeface="Andalus" pitchFamily="18" charset="-78"/>
                <a:ea typeface="MS Mincho"/>
                <a:cs typeface="Andalus" pitchFamily="18" charset="-78"/>
              </a:rPr>
              <a:t>542 </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cs typeface="Andalus" pitchFamily="18" charset="-78"/>
              </a:rPr>
              <a:t>m</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ea typeface="MS Mincho"/>
                <a:cs typeface="Andalus" pitchFamily="18" charset="-78"/>
              </a:rPr>
              <a:t>² )</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cs typeface="Andalus" pitchFamily="18" charset="-78"/>
              </a:rPr>
              <a:t>   ,,    </a:t>
            </a:r>
            <a:r>
              <a:rPr lang="en-US" sz="2000" b="1" dirty="0" smtClean="0">
                <a:solidFill>
                  <a:schemeClr val="tx2">
                    <a:lumMod val="75000"/>
                  </a:schemeClr>
                </a:solidFill>
                <a:effectLst>
                  <a:outerShdw blurRad="38100" dist="38100" dir="2700000" algn="tl">
                    <a:srgbClr val="000000">
                      <a:alpha val="43137"/>
                    </a:srgbClr>
                  </a:outerShdw>
                </a:effectLst>
                <a:latin typeface="Andalus" pitchFamily="18" charset="-78"/>
                <a:cs typeface="Andalus" pitchFamily="18" charset="-78"/>
              </a:rPr>
              <a:t>Basement </a:t>
            </a:r>
            <a:r>
              <a:rPr lang="en-US" sz="2000" b="1" spc="-150" dirty="0" smtClean="0">
                <a:solidFill>
                  <a:schemeClr val="tx2">
                    <a:lumMod val="75000"/>
                  </a:schemeClr>
                </a:solidFill>
                <a:effectLst>
                  <a:outerShdw blurRad="38100" dist="38100" dir="2700000" algn="tl">
                    <a:srgbClr val="000000">
                      <a:alpha val="43137"/>
                    </a:srgbClr>
                  </a:outerShdw>
                </a:effectLst>
                <a:latin typeface="Andalus" pitchFamily="18" charset="-78"/>
                <a:ea typeface="MS Mincho"/>
                <a:cs typeface="Andalus" pitchFamily="18" charset="-78"/>
              </a:rPr>
              <a:t>( </a:t>
            </a:r>
            <a:r>
              <a:rPr lang="en-US" sz="2000" b="1" spc="-300" dirty="0" smtClean="0">
                <a:solidFill>
                  <a:srgbClr val="C00000"/>
                </a:solidFill>
                <a:effectLst>
                  <a:outerShdw blurRad="38100" dist="38100" dir="2700000" algn="tl">
                    <a:srgbClr val="000000">
                      <a:alpha val="43137"/>
                    </a:srgbClr>
                  </a:outerShdw>
                </a:effectLst>
                <a:latin typeface="Andalus" pitchFamily="18" charset="-78"/>
                <a:ea typeface="MS Mincho"/>
                <a:cs typeface="Andalus" pitchFamily="18" charset="-78"/>
              </a:rPr>
              <a:t>95 </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cs typeface="Andalus" pitchFamily="18" charset="-78"/>
              </a:rPr>
              <a:t>m</a:t>
            </a:r>
            <a:r>
              <a:rPr lang="en-US" sz="2000" b="1" spc="-300" dirty="0" smtClean="0">
                <a:solidFill>
                  <a:schemeClr val="tx2">
                    <a:lumMod val="75000"/>
                  </a:schemeClr>
                </a:solidFill>
                <a:effectLst>
                  <a:outerShdw blurRad="38100" dist="38100" dir="2700000" algn="tl">
                    <a:srgbClr val="000000">
                      <a:alpha val="43137"/>
                    </a:srgbClr>
                  </a:outerShdw>
                </a:effectLst>
                <a:latin typeface="Andalus" pitchFamily="18" charset="-78"/>
                <a:ea typeface="MS Mincho"/>
                <a:cs typeface="Andalus" pitchFamily="18" charset="-78"/>
              </a:rPr>
              <a:t>²</a:t>
            </a:r>
            <a:r>
              <a:rPr lang="en-US" sz="2000" b="1" spc="-150" dirty="0" smtClean="0">
                <a:solidFill>
                  <a:schemeClr val="tx2">
                    <a:lumMod val="75000"/>
                  </a:schemeClr>
                </a:solidFill>
                <a:effectLst>
                  <a:outerShdw blurRad="38100" dist="38100" dir="2700000" algn="tl">
                    <a:srgbClr val="000000">
                      <a:alpha val="43137"/>
                    </a:srgbClr>
                  </a:outerShdw>
                </a:effectLst>
                <a:latin typeface="Andalus" pitchFamily="18" charset="-78"/>
                <a:ea typeface="MS Mincho"/>
                <a:cs typeface="Andalus" pitchFamily="18" charset="-78"/>
              </a:rPr>
              <a:t>)</a:t>
            </a:r>
            <a:endParaRPr lang="en-US" sz="2000" b="1" dirty="0" smtClean="0">
              <a:solidFill>
                <a:schemeClr val="tx2">
                  <a:lumMod val="75000"/>
                </a:schemeClr>
              </a:solidFill>
              <a:effectLst>
                <a:outerShdw blurRad="38100" dist="38100" dir="2700000" algn="tl">
                  <a:srgbClr val="000000">
                    <a:alpha val="43137"/>
                  </a:srgbClr>
                </a:outerShdw>
              </a:effectLst>
              <a:latin typeface="Andalus" pitchFamily="18" charset="-78"/>
              <a:cs typeface="Andalus" pitchFamily="18" charset="-78"/>
            </a:endParaRPr>
          </a:p>
          <a:p>
            <a:pPr algn="l"/>
            <a:r>
              <a:rPr lang="en-US" sz="2400" dirty="0" smtClean="0">
                <a:solidFill>
                  <a:schemeClr val="tx1"/>
                </a:solidFill>
              </a:rPr>
              <a:t>   </a:t>
            </a:r>
          </a:p>
          <a:p>
            <a:pPr algn="l"/>
            <a:r>
              <a:rPr lang="en-US" sz="2400" dirty="0" smtClean="0">
                <a:solidFill>
                  <a:schemeClr val="tx1"/>
                </a:solidFill>
              </a:rPr>
              <a:t>   </a:t>
            </a:r>
          </a:p>
          <a:p>
            <a:pPr algn="l"/>
            <a:endParaRPr lang="en-US" sz="2400" dirty="0" smtClean="0">
              <a:solidFill>
                <a:schemeClr val="tx1"/>
              </a:solidFill>
            </a:endParaRPr>
          </a:p>
          <a:p>
            <a:pPr algn="l"/>
            <a:r>
              <a:rPr lang="en-US" sz="2400" dirty="0">
                <a:solidFill>
                  <a:schemeClr val="tx1"/>
                </a:solidFill>
              </a:rPr>
              <a:t> </a:t>
            </a:r>
            <a:r>
              <a:rPr lang="en-US" sz="2400" dirty="0" smtClean="0">
                <a:solidFill>
                  <a:schemeClr val="tx1"/>
                </a:solidFill>
              </a:rPr>
              <a:t>                                              </a:t>
            </a:r>
            <a:endParaRPr lang="ar-SA" sz="2400" dirty="0"/>
          </a:p>
        </p:txBody>
      </p:sp>
      <p:pic>
        <p:nvPicPr>
          <p:cNvPr id="4097" name="Picture 1" descr="C:\Users\stc\Desktop\villa\مجلد جديد ‫(2)‬\luxury villa 5.jpg"/>
          <p:cNvPicPr>
            <a:picLocks noChangeAspect="1" noChangeArrowheads="1"/>
          </p:cNvPicPr>
          <p:nvPr/>
        </p:nvPicPr>
        <p:blipFill>
          <a:blip r:embed="rId2"/>
          <a:srcRect/>
          <a:stretch>
            <a:fillRect/>
          </a:stretch>
        </p:blipFill>
        <p:spPr bwMode="auto">
          <a:xfrm>
            <a:off x="0" y="2357430"/>
            <a:ext cx="8286776" cy="4500570"/>
          </a:xfrm>
          <a:prstGeom prst="rect">
            <a:avLst/>
          </a:prstGeom>
          <a:noFill/>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04"/>
            <a:ext cx="8229600" cy="1143000"/>
          </a:xfrm>
        </p:spPr>
        <p:txBody>
          <a:bodyPr>
            <a:normAutofit/>
          </a:bodyPr>
          <a:lstStyle/>
          <a:p>
            <a:pPr algn="l"/>
            <a:r>
              <a:rPr lang="en-US" sz="2800" b="1" dirty="0">
                <a:solidFill>
                  <a:schemeClr val="tx2">
                    <a:lumMod val="75000"/>
                  </a:schemeClr>
                </a:solidFill>
                <a:effectLst>
                  <a:outerShdw blurRad="38100" dist="38100" dir="2700000" algn="tl">
                    <a:srgbClr val="000000">
                      <a:alpha val="43137"/>
                    </a:srgbClr>
                  </a:outerShdw>
                </a:effectLst>
              </a:rPr>
              <a:t>Drainage system design</a:t>
            </a:r>
            <a:endParaRPr lang="ar-SA" sz="2800" dirty="0">
              <a:solidFill>
                <a:schemeClr val="tx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1"/>
            <a:ext cx="7829576" cy="4757757"/>
          </a:xfrm>
        </p:spPr>
        <p:txBody>
          <a:bodyPr>
            <a:normAutofit/>
          </a:bodyPr>
          <a:lstStyle/>
          <a:p>
            <a:pPr lvl="0" algn="l" rtl="0"/>
            <a:r>
              <a:rPr lang="en-US" sz="2400" b="1" dirty="0">
                <a:solidFill>
                  <a:schemeClr val="tx2">
                    <a:lumMod val="75000"/>
                  </a:schemeClr>
                </a:solidFill>
                <a:effectLst>
                  <a:outerShdw blurRad="38100" dist="38100" dir="2700000" algn="tl">
                    <a:srgbClr val="000000">
                      <a:alpha val="43137"/>
                    </a:srgbClr>
                  </a:outerShdw>
                </a:effectLst>
              </a:rPr>
              <a:t>The water piping system for drainage depends on the natural flow and diameter of pipe. To make the villa as an environmentally friendly building, the drainage system in the building is divided into two groups: black water, gray water. </a:t>
            </a:r>
          </a:p>
          <a:p>
            <a:pPr lvl="0" algn="l" rtl="0">
              <a:buNone/>
            </a:pPr>
            <a:r>
              <a:rPr lang="en-US" sz="2400" b="1" dirty="0">
                <a:solidFill>
                  <a:schemeClr val="tx2">
                    <a:lumMod val="75000"/>
                  </a:schemeClr>
                </a:solidFill>
                <a:effectLst>
                  <a:outerShdw blurRad="38100" dist="38100" dir="2700000" algn="tl">
                    <a:srgbClr val="000000">
                      <a:alpha val="43137"/>
                    </a:srgbClr>
                  </a:outerShdw>
                </a:effectLst>
              </a:rPr>
              <a:t>The types of water drainage system in sanitation system are: </a:t>
            </a:r>
          </a:p>
          <a:p>
            <a:pPr lvl="0" algn="l" rtl="0"/>
            <a:r>
              <a:rPr lang="en-US" sz="2400" b="1" dirty="0">
                <a:solidFill>
                  <a:schemeClr val="tx2">
                    <a:lumMod val="75000"/>
                  </a:schemeClr>
                </a:solidFill>
                <a:effectLst>
                  <a:outerShdw blurRad="38100" dist="38100" dir="2700000" algn="tl">
                    <a:srgbClr val="000000">
                      <a:alpha val="43137"/>
                    </a:srgbClr>
                  </a:outerShdw>
                </a:effectLst>
              </a:rPr>
              <a:t> Black water: W.C </a:t>
            </a:r>
          </a:p>
          <a:p>
            <a:pPr lvl="0" algn="l" rtl="0"/>
            <a:r>
              <a:rPr lang="en-US" sz="2400" b="1" dirty="0">
                <a:solidFill>
                  <a:schemeClr val="tx2">
                    <a:lumMod val="75000"/>
                  </a:schemeClr>
                </a:solidFill>
                <a:effectLst>
                  <a:outerShdw blurRad="38100" dist="38100" dir="2700000" algn="tl">
                    <a:srgbClr val="000000">
                      <a:alpha val="43137"/>
                    </a:srgbClr>
                  </a:outerShdw>
                </a:effectLst>
              </a:rPr>
              <a:t> Gray water: lavatory and kitchen sinks </a:t>
            </a:r>
          </a:p>
          <a:p>
            <a:pPr algn="l" rtl="0"/>
            <a:endParaRPr lang="ar-SA" sz="2400" dirty="0">
              <a:solidFill>
                <a:schemeClr val="tx2">
                  <a:lumMod val="75000"/>
                </a:schemeClr>
              </a:solidFill>
              <a:effectLst>
                <a:outerShdw blurRad="38100" dist="38100" dir="2700000" algn="tl">
                  <a:srgbClr val="000000">
                    <a:alpha val="43137"/>
                  </a:srgbClr>
                </a:outerShdw>
              </a:effectLst>
            </a:endParaRPr>
          </a:p>
        </p:txBody>
      </p:sp>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40347401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14422"/>
            <a:ext cx="7829576" cy="4525963"/>
          </a:xfrm>
        </p:spPr>
        <p:txBody>
          <a:bodyPr>
            <a:noAutofit/>
          </a:bodyPr>
          <a:lstStyle/>
          <a:p>
            <a:pPr lvl="0" algn="l" rtl="0"/>
            <a:r>
              <a:rPr lang="en-US" sz="2400" b="1" dirty="0">
                <a:solidFill>
                  <a:schemeClr val="tx2">
                    <a:lumMod val="75000"/>
                  </a:schemeClr>
                </a:solidFill>
                <a:effectLst>
                  <a:outerShdw blurRad="38100" dist="38100" dir="2700000" algn="tl">
                    <a:srgbClr val="000000">
                      <a:alpha val="43137"/>
                    </a:srgbClr>
                  </a:outerShdw>
                </a:effectLst>
              </a:rPr>
              <a:t>Each W.C represents </a:t>
            </a:r>
            <a:r>
              <a:rPr lang="en-US" sz="2400" b="1" dirty="0">
                <a:solidFill>
                  <a:srgbClr val="C00000"/>
                </a:solidFill>
                <a:effectLst>
                  <a:outerShdw blurRad="38100" dist="38100" dir="2700000" algn="tl">
                    <a:srgbClr val="000000">
                      <a:alpha val="43137"/>
                    </a:srgbClr>
                  </a:outerShdw>
                </a:effectLst>
              </a:rPr>
              <a:t>4</a:t>
            </a:r>
            <a:r>
              <a:rPr lang="en-US" sz="2400" b="1" dirty="0">
                <a:solidFill>
                  <a:schemeClr val="tx2">
                    <a:lumMod val="75000"/>
                  </a:schemeClr>
                </a:solidFill>
                <a:effectLst>
                  <a:outerShdw blurRad="38100" dist="38100" dir="2700000" algn="tl">
                    <a:srgbClr val="000000">
                      <a:alpha val="43137"/>
                    </a:srgbClr>
                  </a:outerShdw>
                </a:effectLst>
              </a:rPr>
              <a:t>Dfu. </a:t>
            </a:r>
          </a:p>
          <a:p>
            <a:pPr lvl="0" algn="l" rtl="0"/>
            <a:r>
              <a:rPr lang="en-US" sz="2400" b="1" dirty="0">
                <a:solidFill>
                  <a:schemeClr val="tx2">
                    <a:lumMod val="75000"/>
                  </a:schemeClr>
                </a:solidFill>
                <a:effectLst>
                  <a:outerShdw blurRad="38100" dist="38100" dir="2700000" algn="tl">
                    <a:srgbClr val="000000">
                      <a:alpha val="43137"/>
                    </a:srgbClr>
                  </a:outerShdw>
                </a:effectLst>
              </a:rPr>
              <a:t>Each Lavatory Represent </a:t>
            </a:r>
            <a:r>
              <a:rPr lang="en-US" sz="2400" b="1" dirty="0" smtClean="0">
                <a:solidFill>
                  <a:srgbClr val="C00000"/>
                </a:solidFill>
                <a:effectLst>
                  <a:outerShdw blurRad="38100" dist="38100" dir="2700000" algn="tl">
                    <a:srgbClr val="000000">
                      <a:alpha val="43137"/>
                    </a:srgbClr>
                  </a:outerShdw>
                </a:effectLst>
              </a:rPr>
              <a:t>2</a:t>
            </a:r>
            <a:r>
              <a:rPr lang="en-US" sz="2400" b="1" dirty="0" smtClean="0">
                <a:solidFill>
                  <a:schemeClr val="tx2">
                    <a:lumMod val="75000"/>
                  </a:schemeClr>
                </a:solidFill>
                <a:effectLst>
                  <a:outerShdw blurRad="38100" dist="38100" dir="2700000" algn="tl">
                    <a:srgbClr val="000000">
                      <a:alpha val="43137"/>
                    </a:srgbClr>
                  </a:outerShdw>
                </a:effectLst>
              </a:rPr>
              <a:t> </a:t>
            </a:r>
            <a:r>
              <a:rPr lang="en-US" sz="2400" b="1" dirty="0">
                <a:solidFill>
                  <a:schemeClr val="tx2">
                    <a:lumMod val="75000"/>
                  </a:schemeClr>
                </a:solidFill>
                <a:effectLst>
                  <a:outerShdw blurRad="38100" dist="38100" dir="2700000" algn="tl">
                    <a:srgbClr val="000000">
                      <a:alpha val="43137"/>
                    </a:srgbClr>
                  </a:outerShdw>
                </a:effectLst>
              </a:rPr>
              <a:t>Dfu. </a:t>
            </a:r>
          </a:p>
          <a:p>
            <a:pPr lvl="0" algn="l" rtl="0"/>
            <a:r>
              <a:rPr lang="en-US" sz="2400" b="1" dirty="0">
                <a:solidFill>
                  <a:schemeClr val="tx2">
                    <a:lumMod val="75000"/>
                  </a:schemeClr>
                </a:solidFill>
                <a:effectLst>
                  <a:outerShdw blurRad="38100" dist="38100" dir="2700000" algn="tl">
                    <a:srgbClr val="000000">
                      <a:alpha val="43137"/>
                    </a:srgbClr>
                  </a:outerShdw>
                </a:effectLst>
              </a:rPr>
              <a:t>Each kitchen sinks Represent </a:t>
            </a:r>
            <a:r>
              <a:rPr lang="en-US" sz="2400" b="1" dirty="0">
                <a:solidFill>
                  <a:srgbClr val="C00000"/>
                </a:solidFill>
                <a:effectLst>
                  <a:outerShdw blurRad="38100" dist="38100" dir="2700000" algn="tl">
                    <a:srgbClr val="000000">
                      <a:alpha val="43137"/>
                    </a:srgbClr>
                  </a:outerShdw>
                </a:effectLst>
              </a:rPr>
              <a:t>2</a:t>
            </a:r>
            <a:r>
              <a:rPr lang="en-US" sz="2400" b="1" dirty="0">
                <a:solidFill>
                  <a:schemeClr val="tx2">
                    <a:lumMod val="75000"/>
                  </a:schemeClr>
                </a:solidFill>
                <a:effectLst>
                  <a:outerShdw blurRad="38100" dist="38100" dir="2700000" algn="tl">
                    <a:srgbClr val="000000">
                      <a:alpha val="43137"/>
                    </a:srgbClr>
                  </a:outerShdw>
                </a:effectLst>
              </a:rPr>
              <a:t> Dfu. </a:t>
            </a:r>
          </a:p>
          <a:p>
            <a:pPr lvl="0" algn="l" rtl="0"/>
            <a:r>
              <a:rPr lang="en-US" sz="2400" b="1" dirty="0">
                <a:solidFill>
                  <a:schemeClr val="tx2">
                    <a:lumMod val="75000"/>
                  </a:schemeClr>
                </a:solidFill>
                <a:effectLst>
                  <a:outerShdw blurRad="38100" dist="38100" dir="2700000" algn="tl">
                    <a:srgbClr val="000000">
                      <a:alpha val="43137"/>
                    </a:srgbClr>
                  </a:outerShdw>
                </a:effectLst>
              </a:rPr>
              <a:t>Each bathtub represent </a:t>
            </a:r>
            <a:r>
              <a:rPr lang="en-US" sz="2400" b="1" dirty="0">
                <a:solidFill>
                  <a:srgbClr val="C00000"/>
                </a:solidFill>
                <a:effectLst>
                  <a:outerShdw blurRad="38100" dist="38100" dir="2700000" algn="tl">
                    <a:srgbClr val="000000">
                      <a:alpha val="43137"/>
                    </a:srgbClr>
                  </a:outerShdw>
                </a:effectLst>
              </a:rPr>
              <a:t>2</a:t>
            </a:r>
            <a:r>
              <a:rPr lang="en-US" sz="2400" b="1" dirty="0">
                <a:solidFill>
                  <a:schemeClr val="tx2">
                    <a:lumMod val="75000"/>
                  </a:schemeClr>
                </a:solidFill>
                <a:effectLst>
                  <a:outerShdw blurRad="38100" dist="38100" dir="2700000" algn="tl">
                    <a:srgbClr val="000000">
                      <a:alpha val="43137"/>
                    </a:srgbClr>
                  </a:outerShdw>
                </a:effectLst>
              </a:rPr>
              <a:t> Dfu.</a:t>
            </a:r>
          </a:p>
          <a:p>
            <a:pPr lvl="0" algn="l" rtl="0"/>
            <a:r>
              <a:rPr lang="en-US" sz="2400" b="1" dirty="0">
                <a:solidFill>
                  <a:schemeClr val="tx2">
                    <a:lumMod val="75000"/>
                  </a:schemeClr>
                </a:solidFill>
                <a:effectLst>
                  <a:outerShdw blurRad="38100" dist="38100" dir="2700000" algn="tl">
                    <a:srgbClr val="000000">
                      <a:alpha val="43137"/>
                    </a:srgbClr>
                  </a:outerShdw>
                </a:effectLst>
              </a:rPr>
              <a:t>The horizontal Line for lavatory which reach to the main drainage =</a:t>
            </a:r>
            <a:r>
              <a:rPr lang="en-US" sz="2400" b="1" dirty="0">
                <a:solidFill>
                  <a:srgbClr val="C00000"/>
                </a:solidFill>
                <a:effectLst>
                  <a:outerShdw blurRad="38100" dist="38100" dir="2700000" algn="tl">
                    <a:srgbClr val="000000">
                      <a:alpha val="43137"/>
                    </a:srgbClr>
                  </a:outerShdw>
                </a:effectLst>
              </a:rPr>
              <a:t> 2</a:t>
            </a:r>
            <a:r>
              <a:rPr lang="en-US" sz="2400" b="1" dirty="0">
                <a:solidFill>
                  <a:schemeClr val="tx2">
                    <a:lumMod val="75000"/>
                  </a:schemeClr>
                </a:solidFill>
                <a:effectLst>
                  <a:outerShdw blurRad="38100" dist="38100" dir="2700000" algn="tl">
                    <a:srgbClr val="000000">
                      <a:alpha val="43137"/>
                    </a:srgbClr>
                  </a:outerShdw>
                </a:effectLst>
              </a:rPr>
              <a:t>" at </a:t>
            </a:r>
            <a:r>
              <a:rPr lang="en-US" sz="2400" b="1" dirty="0">
                <a:solidFill>
                  <a:srgbClr val="C00000"/>
                </a:solidFill>
                <a:effectLst>
                  <a:outerShdw blurRad="38100" dist="38100" dir="2700000" algn="tl">
                    <a:srgbClr val="000000">
                      <a:alpha val="43137"/>
                    </a:srgbClr>
                  </a:outerShdw>
                </a:effectLst>
              </a:rPr>
              <a:t>1/4</a:t>
            </a:r>
            <a:r>
              <a:rPr lang="en-US" sz="2400" b="1" dirty="0">
                <a:solidFill>
                  <a:schemeClr val="tx2">
                    <a:lumMod val="75000"/>
                  </a:schemeClr>
                </a:solidFill>
                <a:effectLst>
                  <a:outerShdw blurRad="38100" dist="38100" dir="2700000" algn="tl">
                    <a:srgbClr val="000000">
                      <a:alpha val="43137"/>
                    </a:srgbClr>
                  </a:outerShdw>
                </a:effectLst>
              </a:rPr>
              <a:t>"/ft. </a:t>
            </a:r>
          </a:p>
          <a:p>
            <a:pPr lvl="0" algn="l" rtl="0"/>
            <a:r>
              <a:rPr lang="en-US" sz="2400" b="1" dirty="0">
                <a:solidFill>
                  <a:schemeClr val="tx2">
                    <a:lumMod val="75000"/>
                  </a:schemeClr>
                </a:solidFill>
                <a:effectLst>
                  <a:outerShdw blurRad="38100" dist="38100" dir="2700000" algn="tl">
                    <a:srgbClr val="000000">
                      <a:alpha val="43137"/>
                    </a:srgbClr>
                  </a:outerShdw>
                </a:effectLst>
              </a:rPr>
              <a:t>The horizontal Line for kitchen sink which reach to the main drainage = </a:t>
            </a:r>
            <a:r>
              <a:rPr lang="en-US" sz="2400" b="1" dirty="0">
                <a:solidFill>
                  <a:srgbClr val="C00000"/>
                </a:solidFill>
                <a:effectLst>
                  <a:outerShdw blurRad="38100" dist="38100" dir="2700000" algn="tl">
                    <a:srgbClr val="000000">
                      <a:alpha val="43137"/>
                    </a:srgbClr>
                  </a:outerShdw>
                </a:effectLst>
              </a:rPr>
              <a:t>2</a:t>
            </a:r>
            <a:r>
              <a:rPr lang="en-US" sz="2400" b="1" dirty="0">
                <a:solidFill>
                  <a:schemeClr val="tx2">
                    <a:lumMod val="75000"/>
                  </a:schemeClr>
                </a:solidFill>
                <a:effectLst>
                  <a:outerShdw blurRad="38100" dist="38100" dir="2700000" algn="tl">
                    <a:srgbClr val="000000">
                      <a:alpha val="43137"/>
                    </a:srgbClr>
                  </a:outerShdw>
                </a:effectLst>
              </a:rPr>
              <a:t>" at </a:t>
            </a:r>
            <a:r>
              <a:rPr lang="en-US" sz="2400" b="1" dirty="0">
                <a:solidFill>
                  <a:srgbClr val="C00000"/>
                </a:solidFill>
                <a:effectLst>
                  <a:outerShdw blurRad="38100" dist="38100" dir="2700000" algn="tl">
                    <a:srgbClr val="000000">
                      <a:alpha val="43137"/>
                    </a:srgbClr>
                  </a:outerShdw>
                </a:effectLst>
              </a:rPr>
              <a:t>1/4</a:t>
            </a:r>
            <a:r>
              <a:rPr lang="en-US" sz="2400" b="1" dirty="0">
                <a:solidFill>
                  <a:schemeClr val="tx2">
                    <a:lumMod val="75000"/>
                  </a:schemeClr>
                </a:solidFill>
                <a:effectLst>
                  <a:outerShdw blurRad="38100" dist="38100" dir="2700000" algn="tl">
                    <a:srgbClr val="000000">
                      <a:alpha val="43137"/>
                    </a:srgbClr>
                  </a:outerShdw>
                </a:effectLst>
              </a:rPr>
              <a:t>"/ft</a:t>
            </a:r>
          </a:p>
          <a:p>
            <a:pPr lvl="0" algn="l" rtl="0"/>
            <a:r>
              <a:rPr lang="en-US" sz="2400" b="1" dirty="0">
                <a:solidFill>
                  <a:schemeClr val="tx2">
                    <a:lumMod val="75000"/>
                  </a:schemeClr>
                </a:solidFill>
                <a:effectLst>
                  <a:outerShdw blurRad="38100" dist="38100" dir="2700000" algn="tl">
                    <a:srgbClr val="000000">
                      <a:alpha val="43137"/>
                    </a:srgbClr>
                  </a:outerShdw>
                </a:effectLst>
              </a:rPr>
              <a:t>The horizontal Line for W.C which reach to the main drainage = </a:t>
            </a:r>
            <a:r>
              <a:rPr lang="en-US" sz="2400" b="1" dirty="0">
                <a:solidFill>
                  <a:srgbClr val="C00000"/>
                </a:solidFill>
                <a:effectLst>
                  <a:outerShdw blurRad="38100" dist="38100" dir="2700000" algn="tl">
                    <a:srgbClr val="000000">
                      <a:alpha val="43137"/>
                    </a:srgbClr>
                  </a:outerShdw>
                </a:effectLst>
              </a:rPr>
              <a:t>4</a:t>
            </a:r>
            <a:r>
              <a:rPr lang="en-US" sz="2400" b="1" dirty="0">
                <a:solidFill>
                  <a:schemeClr val="tx2">
                    <a:lumMod val="75000"/>
                  </a:schemeClr>
                </a:solidFill>
                <a:effectLst>
                  <a:outerShdw blurRad="38100" dist="38100" dir="2700000" algn="tl">
                    <a:srgbClr val="000000">
                      <a:alpha val="43137"/>
                    </a:srgbClr>
                  </a:outerShdw>
                </a:effectLst>
              </a:rPr>
              <a:t>" at </a:t>
            </a:r>
            <a:r>
              <a:rPr lang="en-US" sz="2400" b="1" dirty="0">
                <a:solidFill>
                  <a:srgbClr val="C00000"/>
                </a:solidFill>
                <a:effectLst>
                  <a:outerShdw blurRad="38100" dist="38100" dir="2700000" algn="tl">
                    <a:srgbClr val="000000">
                      <a:alpha val="43137"/>
                    </a:srgbClr>
                  </a:outerShdw>
                </a:effectLst>
              </a:rPr>
              <a:t>1/8</a:t>
            </a:r>
            <a:r>
              <a:rPr lang="en-US" sz="2400" b="1" dirty="0">
                <a:solidFill>
                  <a:schemeClr val="tx2">
                    <a:lumMod val="75000"/>
                  </a:schemeClr>
                </a:solidFill>
                <a:effectLst>
                  <a:outerShdw blurRad="38100" dist="38100" dir="2700000" algn="tl">
                    <a:srgbClr val="000000">
                      <a:alpha val="43137"/>
                    </a:srgbClr>
                  </a:outerShdw>
                </a:effectLst>
              </a:rPr>
              <a:t>"/ft</a:t>
            </a:r>
          </a:p>
          <a:p>
            <a:pPr lvl="0" algn="l" rtl="0"/>
            <a:r>
              <a:rPr lang="en-US" sz="2400" b="1" dirty="0">
                <a:solidFill>
                  <a:schemeClr val="tx2">
                    <a:lumMod val="75000"/>
                  </a:schemeClr>
                </a:solidFill>
                <a:effectLst>
                  <a:outerShdw blurRad="38100" dist="38100" dir="2700000" algn="tl">
                    <a:srgbClr val="000000">
                      <a:alpha val="43137"/>
                    </a:srgbClr>
                  </a:outerShdw>
                </a:effectLst>
              </a:rPr>
              <a:t>The horizontal Line for bathtub which reach to the main drainage = </a:t>
            </a:r>
            <a:r>
              <a:rPr lang="en-US" sz="2400" b="1" dirty="0">
                <a:solidFill>
                  <a:srgbClr val="C00000"/>
                </a:solidFill>
                <a:effectLst>
                  <a:outerShdw blurRad="38100" dist="38100" dir="2700000" algn="tl">
                    <a:srgbClr val="000000">
                      <a:alpha val="43137"/>
                    </a:srgbClr>
                  </a:outerShdw>
                </a:effectLst>
              </a:rPr>
              <a:t>2</a:t>
            </a:r>
            <a:r>
              <a:rPr lang="en-US" sz="2400" b="1" dirty="0">
                <a:solidFill>
                  <a:schemeClr val="tx2">
                    <a:lumMod val="75000"/>
                  </a:schemeClr>
                </a:solidFill>
                <a:effectLst>
                  <a:outerShdw blurRad="38100" dist="38100" dir="2700000" algn="tl">
                    <a:srgbClr val="000000">
                      <a:alpha val="43137"/>
                    </a:srgbClr>
                  </a:outerShdw>
                </a:effectLst>
              </a:rPr>
              <a:t>" at </a:t>
            </a:r>
            <a:r>
              <a:rPr lang="en-US" sz="2400" b="1" dirty="0">
                <a:solidFill>
                  <a:srgbClr val="C00000"/>
                </a:solidFill>
                <a:effectLst>
                  <a:outerShdw blurRad="38100" dist="38100" dir="2700000" algn="tl">
                    <a:srgbClr val="000000">
                      <a:alpha val="43137"/>
                    </a:srgbClr>
                  </a:outerShdw>
                </a:effectLst>
              </a:rPr>
              <a:t>1/4</a:t>
            </a:r>
            <a:r>
              <a:rPr lang="en-US" sz="2400" b="1" dirty="0">
                <a:solidFill>
                  <a:schemeClr val="tx2">
                    <a:lumMod val="75000"/>
                  </a:schemeClr>
                </a:solidFill>
                <a:effectLst>
                  <a:outerShdw blurRad="38100" dist="38100" dir="2700000" algn="tl">
                    <a:srgbClr val="000000">
                      <a:alpha val="43137"/>
                    </a:srgbClr>
                  </a:outerShdw>
                </a:effectLst>
              </a:rPr>
              <a:t>"/ft</a:t>
            </a:r>
          </a:p>
          <a:p>
            <a:pPr algn="l" rtl="0"/>
            <a:endParaRPr lang="ar-SA" sz="2400" dirty="0">
              <a:solidFill>
                <a:schemeClr val="tx2">
                  <a:lumMod val="75000"/>
                </a:schemeClr>
              </a:solidFill>
              <a:effectLst>
                <a:outerShdw blurRad="38100" dist="38100" dir="2700000" algn="tl">
                  <a:srgbClr val="000000">
                    <a:alpha val="43137"/>
                  </a:srgbClr>
                </a:outerShdw>
              </a:effectLst>
            </a:endParaRPr>
          </a:p>
        </p:txBody>
      </p:sp>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p:cNvSpPr>
          <p:nvPr/>
        </p:nvSpPr>
        <p:spPr>
          <a:xfrm>
            <a:off x="2000232" y="142852"/>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33210115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normAutofit/>
          </a:bodyPr>
          <a:lstStyle/>
          <a:p>
            <a:pPr algn="l"/>
            <a:r>
              <a:rPr lang="en-US" sz="2000" b="1" dirty="0">
                <a:solidFill>
                  <a:schemeClr val="tx2">
                    <a:lumMod val="75000"/>
                  </a:schemeClr>
                </a:solidFill>
                <a:effectLst>
                  <a:outerShdw blurRad="38100" dist="38100" dir="2700000" algn="tl">
                    <a:srgbClr val="000000">
                      <a:alpha val="43137"/>
                    </a:srgbClr>
                  </a:outerShdw>
                </a:effectLst>
              </a:rPr>
              <a:t>drainage system ground floor</a:t>
            </a:r>
            <a:endParaRPr lang="ar-SA" sz="2000" dirty="0">
              <a:solidFill>
                <a:schemeClr val="tx2">
                  <a:lumMod val="75000"/>
                </a:schemeClr>
              </a:solidFill>
              <a:effectLst>
                <a:outerShdw blurRad="38100" dist="38100" dir="2700000" algn="tl">
                  <a:srgbClr val="000000">
                    <a:alpha val="43137"/>
                  </a:srgbClr>
                </a:outerShdw>
              </a:effectLst>
            </a:endParaRPr>
          </a:p>
        </p:txBody>
      </p:sp>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bwMode="auto">
          <a:xfrm>
            <a:off x="714348" y="1571613"/>
            <a:ext cx="5286412" cy="35004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3046179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642918"/>
            <a:ext cx="8229600" cy="1143000"/>
          </a:xfrm>
        </p:spPr>
        <p:txBody>
          <a:bodyPr>
            <a:normAutofit/>
          </a:bodyPr>
          <a:lstStyle/>
          <a:p>
            <a:pPr algn="l"/>
            <a:r>
              <a:rPr lang="en-US" sz="2000" b="1" dirty="0">
                <a:solidFill>
                  <a:schemeClr val="tx2">
                    <a:lumMod val="75000"/>
                  </a:schemeClr>
                </a:solidFill>
                <a:effectLst>
                  <a:outerShdw blurRad="38100" dist="38100" dir="2700000" algn="tl">
                    <a:srgbClr val="000000">
                      <a:alpha val="43137"/>
                    </a:srgbClr>
                  </a:outerShdw>
                </a:effectLst>
              </a:rPr>
              <a:t>drainage system first floor</a:t>
            </a:r>
            <a:endParaRPr lang="ar-SA" sz="2000" dirty="0">
              <a:solidFill>
                <a:schemeClr val="tx2">
                  <a:lumMod val="75000"/>
                </a:schemeClr>
              </a:solidFill>
              <a:effectLst>
                <a:outerShdw blurRad="38100" dist="38100" dir="2700000" algn="tl">
                  <a:srgbClr val="000000">
                    <a:alpha val="43137"/>
                  </a:srgbClr>
                </a:outerShdw>
              </a:effectLst>
            </a:endParaRPr>
          </a:p>
        </p:txBody>
      </p:sp>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bwMode="auto">
          <a:xfrm>
            <a:off x="642910" y="1714488"/>
            <a:ext cx="6296904" cy="4324954"/>
          </a:xfrm>
          <a:prstGeom prst="rect">
            <a:avLst/>
          </a:prstGeom>
          <a:noFill/>
          <a:ln>
            <a:noFill/>
          </a:ln>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5129721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32"/>
            <a:ext cx="3328982" cy="560406"/>
          </a:xfrm>
        </p:spPr>
        <p:txBody>
          <a:bodyPr>
            <a:normAutofit/>
          </a:bodyPr>
          <a:lstStyle/>
          <a:p>
            <a:r>
              <a:rPr lang="en-US" sz="2400" b="1" dirty="0" smtClean="0">
                <a:solidFill>
                  <a:schemeClr val="tx2">
                    <a:lumMod val="75000"/>
                  </a:schemeClr>
                </a:solidFill>
                <a:effectLst>
                  <a:outerShdw blurRad="38100" dist="38100" dir="2700000" algn="tl">
                    <a:srgbClr val="000000">
                      <a:alpha val="43137"/>
                    </a:srgbClr>
                  </a:outerShdw>
                </a:effectLst>
              </a:rPr>
              <a:t>Black water network</a:t>
            </a:r>
            <a:endParaRPr lang="ar-SA" sz="2400" b="1" dirty="0">
              <a:solidFill>
                <a:schemeClr val="tx2">
                  <a:lumMod val="75000"/>
                </a:schemeClr>
              </a:solidFill>
              <a:effectLst>
                <a:outerShdw blurRad="38100" dist="38100" dir="2700000" algn="tl">
                  <a:srgbClr val="000000">
                    <a:alpha val="43137"/>
                  </a:srgbClr>
                </a:outerShdw>
              </a:effectLst>
            </a:endParaRPr>
          </a:p>
        </p:txBody>
      </p:sp>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bwMode="auto">
          <a:xfrm>
            <a:off x="1037731" y="1729283"/>
            <a:ext cx="7068537" cy="4267796"/>
          </a:xfrm>
          <a:prstGeom prst="rect">
            <a:avLst/>
          </a:prstGeom>
          <a:noFill/>
          <a:ln>
            <a:noFill/>
          </a:ln>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Tree>
    <p:extLst>
      <p:ext uri="{BB962C8B-B14F-4D97-AF65-F5344CB8AC3E}">
        <p14:creationId xmlns="" xmlns:p14="http://schemas.microsoft.com/office/powerpoint/2010/main" val="9247120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68" y="428604"/>
            <a:ext cx="8229600" cy="1143000"/>
          </a:xfrm>
        </p:spPr>
        <p:txBody>
          <a:bodyPr>
            <a:normAutofit/>
          </a:bodyPr>
          <a:lstStyle/>
          <a:p>
            <a:r>
              <a:rPr lang="en-US" sz="2400" b="1" dirty="0" smtClean="0">
                <a:solidFill>
                  <a:schemeClr val="tx2">
                    <a:lumMod val="75000"/>
                  </a:schemeClr>
                </a:solidFill>
                <a:effectLst>
                  <a:outerShdw blurRad="38100" dist="38100" dir="2700000" algn="tl">
                    <a:srgbClr val="000000">
                      <a:alpha val="43137"/>
                    </a:srgbClr>
                  </a:outerShdw>
                </a:effectLst>
              </a:rPr>
              <a:t>Gray water network</a:t>
            </a:r>
            <a:endParaRPr lang="ar-SA" sz="2400" b="1" dirty="0">
              <a:solidFill>
                <a:schemeClr val="tx2">
                  <a:lumMod val="75000"/>
                </a:schemeClr>
              </a:solidFill>
              <a:effectLst>
                <a:outerShdw blurRad="38100" dist="38100" dir="2700000" algn="tl">
                  <a:srgbClr val="000000">
                    <a:alpha val="43137"/>
                  </a:srgbClr>
                </a:outerShdw>
              </a:effectLst>
            </a:endParaRPr>
          </a:p>
        </p:txBody>
      </p:sp>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bwMode="auto">
          <a:xfrm>
            <a:off x="1099652" y="1662599"/>
            <a:ext cx="6944695" cy="4401165"/>
          </a:xfrm>
          <a:prstGeom prst="rect">
            <a:avLst/>
          </a:prstGeom>
          <a:noFill/>
          <a:ln>
            <a:noFill/>
          </a:ln>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
        <p:nvSpPr>
          <p:cNvPr id="7" name="Rectangle 6"/>
          <p:cNvSpPr/>
          <p:nvPr/>
        </p:nvSpPr>
        <p:spPr>
          <a:xfrm>
            <a:off x="1142976" y="1428736"/>
            <a:ext cx="1143008" cy="85725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extLst>
      <p:ext uri="{BB962C8B-B14F-4D97-AF65-F5344CB8AC3E}">
        <p14:creationId xmlns="" xmlns:p14="http://schemas.microsoft.com/office/powerpoint/2010/main" val="37865965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pic>
        <p:nvPicPr>
          <p:cNvPr id="7" name="Content Placeholder 6" descr="greywater_system.gif"/>
          <p:cNvPicPr>
            <a:picLocks noGrp="1"/>
          </p:cNvPicPr>
          <p:nvPr>
            <p:ph idx="1"/>
          </p:nvPr>
        </p:nvPicPr>
        <p:blipFill>
          <a:blip r:embed="rId2">
            <a:clrChange>
              <a:clrFrom>
                <a:srgbClr val="FFFFFF"/>
              </a:clrFrom>
              <a:clrTo>
                <a:srgbClr val="FFFFFF">
                  <a:alpha val="0"/>
                </a:srgbClr>
              </a:clrTo>
            </a:clrChange>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642910" y="1643050"/>
            <a:ext cx="6929486" cy="4572032"/>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1480"/>
            <a:ext cx="8229600" cy="1143000"/>
          </a:xfrm>
        </p:spPr>
        <p:txBody>
          <a:bodyPr>
            <a:normAutofit/>
          </a:bodyPr>
          <a:lstStyle/>
          <a:p>
            <a:pPr algn="l"/>
            <a:r>
              <a:rPr lang="en-US" sz="3200" b="1" dirty="0">
                <a:solidFill>
                  <a:schemeClr val="tx2">
                    <a:lumMod val="75000"/>
                  </a:schemeClr>
                </a:solidFill>
                <a:effectLst>
                  <a:outerShdw blurRad="38100" dist="38100" dir="2700000" algn="tl">
                    <a:srgbClr val="000000">
                      <a:alpha val="43137"/>
                    </a:srgbClr>
                  </a:outerShdw>
                </a:effectLst>
                <a:latin typeface="Times New Roman"/>
                <a:ea typeface="Calibri"/>
                <a:cs typeface="Arial"/>
              </a:rPr>
              <a:t>HVAC system </a:t>
            </a:r>
            <a:endParaRPr lang="ar-SA" sz="3200" b="1" dirty="0">
              <a:solidFill>
                <a:schemeClr val="tx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l" rtl="0"/>
            <a:r>
              <a:rPr lang="en-US" sz="2800" b="1" dirty="0">
                <a:solidFill>
                  <a:schemeClr val="tx2">
                    <a:lumMod val="75000"/>
                  </a:schemeClr>
                </a:solidFill>
                <a:effectLst>
                  <a:outerShdw blurRad="38100" dist="38100" dir="2700000" algn="tl">
                    <a:srgbClr val="000000">
                      <a:alpha val="43137"/>
                    </a:srgbClr>
                  </a:outerShdw>
                </a:effectLst>
              </a:rPr>
              <a:t>HVAC system is supposed to be installed in the building using split unit </a:t>
            </a:r>
            <a:r>
              <a:rPr lang="en-US" sz="2800" b="1" dirty="0" smtClean="0">
                <a:solidFill>
                  <a:schemeClr val="tx2">
                    <a:lumMod val="75000"/>
                  </a:schemeClr>
                </a:solidFill>
                <a:effectLst>
                  <a:outerShdw blurRad="38100" dist="38100" dir="2700000" algn="tl">
                    <a:srgbClr val="000000">
                      <a:alpha val="43137"/>
                    </a:srgbClr>
                  </a:outerShdw>
                </a:effectLst>
              </a:rPr>
              <a:t>system (VRF) </a:t>
            </a:r>
            <a:r>
              <a:rPr lang="en-US" sz="2800" b="1" dirty="0">
                <a:solidFill>
                  <a:schemeClr val="tx2">
                    <a:lumMod val="75000"/>
                  </a:schemeClr>
                </a:solidFill>
                <a:effectLst>
                  <a:outerShdw blurRad="38100" dist="38100" dir="2700000" algn="tl">
                    <a:srgbClr val="000000">
                      <a:alpha val="43137"/>
                    </a:srgbClr>
                  </a:outerShdw>
                </a:effectLst>
              </a:rPr>
              <a:t>in order to heat and cool the spaces in winter and summer. </a:t>
            </a:r>
          </a:p>
          <a:p>
            <a:endParaRPr lang="ar-SA" dirty="0"/>
          </a:p>
        </p:txBody>
      </p:sp>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pic>
        <p:nvPicPr>
          <p:cNvPr id="6" name="Picture 5"/>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000100" y="3071810"/>
            <a:ext cx="6357982" cy="3357586"/>
          </a:xfrm>
          <a:prstGeom prst="rect">
            <a:avLst/>
          </a:prstGeom>
          <a:noFill/>
          <a:ln>
            <a:noFill/>
          </a:ln>
        </p:spPr>
      </p:pic>
    </p:spTree>
    <p:extLst>
      <p:ext uri="{BB962C8B-B14F-4D97-AF65-F5344CB8AC3E}">
        <p14:creationId xmlns="" xmlns:p14="http://schemas.microsoft.com/office/powerpoint/2010/main" val="341632668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graphicFrame>
        <p:nvGraphicFramePr>
          <p:cNvPr id="8" name="Table 7"/>
          <p:cNvGraphicFramePr>
            <a:graphicFrameLocks noGrp="1"/>
          </p:cNvGraphicFramePr>
          <p:nvPr/>
        </p:nvGraphicFramePr>
        <p:xfrm>
          <a:off x="1428728" y="1928802"/>
          <a:ext cx="5786478" cy="3577590"/>
        </p:xfrm>
        <a:graphic>
          <a:graphicData uri="http://schemas.openxmlformats.org/drawingml/2006/table">
            <a:tbl>
              <a:tblPr/>
              <a:tblGrid>
                <a:gridCol w="1731549"/>
                <a:gridCol w="2007264"/>
                <a:gridCol w="1277222"/>
                <a:gridCol w="286347"/>
                <a:gridCol w="484096"/>
              </a:tblGrid>
              <a:tr h="114300">
                <a:tc rowSpan="2">
                  <a:txBody>
                    <a:bodyPr/>
                    <a:lstStyle/>
                    <a:p>
                      <a:pPr algn="ctr">
                        <a:lnSpc>
                          <a:spcPct val="150000"/>
                        </a:lnSpc>
                        <a:spcAft>
                          <a:spcPts val="1000"/>
                        </a:spcAft>
                      </a:pPr>
                      <a:r>
                        <a:rPr lang="en-US" sz="1200" b="1" dirty="0">
                          <a:solidFill>
                            <a:srgbClr val="1F497D"/>
                          </a:solidFill>
                          <a:latin typeface="Times New Roman"/>
                          <a:ea typeface="Calibri"/>
                          <a:cs typeface="Times New Roman"/>
                        </a:rPr>
                        <a:t>zone</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50000"/>
                        </a:lnSpc>
                        <a:spcAft>
                          <a:spcPts val="1000"/>
                        </a:spcAft>
                      </a:pPr>
                      <a:r>
                        <a:rPr lang="en-US" sz="1200" b="1" dirty="0">
                          <a:solidFill>
                            <a:srgbClr val="1F497D"/>
                          </a:solidFill>
                          <a:latin typeface="Times New Roman"/>
                          <a:ea typeface="Calibri"/>
                          <a:cs typeface="Times New Roman"/>
                        </a:rPr>
                        <a:t>area</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nSpc>
                          <a:spcPct val="150000"/>
                        </a:lnSpc>
                        <a:spcAft>
                          <a:spcPts val="1000"/>
                        </a:spcAft>
                      </a:pPr>
                      <a:r>
                        <a:rPr lang="en-US" sz="1200" b="1">
                          <a:solidFill>
                            <a:srgbClr val="1F497D"/>
                          </a:solidFill>
                          <a:latin typeface="Times New Roman"/>
                          <a:ea typeface="Calibri"/>
                          <a:cs typeface="Times New Roman"/>
                        </a:rPr>
                        <a:t>Q</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nSpc>
                          <a:spcPct val="150000"/>
                        </a:lnSpc>
                        <a:spcAft>
                          <a:spcPts val="0"/>
                        </a:spcAft>
                      </a:pPr>
                      <a:r>
                        <a:rPr lang="en-US" sz="1200" b="1">
                          <a:solidFill>
                            <a:srgbClr val="1F497D"/>
                          </a:solidFill>
                          <a:latin typeface="Times New Roman"/>
                          <a:ea typeface="Calibri"/>
                          <a:cs typeface="Times New Roman"/>
                        </a:rPr>
                        <a:t>tons</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r>
              <a:tr h="57150">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nSpc>
                          <a:spcPct val="150000"/>
                        </a:lnSpc>
                        <a:spcAft>
                          <a:spcPts val="0"/>
                        </a:spcAft>
                      </a:pPr>
                      <a:r>
                        <a:rPr lang="en-US" sz="1200" b="1">
                          <a:solidFill>
                            <a:srgbClr val="1F497D"/>
                          </a:solidFill>
                          <a:latin typeface="Times New Roman"/>
                          <a:ea typeface="Calibri"/>
                          <a:cs typeface="Times New Roman"/>
                        </a:rPr>
                        <a:t>1.5</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dirty="0">
                          <a:solidFill>
                            <a:srgbClr val="1F497D"/>
                          </a:solidFill>
                          <a:latin typeface="Times New Roman"/>
                          <a:ea typeface="Calibri"/>
                          <a:cs typeface="Times New Roman"/>
                        </a:rPr>
                        <a:t>2</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en-US" sz="1200" b="1">
                          <a:solidFill>
                            <a:srgbClr val="000000"/>
                          </a:solidFill>
                          <a:latin typeface="Times New Roman"/>
                          <a:ea typeface="Calibri"/>
                          <a:cs typeface="Times New Roman"/>
                        </a:rPr>
                        <a:t>Maid bedroom1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39.856</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61528</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en-US" sz="1200" b="1">
                          <a:solidFill>
                            <a:srgbClr val="000000"/>
                          </a:solidFill>
                          <a:latin typeface="Times New Roman"/>
                          <a:ea typeface="Calibri"/>
                          <a:cs typeface="Times New Roman"/>
                        </a:rPr>
                        <a:t>Maid bedroom 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45.172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49389</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en-US" sz="1200" b="1">
                          <a:solidFill>
                            <a:srgbClr val="000000"/>
                          </a:solidFill>
                          <a:latin typeface="Times New Roman"/>
                          <a:ea typeface="Calibri"/>
                          <a:cs typeface="Times New Roman"/>
                        </a:rPr>
                        <a:t>Kitchen</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86.112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45650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en-US" sz="1200" b="1">
                          <a:solidFill>
                            <a:srgbClr val="000000"/>
                          </a:solidFill>
                          <a:latin typeface="Times New Roman"/>
                          <a:ea typeface="Calibri"/>
                          <a:cs typeface="Times New Roman"/>
                        </a:rPr>
                        <a:t>Breakfast area</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54.691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68394</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a:lnSpc>
                          <a:spcPct val="150000"/>
                        </a:lnSpc>
                        <a:spcAft>
                          <a:spcPts val="0"/>
                        </a:spcAft>
                      </a:pPr>
                      <a:r>
                        <a:rPr lang="en-US" sz="1200" b="1">
                          <a:solidFill>
                            <a:srgbClr val="000000"/>
                          </a:solidFill>
                          <a:latin typeface="Times New Roman"/>
                          <a:ea typeface="Calibri"/>
                          <a:cs typeface="Times New Roman"/>
                        </a:rPr>
                        <a:t>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en-US" sz="1200" b="1">
                          <a:solidFill>
                            <a:srgbClr val="000000"/>
                          </a:solidFill>
                          <a:latin typeface="Times New Roman"/>
                          <a:ea typeface="Calibri"/>
                          <a:cs typeface="Times New Roman"/>
                        </a:rPr>
                        <a:t>Living room</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81.759</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39041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en-US" sz="1200" b="1">
                          <a:solidFill>
                            <a:srgbClr val="000000"/>
                          </a:solidFill>
                          <a:latin typeface="Times New Roman"/>
                          <a:ea typeface="Calibri"/>
                          <a:cs typeface="Times New Roman"/>
                        </a:rPr>
                        <a:t>Home theater</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54.514</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38720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a:lnSpc>
                          <a:spcPct val="150000"/>
                        </a:lnSpc>
                        <a:spcAft>
                          <a:spcPts val="0"/>
                        </a:spcAft>
                      </a:pPr>
                      <a:r>
                        <a:rPr lang="en-US" sz="1200" b="1">
                          <a:solidFill>
                            <a:srgbClr val="000000"/>
                          </a:solidFill>
                          <a:latin typeface="Times New Roman"/>
                          <a:ea typeface="Calibri"/>
                          <a:cs typeface="Times New Roman"/>
                        </a:rPr>
                        <a:t>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en-US" sz="1200" b="1">
                          <a:solidFill>
                            <a:srgbClr val="000000"/>
                          </a:solidFill>
                          <a:latin typeface="Times New Roman"/>
                          <a:ea typeface="Calibri"/>
                          <a:cs typeface="Times New Roman"/>
                        </a:rPr>
                        <a:t>Dining room</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34.590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41866</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ctr">
                        <a:lnSpc>
                          <a:spcPct val="150000"/>
                        </a:lnSpc>
                        <a:spcAft>
                          <a:spcPts val="1000"/>
                        </a:spcAft>
                      </a:pPr>
                      <a:r>
                        <a:rPr lang="en-US" sz="1200" b="1">
                          <a:solidFill>
                            <a:srgbClr val="000000"/>
                          </a:solidFill>
                          <a:latin typeface="Times New Roman"/>
                          <a:ea typeface="Calibri"/>
                          <a:cs typeface="Times New Roman"/>
                        </a:rPr>
                        <a:t>Guest room</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88.780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48186</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a:lnSpc>
                          <a:spcPct val="150000"/>
                        </a:lnSpc>
                        <a:spcAft>
                          <a:spcPts val="0"/>
                        </a:spcAft>
                      </a:pPr>
                      <a:r>
                        <a:rPr lang="en-US" sz="1200" b="1">
                          <a:solidFill>
                            <a:srgbClr val="000000"/>
                          </a:solidFill>
                          <a:latin typeface="Times New Roman"/>
                          <a:ea typeface="Calibri"/>
                          <a:cs typeface="Times New Roman"/>
                        </a:rPr>
                        <a:t>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0">
                <a:tc>
                  <a:txBody>
                    <a:bodyPr/>
                    <a:lstStyle/>
                    <a:p>
                      <a:pPr algn="ctr">
                        <a:lnSpc>
                          <a:spcPct val="150000"/>
                        </a:lnSpc>
                        <a:spcAft>
                          <a:spcPts val="1000"/>
                        </a:spcAft>
                      </a:pPr>
                      <a:r>
                        <a:rPr lang="en-US" sz="1200" b="1">
                          <a:solidFill>
                            <a:srgbClr val="000000"/>
                          </a:solidFill>
                          <a:latin typeface="Times New Roman"/>
                          <a:ea typeface="Calibri"/>
                          <a:cs typeface="Times New Roman"/>
                        </a:rPr>
                        <a:t>Guest bedroom</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38.726</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51363</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5">
                <a:tc>
                  <a:txBody>
                    <a:bodyPr/>
                    <a:lstStyle/>
                    <a:p>
                      <a:pPr algn="ctr">
                        <a:lnSpc>
                          <a:spcPct val="150000"/>
                        </a:lnSpc>
                        <a:spcAft>
                          <a:spcPts val="1000"/>
                        </a:spcAft>
                      </a:pPr>
                      <a:r>
                        <a:rPr lang="en-US" sz="1200" b="1" dirty="0">
                          <a:solidFill>
                            <a:srgbClr val="000000"/>
                          </a:solidFill>
                          <a:latin typeface="Times New Roman"/>
                          <a:ea typeface="Calibri"/>
                          <a:cs typeface="Times New Roman"/>
                        </a:rPr>
                        <a:t>Gym</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85.217</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60317</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1000"/>
                        </a:spcAft>
                      </a:pPr>
                      <a:r>
                        <a:rPr lang="en-US" sz="1200" b="1">
                          <a:solidFill>
                            <a:srgbClr val="000000"/>
                          </a:solidFill>
                          <a:latin typeface="Times New Roman"/>
                          <a:ea typeface="Calibri"/>
                          <a:cs typeface="Times New Roman"/>
                        </a:rPr>
                        <a:t>3</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1000"/>
                        </a:spcAft>
                      </a:pPr>
                      <a:r>
                        <a:rPr lang="en-US" sz="1200" b="1" dirty="0">
                          <a:solidFill>
                            <a:srgbClr val="000000"/>
                          </a:solidFill>
                          <a:latin typeface="Times New Roman"/>
                          <a:ea typeface="Calibri"/>
                          <a:cs typeface="Times New Roman"/>
                        </a:rPr>
                        <a:t>-</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extBox 9"/>
          <p:cNvSpPr txBox="1"/>
          <p:nvPr/>
        </p:nvSpPr>
        <p:spPr>
          <a:xfrm>
            <a:off x="1285852" y="1214422"/>
            <a:ext cx="2428892" cy="369332"/>
          </a:xfrm>
          <a:prstGeom prst="rect">
            <a:avLst/>
          </a:prstGeom>
          <a:noFill/>
        </p:spPr>
        <p:txBody>
          <a:bodyPr wrap="square" rtlCol="1">
            <a:spAutoFit/>
          </a:bodyPr>
          <a:lstStyle/>
          <a:p>
            <a:pPr algn="l" rtl="0">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Ground floor</a:t>
            </a:r>
            <a:endParaRPr lang="ar-SA"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30715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graphicFrame>
        <p:nvGraphicFramePr>
          <p:cNvPr id="7" name="Table 6"/>
          <p:cNvGraphicFramePr>
            <a:graphicFrameLocks noGrp="1"/>
          </p:cNvGraphicFramePr>
          <p:nvPr/>
        </p:nvGraphicFramePr>
        <p:xfrm>
          <a:off x="1357291" y="1785925"/>
          <a:ext cx="6143667" cy="3429026"/>
        </p:xfrm>
        <a:graphic>
          <a:graphicData uri="http://schemas.openxmlformats.org/drawingml/2006/table">
            <a:tbl>
              <a:tblPr/>
              <a:tblGrid>
                <a:gridCol w="1838435"/>
                <a:gridCol w="2131169"/>
                <a:gridCol w="1356062"/>
                <a:gridCol w="192648"/>
                <a:gridCol w="111374"/>
                <a:gridCol w="513979"/>
              </a:tblGrid>
              <a:tr h="381003">
                <a:tc rowSpan="2">
                  <a:txBody>
                    <a:bodyPr/>
                    <a:lstStyle/>
                    <a:p>
                      <a:pPr algn="ctr">
                        <a:lnSpc>
                          <a:spcPct val="150000"/>
                        </a:lnSpc>
                        <a:spcAft>
                          <a:spcPts val="1000"/>
                        </a:spcAft>
                      </a:pPr>
                      <a:r>
                        <a:rPr lang="en-US" sz="1200" b="1">
                          <a:solidFill>
                            <a:srgbClr val="1F497D"/>
                          </a:solidFill>
                          <a:latin typeface="Times New Roman"/>
                          <a:ea typeface="Calibri"/>
                          <a:cs typeface="Times New Roman"/>
                        </a:rPr>
                        <a:t>zone</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50000"/>
                        </a:lnSpc>
                        <a:spcAft>
                          <a:spcPts val="1000"/>
                        </a:spcAft>
                      </a:pPr>
                      <a:r>
                        <a:rPr lang="en-US" sz="1200" b="1">
                          <a:solidFill>
                            <a:srgbClr val="1F497D"/>
                          </a:solidFill>
                          <a:latin typeface="Times New Roman"/>
                          <a:ea typeface="Calibri"/>
                          <a:cs typeface="Times New Roman"/>
                        </a:rPr>
                        <a:t>area</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nSpc>
                          <a:spcPct val="150000"/>
                        </a:lnSpc>
                        <a:spcAft>
                          <a:spcPts val="1000"/>
                        </a:spcAft>
                      </a:pPr>
                      <a:r>
                        <a:rPr lang="en-US" sz="1200" b="1">
                          <a:solidFill>
                            <a:srgbClr val="1F497D"/>
                          </a:solidFill>
                          <a:latin typeface="Times New Roman"/>
                          <a:ea typeface="Calibri"/>
                          <a:cs typeface="Times New Roman"/>
                        </a:rPr>
                        <a:t>Q</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nSpc>
                          <a:spcPct val="150000"/>
                        </a:lnSpc>
                        <a:spcAft>
                          <a:spcPts val="0"/>
                        </a:spcAft>
                      </a:pPr>
                      <a:r>
                        <a:rPr lang="en-US" sz="1200" b="1">
                          <a:solidFill>
                            <a:srgbClr val="1F497D"/>
                          </a:solidFill>
                          <a:latin typeface="Times New Roman"/>
                          <a:ea typeface="Calibri"/>
                          <a:cs typeface="Times New Roman"/>
                        </a:rPr>
                        <a:t>tons</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r>
              <a:tr h="1143008">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nSpc>
                          <a:spcPct val="150000"/>
                        </a:lnSpc>
                        <a:spcAft>
                          <a:spcPts val="0"/>
                        </a:spcAft>
                      </a:pPr>
                      <a:r>
                        <a:rPr lang="en-US" sz="1200" b="1">
                          <a:solidFill>
                            <a:srgbClr val="1F497D"/>
                          </a:solidFill>
                          <a:latin typeface="Times New Roman"/>
                          <a:ea typeface="Calibri"/>
                          <a:cs typeface="Times New Roman"/>
                        </a:rPr>
                        <a:t>1.5</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50000"/>
                        </a:lnSpc>
                        <a:spcAft>
                          <a:spcPts val="0"/>
                        </a:spcAft>
                      </a:pPr>
                      <a:r>
                        <a:rPr lang="en-US" sz="1200" b="1">
                          <a:solidFill>
                            <a:srgbClr val="1F497D"/>
                          </a:solidFill>
                          <a:latin typeface="Times New Roman"/>
                          <a:ea typeface="Calibri"/>
                          <a:cs typeface="Times New Roman"/>
                        </a:rPr>
                        <a:t>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381003">
                <a:tc>
                  <a:txBody>
                    <a:bodyPr/>
                    <a:lstStyle/>
                    <a:p>
                      <a:pPr algn="ctr">
                        <a:lnSpc>
                          <a:spcPct val="150000"/>
                        </a:lnSpc>
                        <a:spcAft>
                          <a:spcPts val="1000"/>
                        </a:spcAft>
                      </a:pPr>
                      <a:r>
                        <a:rPr lang="en-US" sz="1200" b="1">
                          <a:solidFill>
                            <a:srgbClr val="000000"/>
                          </a:solidFill>
                          <a:latin typeface="Times New Roman"/>
                          <a:ea typeface="Calibri"/>
                          <a:cs typeface="Times New Roman"/>
                        </a:rPr>
                        <a:t>Living room</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77.270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40887</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nSpc>
                          <a:spcPct val="150000"/>
                        </a:lnSpc>
                        <a:spcAft>
                          <a:spcPts val="0"/>
                        </a:spcAft>
                      </a:pPr>
                      <a:r>
                        <a:rPr lang="en-US" sz="1200" b="1">
                          <a:solidFill>
                            <a:srgbClr val="000000"/>
                          </a:solidFill>
                          <a:latin typeface="Times New Roman"/>
                          <a:ea typeface="Calibri"/>
                          <a:cs typeface="Times New Roman"/>
                        </a:rPr>
                        <a:t>3</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3">
                <a:tc>
                  <a:txBody>
                    <a:bodyPr/>
                    <a:lstStyle/>
                    <a:p>
                      <a:pPr algn="ctr">
                        <a:lnSpc>
                          <a:spcPct val="150000"/>
                        </a:lnSpc>
                        <a:spcAft>
                          <a:spcPts val="1000"/>
                        </a:spcAft>
                      </a:pPr>
                      <a:r>
                        <a:rPr lang="en-US" sz="1200" b="1">
                          <a:solidFill>
                            <a:srgbClr val="000000"/>
                          </a:solidFill>
                          <a:latin typeface="Times New Roman"/>
                          <a:ea typeface="Calibri"/>
                          <a:cs typeface="Times New Roman"/>
                        </a:rPr>
                        <a:t>Office and library</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68.9</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37792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3">
                <a:tc>
                  <a:txBody>
                    <a:bodyPr/>
                    <a:lstStyle/>
                    <a:p>
                      <a:pPr algn="ctr">
                        <a:lnSpc>
                          <a:spcPct val="150000"/>
                        </a:lnSpc>
                        <a:spcAft>
                          <a:spcPts val="1000"/>
                        </a:spcAft>
                      </a:pPr>
                      <a:r>
                        <a:rPr lang="en-US" sz="1200" b="1">
                          <a:solidFill>
                            <a:srgbClr val="000000"/>
                          </a:solidFill>
                          <a:latin typeface="Times New Roman"/>
                          <a:ea typeface="Calibri"/>
                          <a:cs typeface="Times New Roman"/>
                        </a:rPr>
                        <a:t>Bedroom1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38.563</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55643</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3">
                <a:tc>
                  <a:txBody>
                    <a:bodyPr/>
                    <a:lstStyle/>
                    <a:p>
                      <a:pPr algn="ctr">
                        <a:lnSpc>
                          <a:spcPct val="150000"/>
                        </a:lnSpc>
                        <a:spcAft>
                          <a:spcPts val="1000"/>
                        </a:spcAft>
                      </a:pPr>
                      <a:r>
                        <a:rPr lang="en-US" sz="1200" b="1">
                          <a:solidFill>
                            <a:srgbClr val="000000"/>
                          </a:solidFill>
                          <a:latin typeface="Times New Roman"/>
                          <a:ea typeface="Calibri"/>
                          <a:cs typeface="Times New Roman"/>
                        </a:rPr>
                        <a:t>Bedroom2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38.726</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49691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rtl="0">
                        <a:lnSpc>
                          <a:spcPct val="150000"/>
                        </a:lnSpc>
                        <a:spcAft>
                          <a:spcPts val="0"/>
                        </a:spcAft>
                      </a:pPr>
                      <a:r>
                        <a:rPr lang="en-US" sz="1200" b="1">
                          <a:solidFill>
                            <a:srgbClr val="000000"/>
                          </a:solidFill>
                          <a:latin typeface="Times New Roman"/>
                          <a:ea typeface="Calibri"/>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3">
                <a:tc>
                  <a:txBody>
                    <a:bodyPr/>
                    <a:lstStyle/>
                    <a:p>
                      <a:pPr algn="ctr">
                        <a:lnSpc>
                          <a:spcPct val="150000"/>
                        </a:lnSpc>
                        <a:spcAft>
                          <a:spcPts val="1000"/>
                        </a:spcAft>
                      </a:pPr>
                      <a:r>
                        <a:rPr lang="en-US" sz="1200" b="1">
                          <a:solidFill>
                            <a:srgbClr val="000000"/>
                          </a:solidFill>
                          <a:latin typeface="Times New Roman"/>
                          <a:ea typeface="Calibri"/>
                          <a:cs typeface="Times New Roman"/>
                        </a:rPr>
                        <a:t>Masterbedroom</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a:solidFill>
                            <a:srgbClr val="000000"/>
                          </a:solidFill>
                          <a:latin typeface="Times New Roman"/>
                          <a:ea typeface="Calibri"/>
                          <a:cs typeface="Times New Roman"/>
                        </a:rPr>
                        <a:t>71.452</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4131310" algn="l"/>
                          <a:tab pos="5274310" algn="r"/>
                        </a:tabLst>
                      </a:pPr>
                      <a:r>
                        <a:rPr lang="en-US" sz="1200" b="1">
                          <a:solidFill>
                            <a:srgbClr val="000000"/>
                          </a:solidFill>
                          <a:latin typeface="Times New Roman"/>
                          <a:ea typeface="Calibri"/>
                          <a:cs typeface="Times New Roman"/>
                        </a:rPr>
                        <a:t>40887</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50000"/>
                        </a:lnSpc>
                        <a:spcAft>
                          <a:spcPts val="0"/>
                        </a:spcAft>
                      </a:pPr>
                      <a:r>
                        <a:rPr lang="en-US" sz="1200" b="1">
                          <a:solidFill>
                            <a:srgbClr val="000000"/>
                          </a:solidFill>
                          <a:latin typeface="Times New Roman"/>
                          <a:ea typeface="Calibri"/>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nSpc>
                          <a:spcPct val="150000"/>
                        </a:lnSpc>
                        <a:spcAft>
                          <a:spcPts val="0"/>
                        </a:spcAft>
                      </a:pPr>
                      <a:r>
                        <a:rPr lang="en-US" sz="1200" b="1" dirty="0">
                          <a:solidFill>
                            <a:srgbClr val="000000"/>
                          </a:solidFill>
                          <a:latin typeface="Times New Roman"/>
                          <a:ea typeface="Calibri"/>
                          <a:cs typeface="Times New Roman"/>
                        </a:rPr>
                        <a:t>1</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1285852" y="1214422"/>
            <a:ext cx="2428892" cy="369332"/>
          </a:xfrm>
          <a:prstGeom prst="rect">
            <a:avLst/>
          </a:prstGeom>
          <a:noFill/>
        </p:spPr>
        <p:txBody>
          <a:bodyPr wrap="square" rtlCol="1">
            <a:spAutoFit/>
          </a:bodyPr>
          <a:lstStyle/>
          <a:p>
            <a:pPr algn="l" rtl="0">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First floor</a:t>
            </a:r>
            <a:endParaRPr lang="ar-SA"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245878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 y="0"/>
            <a:ext cx="8658196" cy="1857364"/>
          </a:xfrm>
        </p:spPr>
        <p:txBody>
          <a:bodyPr>
            <a:normAutofit/>
          </a:bodyPr>
          <a:lstStyle/>
          <a:p>
            <a:pPr>
              <a:lnSpc>
                <a:spcPct val="150000"/>
              </a:lnSpc>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Architectural Design </a:t>
            </a:r>
            <a:r>
              <a:rPr lang="en-US" sz="3600" dirty="0" smtClean="0">
                <a:latin typeface="Times New Roman" panose="02020603050405020304" pitchFamily="18" charset="0"/>
                <a:cs typeface="Times New Roman" panose="02020603050405020304" pitchFamily="18" charset="0"/>
              </a:rPr>
              <a:t/>
            </a:r>
            <a:br>
              <a:rPr lang="en-US" sz="3600" dirty="0" smtClean="0">
                <a:latin typeface="Times New Roman" panose="02020603050405020304" pitchFamily="18" charset="0"/>
                <a:cs typeface="Times New Roman" panose="02020603050405020304" pitchFamily="18" charset="0"/>
              </a:rPr>
            </a:br>
            <a:r>
              <a:rPr lang="ar-SA"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t>
            </a:r>
            <a:r>
              <a:rPr lang="x-none" sz="3200" b="1"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Site </a:t>
            </a:r>
            <a:r>
              <a:rPr lang="en-US" sz="32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Plan</a:t>
            </a:r>
            <a:endParaRPr lang="ar-SA" sz="3200" b="1" dirty="0">
              <a:solidFill>
                <a:schemeClr val="tx2">
                  <a:lumMod val="75000"/>
                </a:schemeClr>
              </a:solidFill>
              <a:effectLst>
                <a:outerShdw blurRad="38100" dist="38100" dir="2700000" algn="tl">
                  <a:srgbClr val="000000">
                    <a:alpha val="43137"/>
                  </a:srgbClr>
                </a:outerShdw>
              </a:effectLst>
              <a:latin typeface="Aharoni" pitchFamily="2" charset="-79"/>
            </a:endParaRPr>
          </a:p>
        </p:txBody>
      </p:sp>
      <p:pic>
        <p:nvPicPr>
          <p:cNvPr id="1026" name="Picture 2" descr="C:\Users\stc\Desktop\villa\مجلد جديد ‫(2)‬\prezentation\site.png"/>
          <p:cNvPicPr>
            <a:picLocks noGrp="1" noChangeAspect="1" noChangeArrowheads="1"/>
          </p:cNvPicPr>
          <p:nvPr>
            <p:ph idx="1"/>
          </p:nvPr>
        </p:nvPicPr>
        <p:blipFill>
          <a:blip r:embed="rId2"/>
          <a:stretch>
            <a:fillRect/>
          </a:stretch>
        </p:blipFill>
        <p:spPr bwMode="auto">
          <a:xfrm>
            <a:off x="285720" y="1857364"/>
            <a:ext cx="7743429" cy="4525963"/>
          </a:xfrm>
          <a:prstGeom prst="rect">
            <a:avLst/>
          </a:prstGeom>
          <a:noFill/>
        </p:spPr>
      </p:pic>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a:xfrm>
            <a:off x="1699811" y="1862652"/>
            <a:ext cx="5744377" cy="4001059"/>
          </a:xfrm>
          <a:prstGeom prst="rect">
            <a:avLst/>
          </a:prstGeom>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
        <p:nvSpPr>
          <p:cNvPr id="7" name="TextBox 6"/>
          <p:cNvSpPr txBox="1"/>
          <p:nvPr/>
        </p:nvSpPr>
        <p:spPr>
          <a:xfrm>
            <a:off x="1285852" y="1214422"/>
            <a:ext cx="2428892" cy="369332"/>
          </a:xfrm>
          <a:prstGeom prst="rect">
            <a:avLst/>
          </a:prstGeom>
          <a:noFill/>
        </p:spPr>
        <p:txBody>
          <a:bodyPr wrap="square" rtlCol="1">
            <a:spAutoFit/>
          </a:bodyPr>
          <a:lstStyle/>
          <a:p>
            <a:pPr algn="l" rtl="0">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Ground floor</a:t>
            </a:r>
            <a:endParaRPr lang="ar-SA"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6945949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a:xfrm>
            <a:off x="1837943" y="1900757"/>
            <a:ext cx="5468114" cy="3924848"/>
          </a:xfrm>
          <a:prstGeom prst="rect">
            <a:avLst/>
          </a:prstGeom>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6"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mechanical 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
        <p:nvSpPr>
          <p:cNvPr id="7" name="TextBox 6"/>
          <p:cNvSpPr txBox="1"/>
          <p:nvPr/>
        </p:nvSpPr>
        <p:spPr>
          <a:xfrm>
            <a:off x="1285852" y="1214422"/>
            <a:ext cx="2428892" cy="369332"/>
          </a:xfrm>
          <a:prstGeom prst="rect">
            <a:avLst/>
          </a:prstGeom>
          <a:noFill/>
        </p:spPr>
        <p:txBody>
          <a:bodyPr wrap="square" rtlCol="1">
            <a:spAutoFit/>
          </a:bodyPr>
          <a:lstStyle/>
          <a:p>
            <a:pPr algn="l" rtl="0">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First floor</a:t>
            </a:r>
            <a:endParaRPr lang="ar-SA"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0246558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142984"/>
            <a:ext cx="7615262" cy="4525963"/>
          </a:xfrm>
        </p:spPr>
        <p:txBody>
          <a:bodyPr>
            <a:normAutofit/>
          </a:bodyPr>
          <a:lstStyle/>
          <a:p>
            <a:endParaRPr lang="en-US" sz="2000" b="1" dirty="0" smtClean="0"/>
          </a:p>
          <a:p>
            <a:endParaRPr lang="en-US" sz="2000" b="1" dirty="0"/>
          </a:p>
          <a:p>
            <a:pPr algn="l" rtl="0"/>
            <a:r>
              <a:rPr lang="en-US" sz="2000" b="1" dirty="0" smtClean="0">
                <a:solidFill>
                  <a:schemeClr val="tx2">
                    <a:lumMod val="75000"/>
                  </a:schemeClr>
                </a:solidFill>
                <a:effectLst>
                  <a:outerShdw blurRad="38100" dist="38100" dir="2700000" algn="tl">
                    <a:srgbClr val="000000">
                      <a:alpha val="43137"/>
                    </a:srgbClr>
                  </a:outerShdw>
                </a:effectLst>
              </a:rPr>
              <a:t>in </a:t>
            </a:r>
            <a:r>
              <a:rPr lang="en-US" sz="2000" b="1" dirty="0">
                <a:solidFill>
                  <a:schemeClr val="tx2">
                    <a:lumMod val="75000"/>
                  </a:schemeClr>
                </a:solidFill>
                <a:effectLst>
                  <a:outerShdw blurRad="38100" dist="38100" dir="2700000" algn="tl">
                    <a:srgbClr val="000000">
                      <a:alpha val="43137"/>
                    </a:srgbClr>
                  </a:outerShdw>
                </a:effectLst>
              </a:rPr>
              <a:t>this chapter we will show the technics of safety to be able to control any hazard if happened like fire , and we will use fire extinguishers and fire hoses cabinet , outdoor staircase , and smoke detectors . </a:t>
            </a:r>
            <a:endParaRPr lang="ar-SA" sz="2000" b="1" dirty="0">
              <a:solidFill>
                <a:schemeClr val="tx2">
                  <a:lumMod val="75000"/>
                </a:schemeClr>
              </a:solidFill>
              <a:effectLst>
                <a:outerShdw blurRad="38100" dist="38100" dir="2700000" algn="tl">
                  <a:srgbClr val="000000">
                    <a:alpha val="43137"/>
                  </a:srgbClr>
                </a:outerShdw>
              </a:effectLst>
            </a:endParaRPr>
          </a:p>
        </p:txBody>
      </p:sp>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Safety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pic>
        <p:nvPicPr>
          <p:cNvPr id="7" name="Picture 6" descr="download.jpg"/>
          <p:cNvPicPr/>
          <p:nvPr/>
        </p:nvPicPr>
        <p:blipFill>
          <a:blip r:embed="rId2"/>
          <a:srcRect/>
          <a:stretch>
            <a:fillRect/>
          </a:stretch>
        </p:blipFill>
        <p:spPr bwMode="auto">
          <a:xfrm>
            <a:off x="285720" y="3714752"/>
            <a:ext cx="2598148" cy="1524000"/>
          </a:xfrm>
          <a:prstGeom prst="rect">
            <a:avLst/>
          </a:prstGeom>
          <a:noFill/>
          <a:ln w="9525">
            <a:noFill/>
            <a:miter lim="800000"/>
            <a:headEnd/>
            <a:tailEnd/>
          </a:ln>
        </p:spPr>
      </p:pic>
      <p:pic>
        <p:nvPicPr>
          <p:cNvPr id="8" name="Picture 7" descr="download (1).jpg"/>
          <p:cNvPicPr/>
          <p:nvPr/>
        </p:nvPicPr>
        <p:blipFill>
          <a:blip r:embed="rId3"/>
          <a:srcRect/>
          <a:stretch>
            <a:fillRect/>
          </a:stretch>
        </p:blipFill>
        <p:spPr bwMode="auto">
          <a:xfrm>
            <a:off x="2643174" y="3714752"/>
            <a:ext cx="1950443" cy="1419225"/>
          </a:xfrm>
          <a:prstGeom prst="rect">
            <a:avLst/>
          </a:prstGeom>
          <a:noFill/>
          <a:ln w="9525">
            <a:noFill/>
            <a:miter lim="800000"/>
            <a:headEnd/>
            <a:tailEnd/>
          </a:ln>
        </p:spPr>
      </p:pic>
      <p:pic>
        <p:nvPicPr>
          <p:cNvPr id="2049" name="Picture 1" descr="C:\Users\zaidan\Desktop\images.jpg"/>
          <p:cNvPicPr>
            <a:picLocks noChangeAspect="1" noChangeArrowheads="1"/>
          </p:cNvPicPr>
          <p:nvPr/>
        </p:nvPicPr>
        <p:blipFill>
          <a:blip r:embed="rId4"/>
          <a:srcRect/>
          <a:stretch>
            <a:fillRect/>
          </a:stretch>
        </p:blipFill>
        <p:spPr bwMode="auto">
          <a:xfrm>
            <a:off x="5000628" y="3714752"/>
            <a:ext cx="2447925" cy="1428760"/>
          </a:xfrm>
          <a:prstGeom prst="rect">
            <a:avLst/>
          </a:prstGeom>
          <a:noFill/>
        </p:spPr>
      </p:pic>
    </p:spTree>
    <p:extLst>
      <p:ext uri="{BB962C8B-B14F-4D97-AF65-F5344CB8AC3E}">
        <p14:creationId xmlns="" xmlns:p14="http://schemas.microsoft.com/office/powerpoint/2010/main" val="21973283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Safety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
        <p:nvSpPr>
          <p:cNvPr id="5" name="TextBox 4"/>
          <p:cNvSpPr txBox="1"/>
          <p:nvPr/>
        </p:nvSpPr>
        <p:spPr>
          <a:xfrm>
            <a:off x="1285852" y="1214422"/>
            <a:ext cx="2428892" cy="369332"/>
          </a:xfrm>
          <a:prstGeom prst="rect">
            <a:avLst/>
          </a:prstGeom>
          <a:noFill/>
        </p:spPr>
        <p:txBody>
          <a:bodyPr wrap="square" rtlCol="1">
            <a:spAutoFit/>
          </a:bodyPr>
          <a:lstStyle/>
          <a:p>
            <a:pPr algn="l" rtl="0">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Ground floor</a:t>
            </a:r>
            <a:endParaRPr lang="ar-SA" b="1" dirty="0">
              <a:solidFill>
                <a:schemeClr val="tx2">
                  <a:lumMod val="75000"/>
                </a:schemeClr>
              </a:solidFill>
              <a:effectLst>
                <a:outerShdw blurRad="38100" dist="38100" dir="2700000" algn="tl">
                  <a:srgbClr val="000000">
                    <a:alpha val="43137"/>
                  </a:srgbClr>
                </a:outerShdw>
              </a:effectLst>
            </a:endParaRPr>
          </a:p>
        </p:txBody>
      </p:sp>
      <p:sp>
        <p:nvSpPr>
          <p:cNvPr id="8" name="Rectangle 7"/>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2000232" y="214290"/>
            <a:ext cx="5000660" cy="838200"/>
          </a:xfrm>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Safety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Design </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sp>
        <p:nvSpPr>
          <p:cNvPr id="5" name="TextBox 4"/>
          <p:cNvSpPr txBox="1"/>
          <p:nvPr/>
        </p:nvSpPr>
        <p:spPr>
          <a:xfrm>
            <a:off x="1285852" y="1214422"/>
            <a:ext cx="2428892" cy="369332"/>
          </a:xfrm>
          <a:prstGeom prst="rect">
            <a:avLst/>
          </a:prstGeom>
          <a:noFill/>
        </p:spPr>
        <p:txBody>
          <a:bodyPr wrap="square" rtlCol="1">
            <a:spAutoFit/>
          </a:bodyPr>
          <a:lstStyle/>
          <a:p>
            <a:pPr algn="l" rtl="0">
              <a:buFont typeface="Wingdings" pitchFamily="2" charset="2"/>
              <a:buChar char="Ø"/>
            </a:pPr>
            <a:r>
              <a:rPr lang="en-US" b="1" dirty="0" smtClean="0">
                <a:solidFill>
                  <a:schemeClr val="tx2">
                    <a:lumMod val="75000"/>
                  </a:schemeClr>
                </a:solidFill>
                <a:effectLst>
                  <a:outerShdw blurRad="38100" dist="38100" dir="2700000" algn="tl">
                    <a:srgbClr val="000000">
                      <a:alpha val="43137"/>
                    </a:srgbClr>
                  </a:outerShdw>
                </a:effectLst>
              </a:rPr>
              <a:t>Ground floor</a:t>
            </a:r>
            <a:endParaRPr lang="ar-SA" b="1" dirty="0">
              <a:solidFill>
                <a:schemeClr val="tx2">
                  <a:lumMod val="75000"/>
                </a:schemeClr>
              </a:solidFill>
              <a:effectLst>
                <a:outerShdw blurRad="38100" dist="38100" dir="2700000" algn="tl">
                  <a:srgbClr val="000000">
                    <a:alpha val="43137"/>
                  </a:srgbClr>
                </a:outerShdw>
              </a:effectLst>
            </a:endParaRPr>
          </a:p>
        </p:txBody>
      </p:sp>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noGrp="1"/>
          </p:cNvSpPr>
          <p:nvPr>
            <p:ph type="title"/>
          </p:nvPr>
        </p:nvSpPr>
        <p:spPr>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cost estimation</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graphicFrame>
        <p:nvGraphicFramePr>
          <p:cNvPr id="6" name="Table 5"/>
          <p:cNvGraphicFramePr>
            <a:graphicFrameLocks noGrp="1"/>
          </p:cNvGraphicFramePr>
          <p:nvPr/>
        </p:nvGraphicFramePr>
        <p:xfrm>
          <a:off x="2000232" y="1071546"/>
          <a:ext cx="4361180" cy="3929090"/>
        </p:xfrm>
        <a:graphic>
          <a:graphicData uri="http://schemas.openxmlformats.org/drawingml/2006/table">
            <a:tbl>
              <a:tblPr/>
              <a:tblGrid>
                <a:gridCol w="1103630"/>
                <a:gridCol w="692785"/>
                <a:gridCol w="810895"/>
                <a:gridCol w="1157605"/>
                <a:gridCol w="596265"/>
              </a:tblGrid>
              <a:tr h="460507">
                <a:tc gridSpan="3">
                  <a:txBody>
                    <a:bodyPr/>
                    <a:lstStyle/>
                    <a:p>
                      <a:pPr algn="l" fontAlgn="base">
                        <a:lnSpc>
                          <a:spcPct val="150000"/>
                        </a:lnSpc>
                        <a:spcAft>
                          <a:spcPts val="1000"/>
                        </a:spcAft>
                      </a:pPr>
                      <a:r>
                        <a:rPr lang="en-US" sz="1200" b="1" dirty="0">
                          <a:solidFill>
                            <a:srgbClr val="000000"/>
                          </a:solidFill>
                          <a:latin typeface="Times New Roman"/>
                          <a:ea typeface="Times New Roman"/>
                          <a:cs typeface="Times New Roman"/>
                        </a:rPr>
                        <a:t>Concrete work</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gridSpan="2">
                  <a:txBody>
                    <a:bodyPr/>
                    <a:lstStyle/>
                    <a:p>
                      <a:pPr>
                        <a:lnSpc>
                          <a:spcPct val="150000"/>
                        </a:lnSpc>
                        <a:spcAft>
                          <a:spcPts val="1000"/>
                        </a:spcAft>
                      </a:pPr>
                      <a:r>
                        <a:rPr lang="en-US" sz="1200">
                          <a:solidFill>
                            <a:srgbClr val="000000"/>
                          </a:solidFill>
                          <a:latin typeface="Times New Roman"/>
                          <a:ea typeface="Calibri"/>
                          <a:cs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1366558">
                <a:tc>
                  <a:txBody>
                    <a:bodyPr/>
                    <a:lstStyle/>
                    <a:p>
                      <a:pPr marL="396875" fontAlgn="base">
                        <a:lnSpc>
                          <a:spcPct val="150000"/>
                        </a:lnSpc>
                        <a:spcAft>
                          <a:spcPts val="1000"/>
                        </a:spcAft>
                      </a:pPr>
                      <a:r>
                        <a:rPr lang="en-US" sz="1200" b="1">
                          <a:solidFill>
                            <a:srgbClr val="000000"/>
                          </a:solidFill>
                          <a:latin typeface="Times New Roman"/>
                          <a:ea typeface="Times New Roman"/>
                          <a:cs typeface="Times New Roman"/>
                        </a:rPr>
                        <a:t>type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224155" fontAlgn="base">
                        <a:lnSpc>
                          <a:spcPct val="150000"/>
                        </a:lnSpc>
                        <a:spcAft>
                          <a:spcPts val="1000"/>
                        </a:spcAft>
                      </a:pPr>
                      <a:r>
                        <a:rPr lang="en-US" sz="1200" b="1">
                          <a:solidFill>
                            <a:srgbClr val="000000"/>
                          </a:solidFill>
                          <a:latin typeface="Times New Roman"/>
                          <a:ea typeface="Times New Roman"/>
                          <a:cs typeface="Times New Roman"/>
                        </a:rPr>
                        <a:t>unit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fontAlgn="base">
                        <a:lnSpc>
                          <a:spcPct val="150000"/>
                        </a:lnSpc>
                        <a:spcAft>
                          <a:spcPts val="1000"/>
                        </a:spcAft>
                      </a:pPr>
                      <a:r>
                        <a:rPr lang="en-US" sz="1200" b="1" dirty="0">
                          <a:solidFill>
                            <a:srgbClr val="000000"/>
                          </a:solidFill>
                          <a:latin typeface="Times New Roman"/>
                          <a:ea typeface="Times New Roman"/>
                          <a:cs typeface="Times New Roman"/>
                        </a:rPr>
                        <a:t>Quantity</a:t>
                      </a:r>
                      <a:r>
                        <a:rPr lang="en-US" sz="1200" b="1" dirty="0">
                          <a:solidFill>
                            <a:srgbClr val="FFFFFF"/>
                          </a:solidFill>
                          <a:latin typeface="Times New Roman"/>
                          <a:ea typeface="Times New Roman"/>
                          <a:cs typeface="Times New Roman"/>
                        </a:rPr>
                        <a:t> </a:t>
                      </a:r>
                      <a:r>
                        <a:rPr lang="en-US" sz="1200" b="1" dirty="0">
                          <a:solidFill>
                            <a:srgbClr val="000000"/>
                          </a:solidFill>
                          <a:latin typeface="Times New Roman"/>
                          <a:ea typeface="Times New Roman"/>
                          <a:cs typeface="Times New Roman"/>
                        </a:rPr>
                        <a:t> </a:t>
                      </a:r>
                      <a:endParaRPr lang="en-US" sz="1200" dirty="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fontAlgn="base">
                        <a:lnSpc>
                          <a:spcPct val="150000"/>
                        </a:lnSpc>
                        <a:spcAft>
                          <a:spcPts val="1000"/>
                        </a:spcAft>
                      </a:pPr>
                      <a:r>
                        <a:rPr lang="en-US" sz="1100" b="1">
                          <a:solidFill>
                            <a:srgbClr val="000000"/>
                          </a:solidFill>
                          <a:latin typeface="Times New Roman"/>
                          <a:ea typeface="Times New Roman"/>
                          <a:cs typeface="Times New Roman"/>
                        </a:rPr>
                        <a:t>Cost/unit(NIS)  </a:t>
                      </a:r>
                      <a:endParaRPr lang="en-US" sz="1200">
                        <a:solidFill>
                          <a:srgbClr val="000000"/>
                        </a:solidFill>
                        <a:latin typeface="Times New Roman"/>
                        <a:ea typeface="Calibri"/>
                        <a:cs typeface="Arial"/>
                      </a:endParaRPr>
                    </a:p>
                    <a:p>
                      <a:pPr marL="103505" fontAlgn="base">
                        <a:lnSpc>
                          <a:spcPct val="150000"/>
                        </a:lnSpc>
                        <a:spcAft>
                          <a:spcPts val="1000"/>
                        </a:spcAft>
                      </a:pPr>
                      <a:r>
                        <a:rPr lang="en-US" sz="1100" b="1">
                          <a:solidFill>
                            <a:srgbClr val="000000"/>
                          </a:solidFill>
                          <a:latin typeface="Times New Roman"/>
                          <a:ea typeface="Times New Roman"/>
                          <a:cs typeface="Times New Roman"/>
                        </a:rPr>
                        <a:t>With labor  </a:t>
                      </a:r>
                      <a:endParaRPr lang="en-US" sz="1200">
                        <a:solidFill>
                          <a:srgbClr val="000000"/>
                        </a:solidFill>
                        <a:latin typeface="Times New Roman"/>
                        <a:ea typeface="Calibri"/>
                        <a:cs typeface="Arial"/>
                      </a:endParaRPr>
                    </a:p>
                    <a:p>
                      <a:pPr marL="370840" fontAlgn="base">
                        <a:lnSpc>
                          <a:spcPct val="150000"/>
                        </a:lnSpc>
                        <a:spcAft>
                          <a:spcPts val="1000"/>
                        </a:spcAft>
                      </a:pPr>
                      <a:r>
                        <a:rPr lang="en-US" sz="1200" b="1">
                          <a:solidFill>
                            <a:srgbClr val="FFFFFF"/>
                          </a:solidFill>
                          <a:latin typeface="Times New Roman"/>
                          <a:ea typeface="Times New Roman"/>
                          <a:cs typeface="Times New Roman"/>
                        </a:rPr>
                        <a:t> </a:t>
                      </a:r>
                      <a:r>
                        <a:rPr lang="en-US" sz="1200" b="1">
                          <a:solidFill>
                            <a:srgbClr val="000000"/>
                          </a:solidFill>
                          <a:latin typeface="Times New Roman"/>
                          <a:ea typeface="Times New Roman"/>
                          <a:cs typeface="Times New Roman"/>
                        </a:rPr>
                        <a:t>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fontAlgn="base">
                        <a:lnSpc>
                          <a:spcPct val="150000"/>
                        </a:lnSpc>
                        <a:spcAft>
                          <a:spcPts val="1000"/>
                        </a:spcAft>
                      </a:pPr>
                      <a:r>
                        <a:rPr lang="en-US" sz="1200" b="1">
                          <a:solidFill>
                            <a:srgbClr val="000000"/>
                          </a:solidFill>
                          <a:latin typeface="Times New Roman"/>
                          <a:ea typeface="Times New Roman"/>
                          <a:cs typeface="Times New Roman"/>
                        </a:rPr>
                        <a:t>Total cost(NIS)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49015">
                <a:tc>
                  <a:txBody>
                    <a:bodyPr/>
                    <a:lstStyle/>
                    <a:p>
                      <a:pPr marL="310515" fontAlgn="base">
                        <a:lnSpc>
                          <a:spcPct val="150000"/>
                        </a:lnSpc>
                        <a:spcAft>
                          <a:spcPts val="1000"/>
                        </a:spcAft>
                      </a:pPr>
                      <a:r>
                        <a:rPr lang="en-US" sz="1200" b="1">
                          <a:solidFill>
                            <a:srgbClr val="000000"/>
                          </a:solidFill>
                          <a:latin typeface="Times New Roman"/>
                          <a:ea typeface="Times New Roman"/>
                          <a:cs typeface="Times New Roman"/>
                        </a:rPr>
                        <a:t>column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9080" fontAlgn="base">
                        <a:lnSpc>
                          <a:spcPct val="150000"/>
                        </a:lnSpc>
                        <a:spcAft>
                          <a:spcPts val="1000"/>
                        </a:spcAft>
                      </a:pPr>
                      <a:r>
                        <a:rPr lang="en-US" sz="1200" b="1">
                          <a:solidFill>
                            <a:srgbClr val="000000"/>
                          </a:solidFill>
                          <a:latin typeface="Times New Roman"/>
                          <a:ea typeface="Times New Roman"/>
                          <a:cs typeface="Times New Roman"/>
                        </a:rPr>
                        <a:t>m</a:t>
                      </a:r>
                      <a:r>
                        <a:rPr lang="en-US" sz="950" b="1" baseline="30000">
                          <a:solidFill>
                            <a:srgbClr val="000000"/>
                          </a:solidFill>
                          <a:latin typeface="Times New Roman"/>
                          <a:ea typeface="Times New Roman"/>
                          <a:cs typeface="Times New Roman"/>
                        </a:rPr>
                        <a:t>3</a:t>
                      </a:r>
                      <a:r>
                        <a:rPr lang="en-US" sz="1200" b="1">
                          <a:solidFill>
                            <a:srgbClr val="000000"/>
                          </a:solidFill>
                          <a:latin typeface="Times New Roman"/>
                          <a:ea typeface="Times New Roman"/>
                          <a:cs typeface="Times New Roman"/>
                        </a:rPr>
                        <a:t>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795" fontAlgn="base">
                        <a:lnSpc>
                          <a:spcPct val="150000"/>
                        </a:lnSpc>
                        <a:spcAft>
                          <a:spcPts val="1000"/>
                        </a:spcAft>
                      </a:pPr>
                      <a:r>
                        <a:rPr lang="en-US" sz="1200" b="1">
                          <a:solidFill>
                            <a:srgbClr val="000000"/>
                          </a:solidFill>
                          <a:latin typeface="Times New Roman"/>
                          <a:ea typeface="Times New Roman"/>
                          <a:cs typeface="Times New Roman"/>
                        </a:rPr>
                        <a:t>260  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7335" fontAlgn="base">
                        <a:lnSpc>
                          <a:spcPct val="150000"/>
                        </a:lnSpc>
                        <a:spcAft>
                          <a:spcPts val="1000"/>
                        </a:spcAft>
                      </a:pPr>
                      <a:r>
                        <a:rPr lang="en-US" sz="1200" b="1">
                          <a:solidFill>
                            <a:srgbClr val="000000"/>
                          </a:solidFill>
                          <a:latin typeface="Times New Roman"/>
                          <a:ea typeface="Times New Roman"/>
                          <a:cs typeface="Times New Roman"/>
                        </a:rPr>
                        <a:t>480  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6035" algn="ctr" fontAlgn="base">
                        <a:lnSpc>
                          <a:spcPct val="150000"/>
                        </a:lnSpc>
                        <a:spcAft>
                          <a:spcPts val="1000"/>
                        </a:spcAft>
                      </a:pPr>
                      <a:r>
                        <a:rPr lang="en-US" sz="1200" b="1">
                          <a:solidFill>
                            <a:srgbClr val="000000"/>
                          </a:solidFill>
                          <a:latin typeface="Times New Roman"/>
                          <a:ea typeface="Times New Roman"/>
                          <a:cs typeface="Times New Roman"/>
                        </a:rPr>
                        <a:t>316800  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015">
                <a:tc>
                  <a:txBody>
                    <a:bodyPr/>
                    <a:lstStyle/>
                    <a:p>
                      <a:pPr marL="319405" fontAlgn="base">
                        <a:lnSpc>
                          <a:spcPct val="150000"/>
                        </a:lnSpc>
                        <a:spcAft>
                          <a:spcPts val="1000"/>
                        </a:spcAft>
                      </a:pPr>
                      <a:r>
                        <a:rPr lang="en-US" sz="1200" b="1">
                          <a:solidFill>
                            <a:srgbClr val="000000"/>
                          </a:solidFill>
                          <a:latin typeface="Times New Roman"/>
                          <a:ea typeface="Times New Roman"/>
                          <a:cs typeface="Times New Roman"/>
                        </a:rPr>
                        <a:t>footing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9080" fontAlgn="base">
                        <a:lnSpc>
                          <a:spcPct val="150000"/>
                        </a:lnSpc>
                        <a:spcAft>
                          <a:spcPts val="1000"/>
                        </a:spcAft>
                      </a:pPr>
                      <a:r>
                        <a:rPr lang="en-US" sz="1200" b="1">
                          <a:solidFill>
                            <a:srgbClr val="000000"/>
                          </a:solidFill>
                          <a:latin typeface="Times New Roman"/>
                          <a:ea typeface="Times New Roman"/>
                          <a:cs typeface="Times New Roman"/>
                        </a:rPr>
                        <a:t>m</a:t>
                      </a:r>
                      <a:r>
                        <a:rPr lang="en-US" sz="950" b="1" baseline="30000">
                          <a:solidFill>
                            <a:srgbClr val="000000"/>
                          </a:solidFill>
                          <a:latin typeface="Times New Roman"/>
                          <a:ea typeface="Times New Roman"/>
                          <a:cs typeface="Times New Roman"/>
                        </a:rPr>
                        <a:t>3</a:t>
                      </a:r>
                      <a:r>
                        <a:rPr lang="en-US" sz="1200" b="1">
                          <a:solidFill>
                            <a:srgbClr val="000000"/>
                          </a:solidFill>
                          <a:latin typeface="Times New Roman"/>
                          <a:ea typeface="Times New Roman"/>
                          <a:cs typeface="Times New Roman"/>
                        </a:rPr>
                        <a:t>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795" fontAlgn="base">
                        <a:lnSpc>
                          <a:spcPct val="150000"/>
                        </a:lnSpc>
                        <a:spcAft>
                          <a:spcPts val="1000"/>
                        </a:spcAft>
                      </a:pPr>
                      <a:r>
                        <a:rPr lang="en-US" sz="1200" b="1">
                          <a:solidFill>
                            <a:srgbClr val="000000"/>
                          </a:solidFill>
                          <a:latin typeface="Times New Roman"/>
                          <a:ea typeface="Times New Roman"/>
                          <a:cs typeface="Times New Roman"/>
                        </a:rPr>
                        <a:t>92  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7335" fontAlgn="base">
                        <a:lnSpc>
                          <a:spcPct val="150000"/>
                        </a:lnSpc>
                        <a:spcAft>
                          <a:spcPts val="1000"/>
                        </a:spcAft>
                      </a:pPr>
                      <a:r>
                        <a:rPr lang="en-US" sz="1200" b="1">
                          <a:solidFill>
                            <a:srgbClr val="000000"/>
                          </a:solidFill>
                          <a:latin typeface="Times New Roman"/>
                          <a:ea typeface="Times New Roman"/>
                          <a:cs typeface="Times New Roman"/>
                        </a:rPr>
                        <a:t>450  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6035" algn="ctr" fontAlgn="base">
                        <a:lnSpc>
                          <a:spcPct val="150000"/>
                        </a:lnSpc>
                        <a:spcAft>
                          <a:spcPts val="1000"/>
                        </a:spcAft>
                      </a:pPr>
                      <a:r>
                        <a:rPr lang="en-US" sz="1200" b="1">
                          <a:solidFill>
                            <a:srgbClr val="000000"/>
                          </a:solidFill>
                          <a:latin typeface="Times New Roman"/>
                          <a:ea typeface="Times New Roman"/>
                          <a:cs typeface="Times New Roman"/>
                        </a:rPr>
                        <a:t>131400  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015">
                <a:tc>
                  <a:txBody>
                    <a:bodyPr/>
                    <a:lstStyle/>
                    <a:p>
                      <a:pPr marL="259080" fontAlgn="base">
                        <a:lnSpc>
                          <a:spcPct val="150000"/>
                        </a:lnSpc>
                        <a:spcAft>
                          <a:spcPts val="1000"/>
                        </a:spcAft>
                      </a:pPr>
                      <a:r>
                        <a:rPr lang="en-US" sz="1200" b="1">
                          <a:solidFill>
                            <a:srgbClr val="000000"/>
                          </a:solidFill>
                          <a:latin typeface="Times New Roman"/>
                          <a:ea typeface="Times New Roman"/>
                          <a:cs typeface="Times New Roman"/>
                        </a:rPr>
                        <a:t>Tie beam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9080" fontAlgn="base">
                        <a:lnSpc>
                          <a:spcPct val="150000"/>
                        </a:lnSpc>
                        <a:spcAft>
                          <a:spcPts val="1000"/>
                        </a:spcAft>
                      </a:pPr>
                      <a:r>
                        <a:rPr lang="en-US" sz="1200" b="1">
                          <a:solidFill>
                            <a:srgbClr val="000000"/>
                          </a:solidFill>
                          <a:latin typeface="Times New Roman"/>
                          <a:ea typeface="Times New Roman"/>
                          <a:cs typeface="Times New Roman"/>
                        </a:rPr>
                        <a:t>m</a:t>
                      </a:r>
                      <a:r>
                        <a:rPr lang="en-US" sz="950" b="1" baseline="30000">
                          <a:solidFill>
                            <a:srgbClr val="000000"/>
                          </a:solidFill>
                          <a:latin typeface="Times New Roman"/>
                          <a:ea typeface="Times New Roman"/>
                          <a:cs typeface="Times New Roman"/>
                        </a:rPr>
                        <a:t>3</a:t>
                      </a:r>
                      <a:r>
                        <a:rPr lang="en-US" sz="1200" b="1">
                          <a:solidFill>
                            <a:srgbClr val="000000"/>
                          </a:solidFill>
                          <a:latin typeface="Times New Roman"/>
                          <a:ea typeface="Times New Roman"/>
                          <a:cs typeface="Times New Roman"/>
                        </a:rPr>
                        <a:t>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795" fontAlgn="base">
                        <a:lnSpc>
                          <a:spcPct val="150000"/>
                        </a:lnSpc>
                        <a:spcAft>
                          <a:spcPts val="1000"/>
                        </a:spcAft>
                      </a:pPr>
                      <a:r>
                        <a:rPr lang="en-US" sz="1200" b="1">
                          <a:solidFill>
                            <a:srgbClr val="000000"/>
                          </a:solidFill>
                          <a:latin typeface="Times New Roman"/>
                          <a:ea typeface="Times New Roman"/>
                          <a:cs typeface="Times New Roman"/>
                        </a:rPr>
                        <a:t>66 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7335" fontAlgn="base">
                        <a:lnSpc>
                          <a:spcPct val="150000"/>
                        </a:lnSpc>
                        <a:spcAft>
                          <a:spcPts val="1000"/>
                        </a:spcAft>
                      </a:pPr>
                      <a:r>
                        <a:rPr lang="en-US" sz="1200" b="1">
                          <a:solidFill>
                            <a:srgbClr val="000000"/>
                          </a:solidFill>
                          <a:latin typeface="Times New Roman"/>
                          <a:ea typeface="Times New Roman"/>
                          <a:cs typeface="Times New Roman"/>
                        </a:rPr>
                        <a:t>450  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6035" algn="ctr" fontAlgn="base">
                        <a:lnSpc>
                          <a:spcPct val="150000"/>
                        </a:lnSpc>
                        <a:spcAft>
                          <a:spcPts val="1000"/>
                        </a:spcAft>
                      </a:pPr>
                      <a:r>
                        <a:rPr lang="en-US" sz="1200" b="1">
                          <a:solidFill>
                            <a:srgbClr val="000000"/>
                          </a:solidFill>
                          <a:latin typeface="Times New Roman"/>
                          <a:ea typeface="Times New Roman"/>
                          <a:cs typeface="Times New Roman"/>
                        </a:rPr>
                        <a:t>45900  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5965">
                <a:tc>
                  <a:txBody>
                    <a:bodyPr/>
                    <a:lstStyle/>
                    <a:p>
                      <a:pPr marL="336550" marR="129540" indent="-112395" fontAlgn="base">
                        <a:lnSpc>
                          <a:spcPct val="150000"/>
                        </a:lnSpc>
                        <a:spcAft>
                          <a:spcPts val="1000"/>
                        </a:spcAft>
                      </a:pPr>
                      <a:r>
                        <a:rPr lang="en-US" sz="1200" b="1">
                          <a:solidFill>
                            <a:srgbClr val="000000"/>
                          </a:solidFill>
                          <a:latin typeface="Times New Roman"/>
                          <a:ea typeface="Times New Roman"/>
                          <a:cs typeface="Times New Roman"/>
                        </a:rPr>
                        <a:t>Slabs with beams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9080" fontAlgn="base">
                        <a:lnSpc>
                          <a:spcPct val="150000"/>
                        </a:lnSpc>
                        <a:spcAft>
                          <a:spcPts val="1000"/>
                        </a:spcAft>
                      </a:pPr>
                      <a:r>
                        <a:rPr lang="en-US" sz="1200" b="1">
                          <a:solidFill>
                            <a:srgbClr val="000000"/>
                          </a:solidFill>
                          <a:latin typeface="Times New Roman"/>
                          <a:ea typeface="Times New Roman"/>
                          <a:cs typeface="Times New Roman"/>
                        </a:rPr>
                        <a:t>m</a:t>
                      </a:r>
                      <a:r>
                        <a:rPr lang="en-US" sz="950" b="1" baseline="30000">
                          <a:solidFill>
                            <a:srgbClr val="000000"/>
                          </a:solidFill>
                          <a:latin typeface="Times New Roman"/>
                          <a:ea typeface="Times New Roman"/>
                          <a:cs typeface="Times New Roman"/>
                        </a:rPr>
                        <a:t>3</a:t>
                      </a:r>
                      <a:r>
                        <a:rPr lang="en-US" sz="1200" b="1">
                          <a:solidFill>
                            <a:srgbClr val="000000"/>
                          </a:solidFill>
                          <a:latin typeface="Times New Roman"/>
                          <a:ea typeface="Times New Roman"/>
                          <a:cs typeface="Times New Roman"/>
                        </a:rPr>
                        <a:t>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3505" fontAlgn="base">
                        <a:lnSpc>
                          <a:spcPct val="150000"/>
                        </a:lnSpc>
                        <a:spcAft>
                          <a:spcPts val="1000"/>
                        </a:spcAft>
                      </a:pPr>
                      <a:r>
                        <a:rPr lang="en-US" sz="1200" b="1">
                          <a:solidFill>
                            <a:srgbClr val="000000"/>
                          </a:solidFill>
                          <a:latin typeface="Times New Roman"/>
                          <a:ea typeface="Times New Roman"/>
                          <a:cs typeface="Times New Roman"/>
                        </a:rPr>
                        <a:t>996  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7335" fontAlgn="base">
                        <a:lnSpc>
                          <a:spcPct val="150000"/>
                        </a:lnSpc>
                        <a:spcAft>
                          <a:spcPts val="1000"/>
                        </a:spcAft>
                      </a:pPr>
                      <a:r>
                        <a:rPr lang="en-US" sz="1200" b="1">
                          <a:solidFill>
                            <a:srgbClr val="000000"/>
                          </a:solidFill>
                          <a:latin typeface="Times New Roman"/>
                          <a:ea typeface="Times New Roman"/>
                          <a:cs typeface="Times New Roman"/>
                        </a:rPr>
                        <a:t>420  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6035" algn="ctr" fontAlgn="base">
                        <a:lnSpc>
                          <a:spcPct val="150000"/>
                        </a:lnSpc>
                        <a:spcAft>
                          <a:spcPts val="1000"/>
                        </a:spcAft>
                      </a:pPr>
                      <a:r>
                        <a:rPr lang="en-US" sz="1200" b="1">
                          <a:solidFill>
                            <a:srgbClr val="000000"/>
                          </a:solidFill>
                          <a:latin typeface="Times New Roman"/>
                          <a:ea typeface="Times New Roman"/>
                          <a:cs typeface="Times New Roman"/>
                        </a:rPr>
                        <a:t>922320  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015">
                <a:tc>
                  <a:txBody>
                    <a:bodyPr/>
                    <a:lstStyle/>
                    <a:p>
                      <a:pPr marL="198120" fontAlgn="base">
                        <a:lnSpc>
                          <a:spcPct val="150000"/>
                        </a:lnSpc>
                        <a:spcAft>
                          <a:spcPts val="1000"/>
                        </a:spcAft>
                      </a:pPr>
                      <a:r>
                        <a:rPr lang="en-US" sz="1200" b="1">
                          <a:solidFill>
                            <a:srgbClr val="000000"/>
                          </a:solidFill>
                          <a:latin typeface="Times New Roman"/>
                          <a:ea typeface="Times New Roman"/>
                          <a:cs typeface="Times New Roman"/>
                        </a:rPr>
                        <a:t>Shear walls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9080" fontAlgn="base">
                        <a:lnSpc>
                          <a:spcPct val="150000"/>
                        </a:lnSpc>
                        <a:spcAft>
                          <a:spcPts val="1000"/>
                        </a:spcAft>
                      </a:pPr>
                      <a:r>
                        <a:rPr lang="en-US" sz="1200" b="1">
                          <a:solidFill>
                            <a:srgbClr val="000000"/>
                          </a:solidFill>
                          <a:latin typeface="Times New Roman"/>
                          <a:ea typeface="Times New Roman"/>
                          <a:cs typeface="Times New Roman"/>
                        </a:rPr>
                        <a:t>m</a:t>
                      </a:r>
                      <a:r>
                        <a:rPr lang="en-US" sz="950" b="1" baseline="30000">
                          <a:solidFill>
                            <a:srgbClr val="000000"/>
                          </a:solidFill>
                          <a:latin typeface="Times New Roman"/>
                          <a:ea typeface="Times New Roman"/>
                          <a:cs typeface="Times New Roman"/>
                        </a:rPr>
                        <a:t>3</a:t>
                      </a:r>
                      <a:r>
                        <a:rPr lang="en-US" sz="1200" b="1">
                          <a:solidFill>
                            <a:srgbClr val="000000"/>
                          </a:solidFill>
                          <a:latin typeface="Times New Roman"/>
                          <a:ea typeface="Times New Roman"/>
                          <a:cs typeface="Times New Roman"/>
                        </a:rPr>
                        <a:t>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795" fontAlgn="base">
                        <a:lnSpc>
                          <a:spcPct val="150000"/>
                        </a:lnSpc>
                        <a:spcAft>
                          <a:spcPts val="1000"/>
                        </a:spcAft>
                      </a:pPr>
                      <a:r>
                        <a:rPr lang="en-US" sz="1200" b="1">
                          <a:solidFill>
                            <a:srgbClr val="000000"/>
                          </a:solidFill>
                          <a:latin typeface="Times New Roman"/>
                          <a:ea typeface="Times New Roman"/>
                          <a:cs typeface="Times New Roman"/>
                        </a:rPr>
                        <a:t>93  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7335" fontAlgn="base">
                        <a:lnSpc>
                          <a:spcPct val="150000"/>
                        </a:lnSpc>
                        <a:spcAft>
                          <a:spcPts val="1000"/>
                        </a:spcAft>
                      </a:pPr>
                      <a:r>
                        <a:rPr lang="en-US" sz="1200" b="1">
                          <a:solidFill>
                            <a:srgbClr val="000000"/>
                          </a:solidFill>
                          <a:latin typeface="Times New Roman"/>
                          <a:ea typeface="Times New Roman"/>
                          <a:cs typeface="Times New Roman"/>
                        </a:rPr>
                        <a:t>490  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6035" algn="ctr" fontAlgn="base">
                        <a:lnSpc>
                          <a:spcPct val="150000"/>
                        </a:lnSpc>
                        <a:spcAft>
                          <a:spcPts val="1000"/>
                        </a:spcAft>
                      </a:pPr>
                      <a:r>
                        <a:rPr lang="en-US" sz="1200" b="1" dirty="0">
                          <a:solidFill>
                            <a:srgbClr val="000000"/>
                          </a:solidFill>
                          <a:latin typeface="Times New Roman"/>
                          <a:ea typeface="Times New Roman"/>
                          <a:cs typeface="Times New Roman"/>
                        </a:rPr>
                        <a:t>123970  </a:t>
                      </a:r>
                      <a:endParaRPr lang="en-US" sz="1200" dirty="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noGrp="1"/>
          </p:cNvSpPr>
          <p:nvPr>
            <p:ph type="title"/>
          </p:nvPr>
        </p:nvSpPr>
        <p:spPr>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cost estimation</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graphicFrame>
        <p:nvGraphicFramePr>
          <p:cNvPr id="6" name="Table 5"/>
          <p:cNvGraphicFramePr>
            <a:graphicFrameLocks noGrp="1"/>
          </p:cNvGraphicFramePr>
          <p:nvPr/>
        </p:nvGraphicFramePr>
        <p:xfrm>
          <a:off x="2071670" y="1785926"/>
          <a:ext cx="4306572" cy="3623945"/>
        </p:xfrm>
        <a:graphic>
          <a:graphicData uri="http://schemas.openxmlformats.org/drawingml/2006/table">
            <a:tbl>
              <a:tblPr/>
              <a:tblGrid>
                <a:gridCol w="849313"/>
                <a:gridCol w="849313"/>
                <a:gridCol w="849313"/>
                <a:gridCol w="849313"/>
                <a:gridCol w="909320"/>
              </a:tblGrid>
              <a:tr h="322580">
                <a:tc gridSpan="5">
                  <a:txBody>
                    <a:bodyPr/>
                    <a:lstStyle/>
                    <a:p>
                      <a:pPr marL="5080" algn="ctr">
                        <a:lnSpc>
                          <a:spcPct val="115000"/>
                        </a:lnSpc>
                        <a:spcAft>
                          <a:spcPts val="1000"/>
                        </a:spcAft>
                      </a:pPr>
                      <a:r>
                        <a:rPr lang="en-US" sz="1200" b="1" dirty="0">
                          <a:solidFill>
                            <a:srgbClr val="000000"/>
                          </a:solidFill>
                          <a:latin typeface="Calibri"/>
                          <a:ea typeface="Times New Roman"/>
                          <a:cs typeface="Arial"/>
                        </a:rPr>
                        <a:t>Steel work</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99745">
                <a:tc>
                  <a:txBody>
                    <a:bodyPr/>
                    <a:lstStyle/>
                    <a:p>
                      <a:pPr marL="381000" algn="ctr" fontAlgn="base">
                        <a:lnSpc>
                          <a:spcPct val="150000"/>
                        </a:lnSpc>
                        <a:spcAft>
                          <a:spcPts val="1000"/>
                        </a:spcAft>
                      </a:pPr>
                      <a:r>
                        <a:rPr lang="en-US" sz="1200" b="1">
                          <a:solidFill>
                            <a:srgbClr val="000000"/>
                          </a:solidFill>
                          <a:latin typeface="Times New Roman"/>
                          <a:ea typeface="Times New Roman"/>
                          <a:cs typeface="Times New Roman"/>
                        </a:rPr>
                        <a:t>type</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ase">
                        <a:lnSpc>
                          <a:spcPct val="150000"/>
                        </a:lnSpc>
                        <a:spcAft>
                          <a:spcPts val="1000"/>
                        </a:spcAft>
                      </a:pPr>
                      <a:r>
                        <a:rPr lang="en-US" sz="1200" b="1">
                          <a:solidFill>
                            <a:srgbClr val="000000"/>
                          </a:solidFill>
                          <a:latin typeface="Times New Roman"/>
                          <a:ea typeface="Times New Roman"/>
                          <a:cs typeface="Times New Roman"/>
                        </a:rPr>
                        <a:t>unit</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238125" algn="ctr" fontAlgn="base">
                        <a:lnSpc>
                          <a:spcPct val="150000"/>
                        </a:lnSpc>
                        <a:spcAft>
                          <a:spcPts val="1000"/>
                        </a:spcAft>
                      </a:pPr>
                      <a:r>
                        <a:rPr lang="en-US" sz="1200" b="1">
                          <a:solidFill>
                            <a:srgbClr val="000000"/>
                          </a:solidFill>
                          <a:latin typeface="Times New Roman"/>
                          <a:ea typeface="Times New Roman"/>
                          <a:cs typeface="Times New Roman"/>
                        </a:rPr>
                        <a:t>Quantity</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ase">
                        <a:lnSpc>
                          <a:spcPct val="150000"/>
                        </a:lnSpc>
                        <a:spcAft>
                          <a:spcPts val="1000"/>
                        </a:spcAft>
                      </a:pPr>
                      <a:r>
                        <a:rPr lang="en-US" sz="1100" b="1">
                          <a:solidFill>
                            <a:srgbClr val="000000"/>
                          </a:solidFill>
                          <a:latin typeface="Times New Roman"/>
                          <a:ea typeface="Times New Roman"/>
                          <a:cs typeface="Times New Roman"/>
                        </a:rPr>
                        <a:t>Cost/unit(NIS)</a:t>
                      </a:r>
                      <a:endParaRPr lang="en-US" sz="1200">
                        <a:solidFill>
                          <a:srgbClr val="000000"/>
                        </a:solidFill>
                        <a:latin typeface="Times New Roman"/>
                        <a:ea typeface="Calibri"/>
                        <a:cs typeface="Arial"/>
                      </a:endParaRPr>
                    </a:p>
                    <a:p>
                      <a:pPr marL="114300" algn="ctr" fontAlgn="base">
                        <a:lnSpc>
                          <a:spcPct val="150000"/>
                        </a:lnSpc>
                        <a:spcAft>
                          <a:spcPts val="1000"/>
                        </a:spcAft>
                      </a:pPr>
                      <a:r>
                        <a:rPr lang="en-US" sz="1100" b="1">
                          <a:solidFill>
                            <a:srgbClr val="000000"/>
                          </a:solidFill>
                          <a:latin typeface="Times New Roman"/>
                          <a:ea typeface="Times New Roman"/>
                          <a:cs typeface="Times New Roman"/>
                        </a:rPr>
                        <a:t>With labor</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ase">
                        <a:lnSpc>
                          <a:spcPct val="150000"/>
                        </a:lnSpc>
                        <a:spcAft>
                          <a:spcPts val="1000"/>
                        </a:spcAft>
                      </a:pPr>
                      <a:r>
                        <a:rPr lang="en-US" sz="1200" b="1">
                          <a:solidFill>
                            <a:srgbClr val="000000"/>
                          </a:solidFill>
                          <a:latin typeface="Times New Roman"/>
                          <a:ea typeface="Times New Roman"/>
                          <a:cs typeface="Times New Roman"/>
                        </a:rPr>
                        <a:t>Total cost(NIS)</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62585">
                <a:tc>
                  <a:txBody>
                    <a:bodyPr/>
                    <a:lstStyle/>
                    <a:p>
                      <a:pPr marL="295275" algn="ctr" fontAlgn="base">
                        <a:lnSpc>
                          <a:spcPct val="150000"/>
                        </a:lnSpc>
                        <a:spcAft>
                          <a:spcPts val="1000"/>
                        </a:spcAft>
                      </a:pPr>
                      <a:r>
                        <a:rPr lang="en-US" sz="1100" b="1">
                          <a:solidFill>
                            <a:srgbClr val="000000"/>
                          </a:solidFill>
                          <a:latin typeface="Times New Roman"/>
                          <a:ea typeface="Times New Roman"/>
                          <a:cs typeface="Times New Roman"/>
                        </a:rPr>
                        <a:t>column</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fontAlgn="base">
                        <a:lnSpc>
                          <a:spcPct val="150000"/>
                        </a:lnSpc>
                        <a:spcAft>
                          <a:spcPts val="1000"/>
                        </a:spcAft>
                      </a:pPr>
                      <a:r>
                        <a:rPr lang="en-US" sz="1200" b="1">
                          <a:solidFill>
                            <a:srgbClr val="000000"/>
                          </a:solidFill>
                          <a:latin typeface="Times New Roman"/>
                          <a:ea typeface="Times New Roman"/>
                          <a:cs typeface="Times New Roman"/>
                        </a:rPr>
                        <a:t>Kg</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4325" algn="ctr" fontAlgn="base">
                        <a:lnSpc>
                          <a:spcPct val="150000"/>
                        </a:lnSpc>
                        <a:spcAft>
                          <a:spcPts val="1000"/>
                        </a:spcAft>
                      </a:pPr>
                      <a:r>
                        <a:rPr lang="en-US" sz="1200" b="1">
                          <a:solidFill>
                            <a:srgbClr val="000000"/>
                          </a:solidFill>
                          <a:latin typeface="Times New Roman"/>
                          <a:ea typeface="Times New Roman"/>
                          <a:cs typeface="Times New Roman"/>
                        </a:rPr>
                        <a:t>5050</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4325" algn="ctr" fontAlgn="base">
                        <a:lnSpc>
                          <a:spcPct val="150000"/>
                        </a:lnSpc>
                        <a:spcAft>
                          <a:spcPts val="1000"/>
                        </a:spcAft>
                      </a:pPr>
                      <a:r>
                        <a:rPr lang="en-US" sz="1200" b="1">
                          <a:solidFill>
                            <a:srgbClr val="000000"/>
                          </a:solidFill>
                          <a:latin typeface="Times New Roman"/>
                          <a:ea typeface="Times New Roman"/>
                          <a:cs typeface="Times New Roman"/>
                        </a:rPr>
                        <a:t>3.5</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47650" algn="ctr" fontAlgn="base">
                        <a:lnSpc>
                          <a:spcPct val="150000"/>
                        </a:lnSpc>
                        <a:spcAft>
                          <a:spcPts val="1000"/>
                        </a:spcAft>
                      </a:pPr>
                      <a:r>
                        <a:rPr lang="en-US" sz="1200" b="1">
                          <a:solidFill>
                            <a:srgbClr val="000000"/>
                          </a:solidFill>
                          <a:latin typeface="Times New Roman"/>
                          <a:ea typeface="Times New Roman"/>
                          <a:cs typeface="Times New Roman"/>
                        </a:rPr>
                        <a:t>140175</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315">
                <a:tc>
                  <a:txBody>
                    <a:bodyPr/>
                    <a:lstStyle/>
                    <a:p>
                      <a:pPr marL="266700" algn="ctr" fontAlgn="base">
                        <a:lnSpc>
                          <a:spcPct val="150000"/>
                        </a:lnSpc>
                        <a:spcAft>
                          <a:spcPts val="1000"/>
                        </a:spcAft>
                      </a:pPr>
                      <a:r>
                        <a:rPr lang="en-US" sz="1200" b="1">
                          <a:solidFill>
                            <a:srgbClr val="000000"/>
                          </a:solidFill>
                          <a:latin typeface="Times New Roman"/>
                          <a:ea typeface="Times New Roman"/>
                          <a:cs typeface="Times New Roman"/>
                        </a:rPr>
                        <a:t>Footing</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fontAlgn="base">
                        <a:lnSpc>
                          <a:spcPct val="150000"/>
                        </a:lnSpc>
                        <a:spcAft>
                          <a:spcPts val="1000"/>
                        </a:spcAft>
                      </a:pPr>
                      <a:r>
                        <a:rPr lang="en-US" sz="1200" b="1">
                          <a:solidFill>
                            <a:srgbClr val="000000"/>
                          </a:solidFill>
                          <a:latin typeface="Times New Roman"/>
                          <a:ea typeface="Times New Roman"/>
                          <a:cs typeface="Times New Roman"/>
                        </a:rPr>
                        <a:t>Kg</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2425" algn="ctr" fontAlgn="base">
                        <a:lnSpc>
                          <a:spcPct val="150000"/>
                        </a:lnSpc>
                        <a:spcAft>
                          <a:spcPts val="1000"/>
                        </a:spcAft>
                      </a:pPr>
                      <a:r>
                        <a:rPr lang="en-US" sz="1200" b="1">
                          <a:solidFill>
                            <a:srgbClr val="000000"/>
                          </a:solidFill>
                          <a:latin typeface="Times New Roman"/>
                          <a:ea typeface="Times New Roman"/>
                          <a:cs typeface="Times New Roman"/>
                        </a:rPr>
                        <a:t>748</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4325" algn="ctr" fontAlgn="base">
                        <a:lnSpc>
                          <a:spcPct val="150000"/>
                        </a:lnSpc>
                        <a:spcAft>
                          <a:spcPts val="1000"/>
                        </a:spcAft>
                      </a:pPr>
                      <a:r>
                        <a:rPr lang="en-US" sz="1200" b="1">
                          <a:solidFill>
                            <a:srgbClr val="000000"/>
                          </a:solidFill>
                          <a:latin typeface="Times New Roman"/>
                          <a:ea typeface="Times New Roman"/>
                          <a:cs typeface="Times New Roman"/>
                        </a:rPr>
                        <a:t>3.5</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algn="ctr" fontAlgn="base">
                        <a:lnSpc>
                          <a:spcPct val="150000"/>
                        </a:lnSpc>
                        <a:spcAft>
                          <a:spcPts val="1000"/>
                        </a:spcAft>
                      </a:pPr>
                      <a:r>
                        <a:rPr lang="en-US" sz="1200" b="1">
                          <a:solidFill>
                            <a:srgbClr val="000000"/>
                          </a:solidFill>
                          <a:latin typeface="Times New Roman"/>
                          <a:ea typeface="Times New Roman"/>
                          <a:cs typeface="Times New Roman"/>
                        </a:rPr>
                        <a:t>30618</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060">
                <a:tc>
                  <a:txBody>
                    <a:bodyPr/>
                    <a:lstStyle/>
                    <a:p>
                      <a:pPr marL="219075" algn="ctr" fontAlgn="base">
                        <a:lnSpc>
                          <a:spcPct val="150000"/>
                        </a:lnSpc>
                        <a:spcAft>
                          <a:spcPts val="1000"/>
                        </a:spcAft>
                      </a:pPr>
                      <a:r>
                        <a:rPr lang="en-US" sz="1200" b="1">
                          <a:solidFill>
                            <a:srgbClr val="000000"/>
                          </a:solidFill>
                          <a:latin typeface="Times New Roman"/>
                          <a:ea typeface="Times New Roman"/>
                          <a:cs typeface="Times New Roman"/>
                        </a:rPr>
                        <a:t>Tie beam</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fontAlgn="base">
                        <a:lnSpc>
                          <a:spcPct val="150000"/>
                        </a:lnSpc>
                        <a:spcAft>
                          <a:spcPts val="1000"/>
                        </a:spcAft>
                      </a:pPr>
                      <a:r>
                        <a:rPr lang="en-US" sz="1200" b="1">
                          <a:solidFill>
                            <a:srgbClr val="000000"/>
                          </a:solidFill>
                          <a:latin typeface="Times New Roman"/>
                          <a:ea typeface="Times New Roman"/>
                          <a:cs typeface="Times New Roman"/>
                        </a:rPr>
                        <a:t>Kg</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2425" algn="ctr" fontAlgn="base">
                        <a:lnSpc>
                          <a:spcPct val="150000"/>
                        </a:lnSpc>
                        <a:spcAft>
                          <a:spcPts val="1000"/>
                        </a:spcAft>
                      </a:pPr>
                      <a:r>
                        <a:rPr lang="en-US" sz="1200" b="1">
                          <a:solidFill>
                            <a:srgbClr val="000000"/>
                          </a:solidFill>
                          <a:latin typeface="Times New Roman"/>
                          <a:ea typeface="Times New Roman"/>
                          <a:cs typeface="Times New Roman"/>
                        </a:rPr>
                        <a:t>1610</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4325" algn="ctr" fontAlgn="base">
                        <a:lnSpc>
                          <a:spcPct val="150000"/>
                        </a:lnSpc>
                        <a:spcAft>
                          <a:spcPts val="1000"/>
                        </a:spcAft>
                      </a:pPr>
                      <a:r>
                        <a:rPr lang="en-US" sz="1200" b="1">
                          <a:solidFill>
                            <a:srgbClr val="000000"/>
                          </a:solidFill>
                          <a:latin typeface="Times New Roman"/>
                          <a:ea typeface="Times New Roman"/>
                          <a:cs typeface="Times New Roman"/>
                        </a:rPr>
                        <a:t>3.5</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algn="ctr" fontAlgn="base">
                        <a:lnSpc>
                          <a:spcPct val="150000"/>
                        </a:lnSpc>
                        <a:spcAft>
                          <a:spcPts val="1000"/>
                        </a:spcAft>
                      </a:pPr>
                      <a:r>
                        <a:rPr lang="en-US" sz="1200" b="1">
                          <a:solidFill>
                            <a:srgbClr val="000000"/>
                          </a:solidFill>
                          <a:latin typeface="Times New Roman"/>
                          <a:ea typeface="Times New Roman"/>
                          <a:cs typeface="Times New Roman"/>
                        </a:rPr>
                        <a:t>19635</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9745">
                <a:tc>
                  <a:txBody>
                    <a:bodyPr/>
                    <a:lstStyle/>
                    <a:p>
                      <a:pPr marL="333375" marR="209550" indent="-114300" algn="ctr" fontAlgn="base">
                        <a:lnSpc>
                          <a:spcPct val="150000"/>
                        </a:lnSpc>
                        <a:spcAft>
                          <a:spcPts val="1000"/>
                        </a:spcAft>
                      </a:pPr>
                      <a:r>
                        <a:rPr lang="en-US" sz="1100" b="1">
                          <a:solidFill>
                            <a:srgbClr val="000000"/>
                          </a:solidFill>
                          <a:latin typeface="Times New Roman"/>
                          <a:ea typeface="Times New Roman"/>
                          <a:cs typeface="Times New Roman"/>
                        </a:rPr>
                        <a:t>Slabs with beams</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fontAlgn="base">
                        <a:lnSpc>
                          <a:spcPct val="150000"/>
                        </a:lnSpc>
                        <a:spcAft>
                          <a:spcPts val="1000"/>
                        </a:spcAft>
                      </a:pPr>
                      <a:r>
                        <a:rPr lang="en-US" sz="1200" b="1">
                          <a:solidFill>
                            <a:srgbClr val="000000"/>
                          </a:solidFill>
                          <a:latin typeface="Times New Roman"/>
                          <a:ea typeface="Times New Roman"/>
                          <a:cs typeface="Times New Roman"/>
                        </a:rPr>
                        <a:t>Kg</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6225" algn="ctr" fontAlgn="base">
                        <a:lnSpc>
                          <a:spcPct val="150000"/>
                        </a:lnSpc>
                        <a:spcAft>
                          <a:spcPts val="1000"/>
                        </a:spcAft>
                      </a:pPr>
                      <a:r>
                        <a:rPr lang="en-US" sz="1200" b="1">
                          <a:solidFill>
                            <a:srgbClr val="000000"/>
                          </a:solidFill>
                          <a:latin typeface="Times New Roman"/>
                          <a:ea typeface="Times New Roman"/>
                          <a:cs typeface="Times New Roman"/>
                        </a:rPr>
                        <a:t>2650</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4325" algn="ctr" fontAlgn="base">
                        <a:lnSpc>
                          <a:spcPct val="150000"/>
                        </a:lnSpc>
                        <a:spcAft>
                          <a:spcPts val="1000"/>
                        </a:spcAft>
                      </a:pPr>
                      <a:r>
                        <a:rPr lang="en-US" sz="1200" b="1">
                          <a:solidFill>
                            <a:srgbClr val="000000"/>
                          </a:solidFill>
                          <a:latin typeface="Times New Roman"/>
                          <a:ea typeface="Times New Roman"/>
                          <a:cs typeface="Times New Roman"/>
                        </a:rPr>
                        <a:t>3.5</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47650" algn="ctr" fontAlgn="base">
                        <a:lnSpc>
                          <a:spcPct val="150000"/>
                        </a:lnSpc>
                        <a:spcAft>
                          <a:spcPts val="1000"/>
                        </a:spcAft>
                      </a:pPr>
                      <a:r>
                        <a:rPr lang="en-US" sz="1200" b="1">
                          <a:solidFill>
                            <a:srgbClr val="000000"/>
                          </a:solidFill>
                          <a:latin typeface="Times New Roman"/>
                          <a:ea typeface="Times New Roman"/>
                          <a:cs typeface="Times New Roman"/>
                        </a:rPr>
                        <a:t>702275</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2585">
                <a:tc>
                  <a:txBody>
                    <a:bodyPr/>
                    <a:lstStyle/>
                    <a:p>
                      <a:pPr marL="180975" algn="ctr" fontAlgn="base">
                        <a:lnSpc>
                          <a:spcPct val="150000"/>
                        </a:lnSpc>
                        <a:spcAft>
                          <a:spcPts val="1000"/>
                        </a:spcAft>
                      </a:pPr>
                      <a:r>
                        <a:rPr lang="en-US" sz="1100" b="1">
                          <a:solidFill>
                            <a:srgbClr val="000000"/>
                          </a:solidFill>
                          <a:latin typeface="Times New Roman"/>
                          <a:ea typeface="Times New Roman"/>
                          <a:cs typeface="Times New Roman"/>
                        </a:rPr>
                        <a:t>Shear walls</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fontAlgn="base">
                        <a:lnSpc>
                          <a:spcPct val="150000"/>
                        </a:lnSpc>
                        <a:spcAft>
                          <a:spcPts val="1000"/>
                        </a:spcAft>
                      </a:pPr>
                      <a:r>
                        <a:rPr lang="en-US" sz="1200" b="1">
                          <a:solidFill>
                            <a:srgbClr val="000000"/>
                          </a:solidFill>
                          <a:latin typeface="Times New Roman"/>
                          <a:ea typeface="Times New Roman"/>
                          <a:cs typeface="Times New Roman"/>
                        </a:rPr>
                        <a:t>Kg</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4325" algn="ctr" fontAlgn="base">
                        <a:lnSpc>
                          <a:spcPct val="150000"/>
                        </a:lnSpc>
                        <a:spcAft>
                          <a:spcPts val="1000"/>
                        </a:spcAft>
                      </a:pPr>
                      <a:r>
                        <a:rPr lang="en-US" sz="1200" b="1">
                          <a:solidFill>
                            <a:srgbClr val="000000"/>
                          </a:solidFill>
                          <a:latin typeface="Times New Roman"/>
                          <a:ea typeface="Times New Roman"/>
                          <a:cs typeface="Times New Roman"/>
                        </a:rPr>
                        <a:t>220</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4325" algn="ctr" fontAlgn="base">
                        <a:lnSpc>
                          <a:spcPct val="150000"/>
                        </a:lnSpc>
                        <a:spcAft>
                          <a:spcPts val="1000"/>
                        </a:spcAft>
                      </a:pPr>
                      <a:r>
                        <a:rPr lang="en-US" sz="1200" b="1">
                          <a:solidFill>
                            <a:srgbClr val="000000"/>
                          </a:solidFill>
                          <a:latin typeface="Times New Roman"/>
                          <a:ea typeface="Times New Roman"/>
                          <a:cs typeface="Times New Roman"/>
                        </a:rPr>
                        <a:t>3.5</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algn="ctr" fontAlgn="base">
                        <a:lnSpc>
                          <a:spcPct val="150000"/>
                        </a:lnSpc>
                        <a:spcAft>
                          <a:spcPts val="1000"/>
                        </a:spcAft>
                      </a:pPr>
                      <a:r>
                        <a:rPr lang="en-US" sz="1200" b="1" dirty="0">
                          <a:solidFill>
                            <a:srgbClr val="000000"/>
                          </a:solidFill>
                          <a:latin typeface="Times New Roman"/>
                          <a:ea typeface="Times New Roman"/>
                          <a:cs typeface="Times New Roman"/>
                        </a:rPr>
                        <a:t>56420</a:t>
                      </a:r>
                      <a:endParaRPr lang="en-US" sz="1200" dirty="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noGrp="1"/>
          </p:cNvSpPr>
          <p:nvPr>
            <p:ph type="title"/>
          </p:nvPr>
        </p:nvSpPr>
        <p:spPr>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cost estimation</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graphicFrame>
        <p:nvGraphicFramePr>
          <p:cNvPr id="7" name="Table 6"/>
          <p:cNvGraphicFramePr>
            <a:graphicFrameLocks noGrp="1"/>
          </p:cNvGraphicFramePr>
          <p:nvPr/>
        </p:nvGraphicFramePr>
        <p:xfrm>
          <a:off x="1500168" y="1169118"/>
          <a:ext cx="6143665" cy="4868546"/>
        </p:xfrm>
        <a:graphic>
          <a:graphicData uri="http://schemas.openxmlformats.org/drawingml/2006/table">
            <a:tbl>
              <a:tblPr/>
              <a:tblGrid>
                <a:gridCol w="2185727"/>
                <a:gridCol w="590737"/>
                <a:gridCol w="590737"/>
                <a:gridCol w="590737"/>
                <a:gridCol w="2185727"/>
              </a:tblGrid>
              <a:tr h="486156">
                <a:tc gridSpan="5">
                  <a:txBody>
                    <a:bodyPr/>
                    <a:lstStyle/>
                    <a:p>
                      <a:pPr marR="1581150" algn="ctr" fontAlgn="base">
                        <a:lnSpc>
                          <a:spcPct val="150000"/>
                        </a:lnSpc>
                        <a:spcAft>
                          <a:spcPts val="0"/>
                        </a:spcAft>
                      </a:pPr>
                      <a:endParaRPr lang="en-US" sz="1100" b="1" dirty="0">
                        <a:solidFill>
                          <a:srgbClr val="000000"/>
                        </a:solidFill>
                        <a:latin typeface="Times New Roman"/>
                        <a:ea typeface="Calibri"/>
                        <a:cs typeface="Arial"/>
                      </a:endParaRPr>
                    </a:p>
                    <a:p>
                      <a:pPr marR="1581150" algn="ctr" fontAlgn="base">
                        <a:lnSpc>
                          <a:spcPct val="150000"/>
                        </a:lnSpc>
                        <a:spcAft>
                          <a:spcPts val="0"/>
                        </a:spcAft>
                      </a:pPr>
                      <a:r>
                        <a:rPr lang="en-US" sz="1100" b="1" dirty="0">
                          <a:solidFill>
                            <a:srgbClr val="000000"/>
                          </a:solidFill>
                          <a:latin typeface="Times New Roman"/>
                          <a:ea typeface="Times New Roman"/>
                          <a:cs typeface="Times New Roman"/>
                        </a:rPr>
                        <a:t>Finishing work</a:t>
                      </a:r>
                      <a:endParaRPr lang="en-US" sz="1100" b="1" dirty="0">
                        <a:solidFill>
                          <a:srgbClr val="000000"/>
                        </a:solidFill>
                        <a:latin typeface="Times New Roman"/>
                        <a:ea typeface="Calibri"/>
                        <a:cs typeface="Arial"/>
                      </a:endParaRPr>
                    </a:p>
                  </a:txBody>
                  <a:tcPr marL="52501" marR="525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378865">
                <a:tc>
                  <a:txBody>
                    <a:bodyPr/>
                    <a:lstStyle/>
                    <a:p>
                      <a:pPr marL="390525" algn="ctr" fontAlgn="base">
                        <a:lnSpc>
                          <a:spcPct val="150000"/>
                        </a:lnSpc>
                        <a:spcAft>
                          <a:spcPts val="1000"/>
                        </a:spcAft>
                      </a:pPr>
                      <a:r>
                        <a:rPr lang="en-US" sz="1100" b="1">
                          <a:solidFill>
                            <a:srgbClr val="000000"/>
                          </a:solidFill>
                          <a:latin typeface="Times New Roman"/>
                          <a:ea typeface="Times New Roman"/>
                          <a:cs typeface="Times New Roman"/>
                        </a:rPr>
                        <a:t>type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ase">
                        <a:lnSpc>
                          <a:spcPct val="150000"/>
                        </a:lnSpc>
                        <a:spcAft>
                          <a:spcPts val="1000"/>
                        </a:spcAft>
                      </a:pPr>
                      <a:r>
                        <a:rPr lang="en-US" sz="1100" b="1">
                          <a:solidFill>
                            <a:srgbClr val="000000"/>
                          </a:solidFill>
                          <a:latin typeface="Times New Roman"/>
                          <a:ea typeface="Times New Roman"/>
                          <a:cs typeface="Times New Roman"/>
                        </a:rPr>
                        <a:t>unit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ase">
                        <a:lnSpc>
                          <a:spcPct val="150000"/>
                        </a:lnSpc>
                        <a:spcAft>
                          <a:spcPts val="1000"/>
                        </a:spcAft>
                      </a:pPr>
                      <a:r>
                        <a:rPr lang="en-US" sz="1100" b="1">
                          <a:solidFill>
                            <a:srgbClr val="000000"/>
                          </a:solidFill>
                          <a:latin typeface="Times New Roman"/>
                          <a:ea typeface="Times New Roman"/>
                          <a:cs typeface="Times New Roman"/>
                        </a:rPr>
                        <a:t>Quantity</a:t>
                      </a:r>
                      <a:r>
                        <a:rPr lang="en-US" sz="1100" b="1">
                          <a:solidFill>
                            <a:srgbClr val="FFFFFF"/>
                          </a:solidFill>
                          <a:latin typeface="Times New Roman"/>
                          <a:ea typeface="Times New Roman"/>
                          <a:cs typeface="Times New Roman"/>
                        </a:rPr>
                        <a:t> </a:t>
                      </a: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ase">
                        <a:lnSpc>
                          <a:spcPct val="150000"/>
                        </a:lnSpc>
                        <a:spcAft>
                          <a:spcPts val="1000"/>
                        </a:spcAft>
                      </a:pPr>
                      <a:r>
                        <a:rPr lang="en-US" sz="1100" b="1">
                          <a:solidFill>
                            <a:srgbClr val="000000"/>
                          </a:solidFill>
                          <a:latin typeface="Times New Roman"/>
                          <a:ea typeface="Times New Roman"/>
                          <a:cs typeface="Times New Roman"/>
                        </a:rPr>
                        <a:t>Cost/unit(NIS)  </a:t>
                      </a:r>
                      <a:endParaRPr lang="en-US" sz="1100" b="1">
                        <a:solidFill>
                          <a:srgbClr val="000000"/>
                        </a:solidFill>
                        <a:latin typeface="Times New Roman"/>
                        <a:ea typeface="Calibri"/>
                        <a:cs typeface="Arial"/>
                      </a:endParaRPr>
                    </a:p>
                    <a:p>
                      <a:pPr marL="114300" algn="ctr" fontAlgn="base">
                        <a:lnSpc>
                          <a:spcPct val="150000"/>
                        </a:lnSpc>
                        <a:spcAft>
                          <a:spcPts val="1000"/>
                        </a:spcAft>
                      </a:pPr>
                      <a:r>
                        <a:rPr lang="en-US" sz="1100" b="1">
                          <a:solidFill>
                            <a:srgbClr val="000000"/>
                          </a:solidFill>
                          <a:latin typeface="Times New Roman"/>
                          <a:ea typeface="Times New Roman"/>
                          <a:cs typeface="Times New Roman"/>
                        </a:rPr>
                        <a:t>With labor  </a:t>
                      </a:r>
                      <a:endParaRPr lang="en-US" sz="1100" b="1">
                        <a:solidFill>
                          <a:srgbClr val="000000"/>
                        </a:solidFill>
                        <a:latin typeface="Times New Roman"/>
                        <a:ea typeface="Calibri"/>
                        <a:cs typeface="Arial"/>
                      </a:endParaRPr>
                    </a:p>
                    <a:p>
                      <a:pPr marL="409575" algn="ctr" fontAlgn="base">
                        <a:lnSpc>
                          <a:spcPct val="150000"/>
                        </a:lnSpc>
                        <a:spcAft>
                          <a:spcPts val="1000"/>
                        </a:spcAft>
                      </a:pPr>
                      <a:r>
                        <a:rPr lang="en-US" sz="1100" b="1">
                          <a:solidFill>
                            <a:srgbClr val="FFFFFF"/>
                          </a:solidFill>
                          <a:latin typeface="Times New Roman"/>
                          <a:ea typeface="Times New Roman"/>
                          <a:cs typeface="Times New Roman"/>
                        </a:rPr>
                        <a:t> </a:t>
                      </a: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ase">
                        <a:lnSpc>
                          <a:spcPct val="150000"/>
                        </a:lnSpc>
                        <a:spcAft>
                          <a:spcPts val="1000"/>
                        </a:spcAft>
                      </a:pPr>
                      <a:r>
                        <a:rPr lang="en-US" sz="1100" b="1">
                          <a:solidFill>
                            <a:srgbClr val="000000"/>
                          </a:solidFill>
                          <a:latin typeface="Times New Roman"/>
                          <a:ea typeface="Times New Roman"/>
                          <a:cs typeface="Times New Roman"/>
                        </a:rPr>
                        <a:t>Total cost(NIS)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96822">
                <a:tc>
                  <a:txBody>
                    <a:bodyPr/>
                    <a:lstStyle/>
                    <a:p>
                      <a:pPr marL="352425" algn="ctr" fontAlgn="base">
                        <a:lnSpc>
                          <a:spcPct val="150000"/>
                        </a:lnSpc>
                        <a:spcAft>
                          <a:spcPts val="1000"/>
                        </a:spcAft>
                      </a:pPr>
                      <a:r>
                        <a:rPr lang="en-US" sz="1100" b="1">
                          <a:solidFill>
                            <a:srgbClr val="000000"/>
                          </a:solidFill>
                          <a:latin typeface="Times New Roman"/>
                          <a:ea typeface="Times New Roman"/>
                          <a:cs typeface="Times New Roman"/>
                        </a:rPr>
                        <a:t>stones  </a:t>
                      </a:r>
                      <a:endParaRPr lang="en-US" sz="1100" b="1">
                        <a:solidFill>
                          <a:srgbClr val="000000"/>
                        </a:solidFill>
                        <a:latin typeface="Times New Roman"/>
                        <a:ea typeface="Calibri"/>
                        <a:cs typeface="Arial"/>
                      </a:endParaRPr>
                    </a:p>
                    <a:p>
                      <a:pPr marL="523875" algn="ctr" fontAlgn="base">
                        <a:lnSpc>
                          <a:spcPct val="150000"/>
                        </a:lnSpc>
                        <a:spcAft>
                          <a:spcPts val="1000"/>
                        </a:spcAft>
                      </a:pP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 algn="ctr" fontAlgn="base">
                        <a:lnSpc>
                          <a:spcPct val="150000"/>
                        </a:lnSpc>
                        <a:spcAft>
                          <a:spcPts val="1000"/>
                        </a:spcAft>
                      </a:pPr>
                      <a:r>
                        <a:rPr lang="en-US" sz="1100" b="1">
                          <a:solidFill>
                            <a:srgbClr val="000000"/>
                          </a:solidFill>
                          <a:latin typeface="Times New Roman"/>
                          <a:ea typeface="Times New Roman"/>
                          <a:cs typeface="Times New Roman"/>
                        </a:rPr>
                        <a:t>m</a:t>
                      </a:r>
                      <a:r>
                        <a:rPr lang="en-US" sz="1100" b="1" baseline="30000">
                          <a:solidFill>
                            <a:srgbClr val="000000"/>
                          </a:solidFill>
                          <a:latin typeface="Times New Roman"/>
                          <a:ea typeface="Times New Roman"/>
                          <a:cs typeface="Times New Roman"/>
                        </a:rPr>
                        <a:t>2</a:t>
                      </a: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algn="ctr" fontAlgn="base">
                        <a:lnSpc>
                          <a:spcPct val="150000"/>
                        </a:lnSpc>
                        <a:spcAft>
                          <a:spcPts val="1000"/>
                        </a:spcAft>
                      </a:pPr>
                      <a:r>
                        <a:rPr lang="en-US" sz="1100" b="1">
                          <a:solidFill>
                            <a:srgbClr val="000000"/>
                          </a:solidFill>
                          <a:latin typeface="Times New Roman"/>
                          <a:ea typeface="Times New Roman"/>
                          <a:cs typeface="Times New Roman"/>
                        </a:rPr>
                        <a:t>1920  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95275" algn="ctr" fontAlgn="base">
                        <a:lnSpc>
                          <a:spcPct val="150000"/>
                        </a:lnSpc>
                        <a:spcAft>
                          <a:spcPts val="1000"/>
                        </a:spcAft>
                      </a:pPr>
                      <a:r>
                        <a:rPr lang="en-US" sz="1100" b="1">
                          <a:solidFill>
                            <a:srgbClr val="000000"/>
                          </a:solidFill>
                          <a:latin typeface="Times New Roman"/>
                          <a:ea typeface="Times New Roman"/>
                          <a:cs typeface="Times New Roman"/>
                        </a:rPr>
                        <a:t>250  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47650" algn="ctr" fontAlgn="base">
                        <a:lnSpc>
                          <a:spcPct val="150000"/>
                        </a:lnSpc>
                        <a:spcAft>
                          <a:spcPts val="1000"/>
                        </a:spcAft>
                      </a:pPr>
                      <a:r>
                        <a:rPr lang="en-US" sz="1100" b="1">
                          <a:solidFill>
                            <a:srgbClr val="000000"/>
                          </a:solidFill>
                          <a:latin typeface="Times New Roman"/>
                          <a:ea typeface="Times New Roman"/>
                          <a:cs typeface="Times New Roman"/>
                        </a:rPr>
                        <a:t>980000  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079">
                <a:tc>
                  <a:txBody>
                    <a:bodyPr/>
                    <a:lstStyle/>
                    <a:p>
                      <a:pPr marL="323850" algn="ctr" fontAlgn="base">
                        <a:lnSpc>
                          <a:spcPct val="150000"/>
                        </a:lnSpc>
                        <a:spcAft>
                          <a:spcPts val="1000"/>
                        </a:spcAft>
                      </a:pPr>
                      <a:r>
                        <a:rPr lang="en-US" sz="1100" b="1">
                          <a:solidFill>
                            <a:srgbClr val="000000"/>
                          </a:solidFill>
                          <a:latin typeface="Times New Roman"/>
                          <a:ea typeface="Times New Roman"/>
                          <a:cs typeface="Times New Roman"/>
                        </a:rPr>
                        <a:t>plaster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 algn="ctr" fontAlgn="base">
                        <a:lnSpc>
                          <a:spcPct val="150000"/>
                        </a:lnSpc>
                        <a:spcAft>
                          <a:spcPts val="1000"/>
                        </a:spcAft>
                      </a:pPr>
                      <a:r>
                        <a:rPr lang="en-US" sz="1100" b="1">
                          <a:solidFill>
                            <a:srgbClr val="000000"/>
                          </a:solidFill>
                          <a:latin typeface="Times New Roman"/>
                          <a:ea typeface="Times New Roman"/>
                          <a:cs typeface="Times New Roman"/>
                        </a:rPr>
                        <a:t>m</a:t>
                      </a:r>
                      <a:r>
                        <a:rPr lang="en-US" sz="1100" b="1" baseline="30000">
                          <a:solidFill>
                            <a:srgbClr val="000000"/>
                          </a:solidFill>
                          <a:latin typeface="Times New Roman"/>
                          <a:ea typeface="Times New Roman"/>
                          <a:cs typeface="Times New Roman"/>
                        </a:rPr>
                        <a:t>2</a:t>
                      </a: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algn="ctr" fontAlgn="base">
                        <a:lnSpc>
                          <a:spcPct val="150000"/>
                        </a:lnSpc>
                        <a:spcAft>
                          <a:spcPts val="1000"/>
                        </a:spcAft>
                      </a:pPr>
                      <a:r>
                        <a:rPr lang="en-US" sz="1100" b="1">
                          <a:solidFill>
                            <a:srgbClr val="000000"/>
                          </a:solidFill>
                          <a:latin typeface="Times New Roman"/>
                          <a:ea typeface="Times New Roman"/>
                          <a:cs typeface="Times New Roman"/>
                        </a:rPr>
                        <a:t>2200  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33375" algn="ctr" fontAlgn="base">
                        <a:lnSpc>
                          <a:spcPct val="150000"/>
                        </a:lnSpc>
                        <a:spcAft>
                          <a:spcPts val="1000"/>
                        </a:spcAft>
                      </a:pPr>
                      <a:r>
                        <a:rPr lang="en-US" sz="1100" b="1">
                          <a:solidFill>
                            <a:srgbClr val="000000"/>
                          </a:solidFill>
                          <a:latin typeface="Times New Roman"/>
                          <a:ea typeface="Times New Roman"/>
                          <a:cs typeface="Times New Roman"/>
                        </a:rPr>
                        <a:t>30  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47650" algn="ctr" fontAlgn="base">
                        <a:lnSpc>
                          <a:spcPct val="150000"/>
                        </a:lnSpc>
                        <a:spcAft>
                          <a:spcPts val="1000"/>
                        </a:spcAft>
                      </a:pPr>
                      <a:r>
                        <a:rPr lang="en-US" sz="1100" b="1">
                          <a:solidFill>
                            <a:srgbClr val="000000"/>
                          </a:solidFill>
                          <a:latin typeface="Times New Roman"/>
                          <a:ea typeface="Times New Roman"/>
                          <a:cs typeface="Times New Roman"/>
                        </a:rPr>
                        <a:t>186000  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822">
                <a:tc>
                  <a:txBody>
                    <a:bodyPr/>
                    <a:lstStyle/>
                    <a:p>
                      <a:pPr marL="381000" algn="ctr" fontAlgn="base">
                        <a:lnSpc>
                          <a:spcPct val="150000"/>
                        </a:lnSpc>
                        <a:spcAft>
                          <a:spcPts val="1000"/>
                        </a:spcAft>
                      </a:pPr>
                      <a:r>
                        <a:rPr lang="en-US" sz="1100" b="1">
                          <a:solidFill>
                            <a:srgbClr val="000000"/>
                          </a:solidFill>
                          <a:latin typeface="Times New Roman"/>
                          <a:ea typeface="Times New Roman"/>
                          <a:cs typeface="Times New Roman"/>
                        </a:rPr>
                        <a:t>paint  </a:t>
                      </a:r>
                      <a:endParaRPr lang="en-US" sz="1100" b="1">
                        <a:solidFill>
                          <a:srgbClr val="000000"/>
                        </a:solidFill>
                        <a:latin typeface="Times New Roman"/>
                        <a:ea typeface="Calibri"/>
                        <a:cs typeface="Arial"/>
                      </a:endParaRPr>
                    </a:p>
                    <a:p>
                      <a:pPr marL="523875" algn="ctr" fontAlgn="base">
                        <a:lnSpc>
                          <a:spcPct val="150000"/>
                        </a:lnSpc>
                        <a:spcAft>
                          <a:spcPts val="1000"/>
                        </a:spcAft>
                      </a:pP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 algn="ctr" fontAlgn="base">
                        <a:lnSpc>
                          <a:spcPct val="150000"/>
                        </a:lnSpc>
                        <a:spcAft>
                          <a:spcPts val="1000"/>
                        </a:spcAft>
                      </a:pPr>
                      <a:r>
                        <a:rPr lang="en-US" sz="1100" b="1">
                          <a:solidFill>
                            <a:srgbClr val="000000"/>
                          </a:solidFill>
                          <a:latin typeface="Times New Roman"/>
                          <a:ea typeface="Times New Roman"/>
                          <a:cs typeface="Times New Roman"/>
                        </a:rPr>
                        <a:t>m</a:t>
                      </a:r>
                      <a:r>
                        <a:rPr lang="en-US" sz="1100" b="1" baseline="30000">
                          <a:solidFill>
                            <a:srgbClr val="000000"/>
                          </a:solidFill>
                          <a:latin typeface="Times New Roman"/>
                          <a:ea typeface="Times New Roman"/>
                          <a:cs typeface="Times New Roman"/>
                        </a:rPr>
                        <a:t>2</a:t>
                      </a: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algn="ctr" fontAlgn="base">
                        <a:lnSpc>
                          <a:spcPct val="150000"/>
                        </a:lnSpc>
                        <a:spcAft>
                          <a:spcPts val="1000"/>
                        </a:spcAft>
                      </a:pPr>
                      <a:r>
                        <a:rPr lang="en-US" sz="1100" b="1">
                          <a:solidFill>
                            <a:srgbClr val="000000"/>
                          </a:solidFill>
                          <a:latin typeface="Times New Roman"/>
                          <a:ea typeface="Times New Roman"/>
                          <a:cs typeface="Times New Roman"/>
                        </a:rPr>
                        <a:t>2200  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33375" algn="ctr" fontAlgn="base">
                        <a:lnSpc>
                          <a:spcPct val="150000"/>
                        </a:lnSpc>
                        <a:spcAft>
                          <a:spcPts val="1000"/>
                        </a:spcAft>
                      </a:pPr>
                      <a:r>
                        <a:rPr lang="en-US" sz="1100" b="1">
                          <a:solidFill>
                            <a:srgbClr val="000000"/>
                          </a:solidFill>
                          <a:latin typeface="Times New Roman"/>
                          <a:ea typeface="Times New Roman"/>
                          <a:cs typeface="Times New Roman"/>
                        </a:rPr>
                        <a:t>50  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47650" algn="ctr" fontAlgn="base">
                        <a:lnSpc>
                          <a:spcPct val="150000"/>
                        </a:lnSpc>
                        <a:spcAft>
                          <a:spcPts val="1000"/>
                        </a:spcAft>
                      </a:pPr>
                      <a:r>
                        <a:rPr lang="en-US" sz="1100" b="1">
                          <a:solidFill>
                            <a:srgbClr val="000000"/>
                          </a:solidFill>
                          <a:latin typeface="Times New Roman"/>
                          <a:ea typeface="Times New Roman"/>
                          <a:cs typeface="Times New Roman"/>
                        </a:rPr>
                        <a:t>310000  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156">
                <a:tc>
                  <a:txBody>
                    <a:bodyPr/>
                    <a:lstStyle/>
                    <a:p>
                      <a:pPr marL="523875" marR="771525" indent="-114300" algn="l" fontAlgn="base">
                        <a:lnSpc>
                          <a:spcPct val="150000"/>
                        </a:lnSpc>
                        <a:spcAft>
                          <a:spcPts val="1000"/>
                        </a:spcAft>
                      </a:pPr>
                      <a:r>
                        <a:rPr lang="en-US" sz="1100" b="1" dirty="0">
                          <a:solidFill>
                            <a:srgbClr val="000000"/>
                          </a:solidFill>
                          <a:latin typeface="Times New Roman"/>
                          <a:ea typeface="Times New Roman"/>
                          <a:cs typeface="Times New Roman"/>
                        </a:rPr>
                        <a:t>tiles   </a:t>
                      </a:r>
                      <a:endParaRPr lang="en-US" sz="1100" b="1" dirty="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 algn="ctr" fontAlgn="base">
                        <a:lnSpc>
                          <a:spcPct val="150000"/>
                        </a:lnSpc>
                        <a:spcAft>
                          <a:spcPts val="1000"/>
                        </a:spcAft>
                      </a:pPr>
                      <a:r>
                        <a:rPr lang="en-US" sz="1100" b="1">
                          <a:solidFill>
                            <a:srgbClr val="000000"/>
                          </a:solidFill>
                          <a:latin typeface="Times New Roman"/>
                          <a:ea typeface="Times New Roman"/>
                          <a:cs typeface="Times New Roman"/>
                        </a:rPr>
                        <a:t>m</a:t>
                      </a:r>
                      <a:r>
                        <a:rPr lang="en-US" sz="1100" b="1" baseline="30000">
                          <a:solidFill>
                            <a:srgbClr val="000000"/>
                          </a:solidFill>
                          <a:latin typeface="Times New Roman"/>
                          <a:ea typeface="Times New Roman"/>
                          <a:cs typeface="Times New Roman"/>
                        </a:rPr>
                        <a:t>2</a:t>
                      </a: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algn="ctr" fontAlgn="base">
                        <a:lnSpc>
                          <a:spcPct val="150000"/>
                        </a:lnSpc>
                        <a:spcAft>
                          <a:spcPts val="1000"/>
                        </a:spcAft>
                      </a:pPr>
                      <a:r>
                        <a:rPr lang="en-US" sz="1100" b="1">
                          <a:solidFill>
                            <a:srgbClr val="000000"/>
                          </a:solidFill>
                          <a:latin typeface="Times New Roman"/>
                          <a:ea typeface="Times New Roman"/>
                          <a:cs typeface="Times New Roman"/>
                        </a:rPr>
                        <a:t>1420  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95275" algn="ctr" fontAlgn="base">
                        <a:lnSpc>
                          <a:spcPct val="150000"/>
                        </a:lnSpc>
                        <a:spcAft>
                          <a:spcPts val="1000"/>
                        </a:spcAft>
                      </a:pPr>
                      <a:r>
                        <a:rPr lang="en-US" sz="1100" b="1">
                          <a:solidFill>
                            <a:srgbClr val="000000"/>
                          </a:solidFill>
                          <a:latin typeface="Times New Roman"/>
                          <a:ea typeface="Times New Roman"/>
                          <a:cs typeface="Times New Roman"/>
                        </a:rPr>
                        <a:t>300  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9550" algn="ctr" fontAlgn="base">
                        <a:lnSpc>
                          <a:spcPct val="150000"/>
                        </a:lnSpc>
                        <a:spcAft>
                          <a:spcPts val="1000"/>
                        </a:spcAft>
                      </a:pPr>
                      <a:r>
                        <a:rPr lang="en-US" sz="1100" b="1">
                          <a:solidFill>
                            <a:srgbClr val="000000"/>
                          </a:solidFill>
                          <a:latin typeface="Times New Roman"/>
                          <a:ea typeface="Times New Roman"/>
                          <a:cs typeface="Times New Roman"/>
                        </a:rPr>
                        <a:t>2070000  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156">
                <a:tc>
                  <a:txBody>
                    <a:bodyPr/>
                    <a:lstStyle/>
                    <a:p>
                      <a:pPr marL="323850" algn="ctr" fontAlgn="base">
                        <a:lnSpc>
                          <a:spcPct val="150000"/>
                        </a:lnSpc>
                        <a:spcAft>
                          <a:spcPts val="1000"/>
                        </a:spcAft>
                      </a:pPr>
                      <a:r>
                        <a:rPr lang="en-US" sz="1100" b="1">
                          <a:solidFill>
                            <a:srgbClr val="000000"/>
                          </a:solidFill>
                          <a:latin typeface="Times New Roman"/>
                          <a:ea typeface="Times New Roman"/>
                          <a:cs typeface="Times New Roman"/>
                        </a:rPr>
                        <a:t>glasses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 algn="ctr" fontAlgn="base">
                        <a:lnSpc>
                          <a:spcPct val="150000"/>
                        </a:lnSpc>
                        <a:spcAft>
                          <a:spcPts val="1000"/>
                        </a:spcAft>
                      </a:pPr>
                      <a:r>
                        <a:rPr lang="en-US" sz="1100" b="1">
                          <a:solidFill>
                            <a:srgbClr val="000000"/>
                          </a:solidFill>
                          <a:latin typeface="Times New Roman"/>
                          <a:ea typeface="Times New Roman"/>
                          <a:cs typeface="Times New Roman"/>
                        </a:rPr>
                        <a:t>m</a:t>
                      </a:r>
                      <a:r>
                        <a:rPr lang="en-US" sz="1100" b="1" baseline="30000">
                          <a:solidFill>
                            <a:srgbClr val="000000"/>
                          </a:solidFill>
                          <a:latin typeface="Times New Roman"/>
                          <a:ea typeface="Times New Roman"/>
                          <a:cs typeface="Times New Roman"/>
                        </a:rPr>
                        <a:t>2</a:t>
                      </a: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algn="ctr" fontAlgn="base">
                        <a:lnSpc>
                          <a:spcPct val="150000"/>
                        </a:lnSpc>
                        <a:spcAft>
                          <a:spcPts val="1000"/>
                        </a:spcAft>
                      </a:pPr>
                      <a:r>
                        <a:rPr lang="en-US" sz="1100" b="1">
                          <a:solidFill>
                            <a:srgbClr val="000000"/>
                          </a:solidFill>
                          <a:latin typeface="Times New Roman"/>
                          <a:ea typeface="Times New Roman"/>
                          <a:cs typeface="Times New Roman"/>
                        </a:rPr>
                        <a:t>780  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95275" algn="ctr" fontAlgn="base">
                        <a:lnSpc>
                          <a:spcPct val="150000"/>
                        </a:lnSpc>
                        <a:spcAft>
                          <a:spcPts val="1000"/>
                        </a:spcAft>
                      </a:pPr>
                      <a:r>
                        <a:rPr lang="en-US" sz="1100" b="1">
                          <a:solidFill>
                            <a:srgbClr val="000000"/>
                          </a:solidFill>
                          <a:latin typeface="Times New Roman"/>
                          <a:ea typeface="Times New Roman"/>
                          <a:cs typeface="Times New Roman"/>
                        </a:rPr>
                        <a:t>450  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47650" algn="ctr" fontAlgn="base">
                        <a:lnSpc>
                          <a:spcPct val="150000"/>
                        </a:lnSpc>
                        <a:spcAft>
                          <a:spcPts val="1000"/>
                        </a:spcAft>
                      </a:pPr>
                      <a:r>
                        <a:rPr lang="en-US" sz="1100" b="1">
                          <a:solidFill>
                            <a:srgbClr val="000000"/>
                          </a:solidFill>
                          <a:latin typeface="Times New Roman"/>
                          <a:ea typeface="Times New Roman"/>
                          <a:cs typeface="Times New Roman"/>
                        </a:rPr>
                        <a:t>351000  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156">
                <a:tc>
                  <a:txBody>
                    <a:bodyPr/>
                    <a:lstStyle/>
                    <a:p>
                      <a:pPr marL="371475" algn="ctr" fontAlgn="base">
                        <a:lnSpc>
                          <a:spcPct val="150000"/>
                        </a:lnSpc>
                        <a:spcAft>
                          <a:spcPts val="1000"/>
                        </a:spcAft>
                      </a:pPr>
                      <a:r>
                        <a:rPr lang="en-US" sz="1100" b="1">
                          <a:solidFill>
                            <a:srgbClr val="000000"/>
                          </a:solidFill>
                          <a:latin typeface="Times New Roman"/>
                          <a:ea typeface="Times New Roman"/>
                          <a:cs typeface="Times New Roman"/>
                        </a:rPr>
                        <a:t>doors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6200" algn="ctr" fontAlgn="base">
                        <a:lnSpc>
                          <a:spcPct val="150000"/>
                        </a:lnSpc>
                        <a:spcAft>
                          <a:spcPts val="1000"/>
                        </a:spcAft>
                      </a:pP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ctr" fontAlgn="base">
                        <a:lnSpc>
                          <a:spcPct val="150000"/>
                        </a:lnSpc>
                        <a:spcAft>
                          <a:spcPts val="1000"/>
                        </a:spcAft>
                      </a:pPr>
                      <a:r>
                        <a:rPr lang="en-US" sz="1100" b="1">
                          <a:solidFill>
                            <a:srgbClr val="000000"/>
                          </a:solidFill>
                          <a:latin typeface="Times New Roman"/>
                          <a:ea typeface="Times New Roman"/>
                          <a:cs typeface="Times New Roman"/>
                        </a:rPr>
                        <a:t>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7175" algn="ctr" fontAlgn="base">
                        <a:lnSpc>
                          <a:spcPct val="150000"/>
                        </a:lnSpc>
                        <a:spcAft>
                          <a:spcPts val="1000"/>
                        </a:spcAft>
                      </a:pPr>
                      <a:r>
                        <a:rPr lang="en-US" sz="1100" b="1">
                          <a:solidFill>
                            <a:srgbClr val="000000"/>
                          </a:solidFill>
                          <a:latin typeface="Times New Roman"/>
                          <a:ea typeface="Times New Roman"/>
                          <a:cs typeface="Times New Roman"/>
                        </a:rPr>
                        <a:t>1200  </a:t>
                      </a:r>
                      <a:endParaRPr lang="en-US" sz="1100" b="1">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47650" algn="ctr" fontAlgn="base">
                        <a:lnSpc>
                          <a:spcPct val="150000"/>
                        </a:lnSpc>
                        <a:spcAft>
                          <a:spcPts val="1000"/>
                        </a:spcAft>
                      </a:pPr>
                      <a:r>
                        <a:rPr lang="en-US" sz="1100" b="1" dirty="0">
                          <a:solidFill>
                            <a:srgbClr val="000000"/>
                          </a:solidFill>
                          <a:latin typeface="Times New Roman"/>
                          <a:ea typeface="Times New Roman"/>
                          <a:cs typeface="Times New Roman"/>
                        </a:rPr>
                        <a:t>267800  </a:t>
                      </a:r>
                      <a:endParaRPr lang="en-US" sz="1100" b="1" dirty="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noGrp="1"/>
          </p:cNvSpPr>
          <p:nvPr>
            <p:ph type="title"/>
          </p:nvPr>
        </p:nvSpPr>
        <p:spPr>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cost estimation</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graphicFrame>
        <p:nvGraphicFramePr>
          <p:cNvPr id="6" name="Table 5"/>
          <p:cNvGraphicFramePr>
            <a:graphicFrameLocks noGrp="1"/>
          </p:cNvGraphicFramePr>
          <p:nvPr/>
        </p:nvGraphicFramePr>
        <p:xfrm>
          <a:off x="428596" y="1714489"/>
          <a:ext cx="3429024" cy="4143401"/>
        </p:xfrm>
        <a:graphic>
          <a:graphicData uri="http://schemas.openxmlformats.org/drawingml/2006/table">
            <a:tbl>
              <a:tblPr rtl="1"/>
              <a:tblGrid>
                <a:gridCol w="685644"/>
                <a:gridCol w="685644"/>
                <a:gridCol w="685644"/>
                <a:gridCol w="686046"/>
                <a:gridCol w="686046"/>
              </a:tblGrid>
              <a:tr h="318723">
                <a:tc gridSpan="5">
                  <a:txBody>
                    <a:bodyPr/>
                    <a:lstStyle/>
                    <a:p>
                      <a:pPr algn="ctr" rtl="0">
                        <a:lnSpc>
                          <a:spcPct val="150000"/>
                        </a:lnSpc>
                        <a:spcAft>
                          <a:spcPts val="0"/>
                        </a:spcAft>
                      </a:pPr>
                      <a:r>
                        <a:rPr lang="en-US" sz="1100" b="1" dirty="0">
                          <a:solidFill>
                            <a:srgbClr val="000000"/>
                          </a:solidFill>
                          <a:latin typeface="Times New Roman"/>
                          <a:ea typeface="Times New Roman"/>
                          <a:cs typeface="Times New Roman"/>
                        </a:rPr>
                        <a:t>Electrical Work</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274894">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Total Cost(NIS)</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Unit Price with labor</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Unit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Quantity</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rtl="0">
                        <a:lnSpc>
                          <a:spcPct val="150000"/>
                        </a:lnSpc>
                        <a:spcAft>
                          <a:spcPts val="0"/>
                        </a:spcAft>
                        <a:tabLst>
                          <a:tab pos="329565" algn="l"/>
                          <a:tab pos="472440" algn="ctr"/>
                        </a:tabLst>
                      </a:pPr>
                      <a:r>
                        <a:rPr lang="en-US" sz="1100" b="1">
                          <a:solidFill>
                            <a:srgbClr val="000000"/>
                          </a:solidFill>
                          <a:latin typeface="Times New Roman"/>
                          <a:ea typeface="Times New Roman"/>
                          <a:cs typeface="Times New Roman"/>
                        </a:rPr>
                        <a:t>Item</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37446">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17520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40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135</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1100" b="1">
                          <a:solidFill>
                            <a:srgbClr val="000000"/>
                          </a:solidFill>
                          <a:latin typeface="Times New Roman"/>
                          <a:ea typeface="Times New Roman"/>
                          <a:cs typeface="Times New Roman"/>
                        </a:rPr>
                        <a:t>Lighting Units</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723">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5265</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27</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75</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1100" b="1">
                          <a:solidFill>
                            <a:srgbClr val="000000"/>
                          </a:solidFill>
                          <a:latin typeface="Times New Roman"/>
                          <a:ea typeface="Times New Roman"/>
                          <a:cs typeface="Times New Roman"/>
                        </a:rPr>
                        <a:t>Sockets</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723">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2375</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25</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63</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1100" b="1">
                          <a:solidFill>
                            <a:srgbClr val="000000"/>
                          </a:solidFill>
                          <a:latin typeface="Times New Roman"/>
                          <a:ea typeface="Times New Roman"/>
                          <a:cs typeface="Times New Roman"/>
                        </a:rPr>
                        <a:t>Switches</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7446">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14400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1200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200" b="1">
                          <a:solidFill>
                            <a:srgbClr val="000000"/>
                          </a:solidFill>
                          <a:latin typeface="Times New Roman"/>
                          <a:ea typeface="Times New Roman"/>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3</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1100" b="1">
                          <a:solidFill>
                            <a:srgbClr val="000000"/>
                          </a:solidFill>
                          <a:latin typeface="Times New Roman"/>
                          <a:ea typeface="Times New Roman"/>
                          <a:cs typeface="Times New Roman"/>
                        </a:rPr>
                        <a:t>Control Panels</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7446">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8500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8500</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100" b="1">
                          <a:solidFill>
                            <a:srgbClr val="000000"/>
                          </a:solidFill>
                          <a:latin typeface="Times New Roman"/>
                          <a:ea typeface="Times New Roman"/>
                          <a:cs typeface="Times New Roman"/>
                        </a:rPr>
                        <a:t>1</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1100" b="1" dirty="0">
                          <a:solidFill>
                            <a:srgbClr val="000000"/>
                          </a:solidFill>
                          <a:latin typeface="Times New Roman"/>
                          <a:ea typeface="Times New Roman"/>
                          <a:cs typeface="Times New Roman"/>
                        </a:rPr>
                        <a:t>Earth system</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4143372" y="1714488"/>
          <a:ext cx="3998185" cy="4196080"/>
        </p:xfrm>
        <a:graphic>
          <a:graphicData uri="http://schemas.openxmlformats.org/drawingml/2006/table">
            <a:tbl>
              <a:tblPr/>
              <a:tblGrid>
                <a:gridCol w="799637"/>
                <a:gridCol w="799637"/>
                <a:gridCol w="799637"/>
                <a:gridCol w="799637"/>
                <a:gridCol w="799637"/>
              </a:tblGrid>
              <a:tr h="222121">
                <a:tc gridSpan="5">
                  <a:txBody>
                    <a:bodyPr/>
                    <a:lstStyle/>
                    <a:p>
                      <a:pPr algn="ctr" fontAlgn="base">
                        <a:lnSpc>
                          <a:spcPct val="150000"/>
                        </a:lnSpc>
                        <a:spcAft>
                          <a:spcPts val="1000"/>
                        </a:spcAft>
                      </a:pPr>
                      <a:r>
                        <a:rPr lang="en-US" sz="1000" b="1">
                          <a:solidFill>
                            <a:srgbClr val="000000"/>
                          </a:solidFill>
                          <a:latin typeface="Times New Roman"/>
                          <a:ea typeface="Times New Roman"/>
                          <a:cs typeface="Times New Roman"/>
                        </a:rPr>
                        <a:t>Mechanical work</a:t>
                      </a:r>
                      <a:endParaRPr lang="en-US" sz="1000">
                        <a:solidFill>
                          <a:srgbClr val="000000"/>
                        </a:solidFill>
                        <a:latin typeface="Times New Roman"/>
                        <a:ea typeface="Calibri"/>
                        <a:cs typeface="Arial"/>
                      </a:endParaRPr>
                    </a:p>
                  </a:txBody>
                  <a:tcPr marL="55530" marR="55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32178">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type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76250" algn="l" fontAlgn="base">
                        <a:lnSpc>
                          <a:spcPct val="150000"/>
                        </a:lnSpc>
                        <a:spcAft>
                          <a:spcPts val="1000"/>
                        </a:spcAft>
                      </a:pPr>
                      <a:r>
                        <a:rPr lang="en-US" sz="1000" b="1">
                          <a:solidFill>
                            <a:srgbClr val="000000"/>
                          </a:solidFill>
                          <a:latin typeface="Times New Roman"/>
                          <a:ea typeface="Times New Roman"/>
                          <a:cs typeface="Times New Roman"/>
                        </a:rPr>
                        <a:t>unit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Quantity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295275" indent="-295275" algn="l" fontAlgn="base">
                        <a:lnSpc>
                          <a:spcPct val="150000"/>
                        </a:lnSpc>
                        <a:spcAft>
                          <a:spcPts val="1000"/>
                        </a:spcAft>
                      </a:pPr>
                      <a:r>
                        <a:rPr lang="en-US" sz="900" b="1">
                          <a:solidFill>
                            <a:srgbClr val="000000"/>
                          </a:solidFill>
                          <a:latin typeface="Times New Roman"/>
                          <a:ea typeface="Times New Roman"/>
                          <a:cs typeface="Times New Roman"/>
                        </a:rPr>
                        <a:t>Unit PriceWith labor  </a:t>
                      </a:r>
                      <a:endParaRPr lang="en-US" sz="1000">
                        <a:solidFill>
                          <a:srgbClr val="000000"/>
                        </a:solidFill>
                        <a:latin typeface="Times New Roman"/>
                        <a:ea typeface="Calibri"/>
                        <a:cs typeface="Arial"/>
                      </a:endParaRPr>
                    </a:p>
                    <a:p>
                      <a:pPr marR="57150" algn="ctr" fontAlgn="base">
                        <a:lnSpc>
                          <a:spcPct val="150000"/>
                        </a:lnSpc>
                        <a:spcAft>
                          <a:spcPts val="1000"/>
                        </a:spcAft>
                      </a:pPr>
                      <a:r>
                        <a:rPr lang="en-US" sz="1000" b="1">
                          <a:solidFill>
                            <a:srgbClr val="000000"/>
                          </a:solidFill>
                          <a:latin typeface="Times New Roman"/>
                          <a:ea typeface="Times New Roman"/>
                          <a:cs typeface="Times New Roman"/>
                        </a:rPr>
                        <a: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95250" algn="l" fontAlgn="base">
                        <a:lnSpc>
                          <a:spcPct val="150000"/>
                        </a:lnSpc>
                        <a:spcAft>
                          <a:spcPts val="1000"/>
                        </a:spcAft>
                      </a:pPr>
                      <a:r>
                        <a:rPr lang="en-US" sz="1000" b="1">
                          <a:solidFill>
                            <a:srgbClr val="000000"/>
                          </a:solidFill>
                          <a:latin typeface="Times New Roman"/>
                          <a:ea typeface="Times New Roman"/>
                          <a:cs typeface="Times New Roman"/>
                        </a:rPr>
                        <a:t>Total Cost(NIS)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22121">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Lavatory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12</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0" algn="ctr" fontAlgn="base">
                        <a:lnSpc>
                          <a:spcPct val="150000"/>
                        </a:lnSpc>
                        <a:spcAft>
                          <a:spcPts val="1000"/>
                        </a:spcAft>
                      </a:pPr>
                      <a:r>
                        <a:rPr lang="en-US" sz="1000" b="1">
                          <a:solidFill>
                            <a:srgbClr val="000000"/>
                          </a:solidFill>
                          <a:latin typeface="Times New Roman"/>
                          <a:ea typeface="Times New Roman"/>
                          <a:cs typeface="Times New Roman"/>
                        </a:rPr>
                        <a:t>300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39900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121">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Sink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11</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0" algn="ctr" fontAlgn="base">
                        <a:lnSpc>
                          <a:spcPct val="150000"/>
                        </a:lnSpc>
                        <a:spcAft>
                          <a:spcPts val="1000"/>
                        </a:spcAft>
                      </a:pPr>
                      <a:r>
                        <a:rPr lang="en-US" sz="1000" b="1">
                          <a:solidFill>
                            <a:srgbClr val="000000"/>
                          </a:solidFill>
                          <a:latin typeface="Times New Roman"/>
                          <a:ea typeface="Times New Roman"/>
                          <a:cs typeface="Times New Roman"/>
                        </a:rPr>
                        <a:t>350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3850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121">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Shower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7</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0" algn="ctr" fontAlgn="base">
                        <a:lnSpc>
                          <a:spcPct val="150000"/>
                        </a:lnSpc>
                        <a:spcAft>
                          <a:spcPts val="1000"/>
                        </a:spcAft>
                      </a:pPr>
                      <a:r>
                        <a:rPr lang="en-US" sz="1000" b="1">
                          <a:solidFill>
                            <a:srgbClr val="000000"/>
                          </a:solidFill>
                          <a:latin typeface="Times New Roman"/>
                          <a:ea typeface="Times New Roman"/>
                          <a:cs typeface="Times New Roman"/>
                        </a:rPr>
                        <a:t>900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40500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121">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W.C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10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0" algn="ctr" fontAlgn="base">
                        <a:lnSpc>
                          <a:spcPct val="150000"/>
                        </a:lnSpc>
                        <a:spcAft>
                          <a:spcPts val="1000"/>
                        </a:spcAft>
                      </a:pPr>
                      <a:r>
                        <a:rPr lang="en-US" sz="1000" b="1">
                          <a:solidFill>
                            <a:srgbClr val="000000"/>
                          </a:solidFill>
                          <a:latin typeface="Times New Roman"/>
                          <a:ea typeface="Times New Roman"/>
                          <a:cs typeface="Times New Roman"/>
                        </a:rPr>
                        <a:t>600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48000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121">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4"PVC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m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1600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0" algn="ctr" fontAlgn="base">
                        <a:lnSpc>
                          <a:spcPct val="150000"/>
                        </a:lnSpc>
                        <a:spcAft>
                          <a:spcPts val="1000"/>
                        </a:spcAft>
                      </a:pPr>
                      <a:r>
                        <a:rPr lang="en-US" sz="1000" b="1">
                          <a:solidFill>
                            <a:srgbClr val="000000"/>
                          </a:solidFill>
                          <a:latin typeface="Times New Roman"/>
                          <a:ea typeface="Times New Roman"/>
                          <a:cs typeface="Times New Roman"/>
                        </a:rPr>
                        <a:t>80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128000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121">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6"PVC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m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220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0" algn="ctr" fontAlgn="base">
                        <a:lnSpc>
                          <a:spcPct val="150000"/>
                        </a:lnSpc>
                        <a:spcAft>
                          <a:spcPts val="1000"/>
                        </a:spcAft>
                      </a:pPr>
                      <a:r>
                        <a:rPr lang="en-US" sz="1000" b="1">
                          <a:solidFill>
                            <a:srgbClr val="000000"/>
                          </a:solidFill>
                          <a:latin typeface="Times New Roman"/>
                          <a:ea typeface="Times New Roman"/>
                          <a:cs typeface="Times New Roman"/>
                        </a:rPr>
                        <a:t>120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26400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121">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2"PVC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m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150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0" algn="ctr" fontAlgn="base">
                        <a:lnSpc>
                          <a:spcPct val="150000"/>
                        </a:lnSpc>
                        <a:spcAft>
                          <a:spcPts val="1000"/>
                        </a:spcAft>
                      </a:pPr>
                      <a:r>
                        <a:rPr lang="en-US" sz="1000" b="1">
                          <a:solidFill>
                            <a:srgbClr val="000000"/>
                          </a:solidFill>
                          <a:latin typeface="Times New Roman"/>
                          <a:ea typeface="Times New Roman"/>
                          <a:cs typeface="Times New Roman"/>
                        </a:rPr>
                        <a:t>25</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3750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121">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Manholes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23</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0" algn="ctr" fontAlgn="base">
                        <a:lnSpc>
                          <a:spcPct val="150000"/>
                        </a:lnSpc>
                        <a:spcAft>
                          <a:spcPts val="1000"/>
                        </a:spcAft>
                      </a:pPr>
                      <a:r>
                        <a:rPr lang="en-US" sz="1000" b="1">
                          <a:solidFill>
                            <a:srgbClr val="000000"/>
                          </a:solidFill>
                          <a:latin typeface="Times New Roman"/>
                          <a:ea typeface="Times New Roman"/>
                          <a:cs typeface="Times New Roman"/>
                        </a:rPr>
                        <a:t>500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25000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243">
                <a:tc>
                  <a:txBody>
                    <a:bodyPr/>
                    <a:lstStyle/>
                    <a:p>
                      <a:pPr marL="47625" algn="ctr" fontAlgn="base">
                        <a:lnSpc>
                          <a:spcPct val="150000"/>
                        </a:lnSpc>
                        <a:spcAft>
                          <a:spcPts val="1000"/>
                        </a:spcAft>
                      </a:pPr>
                      <a:r>
                        <a:rPr lang="en-US" sz="1000" b="1">
                          <a:solidFill>
                            <a:srgbClr val="000000"/>
                          </a:solidFill>
                          <a:latin typeface="Times New Roman"/>
                          <a:ea typeface="Times New Roman"/>
                          <a:cs typeface="Times New Roman"/>
                        </a:rPr>
                        <a:t>Water supply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95250" algn="ctr" fontAlgn="base">
                        <a:lnSpc>
                          <a:spcPct val="150000"/>
                        </a:lnSpc>
                        <a:spcAft>
                          <a:spcPts val="1000"/>
                        </a:spcAft>
                      </a:pPr>
                      <a:r>
                        <a:rPr lang="en-US" sz="1000" b="1">
                          <a:solidFill>
                            <a:srgbClr val="000000"/>
                          </a:solidFill>
                          <a:latin typeface="Times New Roman"/>
                          <a:ea typeface="Times New Roman"/>
                          <a:cs typeface="Times New Roman"/>
                        </a:rPr>
                        <a:t>-</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68200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243">
                <a:tc>
                  <a:txBody>
                    <a:bodyPr/>
                    <a:lstStyle/>
                    <a:p>
                      <a:pPr marL="66675" algn="ctr" fontAlgn="base">
                        <a:lnSpc>
                          <a:spcPct val="150000"/>
                        </a:lnSpc>
                        <a:spcAft>
                          <a:spcPts val="1000"/>
                        </a:spcAft>
                      </a:pPr>
                      <a:r>
                        <a:rPr lang="en-US" sz="1000" b="1">
                          <a:solidFill>
                            <a:srgbClr val="000000"/>
                          </a:solidFill>
                          <a:latin typeface="Times New Roman"/>
                          <a:ea typeface="Times New Roman"/>
                          <a:cs typeface="Times New Roman"/>
                        </a:rPr>
                        <a:t>Outdoor split unit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2450" algn="ctr" fontAlgn="base">
                        <a:lnSpc>
                          <a:spcPct val="150000"/>
                        </a:lnSpc>
                        <a:spcAft>
                          <a:spcPts val="1000"/>
                        </a:spcAft>
                      </a:pPr>
                      <a:r>
                        <a:rPr lang="en-US" sz="1000" b="1">
                          <a:solidFill>
                            <a:srgbClr val="000000"/>
                          </a:solidFill>
                          <a:latin typeface="Times New Roman"/>
                          <a:ea typeface="Times New Roman"/>
                          <a:cs typeface="Times New Roman"/>
                        </a:rPr>
                        <a:t>#</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50000"/>
                        </a:lnSpc>
                        <a:spcAft>
                          <a:spcPts val="1000"/>
                        </a:spcAft>
                      </a:pPr>
                      <a:r>
                        <a:rPr lang="en-US" sz="1000" b="1">
                          <a:solidFill>
                            <a:srgbClr val="000000"/>
                          </a:solidFill>
                          <a:latin typeface="Times New Roman"/>
                          <a:ea typeface="Times New Roman"/>
                          <a:cs typeface="Times New Roman"/>
                        </a:rPr>
                        <a:t>3</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a:solidFill>
                            <a:srgbClr val="000000"/>
                          </a:solidFill>
                          <a:latin typeface="Times New Roman"/>
                          <a:ea typeface="Times New Roman"/>
                          <a:cs typeface="Times New Roman"/>
                        </a:rPr>
                        <a:t>20000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675" algn="ctr" fontAlgn="base">
                        <a:lnSpc>
                          <a:spcPct val="150000"/>
                        </a:lnSpc>
                        <a:spcAft>
                          <a:spcPts val="1000"/>
                        </a:spcAft>
                      </a:pPr>
                      <a:r>
                        <a:rPr lang="en-US" sz="1000" b="1">
                          <a:solidFill>
                            <a:srgbClr val="000000"/>
                          </a:solidFill>
                          <a:latin typeface="Times New Roman"/>
                          <a:ea typeface="Times New Roman"/>
                          <a:cs typeface="Times New Roman"/>
                        </a:rPr>
                        <a:t>40000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243">
                <a:tc>
                  <a:txBody>
                    <a:bodyPr/>
                    <a:lstStyle/>
                    <a:p>
                      <a:pPr marL="85725" algn="l" fontAlgn="base">
                        <a:lnSpc>
                          <a:spcPct val="150000"/>
                        </a:lnSpc>
                        <a:spcAft>
                          <a:spcPts val="1000"/>
                        </a:spcAft>
                      </a:pPr>
                      <a:r>
                        <a:rPr lang="en-US" sz="1000" b="1">
                          <a:solidFill>
                            <a:srgbClr val="000000"/>
                          </a:solidFill>
                          <a:latin typeface="Times New Roman"/>
                          <a:ea typeface="Times New Roman"/>
                          <a:cs typeface="Times New Roman"/>
                        </a:rPr>
                        <a:t>Indoor Split unit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1475" algn="ctr" fontAlgn="base">
                        <a:lnSpc>
                          <a:spcPct val="150000"/>
                        </a:lnSpc>
                        <a:spcAft>
                          <a:spcPts val="1000"/>
                        </a:spcAft>
                      </a:pPr>
                      <a:r>
                        <a:rPr lang="en-US" sz="1000" b="1">
                          <a:solidFill>
                            <a:srgbClr val="000000"/>
                          </a:solidFill>
                          <a:latin typeface="Times New Roman"/>
                          <a:ea typeface="Times New Roman"/>
                          <a:cs typeface="Times New Roman"/>
                        </a:rPr>
                        <a:t>#  </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075" algn="ctr" fontAlgn="base">
                        <a:lnSpc>
                          <a:spcPct val="150000"/>
                        </a:lnSpc>
                        <a:spcAft>
                          <a:spcPts val="1000"/>
                        </a:spcAft>
                      </a:pPr>
                      <a:r>
                        <a:rPr lang="en-US" sz="1000" b="1">
                          <a:solidFill>
                            <a:srgbClr val="000000"/>
                          </a:solidFill>
                          <a:latin typeface="Times New Roman"/>
                          <a:ea typeface="Times New Roman"/>
                          <a:cs typeface="Times New Roman"/>
                        </a:rPr>
                        <a:t>17</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algn="ctr" fontAlgn="base">
                        <a:lnSpc>
                          <a:spcPct val="150000"/>
                        </a:lnSpc>
                        <a:spcAft>
                          <a:spcPts val="1000"/>
                        </a:spcAft>
                      </a:pPr>
                      <a:r>
                        <a:rPr lang="en-US" sz="1000" b="1">
                          <a:solidFill>
                            <a:srgbClr val="000000"/>
                          </a:solidFill>
                          <a:latin typeface="Times New Roman"/>
                          <a:ea typeface="Times New Roman"/>
                          <a:cs typeface="Times New Roman"/>
                        </a:rPr>
                        <a:t>1700</a:t>
                      </a:r>
                      <a:endParaRPr lang="en-US" sz="10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lgn="ctr" fontAlgn="base">
                        <a:lnSpc>
                          <a:spcPct val="150000"/>
                        </a:lnSpc>
                        <a:spcAft>
                          <a:spcPts val="1000"/>
                        </a:spcAft>
                      </a:pPr>
                      <a:r>
                        <a:rPr lang="en-US" sz="1000" b="1" dirty="0">
                          <a:solidFill>
                            <a:srgbClr val="000000"/>
                          </a:solidFill>
                          <a:latin typeface="Times New Roman"/>
                          <a:ea typeface="Times New Roman"/>
                          <a:cs typeface="Times New Roman"/>
                        </a:rPr>
                        <a:t>28900</a:t>
                      </a:r>
                      <a:endParaRPr lang="en-US" sz="1000" dirty="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
        <p:nvSpPr>
          <p:cNvPr id="5" name="عنوان 1"/>
          <p:cNvSpPr txBox="1">
            <a:spLocks noGrp="1"/>
          </p:cNvSpPr>
          <p:nvPr>
            <p:ph type="title"/>
          </p:nvPr>
        </p:nvSpPr>
        <p:spPr>
          <a:prstGeom prst="rect">
            <a:avLst/>
          </a:prstGeom>
        </p:spPr>
        <p:txBody>
          <a:bodyPr>
            <a:noAutofit/>
          </a:bodyPr>
          <a:lstStyle/>
          <a:p>
            <a:pPr lvl="0" algn="ctr">
              <a:spcBef>
                <a:spcPct val="0"/>
              </a:spcBef>
              <a:defRPr/>
            </a:pP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 </a:t>
            </a:r>
            <a:r>
              <a:rPr lang="en-US" sz="36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cost estimation</a:t>
            </a:r>
            <a: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
            </a:r>
            <a:br>
              <a:rPr lang="en-US" sz="36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br>
            <a:endParaRPr lang="ar-SA" sz="3600" b="1" dirty="0">
              <a:solidFill>
                <a:schemeClr val="tx2">
                  <a:lumMod val="75000"/>
                </a:schemeClr>
              </a:solidFill>
              <a:effectLst>
                <a:outerShdw blurRad="38100" dist="38100" dir="2700000" algn="tl">
                  <a:srgbClr val="000000">
                    <a:alpha val="43137"/>
                  </a:srgbClr>
                </a:outerShdw>
              </a:effectLst>
              <a:latin typeface="Aharoni" pitchFamily="2" charset="-79"/>
              <a:cs typeface="+mj-cs"/>
            </a:endParaRPr>
          </a:p>
        </p:txBody>
      </p:sp>
      <p:graphicFrame>
        <p:nvGraphicFramePr>
          <p:cNvPr id="6" name="Table 5"/>
          <p:cNvGraphicFramePr>
            <a:graphicFrameLocks noGrp="1"/>
          </p:cNvGraphicFramePr>
          <p:nvPr/>
        </p:nvGraphicFramePr>
        <p:xfrm>
          <a:off x="714348" y="1214422"/>
          <a:ext cx="5221605" cy="3135376"/>
        </p:xfrm>
        <a:graphic>
          <a:graphicData uri="http://schemas.openxmlformats.org/drawingml/2006/table">
            <a:tbl>
              <a:tblPr/>
              <a:tblGrid>
                <a:gridCol w="1723390"/>
                <a:gridCol w="869315"/>
                <a:gridCol w="1642745"/>
                <a:gridCol w="986155"/>
              </a:tblGrid>
              <a:tr h="285750">
                <a:tc gridSpan="4">
                  <a:txBody>
                    <a:bodyPr/>
                    <a:lstStyle/>
                    <a:p>
                      <a:pPr marR="1581150" algn="l" fontAlgn="base">
                        <a:lnSpc>
                          <a:spcPct val="150000"/>
                        </a:lnSpc>
                        <a:spcAft>
                          <a:spcPts val="0"/>
                        </a:spcAft>
                      </a:pPr>
                      <a:r>
                        <a:rPr lang="en-US" sz="1200" b="1" dirty="0">
                          <a:solidFill>
                            <a:srgbClr val="000000"/>
                          </a:solidFill>
                          <a:latin typeface="Times New Roman"/>
                          <a:ea typeface="Times New Roman"/>
                          <a:cs typeface="Times New Roman"/>
                        </a:rPr>
                        <a:t>Safety work</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82955">
                <a:tc>
                  <a:txBody>
                    <a:bodyPr/>
                    <a:lstStyle/>
                    <a:p>
                      <a:pPr marL="219075" algn="ctr" fontAlgn="base">
                        <a:lnSpc>
                          <a:spcPct val="150000"/>
                        </a:lnSpc>
                        <a:spcAft>
                          <a:spcPts val="1000"/>
                        </a:spcAft>
                      </a:pPr>
                      <a:r>
                        <a:rPr lang="en-US" sz="1200" b="1">
                          <a:solidFill>
                            <a:srgbClr val="000000"/>
                          </a:solidFill>
                          <a:latin typeface="Times New Roman"/>
                          <a:ea typeface="Times New Roman"/>
                          <a:cs typeface="Times New Roman"/>
                        </a:rPr>
                        <a:t>type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57150" algn="ctr" fontAlgn="base">
                        <a:lnSpc>
                          <a:spcPct val="150000"/>
                        </a:lnSpc>
                        <a:spcAft>
                          <a:spcPts val="1000"/>
                        </a:spcAft>
                      </a:pPr>
                      <a:r>
                        <a:rPr lang="en-US" sz="1200" b="1">
                          <a:solidFill>
                            <a:srgbClr val="000000"/>
                          </a:solidFill>
                          <a:latin typeface="Times New Roman"/>
                          <a:ea typeface="Times New Roman"/>
                          <a:cs typeface="Times New Roman"/>
                        </a:rPr>
                        <a:t>number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28625" marR="114300" indent="-428625" algn="ctr" fontAlgn="base">
                        <a:lnSpc>
                          <a:spcPct val="150000"/>
                        </a:lnSpc>
                        <a:spcAft>
                          <a:spcPts val="1000"/>
                        </a:spcAft>
                      </a:pPr>
                      <a:r>
                        <a:rPr lang="en-US" sz="1100" b="1">
                          <a:solidFill>
                            <a:srgbClr val="000000"/>
                          </a:solidFill>
                          <a:latin typeface="Times New Roman"/>
                          <a:ea typeface="Times New Roman"/>
                          <a:cs typeface="Times New Roman"/>
                        </a:rPr>
                        <a:t>Cost/unit(NIS)With labor  </a:t>
                      </a:r>
                      <a:endParaRPr lang="en-US" sz="1200">
                        <a:solidFill>
                          <a:srgbClr val="000000"/>
                        </a:solidFill>
                        <a:latin typeface="Times New Roman"/>
                        <a:ea typeface="Calibri"/>
                        <a:cs typeface="Arial"/>
                      </a:endParaRPr>
                    </a:p>
                    <a:p>
                      <a:pPr marL="571500" algn="ctr" fontAlgn="base">
                        <a:lnSpc>
                          <a:spcPct val="150000"/>
                        </a:lnSpc>
                        <a:spcAft>
                          <a:spcPts val="1000"/>
                        </a:spcAft>
                      </a:pPr>
                      <a:r>
                        <a:rPr lang="en-US" sz="1100" b="1">
                          <a:solidFill>
                            <a:srgbClr val="000000"/>
                          </a:solidFill>
                          <a:latin typeface="Times New Roman"/>
                          <a:ea typeface="Times New Roman"/>
                          <a:cs typeface="Times New Roman"/>
                        </a:rPr>
                        <a:t>  </a:t>
                      </a:r>
                      <a:endParaRPr lang="en-US" sz="1200">
                        <a:solidFill>
                          <a:srgbClr val="000000"/>
                        </a:solidFill>
                        <a:latin typeface="Times New Roman"/>
                        <a:ea typeface="Calibri"/>
                        <a:cs typeface="Arial"/>
                      </a:endParaRPr>
                    </a:p>
                    <a:p>
                      <a:pPr marL="571500" algn="ctr" fontAlgn="base">
                        <a:lnSpc>
                          <a:spcPct val="150000"/>
                        </a:lnSpc>
                        <a:spcAft>
                          <a:spcPts val="1000"/>
                        </a:spcAft>
                      </a:pPr>
                      <a:r>
                        <a:rPr lang="en-US" sz="1200" b="1">
                          <a:solidFill>
                            <a:srgbClr val="FFFFFF"/>
                          </a:solidFill>
                          <a:latin typeface="Times New Roman"/>
                          <a:ea typeface="Times New Roman"/>
                          <a:cs typeface="Times New Roman"/>
                        </a:rPr>
                        <a:t> </a:t>
                      </a:r>
                      <a:r>
                        <a:rPr lang="en-US" sz="1200" b="1">
                          <a:solidFill>
                            <a:srgbClr val="000000"/>
                          </a:solidFill>
                          <a:latin typeface="Times New Roman"/>
                          <a:ea typeface="Times New Roman"/>
                          <a:cs typeface="Times New Roman"/>
                        </a:rPr>
                        <a:t>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ase">
                        <a:lnSpc>
                          <a:spcPct val="150000"/>
                        </a:lnSpc>
                        <a:spcAft>
                          <a:spcPts val="1000"/>
                        </a:spcAft>
                      </a:pPr>
                      <a:r>
                        <a:rPr lang="en-US" sz="1200" b="1">
                          <a:solidFill>
                            <a:srgbClr val="000000"/>
                          </a:solidFill>
                          <a:latin typeface="Times New Roman"/>
                          <a:ea typeface="Times New Roman"/>
                          <a:cs typeface="Times New Roman"/>
                        </a:rPr>
                        <a:t>Total cost(NIS)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7185">
                <a:tc>
                  <a:txBody>
                    <a:bodyPr/>
                    <a:lstStyle/>
                    <a:p>
                      <a:pPr marL="466725" algn="ctr" fontAlgn="base">
                        <a:lnSpc>
                          <a:spcPct val="150000"/>
                        </a:lnSpc>
                        <a:spcAft>
                          <a:spcPts val="1000"/>
                        </a:spcAft>
                      </a:pPr>
                      <a:r>
                        <a:rPr lang="en-US" sz="1200" b="1">
                          <a:solidFill>
                            <a:srgbClr val="000000"/>
                          </a:solidFill>
                          <a:latin typeface="Times New Roman"/>
                          <a:ea typeface="Times New Roman"/>
                          <a:cs typeface="Times New Roman"/>
                        </a:rPr>
                        <a:t>Hose station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algn="ctr" fontAlgn="base">
                        <a:lnSpc>
                          <a:spcPct val="150000"/>
                        </a:lnSpc>
                        <a:spcAft>
                          <a:spcPts val="1000"/>
                        </a:spcAft>
                      </a:pPr>
                      <a:r>
                        <a:rPr lang="en-US" sz="1200" b="1" dirty="0" smtClean="0">
                          <a:solidFill>
                            <a:srgbClr val="000000"/>
                          </a:solidFill>
                          <a:latin typeface="Times New Roman"/>
                          <a:ea typeface="Times New Roman"/>
                          <a:cs typeface="Times New Roman"/>
                        </a:rPr>
                        <a:t>2</a:t>
                      </a:r>
                      <a:r>
                        <a:rPr lang="en-US" sz="1200" b="1" dirty="0">
                          <a:solidFill>
                            <a:srgbClr val="000000"/>
                          </a:solidFill>
                          <a:latin typeface="Times New Roman"/>
                          <a:ea typeface="Times New Roman"/>
                          <a:cs typeface="Times New Roman"/>
                        </a:rPr>
                        <a:t> </a:t>
                      </a:r>
                      <a:endParaRPr lang="en-US" sz="1200" dirty="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19100" algn="ctr" fontAlgn="base">
                        <a:lnSpc>
                          <a:spcPct val="150000"/>
                        </a:lnSpc>
                        <a:spcAft>
                          <a:spcPts val="1000"/>
                        </a:spcAft>
                      </a:pPr>
                      <a:r>
                        <a:rPr lang="en-US" sz="1200" b="1">
                          <a:solidFill>
                            <a:srgbClr val="000000"/>
                          </a:solidFill>
                          <a:latin typeface="Times New Roman"/>
                          <a:ea typeface="Times New Roman"/>
                          <a:cs typeface="Times New Roman"/>
                        </a:rPr>
                        <a:t>1000  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algn="ctr" fontAlgn="base">
                        <a:lnSpc>
                          <a:spcPct val="150000"/>
                        </a:lnSpc>
                        <a:spcAft>
                          <a:spcPts val="1000"/>
                        </a:spcAft>
                      </a:pPr>
                      <a:r>
                        <a:rPr lang="en-US" sz="1200" b="1" dirty="0" smtClean="0">
                          <a:solidFill>
                            <a:srgbClr val="000000"/>
                          </a:solidFill>
                          <a:latin typeface="Times New Roman"/>
                          <a:ea typeface="Times New Roman"/>
                          <a:cs typeface="Times New Roman"/>
                        </a:rPr>
                        <a:t>2000</a:t>
                      </a:r>
                      <a:endParaRPr lang="en-US" sz="1200" dirty="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770">
                <a:tc>
                  <a:txBody>
                    <a:bodyPr/>
                    <a:lstStyle/>
                    <a:p>
                      <a:pPr marL="409575" algn="ctr" fontAlgn="base">
                        <a:lnSpc>
                          <a:spcPct val="150000"/>
                        </a:lnSpc>
                        <a:spcAft>
                          <a:spcPts val="1000"/>
                        </a:spcAft>
                      </a:pPr>
                      <a:r>
                        <a:rPr lang="en-US" sz="1100" b="1">
                          <a:solidFill>
                            <a:srgbClr val="000000"/>
                          </a:solidFill>
                          <a:latin typeface="Times New Roman"/>
                          <a:ea typeface="Times New Roman"/>
                          <a:cs typeface="Times New Roman"/>
                        </a:rPr>
                        <a:t>Smoke detector  </a:t>
                      </a:r>
                      <a:endParaRPr lang="en-US" sz="1200">
                        <a:solidFill>
                          <a:srgbClr val="000000"/>
                        </a:solidFill>
                        <a:latin typeface="Times New Roman"/>
                        <a:ea typeface="Calibri"/>
                        <a:cs typeface="Arial"/>
                      </a:endParaRPr>
                    </a:p>
                    <a:p>
                      <a:pPr marL="257175" algn="ctr" fontAlgn="base">
                        <a:lnSpc>
                          <a:spcPct val="150000"/>
                        </a:lnSpc>
                        <a:spcAft>
                          <a:spcPts val="1000"/>
                        </a:spcAft>
                      </a:pPr>
                      <a:r>
                        <a:rPr lang="en-US" sz="1200" b="1">
                          <a:solidFill>
                            <a:srgbClr val="000000"/>
                          </a:solidFill>
                          <a:latin typeface="Times New Roman"/>
                          <a:ea typeface="Times New Roman"/>
                          <a:cs typeface="Times New Roman"/>
                        </a:rPr>
                        <a:t>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algn="ctr" fontAlgn="base">
                        <a:lnSpc>
                          <a:spcPct val="150000"/>
                        </a:lnSpc>
                        <a:spcAft>
                          <a:spcPts val="1000"/>
                        </a:spcAft>
                      </a:pPr>
                      <a:r>
                        <a:rPr lang="en-US" sz="1200" b="1" dirty="0" smtClean="0">
                          <a:solidFill>
                            <a:srgbClr val="000000"/>
                          </a:solidFill>
                          <a:latin typeface="Times New Roman"/>
                          <a:ea typeface="Times New Roman"/>
                          <a:cs typeface="Times New Roman"/>
                        </a:rPr>
                        <a:t>27</a:t>
                      </a:r>
                      <a:endParaRPr lang="en-US" sz="1200" dirty="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0" algn="ctr" fontAlgn="base">
                        <a:lnSpc>
                          <a:spcPct val="150000"/>
                        </a:lnSpc>
                        <a:spcAft>
                          <a:spcPts val="1000"/>
                        </a:spcAft>
                      </a:pPr>
                      <a:r>
                        <a:rPr lang="en-US" sz="1200" b="1">
                          <a:solidFill>
                            <a:srgbClr val="000000"/>
                          </a:solidFill>
                          <a:latin typeface="Times New Roman"/>
                          <a:ea typeface="Times New Roman"/>
                          <a:cs typeface="Times New Roman"/>
                        </a:rPr>
                        <a:t>65  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algn="ctr" fontAlgn="base">
                        <a:lnSpc>
                          <a:spcPct val="150000"/>
                        </a:lnSpc>
                        <a:spcAft>
                          <a:spcPts val="1000"/>
                        </a:spcAft>
                      </a:pPr>
                      <a:r>
                        <a:rPr lang="en-US" sz="1200" b="1">
                          <a:solidFill>
                            <a:srgbClr val="000000"/>
                          </a:solidFill>
                          <a:latin typeface="Times New Roman"/>
                          <a:ea typeface="Times New Roman"/>
                          <a:cs typeface="Times New Roman"/>
                        </a:rPr>
                        <a:t>11570  </a:t>
                      </a:r>
                      <a:endParaRPr lang="en-US" sz="1200">
                        <a:solidFill>
                          <a:srgbClr val="000000"/>
                        </a:solidFill>
                        <a:latin typeface="Times New Roman"/>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5080" marR="1581150" algn="ctr" fontAlgn="base">
                        <a:lnSpc>
                          <a:spcPct val="150000"/>
                        </a:lnSpc>
                        <a:spcAft>
                          <a:spcPts val="0"/>
                        </a:spcAft>
                      </a:pPr>
                      <a:endParaRPr lang="en-US" sz="1200">
                        <a:solidFill>
                          <a:srgbClr val="000000"/>
                        </a:solidFill>
                        <a:latin typeface="Times New Roman"/>
                        <a:ea typeface="Calibri"/>
                        <a:cs typeface="Arial"/>
                      </a:endParaRPr>
                    </a:p>
                    <a:p>
                      <a:pPr marL="485775" algn="ctr" fontAlgn="base">
                        <a:lnSpc>
                          <a:spcPct val="150000"/>
                        </a:lnSpc>
                        <a:spcAft>
                          <a:spcPts val="1000"/>
                        </a:spcAft>
                      </a:pPr>
                      <a:r>
                        <a:rPr lang="en-US" sz="1100" b="1">
                          <a:solidFill>
                            <a:srgbClr val="000000"/>
                          </a:solidFill>
                          <a:latin typeface="Times New Roman"/>
                          <a:ea typeface="Times New Roman"/>
                          <a:cs typeface="Times New Roman"/>
                        </a:rPr>
                        <a:t>Extinguisher  </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algn="ctr" fontAlgn="base">
                        <a:lnSpc>
                          <a:spcPct val="150000"/>
                        </a:lnSpc>
                        <a:spcAft>
                          <a:spcPts val="1000"/>
                        </a:spcAft>
                      </a:pPr>
                      <a:endParaRPr lang="en-US" sz="1200">
                        <a:solidFill>
                          <a:srgbClr val="000000"/>
                        </a:solidFill>
                        <a:latin typeface="Times New Roman"/>
                        <a:ea typeface="Calibri"/>
                        <a:cs typeface="Arial"/>
                      </a:endParaRPr>
                    </a:p>
                    <a:p>
                      <a:pPr marL="285750" algn="ctr" fontAlgn="base">
                        <a:lnSpc>
                          <a:spcPct val="150000"/>
                        </a:lnSpc>
                        <a:spcAft>
                          <a:spcPts val="1000"/>
                        </a:spcAft>
                      </a:pPr>
                      <a:r>
                        <a:rPr lang="en-US" sz="1200" b="1">
                          <a:solidFill>
                            <a:srgbClr val="000000"/>
                          </a:solidFill>
                          <a:latin typeface="Times New Roman"/>
                          <a:ea typeface="Times New Roman"/>
                          <a:cs typeface="Times New Roman"/>
                        </a:rPr>
                        <a:t>15    </a:t>
                      </a:r>
                      <a:endParaRPr lang="en-US" sz="120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algn="ctr" fontAlgn="base">
                        <a:lnSpc>
                          <a:spcPct val="150000"/>
                        </a:lnSpc>
                        <a:spcAft>
                          <a:spcPts val="1000"/>
                        </a:spcAft>
                      </a:pPr>
                      <a:endParaRPr lang="en-US" sz="1200" dirty="0">
                        <a:solidFill>
                          <a:srgbClr val="000000"/>
                        </a:solidFill>
                        <a:latin typeface="Times New Roman"/>
                        <a:ea typeface="Calibri"/>
                        <a:cs typeface="Arial"/>
                      </a:endParaRPr>
                    </a:p>
                    <a:p>
                      <a:pPr marL="285750" algn="ctr" fontAlgn="base">
                        <a:lnSpc>
                          <a:spcPct val="150000"/>
                        </a:lnSpc>
                        <a:spcAft>
                          <a:spcPts val="1000"/>
                        </a:spcAft>
                      </a:pPr>
                      <a:r>
                        <a:rPr lang="en-US" sz="1200" b="1" dirty="0">
                          <a:solidFill>
                            <a:srgbClr val="000000"/>
                          </a:solidFill>
                          <a:latin typeface="Times New Roman"/>
                          <a:ea typeface="Times New Roman"/>
                          <a:cs typeface="Times New Roman"/>
                        </a:rPr>
                        <a:t>250</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algn="ctr" fontAlgn="base">
                        <a:lnSpc>
                          <a:spcPct val="150000"/>
                        </a:lnSpc>
                        <a:spcAft>
                          <a:spcPts val="1000"/>
                        </a:spcAft>
                      </a:pPr>
                      <a:endParaRPr lang="en-US" sz="1200" dirty="0">
                        <a:solidFill>
                          <a:srgbClr val="000000"/>
                        </a:solidFill>
                        <a:latin typeface="Times New Roman"/>
                        <a:ea typeface="Calibri"/>
                        <a:cs typeface="Arial"/>
                      </a:endParaRPr>
                    </a:p>
                    <a:p>
                      <a:pPr marL="285750" algn="ctr" fontAlgn="base">
                        <a:lnSpc>
                          <a:spcPct val="150000"/>
                        </a:lnSpc>
                        <a:spcAft>
                          <a:spcPts val="1000"/>
                        </a:spcAft>
                      </a:pPr>
                      <a:r>
                        <a:rPr lang="en-US" sz="1200" b="1" dirty="0">
                          <a:solidFill>
                            <a:srgbClr val="000000"/>
                          </a:solidFill>
                          <a:latin typeface="Times New Roman"/>
                          <a:ea typeface="Times New Roman"/>
                          <a:cs typeface="Times New Roman"/>
                        </a:rPr>
                        <a:t>22500</a:t>
                      </a:r>
                      <a:endParaRPr lang="en-US" sz="120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2945" name="Rectangle 1"/>
          <p:cNvSpPr>
            <a:spLocks noChangeArrowheads="1"/>
          </p:cNvSpPr>
          <p:nvPr/>
        </p:nvSpPr>
        <p:spPr bwMode="auto">
          <a:xfrm>
            <a:off x="-63" y="5000636"/>
            <a:ext cx="4997137"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The total cost of the project is 2,453,380 Nis.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lang="en-US" sz="2000" b="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  352 JD/m²</a:t>
            </a:r>
            <a:endParaRPr kumimoji="0" lang="en-US" sz="20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643050"/>
          </a:xfrm>
        </p:spPr>
        <p:txBody>
          <a:bodyPr>
            <a:normAutofit fontScale="90000"/>
          </a:bodyPr>
          <a:lstStyle/>
          <a:p>
            <a:pPr>
              <a:lnSpc>
                <a:spcPct val="150000"/>
              </a:lnSpc>
            </a:pPr>
            <a:r>
              <a:rPr lang="en-US"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Architectural Design</a:t>
            </a:r>
            <a:r>
              <a:rPr lang="en-US" dirty="0" smtClean="0">
                <a:solidFill>
                  <a:schemeClr val="tx2">
                    <a:lumMod val="75000"/>
                  </a:schemeClr>
                </a:solidFill>
                <a:latin typeface="Times New Roman" panose="02020603050405020304" pitchFamily="18" charset="0"/>
                <a:cs typeface="Times New Roman" panose="02020603050405020304" pitchFamily="18" charset="0"/>
              </a:rPr>
              <a:t/>
            </a:r>
            <a:br>
              <a:rPr lang="en-US" dirty="0" smtClean="0">
                <a:solidFill>
                  <a:schemeClr val="tx2">
                    <a:lumMod val="75000"/>
                  </a:schemeClr>
                </a:solidFill>
                <a:latin typeface="Times New Roman" panose="02020603050405020304" pitchFamily="18" charset="0"/>
                <a:cs typeface="Times New Roman" panose="02020603050405020304" pitchFamily="18" charset="0"/>
              </a:rPr>
            </a:br>
            <a:r>
              <a:rPr lang="en-US" sz="27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Ground Floor Plan</a:t>
            </a:r>
            <a:endParaRPr lang="ar-SA" sz="2700" b="1" dirty="0">
              <a:solidFill>
                <a:schemeClr val="tx2">
                  <a:lumMod val="75000"/>
                </a:schemeClr>
              </a:solidFill>
              <a:effectLst>
                <a:outerShdw blurRad="38100" dist="38100" dir="2700000" algn="tl">
                  <a:srgbClr val="000000">
                    <a:alpha val="43137"/>
                  </a:srgbClr>
                </a:outerShdw>
              </a:effectLst>
              <a:latin typeface="Aharoni" pitchFamily="2" charset="-79"/>
              <a:cs typeface="Times New Roman" panose="02020603050405020304" pitchFamily="18" charset="0"/>
            </a:endParaRPr>
          </a:p>
        </p:txBody>
      </p:sp>
      <p:pic>
        <p:nvPicPr>
          <p:cNvPr id="2050" name="Picture 2" descr="C:\Users\stc\Desktop\villa\مجلد جديد ‫(2)‬\prezentation\gf.png"/>
          <p:cNvPicPr>
            <a:picLocks noGrp="1" noChangeAspect="1" noChangeArrowheads="1"/>
          </p:cNvPicPr>
          <p:nvPr>
            <p:ph idx="1"/>
          </p:nvPr>
        </p:nvPicPr>
        <p:blipFill>
          <a:blip r:embed="rId2"/>
          <a:stretch>
            <a:fillRect/>
          </a:stretch>
        </p:blipFill>
        <p:spPr bwMode="auto">
          <a:xfrm>
            <a:off x="285720" y="1714488"/>
            <a:ext cx="7829576" cy="4460317"/>
          </a:xfrm>
          <a:prstGeom prst="rect">
            <a:avLst/>
          </a:prstGeom>
          <a:noFill/>
        </p:spPr>
      </p:pic>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pic>
        <p:nvPicPr>
          <p:cNvPr id="84994" name="Picture 2" descr="C:\Users\zaidan\Desktop\images.png"/>
          <p:cNvPicPr>
            <a:picLocks noChangeAspect="1" noChangeArrowheads="1"/>
          </p:cNvPicPr>
          <p:nvPr/>
        </p:nvPicPr>
        <p:blipFill>
          <a:blip r:embed="rId2"/>
          <a:srcRect/>
          <a:stretch>
            <a:fillRect/>
          </a:stretch>
        </p:blipFill>
        <p:spPr bwMode="auto">
          <a:xfrm>
            <a:off x="1357290" y="1214422"/>
            <a:ext cx="5857916" cy="4157683"/>
          </a:xfrm>
          <a:prstGeom prst="rect">
            <a:avLst/>
          </a:prstGeom>
          <a:noFill/>
        </p:spPr>
      </p:pic>
      <p:sp>
        <p:nvSpPr>
          <p:cNvPr id="7" name="Rectangle 6"/>
          <p:cNvSpPr/>
          <p:nvPr/>
        </p:nvSpPr>
        <p:spPr>
          <a:xfrm>
            <a:off x="1214414" y="857232"/>
            <a:ext cx="714380" cy="785818"/>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ln>
                <a:solidFill>
                  <a:schemeClr val="bg1">
                    <a:lumMod val="95000"/>
                  </a:schemeClr>
                </a:solidFill>
              </a:ln>
              <a:solidFill>
                <a:schemeClr val="bg1"/>
              </a:solidFill>
            </a:endParaRPr>
          </a:p>
        </p:txBody>
      </p:sp>
      <p:sp>
        <p:nvSpPr>
          <p:cNvPr id="8" name="Rectangle 7"/>
          <p:cNvSpPr/>
          <p:nvPr/>
        </p:nvSpPr>
        <p:spPr>
          <a:xfrm>
            <a:off x="1142976" y="4214818"/>
            <a:ext cx="642942" cy="1571636"/>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ln w="18415" cmpd="sng">
                <a:solidFill>
                  <a:schemeClr val="bg1">
                    <a:lumMod val="50000"/>
                  </a:schemeClr>
                </a:solidFill>
                <a:prstDash val="solid"/>
              </a:ln>
              <a:solidFill>
                <a:schemeClr val="bg1"/>
              </a:solidFill>
              <a:effectLst>
                <a:outerShdw blurRad="63500" dir="3600000" algn="tl" rotWithShape="0">
                  <a:srgbClr val="000000">
                    <a:alpha val="70000"/>
                  </a:srgbClr>
                </a:outerShdw>
              </a:effectLst>
            </a:endParaRPr>
          </a:p>
        </p:txBody>
      </p:sp>
      <p:sp>
        <p:nvSpPr>
          <p:cNvPr id="9" name="Rectangle 8"/>
          <p:cNvSpPr/>
          <p:nvPr/>
        </p:nvSpPr>
        <p:spPr>
          <a:xfrm>
            <a:off x="1571604" y="1214422"/>
            <a:ext cx="714380" cy="785818"/>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ln>
                <a:solidFill>
                  <a:schemeClr val="bg1">
                    <a:lumMod val="95000"/>
                  </a:schemeClr>
                </a:solidFill>
              </a:ln>
              <a:solidFill>
                <a:schemeClr val="bg1"/>
              </a:solidFill>
            </a:endParaRPr>
          </a:p>
        </p:txBody>
      </p:sp>
      <p:sp>
        <p:nvSpPr>
          <p:cNvPr id="10" name="Rectangle 9"/>
          <p:cNvSpPr/>
          <p:nvPr/>
        </p:nvSpPr>
        <p:spPr>
          <a:xfrm>
            <a:off x="1500166" y="4929198"/>
            <a:ext cx="714380" cy="785818"/>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ln>
                <a:solidFill>
                  <a:schemeClr val="bg1">
                    <a:lumMod val="95000"/>
                  </a:schemeClr>
                </a:solidFill>
              </a:ln>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14290"/>
            <a:ext cx="8229600" cy="1143000"/>
          </a:xfrm>
        </p:spPr>
        <p:txBody>
          <a:bodyPr>
            <a:normAutofit fontScale="90000"/>
          </a:bodyPr>
          <a:lstStyle/>
          <a:p>
            <a:pPr>
              <a:lnSpc>
                <a:spcPct val="150000"/>
              </a:lnSpc>
            </a:pPr>
            <a:r>
              <a:rPr lang="en-US"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Architectural Design</a:t>
            </a:r>
            <a:br>
              <a:rPr lang="en-US"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1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First Floor Plan</a:t>
            </a:r>
            <a:endParaRPr lang="ar-SA" sz="3100" b="1" dirty="0">
              <a:solidFill>
                <a:schemeClr val="tx2">
                  <a:lumMod val="75000"/>
                </a:schemeClr>
              </a:solidFill>
              <a:effectLst>
                <a:outerShdw blurRad="38100" dist="38100" dir="2700000" algn="tl">
                  <a:srgbClr val="000000">
                    <a:alpha val="43137"/>
                  </a:srgbClr>
                </a:outerShdw>
              </a:effectLst>
              <a:latin typeface="Aharoni" pitchFamily="2" charset="-79"/>
            </a:endParaRPr>
          </a:p>
        </p:txBody>
      </p:sp>
      <p:sp>
        <p:nvSpPr>
          <p:cNvPr id="5" name="عنصر نائب للمحتوى 4"/>
          <p:cNvSpPr>
            <a:spLocks noGrp="1"/>
          </p:cNvSpPr>
          <p:nvPr>
            <p:ph idx="1"/>
          </p:nvPr>
        </p:nvSpPr>
        <p:spPr>
          <a:xfrm>
            <a:off x="0" y="1600200"/>
            <a:ext cx="9144000" cy="5257800"/>
          </a:xfrm>
        </p:spPr>
        <p:txBody>
          <a:bodyPr/>
          <a:lstStyle/>
          <a:p>
            <a:endParaRPr lang="ar-SA" dirty="0"/>
          </a:p>
        </p:txBody>
      </p:sp>
      <p:pic>
        <p:nvPicPr>
          <p:cNvPr id="3074" name="Picture 2" descr="C:\Users\stc\Desktop\villa\مجلد جديد ‫(2)‬\prezentation\ff.png"/>
          <p:cNvPicPr>
            <a:picLocks noChangeAspect="1" noChangeArrowheads="1"/>
          </p:cNvPicPr>
          <p:nvPr/>
        </p:nvPicPr>
        <p:blipFill>
          <a:blip r:embed="rId2"/>
          <a:srcRect/>
          <a:stretch>
            <a:fillRect/>
          </a:stretch>
        </p:blipFill>
        <p:spPr bwMode="auto">
          <a:xfrm>
            <a:off x="142844" y="1500174"/>
            <a:ext cx="8143899" cy="5143512"/>
          </a:xfrm>
          <a:prstGeom prst="rect">
            <a:avLst/>
          </a:prstGeom>
          <a:noFill/>
        </p:spPr>
      </p:pic>
      <p:sp>
        <p:nvSpPr>
          <p:cNvPr id="6" name="Rectangle 5"/>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9" y="0"/>
            <a:ext cx="8229600" cy="1143000"/>
          </a:xfrm>
        </p:spPr>
        <p:txBody>
          <a:bodyPr>
            <a:normAutofit fontScale="90000"/>
          </a:bodyPr>
          <a:lstStyle/>
          <a:p>
            <a:pPr>
              <a:lnSpc>
                <a:spcPct val="150000"/>
              </a:lnSpc>
            </a:pPr>
            <a:r>
              <a:rPr lang="en-US"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Architectural Design</a:t>
            </a:r>
            <a:br>
              <a:rPr lang="en-US"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100" b="1" dirty="0" smtClean="0">
                <a:solidFill>
                  <a:schemeClr val="tx2">
                    <a:lumMod val="75000"/>
                  </a:schemeClr>
                </a:solidFill>
                <a:effectLst>
                  <a:outerShdw blurRad="38100" dist="38100" dir="2700000" algn="tl">
                    <a:srgbClr val="000000">
                      <a:alpha val="43137"/>
                    </a:srgbClr>
                  </a:outerShdw>
                </a:effectLst>
                <a:latin typeface="Aharoni" pitchFamily="2" charset="-79"/>
                <a:cs typeface="Aharoni" pitchFamily="2" charset="-79"/>
              </a:rPr>
              <a:t>Elevations</a:t>
            </a:r>
            <a:endParaRPr lang="ar-SA" sz="3100" dirty="0">
              <a:solidFill>
                <a:schemeClr val="tx2">
                  <a:lumMod val="75000"/>
                </a:schemeClr>
              </a:solidFill>
              <a:latin typeface="Aharoni" pitchFamily="2" charset="-79"/>
            </a:endParaRPr>
          </a:p>
        </p:txBody>
      </p:sp>
      <p:pic>
        <p:nvPicPr>
          <p:cNvPr id="13" name="عنصر نائب للمحتوى 12" descr="nn.png"/>
          <p:cNvPicPr>
            <a:picLocks noGrp="1" noChangeAspect="1"/>
          </p:cNvPicPr>
          <p:nvPr>
            <p:ph sz="half" idx="1"/>
          </p:nvPr>
        </p:nvPicPr>
        <p:blipFill>
          <a:blip r:embed="rId2"/>
          <a:stretch>
            <a:fillRect/>
          </a:stretch>
        </p:blipFill>
        <p:spPr>
          <a:xfrm>
            <a:off x="0" y="1433875"/>
            <a:ext cx="8286776" cy="2632939"/>
          </a:xfrm>
        </p:spPr>
      </p:pic>
      <p:pic>
        <p:nvPicPr>
          <p:cNvPr id="11" name="عنصر نائب للمحتوى 10" descr="s.png"/>
          <p:cNvPicPr>
            <a:picLocks noGrp="1" noChangeAspect="1"/>
          </p:cNvPicPr>
          <p:nvPr>
            <p:ph sz="half" idx="2"/>
          </p:nvPr>
        </p:nvPicPr>
        <p:blipFill>
          <a:blip r:embed="rId3"/>
          <a:stretch>
            <a:fillRect/>
          </a:stretch>
        </p:blipFill>
        <p:spPr>
          <a:xfrm>
            <a:off x="0" y="4000504"/>
            <a:ext cx="8286776" cy="2857496"/>
          </a:xfrm>
        </p:spPr>
      </p:pic>
      <p:sp>
        <p:nvSpPr>
          <p:cNvPr id="5" name="Rectangle 4"/>
          <p:cNvSpPr/>
          <p:nvPr/>
        </p:nvSpPr>
        <p:spPr>
          <a:xfrm>
            <a:off x="8286776" y="0"/>
            <a:ext cx="857224" cy="6858000"/>
          </a:xfrm>
          <a:prstGeom prst="rect">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2">
                  <a:lumMod val="20000"/>
                  <a:lumOff val="8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1994</TotalTime>
  <Words>1452</Words>
  <Application>Microsoft Office PowerPoint</Application>
  <PresentationFormat>On-screen Show (4:3)</PresentationFormat>
  <Paragraphs>588</Paragraphs>
  <Slides>70</Slides>
  <Notes>0</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Office Theme</vt:lpstr>
      <vt:lpstr>Slide 1</vt:lpstr>
      <vt:lpstr>  Introduction</vt:lpstr>
      <vt:lpstr>overview</vt:lpstr>
      <vt:lpstr>    Architectural Design</vt:lpstr>
      <vt:lpstr>  Architectural Design</vt:lpstr>
      <vt:lpstr>  Architectural Design    Site Plan</vt:lpstr>
      <vt:lpstr>   Architectural Design Ground Floor Plan</vt:lpstr>
      <vt:lpstr>   Architectural Design First Floor Plan</vt:lpstr>
      <vt:lpstr>   Architectural Design Elevations</vt:lpstr>
      <vt:lpstr>   Architectural Design Elevations</vt:lpstr>
      <vt:lpstr>   Architectural Design Sections</vt:lpstr>
      <vt:lpstr>   Architectural Design   3D shots</vt:lpstr>
      <vt:lpstr>   Architectural Design   3D shots</vt:lpstr>
      <vt:lpstr>   Architectural Design   3D shots</vt:lpstr>
      <vt:lpstr>   Architectural Design   3D shots</vt:lpstr>
      <vt:lpstr>   Environmental Design</vt:lpstr>
      <vt:lpstr>   Environmental Aspect</vt:lpstr>
      <vt:lpstr>   Environmental Design</vt:lpstr>
      <vt:lpstr>   Environmental Design</vt:lpstr>
      <vt:lpstr>   Environmental Aspect</vt:lpstr>
      <vt:lpstr>   Environmental Aspect</vt:lpstr>
      <vt:lpstr>   Environmental Aspect</vt:lpstr>
      <vt:lpstr>   Environmental Aspect</vt:lpstr>
      <vt:lpstr>   Environmental Aspect</vt:lpstr>
      <vt:lpstr>   Environmental Aspect</vt:lpstr>
      <vt:lpstr>   Environmental Aspect</vt:lpstr>
      <vt:lpstr>   Environmental Aspect</vt:lpstr>
      <vt:lpstr>   Environmental Aspect</vt:lpstr>
      <vt:lpstr>   Environmental Aspect</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Water supply Water supply system ground floor</vt:lpstr>
      <vt:lpstr>Water supply system first floor</vt:lpstr>
      <vt:lpstr>Drainage system design</vt:lpstr>
      <vt:lpstr>Slide 51</vt:lpstr>
      <vt:lpstr>drainage system ground floor</vt:lpstr>
      <vt:lpstr>drainage system first floor</vt:lpstr>
      <vt:lpstr>Black water network</vt:lpstr>
      <vt:lpstr>Gray water network</vt:lpstr>
      <vt:lpstr>Slide 56</vt:lpstr>
      <vt:lpstr>HVAC system </vt:lpstr>
      <vt:lpstr>Slide 58</vt:lpstr>
      <vt:lpstr>Slide 59</vt:lpstr>
      <vt:lpstr>Slide 60</vt:lpstr>
      <vt:lpstr>Slide 61</vt:lpstr>
      <vt:lpstr>Slide 62</vt:lpstr>
      <vt:lpstr>Slide 63</vt:lpstr>
      <vt:lpstr>Slide 64</vt:lpstr>
      <vt:lpstr> cost estimation </vt:lpstr>
      <vt:lpstr> cost estimation </vt:lpstr>
      <vt:lpstr> cost estimation </vt:lpstr>
      <vt:lpstr> cost estimation </vt:lpstr>
      <vt:lpstr> cost estimation </vt:lpstr>
      <vt:lpstr>Slide 70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stc</dc:creator>
  <cp:lastModifiedBy>zaidan</cp:lastModifiedBy>
  <cp:revision>114</cp:revision>
  <dcterms:created xsi:type="dcterms:W3CDTF">2015-12-08T19:15:49Z</dcterms:created>
  <dcterms:modified xsi:type="dcterms:W3CDTF">2015-12-20T06:22:12Z</dcterms:modified>
</cp:coreProperties>
</file>