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97" r:id="rId3"/>
    <p:sldId id="309" r:id="rId4"/>
    <p:sldId id="311" r:id="rId5"/>
    <p:sldId id="298" r:id="rId6"/>
    <p:sldId id="295" r:id="rId7"/>
    <p:sldId id="299" r:id="rId8"/>
    <p:sldId id="300" r:id="rId9"/>
    <p:sldId id="301" r:id="rId10"/>
    <p:sldId id="302" r:id="rId11"/>
    <p:sldId id="303" r:id="rId12"/>
    <p:sldId id="304" r:id="rId13"/>
    <p:sldId id="306" r:id="rId14"/>
    <p:sldId id="307" r:id="rId15"/>
    <p:sldId id="305" r:id="rId16"/>
    <p:sldId id="285" r:id="rId17"/>
    <p:sldId id="313" r:id="rId18"/>
    <p:sldId id="314" r:id="rId19"/>
    <p:sldId id="315" r:id="rId20"/>
    <p:sldId id="316" r:id="rId21"/>
    <p:sldId id="312" r:id="rId22"/>
    <p:sldId id="294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Segoe UI" panose="020B0502040204020203" pitchFamily="34" charset="0"/>
        <a:ea typeface="Microsoft YaHei Light" panose="020B0502040204020203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Segoe UI" panose="020B0502040204020203" pitchFamily="34" charset="0"/>
        <a:ea typeface="Microsoft YaHei Light" panose="020B0502040204020203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Segoe UI" panose="020B0502040204020203" pitchFamily="34" charset="0"/>
        <a:ea typeface="Microsoft YaHei Light" panose="020B0502040204020203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Segoe UI" panose="020B0502040204020203" pitchFamily="34" charset="0"/>
        <a:ea typeface="Microsoft YaHei Light" panose="020B0502040204020203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Segoe UI" panose="020B0502040204020203" pitchFamily="34" charset="0"/>
        <a:ea typeface="Microsoft YaHei Light" panose="020B0502040204020203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Segoe UI" panose="020B0502040204020203" pitchFamily="34" charset="0"/>
        <a:ea typeface="Microsoft YaHei Light" panose="020B0502040204020203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Segoe UI" panose="020B0502040204020203" pitchFamily="34" charset="0"/>
        <a:ea typeface="Microsoft YaHei Light" panose="020B0502040204020203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Segoe UI" panose="020B0502040204020203" pitchFamily="34" charset="0"/>
        <a:ea typeface="Microsoft YaHei Light" panose="020B0502040204020203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Segoe UI" panose="020B0502040204020203" pitchFamily="34" charset="0"/>
        <a:ea typeface="Microsoft YaHei Light" panose="020B0502040204020203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4046"/>
    <a:srgbClr val="F2F2F2"/>
    <a:srgbClr val="689775"/>
    <a:srgbClr val="426359"/>
    <a:srgbClr val="A9A0BA"/>
    <a:srgbClr val="8FCB90"/>
    <a:srgbClr val="82B987"/>
    <a:srgbClr val="9CDC9A"/>
    <a:srgbClr val="5C856B"/>
    <a:srgbClr val="75A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62" y="67"/>
      </p:cViewPr>
      <p:guideLst>
        <p:guide orient="horz" pos="217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66" d="100"/>
        <a:sy n="66" d="100"/>
      </p:scale>
      <p:origin x="0" y="-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ma Ghanim" userId="fc609b2676d7d154" providerId="LiveId" clId="{B4679F37-EFCF-407C-A6B4-58AA431BD7E5}"/>
    <pc:docChg chg="modSld">
      <pc:chgData name="Salma Ghanim" userId="fc609b2676d7d154" providerId="LiveId" clId="{B4679F37-EFCF-407C-A6B4-58AA431BD7E5}" dt="2024-02-07T05:40:14.051" v="13" actId="1076"/>
      <pc:docMkLst>
        <pc:docMk/>
      </pc:docMkLst>
      <pc:sldChg chg="addSp modSp mod modAnim">
        <pc:chgData name="Salma Ghanim" userId="fc609b2676d7d154" providerId="LiveId" clId="{B4679F37-EFCF-407C-A6B4-58AA431BD7E5}" dt="2024-02-07T05:40:14.051" v="13" actId="1076"/>
        <pc:sldMkLst>
          <pc:docMk/>
          <pc:sldMk cId="3753864357" sldId="285"/>
        </pc:sldMkLst>
        <pc:spChg chg="add mod">
          <ac:chgData name="Salma Ghanim" userId="fc609b2676d7d154" providerId="LiveId" clId="{B4679F37-EFCF-407C-A6B4-58AA431BD7E5}" dt="2024-02-07T05:40:14.051" v="13" actId="1076"/>
          <ac:spMkLst>
            <pc:docMk/>
            <pc:sldMk cId="3753864357" sldId="285"/>
            <ac:spMk id="2" creationId="{5CDB16E0-18CD-CC8A-5D44-17AA4DBC6D6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C951F9B-BA9D-4BAC-9583-6DF64A764C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Arial" panose="020B0604020202020204" pitchFamily="34" charset="0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Arial" panose="020B0604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2024/2/7</a:t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trike="noStrike" noProof="0">
                <a:ln>
                  <a:noFill/>
                </a:ln>
                <a:effectLst/>
                <a:uLnTx/>
                <a:uFillTx/>
                <a:sym typeface="+mn-ea"/>
              </a:rPr>
              <a:t>Click to edit Master text style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trike="noStrike" noProof="0">
                <a:ln>
                  <a:noFill/>
                </a:ln>
                <a:effectLst/>
                <a:uLnTx/>
                <a:uFillTx/>
                <a:sym typeface="+mn-ea"/>
              </a:rPr>
              <a:t>Second level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trike="noStrike" noProof="0">
                <a:ln>
                  <a:noFill/>
                </a:ln>
                <a:effectLst/>
                <a:uLnTx/>
                <a:uFillTx/>
                <a:sym typeface="+mn-ea"/>
              </a:rPr>
              <a:t>Third level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trike="noStrike" noProof="0">
                <a:ln>
                  <a:noFill/>
                </a:ln>
                <a:effectLst/>
                <a:uLnTx/>
                <a:uFillTx/>
                <a:sym typeface="+mn-ea"/>
              </a:rPr>
              <a:t>Fourth level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trike="noStrike" noProof="0">
                <a:ln>
                  <a:noFill/>
                </a:ln>
                <a:effectLst/>
                <a:uLnTx/>
                <a:uFillTx/>
                <a:sym typeface="+mn-ea"/>
              </a:rPr>
              <a:t>Fifth level</a:t>
            </a:r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Arial" panose="020B0604020202020204" pitchFamily="34" charset="0"/>
        <a:cs typeface="+mn-cs"/>
        <a:sym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Arial" panose="020B0604020202020204" pitchFamily="34" charset="0"/>
        <a:cs typeface="+mn-cs"/>
        <a:sym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Arial" panose="020B0604020202020204" pitchFamily="34" charset="0"/>
        <a:cs typeface="+mn-cs"/>
        <a:sym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Arial" panose="020B0604020202020204" pitchFamily="34" charset="0"/>
        <a:cs typeface="+mn-cs"/>
        <a:sym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Arial" panose="020B0604020202020204" pitchFamily="34" charset="0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081463"/>
            <a:ext cx="121920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0"/>
            <a:ext cx="12192000" cy="4838700"/>
          </a:xfrm>
          <a:prstGeom prst="rect">
            <a:avLst/>
          </a:prstGeom>
          <a:solidFill>
            <a:srgbClr val="488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spc="1000" baseline="0">
                <a:solidFill>
                  <a:schemeClr val="bg1"/>
                </a:solidFill>
              </a:defRPr>
            </a:lvl1pPr>
          </a:lstStyle>
          <a:p>
            <a:pPr fontAlgn="auto"/>
            <a:r>
              <a:rPr lang="zh-CN" altLang="en-US" strike="noStrike" noProof="1"/>
              <a:t>Click to edit Master title style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spc="1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Click to edit Master title style</a:t>
            </a:r>
          </a:p>
        </p:txBody>
      </p:sp>
      <p:sp>
        <p:nvSpPr>
          <p:cNvPr id="11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1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2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417F312-AE95-46C5-991C-3338A804F0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97200" y="2062163"/>
            <a:ext cx="9194800" cy="31448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062163"/>
            <a:ext cx="3378200" cy="3144838"/>
          </a:xfrm>
          <a:prstGeom prst="rect">
            <a:avLst/>
          </a:prstGeom>
          <a:solidFill>
            <a:srgbClr val="488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84600" y="1036638"/>
            <a:ext cx="7570788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/>
              <a:t>Click to edit Master title style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3784600" y="3916363"/>
            <a:ext cx="757078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Click to edit Master title style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417F312-AE95-46C5-991C-3338A804F0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417F312-AE95-46C5-991C-3338A804F0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Click to edit Master title style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Click to edit Master text style</a:t>
            </a:r>
          </a:p>
          <a:p>
            <a:pPr lvl="1" indent="-228600"/>
            <a:r>
              <a:rPr lang="zh-CN" altLang="en-US" dirty="0"/>
              <a:t>Second level</a:t>
            </a:r>
          </a:p>
          <a:p>
            <a:pPr lvl="2" indent="-228600"/>
            <a:r>
              <a:rPr lang="zh-CN" altLang="en-US" dirty="0"/>
              <a:t>Third level</a:t>
            </a:r>
          </a:p>
          <a:p>
            <a:pPr lvl="3" indent="-228600"/>
            <a:r>
              <a:rPr lang="zh-CN" altLang="en-US" dirty="0"/>
              <a:t>Fourth level</a:t>
            </a:r>
          </a:p>
          <a:p>
            <a:pPr lvl="4" indent="-228600"/>
            <a:r>
              <a:rPr lang="zh-CN" altLang="en-US" dirty="0"/>
              <a:t>Fifth level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 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417F312-AE95-46C5-991C-3338A804F0A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Arial" panose="020B0604020202020204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738630" y="2836726"/>
            <a:ext cx="87147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ar-SA" sz="2800" b="1" i="0" u="none" strike="noStrike" kern="1200" cap="none" spc="0" normalizeH="0" baseline="0" noProof="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haroni"/>
                <a:ea typeface="+mn-ea"/>
                <a:cs typeface="Aharoni"/>
              </a:rPr>
              <a:t>Measuring the Matches Between University Courses: Ontological Comparison Based Approach</a:t>
            </a:r>
            <a:endParaRPr kumimoji="0" lang="en-US" sz="2800" b="1" i="0" u="none" strike="noStrike" kern="1200" cap="none" spc="0" normalizeH="0" baseline="0" noProof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haroni"/>
              <a:ea typeface="+mn-ea"/>
              <a:cs typeface="Aharoni"/>
            </a:endParaRPr>
          </a:p>
        </p:txBody>
      </p:sp>
      <p:sp>
        <p:nvSpPr>
          <p:cNvPr id="11" name="矩形 27"/>
          <p:cNvSpPr/>
          <p:nvPr/>
        </p:nvSpPr>
        <p:spPr>
          <a:xfrm>
            <a:off x="1189355" y="5328285"/>
            <a:ext cx="35318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Avenir LT Std 55 Roman" panose="020B0503020203020204" charset="0"/>
                <a:ea typeface="+mn-ea"/>
                <a:cs typeface="Avenir LT Std 55 Roman" panose="020B0503020203020204" charset="0"/>
                <a:sym typeface="+mn-ea"/>
              </a:rPr>
              <a:t>By: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venir LT Std 55 Roman" panose="020B0503020203020204" charset="0"/>
                <a:ea typeface="+mn-ea"/>
                <a:cs typeface="Avenir LT Std 55 Roman" panose="020B0503020203020204" charset="0"/>
                <a:sym typeface="+mn-ea"/>
              </a:rPr>
              <a:t>Salma Saad Ibrahim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Avenir LT Std 55 Roman" panose="020B0503020203020204" charset="0"/>
                <a:ea typeface="+mn-ea"/>
                <a:cs typeface="Avenir LT Std 55 Roman" panose="020B0503020203020204" charset="0"/>
                <a:sym typeface="+mn-ea"/>
              </a:rPr>
              <a:t>Shahad Basel Hamdan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venir LT Std 55 Roman" panose="020B0503020203020204" charset="0"/>
              <a:ea typeface="+mn-ea"/>
              <a:cs typeface="Avenir LT Std 55 Roman" panose="020B0503020203020204" charset="0"/>
              <a:sym typeface="+mn-ea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37A9A5D7-D31F-BF2D-C71E-62E6F7743193}"/>
              </a:ext>
            </a:extLst>
          </p:cNvPr>
          <p:cNvSpPr txBox="1">
            <a:spLocks/>
          </p:cNvSpPr>
          <p:nvPr/>
        </p:nvSpPr>
        <p:spPr>
          <a:xfrm>
            <a:off x="363984" y="452763"/>
            <a:ext cx="4400080" cy="878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An-Najah National University</a:t>
            </a:r>
            <a:br>
              <a:rPr kumimoji="0" lang="en-US" altLang="en-US" sz="18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18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Faculty of Engineering</a:t>
            </a:r>
            <a:br>
              <a:rPr kumimoji="0" lang="en-US" altLang="en-US" sz="18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en-US" altLang="en-US" sz="1800" b="1" i="0" u="none" strike="noStrike" kern="1200" cap="none" spc="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Computer Science Department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Image result for ‫جامعة النجاح الوطنية‬‎">
            <a:extLst>
              <a:ext uri="{FF2B5EF4-FFF2-40B4-BE49-F238E27FC236}">
                <a16:creationId xmlns:a16="http://schemas.microsoft.com/office/drawing/2014/main" id="{C19BB7DB-FBEF-E7F1-9F25-2411883C4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916" y="149177"/>
            <a:ext cx="1512168" cy="14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4C513F-A66A-38D0-CB9E-F1F94E8F2FC6}"/>
              </a:ext>
            </a:extLst>
          </p:cNvPr>
          <p:cNvSpPr txBox="1"/>
          <p:nvPr/>
        </p:nvSpPr>
        <p:spPr>
          <a:xfrm>
            <a:off x="7019567" y="569042"/>
            <a:ext cx="48972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SA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جامعة النجاح الوطنية </a:t>
            </a:r>
          </a:p>
          <a:p>
            <a:pPr algn="ctr"/>
            <a:r>
              <a:rPr lang="ar-SA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كلية الهندسة وتكنولوجيا المعلومات </a:t>
            </a:r>
            <a:endParaRPr lang="en-US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27">
            <a:extLst>
              <a:ext uri="{FF2B5EF4-FFF2-40B4-BE49-F238E27FC236}">
                <a16:creationId xmlns:a16="http://schemas.microsoft.com/office/drawing/2014/main" id="{EF73F637-DB9F-F13B-088C-13FD372F5171}"/>
              </a:ext>
            </a:extLst>
          </p:cNvPr>
          <p:cNvSpPr/>
          <p:nvPr/>
        </p:nvSpPr>
        <p:spPr>
          <a:xfrm>
            <a:off x="7875718" y="5482173"/>
            <a:ext cx="35318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Avenir LT Std 55 Roman" panose="020B0503020203020204" charset="0"/>
                <a:ea typeface="+mn-ea"/>
                <a:cs typeface="Avenir LT Std 55 Roman" panose="020B0503020203020204" charset="0"/>
                <a:sym typeface="+mn-ea"/>
              </a:rPr>
              <a:t>Supervisor: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venir LT Std 55 Roman" panose="020B0503020203020204" charset="0"/>
                <a:ea typeface="+mn-ea"/>
                <a:cs typeface="Avenir LT Std 55 Roman" panose="020B0503020203020204" charset="0"/>
                <a:sym typeface="+mn-ea"/>
              </a:rPr>
              <a:t>Dr. Amjad Hawash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0F60DB-E4A4-AD60-C758-1CF8B6937A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1230"/>
            <a:ext cx="12192000" cy="5384153"/>
          </a:xfrm>
          <a:prstGeom prst="rect">
            <a:avLst/>
          </a:prstGeom>
        </p:spPr>
      </p:pic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B8616326-A00A-3717-6420-DD94480D3DE4}"/>
              </a:ext>
            </a:extLst>
          </p:cNvPr>
          <p:cNvSpPr/>
          <p:nvPr/>
        </p:nvSpPr>
        <p:spPr>
          <a:xfrm>
            <a:off x="2613359" y="107539"/>
            <a:ext cx="6299660" cy="905256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130F1470-A1E9-617B-2C06-9671B69BC54C}"/>
              </a:ext>
            </a:extLst>
          </p:cNvPr>
          <p:cNvSpPr/>
          <p:nvPr/>
        </p:nvSpPr>
        <p:spPr>
          <a:xfrm>
            <a:off x="2752726" y="241937"/>
            <a:ext cx="6015988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 Stop Words Removal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C10D36-9C50-1F28-697F-0F8E05EAFBFA}"/>
              </a:ext>
            </a:extLst>
          </p:cNvPr>
          <p:cNvSpPr/>
          <p:nvPr/>
        </p:nvSpPr>
        <p:spPr>
          <a:xfrm>
            <a:off x="4380112" y="6545337"/>
            <a:ext cx="3431775" cy="2460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84046"/>
                </a:solidFill>
              </a:rPr>
              <a:t>Fig. 5. Stop Words Removal</a:t>
            </a:r>
          </a:p>
        </p:txBody>
      </p:sp>
    </p:spTree>
    <p:extLst>
      <p:ext uri="{BB962C8B-B14F-4D97-AF65-F5344CB8AC3E}">
        <p14:creationId xmlns:p14="http://schemas.microsoft.com/office/powerpoint/2010/main" val="411942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594B52-A185-CD89-CDCA-C186E7D019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35" y="603304"/>
            <a:ext cx="7419974" cy="5911404"/>
          </a:xfrm>
          <a:prstGeom prst="rect">
            <a:avLst/>
          </a:prstGeom>
        </p:spPr>
      </p:pic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9AB914FA-C374-3AF6-4998-00E66ECDB9B5}"/>
              </a:ext>
            </a:extLst>
          </p:cNvPr>
          <p:cNvSpPr/>
          <p:nvPr/>
        </p:nvSpPr>
        <p:spPr>
          <a:xfrm>
            <a:off x="0" y="0"/>
            <a:ext cx="4476749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Term Extraction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76B3ED-6C00-6AA6-E749-7A97F50A922B}"/>
              </a:ext>
            </a:extLst>
          </p:cNvPr>
          <p:cNvSpPr/>
          <p:nvPr/>
        </p:nvSpPr>
        <p:spPr>
          <a:xfrm>
            <a:off x="4371234" y="6575351"/>
            <a:ext cx="3431775" cy="2460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84046"/>
                </a:solidFill>
              </a:rPr>
              <a:t>Fig. 6. Term Extraction.</a:t>
            </a:r>
          </a:p>
        </p:txBody>
      </p:sp>
    </p:spTree>
    <p:extLst>
      <p:ext uri="{BB962C8B-B14F-4D97-AF65-F5344CB8AC3E}">
        <p14:creationId xmlns:p14="http://schemas.microsoft.com/office/powerpoint/2010/main" val="379088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D120A5-A5FB-C650-A231-4D28AD27B0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049" y="1762125"/>
            <a:ext cx="4771925" cy="4371975"/>
          </a:xfrm>
          <a:prstGeom prst="rect">
            <a:avLst/>
          </a:prstGeom>
          <a:solidFill>
            <a:srgbClr val="F2F2F2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0F9603-D447-45C4-69D0-BF23C90D81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6" y="1762125"/>
            <a:ext cx="6877049" cy="4371975"/>
          </a:xfrm>
          <a:prstGeom prst="rect">
            <a:avLst/>
          </a:prstGeom>
        </p:spPr>
      </p:pic>
      <p:sp>
        <p:nvSpPr>
          <p:cNvPr id="8" name="Rectangle: Diagonal Corners Rounded 7">
            <a:extLst>
              <a:ext uri="{FF2B5EF4-FFF2-40B4-BE49-F238E27FC236}">
                <a16:creationId xmlns:a16="http://schemas.microsoft.com/office/drawing/2014/main" id="{4DEA5B13-A65E-1336-367A-A35F843139D0}"/>
              </a:ext>
            </a:extLst>
          </p:cNvPr>
          <p:cNvSpPr/>
          <p:nvPr/>
        </p:nvSpPr>
        <p:spPr>
          <a:xfrm>
            <a:off x="2899109" y="107539"/>
            <a:ext cx="6299660" cy="905256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8AB78B6D-E560-71DF-81DF-C5B76554630E}"/>
              </a:ext>
            </a:extLst>
          </p:cNvPr>
          <p:cNvSpPr/>
          <p:nvPr/>
        </p:nvSpPr>
        <p:spPr>
          <a:xfrm>
            <a:off x="3038476" y="241937"/>
            <a:ext cx="6015988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Edges Comparison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B9607DC-DAD9-3B75-F77F-A376929E51ED}"/>
              </a:ext>
            </a:extLst>
          </p:cNvPr>
          <p:cNvSpPr/>
          <p:nvPr/>
        </p:nvSpPr>
        <p:spPr>
          <a:xfrm>
            <a:off x="1922662" y="6283889"/>
            <a:ext cx="3431775" cy="2460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84046"/>
                </a:solidFill>
              </a:rPr>
              <a:t>Fig. 7. Edges Comparison</a:t>
            </a:r>
          </a:p>
        </p:txBody>
      </p:sp>
    </p:spTree>
    <p:extLst>
      <p:ext uri="{BB962C8B-B14F-4D97-AF65-F5344CB8AC3E}">
        <p14:creationId xmlns:p14="http://schemas.microsoft.com/office/powerpoint/2010/main" val="404634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F16B5-556E-86B1-ACC8-8E023B243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651FEF-1302-D494-2A6B-BAAFADF9F7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5" y="871537"/>
            <a:ext cx="10111743" cy="492918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CBBCF65-F6C2-20B5-5506-F37DE19F5C4B}"/>
              </a:ext>
            </a:extLst>
          </p:cNvPr>
          <p:cNvSpPr/>
          <p:nvPr/>
        </p:nvSpPr>
        <p:spPr>
          <a:xfrm>
            <a:off x="4211205" y="5986463"/>
            <a:ext cx="3769589" cy="2456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84046"/>
                </a:solidFill>
              </a:rPr>
              <a:t>Fig. 8. Alternative-Course Sequence Diagram</a:t>
            </a:r>
          </a:p>
        </p:txBody>
      </p:sp>
    </p:spTree>
    <p:extLst>
      <p:ext uri="{BB962C8B-B14F-4D97-AF65-F5344CB8AC3E}">
        <p14:creationId xmlns:p14="http://schemas.microsoft.com/office/powerpoint/2010/main" val="306719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3E065-89AC-4C1B-E6EC-DD9700477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222954A3-3B34-5926-9F1B-F88B9AADF274}"/>
              </a:ext>
            </a:extLst>
          </p:cNvPr>
          <p:cNvSpPr/>
          <p:nvPr/>
        </p:nvSpPr>
        <p:spPr>
          <a:xfrm>
            <a:off x="2899109" y="107539"/>
            <a:ext cx="6299660" cy="905256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11" name="Rectangle: Diagonal Corners Rounded 10">
            <a:extLst>
              <a:ext uri="{FF2B5EF4-FFF2-40B4-BE49-F238E27FC236}">
                <a16:creationId xmlns:a16="http://schemas.microsoft.com/office/drawing/2014/main" id="{E0C9590E-3D61-14F7-2A55-097C8E6F79B4}"/>
              </a:ext>
            </a:extLst>
          </p:cNvPr>
          <p:cNvSpPr/>
          <p:nvPr/>
        </p:nvSpPr>
        <p:spPr>
          <a:xfrm>
            <a:off x="3038476" y="241937"/>
            <a:ext cx="6015988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Database Side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F810CE-4F4E-8C26-E712-5D0184D03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39" y="1279190"/>
            <a:ext cx="5199512" cy="54296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4FB3490-C1D0-BC9F-55BA-2176929DCE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17" y="1279189"/>
            <a:ext cx="5944115" cy="533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17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9CAFE-602E-4FC1-BA67-43F644CBD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076A97-511C-8144-BC75-F00F37EB6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492" y="1604455"/>
            <a:ext cx="8935013" cy="324125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62E207C-9BE5-2F64-8FF1-0A8F5EAD4D61}"/>
              </a:ext>
            </a:extLst>
          </p:cNvPr>
          <p:cNvSpPr/>
          <p:nvPr/>
        </p:nvSpPr>
        <p:spPr>
          <a:xfrm>
            <a:off x="4380112" y="5165303"/>
            <a:ext cx="3431775" cy="2460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84046"/>
                </a:solidFill>
              </a:rPr>
              <a:t>Fig. 4. Alternative-Course ER Diagram</a:t>
            </a:r>
          </a:p>
        </p:txBody>
      </p:sp>
    </p:spTree>
    <p:extLst>
      <p:ext uri="{BB962C8B-B14F-4D97-AF65-F5344CB8AC3E}">
        <p14:creationId xmlns:p14="http://schemas.microsoft.com/office/powerpoint/2010/main" val="249640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402DE-EB2A-D4E0-9A7E-4535A38A4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D62E5263-36CF-6266-1656-B61B4EB9948B}"/>
              </a:ext>
            </a:extLst>
          </p:cNvPr>
          <p:cNvSpPr/>
          <p:nvPr/>
        </p:nvSpPr>
        <p:spPr>
          <a:xfrm>
            <a:off x="2899109" y="107539"/>
            <a:ext cx="6299660" cy="905256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64C4E367-0249-6253-08AE-5E25B456D1B9}"/>
              </a:ext>
            </a:extLst>
          </p:cNvPr>
          <p:cNvSpPr/>
          <p:nvPr/>
        </p:nvSpPr>
        <p:spPr>
          <a:xfrm>
            <a:off x="3038476" y="241937"/>
            <a:ext cx="6015988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Results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1750208-AFB3-9C53-CD87-50452FC6EA4D}"/>
              </a:ext>
            </a:extLst>
          </p:cNvPr>
          <p:cNvSpPr/>
          <p:nvPr/>
        </p:nvSpPr>
        <p:spPr>
          <a:xfrm>
            <a:off x="543239" y="2022073"/>
            <a:ext cx="3001036" cy="671256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284046"/>
                </a:solidFill>
              </a:rPr>
              <a:t>Selected course: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D9526C-CF38-348D-3B1B-C50410894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49" y="3018406"/>
            <a:ext cx="3653816" cy="34920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4BF0B7-F96F-4A2B-86F5-1456050808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793" y="3018406"/>
            <a:ext cx="3898414" cy="34920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90ADFF-4527-66A3-81AC-E225B0CA48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627" y="3018406"/>
            <a:ext cx="3685350" cy="3492092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0E12D87-F1E8-68DD-ED0D-05DA3CD98FD8}"/>
              </a:ext>
            </a:extLst>
          </p:cNvPr>
          <p:cNvSpPr/>
          <p:nvPr/>
        </p:nvSpPr>
        <p:spPr>
          <a:xfrm>
            <a:off x="4545952" y="2022073"/>
            <a:ext cx="3001036" cy="671256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284046"/>
                </a:solidFill>
              </a:rPr>
              <a:t>Another course: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9ABE4A3-3BB2-9093-8BF3-46BA4AA4493F}"/>
              </a:ext>
            </a:extLst>
          </p:cNvPr>
          <p:cNvSpPr/>
          <p:nvPr/>
        </p:nvSpPr>
        <p:spPr>
          <a:xfrm>
            <a:off x="8548665" y="2022073"/>
            <a:ext cx="3001036" cy="671256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284046"/>
                </a:solidFill>
              </a:rPr>
              <a:t>Another course: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CDB16E0-18CD-CC8A-5D44-17AA4DBC6D69}"/>
              </a:ext>
            </a:extLst>
          </p:cNvPr>
          <p:cNvSpPr/>
          <p:nvPr/>
        </p:nvSpPr>
        <p:spPr>
          <a:xfrm>
            <a:off x="216849" y="1216418"/>
            <a:ext cx="3001036" cy="671256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u="sng" dirty="0">
                <a:solidFill>
                  <a:srgbClr val="284046"/>
                </a:solidFill>
              </a:rPr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375386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 animBg="1"/>
      <p:bldP spid="14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1D0539-7C89-468F-0FBA-28F680AAB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4917"/>
            <a:ext cx="12192000" cy="28720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D072BD-9E0D-B528-F761-7D3D46F7B8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1419"/>
            <a:ext cx="12192000" cy="1105182"/>
          </a:xfrm>
          <a:prstGeom prst="rect">
            <a:avLst/>
          </a:prstGeom>
        </p:spPr>
      </p:pic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45E26638-C8A5-2689-BF85-706E8DE0DFC6}"/>
              </a:ext>
            </a:extLst>
          </p:cNvPr>
          <p:cNvSpPr/>
          <p:nvPr/>
        </p:nvSpPr>
        <p:spPr>
          <a:xfrm>
            <a:off x="0" y="315247"/>
            <a:ext cx="6096000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After Stop Words Removing: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62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C0F16C-D9F3-7A75-E281-A4897274E1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80" y="1511422"/>
            <a:ext cx="3851396" cy="38351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1842B2-B9E6-5C9A-8EB9-D48B57E446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231" y="1511422"/>
            <a:ext cx="3562905" cy="4054875"/>
          </a:xfrm>
          <a:prstGeom prst="rect">
            <a:avLst/>
          </a:prstGeom>
        </p:spPr>
      </p:pic>
      <p:sp>
        <p:nvSpPr>
          <p:cNvPr id="8" name="Rectangle: Diagonal Corners Rounded 7">
            <a:extLst>
              <a:ext uri="{FF2B5EF4-FFF2-40B4-BE49-F238E27FC236}">
                <a16:creationId xmlns:a16="http://schemas.microsoft.com/office/drawing/2014/main" id="{FED63297-3E21-FF47-B63F-CDBE323AEE31}"/>
              </a:ext>
            </a:extLst>
          </p:cNvPr>
          <p:cNvSpPr/>
          <p:nvPr/>
        </p:nvSpPr>
        <p:spPr>
          <a:xfrm>
            <a:off x="0" y="435006"/>
            <a:ext cx="4476749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Ontologies: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4232D4-3CCB-6D41-0E90-133554A73F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30" y="1513642"/>
            <a:ext cx="3851396" cy="40526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61A066-5CD6-B7AF-CBB5-31239BE5CF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987" y="5331040"/>
            <a:ext cx="3748083" cy="23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916522ED-A28E-13DC-23D6-78A244C0BDBF}"/>
              </a:ext>
            </a:extLst>
          </p:cNvPr>
          <p:cNvSpPr/>
          <p:nvPr/>
        </p:nvSpPr>
        <p:spPr>
          <a:xfrm>
            <a:off x="0" y="621437"/>
            <a:ext cx="4476749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Calculations: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41A556-E217-801F-DC84-7832DD5041B6}"/>
              </a:ext>
            </a:extLst>
          </p:cNvPr>
          <p:cNvSpPr/>
          <p:nvPr/>
        </p:nvSpPr>
        <p:spPr>
          <a:xfrm>
            <a:off x="1307976" y="3844032"/>
            <a:ext cx="10946168" cy="8966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284046"/>
                </a:solidFill>
              </a:rPr>
              <a:t>Matching Percentage % = M(10681345, 10676324) / N(11) × 100 = (2/11) × 100 = 18.18%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BC02E2-BA6C-ADB4-8505-8962EDB1BF15}"/>
              </a:ext>
            </a:extLst>
          </p:cNvPr>
          <p:cNvSpPr/>
          <p:nvPr/>
        </p:nvSpPr>
        <p:spPr>
          <a:xfrm>
            <a:off x="1307977" y="1882066"/>
            <a:ext cx="9286042" cy="8966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284046"/>
                </a:solidFill>
                <a:effectLst/>
                <a:uLnTx/>
                <a:uFillTx/>
                <a:latin typeface="Arial"/>
                <a:cs typeface="+mn-cs"/>
              </a:rPr>
              <a:t>Matching Percentage % = M(O1, O2) / N(O1) × 100% (1)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D2886F-7C4C-74CA-C48C-6E608BE8531E}"/>
              </a:ext>
            </a:extLst>
          </p:cNvPr>
          <p:cNvSpPr/>
          <p:nvPr/>
        </p:nvSpPr>
        <p:spPr>
          <a:xfrm>
            <a:off x="1307976" y="2899926"/>
            <a:ext cx="9815743" cy="8228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284046"/>
                </a:solidFill>
              </a:rPr>
              <a:t>Matching Percentage % = M(10681345, 10671473) / N(11) × 100 = (11/11) × 100 = 100%</a:t>
            </a:r>
          </a:p>
        </p:txBody>
      </p:sp>
    </p:spTree>
    <p:extLst>
      <p:ext uri="{BB962C8B-B14F-4D97-AF65-F5344CB8AC3E}">
        <p14:creationId xmlns:p14="http://schemas.microsoft.com/office/powerpoint/2010/main" val="198459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 idx="4294967295"/>
          </p:nvPr>
        </p:nvSpPr>
        <p:spPr>
          <a:xfrm>
            <a:off x="0" y="114300"/>
            <a:ext cx="12192000" cy="1039813"/>
          </a:xfrm>
        </p:spPr>
        <p:txBody>
          <a:bodyPr wrap="square" lIns="91440" tIns="45720" rIns="91440" bIns="45720" anchor="ctr" anchorCtr="0"/>
          <a:lstStyle/>
          <a:p>
            <a:pPr algn="ctr"/>
            <a:r>
              <a:rPr lang="zh-CN" altLang="en-US" dirty="0">
                <a:latin typeface="Avenir LT Std 55 Roman" panose="020B0503020203020204" charset="0"/>
                <a:cs typeface="Avenir LT Std 55 Roman" panose="020B0503020203020204" charset="0"/>
              </a:rPr>
              <a:t>CONTENTS</a:t>
            </a:r>
          </a:p>
        </p:txBody>
      </p:sp>
      <p:sp>
        <p:nvSpPr>
          <p:cNvPr id="33" name="矩形 32"/>
          <p:cNvSpPr/>
          <p:nvPr/>
        </p:nvSpPr>
        <p:spPr>
          <a:xfrm>
            <a:off x="252909" y="2102643"/>
            <a:ext cx="5759450" cy="592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LT Std 55 Roman" panose="020B0503020203020204" charset="0"/>
                <a:ea typeface="Microsoft YaHei Light" panose="020B0502040204020203" pitchFamily="34" charset="-122"/>
                <a:cs typeface="Avenir LT Std 55 Roman" panose="020B0503020203020204" charset="0"/>
              </a:rPr>
              <a:t>Introduction</a:t>
            </a:r>
          </a:p>
        </p:txBody>
      </p:sp>
      <p:sp>
        <p:nvSpPr>
          <p:cNvPr id="35" name="矩形 34"/>
          <p:cNvSpPr/>
          <p:nvPr/>
        </p:nvSpPr>
        <p:spPr>
          <a:xfrm>
            <a:off x="252909" y="3116837"/>
            <a:ext cx="5759450" cy="592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LT Std 55 Roman" panose="020B0503020203020204" charset="0"/>
                <a:ea typeface="Microsoft YaHei Light" panose="020B0502040204020203" pitchFamily="34" charset="-122"/>
                <a:cs typeface="Avenir LT Std 55 Roman" panose="020B0503020203020204" charset="0"/>
              </a:rPr>
              <a:t>Problem Specification</a:t>
            </a:r>
          </a:p>
        </p:txBody>
      </p:sp>
      <p:sp>
        <p:nvSpPr>
          <p:cNvPr id="37" name="矩形 36"/>
          <p:cNvSpPr/>
          <p:nvPr/>
        </p:nvSpPr>
        <p:spPr>
          <a:xfrm>
            <a:off x="252909" y="4157665"/>
            <a:ext cx="5759450" cy="592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LT Std 55 Roman" panose="020B0503020203020204" charset="0"/>
                <a:ea typeface="Microsoft YaHei Light" panose="020B0502040204020203" pitchFamily="34" charset="-122"/>
                <a:cs typeface="Avenir LT Std 55 Roman" panose="020B0503020203020204" charset="0"/>
              </a:rPr>
              <a:t>Methodology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32"/>
          <p:cNvSpPr/>
          <p:nvPr/>
        </p:nvSpPr>
        <p:spPr>
          <a:xfrm>
            <a:off x="6179641" y="2098994"/>
            <a:ext cx="5759450" cy="592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LT Std 55 Roman" panose="020B0503020203020204" charset="0"/>
                <a:ea typeface="Microsoft YaHei Light" panose="020B0502040204020203" pitchFamily="34" charset="-122"/>
                <a:cs typeface="Avenir LT Std 55 Roman" panose="020B0503020203020204" charset="0"/>
              </a:rPr>
              <a:t>System Architecture</a:t>
            </a:r>
          </a:p>
        </p:txBody>
      </p:sp>
      <p:sp>
        <p:nvSpPr>
          <p:cNvPr id="10" name="矩形 32"/>
          <p:cNvSpPr/>
          <p:nvPr/>
        </p:nvSpPr>
        <p:spPr>
          <a:xfrm>
            <a:off x="6179641" y="3121873"/>
            <a:ext cx="5759450" cy="592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LT Std 55 Roman" panose="020B0503020203020204" charset="0"/>
                <a:ea typeface="Microsoft YaHei Light" panose="020B0502040204020203" pitchFamily="34" charset="-122"/>
                <a:cs typeface="Avenir LT Std 55 Roman" panose="020B0503020203020204" charset="0"/>
              </a:rPr>
              <a:t>Results</a:t>
            </a:r>
          </a:p>
        </p:txBody>
      </p:sp>
      <p:sp>
        <p:nvSpPr>
          <p:cNvPr id="14" name="矩形 32"/>
          <p:cNvSpPr/>
          <p:nvPr/>
        </p:nvSpPr>
        <p:spPr>
          <a:xfrm>
            <a:off x="6179641" y="4145802"/>
            <a:ext cx="5759450" cy="592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LT Std 55 Roman" panose="020B0503020203020204" charset="0"/>
                <a:ea typeface="Microsoft YaHei Light" panose="020B0502040204020203" pitchFamily="34" charset="-122"/>
                <a:cs typeface="Avenir LT Std 55 Roman" panose="020B0503020203020204" charset="0"/>
              </a:rPr>
              <a:t>Difficulties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LT Std 55 Roman" panose="020B0503020203020204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30" name="Text Box 29"/>
          <p:cNvSpPr txBox="1"/>
          <p:nvPr/>
        </p:nvSpPr>
        <p:spPr>
          <a:xfrm>
            <a:off x="7652385" y="3637915"/>
            <a:ext cx="2566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>
              <a:latin typeface="Avenir LT Std 55 Roman" panose="020B0503020203020204" charset="0"/>
              <a:cs typeface="Avenir LT Std 55 Roman" panose="020B0503020203020204" charset="0"/>
            </a:endParaRPr>
          </a:p>
        </p:txBody>
      </p:sp>
      <p:sp>
        <p:nvSpPr>
          <p:cNvPr id="9" name="平行四边形 35">
            <a:extLst>
              <a:ext uri="{FF2B5EF4-FFF2-40B4-BE49-F238E27FC236}">
                <a16:creationId xmlns:a16="http://schemas.microsoft.com/office/drawing/2014/main" id="{DF1C74A0-8434-9E63-FC2B-9697C491D932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174625" y="3092072"/>
            <a:ext cx="717550" cy="539750"/>
          </a:xfrm>
          <a:prstGeom prst="parallelogram">
            <a:avLst/>
          </a:prstGeom>
          <a:solidFill>
            <a:srgbClr val="426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平行四边形 35">
            <a:extLst>
              <a:ext uri="{FF2B5EF4-FFF2-40B4-BE49-F238E27FC236}">
                <a16:creationId xmlns:a16="http://schemas.microsoft.com/office/drawing/2014/main" id="{5D19B6AD-4D49-BB8D-C7F5-C4A20A7B0985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164009" y="2039497"/>
            <a:ext cx="717550" cy="539750"/>
          </a:xfrm>
          <a:prstGeom prst="parallelogram">
            <a:avLst/>
          </a:prstGeom>
          <a:solidFill>
            <a:srgbClr val="426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平行四边形 35">
            <a:extLst>
              <a:ext uri="{FF2B5EF4-FFF2-40B4-BE49-F238E27FC236}">
                <a16:creationId xmlns:a16="http://schemas.microsoft.com/office/drawing/2014/main" id="{8244FC12-F970-811F-1A9F-2DB919D25480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174625" y="4121153"/>
            <a:ext cx="717550" cy="539750"/>
          </a:xfrm>
          <a:prstGeom prst="parallelogram">
            <a:avLst/>
          </a:prstGeom>
          <a:solidFill>
            <a:srgbClr val="426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平行四边形 35">
            <a:extLst>
              <a:ext uri="{FF2B5EF4-FFF2-40B4-BE49-F238E27FC236}">
                <a16:creationId xmlns:a16="http://schemas.microsoft.com/office/drawing/2014/main" id="{8342E64C-2B92-F6E9-2ACD-02F526F5BF7E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6090741" y="2062402"/>
            <a:ext cx="717550" cy="539750"/>
          </a:xfrm>
          <a:prstGeom prst="parallelogram">
            <a:avLst/>
          </a:prstGeom>
          <a:solidFill>
            <a:srgbClr val="426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平行四边形 35">
            <a:extLst>
              <a:ext uri="{FF2B5EF4-FFF2-40B4-BE49-F238E27FC236}">
                <a16:creationId xmlns:a16="http://schemas.microsoft.com/office/drawing/2014/main" id="{C1D196DF-F4FA-47AA-E09C-761A1F0B3A7D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6090741" y="3092072"/>
            <a:ext cx="717550" cy="539750"/>
          </a:xfrm>
          <a:prstGeom prst="parallelogram">
            <a:avLst/>
          </a:prstGeom>
          <a:solidFill>
            <a:srgbClr val="426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平行四边形 35">
            <a:extLst>
              <a:ext uri="{FF2B5EF4-FFF2-40B4-BE49-F238E27FC236}">
                <a16:creationId xmlns:a16="http://schemas.microsoft.com/office/drawing/2014/main" id="{E4DD2977-301A-67E6-D4BC-7690A7438F32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6090741" y="4109290"/>
            <a:ext cx="717550" cy="539750"/>
          </a:xfrm>
          <a:prstGeom prst="parallelogram">
            <a:avLst/>
          </a:prstGeom>
          <a:solidFill>
            <a:srgbClr val="426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BBABAE6-AAB0-F032-CB65-6636F75ED769}"/>
              </a:ext>
            </a:extLst>
          </p:cNvPr>
          <p:cNvSpPr/>
          <p:nvPr/>
        </p:nvSpPr>
        <p:spPr>
          <a:xfrm>
            <a:off x="263525" y="3146323"/>
            <a:ext cx="539750" cy="4554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C88AED-5EA2-A4AC-2921-BCEA31698142}"/>
              </a:ext>
            </a:extLst>
          </p:cNvPr>
          <p:cNvSpPr/>
          <p:nvPr/>
        </p:nvSpPr>
        <p:spPr>
          <a:xfrm>
            <a:off x="252909" y="2081628"/>
            <a:ext cx="539750" cy="4554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41A9978-6DDD-A28E-952E-05379DE49F68}"/>
              </a:ext>
            </a:extLst>
          </p:cNvPr>
          <p:cNvSpPr/>
          <p:nvPr/>
        </p:nvSpPr>
        <p:spPr>
          <a:xfrm>
            <a:off x="252909" y="4157665"/>
            <a:ext cx="539750" cy="4554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D78B712-9F61-7D94-78B5-BA1F97923ED4}"/>
              </a:ext>
            </a:extLst>
          </p:cNvPr>
          <p:cNvSpPr/>
          <p:nvPr/>
        </p:nvSpPr>
        <p:spPr>
          <a:xfrm>
            <a:off x="6179641" y="2115893"/>
            <a:ext cx="539750" cy="4554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B4B88EA-6AFF-479B-C7CA-0166E6A1E259}"/>
              </a:ext>
            </a:extLst>
          </p:cNvPr>
          <p:cNvSpPr/>
          <p:nvPr/>
        </p:nvSpPr>
        <p:spPr>
          <a:xfrm>
            <a:off x="6176786" y="3134203"/>
            <a:ext cx="539750" cy="4554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0179BE1-6566-28A3-6A15-D7D18258E6CC}"/>
              </a:ext>
            </a:extLst>
          </p:cNvPr>
          <p:cNvSpPr/>
          <p:nvPr/>
        </p:nvSpPr>
        <p:spPr>
          <a:xfrm>
            <a:off x="6177903" y="4151421"/>
            <a:ext cx="539750" cy="4554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FA6756-D708-60B5-D59B-A70E04D2C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95" y="514905"/>
            <a:ext cx="10153072" cy="634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3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AEFE6148-10BF-DD77-7A96-E1BB5FEE18DA}"/>
              </a:ext>
            </a:extLst>
          </p:cNvPr>
          <p:cNvSpPr/>
          <p:nvPr/>
        </p:nvSpPr>
        <p:spPr>
          <a:xfrm>
            <a:off x="2899109" y="107539"/>
            <a:ext cx="6299660" cy="905256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75739D8E-A7F4-0ECE-51E2-D1C1884A1499}"/>
              </a:ext>
            </a:extLst>
          </p:cNvPr>
          <p:cNvSpPr/>
          <p:nvPr/>
        </p:nvSpPr>
        <p:spPr>
          <a:xfrm>
            <a:off x="3038476" y="241937"/>
            <a:ext cx="6015988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Difficulties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7DCE9AA-8455-5A03-D54F-FF040762BAD5}"/>
              </a:ext>
            </a:extLst>
          </p:cNvPr>
          <p:cNvSpPr/>
          <p:nvPr/>
        </p:nvSpPr>
        <p:spPr>
          <a:xfrm>
            <a:off x="2852737" y="1771650"/>
            <a:ext cx="6777038" cy="1047082"/>
          </a:xfrm>
          <a:prstGeom prst="roundRect">
            <a:avLst/>
          </a:prstGeom>
          <a:gradFill>
            <a:gsLst>
              <a:gs pos="100000">
                <a:srgbClr val="426359"/>
              </a:gs>
              <a:gs pos="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539FE7C-0776-3E76-6C65-72151B6E9200}"/>
              </a:ext>
            </a:extLst>
          </p:cNvPr>
          <p:cNvSpPr/>
          <p:nvPr/>
        </p:nvSpPr>
        <p:spPr>
          <a:xfrm>
            <a:off x="2982514" y="1895476"/>
            <a:ext cx="6513911" cy="808766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284046"/>
                </a:solidFill>
              </a:rPr>
              <a:t> Some course descriptions did not express the course</a:t>
            </a:r>
          </a:p>
          <a:p>
            <a:pPr algn="ctr"/>
            <a:r>
              <a:rPr lang="en-US" sz="2000" dirty="0">
                <a:solidFill>
                  <a:srgbClr val="284046"/>
                </a:solidFill>
              </a:rPr>
              <a:t> topics clearly and explicitly but were rather vague.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843D7E-92A6-3D34-DB30-99093702814D}"/>
              </a:ext>
            </a:extLst>
          </p:cNvPr>
          <p:cNvSpPr/>
          <p:nvPr/>
        </p:nvSpPr>
        <p:spPr>
          <a:xfrm>
            <a:off x="2852737" y="3161251"/>
            <a:ext cx="6777038" cy="905256"/>
          </a:xfrm>
          <a:prstGeom prst="roundRect">
            <a:avLst/>
          </a:prstGeom>
          <a:gradFill>
            <a:gsLst>
              <a:gs pos="100000">
                <a:srgbClr val="426359"/>
              </a:gs>
              <a:gs pos="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C2F3D57-5FAE-F5FE-BF1B-3B6011E669BB}"/>
              </a:ext>
            </a:extLst>
          </p:cNvPr>
          <p:cNvSpPr/>
          <p:nvPr/>
        </p:nvSpPr>
        <p:spPr>
          <a:xfrm>
            <a:off x="2982514" y="3275741"/>
            <a:ext cx="6513911" cy="676275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84046"/>
                </a:solidFill>
              </a:rPr>
              <a:t> </a:t>
            </a:r>
            <a:r>
              <a:rPr lang="en-US" sz="2000" dirty="0">
                <a:solidFill>
                  <a:srgbClr val="284046"/>
                </a:solidFill>
              </a:rPr>
              <a:t>Some of the course descriptions were short and I was</a:t>
            </a:r>
          </a:p>
          <a:p>
            <a:pPr algn="ctr"/>
            <a:r>
              <a:rPr lang="en-US" sz="2000" dirty="0">
                <a:solidFill>
                  <a:srgbClr val="284046"/>
                </a:solidFill>
              </a:rPr>
              <a:t> unable to extract various terms from them.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CD6A6DD-9279-73A1-FECF-477678382537}"/>
              </a:ext>
            </a:extLst>
          </p:cNvPr>
          <p:cNvSpPr/>
          <p:nvPr/>
        </p:nvSpPr>
        <p:spPr>
          <a:xfrm>
            <a:off x="2852737" y="4409026"/>
            <a:ext cx="6777038" cy="905256"/>
          </a:xfrm>
          <a:prstGeom prst="roundRect">
            <a:avLst/>
          </a:prstGeom>
          <a:gradFill>
            <a:gsLst>
              <a:gs pos="100000">
                <a:srgbClr val="426359"/>
              </a:gs>
              <a:gs pos="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395E1EC-C8F0-9AF5-475A-E95B171EEE3F}"/>
              </a:ext>
            </a:extLst>
          </p:cNvPr>
          <p:cNvSpPr/>
          <p:nvPr/>
        </p:nvSpPr>
        <p:spPr>
          <a:xfrm>
            <a:off x="2982514" y="4523516"/>
            <a:ext cx="6513911" cy="676275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284046"/>
                </a:solidFill>
              </a:rPr>
              <a:t>Some course descriptions were full of stop words. 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265B926-90B1-16C5-4861-BDB86CCBEB64}"/>
              </a:ext>
            </a:extLst>
          </p:cNvPr>
          <p:cNvSpPr/>
          <p:nvPr/>
        </p:nvSpPr>
        <p:spPr>
          <a:xfrm>
            <a:off x="2881353" y="5656801"/>
            <a:ext cx="6777038" cy="905256"/>
          </a:xfrm>
          <a:prstGeom prst="roundRect">
            <a:avLst/>
          </a:prstGeom>
          <a:gradFill>
            <a:gsLst>
              <a:gs pos="100000">
                <a:srgbClr val="426359"/>
              </a:gs>
              <a:gs pos="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820F0D2-5505-F607-0BEA-A91EDE56D8B6}"/>
              </a:ext>
            </a:extLst>
          </p:cNvPr>
          <p:cNvSpPr/>
          <p:nvPr/>
        </p:nvSpPr>
        <p:spPr>
          <a:xfrm>
            <a:off x="3028886" y="5771291"/>
            <a:ext cx="6513911" cy="676275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284046"/>
                </a:solidFill>
              </a:rPr>
              <a:t>Sometimes two courses offer the same academic material, but one of them has a weak description</a:t>
            </a:r>
            <a:r>
              <a:rPr lang="ar-SA" sz="2000" dirty="0">
                <a:solidFill>
                  <a:srgbClr val="284046"/>
                </a:solidFill>
              </a:rPr>
              <a:t>.</a:t>
            </a:r>
            <a:endParaRPr lang="en-US" sz="2000" dirty="0">
              <a:solidFill>
                <a:srgbClr val="284046"/>
              </a:solidFill>
            </a:endParaRPr>
          </a:p>
        </p:txBody>
      </p:sp>
      <p:sp>
        <p:nvSpPr>
          <p:cNvPr id="12" name="Arrow: Curved Right 11">
            <a:extLst>
              <a:ext uri="{FF2B5EF4-FFF2-40B4-BE49-F238E27FC236}">
                <a16:creationId xmlns:a16="http://schemas.microsoft.com/office/drawing/2014/main" id="{76988F7E-9D99-881A-360C-CE6AA750A041}"/>
              </a:ext>
            </a:extLst>
          </p:cNvPr>
          <p:cNvSpPr/>
          <p:nvPr/>
        </p:nvSpPr>
        <p:spPr>
          <a:xfrm>
            <a:off x="1600200" y="1990910"/>
            <a:ext cx="1252537" cy="1514475"/>
          </a:xfrm>
          <a:prstGeom prst="curvedRightArrow">
            <a:avLst/>
          </a:prstGeom>
          <a:gradFill>
            <a:lin ang="0" scaled="0"/>
          </a:gra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BA154331-3308-08DC-BEA7-663EAA82252E}"/>
              </a:ext>
            </a:extLst>
          </p:cNvPr>
          <p:cNvSpPr/>
          <p:nvPr/>
        </p:nvSpPr>
        <p:spPr>
          <a:xfrm>
            <a:off x="1600200" y="3475717"/>
            <a:ext cx="1252537" cy="1514475"/>
          </a:xfrm>
          <a:prstGeom prst="curvedRightArrow">
            <a:avLst/>
          </a:prstGeom>
          <a:gradFill>
            <a:lin ang="0" scaled="0"/>
          </a:gra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Arrow: Curved Right 13">
            <a:extLst>
              <a:ext uri="{FF2B5EF4-FFF2-40B4-BE49-F238E27FC236}">
                <a16:creationId xmlns:a16="http://schemas.microsoft.com/office/drawing/2014/main" id="{C818CFDC-86B1-3D05-30D4-C0A0422C6A3D}"/>
              </a:ext>
            </a:extLst>
          </p:cNvPr>
          <p:cNvSpPr/>
          <p:nvPr/>
        </p:nvSpPr>
        <p:spPr>
          <a:xfrm>
            <a:off x="1587749" y="4914412"/>
            <a:ext cx="1252537" cy="1514475"/>
          </a:xfrm>
          <a:prstGeom prst="curvedRightArrow">
            <a:avLst/>
          </a:prstGeom>
          <a:gradFill>
            <a:lin ang="0" scaled="0"/>
          </a:gra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46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65" y="3124024"/>
            <a:ext cx="8102601" cy="1055864"/>
          </a:xfrm>
        </p:spPr>
        <p:txBody>
          <a:bodyPr/>
          <a:lstStyle/>
          <a:p>
            <a:r>
              <a:rPr lang="en-US" dirty="0"/>
              <a:t>Thank you for listening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1" y="3206045"/>
            <a:ext cx="3251200" cy="891823"/>
          </a:xfrm>
        </p:spPr>
        <p:txBody>
          <a:bodyPr/>
          <a:lstStyle/>
          <a:p>
            <a:r>
              <a:rPr lang="en-US" sz="5400" dirty="0">
                <a:solidFill>
                  <a:schemeClr val="bg1"/>
                </a:solidFill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2636667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Diagonal Corners Rounded 1">
            <a:extLst>
              <a:ext uri="{FF2B5EF4-FFF2-40B4-BE49-F238E27FC236}">
                <a16:creationId xmlns:a16="http://schemas.microsoft.com/office/drawing/2014/main" id="{D940ADB3-80E3-B65C-07B4-A43F380BA408}"/>
              </a:ext>
            </a:extLst>
          </p:cNvPr>
          <p:cNvSpPr/>
          <p:nvPr/>
        </p:nvSpPr>
        <p:spPr>
          <a:xfrm>
            <a:off x="2712719" y="2328244"/>
            <a:ext cx="7077075" cy="1224912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6" name="Rectangle: Diagonal Corners Rounded 2">
            <a:extLst>
              <a:ext uri="{FF2B5EF4-FFF2-40B4-BE49-F238E27FC236}">
                <a16:creationId xmlns:a16="http://schemas.microsoft.com/office/drawing/2014/main" id="{CFB1FDBB-DAF0-243F-4690-778E3562E03E}"/>
              </a:ext>
            </a:extLst>
          </p:cNvPr>
          <p:cNvSpPr/>
          <p:nvPr/>
        </p:nvSpPr>
        <p:spPr>
          <a:xfrm>
            <a:off x="2867976" y="2488072"/>
            <a:ext cx="6766560" cy="905256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Alternative course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284046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E23DB9FA-5527-0C57-A2BF-74CBD6F7500F}"/>
              </a:ext>
            </a:extLst>
          </p:cNvPr>
          <p:cNvSpPr/>
          <p:nvPr/>
        </p:nvSpPr>
        <p:spPr>
          <a:xfrm>
            <a:off x="2557462" y="308613"/>
            <a:ext cx="7077075" cy="1224912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5E6D3A8A-A972-E8A8-40D3-3D9A2E19E98B}"/>
              </a:ext>
            </a:extLst>
          </p:cNvPr>
          <p:cNvSpPr/>
          <p:nvPr/>
        </p:nvSpPr>
        <p:spPr>
          <a:xfrm>
            <a:off x="2712719" y="468441"/>
            <a:ext cx="6766560" cy="905256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600" b="1" dirty="0">
                <a:solidFill>
                  <a:srgbClr val="284046"/>
                </a:solidFill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Methodology</a:t>
            </a:r>
          </a:p>
        </p:txBody>
      </p:sp>
      <p:sp>
        <p:nvSpPr>
          <p:cNvPr id="4" name="Rectangle: Diagonal Corners Rounded 1">
            <a:extLst>
              <a:ext uri="{FF2B5EF4-FFF2-40B4-BE49-F238E27FC236}">
                <a16:creationId xmlns:a16="http://schemas.microsoft.com/office/drawing/2014/main" id="{0E86A952-9875-0BF3-7010-840954BF2F58}"/>
              </a:ext>
            </a:extLst>
          </p:cNvPr>
          <p:cNvSpPr/>
          <p:nvPr/>
        </p:nvSpPr>
        <p:spPr>
          <a:xfrm>
            <a:off x="2048785" y="2474843"/>
            <a:ext cx="8094428" cy="1908313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5" name="Rectangle: Diagonal Corners Rounded 2">
            <a:extLst>
              <a:ext uri="{FF2B5EF4-FFF2-40B4-BE49-F238E27FC236}">
                <a16:creationId xmlns:a16="http://schemas.microsoft.com/office/drawing/2014/main" id="{F92F902C-5FD1-41A0-95F6-FC8F919C4DEB}"/>
              </a:ext>
            </a:extLst>
          </p:cNvPr>
          <p:cNvSpPr/>
          <p:nvPr/>
        </p:nvSpPr>
        <p:spPr>
          <a:xfrm>
            <a:off x="2311776" y="2693504"/>
            <a:ext cx="7568445" cy="1470990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400" dirty="0">
                <a:solidFill>
                  <a:schemeClr val="tx1"/>
                </a:solidFill>
              </a:rPr>
              <a:t>Measuring the Matches Between University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Courses: Ontological Comparison-Based Approach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23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id="{D940ADB3-80E3-B65C-07B4-A43F380BA408}"/>
              </a:ext>
            </a:extLst>
          </p:cNvPr>
          <p:cNvSpPr/>
          <p:nvPr/>
        </p:nvSpPr>
        <p:spPr>
          <a:xfrm>
            <a:off x="2557462" y="308613"/>
            <a:ext cx="7077075" cy="1224912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CFB1FDBB-DAF0-243F-4690-778E3562E03E}"/>
              </a:ext>
            </a:extLst>
          </p:cNvPr>
          <p:cNvSpPr/>
          <p:nvPr/>
        </p:nvSpPr>
        <p:spPr>
          <a:xfrm>
            <a:off x="2712719" y="468441"/>
            <a:ext cx="6766560" cy="905256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84046"/>
                </a:solidFill>
                <a:effectLst/>
                <a:uLnTx/>
                <a:uFillTx/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System Architecture Layers</a:t>
            </a:r>
          </a:p>
        </p:txBody>
      </p:sp>
      <p:sp>
        <p:nvSpPr>
          <p:cNvPr id="4" name="Octagon 3">
            <a:extLst>
              <a:ext uri="{FF2B5EF4-FFF2-40B4-BE49-F238E27FC236}">
                <a16:creationId xmlns:a16="http://schemas.microsoft.com/office/drawing/2014/main" id="{B2871122-83C8-D78F-E523-593D047055AB}"/>
              </a:ext>
            </a:extLst>
          </p:cNvPr>
          <p:cNvSpPr/>
          <p:nvPr/>
        </p:nvSpPr>
        <p:spPr>
          <a:xfrm>
            <a:off x="355120" y="2308860"/>
            <a:ext cx="2743200" cy="2743200"/>
          </a:xfrm>
          <a:prstGeom prst="octagon">
            <a:avLst/>
          </a:prstGeom>
          <a:gradFill>
            <a:gsLst>
              <a:gs pos="51000">
                <a:srgbClr val="426359"/>
              </a:gs>
              <a:gs pos="0">
                <a:srgbClr val="284046"/>
              </a:gs>
              <a:gs pos="100000">
                <a:srgbClr val="4F746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5" name="Octagon 4">
            <a:extLst>
              <a:ext uri="{FF2B5EF4-FFF2-40B4-BE49-F238E27FC236}">
                <a16:creationId xmlns:a16="http://schemas.microsoft.com/office/drawing/2014/main" id="{C1B7C8C5-4EEF-C3A3-EECF-915B4FDB68A1}"/>
              </a:ext>
            </a:extLst>
          </p:cNvPr>
          <p:cNvSpPr/>
          <p:nvPr/>
        </p:nvSpPr>
        <p:spPr>
          <a:xfrm>
            <a:off x="4724400" y="2308860"/>
            <a:ext cx="2743200" cy="2743200"/>
          </a:xfrm>
          <a:prstGeom prst="octagon">
            <a:avLst/>
          </a:prstGeom>
          <a:gradFill>
            <a:gsLst>
              <a:gs pos="50000">
                <a:srgbClr val="689775"/>
              </a:gs>
              <a:gs pos="0">
                <a:srgbClr val="5C856B"/>
              </a:gs>
              <a:gs pos="100000">
                <a:srgbClr val="75A87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ctagon 5">
            <a:extLst>
              <a:ext uri="{FF2B5EF4-FFF2-40B4-BE49-F238E27FC236}">
                <a16:creationId xmlns:a16="http://schemas.microsoft.com/office/drawing/2014/main" id="{F3BFCAB5-6AA4-958A-6059-48C9246640C1}"/>
              </a:ext>
            </a:extLst>
          </p:cNvPr>
          <p:cNvSpPr/>
          <p:nvPr/>
        </p:nvSpPr>
        <p:spPr>
          <a:xfrm>
            <a:off x="9093680" y="2308860"/>
            <a:ext cx="2743200" cy="2743200"/>
          </a:xfrm>
          <a:prstGeom prst="octagon">
            <a:avLst/>
          </a:prstGeom>
          <a:gradFill>
            <a:gsLst>
              <a:gs pos="50000">
                <a:srgbClr val="8FCB90"/>
              </a:gs>
              <a:gs pos="0">
                <a:srgbClr val="82B987"/>
              </a:gs>
              <a:gs pos="100000">
                <a:srgbClr val="9CDC9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ctagon 6">
            <a:extLst>
              <a:ext uri="{FF2B5EF4-FFF2-40B4-BE49-F238E27FC236}">
                <a16:creationId xmlns:a16="http://schemas.microsoft.com/office/drawing/2014/main" id="{3F5D5BA8-C205-8AE6-7C6C-2744A7C6D6F4}"/>
              </a:ext>
            </a:extLst>
          </p:cNvPr>
          <p:cNvSpPr/>
          <p:nvPr/>
        </p:nvSpPr>
        <p:spPr>
          <a:xfrm>
            <a:off x="583720" y="2537460"/>
            <a:ext cx="2286000" cy="2286000"/>
          </a:xfrm>
          <a:prstGeom prst="octagon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1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  <a:cs typeface="Aharoni" panose="02010803020104030203" pitchFamily="2" charset="-79"/>
              </a:rPr>
              <a:t>USER </a:t>
            </a:r>
          </a:p>
          <a:p>
            <a:pPr algn="ctr"/>
            <a:r>
              <a:rPr lang="en-US" sz="211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  <a:cs typeface="Aharoni" panose="02010803020104030203" pitchFamily="2" charset="-79"/>
              </a:rPr>
              <a:t>SIDE</a:t>
            </a:r>
            <a:r>
              <a:rPr lang="en-US" sz="2110" b="1" dirty="0">
                <a:latin typeface="Baskerville Old Face" panose="02020602080505020303" pitchFamily="18" charset="0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8" name="Octagon 7">
            <a:extLst>
              <a:ext uri="{FF2B5EF4-FFF2-40B4-BE49-F238E27FC236}">
                <a16:creationId xmlns:a16="http://schemas.microsoft.com/office/drawing/2014/main" id="{14B97879-2679-14F4-56D9-00582750A27C}"/>
              </a:ext>
            </a:extLst>
          </p:cNvPr>
          <p:cNvSpPr/>
          <p:nvPr/>
        </p:nvSpPr>
        <p:spPr>
          <a:xfrm>
            <a:off x="4953000" y="2537460"/>
            <a:ext cx="2286000" cy="2286000"/>
          </a:xfrm>
          <a:prstGeom prst="octagon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1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SERVER SIDE</a:t>
            </a:r>
            <a:r>
              <a:rPr lang="en-US" sz="2110" b="1" dirty="0">
                <a:latin typeface="Baskerville Old Face" panose="02020602080505020303" pitchFamily="18" charset="0"/>
              </a:rPr>
              <a:t> </a:t>
            </a:r>
          </a:p>
        </p:txBody>
      </p:sp>
      <p:sp>
        <p:nvSpPr>
          <p:cNvPr id="9" name="Octagon 8">
            <a:extLst>
              <a:ext uri="{FF2B5EF4-FFF2-40B4-BE49-F238E27FC236}">
                <a16:creationId xmlns:a16="http://schemas.microsoft.com/office/drawing/2014/main" id="{661450ED-7F65-8431-041B-65FF088BFBD9}"/>
              </a:ext>
            </a:extLst>
          </p:cNvPr>
          <p:cNvSpPr/>
          <p:nvPr/>
        </p:nvSpPr>
        <p:spPr>
          <a:xfrm>
            <a:off x="9322280" y="2537460"/>
            <a:ext cx="2286000" cy="2286000"/>
          </a:xfrm>
          <a:prstGeom prst="octagon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10" b="1" dirty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DATABASE SIDE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84B668-CD71-654B-0A60-C89C9C33D500}"/>
              </a:ext>
            </a:extLst>
          </p:cNvPr>
          <p:cNvSpPr/>
          <p:nvPr/>
        </p:nvSpPr>
        <p:spPr>
          <a:xfrm>
            <a:off x="2960716" y="3543300"/>
            <a:ext cx="275208" cy="27432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9E968B0-7AD1-9A4B-C155-A75AC6E557CF}"/>
              </a:ext>
            </a:extLst>
          </p:cNvPr>
          <p:cNvSpPr/>
          <p:nvPr/>
        </p:nvSpPr>
        <p:spPr>
          <a:xfrm>
            <a:off x="4586796" y="3543300"/>
            <a:ext cx="275208" cy="27432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8513795-0D6D-D21B-C1D9-9BF22924ACBB}"/>
              </a:ext>
            </a:extLst>
          </p:cNvPr>
          <p:cNvSpPr/>
          <p:nvPr/>
        </p:nvSpPr>
        <p:spPr>
          <a:xfrm>
            <a:off x="7329996" y="3543300"/>
            <a:ext cx="275208" cy="27432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326BA04-D4A4-BEE2-7037-57C218C19DBC}"/>
              </a:ext>
            </a:extLst>
          </p:cNvPr>
          <p:cNvSpPr/>
          <p:nvPr/>
        </p:nvSpPr>
        <p:spPr>
          <a:xfrm>
            <a:off x="8956076" y="3543300"/>
            <a:ext cx="275208" cy="27432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828A76-D83F-9F7D-19F7-219D2CA6DDF5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3235924" y="3680460"/>
            <a:ext cx="1350872" cy="0"/>
          </a:xfrm>
          <a:prstGeom prst="line">
            <a:avLst/>
          </a:prstGeom>
          <a:ln w="50800">
            <a:solidFill>
              <a:srgbClr val="426359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816D6CF-B402-5B18-B6ED-297A27FD5D1E}"/>
              </a:ext>
            </a:extLst>
          </p:cNvPr>
          <p:cNvCxnSpPr>
            <a:cxnSpLocks/>
          </p:cNvCxnSpPr>
          <p:nvPr/>
        </p:nvCxnSpPr>
        <p:spPr>
          <a:xfrm>
            <a:off x="7605204" y="3680460"/>
            <a:ext cx="1350872" cy="0"/>
          </a:xfrm>
          <a:prstGeom prst="line">
            <a:avLst/>
          </a:prstGeom>
          <a:ln w="50800">
            <a:solidFill>
              <a:srgbClr val="75A87E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55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893B1A-0374-74F8-523B-813F85529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175201"/>
            <a:ext cx="3852565" cy="5593272"/>
          </a:xfrm>
          <a:prstGeom prst="rect">
            <a:avLst/>
          </a:prstGeom>
        </p:spPr>
      </p:pic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5706AD29-5948-82E2-6DCB-16D40836A137}"/>
              </a:ext>
            </a:extLst>
          </p:cNvPr>
          <p:cNvSpPr/>
          <p:nvPr/>
        </p:nvSpPr>
        <p:spPr>
          <a:xfrm>
            <a:off x="3278981" y="107539"/>
            <a:ext cx="5634037" cy="905256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E8A959CA-C7B6-FB29-0554-85A3F61DB4CC}"/>
              </a:ext>
            </a:extLst>
          </p:cNvPr>
          <p:cNvSpPr/>
          <p:nvPr/>
        </p:nvSpPr>
        <p:spPr>
          <a:xfrm>
            <a:off x="3423284" y="241937"/>
            <a:ext cx="5345429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84046"/>
                </a:solidFill>
                <a:effectLst/>
                <a:uLnTx/>
                <a:uFillTx/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Login Interface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8F3BDA-DA49-BAA8-2C9B-22B920120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9" y="1137102"/>
            <a:ext cx="4572002" cy="58447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13C0646-11CD-2E16-5D11-C975C8E3BE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225" y="1079470"/>
            <a:ext cx="4857750" cy="62166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89006C3-0E92-CC40-B293-966837CC1F66}"/>
              </a:ext>
            </a:extLst>
          </p:cNvPr>
          <p:cNvSpPr/>
          <p:nvPr/>
        </p:nvSpPr>
        <p:spPr>
          <a:xfrm>
            <a:off x="417250" y="6580100"/>
            <a:ext cx="3431775" cy="2460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84046"/>
                </a:solidFill>
              </a:rPr>
              <a:t>Fig. 1. Login Interface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43899E-975A-CB0A-DD08-78A3D998A8FD}"/>
              </a:ext>
            </a:extLst>
          </p:cNvPr>
          <p:cNvSpPr/>
          <p:nvPr/>
        </p:nvSpPr>
        <p:spPr>
          <a:xfrm>
            <a:off x="4307151" y="6551284"/>
            <a:ext cx="3431775" cy="2460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84046"/>
                </a:solidFill>
              </a:rPr>
              <a:t>Fig. 2. Error Login Interface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87C4C0-8D92-6DC6-12B8-CFBC78817808}"/>
              </a:ext>
            </a:extLst>
          </p:cNvPr>
          <p:cNvSpPr/>
          <p:nvPr/>
        </p:nvSpPr>
        <p:spPr>
          <a:xfrm>
            <a:off x="8245319" y="6524650"/>
            <a:ext cx="3431775" cy="2460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84046"/>
                </a:solidFill>
              </a:rPr>
              <a:t>Fig. 3. Error Login Interface </a:t>
            </a:r>
          </a:p>
        </p:txBody>
      </p:sp>
    </p:spTree>
    <p:extLst>
      <p:ext uri="{BB962C8B-B14F-4D97-AF65-F5344CB8AC3E}">
        <p14:creationId xmlns:p14="http://schemas.microsoft.com/office/powerpoint/2010/main" val="156175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" grpId="0"/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92C3E9F-0E1D-7CA6-3E58-A6BCAB0F9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078" y="1253267"/>
            <a:ext cx="6965284" cy="5151566"/>
          </a:xfrm>
          <a:prstGeom prst="rect">
            <a:avLst/>
          </a:prstGeom>
        </p:spPr>
      </p:pic>
      <p:sp>
        <p:nvSpPr>
          <p:cNvPr id="8" name="Rectangle: Diagonal Corners Rounded 7">
            <a:extLst>
              <a:ext uri="{FF2B5EF4-FFF2-40B4-BE49-F238E27FC236}">
                <a16:creationId xmlns:a16="http://schemas.microsoft.com/office/drawing/2014/main" id="{4741500C-049D-3CD5-7CF9-C97E7919F422}"/>
              </a:ext>
            </a:extLst>
          </p:cNvPr>
          <p:cNvSpPr/>
          <p:nvPr/>
        </p:nvSpPr>
        <p:spPr>
          <a:xfrm>
            <a:off x="2613359" y="107539"/>
            <a:ext cx="6299660" cy="905256"/>
          </a:xfrm>
          <a:prstGeom prst="round2DiagRect">
            <a:avLst/>
          </a:prstGeom>
          <a:gradFill>
            <a:gsLst>
              <a:gs pos="0">
                <a:srgbClr val="426359"/>
              </a:gs>
              <a:gs pos="100000">
                <a:srgbClr val="82B98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skerville Old Face" panose="02020602080505020303" pitchFamily="18" charset="0"/>
              <a:ea typeface="Microsoft YaHei Light" panose="020B0502040204020203" pitchFamily="34" charset="-122"/>
              <a:cs typeface="Avenir LT Std 55 Roman" panose="020B0503020203020204" charset="0"/>
            </a:endParaRPr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0C3DDD4-505B-C892-41DD-3C75477AB6D7}"/>
              </a:ext>
            </a:extLst>
          </p:cNvPr>
          <p:cNvSpPr/>
          <p:nvPr/>
        </p:nvSpPr>
        <p:spPr>
          <a:xfrm>
            <a:off x="2752726" y="241937"/>
            <a:ext cx="6015988" cy="636459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84046"/>
                </a:solidFill>
                <a:effectLst/>
                <a:uLnTx/>
                <a:uFillTx/>
                <a:latin typeface="Baskerville Old Face" panose="02020602080505020303" pitchFamily="18" charset="0"/>
                <a:ea typeface="Microsoft YaHei Light" panose="020B0502040204020203" pitchFamily="34" charset="-122"/>
                <a:cs typeface="Avenir LT Std 55 Roman" panose="020B0503020203020204" charset="0"/>
              </a:rPr>
              <a:t>Alternative-Course Interface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6D5152-1029-A48B-8358-F3E612CDD91F}"/>
              </a:ext>
            </a:extLst>
          </p:cNvPr>
          <p:cNvSpPr/>
          <p:nvPr/>
        </p:nvSpPr>
        <p:spPr>
          <a:xfrm>
            <a:off x="4044832" y="6399299"/>
            <a:ext cx="3431775" cy="2460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284046"/>
                </a:solidFill>
              </a:rPr>
              <a:t>Fig. 4. Alternative-Course Interface</a:t>
            </a:r>
          </a:p>
        </p:txBody>
      </p:sp>
    </p:spTree>
    <p:extLst>
      <p:ext uri="{BB962C8B-B14F-4D97-AF65-F5344CB8AC3E}">
        <p14:creationId xmlns:p14="http://schemas.microsoft.com/office/powerpoint/2010/main" val="117551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BC1256-EC43-EF06-D0E6-598F352BD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557212"/>
            <a:ext cx="11201400" cy="630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39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AF553E-6B2A-AC21-F5FC-825273E91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12" y="142875"/>
            <a:ext cx="10916777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800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细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Arial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Ari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Arial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Ari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331</Words>
  <Application>Microsoft Office PowerPoint</Application>
  <PresentationFormat>Widescreen</PresentationFormat>
  <Paragraphs>66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Aharoni</vt:lpstr>
      <vt:lpstr>Arial</vt:lpstr>
      <vt:lpstr>Avenir LT Std 55 Roman</vt:lpstr>
      <vt:lpstr>Baskerville Old Face</vt:lpstr>
      <vt:lpstr>Calibri</vt:lpstr>
      <vt:lpstr>Segoe UI</vt:lpstr>
      <vt:lpstr>Times New Roman</vt:lpstr>
      <vt:lpstr>Wingdings</vt:lpstr>
      <vt:lpstr>Office 主题</vt:lpstr>
      <vt:lpstr>PowerPoint Presentation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AnnJo</dc:creator>
  <cp:lastModifiedBy>Salma Ghanim</cp:lastModifiedBy>
  <cp:revision>68</cp:revision>
  <dcterms:created xsi:type="dcterms:W3CDTF">2014-12-20T13:05:00Z</dcterms:created>
  <dcterms:modified xsi:type="dcterms:W3CDTF">2024-02-07T05:40:18Z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1033-11.2.0.11537</vt:lpwstr>
  </property>
  <property fmtid="{D5CDD505-2E9C-101B-9397-08002B2CF9AE}" pid="3" name="ICV">
    <vt:lpwstr>23D9F39E84A74A7CA745CC13CC5AE3F7</vt:lpwstr>
  </property>
</Properties>
</file>