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72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CC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75"/>
            <a:ext cx="9143999" cy="6862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5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76400" y="228600"/>
            <a:ext cx="48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Feature “</a:t>
            </a:r>
            <a:r>
              <a:rPr lang="ar-SA" sz="3200" b="1" dirty="0" smtClean="0">
                <a:solidFill>
                  <a:srgbClr val="BC10B0"/>
                </a:solidFill>
                <a:latin typeface="Times New Roman" pitchFamily="18" charset="0"/>
                <a:cs typeface="Times New Roman" pitchFamily="18" charset="0"/>
              </a:rPr>
              <a:t>راسلي المختص</a:t>
            </a:r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5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43000" y="228600"/>
            <a:ext cx="586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Feature</a:t>
            </a:r>
            <a:r>
              <a:rPr lang="en-US" b="1" dirty="0" smtClean="0"/>
              <a:t> </a:t>
            </a:r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“</a:t>
            </a:r>
            <a:r>
              <a:rPr lang="ar-SA" sz="3200" b="1" dirty="0" smtClean="0">
                <a:solidFill>
                  <a:srgbClr val="BC10B0"/>
                </a:solidFill>
                <a:latin typeface="Times New Roman" pitchFamily="18" charset="0"/>
                <a:cs typeface="Times New Roman" pitchFamily="18" charset="0"/>
              </a:rPr>
              <a:t>دردشي مع صديقاتك الحوامل</a:t>
            </a:r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”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5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24000" y="381000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Feature</a:t>
            </a:r>
            <a:r>
              <a:rPr lang="en-US" b="1" dirty="0" smtClean="0"/>
              <a:t> </a:t>
            </a:r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“</a:t>
            </a:r>
            <a:r>
              <a:rPr lang="ar-SA" sz="3200" b="1" dirty="0" smtClean="0">
                <a:solidFill>
                  <a:srgbClr val="BC10B0"/>
                </a:solidFill>
                <a:latin typeface="Times New Roman" pitchFamily="18" charset="0"/>
                <a:cs typeface="Times New Roman" pitchFamily="18" charset="0"/>
              </a:rPr>
              <a:t>ماما شوفيني على الفيسبوك</a:t>
            </a:r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”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5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38400" y="533400"/>
            <a:ext cx="472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Feature “</a:t>
            </a:r>
            <a:r>
              <a:rPr lang="ar-SA" sz="3200" b="1" dirty="0" smtClean="0">
                <a:solidFill>
                  <a:srgbClr val="BC10B0"/>
                </a:solidFill>
                <a:latin typeface="Times New Roman" pitchFamily="18" charset="0"/>
                <a:cs typeface="Times New Roman" pitchFamily="18" charset="0"/>
              </a:rPr>
              <a:t>ماما شو اسمي؟</a:t>
            </a:r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5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81200" y="304800"/>
            <a:ext cx="4985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Challanges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5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81200" y="304800"/>
            <a:ext cx="4985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Conclusion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2465" y="1676400"/>
            <a:ext cx="71628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We’re proud to say that by concluding this </a:t>
            </a:r>
            <a:r>
              <a:rPr lang="en-US" sz="2800" b="1" dirty="0">
                <a:solidFill>
                  <a:srgbClr val="BC10B0"/>
                </a:solidFill>
                <a:latin typeface="Times New Roman" pitchFamily="18" charset="0"/>
                <a:cs typeface="Times New Roman" pitchFamily="18" charset="0"/>
              </a:rPr>
              <a:t>integral</a:t>
            </a:r>
            <a:r>
              <a:rPr lang="en-US" sz="2800" dirty="0"/>
              <a:t> </a:t>
            </a:r>
            <a:r>
              <a:rPr lang="en-US" sz="2800" dirty="0" smtClean="0"/>
              <a:t>project</a:t>
            </a:r>
            <a:r>
              <a:rPr lang="en-US" sz="2800" dirty="0"/>
              <a:t>, we offer the user an </a:t>
            </a:r>
            <a:r>
              <a:rPr lang="en-US" sz="2800" b="1" dirty="0">
                <a:solidFill>
                  <a:srgbClr val="BC10B0"/>
                </a:solidFill>
                <a:latin typeface="Times New Roman" pitchFamily="18" charset="0"/>
                <a:cs typeface="Times New Roman" pitchFamily="18" charset="0"/>
              </a:rPr>
              <a:t>all-in-one application</a:t>
            </a:r>
            <a:r>
              <a:rPr lang="en-US" sz="3200" dirty="0">
                <a:solidFill>
                  <a:srgbClr val="BC10B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/>
              <a:t>that enables her to download all the mentioned features at one time</a:t>
            </a:r>
            <a:r>
              <a:rPr lang="en-US" sz="2800" dirty="0" smtClean="0"/>
              <a:t>.</a:t>
            </a:r>
          </a:p>
          <a:p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BC10B0"/>
                </a:solidFill>
                <a:latin typeface="Times New Roman" pitchFamily="18" charset="0"/>
                <a:cs typeface="Times New Roman" pitchFamily="18" charset="0"/>
              </a:rPr>
              <a:t>Simple interface </a:t>
            </a:r>
            <a:r>
              <a:rPr lang="en-US" sz="2800" dirty="0" smtClean="0"/>
              <a:t>so it can easily  support large number of </a:t>
            </a:r>
            <a:r>
              <a:rPr lang="en-US" sz="2800" b="1" dirty="0">
                <a:solidFill>
                  <a:srgbClr val="BC10B0"/>
                </a:solidFill>
                <a:latin typeface="Times New Roman" pitchFamily="18" charset="0"/>
                <a:cs typeface="Times New Roman" pitchFamily="18" charset="0"/>
              </a:rPr>
              <a:t>audience</a:t>
            </a:r>
            <a:r>
              <a:rPr lang="en-US" sz="2800" dirty="0" smtClean="0"/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416908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rc 8"/>
          <p:cNvSpPr/>
          <p:nvPr/>
        </p:nvSpPr>
        <p:spPr>
          <a:xfrm>
            <a:off x="-3429001" y="12192"/>
            <a:ext cx="6858002" cy="6858000"/>
          </a:xfrm>
          <a:prstGeom prst="arc">
            <a:avLst>
              <a:gd name="adj1" fmla="val 16200000"/>
              <a:gd name="adj2" fmla="val 5370932"/>
            </a:avLst>
          </a:prstGeom>
          <a:solidFill>
            <a:srgbClr val="FF66CC"/>
          </a:solidFill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flipH="1">
            <a:off x="2826326" y="702419"/>
            <a:ext cx="38404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Motivation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flipH="1">
            <a:off x="3200400" y="1447800"/>
            <a:ext cx="38404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Customer</a:t>
            </a:r>
            <a:r>
              <a:rPr lang="en-US" sz="2200" b="1" dirty="0" smtClean="0">
                <a:solidFill>
                  <a:schemeClr val="bg2">
                    <a:lumMod val="10000"/>
                  </a:schemeClr>
                </a:solidFill>
                <a:latin typeface="Corbel" pitchFamily="34" charset="0"/>
              </a:rPr>
              <a:t> 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Requirements</a:t>
            </a:r>
            <a:endParaRPr lang="en-US" sz="2200" b="1" dirty="0">
              <a:solidFill>
                <a:schemeClr val="bg2">
                  <a:lumMod val="10000"/>
                </a:schemeClr>
              </a:solidFill>
              <a:latin typeface="Corbe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flipH="1">
            <a:off x="3567543" y="2245754"/>
            <a:ext cx="38404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Features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flipH="1">
            <a:off x="3764969" y="3097075"/>
            <a:ext cx="34456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Problems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2275608" y="917863"/>
            <a:ext cx="311727" cy="311727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2805547" y="1461654"/>
            <a:ext cx="311727" cy="311727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3117274" y="2305335"/>
            <a:ext cx="311727" cy="311727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3262744" y="3190250"/>
            <a:ext cx="311727" cy="311727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Arc 17"/>
          <p:cNvSpPr/>
          <p:nvPr/>
        </p:nvSpPr>
        <p:spPr>
          <a:xfrm>
            <a:off x="-1524000" y="1905000"/>
            <a:ext cx="3048000" cy="3048000"/>
          </a:xfrm>
          <a:prstGeom prst="arc">
            <a:avLst>
              <a:gd name="adj1" fmla="val 16200000"/>
              <a:gd name="adj2" fmla="val 5359794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innerShdw blurRad="304800" dist="50800" dir="18900000">
              <a:prstClr val="black">
                <a:alpha val="14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19" name="Group 24"/>
          <p:cNvGrpSpPr/>
          <p:nvPr/>
        </p:nvGrpSpPr>
        <p:grpSpPr>
          <a:xfrm rot="5400000">
            <a:off x="-3129150" y="3314700"/>
            <a:ext cx="6246420" cy="228600"/>
            <a:chOff x="-3200400" y="3314700"/>
            <a:chExt cx="6246420" cy="228600"/>
          </a:xfrm>
        </p:grpSpPr>
        <p:sp>
          <p:nvSpPr>
            <p:cNvPr id="20" name="Rounded Rectangle 19"/>
            <p:cNvSpPr/>
            <p:nvPr/>
          </p:nvSpPr>
          <p:spPr>
            <a:xfrm rot="5400000">
              <a:off x="1331520" y="1828800"/>
              <a:ext cx="228600" cy="3200400"/>
            </a:xfrm>
            <a:prstGeom prst="roundRect">
              <a:avLst>
                <a:gd name="adj" fmla="val 35051"/>
              </a:avLst>
            </a:prstGeom>
            <a:solidFill>
              <a:schemeClr val="bg2">
                <a:lumMod val="90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prstMaterial="matte">
              <a:bevelT w="63500" h="63500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5400000">
              <a:off x="-1714500" y="1828800"/>
              <a:ext cx="228600" cy="3200400"/>
            </a:xfrm>
            <a:prstGeom prst="roundRect">
              <a:avLst>
                <a:gd name="adj" fmla="val 35051"/>
              </a:avLst>
            </a:prstGeom>
            <a:no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prstMaterial="matte">
              <a:bevelT w="63500" h="63500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2" name="Oval 21"/>
          <p:cNvSpPr/>
          <p:nvPr/>
        </p:nvSpPr>
        <p:spPr>
          <a:xfrm>
            <a:off x="3193472" y="4110423"/>
            <a:ext cx="311727" cy="311727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2881745" y="4964380"/>
            <a:ext cx="311727" cy="311727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2275608" y="5719771"/>
            <a:ext cx="311727" cy="311727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 flipH="1">
            <a:off x="3730334" y="4000041"/>
            <a:ext cx="34456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Future Work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 flipH="1">
            <a:off x="3429001" y="4934285"/>
            <a:ext cx="34456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Conclusion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 flipH="1">
            <a:off x="2772292" y="5719771"/>
            <a:ext cx="34456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Demo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8" name="Picture 27" descr="outli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24600" y="381000"/>
            <a:ext cx="2819400" cy="647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100000">
                                      <p:cBhvr>
                                        <p:cTn id="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6281"/>
                                      </p:to>
                                    </p:animClr>
                                    <p:set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5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81200" y="304800"/>
            <a:ext cx="4985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Motivation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8200" y="914400"/>
            <a:ext cx="71628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Pregnant women find it </a:t>
            </a:r>
            <a:r>
              <a:rPr lang="en-US" sz="2800" b="1" dirty="0" smtClean="0">
                <a:solidFill>
                  <a:srgbClr val="BC10B0"/>
                </a:solidFill>
                <a:latin typeface="Times New Roman" pitchFamily="18" charset="0"/>
                <a:cs typeface="Times New Roman" pitchFamily="18" charset="0"/>
              </a:rPr>
              <a:t>difficult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to visit their doctor’s clinic </a:t>
            </a:r>
            <a:r>
              <a:rPr lang="en-US" sz="2800" b="1" dirty="0" smtClean="0">
                <a:solidFill>
                  <a:srgbClr val="BC10B0"/>
                </a:solidFill>
                <a:latin typeface="Times New Roman" pitchFamily="18" charset="0"/>
                <a:cs typeface="Times New Roman" pitchFamily="18" charset="0"/>
              </a:rPr>
              <a:t>regularly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38200" y="2057400"/>
            <a:ext cx="71628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Pregnancy is a</a:t>
            </a:r>
            <a:r>
              <a:rPr lang="en-US" sz="2800" b="1" dirty="0" smtClean="0">
                <a:solidFill>
                  <a:srgbClr val="BC10B0"/>
                </a:solidFill>
                <a:latin typeface="Times New Roman" pitchFamily="18" charset="0"/>
                <a:cs typeface="Times New Roman" pitchFamily="18" charset="0"/>
              </a:rPr>
              <a:t> special experience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, specially for new moms.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62000" y="3200400"/>
            <a:ext cx="76962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Some of pregnant women questions are “</a:t>
            </a:r>
            <a:r>
              <a:rPr lang="en-US" sz="2800" b="1" dirty="0" smtClean="0">
                <a:solidFill>
                  <a:srgbClr val="BC10B0"/>
                </a:solidFill>
                <a:latin typeface="Times New Roman" pitchFamily="18" charset="0"/>
                <a:cs typeface="Times New Roman" pitchFamily="18" charset="0"/>
              </a:rPr>
              <a:t>critical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”.</a:t>
            </a: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62000" y="3962401"/>
            <a:ext cx="81534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Visits to the doctor’s clinic pose an additional </a:t>
            </a:r>
            <a:r>
              <a:rPr lang="en-US" sz="2800" b="1" dirty="0" smtClean="0">
                <a:solidFill>
                  <a:srgbClr val="BC10B0"/>
                </a:solidFill>
                <a:latin typeface="Times New Roman" pitchFamily="18" charset="0"/>
                <a:cs typeface="Times New Roman" pitchFamily="18" charset="0"/>
              </a:rPr>
              <a:t>financial burden 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on pregnant women.</a:t>
            </a:r>
          </a:p>
          <a:p>
            <a:pPr lvl="0"/>
            <a:endParaRPr lang="en-US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85800" y="5196007"/>
            <a:ext cx="81534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Additional load on doctor to answer “</a:t>
            </a:r>
            <a:r>
              <a:rPr lang="en-US" sz="2800" b="1" dirty="0" smtClean="0">
                <a:solidFill>
                  <a:srgbClr val="BC10B0"/>
                </a:solidFill>
                <a:latin typeface="Times New Roman" pitchFamily="18" charset="0"/>
                <a:cs typeface="Times New Roman" pitchFamily="18" charset="0"/>
              </a:rPr>
              <a:t>repeated questions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” .</a:t>
            </a:r>
          </a:p>
          <a:p>
            <a:pPr lvl="0"/>
            <a:endParaRPr lang="en-US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  <p:bldP spid="8" grpId="0" build="p"/>
      <p:bldP spid="9" grpId="0" build="p"/>
      <p:bldP spid="11" grpId="0" build="p"/>
      <p:bldP spid="1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5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81200" y="304800"/>
            <a:ext cx="4985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Motivation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200" y="914400"/>
            <a:ext cx="71628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Pregnant women find it </a:t>
            </a:r>
            <a:r>
              <a:rPr lang="en-US" sz="2800" b="1" dirty="0" smtClean="0">
                <a:solidFill>
                  <a:srgbClr val="BC10B0"/>
                </a:solidFill>
                <a:latin typeface="Times New Roman" pitchFamily="18" charset="0"/>
                <a:cs typeface="Times New Roman" pitchFamily="18" charset="0"/>
              </a:rPr>
              <a:t>difficult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to visit their doctor’s clinic </a:t>
            </a:r>
            <a:r>
              <a:rPr lang="en-US" sz="2800" b="1" dirty="0" smtClean="0">
                <a:solidFill>
                  <a:srgbClr val="BC10B0"/>
                </a:solidFill>
                <a:latin typeface="Times New Roman" pitchFamily="18" charset="0"/>
                <a:cs typeface="Times New Roman" pitchFamily="18" charset="0"/>
              </a:rPr>
              <a:t>regularly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2057400"/>
            <a:ext cx="71628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Pregnancy is a</a:t>
            </a:r>
            <a:r>
              <a:rPr lang="en-US" sz="2800" b="1" dirty="0" smtClean="0">
                <a:solidFill>
                  <a:srgbClr val="BC10B0"/>
                </a:solidFill>
                <a:latin typeface="Times New Roman" pitchFamily="18" charset="0"/>
                <a:cs typeface="Times New Roman" pitchFamily="18" charset="0"/>
              </a:rPr>
              <a:t> special experience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, specially for new moms.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3200400"/>
            <a:ext cx="76962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Some of pregnant women questions are “</a:t>
            </a:r>
            <a:r>
              <a:rPr lang="en-US" sz="2800" b="1" dirty="0" smtClean="0">
                <a:solidFill>
                  <a:srgbClr val="BC10B0"/>
                </a:solidFill>
                <a:latin typeface="Times New Roman" pitchFamily="18" charset="0"/>
                <a:cs typeface="Times New Roman" pitchFamily="18" charset="0"/>
              </a:rPr>
              <a:t>critical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”.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2000" y="3962401"/>
            <a:ext cx="81534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Visits to the doctor’s clinic pose an additional </a:t>
            </a:r>
            <a:r>
              <a:rPr lang="en-US" sz="2800" b="1" dirty="0" smtClean="0">
                <a:solidFill>
                  <a:srgbClr val="BC10B0"/>
                </a:solidFill>
                <a:latin typeface="Times New Roman" pitchFamily="18" charset="0"/>
                <a:cs typeface="Times New Roman" pitchFamily="18" charset="0"/>
              </a:rPr>
              <a:t>financial burden 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on pregnant women.</a:t>
            </a:r>
          </a:p>
          <a:p>
            <a:pPr lvl="0"/>
            <a:endParaRPr lang="en-US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5196007"/>
            <a:ext cx="81534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Additional load on doctor to answer “</a:t>
            </a:r>
            <a:r>
              <a:rPr lang="en-US" sz="2800" b="1" dirty="0" smtClean="0">
                <a:solidFill>
                  <a:srgbClr val="BC10B0"/>
                </a:solidFill>
                <a:latin typeface="Times New Roman" pitchFamily="18" charset="0"/>
                <a:cs typeface="Times New Roman" pitchFamily="18" charset="0"/>
              </a:rPr>
              <a:t>repeated questions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” .</a:t>
            </a:r>
          </a:p>
          <a:p>
            <a:pPr lvl="0"/>
            <a:endParaRPr lang="en-US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062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  <p:bldP spid="6" grpId="0" build="p"/>
      <p:bldP spid="7" grpId="0" build="p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5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38400" y="304800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Feature</a:t>
            </a:r>
            <a:r>
              <a:rPr lang="en-US" b="1" dirty="0" smtClean="0"/>
              <a:t> </a:t>
            </a:r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“</a:t>
            </a:r>
            <a:r>
              <a:rPr lang="ar-SA" sz="3200" b="1" dirty="0" smtClean="0">
                <a:solidFill>
                  <a:srgbClr val="BC10B0"/>
                </a:solidFill>
                <a:latin typeface="Times New Roman" pitchFamily="18" charset="0"/>
                <a:cs typeface="Times New Roman" pitchFamily="18" charset="0"/>
              </a:rPr>
              <a:t>التسجيل</a:t>
            </a:r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”</a:t>
            </a:r>
          </a:p>
        </p:txBody>
      </p:sp>
      <p:pic>
        <p:nvPicPr>
          <p:cNvPr id="4" name="Picture 3" descr="111.png"/>
          <p:cNvPicPr>
            <a:picLocks noChangeAspect="1"/>
          </p:cNvPicPr>
          <p:nvPr/>
        </p:nvPicPr>
        <p:blipFill>
          <a:blip r:embed="rId3" cstate="print"/>
          <a:srcRect r="77500"/>
          <a:stretch>
            <a:fillRect/>
          </a:stretch>
        </p:blipFill>
        <p:spPr>
          <a:xfrm>
            <a:off x="533400" y="1066800"/>
            <a:ext cx="3429000" cy="5029200"/>
          </a:xfrm>
          <a:prstGeom prst="rect">
            <a:avLst/>
          </a:prstGeom>
        </p:spPr>
      </p:pic>
      <p:pic>
        <p:nvPicPr>
          <p:cNvPr id="5" name="Picture 4" descr="واجه الخيارات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57800" y="1066800"/>
            <a:ext cx="3498781" cy="502920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5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33600" y="457200"/>
            <a:ext cx="487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Feature “</a:t>
            </a:r>
            <a:r>
              <a:rPr lang="ar-SA" sz="3200" b="1" dirty="0" smtClean="0">
                <a:solidFill>
                  <a:srgbClr val="BC10B0"/>
                </a:solidFill>
                <a:latin typeface="Times New Roman" pitchFamily="18" charset="0"/>
                <a:cs typeface="Times New Roman" pitchFamily="18" charset="0"/>
              </a:rPr>
              <a:t>صحتك وتطور طفلك</a:t>
            </a:r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”</a:t>
            </a:r>
          </a:p>
        </p:txBody>
      </p:sp>
      <p:pic>
        <p:nvPicPr>
          <p:cNvPr id="4" name="Picture 3" descr="112.png"/>
          <p:cNvPicPr>
            <a:picLocks noChangeAspect="1"/>
          </p:cNvPicPr>
          <p:nvPr/>
        </p:nvPicPr>
        <p:blipFill>
          <a:blip r:embed="rId3" cstate="print"/>
          <a:srcRect r="78333" b="7843"/>
          <a:stretch>
            <a:fillRect/>
          </a:stretch>
        </p:blipFill>
        <p:spPr>
          <a:xfrm>
            <a:off x="762000" y="1447800"/>
            <a:ext cx="2819400" cy="4267200"/>
          </a:xfrm>
          <a:prstGeom prst="rect">
            <a:avLst/>
          </a:prstGeom>
        </p:spPr>
      </p:pic>
      <p:pic>
        <p:nvPicPr>
          <p:cNvPr id="5" name="Picture 4" descr="113.png"/>
          <p:cNvPicPr>
            <a:picLocks noChangeAspect="1"/>
          </p:cNvPicPr>
          <p:nvPr/>
        </p:nvPicPr>
        <p:blipFill>
          <a:blip r:embed="rId4" cstate="print"/>
          <a:srcRect r="79167" b="6982"/>
          <a:stretch>
            <a:fillRect/>
          </a:stretch>
        </p:blipFill>
        <p:spPr>
          <a:xfrm>
            <a:off x="5029200" y="1371600"/>
            <a:ext cx="3200400" cy="4191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5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33600" y="457200"/>
            <a:ext cx="487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Feature “</a:t>
            </a:r>
            <a:r>
              <a:rPr lang="ar-SA" sz="3200" b="1" dirty="0" smtClean="0">
                <a:solidFill>
                  <a:srgbClr val="BC10B0"/>
                </a:solidFill>
                <a:latin typeface="Times New Roman" pitchFamily="18" charset="0"/>
                <a:cs typeface="Times New Roman" pitchFamily="18" charset="0"/>
              </a:rPr>
              <a:t>رتبي مواعيدي</a:t>
            </a:r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”</a:t>
            </a:r>
          </a:p>
        </p:txBody>
      </p:sp>
      <p:pic>
        <p:nvPicPr>
          <p:cNvPr id="4" name="Picture 3" descr="12.png"/>
          <p:cNvPicPr>
            <a:picLocks noChangeAspect="1"/>
          </p:cNvPicPr>
          <p:nvPr/>
        </p:nvPicPr>
        <p:blipFill>
          <a:blip r:embed="rId3" cstate="print"/>
          <a:srcRect r="79167" b="4114"/>
          <a:stretch>
            <a:fillRect/>
          </a:stretch>
        </p:blipFill>
        <p:spPr>
          <a:xfrm>
            <a:off x="6324600" y="1524000"/>
            <a:ext cx="2514600" cy="4071713"/>
          </a:xfrm>
          <a:prstGeom prst="rect">
            <a:avLst/>
          </a:prstGeom>
        </p:spPr>
      </p:pic>
      <p:pic>
        <p:nvPicPr>
          <p:cNvPr id="5" name="Picture 4" descr="13.png"/>
          <p:cNvPicPr>
            <a:picLocks noChangeAspect="1"/>
          </p:cNvPicPr>
          <p:nvPr/>
        </p:nvPicPr>
        <p:blipFill>
          <a:blip r:embed="rId4" cstate="print"/>
          <a:srcRect r="79167"/>
          <a:stretch>
            <a:fillRect/>
          </a:stretch>
        </p:blipFill>
        <p:spPr>
          <a:xfrm>
            <a:off x="2743200" y="1524000"/>
            <a:ext cx="2971800" cy="40717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5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09800" y="457200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Feature “</a:t>
            </a:r>
            <a:r>
              <a:rPr lang="ar-SA" sz="3200" b="1" dirty="0" smtClean="0">
                <a:solidFill>
                  <a:srgbClr val="BC10B0"/>
                </a:solidFill>
                <a:latin typeface="Times New Roman" pitchFamily="18" charset="0"/>
                <a:cs typeface="Times New Roman" pitchFamily="18" charset="0"/>
              </a:rPr>
              <a:t>هل أنا حامل؟</a:t>
            </a:r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5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33600" y="304800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Feature “</a:t>
            </a:r>
            <a:r>
              <a:rPr lang="ar-SA" sz="3200" b="1" dirty="0" smtClean="0">
                <a:solidFill>
                  <a:srgbClr val="BC10B0"/>
                </a:solidFill>
                <a:latin typeface="Times New Roman" pitchFamily="18" charset="0"/>
                <a:cs typeface="Times New Roman" pitchFamily="18" charset="0"/>
              </a:rPr>
              <a:t>استشيري أنا وطفلي</a:t>
            </a:r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699</TotalTime>
  <Words>224</Words>
  <Application>Microsoft Office PowerPoint</Application>
  <PresentationFormat>On-screen Show (4:3)</PresentationFormat>
  <Paragraphs>33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 User</dc:creator>
  <cp:lastModifiedBy>Deema</cp:lastModifiedBy>
  <cp:revision>22</cp:revision>
  <dcterms:created xsi:type="dcterms:W3CDTF">2006-08-16T00:00:00Z</dcterms:created>
  <dcterms:modified xsi:type="dcterms:W3CDTF">2013-12-09T06:11:25Z</dcterms:modified>
</cp:coreProperties>
</file>