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2C5DC9B-0095-4535-8E7D-65CC85228417}">
          <p14:sldIdLst>
            <p14:sldId id="256"/>
          </p14:sldIdLst>
        </p14:section>
        <p14:section name="Untitled Section" id="{E7AF7784-CC59-4BCD-A036-7BC91FD37A5A}">
          <p14:sldIdLst>
            <p14:sldId id="257"/>
            <p14:sldId id="258"/>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291" autoAdjust="0"/>
  </p:normalViewPr>
  <p:slideViewPr>
    <p:cSldViewPr snapToGrid="0">
      <p:cViewPr varScale="1">
        <p:scale>
          <a:sx n="73" d="100"/>
          <a:sy n="73" d="100"/>
        </p:scale>
        <p:origin x="49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9E016143-E03C-4CFD-AFDC-14E5BDEA754C}" type="datetimeFigureOut">
              <a:rPr lang="en-US" dirty="0"/>
              <a:t>10/11/2019</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4FAB73BC-B049-4115-A692-8D63A059BFB8}" type="slidenum">
              <a:rPr lang="en-US" dirty="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33E54A-A8CA-48C1-9504-691B58049D29}" type="datetimeFigureOut">
              <a:rPr lang="en-US" dirty="0"/>
              <a:t>10/11/2019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F6C806-BBF7-471C-9527-881CE2266695}" type="datetimeFigureOut">
              <a:rPr lang="en-US" dirty="0"/>
              <a:t>10/11/2019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C94063-DF36-4330-A365-08DA1FA5B7D6}" type="datetimeFigureOut">
              <a:rPr lang="en-US" dirty="0"/>
              <a:t>10/11/2019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8A7C6C-0F39-4D70-8E8D-FE5B9C95FA73}" type="datetimeFigureOut">
              <a:rPr lang="en-US" dirty="0"/>
              <a:t>10/11/2019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CFA4AC-08CC-42CE-BD01-C191750A04EC}" type="datetimeFigureOut">
              <a:rPr lang="en-US" dirty="0"/>
              <a:t>10/11/2019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BA7A723-92A7-435B-B681-F25B092FEFEB}" type="datetimeFigureOut">
              <a:rPr lang="en-US" dirty="0"/>
              <a:t>10/11/2019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170639-886C-4FCF-9EAB-ABB5DA3F3F4A}" type="datetimeFigureOut">
              <a:rPr lang="en-US" dirty="0"/>
              <a:t>10/11/2019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30651-31F4-45D2-98AE-A2108F41BC07}" type="datetimeFigureOut">
              <a:rPr lang="en-US" dirty="0"/>
              <a:t>10/11/2019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F53789A-C914-4DB1-8815-80B5EC7335C5}" type="datetimeFigureOut">
              <a:rPr lang="en-US" dirty="0"/>
              <a:t>10/11/2019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E6440AA-91A0-436F-8FDB-C0F939DCAE21}" type="datetimeFigureOut">
              <a:rPr lang="en-US" dirty="0"/>
              <a:t>10/11/2019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0E59FD0C-5451-4CA0-86AF-E70AE3279989}" type="datetimeFigureOut">
              <a:rPr lang="en-US" dirty="0"/>
              <a:t>10/11/2019</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50ADC-1AC6-4ABA-9DE4-E5521353C276}"/>
              </a:ext>
            </a:extLst>
          </p:cNvPr>
          <p:cNvSpPr>
            <a:spLocks noGrp="1"/>
          </p:cNvSpPr>
          <p:nvPr>
            <p:ph type="ctrTitle"/>
          </p:nvPr>
        </p:nvSpPr>
        <p:spPr>
          <a:xfrm>
            <a:off x="655036" y="1882358"/>
            <a:ext cx="9633270" cy="1984248"/>
          </a:xfrm>
        </p:spPr>
        <p:txBody>
          <a:bodyPr/>
          <a:lstStyle/>
          <a:p>
            <a:r>
              <a:rPr lang="en-US" dirty="0" smtClean="0"/>
              <a:t>Robotic Arm </a:t>
            </a:r>
            <a:r>
              <a:rPr lang="en-US" dirty="0"/>
              <a:t>Rover</a:t>
            </a:r>
          </a:p>
        </p:txBody>
      </p:sp>
      <p:sp>
        <p:nvSpPr>
          <p:cNvPr id="3" name="Subtitle 2">
            <a:extLst>
              <a:ext uri="{FF2B5EF4-FFF2-40B4-BE49-F238E27FC236}">
                <a16:creationId xmlns:a16="http://schemas.microsoft.com/office/drawing/2014/main" id="{9AD19816-A1A6-4D1B-90AF-A4C1C8CDE734}"/>
              </a:ext>
            </a:extLst>
          </p:cNvPr>
          <p:cNvSpPr>
            <a:spLocks noGrp="1"/>
          </p:cNvSpPr>
          <p:nvPr>
            <p:ph type="subTitle" idx="1"/>
          </p:nvPr>
        </p:nvSpPr>
        <p:spPr>
          <a:xfrm>
            <a:off x="8949988" y="4352232"/>
            <a:ext cx="3643288" cy="2172031"/>
          </a:xfrm>
        </p:spPr>
        <p:txBody>
          <a:bodyPr/>
          <a:lstStyle/>
          <a:p>
            <a:r>
              <a:rPr lang="en-US" dirty="0"/>
              <a:t>Alaa Bustami </a:t>
            </a:r>
          </a:p>
        </p:txBody>
      </p:sp>
      <p:pic>
        <p:nvPicPr>
          <p:cNvPr id="5" name="Picture 4">
            <a:extLst>
              <a:ext uri="{FF2B5EF4-FFF2-40B4-BE49-F238E27FC236}">
                <a16:creationId xmlns:a16="http://schemas.microsoft.com/office/drawing/2014/main" id="{4DBB5D6D-10B6-4A75-8B1B-27F1619F5F36}"/>
              </a:ext>
            </a:extLst>
          </p:cNvPr>
          <p:cNvPicPr>
            <a:picLocks noChangeAspect="1"/>
          </p:cNvPicPr>
          <p:nvPr/>
        </p:nvPicPr>
        <p:blipFill>
          <a:blip r:embed="rId2"/>
          <a:stretch>
            <a:fillRect/>
          </a:stretch>
        </p:blipFill>
        <p:spPr>
          <a:xfrm>
            <a:off x="9536695" y="191352"/>
            <a:ext cx="2469874" cy="24698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21647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22811C9-2993-4D9A-B02E-2195B71C816F}"/>
              </a:ext>
            </a:extLst>
          </p:cNvPr>
          <p:cNvSpPr>
            <a:spLocks noGrp="1"/>
          </p:cNvSpPr>
          <p:nvPr>
            <p:ph type="body" sz="half" idx="2"/>
          </p:nvPr>
        </p:nvSpPr>
        <p:spPr>
          <a:xfrm>
            <a:off x="728869" y="685800"/>
            <a:ext cx="3657601" cy="5223935"/>
          </a:xfrm>
        </p:spPr>
        <p:txBody>
          <a:bodyPr>
            <a:normAutofit/>
          </a:bodyPr>
          <a:lstStyle/>
          <a:p>
            <a:r>
              <a:rPr lang="en-US" sz="2400" dirty="0">
                <a:effectLst>
                  <a:outerShdw blurRad="38100" dist="38100" dir="2700000" algn="tl">
                    <a:srgbClr val="000000">
                      <a:alpha val="43137"/>
                    </a:srgbClr>
                  </a:outerShdw>
                </a:effectLst>
              </a:rPr>
              <a:t>*Wireless Keyboard</a:t>
            </a:r>
          </a:p>
          <a:p>
            <a:r>
              <a:rPr lang="en-US" sz="2400" dirty="0">
                <a:effectLst>
                  <a:outerShdw blurRad="38100" dist="38100" dir="2700000" algn="tl">
                    <a:srgbClr val="000000">
                      <a:alpha val="43137"/>
                    </a:srgbClr>
                  </a:outerShdw>
                </a:effectLst>
              </a:rPr>
              <a:t>  </a:t>
            </a:r>
            <a:r>
              <a:rPr lang="en-US" sz="2400" dirty="0"/>
              <a:t>The Remote controller</a:t>
            </a:r>
          </a:p>
        </p:txBody>
      </p:sp>
      <p:pic>
        <p:nvPicPr>
          <p:cNvPr id="5" name="Content Placeholder 4">
            <a:extLst>
              <a:ext uri="{FF2B5EF4-FFF2-40B4-BE49-F238E27FC236}">
                <a16:creationId xmlns:a16="http://schemas.microsoft.com/office/drawing/2014/main" id="{175969CC-6338-4E6E-9B8F-7EEBA4C8030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00600" y="685800"/>
            <a:ext cx="5486400" cy="5486400"/>
          </a:xfrm>
          <a:prstGeom prst="rect">
            <a:avLst/>
          </a:prstGeom>
        </p:spPr>
      </p:pic>
    </p:spTree>
    <p:extLst>
      <p:ext uri="{BB962C8B-B14F-4D97-AF65-F5344CB8AC3E}">
        <p14:creationId xmlns:p14="http://schemas.microsoft.com/office/powerpoint/2010/main" val="420767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A630470-1B3E-4B34-A54E-6BEDEABCFC83}"/>
              </a:ext>
            </a:extLst>
          </p:cNvPr>
          <p:cNvSpPr>
            <a:spLocks noGrp="1"/>
          </p:cNvSpPr>
          <p:nvPr>
            <p:ph type="body" idx="1"/>
          </p:nvPr>
        </p:nvSpPr>
        <p:spPr>
          <a:xfrm>
            <a:off x="877559" y="646043"/>
            <a:ext cx="4480560" cy="731520"/>
          </a:xfrm>
        </p:spPr>
        <p:txBody>
          <a:bodyPr/>
          <a:lstStyle/>
          <a:p>
            <a:r>
              <a:rPr lang="en-US" sz="3200" dirty="0">
                <a:effectLst>
                  <a:outerShdw blurRad="38100" dist="38100" dir="2700000" algn="tl">
                    <a:srgbClr val="000000">
                      <a:alpha val="43137"/>
                    </a:srgbClr>
                  </a:outerShdw>
                </a:effectLst>
              </a:rPr>
              <a:t>Xiao chassis</a:t>
            </a:r>
          </a:p>
          <a:p>
            <a:endParaRPr lang="en-US" dirty="0"/>
          </a:p>
        </p:txBody>
      </p:sp>
      <p:sp>
        <p:nvSpPr>
          <p:cNvPr id="4" name="Content Placeholder 3">
            <a:extLst>
              <a:ext uri="{FF2B5EF4-FFF2-40B4-BE49-F238E27FC236}">
                <a16:creationId xmlns:a16="http://schemas.microsoft.com/office/drawing/2014/main" id="{8AAE349C-5376-4F17-8EE6-BD23D7943892}"/>
              </a:ext>
            </a:extLst>
          </p:cNvPr>
          <p:cNvSpPr>
            <a:spLocks noGrp="1"/>
          </p:cNvSpPr>
          <p:nvPr>
            <p:ph sz="half" idx="2"/>
          </p:nvPr>
        </p:nvSpPr>
        <p:spPr>
          <a:xfrm>
            <a:off x="1261872" y="1596675"/>
            <a:ext cx="4480560" cy="3664650"/>
          </a:xfrm>
        </p:spPr>
        <p:txBody>
          <a:bodyPr/>
          <a:lstStyle/>
          <a:p>
            <a:pPr marL="0" indent="0">
              <a:buNone/>
            </a:pPr>
            <a:r>
              <a:rPr lang="en-US" sz="2400" dirty="0"/>
              <a:t> The vehicle that carries the whole devices. </a:t>
            </a:r>
          </a:p>
          <a:p>
            <a:endParaRPr lang="en-US" dirty="0"/>
          </a:p>
        </p:txBody>
      </p:sp>
      <p:pic>
        <p:nvPicPr>
          <p:cNvPr id="8" name="Content Placeholder 7">
            <a:extLst>
              <a:ext uri="{FF2B5EF4-FFF2-40B4-BE49-F238E27FC236}">
                <a16:creationId xmlns:a16="http://schemas.microsoft.com/office/drawing/2014/main" id="{7E7D7684-C0FA-43D9-86D8-863335164124}"/>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358119" y="860718"/>
            <a:ext cx="5136564" cy="5136564"/>
          </a:xfrm>
          <a:prstGeom prst="rect">
            <a:avLst/>
          </a:prstGeom>
        </p:spPr>
      </p:pic>
    </p:spTree>
    <p:extLst>
      <p:ext uri="{BB962C8B-B14F-4D97-AF65-F5344CB8AC3E}">
        <p14:creationId xmlns:p14="http://schemas.microsoft.com/office/powerpoint/2010/main" val="583251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9691FE-6839-48CF-937B-7EAEF48A4F10}"/>
              </a:ext>
            </a:extLst>
          </p:cNvPr>
          <p:cNvSpPr>
            <a:spLocks noGrp="1"/>
          </p:cNvSpPr>
          <p:nvPr>
            <p:ph type="body" idx="1"/>
          </p:nvPr>
        </p:nvSpPr>
        <p:spPr>
          <a:xfrm>
            <a:off x="1169107" y="573968"/>
            <a:ext cx="4480560" cy="731520"/>
          </a:xfrm>
        </p:spPr>
        <p:txBody>
          <a:bodyPr/>
          <a:lstStyle/>
          <a:p>
            <a:r>
              <a:rPr lang="en-US" sz="3200" dirty="0">
                <a:effectLst>
                  <a:outerShdw blurRad="38100" dist="38100" dir="2700000" algn="tl">
                    <a:srgbClr val="000000">
                      <a:alpha val="43137"/>
                    </a:srgbClr>
                  </a:outerShdw>
                </a:effectLst>
              </a:rPr>
              <a:t>Power bank </a:t>
            </a:r>
          </a:p>
          <a:p>
            <a:endParaRPr lang="en-US" dirty="0"/>
          </a:p>
        </p:txBody>
      </p:sp>
      <p:sp>
        <p:nvSpPr>
          <p:cNvPr id="4" name="Content Placeholder 3">
            <a:extLst>
              <a:ext uri="{FF2B5EF4-FFF2-40B4-BE49-F238E27FC236}">
                <a16:creationId xmlns:a16="http://schemas.microsoft.com/office/drawing/2014/main" id="{9942A172-D243-4154-A431-6D6FB9C6D715}"/>
              </a:ext>
            </a:extLst>
          </p:cNvPr>
          <p:cNvSpPr>
            <a:spLocks noGrp="1"/>
          </p:cNvSpPr>
          <p:nvPr>
            <p:ph sz="half" idx="2"/>
          </p:nvPr>
        </p:nvSpPr>
        <p:spPr>
          <a:xfrm>
            <a:off x="917315" y="1596675"/>
            <a:ext cx="4480560" cy="3664650"/>
          </a:xfrm>
        </p:spPr>
        <p:txBody>
          <a:bodyPr>
            <a:normAutofit/>
          </a:bodyPr>
          <a:lstStyle/>
          <a:p>
            <a:r>
              <a:rPr lang="en-US" sz="2400" dirty="0"/>
              <a:t>supplies the raspberry pi with power.</a:t>
            </a:r>
          </a:p>
        </p:txBody>
      </p:sp>
      <p:pic>
        <p:nvPicPr>
          <p:cNvPr id="7" name="Content Placeholder 6">
            <a:extLst>
              <a:ext uri="{FF2B5EF4-FFF2-40B4-BE49-F238E27FC236}">
                <a16:creationId xmlns:a16="http://schemas.microsoft.com/office/drawing/2014/main" id="{C4B31A52-69B0-4E67-A5F4-3DE185F397C8}"/>
              </a:ext>
            </a:extLst>
          </p:cNvPr>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503894" y="1305488"/>
            <a:ext cx="5178050" cy="3869496"/>
          </a:xfrm>
          <a:prstGeom prst="rect">
            <a:avLst/>
          </a:prstGeom>
          <a:noFill/>
          <a:ln>
            <a:noFill/>
          </a:ln>
        </p:spPr>
      </p:pic>
    </p:spTree>
    <p:extLst>
      <p:ext uri="{BB962C8B-B14F-4D97-AF65-F5344CB8AC3E}">
        <p14:creationId xmlns:p14="http://schemas.microsoft.com/office/powerpoint/2010/main" val="362751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5A002-B5FE-4C62-8C4F-09F16F42A346}"/>
              </a:ext>
            </a:extLst>
          </p:cNvPr>
          <p:cNvSpPr>
            <a:spLocks noGrp="1"/>
          </p:cNvSpPr>
          <p:nvPr>
            <p:ph type="title"/>
          </p:nvPr>
        </p:nvSpPr>
        <p:spPr/>
        <p:txBody>
          <a:bodyPr>
            <a:normAutofit/>
          </a:bodyPr>
          <a:lstStyle/>
          <a:p>
            <a:r>
              <a:rPr lang="en-US" sz="3200" dirty="0">
                <a:effectLst>
                  <a:outerShdw blurRad="38100" dist="38100" dir="2700000" algn="tl">
                    <a:srgbClr val="000000">
                      <a:alpha val="43137"/>
                    </a:srgbClr>
                  </a:outerShdw>
                </a:effectLst>
              </a:rPr>
              <a:t>PCA9685 - 16-channel 12bit PWM/Servo driver</a:t>
            </a:r>
            <a:br>
              <a:rPr lang="en-US" sz="3200" dirty="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sp>
        <p:nvSpPr>
          <p:cNvPr id="3" name="Text Placeholder 2">
            <a:extLst>
              <a:ext uri="{FF2B5EF4-FFF2-40B4-BE49-F238E27FC236}">
                <a16:creationId xmlns:a16="http://schemas.microsoft.com/office/drawing/2014/main" id="{02D2BAC8-3116-44AF-B720-CF4CAC7A1890}"/>
              </a:ext>
            </a:extLst>
          </p:cNvPr>
          <p:cNvSpPr>
            <a:spLocks noGrp="1"/>
          </p:cNvSpPr>
          <p:nvPr>
            <p:ph type="body" idx="1"/>
          </p:nvPr>
        </p:nvSpPr>
        <p:spPr>
          <a:xfrm>
            <a:off x="1261872" y="1713655"/>
            <a:ext cx="9345168" cy="731520"/>
          </a:xfrm>
        </p:spPr>
        <p:txBody>
          <a:bodyPr>
            <a:noAutofit/>
          </a:bodyPr>
          <a:lstStyle/>
          <a:p>
            <a:r>
              <a:rPr lang="en-US" sz="2400" dirty="0"/>
              <a:t>It's an i2c-controlled PWM driver with a built in clock. That means you do not need to continuously send it signal tying up your microcontroller, its completely free running.</a:t>
            </a:r>
          </a:p>
        </p:txBody>
      </p:sp>
      <p:pic>
        <p:nvPicPr>
          <p:cNvPr id="7" name="Content Placeholder 6">
            <a:extLst>
              <a:ext uri="{FF2B5EF4-FFF2-40B4-BE49-F238E27FC236}">
                <a16:creationId xmlns:a16="http://schemas.microsoft.com/office/drawing/2014/main" id="{9E67D89E-72A6-465B-BD58-515DEB282788}"/>
              </a:ext>
            </a:extLst>
          </p:cNvPr>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1317856" y="2670557"/>
            <a:ext cx="4368338" cy="3120239"/>
          </a:xfrm>
          <a:prstGeom prst="rect">
            <a:avLst/>
          </a:prstGeom>
          <a:noFill/>
          <a:ln>
            <a:noFill/>
          </a:ln>
        </p:spPr>
      </p:pic>
      <p:pic>
        <p:nvPicPr>
          <p:cNvPr id="8" name="Content Placeholder 7">
            <a:extLst>
              <a:ext uri="{FF2B5EF4-FFF2-40B4-BE49-F238E27FC236}">
                <a16:creationId xmlns:a16="http://schemas.microsoft.com/office/drawing/2014/main" id="{B8EACE58-EC80-430A-ABB3-F197C1970BCA}"/>
              </a:ext>
            </a:extLst>
          </p:cNvPr>
          <p:cNvPicPr>
            <a:picLocks noGrp="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6126163" y="2670557"/>
            <a:ext cx="4481512" cy="3339336"/>
          </a:xfrm>
          <a:prstGeom prst="rect">
            <a:avLst/>
          </a:prstGeom>
          <a:noFill/>
          <a:ln>
            <a:noFill/>
          </a:ln>
        </p:spPr>
      </p:pic>
    </p:spTree>
    <p:extLst>
      <p:ext uri="{BB962C8B-B14F-4D97-AF65-F5344CB8AC3E}">
        <p14:creationId xmlns:p14="http://schemas.microsoft.com/office/powerpoint/2010/main" val="3913671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E7A06-FD9F-434F-A311-64E773B16E57}"/>
              </a:ext>
            </a:extLst>
          </p:cNvPr>
          <p:cNvSpPr>
            <a:spLocks noGrp="1"/>
          </p:cNvSpPr>
          <p:nvPr>
            <p:ph type="title"/>
          </p:nvPr>
        </p:nvSpPr>
        <p:spPr>
          <a:xfrm>
            <a:off x="745037" y="113969"/>
            <a:ext cx="9692640" cy="1325562"/>
          </a:xfrm>
        </p:spPr>
        <p:txBody>
          <a:bodyPr>
            <a:normAutofit/>
          </a:bodyPr>
          <a:lstStyle/>
          <a:p>
            <a:r>
              <a:rPr lang="en-US" sz="3200" dirty="0">
                <a:effectLst>
                  <a:outerShdw blurRad="38100" dist="38100" dir="2700000" algn="tl">
                    <a:srgbClr val="000000">
                      <a:alpha val="43137"/>
                    </a:srgbClr>
                  </a:outerShdw>
                </a:effectLst>
              </a:rPr>
              <a:t>Servo motor</a:t>
            </a:r>
            <a:br>
              <a:rPr lang="en-US" sz="3200" dirty="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5DC1CE52-B746-4A4F-B4E6-D582AB1614D4}"/>
              </a:ext>
            </a:extLst>
          </p:cNvPr>
          <p:cNvSpPr>
            <a:spLocks noGrp="1"/>
          </p:cNvSpPr>
          <p:nvPr>
            <p:ph idx="1"/>
          </p:nvPr>
        </p:nvSpPr>
        <p:spPr>
          <a:xfrm>
            <a:off x="1102846" y="1184592"/>
            <a:ext cx="8595360" cy="4488815"/>
          </a:xfrm>
        </p:spPr>
        <p:txBody>
          <a:bodyPr>
            <a:noAutofit/>
          </a:bodyPr>
          <a:lstStyle/>
          <a:p>
            <a:pPr marL="0" indent="0">
              <a:buNone/>
            </a:pPr>
            <a:r>
              <a:rPr lang="en-US" sz="2400" dirty="0"/>
              <a:t>Dc motor consists of gears and shaft provides high torque and accuracy.</a:t>
            </a:r>
            <a:br>
              <a:rPr lang="en-US" sz="2400" dirty="0"/>
            </a:br>
            <a:r>
              <a:rPr lang="en-US" sz="2400" dirty="0"/>
              <a:t>What makes it special is a microcontroller built in the servo.</a:t>
            </a:r>
          </a:p>
          <a:p>
            <a:pPr marL="0" indent="0">
              <a:buNone/>
            </a:pPr>
            <a:r>
              <a:rPr lang="en-US" sz="2400" dirty="0"/>
              <a:t>When the signal is high we called it “on time” and the duty cycle describes the amount of “on time” over an interval.</a:t>
            </a:r>
          </a:p>
          <a:p>
            <a:pPr marL="0" indent="0">
              <a:buNone/>
            </a:pPr>
            <a:r>
              <a:rPr lang="en-US" sz="2400" dirty="0"/>
              <a:t>The period is updated every 20 </a:t>
            </a:r>
            <a:r>
              <a:rPr lang="en-US" sz="2400" dirty="0" err="1"/>
              <a:t>ms</a:t>
            </a:r>
            <a:r>
              <a:rPr lang="en-US" sz="2400" dirty="0"/>
              <a:t> with pulse (1-2)</a:t>
            </a:r>
            <a:r>
              <a:rPr lang="en-US" sz="2400" dirty="0" err="1"/>
              <a:t>ms</a:t>
            </a:r>
            <a:r>
              <a:rPr lang="en-US" sz="2400" dirty="0"/>
              <a:t> or (5-10)%</a:t>
            </a:r>
          </a:p>
          <a:p>
            <a:pPr marL="0" indent="0">
              <a:buNone/>
            </a:pPr>
            <a:r>
              <a:rPr lang="en-US" sz="2400" dirty="0"/>
              <a:t>Duty cycle in 50Hz wave form.</a:t>
            </a:r>
          </a:p>
          <a:p>
            <a:pPr marL="0" indent="0">
              <a:buNone/>
            </a:pPr>
            <a:r>
              <a:rPr lang="en-US" sz="2400" dirty="0"/>
              <a:t>The duration of pulse we send to the motor detects the angle that the motor should take it position.</a:t>
            </a:r>
          </a:p>
          <a:p>
            <a:pPr marL="0" indent="0">
              <a:buNone/>
            </a:pPr>
            <a:r>
              <a:rPr lang="en-US" sz="2400" dirty="0"/>
              <a:t>For example(1.5ms the servo rotates to the 90 degree ,the 1ms rotates to 0 degree and 2ms rotates to 180 degree).</a:t>
            </a:r>
          </a:p>
          <a:p>
            <a:endParaRPr lang="en-US" sz="2400" dirty="0"/>
          </a:p>
        </p:txBody>
      </p:sp>
    </p:spTree>
    <p:extLst>
      <p:ext uri="{BB962C8B-B14F-4D97-AF65-F5344CB8AC3E}">
        <p14:creationId xmlns:p14="http://schemas.microsoft.com/office/powerpoint/2010/main" val="1908915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0C67957-D9C7-4EF4-B724-F3EE20763E41}"/>
              </a:ext>
            </a:extLst>
          </p:cNvPr>
          <p:cNvSpPr>
            <a:spLocks noGrp="1"/>
          </p:cNvSpPr>
          <p:nvPr>
            <p:ph type="body" idx="1"/>
          </p:nvPr>
        </p:nvSpPr>
        <p:spPr>
          <a:xfrm>
            <a:off x="851054" y="689925"/>
            <a:ext cx="4480560" cy="731520"/>
          </a:xfrm>
        </p:spPr>
        <p:txBody>
          <a:bodyPr>
            <a:normAutofit/>
          </a:bodyPr>
          <a:lstStyle/>
          <a:p>
            <a:r>
              <a:rPr lang="en-US" sz="2400" dirty="0"/>
              <a:t>SG90 servo motor</a:t>
            </a:r>
          </a:p>
        </p:txBody>
      </p:sp>
      <p:sp>
        <p:nvSpPr>
          <p:cNvPr id="5" name="Text Placeholder 4">
            <a:extLst>
              <a:ext uri="{FF2B5EF4-FFF2-40B4-BE49-F238E27FC236}">
                <a16:creationId xmlns:a16="http://schemas.microsoft.com/office/drawing/2014/main" id="{4B3576A6-21EA-46F6-8A9D-F3BB77B7C299}"/>
              </a:ext>
            </a:extLst>
          </p:cNvPr>
          <p:cNvSpPr>
            <a:spLocks noGrp="1"/>
          </p:cNvSpPr>
          <p:nvPr>
            <p:ph type="body" sz="quarter" idx="3"/>
          </p:nvPr>
        </p:nvSpPr>
        <p:spPr>
          <a:xfrm>
            <a:off x="6126480" y="681311"/>
            <a:ext cx="4480560" cy="731520"/>
          </a:xfrm>
        </p:spPr>
        <p:txBody>
          <a:bodyPr>
            <a:normAutofit/>
          </a:bodyPr>
          <a:lstStyle/>
          <a:p>
            <a:r>
              <a:rPr lang="en-US" sz="2400" dirty="0"/>
              <a:t>MG996R servo motor</a:t>
            </a:r>
          </a:p>
        </p:txBody>
      </p:sp>
      <p:pic>
        <p:nvPicPr>
          <p:cNvPr id="7" name="Content Placeholder 6">
            <a:extLst>
              <a:ext uri="{FF2B5EF4-FFF2-40B4-BE49-F238E27FC236}">
                <a16:creationId xmlns:a16="http://schemas.microsoft.com/office/drawing/2014/main" id="{99A4B0C7-4035-46A7-8570-308FD4981225}"/>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993913" y="2263775"/>
            <a:ext cx="3631096" cy="3664650"/>
          </a:xfrm>
          <a:prstGeom prst="rect">
            <a:avLst/>
          </a:prstGeom>
          <a:noFill/>
          <a:ln>
            <a:noFill/>
          </a:ln>
        </p:spPr>
      </p:pic>
      <p:pic>
        <p:nvPicPr>
          <p:cNvPr id="8" name="Content Placeholder 7">
            <a:extLst>
              <a:ext uri="{FF2B5EF4-FFF2-40B4-BE49-F238E27FC236}">
                <a16:creationId xmlns:a16="http://schemas.microsoft.com/office/drawing/2014/main" id="{52D999FE-6F13-4251-9A48-14860E7A69C2}"/>
              </a:ext>
            </a:extLst>
          </p:cNvPr>
          <p:cNvPicPr>
            <a:picLocks noGrp="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2263775"/>
            <a:ext cx="3313082" cy="3145360"/>
          </a:xfrm>
          <a:prstGeom prst="rect">
            <a:avLst/>
          </a:prstGeom>
          <a:noFill/>
          <a:ln>
            <a:noFill/>
          </a:ln>
        </p:spPr>
      </p:pic>
    </p:spTree>
    <p:extLst>
      <p:ext uri="{BB962C8B-B14F-4D97-AF65-F5344CB8AC3E}">
        <p14:creationId xmlns:p14="http://schemas.microsoft.com/office/powerpoint/2010/main" val="985460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389B8-0741-498B-96B8-7D5C01EAB597}"/>
              </a:ext>
            </a:extLst>
          </p:cNvPr>
          <p:cNvSpPr>
            <a:spLocks noGrp="1"/>
          </p:cNvSpPr>
          <p:nvPr>
            <p:ph type="title"/>
          </p:nvPr>
        </p:nvSpPr>
        <p:spPr>
          <a:xfrm>
            <a:off x="841247" y="457200"/>
            <a:ext cx="4380110" cy="1600197"/>
          </a:xfrm>
        </p:spPr>
        <p:txBody>
          <a:bodyPr/>
          <a:lstStyle/>
          <a:p>
            <a:r>
              <a:rPr lang="en-US" dirty="0">
                <a:effectLst>
                  <a:outerShdw blurRad="38100" dist="38100" dir="2700000" algn="tl">
                    <a:srgbClr val="000000">
                      <a:alpha val="43137"/>
                    </a:srgbClr>
                  </a:outerShdw>
                </a:effectLst>
              </a:rPr>
              <a:t>HC-SR04 Ultrasonic</a:t>
            </a:r>
            <a:r>
              <a:rPr lang="ar-EG" dirty="0"/>
              <a:t/>
            </a:r>
            <a:br>
              <a:rPr lang="ar-EG" dirty="0"/>
            </a:br>
            <a:endParaRPr lang="en-US" dirty="0"/>
          </a:p>
        </p:txBody>
      </p:sp>
      <p:pic>
        <p:nvPicPr>
          <p:cNvPr id="6" name="Content Placeholder 5">
            <a:extLst>
              <a:ext uri="{FF2B5EF4-FFF2-40B4-BE49-F238E27FC236}">
                <a16:creationId xmlns:a16="http://schemas.microsoft.com/office/drawing/2014/main" id="{7155570E-C7B7-4E54-8C76-40E186B5B68A}"/>
              </a:ext>
            </a:extLst>
          </p:cNvPr>
          <p:cNvPicPr>
            <a:picLocks noGrp="1" noChangeAspect="1"/>
          </p:cNvPicPr>
          <p:nvPr>
            <p:ph idx="1"/>
          </p:nvPr>
        </p:nvPicPr>
        <p:blipFill>
          <a:blip r:embed="rId2"/>
          <a:stretch>
            <a:fillRect/>
          </a:stretch>
        </p:blipFill>
        <p:spPr>
          <a:xfrm>
            <a:off x="5075238" y="688975"/>
            <a:ext cx="5483225" cy="5483225"/>
          </a:xfrm>
        </p:spPr>
      </p:pic>
      <p:sp>
        <p:nvSpPr>
          <p:cNvPr id="4" name="Text Placeholder 3">
            <a:extLst>
              <a:ext uri="{FF2B5EF4-FFF2-40B4-BE49-F238E27FC236}">
                <a16:creationId xmlns:a16="http://schemas.microsoft.com/office/drawing/2014/main" id="{5151F7FC-76C4-437C-A780-309DC23F564F}"/>
              </a:ext>
            </a:extLst>
          </p:cNvPr>
          <p:cNvSpPr>
            <a:spLocks noGrp="1"/>
          </p:cNvSpPr>
          <p:nvPr>
            <p:ph type="body" sz="half" idx="2"/>
          </p:nvPr>
        </p:nvSpPr>
        <p:spPr/>
        <p:txBody>
          <a:bodyPr>
            <a:normAutofit/>
          </a:bodyPr>
          <a:lstStyle/>
          <a:p>
            <a:r>
              <a:rPr lang="en-US" sz="2400" dirty="0"/>
              <a:t>Measures the distance using the</a:t>
            </a:r>
            <a:br>
              <a:rPr lang="en-US" sz="2400" dirty="0"/>
            </a:br>
            <a:r>
              <a:rPr lang="en-US" sz="2400" dirty="0"/>
              <a:t>difference of sound transmission time and its reflection</a:t>
            </a:r>
          </a:p>
          <a:p>
            <a:r>
              <a:rPr lang="en-US" sz="2400" dirty="0"/>
              <a:t>Multiplied by the sound speed giving us the distance. </a:t>
            </a:r>
            <a:endParaRPr lang="ar-EG" sz="2400" dirty="0"/>
          </a:p>
          <a:p>
            <a:endParaRPr lang="en-US" sz="2400" dirty="0"/>
          </a:p>
        </p:txBody>
      </p:sp>
    </p:spTree>
    <p:extLst>
      <p:ext uri="{BB962C8B-B14F-4D97-AF65-F5344CB8AC3E}">
        <p14:creationId xmlns:p14="http://schemas.microsoft.com/office/powerpoint/2010/main" val="33214776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89E97-3545-4ABE-A9C5-ECE5DD76A3B9}"/>
              </a:ext>
            </a:extLst>
          </p:cNvPr>
          <p:cNvSpPr>
            <a:spLocks noGrp="1"/>
          </p:cNvSpPr>
          <p:nvPr>
            <p:ph type="title"/>
          </p:nvPr>
        </p:nvSpPr>
        <p:spPr/>
        <p:txBody>
          <a:bodyPr>
            <a:normAutofit/>
          </a:bodyPr>
          <a:lstStyle/>
          <a:p>
            <a:r>
              <a:rPr lang="en-US" sz="3200" dirty="0">
                <a:effectLst>
                  <a:outerShdw blurRad="38100" dist="38100" dir="2700000" algn="tl">
                    <a:srgbClr val="000000">
                      <a:alpha val="43137"/>
                    </a:srgbClr>
                  </a:outerShdw>
                </a:effectLst>
              </a:rPr>
              <a:t>Raspberry pi camera </a:t>
            </a:r>
            <a:br>
              <a:rPr lang="en-US" sz="3200" dirty="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pic>
        <p:nvPicPr>
          <p:cNvPr id="4" name="Content Placeholder 3">
            <a:extLst>
              <a:ext uri="{FF2B5EF4-FFF2-40B4-BE49-F238E27FC236}">
                <a16:creationId xmlns:a16="http://schemas.microsoft.com/office/drawing/2014/main" id="{389496A0-AC7D-499B-89C4-074D98F68DC6}"/>
              </a:ext>
            </a:extLst>
          </p:cNvPr>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759259" y="1828800"/>
            <a:ext cx="5600333" cy="4351338"/>
          </a:xfrm>
          <a:prstGeom prst="rect">
            <a:avLst/>
          </a:prstGeom>
          <a:noFill/>
          <a:ln>
            <a:noFill/>
          </a:ln>
        </p:spPr>
      </p:pic>
    </p:spTree>
    <p:extLst>
      <p:ext uri="{BB962C8B-B14F-4D97-AF65-F5344CB8AC3E}">
        <p14:creationId xmlns:p14="http://schemas.microsoft.com/office/powerpoint/2010/main" val="2724515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5E947-CC0B-40E6-B83C-316B00E7CBA5}"/>
              </a:ext>
            </a:extLst>
          </p:cNvPr>
          <p:cNvSpPr>
            <a:spLocks noGrp="1"/>
          </p:cNvSpPr>
          <p:nvPr>
            <p:ph type="title"/>
          </p:nvPr>
        </p:nvSpPr>
        <p:spPr/>
        <p:txBody>
          <a:bodyPr/>
          <a:lstStyle/>
          <a:p>
            <a:r>
              <a:rPr lang="en-US" sz="3200" dirty="0">
                <a:effectLst>
                  <a:outerShdw blurRad="38100" dist="38100" dir="2700000" algn="tl">
                    <a:srgbClr val="000000">
                      <a:alpha val="43137"/>
                    </a:srgbClr>
                  </a:outerShdw>
                </a:effectLst>
              </a:rPr>
              <a:t>DC-Motor</a:t>
            </a:r>
            <a:r>
              <a:rPr lang="en-US" b="1" dirty="0"/>
              <a:t> </a:t>
            </a:r>
            <a:r>
              <a:rPr lang="en-US" dirty="0"/>
              <a:t/>
            </a:r>
            <a:br>
              <a:rPr lang="en-US" dirty="0"/>
            </a:br>
            <a:endParaRPr lang="en-US" dirty="0"/>
          </a:p>
        </p:txBody>
      </p:sp>
      <p:pic>
        <p:nvPicPr>
          <p:cNvPr id="5" name="Content Placeholder 4">
            <a:extLst>
              <a:ext uri="{FF2B5EF4-FFF2-40B4-BE49-F238E27FC236}">
                <a16:creationId xmlns:a16="http://schemas.microsoft.com/office/drawing/2014/main" id="{410634A0-3DFF-43EE-9147-AC11352F7AB1}"/>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155095" y="1187000"/>
            <a:ext cx="4308475" cy="3980021"/>
          </a:xfrm>
          <a:prstGeom prst="rect">
            <a:avLst/>
          </a:prstGeom>
          <a:noFill/>
          <a:ln>
            <a:noFill/>
          </a:ln>
        </p:spPr>
      </p:pic>
    </p:spTree>
    <p:extLst>
      <p:ext uri="{BB962C8B-B14F-4D97-AF65-F5344CB8AC3E}">
        <p14:creationId xmlns:p14="http://schemas.microsoft.com/office/powerpoint/2010/main" val="3051662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1A6E0FC-928F-4EE3-A3A7-05443C220871}"/>
              </a:ext>
            </a:extLst>
          </p:cNvPr>
          <p:cNvSpPr>
            <a:spLocks noGrp="1"/>
          </p:cNvSpPr>
          <p:nvPr>
            <p:ph type="body" idx="1"/>
          </p:nvPr>
        </p:nvSpPr>
        <p:spPr>
          <a:xfrm>
            <a:off x="728869" y="530086"/>
            <a:ext cx="5618921" cy="1040445"/>
          </a:xfrm>
        </p:spPr>
        <p:txBody>
          <a:bodyPr>
            <a:normAutofit/>
          </a:bodyPr>
          <a:lstStyle/>
          <a:p>
            <a:r>
              <a:rPr lang="en-US" sz="3200" dirty="0"/>
              <a:t>L298n DC Motor Driver</a:t>
            </a:r>
          </a:p>
          <a:p>
            <a:endParaRPr lang="en-US" sz="3200" dirty="0"/>
          </a:p>
        </p:txBody>
      </p:sp>
      <p:sp>
        <p:nvSpPr>
          <p:cNvPr id="5" name="Text Placeholder 4">
            <a:extLst>
              <a:ext uri="{FF2B5EF4-FFF2-40B4-BE49-F238E27FC236}">
                <a16:creationId xmlns:a16="http://schemas.microsoft.com/office/drawing/2014/main" id="{023C411F-0A9A-4888-BB3C-EE7D696808C5}"/>
              </a:ext>
            </a:extLst>
          </p:cNvPr>
          <p:cNvSpPr>
            <a:spLocks noGrp="1"/>
          </p:cNvSpPr>
          <p:nvPr>
            <p:ph type="body" sz="quarter" idx="3"/>
          </p:nvPr>
        </p:nvSpPr>
        <p:spPr>
          <a:xfrm>
            <a:off x="917316" y="1307519"/>
            <a:ext cx="9689724" cy="1040445"/>
          </a:xfrm>
        </p:spPr>
        <p:txBody>
          <a:bodyPr>
            <a:normAutofit/>
          </a:bodyPr>
          <a:lstStyle/>
          <a:p>
            <a:r>
              <a:rPr lang="en-US" sz="2400" dirty="0"/>
              <a:t>L298n is known as a dual bidirectional motor driver which is based on dual H-Bridge Motor driver IC.</a:t>
            </a:r>
          </a:p>
          <a:p>
            <a:endParaRPr lang="en-US" sz="2400" dirty="0"/>
          </a:p>
        </p:txBody>
      </p:sp>
      <p:pic>
        <p:nvPicPr>
          <p:cNvPr id="7" name="Content Placeholder 6">
            <a:extLst>
              <a:ext uri="{FF2B5EF4-FFF2-40B4-BE49-F238E27FC236}">
                <a16:creationId xmlns:a16="http://schemas.microsoft.com/office/drawing/2014/main" id="{804363AE-E334-4EC7-A6A6-04EE857F6365}"/>
              </a:ext>
            </a:extLst>
          </p:cNvPr>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1431236" y="2558443"/>
            <a:ext cx="3284178" cy="3240833"/>
          </a:xfrm>
          <a:prstGeom prst="rect">
            <a:avLst/>
          </a:prstGeom>
          <a:noFill/>
          <a:ln>
            <a:noFill/>
          </a:ln>
        </p:spPr>
      </p:pic>
      <p:pic>
        <p:nvPicPr>
          <p:cNvPr id="8" name="Content Placeholder 7">
            <a:extLst>
              <a:ext uri="{FF2B5EF4-FFF2-40B4-BE49-F238E27FC236}">
                <a16:creationId xmlns:a16="http://schemas.microsoft.com/office/drawing/2014/main" id="{641F0CC8-F920-4FA1-B5F0-5435A8155615}"/>
              </a:ext>
            </a:extLst>
          </p:cNvPr>
          <p:cNvPicPr>
            <a:picLocks noGrp="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5526156" y="2558443"/>
            <a:ext cx="4962249" cy="2770728"/>
          </a:xfrm>
          <a:prstGeom prst="rect">
            <a:avLst/>
          </a:prstGeom>
          <a:noFill/>
          <a:ln>
            <a:noFill/>
          </a:ln>
        </p:spPr>
      </p:pic>
    </p:spTree>
    <p:extLst>
      <p:ext uri="{BB962C8B-B14F-4D97-AF65-F5344CB8AC3E}">
        <p14:creationId xmlns:p14="http://schemas.microsoft.com/office/powerpoint/2010/main" val="2913269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1BDA9-E7DD-4FA7-9222-3CDD231DB914}"/>
              </a:ext>
            </a:extLst>
          </p:cNvPr>
          <p:cNvSpPr>
            <a:spLocks noGrp="1"/>
          </p:cNvSpPr>
          <p:nvPr>
            <p:ph type="title"/>
          </p:nvPr>
        </p:nvSpPr>
        <p:spPr>
          <a:xfrm>
            <a:off x="1152939" y="365760"/>
            <a:ext cx="9801573" cy="734170"/>
          </a:xfrm>
        </p:spPr>
        <p:txBody>
          <a:bodyPr>
            <a:noAutofit/>
          </a:bodyPr>
          <a:lstStyle/>
          <a:p>
            <a:r>
              <a:rPr lang="en-US" sz="5400" dirty="0"/>
              <a:t>outline</a:t>
            </a:r>
          </a:p>
        </p:txBody>
      </p:sp>
      <p:sp>
        <p:nvSpPr>
          <p:cNvPr id="3" name="Content Placeholder 2">
            <a:extLst>
              <a:ext uri="{FF2B5EF4-FFF2-40B4-BE49-F238E27FC236}">
                <a16:creationId xmlns:a16="http://schemas.microsoft.com/office/drawing/2014/main" id="{9BDB6B16-80F1-4D8D-9A3C-C60FFC24F476}"/>
              </a:ext>
            </a:extLst>
          </p:cNvPr>
          <p:cNvSpPr>
            <a:spLocks noGrp="1"/>
          </p:cNvSpPr>
          <p:nvPr>
            <p:ph idx="1"/>
          </p:nvPr>
        </p:nvSpPr>
        <p:spPr/>
        <p:txBody>
          <a:bodyPr/>
          <a:lstStyle/>
          <a:p>
            <a:r>
              <a:rPr lang="en-US" sz="3200" dirty="0"/>
              <a:t>Introduction.</a:t>
            </a:r>
          </a:p>
          <a:p>
            <a:r>
              <a:rPr lang="en-US" sz="3200" dirty="0"/>
              <a:t>Hardware design. </a:t>
            </a:r>
          </a:p>
          <a:p>
            <a:r>
              <a:rPr lang="en-US" sz="3200" dirty="0"/>
              <a:t>Software design. </a:t>
            </a:r>
          </a:p>
          <a:p>
            <a:r>
              <a:rPr lang="en-US" sz="3200" dirty="0"/>
              <a:t>Conclusion.</a:t>
            </a:r>
          </a:p>
          <a:p>
            <a:endParaRPr lang="en-US" dirty="0"/>
          </a:p>
        </p:txBody>
      </p:sp>
    </p:spTree>
    <p:extLst>
      <p:ext uri="{BB962C8B-B14F-4D97-AF65-F5344CB8AC3E}">
        <p14:creationId xmlns:p14="http://schemas.microsoft.com/office/powerpoint/2010/main" val="2809414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78D39-D9F6-4268-926F-3C72D229291B}"/>
              </a:ext>
            </a:extLst>
          </p:cNvPr>
          <p:cNvSpPr>
            <a:spLocks noGrp="1"/>
          </p:cNvSpPr>
          <p:nvPr>
            <p:ph type="title"/>
          </p:nvPr>
        </p:nvSpPr>
        <p:spPr>
          <a:xfrm>
            <a:off x="1261872" y="365760"/>
            <a:ext cx="9692640" cy="1251005"/>
          </a:xfrm>
        </p:spPr>
        <p:txBody>
          <a:bodyPr>
            <a:normAutofit/>
          </a:bodyPr>
          <a:lstStyle/>
          <a:p>
            <a:r>
              <a:rPr lang="en-US" sz="3200" dirty="0">
                <a:effectLst>
                  <a:outerShdw blurRad="38100" dist="38100" dir="2700000" algn="tl">
                    <a:srgbClr val="000000">
                      <a:alpha val="43137"/>
                    </a:srgbClr>
                  </a:outerShdw>
                </a:effectLst>
              </a:rPr>
              <a:t>Arm and Gripper</a:t>
            </a:r>
            <a:br>
              <a:rPr lang="en-US" sz="3200" dirty="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pic>
        <p:nvPicPr>
          <p:cNvPr id="4" name="Content Placeholder 3">
            <a:extLst>
              <a:ext uri="{FF2B5EF4-FFF2-40B4-BE49-F238E27FC236}">
                <a16:creationId xmlns:a16="http://schemas.microsoft.com/office/drawing/2014/main" id="{57D2FD8E-6846-41B3-A3BA-88B7F518918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87550" y="2004219"/>
            <a:ext cx="7143750" cy="4000500"/>
          </a:xfrm>
          <a:prstGeom prst="rect">
            <a:avLst/>
          </a:prstGeom>
          <a:noFill/>
          <a:ln>
            <a:noFill/>
          </a:ln>
        </p:spPr>
      </p:pic>
    </p:spTree>
    <p:extLst>
      <p:ext uri="{BB962C8B-B14F-4D97-AF65-F5344CB8AC3E}">
        <p14:creationId xmlns:p14="http://schemas.microsoft.com/office/powerpoint/2010/main" val="199563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2C7A8-99C9-42DC-9CB2-C11778FAC09C}"/>
              </a:ext>
            </a:extLst>
          </p:cNvPr>
          <p:cNvSpPr>
            <a:spLocks noGrp="1"/>
          </p:cNvSpPr>
          <p:nvPr>
            <p:ph type="title"/>
          </p:nvPr>
        </p:nvSpPr>
        <p:spPr>
          <a:xfrm>
            <a:off x="841248" y="457201"/>
            <a:ext cx="3200400" cy="934278"/>
          </a:xfrm>
        </p:spPr>
        <p:txBody>
          <a:bodyPr/>
          <a:lstStyle/>
          <a:p>
            <a:r>
              <a:rPr lang="en-US" dirty="0"/>
              <a:t>Software</a:t>
            </a:r>
            <a:r>
              <a:rPr lang="en-US" b="1" dirty="0"/>
              <a:t> </a:t>
            </a:r>
            <a:r>
              <a:rPr lang="en-US" dirty="0"/>
              <a:t>design</a:t>
            </a:r>
          </a:p>
        </p:txBody>
      </p:sp>
      <p:sp>
        <p:nvSpPr>
          <p:cNvPr id="4" name="Text Placeholder 3">
            <a:extLst>
              <a:ext uri="{FF2B5EF4-FFF2-40B4-BE49-F238E27FC236}">
                <a16:creationId xmlns:a16="http://schemas.microsoft.com/office/drawing/2014/main" id="{85C136C2-63A1-4B6A-AD3D-1618D5FC03C4}"/>
              </a:ext>
            </a:extLst>
          </p:cNvPr>
          <p:cNvSpPr>
            <a:spLocks noGrp="1"/>
          </p:cNvSpPr>
          <p:nvPr>
            <p:ph type="body" sz="half" idx="2"/>
          </p:nvPr>
        </p:nvSpPr>
        <p:spPr>
          <a:xfrm>
            <a:off x="627741" y="1523999"/>
            <a:ext cx="3876526" cy="3810001"/>
          </a:xfrm>
        </p:spPr>
        <p:txBody>
          <a:bodyPr>
            <a:normAutofit/>
          </a:bodyPr>
          <a:lstStyle/>
          <a:p>
            <a:r>
              <a:rPr lang="en-US" sz="2400" dirty="0"/>
              <a:t>*Installing software  </a:t>
            </a:r>
          </a:p>
          <a:p>
            <a:r>
              <a:rPr lang="en-US" sz="2400" dirty="0"/>
              <a:t>   we have installed raspbian as an operation system for the raspberry pi on the SD Card.</a:t>
            </a:r>
          </a:p>
          <a:p>
            <a:endParaRPr lang="en-US" sz="2400" dirty="0"/>
          </a:p>
        </p:txBody>
      </p:sp>
      <p:pic>
        <p:nvPicPr>
          <p:cNvPr id="11" name="Content Placeholder 10">
            <a:extLst>
              <a:ext uri="{FF2B5EF4-FFF2-40B4-BE49-F238E27FC236}">
                <a16:creationId xmlns:a16="http://schemas.microsoft.com/office/drawing/2014/main" id="{5BD95C26-ACDA-40C7-8105-D15CD16B8B20}"/>
              </a:ext>
            </a:extLst>
          </p:cNvPr>
          <p:cNvPicPr>
            <a:picLocks noGrp="1" noChangeAspect="1"/>
          </p:cNvPicPr>
          <p:nvPr>
            <p:ph idx="1"/>
          </p:nvPr>
        </p:nvPicPr>
        <p:blipFill>
          <a:blip r:embed="rId2"/>
          <a:stretch>
            <a:fillRect/>
          </a:stretch>
        </p:blipFill>
        <p:spPr>
          <a:xfrm>
            <a:off x="5562324" y="1391479"/>
            <a:ext cx="5469578" cy="3194970"/>
          </a:xfrm>
        </p:spPr>
      </p:pic>
    </p:spTree>
    <p:extLst>
      <p:ext uri="{BB962C8B-B14F-4D97-AF65-F5344CB8AC3E}">
        <p14:creationId xmlns:p14="http://schemas.microsoft.com/office/powerpoint/2010/main" val="9608132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57891-2FCF-4AE1-93C6-ABC2AB3289F6}"/>
              </a:ext>
            </a:extLst>
          </p:cNvPr>
          <p:cNvSpPr>
            <a:spLocks noGrp="1"/>
          </p:cNvSpPr>
          <p:nvPr>
            <p:ph type="title"/>
          </p:nvPr>
        </p:nvSpPr>
        <p:spPr>
          <a:xfrm>
            <a:off x="339521" y="352508"/>
            <a:ext cx="9692640" cy="893197"/>
          </a:xfrm>
        </p:spPr>
        <p:txBody>
          <a:bodyPr>
            <a:normAutofit/>
          </a:bodyPr>
          <a:lstStyle/>
          <a:p>
            <a:r>
              <a:rPr lang="en-US" sz="3200" dirty="0"/>
              <a:t>Raspbian system Interface</a:t>
            </a:r>
          </a:p>
        </p:txBody>
      </p:sp>
      <p:sp>
        <p:nvSpPr>
          <p:cNvPr id="3" name="Content Placeholder 2">
            <a:extLst>
              <a:ext uri="{FF2B5EF4-FFF2-40B4-BE49-F238E27FC236}">
                <a16:creationId xmlns:a16="http://schemas.microsoft.com/office/drawing/2014/main" id="{0FBA887E-19C3-473F-8784-E3D8BE321662}"/>
              </a:ext>
            </a:extLst>
          </p:cNvPr>
          <p:cNvSpPr>
            <a:spLocks noGrp="1"/>
          </p:cNvSpPr>
          <p:nvPr>
            <p:ph sz="half" idx="1"/>
          </p:nvPr>
        </p:nvSpPr>
        <p:spPr>
          <a:xfrm>
            <a:off x="705281" y="1802295"/>
            <a:ext cx="4480560" cy="4351337"/>
          </a:xfrm>
        </p:spPr>
        <p:txBody>
          <a:bodyPr>
            <a:normAutofit/>
          </a:bodyPr>
          <a:lstStyle/>
          <a:p>
            <a:pPr marL="0" indent="0">
              <a:buNone/>
            </a:pPr>
            <a:r>
              <a:rPr lang="en-US" sz="2400" dirty="0"/>
              <a:t>We put the SD card on the raspberry pi and we connect it to the power supply and with an HDM connect with display that support HDMI, also we connect a mouse and keyboard with raspberry pi USB port.</a:t>
            </a:r>
          </a:p>
          <a:p>
            <a:endParaRPr lang="en-US" sz="2400" dirty="0"/>
          </a:p>
        </p:txBody>
      </p:sp>
      <p:pic>
        <p:nvPicPr>
          <p:cNvPr id="6" name="Content Placeholder 5">
            <a:extLst>
              <a:ext uri="{FF2B5EF4-FFF2-40B4-BE49-F238E27FC236}">
                <a16:creationId xmlns:a16="http://schemas.microsoft.com/office/drawing/2014/main" id="{94F2F53A-40FA-4DFE-A375-414B8887937E}"/>
              </a:ext>
            </a:extLst>
          </p:cNvPr>
          <p:cNvPicPr>
            <a:picLocks noGrp="1" noChangeAspect="1"/>
          </p:cNvPicPr>
          <p:nvPr>
            <p:ph sz="half" idx="2"/>
          </p:nvPr>
        </p:nvPicPr>
        <p:blipFill>
          <a:blip r:embed="rId2"/>
          <a:stretch>
            <a:fillRect/>
          </a:stretch>
        </p:blipFill>
        <p:spPr>
          <a:xfrm>
            <a:off x="5410544" y="2146854"/>
            <a:ext cx="5858629" cy="3072524"/>
          </a:xfrm>
        </p:spPr>
      </p:pic>
    </p:spTree>
    <p:extLst>
      <p:ext uri="{BB962C8B-B14F-4D97-AF65-F5344CB8AC3E}">
        <p14:creationId xmlns:p14="http://schemas.microsoft.com/office/powerpoint/2010/main" val="18268416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5866B-792A-4963-9F7C-46E36BA7E839}"/>
              </a:ext>
            </a:extLst>
          </p:cNvPr>
          <p:cNvSpPr>
            <a:spLocks noGrp="1"/>
          </p:cNvSpPr>
          <p:nvPr>
            <p:ph type="title"/>
          </p:nvPr>
        </p:nvSpPr>
        <p:spPr/>
        <p:txBody>
          <a:bodyPr>
            <a:normAutofit/>
          </a:bodyPr>
          <a:lstStyle/>
          <a:p>
            <a:r>
              <a:rPr lang="en-US" sz="3200" dirty="0"/>
              <a:t>VNC Viewer (</a:t>
            </a:r>
            <a:r>
              <a:rPr lang="en-US" sz="2700" dirty="0"/>
              <a:t>Virtual Network Computing )</a:t>
            </a:r>
            <a:br>
              <a:rPr lang="en-US" sz="2700" dirty="0"/>
            </a:br>
            <a:endParaRPr lang="en-US" sz="2700" dirty="0"/>
          </a:p>
        </p:txBody>
      </p:sp>
      <p:pic>
        <p:nvPicPr>
          <p:cNvPr id="5" name="Content Placeholder 4">
            <a:extLst>
              <a:ext uri="{FF2B5EF4-FFF2-40B4-BE49-F238E27FC236}">
                <a16:creationId xmlns:a16="http://schemas.microsoft.com/office/drawing/2014/main" id="{9230A84B-D413-4D15-A028-D56C14343286}"/>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68282" y="1828800"/>
            <a:ext cx="8382286" cy="4351338"/>
          </a:xfrm>
          <a:prstGeom prst="rect">
            <a:avLst/>
          </a:prstGeom>
          <a:noFill/>
          <a:ln>
            <a:noFill/>
          </a:ln>
        </p:spPr>
      </p:pic>
    </p:spTree>
    <p:extLst>
      <p:ext uri="{BB962C8B-B14F-4D97-AF65-F5344CB8AC3E}">
        <p14:creationId xmlns:p14="http://schemas.microsoft.com/office/powerpoint/2010/main" val="3656581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D1419-E978-4CA2-9944-6DFBB10950AE}"/>
              </a:ext>
            </a:extLst>
          </p:cNvPr>
          <p:cNvSpPr>
            <a:spLocks noGrp="1"/>
          </p:cNvSpPr>
          <p:nvPr>
            <p:ph type="title"/>
          </p:nvPr>
        </p:nvSpPr>
        <p:spPr>
          <a:xfrm>
            <a:off x="551556" y="685800"/>
            <a:ext cx="9692640" cy="1325562"/>
          </a:xfrm>
        </p:spPr>
        <p:txBody>
          <a:bodyPr>
            <a:normAutofit/>
          </a:bodyPr>
          <a:lstStyle/>
          <a:p>
            <a:r>
              <a:rPr lang="en-US" sz="3200" dirty="0">
                <a:effectLst>
                  <a:outerShdw blurRad="38100" dist="38100" dir="2700000" algn="tl">
                    <a:srgbClr val="000000">
                      <a:alpha val="43137"/>
                    </a:srgbClr>
                  </a:outerShdw>
                </a:effectLst>
              </a:rPr>
              <a:t>Programing in Raspberry pi</a:t>
            </a:r>
            <a:br>
              <a:rPr lang="en-US" sz="3200" dirty="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sp>
        <p:nvSpPr>
          <p:cNvPr id="3" name="Text Placeholder 2">
            <a:extLst>
              <a:ext uri="{FF2B5EF4-FFF2-40B4-BE49-F238E27FC236}">
                <a16:creationId xmlns:a16="http://schemas.microsoft.com/office/drawing/2014/main" id="{7573ECAB-EBBE-4638-98B2-A3DF78CF2502}"/>
              </a:ext>
            </a:extLst>
          </p:cNvPr>
          <p:cNvSpPr>
            <a:spLocks noGrp="1"/>
          </p:cNvSpPr>
          <p:nvPr>
            <p:ph type="body" idx="1"/>
          </p:nvPr>
        </p:nvSpPr>
        <p:spPr>
          <a:xfrm>
            <a:off x="917315" y="1810035"/>
            <a:ext cx="9856701" cy="1325562"/>
          </a:xfrm>
        </p:spPr>
        <p:txBody>
          <a:bodyPr>
            <a:noAutofit/>
          </a:bodyPr>
          <a:lstStyle/>
          <a:p>
            <a:r>
              <a:rPr lang="en-US" sz="2400" dirty="0"/>
              <a:t>In programing Raspberry pi we open the Terminal and it is the main program in </a:t>
            </a:r>
            <a:r>
              <a:rPr lang="en-US" sz="2400" dirty="0" err="1"/>
              <a:t>linux</a:t>
            </a:r>
            <a:r>
              <a:rPr lang="en-US" sz="2400" dirty="0"/>
              <a:t> that it make us able to access to anything inside the system.</a:t>
            </a:r>
          </a:p>
          <a:p>
            <a:endParaRPr lang="en-US" sz="2400" dirty="0"/>
          </a:p>
        </p:txBody>
      </p:sp>
      <p:pic>
        <p:nvPicPr>
          <p:cNvPr id="8" name="Content Placeholder 7">
            <a:extLst>
              <a:ext uri="{FF2B5EF4-FFF2-40B4-BE49-F238E27FC236}">
                <a16:creationId xmlns:a16="http://schemas.microsoft.com/office/drawing/2014/main" id="{80951E14-3DFE-4724-AA5E-F261479E98E4}"/>
              </a:ext>
            </a:extLst>
          </p:cNvPr>
          <p:cNvPicPr>
            <a:picLocks noGrp="1" noChangeAspect="1"/>
          </p:cNvPicPr>
          <p:nvPr>
            <p:ph sz="quarter" idx="4"/>
          </p:nvPr>
        </p:nvPicPr>
        <p:blipFill>
          <a:blip r:embed="rId2"/>
          <a:stretch>
            <a:fillRect/>
          </a:stretch>
        </p:blipFill>
        <p:spPr>
          <a:xfrm>
            <a:off x="1945354" y="2915478"/>
            <a:ext cx="6978085" cy="3659617"/>
          </a:xfrm>
        </p:spPr>
      </p:pic>
    </p:spTree>
    <p:extLst>
      <p:ext uri="{BB962C8B-B14F-4D97-AF65-F5344CB8AC3E}">
        <p14:creationId xmlns:p14="http://schemas.microsoft.com/office/powerpoint/2010/main" val="14724896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200C7-04C8-4BD2-BFE6-F6E885D6132B}"/>
              </a:ext>
            </a:extLst>
          </p:cNvPr>
          <p:cNvSpPr>
            <a:spLocks noGrp="1"/>
          </p:cNvSpPr>
          <p:nvPr>
            <p:ph type="title"/>
          </p:nvPr>
        </p:nvSpPr>
        <p:spPr>
          <a:xfrm>
            <a:off x="1261872" y="365760"/>
            <a:ext cx="9692640" cy="879944"/>
          </a:xfrm>
        </p:spPr>
        <p:txBody>
          <a:bodyPr>
            <a:normAutofit/>
          </a:bodyPr>
          <a:lstStyle/>
          <a:p>
            <a:r>
              <a:rPr lang="en-US" sz="3200" dirty="0">
                <a:effectLst>
                  <a:outerShdw blurRad="38100" dist="38100" dir="2700000" algn="tl">
                    <a:srgbClr val="000000">
                      <a:alpha val="43137"/>
                    </a:srgbClr>
                  </a:outerShdw>
                </a:effectLst>
              </a:rPr>
              <a:t>Setting up the camera </a:t>
            </a:r>
          </a:p>
        </p:txBody>
      </p:sp>
      <p:pic>
        <p:nvPicPr>
          <p:cNvPr id="6" name="Content Placeholder 5">
            <a:extLst>
              <a:ext uri="{FF2B5EF4-FFF2-40B4-BE49-F238E27FC236}">
                <a16:creationId xmlns:a16="http://schemas.microsoft.com/office/drawing/2014/main" id="{BBC9CB55-4592-438E-8774-A03FD4374B56}"/>
              </a:ext>
            </a:extLst>
          </p:cNvPr>
          <p:cNvPicPr>
            <a:picLocks noGrp="1" noChangeAspect="1"/>
          </p:cNvPicPr>
          <p:nvPr>
            <p:ph sz="half" idx="1"/>
          </p:nvPr>
        </p:nvPicPr>
        <p:blipFill>
          <a:blip r:embed="rId2"/>
          <a:stretch>
            <a:fillRect/>
          </a:stretch>
        </p:blipFill>
        <p:spPr>
          <a:xfrm>
            <a:off x="1818655" y="2332382"/>
            <a:ext cx="7545279" cy="3923545"/>
          </a:xfrm>
        </p:spPr>
      </p:pic>
      <p:cxnSp>
        <p:nvCxnSpPr>
          <p:cNvPr id="8" name="Straight Arrow Connector 7">
            <a:extLst>
              <a:ext uri="{FF2B5EF4-FFF2-40B4-BE49-F238E27FC236}">
                <a16:creationId xmlns:a16="http://schemas.microsoft.com/office/drawing/2014/main" id="{FAB29661-7248-4403-B88E-2E7CAA83CF15}"/>
              </a:ext>
            </a:extLst>
          </p:cNvPr>
          <p:cNvCxnSpPr/>
          <p:nvPr/>
        </p:nvCxnSpPr>
        <p:spPr>
          <a:xfrm>
            <a:off x="7169426" y="3949148"/>
            <a:ext cx="3710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89663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6657A-B3A0-4FFA-9D66-F34CEC6EEF47}"/>
              </a:ext>
            </a:extLst>
          </p:cNvPr>
          <p:cNvSpPr>
            <a:spLocks noGrp="1"/>
          </p:cNvSpPr>
          <p:nvPr>
            <p:ph type="title"/>
          </p:nvPr>
        </p:nvSpPr>
        <p:spPr>
          <a:xfrm>
            <a:off x="713105" y="1174142"/>
            <a:ext cx="9692640" cy="1325562"/>
          </a:xfrm>
        </p:spPr>
        <p:txBody>
          <a:bodyPr>
            <a:normAutofit fontScale="90000"/>
          </a:bodyPr>
          <a:lstStyle/>
          <a:p>
            <a:r>
              <a:rPr lang="en-US" sz="3200" dirty="0"/>
              <a:t>Programing in Raspberry pi</a:t>
            </a:r>
            <a:br>
              <a:rPr lang="en-US" sz="3200" dirty="0"/>
            </a:br>
            <a:r>
              <a:rPr lang="en-US" sz="3200" dirty="0"/>
              <a:t> </a:t>
            </a:r>
            <a:r>
              <a:rPr lang="en-US" sz="2700" dirty="0"/>
              <a:t>In programing Raspberry pi we open the Terminal and it is the main program in </a:t>
            </a:r>
            <a:r>
              <a:rPr lang="en-US" sz="2700" dirty="0" err="1"/>
              <a:t>linux</a:t>
            </a:r>
            <a:r>
              <a:rPr lang="en-US" sz="2700" dirty="0"/>
              <a:t> that it make us able to access to anything inside the system.</a:t>
            </a:r>
            <a:r>
              <a:rPr lang="en-US" sz="3200" dirty="0"/>
              <a:t/>
            </a:r>
            <a:br>
              <a:rPr lang="en-US" sz="3200" dirty="0"/>
            </a:br>
            <a:endParaRPr lang="en-US" sz="3200" dirty="0"/>
          </a:p>
        </p:txBody>
      </p:sp>
      <p:pic>
        <p:nvPicPr>
          <p:cNvPr id="7" name="Content Placeholder 6">
            <a:extLst>
              <a:ext uri="{FF2B5EF4-FFF2-40B4-BE49-F238E27FC236}">
                <a16:creationId xmlns:a16="http://schemas.microsoft.com/office/drawing/2014/main" id="{ADBDE189-BD6C-484B-977F-2C84A5FAF04C}"/>
              </a:ext>
            </a:extLst>
          </p:cNvPr>
          <p:cNvPicPr>
            <a:picLocks noGrp="1" noChangeAspect="1"/>
          </p:cNvPicPr>
          <p:nvPr>
            <p:ph idx="1"/>
          </p:nvPr>
        </p:nvPicPr>
        <p:blipFill>
          <a:blip r:embed="rId2"/>
          <a:stretch>
            <a:fillRect/>
          </a:stretch>
        </p:blipFill>
        <p:spPr>
          <a:xfrm>
            <a:off x="1410904" y="2279374"/>
            <a:ext cx="8297043" cy="4351338"/>
          </a:xfrm>
        </p:spPr>
      </p:pic>
    </p:spTree>
    <p:extLst>
      <p:ext uri="{BB962C8B-B14F-4D97-AF65-F5344CB8AC3E}">
        <p14:creationId xmlns:p14="http://schemas.microsoft.com/office/powerpoint/2010/main" val="42724072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FA5FE-5A32-4DCB-97EE-07B23FE0629B}"/>
              </a:ext>
            </a:extLst>
          </p:cNvPr>
          <p:cNvSpPr>
            <a:spLocks noGrp="1"/>
          </p:cNvSpPr>
          <p:nvPr>
            <p:ph type="title"/>
          </p:nvPr>
        </p:nvSpPr>
        <p:spPr/>
        <p:txBody>
          <a:bodyPr>
            <a:normAutofit/>
          </a:bodyPr>
          <a:lstStyle/>
          <a:p>
            <a:r>
              <a:rPr lang="en-US" sz="3200" dirty="0">
                <a:effectLst>
                  <a:outerShdw blurRad="38100" dist="38100" dir="2700000" algn="tl">
                    <a:srgbClr val="000000">
                      <a:alpha val="43137"/>
                    </a:srgbClr>
                  </a:outerShdw>
                </a:effectLst>
              </a:rPr>
              <a:t>Conclusion </a:t>
            </a:r>
          </a:p>
        </p:txBody>
      </p:sp>
      <p:sp>
        <p:nvSpPr>
          <p:cNvPr id="3" name="Content Placeholder 2">
            <a:extLst>
              <a:ext uri="{FF2B5EF4-FFF2-40B4-BE49-F238E27FC236}">
                <a16:creationId xmlns:a16="http://schemas.microsoft.com/office/drawing/2014/main" id="{67BABA3F-BB8B-4C4E-A67D-84425CD30E6F}"/>
              </a:ext>
            </a:extLst>
          </p:cNvPr>
          <p:cNvSpPr>
            <a:spLocks noGrp="1"/>
          </p:cNvSpPr>
          <p:nvPr>
            <p:ph idx="1"/>
          </p:nvPr>
        </p:nvSpPr>
        <p:spPr/>
        <p:txBody>
          <a:bodyPr>
            <a:normAutofit/>
          </a:bodyPr>
          <a:lstStyle/>
          <a:p>
            <a:r>
              <a:rPr lang="en-US" sz="2400" dirty="0"/>
              <a:t>Good experience has absorbed in new technology , I wish I can explore more about these smart electronics and getting better by the time .</a:t>
            </a:r>
          </a:p>
        </p:txBody>
      </p:sp>
    </p:spTree>
    <p:extLst>
      <p:ext uri="{BB962C8B-B14F-4D97-AF65-F5344CB8AC3E}">
        <p14:creationId xmlns:p14="http://schemas.microsoft.com/office/powerpoint/2010/main" val="26513843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8DF07-02F9-48BE-8386-F4EB1ABCF410}"/>
              </a:ext>
            </a:extLst>
          </p:cNvPr>
          <p:cNvSpPr>
            <a:spLocks noGrp="1"/>
          </p:cNvSpPr>
          <p:nvPr>
            <p:ph type="ctrTitle"/>
          </p:nvPr>
        </p:nvSpPr>
        <p:spPr/>
        <p:txBody>
          <a:bodyPr/>
          <a:lstStyle/>
          <a:p>
            <a:r>
              <a:rPr lang="en-US" dirty="0"/>
              <a:t>Thank you </a:t>
            </a:r>
          </a:p>
        </p:txBody>
      </p:sp>
    </p:spTree>
    <p:extLst>
      <p:ext uri="{BB962C8B-B14F-4D97-AF65-F5344CB8AC3E}">
        <p14:creationId xmlns:p14="http://schemas.microsoft.com/office/powerpoint/2010/main" val="2795271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F5250-4AFF-4A62-9496-8F947B8A32AB}"/>
              </a:ext>
            </a:extLst>
          </p:cNvPr>
          <p:cNvSpPr>
            <a:spLocks noGrp="1"/>
          </p:cNvSpPr>
          <p:nvPr>
            <p:ph type="title"/>
          </p:nvPr>
        </p:nvSpPr>
        <p:spPr>
          <a:xfrm>
            <a:off x="841248" y="457200"/>
            <a:ext cx="3200400" cy="960783"/>
          </a:xfrm>
        </p:spPr>
        <p:txBody>
          <a:bodyPr/>
          <a:lstStyle/>
          <a:p>
            <a:r>
              <a:rPr lang="en-US" dirty="0">
                <a:ln w="0"/>
                <a:effectLst>
                  <a:outerShdw blurRad="38100" dist="19050" dir="2700000" algn="tl" rotWithShape="0">
                    <a:schemeClr val="dk1">
                      <a:alpha val="40000"/>
                    </a:schemeClr>
                  </a:outerShdw>
                </a:effectLst>
              </a:rPr>
              <a:t>Introduction </a:t>
            </a:r>
            <a:endParaRPr lang="en-US" dirty="0"/>
          </a:p>
        </p:txBody>
      </p:sp>
      <p:sp>
        <p:nvSpPr>
          <p:cNvPr id="4" name="Text Placeholder 3">
            <a:extLst>
              <a:ext uri="{FF2B5EF4-FFF2-40B4-BE49-F238E27FC236}">
                <a16:creationId xmlns:a16="http://schemas.microsoft.com/office/drawing/2014/main" id="{B3282AAF-2776-4362-878D-1BAE8E1BAFE4}"/>
              </a:ext>
            </a:extLst>
          </p:cNvPr>
          <p:cNvSpPr>
            <a:spLocks noGrp="1"/>
          </p:cNvSpPr>
          <p:nvPr>
            <p:ph type="body" sz="half" idx="2"/>
          </p:nvPr>
        </p:nvSpPr>
        <p:spPr>
          <a:xfrm>
            <a:off x="304798" y="1736035"/>
            <a:ext cx="5791201" cy="4943061"/>
          </a:xfrm>
        </p:spPr>
        <p:txBody>
          <a:bodyPr>
            <a:normAutofit fontScale="92500"/>
          </a:bodyPr>
          <a:lstStyle/>
          <a:p>
            <a:r>
              <a:rPr lang="en-US" sz="2400" dirty="0"/>
              <a:t>*Overview of the project</a:t>
            </a:r>
          </a:p>
          <a:p>
            <a:r>
              <a:rPr lang="en-US" sz="2100" dirty="0"/>
              <a:t>consist of aluminum chassis in addition to a arm </a:t>
            </a:r>
          </a:p>
          <a:p>
            <a:r>
              <a:rPr lang="en-US" sz="2100" dirty="0"/>
              <a:t>  that has four </a:t>
            </a:r>
            <a:r>
              <a:rPr lang="en-US" sz="2100" dirty="0" err="1"/>
              <a:t>dofs</a:t>
            </a:r>
            <a:r>
              <a:rPr lang="en-US" sz="2100" dirty="0"/>
              <a:t> to catch small objects, both </a:t>
            </a:r>
          </a:p>
          <a:p>
            <a:r>
              <a:rPr lang="en-US" sz="2100" dirty="0"/>
              <a:t>  controlled by a </a:t>
            </a:r>
            <a:r>
              <a:rPr lang="en-US" sz="2100" dirty="0" err="1"/>
              <a:t>wirelessKeyboard</a:t>
            </a:r>
            <a:r>
              <a:rPr lang="en-US" sz="2100" dirty="0"/>
              <a:t>, also we </a:t>
            </a:r>
          </a:p>
          <a:p>
            <a:r>
              <a:rPr lang="en-US" sz="2100" dirty="0"/>
              <a:t>  have a live stream camera streams to the laptop </a:t>
            </a:r>
          </a:p>
          <a:p>
            <a:r>
              <a:rPr lang="en-US" sz="2100" dirty="0"/>
              <a:t>  display , the camera direction controlled by the </a:t>
            </a:r>
          </a:p>
          <a:p>
            <a:r>
              <a:rPr lang="en-US" sz="2100" dirty="0"/>
              <a:t>  remote, also the robot has the ability to avoid </a:t>
            </a:r>
            <a:endParaRPr lang="ar-EG" sz="2100" dirty="0"/>
          </a:p>
          <a:p>
            <a:r>
              <a:rPr lang="en-US" sz="2100" dirty="0"/>
              <a:t> collisions by ultrasonic sensor</a:t>
            </a:r>
            <a:r>
              <a:rPr lang="en-US" sz="1800" dirty="0"/>
              <a:t>.</a:t>
            </a:r>
            <a:endParaRPr lang="en-US" sz="2800" dirty="0"/>
          </a:p>
          <a:p>
            <a:endParaRPr lang="en-US" sz="1800" dirty="0"/>
          </a:p>
          <a:p>
            <a:endParaRPr lang="en-US" dirty="0"/>
          </a:p>
        </p:txBody>
      </p:sp>
      <p:pic>
        <p:nvPicPr>
          <p:cNvPr id="5" name="Content Placeholder 4">
            <a:extLst>
              <a:ext uri="{FF2B5EF4-FFF2-40B4-BE49-F238E27FC236}">
                <a16:creationId xmlns:a16="http://schemas.microsoft.com/office/drawing/2014/main" id="{56CC9411-A867-4AC3-91C2-77E4F97B543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5999" y="685800"/>
            <a:ext cx="5036094" cy="5036094"/>
          </a:xfrm>
          <a:prstGeom prst="rect">
            <a:avLst/>
          </a:prstGeom>
        </p:spPr>
      </p:pic>
    </p:spTree>
    <p:extLst>
      <p:ext uri="{BB962C8B-B14F-4D97-AF65-F5344CB8AC3E}">
        <p14:creationId xmlns:p14="http://schemas.microsoft.com/office/powerpoint/2010/main" val="931231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E616E23-2444-4E12-AEF8-0A51F0FC487B}"/>
              </a:ext>
            </a:extLst>
          </p:cNvPr>
          <p:cNvSpPr>
            <a:spLocks noGrp="1"/>
          </p:cNvSpPr>
          <p:nvPr>
            <p:ph type="body" idx="1"/>
          </p:nvPr>
        </p:nvSpPr>
        <p:spPr>
          <a:xfrm>
            <a:off x="904064" y="547464"/>
            <a:ext cx="4480560" cy="731520"/>
          </a:xfrm>
        </p:spPr>
        <p:txBody>
          <a:bodyPr>
            <a:normAutofit/>
          </a:bodyPr>
          <a:lstStyle/>
          <a:p>
            <a:r>
              <a:rPr lang="en-US" sz="3200" dirty="0">
                <a:effectLst>
                  <a:outerShdw blurRad="38100" dist="38100" dir="2700000" algn="tl">
                    <a:srgbClr val="000000">
                      <a:alpha val="43137"/>
                    </a:srgbClr>
                  </a:outerShdw>
                </a:effectLst>
              </a:rPr>
              <a:t>Project use</a:t>
            </a:r>
          </a:p>
        </p:txBody>
      </p:sp>
      <p:sp>
        <p:nvSpPr>
          <p:cNvPr id="4" name="Content Placeholder 3">
            <a:extLst>
              <a:ext uri="{FF2B5EF4-FFF2-40B4-BE49-F238E27FC236}">
                <a16:creationId xmlns:a16="http://schemas.microsoft.com/office/drawing/2014/main" id="{60986C78-773F-4EAE-9440-F388B7268D9C}"/>
              </a:ext>
            </a:extLst>
          </p:cNvPr>
          <p:cNvSpPr>
            <a:spLocks noGrp="1"/>
          </p:cNvSpPr>
          <p:nvPr>
            <p:ph sz="half" idx="2"/>
          </p:nvPr>
        </p:nvSpPr>
        <p:spPr>
          <a:xfrm>
            <a:off x="904064" y="1736035"/>
            <a:ext cx="7815866" cy="4436165"/>
          </a:xfrm>
        </p:spPr>
        <p:txBody>
          <a:bodyPr>
            <a:normAutofit/>
          </a:bodyPr>
          <a:lstStyle/>
          <a:p>
            <a:pPr marL="0" indent="0">
              <a:buNone/>
            </a:pPr>
            <a:r>
              <a:rPr lang="en-US" sz="2400" dirty="0"/>
              <a:t>    * helping disables to bring small stuff.</a:t>
            </a:r>
          </a:p>
          <a:p>
            <a:pPr marL="0" indent="0">
              <a:buNone/>
            </a:pPr>
            <a:r>
              <a:rPr lang="en-US" sz="2400" dirty="0"/>
              <a:t>    * reach to objects in narrow places.</a:t>
            </a:r>
          </a:p>
          <a:p>
            <a:pPr marL="0" indent="0">
              <a:buNone/>
            </a:pPr>
            <a:r>
              <a:rPr lang="en-US" sz="2400" dirty="0"/>
              <a:t>    * reaches to the some dangerous places as in fires. </a:t>
            </a:r>
          </a:p>
          <a:p>
            <a:pPr marL="0" indent="0">
              <a:buNone/>
            </a:pPr>
            <a:r>
              <a:rPr lang="en-US" sz="2400" dirty="0"/>
              <a:t>    * carry toxic chemicals.</a:t>
            </a:r>
          </a:p>
        </p:txBody>
      </p:sp>
    </p:spTree>
    <p:extLst>
      <p:ext uri="{BB962C8B-B14F-4D97-AF65-F5344CB8AC3E}">
        <p14:creationId xmlns:p14="http://schemas.microsoft.com/office/powerpoint/2010/main" val="2894563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C2AC849-8C98-4A5B-A7AB-FA131B9E70C1}"/>
              </a:ext>
            </a:extLst>
          </p:cNvPr>
          <p:cNvSpPr>
            <a:spLocks noGrp="1"/>
          </p:cNvSpPr>
          <p:nvPr>
            <p:ph type="body" idx="1"/>
          </p:nvPr>
        </p:nvSpPr>
        <p:spPr>
          <a:xfrm>
            <a:off x="731784" y="852263"/>
            <a:ext cx="5244945" cy="711494"/>
          </a:xfrm>
        </p:spPr>
        <p:txBody>
          <a:bodyPr>
            <a:noAutofit/>
          </a:bodyPr>
          <a:lstStyle/>
          <a:p>
            <a:r>
              <a:rPr lang="en-US" sz="3200" dirty="0">
                <a:effectLst>
                  <a:outerShdw blurRad="38100" dist="38100" dir="2700000" algn="tl">
                    <a:srgbClr val="000000">
                      <a:alpha val="43137"/>
                    </a:srgbClr>
                  </a:outerShdw>
                </a:effectLst>
              </a:rPr>
              <a:t>Constraints and problems</a:t>
            </a:r>
          </a:p>
        </p:txBody>
      </p:sp>
      <p:sp>
        <p:nvSpPr>
          <p:cNvPr id="4" name="Content Placeholder 3">
            <a:extLst>
              <a:ext uri="{FF2B5EF4-FFF2-40B4-BE49-F238E27FC236}">
                <a16:creationId xmlns:a16="http://schemas.microsoft.com/office/drawing/2014/main" id="{4C111121-2945-4D66-8F15-F84CA22852B8}"/>
              </a:ext>
            </a:extLst>
          </p:cNvPr>
          <p:cNvSpPr>
            <a:spLocks noGrp="1"/>
          </p:cNvSpPr>
          <p:nvPr>
            <p:ph sz="half" idx="2"/>
          </p:nvPr>
        </p:nvSpPr>
        <p:spPr>
          <a:xfrm>
            <a:off x="887896" y="1961322"/>
            <a:ext cx="9568068" cy="4369904"/>
          </a:xfrm>
        </p:spPr>
        <p:txBody>
          <a:bodyPr/>
          <a:lstStyle/>
          <a:p>
            <a:pPr marL="0" indent="0">
              <a:buNone/>
            </a:pPr>
            <a:r>
              <a:rPr lang="en-US" sz="2000" dirty="0"/>
              <a:t>      </a:t>
            </a:r>
            <a:r>
              <a:rPr lang="en-US" sz="2400" dirty="0"/>
              <a:t>The main problem  was the local market prices.           </a:t>
            </a:r>
          </a:p>
          <a:p>
            <a:pPr marL="0" indent="0">
              <a:buNone/>
            </a:pPr>
            <a:r>
              <a:rPr lang="en-US" sz="2400" dirty="0"/>
              <a:t>      the reason that we had to buy the devices online,</a:t>
            </a:r>
          </a:p>
          <a:p>
            <a:pPr marL="0" indent="0">
              <a:buNone/>
            </a:pPr>
            <a:r>
              <a:rPr lang="en-US" sz="2400" dirty="0"/>
              <a:t>      though it takes long time, it saves money to the half.</a:t>
            </a:r>
          </a:p>
          <a:p>
            <a:pPr marL="0" indent="0">
              <a:buNone/>
            </a:pPr>
            <a:r>
              <a:rPr lang="en-US" sz="2400" dirty="0"/>
              <a:t>      also the Occupation some devices were prevented </a:t>
            </a:r>
          </a:p>
          <a:p>
            <a:pPr marL="0" indent="0">
              <a:buNone/>
            </a:pPr>
            <a:r>
              <a:rPr lang="en-US" sz="2400" dirty="0"/>
              <a:t>      to inter the Palestinian territories then somehow it </a:t>
            </a:r>
          </a:p>
          <a:p>
            <a:pPr marL="0" indent="0">
              <a:buNone/>
            </a:pPr>
            <a:r>
              <a:rPr lang="en-US" sz="2400" dirty="0"/>
              <a:t>      has passed.</a:t>
            </a:r>
          </a:p>
          <a:p>
            <a:pPr marL="0" indent="0">
              <a:buNone/>
            </a:pPr>
            <a:r>
              <a:rPr lang="en-US" dirty="0"/>
              <a:t> </a:t>
            </a:r>
          </a:p>
        </p:txBody>
      </p:sp>
    </p:spTree>
    <p:extLst>
      <p:ext uri="{BB962C8B-B14F-4D97-AF65-F5344CB8AC3E}">
        <p14:creationId xmlns:p14="http://schemas.microsoft.com/office/powerpoint/2010/main" val="214412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AF48E0-AC40-4EFF-9F1F-90FBD008C300}"/>
              </a:ext>
            </a:extLst>
          </p:cNvPr>
          <p:cNvSpPr>
            <a:spLocks noGrp="1"/>
          </p:cNvSpPr>
          <p:nvPr>
            <p:ph type="body" idx="1"/>
          </p:nvPr>
        </p:nvSpPr>
        <p:spPr>
          <a:xfrm>
            <a:off x="811298" y="441447"/>
            <a:ext cx="4480560" cy="731520"/>
          </a:xfrm>
        </p:spPr>
        <p:txBody>
          <a:bodyPr>
            <a:normAutofit/>
          </a:bodyPr>
          <a:lstStyle/>
          <a:p>
            <a:r>
              <a:rPr lang="en-US" sz="3200" dirty="0">
                <a:effectLst>
                  <a:outerShdw blurRad="38100" dist="38100" dir="2700000" algn="tl">
                    <a:srgbClr val="000000">
                      <a:alpha val="43137"/>
                    </a:srgbClr>
                  </a:outerShdw>
                </a:effectLst>
              </a:rPr>
              <a:t>standards</a:t>
            </a:r>
          </a:p>
        </p:txBody>
      </p:sp>
      <p:sp>
        <p:nvSpPr>
          <p:cNvPr id="4" name="Content Placeholder 3">
            <a:extLst>
              <a:ext uri="{FF2B5EF4-FFF2-40B4-BE49-F238E27FC236}">
                <a16:creationId xmlns:a16="http://schemas.microsoft.com/office/drawing/2014/main" id="{B9C01BCD-5832-4A4A-944A-48715F947648}"/>
              </a:ext>
            </a:extLst>
          </p:cNvPr>
          <p:cNvSpPr>
            <a:spLocks noGrp="1"/>
          </p:cNvSpPr>
          <p:nvPr>
            <p:ph sz="half" idx="2"/>
          </p:nvPr>
        </p:nvSpPr>
        <p:spPr>
          <a:xfrm>
            <a:off x="811298" y="1394368"/>
            <a:ext cx="8001398" cy="1136798"/>
          </a:xfrm>
        </p:spPr>
        <p:txBody>
          <a:bodyPr>
            <a:normAutofit/>
          </a:bodyPr>
          <a:lstStyle/>
          <a:p>
            <a:r>
              <a:rPr lang="en-US" sz="2400" dirty="0"/>
              <a:t> the main language for coding were used is python language to control GPIO in raspberry pi.</a:t>
            </a:r>
          </a:p>
        </p:txBody>
      </p:sp>
      <p:sp>
        <p:nvSpPr>
          <p:cNvPr id="5" name="Text Placeholder 4">
            <a:extLst>
              <a:ext uri="{FF2B5EF4-FFF2-40B4-BE49-F238E27FC236}">
                <a16:creationId xmlns:a16="http://schemas.microsoft.com/office/drawing/2014/main" id="{13CDFF7B-718D-4EB6-AB6C-2A19DE87FC76}"/>
              </a:ext>
            </a:extLst>
          </p:cNvPr>
          <p:cNvSpPr>
            <a:spLocks noGrp="1"/>
          </p:cNvSpPr>
          <p:nvPr>
            <p:ph type="body" sz="quarter" idx="3"/>
          </p:nvPr>
        </p:nvSpPr>
        <p:spPr>
          <a:xfrm>
            <a:off x="811298" y="2650436"/>
            <a:ext cx="4480560" cy="596348"/>
          </a:xfrm>
        </p:spPr>
        <p:txBody>
          <a:bodyPr>
            <a:normAutofit/>
          </a:bodyPr>
          <a:lstStyle/>
          <a:p>
            <a:r>
              <a:rPr lang="en-US" sz="3200" dirty="0">
                <a:effectLst>
                  <a:outerShdw blurRad="38100" dist="38100" dir="2700000" algn="tl">
                    <a:srgbClr val="000000">
                      <a:alpha val="43137"/>
                    </a:srgbClr>
                  </a:outerShdw>
                </a:effectLst>
              </a:rPr>
              <a:t>Earlier coursework </a:t>
            </a:r>
          </a:p>
        </p:txBody>
      </p:sp>
      <p:sp>
        <p:nvSpPr>
          <p:cNvPr id="6" name="Content Placeholder 5">
            <a:extLst>
              <a:ext uri="{FF2B5EF4-FFF2-40B4-BE49-F238E27FC236}">
                <a16:creationId xmlns:a16="http://schemas.microsoft.com/office/drawing/2014/main" id="{4FB02115-7D86-4608-A7B2-FD3B9A41A715}"/>
              </a:ext>
            </a:extLst>
          </p:cNvPr>
          <p:cNvSpPr>
            <a:spLocks noGrp="1"/>
          </p:cNvSpPr>
          <p:nvPr>
            <p:ph sz="quarter" idx="4"/>
          </p:nvPr>
        </p:nvSpPr>
        <p:spPr>
          <a:xfrm>
            <a:off x="811298" y="3408700"/>
            <a:ext cx="9750685" cy="2872830"/>
          </a:xfrm>
        </p:spPr>
        <p:txBody>
          <a:bodyPr>
            <a:normAutofit/>
          </a:bodyPr>
          <a:lstStyle/>
          <a:p>
            <a:pPr marL="0" indent="0">
              <a:buNone/>
            </a:pPr>
            <a:r>
              <a:rPr lang="en-US" sz="2400" dirty="0"/>
              <a:t>  *  C++ and Microcontroller are employed in programming </a:t>
            </a:r>
          </a:p>
          <a:p>
            <a:pPr marL="0" indent="0">
              <a:buNone/>
            </a:pPr>
            <a:r>
              <a:rPr lang="en-US" sz="2400" dirty="0"/>
              <a:t>    the Arduino so it simplifies understanding the raspberry pi.</a:t>
            </a:r>
          </a:p>
          <a:p>
            <a:pPr marL="0" indent="0">
              <a:buNone/>
            </a:pPr>
            <a:r>
              <a:rPr lang="en-US" sz="2400" dirty="0"/>
              <a:t>    </a:t>
            </a:r>
          </a:p>
          <a:p>
            <a:pPr marL="0" indent="0">
              <a:buNone/>
            </a:pPr>
            <a:r>
              <a:rPr lang="en-US" sz="2400" dirty="0"/>
              <a:t>  *  Sensors and measurements.</a:t>
            </a:r>
          </a:p>
        </p:txBody>
      </p:sp>
    </p:spTree>
    <p:extLst>
      <p:ext uri="{BB962C8B-B14F-4D97-AF65-F5344CB8AC3E}">
        <p14:creationId xmlns:p14="http://schemas.microsoft.com/office/powerpoint/2010/main" val="1673904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7A604-6CF7-43C3-8189-0848861763C0}"/>
              </a:ext>
            </a:extLst>
          </p:cNvPr>
          <p:cNvSpPr>
            <a:spLocks noGrp="1"/>
          </p:cNvSpPr>
          <p:nvPr>
            <p:ph type="title"/>
          </p:nvPr>
        </p:nvSpPr>
        <p:spPr>
          <a:xfrm>
            <a:off x="1261872" y="365760"/>
            <a:ext cx="9692640" cy="731520"/>
          </a:xfrm>
        </p:spPr>
        <p:txBody>
          <a:bodyPr>
            <a:normAutofit/>
          </a:bodyPr>
          <a:lstStyle/>
          <a:p>
            <a:r>
              <a:rPr lang="en-US" sz="3200" dirty="0">
                <a:effectLst>
                  <a:outerShdw blurRad="38100" dist="38100" dir="2700000" algn="tl">
                    <a:srgbClr val="000000">
                      <a:alpha val="43137"/>
                    </a:srgbClr>
                  </a:outerShdw>
                </a:effectLst>
              </a:rPr>
              <a:t>Flow Charts</a:t>
            </a:r>
          </a:p>
        </p:txBody>
      </p:sp>
      <p:sp>
        <p:nvSpPr>
          <p:cNvPr id="3" name="Text Placeholder 2">
            <a:extLst>
              <a:ext uri="{FF2B5EF4-FFF2-40B4-BE49-F238E27FC236}">
                <a16:creationId xmlns:a16="http://schemas.microsoft.com/office/drawing/2014/main" id="{950A24D9-20C2-43E8-80FD-6D507A228588}"/>
              </a:ext>
            </a:extLst>
          </p:cNvPr>
          <p:cNvSpPr>
            <a:spLocks noGrp="1"/>
          </p:cNvSpPr>
          <p:nvPr>
            <p:ph type="body" idx="1"/>
          </p:nvPr>
        </p:nvSpPr>
        <p:spPr>
          <a:xfrm>
            <a:off x="1261428" y="1347895"/>
            <a:ext cx="4480560" cy="731520"/>
          </a:xfrm>
        </p:spPr>
        <p:txBody>
          <a:bodyPr>
            <a:normAutofit/>
          </a:bodyPr>
          <a:lstStyle/>
          <a:p>
            <a:r>
              <a:rPr lang="en-US" sz="2400" dirty="0">
                <a:effectLst>
                  <a:outerShdw blurRad="38100" dist="38100" dir="2700000" algn="tl">
                    <a:srgbClr val="000000">
                      <a:alpha val="43137"/>
                    </a:srgbClr>
                  </a:outerShdw>
                </a:effectLst>
              </a:rPr>
              <a:t>DC motor and driver</a:t>
            </a:r>
          </a:p>
        </p:txBody>
      </p:sp>
      <p:sp>
        <p:nvSpPr>
          <p:cNvPr id="5" name="Text Placeholder 4">
            <a:extLst>
              <a:ext uri="{FF2B5EF4-FFF2-40B4-BE49-F238E27FC236}">
                <a16:creationId xmlns:a16="http://schemas.microsoft.com/office/drawing/2014/main" id="{B8E4EB12-8F32-4862-984D-2C85D7A26C17}"/>
              </a:ext>
            </a:extLst>
          </p:cNvPr>
          <p:cNvSpPr>
            <a:spLocks noGrp="1"/>
          </p:cNvSpPr>
          <p:nvPr>
            <p:ph type="body" sz="quarter" idx="3"/>
          </p:nvPr>
        </p:nvSpPr>
        <p:spPr>
          <a:xfrm>
            <a:off x="6108192" y="1338767"/>
            <a:ext cx="4480560" cy="731520"/>
          </a:xfrm>
        </p:spPr>
        <p:txBody>
          <a:bodyPr>
            <a:normAutofit/>
          </a:bodyPr>
          <a:lstStyle/>
          <a:p>
            <a:r>
              <a:rPr lang="en-US" sz="3200" dirty="0">
                <a:effectLst>
                  <a:outerShdw blurRad="38100" dist="38100" dir="2700000" algn="tl">
                    <a:srgbClr val="000000">
                      <a:alpha val="43137"/>
                    </a:srgbClr>
                  </a:outerShdw>
                </a:effectLst>
              </a:rPr>
              <a:t>camera</a:t>
            </a:r>
          </a:p>
        </p:txBody>
      </p:sp>
      <p:pic>
        <p:nvPicPr>
          <p:cNvPr id="7" name="Content Placeholder 6">
            <a:extLst>
              <a:ext uri="{FF2B5EF4-FFF2-40B4-BE49-F238E27FC236}">
                <a16:creationId xmlns:a16="http://schemas.microsoft.com/office/drawing/2014/main" id="{C81E11FC-6FDF-4BD7-B7AF-43BECC22727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82227" y="2330030"/>
            <a:ext cx="4959761" cy="3924365"/>
          </a:xfrm>
          <a:prstGeom prst="rect">
            <a:avLst/>
          </a:prstGeom>
        </p:spPr>
      </p:pic>
      <p:pic>
        <p:nvPicPr>
          <p:cNvPr id="8" name="Content Placeholder 7">
            <a:extLst>
              <a:ext uri="{FF2B5EF4-FFF2-40B4-BE49-F238E27FC236}">
                <a16:creationId xmlns:a16="http://schemas.microsoft.com/office/drawing/2014/main" id="{0B99EFF5-1BEB-4575-8340-EACB619E8D22}"/>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108192" y="3069716"/>
            <a:ext cx="4959761" cy="1873536"/>
          </a:xfrm>
          <a:prstGeom prst="rect">
            <a:avLst/>
          </a:prstGeom>
        </p:spPr>
      </p:pic>
    </p:spTree>
    <p:extLst>
      <p:ext uri="{BB962C8B-B14F-4D97-AF65-F5344CB8AC3E}">
        <p14:creationId xmlns:p14="http://schemas.microsoft.com/office/powerpoint/2010/main" val="2507429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7BC89D1-B6EC-43AF-BB7E-338579D83D10}"/>
              </a:ext>
            </a:extLst>
          </p:cNvPr>
          <p:cNvSpPr>
            <a:spLocks noGrp="1"/>
          </p:cNvSpPr>
          <p:nvPr>
            <p:ph type="body" idx="1"/>
          </p:nvPr>
        </p:nvSpPr>
        <p:spPr>
          <a:xfrm>
            <a:off x="1261872" y="685800"/>
            <a:ext cx="4480560" cy="731520"/>
          </a:xfrm>
        </p:spPr>
        <p:txBody>
          <a:bodyPr/>
          <a:lstStyle/>
          <a:p>
            <a:r>
              <a:rPr lang="en-US" sz="3200" dirty="0">
                <a:effectLst>
                  <a:outerShdw blurRad="38100" dist="38100" dir="2700000" algn="tl">
                    <a:srgbClr val="000000">
                      <a:alpha val="43137"/>
                    </a:srgbClr>
                  </a:outerShdw>
                </a:effectLst>
              </a:rPr>
              <a:t>Arm and servos          </a:t>
            </a:r>
          </a:p>
          <a:p>
            <a:endParaRPr lang="en-US" dirty="0"/>
          </a:p>
        </p:txBody>
      </p:sp>
      <p:sp>
        <p:nvSpPr>
          <p:cNvPr id="5" name="Text Placeholder 4">
            <a:extLst>
              <a:ext uri="{FF2B5EF4-FFF2-40B4-BE49-F238E27FC236}">
                <a16:creationId xmlns:a16="http://schemas.microsoft.com/office/drawing/2014/main" id="{B903384B-BBC5-4D00-A0A7-33668F11D62B}"/>
              </a:ext>
            </a:extLst>
          </p:cNvPr>
          <p:cNvSpPr>
            <a:spLocks noGrp="1"/>
          </p:cNvSpPr>
          <p:nvPr>
            <p:ph type="body" sz="quarter" idx="3"/>
          </p:nvPr>
        </p:nvSpPr>
        <p:spPr>
          <a:xfrm>
            <a:off x="6126480" y="716429"/>
            <a:ext cx="4480560" cy="731520"/>
          </a:xfrm>
        </p:spPr>
        <p:txBody>
          <a:bodyPr/>
          <a:lstStyle/>
          <a:p>
            <a:r>
              <a:rPr lang="en-US" sz="3200" dirty="0">
                <a:effectLst>
                  <a:outerShdw blurRad="38100" dist="38100" dir="2700000" algn="tl">
                    <a:srgbClr val="000000">
                      <a:alpha val="43137"/>
                    </a:srgbClr>
                  </a:outerShdw>
                </a:effectLst>
              </a:rPr>
              <a:t>ultrasonic and motors </a:t>
            </a:r>
          </a:p>
          <a:p>
            <a:endParaRPr lang="en-US" dirty="0"/>
          </a:p>
        </p:txBody>
      </p:sp>
      <p:pic>
        <p:nvPicPr>
          <p:cNvPr id="7" name="Content Placeholder 6">
            <a:extLst>
              <a:ext uri="{FF2B5EF4-FFF2-40B4-BE49-F238E27FC236}">
                <a16:creationId xmlns:a16="http://schemas.microsoft.com/office/drawing/2014/main" id="{5FB46F7D-B66C-42ED-A903-7AD9BEBB26C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70528" y="2014330"/>
            <a:ext cx="4525416" cy="4157870"/>
          </a:xfrm>
          <a:prstGeom prst="rect">
            <a:avLst/>
          </a:prstGeom>
        </p:spPr>
      </p:pic>
      <p:pic>
        <p:nvPicPr>
          <p:cNvPr id="8" name="Content Placeholder 7">
            <a:extLst>
              <a:ext uri="{FF2B5EF4-FFF2-40B4-BE49-F238E27FC236}">
                <a16:creationId xmlns:a16="http://schemas.microsoft.com/office/drawing/2014/main" id="{8F1C2E86-5D3D-4DD6-BB27-BC693B577C0A}"/>
              </a:ext>
            </a:extLst>
          </p:cNvPr>
          <p:cNvPicPr>
            <a:picLocks noGrp="1" noChangeAspect="1"/>
          </p:cNvPicPr>
          <p:nvPr>
            <p:ph sz="quarter" idx="4"/>
          </p:nvPr>
        </p:nvPicPr>
        <p:blipFill>
          <a:blip r:embed="rId3"/>
          <a:stretch>
            <a:fillRect/>
          </a:stretch>
        </p:blipFill>
        <p:spPr>
          <a:xfrm>
            <a:off x="6096000" y="2014330"/>
            <a:ext cx="4391025" cy="3152775"/>
          </a:xfrm>
          <a:prstGeom prst="rect">
            <a:avLst/>
          </a:prstGeom>
        </p:spPr>
      </p:pic>
    </p:spTree>
    <p:extLst>
      <p:ext uri="{BB962C8B-B14F-4D97-AF65-F5344CB8AC3E}">
        <p14:creationId xmlns:p14="http://schemas.microsoft.com/office/powerpoint/2010/main" val="2351286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C45B6-733B-46D9-81A2-C3F117041AD6}"/>
              </a:ext>
            </a:extLst>
          </p:cNvPr>
          <p:cNvSpPr>
            <a:spLocks noGrp="1"/>
          </p:cNvSpPr>
          <p:nvPr>
            <p:ph type="title"/>
          </p:nvPr>
        </p:nvSpPr>
        <p:spPr>
          <a:xfrm>
            <a:off x="841248" y="457200"/>
            <a:ext cx="5254752" cy="708991"/>
          </a:xfrm>
        </p:spPr>
        <p:txBody>
          <a:bodyPr/>
          <a:lstStyle/>
          <a:p>
            <a:r>
              <a:rPr lang="en-US" dirty="0">
                <a:effectLst>
                  <a:outerShdw blurRad="38100" dist="38100" dir="2700000" algn="tl">
                    <a:srgbClr val="000000">
                      <a:alpha val="43137"/>
                    </a:srgbClr>
                  </a:outerShdw>
                </a:effectLst>
              </a:rPr>
              <a:t>Hardware Design</a:t>
            </a:r>
          </a:p>
        </p:txBody>
      </p:sp>
      <p:sp>
        <p:nvSpPr>
          <p:cNvPr id="4" name="Text Placeholder 3">
            <a:extLst>
              <a:ext uri="{FF2B5EF4-FFF2-40B4-BE49-F238E27FC236}">
                <a16:creationId xmlns:a16="http://schemas.microsoft.com/office/drawing/2014/main" id="{93863592-0C70-464B-82FB-8C73E4485B59}"/>
              </a:ext>
            </a:extLst>
          </p:cNvPr>
          <p:cNvSpPr>
            <a:spLocks noGrp="1"/>
          </p:cNvSpPr>
          <p:nvPr>
            <p:ph type="body" sz="half" idx="2"/>
          </p:nvPr>
        </p:nvSpPr>
        <p:spPr>
          <a:xfrm>
            <a:off x="841247" y="1523999"/>
            <a:ext cx="3663019" cy="3810001"/>
          </a:xfrm>
        </p:spPr>
        <p:txBody>
          <a:bodyPr/>
          <a:lstStyle/>
          <a:p>
            <a:r>
              <a:rPr lang="en-US" sz="2400" dirty="0">
                <a:effectLst>
                  <a:outerShdw blurRad="38100" dist="38100" dir="2700000" algn="tl">
                    <a:srgbClr val="000000">
                      <a:alpha val="43137"/>
                    </a:srgbClr>
                  </a:outerShdw>
                </a:effectLst>
                <a:latin typeface="+mj-lt"/>
              </a:rPr>
              <a:t>*Single board computer </a:t>
            </a:r>
            <a:endParaRPr lang="ar-EG" sz="2400" dirty="0">
              <a:effectLst>
                <a:outerShdw blurRad="38100" dist="38100" dir="2700000" algn="tl">
                  <a:srgbClr val="000000">
                    <a:alpha val="43137"/>
                  </a:srgbClr>
                </a:outerShdw>
              </a:effectLst>
              <a:latin typeface="+mj-lt"/>
            </a:endParaRPr>
          </a:p>
          <a:p>
            <a:r>
              <a:rPr lang="en-US" sz="2400" dirty="0"/>
              <a:t>  The Mastermind for the whole project.</a:t>
            </a:r>
          </a:p>
          <a:p>
            <a:endParaRPr lang="en-US" dirty="0">
              <a:effectLst>
                <a:outerShdw blurRad="38100" dist="38100" dir="2700000" algn="tl">
                  <a:srgbClr val="000000">
                    <a:alpha val="43137"/>
                  </a:srgbClr>
                </a:outerShdw>
              </a:effectLst>
            </a:endParaRPr>
          </a:p>
        </p:txBody>
      </p:sp>
      <p:pic>
        <p:nvPicPr>
          <p:cNvPr id="5" name="Content Placeholder 3">
            <a:extLst>
              <a:ext uri="{FF2B5EF4-FFF2-40B4-BE49-F238E27FC236}">
                <a16:creationId xmlns:a16="http://schemas.microsoft.com/office/drawing/2014/main" id="{8F4AE047-B96A-45E5-BB34-FE9AF3CC6B09}"/>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849326" y="1523999"/>
            <a:ext cx="5676819" cy="3587750"/>
          </a:xfrm>
          <a:prstGeom prst="rect">
            <a:avLst/>
          </a:prstGeom>
          <a:noFill/>
          <a:ln>
            <a:noFill/>
          </a:ln>
        </p:spPr>
      </p:pic>
    </p:spTree>
    <p:extLst>
      <p:ext uri="{BB962C8B-B14F-4D97-AF65-F5344CB8AC3E}">
        <p14:creationId xmlns:p14="http://schemas.microsoft.com/office/powerpoint/2010/main" val="1623384814"/>
      </p:ext>
    </p:extLst>
  </p:cSld>
  <p:clrMapOvr>
    <a:masterClrMapping/>
  </p:clrMapOvr>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TM03457515[[fn=View]]</Template>
  <TotalTime>86</TotalTime>
  <Words>526</Words>
  <Application>Microsoft Office PowerPoint</Application>
  <PresentationFormat>Widescreen</PresentationFormat>
  <Paragraphs>82</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Century Schoolbook</vt:lpstr>
      <vt:lpstr>Tahoma</vt:lpstr>
      <vt:lpstr>Wingdings 2</vt:lpstr>
      <vt:lpstr>View</vt:lpstr>
      <vt:lpstr>Robotic Arm Rover</vt:lpstr>
      <vt:lpstr>outline</vt:lpstr>
      <vt:lpstr>Introduction </vt:lpstr>
      <vt:lpstr>PowerPoint Presentation</vt:lpstr>
      <vt:lpstr>PowerPoint Presentation</vt:lpstr>
      <vt:lpstr>PowerPoint Presentation</vt:lpstr>
      <vt:lpstr>Flow Charts</vt:lpstr>
      <vt:lpstr>PowerPoint Presentation</vt:lpstr>
      <vt:lpstr>Hardware Design</vt:lpstr>
      <vt:lpstr>PowerPoint Presentation</vt:lpstr>
      <vt:lpstr>PowerPoint Presentation</vt:lpstr>
      <vt:lpstr>PowerPoint Presentation</vt:lpstr>
      <vt:lpstr>PCA9685 - 16-channel 12bit PWM/Servo driver </vt:lpstr>
      <vt:lpstr>Servo motor </vt:lpstr>
      <vt:lpstr>PowerPoint Presentation</vt:lpstr>
      <vt:lpstr>HC-SR04 Ultrasonic </vt:lpstr>
      <vt:lpstr>Raspberry pi camera  </vt:lpstr>
      <vt:lpstr>DC-Motor  </vt:lpstr>
      <vt:lpstr>PowerPoint Presentation</vt:lpstr>
      <vt:lpstr>Arm and Gripper </vt:lpstr>
      <vt:lpstr>Software design</vt:lpstr>
      <vt:lpstr>Raspbian system Interface</vt:lpstr>
      <vt:lpstr>VNC Viewer (Virtual Network Computing ) </vt:lpstr>
      <vt:lpstr>Programing in Raspberry pi </vt:lpstr>
      <vt:lpstr>Setting up the camera </vt:lpstr>
      <vt:lpstr>Programing in Raspberry pi  In programing Raspberry pi we open the Terminal and it is the main program in linux that it make us able to access to anything inside the system. </vt:lpstr>
      <vt:lpstr>Conclusion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Robotic Rover</dc:title>
  <dc:creator>Alaa</dc:creator>
  <cp:lastModifiedBy>Alaa Bustami</cp:lastModifiedBy>
  <cp:revision>11</cp:revision>
  <dcterms:created xsi:type="dcterms:W3CDTF">2018-12-24T03:35:56Z</dcterms:created>
  <dcterms:modified xsi:type="dcterms:W3CDTF">2019-10-11T12:17:09Z</dcterms:modified>
</cp:coreProperties>
</file>