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32"/>
  </p:notesMasterIdLst>
  <p:handoutMasterIdLst>
    <p:handoutMasterId r:id="rId33"/>
  </p:handoutMasterIdLst>
  <p:sldIdLst>
    <p:sldId id="256" r:id="rId3"/>
    <p:sldId id="263" r:id="rId4"/>
    <p:sldId id="259" r:id="rId5"/>
    <p:sldId id="260" r:id="rId6"/>
    <p:sldId id="261" r:id="rId7"/>
    <p:sldId id="262" r:id="rId8"/>
    <p:sldId id="264" r:id="rId9"/>
    <p:sldId id="265" r:id="rId10"/>
    <p:sldId id="280" r:id="rId11"/>
    <p:sldId id="281" r:id="rId12"/>
    <p:sldId id="266" r:id="rId13"/>
    <p:sldId id="267" r:id="rId14"/>
    <p:sldId id="268" r:id="rId15"/>
    <p:sldId id="269" r:id="rId16"/>
    <p:sldId id="271" r:id="rId17"/>
    <p:sldId id="282" r:id="rId18"/>
    <p:sldId id="273" r:id="rId19"/>
    <p:sldId id="283" r:id="rId20"/>
    <p:sldId id="284" r:id="rId21"/>
    <p:sldId id="275" r:id="rId22"/>
    <p:sldId id="285" r:id="rId23"/>
    <p:sldId id="276" r:id="rId24"/>
    <p:sldId id="286" r:id="rId25"/>
    <p:sldId id="287" r:id="rId26"/>
    <p:sldId id="288" r:id="rId27"/>
    <p:sldId id="289" r:id="rId28"/>
    <p:sldId id="278" r:id="rId29"/>
    <p:sldId id="290" r:id="rId30"/>
    <p:sldId id="279" r:id="rId31"/>
  </p:sldIdLst>
  <p:sldSz cx="9144000" cy="6858000" type="screen4x3"/>
  <p:notesSz cx="6858000" cy="9144000"/>
  <p:defaultTextStyle>
    <a:defPPr>
      <a:defRPr lang="ru-RU"/>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Untitled Section" id="{72E629FE-5742-4A21-92D5-603887AB7E4F}">
          <p14:sldIdLst>
            <p14:sldId id="256"/>
            <p14:sldId id="263"/>
            <p14:sldId id="259"/>
            <p14:sldId id="260"/>
            <p14:sldId id="261"/>
            <p14:sldId id="262"/>
            <p14:sldId id="264"/>
            <p14:sldId id="265"/>
            <p14:sldId id="280"/>
            <p14:sldId id="281"/>
            <p14:sldId id="266"/>
            <p14:sldId id="267"/>
            <p14:sldId id="268"/>
            <p14:sldId id="269"/>
            <p14:sldId id="271"/>
            <p14:sldId id="282"/>
            <p14:sldId id="273"/>
            <p14:sldId id="283"/>
            <p14:sldId id="284"/>
            <p14:sldId id="275"/>
            <p14:sldId id="285"/>
            <p14:sldId id="276"/>
            <p14:sldId id="286"/>
            <p14:sldId id="287"/>
            <p14:sldId id="288"/>
            <p14:sldId id="289"/>
            <p14:sldId id="278"/>
            <p14:sldId id="290"/>
            <p14:sldId id="27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13339"/>
    <a:srgbClr val="65482B"/>
    <a:srgbClr val="C75806"/>
    <a:srgbClr val="000000"/>
    <a:srgbClr val="00499F"/>
    <a:srgbClr val="0CC1E0"/>
    <a:srgbClr val="1B00FE"/>
    <a:srgbClr val="8281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480" autoAdjust="0"/>
    <p:restoredTop sz="94737" autoAdjust="0"/>
  </p:normalViewPr>
  <p:slideViewPr>
    <p:cSldViewPr>
      <p:cViewPr varScale="1">
        <p:scale>
          <a:sx n="73" d="100"/>
          <a:sy n="73" d="100"/>
        </p:scale>
        <p:origin x="1422"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088"/>
    </p:cViewPr>
  </p:sorterViewPr>
  <p:notesViewPr>
    <p:cSldViewPr>
      <p:cViewPr varScale="1">
        <p:scale>
          <a:sx n="66" d="100"/>
          <a:sy n="66" d="100"/>
        </p:scale>
        <p:origin x="-1716"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90296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endParaRPr lang="ru-RU"/>
          </a:p>
        </p:txBody>
      </p:sp>
      <p:sp>
        <p:nvSpPr>
          <p:cNvPr id="6963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endParaRPr lang="ru-RU"/>
          </a:p>
        </p:txBody>
      </p:sp>
      <p:sp>
        <p:nvSpPr>
          <p:cNvPr id="696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963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Click to edit Master text styles</a:t>
            </a:r>
          </a:p>
          <a:p>
            <a:pPr lvl="1"/>
            <a:r>
              <a:rPr lang="ru-RU" smtClean="0"/>
              <a:t>Second level</a:t>
            </a:r>
          </a:p>
          <a:p>
            <a:pPr lvl="2"/>
            <a:r>
              <a:rPr lang="ru-RU" smtClean="0"/>
              <a:t>Third level</a:t>
            </a:r>
          </a:p>
          <a:p>
            <a:pPr lvl="3"/>
            <a:r>
              <a:rPr lang="ru-RU" smtClean="0"/>
              <a:t>Fourth level</a:t>
            </a:r>
          </a:p>
          <a:p>
            <a:pPr lvl="4"/>
            <a:r>
              <a:rPr lang="ru-RU" smtClean="0"/>
              <a:t>Fifth level</a:t>
            </a:r>
          </a:p>
        </p:txBody>
      </p:sp>
      <p:sp>
        <p:nvSpPr>
          <p:cNvPr id="6963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vl1pPr>
          </a:lstStyle>
          <a:p>
            <a:endParaRPr lang="ru-RU"/>
          </a:p>
        </p:txBody>
      </p:sp>
      <p:sp>
        <p:nvSpPr>
          <p:cNvPr id="6963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fld id="{7373AAEC-EE90-4AE0-9F3E-B6FCE49E9710}" type="slidenum">
              <a:rPr lang="ru-RU"/>
              <a:pPr/>
              <a:t>‹#›</a:t>
            </a:fld>
            <a:endParaRPr lang="ru-RU"/>
          </a:p>
        </p:txBody>
      </p:sp>
    </p:spTree>
    <p:extLst>
      <p:ext uri="{BB962C8B-B14F-4D97-AF65-F5344CB8AC3E}">
        <p14:creationId xmlns:p14="http://schemas.microsoft.com/office/powerpoint/2010/main" val="291603086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187450" y="476250"/>
            <a:ext cx="2879725" cy="1152525"/>
          </a:xfrm>
          <a:effectLst>
            <a:outerShdw dist="17961" dir="2700000" algn="ctr" rotWithShape="0">
              <a:schemeClr val="bg2"/>
            </a:outerShdw>
          </a:effectLst>
        </p:spPr>
        <p:txBody>
          <a:bodyPr/>
          <a:lstStyle>
            <a:lvl1pPr>
              <a:defRPr/>
            </a:lvl1pPr>
          </a:lstStyle>
          <a:p>
            <a:r>
              <a:rPr lang="ru-RU"/>
              <a:t>Click to edit Master title style</a:t>
            </a:r>
          </a:p>
        </p:txBody>
      </p:sp>
      <p:sp>
        <p:nvSpPr>
          <p:cNvPr id="5123" name="Rectangle 3"/>
          <p:cNvSpPr>
            <a:spLocks noGrp="1" noChangeArrowheads="1"/>
          </p:cNvSpPr>
          <p:nvPr>
            <p:ph type="subTitle" idx="1"/>
          </p:nvPr>
        </p:nvSpPr>
        <p:spPr>
          <a:xfrm>
            <a:off x="1258888" y="5661025"/>
            <a:ext cx="3095625" cy="431800"/>
          </a:xfrm>
          <a:effectLst>
            <a:outerShdw dist="17961" dir="2700000" algn="ctr" rotWithShape="0">
              <a:schemeClr val="bg2"/>
            </a:outerShdw>
          </a:effectLst>
        </p:spPr>
        <p:txBody>
          <a:bodyPr/>
          <a:lstStyle>
            <a:lvl1pPr marL="0" indent="0">
              <a:buFontTx/>
              <a:buNone/>
              <a:defRPr sz="1800"/>
            </a:lvl1pPr>
          </a:lstStyle>
          <a:p>
            <a:r>
              <a:rPr lang="ru-RU"/>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34150" y="765175"/>
            <a:ext cx="1854200" cy="561498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971550" y="765175"/>
            <a:ext cx="5410200" cy="561498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a:t>Образец подзаголовка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ACC8F351-D8AB-468B-B06C-4A2F6B682A2B}" type="slidenum">
              <a:rPr lang="ru-RU"/>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A72553A0-EBCB-4803-A66E-1ABC909F707D}" type="slidenum">
              <a:rPr lang="ru-RU"/>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3A1E87E6-0F9F-4A1F-AF37-3F43060A24E0}" type="slidenum">
              <a:rPr lang="ru-RU"/>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1908175" y="1600200"/>
            <a:ext cx="331311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5373688" y="1600200"/>
            <a:ext cx="331311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665EE072-C1D0-4E92-A59C-5654A0A89921}" type="slidenum">
              <a:rPr lang="ru-RU"/>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C8DC911F-BC20-48E9-8971-9F60EBE58913}" type="slidenum">
              <a:rPr lang="ru-RU"/>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81AFD330-36E0-4353-A55B-5DB197FCF5EF}" type="slidenum">
              <a:rPr lang="ru-RU"/>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7F45D9D7-C134-4278-803D-AB919895A937}" type="slidenum">
              <a:rPr lang="ru-RU"/>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DF61D002-7ABE-4ADF-8AEF-EC765B5BE607}"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A8A021B6-7066-4E19-A899-BA356AEC34DA}" type="slidenum">
              <a:rPr lang="ru-RU"/>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534C7EAE-A0AE-403F-8F31-675C4646D9DB}" type="slidenum">
              <a:rPr lang="ru-RU"/>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992938" y="274638"/>
            <a:ext cx="1693862"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1908175" y="274638"/>
            <a:ext cx="4932363"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89E4E5C6-1435-458A-8838-9E378C118B9E}" type="slidenum">
              <a:rPr lang="ru-RU"/>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971550" y="2276475"/>
            <a:ext cx="3632200" cy="4103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756150" y="2276475"/>
            <a:ext cx="3632200" cy="4103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908175" y="765175"/>
            <a:ext cx="6480175" cy="508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Click to edit Master title style</a:t>
            </a:r>
          </a:p>
        </p:txBody>
      </p:sp>
      <p:sp>
        <p:nvSpPr>
          <p:cNvPr id="1027" name="Rectangle 3"/>
          <p:cNvSpPr>
            <a:spLocks noGrp="1" noChangeArrowheads="1"/>
          </p:cNvSpPr>
          <p:nvPr>
            <p:ph type="body" idx="1"/>
          </p:nvPr>
        </p:nvSpPr>
        <p:spPr bwMode="auto">
          <a:xfrm>
            <a:off x="971550" y="2276475"/>
            <a:ext cx="7416800" cy="41036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Click to edit Master text styles</a:t>
            </a:r>
          </a:p>
          <a:p>
            <a:pPr lvl="1"/>
            <a:r>
              <a:rPr lang="ru-RU" smtClean="0"/>
              <a:t>Second level</a:t>
            </a:r>
          </a:p>
          <a:p>
            <a:pPr lvl="2"/>
            <a:r>
              <a:rPr lang="ru-RU" smtClean="0"/>
              <a:t>Third level</a:t>
            </a:r>
          </a:p>
          <a:p>
            <a:pPr lvl="3"/>
            <a:r>
              <a:rPr lang="ru-RU" smtClean="0"/>
              <a:t>Fourth level</a:t>
            </a:r>
          </a:p>
          <a:p>
            <a:pPr lvl="4"/>
            <a:r>
              <a:rPr lang="ru-RU" smtClean="0"/>
              <a:t>Fifth level</a:t>
            </a: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rtl="0" fontAlgn="base">
        <a:spcBef>
          <a:spcPct val="0"/>
        </a:spcBef>
        <a:spcAft>
          <a:spcPct val="0"/>
        </a:spcAft>
        <a:defRPr sz="3600">
          <a:solidFill>
            <a:schemeClr val="bg1"/>
          </a:solidFill>
          <a:latin typeface="+mj-lt"/>
          <a:ea typeface="+mj-ea"/>
          <a:cs typeface="+mj-cs"/>
        </a:defRPr>
      </a:lvl1pPr>
      <a:lvl2pPr algn="l" rtl="0" fontAlgn="base">
        <a:spcBef>
          <a:spcPct val="0"/>
        </a:spcBef>
        <a:spcAft>
          <a:spcPct val="0"/>
        </a:spcAft>
        <a:defRPr sz="3600">
          <a:solidFill>
            <a:schemeClr val="bg1"/>
          </a:solidFill>
          <a:latin typeface="DIN Engschrift Std" pitchFamily="50" charset="0"/>
        </a:defRPr>
      </a:lvl2pPr>
      <a:lvl3pPr algn="l" rtl="0" fontAlgn="base">
        <a:spcBef>
          <a:spcPct val="0"/>
        </a:spcBef>
        <a:spcAft>
          <a:spcPct val="0"/>
        </a:spcAft>
        <a:defRPr sz="3600">
          <a:solidFill>
            <a:schemeClr val="bg1"/>
          </a:solidFill>
          <a:latin typeface="DIN Engschrift Std" pitchFamily="50" charset="0"/>
        </a:defRPr>
      </a:lvl3pPr>
      <a:lvl4pPr algn="l" rtl="0" fontAlgn="base">
        <a:spcBef>
          <a:spcPct val="0"/>
        </a:spcBef>
        <a:spcAft>
          <a:spcPct val="0"/>
        </a:spcAft>
        <a:defRPr sz="3600">
          <a:solidFill>
            <a:schemeClr val="bg1"/>
          </a:solidFill>
          <a:latin typeface="DIN Engschrift Std" pitchFamily="50" charset="0"/>
        </a:defRPr>
      </a:lvl4pPr>
      <a:lvl5pPr algn="l" rtl="0" fontAlgn="base">
        <a:spcBef>
          <a:spcPct val="0"/>
        </a:spcBef>
        <a:spcAft>
          <a:spcPct val="0"/>
        </a:spcAft>
        <a:defRPr sz="3600">
          <a:solidFill>
            <a:schemeClr val="bg1"/>
          </a:solidFill>
          <a:latin typeface="DIN Engschrift Std" pitchFamily="50" charset="0"/>
        </a:defRPr>
      </a:lvl5pPr>
      <a:lvl6pPr marL="457200" algn="l" rtl="0" fontAlgn="base">
        <a:spcBef>
          <a:spcPct val="0"/>
        </a:spcBef>
        <a:spcAft>
          <a:spcPct val="0"/>
        </a:spcAft>
        <a:defRPr sz="3600">
          <a:solidFill>
            <a:schemeClr val="bg1"/>
          </a:solidFill>
          <a:latin typeface="DIN Engschrift Std" pitchFamily="50" charset="0"/>
        </a:defRPr>
      </a:lvl6pPr>
      <a:lvl7pPr marL="914400" algn="l" rtl="0" fontAlgn="base">
        <a:spcBef>
          <a:spcPct val="0"/>
        </a:spcBef>
        <a:spcAft>
          <a:spcPct val="0"/>
        </a:spcAft>
        <a:defRPr sz="3600">
          <a:solidFill>
            <a:schemeClr val="bg1"/>
          </a:solidFill>
          <a:latin typeface="DIN Engschrift Std" pitchFamily="50" charset="0"/>
        </a:defRPr>
      </a:lvl7pPr>
      <a:lvl8pPr marL="1371600" algn="l" rtl="0" fontAlgn="base">
        <a:spcBef>
          <a:spcPct val="0"/>
        </a:spcBef>
        <a:spcAft>
          <a:spcPct val="0"/>
        </a:spcAft>
        <a:defRPr sz="3600">
          <a:solidFill>
            <a:schemeClr val="bg1"/>
          </a:solidFill>
          <a:latin typeface="DIN Engschrift Std" pitchFamily="50" charset="0"/>
        </a:defRPr>
      </a:lvl8pPr>
      <a:lvl9pPr marL="1828800" algn="l" rtl="0" fontAlgn="base">
        <a:spcBef>
          <a:spcPct val="0"/>
        </a:spcBef>
        <a:spcAft>
          <a:spcPct val="0"/>
        </a:spcAft>
        <a:defRPr sz="3600">
          <a:solidFill>
            <a:schemeClr val="bg1"/>
          </a:solidFill>
          <a:latin typeface="DIN Engschrift Std" pitchFamily="50" charset="0"/>
        </a:defRPr>
      </a:lvl9pPr>
    </p:titleStyle>
    <p:bodyStyle>
      <a:lvl1pPr marL="342900" indent="-342900" algn="l" rtl="0" fontAlgn="base">
        <a:spcBef>
          <a:spcPct val="20000"/>
        </a:spcBef>
        <a:spcAft>
          <a:spcPct val="0"/>
        </a:spcAft>
        <a:buChar char="•"/>
        <a:defRPr sz="2400">
          <a:solidFill>
            <a:schemeClr val="bg1"/>
          </a:solidFill>
          <a:latin typeface="+mn-lt"/>
          <a:ea typeface="+mn-ea"/>
          <a:cs typeface="+mn-cs"/>
        </a:defRPr>
      </a:lvl1pPr>
      <a:lvl2pPr marL="742950" indent="-285750" algn="l" rtl="0" fontAlgn="base">
        <a:spcBef>
          <a:spcPct val="20000"/>
        </a:spcBef>
        <a:spcAft>
          <a:spcPct val="0"/>
        </a:spcAft>
        <a:buChar char="–"/>
        <a:defRPr sz="2400">
          <a:solidFill>
            <a:schemeClr val="bg1"/>
          </a:solidFill>
          <a:latin typeface="+mn-lt"/>
        </a:defRPr>
      </a:lvl2pPr>
      <a:lvl3pPr marL="1143000" indent="-228600" algn="l" rtl="0" fontAlgn="base">
        <a:spcBef>
          <a:spcPct val="20000"/>
        </a:spcBef>
        <a:spcAft>
          <a:spcPct val="0"/>
        </a:spcAft>
        <a:buChar char="•"/>
        <a:defRPr sz="2400">
          <a:solidFill>
            <a:schemeClr val="bg1"/>
          </a:solidFill>
          <a:latin typeface="+mn-lt"/>
        </a:defRPr>
      </a:lvl3pPr>
      <a:lvl4pPr marL="1600200" indent="-228600" algn="l" rtl="0" fontAlgn="base">
        <a:spcBef>
          <a:spcPct val="20000"/>
        </a:spcBef>
        <a:spcAft>
          <a:spcPct val="0"/>
        </a:spcAft>
        <a:buChar char="–"/>
        <a:defRPr sz="2400">
          <a:solidFill>
            <a:schemeClr val="bg1"/>
          </a:solidFill>
          <a:latin typeface="+mn-lt"/>
        </a:defRPr>
      </a:lvl4pPr>
      <a:lvl5pPr marL="2057400" indent="-228600" algn="l" rtl="0" fontAlgn="base">
        <a:spcBef>
          <a:spcPct val="20000"/>
        </a:spcBef>
        <a:spcAft>
          <a:spcPct val="0"/>
        </a:spcAft>
        <a:buChar char="»"/>
        <a:defRPr sz="2400">
          <a:solidFill>
            <a:schemeClr val="bg1"/>
          </a:solidFill>
          <a:latin typeface="+mn-lt"/>
        </a:defRPr>
      </a:lvl5pPr>
      <a:lvl6pPr marL="2514600" indent="-228600" algn="l" rtl="0" fontAlgn="base">
        <a:spcBef>
          <a:spcPct val="20000"/>
        </a:spcBef>
        <a:spcAft>
          <a:spcPct val="0"/>
        </a:spcAft>
        <a:buChar char="»"/>
        <a:defRPr sz="2400">
          <a:solidFill>
            <a:schemeClr val="bg1"/>
          </a:solidFill>
          <a:latin typeface="+mn-lt"/>
        </a:defRPr>
      </a:lvl6pPr>
      <a:lvl7pPr marL="2971800" indent="-228600" algn="l" rtl="0" fontAlgn="base">
        <a:spcBef>
          <a:spcPct val="20000"/>
        </a:spcBef>
        <a:spcAft>
          <a:spcPct val="0"/>
        </a:spcAft>
        <a:buChar char="»"/>
        <a:defRPr sz="2400">
          <a:solidFill>
            <a:schemeClr val="bg1"/>
          </a:solidFill>
          <a:latin typeface="+mn-lt"/>
        </a:defRPr>
      </a:lvl7pPr>
      <a:lvl8pPr marL="3429000" indent="-228600" algn="l" rtl="0" fontAlgn="base">
        <a:spcBef>
          <a:spcPct val="20000"/>
        </a:spcBef>
        <a:spcAft>
          <a:spcPct val="0"/>
        </a:spcAft>
        <a:buChar char="»"/>
        <a:defRPr sz="2400">
          <a:solidFill>
            <a:schemeClr val="bg1"/>
          </a:solidFill>
          <a:latin typeface="+mn-lt"/>
        </a:defRPr>
      </a:lvl8pPr>
      <a:lvl9pPr marL="3886200" indent="-228600" algn="l" rtl="0" fontAlgn="base">
        <a:spcBef>
          <a:spcPct val="20000"/>
        </a:spcBef>
        <a:spcAft>
          <a:spcPct val="0"/>
        </a:spcAft>
        <a:buChar char="»"/>
        <a:defRPr sz="2400">
          <a:solidFill>
            <a:schemeClr val="bg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bwMode="auto">
          <a:xfrm>
            <a:off x="1908175" y="274638"/>
            <a:ext cx="6707188"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Click to edit Master title style</a:t>
            </a:r>
          </a:p>
        </p:txBody>
      </p:sp>
      <p:sp>
        <p:nvSpPr>
          <p:cNvPr id="190467" name="Rectangle 3"/>
          <p:cNvSpPr>
            <a:spLocks noGrp="1" noChangeArrowheads="1"/>
          </p:cNvSpPr>
          <p:nvPr>
            <p:ph type="body" idx="1"/>
          </p:nvPr>
        </p:nvSpPr>
        <p:spPr bwMode="auto">
          <a:xfrm>
            <a:off x="1908175" y="1600200"/>
            <a:ext cx="6778625"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Click to edit Master text styles</a:t>
            </a:r>
          </a:p>
          <a:p>
            <a:pPr lvl="1"/>
            <a:r>
              <a:rPr lang="ru-RU" smtClean="0"/>
              <a:t>Second level</a:t>
            </a:r>
          </a:p>
          <a:p>
            <a:pPr lvl="2"/>
            <a:r>
              <a:rPr lang="ru-RU" smtClean="0"/>
              <a:t>Third level</a:t>
            </a:r>
          </a:p>
          <a:p>
            <a:pPr lvl="3"/>
            <a:r>
              <a:rPr lang="ru-RU" smtClean="0"/>
              <a:t>Fourth level</a:t>
            </a:r>
          </a:p>
          <a:p>
            <a:pPr lvl="4"/>
            <a:r>
              <a:rPr lang="ru-RU" smtClean="0"/>
              <a:t>Fifth level</a:t>
            </a:r>
          </a:p>
        </p:txBody>
      </p:sp>
      <p:sp>
        <p:nvSpPr>
          <p:cNvPr id="19046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endParaRPr lang="ru-RU"/>
          </a:p>
        </p:txBody>
      </p:sp>
      <p:sp>
        <p:nvSpPr>
          <p:cNvPr id="19046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vl1pPr>
          </a:lstStyle>
          <a:p>
            <a:endParaRPr lang="ru-RU"/>
          </a:p>
        </p:txBody>
      </p:sp>
      <p:sp>
        <p:nvSpPr>
          <p:cNvPr id="19047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fld id="{344C1E59-771F-46DD-B754-F9552E538804}" type="slidenum">
              <a:rPr lang="ru-RU"/>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fontAlgn="base">
        <a:spcBef>
          <a:spcPct val="0"/>
        </a:spcBef>
        <a:spcAft>
          <a:spcPct val="0"/>
        </a:spcAft>
        <a:defRPr sz="3600">
          <a:solidFill>
            <a:srgbClr val="828182"/>
          </a:solidFill>
          <a:latin typeface="+mj-lt"/>
          <a:ea typeface="+mj-ea"/>
          <a:cs typeface="+mj-cs"/>
        </a:defRPr>
      </a:lvl1pPr>
      <a:lvl2pPr algn="l" rtl="0" fontAlgn="base">
        <a:spcBef>
          <a:spcPct val="0"/>
        </a:spcBef>
        <a:spcAft>
          <a:spcPct val="0"/>
        </a:spcAft>
        <a:defRPr sz="3600">
          <a:solidFill>
            <a:srgbClr val="828182"/>
          </a:solidFill>
          <a:latin typeface="DIN Engschrift Std" pitchFamily="50" charset="0"/>
        </a:defRPr>
      </a:lvl2pPr>
      <a:lvl3pPr algn="l" rtl="0" fontAlgn="base">
        <a:spcBef>
          <a:spcPct val="0"/>
        </a:spcBef>
        <a:spcAft>
          <a:spcPct val="0"/>
        </a:spcAft>
        <a:defRPr sz="3600">
          <a:solidFill>
            <a:srgbClr val="828182"/>
          </a:solidFill>
          <a:latin typeface="DIN Engschrift Std" pitchFamily="50" charset="0"/>
        </a:defRPr>
      </a:lvl3pPr>
      <a:lvl4pPr algn="l" rtl="0" fontAlgn="base">
        <a:spcBef>
          <a:spcPct val="0"/>
        </a:spcBef>
        <a:spcAft>
          <a:spcPct val="0"/>
        </a:spcAft>
        <a:defRPr sz="3600">
          <a:solidFill>
            <a:srgbClr val="828182"/>
          </a:solidFill>
          <a:latin typeface="DIN Engschrift Std" pitchFamily="50" charset="0"/>
        </a:defRPr>
      </a:lvl4pPr>
      <a:lvl5pPr algn="l" rtl="0" fontAlgn="base">
        <a:spcBef>
          <a:spcPct val="0"/>
        </a:spcBef>
        <a:spcAft>
          <a:spcPct val="0"/>
        </a:spcAft>
        <a:defRPr sz="3600">
          <a:solidFill>
            <a:srgbClr val="828182"/>
          </a:solidFill>
          <a:latin typeface="DIN Engschrift Std" pitchFamily="50" charset="0"/>
        </a:defRPr>
      </a:lvl5pPr>
      <a:lvl6pPr marL="457200" algn="l" rtl="0" fontAlgn="base">
        <a:spcBef>
          <a:spcPct val="0"/>
        </a:spcBef>
        <a:spcAft>
          <a:spcPct val="0"/>
        </a:spcAft>
        <a:defRPr sz="3600">
          <a:solidFill>
            <a:srgbClr val="828182"/>
          </a:solidFill>
          <a:latin typeface="DIN Engschrift Std" pitchFamily="50" charset="0"/>
        </a:defRPr>
      </a:lvl6pPr>
      <a:lvl7pPr marL="914400" algn="l" rtl="0" fontAlgn="base">
        <a:spcBef>
          <a:spcPct val="0"/>
        </a:spcBef>
        <a:spcAft>
          <a:spcPct val="0"/>
        </a:spcAft>
        <a:defRPr sz="3600">
          <a:solidFill>
            <a:srgbClr val="828182"/>
          </a:solidFill>
          <a:latin typeface="DIN Engschrift Std" pitchFamily="50" charset="0"/>
        </a:defRPr>
      </a:lvl7pPr>
      <a:lvl8pPr marL="1371600" algn="l" rtl="0" fontAlgn="base">
        <a:spcBef>
          <a:spcPct val="0"/>
        </a:spcBef>
        <a:spcAft>
          <a:spcPct val="0"/>
        </a:spcAft>
        <a:defRPr sz="3600">
          <a:solidFill>
            <a:srgbClr val="828182"/>
          </a:solidFill>
          <a:latin typeface="DIN Engschrift Std" pitchFamily="50" charset="0"/>
        </a:defRPr>
      </a:lvl8pPr>
      <a:lvl9pPr marL="1828800" algn="l" rtl="0" fontAlgn="base">
        <a:spcBef>
          <a:spcPct val="0"/>
        </a:spcBef>
        <a:spcAft>
          <a:spcPct val="0"/>
        </a:spcAft>
        <a:defRPr sz="3600">
          <a:solidFill>
            <a:srgbClr val="828182"/>
          </a:solidFill>
          <a:latin typeface="DIN Engschrift Std" pitchFamily="50" charset="0"/>
        </a:defRPr>
      </a:lvl9pPr>
    </p:titleStyle>
    <p:bodyStyle>
      <a:lvl1pPr marL="342900" indent="-342900" algn="l" rtl="0" fontAlgn="base">
        <a:spcBef>
          <a:spcPct val="20000"/>
        </a:spcBef>
        <a:spcAft>
          <a:spcPct val="0"/>
        </a:spcAft>
        <a:buChar char="•"/>
        <a:defRPr sz="2400">
          <a:solidFill>
            <a:srgbClr val="828182"/>
          </a:solidFill>
          <a:latin typeface="+mn-lt"/>
          <a:ea typeface="+mn-ea"/>
          <a:cs typeface="+mn-cs"/>
        </a:defRPr>
      </a:lvl1pPr>
      <a:lvl2pPr marL="742950" indent="-285750" algn="l" rtl="0" fontAlgn="base">
        <a:spcBef>
          <a:spcPct val="20000"/>
        </a:spcBef>
        <a:spcAft>
          <a:spcPct val="0"/>
        </a:spcAft>
        <a:buChar char="–"/>
        <a:defRPr sz="2400">
          <a:solidFill>
            <a:srgbClr val="828182"/>
          </a:solidFill>
          <a:latin typeface="+mn-lt"/>
        </a:defRPr>
      </a:lvl2pPr>
      <a:lvl3pPr marL="1143000" indent="-228600" algn="l" rtl="0" fontAlgn="base">
        <a:spcBef>
          <a:spcPct val="20000"/>
        </a:spcBef>
        <a:spcAft>
          <a:spcPct val="0"/>
        </a:spcAft>
        <a:buChar char="•"/>
        <a:defRPr sz="2400">
          <a:solidFill>
            <a:srgbClr val="828182"/>
          </a:solidFill>
          <a:latin typeface="+mn-lt"/>
        </a:defRPr>
      </a:lvl3pPr>
      <a:lvl4pPr marL="1600200" indent="-228600" algn="l" rtl="0" fontAlgn="base">
        <a:spcBef>
          <a:spcPct val="20000"/>
        </a:spcBef>
        <a:spcAft>
          <a:spcPct val="0"/>
        </a:spcAft>
        <a:buChar char="–"/>
        <a:defRPr sz="2400">
          <a:solidFill>
            <a:srgbClr val="828182"/>
          </a:solidFill>
          <a:latin typeface="+mn-lt"/>
        </a:defRPr>
      </a:lvl4pPr>
      <a:lvl5pPr marL="2057400" indent="-228600" algn="l" rtl="0" fontAlgn="base">
        <a:spcBef>
          <a:spcPct val="20000"/>
        </a:spcBef>
        <a:spcAft>
          <a:spcPct val="0"/>
        </a:spcAft>
        <a:buChar char="»"/>
        <a:defRPr sz="2400">
          <a:solidFill>
            <a:srgbClr val="828182"/>
          </a:solidFill>
          <a:latin typeface="+mn-lt"/>
        </a:defRPr>
      </a:lvl5pPr>
      <a:lvl6pPr marL="2514600" indent="-228600" algn="l" rtl="0" fontAlgn="base">
        <a:spcBef>
          <a:spcPct val="20000"/>
        </a:spcBef>
        <a:spcAft>
          <a:spcPct val="0"/>
        </a:spcAft>
        <a:buChar char="»"/>
        <a:defRPr sz="2400">
          <a:solidFill>
            <a:srgbClr val="828182"/>
          </a:solidFill>
          <a:latin typeface="+mn-lt"/>
        </a:defRPr>
      </a:lvl6pPr>
      <a:lvl7pPr marL="2971800" indent="-228600" algn="l" rtl="0" fontAlgn="base">
        <a:spcBef>
          <a:spcPct val="20000"/>
        </a:spcBef>
        <a:spcAft>
          <a:spcPct val="0"/>
        </a:spcAft>
        <a:buChar char="»"/>
        <a:defRPr sz="2400">
          <a:solidFill>
            <a:srgbClr val="828182"/>
          </a:solidFill>
          <a:latin typeface="+mn-lt"/>
        </a:defRPr>
      </a:lvl7pPr>
      <a:lvl8pPr marL="3429000" indent="-228600" algn="l" rtl="0" fontAlgn="base">
        <a:spcBef>
          <a:spcPct val="20000"/>
        </a:spcBef>
        <a:spcAft>
          <a:spcPct val="0"/>
        </a:spcAft>
        <a:buChar char="»"/>
        <a:defRPr sz="2400">
          <a:solidFill>
            <a:srgbClr val="828182"/>
          </a:solidFill>
          <a:latin typeface="+mn-lt"/>
        </a:defRPr>
      </a:lvl8pPr>
      <a:lvl9pPr marL="3886200" indent="-228600" algn="l" rtl="0" fontAlgn="base">
        <a:spcBef>
          <a:spcPct val="20000"/>
        </a:spcBef>
        <a:spcAft>
          <a:spcPct val="0"/>
        </a:spcAft>
        <a:buChar char="»"/>
        <a:defRPr sz="2400">
          <a:solidFill>
            <a:srgbClr val="828182"/>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8" name="Rectangle 12"/>
          <p:cNvSpPr>
            <a:spLocks noGrp="1" noChangeArrowheads="1"/>
          </p:cNvSpPr>
          <p:nvPr>
            <p:ph type="ctrTitle"/>
          </p:nvPr>
        </p:nvSpPr>
        <p:spPr>
          <a:xfrm>
            <a:off x="-439748" y="0"/>
            <a:ext cx="5724636" cy="2592288"/>
          </a:xfrm>
        </p:spPr>
        <p:txBody>
          <a:bodyPr/>
          <a:lstStyle/>
          <a:p>
            <a:r>
              <a:rPr lang="en-US" sz="1700" b="1" dirty="0" smtClean="0">
                <a:latin typeface="Times New Roman" panose="02020603050405020304" pitchFamily="18" charset="0"/>
                <a:cs typeface="Times New Roman" panose="02020603050405020304" pitchFamily="18" charset="0"/>
              </a:rPr>
              <a:t>          An-</a:t>
            </a:r>
            <a:r>
              <a:rPr lang="en-US" sz="1700" b="1" dirty="0" err="1" smtClean="0">
                <a:latin typeface="Times New Roman" panose="02020603050405020304" pitchFamily="18" charset="0"/>
                <a:cs typeface="Times New Roman" panose="02020603050405020304" pitchFamily="18" charset="0"/>
              </a:rPr>
              <a:t>Najah</a:t>
            </a:r>
            <a:r>
              <a:rPr lang="en-US" sz="1700" b="1" dirty="0" smtClean="0">
                <a:latin typeface="Times New Roman" panose="02020603050405020304" pitchFamily="18" charset="0"/>
                <a:cs typeface="Times New Roman" panose="02020603050405020304" pitchFamily="18" charset="0"/>
              </a:rPr>
              <a:t> </a:t>
            </a:r>
            <a:r>
              <a:rPr lang="en-US" sz="1700" b="1" dirty="0">
                <a:latin typeface="Times New Roman" panose="02020603050405020304" pitchFamily="18" charset="0"/>
                <a:cs typeface="Times New Roman" panose="02020603050405020304" pitchFamily="18" charset="0"/>
              </a:rPr>
              <a:t>National University</a:t>
            </a:r>
            <a:br>
              <a:rPr lang="en-US" sz="1700" b="1" dirty="0">
                <a:latin typeface="Times New Roman" panose="02020603050405020304" pitchFamily="18" charset="0"/>
                <a:cs typeface="Times New Roman" panose="02020603050405020304" pitchFamily="18" charset="0"/>
              </a:rPr>
            </a:br>
            <a:r>
              <a:rPr lang="en-US" sz="1700" b="1" dirty="0" smtClean="0">
                <a:latin typeface="Times New Roman" panose="02020603050405020304" pitchFamily="18" charset="0"/>
                <a:cs typeface="Times New Roman" panose="02020603050405020304" pitchFamily="18" charset="0"/>
              </a:rPr>
              <a:t>          Faculty </a:t>
            </a:r>
            <a:r>
              <a:rPr lang="en-US" sz="1700" b="1" dirty="0">
                <a:latin typeface="Times New Roman" panose="02020603050405020304" pitchFamily="18" charset="0"/>
                <a:cs typeface="Times New Roman" panose="02020603050405020304" pitchFamily="18" charset="0"/>
              </a:rPr>
              <a:t>of Engineering and Information </a:t>
            </a:r>
            <a:r>
              <a:rPr lang="en-US" sz="1700" b="1" dirty="0" smtClean="0">
                <a:latin typeface="Times New Roman" panose="02020603050405020304" pitchFamily="18" charset="0"/>
                <a:cs typeface="Times New Roman" panose="02020603050405020304" pitchFamily="18" charset="0"/>
              </a:rPr>
              <a:t> Technology</a:t>
            </a:r>
            <a:r>
              <a:rPr lang="en-US" sz="1700" b="1" dirty="0">
                <a:latin typeface="Times New Roman" panose="02020603050405020304" pitchFamily="18" charset="0"/>
                <a:cs typeface="Times New Roman" panose="02020603050405020304" pitchFamily="18" charset="0"/>
              </a:rPr>
              <a:t/>
            </a:r>
            <a:br>
              <a:rPr lang="en-US" sz="1700" b="1" dirty="0">
                <a:latin typeface="Times New Roman" panose="02020603050405020304" pitchFamily="18" charset="0"/>
                <a:cs typeface="Times New Roman" panose="02020603050405020304" pitchFamily="18" charset="0"/>
              </a:rPr>
            </a:br>
            <a:r>
              <a:rPr lang="en-US" sz="1700" b="1" dirty="0">
                <a:latin typeface="Times New Roman" panose="02020603050405020304" pitchFamily="18" charset="0"/>
                <a:cs typeface="Times New Roman" panose="02020603050405020304" pitchFamily="18" charset="0"/>
              </a:rPr>
              <a:t> </a:t>
            </a:r>
            <a:r>
              <a:rPr lang="en-US" sz="1700" b="1" dirty="0" smtClean="0">
                <a:latin typeface="Times New Roman" panose="02020603050405020304" pitchFamily="18" charset="0"/>
                <a:cs typeface="Times New Roman" panose="02020603050405020304" pitchFamily="18" charset="0"/>
              </a:rPr>
              <a:t>         </a:t>
            </a:r>
            <a:r>
              <a:rPr lang="en-US" sz="1700" b="1" dirty="0">
                <a:latin typeface="Times New Roman" panose="02020603050405020304" pitchFamily="18" charset="0"/>
                <a:cs typeface="Times New Roman" panose="02020603050405020304" pitchFamily="18" charset="0"/>
              </a:rPr>
              <a:t>Department of Mechanical </a:t>
            </a:r>
            <a:r>
              <a:rPr lang="en-US" sz="1700" b="1" dirty="0" smtClean="0">
                <a:latin typeface="Times New Roman" panose="02020603050405020304" pitchFamily="18" charset="0"/>
                <a:cs typeface="Times New Roman" panose="02020603050405020304" pitchFamily="18" charset="0"/>
              </a:rPr>
              <a:t>Engineering</a:t>
            </a:r>
            <a:r>
              <a:rPr lang="en-US" sz="1600" b="1" dirty="0">
                <a:latin typeface="Times New Roman" panose="02020603050405020304" pitchFamily="18" charset="0"/>
                <a:cs typeface="Times New Roman" panose="02020603050405020304" pitchFamily="18" charset="0"/>
              </a:rPr>
              <a:t/>
            </a:r>
            <a:br>
              <a:rPr lang="en-US" sz="1600" b="1" dirty="0">
                <a:latin typeface="Times New Roman" panose="02020603050405020304" pitchFamily="18" charset="0"/>
                <a:cs typeface="Times New Roman" panose="02020603050405020304" pitchFamily="18" charset="0"/>
              </a:rPr>
            </a:br>
            <a:r>
              <a:rPr lang="en-US" sz="1600" b="1" dirty="0">
                <a:latin typeface="Times New Roman" panose="02020603050405020304" pitchFamily="18" charset="0"/>
                <a:cs typeface="Times New Roman" panose="02020603050405020304" pitchFamily="18" charset="0"/>
              </a:rPr>
              <a:t/>
            </a:r>
            <a:br>
              <a:rPr lang="en-US" sz="1600" b="1" dirty="0">
                <a:latin typeface="Times New Roman" panose="02020603050405020304" pitchFamily="18" charset="0"/>
                <a:cs typeface="Times New Roman" panose="02020603050405020304" pitchFamily="18" charset="0"/>
              </a:rPr>
            </a:br>
            <a:r>
              <a:rPr lang="en-US" sz="1600" b="1" dirty="0">
                <a:latin typeface="Times New Roman" panose="02020603050405020304" pitchFamily="18" charset="0"/>
                <a:cs typeface="Times New Roman" panose="02020603050405020304" pitchFamily="18" charset="0"/>
              </a:rPr>
              <a:t/>
            </a:r>
            <a:br>
              <a:rPr lang="en-US" sz="1600" b="1" dirty="0">
                <a:latin typeface="Times New Roman" panose="02020603050405020304" pitchFamily="18" charset="0"/>
                <a:cs typeface="Times New Roman" panose="02020603050405020304" pitchFamily="18" charset="0"/>
              </a:rPr>
            </a:br>
            <a:r>
              <a:rPr lang="en-US" sz="1600" b="1" dirty="0" smtClean="0">
                <a:latin typeface="Times New Roman" panose="02020603050405020304" pitchFamily="18" charset="0"/>
                <a:cs typeface="Times New Roman" panose="02020603050405020304" pitchFamily="18" charset="0"/>
              </a:rPr>
              <a:t>          </a:t>
            </a:r>
            <a:r>
              <a:rPr lang="en-US" sz="1700" b="1" dirty="0" smtClean="0">
                <a:latin typeface="Times New Roman" panose="02020603050405020304" pitchFamily="18" charset="0"/>
                <a:cs typeface="Times New Roman" panose="02020603050405020304" pitchFamily="18" charset="0"/>
              </a:rPr>
              <a:t>Presentation of Graduation </a:t>
            </a:r>
            <a:r>
              <a:rPr lang="en-US" sz="1700" b="1" dirty="0">
                <a:latin typeface="Times New Roman" panose="02020603050405020304" pitchFamily="18" charset="0"/>
                <a:cs typeface="Times New Roman" panose="02020603050405020304" pitchFamily="18" charset="0"/>
              </a:rPr>
              <a:t>Project </a:t>
            </a:r>
            <a:r>
              <a:rPr lang="en-US" sz="1700" b="1" dirty="0" smtClean="0">
                <a:latin typeface="Times New Roman" panose="02020603050405020304" pitchFamily="18" charset="0"/>
                <a:cs typeface="Times New Roman" panose="02020603050405020304" pitchFamily="18" charset="0"/>
              </a:rPr>
              <a:t>2:</a:t>
            </a:r>
            <a:r>
              <a:rPr lang="en-US" sz="1700" b="1" dirty="0">
                <a:latin typeface="Times New Roman" panose="02020603050405020304" pitchFamily="18" charset="0"/>
                <a:cs typeface="Times New Roman" panose="02020603050405020304" pitchFamily="18" charset="0"/>
              </a:rPr>
              <a:t/>
            </a:r>
            <a:br>
              <a:rPr lang="en-US" sz="1700" b="1" dirty="0">
                <a:latin typeface="Times New Roman" panose="02020603050405020304" pitchFamily="18" charset="0"/>
                <a:cs typeface="Times New Roman" panose="02020603050405020304" pitchFamily="18" charset="0"/>
              </a:rPr>
            </a:br>
            <a:r>
              <a:rPr lang="en-US" sz="1600" b="1" dirty="0" smtClean="0">
                <a:latin typeface="Times New Roman" panose="02020603050405020304" pitchFamily="18" charset="0"/>
                <a:cs typeface="Times New Roman" panose="02020603050405020304" pitchFamily="18" charset="0"/>
              </a:rPr>
              <a:t>          </a:t>
            </a:r>
            <a:r>
              <a:rPr lang="en-US" sz="2000" b="1" dirty="0" smtClean="0">
                <a:solidFill>
                  <a:schemeClr val="accent4">
                    <a:lumMod val="20000"/>
                    <a:lumOff val="80000"/>
                  </a:schemeClr>
                </a:solidFill>
                <a:latin typeface="Times New Roman" panose="02020603050405020304" pitchFamily="18" charset="0"/>
                <a:cs typeface="Times New Roman" panose="02020603050405020304" pitchFamily="18" charset="0"/>
              </a:rPr>
              <a:t>Geothermal </a:t>
            </a:r>
            <a:r>
              <a:rPr lang="en-US" sz="2000" b="1" dirty="0">
                <a:solidFill>
                  <a:schemeClr val="accent4">
                    <a:lumMod val="20000"/>
                    <a:lumOff val="80000"/>
                  </a:schemeClr>
                </a:solidFill>
                <a:latin typeface="Times New Roman" panose="02020603050405020304" pitchFamily="18" charset="0"/>
                <a:cs typeface="Times New Roman" panose="02020603050405020304" pitchFamily="18" charset="0"/>
              </a:rPr>
              <a:t>Energy in Palestine:</a:t>
            </a:r>
            <a:r>
              <a:rPr lang="en-US" sz="2000" dirty="0" smtClean="0">
                <a:solidFill>
                  <a:schemeClr val="accent4">
                    <a:lumMod val="20000"/>
                    <a:lumOff val="80000"/>
                  </a:schemeClr>
                </a:solidFill>
                <a:latin typeface="Times New Roman" panose="02020603050405020304" pitchFamily="18" charset="0"/>
                <a:cs typeface="Times New Roman" panose="02020603050405020304" pitchFamily="18" charset="0"/>
              </a:rPr>
              <a:t> </a:t>
            </a:r>
            <a:br>
              <a:rPr lang="en-US" sz="2000" dirty="0" smtClean="0">
                <a:solidFill>
                  <a:schemeClr val="accent4">
                    <a:lumMod val="20000"/>
                    <a:lumOff val="80000"/>
                  </a:schemeClr>
                </a:solidFill>
                <a:latin typeface="Times New Roman" panose="02020603050405020304" pitchFamily="18" charset="0"/>
                <a:cs typeface="Times New Roman" panose="02020603050405020304" pitchFamily="18" charset="0"/>
              </a:rPr>
            </a:br>
            <a:r>
              <a:rPr lang="en-US" sz="2000" dirty="0" smtClean="0">
                <a:solidFill>
                  <a:schemeClr val="accent4">
                    <a:lumMod val="20000"/>
                    <a:lumOff val="80000"/>
                  </a:schemeClr>
                </a:solidFill>
                <a:latin typeface="Times New Roman" panose="02020603050405020304" pitchFamily="18" charset="0"/>
                <a:cs typeface="Times New Roman" panose="02020603050405020304" pitchFamily="18" charset="0"/>
              </a:rPr>
              <a:t>        </a:t>
            </a:r>
            <a:r>
              <a:rPr lang="en-US" sz="2000" b="1" dirty="0" smtClean="0">
                <a:solidFill>
                  <a:schemeClr val="accent4">
                    <a:lumMod val="20000"/>
                    <a:lumOff val="80000"/>
                  </a:schemeClr>
                </a:solidFill>
                <a:latin typeface="Times New Roman" panose="02020603050405020304" pitchFamily="18" charset="0"/>
                <a:cs typeface="Times New Roman" panose="02020603050405020304" pitchFamily="18" charset="0"/>
              </a:rPr>
              <a:t>(city center mall in Jenin as a case study)</a:t>
            </a:r>
            <a:r>
              <a:rPr lang="en-US" sz="2000" b="1" dirty="0" smtClean="0">
                <a:solidFill>
                  <a:schemeClr val="accent4">
                    <a:lumMod val="20000"/>
                    <a:lumOff val="80000"/>
                  </a:schemeClr>
                </a:solidFill>
                <a:latin typeface="Times New Roman" panose="02020603050405020304" pitchFamily="18" charset="0"/>
                <a:cs typeface="Times New Roman" panose="02020603050405020304" pitchFamily="18" charset="0"/>
              </a:rPr>
              <a:t> </a:t>
            </a:r>
            <a:endParaRPr lang="en-US" sz="1600" dirty="0">
              <a:solidFill>
                <a:schemeClr val="accent4">
                  <a:lumMod val="20000"/>
                  <a:lumOff val="80000"/>
                </a:schemeClr>
              </a:solidFill>
              <a:latin typeface="Times New Roman" panose="02020603050405020304" pitchFamily="18" charset="0"/>
              <a:cs typeface="Times New Roman" panose="02020603050405020304" pitchFamily="18" charset="0"/>
            </a:endParaRPr>
          </a:p>
        </p:txBody>
      </p:sp>
      <p:sp>
        <p:nvSpPr>
          <p:cNvPr id="34829" name="Rectangle 13"/>
          <p:cNvSpPr>
            <a:spLocks noGrp="1" noChangeArrowheads="1"/>
          </p:cNvSpPr>
          <p:nvPr>
            <p:ph type="subTitle" idx="1"/>
          </p:nvPr>
        </p:nvSpPr>
        <p:spPr>
          <a:xfrm>
            <a:off x="827584" y="3501008"/>
            <a:ext cx="4464496" cy="2664296"/>
          </a:xfrm>
        </p:spPr>
        <p:txBody>
          <a:bodyPr/>
          <a:lstStyle/>
          <a:p>
            <a:r>
              <a:rPr lang="en-US" b="1" dirty="0">
                <a:latin typeface="Times New Roman" panose="02020603050405020304" pitchFamily="18" charset="0"/>
                <a:cs typeface="Times New Roman" panose="02020603050405020304" pitchFamily="18" charset="0"/>
              </a:rPr>
              <a:t>Supervisor: </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Dr. Ramez khaldi.</a:t>
            </a:r>
          </a:p>
          <a:p>
            <a:r>
              <a:rPr lang="en-US" dirty="0">
                <a:latin typeface="Times New Roman" panose="02020603050405020304" pitchFamily="18" charset="0"/>
                <a:cs typeface="Times New Roman" panose="02020603050405020304" pitchFamily="18" charset="0"/>
              </a:rPr>
              <a:t> </a:t>
            </a:r>
          </a:p>
          <a:p>
            <a:r>
              <a:rPr lang="en-US" b="1" dirty="0">
                <a:latin typeface="Times New Roman" panose="02020603050405020304" pitchFamily="18" charset="0"/>
                <a:cs typeface="Times New Roman" panose="02020603050405020304" pitchFamily="18" charset="0"/>
              </a:rPr>
              <a:t>Group members</a:t>
            </a:r>
            <a:r>
              <a:rPr lang="en-US" b="1"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Jehad Daraghmeh.</a:t>
            </a:r>
          </a:p>
          <a:p>
            <a:r>
              <a:rPr lang="en-US" dirty="0">
                <a:latin typeface="Times New Roman" panose="02020603050405020304" pitchFamily="18" charset="0"/>
                <a:cs typeface="Times New Roman" panose="02020603050405020304" pitchFamily="18" charset="0"/>
              </a:rPr>
              <a:t>Mansour Jamal</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Omar Hamad</a:t>
            </a:r>
            <a:r>
              <a:rPr lang="en-US" dirty="0" smtClean="0">
                <a:latin typeface="Times New Roman" panose="02020603050405020304" pitchFamily="18" charset="0"/>
                <a:cs typeface="Times New Roman" panose="02020603050405020304" pitchFamily="18" charset="0"/>
              </a:rPr>
              <a:t>.</a:t>
            </a:r>
          </a:p>
          <a:p>
            <a:endParaRPr lang="en-US" dirty="0"/>
          </a:p>
          <a:p>
            <a:pPr algn="r"/>
            <a:r>
              <a:rPr lang="en-US" sz="1600" dirty="0" smtClean="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2020-2021</a:t>
            </a:r>
            <a:endParaRPr lang="en-US" sz="1600" dirty="0" smtClean="0">
              <a:latin typeface="Times New Roman" panose="02020603050405020304" pitchFamily="18" charset="0"/>
              <a:cs typeface="Times New Roman" panose="02020603050405020304" pitchFamily="18" charset="0"/>
            </a:endParaRPr>
          </a:p>
          <a:p>
            <a:endParaRPr lang="en-US" dirty="0"/>
          </a:p>
          <a:p>
            <a:endParaRPr 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835696" y="1535113"/>
            <a:ext cx="3096344" cy="639762"/>
          </a:xfrm>
        </p:spPr>
        <p:txBody>
          <a:bodyPr/>
          <a:lstStyle/>
          <a:p>
            <a:r>
              <a:rPr lang="en-US" dirty="0" smtClean="0">
                <a:solidFill>
                  <a:schemeClr val="tx1"/>
                </a:solidFill>
              </a:rPr>
              <a:t>Stander </a:t>
            </a:r>
            <a:r>
              <a:rPr lang="en-US" dirty="0">
                <a:solidFill>
                  <a:schemeClr val="tx1"/>
                </a:solidFill>
              </a:rPr>
              <a:t>code</a:t>
            </a:r>
            <a:endParaRPr lang="en-US" dirty="0">
              <a:solidFill>
                <a:schemeClr val="tx1"/>
              </a:solidFill>
            </a:endParaRPr>
          </a:p>
        </p:txBody>
      </p:sp>
      <p:sp>
        <p:nvSpPr>
          <p:cNvPr id="6" name="Content Placeholder 5"/>
          <p:cNvSpPr>
            <a:spLocks noGrp="1"/>
          </p:cNvSpPr>
          <p:nvPr>
            <p:ph sz="half" idx="2"/>
          </p:nvPr>
        </p:nvSpPr>
        <p:spPr>
          <a:xfrm>
            <a:off x="1835696" y="2292350"/>
            <a:ext cx="3096344" cy="3833813"/>
          </a:xfrm>
        </p:spPr>
        <p:txBody>
          <a:bodyPr/>
          <a:lstStyle/>
          <a:p>
            <a:r>
              <a:rPr lang="en-US" dirty="0">
                <a:solidFill>
                  <a:schemeClr val="tx1"/>
                </a:solidFill>
              </a:rPr>
              <a:t>We have used many of the standard codes in this project including ASHRAE code, Palestinian code.</a:t>
            </a:r>
          </a:p>
          <a:p>
            <a:endParaRPr lang="en-US" dirty="0"/>
          </a:p>
        </p:txBody>
      </p:sp>
      <p:sp>
        <p:nvSpPr>
          <p:cNvPr id="7" name="Text Placeholder 6"/>
          <p:cNvSpPr>
            <a:spLocks noGrp="1"/>
          </p:cNvSpPr>
          <p:nvPr>
            <p:ph type="body" sz="quarter" idx="3"/>
          </p:nvPr>
        </p:nvSpPr>
        <p:spPr>
          <a:xfrm>
            <a:off x="5220072" y="1535113"/>
            <a:ext cx="3466728" cy="639762"/>
          </a:xfrm>
        </p:spPr>
        <p:txBody>
          <a:bodyPr/>
          <a:lstStyle/>
          <a:p>
            <a:r>
              <a:rPr lang="en-US" dirty="0" smtClean="0">
                <a:solidFill>
                  <a:schemeClr val="tx1"/>
                </a:solidFill>
              </a:rPr>
              <a:t>Earlier </a:t>
            </a:r>
            <a:r>
              <a:rPr lang="en-US" dirty="0">
                <a:solidFill>
                  <a:schemeClr val="tx1"/>
                </a:solidFill>
              </a:rPr>
              <a:t>course work</a:t>
            </a:r>
            <a:endParaRPr lang="en-US" dirty="0">
              <a:solidFill>
                <a:schemeClr val="tx1"/>
              </a:solidFill>
            </a:endParaRPr>
          </a:p>
        </p:txBody>
      </p:sp>
      <p:sp>
        <p:nvSpPr>
          <p:cNvPr id="8" name="Content Placeholder 7"/>
          <p:cNvSpPr>
            <a:spLocks noGrp="1"/>
          </p:cNvSpPr>
          <p:nvPr>
            <p:ph sz="quarter" idx="4"/>
          </p:nvPr>
        </p:nvSpPr>
        <p:spPr>
          <a:xfrm>
            <a:off x="5220072" y="2292350"/>
            <a:ext cx="3466728" cy="3833813"/>
          </a:xfrm>
        </p:spPr>
        <p:txBody>
          <a:bodyPr/>
          <a:lstStyle/>
          <a:p>
            <a:pPr lvl="0"/>
            <a:r>
              <a:rPr lang="en-US" dirty="0">
                <a:solidFill>
                  <a:schemeClr val="tx1"/>
                </a:solidFill>
              </a:rPr>
              <a:t>MATLAB Programming </a:t>
            </a:r>
            <a:r>
              <a:rPr lang="en-US" dirty="0" smtClean="0">
                <a:solidFill>
                  <a:schemeClr val="tx1"/>
                </a:solidFill>
              </a:rPr>
              <a:t>.</a:t>
            </a:r>
            <a:endParaRPr lang="en-US" dirty="0">
              <a:solidFill>
                <a:schemeClr val="tx1"/>
              </a:solidFill>
            </a:endParaRPr>
          </a:p>
          <a:p>
            <a:pPr lvl="0"/>
            <a:r>
              <a:rPr lang="en-US" dirty="0">
                <a:solidFill>
                  <a:schemeClr val="tx1"/>
                </a:solidFill>
              </a:rPr>
              <a:t>Fluid </a:t>
            </a:r>
            <a:r>
              <a:rPr lang="en-US" dirty="0" smtClean="0">
                <a:solidFill>
                  <a:schemeClr val="tx1"/>
                </a:solidFill>
              </a:rPr>
              <a:t>mechanics.</a:t>
            </a:r>
          </a:p>
          <a:p>
            <a:pPr lvl="0"/>
            <a:r>
              <a:rPr lang="en-US" dirty="0" smtClean="0">
                <a:solidFill>
                  <a:schemeClr val="tx1"/>
                </a:solidFill>
              </a:rPr>
              <a:t>HVAC </a:t>
            </a:r>
            <a:endParaRPr lang="en-US" dirty="0">
              <a:solidFill>
                <a:schemeClr val="tx1"/>
              </a:solidFill>
            </a:endParaRPr>
          </a:p>
          <a:p>
            <a:pPr lvl="0"/>
            <a:r>
              <a:rPr lang="en-US" dirty="0">
                <a:solidFill>
                  <a:schemeClr val="tx1"/>
                </a:solidFill>
              </a:rPr>
              <a:t>Heat transfer.</a:t>
            </a:r>
          </a:p>
          <a:p>
            <a:endParaRPr lang="en-US" dirty="0"/>
          </a:p>
        </p:txBody>
      </p:sp>
    </p:spTree>
    <p:extLst>
      <p:ext uri="{BB962C8B-B14F-4D97-AF65-F5344CB8AC3E}">
        <p14:creationId xmlns:p14="http://schemas.microsoft.com/office/powerpoint/2010/main" val="34339314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1851112" y="29000"/>
            <a:ext cx="6707188" cy="648072"/>
          </a:xfrm>
        </p:spPr>
        <p:txBody>
          <a:bodyPr/>
          <a:lstStyle/>
          <a:p>
            <a:r>
              <a:rPr lang="en-US" sz="3200" dirty="0">
                <a:solidFill>
                  <a:srgbClr val="00B050"/>
                </a:solidFill>
                <a:latin typeface="Times New Roman" panose="02020603050405020304" pitchFamily="18" charset="0"/>
                <a:cs typeface="Times New Roman" panose="02020603050405020304" pitchFamily="18" charset="0"/>
              </a:rPr>
              <a:t>Chapter </a:t>
            </a:r>
            <a:r>
              <a:rPr lang="en-US" sz="3200" dirty="0" smtClean="0">
                <a:solidFill>
                  <a:srgbClr val="00B050"/>
                </a:solidFill>
                <a:latin typeface="Times New Roman" panose="02020603050405020304" pitchFamily="18" charset="0"/>
                <a:cs typeface="Times New Roman" panose="02020603050405020304" pitchFamily="18" charset="0"/>
              </a:rPr>
              <a:t>three: </a:t>
            </a:r>
            <a:r>
              <a:rPr lang="en-US" sz="3200" dirty="0" smtClean="0">
                <a:solidFill>
                  <a:srgbClr val="00B050"/>
                </a:solidFill>
                <a:latin typeface="Times New Roman" panose="02020603050405020304" pitchFamily="18" charset="0"/>
                <a:cs typeface="Times New Roman" panose="02020603050405020304" pitchFamily="18" charset="0"/>
              </a:rPr>
              <a:t>Literature review.</a:t>
            </a:r>
            <a:endParaRPr lang="en-US" sz="3200" dirty="0">
              <a:solidFill>
                <a:srgbClr val="A13339"/>
              </a:solidFill>
              <a:latin typeface="Times New Roman" panose="02020603050405020304" pitchFamily="18" charset="0"/>
              <a:cs typeface="Times New Roman" panose="02020603050405020304" pitchFamily="18" charset="0"/>
            </a:endParaRPr>
          </a:p>
        </p:txBody>
      </p:sp>
      <p:sp>
        <p:nvSpPr>
          <p:cNvPr id="195587" name="Rectangle 3"/>
          <p:cNvSpPr>
            <a:spLocks noGrp="1" noChangeArrowheads="1"/>
          </p:cNvSpPr>
          <p:nvPr>
            <p:ph type="body" idx="1"/>
          </p:nvPr>
        </p:nvSpPr>
        <p:spPr>
          <a:xfrm>
            <a:off x="1852256" y="677072"/>
            <a:ext cx="7291744" cy="5472113"/>
          </a:xfrm>
        </p:spPr>
        <p:txBody>
          <a:bodyPr/>
          <a:lstStyle/>
          <a:p>
            <a:pPr marL="0" indent="0" algn="just">
              <a:lnSpc>
                <a:spcPct val="90000"/>
              </a:lnSpc>
              <a:buNone/>
            </a:pP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A geothermal literature review is a very important first step in any geothermal exploration activity. Literature reviews are a staple for research in almost any exploration activity because it is important to know what has already been done and what the results were before beginning a new exploration activity. Literature reviews look at previous research, studies, </a:t>
            </a: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observations.</a:t>
            </a:r>
          </a:p>
          <a:p>
            <a:pPr marL="0" indent="0" algn="just">
              <a:lnSpc>
                <a:spcPct val="90000"/>
              </a:lnSpc>
              <a:buNone/>
            </a:pP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Here list </a:t>
            </a: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of the top 10 countries in the geothermal energy field is published at the end of 2018, and the results are as </a:t>
            </a: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follows:</a:t>
            </a:r>
          </a:p>
          <a:p>
            <a:pPr marL="0" indent="0" algn="just">
              <a:lnSpc>
                <a:spcPct val="90000"/>
              </a:lnSpc>
              <a:buNone/>
            </a:pPr>
            <a:endParaRPr lang="en-US" altLang="ko-KR" sz="1800" dirty="0">
              <a:solidFill>
                <a:schemeClr val="tx1"/>
              </a:solidFill>
              <a:latin typeface="Times New Roman" panose="02020603050405020304" pitchFamily="18" charset="0"/>
              <a:ea typeface="굴림" charset="-127"/>
              <a:cs typeface="Times New Roman" panose="02020603050405020304" pitchFamily="18" charset="0"/>
            </a:endParaRP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2483768" y="2708920"/>
            <a:ext cx="6074531" cy="3904615"/>
          </a:xfrm>
          <a:prstGeom prst="rect">
            <a:avLst/>
          </a:prstGeom>
        </p:spPr>
      </p:pic>
    </p:spTree>
    <p:extLst>
      <p:ext uri="{BB962C8B-B14F-4D97-AF65-F5344CB8AC3E}">
        <p14:creationId xmlns:p14="http://schemas.microsoft.com/office/powerpoint/2010/main" val="23548273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7" name="Rectangle 3"/>
          <p:cNvSpPr>
            <a:spLocks noGrp="1" noChangeArrowheads="1"/>
          </p:cNvSpPr>
          <p:nvPr>
            <p:ph type="body" idx="1"/>
          </p:nvPr>
        </p:nvSpPr>
        <p:spPr>
          <a:xfrm>
            <a:off x="1826336" y="404664"/>
            <a:ext cx="7291744" cy="5472113"/>
          </a:xfrm>
        </p:spPr>
        <p:txBody>
          <a:bodyPr/>
          <a:lstStyle/>
          <a:p>
            <a:pPr marL="0" indent="0" algn="just">
              <a:lnSpc>
                <a:spcPct val="90000"/>
              </a:lnSpc>
              <a:buNone/>
            </a:pP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Other countries represent an installed power generation capacity of 925 MW, bringing the total installed geothermal power generation capacity at the end of the year 2018 to 14,600 MW. </a:t>
            </a:r>
          </a:p>
          <a:p>
            <a:pPr marL="0" indent="0" algn="just">
              <a:lnSpc>
                <a:spcPct val="90000"/>
              </a:lnSpc>
              <a:buNone/>
            </a:pPr>
            <a:endParaRPr lang="en-US" altLang="ko-KR" sz="1800" dirty="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European countries generate more than 4000 </a:t>
            </a:r>
            <a:r>
              <a:rPr lang="en-US" altLang="ko-KR" sz="1800" dirty="0" err="1">
                <a:solidFill>
                  <a:schemeClr val="tx1"/>
                </a:solidFill>
                <a:latin typeface="Times New Roman" panose="02020603050405020304" pitchFamily="18" charset="0"/>
                <a:ea typeface="굴림" charset="-127"/>
                <a:cs typeface="Times New Roman" panose="02020603050405020304" pitchFamily="18" charset="0"/>
              </a:rPr>
              <a:t>GWh</a:t>
            </a: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/year from geothermal sources predominantly in Italy, Iceland, Turkey and Russia </a:t>
            </a: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 </a:t>
            </a: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Here are the different energy ratios in some countries, and the geothermal energy has the highest rate nearly:</a:t>
            </a:r>
          </a:p>
          <a:p>
            <a:pPr marL="0" indent="0" algn="just">
              <a:lnSpc>
                <a:spcPct val="90000"/>
              </a:lnSpc>
              <a:buNone/>
            </a:pP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 </a:t>
            </a:r>
          </a:p>
          <a:p>
            <a:pPr marL="0" indent="0" algn="just">
              <a:lnSpc>
                <a:spcPct val="90000"/>
              </a:lnSpc>
              <a:buNone/>
            </a:pPr>
            <a:endParaRPr lang="en-US" altLang="ko-KR" sz="1800" dirty="0">
              <a:solidFill>
                <a:schemeClr val="tx1"/>
              </a:solidFill>
              <a:latin typeface="Times New Roman" panose="02020603050405020304" pitchFamily="18" charset="0"/>
              <a:ea typeface="굴림" charset="-127"/>
              <a:cs typeface="Times New Roman" panose="02020603050405020304" pitchFamily="18" charset="0"/>
            </a:endParaRP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2267744" y="2852936"/>
            <a:ext cx="5572125" cy="3543300"/>
          </a:xfrm>
          <a:prstGeom prst="rect">
            <a:avLst/>
          </a:prstGeom>
          <a:noFill/>
          <a:ln>
            <a:noFill/>
          </a:ln>
        </p:spPr>
      </p:pic>
    </p:spTree>
    <p:extLst>
      <p:ext uri="{BB962C8B-B14F-4D97-AF65-F5344CB8AC3E}">
        <p14:creationId xmlns:p14="http://schemas.microsoft.com/office/powerpoint/2010/main" val="2047714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1851112" y="29000"/>
            <a:ext cx="6707188" cy="591688"/>
          </a:xfrm>
        </p:spPr>
        <p:txBody>
          <a:bodyPr/>
          <a:lstStyle/>
          <a:p>
            <a:r>
              <a:rPr lang="en-US" sz="2600" dirty="0">
                <a:solidFill>
                  <a:srgbClr val="00B050"/>
                </a:solidFill>
                <a:latin typeface="Times New Roman" panose="02020603050405020304" pitchFamily="18" charset="0"/>
                <a:cs typeface="Times New Roman" panose="02020603050405020304" pitchFamily="18" charset="0"/>
              </a:rPr>
              <a:t>Chapter </a:t>
            </a:r>
            <a:r>
              <a:rPr lang="en-US" sz="2600" dirty="0" smtClean="0">
                <a:solidFill>
                  <a:srgbClr val="00B050"/>
                </a:solidFill>
                <a:latin typeface="Times New Roman" panose="02020603050405020304" pitchFamily="18" charset="0"/>
                <a:cs typeface="Times New Roman" panose="02020603050405020304" pitchFamily="18" charset="0"/>
              </a:rPr>
              <a:t>four</a:t>
            </a:r>
            <a:r>
              <a:rPr lang="en-US" sz="2600" dirty="0" smtClean="0">
                <a:solidFill>
                  <a:srgbClr val="00B050"/>
                </a:solidFill>
                <a:latin typeface="Times New Roman" panose="02020603050405020304" pitchFamily="18" charset="0"/>
                <a:cs typeface="Times New Roman" panose="02020603050405020304" pitchFamily="18" charset="0"/>
              </a:rPr>
              <a:t>: </a:t>
            </a:r>
            <a:r>
              <a:rPr lang="en-US" sz="2600" dirty="0" smtClean="0">
                <a:solidFill>
                  <a:srgbClr val="00B050"/>
                </a:solidFill>
                <a:latin typeface="Times New Roman" panose="02020603050405020304" pitchFamily="18" charset="0"/>
                <a:cs typeface="Times New Roman" panose="02020603050405020304" pitchFamily="18" charset="0"/>
              </a:rPr>
              <a:t>Geothermal </a:t>
            </a:r>
            <a:r>
              <a:rPr lang="en-US" sz="2600" dirty="0">
                <a:solidFill>
                  <a:srgbClr val="00B050"/>
                </a:solidFill>
                <a:latin typeface="Times New Roman" panose="02020603050405020304" pitchFamily="18" charset="0"/>
                <a:cs typeface="Times New Roman" panose="02020603050405020304" pitchFamily="18" charset="0"/>
              </a:rPr>
              <a:t>energy in </a:t>
            </a:r>
            <a:r>
              <a:rPr lang="en-US" sz="2600" dirty="0" smtClean="0">
                <a:solidFill>
                  <a:srgbClr val="00B050"/>
                </a:solidFill>
                <a:latin typeface="Times New Roman" panose="02020603050405020304" pitchFamily="18" charset="0"/>
                <a:cs typeface="Times New Roman" panose="02020603050405020304" pitchFamily="18" charset="0"/>
              </a:rPr>
              <a:t>Palestine.</a:t>
            </a:r>
            <a:endParaRPr lang="en-US" sz="2600" dirty="0">
              <a:solidFill>
                <a:srgbClr val="A13339"/>
              </a:solidFill>
              <a:latin typeface="Times New Roman" panose="02020603050405020304" pitchFamily="18" charset="0"/>
              <a:cs typeface="Times New Roman" panose="02020603050405020304" pitchFamily="18" charset="0"/>
            </a:endParaRPr>
          </a:p>
        </p:txBody>
      </p:sp>
      <p:sp>
        <p:nvSpPr>
          <p:cNvPr id="195587" name="Rectangle 3"/>
          <p:cNvSpPr>
            <a:spLocks noGrp="1" noChangeArrowheads="1"/>
          </p:cNvSpPr>
          <p:nvPr>
            <p:ph type="body" idx="1"/>
          </p:nvPr>
        </p:nvSpPr>
        <p:spPr>
          <a:xfrm>
            <a:off x="1851112" y="764950"/>
            <a:ext cx="7292888" cy="6408466"/>
          </a:xfrm>
        </p:spPr>
        <p:txBody>
          <a:bodyPr/>
          <a:lstStyle/>
          <a:p>
            <a:pPr marL="0" indent="0" algn="just">
              <a:lnSpc>
                <a:spcPct val="90000"/>
              </a:lnSpc>
              <a:buNone/>
            </a:pP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The Palestinian pays the highest price for energy in the Middle East, and do not forget that Palestine has the highest population growth rate in the world 3.99% in Gaza and 2.9% in the West </a:t>
            </a: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Bank.</a:t>
            </a:r>
          </a:p>
          <a:p>
            <a:pPr marL="0" indent="0" algn="just">
              <a:lnSpc>
                <a:spcPct val="90000"/>
              </a:lnSpc>
              <a:buNone/>
            </a:pP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Palestine has many natural energy sources, but unfortunately all of them were taken over by the Israeli occupation, and we have become dependent on the Israeli occupation to provide us with </a:t>
            </a: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energy.</a:t>
            </a:r>
          </a:p>
          <a:p>
            <a:pPr marL="0" indent="0" algn="just">
              <a:lnSpc>
                <a:spcPct val="90000"/>
              </a:lnSpc>
              <a:buNone/>
            </a:pP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The </a:t>
            </a: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best solution to reduce this consumption is to use geothermal system to heating and cooling. </a:t>
            </a:r>
            <a:r>
              <a:rPr lang="en-US" altLang="ko-KR" sz="1400" dirty="0" smtClean="0">
                <a:solidFill>
                  <a:schemeClr val="tx1"/>
                </a:solidFill>
                <a:latin typeface="Times New Roman" panose="02020603050405020304" pitchFamily="18" charset="0"/>
                <a:ea typeface="굴림" charset="-127"/>
                <a:cs typeface="Times New Roman" panose="02020603050405020304" pitchFamily="18" charset="0"/>
              </a:rPr>
              <a:t> </a:t>
            </a:r>
            <a:endParaRPr lang="en-US" altLang="ko-KR" sz="1100" dirty="0" smtClean="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050" dirty="0" smtClean="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r>
              <a:rPr lang="en-US" altLang="ko-KR" sz="1800" dirty="0" smtClean="0">
                <a:solidFill>
                  <a:srgbClr val="C00000"/>
                </a:solidFill>
                <a:latin typeface="Times New Roman" panose="02020603050405020304" pitchFamily="18" charset="0"/>
                <a:ea typeface="굴림" charset="-127"/>
                <a:cs typeface="Times New Roman" panose="02020603050405020304" pitchFamily="18" charset="0"/>
              </a:rPr>
              <a:t>Energy </a:t>
            </a:r>
            <a:r>
              <a:rPr lang="en-US" altLang="ko-KR" sz="1800" dirty="0">
                <a:solidFill>
                  <a:srgbClr val="C00000"/>
                </a:solidFill>
                <a:latin typeface="Times New Roman" panose="02020603050405020304" pitchFamily="18" charset="0"/>
                <a:ea typeface="굴림" charset="-127"/>
                <a:cs typeface="Times New Roman" panose="02020603050405020304" pitchFamily="18" charset="0"/>
              </a:rPr>
              <a:t>prices in </a:t>
            </a:r>
            <a:r>
              <a:rPr lang="en-US" altLang="ko-KR" sz="1800" dirty="0" smtClean="0">
                <a:solidFill>
                  <a:srgbClr val="C00000"/>
                </a:solidFill>
                <a:latin typeface="Times New Roman" panose="02020603050405020304" pitchFamily="18" charset="0"/>
                <a:ea typeface="굴림" charset="-127"/>
                <a:cs typeface="Times New Roman" panose="02020603050405020304" pitchFamily="18" charset="0"/>
              </a:rPr>
              <a:t>Palestine:</a:t>
            </a:r>
          </a:p>
          <a:p>
            <a:pPr marL="0" indent="0" algn="just">
              <a:lnSpc>
                <a:spcPct val="90000"/>
              </a:lnSpc>
              <a:buNone/>
            </a:pPr>
            <a:endParaRPr lang="en-US" altLang="ko-KR" sz="1800" dirty="0">
              <a:solidFill>
                <a:srgbClr val="C00000"/>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smtClean="0">
              <a:solidFill>
                <a:srgbClr val="C00000"/>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a:solidFill>
                <a:srgbClr val="C00000"/>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smtClean="0">
              <a:solidFill>
                <a:srgbClr val="C00000"/>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a:solidFill>
                <a:srgbClr val="C00000"/>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smtClean="0">
              <a:solidFill>
                <a:srgbClr val="C00000"/>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a:solidFill>
                <a:srgbClr val="C00000"/>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smtClean="0">
              <a:solidFill>
                <a:srgbClr val="C00000"/>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a:solidFill>
                <a:srgbClr val="C00000"/>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r>
              <a:rPr lang="en-US" altLang="ko-KR" sz="1800" dirty="0">
                <a:solidFill>
                  <a:srgbClr val="C00000"/>
                </a:solidFill>
                <a:latin typeface="Times New Roman" panose="02020603050405020304" pitchFamily="18" charset="0"/>
                <a:ea typeface="굴림" charset="-127"/>
                <a:cs typeface="Times New Roman" panose="02020603050405020304" pitchFamily="18" charset="0"/>
              </a:rPr>
              <a:t>The Palestinian people find themselves in dire need of an efficient and economical source of energy that can meet their needs requirements. </a:t>
            </a:r>
            <a:endParaRPr lang="en-US" altLang="ko-KR" sz="1800" dirty="0" smtClean="0">
              <a:solidFill>
                <a:srgbClr val="C00000"/>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a:solidFill>
                <a:srgbClr val="C00000"/>
              </a:solidFill>
              <a:latin typeface="Times New Roman" panose="02020603050405020304" pitchFamily="18" charset="0"/>
              <a:ea typeface="굴림" charset="-127"/>
              <a:cs typeface="Times New Roman" panose="02020603050405020304" pitchFamily="18"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504310382"/>
              </p:ext>
            </p:extLst>
          </p:nvPr>
        </p:nvGraphicFramePr>
        <p:xfrm>
          <a:off x="2498971" y="3501007"/>
          <a:ext cx="5411470" cy="2376266"/>
        </p:xfrm>
        <a:graphic>
          <a:graphicData uri="http://schemas.openxmlformats.org/drawingml/2006/table">
            <a:tbl>
              <a:tblPr rtl="1" firstRow="1" firstCol="1" bandRow="1">
                <a:tableStyleId>{5C22544A-7EE6-4342-B048-85BDC9FD1C3A}</a:tableStyleId>
              </a:tblPr>
              <a:tblGrid>
                <a:gridCol w="2705735">
                  <a:extLst>
                    <a:ext uri="{9D8B030D-6E8A-4147-A177-3AD203B41FA5}">
                      <a16:colId xmlns:a16="http://schemas.microsoft.com/office/drawing/2014/main" val="20000"/>
                    </a:ext>
                  </a:extLst>
                </a:gridCol>
                <a:gridCol w="2705735">
                  <a:extLst>
                    <a:ext uri="{9D8B030D-6E8A-4147-A177-3AD203B41FA5}">
                      <a16:colId xmlns:a16="http://schemas.microsoft.com/office/drawing/2014/main" val="20001"/>
                    </a:ext>
                  </a:extLst>
                </a:gridCol>
              </a:tblGrid>
              <a:tr h="439017">
                <a:tc>
                  <a:txBody>
                    <a:bodyPr/>
                    <a:lstStyle/>
                    <a:p>
                      <a:pPr marL="0" marR="0" algn="ctr" rtl="0">
                        <a:lnSpc>
                          <a:spcPct val="115000"/>
                        </a:lnSpc>
                        <a:spcBef>
                          <a:spcPts val="0"/>
                        </a:spcBef>
                        <a:spcAft>
                          <a:spcPts val="0"/>
                        </a:spcAft>
                      </a:pPr>
                      <a:r>
                        <a:rPr lang="en-US" sz="1200" dirty="0">
                          <a:effectLst/>
                        </a:rPr>
                        <a:t>0.128 – 0.22 $/kWh</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15000"/>
                        </a:lnSpc>
                        <a:spcBef>
                          <a:spcPts val="0"/>
                        </a:spcBef>
                        <a:spcAft>
                          <a:spcPts val="0"/>
                        </a:spcAft>
                      </a:pPr>
                      <a:r>
                        <a:rPr lang="en-US" sz="1200" dirty="0">
                          <a:effectLst/>
                        </a:rPr>
                        <a:t>Price of Electricity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0"/>
                  </a:ext>
                </a:extLst>
              </a:tr>
              <a:tr h="418111">
                <a:tc>
                  <a:txBody>
                    <a:bodyPr/>
                    <a:lstStyle/>
                    <a:p>
                      <a:pPr marL="0" marR="0" algn="ctr" rtl="0">
                        <a:lnSpc>
                          <a:spcPct val="115000"/>
                        </a:lnSpc>
                        <a:spcBef>
                          <a:spcPts val="0"/>
                        </a:spcBef>
                        <a:spcAft>
                          <a:spcPts val="0"/>
                        </a:spcAft>
                      </a:pPr>
                      <a:r>
                        <a:rPr lang="en-US" sz="1200">
                          <a:effectLst/>
                        </a:rPr>
                        <a:t>1.6   $/liter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15000"/>
                        </a:lnSpc>
                        <a:spcBef>
                          <a:spcPts val="0"/>
                        </a:spcBef>
                        <a:spcAft>
                          <a:spcPts val="0"/>
                        </a:spcAft>
                      </a:pPr>
                      <a:r>
                        <a:rPr lang="en-US" sz="1200">
                          <a:effectLst/>
                        </a:rPr>
                        <a:t>Price of Gasoline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1"/>
                  </a:ext>
                </a:extLst>
              </a:tr>
              <a:tr h="423089">
                <a:tc>
                  <a:txBody>
                    <a:bodyPr/>
                    <a:lstStyle/>
                    <a:p>
                      <a:pPr marL="0" marR="0" algn="ctr" rtl="0">
                        <a:lnSpc>
                          <a:spcPct val="115000"/>
                        </a:lnSpc>
                        <a:spcBef>
                          <a:spcPts val="0"/>
                        </a:spcBef>
                        <a:spcAft>
                          <a:spcPts val="0"/>
                        </a:spcAft>
                      </a:pPr>
                      <a:r>
                        <a:rPr lang="en-US" sz="1200">
                          <a:effectLst/>
                        </a:rPr>
                        <a:t>1.39  $/liter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15000"/>
                        </a:lnSpc>
                        <a:spcBef>
                          <a:spcPts val="0"/>
                        </a:spcBef>
                        <a:spcAft>
                          <a:spcPts val="0"/>
                        </a:spcAft>
                      </a:pPr>
                      <a:r>
                        <a:rPr lang="en-US" sz="1200">
                          <a:effectLst/>
                        </a:rPr>
                        <a:t>Price of Diesel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2"/>
                  </a:ext>
                </a:extLst>
              </a:tr>
              <a:tr h="366345">
                <a:tc>
                  <a:txBody>
                    <a:bodyPr/>
                    <a:lstStyle/>
                    <a:p>
                      <a:pPr marL="0" marR="0" algn="ctr" rtl="0">
                        <a:lnSpc>
                          <a:spcPct val="115000"/>
                        </a:lnSpc>
                        <a:spcBef>
                          <a:spcPts val="0"/>
                        </a:spcBef>
                        <a:spcAft>
                          <a:spcPts val="0"/>
                        </a:spcAft>
                      </a:pPr>
                      <a:r>
                        <a:rPr lang="en-US" sz="1200">
                          <a:effectLst/>
                        </a:rPr>
                        <a:t>1.44   $ /Kg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15000"/>
                        </a:lnSpc>
                        <a:spcBef>
                          <a:spcPts val="0"/>
                        </a:spcBef>
                        <a:spcAft>
                          <a:spcPts val="0"/>
                        </a:spcAft>
                      </a:pPr>
                      <a:r>
                        <a:rPr lang="en-US" sz="1200">
                          <a:effectLst/>
                        </a:rPr>
                        <a:t>Price of gas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3"/>
                  </a:ext>
                </a:extLst>
              </a:tr>
              <a:tr h="330507">
                <a:tc>
                  <a:txBody>
                    <a:bodyPr/>
                    <a:lstStyle/>
                    <a:p>
                      <a:pPr marL="0" marR="0" algn="ctr" rtl="1">
                        <a:lnSpc>
                          <a:spcPct val="115000"/>
                        </a:lnSpc>
                        <a:spcBef>
                          <a:spcPts val="0"/>
                        </a:spcBef>
                        <a:spcAft>
                          <a:spcPts val="0"/>
                        </a:spcAft>
                      </a:pPr>
                      <a:r>
                        <a:rPr lang="en-US" sz="1200">
                          <a:effectLst/>
                        </a:rPr>
                        <a:t>1.3   $/liter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15000"/>
                        </a:lnSpc>
                        <a:spcBef>
                          <a:spcPts val="0"/>
                        </a:spcBef>
                        <a:spcAft>
                          <a:spcPts val="0"/>
                        </a:spcAft>
                      </a:pPr>
                      <a:r>
                        <a:rPr lang="en-US" sz="1200">
                          <a:effectLst/>
                        </a:rPr>
                        <a:t>Price of Kerosene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4"/>
                  </a:ext>
                </a:extLst>
              </a:tr>
              <a:tr h="399197">
                <a:tc>
                  <a:txBody>
                    <a:bodyPr/>
                    <a:lstStyle/>
                    <a:p>
                      <a:pPr marL="0" marR="0" algn="ctr" rtl="0">
                        <a:lnSpc>
                          <a:spcPct val="115000"/>
                        </a:lnSpc>
                        <a:spcBef>
                          <a:spcPts val="0"/>
                        </a:spcBef>
                        <a:spcAft>
                          <a:spcPts val="0"/>
                        </a:spcAft>
                      </a:pPr>
                      <a:r>
                        <a:rPr lang="en-US" sz="1200">
                          <a:effectLst/>
                        </a:rPr>
                        <a:t>195-334  $ /ton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15000"/>
                        </a:lnSpc>
                        <a:spcBef>
                          <a:spcPts val="0"/>
                        </a:spcBef>
                        <a:spcAft>
                          <a:spcPts val="0"/>
                        </a:spcAft>
                      </a:pPr>
                      <a:r>
                        <a:rPr lang="en-US" sz="1200" dirty="0">
                          <a:effectLst/>
                        </a:rPr>
                        <a:t>Price of firewood</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8777341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1851112" y="29000"/>
            <a:ext cx="6707188" cy="447672"/>
          </a:xfrm>
        </p:spPr>
        <p:txBody>
          <a:bodyPr/>
          <a:lstStyle/>
          <a:p>
            <a:r>
              <a:rPr lang="en-US" sz="2200" dirty="0">
                <a:solidFill>
                  <a:srgbClr val="A13339"/>
                </a:solidFill>
                <a:latin typeface="Times New Roman" panose="02020603050405020304" pitchFamily="18" charset="0"/>
                <a:cs typeface="Times New Roman" panose="02020603050405020304" pitchFamily="18" charset="0"/>
              </a:rPr>
              <a:t>Locations </a:t>
            </a:r>
            <a:r>
              <a:rPr lang="en-US" sz="2200" dirty="0" smtClean="0">
                <a:solidFill>
                  <a:srgbClr val="A13339"/>
                </a:solidFill>
                <a:latin typeface="Times New Roman" panose="02020603050405020304" pitchFamily="18" charset="0"/>
                <a:cs typeface="Times New Roman" panose="02020603050405020304" pitchFamily="18" charset="0"/>
              </a:rPr>
              <a:t>of</a:t>
            </a:r>
            <a:r>
              <a:rPr lang="en-US" sz="2200" dirty="0">
                <a:solidFill>
                  <a:srgbClr val="A13339"/>
                </a:solidFill>
                <a:latin typeface="Times New Roman" panose="02020603050405020304" pitchFamily="18" charset="0"/>
                <a:cs typeface="Times New Roman" panose="02020603050405020304" pitchFamily="18" charset="0"/>
              </a:rPr>
              <a:t> </a:t>
            </a:r>
            <a:r>
              <a:rPr lang="en-US" sz="2200" dirty="0" smtClean="0">
                <a:solidFill>
                  <a:srgbClr val="A13339"/>
                </a:solidFill>
                <a:latin typeface="Times New Roman" panose="02020603050405020304" pitchFamily="18" charset="0"/>
                <a:cs typeface="Times New Roman" panose="02020603050405020304" pitchFamily="18" charset="0"/>
              </a:rPr>
              <a:t>Geothermal </a:t>
            </a:r>
            <a:r>
              <a:rPr lang="en-US" sz="2200" dirty="0">
                <a:solidFill>
                  <a:srgbClr val="A13339"/>
                </a:solidFill>
                <a:latin typeface="Times New Roman" panose="02020603050405020304" pitchFamily="18" charset="0"/>
                <a:cs typeface="Times New Roman" panose="02020603050405020304" pitchFamily="18" charset="0"/>
              </a:rPr>
              <a:t>Sources in Palestine</a:t>
            </a:r>
            <a:r>
              <a:rPr lang="en-US" sz="2200" dirty="0" smtClean="0">
                <a:solidFill>
                  <a:srgbClr val="A13339"/>
                </a:solidFill>
                <a:latin typeface="Times New Roman" panose="02020603050405020304" pitchFamily="18" charset="0"/>
                <a:cs typeface="Times New Roman" panose="02020603050405020304" pitchFamily="18" charset="0"/>
              </a:rPr>
              <a:t>:</a:t>
            </a:r>
            <a:endParaRPr lang="en-US" sz="2200" dirty="0">
              <a:solidFill>
                <a:srgbClr val="A13339"/>
              </a:solidFill>
              <a:latin typeface="Times New Roman" panose="02020603050405020304" pitchFamily="18" charset="0"/>
              <a:cs typeface="Times New Roman" panose="02020603050405020304" pitchFamily="18" charset="0"/>
            </a:endParaRPr>
          </a:p>
        </p:txBody>
      </p:sp>
      <p:sp>
        <p:nvSpPr>
          <p:cNvPr id="195587" name="Rectangle 3"/>
          <p:cNvSpPr>
            <a:spLocks noGrp="1" noChangeArrowheads="1"/>
          </p:cNvSpPr>
          <p:nvPr>
            <p:ph type="body" idx="1"/>
          </p:nvPr>
        </p:nvSpPr>
        <p:spPr>
          <a:xfrm>
            <a:off x="1851112" y="422460"/>
            <a:ext cx="7291744" cy="6371384"/>
          </a:xfrm>
        </p:spPr>
        <p:txBody>
          <a:bodyPr/>
          <a:lstStyle/>
          <a:p>
            <a:pPr marL="0" indent="0" algn="just">
              <a:lnSpc>
                <a:spcPct val="90000"/>
              </a:lnSpc>
              <a:buNone/>
            </a:pP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Geothermal </a:t>
            </a: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energy is available everywhere except it is located at different depths from the ground surface. </a:t>
            </a: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Figure below shows </a:t>
            </a: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the temperature of the earth at depth of 6 km from ground surface, the geothermal energy can be used extensively in Palestine especially in Gazza strip and north of Palestine. Those areas are the densest areas in Palestine, and they consume most of the electrical energy </a:t>
            </a: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produced.</a:t>
            </a:r>
          </a:p>
          <a:p>
            <a:pPr marL="0" indent="0" algn="just">
              <a:lnSpc>
                <a:spcPct val="90000"/>
              </a:lnSpc>
              <a:buNone/>
            </a:pP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 </a:t>
            </a:r>
          </a:p>
          <a:p>
            <a:pPr marL="0" indent="0" algn="just">
              <a:lnSpc>
                <a:spcPct val="90000"/>
              </a:lnSpc>
              <a:buNone/>
            </a:pPr>
            <a:endParaRPr lang="en-US" altLang="ko-KR" sz="1800" dirty="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The </a:t>
            </a: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geothermal energy can be used extensively in Palestine especially in </a:t>
            </a:r>
            <a:r>
              <a:rPr lang="en-US" altLang="ko-KR" sz="1800" dirty="0">
                <a:solidFill>
                  <a:srgbClr val="C00000"/>
                </a:solidFill>
                <a:latin typeface="Times New Roman" panose="02020603050405020304" pitchFamily="18" charset="0"/>
                <a:ea typeface="굴림" charset="-127"/>
                <a:cs typeface="Times New Roman" panose="02020603050405020304" pitchFamily="18" charset="0"/>
              </a:rPr>
              <a:t>Gazza strip </a:t>
            </a: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and </a:t>
            </a:r>
            <a:r>
              <a:rPr lang="en-US" altLang="ko-KR" sz="1800" dirty="0">
                <a:solidFill>
                  <a:srgbClr val="C00000"/>
                </a:solidFill>
                <a:latin typeface="Times New Roman" panose="02020603050405020304" pitchFamily="18" charset="0"/>
                <a:ea typeface="굴림" charset="-127"/>
                <a:cs typeface="Times New Roman" panose="02020603050405020304" pitchFamily="18" charset="0"/>
              </a:rPr>
              <a:t>north of Palestine </a:t>
            </a: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for that indicates.</a:t>
            </a:r>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3334631" y="1916832"/>
            <a:ext cx="3740150" cy="4248472"/>
          </a:xfrm>
          <a:prstGeom prst="rect">
            <a:avLst/>
          </a:prstGeom>
          <a:noFill/>
          <a:ln>
            <a:noFill/>
          </a:ln>
        </p:spPr>
      </p:pic>
    </p:spTree>
    <p:extLst>
      <p:ext uri="{BB962C8B-B14F-4D97-AF65-F5344CB8AC3E}">
        <p14:creationId xmlns:p14="http://schemas.microsoft.com/office/powerpoint/2010/main" val="6723329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1851112" y="198624"/>
            <a:ext cx="6707188" cy="447672"/>
          </a:xfrm>
        </p:spPr>
        <p:txBody>
          <a:bodyPr/>
          <a:lstStyle/>
          <a:p>
            <a:r>
              <a:rPr lang="en-US" sz="3200" dirty="0">
                <a:solidFill>
                  <a:srgbClr val="00B050"/>
                </a:solidFill>
                <a:latin typeface="Times New Roman" panose="02020603050405020304" pitchFamily="18" charset="0"/>
                <a:cs typeface="Times New Roman" panose="02020603050405020304" pitchFamily="18" charset="0"/>
              </a:rPr>
              <a:t>Chapter </a:t>
            </a:r>
            <a:r>
              <a:rPr lang="en-US" sz="3200" dirty="0" smtClean="0">
                <a:solidFill>
                  <a:srgbClr val="00B050"/>
                </a:solidFill>
                <a:latin typeface="Times New Roman" panose="02020603050405020304" pitchFamily="18" charset="0"/>
                <a:cs typeface="Times New Roman" panose="02020603050405020304" pitchFamily="18" charset="0"/>
              </a:rPr>
              <a:t>five</a:t>
            </a:r>
            <a:r>
              <a:rPr lang="en-US" sz="3200" dirty="0" smtClean="0">
                <a:solidFill>
                  <a:srgbClr val="00B050"/>
                </a:solidFill>
                <a:latin typeface="Times New Roman" panose="02020603050405020304" pitchFamily="18" charset="0"/>
                <a:cs typeface="Times New Roman" panose="02020603050405020304" pitchFamily="18" charset="0"/>
              </a:rPr>
              <a:t>: </a:t>
            </a:r>
            <a:r>
              <a:rPr lang="en-US" sz="3200" dirty="0">
                <a:solidFill>
                  <a:srgbClr val="00B050"/>
                </a:solidFill>
                <a:latin typeface="Times New Roman" panose="02020603050405020304" pitchFamily="18" charset="0"/>
                <a:cs typeface="Times New Roman" panose="02020603050405020304" pitchFamily="18" charset="0"/>
              </a:rPr>
              <a:t>Methodology.</a:t>
            </a:r>
          </a:p>
        </p:txBody>
      </p:sp>
      <p:sp>
        <p:nvSpPr>
          <p:cNvPr id="195587" name="Rectangle 3"/>
          <p:cNvSpPr>
            <a:spLocks noGrp="1" noChangeArrowheads="1"/>
          </p:cNvSpPr>
          <p:nvPr>
            <p:ph type="body" idx="1"/>
          </p:nvPr>
        </p:nvSpPr>
        <p:spPr>
          <a:xfrm>
            <a:off x="1851112" y="642036"/>
            <a:ext cx="7291744" cy="6371384"/>
          </a:xfrm>
        </p:spPr>
        <p:txBody>
          <a:bodyPr/>
          <a:lstStyle/>
          <a:p>
            <a:pPr marL="0" indent="0" algn="just">
              <a:lnSpc>
                <a:spcPct val="90000"/>
              </a:lnSpc>
              <a:buNone/>
            </a:pPr>
            <a:r>
              <a:rPr lang="en-US" altLang="ko-KR" sz="2000" dirty="0">
                <a:solidFill>
                  <a:schemeClr val="tx1"/>
                </a:solidFill>
                <a:latin typeface="Times New Roman" panose="02020603050405020304" pitchFamily="18" charset="0"/>
                <a:ea typeface="굴림" charset="-127"/>
                <a:cs typeface="Times New Roman" panose="02020603050405020304" pitchFamily="18" charset="0"/>
              </a:rPr>
              <a:t>The common traditional system used for heating and cooling in Palestine in general and in our project (Jenin mall) is HVAC system consisting of diesel-powered boilers for heating and forced-air spilt unit for air conditioning.</a:t>
            </a:r>
          </a:p>
          <a:p>
            <a:pPr marL="0" indent="0" algn="just">
              <a:lnSpc>
                <a:spcPct val="90000"/>
              </a:lnSpc>
              <a:buNone/>
            </a:pPr>
            <a:r>
              <a:rPr lang="en-US" altLang="ko-KR" sz="2000" dirty="0">
                <a:solidFill>
                  <a:schemeClr val="tx1"/>
                </a:solidFill>
                <a:latin typeface="Times New Roman" panose="02020603050405020304" pitchFamily="18" charset="0"/>
                <a:ea typeface="굴림" charset="-127"/>
                <a:cs typeface="Times New Roman" panose="02020603050405020304" pitchFamily="18" charset="0"/>
              </a:rPr>
              <a:t> If the geothermal system in this project is operated to maintain a comfortable room temperature all year long it is expected to reduce operating </a:t>
            </a:r>
            <a:r>
              <a:rPr lang="en-US" altLang="ko-KR" sz="2000" dirty="0" smtClean="0">
                <a:solidFill>
                  <a:schemeClr val="tx1"/>
                </a:solidFill>
                <a:latin typeface="Times New Roman" panose="02020603050405020304" pitchFamily="18" charset="0"/>
                <a:ea typeface="굴림" charset="-127"/>
                <a:cs typeface="Times New Roman" panose="02020603050405020304" pitchFamily="18" charset="0"/>
              </a:rPr>
              <a:t>costs.</a:t>
            </a:r>
            <a:endParaRPr lang="en-US" altLang="ko-KR" sz="2000" b="1" dirty="0" smtClean="0">
              <a:solidFill>
                <a:srgbClr val="C00000"/>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r>
              <a:rPr lang="en-US" altLang="ko-KR" sz="2000" b="1" dirty="0" smtClean="0">
                <a:solidFill>
                  <a:srgbClr val="C00000"/>
                </a:solidFill>
                <a:latin typeface="Times New Roman" panose="02020603050405020304" pitchFamily="18" charset="0"/>
                <a:ea typeface="굴림" charset="-127"/>
                <a:cs typeface="Times New Roman" panose="02020603050405020304" pitchFamily="18" charset="0"/>
              </a:rPr>
              <a:t>How </a:t>
            </a:r>
            <a:r>
              <a:rPr lang="en-US" altLang="ko-KR" sz="2000" b="1" dirty="0">
                <a:solidFill>
                  <a:srgbClr val="C00000"/>
                </a:solidFill>
                <a:latin typeface="Times New Roman" panose="02020603050405020304" pitchFamily="18" charset="0"/>
                <a:ea typeface="굴림" charset="-127"/>
                <a:cs typeface="Times New Roman" panose="02020603050405020304" pitchFamily="18" charset="0"/>
              </a:rPr>
              <a:t>to select the correct geothermal system?: </a:t>
            </a:r>
            <a:endParaRPr lang="en-US" altLang="ko-KR" sz="2000" b="1" dirty="0" smtClean="0">
              <a:solidFill>
                <a:srgbClr val="C00000"/>
              </a:solidFill>
              <a:latin typeface="Times New Roman" panose="02020603050405020304" pitchFamily="18" charset="0"/>
              <a:ea typeface="굴림" charset="-127"/>
              <a:cs typeface="Times New Roman" panose="02020603050405020304" pitchFamily="18" charset="0"/>
            </a:endParaRPr>
          </a:p>
          <a:p>
            <a:pPr marL="0" marR="0" indent="0">
              <a:lnSpc>
                <a:spcPct val="107000"/>
              </a:lnSpc>
              <a:spcBef>
                <a:spcPts val="0"/>
              </a:spcBef>
              <a:spcAft>
                <a:spcPts val="800"/>
              </a:spcAft>
              <a:buNone/>
              <a:tabLst>
                <a:tab pos="2028825" algn="l"/>
              </a:tabLst>
            </a:pPr>
            <a:r>
              <a:rPr lang="en-US" sz="1800" dirty="0">
                <a:solidFill>
                  <a:schemeClr val="tx1"/>
                </a:solidFill>
                <a:ea typeface="Calibri" panose="020F0502020204030204" pitchFamily="34" charset="0"/>
                <a:cs typeface="Arial" panose="020B0604020202020204" pitchFamily="34" charset="0"/>
              </a:rPr>
              <a:t>Some of the variables that decide the correct system type to be implanted are:</a:t>
            </a:r>
            <a:endParaRPr lang="en-US" sz="1600" dirty="0">
              <a:solidFill>
                <a:schemeClr val="tx1"/>
              </a:solidFill>
              <a:ea typeface="Calibri" panose="020F0502020204030204" pitchFamily="34" charset="0"/>
              <a:cs typeface="Arial" panose="020B0604020202020204" pitchFamily="34" charset="0"/>
            </a:endParaRPr>
          </a:p>
          <a:p>
            <a:pPr marL="0" marR="0">
              <a:lnSpc>
                <a:spcPct val="107000"/>
              </a:lnSpc>
              <a:spcBef>
                <a:spcPts val="0"/>
              </a:spcBef>
              <a:spcAft>
                <a:spcPts val="800"/>
              </a:spcAft>
              <a:tabLst>
                <a:tab pos="2028825" algn="l"/>
              </a:tabLst>
            </a:pPr>
            <a:r>
              <a:rPr lang="en-US" sz="1800" dirty="0">
                <a:solidFill>
                  <a:schemeClr val="tx1"/>
                </a:solidFill>
                <a:ea typeface="Calibri" panose="020F0502020204030204" pitchFamily="34" charset="0"/>
                <a:cs typeface="Arial" panose="020B0604020202020204" pitchFamily="34" charset="0"/>
              </a:rPr>
              <a:t>1- </a:t>
            </a:r>
            <a:r>
              <a:rPr lang="en-US" sz="1600" dirty="0">
                <a:solidFill>
                  <a:schemeClr val="tx1"/>
                </a:solidFill>
                <a:ea typeface="Calibri" panose="020F0502020204030204" pitchFamily="34" charset="0"/>
                <a:cs typeface="Arial" panose="020B0604020202020204" pitchFamily="34" charset="0"/>
              </a:rPr>
              <a:t>Conditions of the Weather</a:t>
            </a:r>
          </a:p>
          <a:p>
            <a:pPr marL="0" marR="0">
              <a:lnSpc>
                <a:spcPct val="107000"/>
              </a:lnSpc>
              <a:spcBef>
                <a:spcPts val="0"/>
              </a:spcBef>
              <a:spcAft>
                <a:spcPts val="800"/>
              </a:spcAft>
              <a:tabLst>
                <a:tab pos="2028825" algn="l"/>
              </a:tabLst>
            </a:pPr>
            <a:r>
              <a:rPr lang="en-US" sz="1800" dirty="0">
                <a:solidFill>
                  <a:schemeClr val="tx1"/>
                </a:solidFill>
                <a:ea typeface="Calibri" panose="020F0502020204030204" pitchFamily="34" charset="0"/>
                <a:cs typeface="Arial" panose="020B0604020202020204" pitchFamily="34" charset="0"/>
              </a:rPr>
              <a:t>2- Conditions of Soil. </a:t>
            </a:r>
            <a:endParaRPr lang="en-US" sz="1600" dirty="0">
              <a:solidFill>
                <a:schemeClr val="tx1"/>
              </a:solidFill>
              <a:ea typeface="Calibri" panose="020F0502020204030204" pitchFamily="34" charset="0"/>
              <a:cs typeface="Arial" panose="020B0604020202020204" pitchFamily="34" charset="0"/>
            </a:endParaRPr>
          </a:p>
          <a:p>
            <a:pPr marL="0" marR="0">
              <a:lnSpc>
                <a:spcPct val="107000"/>
              </a:lnSpc>
              <a:spcBef>
                <a:spcPts val="0"/>
              </a:spcBef>
              <a:spcAft>
                <a:spcPts val="800"/>
              </a:spcAft>
              <a:tabLst>
                <a:tab pos="2028825" algn="l"/>
              </a:tabLst>
            </a:pPr>
            <a:r>
              <a:rPr lang="en-US" sz="1800" dirty="0">
                <a:solidFill>
                  <a:schemeClr val="tx1"/>
                </a:solidFill>
                <a:ea typeface="Calibri" panose="020F0502020204030204" pitchFamily="34" charset="0"/>
                <a:cs typeface="Arial" panose="020B0604020202020204" pitchFamily="34" charset="0"/>
              </a:rPr>
              <a:t>3- Initial implantation cost</a:t>
            </a:r>
            <a:endParaRPr lang="en-US" sz="1600" dirty="0">
              <a:solidFill>
                <a:schemeClr val="tx1"/>
              </a:solidFill>
              <a:ea typeface="Calibri" panose="020F0502020204030204" pitchFamily="34" charset="0"/>
              <a:cs typeface="Arial" panose="020B0604020202020204" pitchFamily="34" charset="0"/>
            </a:endParaRPr>
          </a:p>
          <a:p>
            <a:pPr marL="0" indent="0" algn="just">
              <a:lnSpc>
                <a:spcPct val="90000"/>
              </a:lnSpc>
              <a:buNone/>
            </a:pP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These factors manage the choice of suitable type. So, based on mentioned factors we chose the vertical-loop system to use for this project and that's what our project will talk </a:t>
            </a: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about</a:t>
            </a:r>
          </a:p>
          <a:p>
            <a:pPr marL="0" indent="0" algn="just">
              <a:lnSpc>
                <a:spcPct val="90000"/>
              </a:lnSpc>
              <a:buNone/>
            </a:pPr>
            <a:endPar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endParaRPr>
          </a:p>
        </p:txBody>
      </p:sp>
    </p:spTree>
    <p:extLst>
      <p:ext uri="{BB962C8B-B14F-4D97-AF65-F5344CB8AC3E}">
        <p14:creationId xmlns:p14="http://schemas.microsoft.com/office/powerpoint/2010/main" val="13889109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244061"/>
                </a:solidFill>
                <a:latin typeface="Times New Roman" panose="02020603050405020304" pitchFamily="18" charset="0"/>
                <a:ea typeface="Calibri" panose="020F0502020204030204" pitchFamily="34" charset="0"/>
                <a:cs typeface="Arial" panose="020B0604020202020204" pitchFamily="34" charset="0"/>
              </a:rPr>
              <a:t>Geothermal </a:t>
            </a:r>
            <a:r>
              <a:rPr lang="en-US" dirty="0">
                <a:solidFill>
                  <a:srgbClr val="244061"/>
                </a:solidFill>
                <a:latin typeface="Times New Roman" panose="02020603050405020304" pitchFamily="18" charset="0"/>
                <a:ea typeface="Calibri" panose="020F0502020204030204" pitchFamily="34" charset="0"/>
                <a:cs typeface="Arial" panose="020B0604020202020204" pitchFamily="34" charset="0"/>
              </a:rPr>
              <a:t>system for Jenin mall</a:t>
            </a:r>
            <a:endParaRPr lang="en-US" dirty="0"/>
          </a:p>
        </p:txBody>
      </p:sp>
      <p:sp>
        <p:nvSpPr>
          <p:cNvPr id="3" name="Content Placeholder 2"/>
          <p:cNvSpPr>
            <a:spLocks noGrp="1"/>
          </p:cNvSpPr>
          <p:nvPr>
            <p:ph idx="1"/>
          </p:nvPr>
        </p:nvSpPr>
        <p:spPr/>
        <p:txBody>
          <a:bodyPr/>
          <a:lstStyle/>
          <a:p>
            <a:pPr marL="0" indent="0" algn="just">
              <a:buNone/>
            </a:pPr>
            <a:r>
              <a:rPr lang="en-US" sz="1800" dirty="0" smtClean="0">
                <a:solidFill>
                  <a:schemeClr val="tx1"/>
                </a:solidFill>
              </a:rPr>
              <a:t>The </a:t>
            </a:r>
            <a:r>
              <a:rPr lang="en-US" sz="1800" dirty="0">
                <a:solidFill>
                  <a:schemeClr val="tx1"/>
                </a:solidFill>
              </a:rPr>
              <a:t>conventional HVAC system which is used at City Center mall in Jenin consist of four chillers every one of them is 229 ton for cooling .the power of every one is 335 kilowatt, and this explain how much the cost of the system.</a:t>
            </a:r>
          </a:p>
          <a:p>
            <a:endParaRPr lang="en-US" sz="1800" dirty="0">
              <a:solidFill>
                <a:schemeClr val="tx1"/>
              </a:solidFill>
            </a:endParaRPr>
          </a:p>
          <a:p>
            <a:pPr marL="0" indent="0" algn="just">
              <a:buNone/>
            </a:pPr>
            <a:r>
              <a:rPr lang="en-US" sz="1800" dirty="0">
                <a:solidFill>
                  <a:schemeClr val="tx1"/>
                </a:solidFill>
              </a:rPr>
              <a:t> </a:t>
            </a:r>
            <a:r>
              <a:rPr lang="en-US" sz="1800" dirty="0" smtClean="0">
                <a:solidFill>
                  <a:schemeClr val="tx1"/>
                </a:solidFill>
              </a:rPr>
              <a:t>Also</a:t>
            </a:r>
            <a:r>
              <a:rPr lang="en-US" sz="1800" dirty="0">
                <a:solidFill>
                  <a:schemeClr val="tx1"/>
                </a:solidFill>
              </a:rPr>
              <a:t>, the system consist of two boilers (1490 ton) for heating (one of them stand by), they consume more than 300-400 liter of diesel per day, and this is really very expensive.</a:t>
            </a:r>
          </a:p>
          <a:p>
            <a:pPr algn="just"/>
            <a:endParaRPr lang="en-US" sz="1800" dirty="0">
              <a:solidFill>
                <a:schemeClr val="tx1"/>
              </a:solidFill>
            </a:endParaRPr>
          </a:p>
          <a:p>
            <a:pPr marL="0" indent="0" algn="just">
              <a:buNone/>
            </a:pPr>
            <a:r>
              <a:rPr lang="en-US" sz="1800" dirty="0">
                <a:solidFill>
                  <a:schemeClr val="tx1"/>
                </a:solidFill>
              </a:rPr>
              <a:t>According to this high running cost, we planned to use geothermal system City Center mall in Jenin to minimize the cost</a:t>
            </a:r>
          </a:p>
          <a:p>
            <a:pPr algn="just"/>
            <a:endParaRPr lang="en-US" dirty="0"/>
          </a:p>
          <a:p>
            <a:endParaRPr lang="en-US" dirty="0"/>
          </a:p>
        </p:txBody>
      </p:sp>
    </p:spTree>
    <p:extLst>
      <p:ext uri="{BB962C8B-B14F-4D97-AF65-F5344CB8AC3E}">
        <p14:creationId xmlns:p14="http://schemas.microsoft.com/office/powerpoint/2010/main" val="8873365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1852256" y="173016"/>
            <a:ext cx="6707188" cy="447672"/>
          </a:xfrm>
        </p:spPr>
        <p:txBody>
          <a:bodyPr/>
          <a:lstStyle/>
          <a:p>
            <a:r>
              <a:rPr lang="en-US" sz="2400" dirty="0">
                <a:solidFill>
                  <a:srgbClr val="A13339"/>
                </a:solidFill>
                <a:latin typeface="Times New Roman" panose="02020603050405020304" pitchFamily="18" charset="0"/>
                <a:cs typeface="Times New Roman" panose="02020603050405020304" pitchFamily="18" charset="0"/>
              </a:rPr>
              <a:t>Geothermal heat pump:</a:t>
            </a:r>
          </a:p>
        </p:txBody>
      </p:sp>
      <p:sp>
        <p:nvSpPr>
          <p:cNvPr id="195587" name="Rectangle 3"/>
          <p:cNvSpPr>
            <a:spLocks noGrp="1" noChangeArrowheads="1"/>
          </p:cNvSpPr>
          <p:nvPr>
            <p:ph type="body" idx="1"/>
          </p:nvPr>
        </p:nvSpPr>
        <p:spPr>
          <a:xfrm>
            <a:off x="1852256" y="620688"/>
            <a:ext cx="7291744" cy="6371384"/>
          </a:xfrm>
        </p:spPr>
        <p:txBody>
          <a:bodyPr/>
          <a:lstStyle/>
          <a:p>
            <a:pPr marL="0" indent="0" algn="just">
              <a:lnSpc>
                <a:spcPct val="90000"/>
              </a:lnSpc>
              <a:buNone/>
            </a:pPr>
            <a:endParaRPr lang="en-US" altLang="ko-KR" sz="1800" dirty="0" smtClean="0">
              <a:solidFill>
                <a:srgbClr val="A13339"/>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r>
              <a:rPr lang="en-US" altLang="ko-KR" sz="1800" dirty="0" smtClean="0">
                <a:solidFill>
                  <a:srgbClr val="A13339"/>
                </a:solidFill>
                <a:latin typeface="Times New Roman" panose="02020603050405020304" pitchFamily="18" charset="0"/>
                <a:ea typeface="굴림" charset="-127"/>
                <a:cs typeface="Times New Roman" panose="02020603050405020304" pitchFamily="18" charset="0"/>
              </a:rPr>
              <a:t>Components </a:t>
            </a:r>
            <a:r>
              <a:rPr lang="en-US" altLang="ko-KR" sz="1800" dirty="0">
                <a:solidFill>
                  <a:srgbClr val="A13339"/>
                </a:solidFill>
                <a:latin typeface="Times New Roman" panose="02020603050405020304" pitchFamily="18" charset="0"/>
                <a:ea typeface="굴림" charset="-127"/>
                <a:cs typeface="Times New Roman" panose="02020603050405020304" pitchFamily="18" charset="0"/>
              </a:rPr>
              <a:t>of a Heat Pump</a:t>
            </a:r>
            <a:r>
              <a:rPr lang="en-US" altLang="ko-KR" sz="1800" dirty="0" smtClean="0">
                <a:solidFill>
                  <a:srgbClr val="A13339"/>
                </a:solidFill>
                <a:latin typeface="Times New Roman" panose="02020603050405020304" pitchFamily="18" charset="0"/>
                <a:ea typeface="굴림" charset="-127"/>
                <a:cs typeface="Times New Roman" panose="02020603050405020304" pitchFamily="18" charset="0"/>
              </a:rPr>
              <a:t>:</a:t>
            </a:r>
          </a:p>
          <a:p>
            <a:pPr marL="0" indent="0" algn="just">
              <a:lnSpc>
                <a:spcPct val="90000"/>
              </a:lnSpc>
              <a:buNone/>
            </a:pPr>
            <a:r>
              <a:rPr lang="pt-BR" altLang="ko-KR" sz="1800" dirty="0" smtClean="0">
                <a:solidFill>
                  <a:schemeClr val="tx1"/>
                </a:solidFill>
                <a:latin typeface="Times New Roman" panose="02020603050405020304" pitchFamily="18" charset="0"/>
                <a:ea typeface="굴림" charset="-127"/>
                <a:cs typeface="Times New Roman" panose="02020603050405020304" pitchFamily="18" charset="0"/>
              </a:rPr>
              <a:t>• Evaporator</a:t>
            </a:r>
            <a:r>
              <a:rPr lang="pt-BR" altLang="ko-KR" sz="1800" dirty="0">
                <a:solidFill>
                  <a:schemeClr val="tx1"/>
                </a:solidFill>
                <a:latin typeface="Times New Roman" panose="02020603050405020304" pitchFamily="18" charset="0"/>
                <a:ea typeface="굴림" charset="-127"/>
                <a:cs typeface="Times New Roman" panose="02020603050405020304" pitchFamily="18" charset="0"/>
              </a:rPr>
              <a:t>.</a:t>
            </a:r>
          </a:p>
          <a:p>
            <a:pPr marL="0" indent="0" algn="just">
              <a:lnSpc>
                <a:spcPct val="90000"/>
              </a:lnSpc>
              <a:buNone/>
            </a:pPr>
            <a:r>
              <a:rPr lang="pt-BR" altLang="ko-KR" sz="1800" dirty="0" smtClean="0">
                <a:solidFill>
                  <a:schemeClr val="tx1"/>
                </a:solidFill>
                <a:latin typeface="Times New Roman" panose="02020603050405020304" pitchFamily="18" charset="0"/>
                <a:ea typeface="굴림" charset="-127"/>
                <a:cs typeface="Times New Roman" panose="02020603050405020304" pitchFamily="18" charset="0"/>
              </a:rPr>
              <a:t>• Compressor</a:t>
            </a:r>
            <a:r>
              <a:rPr lang="pt-BR" altLang="ko-KR" sz="1800" dirty="0">
                <a:solidFill>
                  <a:schemeClr val="tx1"/>
                </a:solidFill>
                <a:latin typeface="Times New Roman" panose="02020603050405020304" pitchFamily="18" charset="0"/>
                <a:ea typeface="굴림" charset="-127"/>
                <a:cs typeface="Times New Roman" panose="02020603050405020304" pitchFamily="18" charset="0"/>
              </a:rPr>
              <a:t>.</a:t>
            </a:r>
          </a:p>
          <a:p>
            <a:pPr marL="0" indent="0" algn="just">
              <a:lnSpc>
                <a:spcPct val="90000"/>
              </a:lnSpc>
              <a:buNone/>
            </a:pPr>
            <a:r>
              <a:rPr lang="pt-BR" altLang="ko-KR" sz="1800" dirty="0" smtClean="0">
                <a:solidFill>
                  <a:schemeClr val="tx1"/>
                </a:solidFill>
                <a:latin typeface="Times New Roman" panose="02020603050405020304" pitchFamily="18" charset="0"/>
                <a:ea typeface="굴림" charset="-127"/>
                <a:cs typeface="Times New Roman" panose="02020603050405020304" pitchFamily="18" charset="0"/>
              </a:rPr>
              <a:t>• Condenser</a:t>
            </a:r>
            <a:r>
              <a:rPr lang="pt-BR" altLang="ko-KR" sz="1800" dirty="0">
                <a:solidFill>
                  <a:schemeClr val="tx1"/>
                </a:solidFill>
                <a:latin typeface="Times New Roman" panose="02020603050405020304" pitchFamily="18" charset="0"/>
                <a:ea typeface="굴림" charset="-127"/>
                <a:cs typeface="Times New Roman" panose="02020603050405020304" pitchFamily="18" charset="0"/>
              </a:rPr>
              <a:t>.</a:t>
            </a:r>
          </a:p>
          <a:p>
            <a:pPr marL="0" indent="0" algn="just">
              <a:lnSpc>
                <a:spcPct val="90000"/>
              </a:lnSpc>
              <a:buNone/>
            </a:pPr>
            <a:r>
              <a:rPr lang="pt-BR" altLang="ko-KR" sz="1800" dirty="0" smtClean="0">
                <a:solidFill>
                  <a:schemeClr val="tx1"/>
                </a:solidFill>
                <a:latin typeface="Times New Roman" panose="02020603050405020304" pitchFamily="18" charset="0"/>
                <a:ea typeface="굴림" charset="-127"/>
                <a:cs typeface="Times New Roman" panose="02020603050405020304" pitchFamily="18" charset="0"/>
              </a:rPr>
              <a:t>• Expansion </a:t>
            </a:r>
            <a:r>
              <a:rPr lang="pt-BR" altLang="ko-KR" sz="1800" dirty="0">
                <a:solidFill>
                  <a:schemeClr val="tx1"/>
                </a:solidFill>
                <a:latin typeface="Times New Roman" panose="02020603050405020304" pitchFamily="18" charset="0"/>
                <a:ea typeface="굴림" charset="-127"/>
                <a:cs typeface="Times New Roman" panose="02020603050405020304" pitchFamily="18" charset="0"/>
              </a:rPr>
              <a:t>Valve</a:t>
            </a:r>
            <a:r>
              <a:rPr lang="pt-BR" altLang="ko-KR" sz="1800" dirty="0" smtClean="0">
                <a:solidFill>
                  <a:schemeClr val="tx1"/>
                </a:solidFill>
                <a:latin typeface="Times New Roman" panose="02020603050405020304" pitchFamily="18" charset="0"/>
                <a:ea typeface="굴림" charset="-127"/>
                <a:cs typeface="Times New Roman" panose="02020603050405020304" pitchFamily="18" charset="0"/>
              </a:rPr>
              <a:t>.</a:t>
            </a:r>
          </a:p>
          <a:p>
            <a:pPr marL="0" indent="0" algn="just">
              <a:lnSpc>
                <a:spcPct val="90000"/>
              </a:lnSpc>
              <a:buNone/>
            </a:pPr>
            <a:endParaRPr lang="pt-BR" altLang="ko-KR" sz="1800" dirty="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pt-BR" altLang="ko-KR" sz="1800" dirty="0" smtClean="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pt-BR" altLang="ko-KR" sz="1800" dirty="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pt-BR" altLang="ko-KR" sz="1800" dirty="0" smtClean="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pt-BR" altLang="ko-KR" sz="1800" dirty="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pt-BR" altLang="ko-KR" sz="1800" dirty="0" smtClean="0">
              <a:solidFill>
                <a:srgbClr val="A13339"/>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pt-BR" altLang="ko-KR" sz="1800" dirty="0">
              <a:solidFill>
                <a:srgbClr val="A13339"/>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r>
              <a:rPr lang="pt-BR" altLang="ko-KR" sz="2000" dirty="0" smtClean="0">
                <a:solidFill>
                  <a:srgbClr val="A13339"/>
                </a:solidFill>
                <a:latin typeface="Times New Roman" panose="02020603050405020304" pitchFamily="18" charset="0"/>
                <a:ea typeface="굴림" charset="-127"/>
                <a:cs typeface="Times New Roman" panose="02020603050405020304" pitchFamily="18" charset="0"/>
              </a:rPr>
              <a:t>How heat pumps system works?</a:t>
            </a:r>
          </a:p>
          <a:p>
            <a:pPr marL="0" indent="0" algn="just">
              <a:lnSpc>
                <a:spcPct val="90000"/>
              </a:lnSpc>
              <a:buNone/>
            </a:pPr>
            <a:endParaRPr lang="en-US" altLang="ko-KR" sz="600" dirty="0" smtClean="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r>
              <a:rPr lang="en-US" altLang="ko-KR" sz="2000" dirty="0" smtClean="0">
                <a:solidFill>
                  <a:schemeClr val="tx1"/>
                </a:solidFill>
                <a:latin typeface="Times New Roman" panose="02020603050405020304" pitchFamily="18" charset="0"/>
                <a:ea typeface="굴림" charset="-127"/>
                <a:cs typeface="Times New Roman" panose="02020603050405020304" pitchFamily="18" charset="0"/>
              </a:rPr>
              <a:t>The </a:t>
            </a:r>
            <a:r>
              <a:rPr lang="en-US" altLang="ko-KR" sz="2000" dirty="0">
                <a:solidFill>
                  <a:schemeClr val="tx1"/>
                </a:solidFill>
                <a:latin typeface="Times New Roman" panose="02020603050405020304" pitchFamily="18" charset="0"/>
                <a:ea typeface="굴림" charset="-127"/>
                <a:cs typeface="Times New Roman" panose="02020603050405020304" pitchFamily="18" charset="0"/>
              </a:rPr>
              <a:t>fluid passes through the pipes and its temperature is low, then the heat is absorbed from the ground. Then the fluid reaches the compressor, the temperature and pressure are raised and passed to the space for heating or used to heat the water. The ground which leads to absorption of heat when passing the liquid under the ground.</a:t>
            </a:r>
            <a:endParaRPr lang="pt-BR" altLang="ko-KR" sz="2000" dirty="0" smtClean="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smtClean="0">
              <a:solidFill>
                <a:srgbClr val="A13339"/>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a:solidFill>
                <a:srgbClr val="A13339"/>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smtClean="0">
              <a:solidFill>
                <a:srgbClr val="A13339"/>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a:solidFill>
                <a:srgbClr val="A13339"/>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smtClean="0">
              <a:solidFill>
                <a:srgbClr val="A13339"/>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a:solidFill>
                <a:srgbClr val="A13339"/>
              </a:solidFill>
              <a:latin typeface="Times New Roman" panose="02020603050405020304" pitchFamily="18" charset="0"/>
              <a:ea typeface="굴림" charset="-127"/>
              <a:cs typeface="Times New Roman" panose="02020603050405020304" pitchFamily="18" charset="0"/>
            </a:endParaRPr>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3419872" y="908720"/>
            <a:ext cx="5724128" cy="4176464"/>
          </a:xfrm>
          <a:prstGeom prst="rect">
            <a:avLst/>
          </a:prstGeom>
        </p:spPr>
      </p:pic>
    </p:spTree>
    <p:extLst>
      <p:ext uri="{BB962C8B-B14F-4D97-AF65-F5344CB8AC3E}">
        <p14:creationId xmlns:p14="http://schemas.microsoft.com/office/powerpoint/2010/main" val="10631716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Heat pump selection</a:t>
            </a:r>
          </a:p>
        </p:txBody>
      </p:sp>
      <p:sp>
        <p:nvSpPr>
          <p:cNvPr id="3" name="Content Placeholder 2"/>
          <p:cNvSpPr>
            <a:spLocks noGrp="1"/>
          </p:cNvSpPr>
          <p:nvPr>
            <p:ph idx="1"/>
          </p:nvPr>
        </p:nvSpPr>
        <p:spPr/>
        <p:txBody>
          <a:bodyPr/>
          <a:lstStyle/>
          <a:p>
            <a:pPr marL="0" indent="0">
              <a:buNone/>
            </a:pPr>
            <a:r>
              <a:rPr lang="en-US" dirty="0">
                <a:solidFill>
                  <a:schemeClr val="tx1"/>
                </a:solidFill>
              </a:rPr>
              <a:t>The selection of heat pump needs the following </a:t>
            </a:r>
            <a:r>
              <a:rPr lang="en-US" dirty="0" smtClean="0">
                <a:solidFill>
                  <a:schemeClr val="tx1"/>
                </a:solidFill>
              </a:rPr>
              <a:t>parameter</a:t>
            </a:r>
          </a:p>
          <a:p>
            <a:pPr marL="457200" indent="-457200">
              <a:buFont typeface="+mj-lt"/>
              <a:buAutoNum type="arabicPeriod"/>
            </a:pPr>
            <a:r>
              <a:rPr lang="en-US" dirty="0" smtClean="0">
                <a:solidFill>
                  <a:schemeClr val="tx1"/>
                </a:solidFill>
              </a:rPr>
              <a:t>Type </a:t>
            </a:r>
            <a:r>
              <a:rPr lang="en-US" dirty="0">
                <a:solidFill>
                  <a:schemeClr val="tx1"/>
                </a:solidFill>
              </a:rPr>
              <a:t>of the system (open, close, etc.) </a:t>
            </a:r>
            <a:endParaRPr lang="en-US" dirty="0" smtClean="0">
              <a:solidFill>
                <a:schemeClr val="tx1"/>
              </a:solidFill>
            </a:endParaRPr>
          </a:p>
          <a:p>
            <a:pPr marL="457200" indent="-457200">
              <a:buFont typeface="+mj-lt"/>
              <a:buAutoNum type="arabicPeriod"/>
            </a:pPr>
            <a:r>
              <a:rPr lang="en-US" dirty="0" smtClean="0">
                <a:solidFill>
                  <a:schemeClr val="tx1"/>
                </a:solidFill>
              </a:rPr>
              <a:t>Building </a:t>
            </a:r>
            <a:r>
              <a:rPr lang="en-US" dirty="0">
                <a:solidFill>
                  <a:schemeClr val="tx1"/>
                </a:solidFill>
              </a:rPr>
              <a:t>load.</a:t>
            </a:r>
          </a:p>
          <a:p>
            <a:pPr marL="457200" indent="-457200">
              <a:buFont typeface="+mj-lt"/>
              <a:buAutoNum type="arabicPeriod"/>
            </a:pPr>
            <a:r>
              <a:rPr lang="en-US" dirty="0" smtClean="0">
                <a:solidFill>
                  <a:schemeClr val="tx1"/>
                </a:solidFill>
              </a:rPr>
              <a:t>The </a:t>
            </a:r>
            <a:r>
              <a:rPr lang="en-US" dirty="0">
                <a:solidFill>
                  <a:schemeClr val="tx1"/>
                </a:solidFill>
              </a:rPr>
              <a:t>required of a coefficient of performance (COP).</a:t>
            </a:r>
          </a:p>
          <a:p>
            <a:pPr marL="457200" indent="-457200">
              <a:buFont typeface="+mj-lt"/>
              <a:buAutoNum type="arabicPeriod"/>
            </a:pPr>
            <a:r>
              <a:rPr lang="en-US" dirty="0" smtClean="0">
                <a:solidFill>
                  <a:schemeClr val="tx1"/>
                </a:solidFill>
              </a:rPr>
              <a:t>Pump </a:t>
            </a:r>
            <a:r>
              <a:rPr lang="en-US" dirty="0">
                <a:solidFill>
                  <a:schemeClr val="tx1"/>
                </a:solidFill>
              </a:rPr>
              <a:t>characteristics (such as reversible or not, water to air, water to water</a:t>
            </a:r>
            <a:r>
              <a:rPr lang="en-US" dirty="0" smtClean="0">
                <a:solidFill>
                  <a:schemeClr val="tx1"/>
                </a:solidFill>
              </a:rPr>
              <a:t>)</a:t>
            </a:r>
          </a:p>
          <a:p>
            <a:pPr marL="0" indent="0">
              <a:buNone/>
            </a:pPr>
            <a:endParaRPr lang="en-US" dirty="0">
              <a:solidFill>
                <a:schemeClr val="tx1"/>
              </a:solidFill>
            </a:endParaRPr>
          </a:p>
          <a:p>
            <a:pPr marL="0" indent="0">
              <a:buNone/>
            </a:pPr>
            <a:r>
              <a:rPr lang="en-US" sz="2000" dirty="0">
                <a:solidFill>
                  <a:schemeClr val="tx1"/>
                </a:solidFill>
              </a:rPr>
              <a:t>In </a:t>
            </a:r>
            <a:r>
              <a:rPr lang="en-US" sz="2000" dirty="0">
                <a:solidFill>
                  <a:schemeClr val="tx1"/>
                </a:solidFill>
              </a:rPr>
              <a:t>this project, the system which is used is a closed vertical system, with water to air heat pump</a:t>
            </a:r>
            <a:r>
              <a:rPr lang="en-US" sz="2000" dirty="0">
                <a:solidFill>
                  <a:schemeClr val="tx1"/>
                </a:solidFill>
              </a:rPr>
              <a:t>.</a:t>
            </a:r>
          </a:p>
          <a:p>
            <a:pPr marL="0" indent="0">
              <a:buNone/>
            </a:pPr>
            <a:endParaRPr lang="en-US" dirty="0">
              <a:solidFill>
                <a:schemeClr val="tx1"/>
              </a:solidFill>
            </a:endParaRPr>
          </a:p>
        </p:txBody>
      </p:sp>
    </p:spTree>
    <p:extLst>
      <p:ext uri="{BB962C8B-B14F-4D97-AF65-F5344CB8AC3E}">
        <p14:creationId xmlns:p14="http://schemas.microsoft.com/office/powerpoint/2010/main" val="38095117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catalog of heat pumps</a:t>
            </a:r>
          </a:p>
        </p:txBody>
      </p:sp>
      <p:sp>
        <p:nvSpPr>
          <p:cNvPr id="3" name="Content Placeholder 2"/>
          <p:cNvSpPr>
            <a:spLocks noGrp="1"/>
          </p:cNvSpPr>
          <p:nvPr>
            <p:ph idx="1"/>
          </p:nvPr>
        </p:nvSpPr>
        <p:spPr/>
        <p:txBody>
          <a:bodyPr/>
          <a:lstStyle/>
          <a:p>
            <a:pPr marL="0" indent="0">
              <a:buNone/>
            </a:pPr>
            <a:r>
              <a:rPr lang="en-US" sz="2000" dirty="0">
                <a:solidFill>
                  <a:schemeClr val="tx1"/>
                </a:solidFill>
              </a:rPr>
              <a:t>Given the following heat pump type:</a:t>
            </a:r>
          </a:p>
          <a:p>
            <a:pPr marL="0" indent="0">
              <a:buNone/>
            </a:pPr>
            <a:r>
              <a:rPr lang="en-US" sz="2000" dirty="0" smtClean="0">
                <a:solidFill>
                  <a:schemeClr val="tx1"/>
                </a:solidFill>
              </a:rPr>
              <a:t>EKW </a:t>
            </a:r>
            <a:r>
              <a:rPr lang="en-US" sz="2000" dirty="0">
                <a:solidFill>
                  <a:schemeClr val="tx1"/>
                </a:solidFill>
              </a:rPr>
              <a:t>Reversible pump (Models EKW090 &amp; EKW130, </a:t>
            </a:r>
            <a:r>
              <a:rPr lang="en-US" sz="2000" dirty="0" smtClean="0">
                <a:solidFill>
                  <a:schemeClr val="tx1"/>
                </a:solidFill>
              </a:rPr>
              <a:t>50Hz-R410a</a:t>
            </a:r>
            <a:r>
              <a:rPr lang="en-US" sz="2000" dirty="0">
                <a:solidFill>
                  <a:schemeClr val="tx1"/>
                </a:solidFill>
              </a:rPr>
              <a:t>) With the following </a:t>
            </a:r>
            <a:r>
              <a:rPr lang="en-US" sz="2000" dirty="0" smtClean="0">
                <a:solidFill>
                  <a:schemeClr val="tx1"/>
                </a:solidFill>
              </a:rPr>
              <a:t>characteristics.</a:t>
            </a:r>
          </a:p>
          <a:p>
            <a:pPr marL="0" indent="0">
              <a:buNone/>
            </a:pPr>
            <a:endParaRPr lang="en-US" sz="2000" dirty="0">
              <a:solidFill>
                <a:schemeClr val="tx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3993316717"/>
              </p:ext>
            </p:extLst>
          </p:nvPr>
        </p:nvGraphicFramePr>
        <p:xfrm>
          <a:off x="1872457" y="2977109"/>
          <a:ext cx="6778623" cy="3341920"/>
        </p:xfrm>
        <a:graphic>
          <a:graphicData uri="http://schemas.openxmlformats.org/drawingml/2006/table">
            <a:tbl>
              <a:tblPr firstRow="1" firstCol="1" lastRow="1" lastCol="1" bandRow="1" bandCol="1"/>
              <a:tblGrid>
                <a:gridCol w="709938">
                  <a:extLst>
                    <a:ext uri="{9D8B030D-6E8A-4147-A177-3AD203B41FA5}">
                      <a16:colId xmlns:a16="http://schemas.microsoft.com/office/drawing/2014/main" val="3917111003"/>
                    </a:ext>
                  </a:extLst>
                </a:gridCol>
                <a:gridCol w="677925">
                  <a:extLst>
                    <a:ext uri="{9D8B030D-6E8A-4147-A177-3AD203B41FA5}">
                      <a16:colId xmlns:a16="http://schemas.microsoft.com/office/drawing/2014/main" val="2087919971"/>
                    </a:ext>
                  </a:extLst>
                </a:gridCol>
                <a:gridCol w="565565">
                  <a:extLst>
                    <a:ext uri="{9D8B030D-6E8A-4147-A177-3AD203B41FA5}">
                      <a16:colId xmlns:a16="http://schemas.microsoft.com/office/drawing/2014/main" val="4219103006"/>
                    </a:ext>
                  </a:extLst>
                </a:gridCol>
                <a:gridCol w="677925">
                  <a:extLst>
                    <a:ext uri="{9D8B030D-6E8A-4147-A177-3AD203B41FA5}">
                      <a16:colId xmlns:a16="http://schemas.microsoft.com/office/drawing/2014/main" val="4179900685"/>
                    </a:ext>
                  </a:extLst>
                </a:gridCol>
                <a:gridCol w="677925">
                  <a:extLst>
                    <a:ext uri="{9D8B030D-6E8A-4147-A177-3AD203B41FA5}">
                      <a16:colId xmlns:a16="http://schemas.microsoft.com/office/drawing/2014/main" val="1472893645"/>
                    </a:ext>
                  </a:extLst>
                </a:gridCol>
                <a:gridCol w="749484">
                  <a:extLst>
                    <a:ext uri="{9D8B030D-6E8A-4147-A177-3AD203B41FA5}">
                      <a16:colId xmlns:a16="http://schemas.microsoft.com/office/drawing/2014/main" val="2174490263"/>
                    </a:ext>
                  </a:extLst>
                </a:gridCol>
                <a:gridCol w="613271">
                  <a:extLst>
                    <a:ext uri="{9D8B030D-6E8A-4147-A177-3AD203B41FA5}">
                      <a16:colId xmlns:a16="http://schemas.microsoft.com/office/drawing/2014/main" val="1337330760"/>
                    </a:ext>
                  </a:extLst>
                </a:gridCol>
                <a:gridCol w="749484">
                  <a:extLst>
                    <a:ext uri="{9D8B030D-6E8A-4147-A177-3AD203B41FA5}">
                      <a16:colId xmlns:a16="http://schemas.microsoft.com/office/drawing/2014/main" val="3084345153"/>
                    </a:ext>
                  </a:extLst>
                </a:gridCol>
                <a:gridCol w="749484">
                  <a:extLst>
                    <a:ext uri="{9D8B030D-6E8A-4147-A177-3AD203B41FA5}">
                      <a16:colId xmlns:a16="http://schemas.microsoft.com/office/drawing/2014/main" val="1417064240"/>
                    </a:ext>
                  </a:extLst>
                </a:gridCol>
                <a:gridCol w="607622">
                  <a:extLst>
                    <a:ext uri="{9D8B030D-6E8A-4147-A177-3AD203B41FA5}">
                      <a16:colId xmlns:a16="http://schemas.microsoft.com/office/drawing/2014/main" val="3180387527"/>
                    </a:ext>
                  </a:extLst>
                </a:gridCol>
              </a:tblGrid>
              <a:tr h="383530">
                <a:tc rowSpan="3">
                  <a:txBody>
                    <a:bodyPr/>
                    <a:lstStyle/>
                    <a:p>
                      <a:pPr marL="69850"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Model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69850"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Capacity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69850" marR="76835">
                        <a:lnSpc>
                          <a:spcPct val="150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Load Liquid Flow (L/s)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69215" marR="59690">
                        <a:lnSpc>
                          <a:spcPct val="150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Source Liquid Flow (L/s)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69215"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Cooling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rowSpan="3">
                  <a:txBody>
                    <a:bodyPr/>
                    <a:lstStyle/>
                    <a:p>
                      <a:pPr marL="69850" marR="76200">
                        <a:lnSpc>
                          <a:spcPct val="150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Load Liquid Flow (L/s)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69850" marR="107950">
                        <a:lnSpc>
                          <a:spcPct val="150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Source Liquid Flow (L/s)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69215"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Heating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3173920108"/>
                  </a:ext>
                </a:extLst>
              </a:tr>
              <a:tr h="771454">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gridSpan="2">
                  <a:txBody>
                    <a:bodyPr/>
                    <a:lstStyle/>
                    <a:p>
                      <a:pPr marL="69215" marR="0">
                        <a:lnSpc>
                          <a:spcPts val="138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LLT=</a:t>
                      </a:r>
                      <a:r>
                        <a:rPr lang="en-US" sz="1200" spc="-10">
                          <a:effectLst/>
                          <a:latin typeface="Times New Roman" panose="02020603050405020304" pitchFamily="18" charset="0"/>
                          <a:ea typeface="Times New Roman" panose="02020603050405020304" pitchFamily="18" charset="0"/>
                          <a:cs typeface="Arial" panose="020B0604020202020204" pitchFamily="34" charset="0"/>
                        </a:rPr>
                        <a:t> </a:t>
                      </a:r>
                      <a:r>
                        <a:rPr lang="en-US" sz="1200">
                          <a:effectLst/>
                          <a:latin typeface="Times New Roman" panose="02020603050405020304" pitchFamily="18" charset="0"/>
                          <a:ea typeface="Times New Roman" panose="02020603050405020304" pitchFamily="18" charset="0"/>
                          <a:cs typeface="Arial" panose="020B0604020202020204" pitchFamily="34" charset="0"/>
                        </a:rPr>
                        <a:t>18</a:t>
                      </a:r>
                      <a:r>
                        <a:rPr lang="en-US" sz="1200">
                          <a:solidFill>
                            <a:srgbClr val="212121"/>
                          </a:solidFill>
                          <a:effectLst/>
                          <a:latin typeface="Times New Roman" panose="02020603050405020304" pitchFamily="18" charset="0"/>
                          <a:ea typeface="Times New Roman" panose="02020603050405020304" pitchFamily="18" charset="0"/>
                          <a:cs typeface="Arial" panose="020B0604020202020204" pitchFamily="34" charset="0"/>
                        </a:rPr>
                        <a:t>°C</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10"/>
                        </a:spcBef>
                        <a:spcAft>
                          <a:spcPts val="0"/>
                        </a:spcAft>
                      </a:pPr>
                      <a:r>
                        <a:rPr lang="en-US" sz="1400">
                          <a:effectLst/>
                          <a:latin typeface="Times New Roman" panose="02020603050405020304" pitchFamily="18" charset="0"/>
                          <a:ea typeface="Times New Roman" panose="02020603050405020304" pitchFamily="18"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69215" marR="0">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LST=</a:t>
                      </a:r>
                      <a:r>
                        <a:rPr lang="en-US" sz="1200" spc="-25">
                          <a:effectLst/>
                          <a:latin typeface="Times New Roman" panose="02020603050405020304" pitchFamily="18" charset="0"/>
                          <a:ea typeface="Times New Roman" panose="02020603050405020304" pitchFamily="18" charset="0"/>
                          <a:cs typeface="Arial" panose="020B0604020202020204" pitchFamily="34" charset="0"/>
                        </a:rPr>
                        <a:t> </a:t>
                      </a:r>
                      <a:r>
                        <a:rPr lang="en-US" sz="1200">
                          <a:effectLst/>
                          <a:latin typeface="Times New Roman" panose="02020603050405020304" pitchFamily="18" charset="0"/>
                          <a:ea typeface="Times New Roman" panose="02020603050405020304" pitchFamily="18" charset="0"/>
                          <a:cs typeface="Arial" panose="020B0604020202020204" pitchFamily="34" charset="0"/>
                        </a:rPr>
                        <a:t>35</a:t>
                      </a:r>
                      <a:r>
                        <a:rPr lang="en-US" sz="1200">
                          <a:solidFill>
                            <a:srgbClr val="212121"/>
                          </a:solidFill>
                          <a:effectLst/>
                          <a:latin typeface="Times New Roman" panose="02020603050405020304" pitchFamily="18" charset="0"/>
                          <a:ea typeface="Times New Roman" panose="02020603050405020304" pitchFamily="18" charset="0"/>
                          <a:cs typeface="Arial" panose="020B0604020202020204" pitchFamily="34" charset="0"/>
                        </a:rPr>
                        <a:t>°C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vMerge="1">
                  <a:txBody>
                    <a:bodyPr/>
                    <a:lstStyle/>
                    <a:p>
                      <a:endParaRPr lang="en-US"/>
                    </a:p>
                  </a:txBody>
                  <a:tcPr/>
                </a:tc>
                <a:tc vMerge="1">
                  <a:txBody>
                    <a:bodyPr/>
                    <a:lstStyle/>
                    <a:p>
                      <a:endParaRPr lang="en-US"/>
                    </a:p>
                  </a:txBody>
                  <a:tcPr/>
                </a:tc>
                <a:tc gridSpan="2">
                  <a:txBody>
                    <a:bodyPr/>
                    <a:lstStyle/>
                    <a:p>
                      <a:pPr marL="69215" marR="0">
                        <a:lnSpc>
                          <a:spcPts val="138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LLT= 35</a:t>
                      </a:r>
                      <a:r>
                        <a:rPr lang="en-US" sz="1200">
                          <a:solidFill>
                            <a:srgbClr val="212121"/>
                          </a:solidFill>
                          <a:effectLst/>
                          <a:latin typeface="Times New Roman" panose="02020603050405020304" pitchFamily="18" charset="0"/>
                          <a:ea typeface="Times New Roman" panose="02020603050405020304" pitchFamily="18" charset="0"/>
                          <a:cs typeface="Arial" panose="020B0604020202020204" pitchFamily="34" charset="0"/>
                        </a:rPr>
                        <a:t>°C</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10"/>
                        </a:spcBef>
                        <a:spcAft>
                          <a:spcPts val="0"/>
                        </a:spcAft>
                      </a:pPr>
                      <a:r>
                        <a:rPr lang="en-US" sz="1400">
                          <a:effectLst/>
                          <a:latin typeface="Times New Roman" panose="02020603050405020304" pitchFamily="18" charset="0"/>
                          <a:ea typeface="Times New Roman" panose="02020603050405020304" pitchFamily="18"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69215" marR="0">
                        <a:lnSpc>
                          <a:spcPct val="107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LST= -3</a:t>
                      </a:r>
                      <a:r>
                        <a:rPr lang="en-US" sz="1200">
                          <a:solidFill>
                            <a:srgbClr val="212121"/>
                          </a:solidFill>
                          <a:effectLst/>
                          <a:latin typeface="Times New Roman" panose="02020603050405020304" pitchFamily="18" charset="0"/>
                          <a:ea typeface="Times New Roman" panose="02020603050405020304" pitchFamily="18" charset="0"/>
                          <a:cs typeface="Arial" panose="020B0604020202020204" pitchFamily="34" charset="0"/>
                        </a:rPr>
                        <a:t>°C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3241078063"/>
                  </a:ext>
                </a:extLst>
              </a:tr>
              <a:tr h="645912">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69215" marR="55880">
                        <a:lnSpc>
                          <a:spcPct val="150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Capacity KW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215"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COP</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c>
                  <a:txBody>
                    <a:bodyPr/>
                    <a:lstStyle/>
                    <a:p>
                      <a:pPr marL="69215" marR="128270">
                        <a:lnSpc>
                          <a:spcPct val="150000"/>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Capacity KW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215"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COP</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70619969"/>
                  </a:ext>
                </a:extLst>
              </a:tr>
              <a:tr h="384785">
                <a:tc rowSpan="2">
                  <a:txBody>
                    <a:bodyPr/>
                    <a:lstStyle/>
                    <a:p>
                      <a:pPr marL="69850"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EKW090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Full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5.70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215"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4.30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215"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1100.1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215"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5.2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4.30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5.70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215"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859.8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215"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4.1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69496296"/>
                  </a:ext>
                </a:extLst>
              </a:tr>
              <a:tr h="385413">
                <a:tc vMerge="1">
                  <a:txBody>
                    <a:bodyPr/>
                    <a:lstStyle/>
                    <a:p>
                      <a:endParaRPr lang="en-US"/>
                    </a:p>
                  </a:txBody>
                  <a:tcPr/>
                </a:tc>
                <a:tc>
                  <a:txBody>
                    <a:bodyPr/>
                    <a:lstStyle/>
                    <a:p>
                      <a:pPr marL="69850"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Part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5.70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215"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4.30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215"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900.2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215"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5.4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4.30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5.70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215"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550.7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215"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4.3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6270544"/>
                  </a:ext>
                </a:extLst>
              </a:tr>
              <a:tr h="385413">
                <a:tc rowSpan="2">
                  <a:txBody>
                    <a:bodyPr/>
                    <a:lstStyle/>
                    <a:p>
                      <a:pPr marL="69850"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EKW130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Full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8.50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215"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6.80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215"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1720.3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215"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5.4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6.80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8.50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215"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1560.2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215"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4.9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90842746"/>
                  </a:ext>
                </a:extLst>
              </a:tr>
              <a:tr h="385413">
                <a:tc vMerge="1">
                  <a:txBody>
                    <a:bodyPr/>
                    <a:lstStyle/>
                    <a:p>
                      <a:endParaRPr lang="en-US"/>
                    </a:p>
                  </a:txBody>
                  <a:tcPr/>
                </a:tc>
                <a:tc>
                  <a:txBody>
                    <a:bodyPr/>
                    <a:lstStyle/>
                    <a:p>
                      <a:pPr marL="69850"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Part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8.50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215"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6.80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215"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1400.5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215"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5.4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6.80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8.50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215" marR="0">
                        <a:lnSpc>
                          <a:spcPts val="1365"/>
                        </a:lnSpc>
                        <a:spcBef>
                          <a:spcPts val="0"/>
                        </a:spcBef>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980.2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215" marR="0">
                        <a:lnSpc>
                          <a:spcPts val="1365"/>
                        </a:lnSpc>
                        <a:spcBef>
                          <a:spcPts val="0"/>
                        </a:spcBef>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4.9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72751109"/>
                  </a:ext>
                </a:extLst>
              </a:tr>
            </a:tbl>
          </a:graphicData>
        </a:graphic>
      </p:graphicFrame>
    </p:spTree>
    <p:extLst>
      <p:ext uri="{BB962C8B-B14F-4D97-AF65-F5344CB8AC3E}">
        <p14:creationId xmlns:p14="http://schemas.microsoft.com/office/powerpoint/2010/main" val="2641944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1872456" y="88535"/>
            <a:ext cx="6707188" cy="820185"/>
          </a:xfrm>
        </p:spPr>
        <p:txBody>
          <a:bodyPr/>
          <a:lstStyle/>
          <a:p>
            <a:r>
              <a:rPr lang="en-US" sz="3200" dirty="0">
                <a:solidFill>
                  <a:srgbClr val="00B050"/>
                </a:solidFill>
                <a:latin typeface="Times New Roman" panose="02020603050405020304" pitchFamily="18" charset="0"/>
                <a:cs typeface="Times New Roman" panose="02020603050405020304" pitchFamily="18" charset="0"/>
              </a:rPr>
              <a:t>Abstract</a:t>
            </a:r>
          </a:p>
        </p:txBody>
      </p:sp>
      <p:sp>
        <p:nvSpPr>
          <p:cNvPr id="195587" name="Rectangle 3"/>
          <p:cNvSpPr>
            <a:spLocks noGrp="1" noChangeArrowheads="1"/>
          </p:cNvSpPr>
          <p:nvPr>
            <p:ph type="body" idx="1"/>
          </p:nvPr>
        </p:nvSpPr>
        <p:spPr>
          <a:xfrm>
            <a:off x="1872456" y="908720"/>
            <a:ext cx="6778625" cy="5472113"/>
          </a:xfrm>
        </p:spPr>
        <p:txBody>
          <a:bodyPr/>
          <a:lstStyle/>
          <a:p>
            <a:pPr marL="0" indent="0" algn="just">
              <a:lnSpc>
                <a:spcPct val="90000"/>
              </a:lnSpc>
              <a:buNone/>
            </a:pPr>
            <a:r>
              <a:rPr lang="en-US" altLang="ko-KR" dirty="0">
                <a:solidFill>
                  <a:schemeClr val="tx1"/>
                </a:solidFill>
                <a:latin typeface="Times New Roman" panose="02020603050405020304" pitchFamily="18" charset="0"/>
                <a:ea typeface="굴림" charset="-127"/>
                <a:cs typeface="Times New Roman" panose="02020603050405020304" pitchFamily="18" charset="0"/>
              </a:rPr>
              <a:t>Palestinians today are paying the highest energy prices and the population has increased, and the number of devices, so we have to use energy sources Nature to reduce non-renewable energy consumption and reduce environmental pollution from fossil fuels</a:t>
            </a:r>
            <a:r>
              <a:rPr lang="en-US" altLang="ko-KR" dirty="0" smtClean="0">
                <a:solidFill>
                  <a:schemeClr val="tx1"/>
                </a:solidFill>
                <a:latin typeface="Times New Roman" panose="02020603050405020304" pitchFamily="18" charset="0"/>
                <a:ea typeface="굴림" charset="-127"/>
                <a:cs typeface="Times New Roman" panose="02020603050405020304" pitchFamily="18" charset="0"/>
              </a:rPr>
              <a:t>.</a:t>
            </a:r>
          </a:p>
          <a:p>
            <a:pPr marL="0" indent="0" algn="just">
              <a:lnSpc>
                <a:spcPct val="90000"/>
              </a:lnSpc>
              <a:buNone/>
            </a:pPr>
            <a:endParaRPr lang="en-US" altLang="ko-KR" dirty="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r>
              <a:rPr lang="en-US" altLang="ko-KR" dirty="0">
                <a:solidFill>
                  <a:schemeClr val="tx1"/>
                </a:solidFill>
                <a:latin typeface="Times New Roman" panose="02020603050405020304" pitchFamily="18" charset="0"/>
                <a:ea typeface="굴림" charset="-127"/>
                <a:cs typeface="Times New Roman" panose="02020603050405020304" pitchFamily="18" charset="0"/>
              </a:rPr>
              <a:t>Geothermal energy is environmentally friendly, 24-hour production and long life time, where the heat is transferred from the ground, which has a temperature of approximately 50 degrees.</a:t>
            </a:r>
          </a:p>
          <a:p>
            <a:pPr marL="0" indent="0" algn="just">
              <a:lnSpc>
                <a:spcPct val="90000"/>
              </a:lnSpc>
              <a:buNone/>
            </a:pPr>
            <a:endParaRPr lang="en-US" altLang="ko-KR" sz="2000" dirty="0">
              <a:solidFill>
                <a:schemeClr val="tx1"/>
              </a:solidFill>
              <a:latin typeface="Times New Roman" panose="02020603050405020304" pitchFamily="18" charset="0"/>
              <a:ea typeface="굴림" charset="-127"/>
              <a:cs typeface="Times New Roman" panose="02020603050405020304" pitchFamily="18" charset="0"/>
            </a:endParaRPr>
          </a:p>
        </p:txBody>
      </p:sp>
    </p:spTree>
    <p:extLst>
      <p:ext uri="{BB962C8B-B14F-4D97-AF65-F5344CB8AC3E}">
        <p14:creationId xmlns:p14="http://schemas.microsoft.com/office/powerpoint/2010/main" val="33568019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1851112" y="198624"/>
            <a:ext cx="6707188" cy="782104"/>
          </a:xfrm>
        </p:spPr>
        <p:txBody>
          <a:bodyPr/>
          <a:lstStyle/>
          <a:p>
            <a:r>
              <a:rPr lang="en-US" sz="2800" dirty="0">
                <a:solidFill>
                  <a:srgbClr val="00B050"/>
                </a:solidFill>
                <a:latin typeface="Times New Roman" panose="02020603050405020304" pitchFamily="18" charset="0"/>
                <a:cs typeface="Times New Roman" panose="02020603050405020304" pitchFamily="18" charset="0"/>
              </a:rPr>
              <a:t>Chapter</a:t>
            </a:r>
            <a:r>
              <a:rPr lang="en-US" dirty="0">
                <a:solidFill>
                  <a:srgbClr val="A13339"/>
                </a:solidFill>
                <a:latin typeface="Times New Roman" panose="02020603050405020304" pitchFamily="18" charset="0"/>
                <a:cs typeface="Times New Roman" panose="02020603050405020304" pitchFamily="18" charset="0"/>
              </a:rPr>
              <a:t> </a:t>
            </a:r>
            <a:r>
              <a:rPr lang="en-US" sz="2800" dirty="0" smtClean="0">
                <a:solidFill>
                  <a:srgbClr val="00B050"/>
                </a:solidFill>
                <a:latin typeface="Times New Roman" panose="02020603050405020304" pitchFamily="18" charset="0"/>
                <a:cs typeface="Times New Roman" panose="02020603050405020304" pitchFamily="18" charset="0"/>
              </a:rPr>
              <a:t>six</a:t>
            </a:r>
            <a:r>
              <a:rPr lang="en-US" sz="2800" dirty="0" smtClean="0">
                <a:solidFill>
                  <a:srgbClr val="00B050"/>
                </a:solidFill>
                <a:latin typeface="Times New Roman" panose="02020603050405020304" pitchFamily="18" charset="0"/>
                <a:cs typeface="Times New Roman" panose="02020603050405020304" pitchFamily="18" charset="0"/>
              </a:rPr>
              <a:t>: </a:t>
            </a:r>
            <a:r>
              <a:rPr lang="en-US" sz="2800" dirty="0">
                <a:solidFill>
                  <a:srgbClr val="00B050"/>
                </a:solidFill>
                <a:latin typeface="Times New Roman" panose="02020603050405020304" pitchFamily="18" charset="0"/>
                <a:cs typeface="Times New Roman" panose="02020603050405020304" pitchFamily="18" charset="0"/>
              </a:rPr>
              <a:t>Results and Analysis.</a:t>
            </a:r>
          </a:p>
        </p:txBody>
      </p:sp>
      <p:sp>
        <p:nvSpPr>
          <p:cNvPr id="195587" name="Rectangle 3"/>
          <p:cNvSpPr>
            <a:spLocks noGrp="1" noChangeArrowheads="1"/>
          </p:cNvSpPr>
          <p:nvPr>
            <p:ph type="body" idx="1"/>
          </p:nvPr>
        </p:nvSpPr>
        <p:spPr>
          <a:xfrm>
            <a:off x="1852256" y="764704"/>
            <a:ext cx="7291744" cy="6093296"/>
          </a:xfrm>
        </p:spPr>
        <p:txBody>
          <a:bodyPr/>
          <a:lstStyle/>
          <a:p>
            <a:pPr marL="0" indent="0" algn="just">
              <a:lnSpc>
                <a:spcPct val="90000"/>
              </a:lnSpc>
              <a:buNone/>
            </a:pPr>
            <a:endPar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The </a:t>
            </a: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table below compares between geothermal system and HVAC system</a:t>
            </a: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a:t>
            </a:r>
          </a:p>
          <a:p>
            <a:pPr marL="0" indent="0" algn="just">
              <a:lnSpc>
                <a:spcPct val="90000"/>
              </a:lnSpc>
              <a:buNone/>
            </a:pPr>
            <a:endParaRPr lang="en-US" altLang="ko-KR" sz="1800" dirty="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endParaRPr>
          </a:p>
        </p:txBody>
      </p:sp>
      <p:graphicFrame>
        <p:nvGraphicFramePr>
          <p:cNvPr id="2" name="Table 1"/>
          <p:cNvGraphicFramePr>
            <a:graphicFrameLocks noGrp="1"/>
          </p:cNvGraphicFramePr>
          <p:nvPr>
            <p:extLst>
              <p:ext uri="{D42A27DB-BD31-4B8C-83A1-F6EECF244321}">
                <p14:modId xmlns:p14="http://schemas.microsoft.com/office/powerpoint/2010/main" val="571438166"/>
              </p:ext>
            </p:extLst>
          </p:nvPr>
        </p:nvGraphicFramePr>
        <p:xfrm>
          <a:off x="1917576" y="1556792"/>
          <a:ext cx="6840762" cy="4392489"/>
        </p:xfrm>
        <a:graphic>
          <a:graphicData uri="http://schemas.openxmlformats.org/drawingml/2006/table">
            <a:tbl>
              <a:tblPr rtl="1" firstRow="1" firstCol="1" lastRow="1" lastCol="1" bandRow="1" bandCol="1">
                <a:tableStyleId>{5C22544A-7EE6-4342-B048-85BDC9FD1C3A}</a:tableStyleId>
              </a:tblPr>
              <a:tblGrid>
                <a:gridCol w="1139671">
                  <a:extLst>
                    <a:ext uri="{9D8B030D-6E8A-4147-A177-3AD203B41FA5}">
                      <a16:colId xmlns:a16="http://schemas.microsoft.com/office/drawing/2014/main" val="20000"/>
                    </a:ext>
                  </a:extLst>
                </a:gridCol>
                <a:gridCol w="1139671">
                  <a:extLst>
                    <a:ext uri="{9D8B030D-6E8A-4147-A177-3AD203B41FA5}">
                      <a16:colId xmlns:a16="http://schemas.microsoft.com/office/drawing/2014/main" val="20001"/>
                    </a:ext>
                  </a:extLst>
                </a:gridCol>
                <a:gridCol w="1139671">
                  <a:extLst>
                    <a:ext uri="{9D8B030D-6E8A-4147-A177-3AD203B41FA5}">
                      <a16:colId xmlns:a16="http://schemas.microsoft.com/office/drawing/2014/main" val="20002"/>
                    </a:ext>
                  </a:extLst>
                </a:gridCol>
                <a:gridCol w="1139671">
                  <a:extLst>
                    <a:ext uri="{9D8B030D-6E8A-4147-A177-3AD203B41FA5}">
                      <a16:colId xmlns:a16="http://schemas.microsoft.com/office/drawing/2014/main" val="20003"/>
                    </a:ext>
                  </a:extLst>
                </a:gridCol>
                <a:gridCol w="1141039">
                  <a:extLst>
                    <a:ext uri="{9D8B030D-6E8A-4147-A177-3AD203B41FA5}">
                      <a16:colId xmlns:a16="http://schemas.microsoft.com/office/drawing/2014/main" val="20004"/>
                    </a:ext>
                  </a:extLst>
                </a:gridCol>
                <a:gridCol w="1141039">
                  <a:extLst>
                    <a:ext uri="{9D8B030D-6E8A-4147-A177-3AD203B41FA5}">
                      <a16:colId xmlns:a16="http://schemas.microsoft.com/office/drawing/2014/main" val="20005"/>
                    </a:ext>
                  </a:extLst>
                </a:gridCol>
              </a:tblGrid>
              <a:tr h="1464163">
                <a:tc>
                  <a:txBody>
                    <a:bodyPr/>
                    <a:lstStyle/>
                    <a:p>
                      <a:pPr marL="0" marR="0" algn="ctr" rtl="1">
                        <a:lnSpc>
                          <a:spcPct val="115000"/>
                        </a:lnSpc>
                        <a:spcBef>
                          <a:spcPts val="0"/>
                        </a:spcBef>
                        <a:spcAft>
                          <a:spcPts val="0"/>
                        </a:spcAft>
                      </a:pPr>
                      <a:r>
                        <a:rPr lang="en-US" sz="1200" dirty="0">
                          <a:effectLst/>
                        </a:rPr>
                        <a:t>Life-cycle cost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15000"/>
                        </a:lnSpc>
                        <a:spcBef>
                          <a:spcPts val="0"/>
                        </a:spcBef>
                        <a:spcAft>
                          <a:spcPts val="0"/>
                        </a:spcAft>
                      </a:pPr>
                      <a:r>
                        <a:rPr lang="en-US" sz="1200">
                          <a:effectLst/>
                        </a:rPr>
                        <a:t>Maintenance</a:t>
                      </a:r>
                      <a:endParaRPr lang="en-US" sz="1100">
                        <a:effectLst/>
                      </a:endParaRPr>
                    </a:p>
                    <a:p>
                      <a:pPr marL="0" marR="0" algn="ctr" rtl="1">
                        <a:lnSpc>
                          <a:spcPct val="115000"/>
                        </a:lnSpc>
                        <a:spcBef>
                          <a:spcPts val="0"/>
                        </a:spcBef>
                        <a:spcAft>
                          <a:spcPts val="0"/>
                        </a:spcAft>
                      </a:pPr>
                      <a:r>
                        <a:rPr lang="en-US" sz="1200">
                          <a:effectLst/>
                        </a:rPr>
                        <a:t>cost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15000"/>
                        </a:lnSpc>
                        <a:spcBef>
                          <a:spcPts val="0"/>
                        </a:spcBef>
                        <a:spcAft>
                          <a:spcPts val="0"/>
                        </a:spcAft>
                      </a:pPr>
                      <a:r>
                        <a:rPr lang="en-US" sz="1200">
                          <a:effectLst/>
                        </a:rPr>
                        <a:t>Operating</a:t>
                      </a:r>
                      <a:endParaRPr lang="en-US" sz="1100">
                        <a:effectLst/>
                      </a:endParaRPr>
                    </a:p>
                    <a:p>
                      <a:pPr marL="0" marR="0" algn="ctr" rtl="1">
                        <a:lnSpc>
                          <a:spcPct val="115000"/>
                        </a:lnSpc>
                        <a:spcBef>
                          <a:spcPts val="0"/>
                        </a:spcBef>
                        <a:spcAft>
                          <a:spcPts val="0"/>
                        </a:spcAft>
                      </a:pPr>
                      <a:r>
                        <a:rPr lang="en-US" sz="1200">
                          <a:effectLst/>
                        </a:rPr>
                        <a:t>Cost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15000"/>
                        </a:lnSpc>
                        <a:spcBef>
                          <a:spcPts val="0"/>
                        </a:spcBef>
                        <a:spcAft>
                          <a:spcPts val="0"/>
                        </a:spcAft>
                      </a:pPr>
                      <a:r>
                        <a:rPr lang="en-US" sz="1200">
                          <a:effectLst/>
                        </a:rPr>
                        <a:t>Installation</a:t>
                      </a:r>
                      <a:endParaRPr lang="en-US" sz="1100">
                        <a:effectLst/>
                      </a:endParaRPr>
                    </a:p>
                    <a:p>
                      <a:pPr marL="0" marR="0" algn="ctr" rtl="1">
                        <a:lnSpc>
                          <a:spcPct val="115000"/>
                        </a:lnSpc>
                        <a:spcBef>
                          <a:spcPts val="0"/>
                        </a:spcBef>
                        <a:spcAft>
                          <a:spcPts val="0"/>
                        </a:spcAft>
                      </a:pPr>
                      <a:r>
                        <a:rPr lang="en-US" sz="1200">
                          <a:effectLst/>
                        </a:rPr>
                        <a:t>cost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15000"/>
                        </a:lnSpc>
                        <a:spcBef>
                          <a:spcPts val="0"/>
                        </a:spcBef>
                        <a:spcAft>
                          <a:spcPts val="0"/>
                        </a:spcAft>
                      </a:pPr>
                      <a:r>
                        <a:rPr lang="en-US" sz="1200">
                          <a:effectLst/>
                        </a:rPr>
                        <a:t>Safety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15000"/>
                        </a:lnSpc>
                        <a:spcBef>
                          <a:spcPts val="0"/>
                        </a:spcBef>
                        <a:spcAft>
                          <a:spcPts val="0"/>
                        </a:spcAft>
                      </a:pPr>
                      <a:r>
                        <a:rPr lang="en-US" sz="1200">
                          <a:effectLst/>
                        </a:rPr>
                        <a:t>Compare:</a:t>
                      </a:r>
                      <a:endParaRPr lang="en-US" sz="1100">
                        <a:effectLst/>
                      </a:endParaRPr>
                    </a:p>
                    <a:p>
                      <a:pPr marL="0" marR="0" algn="ctr" rtl="1">
                        <a:lnSpc>
                          <a:spcPct val="115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0"/>
                  </a:ext>
                </a:extLst>
              </a:tr>
              <a:tr h="1464163">
                <a:tc>
                  <a:txBody>
                    <a:bodyPr/>
                    <a:lstStyle/>
                    <a:p>
                      <a:pPr marL="0" marR="0" algn="ctr" rtl="1">
                        <a:lnSpc>
                          <a:spcPct val="115000"/>
                        </a:lnSpc>
                        <a:spcBef>
                          <a:spcPts val="0"/>
                        </a:spcBef>
                        <a:spcAft>
                          <a:spcPts val="0"/>
                        </a:spcAft>
                      </a:pPr>
                      <a:r>
                        <a:rPr lang="en-US" sz="1200">
                          <a:effectLst/>
                        </a:rPr>
                        <a:t>Low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15000"/>
                        </a:lnSpc>
                        <a:spcBef>
                          <a:spcPts val="0"/>
                        </a:spcBef>
                        <a:spcAft>
                          <a:spcPts val="0"/>
                        </a:spcAft>
                      </a:pPr>
                      <a:r>
                        <a:rPr lang="en-US" sz="1200">
                          <a:effectLst/>
                        </a:rPr>
                        <a:t>Low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15000"/>
                        </a:lnSpc>
                        <a:spcBef>
                          <a:spcPts val="0"/>
                        </a:spcBef>
                        <a:spcAft>
                          <a:spcPts val="0"/>
                        </a:spcAft>
                      </a:pPr>
                      <a:r>
                        <a:rPr lang="en-US" sz="1200">
                          <a:effectLst/>
                        </a:rPr>
                        <a:t>Low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15000"/>
                        </a:lnSpc>
                        <a:spcBef>
                          <a:spcPts val="0"/>
                        </a:spcBef>
                        <a:spcAft>
                          <a:spcPts val="0"/>
                        </a:spcAft>
                      </a:pPr>
                      <a:r>
                        <a:rPr lang="en-US" sz="1200">
                          <a:effectLst/>
                        </a:rPr>
                        <a:t>High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15000"/>
                        </a:lnSpc>
                        <a:spcBef>
                          <a:spcPts val="0"/>
                        </a:spcBef>
                        <a:spcAft>
                          <a:spcPts val="0"/>
                        </a:spcAft>
                      </a:pPr>
                      <a:r>
                        <a:rPr lang="en-US" sz="1200">
                          <a:effectLst/>
                        </a:rPr>
                        <a:t>Excellent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15000"/>
                        </a:lnSpc>
                        <a:spcBef>
                          <a:spcPts val="0"/>
                        </a:spcBef>
                        <a:spcAft>
                          <a:spcPts val="0"/>
                        </a:spcAft>
                      </a:pPr>
                      <a:r>
                        <a:rPr lang="en-US" sz="1200">
                          <a:effectLst/>
                        </a:rPr>
                        <a:t>Geothermal</a:t>
                      </a:r>
                      <a:endParaRPr lang="en-US" sz="1100">
                        <a:effectLst/>
                      </a:endParaRPr>
                    </a:p>
                    <a:p>
                      <a:pPr marL="0" marR="0" algn="ctr" rtl="1">
                        <a:lnSpc>
                          <a:spcPct val="115000"/>
                        </a:lnSpc>
                        <a:spcBef>
                          <a:spcPts val="0"/>
                        </a:spcBef>
                        <a:spcAft>
                          <a:spcPts val="0"/>
                        </a:spcAft>
                      </a:pPr>
                      <a:r>
                        <a:rPr lang="en-US" sz="1200">
                          <a:effectLst/>
                        </a:rPr>
                        <a:t>System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1"/>
                  </a:ext>
                </a:extLst>
              </a:tr>
              <a:tr h="1464163">
                <a:tc>
                  <a:txBody>
                    <a:bodyPr/>
                    <a:lstStyle/>
                    <a:p>
                      <a:pPr marL="0" marR="0" algn="ctr" rtl="1">
                        <a:lnSpc>
                          <a:spcPct val="115000"/>
                        </a:lnSpc>
                        <a:spcBef>
                          <a:spcPts val="0"/>
                        </a:spcBef>
                        <a:spcAft>
                          <a:spcPts val="0"/>
                        </a:spcAft>
                      </a:pPr>
                      <a:r>
                        <a:rPr lang="en-US" sz="1200">
                          <a:effectLst/>
                        </a:rPr>
                        <a:t>High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15000"/>
                        </a:lnSpc>
                        <a:spcBef>
                          <a:spcPts val="0"/>
                        </a:spcBef>
                        <a:spcAft>
                          <a:spcPts val="0"/>
                        </a:spcAft>
                      </a:pPr>
                      <a:r>
                        <a:rPr lang="en-US" sz="1200">
                          <a:effectLst/>
                        </a:rPr>
                        <a:t>High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15000"/>
                        </a:lnSpc>
                        <a:spcBef>
                          <a:spcPts val="0"/>
                        </a:spcBef>
                        <a:spcAft>
                          <a:spcPts val="0"/>
                        </a:spcAft>
                      </a:pPr>
                      <a:r>
                        <a:rPr lang="en-US" sz="1200">
                          <a:effectLst/>
                        </a:rPr>
                        <a:t>High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15000"/>
                        </a:lnSpc>
                        <a:spcBef>
                          <a:spcPts val="0"/>
                        </a:spcBef>
                        <a:spcAft>
                          <a:spcPts val="0"/>
                        </a:spcAft>
                      </a:pPr>
                      <a:r>
                        <a:rPr lang="en-US" sz="1200">
                          <a:effectLst/>
                        </a:rPr>
                        <a:t>Low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15000"/>
                        </a:lnSpc>
                        <a:spcBef>
                          <a:spcPts val="0"/>
                        </a:spcBef>
                        <a:spcAft>
                          <a:spcPts val="0"/>
                        </a:spcAft>
                      </a:pPr>
                      <a:r>
                        <a:rPr lang="en-US" sz="1200">
                          <a:effectLst/>
                        </a:rPr>
                        <a:t>Excellent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15000"/>
                        </a:lnSpc>
                        <a:spcBef>
                          <a:spcPts val="0"/>
                        </a:spcBef>
                        <a:spcAft>
                          <a:spcPts val="0"/>
                        </a:spcAft>
                      </a:pPr>
                      <a:r>
                        <a:rPr lang="en-US" sz="1200" dirty="0">
                          <a:effectLst/>
                        </a:rPr>
                        <a:t>HVAC system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0135618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After making the calculations</a:t>
            </a:r>
          </a:p>
        </p:txBody>
      </p:sp>
      <p:sp>
        <p:nvSpPr>
          <p:cNvPr id="3" name="Content Placeholder 2"/>
          <p:cNvSpPr>
            <a:spLocks noGrp="1"/>
          </p:cNvSpPr>
          <p:nvPr>
            <p:ph idx="1"/>
          </p:nvPr>
        </p:nvSpPr>
        <p:spPr/>
        <p:txBody>
          <a:bodyPr/>
          <a:lstStyle/>
          <a:p>
            <a:pPr marL="0" indent="0">
              <a:buNone/>
            </a:pPr>
            <a:r>
              <a:rPr lang="en-US" dirty="0" smtClean="0">
                <a:solidFill>
                  <a:schemeClr val="tx1"/>
                </a:solidFill>
              </a:rPr>
              <a:t>initial </a:t>
            </a:r>
            <a:r>
              <a:rPr lang="en-US" dirty="0">
                <a:solidFill>
                  <a:schemeClr val="tx1"/>
                </a:solidFill>
              </a:rPr>
              <a:t>cost for the </a:t>
            </a:r>
            <a:r>
              <a:rPr lang="en-US" dirty="0" smtClean="0">
                <a:solidFill>
                  <a:schemeClr val="tx1"/>
                </a:solidFill>
              </a:rPr>
              <a:t>geothermal</a:t>
            </a:r>
            <a:r>
              <a:rPr lang="ar-SA" dirty="0" smtClean="0">
                <a:solidFill>
                  <a:schemeClr val="tx1"/>
                </a:solidFill>
              </a:rPr>
              <a:t> </a:t>
            </a:r>
            <a:r>
              <a:rPr lang="en-US" dirty="0" smtClean="0">
                <a:solidFill>
                  <a:schemeClr val="tx1"/>
                </a:solidFill>
              </a:rPr>
              <a:t>system(1092500$).</a:t>
            </a:r>
          </a:p>
          <a:p>
            <a:pPr marL="0" indent="0">
              <a:buNone/>
            </a:pPr>
            <a:endParaRPr lang="en-US" dirty="0">
              <a:solidFill>
                <a:schemeClr val="tx1"/>
              </a:solidFill>
            </a:endParaRPr>
          </a:p>
          <a:p>
            <a:pPr marL="0" indent="0">
              <a:buNone/>
            </a:pPr>
            <a:r>
              <a:rPr lang="en-US" dirty="0" smtClean="0">
                <a:solidFill>
                  <a:schemeClr val="tx1"/>
                </a:solidFill>
              </a:rPr>
              <a:t>initial </a:t>
            </a:r>
            <a:r>
              <a:rPr lang="en-US" dirty="0">
                <a:solidFill>
                  <a:schemeClr val="tx1"/>
                </a:solidFill>
              </a:rPr>
              <a:t>cost for the normal system (200000</a:t>
            </a:r>
            <a:r>
              <a:rPr lang="en-US" dirty="0" smtClean="0">
                <a:solidFill>
                  <a:schemeClr val="tx1"/>
                </a:solidFill>
              </a:rPr>
              <a:t>$).</a:t>
            </a:r>
          </a:p>
          <a:p>
            <a:pPr marL="0" indent="0">
              <a:buNone/>
            </a:pPr>
            <a:endParaRPr lang="en-US" dirty="0">
              <a:solidFill>
                <a:schemeClr val="tx1"/>
              </a:solidFill>
            </a:endParaRPr>
          </a:p>
          <a:p>
            <a:pPr marL="0" indent="0">
              <a:buNone/>
            </a:pPr>
            <a:r>
              <a:rPr lang="en-US" dirty="0">
                <a:solidFill>
                  <a:schemeClr val="tx1"/>
                </a:solidFill>
              </a:rPr>
              <a:t>The running cost for normal system will be about (108300+275932) =384232</a:t>
            </a:r>
            <a:r>
              <a:rPr lang="en-US" dirty="0" smtClean="0">
                <a:solidFill>
                  <a:schemeClr val="tx1"/>
                </a:solidFill>
              </a:rPr>
              <a:t>$</a:t>
            </a:r>
            <a:r>
              <a:rPr lang="en-US" dirty="0" smtClean="0"/>
              <a:t>.</a:t>
            </a:r>
          </a:p>
          <a:p>
            <a:pPr marL="0" indent="0">
              <a:buNone/>
            </a:pPr>
            <a:endParaRPr lang="en-US" dirty="0" smtClean="0"/>
          </a:p>
          <a:p>
            <a:pPr marL="0" indent="0">
              <a:buNone/>
            </a:pPr>
            <a:r>
              <a:rPr lang="en-US" dirty="0" smtClean="0"/>
              <a:t> </a:t>
            </a:r>
            <a:r>
              <a:rPr lang="en-US" dirty="0">
                <a:solidFill>
                  <a:schemeClr val="tx1"/>
                </a:solidFill>
              </a:rPr>
              <a:t>The running cost for geothermal system is about (122636+53088) =175724 $.</a:t>
            </a:r>
          </a:p>
          <a:p>
            <a:endParaRPr lang="en-US" dirty="0">
              <a:solidFill>
                <a:schemeClr val="tx1"/>
              </a:solidFill>
            </a:endParaRPr>
          </a:p>
        </p:txBody>
      </p:sp>
    </p:spTree>
    <p:extLst>
      <p:ext uri="{BB962C8B-B14F-4D97-AF65-F5344CB8AC3E}">
        <p14:creationId xmlns:p14="http://schemas.microsoft.com/office/powerpoint/2010/main" val="25350650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1826760" y="116632"/>
            <a:ext cx="6707188" cy="447672"/>
          </a:xfrm>
        </p:spPr>
        <p:txBody>
          <a:bodyPr/>
          <a:lstStyle/>
          <a:p>
            <a:r>
              <a:rPr lang="en-US" sz="2800" dirty="0">
                <a:solidFill>
                  <a:srgbClr val="A13339"/>
                </a:solidFill>
                <a:latin typeface="Times New Roman" panose="02020603050405020304" pitchFamily="18" charset="0"/>
                <a:cs typeface="Times New Roman" panose="02020603050405020304" pitchFamily="18" charset="0"/>
              </a:rPr>
              <a:t>Sample calculations:</a:t>
            </a:r>
          </a:p>
        </p:txBody>
      </p:sp>
      <mc:AlternateContent xmlns:mc="http://schemas.openxmlformats.org/markup-compatibility/2006">
        <mc:Choice xmlns:a14="http://schemas.microsoft.com/office/drawing/2010/main" Requires="a14">
          <p:sp>
            <p:nvSpPr>
              <p:cNvPr id="195587" name="Rectangle 3"/>
              <p:cNvSpPr>
                <a:spLocks noGrp="1" noChangeArrowheads="1"/>
              </p:cNvSpPr>
              <p:nvPr>
                <p:ph type="body" idx="1"/>
              </p:nvPr>
            </p:nvSpPr>
            <p:spPr>
              <a:xfrm>
                <a:off x="1852256" y="692696"/>
                <a:ext cx="7291744" cy="6093296"/>
              </a:xfrm>
            </p:spPr>
            <p:txBody>
              <a:bodyPr/>
              <a:lstStyle/>
              <a:p>
                <a:pPr marL="0" indent="0" algn="just">
                  <a:lnSpc>
                    <a:spcPct val="90000"/>
                  </a:lnSpc>
                  <a:buNone/>
                </a:pPr>
                <a:r>
                  <a:rPr lang="en-US" altLang="ko-KR" dirty="0" smtClean="0">
                    <a:solidFill>
                      <a:srgbClr val="FF0000"/>
                    </a:solidFill>
                    <a:latin typeface="Times New Roman" panose="02020603050405020304" pitchFamily="18" charset="0"/>
                    <a:ea typeface="굴림" charset="-127"/>
                    <a:cs typeface="Times New Roman" panose="02020603050405020304" pitchFamily="18" charset="0"/>
                  </a:rPr>
                  <a:t>1.For normal </a:t>
                </a:r>
                <a:r>
                  <a:rPr lang="en-US" altLang="ko-KR" dirty="0">
                    <a:solidFill>
                      <a:srgbClr val="FF0000"/>
                    </a:solidFill>
                    <a:latin typeface="Times New Roman" panose="02020603050405020304" pitchFamily="18" charset="0"/>
                    <a:ea typeface="굴림" charset="-127"/>
                    <a:cs typeface="Times New Roman" panose="02020603050405020304" pitchFamily="18" charset="0"/>
                  </a:rPr>
                  <a:t>system:</a:t>
                </a:r>
                <a:endParaRPr lang="en-US" altLang="ko-KR" dirty="0">
                  <a:solidFill>
                    <a:srgbClr val="FF0000"/>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There are 4 Chillers </a:t>
                </a: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and two  </a:t>
                </a: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boiler have a 400000$ cost (Initial </a:t>
                </a: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cost)</a:t>
                </a:r>
              </a:p>
              <a:p>
                <a:pPr marL="0" indent="0" algn="just">
                  <a:lnSpc>
                    <a:spcPct val="90000"/>
                  </a:lnSpc>
                  <a:buNone/>
                </a:pP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By </a:t>
                </a: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using Daily average </a:t>
                </a: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method  mf= </a:t>
                </a:r>
                <a14:m>
                  <m:oMath xmlns:m="http://schemas.openxmlformats.org/officeDocument/2006/math">
                    <m:f>
                      <m:fPr>
                        <m:ctrlPr>
                          <a:rPr lang="en-US" altLang="ko-KR" sz="2800" i="1" smtClean="0">
                            <a:solidFill>
                              <a:schemeClr val="tx1"/>
                            </a:solidFill>
                            <a:latin typeface="Cambria Math" panose="02040503050406030204" pitchFamily="18" charset="0"/>
                            <a:ea typeface="굴림" charset="-127"/>
                            <a:cs typeface="Times New Roman" panose="02020603050405020304" pitchFamily="18" charset="0"/>
                          </a:rPr>
                        </m:ctrlPr>
                      </m:fPr>
                      <m:num>
                        <m:r>
                          <a:rPr lang="en-US" altLang="ko-KR" sz="2800" b="0" i="1" smtClean="0">
                            <a:solidFill>
                              <a:schemeClr val="tx1"/>
                            </a:solidFill>
                            <a:latin typeface="Cambria Math" panose="02040503050406030204" pitchFamily="18" charset="0"/>
                            <a:ea typeface="굴림" charset="-127"/>
                            <a:cs typeface="Times New Roman" panose="02020603050405020304" pitchFamily="18" charset="0"/>
                          </a:rPr>
                          <m:t>𝑄</m:t>
                        </m:r>
                        <m:r>
                          <a:rPr lang="en-US" altLang="ko-KR" sz="2800" b="0" i="1" smtClean="0">
                            <a:solidFill>
                              <a:schemeClr val="tx1"/>
                            </a:solidFill>
                            <a:latin typeface="Cambria Math" panose="02040503050406030204" pitchFamily="18" charset="0"/>
                            <a:ea typeface="굴림" charset="-127"/>
                            <a:cs typeface="Times New Roman" panose="02020603050405020304" pitchFamily="18" charset="0"/>
                          </a:rPr>
                          <m:t>∗</m:t>
                        </m:r>
                        <m:r>
                          <a:rPr lang="en-US" altLang="ko-KR" sz="2800" b="0" i="1" smtClean="0">
                            <a:solidFill>
                              <a:schemeClr val="tx1"/>
                            </a:solidFill>
                            <a:latin typeface="Cambria Math" panose="02040503050406030204" pitchFamily="18" charset="0"/>
                            <a:ea typeface="굴림" charset="-127"/>
                            <a:cs typeface="Times New Roman" panose="02020603050405020304" pitchFamily="18" charset="0"/>
                          </a:rPr>
                          <m:t>3600</m:t>
                        </m:r>
                        <m:r>
                          <a:rPr lang="en-US" altLang="ko-KR" sz="2800" b="0" i="1" smtClean="0">
                            <a:solidFill>
                              <a:schemeClr val="tx1"/>
                            </a:solidFill>
                            <a:latin typeface="Cambria Math" panose="02040503050406030204" pitchFamily="18" charset="0"/>
                            <a:ea typeface="굴림" charset="-127"/>
                            <a:cs typeface="Times New Roman" panose="02020603050405020304" pitchFamily="18" charset="0"/>
                          </a:rPr>
                          <m:t>∗</m:t>
                        </m:r>
                        <m:r>
                          <a:rPr lang="en-US" altLang="ko-KR" sz="2800" b="0" i="1" smtClean="0">
                            <a:solidFill>
                              <a:schemeClr val="tx1"/>
                            </a:solidFill>
                            <a:latin typeface="Cambria Math" panose="02040503050406030204" pitchFamily="18" charset="0"/>
                            <a:ea typeface="굴림" charset="-127"/>
                            <a:cs typeface="Times New Roman" panose="02020603050405020304" pitchFamily="18" charset="0"/>
                          </a:rPr>
                          <m:t>𝑑𝑑</m:t>
                        </m:r>
                        <m:r>
                          <a:rPr lang="en-US" altLang="ko-KR" sz="2800" b="0" i="1" smtClean="0">
                            <a:solidFill>
                              <a:schemeClr val="tx1"/>
                            </a:solidFill>
                            <a:latin typeface="Cambria Math" panose="02040503050406030204" pitchFamily="18" charset="0"/>
                            <a:ea typeface="굴림" charset="-127"/>
                            <a:cs typeface="Times New Roman" panose="02020603050405020304" pitchFamily="18" charset="0"/>
                          </a:rPr>
                          <m:t>∗</m:t>
                        </m:r>
                        <m:r>
                          <a:rPr lang="en-US" altLang="ko-KR" sz="2800" b="0" i="1" smtClean="0">
                            <a:solidFill>
                              <a:schemeClr val="tx1"/>
                            </a:solidFill>
                            <a:latin typeface="Cambria Math" panose="02040503050406030204" pitchFamily="18" charset="0"/>
                            <a:ea typeface="굴림" charset="-127"/>
                            <a:cs typeface="Times New Roman" panose="02020603050405020304" pitchFamily="18" charset="0"/>
                          </a:rPr>
                          <m:t>8</m:t>
                        </m:r>
                        <m:r>
                          <a:rPr lang="en-US" altLang="ko-KR" sz="2800" b="0" i="1" smtClean="0">
                            <a:solidFill>
                              <a:schemeClr val="tx1"/>
                            </a:solidFill>
                            <a:latin typeface="Cambria Math" panose="02040503050406030204" pitchFamily="18" charset="0"/>
                            <a:ea typeface="굴림" charset="-127"/>
                            <a:cs typeface="Times New Roman" panose="02020603050405020304" pitchFamily="18" charset="0"/>
                          </a:rPr>
                          <m:t>∗</m:t>
                        </m:r>
                        <m:r>
                          <a:rPr lang="en-US" altLang="ko-KR" sz="2800" b="0" i="1" smtClean="0">
                            <a:solidFill>
                              <a:schemeClr val="tx1"/>
                            </a:solidFill>
                            <a:latin typeface="Cambria Math" panose="02040503050406030204" pitchFamily="18" charset="0"/>
                            <a:ea typeface="굴림" charset="-127"/>
                            <a:cs typeface="Times New Roman" panose="02020603050405020304" pitchFamily="18" charset="0"/>
                          </a:rPr>
                          <m:t>𝑐𝑑</m:t>
                        </m:r>
                      </m:num>
                      <m:den>
                        <m:d>
                          <m:dPr>
                            <m:ctrlPr>
                              <a:rPr lang="en-US" altLang="ko-KR" sz="2800" b="0" i="1" smtClean="0">
                                <a:solidFill>
                                  <a:schemeClr val="tx1"/>
                                </a:solidFill>
                                <a:latin typeface="Cambria Math" panose="02040503050406030204" pitchFamily="18" charset="0"/>
                                <a:ea typeface="굴림" charset="-127"/>
                                <a:cs typeface="Times New Roman" panose="02020603050405020304" pitchFamily="18" charset="0"/>
                              </a:rPr>
                            </m:ctrlPr>
                          </m:dPr>
                          <m:e>
                            <m:r>
                              <a:rPr lang="en-US" altLang="ko-KR" sz="2800" b="0" i="1" smtClean="0">
                                <a:solidFill>
                                  <a:schemeClr val="tx1"/>
                                </a:solidFill>
                                <a:latin typeface="Cambria Math" panose="02040503050406030204" pitchFamily="18" charset="0"/>
                                <a:ea typeface="굴림" charset="-127"/>
                                <a:cs typeface="Times New Roman" panose="02020603050405020304" pitchFamily="18" charset="0"/>
                              </a:rPr>
                              <m:t>𝑇</m:t>
                            </m:r>
                            <m:r>
                              <a:rPr lang="en-US" altLang="ko-KR" sz="2800" b="0" i="1" smtClean="0">
                                <a:solidFill>
                                  <a:schemeClr val="tx1"/>
                                </a:solidFill>
                                <a:latin typeface="Cambria Math" panose="02040503050406030204" pitchFamily="18" charset="0"/>
                                <a:ea typeface="굴림" charset="-127"/>
                                <a:cs typeface="Times New Roman" panose="02020603050405020304" pitchFamily="18" charset="0"/>
                              </a:rPr>
                              <m:t>0</m:t>
                            </m:r>
                            <m:r>
                              <a:rPr lang="en-US" altLang="ko-KR" sz="2800" b="0" i="1" smtClean="0">
                                <a:solidFill>
                                  <a:schemeClr val="tx1"/>
                                </a:solidFill>
                                <a:latin typeface="Cambria Math" panose="02040503050406030204" pitchFamily="18" charset="0"/>
                                <a:ea typeface="굴림" charset="-127"/>
                                <a:cs typeface="Times New Roman" panose="02020603050405020304" pitchFamily="18" charset="0"/>
                              </a:rPr>
                              <m:t>−</m:t>
                            </m:r>
                            <m:r>
                              <a:rPr lang="en-US" altLang="ko-KR" sz="2800" b="0" i="1" smtClean="0">
                                <a:solidFill>
                                  <a:schemeClr val="tx1"/>
                                </a:solidFill>
                                <a:latin typeface="Cambria Math" panose="02040503050406030204" pitchFamily="18" charset="0"/>
                                <a:ea typeface="굴림" charset="-127"/>
                                <a:cs typeface="Times New Roman" panose="02020603050405020304" pitchFamily="18" charset="0"/>
                              </a:rPr>
                              <m:t>𝑇𝑖</m:t>
                            </m:r>
                          </m:e>
                        </m:d>
                        <m:r>
                          <a:rPr lang="en-US" altLang="ko-KR" sz="2800" b="0" i="1" smtClean="0">
                            <a:solidFill>
                              <a:schemeClr val="tx1"/>
                            </a:solidFill>
                            <a:latin typeface="Cambria Math" panose="02040503050406030204" pitchFamily="18" charset="0"/>
                            <a:ea typeface="굴림" charset="-127"/>
                            <a:cs typeface="Times New Roman" panose="02020603050405020304" pitchFamily="18" charset="0"/>
                          </a:rPr>
                          <m:t>∗</m:t>
                        </m:r>
                        <m:r>
                          <a:rPr lang="en-US" altLang="ko-KR" sz="2800" b="0" i="1" smtClean="0">
                            <a:solidFill>
                              <a:schemeClr val="tx1"/>
                            </a:solidFill>
                            <a:latin typeface="Cambria Math" panose="02040503050406030204" pitchFamily="18" charset="0"/>
                            <a:ea typeface="굴림" charset="-127"/>
                            <a:cs typeface="Times New Roman" panose="02020603050405020304" pitchFamily="18" charset="0"/>
                          </a:rPr>
                          <m:t>𝑐𝑣</m:t>
                        </m:r>
                        <m:r>
                          <a:rPr lang="en-US" altLang="ko-KR" sz="2800" b="0" i="1" smtClean="0">
                            <a:solidFill>
                              <a:schemeClr val="tx1"/>
                            </a:solidFill>
                            <a:latin typeface="Cambria Math" panose="02040503050406030204" pitchFamily="18" charset="0"/>
                            <a:ea typeface="굴림" charset="-127"/>
                            <a:cs typeface="Times New Roman" panose="02020603050405020304" pitchFamily="18" charset="0"/>
                          </a:rPr>
                          <m:t>∗</m:t>
                        </m:r>
                        <m:r>
                          <a:rPr lang="en-US" altLang="ko-KR" sz="2800" b="0" i="1" smtClean="0">
                            <a:solidFill>
                              <a:schemeClr val="tx1"/>
                            </a:solidFill>
                            <a:latin typeface="Cambria Math" panose="02040503050406030204" pitchFamily="18" charset="0"/>
                            <a:ea typeface="굴림" charset="-127"/>
                            <a:cs typeface="Times New Roman" panose="02020603050405020304" pitchFamily="18" charset="0"/>
                          </a:rPr>
                          <m:t>𝑒𝑓𝑓</m:t>
                        </m:r>
                      </m:den>
                    </m:f>
                  </m:oMath>
                </a14:m>
                <a:endPar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a:t>
                </a:r>
                <a:r>
                  <a:rPr lang="en-US" dirty="0"/>
                  <a:t> </a:t>
                </a:r>
                <a:r>
                  <a:rPr lang="en-US" dirty="0" smtClean="0">
                    <a:solidFill>
                      <a:schemeClr val="tx1"/>
                    </a:solidFill>
                  </a:rPr>
                  <a:t>M</a:t>
                </a:r>
                <a14:m>
                  <m:oMath xmlns:m="http://schemas.openxmlformats.org/officeDocument/2006/math">
                    <m:r>
                      <a:rPr lang="en-US" sz="2000" i="1" smtClean="0">
                        <a:solidFill>
                          <a:schemeClr val="tx1"/>
                        </a:solidFill>
                      </a:rPr>
                      <m:t>𝑓</m:t>
                    </m:r>
                    <m:r>
                      <a:rPr lang="en-US" sz="2000">
                        <a:solidFill>
                          <a:schemeClr val="tx1"/>
                        </a:solidFill>
                      </a:rPr>
                      <m:t>=</m:t>
                    </m:r>
                    <m:f>
                      <m:fPr>
                        <m:ctrlPr>
                          <a:rPr lang="en-US" sz="2000" i="1">
                            <a:solidFill>
                              <a:schemeClr val="tx1"/>
                            </a:solidFill>
                          </a:rPr>
                        </m:ctrlPr>
                      </m:fPr>
                      <m:num>
                        <m:r>
                          <a:rPr lang="en-US" sz="2000">
                            <a:solidFill>
                              <a:schemeClr val="tx1"/>
                            </a:solidFill>
                          </a:rPr>
                          <m:t>1490</m:t>
                        </m:r>
                        <m:r>
                          <a:rPr lang="en-US" sz="2000" i="1">
                            <a:solidFill>
                              <a:schemeClr val="tx1"/>
                            </a:solidFill>
                          </a:rPr>
                          <m:t>∗</m:t>
                        </m:r>
                        <m:r>
                          <a:rPr lang="en-US" sz="2000">
                            <a:solidFill>
                              <a:schemeClr val="tx1"/>
                            </a:solidFill>
                          </a:rPr>
                          <m:t>3600</m:t>
                        </m:r>
                        <m:r>
                          <a:rPr lang="en-US" sz="2000" i="1">
                            <a:solidFill>
                              <a:schemeClr val="tx1"/>
                            </a:solidFill>
                          </a:rPr>
                          <m:t>∗</m:t>
                        </m:r>
                        <m:r>
                          <a:rPr lang="en-US" sz="2000">
                            <a:solidFill>
                              <a:schemeClr val="tx1"/>
                            </a:solidFill>
                          </a:rPr>
                          <m:t>909</m:t>
                        </m:r>
                        <m:r>
                          <a:rPr lang="en-US" sz="2000" i="1">
                            <a:solidFill>
                              <a:schemeClr val="tx1"/>
                            </a:solidFill>
                          </a:rPr>
                          <m:t>∗</m:t>
                        </m:r>
                        <m:r>
                          <a:rPr lang="en-US" sz="2000">
                            <a:solidFill>
                              <a:schemeClr val="tx1"/>
                            </a:solidFill>
                          </a:rPr>
                          <m:t>8</m:t>
                        </m:r>
                        <m:r>
                          <a:rPr lang="en-US" sz="2000" i="1">
                            <a:solidFill>
                              <a:schemeClr val="tx1"/>
                            </a:solidFill>
                          </a:rPr>
                          <m:t>∗</m:t>
                        </m:r>
                        <m:r>
                          <a:rPr lang="en-US" sz="2000">
                            <a:solidFill>
                              <a:schemeClr val="tx1"/>
                            </a:solidFill>
                          </a:rPr>
                          <m:t>0</m:t>
                        </m:r>
                        <m:r>
                          <a:rPr lang="en-US" sz="2000">
                            <a:solidFill>
                              <a:schemeClr val="tx1"/>
                            </a:solidFill>
                          </a:rPr>
                          <m:t>.</m:t>
                        </m:r>
                        <m:r>
                          <a:rPr lang="en-US" sz="2000">
                            <a:solidFill>
                              <a:schemeClr val="tx1"/>
                            </a:solidFill>
                          </a:rPr>
                          <m:t>8</m:t>
                        </m:r>
                      </m:num>
                      <m:den>
                        <m:d>
                          <m:dPr>
                            <m:ctrlPr>
                              <a:rPr lang="en-US" sz="2000" i="1">
                                <a:solidFill>
                                  <a:schemeClr val="tx1"/>
                                </a:solidFill>
                              </a:rPr>
                            </m:ctrlPr>
                          </m:dPr>
                          <m:e>
                            <m:r>
                              <a:rPr lang="en-US" sz="2000">
                                <a:solidFill>
                                  <a:schemeClr val="tx1"/>
                                </a:solidFill>
                              </a:rPr>
                              <m:t>22</m:t>
                            </m:r>
                            <m:r>
                              <a:rPr lang="en-US" sz="2000" i="1">
                                <a:solidFill>
                                  <a:schemeClr val="tx1"/>
                                </a:solidFill>
                              </a:rPr>
                              <m:t>−</m:t>
                            </m:r>
                            <m:r>
                              <a:rPr lang="en-US" sz="2000">
                                <a:solidFill>
                                  <a:schemeClr val="tx1"/>
                                </a:solidFill>
                              </a:rPr>
                              <m:t>5</m:t>
                            </m:r>
                            <m:r>
                              <a:rPr lang="en-US" sz="2000">
                                <a:solidFill>
                                  <a:schemeClr val="tx1"/>
                                </a:solidFill>
                              </a:rPr>
                              <m:t>.</m:t>
                            </m:r>
                            <m:r>
                              <a:rPr lang="en-US" sz="2000">
                                <a:solidFill>
                                  <a:schemeClr val="tx1"/>
                                </a:solidFill>
                              </a:rPr>
                              <m:t>7</m:t>
                            </m:r>
                          </m:e>
                        </m:d>
                        <m:r>
                          <a:rPr lang="en-US" sz="2000" i="1">
                            <a:solidFill>
                              <a:schemeClr val="tx1"/>
                            </a:solidFill>
                          </a:rPr>
                          <m:t>∗</m:t>
                        </m:r>
                        <m:r>
                          <a:rPr lang="en-US" sz="2000">
                            <a:solidFill>
                              <a:schemeClr val="tx1"/>
                            </a:solidFill>
                          </a:rPr>
                          <m:t>3900</m:t>
                        </m:r>
                        <m:r>
                          <a:rPr lang="en-US" sz="2000" i="1">
                            <a:solidFill>
                              <a:schemeClr val="tx1"/>
                            </a:solidFill>
                          </a:rPr>
                          <m:t>∗</m:t>
                        </m:r>
                        <m:r>
                          <a:rPr lang="en-US" sz="2000">
                            <a:solidFill>
                              <a:schemeClr val="tx1"/>
                            </a:solidFill>
                          </a:rPr>
                          <m:t>0</m:t>
                        </m:r>
                        <m:r>
                          <a:rPr lang="en-US" sz="2000">
                            <a:solidFill>
                              <a:schemeClr val="tx1"/>
                            </a:solidFill>
                          </a:rPr>
                          <m:t>.</m:t>
                        </m:r>
                        <m:r>
                          <a:rPr lang="en-US" sz="2000">
                            <a:solidFill>
                              <a:schemeClr val="tx1"/>
                            </a:solidFill>
                          </a:rPr>
                          <m:t>8</m:t>
                        </m:r>
                      </m:den>
                    </m:f>
                    <m:r>
                      <a:rPr lang="en-US" sz="2000" i="1">
                        <a:solidFill>
                          <a:schemeClr val="tx1"/>
                        </a:solidFill>
                      </a:rPr>
                      <m:t>=</m:t>
                    </m:r>
                    <m:r>
                      <a:rPr lang="en-US" sz="2000" i="1">
                        <a:solidFill>
                          <a:schemeClr val="tx1"/>
                        </a:solidFill>
                      </a:rPr>
                      <m:t>61360</m:t>
                    </m:r>
                    <m:r>
                      <a:rPr lang="en-US" sz="2000" i="1">
                        <a:solidFill>
                          <a:schemeClr val="tx1"/>
                        </a:solidFill>
                      </a:rPr>
                      <m:t> </m:t>
                    </m:r>
                    <m:r>
                      <a:rPr lang="en-US" sz="2000" i="1">
                        <a:solidFill>
                          <a:schemeClr val="tx1"/>
                        </a:solidFill>
                      </a:rPr>
                      <m:t>𝑘𝑔</m:t>
                    </m:r>
                    <m:r>
                      <a:rPr lang="en-US" sz="2000" i="1">
                        <a:solidFill>
                          <a:schemeClr val="tx1"/>
                        </a:solidFill>
                      </a:rPr>
                      <m:t> </m:t>
                    </m:r>
                    <m:r>
                      <a:rPr lang="en-US" sz="2000" i="1">
                        <a:solidFill>
                          <a:schemeClr val="tx1"/>
                        </a:solidFill>
                      </a:rPr>
                      <m:t>𝑜𝑓</m:t>
                    </m:r>
                    <m:r>
                      <a:rPr lang="en-US" sz="2000" i="1">
                        <a:solidFill>
                          <a:schemeClr val="tx1"/>
                        </a:solidFill>
                      </a:rPr>
                      <m:t> </m:t>
                    </m:r>
                    <m:r>
                      <m:rPr>
                        <m:sty m:val="p"/>
                      </m:rPr>
                      <a:rPr lang="en-US" sz="2000">
                        <a:solidFill>
                          <a:schemeClr val="tx1"/>
                        </a:solidFill>
                      </a:rPr>
                      <m:t>Diesel</m:t>
                    </m:r>
                    <m:r>
                      <a:rPr lang="en-US" sz="2000">
                        <a:solidFill>
                          <a:schemeClr val="tx1"/>
                        </a:solidFill>
                      </a:rPr>
                      <m:t> </m:t>
                    </m:r>
                  </m:oMath>
                </a14:m>
                <a:endPar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   </a:t>
                </a:r>
                <a:r>
                  <a:rPr lang="en-US" altLang="ko-KR" sz="1800" dirty="0" err="1" smtClean="0">
                    <a:solidFill>
                      <a:schemeClr val="tx1"/>
                    </a:solidFill>
                    <a:latin typeface="Times New Roman" panose="02020603050405020304" pitchFamily="18" charset="0"/>
                    <a:ea typeface="굴림" charset="-127"/>
                    <a:cs typeface="Times New Roman" panose="02020603050405020304" pitchFamily="18" charset="0"/>
                  </a:rPr>
                  <a:t>Vf</a:t>
                </a: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 = </a:t>
                </a:r>
                <a14:m>
                  <m:oMath xmlns:m="http://schemas.openxmlformats.org/officeDocument/2006/math">
                    <m:f>
                      <m:fPr>
                        <m:ctrlPr>
                          <a:rPr lang="en-US" altLang="ko-KR" i="1" smtClean="0">
                            <a:solidFill>
                              <a:schemeClr val="tx1"/>
                            </a:solidFill>
                            <a:latin typeface="Cambria Math" panose="02040503050406030204" pitchFamily="18" charset="0"/>
                            <a:ea typeface="굴림" charset="-127"/>
                            <a:cs typeface="Times New Roman" panose="02020603050405020304" pitchFamily="18" charset="0"/>
                          </a:rPr>
                        </m:ctrlPr>
                      </m:fPr>
                      <m:num>
                        <m:r>
                          <a:rPr lang="en-US" altLang="ko-KR" b="0" i="1" smtClean="0">
                            <a:solidFill>
                              <a:schemeClr val="tx1"/>
                            </a:solidFill>
                            <a:latin typeface="Cambria Math" panose="02040503050406030204" pitchFamily="18" charset="0"/>
                            <a:ea typeface="굴림" charset="-127"/>
                            <a:cs typeface="Times New Roman" panose="02020603050405020304" pitchFamily="18" charset="0"/>
                          </a:rPr>
                          <m:t>𝑀𝑓</m:t>
                        </m:r>
                      </m:num>
                      <m:den>
                        <m:r>
                          <a:rPr lang="en-US" altLang="ko-KR" b="0" i="1" smtClean="0">
                            <a:solidFill>
                              <a:schemeClr val="tx1"/>
                            </a:solidFill>
                            <a:latin typeface="Cambria Math" panose="02040503050406030204" pitchFamily="18" charset="0"/>
                            <a:ea typeface="굴림" charset="-127"/>
                            <a:cs typeface="Times New Roman" panose="02020603050405020304" pitchFamily="18" charset="0"/>
                          </a:rPr>
                          <m:t>𝑑</m:t>
                        </m:r>
                        <m:r>
                          <a:rPr lang="ko-KR" altLang="en-US" i="1">
                            <a:solidFill>
                              <a:schemeClr val="tx1"/>
                            </a:solidFill>
                            <a:latin typeface="Cambria Math" panose="02040503050406030204" pitchFamily="18" charset="0"/>
                            <a:ea typeface="굴림" charset="-127"/>
                            <a:cs typeface="Times New Roman" panose="02020603050405020304" pitchFamily="18" charset="0"/>
                          </a:rPr>
                          <m:t>𝑒𝑛𝑠𝑖𝑡𝑦</m:t>
                        </m:r>
                        <m:r>
                          <a:rPr lang="ko-KR" altLang="en-US" i="1">
                            <a:solidFill>
                              <a:schemeClr val="tx1"/>
                            </a:solidFill>
                            <a:latin typeface="Cambria Math" panose="02040503050406030204" pitchFamily="18" charset="0"/>
                            <a:ea typeface="굴림" charset="-127"/>
                            <a:cs typeface="Times New Roman" panose="02020603050405020304" pitchFamily="18" charset="0"/>
                          </a:rPr>
                          <m:t> </m:t>
                        </m:r>
                        <m:r>
                          <a:rPr lang="ko-KR" altLang="en-US" i="1">
                            <a:solidFill>
                              <a:schemeClr val="tx1"/>
                            </a:solidFill>
                            <a:latin typeface="Cambria Math" panose="02040503050406030204" pitchFamily="18" charset="0"/>
                            <a:ea typeface="굴림" charset="-127"/>
                            <a:cs typeface="Times New Roman" panose="02020603050405020304" pitchFamily="18" charset="0"/>
                          </a:rPr>
                          <m:t>𝑜𝑓</m:t>
                        </m:r>
                        <m:r>
                          <a:rPr lang="ko-KR" altLang="en-US" i="1">
                            <a:solidFill>
                              <a:schemeClr val="tx1"/>
                            </a:solidFill>
                            <a:latin typeface="Cambria Math" panose="02040503050406030204" pitchFamily="18" charset="0"/>
                            <a:ea typeface="굴림" charset="-127"/>
                            <a:cs typeface="Times New Roman" panose="02020603050405020304" pitchFamily="18" charset="0"/>
                          </a:rPr>
                          <m:t> </m:t>
                        </m:r>
                        <m:r>
                          <a:rPr lang="ko-KR" altLang="en-US" i="1">
                            <a:solidFill>
                              <a:schemeClr val="tx1"/>
                            </a:solidFill>
                            <a:latin typeface="Cambria Math" panose="02040503050406030204" pitchFamily="18" charset="0"/>
                            <a:ea typeface="굴림" charset="-127"/>
                            <a:cs typeface="Times New Roman" panose="02020603050405020304" pitchFamily="18" charset="0"/>
                          </a:rPr>
                          <m:t>𝑓𝑢𝑒𝑙</m:t>
                        </m:r>
                      </m:den>
                    </m:f>
                    <m:r>
                      <a:rPr lang="en-US" altLang="ko-KR" b="0" i="0" smtClean="0">
                        <a:solidFill>
                          <a:schemeClr val="tx1"/>
                        </a:solidFill>
                        <a:latin typeface="Cambria Math" panose="02040503050406030204" pitchFamily="18" charset="0"/>
                        <a:ea typeface="굴림" charset="-127"/>
                        <a:cs typeface="Times New Roman" panose="02020603050405020304" pitchFamily="18" charset="0"/>
                      </a:rPr>
                      <m:t>  </m:t>
                    </m:r>
                    <m:r>
                      <a:rPr lang="en-US" sz="1800" i="1" smtClean="0">
                        <a:solidFill>
                          <a:schemeClr val="tx1"/>
                        </a:solidFill>
                        <a:latin typeface="Cambria Math" panose="02040503050406030204" pitchFamily="18" charset="0"/>
                        <a:ea typeface="Times New Roman" panose="02020603050405020304" pitchFamily="18" charset="0"/>
                        <a:cs typeface="Cambria Math" panose="02040503050406030204" pitchFamily="18" charset="0"/>
                      </a:rPr>
                      <m:t>𝑉𝑓</m:t>
                    </m:r>
                    <m:r>
                      <a:rPr lang="en-US" sz="1800">
                        <a:solidFill>
                          <a:schemeClr val="tx1"/>
                        </a:solidFill>
                        <a:effectLst/>
                        <a:latin typeface="Cambria Math" panose="02040503050406030204" pitchFamily="18" charset="0"/>
                        <a:ea typeface="Times New Roman" panose="02020603050405020304" pitchFamily="18" charset="0"/>
                        <a:cs typeface="Cambria Math" panose="02040503050406030204" pitchFamily="18" charset="0"/>
                      </a:rPr>
                      <m:t>=</m:t>
                    </m:r>
                    <m:f>
                      <m:fPr>
                        <m:ctrlPr>
                          <a:rPr lang="en-US" sz="18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a:solidFill>
                              <a:schemeClr val="tx1"/>
                            </a:solidFill>
                            <a:effectLst/>
                            <a:latin typeface="Cambria Math" panose="02040503050406030204" pitchFamily="18" charset="0"/>
                            <a:ea typeface="Times New Roman" panose="02020603050405020304" pitchFamily="18" charset="0"/>
                            <a:cs typeface="Cambria Math" panose="02040503050406030204" pitchFamily="18" charset="0"/>
                          </a:rPr>
                          <m:t>61360</m:t>
                        </m:r>
                      </m:num>
                      <m:den>
                        <m:r>
                          <a:rPr lang="en-US" sz="1800">
                            <a:solidFill>
                              <a:schemeClr val="tx1"/>
                            </a:solidFill>
                            <a:effectLst/>
                            <a:latin typeface="Cambria Math" panose="02040503050406030204" pitchFamily="18" charset="0"/>
                            <a:ea typeface="Times New Roman" panose="02020603050405020304" pitchFamily="18" charset="0"/>
                            <a:cs typeface="Cambria Math" panose="02040503050406030204" pitchFamily="18" charset="0"/>
                          </a:rPr>
                          <m:t>850</m:t>
                        </m:r>
                      </m:den>
                    </m:f>
                    <m:r>
                      <a:rPr lang="en-US" sz="18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72</m:t>
                    </m:r>
                    <m:r>
                      <a:rPr lang="en-US" sz="18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2</m:t>
                    </m:r>
                    <m:sSup>
                      <m:sSupPr>
                        <m:ctrlPr>
                          <a:rPr lang="en-US" sz="18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8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𝑚</m:t>
                        </m:r>
                      </m:e>
                      <m:sup>
                        <m:r>
                          <a:rPr lang="en-US" sz="18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3</m:t>
                        </m:r>
                      </m:sup>
                    </m:sSup>
                    <m:r>
                      <a:rPr lang="en-US" sz="18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72200</m:t>
                    </m:r>
                  </m:oMath>
                </a14:m>
                <a:endPar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 Where </a:t>
                </a: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the cost liter of fuel equal to 1.5 $. So,</a:t>
                </a:r>
              </a:p>
              <a:p>
                <a:pPr marL="0" indent="0" algn="just">
                  <a:lnSpc>
                    <a:spcPct val="90000"/>
                  </a:lnSpc>
                  <a:buNone/>
                </a:pP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  Cost</a:t>
                </a: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 72200 ∗ 1.5=108300</a:t>
                </a: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a:t>
                </a:r>
              </a:p>
              <a:p>
                <a:pPr marL="0" indent="0" algn="just">
                  <a:lnSpc>
                    <a:spcPct val="90000"/>
                  </a:lnSpc>
                  <a:buNone/>
                </a:pP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The running cost for cooling operation estimated as following:</a:t>
                </a:r>
              </a:p>
              <a:p>
                <a:pPr marL="0" indent="0" algn="just">
                  <a:lnSpc>
                    <a:spcPct val="90000"/>
                  </a:lnSpc>
                  <a:buNone/>
                </a:pP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Four </a:t>
                </a: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chillers at (Center mall in Jenin ):operated 8 hours as full load with power of 335 kw. So,</a:t>
                </a:r>
              </a:p>
              <a:p>
                <a:pPr marL="0" indent="0" algn="just">
                  <a:lnSpc>
                    <a:spcPct val="90000"/>
                  </a:lnSpc>
                  <a:buNone/>
                </a:pP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Electricity needed for four chillers at 6 months= 4∗335∗8∗30∗6=1929600kw. With 0.143$ for every kw.</a:t>
                </a:r>
              </a:p>
              <a:p>
                <a:pPr marL="0" indent="0" algn="just">
                  <a:lnSpc>
                    <a:spcPct val="90000"/>
                  </a:lnSpc>
                  <a:buNone/>
                </a:pP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Cost</a:t>
                </a: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 1929600∗ .143=275932$</a:t>
                </a:r>
              </a:p>
              <a:p>
                <a:pPr marL="0" indent="0" algn="just">
                  <a:lnSpc>
                    <a:spcPct val="90000"/>
                  </a:lnSpc>
                  <a:buNone/>
                </a:pPr>
                <a:endParaRPr lang="en-US" altLang="ko-KR" sz="1800" dirty="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  </a:t>
                </a:r>
                <a:endPar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endParaRPr>
              </a:p>
            </p:txBody>
          </p:sp>
        </mc:Choice>
        <mc:Fallback>
          <p:sp>
            <p:nvSpPr>
              <p:cNvPr id="195587" name="Rectangle 3"/>
              <p:cNvSpPr>
                <a:spLocks noGrp="1" noRot="1" noChangeAspect="1" noMove="1" noResize="1" noEditPoints="1" noAdjustHandles="1" noChangeArrowheads="1" noChangeShapeType="1" noTextEdit="1"/>
              </p:cNvSpPr>
              <p:nvPr>
                <p:ph type="body" idx="1"/>
              </p:nvPr>
            </p:nvSpPr>
            <p:spPr>
              <a:xfrm>
                <a:off x="1852256" y="692696"/>
                <a:ext cx="7291744" cy="6093296"/>
              </a:xfrm>
              <a:blipFill>
                <a:blip r:embed="rId2"/>
                <a:stretch>
                  <a:fillRect l="-1338" t="-1401" r="-669"/>
                </a:stretch>
              </a:blipFill>
            </p:spPr>
            <p:txBody>
              <a:bodyPr/>
              <a:lstStyle/>
              <a:p>
                <a:r>
                  <a:rPr lang="en-US">
                    <a:noFill/>
                  </a:rPr>
                  <a:t> </a:t>
                </a:r>
              </a:p>
            </p:txBody>
          </p:sp>
        </mc:Fallback>
      </mc:AlternateContent>
    </p:spTree>
    <p:extLst>
      <p:ext uri="{BB962C8B-B14F-4D97-AF65-F5344CB8AC3E}">
        <p14:creationId xmlns:p14="http://schemas.microsoft.com/office/powerpoint/2010/main" val="14252740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sz="2400" dirty="0" smtClean="0">
                <a:solidFill>
                  <a:srgbClr val="FF0000"/>
                </a:solidFill>
                <a:latin typeface="Times New Roman" panose="02020603050405020304" pitchFamily="18" charset="0"/>
                <a:ea typeface="굴림" charset="-127"/>
                <a:cs typeface="Times New Roman" panose="02020603050405020304" pitchFamily="18" charset="0"/>
              </a:rPr>
              <a:t>2.For geothermal </a:t>
            </a:r>
            <a:r>
              <a:rPr lang="en-US" altLang="ko-KR" sz="2400" dirty="0">
                <a:solidFill>
                  <a:srgbClr val="FF0000"/>
                </a:solidFill>
                <a:latin typeface="Times New Roman" panose="02020603050405020304" pitchFamily="18" charset="0"/>
                <a:ea typeface="굴림" charset="-127"/>
                <a:cs typeface="Times New Roman" panose="02020603050405020304" pitchFamily="18" charset="0"/>
              </a:rPr>
              <a:t>system  </a:t>
            </a:r>
            <a:endParaRPr lang="en-US" dirty="0"/>
          </a:p>
        </p:txBody>
      </p:sp>
      <p:sp>
        <p:nvSpPr>
          <p:cNvPr id="5" name="Content Placeholder 4"/>
          <p:cNvSpPr>
            <a:spLocks noGrp="1"/>
          </p:cNvSpPr>
          <p:nvPr>
            <p:ph idx="1"/>
          </p:nvPr>
        </p:nvSpPr>
        <p:spPr/>
        <p:txBody>
          <a:bodyPr/>
          <a:lstStyle/>
          <a:p>
            <a:pPr marL="0" indent="0">
              <a:buNone/>
            </a:pPr>
            <a:r>
              <a:rPr lang="en-US" sz="2000" dirty="0">
                <a:solidFill>
                  <a:schemeClr val="tx1"/>
                </a:solidFill>
              </a:rPr>
              <a:t>The initial cost of the geothermal system is high, due to the holes drilling and pipe system. For vertical system, the initial cost can be estimated as below:</a:t>
            </a:r>
          </a:p>
          <a:p>
            <a:pPr marL="0" indent="0">
              <a:buNone/>
            </a:pPr>
            <a:endParaRPr lang="en-US" sz="2000" dirty="0">
              <a:solidFill>
                <a:schemeClr val="tx1"/>
              </a:solidFill>
            </a:endParaRPr>
          </a:p>
          <a:p>
            <a:pPr marL="0" indent="0">
              <a:buNone/>
            </a:pPr>
            <a:r>
              <a:rPr lang="en-US" sz="2000" dirty="0" smtClean="0">
                <a:solidFill>
                  <a:schemeClr val="tx1"/>
                </a:solidFill>
              </a:rPr>
              <a:t>The </a:t>
            </a:r>
            <a:r>
              <a:rPr lang="en-US" sz="2000" dirty="0">
                <a:solidFill>
                  <a:schemeClr val="tx1"/>
                </a:solidFill>
              </a:rPr>
              <a:t>cost of finishing one borehole (drilling and </a:t>
            </a:r>
            <a:r>
              <a:rPr lang="en-US" sz="2000" dirty="0" smtClean="0">
                <a:solidFill>
                  <a:schemeClr val="tx1"/>
                </a:solidFill>
              </a:rPr>
              <a:t>labor cost</a:t>
            </a:r>
            <a:r>
              <a:rPr lang="en-US" sz="2000" dirty="0">
                <a:solidFill>
                  <a:schemeClr val="tx1"/>
                </a:solidFill>
              </a:rPr>
              <a:t>, and the pipe installation) will be about 1500$. </a:t>
            </a:r>
            <a:endParaRPr lang="en-US" sz="2000" dirty="0" smtClean="0">
              <a:solidFill>
                <a:schemeClr val="tx1"/>
              </a:solidFill>
            </a:endParaRPr>
          </a:p>
          <a:p>
            <a:pPr marL="0" indent="0">
              <a:buNone/>
            </a:pPr>
            <a:r>
              <a:rPr lang="en-US" sz="2000" dirty="0" smtClean="0">
                <a:solidFill>
                  <a:schemeClr val="tx1"/>
                </a:solidFill>
              </a:rPr>
              <a:t>The </a:t>
            </a:r>
            <a:r>
              <a:rPr lang="en-US" sz="2000" dirty="0">
                <a:solidFill>
                  <a:schemeClr val="tx1"/>
                </a:solidFill>
              </a:rPr>
              <a:t>number of boreholes is </a:t>
            </a:r>
            <a:r>
              <a:rPr lang="en-US" sz="2000" dirty="0" smtClean="0">
                <a:solidFill>
                  <a:schemeClr val="tx1"/>
                </a:solidFill>
              </a:rPr>
              <a:t>(</a:t>
            </a:r>
            <a:r>
              <a:rPr lang="en-US" sz="2000" dirty="0">
                <a:solidFill>
                  <a:schemeClr val="tx1"/>
                </a:solidFill>
              </a:rPr>
              <a:t>675 holes).</a:t>
            </a:r>
          </a:p>
          <a:p>
            <a:pPr marL="0" indent="0">
              <a:buNone/>
            </a:pPr>
            <a:endParaRPr lang="en-US" sz="2000" dirty="0" smtClean="0">
              <a:solidFill>
                <a:schemeClr val="tx1"/>
              </a:solidFill>
            </a:endParaRPr>
          </a:p>
          <a:p>
            <a:pPr marL="0" indent="0">
              <a:buNone/>
            </a:pPr>
            <a:r>
              <a:rPr lang="en-US" sz="2000" dirty="0" smtClean="0">
                <a:solidFill>
                  <a:schemeClr val="tx1"/>
                </a:solidFill>
              </a:rPr>
              <a:t>The </a:t>
            </a:r>
            <a:r>
              <a:rPr lang="en-US" sz="2000" dirty="0">
                <a:solidFill>
                  <a:schemeClr val="tx1"/>
                </a:solidFill>
              </a:rPr>
              <a:t>price of the water to water heat pump for (Center mall in Jenin) is about 80000$. </a:t>
            </a:r>
            <a:endParaRPr lang="en-US" sz="2000" dirty="0" smtClean="0">
              <a:solidFill>
                <a:schemeClr val="tx1"/>
              </a:solidFill>
            </a:endParaRPr>
          </a:p>
          <a:p>
            <a:pPr marL="0" indent="0">
              <a:buNone/>
            </a:pPr>
            <a:r>
              <a:rPr lang="en-US" sz="2000" dirty="0" smtClean="0">
                <a:solidFill>
                  <a:schemeClr val="tx1"/>
                </a:solidFill>
              </a:rPr>
              <a:t>So</a:t>
            </a:r>
            <a:r>
              <a:rPr lang="en-US" sz="2000" dirty="0">
                <a:solidFill>
                  <a:schemeClr val="tx1"/>
                </a:solidFill>
              </a:rPr>
              <a:t>, the initial cost will be about </a:t>
            </a:r>
            <a:endParaRPr lang="en-US" sz="2000" dirty="0" smtClean="0">
              <a:solidFill>
                <a:schemeClr val="tx1"/>
              </a:solidFill>
            </a:endParaRPr>
          </a:p>
          <a:p>
            <a:pPr marL="0" indent="0">
              <a:buNone/>
            </a:pPr>
            <a:r>
              <a:rPr lang="en-US" sz="2000" dirty="0" smtClean="0">
                <a:solidFill>
                  <a:schemeClr val="tx1"/>
                </a:solidFill>
              </a:rPr>
              <a:t>(</a:t>
            </a:r>
            <a:r>
              <a:rPr lang="en-US" sz="2000" dirty="0">
                <a:solidFill>
                  <a:schemeClr val="tx1"/>
                </a:solidFill>
              </a:rPr>
              <a:t>80000) + (1500∗675) = 1092500$.</a:t>
            </a:r>
          </a:p>
          <a:p>
            <a:endParaRPr lang="en-US" dirty="0">
              <a:solidFill>
                <a:schemeClr val="tx1"/>
              </a:solidFill>
            </a:endParaRPr>
          </a:p>
        </p:txBody>
      </p:sp>
    </p:spTree>
    <p:extLst>
      <p:ext uri="{BB962C8B-B14F-4D97-AF65-F5344CB8AC3E}">
        <p14:creationId xmlns:p14="http://schemas.microsoft.com/office/powerpoint/2010/main" val="7780825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sz="2000" dirty="0">
                <a:solidFill>
                  <a:schemeClr val="tx1"/>
                </a:solidFill>
              </a:rPr>
              <a:t>The running cost of the geothermal system is almost 46% of the running cost for the normal system</a:t>
            </a:r>
            <a:r>
              <a:rPr lang="en-US" sz="2000" dirty="0" smtClean="0">
                <a:solidFill>
                  <a:schemeClr val="tx1"/>
                </a:solidFill>
              </a:rPr>
              <a:t>.</a:t>
            </a:r>
          </a:p>
          <a:p>
            <a:pPr marL="0" indent="0">
              <a:buNone/>
            </a:pPr>
            <a:endParaRPr lang="en-US" sz="2000" dirty="0">
              <a:solidFill>
                <a:schemeClr val="tx1"/>
              </a:solidFill>
            </a:endParaRPr>
          </a:p>
          <a:p>
            <a:pPr marL="0" indent="0">
              <a:buNone/>
            </a:pPr>
            <a:r>
              <a:rPr lang="en-US" sz="2000" dirty="0">
                <a:solidFill>
                  <a:schemeClr val="tx1"/>
                </a:solidFill>
              </a:rPr>
              <a:t>The main disadvantages of the geothermal system are the high initial cost. On the other hand, geothermal system is considered as environmentally friendly. In this project, the difference between the two systems is shown above. As the building load increases, the difference is there so it is more economical for large loads than small loads.</a:t>
            </a:r>
          </a:p>
          <a:p>
            <a:endParaRPr lang="en-US" dirty="0"/>
          </a:p>
        </p:txBody>
      </p:sp>
    </p:spTree>
    <p:extLst>
      <p:ext uri="{BB962C8B-B14F-4D97-AF65-F5344CB8AC3E}">
        <p14:creationId xmlns:p14="http://schemas.microsoft.com/office/powerpoint/2010/main" val="9009578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dirty="0">
                <a:solidFill>
                  <a:srgbClr val="00B050"/>
                </a:solidFill>
                <a:latin typeface="Times New Roman" panose="02020603050405020304" pitchFamily="18" charset="0"/>
                <a:cs typeface="Times New Roman" panose="02020603050405020304" pitchFamily="18" charset="0"/>
              </a:rPr>
              <a:t>Chapter </a:t>
            </a:r>
            <a:r>
              <a:rPr lang="en-PH" dirty="0" smtClean="0">
                <a:solidFill>
                  <a:srgbClr val="00B050"/>
                </a:solidFill>
                <a:latin typeface="Times New Roman" panose="02020603050405020304" pitchFamily="18" charset="0"/>
                <a:cs typeface="Times New Roman" panose="02020603050405020304" pitchFamily="18" charset="0"/>
              </a:rPr>
              <a:t>seven: DISCUSSION</a:t>
            </a:r>
            <a:endParaRPr lang="en-US" dirty="0"/>
          </a:p>
        </p:txBody>
      </p:sp>
      <p:sp>
        <p:nvSpPr>
          <p:cNvPr id="3" name="Content Placeholder 2"/>
          <p:cNvSpPr>
            <a:spLocks noGrp="1"/>
          </p:cNvSpPr>
          <p:nvPr>
            <p:ph idx="1"/>
          </p:nvPr>
        </p:nvSpPr>
        <p:spPr/>
        <p:txBody>
          <a:bodyPr/>
          <a:lstStyle/>
          <a:p>
            <a:pPr marL="0" indent="0">
              <a:buNone/>
            </a:pPr>
            <a:r>
              <a:rPr lang="en-US" sz="1800" dirty="0">
                <a:solidFill>
                  <a:schemeClr val="tx1"/>
                </a:solidFill>
              </a:rPr>
              <a:t>the most important of these advantages represented by low running costs comparing with conventional HVAC systems, environmentally friendly, 24 hour production.</a:t>
            </a:r>
          </a:p>
          <a:p>
            <a:pPr marL="0" indent="0">
              <a:buNone/>
            </a:pPr>
            <a:r>
              <a:rPr lang="en-US" sz="1800" dirty="0">
                <a:solidFill>
                  <a:schemeClr val="tx1"/>
                </a:solidFill>
              </a:rPr>
              <a:t>We chose vertical loops instead of horizontal loop because of the needed area of the system whereas, vertical loops need area less than horizontal loops. The initial cost of geothermal system is very high represented by the high cost of drilling holes which everyone costs 1500$.</a:t>
            </a:r>
          </a:p>
          <a:p>
            <a:pPr marL="0" indent="0">
              <a:buNone/>
            </a:pPr>
            <a:r>
              <a:rPr lang="en-US" sz="1800" dirty="0">
                <a:solidFill>
                  <a:schemeClr val="tx1"/>
                </a:solidFill>
              </a:rPr>
              <a:t>Vertical loops are generally more expensive to install, but require less piping than horizontal loops because the earth's temperature is more stable farther below the surface. Typical piping requirements range from 400-600 feet of borehole per system ton of heating cooling, depending-as always – on the soil properties and ground temperature conditions. This requirement normally results in 1-2 boreholes per ton of device load, again dictating the exact requirement by the thermal properties of the soil</a:t>
            </a:r>
          </a:p>
          <a:p>
            <a:endParaRPr lang="en-US" dirty="0"/>
          </a:p>
        </p:txBody>
      </p:sp>
    </p:spTree>
    <p:extLst>
      <p:ext uri="{BB962C8B-B14F-4D97-AF65-F5344CB8AC3E}">
        <p14:creationId xmlns:p14="http://schemas.microsoft.com/office/powerpoint/2010/main" val="14769779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35696" y="692696"/>
            <a:ext cx="6778625" cy="5544616"/>
          </a:xfrm>
        </p:spPr>
        <p:txBody>
          <a:bodyPr/>
          <a:lstStyle/>
          <a:p>
            <a:r>
              <a:rPr lang="en-US" sz="2000" dirty="0">
                <a:solidFill>
                  <a:schemeClr val="tx1"/>
                </a:solidFill>
              </a:rPr>
              <a:t>Geothermal energy in Palestine are Untapped because of the high initial cost, large needed area, weather temperature, little researches, and experience in geothermal energy. So, we need deep researches about this subject to Exploit heat energy.</a:t>
            </a:r>
          </a:p>
          <a:p>
            <a:pPr marL="0" indent="0">
              <a:buNone/>
            </a:pPr>
            <a:endParaRPr lang="en-US" sz="2000" dirty="0" smtClean="0">
              <a:solidFill>
                <a:schemeClr val="tx1"/>
              </a:solidFill>
            </a:endParaRPr>
          </a:p>
          <a:p>
            <a:pPr marL="0" indent="0">
              <a:buNone/>
            </a:pPr>
            <a:r>
              <a:rPr lang="en-US" sz="2000" dirty="0" smtClean="0">
                <a:solidFill>
                  <a:schemeClr val="tx1"/>
                </a:solidFill>
              </a:rPr>
              <a:t>Many </a:t>
            </a:r>
            <a:r>
              <a:rPr lang="en-US" sz="2000" dirty="0">
                <a:solidFill>
                  <a:schemeClr val="tx1"/>
                </a:solidFill>
              </a:rPr>
              <a:t>factors must be considered when using geothermal energy</a:t>
            </a:r>
            <a:r>
              <a:rPr lang="en-US" sz="2000" dirty="0" smtClean="0">
                <a:solidFill>
                  <a:schemeClr val="tx1"/>
                </a:solidFill>
              </a:rPr>
              <a:t>:</a:t>
            </a:r>
            <a:endParaRPr lang="en-US" sz="2000" dirty="0">
              <a:solidFill>
                <a:schemeClr val="tx1"/>
              </a:solidFill>
            </a:endParaRPr>
          </a:p>
          <a:p>
            <a:pPr marL="457200" indent="-457200">
              <a:buFont typeface="+mj-lt"/>
              <a:buAutoNum type="arabicPeriod"/>
            </a:pPr>
            <a:r>
              <a:rPr lang="en-US" sz="2000" dirty="0" smtClean="0">
                <a:solidFill>
                  <a:schemeClr val="tx1"/>
                </a:solidFill>
              </a:rPr>
              <a:t>Geothermal </a:t>
            </a:r>
            <a:r>
              <a:rPr lang="en-US" sz="2000" dirty="0">
                <a:solidFill>
                  <a:schemeClr val="tx1"/>
                </a:solidFill>
              </a:rPr>
              <a:t>systems need available area for drilling holes.</a:t>
            </a:r>
          </a:p>
          <a:p>
            <a:pPr marL="457200" indent="-457200">
              <a:buFont typeface="+mj-lt"/>
              <a:buAutoNum type="arabicPeriod"/>
            </a:pPr>
            <a:r>
              <a:rPr lang="en-US" sz="2000" dirty="0" smtClean="0">
                <a:solidFill>
                  <a:schemeClr val="tx1"/>
                </a:solidFill>
              </a:rPr>
              <a:t>Weather </a:t>
            </a:r>
            <a:r>
              <a:rPr lang="en-US" sz="2000" dirty="0">
                <a:solidFill>
                  <a:schemeClr val="tx1"/>
                </a:solidFill>
              </a:rPr>
              <a:t>conditions.</a:t>
            </a:r>
          </a:p>
          <a:p>
            <a:pPr marL="457200" indent="-457200">
              <a:buFont typeface="+mj-lt"/>
              <a:buAutoNum type="arabicPeriod"/>
            </a:pPr>
            <a:r>
              <a:rPr lang="en-US" sz="2000" dirty="0" smtClean="0">
                <a:solidFill>
                  <a:schemeClr val="tx1"/>
                </a:solidFill>
              </a:rPr>
              <a:t>Soil </a:t>
            </a:r>
            <a:r>
              <a:rPr lang="en-US" sz="2000" dirty="0">
                <a:solidFill>
                  <a:schemeClr val="tx1"/>
                </a:solidFill>
              </a:rPr>
              <a:t>conditions.</a:t>
            </a:r>
          </a:p>
          <a:p>
            <a:pPr marL="457200" indent="-457200">
              <a:buFont typeface="+mj-lt"/>
              <a:buAutoNum type="arabicPeriod"/>
            </a:pPr>
            <a:r>
              <a:rPr lang="en-US" sz="2000" dirty="0" smtClean="0">
                <a:solidFill>
                  <a:schemeClr val="tx1"/>
                </a:solidFill>
              </a:rPr>
              <a:t>The </a:t>
            </a:r>
            <a:r>
              <a:rPr lang="en-US" sz="2000" dirty="0">
                <a:solidFill>
                  <a:schemeClr val="tx1"/>
                </a:solidFill>
              </a:rPr>
              <a:t>daily use of HVAC system.</a:t>
            </a:r>
          </a:p>
          <a:p>
            <a:endParaRPr lang="en-US" dirty="0"/>
          </a:p>
        </p:txBody>
      </p:sp>
    </p:spTree>
    <p:extLst>
      <p:ext uri="{BB962C8B-B14F-4D97-AF65-F5344CB8AC3E}">
        <p14:creationId xmlns:p14="http://schemas.microsoft.com/office/powerpoint/2010/main" val="14100874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7" name="Rectangle 3"/>
          <p:cNvSpPr>
            <a:spLocks noGrp="1" noChangeArrowheads="1"/>
          </p:cNvSpPr>
          <p:nvPr>
            <p:ph type="body" idx="1"/>
          </p:nvPr>
        </p:nvSpPr>
        <p:spPr>
          <a:xfrm>
            <a:off x="1852256" y="116632"/>
            <a:ext cx="7291744" cy="6093296"/>
          </a:xfrm>
        </p:spPr>
        <p:txBody>
          <a:bodyPr/>
          <a:lstStyle/>
          <a:p>
            <a:pPr marL="0" indent="0">
              <a:lnSpc>
                <a:spcPct val="90000"/>
              </a:lnSpc>
              <a:spcBef>
                <a:spcPct val="0"/>
              </a:spcBef>
              <a:buNone/>
            </a:pPr>
            <a:r>
              <a:rPr lang="en-PH" sz="2800" dirty="0">
                <a:solidFill>
                  <a:srgbClr val="00B050"/>
                </a:solidFill>
                <a:latin typeface="Times New Roman" panose="02020603050405020304" pitchFamily="18" charset="0"/>
                <a:ea typeface="+mj-ea"/>
                <a:cs typeface="Times New Roman" panose="02020603050405020304" pitchFamily="18" charset="0"/>
              </a:rPr>
              <a:t>Chapter </a:t>
            </a:r>
            <a:r>
              <a:rPr lang="en-PH" sz="2800" dirty="0" smtClean="0">
                <a:solidFill>
                  <a:srgbClr val="00B050"/>
                </a:solidFill>
                <a:latin typeface="Times New Roman" panose="02020603050405020304" pitchFamily="18" charset="0"/>
                <a:ea typeface="+mj-ea"/>
                <a:cs typeface="Times New Roman" panose="02020603050405020304" pitchFamily="18" charset="0"/>
              </a:rPr>
              <a:t>eight</a:t>
            </a:r>
            <a:r>
              <a:rPr lang="en-PH" sz="2800" dirty="0" smtClean="0">
                <a:solidFill>
                  <a:srgbClr val="00B050"/>
                </a:solidFill>
                <a:latin typeface="Times New Roman" panose="02020603050405020304" pitchFamily="18" charset="0"/>
                <a:ea typeface="+mj-ea"/>
                <a:cs typeface="Times New Roman" panose="02020603050405020304" pitchFamily="18" charset="0"/>
              </a:rPr>
              <a:t>: Conclusion</a:t>
            </a:r>
            <a:r>
              <a:rPr lang="en-PH" sz="2800" dirty="0" smtClean="0">
                <a:solidFill>
                  <a:srgbClr val="00B050"/>
                </a:solidFill>
                <a:latin typeface="Times New Roman" panose="02020603050405020304" pitchFamily="18" charset="0"/>
                <a:ea typeface="+mj-ea"/>
                <a:cs typeface="Times New Roman" panose="02020603050405020304" pitchFamily="18" charset="0"/>
              </a:rPr>
              <a:t> </a:t>
            </a:r>
            <a:r>
              <a:rPr lang="en-PH" sz="2800" dirty="0">
                <a:solidFill>
                  <a:srgbClr val="00B050"/>
                </a:solidFill>
                <a:latin typeface="Times New Roman" panose="02020603050405020304" pitchFamily="18" charset="0"/>
                <a:ea typeface="+mj-ea"/>
                <a:cs typeface="Times New Roman" panose="02020603050405020304" pitchFamily="18" charset="0"/>
              </a:rPr>
              <a:t>and Recommendation.</a:t>
            </a:r>
          </a:p>
          <a:p>
            <a:pPr marL="0" indent="0" algn="just">
              <a:lnSpc>
                <a:spcPct val="90000"/>
              </a:lnSpc>
              <a:buNone/>
            </a:pPr>
            <a:endParaRPr lang="en-PH" sz="2000" b="1" dirty="0" smtClean="0">
              <a:solidFill>
                <a:srgbClr val="00B050"/>
              </a:solidFill>
              <a:latin typeface="Times New Roman" panose="02020603050405020304" pitchFamily="18" charset="0"/>
              <a:cs typeface="Times New Roman" panose="02020603050405020304" pitchFamily="18" charset="0"/>
            </a:endParaRPr>
          </a:p>
          <a:p>
            <a:pPr marL="0" indent="0" algn="just">
              <a:lnSpc>
                <a:spcPct val="90000"/>
              </a:lnSpc>
              <a:buNone/>
            </a:pPr>
            <a:r>
              <a:rPr lang="en-US" dirty="0" smtClean="0">
                <a:solidFill>
                  <a:schemeClr val="tx1"/>
                </a:solidFill>
                <a:latin typeface="Times New Roman" panose="02020603050405020304" pitchFamily="18" charset="0"/>
                <a:cs typeface="Times New Roman" panose="02020603050405020304" pitchFamily="18" charset="0"/>
              </a:rPr>
              <a:t>Geothermal </a:t>
            </a:r>
            <a:r>
              <a:rPr lang="en-US" dirty="0">
                <a:solidFill>
                  <a:schemeClr val="tx1"/>
                </a:solidFill>
                <a:latin typeface="Times New Roman" panose="02020603050405020304" pitchFamily="18" charset="0"/>
                <a:cs typeface="Times New Roman" panose="02020603050405020304" pitchFamily="18" charset="0"/>
              </a:rPr>
              <a:t>heating has several advantages and disadvantages, so if we are able to bear the high costs of installation and the return over a long </a:t>
            </a:r>
            <a:r>
              <a:rPr lang="en-US" dirty="0" smtClean="0">
                <a:solidFill>
                  <a:schemeClr val="tx1"/>
                </a:solidFill>
                <a:latin typeface="Times New Roman" panose="02020603050405020304" pitchFamily="18" charset="0"/>
                <a:cs typeface="Times New Roman" panose="02020603050405020304" pitchFamily="18" charset="0"/>
              </a:rPr>
              <a:t>period.</a:t>
            </a:r>
          </a:p>
          <a:p>
            <a:pPr marL="0" indent="0" algn="just">
              <a:lnSpc>
                <a:spcPct val="90000"/>
              </a:lnSpc>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lgn="just">
              <a:lnSpc>
                <a:spcPct val="90000"/>
              </a:lnSpc>
              <a:buNone/>
            </a:pPr>
            <a:r>
              <a:rPr lang="en-US" dirty="0">
                <a:solidFill>
                  <a:schemeClr val="tx1"/>
                </a:solidFill>
                <a:latin typeface="Times New Roman" panose="02020603050405020304" pitchFamily="18" charset="0"/>
                <a:cs typeface="Times New Roman" panose="02020603050405020304" pitchFamily="18" charset="0"/>
              </a:rPr>
              <a:t>The Palestinians are under many constrains from Israeli Occupier. They cannot control their natural resources of energy. Two of the very high sources are in Gazza strip and north Palestine</a:t>
            </a:r>
            <a:endParaRPr lang="en-US" dirty="0" smtClean="0">
              <a:solidFill>
                <a:schemeClr val="tx1"/>
              </a:solidFill>
              <a:latin typeface="Times New Roman" panose="02020603050405020304" pitchFamily="18" charset="0"/>
              <a:cs typeface="Times New Roman" panose="02020603050405020304" pitchFamily="18" charset="0"/>
            </a:endParaRPr>
          </a:p>
          <a:p>
            <a:pPr marL="0" indent="0" algn="just">
              <a:lnSpc>
                <a:spcPct val="90000"/>
              </a:lnSpc>
              <a:buNone/>
            </a:pPr>
            <a:r>
              <a:rPr lang="en-US" altLang="ko-KR" dirty="0" smtClean="0">
                <a:solidFill>
                  <a:schemeClr val="tx1"/>
                </a:solidFill>
                <a:latin typeface="Times New Roman" panose="02020603050405020304" pitchFamily="18" charset="0"/>
                <a:cs typeface="Times New Roman" panose="02020603050405020304" pitchFamily="18" charset="0"/>
              </a:rPr>
              <a:t>After </a:t>
            </a:r>
            <a:r>
              <a:rPr lang="en-US" altLang="ko-KR" dirty="0">
                <a:solidFill>
                  <a:schemeClr val="tx1"/>
                </a:solidFill>
                <a:latin typeface="Times New Roman" panose="02020603050405020304" pitchFamily="18" charset="0"/>
                <a:cs typeface="Times New Roman" panose="02020603050405020304" pitchFamily="18" charset="0"/>
              </a:rPr>
              <a:t>applying the geothermal system on Center mall in Jenin , we realized that the initial cost of heat system is very high comparison with conventional HVAC system, but the running cost of geothermal system is very low. So, the payback period will be three years after installing geothermal system at Center mall in Jenin</a:t>
            </a:r>
            <a:endParaRPr lang="en-US" altLang="ko-K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863030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08175" y="620688"/>
            <a:ext cx="6778625" cy="5505475"/>
          </a:xfrm>
        </p:spPr>
        <p:txBody>
          <a:bodyPr/>
          <a:lstStyle/>
          <a:p>
            <a:r>
              <a:rPr lang="en-US" dirty="0">
                <a:solidFill>
                  <a:schemeClr val="tx1"/>
                </a:solidFill>
              </a:rPr>
              <a:t>Examples of places that the geothermal system can be used in:</a:t>
            </a:r>
          </a:p>
          <a:p>
            <a:endParaRPr lang="en-US" dirty="0">
              <a:solidFill>
                <a:schemeClr val="tx1"/>
              </a:solidFill>
            </a:endParaRPr>
          </a:p>
          <a:p>
            <a:r>
              <a:rPr lang="en-US" dirty="0" smtClean="0">
                <a:solidFill>
                  <a:schemeClr val="tx1"/>
                </a:solidFill>
              </a:rPr>
              <a:t>Hospitals</a:t>
            </a:r>
            <a:r>
              <a:rPr lang="en-US" dirty="0">
                <a:solidFill>
                  <a:schemeClr val="tx1"/>
                </a:solidFill>
              </a:rPr>
              <a:t>.</a:t>
            </a:r>
          </a:p>
          <a:p>
            <a:r>
              <a:rPr lang="en-US" dirty="0" smtClean="0">
                <a:solidFill>
                  <a:schemeClr val="tx1"/>
                </a:solidFill>
              </a:rPr>
              <a:t>Police </a:t>
            </a:r>
            <a:r>
              <a:rPr lang="en-US" dirty="0">
                <a:solidFill>
                  <a:schemeClr val="tx1"/>
                </a:solidFill>
              </a:rPr>
              <a:t>centers.</a:t>
            </a:r>
          </a:p>
          <a:p>
            <a:r>
              <a:rPr lang="en-US" dirty="0" smtClean="0">
                <a:solidFill>
                  <a:schemeClr val="tx1"/>
                </a:solidFill>
              </a:rPr>
              <a:t>Hotels</a:t>
            </a:r>
            <a:r>
              <a:rPr lang="en-US" dirty="0">
                <a:solidFill>
                  <a:schemeClr val="tx1"/>
                </a:solidFill>
              </a:rPr>
              <a:t>.</a:t>
            </a:r>
          </a:p>
          <a:p>
            <a:r>
              <a:rPr lang="en-US" dirty="0" smtClean="0">
                <a:solidFill>
                  <a:schemeClr val="tx1"/>
                </a:solidFill>
              </a:rPr>
              <a:t>Commercial </a:t>
            </a:r>
            <a:r>
              <a:rPr lang="en-US" dirty="0">
                <a:solidFill>
                  <a:schemeClr val="tx1"/>
                </a:solidFill>
              </a:rPr>
              <a:t>center.</a:t>
            </a:r>
          </a:p>
          <a:p>
            <a:r>
              <a:rPr lang="en-US" dirty="0" smtClean="0">
                <a:solidFill>
                  <a:schemeClr val="tx1"/>
                </a:solidFill>
              </a:rPr>
              <a:t>University</a:t>
            </a:r>
            <a:r>
              <a:rPr lang="en-US" dirty="0">
                <a:solidFill>
                  <a:schemeClr val="tx1"/>
                </a:solidFill>
              </a:rPr>
              <a:t>.</a:t>
            </a:r>
          </a:p>
          <a:p>
            <a:endParaRPr lang="en-US" dirty="0"/>
          </a:p>
        </p:txBody>
      </p:sp>
    </p:spTree>
    <p:extLst>
      <p:ext uri="{BB962C8B-B14F-4D97-AF65-F5344CB8AC3E}">
        <p14:creationId xmlns:p14="http://schemas.microsoft.com/office/powerpoint/2010/main" val="18337704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9" name="Rectangle 13"/>
          <p:cNvSpPr>
            <a:spLocks noGrp="1" noChangeArrowheads="1"/>
          </p:cNvSpPr>
          <p:nvPr>
            <p:ph type="subTitle" idx="1"/>
          </p:nvPr>
        </p:nvSpPr>
        <p:spPr>
          <a:xfrm>
            <a:off x="971600" y="476672"/>
            <a:ext cx="4464496" cy="2664296"/>
          </a:xfrm>
        </p:spPr>
        <p:txBody>
          <a:bodyPr/>
          <a:lstStyle/>
          <a:p>
            <a:r>
              <a:rPr lang="en-US" sz="4400" b="1" dirty="0" smtClean="0">
                <a:latin typeface="Times New Roman" panose="02020603050405020304" pitchFamily="18" charset="0"/>
                <a:cs typeface="Times New Roman" panose="02020603050405020304" pitchFamily="18" charset="0"/>
              </a:rPr>
              <a:t>Thank You</a:t>
            </a:r>
            <a:endParaRPr lang="en-US" sz="4400" dirty="0" smtClean="0">
              <a:latin typeface="Times New Roman" panose="02020603050405020304" pitchFamily="18" charset="0"/>
              <a:cs typeface="Times New Roman" panose="02020603050405020304" pitchFamily="18" charset="0"/>
            </a:endParaRPr>
          </a:p>
          <a:p>
            <a:endParaRPr lang="en-US" dirty="0"/>
          </a:p>
          <a:p>
            <a:endParaRPr lang="en-US" dirty="0"/>
          </a:p>
          <a:p>
            <a:endParaRPr lang="en-US" dirty="0"/>
          </a:p>
        </p:txBody>
      </p:sp>
    </p:spTree>
    <p:extLst>
      <p:ext uri="{BB962C8B-B14F-4D97-AF65-F5344CB8AC3E}">
        <p14:creationId xmlns:p14="http://schemas.microsoft.com/office/powerpoint/2010/main" val="32677747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1908175" y="188640"/>
            <a:ext cx="6707188" cy="922337"/>
          </a:xfrm>
        </p:spPr>
        <p:txBody>
          <a:bodyPr/>
          <a:lstStyle/>
          <a:p>
            <a:r>
              <a:rPr lang="en-US" b="1" dirty="0" smtClean="0">
                <a:solidFill>
                  <a:srgbClr val="00B050"/>
                </a:solidFill>
                <a:latin typeface="Times New Roman" panose="02020603050405020304" pitchFamily="18" charset="0"/>
                <a:cs typeface="Times New Roman" panose="02020603050405020304" pitchFamily="18" charset="0"/>
              </a:rPr>
              <a:t>Contents:</a:t>
            </a:r>
            <a:endParaRPr lang="en-US" b="1" dirty="0">
              <a:solidFill>
                <a:srgbClr val="00B050"/>
              </a:solidFill>
              <a:latin typeface="Times New Roman" panose="02020603050405020304" pitchFamily="18" charset="0"/>
              <a:cs typeface="Times New Roman" panose="02020603050405020304" pitchFamily="18" charset="0"/>
            </a:endParaRPr>
          </a:p>
        </p:txBody>
      </p:sp>
      <p:sp>
        <p:nvSpPr>
          <p:cNvPr id="195587" name="Rectangle 3"/>
          <p:cNvSpPr>
            <a:spLocks noGrp="1" noChangeArrowheads="1"/>
          </p:cNvSpPr>
          <p:nvPr>
            <p:ph type="body" idx="1"/>
          </p:nvPr>
        </p:nvSpPr>
        <p:spPr>
          <a:xfrm>
            <a:off x="1872456" y="1128537"/>
            <a:ext cx="6778625" cy="5472113"/>
          </a:xfrm>
        </p:spPr>
        <p:txBody>
          <a:bodyPr/>
          <a:lstStyle/>
          <a:p>
            <a:pPr>
              <a:lnSpc>
                <a:spcPct val="90000"/>
              </a:lnSpc>
            </a:pPr>
            <a:r>
              <a:rPr lang="en-US" dirty="0">
                <a:solidFill>
                  <a:schemeClr val="tx1"/>
                </a:solidFill>
                <a:latin typeface="Times New Roman" panose="02020603050405020304" pitchFamily="18" charset="0"/>
                <a:cs typeface="Times New Roman" panose="02020603050405020304" pitchFamily="18" charset="0"/>
              </a:rPr>
              <a:t>CHAPTER 1: INTRODUCTION</a:t>
            </a:r>
            <a:r>
              <a:rPr lang="ru-RU" altLang="ko-KR" dirty="0" smtClean="0">
                <a:solidFill>
                  <a:schemeClr val="tx1"/>
                </a:solidFill>
                <a:latin typeface="Times New Roman" panose="02020603050405020304" pitchFamily="18" charset="0"/>
                <a:ea typeface="굴림" charset="-127"/>
                <a:cs typeface="Times New Roman" panose="02020603050405020304" pitchFamily="18" charset="0"/>
              </a:rPr>
              <a:t>.</a:t>
            </a:r>
            <a:endParaRPr lang="en-US" altLang="ko-KR" dirty="0" smtClean="0">
              <a:solidFill>
                <a:schemeClr val="tx1"/>
              </a:solidFill>
              <a:latin typeface="Times New Roman" panose="02020603050405020304" pitchFamily="18" charset="0"/>
              <a:ea typeface="굴림" charset="-127"/>
              <a:cs typeface="Times New Roman" panose="02020603050405020304" pitchFamily="18" charset="0"/>
            </a:endParaRPr>
          </a:p>
          <a:p>
            <a:pPr>
              <a:lnSpc>
                <a:spcPct val="90000"/>
              </a:lnSpc>
            </a:pPr>
            <a:r>
              <a:rPr lang="en-US" dirty="0">
                <a:solidFill>
                  <a:schemeClr val="tx1"/>
                </a:solidFill>
                <a:latin typeface="Times New Roman" panose="02020603050405020304" pitchFamily="18" charset="0"/>
                <a:cs typeface="Times New Roman" panose="02020603050405020304" pitchFamily="18" charset="0"/>
              </a:rPr>
              <a:t>CHAPTER 2</a:t>
            </a:r>
            <a:r>
              <a:rPr lang="en-US" dirty="0">
                <a:solidFill>
                  <a:schemeClr val="tx1"/>
                </a:solidFill>
                <a:latin typeface="Times New Roman" panose="02020603050405020304" pitchFamily="18" charset="0"/>
                <a:cs typeface="Times New Roman" panose="02020603050405020304" pitchFamily="18" charset="0"/>
              </a:rPr>
              <a:t>:. CONTSTAINT .</a:t>
            </a:r>
            <a:endParaRPr lang="en-US" dirty="0" smtClean="0">
              <a:solidFill>
                <a:schemeClr val="tx1"/>
              </a:solidFill>
              <a:latin typeface="Times New Roman" panose="02020603050405020304" pitchFamily="18" charset="0"/>
              <a:cs typeface="Times New Roman" panose="02020603050405020304" pitchFamily="18" charset="0"/>
            </a:endParaRPr>
          </a:p>
          <a:p>
            <a:pPr>
              <a:lnSpc>
                <a:spcPct val="90000"/>
              </a:lnSpc>
            </a:pPr>
            <a:r>
              <a:rPr lang="en-US" dirty="0">
                <a:solidFill>
                  <a:schemeClr val="tx1"/>
                </a:solidFill>
                <a:latin typeface="Times New Roman" panose="02020603050405020304" pitchFamily="18" charset="0"/>
                <a:cs typeface="Times New Roman" panose="02020603050405020304" pitchFamily="18" charset="0"/>
              </a:rPr>
              <a:t>CHAPTER 3</a:t>
            </a:r>
            <a:r>
              <a:rPr lang="en-US" dirty="0">
                <a:solidFill>
                  <a:schemeClr val="tx1"/>
                </a:solidFill>
                <a:latin typeface="Times New Roman" panose="02020603050405020304" pitchFamily="18" charset="0"/>
                <a:cs typeface="Times New Roman" panose="02020603050405020304" pitchFamily="18" charset="0"/>
              </a:rPr>
              <a:t>:. LITERATURE REVIEW</a:t>
            </a:r>
            <a:endParaRPr lang="en-US" dirty="0" smtClean="0">
              <a:solidFill>
                <a:schemeClr val="tx1"/>
              </a:solidFill>
              <a:latin typeface="Times New Roman" panose="02020603050405020304" pitchFamily="18" charset="0"/>
              <a:cs typeface="Times New Roman" panose="02020603050405020304" pitchFamily="18" charset="0"/>
            </a:endParaRPr>
          </a:p>
          <a:p>
            <a:pPr>
              <a:lnSpc>
                <a:spcPct val="90000"/>
              </a:lnSpc>
            </a:pPr>
            <a:r>
              <a:rPr lang="en-US" dirty="0">
                <a:solidFill>
                  <a:schemeClr val="tx1"/>
                </a:solidFill>
                <a:latin typeface="Times New Roman" panose="02020603050405020304" pitchFamily="18" charset="0"/>
                <a:cs typeface="Times New Roman" panose="02020603050405020304" pitchFamily="18" charset="0"/>
              </a:rPr>
              <a:t>CHAPTER </a:t>
            </a:r>
            <a:r>
              <a:rPr lang="en-US" dirty="0" smtClean="0">
                <a:solidFill>
                  <a:schemeClr val="tx1"/>
                </a:solidFill>
                <a:latin typeface="Times New Roman" panose="02020603050405020304" pitchFamily="18" charset="0"/>
                <a:cs typeface="Times New Roman" panose="02020603050405020304" pitchFamily="18" charset="0"/>
              </a:rPr>
              <a:t>4:GEOTHERMAL IN PALESTINE</a:t>
            </a:r>
            <a:endParaRPr lang="en-US" dirty="0" smtClean="0">
              <a:solidFill>
                <a:schemeClr val="tx1"/>
              </a:solidFill>
              <a:latin typeface="Times New Roman" panose="02020603050405020304" pitchFamily="18" charset="0"/>
              <a:cs typeface="Times New Roman" panose="02020603050405020304" pitchFamily="18" charset="0"/>
            </a:endParaRPr>
          </a:p>
          <a:p>
            <a:pPr>
              <a:lnSpc>
                <a:spcPct val="90000"/>
              </a:lnSpc>
            </a:pPr>
            <a:r>
              <a:rPr lang="en-US" dirty="0">
                <a:solidFill>
                  <a:schemeClr val="tx1"/>
                </a:solidFill>
                <a:latin typeface="Times New Roman" panose="02020603050405020304" pitchFamily="18" charset="0"/>
                <a:cs typeface="Times New Roman" panose="02020603050405020304" pitchFamily="18" charset="0"/>
              </a:rPr>
              <a:t>CHAPTER 5: </a:t>
            </a:r>
            <a:r>
              <a:rPr lang="en-US" dirty="0" smtClean="0">
                <a:solidFill>
                  <a:schemeClr val="tx1"/>
                </a:solidFill>
                <a:latin typeface="Times New Roman" panose="02020603050405020304" pitchFamily="18" charset="0"/>
                <a:cs typeface="Times New Roman" panose="02020603050405020304" pitchFamily="18" charset="0"/>
              </a:rPr>
              <a:t>METHDOLOGY</a:t>
            </a:r>
          </a:p>
          <a:p>
            <a:pPr>
              <a:lnSpc>
                <a:spcPct val="90000"/>
              </a:lnSpc>
            </a:pPr>
            <a:r>
              <a:rPr lang="en-US" dirty="0" smtClean="0">
                <a:solidFill>
                  <a:schemeClr val="tx1"/>
                </a:solidFill>
                <a:latin typeface="Times New Roman" panose="02020603050405020304" pitchFamily="18" charset="0"/>
                <a:cs typeface="Times New Roman" panose="02020603050405020304" pitchFamily="18" charset="0"/>
              </a:rPr>
              <a:t>RESULTS </a:t>
            </a:r>
            <a:r>
              <a:rPr lang="en-US" dirty="0">
                <a:solidFill>
                  <a:schemeClr val="tx1"/>
                </a:solidFill>
                <a:latin typeface="Times New Roman" panose="02020603050405020304" pitchFamily="18" charset="0"/>
                <a:cs typeface="Times New Roman" panose="02020603050405020304" pitchFamily="18" charset="0"/>
              </a:rPr>
              <a:t>AND </a:t>
            </a:r>
            <a:r>
              <a:rPr lang="en-US" dirty="0" smtClean="0">
                <a:solidFill>
                  <a:schemeClr val="tx1"/>
                </a:solidFill>
                <a:latin typeface="Times New Roman" panose="02020603050405020304" pitchFamily="18" charset="0"/>
                <a:cs typeface="Times New Roman" panose="02020603050405020304" pitchFamily="18" charset="0"/>
              </a:rPr>
              <a:t>DISCUSSION.</a:t>
            </a:r>
          </a:p>
          <a:p>
            <a:pPr>
              <a:lnSpc>
                <a:spcPct val="90000"/>
              </a:lnSpc>
            </a:pPr>
            <a:r>
              <a:rPr lang="en-US" dirty="0">
                <a:solidFill>
                  <a:schemeClr val="tx1"/>
                </a:solidFill>
                <a:latin typeface="Times New Roman" panose="02020603050405020304" pitchFamily="18" charset="0"/>
                <a:cs typeface="Times New Roman" panose="02020603050405020304" pitchFamily="18" charset="0"/>
              </a:rPr>
              <a:t>CHAPTER </a:t>
            </a:r>
            <a:r>
              <a:rPr lang="en-US" dirty="0" smtClean="0">
                <a:solidFill>
                  <a:schemeClr val="tx1"/>
                </a:solidFill>
                <a:latin typeface="Times New Roman" panose="02020603050405020304" pitchFamily="18" charset="0"/>
                <a:cs typeface="Times New Roman" panose="02020603050405020304" pitchFamily="18" charset="0"/>
              </a:rPr>
              <a:t>6:COST ANALYSIS</a:t>
            </a:r>
          </a:p>
          <a:p>
            <a:pPr>
              <a:lnSpc>
                <a:spcPct val="90000"/>
              </a:lnSpc>
            </a:pPr>
            <a:r>
              <a:rPr lang="en-US" dirty="0" smtClean="0">
                <a:solidFill>
                  <a:schemeClr val="tx1"/>
                </a:solidFill>
                <a:latin typeface="Times New Roman" panose="02020603050405020304" pitchFamily="18" charset="0"/>
                <a:cs typeface="Times New Roman" panose="02020603050405020304" pitchFamily="18" charset="0"/>
              </a:rPr>
              <a:t>CHAPTER 7:CONCLUSION AND RECOMMENDATION</a:t>
            </a:r>
            <a:endParaRPr lang="en-US" dirty="0" smtClean="0">
              <a:solidFill>
                <a:schemeClr val="tx1"/>
              </a:solidFill>
              <a:latin typeface="Times New Roman" panose="02020603050405020304" pitchFamily="18" charset="0"/>
              <a:cs typeface="Times New Roman" panose="02020603050405020304" pitchFamily="18" charset="0"/>
            </a:endParaRPr>
          </a:p>
          <a:p>
            <a:pPr marL="0" indent="0">
              <a:lnSpc>
                <a:spcPct val="90000"/>
              </a:lnSpc>
              <a:buNone/>
            </a:pPr>
            <a:r>
              <a:rPr lang="ru-RU" altLang="ko-KR" dirty="0" smtClean="0">
                <a:solidFill>
                  <a:srgbClr val="A13339"/>
                </a:solidFill>
                <a:latin typeface="Times New Roman" panose="02020603050405020304" pitchFamily="18" charset="0"/>
                <a:ea typeface="굴림" charset="-127"/>
                <a:cs typeface="Times New Roman" panose="02020603050405020304" pitchFamily="18" charset="0"/>
              </a:rPr>
              <a:t> </a:t>
            </a:r>
            <a:endParaRPr lang="uk-UA" dirty="0">
              <a:solidFill>
                <a:srgbClr val="A13339"/>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1908175" y="229832"/>
            <a:ext cx="6707188" cy="562074"/>
          </a:xfrm>
        </p:spPr>
        <p:txBody>
          <a:bodyPr/>
          <a:lstStyle/>
          <a:p>
            <a:r>
              <a:rPr lang="en-US" dirty="0" smtClean="0">
                <a:solidFill>
                  <a:srgbClr val="00B050"/>
                </a:solidFill>
                <a:latin typeface="Times New Roman" panose="02020603050405020304" pitchFamily="18" charset="0"/>
                <a:cs typeface="Times New Roman" panose="02020603050405020304" pitchFamily="18" charset="0"/>
              </a:rPr>
              <a:t>Chapter one: Introduction.</a:t>
            </a:r>
            <a:endParaRPr lang="en-US" dirty="0">
              <a:solidFill>
                <a:srgbClr val="00B050"/>
              </a:solidFill>
              <a:latin typeface="Times New Roman" panose="02020603050405020304" pitchFamily="18" charset="0"/>
              <a:cs typeface="Times New Roman" panose="02020603050405020304" pitchFamily="18" charset="0"/>
            </a:endParaRPr>
          </a:p>
        </p:txBody>
      </p:sp>
      <p:sp>
        <p:nvSpPr>
          <p:cNvPr id="195587" name="Rectangle 3"/>
          <p:cNvSpPr>
            <a:spLocks noGrp="1" noChangeArrowheads="1"/>
          </p:cNvSpPr>
          <p:nvPr>
            <p:ph type="body" idx="1"/>
          </p:nvPr>
        </p:nvSpPr>
        <p:spPr>
          <a:xfrm>
            <a:off x="1835696" y="791906"/>
            <a:ext cx="7280913" cy="5846638"/>
          </a:xfrm>
        </p:spPr>
        <p:txBody>
          <a:bodyPr/>
          <a:lstStyle/>
          <a:p>
            <a:pPr algn="just"/>
            <a:r>
              <a:rPr lang="en-US" sz="1800" dirty="0">
                <a:solidFill>
                  <a:schemeClr val="tx1"/>
                </a:solidFill>
                <a:latin typeface="Times New Roman" panose="02020603050405020304" pitchFamily="18" charset="0"/>
                <a:cs typeface="Times New Roman" panose="02020603050405020304" pitchFamily="18" charset="0"/>
              </a:rPr>
              <a:t>Because the Palestinian people depend on buy energy from the Israeli occupation, which form a good economic benefits for the Israeli occupation</a:t>
            </a:r>
            <a:r>
              <a:rPr lang="en-US" sz="1800" dirty="0" smtClean="0">
                <a:solidFill>
                  <a:schemeClr val="tx1"/>
                </a:solidFill>
                <a:latin typeface="Times New Roman" panose="02020603050405020304" pitchFamily="18" charset="0"/>
                <a:cs typeface="Times New Roman" panose="02020603050405020304" pitchFamily="18" charset="0"/>
              </a:rPr>
              <a:t>. </a:t>
            </a:r>
            <a:r>
              <a:rPr lang="en-US" sz="1800" dirty="0">
                <a:solidFill>
                  <a:schemeClr val="tx1"/>
                </a:solidFill>
                <a:latin typeface="Times New Roman" panose="02020603050405020304" pitchFamily="18" charset="0"/>
                <a:cs typeface="Times New Roman" panose="02020603050405020304" pitchFamily="18" charset="0"/>
              </a:rPr>
              <a:t>It has become necessary to search for solutions to find an alternative energy source, so that the geothermal energy system probably a good success in Palestine</a:t>
            </a:r>
            <a:r>
              <a:rPr lang="en-US" sz="1800" dirty="0" smtClean="0">
                <a:solidFill>
                  <a:schemeClr val="tx1"/>
                </a:solidFill>
                <a:latin typeface="Times New Roman" panose="02020603050405020304" pitchFamily="18" charset="0"/>
                <a:cs typeface="Times New Roman" panose="02020603050405020304" pitchFamily="18" charset="0"/>
              </a:rPr>
              <a:t>.</a:t>
            </a:r>
          </a:p>
          <a:p>
            <a:pPr algn="just"/>
            <a:endParaRPr lang="en-US" sz="1800" dirty="0">
              <a:solidFill>
                <a:schemeClr val="tx1"/>
              </a:solidFill>
              <a:latin typeface="Times New Roman" panose="02020603050405020304" pitchFamily="18" charset="0"/>
              <a:cs typeface="Times New Roman" panose="02020603050405020304" pitchFamily="18" charset="0"/>
            </a:endParaRPr>
          </a:p>
          <a:p>
            <a:pPr algn="just"/>
            <a:r>
              <a:rPr lang="en-US" sz="1800" b="1" dirty="0">
                <a:solidFill>
                  <a:srgbClr val="C00000"/>
                </a:solidFill>
                <a:latin typeface="Times New Roman" panose="02020603050405020304" pitchFamily="18" charset="0"/>
                <a:cs typeface="Times New Roman" panose="02020603050405020304" pitchFamily="18" charset="0"/>
              </a:rPr>
              <a:t>Geothermal energy: </a:t>
            </a:r>
            <a:r>
              <a:rPr lang="en-US" sz="1800" dirty="0">
                <a:solidFill>
                  <a:schemeClr val="tx1"/>
                </a:solidFill>
                <a:latin typeface="Times New Roman" panose="02020603050405020304" pitchFamily="18" charset="0"/>
                <a:cs typeface="Times New Roman" panose="02020603050405020304" pitchFamily="18" charset="0"/>
              </a:rPr>
              <a:t>Is a renewable and environmentally friendly source of energy, and it is energy stored in the Earth that humans have used as a new source of energy for heating, cooling and electricity.</a:t>
            </a:r>
          </a:p>
          <a:p>
            <a:pPr algn="just"/>
            <a:endParaRPr lang="en-PH" sz="1800" b="1" dirty="0" smtClean="0">
              <a:solidFill>
                <a:srgbClr val="C00000"/>
              </a:solidFill>
              <a:latin typeface="Times New Roman" panose="02020603050405020304" pitchFamily="18" charset="0"/>
              <a:cs typeface="Times New Roman" panose="02020603050405020304" pitchFamily="18" charset="0"/>
            </a:endParaRPr>
          </a:p>
          <a:p>
            <a:pPr algn="just"/>
            <a:r>
              <a:rPr lang="en-PH" sz="1800" b="1" dirty="0" smtClean="0">
                <a:solidFill>
                  <a:srgbClr val="C00000"/>
                </a:solidFill>
                <a:latin typeface="Times New Roman" panose="02020603050405020304" pitchFamily="18" charset="0"/>
                <a:cs typeface="Times New Roman" panose="02020603050405020304" pitchFamily="18" charset="0"/>
              </a:rPr>
              <a:t>Geothermal </a:t>
            </a:r>
            <a:r>
              <a:rPr lang="en-PH" sz="1800" b="1" dirty="0">
                <a:solidFill>
                  <a:srgbClr val="C00000"/>
                </a:solidFill>
                <a:latin typeface="Times New Roman" panose="02020603050405020304" pitchFamily="18" charset="0"/>
                <a:cs typeface="Times New Roman" panose="02020603050405020304" pitchFamily="18" charset="0"/>
              </a:rPr>
              <a:t>conversion</a:t>
            </a:r>
            <a:r>
              <a:rPr lang="en-PH" sz="1800" b="1" dirty="0" smtClean="0">
                <a:solidFill>
                  <a:srgbClr val="C00000"/>
                </a:solidFill>
                <a:latin typeface="Times New Roman" panose="02020603050405020304" pitchFamily="18" charset="0"/>
                <a:cs typeface="Times New Roman" panose="02020603050405020304" pitchFamily="18" charset="0"/>
              </a:rPr>
              <a:t>:</a:t>
            </a:r>
            <a:r>
              <a:rPr lang="en-US" sz="1800" dirty="0" smtClean="0">
                <a:solidFill>
                  <a:srgbClr val="C00000"/>
                </a:solidFill>
                <a:latin typeface="Times New Roman" panose="02020603050405020304" pitchFamily="18" charset="0"/>
                <a:cs typeface="Times New Roman" panose="02020603050405020304" pitchFamily="18" charset="0"/>
              </a:rPr>
              <a:t> </a:t>
            </a:r>
          </a:p>
          <a:p>
            <a:pPr marL="0" indent="0" algn="just">
              <a:buNone/>
            </a:pPr>
            <a:r>
              <a:rPr lang="en-US" sz="1800" dirty="0" smtClean="0">
                <a:solidFill>
                  <a:schemeClr val="tx1"/>
                </a:solidFill>
                <a:latin typeface="Times New Roman" panose="02020603050405020304" pitchFamily="18" charset="0"/>
                <a:cs typeface="Times New Roman" panose="02020603050405020304" pitchFamily="18" charset="0"/>
              </a:rPr>
              <a:t>The </a:t>
            </a:r>
            <a:r>
              <a:rPr lang="en-US" sz="1800" dirty="0">
                <a:solidFill>
                  <a:schemeClr val="tx1"/>
                </a:solidFill>
                <a:latin typeface="Times New Roman" panose="02020603050405020304" pitchFamily="18" charset="0"/>
                <a:cs typeface="Times New Roman" panose="02020603050405020304" pitchFamily="18" charset="0"/>
              </a:rPr>
              <a:t>Earth absorbs approximately 50% of the sun's heat and keeps it </a:t>
            </a:r>
            <a:r>
              <a:rPr lang="en-US" sz="1800" dirty="0" smtClean="0">
                <a:solidFill>
                  <a:schemeClr val="tx1"/>
                </a:solidFill>
                <a:latin typeface="Times New Roman" panose="02020603050405020304" pitchFamily="18" charset="0"/>
                <a:cs typeface="Times New Roman" panose="02020603050405020304" pitchFamily="18" charset="0"/>
              </a:rPr>
              <a:t>inside </a:t>
            </a:r>
            <a:r>
              <a:rPr lang="en-US" sz="1800" dirty="0">
                <a:solidFill>
                  <a:schemeClr val="tx1"/>
                </a:solidFill>
                <a:latin typeface="Times New Roman" panose="02020603050405020304" pitchFamily="18" charset="0"/>
                <a:cs typeface="Times New Roman" panose="02020603050405020304" pitchFamily="18" charset="0"/>
              </a:rPr>
              <a:t>it </a:t>
            </a:r>
            <a:r>
              <a:rPr lang="en-US" sz="1800" dirty="0" smtClean="0">
                <a:solidFill>
                  <a:schemeClr val="tx1"/>
                </a:solidFill>
                <a:latin typeface="Times New Roman" panose="02020603050405020304" pitchFamily="18" charset="0"/>
                <a:cs typeface="Times New Roman" panose="02020603050405020304" pitchFamily="18" charset="0"/>
              </a:rPr>
              <a:t>as </a:t>
            </a:r>
            <a:r>
              <a:rPr lang="en-US" sz="1800" dirty="0">
                <a:solidFill>
                  <a:schemeClr val="tx1"/>
                </a:solidFill>
                <a:latin typeface="Times New Roman" panose="02020603050405020304" pitchFamily="18" charset="0"/>
                <a:cs typeface="Times New Roman" panose="02020603050405020304" pitchFamily="18" charset="0"/>
              </a:rPr>
              <a:t>a renewable energy source that can be used as stored geothermal </a:t>
            </a:r>
            <a:r>
              <a:rPr lang="en-US" sz="1800" dirty="0" smtClean="0">
                <a:solidFill>
                  <a:schemeClr val="tx1"/>
                </a:solidFill>
                <a:latin typeface="Times New Roman" panose="02020603050405020304" pitchFamily="18" charset="0"/>
                <a:cs typeface="Times New Roman" panose="02020603050405020304" pitchFamily="18" charset="0"/>
              </a:rPr>
              <a:t>energy.</a:t>
            </a:r>
          </a:p>
          <a:p>
            <a:pPr marL="0" indent="0" algn="just">
              <a:buNone/>
            </a:pPr>
            <a:endParaRPr lang="en-PH" sz="1800" dirty="0" smtClean="0">
              <a:solidFill>
                <a:schemeClr val="tx1"/>
              </a:solidFill>
              <a:latin typeface="Times New Roman" panose="02020603050405020304" pitchFamily="18" charset="0"/>
              <a:cs typeface="Times New Roman" panose="02020603050405020304" pitchFamily="18" charset="0"/>
            </a:endParaRPr>
          </a:p>
          <a:p>
            <a:pPr marL="0" indent="0" algn="just">
              <a:buNone/>
            </a:pPr>
            <a:r>
              <a:rPr lang="en-PH" sz="1800" dirty="0" smtClean="0">
                <a:solidFill>
                  <a:schemeClr val="tx1"/>
                </a:solidFill>
                <a:latin typeface="Times New Roman" panose="02020603050405020304" pitchFamily="18" charset="0"/>
                <a:cs typeface="Times New Roman" panose="02020603050405020304" pitchFamily="18" charset="0"/>
              </a:rPr>
              <a:t>Temperatures </a:t>
            </a:r>
            <a:r>
              <a:rPr lang="en-PH" sz="1800" dirty="0">
                <a:solidFill>
                  <a:schemeClr val="tx1"/>
                </a:solidFill>
                <a:latin typeface="Times New Roman" panose="02020603050405020304" pitchFamily="18" charset="0"/>
                <a:cs typeface="Times New Roman" panose="02020603050405020304" pitchFamily="18" charset="0"/>
              </a:rPr>
              <a:t>rise in every depth of 100 meters at a rate of 3 degrees Celsius so when you dig 2 km the temperature will be 55 degrees Celsius.</a:t>
            </a:r>
            <a:endParaRPr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314018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1872456" y="88535"/>
            <a:ext cx="6707188" cy="820185"/>
          </a:xfrm>
        </p:spPr>
        <p:txBody>
          <a:bodyPr/>
          <a:lstStyle/>
          <a:p>
            <a:r>
              <a:rPr lang="en-PH" sz="3200" dirty="0">
                <a:solidFill>
                  <a:srgbClr val="A13339"/>
                </a:solidFill>
                <a:latin typeface="Times New Roman" panose="02020603050405020304" pitchFamily="18" charset="0"/>
                <a:cs typeface="Times New Roman" panose="02020603050405020304" pitchFamily="18" charset="0"/>
              </a:rPr>
              <a:t>Layers of earth:</a:t>
            </a:r>
            <a:endParaRPr lang="en-US" sz="3200" dirty="0">
              <a:solidFill>
                <a:srgbClr val="A13339"/>
              </a:solidFill>
              <a:latin typeface="Times New Roman" panose="02020603050405020304" pitchFamily="18" charset="0"/>
              <a:cs typeface="Times New Roman" panose="02020603050405020304" pitchFamily="18" charset="0"/>
            </a:endParaRPr>
          </a:p>
        </p:txBody>
      </p:sp>
      <p:sp>
        <p:nvSpPr>
          <p:cNvPr id="195587" name="Rectangle 3"/>
          <p:cNvSpPr>
            <a:spLocks noGrp="1" noChangeArrowheads="1"/>
          </p:cNvSpPr>
          <p:nvPr>
            <p:ph type="body" idx="1"/>
          </p:nvPr>
        </p:nvSpPr>
        <p:spPr>
          <a:xfrm>
            <a:off x="1872456" y="908720"/>
            <a:ext cx="6778625" cy="5472113"/>
          </a:xfrm>
        </p:spPr>
        <p:txBody>
          <a:bodyPr/>
          <a:lstStyle/>
          <a:p>
            <a:pPr marL="457200" indent="-457200">
              <a:lnSpc>
                <a:spcPct val="90000"/>
              </a:lnSpc>
              <a:buFont typeface="+mj-lt"/>
              <a:buAutoNum type="arabicPeriod"/>
            </a:pPr>
            <a:r>
              <a:rPr lang="en-US" sz="1800" b="1" dirty="0">
                <a:solidFill>
                  <a:srgbClr val="C00000"/>
                </a:solidFill>
                <a:latin typeface="Times New Roman" panose="02020603050405020304" pitchFamily="18" charset="0"/>
                <a:cs typeface="Times New Roman" panose="02020603050405020304" pitchFamily="18" charset="0"/>
              </a:rPr>
              <a:t>The </a:t>
            </a:r>
            <a:r>
              <a:rPr lang="en-US" sz="1800" b="1" dirty="0" smtClean="0">
                <a:solidFill>
                  <a:srgbClr val="C00000"/>
                </a:solidFill>
                <a:latin typeface="Times New Roman" panose="02020603050405020304" pitchFamily="18" charset="0"/>
                <a:cs typeface="Times New Roman" panose="02020603050405020304" pitchFamily="18" charset="0"/>
              </a:rPr>
              <a:t>crust: </a:t>
            </a:r>
            <a:r>
              <a:rPr lang="en-US" sz="1800" dirty="0" smtClean="0">
                <a:solidFill>
                  <a:schemeClr val="tx1"/>
                </a:solidFill>
                <a:latin typeface="Times New Roman" panose="02020603050405020304" pitchFamily="18" charset="0"/>
                <a:cs typeface="Times New Roman" panose="02020603050405020304" pitchFamily="18" charset="0"/>
              </a:rPr>
              <a:t>is </a:t>
            </a:r>
            <a:r>
              <a:rPr lang="en-US" sz="1800" dirty="0">
                <a:solidFill>
                  <a:schemeClr val="tx1"/>
                </a:solidFill>
                <a:latin typeface="Times New Roman" panose="02020603050405020304" pitchFamily="18" charset="0"/>
                <a:cs typeface="Times New Roman" panose="02020603050405020304" pitchFamily="18" charset="0"/>
              </a:rPr>
              <a:t>the outer solid shell of a rocky planet, ranges from 5 to 70 </a:t>
            </a:r>
            <a:r>
              <a:rPr lang="en-US" sz="1800" dirty="0" smtClean="0">
                <a:solidFill>
                  <a:schemeClr val="tx1"/>
                </a:solidFill>
                <a:latin typeface="Times New Roman" panose="02020603050405020304" pitchFamily="18" charset="0"/>
                <a:cs typeface="Times New Roman" panose="02020603050405020304" pitchFamily="18" charset="0"/>
              </a:rPr>
              <a:t>km.</a:t>
            </a:r>
          </a:p>
          <a:p>
            <a:pPr marL="457200" indent="-457200">
              <a:lnSpc>
                <a:spcPct val="90000"/>
              </a:lnSpc>
              <a:buFont typeface="+mj-lt"/>
              <a:buAutoNum type="arabicPeriod"/>
            </a:pPr>
            <a:r>
              <a:rPr lang="en-US" sz="1800" b="1" dirty="0">
                <a:solidFill>
                  <a:srgbClr val="C00000"/>
                </a:solidFill>
                <a:latin typeface="Times New Roman" panose="02020603050405020304" pitchFamily="18" charset="0"/>
                <a:cs typeface="Times New Roman" panose="02020603050405020304" pitchFamily="18" charset="0"/>
              </a:rPr>
              <a:t>The </a:t>
            </a:r>
            <a:r>
              <a:rPr lang="en-US" sz="1800" b="1" dirty="0" smtClean="0">
                <a:solidFill>
                  <a:srgbClr val="C00000"/>
                </a:solidFill>
                <a:latin typeface="Times New Roman" panose="02020603050405020304" pitchFamily="18" charset="0"/>
                <a:cs typeface="Times New Roman" panose="02020603050405020304" pitchFamily="18" charset="0"/>
              </a:rPr>
              <a:t>mantle: </a:t>
            </a:r>
            <a:r>
              <a:rPr lang="en-US" sz="1800" dirty="0" smtClean="0">
                <a:solidFill>
                  <a:schemeClr val="tx1"/>
                </a:solidFill>
                <a:latin typeface="Times New Roman" panose="02020603050405020304" pitchFamily="18" charset="0"/>
                <a:cs typeface="Times New Roman" panose="02020603050405020304" pitchFamily="18" charset="0"/>
              </a:rPr>
              <a:t>constitutes </a:t>
            </a:r>
            <a:r>
              <a:rPr lang="en-US" sz="1800" dirty="0">
                <a:solidFill>
                  <a:schemeClr val="tx1"/>
                </a:solidFill>
                <a:latin typeface="Times New Roman" panose="02020603050405020304" pitchFamily="18" charset="0"/>
                <a:cs typeface="Times New Roman" panose="02020603050405020304" pitchFamily="18" charset="0"/>
              </a:rPr>
              <a:t>84% of the total size of the earth, the thickness of the mantle is about 2900 km, The temperature of the mantle varies greatly, from 1000 to 3700 </a:t>
            </a:r>
            <a:r>
              <a:rPr lang="en-US" sz="1800" dirty="0" smtClean="0">
                <a:solidFill>
                  <a:schemeClr val="tx1"/>
                </a:solidFill>
                <a:latin typeface="Times New Roman" panose="02020603050405020304" pitchFamily="18" charset="0"/>
                <a:cs typeface="Times New Roman" panose="02020603050405020304" pitchFamily="18" charset="0"/>
              </a:rPr>
              <a:t>Celsius.</a:t>
            </a:r>
          </a:p>
          <a:p>
            <a:pPr marL="457200" indent="-457200">
              <a:lnSpc>
                <a:spcPct val="90000"/>
              </a:lnSpc>
              <a:buFont typeface="+mj-lt"/>
              <a:buAutoNum type="arabicPeriod"/>
            </a:pPr>
            <a:r>
              <a:rPr lang="en-US" sz="1800" b="1" dirty="0">
                <a:solidFill>
                  <a:srgbClr val="C00000"/>
                </a:solidFill>
                <a:latin typeface="Times New Roman" panose="02020603050405020304" pitchFamily="18" charset="0"/>
                <a:cs typeface="Times New Roman" panose="02020603050405020304" pitchFamily="18" charset="0"/>
              </a:rPr>
              <a:t>Earth’s core</a:t>
            </a:r>
            <a:r>
              <a:rPr lang="en-US" sz="1800" b="1" dirty="0" smtClean="0">
                <a:solidFill>
                  <a:srgbClr val="C00000"/>
                </a:solidFill>
                <a:latin typeface="Times New Roman" panose="02020603050405020304" pitchFamily="18" charset="0"/>
                <a:cs typeface="Times New Roman" panose="02020603050405020304" pitchFamily="18" charset="0"/>
              </a:rPr>
              <a:t>: </a:t>
            </a:r>
            <a:r>
              <a:rPr lang="en-US" sz="1800" dirty="0" smtClean="0">
                <a:solidFill>
                  <a:schemeClr val="tx1"/>
                </a:solidFill>
                <a:latin typeface="Times New Roman" panose="02020603050405020304" pitchFamily="18" charset="0"/>
                <a:cs typeface="Times New Roman" panose="02020603050405020304" pitchFamily="18" charset="0"/>
              </a:rPr>
              <a:t>2,900 </a:t>
            </a:r>
            <a:r>
              <a:rPr lang="en-US" sz="1800" dirty="0">
                <a:solidFill>
                  <a:schemeClr val="tx1"/>
                </a:solidFill>
                <a:latin typeface="Times New Roman" panose="02020603050405020304" pitchFamily="18" charset="0"/>
                <a:cs typeface="Times New Roman" panose="02020603050405020304" pitchFamily="18" charset="0"/>
              </a:rPr>
              <a:t>kilometers below the surface of the earth, temperature is between 4500 and 5500 ° C. </a:t>
            </a:r>
            <a:endParaRPr lang="en-US" sz="1800" dirty="0" smtClean="0">
              <a:solidFill>
                <a:schemeClr val="tx1"/>
              </a:solidFill>
              <a:latin typeface="Times New Roman" panose="02020603050405020304" pitchFamily="18" charset="0"/>
              <a:cs typeface="Times New Roman" panose="02020603050405020304" pitchFamily="18" charset="0"/>
            </a:endParaRPr>
          </a:p>
          <a:p>
            <a:pPr marL="0" indent="0">
              <a:lnSpc>
                <a:spcPct val="90000"/>
              </a:lnSpc>
              <a:buNone/>
            </a:pPr>
            <a:endParaRPr lang="en-US" altLang="ko-KR" dirty="0">
              <a:ea typeface="굴림" charset="-127"/>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2915816" y="3068959"/>
            <a:ext cx="4815458" cy="3311873"/>
          </a:xfrm>
          <a:prstGeom prst="rect">
            <a:avLst/>
          </a:prstGeom>
        </p:spPr>
      </p:pic>
    </p:spTree>
    <p:extLst>
      <p:ext uri="{BB962C8B-B14F-4D97-AF65-F5344CB8AC3E}">
        <p14:creationId xmlns:p14="http://schemas.microsoft.com/office/powerpoint/2010/main" val="37698820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1872456" y="88535"/>
            <a:ext cx="6707188" cy="820185"/>
          </a:xfrm>
        </p:spPr>
        <p:txBody>
          <a:bodyPr/>
          <a:lstStyle/>
          <a:p>
            <a:r>
              <a:rPr lang="en-US" sz="2800" dirty="0" smtClean="0">
                <a:solidFill>
                  <a:srgbClr val="A13339"/>
                </a:solidFill>
                <a:latin typeface="Times New Roman" panose="02020603050405020304" pitchFamily="18" charset="0"/>
                <a:cs typeface="Times New Roman" panose="02020603050405020304" pitchFamily="18" charset="0"/>
              </a:rPr>
              <a:t>Uses </a:t>
            </a:r>
            <a:r>
              <a:rPr lang="en-US" sz="2800" dirty="0">
                <a:solidFill>
                  <a:srgbClr val="A13339"/>
                </a:solidFill>
                <a:latin typeface="Times New Roman" panose="02020603050405020304" pitchFamily="18" charset="0"/>
                <a:cs typeface="Times New Roman" panose="02020603050405020304" pitchFamily="18" charset="0"/>
              </a:rPr>
              <a:t>of geothermal </a:t>
            </a:r>
            <a:r>
              <a:rPr lang="en-US" sz="2800" dirty="0" smtClean="0">
                <a:solidFill>
                  <a:srgbClr val="A13339"/>
                </a:solidFill>
                <a:latin typeface="Times New Roman" panose="02020603050405020304" pitchFamily="18" charset="0"/>
                <a:cs typeface="Times New Roman" panose="02020603050405020304" pitchFamily="18" charset="0"/>
              </a:rPr>
              <a:t>energy:</a:t>
            </a:r>
            <a:endParaRPr lang="en-US" sz="2800" dirty="0">
              <a:solidFill>
                <a:srgbClr val="A13339"/>
              </a:solidFill>
              <a:latin typeface="Times New Roman" panose="02020603050405020304" pitchFamily="18" charset="0"/>
              <a:cs typeface="Times New Roman" panose="02020603050405020304" pitchFamily="18" charset="0"/>
            </a:endParaRPr>
          </a:p>
        </p:txBody>
      </p:sp>
      <p:sp>
        <p:nvSpPr>
          <p:cNvPr id="195587" name="Rectangle 3"/>
          <p:cNvSpPr>
            <a:spLocks noGrp="1" noChangeArrowheads="1"/>
          </p:cNvSpPr>
          <p:nvPr>
            <p:ph type="body" idx="1"/>
          </p:nvPr>
        </p:nvSpPr>
        <p:spPr>
          <a:xfrm>
            <a:off x="1872456" y="908720"/>
            <a:ext cx="6778625" cy="5472113"/>
          </a:xfrm>
        </p:spPr>
        <p:txBody>
          <a:bodyPr/>
          <a:lstStyle/>
          <a:p>
            <a:pPr marL="0" indent="0" algn="just">
              <a:lnSpc>
                <a:spcPct val="90000"/>
              </a:lnSpc>
              <a:buNone/>
            </a:pPr>
            <a:r>
              <a:rPr lang="en-US" altLang="ko-KR" sz="2000" dirty="0">
                <a:solidFill>
                  <a:schemeClr val="tx1"/>
                </a:solidFill>
                <a:latin typeface="Times New Roman" panose="02020603050405020304" pitchFamily="18" charset="0"/>
                <a:ea typeface="굴림" charset="-127"/>
                <a:cs typeface="Times New Roman" panose="02020603050405020304" pitchFamily="18" charset="0"/>
              </a:rPr>
              <a:t>There are three main </a:t>
            </a:r>
            <a:r>
              <a:rPr lang="en-US" altLang="ko-KR" sz="2000" dirty="0" smtClean="0">
                <a:solidFill>
                  <a:schemeClr val="tx1"/>
                </a:solidFill>
                <a:latin typeface="Times New Roman" panose="02020603050405020304" pitchFamily="18" charset="0"/>
                <a:ea typeface="굴림" charset="-127"/>
                <a:cs typeface="Times New Roman" panose="02020603050405020304" pitchFamily="18" charset="0"/>
              </a:rPr>
              <a:t>types </a:t>
            </a:r>
            <a:r>
              <a:rPr lang="en-US" altLang="ko-KR" sz="2000" dirty="0">
                <a:solidFill>
                  <a:schemeClr val="tx1"/>
                </a:solidFill>
                <a:latin typeface="Times New Roman" panose="02020603050405020304" pitchFamily="18" charset="0"/>
                <a:ea typeface="굴림" charset="-127"/>
                <a:cs typeface="Times New Roman" panose="02020603050405020304" pitchFamily="18" charset="0"/>
              </a:rPr>
              <a:t>of geothermal systems</a:t>
            </a:r>
            <a:r>
              <a:rPr lang="en-US" altLang="ko-KR" sz="2000" dirty="0" smtClean="0">
                <a:solidFill>
                  <a:schemeClr val="tx1"/>
                </a:solidFill>
                <a:latin typeface="Times New Roman" panose="02020603050405020304" pitchFamily="18" charset="0"/>
                <a:ea typeface="굴림" charset="-127"/>
                <a:cs typeface="Times New Roman" panose="02020603050405020304" pitchFamily="18" charset="0"/>
              </a:rPr>
              <a:t>:</a:t>
            </a:r>
          </a:p>
          <a:p>
            <a:pPr marL="457200" indent="-457200" algn="just">
              <a:lnSpc>
                <a:spcPct val="90000"/>
              </a:lnSpc>
              <a:buFont typeface="+mj-lt"/>
              <a:buAutoNum type="arabicPeriod"/>
            </a:pPr>
            <a:r>
              <a:rPr lang="en-US" altLang="ko-KR" sz="2000" b="1" dirty="0" smtClean="0">
                <a:solidFill>
                  <a:srgbClr val="C00000"/>
                </a:solidFill>
                <a:latin typeface="Times New Roman" panose="02020603050405020304" pitchFamily="18" charset="0"/>
                <a:ea typeface="굴림" charset="-127"/>
                <a:cs typeface="Times New Roman" panose="02020603050405020304" pitchFamily="18" charset="0"/>
              </a:rPr>
              <a:t>Direct </a:t>
            </a:r>
            <a:r>
              <a:rPr lang="en-US" altLang="ko-KR" sz="2000" b="1" dirty="0">
                <a:solidFill>
                  <a:srgbClr val="C00000"/>
                </a:solidFill>
                <a:latin typeface="Times New Roman" panose="02020603050405020304" pitchFamily="18" charset="0"/>
                <a:ea typeface="굴림" charset="-127"/>
                <a:cs typeface="Times New Roman" panose="02020603050405020304" pitchFamily="18" charset="0"/>
              </a:rPr>
              <a:t>use and district heating systems: </a:t>
            </a:r>
            <a:r>
              <a:rPr lang="en-US" altLang="ko-KR" sz="2000" dirty="0">
                <a:solidFill>
                  <a:schemeClr val="tx1"/>
                </a:solidFill>
                <a:latin typeface="Times New Roman" panose="02020603050405020304" pitchFamily="18" charset="0"/>
                <a:ea typeface="굴림" charset="-127"/>
                <a:cs typeface="Times New Roman" panose="02020603050405020304" pitchFamily="18" charset="0"/>
              </a:rPr>
              <a:t>Using hot water underground to heat buildings, grow plants in greenhouses, dry onions and garlic, heat water for fish farming, milk pasteurization, and many other </a:t>
            </a:r>
            <a:r>
              <a:rPr lang="en-US" altLang="ko-KR" sz="2000" dirty="0" smtClean="0">
                <a:solidFill>
                  <a:schemeClr val="tx1"/>
                </a:solidFill>
                <a:latin typeface="Times New Roman" panose="02020603050405020304" pitchFamily="18" charset="0"/>
                <a:ea typeface="굴림" charset="-127"/>
                <a:cs typeface="Times New Roman" panose="02020603050405020304" pitchFamily="18" charset="0"/>
              </a:rPr>
              <a:t>applications.</a:t>
            </a:r>
            <a:endParaRPr lang="en-US" altLang="ko-KR" sz="2000" b="1" dirty="0" smtClean="0">
              <a:solidFill>
                <a:schemeClr val="tx1"/>
              </a:solidFill>
              <a:latin typeface="Times New Roman" panose="02020603050405020304" pitchFamily="18" charset="0"/>
              <a:ea typeface="굴림" charset="-127"/>
              <a:cs typeface="Times New Roman" panose="02020603050405020304" pitchFamily="18" charset="0"/>
            </a:endParaRPr>
          </a:p>
          <a:p>
            <a:pPr marL="457200" indent="-457200" algn="just">
              <a:lnSpc>
                <a:spcPct val="90000"/>
              </a:lnSpc>
              <a:buFont typeface="+mj-lt"/>
              <a:buAutoNum type="arabicPeriod"/>
            </a:pPr>
            <a:endParaRPr lang="en-US" altLang="ko-KR" sz="2000" b="1" dirty="0" smtClean="0">
              <a:solidFill>
                <a:schemeClr val="tx1"/>
              </a:solidFill>
              <a:latin typeface="Times New Roman" panose="02020603050405020304" pitchFamily="18" charset="0"/>
              <a:ea typeface="굴림" charset="-127"/>
              <a:cs typeface="Times New Roman" panose="02020603050405020304" pitchFamily="18" charset="0"/>
            </a:endParaRPr>
          </a:p>
          <a:p>
            <a:pPr marL="457200" indent="-457200" algn="just">
              <a:lnSpc>
                <a:spcPct val="90000"/>
              </a:lnSpc>
              <a:buFont typeface="+mj-lt"/>
              <a:buAutoNum type="arabicPeriod"/>
            </a:pPr>
            <a:r>
              <a:rPr lang="en-US" altLang="ko-KR" sz="2000" b="1" dirty="0" smtClean="0">
                <a:solidFill>
                  <a:srgbClr val="C00000"/>
                </a:solidFill>
                <a:latin typeface="Times New Roman" panose="02020603050405020304" pitchFamily="18" charset="0"/>
                <a:ea typeface="굴림" charset="-127"/>
                <a:cs typeface="Times New Roman" panose="02020603050405020304" pitchFamily="18" charset="0"/>
              </a:rPr>
              <a:t>Geothermal </a:t>
            </a:r>
            <a:r>
              <a:rPr lang="en-US" altLang="ko-KR" sz="2000" b="1" dirty="0">
                <a:solidFill>
                  <a:srgbClr val="C00000"/>
                </a:solidFill>
                <a:latin typeface="Times New Roman" panose="02020603050405020304" pitchFamily="18" charset="0"/>
                <a:ea typeface="굴림" charset="-127"/>
                <a:cs typeface="Times New Roman" panose="02020603050405020304" pitchFamily="18" charset="0"/>
              </a:rPr>
              <a:t>Power plants: </a:t>
            </a:r>
            <a:r>
              <a:rPr lang="en-US" altLang="ko-KR" sz="2000" dirty="0">
                <a:solidFill>
                  <a:schemeClr val="tx1"/>
                </a:solidFill>
                <a:latin typeface="Times New Roman" panose="02020603050405020304" pitchFamily="18" charset="0"/>
                <a:ea typeface="굴림" charset="-127"/>
                <a:cs typeface="Times New Roman" panose="02020603050405020304" pitchFamily="18" charset="0"/>
              </a:rPr>
              <a:t>Geothermal power plants use steam from hot water tanks a few miles or more below the surface of the earth to produce </a:t>
            </a:r>
            <a:r>
              <a:rPr lang="en-US" altLang="ko-KR" sz="2000" dirty="0" smtClean="0">
                <a:solidFill>
                  <a:schemeClr val="tx1"/>
                </a:solidFill>
                <a:latin typeface="Times New Roman" panose="02020603050405020304" pitchFamily="18" charset="0"/>
                <a:ea typeface="굴림" charset="-127"/>
                <a:cs typeface="Times New Roman" panose="02020603050405020304" pitchFamily="18" charset="0"/>
              </a:rPr>
              <a:t>electricity.</a:t>
            </a:r>
          </a:p>
          <a:p>
            <a:pPr marL="457200" indent="-457200" algn="just">
              <a:lnSpc>
                <a:spcPct val="90000"/>
              </a:lnSpc>
              <a:buFont typeface="+mj-lt"/>
              <a:buAutoNum type="arabicPeriod"/>
            </a:pPr>
            <a:endParaRPr lang="en-US" altLang="ko-KR" sz="2000" dirty="0" smtClean="0">
              <a:solidFill>
                <a:schemeClr val="tx1"/>
              </a:solidFill>
              <a:latin typeface="Times New Roman" panose="02020603050405020304" pitchFamily="18" charset="0"/>
              <a:ea typeface="굴림" charset="-127"/>
              <a:cs typeface="Times New Roman" panose="02020603050405020304" pitchFamily="18" charset="0"/>
            </a:endParaRPr>
          </a:p>
          <a:p>
            <a:pPr marL="457200" indent="-457200" algn="just">
              <a:lnSpc>
                <a:spcPct val="90000"/>
              </a:lnSpc>
              <a:buFont typeface="+mj-lt"/>
              <a:buAutoNum type="arabicPeriod"/>
            </a:pPr>
            <a:r>
              <a:rPr lang="en-US" altLang="ko-KR" sz="2000" b="1" dirty="0">
                <a:solidFill>
                  <a:srgbClr val="C00000"/>
                </a:solidFill>
                <a:latin typeface="Times New Roman" panose="02020603050405020304" pitchFamily="18" charset="0"/>
                <a:ea typeface="굴림" charset="-127"/>
                <a:cs typeface="Times New Roman" panose="02020603050405020304" pitchFamily="18" charset="0"/>
              </a:rPr>
              <a:t>Geothermal heat pumps: </a:t>
            </a:r>
            <a:r>
              <a:rPr lang="en-US" altLang="ko-KR" sz="2000" dirty="0">
                <a:solidFill>
                  <a:schemeClr val="tx1"/>
                </a:solidFill>
                <a:latin typeface="Times New Roman" panose="02020603050405020304" pitchFamily="18" charset="0"/>
                <a:ea typeface="굴림" charset="-127"/>
                <a:cs typeface="Times New Roman" panose="02020603050405020304" pitchFamily="18" charset="0"/>
              </a:rPr>
              <a:t>Geothermal heat pumps use constant temperatures near the surface of the earth to heat and cool buildings. They work to transfer heat from the ground to the buildings during the winter and transfer heat from the buildings to the ground in the </a:t>
            </a:r>
            <a:r>
              <a:rPr lang="en-US" altLang="ko-KR" sz="2000" dirty="0" smtClean="0">
                <a:solidFill>
                  <a:schemeClr val="tx1"/>
                </a:solidFill>
                <a:latin typeface="Times New Roman" panose="02020603050405020304" pitchFamily="18" charset="0"/>
                <a:ea typeface="굴림" charset="-127"/>
                <a:cs typeface="Times New Roman" panose="02020603050405020304" pitchFamily="18" charset="0"/>
              </a:rPr>
              <a:t>summer, </a:t>
            </a:r>
            <a:r>
              <a:rPr lang="en-US" altLang="ko-KR" sz="2000" dirty="0">
                <a:solidFill>
                  <a:schemeClr val="tx1"/>
                </a:solidFill>
                <a:latin typeface="Times New Roman" panose="02020603050405020304" pitchFamily="18" charset="0"/>
                <a:ea typeface="굴림" charset="-127"/>
                <a:cs typeface="Times New Roman" panose="02020603050405020304" pitchFamily="18" charset="0"/>
              </a:rPr>
              <a:t>and based on a performance coefficient (COP) of about 3.5. </a:t>
            </a:r>
          </a:p>
          <a:p>
            <a:pPr marL="0" indent="0" algn="just">
              <a:lnSpc>
                <a:spcPct val="90000"/>
              </a:lnSpc>
              <a:buNone/>
            </a:pPr>
            <a:endParaRPr lang="en-US" altLang="ko-KR" sz="2000" dirty="0">
              <a:solidFill>
                <a:schemeClr val="tx1"/>
              </a:solidFill>
              <a:latin typeface="Times New Roman" panose="02020603050405020304" pitchFamily="18" charset="0"/>
              <a:ea typeface="굴림" charset="-127"/>
              <a:cs typeface="Times New Roman" panose="02020603050405020304" pitchFamily="18" charset="0"/>
            </a:endParaRPr>
          </a:p>
        </p:txBody>
      </p:sp>
    </p:spTree>
    <p:extLst>
      <p:ext uri="{BB962C8B-B14F-4D97-AF65-F5344CB8AC3E}">
        <p14:creationId xmlns:p14="http://schemas.microsoft.com/office/powerpoint/2010/main" val="40935838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1872456" y="88535"/>
            <a:ext cx="6707188" cy="820185"/>
          </a:xfrm>
        </p:spPr>
        <p:txBody>
          <a:bodyPr/>
          <a:lstStyle/>
          <a:p>
            <a:r>
              <a:rPr lang="en-US" sz="2400" dirty="0">
                <a:solidFill>
                  <a:srgbClr val="A13339"/>
                </a:solidFill>
                <a:latin typeface="Times New Roman" panose="02020603050405020304" pitchFamily="18" charset="0"/>
                <a:cs typeface="Times New Roman" panose="02020603050405020304" pitchFamily="18" charset="0"/>
              </a:rPr>
              <a:t>Advantages and Disadvantages of geothermal </a:t>
            </a:r>
            <a:r>
              <a:rPr lang="en-US" sz="2400" dirty="0" smtClean="0">
                <a:solidFill>
                  <a:srgbClr val="A13339"/>
                </a:solidFill>
                <a:latin typeface="Times New Roman" panose="02020603050405020304" pitchFamily="18" charset="0"/>
                <a:cs typeface="Times New Roman" panose="02020603050405020304" pitchFamily="18" charset="0"/>
              </a:rPr>
              <a:t>system:</a:t>
            </a:r>
            <a:endParaRPr lang="en-US" sz="2400" dirty="0">
              <a:solidFill>
                <a:srgbClr val="A13339"/>
              </a:solidFill>
              <a:latin typeface="Times New Roman" panose="02020603050405020304" pitchFamily="18" charset="0"/>
              <a:cs typeface="Times New Roman" panose="02020603050405020304" pitchFamily="18" charset="0"/>
            </a:endParaRPr>
          </a:p>
        </p:txBody>
      </p:sp>
      <p:sp>
        <p:nvSpPr>
          <p:cNvPr id="195587" name="Rectangle 3"/>
          <p:cNvSpPr>
            <a:spLocks noGrp="1" noChangeArrowheads="1"/>
          </p:cNvSpPr>
          <p:nvPr>
            <p:ph type="body" idx="1"/>
          </p:nvPr>
        </p:nvSpPr>
        <p:spPr>
          <a:xfrm>
            <a:off x="1763688" y="908720"/>
            <a:ext cx="7380312" cy="5472113"/>
          </a:xfrm>
        </p:spPr>
        <p:txBody>
          <a:bodyPr/>
          <a:lstStyle/>
          <a:p>
            <a:pPr marL="0" indent="0" algn="just">
              <a:lnSpc>
                <a:spcPct val="90000"/>
              </a:lnSpc>
              <a:buNone/>
            </a:pPr>
            <a:r>
              <a:rPr lang="en-US" sz="2000" dirty="0" smtClean="0">
                <a:solidFill>
                  <a:srgbClr val="C00000"/>
                </a:solidFill>
                <a:latin typeface="Times New Roman" panose="02020603050405020304" pitchFamily="18" charset="0"/>
                <a:cs typeface="Times New Roman" panose="02020603050405020304" pitchFamily="18" charset="0"/>
              </a:rPr>
              <a:t>Advantages:</a:t>
            </a:r>
          </a:p>
          <a:p>
            <a:pPr marL="0" indent="0" algn="just">
              <a:buNone/>
            </a:pPr>
            <a:r>
              <a:rPr lang="en-US" sz="1700" dirty="0" smtClean="0">
                <a:solidFill>
                  <a:schemeClr val="tx1"/>
                </a:solidFill>
                <a:latin typeface="Times New Roman" panose="02020603050405020304" pitchFamily="18" charset="0"/>
                <a:cs typeface="Times New Roman" panose="02020603050405020304" pitchFamily="18" charset="0"/>
              </a:rPr>
              <a:t>1. Saves Cost </a:t>
            </a:r>
            <a:r>
              <a:rPr lang="en-US" sz="1700" dirty="0">
                <a:solidFill>
                  <a:schemeClr val="tx1"/>
                </a:solidFill>
                <a:latin typeface="Times New Roman" panose="02020603050405020304" pitchFamily="18" charset="0"/>
                <a:cs typeface="Times New Roman" panose="02020603050405020304" pitchFamily="18" charset="0"/>
              </a:rPr>
              <a:t>(saves about 80% of the cost of fossil fuels) and requires little electricity compared to regular heating systems.</a:t>
            </a:r>
          </a:p>
          <a:p>
            <a:pPr marL="0" indent="0" algn="just">
              <a:buNone/>
            </a:pPr>
            <a:r>
              <a:rPr lang="en-US" sz="1700" dirty="0" smtClean="0">
                <a:solidFill>
                  <a:schemeClr val="tx1"/>
                </a:solidFill>
                <a:latin typeface="Times New Roman" panose="02020603050405020304" pitchFamily="18" charset="0"/>
                <a:cs typeface="Times New Roman" panose="02020603050405020304" pitchFamily="18" charset="0"/>
              </a:rPr>
              <a:t>2. Geothermal </a:t>
            </a:r>
            <a:r>
              <a:rPr lang="en-US" sz="1700" dirty="0">
                <a:solidFill>
                  <a:schemeClr val="tx1"/>
                </a:solidFill>
                <a:latin typeface="Times New Roman" panose="02020603050405020304" pitchFamily="18" charset="0"/>
                <a:cs typeface="Times New Roman" panose="02020603050405020304" pitchFamily="18" charset="0"/>
              </a:rPr>
              <a:t>energy uses the Earth's heat as a natural renewable energy </a:t>
            </a:r>
            <a:r>
              <a:rPr lang="en-US" sz="1700" dirty="0" smtClean="0">
                <a:solidFill>
                  <a:schemeClr val="tx1"/>
                </a:solidFill>
                <a:latin typeface="Times New Roman" panose="02020603050405020304" pitchFamily="18" charset="0"/>
                <a:cs typeface="Times New Roman" panose="02020603050405020304" pitchFamily="18" charset="0"/>
              </a:rPr>
              <a:t>source.</a:t>
            </a:r>
          </a:p>
          <a:p>
            <a:pPr marL="0" indent="0" algn="just">
              <a:buNone/>
            </a:pPr>
            <a:r>
              <a:rPr lang="en-US" sz="1700" dirty="0" smtClean="0">
                <a:solidFill>
                  <a:schemeClr val="tx1"/>
                </a:solidFill>
                <a:latin typeface="Times New Roman" panose="02020603050405020304" pitchFamily="18" charset="0"/>
                <a:cs typeface="Times New Roman" panose="02020603050405020304" pitchFamily="18" charset="0"/>
              </a:rPr>
              <a:t>3. Its </a:t>
            </a:r>
            <a:r>
              <a:rPr lang="en-US" sz="1700" dirty="0">
                <a:solidFill>
                  <a:schemeClr val="tx1"/>
                </a:solidFill>
                <a:latin typeface="Times New Roman" panose="02020603050405020304" pitchFamily="18" charset="0"/>
                <a:cs typeface="Times New Roman" panose="02020603050405020304" pitchFamily="18" charset="0"/>
              </a:rPr>
              <a:t>efficiency is 48% higher than the efficiency of gas ovens, and it is much higher than the efficiency of oil furnaces and reaches 75%.</a:t>
            </a:r>
          </a:p>
          <a:p>
            <a:pPr marL="0" indent="0" algn="just">
              <a:buNone/>
            </a:pPr>
            <a:r>
              <a:rPr lang="en-US" sz="1700" dirty="0" smtClean="0">
                <a:solidFill>
                  <a:schemeClr val="tx1"/>
                </a:solidFill>
                <a:latin typeface="Times New Roman" panose="02020603050405020304" pitchFamily="18" charset="0"/>
                <a:cs typeface="Times New Roman" panose="02020603050405020304" pitchFamily="18" charset="0"/>
              </a:rPr>
              <a:t>4. Cheap </a:t>
            </a:r>
            <a:r>
              <a:rPr lang="en-US" sz="1700" dirty="0">
                <a:solidFill>
                  <a:schemeClr val="tx1"/>
                </a:solidFill>
                <a:latin typeface="Times New Roman" panose="02020603050405020304" pitchFamily="18" charset="0"/>
                <a:cs typeface="Times New Roman" panose="02020603050405020304" pitchFamily="18" charset="0"/>
              </a:rPr>
              <a:t>and easy compared to the maintenance of other thermal systems. It just needs to change the air filter inside the heat pumps and replace some damaged tubes.</a:t>
            </a:r>
          </a:p>
          <a:p>
            <a:pPr marL="0" indent="0" algn="just">
              <a:buNone/>
            </a:pPr>
            <a:r>
              <a:rPr lang="en-US" sz="1700" dirty="0" smtClean="0">
                <a:solidFill>
                  <a:schemeClr val="tx1"/>
                </a:solidFill>
                <a:latin typeface="Times New Roman" panose="02020603050405020304" pitchFamily="18" charset="0"/>
                <a:cs typeface="Times New Roman" panose="02020603050405020304" pitchFamily="18" charset="0"/>
              </a:rPr>
              <a:t>5. Durability </a:t>
            </a:r>
            <a:r>
              <a:rPr lang="en-US" sz="1700" dirty="0">
                <a:solidFill>
                  <a:schemeClr val="tx1"/>
                </a:solidFill>
                <a:latin typeface="Times New Roman" panose="02020603050405020304" pitchFamily="18" charset="0"/>
                <a:cs typeface="Times New Roman" panose="02020603050405020304" pitchFamily="18" charset="0"/>
              </a:rPr>
              <a:t>and potential: Underground pipes can last for approximately 50 </a:t>
            </a:r>
            <a:r>
              <a:rPr lang="en-US" sz="1700" dirty="0" smtClean="0">
                <a:solidFill>
                  <a:schemeClr val="tx1"/>
                </a:solidFill>
                <a:latin typeface="Times New Roman" panose="02020603050405020304" pitchFamily="18" charset="0"/>
                <a:cs typeface="Times New Roman" panose="02020603050405020304" pitchFamily="18" charset="0"/>
              </a:rPr>
              <a:t>years.</a:t>
            </a:r>
            <a:endParaRPr lang="en-US" sz="1700" dirty="0" smtClean="0">
              <a:solidFill>
                <a:srgbClr val="A13339"/>
              </a:solidFill>
              <a:latin typeface="Times New Roman" panose="02020603050405020304" pitchFamily="18" charset="0"/>
              <a:cs typeface="Times New Roman" panose="02020603050405020304" pitchFamily="18" charset="0"/>
            </a:endParaRPr>
          </a:p>
          <a:p>
            <a:pPr marL="0" indent="0" algn="just">
              <a:lnSpc>
                <a:spcPct val="90000"/>
              </a:lnSpc>
              <a:buNone/>
            </a:pPr>
            <a:r>
              <a:rPr lang="en-US" sz="2000" dirty="0" smtClean="0">
                <a:solidFill>
                  <a:srgbClr val="C00000"/>
                </a:solidFill>
                <a:latin typeface="Times New Roman" panose="02020603050405020304" pitchFamily="18" charset="0"/>
                <a:cs typeface="Times New Roman" panose="02020603050405020304" pitchFamily="18" charset="0"/>
              </a:rPr>
              <a:t>Disadvantages:</a:t>
            </a:r>
          </a:p>
          <a:p>
            <a:pPr marL="0" indent="0" algn="just">
              <a:lnSpc>
                <a:spcPct val="90000"/>
              </a:lnSpc>
              <a:buNone/>
            </a:pPr>
            <a:r>
              <a:rPr lang="en-US" altLang="ko-KR" sz="1700" dirty="0" smtClean="0">
                <a:solidFill>
                  <a:schemeClr val="tx1"/>
                </a:solidFill>
                <a:latin typeface="Times New Roman" panose="02020603050405020304" pitchFamily="18" charset="0"/>
                <a:ea typeface="굴림" charset="-127"/>
                <a:cs typeface="Times New Roman" panose="02020603050405020304" pitchFamily="18" charset="0"/>
              </a:rPr>
              <a:t>1. Difficulty </a:t>
            </a:r>
            <a:r>
              <a:rPr lang="en-US" altLang="ko-KR" sz="1700" dirty="0">
                <a:solidFill>
                  <a:schemeClr val="tx1"/>
                </a:solidFill>
                <a:latin typeface="Times New Roman" panose="02020603050405020304" pitchFamily="18" charset="0"/>
                <a:ea typeface="굴림" charset="-127"/>
                <a:cs typeface="Times New Roman" panose="02020603050405020304" pitchFamily="18" charset="0"/>
              </a:rPr>
              <a:t>in choosing the location in addition to high installation </a:t>
            </a:r>
            <a:r>
              <a:rPr lang="en-US" altLang="ko-KR" sz="1700" dirty="0" smtClean="0">
                <a:solidFill>
                  <a:schemeClr val="tx1"/>
                </a:solidFill>
                <a:latin typeface="Times New Roman" panose="02020603050405020304" pitchFamily="18" charset="0"/>
                <a:ea typeface="굴림" charset="-127"/>
                <a:cs typeface="Times New Roman" panose="02020603050405020304" pitchFamily="18" charset="0"/>
              </a:rPr>
              <a:t>costs.</a:t>
            </a:r>
            <a:endParaRPr lang="en-US" altLang="ko-KR" sz="1700" dirty="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r>
              <a:rPr lang="en-US" altLang="ko-KR" sz="1700" dirty="0" smtClean="0">
                <a:solidFill>
                  <a:schemeClr val="tx1"/>
                </a:solidFill>
                <a:latin typeface="Times New Roman" panose="02020603050405020304" pitchFamily="18" charset="0"/>
                <a:ea typeface="굴림" charset="-127"/>
                <a:cs typeface="Times New Roman" panose="02020603050405020304" pitchFamily="18" charset="0"/>
              </a:rPr>
              <a:t>2. Installing </a:t>
            </a:r>
            <a:r>
              <a:rPr lang="en-US" altLang="ko-KR" sz="1700" dirty="0">
                <a:solidFill>
                  <a:schemeClr val="tx1"/>
                </a:solidFill>
                <a:latin typeface="Times New Roman" panose="02020603050405020304" pitchFamily="18" charset="0"/>
                <a:ea typeface="굴림" charset="-127"/>
                <a:cs typeface="Times New Roman" panose="02020603050405020304" pitchFamily="18" charset="0"/>
              </a:rPr>
              <a:t>a geothermal system is very difficult, and installing in crowded residential areas is sometimes very difficult.</a:t>
            </a:r>
          </a:p>
          <a:p>
            <a:pPr marL="0" indent="0" algn="just">
              <a:lnSpc>
                <a:spcPct val="90000"/>
              </a:lnSpc>
              <a:buNone/>
            </a:pPr>
            <a:r>
              <a:rPr lang="en-US" altLang="ko-KR" sz="1700" dirty="0" smtClean="0">
                <a:solidFill>
                  <a:schemeClr val="tx1"/>
                </a:solidFill>
                <a:latin typeface="Times New Roman" panose="02020603050405020304" pitchFamily="18" charset="0"/>
                <a:ea typeface="굴림" charset="-127"/>
                <a:cs typeface="Times New Roman" panose="02020603050405020304" pitchFamily="18" charset="0"/>
              </a:rPr>
              <a:t>3. The </a:t>
            </a:r>
            <a:r>
              <a:rPr lang="en-US" altLang="ko-KR" sz="1700" dirty="0">
                <a:solidFill>
                  <a:schemeClr val="tx1"/>
                </a:solidFill>
                <a:latin typeface="Times New Roman" panose="02020603050405020304" pitchFamily="18" charset="0"/>
                <a:ea typeface="굴림" charset="-127"/>
                <a:cs typeface="Times New Roman" panose="02020603050405020304" pitchFamily="18" charset="0"/>
              </a:rPr>
              <a:t>system of obtaining energy by geothermal energy is not very clean due to the presence of heat pumps.</a:t>
            </a:r>
          </a:p>
          <a:p>
            <a:pPr marL="0" indent="0" algn="just">
              <a:lnSpc>
                <a:spcPct val="90000"/>
              </a:lnSpc>
              <a:buNone/>
            </a:pPr>
            <a:r>
              <a:rPr lang="en-US" altLang="ko-KR" sz="1700" dirty="0" smtClean="0">
                <a:solidFill>
                  <a:schemeClr val="tx1"/>
                </a:solidFill>
                <a:latin typeface="Times New Roman" panose="02020603050405020304" pitchFamily="18" charset="0"/>
                <a:ea typeface="굴림" charset="-127"/>
                <a:cs typeface="Times New Roman" panose="02020603050405020304" pitchFamily="18" charset="0"/>
              </a:rPr>
              <a:t>4. The </a:t>
            </a:r>
            <a:r>
              <a:rPr lang="en-US" altLang="ko-KR" sz="1700" dirty="0">
                <a:solidFill>
                  <a:schemeClr val="tx1"/>
                </a:solidFill>
                <a:latin typeface="Times New Roman" panose="02020603050405020304" pitchFamily="18" charset="0"/>
                <a:ea typeface="굴림" charset="-127"/>
                <a:cs typeface="Times New Roman" panose="02020603050405020304" pitchFamily="18" charset="0"/>
              </a:rPr>
              <a:t>coal used in geothermal heat pumps is not environmentally friendly, as it emits carbon dioxide, which is a major cause of global warming.</a:t>
            </a:r>
          </a:p>
          <a:p>
            <a:pPr marL="0" indent="0" algn="just">
              <a:lnSpc>
                <a:spcPct val="90000"/>
              </a:lnSpc>
              <a:buNone/>
            </a:pPr>
            <a:endParaRPr lang="en-US" altLang="ko-KR" sz="2000" dirty="0">
              <a:solidFill>
                <a:srgbClr val="C00000"/>
              </a:solidFill>
              <a:latin typeface="Times New Roman" panose="02020603050405020304" pitchFamily="18" charset="0"/>
              <a:ea typeface="굴림" charset="-127"/>
              <a:cs typeface="Times New Roman" panose="02020603050405020304" pitchFamily="18" charset="0"/>
            </a:endParaRPr>
          </a:p>
        </p:txBody>
      </p:sp>
    </p:spTree>
    <p:extLst>
      <p:ext uri="{BB962C8B-B14F-4D97-AF65-F5344CB8AC3E}">
        <p14:creationId xmlns:p14="http://schemas.microsoft.com/office/powerpoint/2010/main" val="24714301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1851112" y="29000"/>
            <a:ext cx="6707188" cy="648072"/>
          </a:xfrm>
        </p:spPr>
        <p:txBody>
          <a:bodyPr/>
          <a:lstStyle/>
          <a:p>
            <a:r>
              <a:rPr lang="en-US" sz="2400" dirty="0">
                <a:solidFill>
                  <a:srgbClr val="A13339"/>
                </a:solidFill>
                <a:latin typeface="Times New Roman" panose="02020603050405020304" pitchFamily="18" charset="0"/>
                <a:cs typeface="Times New Roman" panose="02020603050405020304" pitchFamily="18" charset="0"/>
              </a:rPr>
              <a:t>Type of geothermal heat pump system:</a:t>
            </a:r>
          </a:p>
        </p:txBody>
      </p:sp>
      <p:sp>
        <p:nvSpPr>
          <p:cNvPr id="195587" name="Rectangle 3"/>
          <p:cNvSpPr>
            <a:spLocks noGrp="1" noChangeArrowheads="1"/>
          </p:cNvSpPr>
          <p:nvPr>
            <p:ph type="body" idx="1"/>
          </p:nvPr>
        </p:nvSpPr>
        <p:spPr>
          <a:xfrm>
            <a:off x="1852256" y="677072"/>
            <a:ext cx="7291744" cy="5472113"/>
          </a:xfrm>
        </p:spPr>
        <p:txBody>
          <a:bodyPr/>
          <a:lstStyle/>
          <a:p>
            <a:pPr marL="457200" indent="-457200" algn="just">
              <a:lnSpc>
                <a:spcPct val="90000"/>
              </a:lnSpc>
              <a:buFont typeface="+mj-lt"/>
              <a:buAutoNum type="arabicPeriod"/>
            </a:pPr>
            <a:r>
              <a:rPr lang="en-US" altLang="ko-KR" sz="2000" dirty="0">
                <a:solidFill>
                  <a:srgbClr val="C00000"/>
                </a:solidFill>
                <a:latin typeface="Times New Roman" panose="02020603050405020304" pitchFamily="18" charset="0"/>
                <a:ea typeface="굴림" charset="-127"/>
                <a:cs typeface="Times New Roman" panose="02020603050405020304" pitchFamily="18" charset="0"/>
              </a:rPr>
              <a:t>Open-loop geothermal systems: </a:t>
            </a: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They mainly use groundwater, which acts as a coolant for the transfer of thermodynamic </a:t>
            </a: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energy.</a:t>
            </a:r>
          </a:p>
          <a:p>
            <a:pPr marL="457200" indent="-457200" algn="just">
              <a:lnSpc>
                <a:spcPct val="90000"/>
              </a:lnSpc>
              <a:buFont typeface="+mj-lt"/>
              <a:buAutoNum type="arabicPeriod"/>
            </a:pPr>
            <a:r>
              <a:rPr lang="en-US" altLang="ko-KR" sz="2000" dirty="0" smtClean="0">
                <a:solidFill>
                  <a:srgbClr val="C00000"/>
                </a:solidFill>
                <a:latin typeface="Times New Roman" panose="02020603050405020304" pitchFamily="18" charset="0"/>
                <a:ea typeface="굴림" charset="-127"/>
                <a:cs typeface="Times New Roman" panose="02020603050405020304" pitchFamily="18" charset="0"/>
              </a:rPr>
              <a:t>Closed-loop </a:t>
            </a:r>
            <a:r>
              <a:rPr lang="en-US" altLang="ko-KR" sz="2000" dirty="0">
                <a:solidFill>
                  <a:srgbClr val="C00000"/>
                </a:solidFill>
                <a:latin typeface="Times New Roman" panose="02020603050405020304" pitchFamily="18" charset="0"/>
                <a:ea typeface="굴림" charset="-127"/>
                <a:cs typeface="Times New Roman" panose="02020603050405020304" pitchFamily="18" charset="0"/>
              </a:rPr>
              <a:t>geothermal systems: </a:t>
            </a: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They differ from open-loop geothermal systems in that they use water that passes through underground pipes instead of using groundwater to transfer heat.</a:t>
            </a:r>
          </a:p>
          <a:p>
            <a:pPr marL="0" indent="0" algn="just">
              <a:lnSpc>
                <a:spcPct val="90000"/>
              </a:lnSpc>
              <a:buNone/>
            </a:pPr>
            <a:endParaRPr lang="en-US" altLang="ko-KR" sz="1200" dirty="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There </a:t>
            </a: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are three different types of geothermal systems with closed-loop:</a:t>
            </a:r>
          </a:p>
          <a:p>
            <a:pPr marL="0" indent="0" algn="just">
              <a:lnSpc>
                <a:spcPct val="90000"/>
              </a:lnSpc>
              <a:buNone/>
            </a:pP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1.Horizontally </a:t>
            </a: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loops.</a:t>
            </a:r>
          </a:p>
          <a:p>
            <a:pPr marL="0" indent="0" algn="just">
              <a:lnSpc>
                <a:spcPct val="90000"/>
              </a:lnSpc>
              <a:buNone/>
            </a:pP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2.Vertical </a:t>
            </a: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loops.</a:t>
            </a:r>
          </a:p>
          <a:p>
            <a:pPr marL="0" indent="0" algn="just">
              <a:lnSpc>
                <a:spcPct val="90000"/>
              </a:lnSpc>
              <a:buNone/>
            </a:pP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3.Pond </a:t>
            </a: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or lake </a:t>
            </a: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loops.</a:t>
            </a:r>
          </a:p>
          <a:p>
            <a:pPr marL="0" indent="0" algn="just">
              <a:lnSpc>
                <a:spcPct val="90000"/>
              </a:lnSpc>
              <a:buNone/>
            </a:pPr>
            <a:endParaRPr lang="en-US" altLang="ko-KR" sz="1800" dirty="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2000" dirty="0">
              <a:solidFill>
                <a:schemeClr val="tx1"/>
              </a:solidFill>
              <a:latin typeface="Times New Roman" panose="02020603050405020304" pitchFamily="18" charset="0"/>
              <a:ea typeface="굴림" charset="-127"/>
              <a:cs typeface="Times New Roman" panose="02020603050405020304" pitchFamily="18" charset="0"/>
            </a:endParaRPr>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3923928" y="2924944"/>
            <a:ext cx="5040560" cy="3672408"/>
          </a:xfrm>
          <a:prstGeom prst="rect">
            <a:avLst/>
          </a:prstGeom>
        </p:spPr>
      </p:pic>
    </p:spTree>
    <p:extLst>
      <p:ext uri="{BB962C8B-B14F-4D97-AF65-F5344CB8AC3E}">
        <p14:creationId xmlns:p14="http://schemas.microsoft.com/office/powerpoint/2010/main" val="27189984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B050"/>
                </a:solidFill>
                <a:latin typeface="Times New Roman" panose="02020603050405020304" pitchFamily="18" charset="0"/>
                <a:cs typeface="Times New Roman" panose="02020603050405020304" pitchFamily="18" charset="0"/>
              </a:rPr>
              <a:t>Chapter two: Constraint, Stander code  </a:t>
            </a:r>
            <a:endParaRPr lang="en-US" dirty="0"/>
          </a:p>
        </p:txBody>
      </p:sp>
      <p:sp>
        <p:nvSpPr>
          <p:cNvPr id="3" name="Content Placeholder 2"/>
          <p:cNvSpPr>
            <a:spLocks noGrp="1"/>
          </p:cNvSpPr>
          <p:nvPr>
            <p:ph idx="1"/>
          </p:nvPr>
        </p:nvSpPr>
        <p:spPr/>
        <p:txBody>
          <a:bodyPr/>
          <a:lstStyle/>
          <a:p>
            <a:pPr marL="0" indent="0" algn="just">
              <a:lnSpc>
                <a:spcPct val="90000"/>
              </a:lnSpc>
              <a:buNone/>
            </a:pPr>
            <a:r>
              <a:rPr lang="en-US" altLang="ko-KR" sz="2800" dirty="0">
                <a:solidFill>
                  <a:schemeClr val="tx1"/>
                </a:solidFill>
                <a:latin typeface="Times New Roman" panose="02020603050405020304" pitchFamily="18" charset="0"/>
                <a:ea typeface="굴림" charset="-127"/>
                <a:cs typeface="Times New Roman" panose="02020603050405020304" pitchFamily="18" charset="0"/>
              </a:rPr>
              <a:t>Constraint</a:t>
            </a:r>
            <a:endParaRPr lang="en-US" altLang="ko-KR" sz="2800" dirty="0" smtClean="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endParaRPr lang="en-US" altLang="ko-KR" sz="1800" dirty="0">
              <a:solidFill>
                <a:schemeClr val="tx1"/>
              </a:solidFill>
              <a:latin typeface="Times New Roman" panose="02020603050405020304" pitchFamily="18" charset="0"/>
              <a:ea typeface="굴림" charset="-127"/>
              <a:cs typeface="Times New Roman" panose="02020603050405020304" pitchFamily="18" charset="0"/>
            </a:endParaRPr>
          </a:p>
          <a:p>
            <a:pPr marL="0" indent="0" algn="just">
              <a:lnSpc>
                <a:spcPct val="90000"/>
              </a:lnSpc>
              <a:buNone/>
            </a:pP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We </a:t>
            </a: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have faced many problems in this project:</a:t>
            </a:r>
          </a:p>
          <a:p>
            <a:pPr marL="0" indent="0" algn="just">
              <a:lnSpc>
                <a:spcPct val="90000"/>
              </a:lnSpc>
              <a:buNone/>
            </a:pPr>
            <a:endParaRPr lang="en-US" altLang="ko-KR" sz="1600" dirty="0">
              <a:solidFill>
                <a:schemeClr val="tx1"/>
              </a:solidFill>
              <a:latin typeface="Times New Roman" panose="02020603050405020304" pitchFamily="18" charset="0"/>
              <a:ea typeface="굴림" charset="-127"/>
              <a:cs typeface="Times New Roman" panose="02020603050405020304" pitchFamily="18" charset="0"/>
            </a:endParaRPr>
          </a:p>
          <a:p>
            <a:pPr algn="just">
              <a:lnSpc>
                <a:spcPct val="90000"/>
              </a:lnSpc>
              <a:buFont typeface="+mj-lt"/>
              <a:buAutoNum type="arabicPeriod"/>
            </a:pP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Difficulty </a:t>
            </a: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accessing information due to the entry of the Corona </a:t>
            </a: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virus</a:t>
            </a:r>
            <a:endParaRPr lang="en-US" altLang="ko-KR" sz="1800" dirty="0">
              <a:solidFill>
                <a:schemeClr val="tx1"/>
              </a:solidFill>
              <a:latin typeface="Times New Roman" panose="02020603050405020304" pitchFamily="18" charset="0"/>
              <a:ea typeface="굴림" charset="-127"/>
              <a:cs typeface="Times New Roman" panose="02020603050405020304" pitchFamily="18" charset="0"/>
            </a:endParaRPr>
          </a:p>
          <a:p>
            <a:pPr algn="just">
              <a:lnSpc>
                <a:spcPct val="90000"/>
              </a:lnSpc>
              <a:buFont typeface="+mj-lt"/>
              <a:buAutoNum type="arabicPeriod"/>
            </a:pPr>
            <a:endParaRPr lang="en-US" altLang="ko-KR" sz="1800" dirty="0">
              <a:solidFill>
                <a:schemeClr val="tx1"/>
              </a:solidFill>
              <a:latin typeface="Times New Roman" panose="02020603050405020304" pitchFamily="18" charset="0"/>
              <a:ea typeface="굴림" charset="-127"/>
              <a:cs typeface="Times New Roman" panose="02020603050405020304" pitchFamily="18" charset="0"/>
            </a:endParaRPr>
          </a:p>
          <a:p>
            <a:pPr algn="just">
              <a:lnSpc>
                <a:spcPct val="90000"/>
              </a:lnSpc>
              <a:buFont typeface="+mj-lt"/>
              <a:buAutoNum type="arabicPeriod"/>
            </a:pP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The policy of the Israeli occupation and defining the permitted areas</a:t>
            </a:r>
            <a:r>
              <a:rPr lang="en-US" altLang="ko-KR" sz="1800" dirty="0" smtClean="0">
                <a:solidFill>
                  <a:schemeClr val="tx1"/>
                </a:solidFill>
                <a:latin typeface="Times New Roman" panose="02020603050405020304" pitchFamily="18" charset="0"/>
                <a:ea typeface="굴림" charset="-127"/>
                <a:cs typeface="Times New Roman" panose="02020603050405020304" pitchFamily="18" charset="0"/>
              </a:rPr>
              <a:t>.</a:t>
            </a:r>
            <a:endParaRPr lang="ar-SA" altLang="ko-KR" sz="1800" dirty="0" smtClean="0">
              <a:solidFill>
                <a:schemeClr val="tx1"/>
              </a:solidFill>
              <a:latin typeface="Times New Roman" panose="02020603050405020304" pitchFamily="18" charset="0"/>
              <a:ea typeface="굴림" charset="-127"/>
              <a:cs typeface="Times New Roman" panose="02020603050405020304" pitchFamily="18" charset="0"/>
            </a:endParaRPr>
          </a:p>
          <a:p>
            <a:pPr algn="just">
              <a:lnSpc>
                <a:spcPct val="90000"/>
              </a:lnSpc>
              <a:buFont typeface="+mj-lt"/>
              <a:buAutoNum type="arabicPeriod"/>
            </a:pP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A new idea that is hard to convince people to use</a:t>
            </a:r>
          </a:p>
          <a:p>
            <a:pPr algn="just">
              <a:lnSpc>
                <a:spcPct val="90000"/>
              </a:lnSpc>
              <a:buFont typeface="+mj-lt"/>
              <a:buAutoNum type="arabicPeriod"/>
            </a:pPr>
            <a:endParaRPr lang="en-US" altLang="ko-KR" sz="1800" dirty="0">
              <a:solidFill>
                <a:schemeClr val="tx1"/>
              </a:solidFill>
              <a:latin typeface="Times New Roman" panose="02020603050405020304" pitchFamily="18" charset="0"/>
              <a:ea typeface="굴림" charset="-127"/>
              <a:cs typeface="Times New Roman" panose="02020603050405020304" pitchFamily="18" charset="0"/>
            </a:endParaRPr>
          </a:p>
          <a:p>
            <a:pPr algn="just">
              <a:lnSpc>
                <a:spcPct val="90000"/>
              </a:lnSpc>
              <a:buFont typeface="+mj-lt"/>
              <a:buAutoNum type="arabicPeriod"/>
            </a:pP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geothermal energy is not famous in developing countries.</a:t>
            </a:r>
          </a:p>
          <a:p>
            <a:pPr algn="just">
              <a:lnSpc>
                <a:spcPct val="90000"/>
              </a:lnSpc>
              <a:buFont typeface="+mj-lt"/>
              <a:buAutoNum type="arabicPeriod"/>
            </a:pPr>
            <a:endParaRPr lang="en-US" altLang="ko-KR" sz="1800" dirty="0">
              <a:solidFill>
                <a:schemeClr val="tx1"/>
              </a:solidFill>
              <a:latin typeface="Times New Roman" panose="02020603050405020304" pitchFamily="18" charset="0"/>
              <a:ea typeface="굴림" charset="-127"/>
              <a:cs typeface="Times New Roman" panose="02020603050405020304" pitchFamily="18" charset="0"/>
            </a:endParaRPr>
          </a:p>
          <a:p>
            <a:pPr algn="just">
              <a:lnSpc>
                <a:spcPct val="90000"/>
              </a:lnSpc>
              <a:buFont typeface="+mj-lt"/>
              <a:buAutoNum type="arabicPeriod"/>
            </a:pPr>
            <a:r>
              <a:rPr lang="en-US" altLang="ko-KR" sz="1800" dirty="0">
                <a:solidFill>
                  <a:schemeClr val="tx1"/>
                </a:solidFill>
                <a:latin typeface="Times New Roman" panose="02020603050405020304" pitchFamily="18" charset="0"/>
                <a:ea typeface="굴림" charset="-127"/>
                <a:cs typeface="Times New Roman" panose="02020603050405020304" pitchFamily="18" charset="0"/>
              </a:rPr>
              <a:t>It is difficult to get accurate information from previous studies due to the different geographical nature.</a:t>
            </a:r>
          </a:p>
          <a:p>
            <a:endParaRPr lang="en-US" dirty="0"/>
          </a:p>
        </p:txBody>
      </p:sp>
    </p:spTree>
    <p:extLst>
      <p:ext uri="{BB962C8B-B14F-4D97-AF65-F5344CB8AC3E}">
        <p14:creationId xmlns:p14="http://schemas.microsoft.com/office/powerpoint/2010/main" val="2343030643"/>
      </p:ext>
    </p:extLst>
  </p:cSld>
  <p:clrMapOvr>
    <a:masterClrMapping/>
  </p:clrMapOvr>
</p:sld>
</file>

<file path=ppt/theme/theme1.xml><?xml version="1.0" encoding="utf-8"?>
<a:theme xmlns:a="http://schemas.openxmlformats.org/drawingml/2006/main" name="template">
  <a:themeElements>
    <a:clrScheme name="template 4">
      <a:dk1>
        <a:srgbClr val="4D4D4D"/>
      </a:dk1>
      <a:lt1>
        <a:srgbClr val="FFFFFF"/>
      </a:lt1>
      <a:dk2>
        <a:srgbClr val="000000"/>
      </a:dk2>
      <a:lt2>
        <a:srgbClr val="9B6902"/>
      </a:lt2>
      <a:accent1>
        <a:srgbClr val="C75E00"/>
      </a:accent1>
      <a:accent2>
        <a:srgbClr val="FED416"/>
      </a:accent2>
      <a:accent3>
        <a:srgbClr val="FFFFFF"/>
      </a:accent3>
      <a:accent4>
        <a:srgbClr val="404040"/>
      </a:accent4>
      <a:accent5>
        <a:srgbClr val="E0B6AA"/>
      </a:accent5>
      <a:accent6>
        <a:srgbClr val="E6C013"/>
      </a:accent6>
      <a:hlink>
        <a:srgbClr val="EE6600"/>
      </a:hlink>
      <a:folHlink>
        <a:srgbClr val="EAEAEA"/>
      </a:folHlink>
    </a:clrScheme>
    <a:fontScheme name="template">
      <a:majorFont>
        <a:latin typeface="DIN Engschrift Std"/>
        <a:ea typeface=""/>
        <a:cs typeface=""/>
      </a:majorFont>
      <a:minorFont>
        <a:latin typeface="DIN Engschrift St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1"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4D4D4D"/>
        </a:dk1>
        <a:lt1>
          <a:srgbClr val="FFFFFF"/>
        </a:lt1>
        <a:dk2>
          <a:srgbClr val="000000"/>
        </a:dk2>
        <a:lt2>
          <a:srgbClr val="D5E1F3"/>
        </a:lt2>
        <a:accent1>
          <a:srgbClr val="BC4417"/>
        </a:accent1>
        <a:accent2>
          <a:srgbClr val="CF9C1C"/>
        </a:accent2>
        <a:accent3>
          <a:srgbClr val="FFFFFF"/>
        </a:accent3>
        <a:accent4>
          <a:srgbClr val="404040"/>
        </a:accent4>
        <a:accent5>
          <a:srgbClr val="DAB0AB"/>
        </a:accent5>
        <a:accent6>
          <a:srgbClr val="BB8D18"/>
        </a:accent6>
        <a:hlink>
          <a:srgbClr val="E8C97C"/>
        </a:hlink>
        <a:folHlink>
          <a:srgbClr val="EAEAEA"/>
        </a:folHlink>
      </a:clrScheme>
      <a:clrMap bg1="lt1" tx1="dk1" bg2="lt2" tx2="dk2" accent1="accent1" accent2="accent2" accent3="accent3" accent4="accent4" accent5="accent5" accent6="accent6" hlink="hlink" folHlink="folHlink"/>
    </a:extraClrScheme>
    <a:extraClrScheme>
      <a:clrScheme name="template 2">
        <a:dk1>
          <a:srgbClr val="4D4D4D"/>
        </a:dk1>
        <a:lt1>
          <a:srgbClr val="FFFFFF"/>
        </a:lt1>
        <a:dk2>
          <a:srgbClr val="000000"/>
        </a:dk2>
        <a:lt2>
          <a:srgbClr val="986615"/>
        </a:lt2>
        <a:accent1>
          <a:srgbClr val="BF4413"/>
        </a:accent1>
        <a:accent2>
          <a:srgbClr val="FFAB21"/>
        </a:accent2>
        <a:accent3>
          <a:srgbClr val="FFFFFF"/>
        </a:accent3>
        <a:accent4>
          <a:srgbClr val="404040"/>
        </a:accent4>
        <a:accent5>
          <a:srgbClr val="DCB0AA"/>
        </a:accent5>
        <a:accent6>
          <a:srgbClr val="E79B1D"/>
        </a:accent6>
        <a:hlink>
          <a:srgbClr val="C5A379"/>
        </a:hlink>
        <a:folHlink>
          <a:srgbClr val="EAEAEA"/>
        </a:folHlink>
      </a:clrScheme>
      <a:clrMap bg1="lt1" tx1="dk1" bg2="lt2" tx2="dk2" accent1="accent1" accent2="accent2" accent3="accent3" accent4="accent4" accent5="accent5" accent6="accent6" hlink="hlink" folHlink="folHlink"/>
    </a:extraClrScheme>
    <a:extraClrScheme>
      <a:clrScheme name="template 3">
        <a:dk1>
          <a:srgbClr val="4D4D4D"/>
        </a:dk1>
        <a:lt1>
          <a:srgbClr val="FFFFFF"/>
        </a:lt1>
        <a:dk2>
          <a:srgbClr val="000000"/>
        </a:dk2>
        <a:lt2>
          <a:srgbClr val="4A1B17"/>
        </a:lt2>
        <a:accent1>
          <a:srgbClr val="C66C00"/>
        </a:accent1>
        <a:accent2>
          <a:srgbClr val="FED416"/>
        </a:accent2>
        <a:accent3>
          <a:srgbClr val="FFFFFF"/>
        </a:accent3>
        <a:accent4>
          <a:srgbClr val="404040"/>
        </a:accent4>
        <a:accent5>
          <a:srgbClr val="DFBAAA"/>
        </a:accent5>
        <a:accent6>
          <a:srgbClr val="E6C013"/>
        </a:accent6>
        <a:hlink>
          <a:srgbClr val="FFDE93"/>
        </a:hlink>
        <a:folHlink>
          <a:srgbClr val="EAEAEA"/>
        </a:folHlink>
      </a:clrScheme>
      <a:clrMap bg1="lt1" tx1="dk1" bg2="lt2" tx2="dk2" accent1="accent1" accent2="accent2" accent3="accent3" accent4="accent4" accent5="accent5" accent6="accent6" hlink="hlink" folHlink="folHlink"/>
    </a:extraClrScheme>
    <a:extraClrScheme>
      <a:clrScheme name="template 4">
        <a:dk1>
          <a:srgbClr val="4D4D4D"/>
        </a:dk1>
        <a:lt1>
          <a:srgbClr val="FFFFFF"/>
        </a:lt1>
        <a:dk2>
          <a:srgbClr val="000000"/>
        </a:dk2>
        <a:lt2>
          <a:srgbClr val="9B6902"/>
        </a:lt2>
        <a:accent1>
          <a:srgbClr val="C75E00"/>
        </a:accent1>
        <a:accent2>
          <a:srgbClr val="FED416"/>
        </a:accent2>
        <a:accent3>
          <a:srgbClr val="FFFFFF"/>
        </a:accent3>
        <a:accent4>
          <a:srgbClr val="404040"/>
        </a:accent4>
        <a:accent5>
          <a:srgbClr val="E0B6AA"/>
        </a:accent5>
        <a:accent6>
          <a:srgbClr val="E6C013"/>
        </a:accent6>
        <a:hlink>
          <a:srgbClr val="EE6600"/>
        </a:hlink>
        <a:folHlink>
          <a:srgbClr val="EAEAEA"/>
        </a:folHlink>
      </a:clrScheme>
      <a:clrMap bg1="lt1" tx1="dk1" bg2="lt2" tx2="dk2" accent1="accent1" accent2="accent2" accent3="accent3" accent4="accent4" accent5="accent5" accent6="accent6" hlink="hlink" folHlink="folHlink"/>
    </a:extraClrScheme>
    <a:extraClrScheme>
      <a:clrScheme name="template 5">
        <a:dk1>
          <a:srgbClr val="4D4D4D"/>
        </a:dk1>
        <a:lt1>
          <a:srgbClr val="FFFFFF"/>
        </a:lt1>
        <a:dk2>
          <a:srgbClr val="000000"/>
        </a:dk2>
        <a:lt2>
          <a:srgbClr val="570301"/>
        </a:lt2>
        <a:accent1>
          <a:srgbClr val="D37E00"/>
        </a:accent1>
        <a:accent2>
          <a:srgbClr val="F5CB03"/>
        </a:accent2>
        <a:accent3>
          <a:srgbClr val="FFFFFF"/>
        </a:accent3>
        <a:accent4>
          <a:srgbClr val="404040"/>
        </a:accent4>
        <a:accent5>
          <a:srgbClr val="E6C0AA"/>
        </a:accent5>
        <a:accent6>
          <a:srgbClr val="DEB802"/>
        </a:accent6>
        <a:hlink>
          <a:srgbClr val="D86001"/>
        </a:hlink>
        <a:folHlink>
          <a:srgbClr val="EAEAEA"/>
        </a:folHlink>
      </a:clrScheme>
      <a:clrMap bg1="lt1" tx1="dk1" bg2="lt2" tx2="dk2" accent1="accent1" accent2="accent2" accent3="accent3" accent4="accent4" accent5="accent5" accent6="accent6" hlink="hlink" folHlink="folHlink"/>
    </a:extraClrScheme>
    <a:extraClrScheme>
      <a:clrScheme name="template 6">
        <a:dk1>
          <a:srgbClr val="4D4D4D"/>
        </a:dk1>
        <a:lt1>
          <a:srgbClr val="FFFFFF"/>
        </a:lt1>
        <a:dk2>
          <a:srgbClr val="000000"/>
        </a:dk2>
        <a:lt2>
          <a:srgbClr val="713C0C"/>
        </a:lt2>
        <a:accent1>
          <a:srgbClr val="E4B058"/>
        </a:accent1>
        <a:accent2>
          <a:srgbClr val="FDD912"/>
        </a:accent2>
        <a:accent3>
          <a:srgbClr val="FFFFFF"/>
        </a:accent3>
        <a:accent4>
          <a:srgbClr val="404040"/>
        </a:accent4>
        <a:accent5>
          <a:srgbClr val="EFD4B4"/>
        </a:accent5>
        <a:accent6>
          <a:srgbClr val="E5C40F"/>
        </a:accent6>
        <a:hlink>
          <a:srgbClr val="E06301"/>
        </a:hlink>
        <a:folHlink>
          <a:srgbClr val="EAEAEA"/>
        </a:folHlink>
      </a:clrScheme>
      <a:clrMap bg1="lt1" tx1="dk1" bg2="lt2" tx2="dk2" accent1="accent1" accent2="accent2" accent3="accent3" accent4="accent4" accent5="accent5" accent6="accent6" hlink="hlink" folHlink="folHlink"/>
    </a:extraClrScheme>
    <a:extraClrScheme>
      <a:clrScheme name="template 7">
        <a:dk1>
          <a:srgbClr val="4D4D4D"/>
        </a:dk1>
        <a:lt1>
          <a:srgbClr val="FFFFFF"/>
        </a:lt1>
        <a:dk2>
          <a:srgbClr val="000000"/>
        </a:dk2>
        <a:lt2>
          <a:srgbClr val="953900"/>
        </a:lt2>
        <a:accent1>
          <a:srgbClr val="B65300"/>
        </a:accent1>
        <a:accent2>
          <a:srgbClr val="CE6A00"/>
        </a:accent2>
        <a:accent3>
          <a:srgbClr val="FFFFFF"/>
        </a:accent3>
        <a:accent4>
          <a:srgbClr val="404040"/>
        </a:accent4>
        <a:accent5>
          <a:srgbClr val="D7B3AA"/>
        </a:accent5>
        <a:accent6>
          <a:srgbClr val="BA5F00"/>
        </a:accent6>
        <a:hlink>
          <a:srgbClr val="F0A806"/>
        </a:hlink>
        <a:folHlink>
          <a:srgbClr val="FFE6CD"/>
        </a:folHlink>
      </a:clrScheme>
      <a:clrMap bg1="lt1" tx1="dk1" bg2="lt2" tx2="dk2" accent1="accent1" accent2="accent2" accent3="accent3" accent4="accent4" accent5="accent5" accent6="accent6" hlink="hlink" folHlink="folHlink"/>
    </a:extraClrScheme>
    <a:extraClrScheme>
      <a:clrScheme name="template 8">
        <a:dk1>
          <a:srgbClr val="4D4D4D"/>
        </a:dk1>
        <a:lt1>
          <a:srgbClr val="FFFFFF"/>
        </a:lt1>
        <a:dk2>
          <a:srgbClr val="000000"/>
        </a:dk2>
        <a:lt2>
          <a:srgbClr val="D87200"/>
        </a:lt2>
        <a:accent1>
          <a:srgbClr val="E29B07"/>
        </a:accent1>
        <a:accent2>
          <a:srgbClr val="EDBF03"/>
        </a:accent2>
        <a:accent3>
          <a:srgbClr val="FFFFFF"/>
        </a:accent3>
        <a:accent4>
          <a:srgbClr val="404040"/>
        </a:accent4>
        <a:accent5>
          <a:srgbClr val="EECBAA"/>
        </a:accent5>
        <a:accent6>
          <a:srgbClr val="D7AD02"/>
        </a:accent6>
        <a:hlink>
          <a:srgbClr val="7CA43F"/>
        </a:hlink>
        <a:folHlink>
          <a:srgbClr val="FFE6CD"/>
        </a:folHlink>
      </a:clrScheme>
      <a:clrMap bg1="lt1" tx1="dk1" bg2="lt2" tx2="dk2" accent1="accent1" accent2="accent2" accent3="accent3" accent4="accent4" accent5="accent5" accent6="accent6" hlink="hlink" folHlink="folHlink"/>
    </a:extraClrScheme>
    <a:extraClrScheme>
      <a:clrScheme name="template 9">
        <a:dk1>
          <a:srgbClr val="4D4D4D"/>
        </a:dk1>
        <a:lt1>
          <a:srgbClr val="FFFFFF"/>
        </a:lt1>
        <a:dk2>
          <a:srgbClr val="000000"/>
        </a:dk2>
        <a:lt2>
          <a:srgbClr val="D24D06"/>
        </a:lt2>
        <a:accent1>
          <a:srgbClr val="E59709"/>
        </a:accent1>
        <a:accent2>
          <a:srgbClr val="E9AC24"/>
        </a:accent2>
        <a:accent3>
          <a:srgbClr val="FFFFFF"/>
        </a:accent3>
        <a:accent4>
          <a:srgbClr val="404040"/>
        </a:accent4>
        <a:accent5>
          <a:srgbClr val="F0C9AA"/>
        </a:accent5>
        <a:accent6>
          <a:srgbClr val="D39B20"/>
        </a:accent6>
        <a:hlink>
          <a:srgbClr val="F7B80B"/>
        </a:hlink>
        <a:folHlink>
          <a:srgbClr val="FFE6CD"/>
        </a:folHlink>
      </a:clrScheme>
      <a:clrMap bg1="lt1" tx1="dk1" bg2="lt2" tx2="dk2" accent1="accent1" accent2="accent2" accent3="accent3" accent4="accent4" accent5="accent5" accent6="accent6" hlink="hlink" folHlink="folHlink"/>
    </a:extraClrScheme>
    <a:extraClrScheme>
      <a:clrScheme name="template 10">
        <a:dk1>
          <a:srgbClr val="4D4D4D"/>
        </a:dk1>
        <a:lt1>
          <a:srgbClr val="FFFFFF"/>
        </a:lt1>
        <a:dk2>
          <a:srgbClr val="000000"/>
        </a:dk2>
        <a:lt2>
          <a:srgbClr val="CD5003"/>
        </a:lt2>
        <a:accent1>
          <a:srgbClr val="419DCF"/>
        </a:accent1>
        <a:accent2>
          <a:srgbClr val="BC1F1F"/>
        </a:accent2>
        <a:accent3>
          <a:srgbClr val="FFFFFF"/>
        </a:accent3>
        <a:accent4>
          <a:srgbClr val="404040"/>
        </a:accent4>
        <a:accent5>
          <a:srgbClr val="B0CCE4"/>
        </a:accent5>
        <a:accent6>
          <a:srgbClr val="AA1B1B"/>
        </a:accent6>
        <a:hlink>
          <a:srgbClr val="FFE42F"/>
        </a:hlink>
        <a:folHlink>
          <a:srgbClr val="FFE6CD"/>
        </a:folHlink>
      </a:clrScheme>
      <a:clrMap bg1="lt1" tx1="dk1" bg2="lt2" tx2="dk2" accent1="accent1" accent2="accent2" accent3="accent3" accent4="accent4" accent5="accent5" accent6="accent6" hlink="hlink" folHlink="folHlink"/>
    </a:extraClrScheme>
    <a:extraClrScheme>
      <a:clrScheme name="template 11">
        <a:dk1>
          <a:srgbClr val="4D4D4D"/>
        </a:dk1>
        <a:lt1>
          <a:srgbClr val="FFFFFF"/>
        </a:lt1>
        <a:dk2>
          <a:srgbClr val="000000"/>
        </a:dk2>
        <a:lt2>
          <a:srgbClr val="DF2905"/>
        </a:lt2>
        <a:accent1>
          <a:srgbClr val="D05203"/>
        </a:accent1>
        <a:accent2>
          <a:srgbClr val="72A3E1"/>
        </a:accent2>
        <a:accent3>
          <a:srgbClr val="FFFFFF"/>
        </a:accent3>
        <a:accent4>
          <a:srgbClr val="404040"/>
        </a:accent4>
        <a:accent5>
          <a:srgbClr val="E4B3AA"/>
        </a:accent5>
        <a:accent6>
          <a:srgbClr val="6793CC"/>
        </a:accent6>
        <a:hlink>
          <a:srgbClr val="F3A105"/>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DIN Engschrift Std"/>
        <a:ea typeface=""/>
        <a:cs typeface=""/>
      </a:majorFont>
      <a:minorFont>
        <a:latin typeface="DIN Engschrift St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1"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2061</TotalTime>
  <Words>2563</Words>
  <Application>Microsoft Office PowerPoint</Application>
  <PresentationFormat>On-screen Show (4:3)</PresentationFormat>
  <Paragraphs>335</Paragraphs>
  <Slides>29</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29</vt:i4>
      </vt:variant>
    </vt:vector>
  </HeadingPairs>
  <TitlesOfParts>
    <vt:vector size="37" baseType="lpstr">
      <vt:lpstr>Arial</vt:lpstr>
      <vt:lpstr>Calibri</vt:lpstr>
      <vt:lpstr>Cambria Math</vt:lpstr>
      <vt:lpstr>DIN Engschrift Std</vt:lpstr>
      <vt:lpstr>굴림</vt:lpstr>
      <vt:lpstr>Times New Roman</vt:lpstr>
      <vt:lpstr>template</vt:lpstr>
      <vt:lpstr>Custom Design</vt:lpstr>
      <vt:lpstr>          An-Najah National University           Faculty of Engineering and Information  Technology           Department of Mechanical Engineering             Presentation of Graduation Project 2:           Geothermal Energy in Palestine:          (city center mall in Jenin as a case study) </vt:lpstr>
      <vt:lpstr>Abstract</vt:lpstr>
      <vt:lpstr>Contents:</vt:lpstr>
      <vt:lpstr>Chapter one: Introduction.</vt:lpstr>
      <vt:lpstr>Layers of earth:</vt:lpstr>
      <vt:lpstr>Uses of geothermal energy:</vt:lpstr>
      <vt:lpstr>Advantages and Disadvantages of geothermal system:</vt:lpstr>
      <vt:lpstr>Type of geothermal heat pump system:</vt:lpstr>
      <vt:lpstr>Chapter two: Constraint, Stander code  </vt:lpstr>
      <vt:lpstr>PowerPoint Presentation</vt:lpstr>
      <vt:lpstr>Chapter three: Literature review.</vt:lpstr>
      <vt:lpstr>PowerPoint Presentation</vt:lpstr>
      <vt:lpstr>Chapter four: Geothermal energy in Palestine.</vt:lpstr>
      <vt:lpstr>Locations of Geothermal Sources in Palestine:</vt:lpstr>
      <vt:lpstr>Chapter five: Methodology.</vt:lpstr>
      <vt:lpstr>Geothermal system for Jenin mall</vt:lpstr>
      <vt:lpstr>Geothermal heat pump:</vt:lpstr>
      <vt:lpstr>Heat pump selection</vt:lpstr>
      <vt:lpstr>catalog of heat pumps</vt:lpstr>
      <vt:lpstr>Chapter six: Results and Analysis.</vt:lpstr>
      <vt:lpstr>After making the calculations</vt:lpstr>
      <vt:lpstr>Sample calculations:</vt:lpstr>
      <vt:lpstr>2.For geothermal system  </vt:lpstr>
      <vt:lpstr>PowerPoint Presentation</vt:lpstr>
      <vt:lpstr>Chapter seven: DISCUSSION</vt:lpstr>
      <vt:lpstr>PowerPoint Presentation</vt:lpstr>
      <vt:lpstr>PowerPoint Presentation</vt:lpstr>
      <vt:lpstr>PowerPoint Presentation</vt:lpstr>
      <vt:lpstr>PowerPoint Presentation</vt:lpstr>
    </vt:vector>
  </TitlesOfParts>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PoweredTemplates.com</dc:creator>
  <cp:lastModifiedBy>Hp</cp:lastModifiedBy>
  <cp:revision>213</cp:revision>
  <dcterms:created xsi:type="dcterms:W3CDTF">2006-06-29T12:15:01Z</dcterms:created>
  <dcterms:modified xsi:type="dcterms:W3CDTF">2021-01-03T16:15:49Z</dcterms:modified>
</cp:coreProperties>
</file>