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8" r:id="rId43"/>
    <p:sldId id="297"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Lst>
  <p:sldSz cx="18288000" cy="10287000"/>
  <p:notesSz cx="6858000" cy="9144000"/>
  <p:embeddedFontLst>
    <p:embeddedFont>
      <p:font typeface="Admirably Display" panose="020B0604020202020204" charset="-128"/>
      <p:regular r:id="rId70"/>
    </p:embeddedFont>
    <p:embeddedFont>
      <p:font typeface="Aileron" panose="020B0604020202020204" charset="0"/>
      <p:regular r:id="rId71"/>
    </p:embeddedFont>
    <p:embeddedFont>
      <p:font typeface="Aileron Bold" panose="020B0604020202020204" charset="0"/>
      <p:regular r:id="rId72"/>
    </p:embeddedFont>
    <p:embeddedFont>
      <p:font typeface="Barlow Bold" panose="020B0604020202020204" charset="0"/>
      <p:regular r:id="rId73"/>
    </p:embeddedFont>
    <p:embeddedFont>
      <p:font typeface="Canva Sans" panose="020B0604020202020204" charset="0"/>
      <p:regular r:id="rId74"/>
    </p:embeddedFont>
    <p:embeddedFont>
      <p:font typeface="Canva Sans Bold" panose="020B0604020202020204" charset="0"/>
      <p:regular r:id="rId75"/>
    </p:embeddedFont>
    <p:embeddedFont>
      <p:font typeface="Fraunces" panose="020B0604020202020204" charset="0"/>
      <p:regular r:id="rId76"/>
    </p:embeddedFont>
    <p:embeddedFont>
      <p:font typeface="HK Grotesk Semi-Bold" panose="020B0604020202020204" charset="0"/>
      <p:regular r:id="rId77"/>
    </p:embeddedFont>
    <p:embeddedFont>
      <p:font typeface="Inter Bold" panose="020B0604020202020204" charset="0"/>
      <p:regular r:id="rId78"/>
    </p:embeddedFont>
    <p:embeddedFont>
      <p:font typeface="Open Sans Bold" panose="020B0604020202020204" charset="0"/>
      <p:regular r:id="rId79"/>
    </p:embeddedFont>
    <p:embeddedFont>
      <p:font typeface="Open Sans Extra Bold" panose="020B0604020202020204" charset="0"/>
      <p:regular r:id="rId80"/>
    </p:embeddedFont>
    <p:embeddedFont>
      <p:font typeface="Public Sans" panose="020B0604020202020204" charset="0"/>
      <p:regular r:id="rId81"/>
    </p:embeddedFont>
    <p:embeddedFont>
      <p:font typeface="Public Sans Bold" panose="020B0604020202020204" charset="0"/>
      <p:regular r:id="rId82"/>
    </p:embeddedFont>
    <p:embeddedFont>
      <p:font typeface="Public Sans Bold Italics" panose="020B0604020202020204" charset="0"/>
      <p:regular r:id="rId83"/>
    </p:embeddedFont>
    <p:embeddedFont>
      <p:font typeface="Public Sans Medium" panose="020B0604020202020204" charset="0"/>
      <p:regular r:id="rId84"/>
    </p:embeddedFont>
    <p:embeddedFont>
      <p:font typeface="TAN Headline" panose="020B0604020202020204" charset="0"/>
      <p:regular r:id="rId85"/>
    </p:embeddedFont>
    <p:embeddedFont>
      <p:font typeface="Times New Roman Bold" panose="02020803070505020304" pitchFamily="18" charset="0"/>
      <p:regular r:id="rId86"/>
      <p:bold r:id="rId87"/>
    </p:embeddedFont>
    <p:embeddedFont>
      <p:font typeface="Times New Roman Condensed Bold" panose="020B0604020202020204" charset="0"/>
      <p:regular r:id="rId88"/>
    </p:embeddedFont>
    <p:embeddedFont>
      <p:font typeface="Times New Roman Semi-Bold" panose="020B0604020202020204" charset="0"/>
      <p:regular r:id="rId89"/>
    </p:embeddedFont>
    <p:embeddedFont>
      <p:font typeface="Times New Roman Ultra-Bold" panose="020B0604020202020204" charset="0"/>
      <p:regular r:id="rId9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39" d="100"/>
          <a:sy n="39" d="100"/>
        </p:scale>
        <p:origin x="88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5.fntdata"/><Relationship Id="rId89" Type="http://schemas.openxmlformats.org/officeDocument/2006/relationships/font" Target="fonts/font20.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5.fntdata"/><Relationship Id="rId79" Type="http://schemas.openxmlformats.org/officeDocument/2006/relationships/font" Target="fonts/font10.fntdata"/><Relationship Id="rId5" Type="http://schemas.openxmlformats.org/officeDocument/2006/relationships/slide" Target="slides/slide4.xml"/><Relationship Id="rId90" Type="http://schemas.openxmlformats.org/officeDocument/2006/relationships/font" Target="fonts/font21.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3.fntdata"/><Relationship Id="rId80" Type="http://schemas.openxmlformats.org/officeDocument/2006/relationships/font" Target="fonts/font11.fntdata"/><Relationship Id="rId85" Type="http://schemas.openxmlformats.org/officeDocument/2006/relationships/font" Target="fonts/font16.fntdata"/><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1.fntdata"/><Relationship Id="rId75" Type="http://schemas.openxmlformats.org/officeDocument/2006/relationships/font" Target="fonts/font6.fntdata"/><Relationship Id="rId83" Type="http://schemas.openxmlformats.org/officeDocument/2006/relationships/font" Target="fonts/font14.fntdata"/><Relationship Id="rId88" Type="http://schemas.openxmlformats.org/officeDocument/2006/relationships/font" Target="fonts/font19.fntdata"/><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4.fntdata"/><Relationship Id="rId78" Type="http://schemas.openxmlformats.org/officeDocument/2006/relationships/font" Target="fonts/font9.fntdata"/><Relationship Id="rId81" Type="http://schemas.openxmlformats.org/officeDocument/2006/relationships/font" Target="fonts/font12.fntdata"/><Relationship Id="rId86" Type="http://schemas.openxmlformats.org/officeDocument/2006/relationships/font" Target="fonts/font17.fntdata"/><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7.fntdata"/><Relationship Id="rId7" Type="http://schemas.openxmlformats.org/officeDocument/2006/relationships/slide" Target="slides/slide6.xml"/><Relationship Id="rId71" Type="http://schemas.openxmlformats.org/officeDocument/2006/relationships/font" Target="fonts/font2.fntdata"/><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8.fntdata"/><Relationship Id="rId61" Type="http://schemas.openxmlformats.org/officeDocument/2006/relationships/slide" Target="slides/slide60.xml"/><Relationship Id="rId82"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09.09.2024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As the demands of remote data services keep increasing, both the workload of the data center and its power consumption are rapidly rising. An indispensable part of a data center is the cooling system which provides a suitable operation environment, and accounts for around 50% of the power consumption of the data center. Therefore, optimized energy management of data center’s cooling system is a highly profitable research area.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As the demands of remote data services keep increasing, both the workload of the data center and its power consumption are rapidly rising. An indispensable part of a data center is the cooling system which provides a suitable operation environment, and accounts for around 50% of the power consumption of the data center. Therefore, optimized energy management of data center’s cooling system is a highly profitable research area.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38.svg"/></Relationships>
</file>

<file path=ppt/slides/_rels/slide19.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4.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45.jpeg"/></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47.jpeg"/></Relationships>
</file>

<file path=ppt/slides/_rels/slide27.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50.jpeg"/></Relationships>
</file>

<file path=ppt/slides/_rels/slide31.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45.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7.svg"/></Relationships>
</file>

<file path=ppt/slides/_rels/slide4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5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5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80.png"/><Relationship Id="rId4" Type="http://schemas.openxmlformats.org/officeDocument/2006/relationships/image" Target="../media/image79.svg"/></Relationships>
</file>

<file path=ppt/slides/_rels/slide53.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84.png"/><Relationship Id="rId4" Type="http://schemas.openxmlformats.org/officeDocument/2006/relationships/image" Target="../media/image83.svg"/></Relationships>
</file>

<file path=ppt/slides/_rels/slide55.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sv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png"/><Relationship Id="rId9" Type="http://schemas.openxmlformats.org/officeDocument/2006/relationships/image" Target="../media/image16.png"/></Relationships>
</file>

<file path=ppt/slides/_rels/slide60.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91.png"/><Relationship Id="rId1" Type="http://schemas.openxmlformats.org/officeDocument/2006/relationships/slideLayout" Target="../slideLayouts/slideLayout7.xml"/><Relationship Id="rId6" Type="http://schemas.openxmlformats.org/officeDocument/2006/relationships/image" Target="../media/image93.svg"/><Relationship Id="rId5" Type="http://schemas.openxmlformats.org/officeDocument/2006/relationships/image" Target="../media/image92.png"/><Relationship Id="rId4" Type="http://schemas.openxmlformats.org/officeDocument/2006/relationships/image" Target="../media/image41.sv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95.svg"/><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895104" y="-354611"/>
            <a:ext cx="11169740" cy="11169695"/>
            <a:chOff x="0" y="0"/>
            <a:chExt cx="6350000" cy="6349975"/>
          </a:xfrm>
        </p:grpSpPr>
        <p:sp>
          <p:nvSpPr>
            <p:cNvPr id="3" name="Freeform 3"/>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13538A"/>
            </a:solidFill>
            <a:ln w="12700">
              <a:solidFill>
                <a:srgbClr val="000000"/>
              </a:solidFill>
            </a:ln>
          </p:spPr>
        </p:sp>
      </p:grpSp>
      <p:grpSp>
        <p:nvGrpSpPr>
          <p:cNvPr id="4" name="Group 4"/>
          <p:cNvGrpSpPr/>
          <p:nvPr/>
        </p:nvGrpSpPr>
        <p:grpSpPr>
          <a:xfrm>
            <a:off x="10540326" y="-354611"/>
            <a:ext cx="11735230" cy="11169695"/>
            <a:chOff x="0" y="0"/>
            <a:chExt cx="6671481" cy="6349975"/>
          </a:xfrm>
        </p:grpSpPr>
        <p:sp>
          <p:nvSpPr>
            <p:cNvPr id="5" name="Freeform 5"/>
            <p:cNvSpPr/>
            <p:nvPr/>
          </p:nvSpPr>
          <p:spPr>
            <a:xfrm>
              <a:off x="0" y="0"/>
              <a:ext cx="6671481" cy="6349975"/>
            </a:xfrm>
            <a:custGeom>
              <a:avLst/>
              <a:gdLst/>
              <a:ahLst/>
              <a:cxnLst/>
              <a:rect l="l" t="t" r="r" b="b"/>
              <a:pathLst>
                <a:path w="6671481" h="6349975">
                  <a:moveTo>
                    <a:pt x="6671481" y="3175025"/>
                  </a:moveTo>
                  <a:cubicBezTo>
                    <a:pt x="6671481" y="4928451"/>
                    <a:pt x="5177990" y="6349975"/>
                    <a:pt x="3335741" y="6349975"/>
                  </a:cubicBezTo>
                  <a:cubicBezTo>
                    <a:pt x="1493464" y="6349975"/>
                    <a:pt x="0" y="4928451"/>
                    <a:pt x="0" y="3175025"/>
                  </a:cubicBezTo>
                  <a:cubicBezTo>
                    <a:pt x="0" y="1421511"/>
                    <a:pt x="1493464" y="0"/>
                    <a:pt x="3335741" y="0"/>
                  </a:cubicBezTo>
                  <a:cubicBezTo>
                    <a:pt x="5178017" y="0"/>
                    <a:pt x="6671481" y="1421511"/>
                    <a:pt x="6671481" y="3175025"/>
                  </a:cubicBezTo>
                  <a:close/>
                </a:path>
              </a:pathLst>
            </a:custGeom>
            <a:blipFill>
              <a:blip r:embed="rId2"/>
              <a:stretch>
                <a:fillRect l="-34605" r="-34605"/>
              </a:stretch>
            </a:blipFill>
          </p:spPr>
        </p:sp>
      </p:grpSp>
      <p:sp>
        <p:nvSpPr>
          <p:cNvPr id="6" name="TextBox 6"/>
          <p:cNvSpPr txBox="1"/>
          <p:nvPr/>
        </p:nvSpPr>
        <p:spPr>
          <a:xfrm>
            <a:off x="592768" y="1602753"/>
            <a:ext cx="9302336" cy="781050"/>
          </a:xfrm>
          <a:prstGeom prst="rect">
            <a:avLst/>
          </a:prstGeom>
        </p:spPr>
        <p:txBody>
          <a:bodyPr lIns="0" tIns="0" rIns="0" bIns="0" rtlCol="0" anchor="t">
            <a:spAutoFit/>
          </a:bodyPr>
          <a:lstStyle/>
          <a:p>
            <a:pPr algn="ctr">
              <a:lnSpc>
                <a:spcPts val="6192"/>
              </a:lnSpc>
              <a:spcBef>
                <a:spcPct val="0"/>
              </a:spcBef>
            </a:pPr>
            <a:r>
              <a:rPr lang="en-US" sz="5160">
                <a:solidFill>
                  <a:srgbClr val="142740"/>
                </a:solidFill>
                <a:latin typeface="Public Sans Bold Italics"/>
              </a:rPr>
              <a:t>Data Center’s Cooling</a:t>
            </a:r>
          </a:p>
        </p:txBody>
      </p:sp>
      <p:sp>
        <p:nvSpPr>
          <p:cNvPr id="7" name="TextBox 7"/>
          <p:cNvSpPr txBox="1"/>
          <p:nvPr/>
        </p:nvSpPr>
        <p:spPr>
          <a:xfrm>
            <a:off x="2955458" y="4595477"/>
            <a:ext cx="4543283" cy="3601601"/>
          </a:xfrm>
          <a:prstGeom prst="rect">
            <a:avLst/>
          </a:prstGeom>
        </p:spPr>
        <p:txBody>
          <a:bodyPr lIns="0" tIns="0" rIns="0" bIns="0" rtlCol="0" anchor="t">
            <a:spAutoFit/>
          </a:bodyPr>
          <a:lstStyle/>
          <a:p>
            <a:pPr algn="ctr">
              <a:lnSpc>
                <a:spcPts val="5711"/>
              </a:lnSpc>
            </a:pPr>
            <a:r>
              <a:rPr lang="en-US" sz="4079">
                <a:solidFill>
                  <a:srgbClr val="142740"/>
                </a:solidFill>
                <a:latin typeface="Public Sans Bold Italics"/>
              </a:rPr>
              <a:t>Prepared by:</a:t>
            </a:r>
          </a:p>
          <a:p>
            <a:pPr algn="ctr">
              <a:lnSpc>
                <a:spcPts val="5711"/>
              </a:lnSpc>
            </a:pPr>
            <a:r>
              <a:rPr lang="en-US" sz="4079">
                <a:solidFill>
                  <a:srgbClr val="142740"/>
                </a:solidFill>
                <a:latin typeface="Public Sans Bold Italics"/>
              </a:rPr>
              <a:t>Esraa Barahmeh</a:t>
            </a:r>
          </a:p>
          <a:p>
            <a:pPr algn="ctr">
              <a:lnSpc>
                <a:spcPts val="5711"/>
              </a:lnSpc>
            </a:pPr>
            <a:r>
              <a:rPr lang="en-US" sz="4079">
                <a:solidFill>
                  <a:srgbClr val="142740"/>
                </a:solidFill>
                <a:latin typeface="Public Sans Bold Italics"/>
              </a:rPr>
              <a:t>Hala Kalbouneh</a:t>
            </a:r>
          </a:p>
          <a:p>
            <a:pPr algn="ctr">
              <a:lnSpc>
                <a:spcPts val="5711"/>
              </a:lnSpc>
            </a:pPr>
            <a:r>
              <a:rPr lang="en-US" sz="4079">
                <a:solidFill>
                  <a:srgbClr val="142740"/>
                </a:solidFill>
                <a:latin typeface="Public Sans Bold Italics"/>
              </a:rPr>
              <a:t>Masa Shaheen</a:t>
            </a:r>
          </a:p>
          <a:p>
            <a:pPr algn="ctr">
              <a:lnSpc>
                <a:spcPts val="5711"/>
              </a:lnSpc>
            </a:pPr>
            <a:r>
              <a:rPr lang="en-US" sz="4079">
                <a:solidFill>
                  <a:srgbClr val="142740"/>
                </a:solidFill>
                <a:latin typeface="Public Sans Bold Italics"/>
              </a:rPr>
              <a:t>Tala Saffarini</a:t>
            </a:r>
          </a:p>
        </p:txBody>
      </p:sp>
      <p:sp>
        <p:nvSpPr>
          <p:cNvPr id="8" name="TextBox 8"/>
          <p:cNvSpPr txBox="1"/>
          <p:nvPr/>
        </p:nvSpPr>
        <p:spPr>
          <a:xfrm>
            <a:off x="1274094" y="3088653"/>
            <a:ext cx="7906010" cy="788035"/>
          </a:xfrm>
          <a:prstGeom prst="rect">
            <a:avLst/>
          </a:prstGeom>
        </p:spPr>
        <p:txBody>
          <a:bodyPr lIns="0" tIns="0" rIns="0" bIns="0" rtlCol="0" anchor="t">
            <a:spAutoFit/>
          </a:bodyPr>
          <a:lstStyle/>
          <a:p>
            <a:pPr algn="ctr">
              <a:lnSpc>
                <a:spcPts val="6440"/>
              </a:lnSpc>
            </a:pPr>
            <a:r>
              <a:rPr lang="en-US" sz="4600">
                <a:solidFill>
                  <a:srgbClr val="13538A"/>
                </a:solidFill>
                <a:latin typeface="Public Sans Bold Italics"/>
              </a:rPr>
              <a:t>Graduation Project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804351" y="2113756"/>
            <a:ext cx="8679297" cy="6059488"/>
          </a:xfrm>
          <a:custGeom>
            <a:avLst/>
            <a:gdLst/>
            <a:ahLst/>
            <a:cxnLst/>
            <a:rect l="l" t="t" r="r" b="b"/>
            <a:pathLst>
              <a:path w="8679297" h="6059488">
                <a:moveTo>
                  <a:pt x="0" y="0"/>
                </a:moveTo>
                <a:lnTo>
                  <a:pt x="8679298" y="0"/>
                </a:lnTo>
                <a:lnTo>
                  <a:pt x="8679298" y="6059488"/>
                </a:lnTo>
                <a:lnTo>
                  <a:pt x="0" y="6059488"/>
                </a:lnTo>
                <a:lnTo>
                  <a:pt x="0" y="0"/>
                </a:lnTo>
                <a:close/>
              </a:path>
            </a:pathLst>
          </a:custGeom>
          <a:blipFill>
            <a:blip r:embed="rId2"/>
            <a:stretch>
              <a:fillRect/>
            </a:stretch>
          </a:blipFill>
        </p:spPr>
      </p:sp>
      <p:sp>
        <p:nvSpPr>
          <p:cNvPr id="3" name="Freeform 3"/>
          <p:cNvSpPr/>
          <p:nvPr/>
        </p:nvSpPr>
        <p:spPr>
          <a:xfrm>
            <a:off x="2661798" y="1732993"/>
            <a:ext cx="12445696" cy="8058760"/>
          </a:xfrm>
          <a:custGeom>
            <a:avLst/>
            <a:gdLst/>
            <a:ahLst/>
            <a:cxnLst/>
            <a:rect l="l" t="t" r="r" b="b"/>
            <a:pathLst>
              <a:path w="12445696" h="8058760">
                <a:moveTo>
                  <a:pt x="0" y="0"/>
                </a:moveTo>
                <a:lnTo>
                  <a:pt x="12445696" y="0"/>
                </a:lnTo>
                <a:lnTo>
                  <a:pt x="12445696" y="8058760"/>
                </a:lnTo>
                <a:lnTo>
                  <a:pt x="0" y="8058760"/>
                </a:lnTo>
                <a:lnTo>
                  <a:pt x="0" y="0"/>
                </a:lnTo>
                <a:close/>
              </a:path>
            </a:pathLst>
          </a:custGeom>
          <a:blipFill>
            <a:blip r:embed="rId3"/>
            <a:stretch>
              <a:fillRect t="-5692" b="-2293"/>
            </a:stretch>
          </a:blipFill>
        </p:spPr>
      </p:sp>
      <p:sp>
        <p:nvSpPr>
          <p:cNvPr id="4" name="TextBox 4"/>
          <p:cNvSpPr txBox="1"/>
          <p:nvPr/>
        </p:nvSpPr>
        <p:spPr>
          <a:xfrm>
            <a:off x="1953986" y="759385"/>
            <a:ext cx="14964152" cy="754988"/>
          </a:xfrm>
          <a:prstGeom prst="rect">
            <a:avLst/>
          </a:prstGeom>
        </p:spPr>
        <p:txBody>
          <a:bodyPr lIns="0" tIns="0" rIns="0" bIns="0" rtlCol="0" anchor="t">
            <a:spAutoFit/>
          </a:bodyPr>
          <a:lstStyle/>
          <a:p>
            <a:pPr algn="ctr">
              <a:lnSpc>
                <a:spcPts val="5170"/>
              </a:lnSpc>
            </a:pPr>
            <a:r>
              <a:rPr lang="en-US" sz="4700">
                <a:solidFill>
                  <a:srgbClr val="145DA0"/>
                </a:solidFill>
                <a:latin typeface="Times New Roman Ultra-Bold"/>
              </a:rPr>
              <a:t>The recommended conditions for data Center</a:t>
            </a:r>
          </a:p>
        </p:txBody>
      </p:sp>
      <p:grpSp>
        <p:nvGrpSpPr>
          <p:cNvPr id="5" name="Group 5"/>
          <p:cNvGrpSpPr/>
          <p:nvPr/>
        </p:nvGrpSpPr>
        <p:grpSpPr>
          <a:xfrm>
            <a:off x="247242" y="242294"/>
            <a:ext cx="17793515" cy="9802411"/>
            <a:chOff x="0" y="0"/>
            <a:chExt cx="4982580" cy="2744893"/>
          </a:xfrm>
        </p:grpSpPr>
        <p:sp>
          <p:nvSpPr>
            <p:cNvPr id="6" name="Freeform 6"/>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7" name="TextBox 7"/>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TextBox 2"/>
          <p:cNvSpPr txBox="1"/>
          <p:nvPr/>
        </p:nvSpPr>
        <p:spPr>
          <a:xfrm>
            <a:off x="1028700" y="2834966"/>
            <a:ext cx="16230600" cy="4313953"/>
          </a:xfrm>
          <a:prstGeom prst="rect">
            <a:avLst/>
          </a:prstGeom>
        </p:spPr>
        <p:txBody>
          <a:bodyPr lIns="0" tIns="0" rIns="0" bIns="0" rtlCol="0" anchor="t">
            <a:spAutoFit/>
          </a:bodyPr>
          <a:lstStyle/>
          <a:p>
            <a:pPr algn="l">
              <a:lnSpc>
                <a:spcPts val="4224"/>
              </a:lnSpc>
            </a:pPr>
            <a:r>
              <a:rPr lang="en-US" sz="3017" spc="-60">
                <a:solidFill>
                  <a:srgbClr val="13538A"/>
                </a:solidFill>
                <a:latin typeface="Times New Roman"/>
              </a:rPr>
              <a:t>The Uptime Institute is a leading global organization in the design, construction and operation of data centers.</a:t>
            </a:r>
          </a:p>
          <a:p>
            <a:pPr algn="l">
              <a:lnSpc>
                <a:spcPts val="4224"/>
              </a:lnSpc>
            </a:pPr>
            <a:endParaRPr lang="en-US" sz="3017" spc="-60">
              <a:solidFill>
                <a:srgbClr val="13538A"/>
              </a:solidFill>
              <a:latin typeface="Times New Roman"/>
            </a:endParaRPr>
          </a:p>
          <a:p>
            <a:pPr algn="l">
              <a:lnSpc>
                <a:spcPts val="4224"/>
              </a:lnSpc>
            </a:pPr>
            <a:r>
              <a:rPr lang="en-US" sz="3017" spc="-60">
                <a:solidFill>
                  <a:srgbClr val="13538A"/>
                </a:solidFill>
                <a:latin typeface="Times New Roman"/>
              </a:rPr>
              <a:t>The Institute provides standards, research and certifications to ensure the highest level of data center performance.</a:t>
            </a:r>
          </a:p>
          <a:p>
            <a:pPr algn="l">
              <a:lnSpc>
                <a:spcPts val="4224"/>
              </a:lnSpc>
            </a:pPr>
            <a:endParaRPr lang="en-US" sz="3017" spc="-60">
              <a:solidFill>
                <a:srgbClr val="13538A"/>
              </a:solidFill>
              <a:latin typeface="Times New Roman"/>
            </a:endParaRPr>
          </a:p>
          <a:p>
            <a:pPr algn="l">
              <a:lnSpc>
                <a:spcPts val="4224"/>
              </a:lnSpc>
            </a:pPr>
            <a:r>
              <a:rPr lang="en-US" sz="3017" spc="-60">
                <a:solidFill>
                  <a:srgbClr val="13538A"/>
                </a:solidFill>
                <a:latin typeface="Times New Roman"/>
              </a:rPr>
              <a:t>The Uptime Institute classifies data centers into four tiers (Tier I to Tier IV) based on infrastructure, reliability, and availability.</a:t>
            </a:r>
          </a:p>
        </p:txBody>
      </p:sp>
      <p:sp>
        <p:nvSpPr>
          <p:cNvPr id="3" name="Freeform 3"/>
          <p:cNvSpPr/>
          <p:nvPr/>
        </p:nvSpPr>
        <p:spPr>
          <a:xfrm>
            <a:off x="15807905" y="7148919"/>
            <a:ext cx="1903532" cy="2342809"/>
          </a:xfrm>
          <a:custGeom>
            <a:avLst/>
            <a:gdLst/>
            <a:ahLst/>
            <a:cxnLst/>
            <a:rect l="l" t="t" r="r" b="b"/>
            <a:pathLst>
              <a:path w="1903532" h="2342809">
                <a:moveTo>
                  <a:pt x="0" y="0"/>
                </a:moveTo>
                <a:lnTo>
                  <a:pt x="1903532" y="0"/>
                </a:lnTo>
                <a:lnTo>
                  <a:pt x="1903532" y="2342809"/>
                </a:lnTo>
                <a:lnTo>
                  <a:pt x="0" y="2342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4262658" y="847725"/>
            <a:ext cx="8982356" cy="1719214"/>
          </a:xfrm>
          <a:prstGeom prst="rect">
            <a:avLst/>
          </a:prstGeom>
        </p:spPr>
        <p:txBody>
          <a:bodyPr lIns="0" tIns="0" rIns="0" bIns="0" rtlCol="0" anchor="t">
            <a:spAutoFit/>
          </a:bodyPr>
          <a:lstStyle/>
          <a:p>
            <a:pPr algn="l">
              <a:lnSpc>
                <a:spcPts val="6553"/>
              </a:lnSpc>
            </a:pPr>
            <a:r>
              <a:rPr lang="en-US" sz="4680">
                <a:solidFill>
                  <a:srgbClr val="145DA0"/>
                </a:solidFill>
                <a:latin typeface="Times New Roman"/>
              </a:rPr>
              <a:t>Uptime Institute’s Tier standards</a:t>
            </a:r>
          </a:p>
          <a:p>
            <a:pPr marL="0" lvl="0" indent="0" algn="l">
              <a:lnSpc>
                <a:spcPts val="6553"/>
              </a:lnSpc>
              <a:spcBef>
                <a:spcPct val="0"/>
              </a:spcBef>
            </a:pPr>
            <a:endParaRPr lang="en-US" sz="4680">
              <a:solidFill>
                <a:srgbClr val="145DA0"/>
              </a:solidFill>
              <a:latin typeface="Times New Roman"/>
            </a:endParaRPr>
          </a:p>
        </p:txBody>
      </p:sp>
      <p:grpSp>
        <p:nvGrpSpPr>
          <p:cNvPr id="5" name="Group 5"/>
          <p:cNvGrpSpPr/>
          <p:nvPr/>
        </p:nvGrpSpPr>
        <p:grpSpPr>
          <a:xfrm>
            <a:off x="247242" y="242294"/>
            <a:ext cx="17793515" cy="9802411"/>
            <a:chOff x="0" y="0"/>
            <a:chExt cx="4982580" cy="2744893"/>
          </a:xfrm>
        </p:grpSpPr>
        <p:sp>
          <p:nvSpPr>
            <p:cNvPr id="6" name="Freeform 6"/>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7" name="TextBox 7"/>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TextBox 2"/>
          <p:cNvSpPr txBox="1"/>
          <p:nvPr/>
        </p:nvSpPr>
        <p:spPr>
          <a:xfrm>
            <a:off x="4262658" y="847725"/>
            <a:ext cx="8982356" cy="1719214"/>
          </a:xfrm>
          <a:prstGeom prst="rect">
            <a:avLst/>
          </a:prstGeom>
        </p:spPr>
        <p:txBody>
          <a:bodyPr lIns="0" tIns="0" rIns="0" bIns="0" rtlCol="0" anchor="t">
            <a:spAutoFit/>
          </a:bodyPr>
          <a:lstStyle/>
          <a:p>
            <a:pPr algn="l">
              <a:lnSpc>
                <a:spcPts val="6553"/>
              </a:lnSpc>
            </a:pPr>
            <a:r>
              <a:rPr lang="en-US" sz="4680">
                <a:solidFill>
                  <a:srgbClr val="145DA0"/>
                </a:solidFill>
                <a:latin typeface="Times New Roman"/>
              </a:rPr>
              <a:t>Uptime Institute’s Tier standards</a:t>
            </a:r>
          </a:p>
          <a:p>
            <a:pPr marL="0" lvl="0" indent="0" algn="l">
              <a:lnSpc>
                <a:spcPts val="6553"/>
              </a:lnSpc>
              <a:spcBef>
                <a:spcPct val="0"/>
              </a:spcBef>
            </a:pPr>
            <a:endParaRPr lang="en-US" sz="4680">
              <a:solidFill>
                <a:srgbClr val="145DA0"/>
              </a:solidFill>
              <a:latin typeface="Times New Roman"/>
            </a:endParaRPr>
          </a:p>
        </p:txBody>
      </p:sp>
      <p:sp>
        <p:nvSpPr>
          <p:cNvPr id="3" name="Freeform 3"/>
          <p:cNvSpPr/>
          <p:nvPr/>
        </p:nvSpPr>
        <p:spPr>
          <a:xfrm>
            <a:off x="1028700" y="2989659"/>
            <a:ext cx="1424256" cy="1424256"/>
          </a:xfrm>
          <a:custGeom>
            <a:avLst/>
            <a:gdLst/>
            <a:ahLst/>
            <a:cxnLst/>
            <a:rect l="l" t="t" r="r" b="b"/>
            <a:pathLst>
              <a:path w="1424256" h="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4" name="TextBox 4"/>
          <p:cNvSpPr txBox="1"/>
          <p:nvPr/>
        </p:nvSpPr>
        <p:spPr>
          <a:xfrm>
            <a:off x="2676876" y="3154004"/>
            <a:ext cx="6319653" cy="792293"/>
          </a:xfrm>
          <a:prstGeom prst="rect">
            <a:avLst/>
          </a:prstGeom>
        </p:spPr>
        <p:txBody>
          <a:bodyPr lIns="0" tIns="0" rIns="0" bIns="0" rtlCol="0" anchor="t">
            <a:spAutoFit/>
          </a:bodyPr>
          <a:lstStyle/>
          <a:p>
            <a:pPr algn="l">
              <a:lnSpc>
                <a:spcPts val="3055"/>
              </a:lnSpc>
            </a:pPr>
            <a:r>
              <a:rPr lang="en-US" sz="2182" spc="-43">
                <a:solidFill>
                  <a:srgbClr val="145DA0"/>
                </a:solidFill>
                <a:latin typeface="Times New Roman"/>
              </a:rPr>
              <a:t>Uptime is the annual amount of time that a data center is guaranteed to be available and running. </a:t>
            </a:r>
          </a:p>
        </p:txBody>
      </p:sp>
      <p:sp>
        <p:nvSpPr>
          <p:cNvPr id="5" name="TextBox 5"/>
          <p:cNvSpPr txBox="1"/>
          <p:nvPr/>
        </p:nvSpPr>
        <p:spPr>
          <a:xfrm>
            <a:off x="1173758" y="3262871"/>
            <a:ext cx="1134140" cy="801632"/>
          </a:xfrm>
          <a:prstGeom prst="rect">
            <a:avLst/>
          </a:prstGeom>
        </p:spPr>
        <p:txBody>
          <a:bodyPr lIns="0" tIns="0" rIns="0" bIns="0" rtlCol="0" anchor="t">
            <a:spAutoFit/>
          </a:bodyPr>
          <a:lstStyle/>
          <a:p>
            <a:pPr marL="0" lvl="0" indent="0" algn="ctr">
              <a:lnSpc>
                <a:spcPts val="6697"/>
              </a:lnSpc>
              <a:spcBef>
                <a:spcPct val="0"/>
              </a:spcBef>
            </a:pPr>
            <a:r>
              <a:rPr lang="en-US" sz="4784">
                <a:solidFill>
                  <a:srgbClr val="FDFDFD"/>
                </a:solidFill>
                <a:latin typeface="Open Sans Extra Bold"/>
              </a:rPr>
              <a:t>01</a:t>
            </a:r>
          </a:p>
        </p:txBody>
      </p:sp>
      <p:sp>
        <p:nvSpPr>
          <p:cNvPr id="6" name="Freeform 6"/>
          <p:cNvSpPr/>
          <p:nvPr/>
        </p:nvSpPr>
        <p:spPr>
          <a:xfrm>
            <a:off x="9830576" y="2989659"/>
            <a:ext cx="1424256" cy="1424256"/>
          </a:xfrm>
          <a:custGeom>
            <a:avLst/>
            <a:gdLst/>
            <a:ahLst/>
            <a:cxnLst/>
            <a:rect l="l" t="t" r="r" b="b"/>
            <a:pathLst>
              <a:path w="1424256" h="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7" name="TextBox 7"/>
          <p:cNvSpPr txBox="1"/>
          <p:nvPr/>
        </p:nvSpPr>
        <p:spPr>
          <a:xfrm>
            <a:off x="11483432" y="3045244"/>
            <a:ext cx="5768345" cy="792293"/>
          </a:xfrm>
          <a:prstGeom prst="rect">
            <a:avLst/>
          </a:prstGeom>
        </p:spPr>
        <p:txBody>
          <a:bodyPr lIns="0" tIns="0" rIns="0" bIns="0" rtlCol="0" anchor="t">
            <a:spAutoFit/>
          </a:bodyPr>
          <a:lstStyle/>
          <a:p>
            <a:pPr algn="l">
              <a:lnSpc>
                <a:spcPts val="3055"/>
              </a:lnSpc>
            </a:pPr>
            <a:r>
              <a:rPr lang="en-US" sz="2182" spc="-43">
                <a:solidFill>
                  <a:srgbClr val="145DA0"/>
                </a:solidFill>
                <a:latin typeface="Times New Roman"/>
              </a:rPr>
              <a:t>Downtime is the annual amount of time that a data center and its availability will be interrupted. </a:t>
            </a:r>
          </a:p>
        </p:txBody>
      </p:sp>
      <p:sp>
        <p:nvSpPr>
          <p:cNvPr id="8" name="TextBox 8"/>
          <p:cNvSpPr txBox="1"/>
          <p:nvPr/>
        </p:nvSpPr>
        <p:spPr>
          <a:xfrm>
            <a:off x="9975634" y="3262871"/>
            <a:ext cx="1134140" cy="801632"/>
          </a:xfrm>
          <a:prstGeom prst="rect">
            <a:avLst/>
          </a:prstGeom>
        </p:spPr>
        <p:txBody>
          <a:bodyPr lIns="0" tIns="0" rIns="0" bIns="0" rtlCol="0" anchor="t">
            <a:spAutoFit/>
          </a:bodyPr>
          <a:lstStyle/>
          <a:p>
            <a:pPr marL="0" lvl="0" indent="0" algn="ctr">
              <a:lnSpc>
                <a:spcPts val="6697"/>
              </a:lnSpc>
              <a:spcBef>
                <a:spcPct val="0"/>
              </a:spcBef>
            </a:pPr>
            <a:r>
              <a:rPr lang="en-US" sz="4784">
                <a:solidFill>
                  <a:srgbClr val="FDFDFD"/>
                </a:solidFill>
                <a:latin typeface="Open Sans Extra Bold"/>
              </a:rPr>
              <a:t>02</a:t>
            </a:r>
          </a:p>
        </p:txBody>
      </p:sp>
      <p:sp>
        <p:nvSpPr>
          <p:cNvPr id="9" name="Freeform 9"/>
          <p:cNvSpPr/>
          <p:nvPr/>
        </p:nvSpPr>
        <p:spPr>
          <a:xfrm>
            <a:off x="1028700" y="5802430"/>
            <a:ext cx="1424256" cy="1424256"/>
          </a:xfrm>
          <a:custGeom>
            <a:avLst/>
            <a:gdLst/>
            <a:ahLst/>
            <a:cxnLst/>
            <a:rect l="l" t="t" r="r" b="b"/>
            <a:pathLst>
              <a:path w="1424256" h="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10" name="TextBox 10"/>
          <p:cNvSpPr txBox="1"/>
          <p:nvPr/>
        </p:nvSpPr>
        <p:spPr>
          <a:xfrm>
            <a:off x="2676876" y="6066117"/>
            <a:ext cx="5768345" cy="1173293"/>
          </a:xfrm>
          <a:prstGeom prst="rect">
            <a:avLst/>
          </a:prstGeom>
        </p:spPr>
        <p:txBody>
          <a:bodyPr lIns="0" tIns="0" rIns="0" bIns="0" rtlCol="0" anchor="t">
            <a:spAutoFit/>
          </a:bodyPr>
          <a:lstStyle/>
          <a:p>
            <a:pPr algn="l">
              <a:lnSpc>
                <a:spcPts val="3055"/>
              </a:lnSpc>
            </a:pPr>
            <a:r>
              <a:rPr lang="en-US" sz="2182" spc="-43">
                <a:solidFill>
                  <a:srgbClr val="145DA0"/>
                </a:solidFill>
                <a:latin typeface="Times New Roman"/>
              </a:rPr>
              <a:t>Redundancy is a data center component designed to duplicate primary resources and power in the case of failure</a:t>
            </a:r>
          </a:p>
        </p:txBody>
      </p:sp>
      <p:sp>
        <p:nvSpPr>
          <p:cNvPr id="11" name="TextBox 11"/>
          <p:cNvSpPr txBox="1"/>
          <p:nvPr/>
        </p:nvSpPr>
        <p:spPr>
          <a:xfrm>
            <a:off x="1173758" y="6075642"/>
            <a:ext cx="1134140" cy="801632"/>
          </a:xfrm>
          <a:prstGeom prst="rect">
            <a:avLst/>
          </a:prstGeom>
        </p:spPr>
        <p:txBody>
          <a:bodyPr lIns="0" tIns="0" rIns="0" bIns="0" rtlCol="0" anchor="t">
            <a:spAutoFit/>
          </a:bodyPr>
          <a:lstStyle/>
          <a:p>
            <a:pPr marL="0" lvl="0" indent="0" algn="ctr">
              <a:lnSpc>
                <a:spcPts val="6697"/>
              </a:lnSpc>
              <a:spcBef>
                <a:spcPct val="0"/>
              </a:spcBef>
            </a:pPr>
            <a:r>
              <a:rPr lang="en-US" sz="4784">
                <a:solidFill>
                  <a:srgbClr val="FDFDFD"/>
                </a:solidFill>
                <a:latin typeface="Open Sans Extra Bold"/>
              </a:rPr>
              <a:t>03</a:t>
            </a:r>
          </a:p>
        </p:txBody>
      </p:sp>
      <p:sp>
        <p:nvSpPr>
          <p:cNvPr id="12" name="Freeform 12"/>
          <p:cNvSpPr/>
          <p:nvPr/>
        </p:nvSpPr>
        <p:spPr>
          <a:xfrm>
            <a:off x="9975634" y="5792998"/>
            <a:ext cx="1424256" cy="1424256"/>
          </a:xfrm>
          <a:custGeom>
            <a:avLst/>
            <a:gdLst/>
            <a:ahLst/>
            <a:cxnLst/>
            <a:rect l="l" t="t" r="r" b="b"/>
            <a:pathLst>
              <a:path w="1424256" h="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13" name="TextBox 13"/>
          <p:cNvSpPr txBox="1"/>
          <p:nvPr/>
        </p:nvSpPr>
        <p:spPr>
          <a:xfrm>
            <a:off x="11628490" y="6029340"/>
            <a:ext cx="5768345" cy="1173293"/>
          </a:xfrm>
          <a:prstGeom prst="rect">
            <a:avLst/>
          </a:prstGeom>
        </p:spPr>
        <p:txBody>
          <a:bodyPr lIns="0" tIns="0" rIns="0" bIns="0" rtlCol="0" anchor="t">
            <a:spAutoFit/>
          </a:bodyPr>
          <a:lstStyle/>
          <a:p>
            <a:pPr algn="l">
              <a:lnSpc>
                <a:spcPts val="3055"/>
              </a:lnSpc>
            </a:pPr>
            <a:r>
              <a:rPr lang="en-US" sz="2182" spc="-43">
                <a:solidFill>
                  <a:srgbClr val="145DA0"/>
                </a:solidFill>
                <a:latin typeface="Times New Roman"/>
              </a:rPr>
              <a:t>Fault Tolerant – The ability of a system to continue functioning, even if one or more components fail.</a:t>
            </a:r>
          </a:p>
        </p:txBody>
      </p:sp>
      <p:sp>
        <p:nvSpPr>
          <p:cNvPr id="14" name="TextBox 14"/>
          <p:cNvSpPr txBox="1"/>
          <p:nvPr/>
        </p:nvSpPr>
        <p:spPr>
          <a:xfrm>
            <a:off x="10120692" y="6066210"/>
            <a:ext cx="1134140" cy="801521"/>
          </a:xfrm>
          <a:prstGeom prst="rect">
            <a:avLst/>
          </a:prstGeom>
        </p:spPr>
        <p:txBody>
          <a:bodyPr lIns="0" tIns="0" rIns="0" bIns="0" rtlCol="0" anchor="t">
            <a:spAutoFit/>
          </a:bodyPr>
          <a:lstStyle/>
          <a:p>
            <a:pPr marL="0" lvl="0" indent="0" algn="ctr">
              <a:lnSpc>
                <a:spcPts val="6697"/>
              </a:lnSpc>
              <a:spcBef>
                <a:spcPct val="0"/>
              </a:spcBef>
            </a:pPr>
            <a:r>
              <a:rPr lang="en-US" sz="4784">
                <a:solidFill>
                  <a:srgbClr val="FDFDFD"/>
                </a:solidFill>
                <a:latin typeface="Open Sans Extra Bold"/>
              </a:rPr>
              <a:t>04</a:t>
            </a:r>
          </a:p>
        </p:txBody>
      </p:sp>
      <p:grpSp>
        <p:nvGrpSpPr>
          <p:cNvPr id="15" name="Group 15"/>
          <p:cNvGrpSpPr/>
          <p:nvPr/>
        </p:nvGrpSpPr>
        <p:grpSpPr>
          <a:xfrm>
            <a:off x="247242" y="242294"/>
            <a:ext cx="17793515" cy="9802411"/>
            <a:chOff x="0" y="0"/>
            <a:chExt cx="4982580" cy="2744893"/>
          </a:xfrm>
        </p:grpSpPr>
        <p:sp>
          <p:nvSpPr>
            <p:cNvPr id="16" name="Freeform 16"/>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17" name="TextBox 17"/>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3339359" y="5124450"/>
            <a:ext cx="11559225" cy="38100"/>
          </a:xfrm>
          <a:prstGeom prst="line">
            <a:avLst/>
          </a:prstGeom>
          <a:ln w="38100" cap="flat">
            <a:solidFill>
              <a:srgbClr val="2C92D5"/>
            </a:solidFill>
            <a:prstDash val="solid"/>
            <a:headEnd type="none" w="sm" len="sm"/>
            <a:tailEnd type="none" w="sm" len="sm"/>
          </a:ln>
        </p:spPr>
      </p:sp>
      <p:grpSp>
        <p:nvGrpSpPr>
          <p:cNvPr id="3" name="Group 3"/>
          <p:cNvGrpSpPr/>
          <p:nvPr/>
        </p:nvGrpSpPr>
        <p:grpSpPr>
          <a:xfrm>
            <a:off x="11864838" y="6407702"/>
            <a:ext cx="2158984" cy="922698"/>
            <a:chOff x="0" y="0"/>
            <a:chExt cx="812800" cy="347371"/>
          </a:xfrm>
        </p:grpSpPr>
        <p:sp>
          <p:nvSpPr>
            <p:cNvPr id="4" name="Freeform 4"/>
            <p:cNvSpPr/>
            <p:nvPr/>
          </p:nvSpPr>
          <p:spPr>
            <a:xfrm>
              <a:off x="0" y="0"/>
              <a:ext cx="812800" cy="347371"/>
            </a:xfrm>
            <a:custGeom>
              <a:avLst/>
              <a:gdLst/>
              <a:ahLst/>
              <a:cxnLst/>
              <a:rect l="l" t="t" r="r" b="b"/>
              <a:pathLst>
                <a:path w="812800" h="347371">
                  <a:moveTo>
                    <a:pt x="0" y="0"/>
                  </a:moveTo>
                  <a:lnTo>
                    <a:pt x="812800" y="0"/>
                  </a:lnTo>
                  <a:lnTo>
                    <a:pt x="812800" y="347371"/>
                  </a:lnTo>
                  <a:lnTo>
                    <a:pt x="0" y="347371"/>
                  </a:lnTo>
                  <a:close/>
                </a:path>
              </a:pathLst>
            </a:custGeom>
            <a:solidFill>
              <a:srgbClr val="13538A"/>
            </a:solidFill>
          </p:spPr>
        </p:sp>
        <p:sp>
          <p:nvSpPr>
            <p:cNvPr id="5" name="TextBox 5"/>
            <p:cNvSpPr txBox="1"/>
            <p:nvPr/>
          </p:nvSpPr>
          <p:spPr>
            <a:xfrm>
              <a:off x="0" y="-104775"/>
              <a:ext cx="812800" cy="452146"/>
            </a:xfrm>
            <a:prstGeom prst="rect">
              <a:avLst/>
            </a:prstGeom>
          </p:spPr>
          <p:txBody>
            <a:bodyPr lIns="50800" tIns="50800" rIns="50800" bIns="50800" rtlCol="0" anchor="ctr"/>
            <a:lstStyle/>
            <a:p>
              <a:pPr algn="ctr">
                <a:lnSpc>
                  <a:spcPts val="3299"/>
                </a:lnSpc>
              </a:pPr>
              <a:r>
                <a:rPr lang="en-US" sz="2199">
                  <a:solidFill>
                    <a:srgbClr val="FFFFFF"/>
                  </a:solidFill>
                  <a:latin typeface="Times New Roman Bold"/>
                </a:rPr>
                <a:t>Tier IV</a:t>
              </a:r>
            </a:p>
          </p:txBody>
        </p:sp>
      </p:grpSp>
      <p:sp>
        <p:nvSpPr>
          <p:cNvPr id="6" name="AutoShape 6"/>
          <p:cNvSpPr/>
          <p:nvPr/>
        </p:nvSpPr>
        <p:spPr>
          <a:xfrm rot="9474095">
            <a:off x="3337461" y="5267755"/>
            <a:ext cx="11548057" cy="0"/>
          </a:xfrm>
          <a:prstGeom prst="line">
            <a:avLst/>
          </a:prstGeom>
          <a:ln w="38100" cap="flat">
            <a:solidFill>
              <a:srgbClr val="2C92D5"/>
            </a:solidFill>
            <a:prstDash val="solid"/>
            <a:headEnd type="none" w="sm" len="sm"/>
            <a:tailEnd type="none" w="sm" len="sm"/>
          </a:ln>
        </p:spPr>
      </p:sp>
      <p:grpSp>
        <p:nvGrpSpPr>
          <p:cNvPr id="7" name="Group 7"/>
          <p:cNvGrpSpPr/>
          <p:nvPr/>
        </p:nvGrpSpPr>
        <p:grpSpPr>
          <a:xfrm>
            <a:off x="4331050" y="3205380"/>
            <a:ext cx="2158984" cy="978718"/>
            <a:chOff x="0" y="0"/>
            <a:chExt cx="812800" cy="368461"/>
          </a:xfrm>
        </p:grpSpPr>
        <p:sp>
          <p:nvSpPr>
            <p:cNvPr id="8" name="Freeform 8"/>
            <p:cNvSpPr/>
            <p:nvPr/>
          </p:nvSpPr>
          <p:spPr>
            <a:xfrm>
              <a:off x="0" y="0"/>
              <a:ext cx="812800" cy="368461"/>
            </a:xfrm>
            <a:custGeom>
              <a:avLst/>
              <a:gdLst/>
              <a:ahLst/>
              <a:cxnLst/>
              <a:rect l="l" t="t" r="r" b="b"/>
              <a:pathLst>
                <a:path w="812800" h="368461">
                  <a:moveTo>
                    <a:pt x="0" y="0"/>
                  </a:moveTo>
                  <a:lnTo>
                    <a:pt x="812800" y="0"/>
                  </a:lnTo>
                  <a:lnTo>
                    <a:pt x="812800" y="368461"/>
                  </a:lnTo>
                  <a:lnTo>
                    <a:pt x="0" y="368461"/>
                  </a:lnTo>
                  <a:close/>
                </a:path>
              </a:pathLst>
            </a:custGeom>
            <a:solidFill>
              <a:srgbClr val="13538A"/>
            </a:solidFill>
          </p:spPr>
        </p:sp>
        <p:sp>
          <p:nvSpPr>
            <p:cNvPr id="9" name="TextBox 9"/>
            <p:cNvSpPr txBox="1"/>
            <p:nvPr/>
          </p:nvSpPr>
          <p:spPr>
            <a:xfrm>
              <a:off x="0" y="-104775"/>
              <a:ext cx="812800" cy="473236"/>
            </a:xfrm>
            <a:prstGeom prst="rect">
              <a:avLst/>
            </a:prstGeom>
          </p:spPr>
          <p:txBody>
            <a:bodyPr lIns="50800" tIns="50800" rIns="50800" bIns="50800" rtlCol="0" anchor="ctr"/>
            <a:lstStyle/>
            <a:p>
              <a:pPr algn="ctr">
                <a:lnSpc>
                  <a:spcPts val="3299"/>
                </a:lnSpc>
              </a:pPr>
              <a:r>
                <a:rPr lang="en-US" sz="2199">
                  <a:solidFill>
                    <a:srgbClr val="FFFFFF"/>
                  </a:solidFill>
                  <a:latin typeface="Times New Roman Bold"/>
                </a:rPr>
                <a:t>Tier I </a:t>
              </a:r>
            </a:p>
          </p:txBody>
        </p:sp>
      </p:grpSp>
      <p:grpSp>
        <p:nvGrpSpPr>
          <p:cNvPr id="10" name="Group 10"/>
          <p:cNvGrpSpPr/>
          <p:nvPr/>
        </p:nvGrpSpPr>
        <p:grpSpPr>
          <a:xfrm>
            <a:off x="4331050" y="6407702"/>
            <a:ext cx="2158984" cy="922698"/>
            <a:chOff x="0" y="0"/>
            <a:chExt cx="812800" cy="347371"/>
          </a:xfrm>
        </p:grpSpPr>
        <p:sp>
          <p:nvSpPr>
            <p:cNvPr id="11" name="Freeform 11"/>
            <p:cNvSpPr/>
            <p:nvPr/>
          </p:nvSpPr>
          <p:spPr>
            <a:xfrm>
              <a:off x="0" y="0"/>
              <a:ext cx="812800" cy="347371"/>
            </a:xfrm>
            <a:custGeom>
              <a:avLst/>
              <a:gdLst/>
              <a:ahLst/>
              <a:cxnLst/>
              <a:rect l="l" t="t" r="r" b="b"/>
              <a:pathLst>
                <a:path w="812800" h="347371">
                  <a:moveTo>
                    <a:pt x="0" y="0"/>
                  </a:moveTo>
                  <a:lnTo>
                    <a:pt x="812800" y="0"/>
                  </a:lnTo>
                  <a:lnTo>
                    <a:pt x="812800" y="347371"/>
                  </a:lnTo>
                  <a:lnTo>
                    <a:pt x="0" y="347371"/>
                  </a:lnTo>
                  <a:close/>
                </a:path>
              </a:pathLst>
            </a:custGeom>
            <a:solidFill>
              <a:srgbClr val="13538A"/>
            </a:solidFill>
          </p:spPr>
        </p:sp>
        <p:sp>
          <p:nvSpPr>
            <p:cNvPr id="12" name="TextBox 12"/>
            <p:cNvSpPr txBox="1"/>
            <p:nvPr/>
          </p:nvSpPr>
          <p:spPr>
            <a:xfrm>
              <a:off x="0" y="-104775"/>
              <a:ext cx="812800" cy="452146"/>
            </a:xfrm>
            <a:prstGeom prst="rect">
              <a:avLst/>
            </a:prstGeom>
          </p:spPr>
          <p:txBody>
            <a:bodyPr lIns="50800" tIns="50800" rIns="50800" bIns="50800" rtlCol="0" anchor="ctr"/>
            <a:lstStyle/>
            <a:p>
              <a:pPr algn="ctr">
                <a:lnSpc>
                  <a:spcPts val="3299"/>
                </a:lnSpc>
              </a:pPr>
              <a:r>
                <a:rPr lang="en-US" sz="2199">
                  <a:solidFill>
                    <a:srgbClr val="FFFFFF"/>
                  </a:solidFill>
                  <a:latin typeface="Times New Roman Bold"/>
                </a:rPr>
                <a:t>Tier III</a:t>
              </a:r>
            </a:p>
          </p:txBody>
        </p:sp>
      </p:grpSp>
      <p:grpSp>
        <p:nvGrpSpPr>
          <p:cNvPr id="13" name="Group 13"/>
          <p:cNvGrpSpPr/>
          <p:nvPr/>
        </p:nvGrpSpPr>
        <p:grpSpPr>
          <a:xfrm>
            <a:off x="11671810" y="3205380"/>
            <a:ext cx="2158984" cy="978718"/>
            <a:chOff x="0" y="0"/>
            <a:chExt cx="812800" cy="368461"/>
          </a:xfrm>
        </p:grpSpPr>
        <p:sp>
          <p:nvSpPr>
            <p:cNvPr id="14" name="Freeform 14"/>
            <p:cNvSpPr/>
            <p:nvPr/>
          </p:nvSpPr>
          <p:spPr>
            <a:xfrm>
              <a:off x="0" y="0"/>
              <a:ext cx="812800" cy="368461"/>
            </a:xfrm>
            <a:custGeom>
              <a:avLst/>
              <a:gdLst/>
              <a:ahLst/>
              <a:cxnLst/>
              <a:rect l="l" t="t" r="r" b="b"/>
              <a:pathLst>
                <a:path w="812800" h="368461">
                  <a:moveTo>
                    <a:pt x="0" y="0"/>
                  </a:moveTo>
                  <a:lnTo>
                    <a:pt x="812800" y="0"/>
                  </a:lnTo>
                  <a:lnTo>
                    <a:pt x="812800" y="368461"/>
                  </a:lnTo>
                  <a:lnTo>
                    <a:pt x="0" y="368461"/>
                  </a:lnTo>
                  <a:close/>
                </a:path>
              </a:pathLst>
            </a:custGeom>
            <a:solidFill>
              <a:srgbClr val="13538A"/>
            </a:solidFill>
          </p:spPr>
        </p:sp>
        <p:sp>
          <p:nvSpPr>
            <p:cNvPr id="15" name="TextBox 15"/>
            <p:cNvSpPr txBox="1"/>
            <p:nvPr/>
          </p:nvSpPr>
          <p:spPr>
            <a:xfrm>
              <a:off x="0" y="-104775"/>
              <a:ext cx="812800" cy="473236"/>
            </a:xfrm>
            <a:prstGeom prst="rect">
              <a:avLst/>
            </a:prstGeom>
          </p:spPr>
          <p:txBody>
            <a:bodyPr lIns="50800" tIns="50800" rIns="50800" bIns="50800" rtlCol="0" anchor="ctr"/>
            <a:lstStyle/>
            <a:p>
              <a:pPr algn="ctr">
                <a:lnSpc>
                  <a:spcPts val="3299"/>
                </a:lnSpc>
              </a:pPr>
              <a:r>
                <a:rPr lang="en-US" sz="2199">
                  <a:solidFill>
                    <a:srgbClr val="FFFFFF"/>
                  </a:solidFill>
                  <a:latin typeface="Times New Roman Bold"/>
                </a:rPr>
                <a:t>Tier II</a:t>
              </a:r>
            </a:p>
          </p:txBody>
        </p:sp>
      </p:grpSp>
      <p:grpSp>
        <p:nvGrpSpPr>
          <p:cNvPr id="16" name="Group 16"/>
          <p:cNvGrpSpPr/>
          <p:nvPr/>
        </p:nvGrpSpPr>
        <p:grpSpPr>
          <a:xfrm>
            <a:off x="6980743" y="4360311"/>
            <a:ext cx="4326515" cy="1594954"/>
            <a:chOff x="0" y="0"/>
            <a:chExt cx="812800" cy="299636"/>
          </a:xfrm>
        </p:grpSpPr>
        <p:sp>
          <p:nvSpPr>
            <p:cNvPr id="17" name="Freeform 17"/>
            <p:cNvSpPr/>
            <p:nvPr/>
          </p:nvSpPr>
          <p:spPr>
            <a:xfrm>
              <a:off x="0" y="0"/>
              <a:ext cx="812800" cy="299636"/>
            </a:xfrm>
            <a:custGeom>
              <a:avLst/>
              <a:gdLst/>
              <a:ahLst/>
              <a:cxnLst/>
              <a:rect l="l" t="t" r="r" b="b"/>
              <a:pathLst>
                <a:path w="812800" h="299636">
                  <a:moveTo>
                    <a:pt x="0" y="0"/>
                  </a:moveTo>
                  <a:lnTo>
                    <a:pt x="812800" y="0"/>
                  </a:lnTo>
                  <a:lnTo>
                    <a:pt x="812800" y="299636"/>
                  </a:lnTo>
                  <a:lnTo>
                    <a:pt x="0" y="299636"/>
                  </a:lnTo>
                  <a:close/>
                </a:path>
              </a:pathLst>
            </a:custGeom>
            <a:solidFill>
              <a:srgbClr val="FFFFFF"/>
            </a:solidFill>
            <a:ln w="66675" cap="sq">
              <a:solidFill>
                <a:srgbClr val="13538A"/>
              </a:solidFill>
              <a:prstDash val="solid"/>
              <a:miter/>
            </a:ln>
          </p:spPr>
        </p:sp>
        <p:sp>
          <p:nvSpPr>
            <p:cNvPr id="18" name="TextBox 18"/>
            <p:cNvSpPr txBox="1"/>
            <p:nvPr/>
          </p:nvSpPr>
          <p:spPr>
            <a:xfrm>
              <a:off x="0" y="-76200"/>
              <a:ext cx="812800" cy="375836"/>
            </a:xfrm>
            <a:prstGeom prst="rect">
              <a:avLst/>
            </a:prstGeom>
          </p:spPr>
          <p:txBody>
            <a:bodyPr lIns="50800" tIns="50800" rIns="50800" bIns="50800" rtlCol="0" anchor="ctr"/>
            <a:lstStyle/>
            <a:p>
              <a:pPr marL="0" lvl="0" indent="0" algn="ctr">
                <a:lnSpc>
                  <a:spcPts val="3354"/>
                </a:lnSpc>
                <a:spcBef>
                  <a:spcPct val="0"/>
                </a:spcBef>
              </a:pPr>
              <a:r>
                <a:rPr lang="en-US" sz="2600" spc="101">
                  <a:solidFill>
                    <a:srgbClr val="13538A"/>
                  </a:solidFill>
                  <a:latin typeface="Times New Roman Bold"/>
                </a:rPr>
                <a:t>DATA CENTER TIERS</a:t>
              </a:r>
            </a:p>
          </p:txBody>
        </p:sp>
      </p:grpSp>
      <p:sp>
        <p:nvSpPr>
          <p:cNvPr id="19" name="AutoShape 19"/>
          <p:cNvSpPr/>
          <p:nvPr/>
        </p:nvSpPr>
        <p:spPr>
          <a:xfrm>
            <a:off x="3750025" y="1729103"/>
            <a:ext cx="0" cy="2454995"/>
          </a:xfrm>
          <a:prstGeom prst="line">
            <a:avLst/>
          </a:prstGeom>
          <a:ln w="38100" cap="flat">
            <a:solidFill>
              <a:srgbClr val="2C92D5"/>
            </a:solidFill>
            <a:prstDash val="solid"/>
            <a:headEnd type="none" w="sm" len="sm"/>
            <a:tailEnd type="none" w="sm" len="sm"/>
          </a:ln>
        </p:spPr>
      </p:sp>
      <p:sp>
        <p:nvSpPr>
          <p:cNvPr id="20" name="TextBox 20"/>
          <p:cNvSpPr txBox="1"/>
          <p:nvPr/>
        </p:nvSpPr>
        <p:spPr>
          <a:xfrm>
            <a:off x="610322" y="2307771"/>
            <a:ext cx="2080606"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99.671% Uptime </a:t>
            </a:r>
          </a:p>
        </p:txBody>
      </p:sp>
      <p:sp>
        <p:nvSpPr>
          <p:cNvPr id="21" name="TextBox 21"/>
          <p:cNvSpPr txBox="1"/>
          <p:nvPr/>
        </p:nvSpPr>
        <p:spPr>
          <a:xfrm>
            <a:off x="610322" y="3095843"/>
            <a:ext cx="2080606"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No Redundancy</a:t>
            </a:r>
          </a:p>
        </p:txBody>
      </p:sp>
      <p:sp>
        <p:nvSpPr>
          <p:cNvPr id="22" name="TextBox 22"/>
          <p:cNvSpPr txBox="1"/>
          <p:nvPr/>
        </p:nvSpPr>
        <p:spPr>
          <a:xfrm>
            <a:off x="610322" y="1495741"/>
            <a:ext cx="2080606"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Small Businesses</a:t>
            </a:r>
          </a:p>
          <a:p>
            <a:pPr algn="ctr">
              <a:lnSpc>
                <a:spcPts val="3000"/>
              </a:lnSpc>
            </a:pPr>
            <a:endParaRPr lang="en-US" sz="2000">
              <a:solidFill>
                <a:srgbClr val="13538A"/>
              </a:solidFill>
              <a:latin typeface="Times New Roman"/>
            </a:endParaRPr>
          </a:p>
        </p:txBody>
      </p:sp>
      <p:sp>
        <p:nvSpPr>
          <p:cNvPr id="23" name="TextBox 23"/>
          <p:cNvSpPr txBox="1"/>
          <p:nvPr/>
        </p:nvSpPr>
        <p:spPr>
          <a:xfrm>
            <a:off x="-235136" y="3886417"/>
            <a:ext cx="3256472"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   29 Hours Downtime /Year</a:t>
            </a:r>
          </a:p>
        </p:txBody>
      </p:sp>
      <p:sp>
        <p:nvSpPr>
          <p:cNvPr id="24" name="AutoShape 24"/>
          <p:cNvSpPr/>
          <p:nvPr/>
        </p:nvSpPr>
        <p:spPr>
          <a:xfrm>
            <a:off x="2948306" y="3353017"/>
            <a:ext cx="782669" cy="0"/>
          </a:xfrm>
          <a:prstGeom prst="line">
            <a:avLst/>
          </a:prstGeom>
          <a:ln w="38100" cap="flat">
            <a:solidFill>
              <a:srgbClr val="2C92D5"/>
            </a:solidFill>
            <a:prstDash val="solid"/>
            <a:headEnd type="oval" w="lg" len="lg"/>
            <a:tailEnd type="none" w="sm" len="sm"/>
          </a:ln>
        </p:spPr>
      </p:sp>
      <p:sp>
        <p:nvSpPr>
          <p:cNvPr id="25" name="AutoShape 25"/>
          <p:cNvSpPr/>
          <p:nvPr/>
        </p:nvSpPr>
        <p:spPr>
          <a:xfrm>
            <a:off x="2948306" y="1748153"/>
            <a:ext cx="782669" cy="0"/>
          </a:xfrm>
          <a:prstGeom prst="line">
            <a:avLst/>
          </a:prstGeom>
          <a:ln w="38100" cap="flat">
            <a:solidFill>
              <a:srgbClr val="2C92D5"/>
            </a:solidFill>
            <a:prstDash val="solid"/>
            <a:headEnd type="oval" w="lg" len="lg"/>
            <a:tailEnd type="none" w="sm" len="sm"/>
          </a:ln>
        </p:spPr>
      </p:sp>
      <p:sp>
        <p:nvSpPr>
          <p:cNvPr id="26" name="AutoShape 26"/>
          <p:cNvSpPr/>
          <p:nvPr/>
        </p:nvSpPr>
        <p:spPr>
          <a:xfrm>
            <a:off x="2948306" y="4165048"/>
            <a:ext cx="782669" cy="0"/>
          </a:xfrm>
          <a:prstGeom prst="line">
            <a:avLst/>
          </a:prstGeom>
          <a:ln w="38100" cap="flat">
            <a:solidFill>
              <a:srgbClr val="2C92D5"/>
            </a:solidFill>
            <a:prstDash val="solid"/>
            <a:headEnd type="oval" w="lg" len="lg"/>
            <a:tailEnd type="none" w="sm" len="sm"/>
          </a:ln>
        </p:spPr>
      </p:sp>
      <p:sp>
        <p:nvSpPr>
          <p:cNvPr id="27" name="AutoShape 27"/>
          <p:cNvSpPr/>
          <p:nvPr/>
        </p:nvSpPr>
        <p:spPr>
          <a:xfrm>
            <a:off x="2948306" y="2560184"/>
            <a:ext cx="782669" cy="0"/>
          </a:xfrm>
          <a:prstGeom prst="line">
            <a:avLst/>
          </a:prstGeom>
          <a:ln w="38100" cap="flat">
            <a:solidFill>
              <a:srgbClr val="2C92D5"/>
            </a:solidFill>
            <a:prstDash val="solid"/>
            <a:headEnd type="oval" w="lg" len="lg"/>
            <a:tailEnd type="none" w="sm" len="sm"/>
          </a:ln>
        </p:spPr>
      </p:sp>
      <p:sp>
        <p:nvSpPr>
          <p:cNvPr id="28" name="AutoShape 28"/>
          <p:cNvSpPr/>
          <p:nvPr/>
        </p:nvSpPr>
        <p:spPr>
          <a:xfrm>
            <a:off x="3742577" y="6231489"/>
            <a:ext cx="19050" cy="3179211"/>
          </a:xfrm>
          <a:prstGeom prst="line">
            <a:avLst/>
          </a:prstGeom>
          <a:ln w="38100" cap="flat">
            <a:solidFill>
              <a:srgbClr val="2C92D5"/>
            </a:solidFill>
            <a:prstDash val="solid"/>
            <a:headEnd type="none" w="sm" len="sm"/>
            <a:tailEnd type="none" w="sm" len="sm"/>
          </a:ln>
        </p:spPr>
      </p:sp>
      <p:sp>
        <p:nvSpPr>
          <p:cNvPr id="29" name="AutoShape 29"/>
          <p:cNvSpPr/>
          <p:nvPr/>
        </p:nvSpPr>
        <p:spPr>
          <a:xfrm flipV="1">
            <a:off x="14461353" y="1600516"/>
            <a:ext cx="0" cy="2431182"/>
          </a:xfrm>
          <a:prstGeom prst="line">
            <a:avLst/>
          </a:prstGeom>
          <a:ln w="38100" cap="flat">
            <a:solidFill>
              <a:srgbClr val="2C92D5"/>
            </a:solidFill>
            <a:prstDash val="solid"/>
            <a:headEnd type="none" w="sm" len="sm"/>
            <a:tailEnd type="none" w="sm" len="sm"/>
          </a:ln>
        </p:spPr>
      </p:sp>
      <p:sp>
        <p:nvSpPr>
          <p:cNvPr id="30" name="AutoShape 30"/>
          <p:cNvSpPr/>
          <p:nvPr/>
        </p:nvSpPr>
        <p:spPr>
          <a:xfrm flipV="1">
            <a:off x="14480403" y="6102902"/>
            <a:ext cx="7516" cy="3169686"/>
          </a:xfrm>
          <a:prstGeom prst="line">
            <a:avLst/>
          </a:prstGeom>
          <a:ln w="38100" cap="flat">
            <a:solidFill>
              <a:srgbClr val="2C92D5"/>
            </a:solidFill>
            <a:prstDash val="solid"/>
            <a:headEnd type="none" w="sm" len="sm"/>
            <a:tailEnd type="none" w="sm" len="sm"/>
          </a:ln>
        </p:spPr>
      </p:sp>
      <p:sp>
        <p:nvSpPr>
          <p:cNvPr id="31" name="TextBox 31"/>
          <p:cNvSpPr txBox="1"/>
          <p:nvPr/>
        </p:nvSpPr>
        <p:spPr>
          <a:xfrm>
            <a:off x="15299650" y="2981690"/>
            <a:ext cx="3147788"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Partial Redundancy</a:t>
            </a:r>
          </a:p>
        </p:txBody>
      </p:sp>
      <p:sp>
        <p:nvSpPr>
          <p:cNvPr id="32" name="TextBox 32"/>
          <p:cNvSpPr txBox="1"/>
          <p:nvPr/>
        </p:nvSpPr>
        <p:spPr>
          <a:xfrm>
            <a:off x="15299650" y="3774523"/>
            <a:ext cx="2986233"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22 Hours Downtime /Year</a:t>
            </a:r>
          </a:p>
        </p:txBody>
      </p:sp>
      <p:sp>
        <p:nvSpPr>
          <p:cNvPr id="33" name="TextBox 33"/>
          <p:cNvSpPr txBox="1"/>
          <p:nvPr/>
        </p:nvSpPr>
        <p:spPr>
          <a:xfrm>
            <a:off x="15461205" y="2174422"/>
            <a:ext cx="2340014"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99.749% Uptime</a:t>
            </a:r>
          </a:p>
          <a:p>
            <a:pPr algn="ctr">
              <a:lnSpc>
                <a:spcPts val="3000"/>
              </a:lnSpc>
            </a:pPr>
            <a:endParaRPr lang="en-US" sz="2000">
              <a:solidFill>
                <a:srgbClr val="13538A"/>
              </a:solidFill>
              <a:latin typeface="Times New Roman"/>
            </a:endParaRPr>
          </a:p>
        </p:txBody>
      </p:sp>
      <p:sp>
        <p:nvSpPr>
          <p:cNvPr id="34" name="AutoShape 34"/>
          <p:cNvSpPr/>
          <p:nvPr/>
        </p:nvSpPr>
        <p:spPr>
          <a:xfrm flipH="1">
            <a:off x="14491937" y="3238865"/>
            <a:ext cx="740290" cy="0"/>
          </a:xfrm>
          <a:prstGeom prst="line">
            <a:avLst/>
          </a:prstGeom>
          <a:ln w="38100" cap="flat">
            <a:solidFill>
              <a:srgbClr val="2C92D5"/>
            </a:solidFill>
            <a:prstDash val="solid"/>
            <a:headEnd type="oval" w="lg" len="lg"/>
            <a:tailEnd type="none" w="sm" len="sm"/>
          </a:ln>
        </p:spPr>
      </p:sp>
      <p:sp>
        <p:nvSpPr>
          <p:cNvPr id="35" name="AutoShape 35"/>
          <p:cNvSpPr/>
          <p:nvPr/>
        </p:nvSpPr>
        <p:spPr>
          <a:xfrm flipH="1">
            <a:off x="14491937" y="2426834"/>
            <a:ext cx="740290" cy="0"/>
          </a:xfrm>
          <a:prstGeom prst="line">
            <a:avLst/>
          </a:prstGeom>
          <a:ln w="38100" cap="flat">
            <a:solidFill>
              <a:srgbClr val="2C92D5"/>
            </a:solidFill>
            <a:prstDash val="solid"/>
            <a:headEnd type="oval" w="lg" len="lg"/>
            <a:tailEnd type="none" w="sm" len="sm"/>
          </a:ln>
        </p:spPr>
      </p:sp>
      <p:sp>
        <p:nvSpPr>
          <p:cNvPr id="36" name="AutoShape 36"/>
          <p:cNvSpPr/>
          <p:nvPr/>
        </p:nvSpPr>
        <p:spPr>
          <a:xfrm flipH="1">
            <a:off x="14491937" y="4031698"/>
            <a:ext cx="740290" cy="0"/>
          </a:xfrm>
          <a:prstGeom prst="line">
            <a:avLst/>
          </a:prstGeom>
          <a:ln w="38100" cap="flat">
            <a:solidFill>
              <a:srgbClr val="2C92D5"/>
            </a:solidFill>
            <a:prstDash val="solid"/>
            <a:headEnd type="oval" w="lg" len="lg"/>
            <a:tailEnd type="none" w="sm" len="sm"/>
          </a:ln>
        </p:spPr>
      </p:sp>
      <p:sp>
        <p:nvSpPr>
          <p:cNvPr id="37" name="TextBox 37"/>
          <p:cNvSpPr txBox="1"/>
          <p:nvPr/>
        </p:nvSpPr>
        <p:spPr>
          <a:xfrm>
            <a:off x="15299650" y="1379084"/>
            <a:ext cx="2986233"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Medium-Size Businesses</a:t>
            </a:r>
          </a:p>
          <a:p>
            <a:pPr algn="ctr">
              <a:lnSpc>
                <a:spcPts val="3000"/>
              </a:lnSpc>
            </a:pPr>
            <a:endParaRPr lang="en-US" sz="2000">
              <a:solidFill>
                <a:srgbClr val="13538A"/>
              </a:solidFill>
              <a:latin typeface="Times New Roman"/>
            </a:endParaRPr>
          </a:p>
        </p:txBody>
      </p:sp>
      <p:sp>
        <p:nvSpPr>
          <p:cNvPr id="38" name="AutoShape 38"/>
          <p:cNvSpPr/>
          <p:nvPr/>
        </p:nvSpPr>
        <p:spPr>
          <a:xfrm flipH="1">
            <a:off x="14461353" y="1636259"/>
            <a:ext cx="802115" cy="0"/>
          </a:xfrm>
          <a:prstGeom prst="line">
            <a:avLst/>
          </a:prstGeom>
          <a:ln w="38100" cap="flat">
            <a:solidFill>
              <a:srgbClr val="2C92D5"/>
            </a:solidFill>
            <a:prstDash val="solid"/>
            <a:headEnd type="oval" w="lg" len="lg"/>
            <a:tailEnd type="none" w="sm" len="sm"/>
          </a:ln>
        </p:spPr>
      </p:sp>
      <p:sp>
        <p:nvSpPr>
          <p:cNvPr id="39" name="TextBox 39"/>
          <p:cNvSpPr txBox="1"/>
          <p:nvPr/>
        </p:nvSpPr>
        <p:spPr>
          <a:xfrm>
            <a:off x="15540756" y="6662520"/>
            <a:ext cx="1967948"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99.995% Uptime</a:t>
            </a:r>
          </a:p>
          <a:p>
            <a:pPr algn="ctr">
              <a:lnSpc>
                <a:spcPts val="3000"/>
              </a:lnSpc>
            </a:pPr>
            <a:endParaRPr lang="en-US" sz="2000">
              <a:solidFill>
                <a:srgbClr val="13538A"/>
              </a:solidFill>
              <a:latin typeface="Times New Roman"/>
            </a:endParaRPr>
          </a:p>
        </p:txBody>
      </p:sp>
      <p:sp>
        <p:nvSpPr>
          <p:cNvPr id="40" name="TextBox 40"/>
          <p:cNvSpPr txBox="1"/>
          <p:nvPr/>
        </p:nvSpPr>
        <p:spPr>
          <a:xfrm>
            <a:off x="15307166" y="7407729"/>
            <a:ext cx="2986233"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26.3 Minutes Downtime Per Year</a:t>
            </a:r>
          </a:p>
        </p:txBody>
      </p:sp>
      <p:sp>
        <p:nvSpPr>
          <p:cNvPr id="41" name="TextBox 41"/>
          <p:cNvSpPr txBox="1"/>
          <p:nvPr/>
        </p:nvSpPr>
        <p:spPr>
          <a:xfrm>
            <a:off x="15307166" y="5860365"/>
            <a:ext cx="2752642"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Enterprise Corporations </a:t>
            </a:r>
          </a:p>
          <a:p>
            <a:pPr algn="ctr">
              <a:lnSpc>
                <a:spcPts val="3000"/>
              </a:lnSpc>
            </a:pPr>
            <a:endParaRPr lang="en-US" sz="2000">
              <a:solidFill>
                <a:srgbClr val="13538A"/>
              </a:solidFill>
              <a:latin typeface="Times New Roman"/>
            </a:endParaRPr>
          </a:p>
        </p:txBody>
      </p:sp>
      <p:sp>
        <p:nvSpPr>
          <p:cNvPr id="42" name="TextBox 42"/>
          <p:cNvSpPr txBox="1"/>
          <p:nvPr/>
        </p:nvSpPr>
        <p:spPr>
          <a:xfrm>
            <a:off x="15468720" y="8281672"/>
            <a:ext cx="2747244"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2N+1 Fully Redundant</a:t>
            </a:r>
          </a:p>
        </p:txBody>
      </p:sp>
      <p:sp>
        <p:nvSpPr>
          <p:cNvPr id="43" name="AutoShape 43"/>
          <p:cNvSpPr/>
          <p:nvPr/>
        </p:nvSpPr>
        <p:spPr>
          <a:xfrm rot="-10800000">
            <a:off x="14506968" y="6914933"/>
            <a:ext cx="740290" cy="0"/>
          </a:xfrm>
          <a:prstGeom prst="line">
            <a:avLst/>
          </a:prstGeom>
          <a:ln w="38100" cap="flat">
            <a:solidFill>
              <a:srgbClr val="2C92D5"/>
            </a:solidFill>
            <a:prstDash val="solid"/>
            <a:headEnd type="oval" w="lg" len="lg"/>
            <a:tailEnd type="none" w="sm" len="sm"/>
          </a:ln>
        </p:spPr>
      </p:sp>
      <p:sp>
        <p:nvSpPr>
          <p:cNvPr id="44" name="AutoShape 44"/>
          <p:cNvSpPr/>
          <p:nvPr/>
        </p:nvSpPr>
        <p:spPr>
          <a:xfrm rot="-10800000">
            <a:off x="14506968" y="8519797"/>
            <a:ext cx="740290" cy="0"/>
          </a:xfrm>
          <a:prstGeom prst="line">
            <a:avLst/>
          </a:prstGeom>
          <a:ln w="38100" cap="flat">
            <a:solidFill>
              <a:srgbClr val="2C92D5"/>
            </a:solidFill>
            <a:prstDash val="solid"/>
            <a:headEnd type="oval" w="lg" len="lg"/>
            <a:tailEnd type="none" w="sm" len="sm"/>
          </a:ln>
        </p:spPr>
      </p:sp>
      <p:sp>
        <p:nvSpPr>
          <p:cNvPr id="45" name="AutoShape 45"/>
          <p:cNvSpPr/>
          <p:nvPr/>
        </p:nvSpPr>
        <p:spPr>
          <a:xfrm rot="-10800000">
            <a:off x="14506968" y="6102902"/>
            <a:ext cx="740290" cy="0"/>
          </a:xfrm>
          <a:prstGeom prst="line">
            <a:avLst/>
          </a:prstGeom>
          <a:ln w="38100" cap="flat">
            <a:solidFill>
              <a:srgbClr val="2C92D5"/>
            </a:solidFill>
            <a:prstDash val="solid"/>
            <a:headEnd type="oval" w="lg" len="lg"/>
            <a:tailEnd type="none" w="sm" len="sm"/>
          </a:ln>
        </p:spPr>
      </p:sp>
      <p:sp>
        <p:nvSpPr>
          <p:cNvPr id="46" name="AutoShape 46"/>
          <p:cNvSpPr/>
          <p:nvPr/>
        </p:nvSpPr>
        <p:spPr>
          <a:xfrm rot="-10800000">
            <a:off x="14506968" y="7707766"/>
            <a:ext cx="740290" cy="0"/>
          </a:xfrm>
          <a:prstGeom prst="line">
            <a:avLst/>
          </a:prstGeom>
          <a:ln w="38100" cap="flat">
            <a:solidFill>
              <a:srgbClr val="2C92D5"/>
            </a:solidFill>
            <a:prstDash val="solid"/>
            <a:headEnd type="oval" w="lg" len="lg"/>
            <a:tailEnd type="none" w="sm" len="sm"/>
          </a:ln>
        </p:spPr>
      </p:sp>
      <p:sp>
        <p:nvSpPr>
          <p:cNvPr id="47" name="TextBox 47"/>
          <p:cNvSpPr txBox="1"/>
          <p:nvPr/>
        </p:nvSpPr>
        <p:spPr>
          <a:xfrm>
            <a:off x="15307166" y="8963025"/>
            <a:ext cx="2798258"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96 Hour Power Outage Protection</a:t>
            </a:r>
          </a:p>
        </p:txBody>
      </p:sp>
      <p:sp>
        <p:nvSpPr>
          <p:cNvPr id="48" name="AutoShape 48"/>
          <p:cNvSpPr/>
          <p:nvPr/>
        </p:nvSpPr>
        <p:spPr>
          <a:xfrm flipH="1">
            <a:off x="14461353" y="9272588"/>
            <a:ext cx="740290" cy="0"/>
          </a:xfrm>
          <a:prstGeom prst="line">
            <a:avLst/>
          </a:prstGeom>
          <a:ln w="38100" cap="flat">
            <a:solidFill>
              <a:srgbClr val="2C92D5"/>
            </a:solidFill>
            <a:prstDash val="solid"/>
            <a:headEnd type="oval" w="lg" len="lg"/>
            <a:tailEnd type="none" w="sm" len="sm"/>
          </a:ln>
        </p:spPr>
      </p:sp>
      <p:sp>
        <p:nvSpPr>
          <p:cNvPr id="49" name="TextBox 49"/>
          <p:cNvSpPr txBox="1"/>
          <p:nvPr/>
        </p:nvSpPr>
        <p:spPr>
          <a:xfrm>
            <a:off x="482572" y="6805395"/>
            <a:ext cx="2377095"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99.982% Uptime</a:t>
            </a:r>
          </a:p>
        </p:txBody>
      </p:sp>
      <p:sp>
        <p:nvSpPr>
          <p:cNvPr id="50" name="TextBox 50"/>
          <p:cNvSpPr txBox="1"/>
          <p:nvPr/>
        </p:nvSpPr>
        <p:spPr>
          <a:xfrm>
            <a:off x="0" y="7578207"/>
            <a:ext cx="3342240" cy="409575"/>
          </a:xfrm>
          <a:prstGeom prst="rect">
            <a:avLst/>
          </a:prstGeom>
        </p:spPr>
        <p:txBody>
          <a:bodyPr lIns="0" tIns="0" rIns="0" bIns="0" rtlCol="0" anchor="t">
            <a:spAutoFit/>
          </a:bodyPr>
          <a:lstStyle/>
          <a:p>
            <a:pPr algn="l">
              <a:lnSpc>
                <a:spcPts val="3000"/>
              </a:lnSpc>
            </a:pPr>
            <a:r>
              <a:rPr lang="en-US" sz="2000">
                <a:solidFill>
                  <a:srgbClr val="13538A"/>
                </a:solidFill>
                <a:latin typeface="Times New Roman"/>
              </a:rPr>
              <a:t>1.6 Hours Downtime /Year </a:t>
            </a:r>
          </a:p>
        </p:txBody>
      </p:sp>
      <p:sp>
        <p:nvSpPr>
          <p:cNvPr id="51" name="TextBox 51"/>
          <p:cNvSpPr txBox="1"/>
          <p:nvPr/>
        </p:nvSpPr>
        <p:spPr>
          <a:xfrm>
            <a:off x="482572" y="5960027"/>
            <a:ext cx="2377095"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Large Businesses</a:t>
            </a:r>
          </a:p>
          <a:p>
            <a:pPr algn="ctr">
              <a:lnSpc>
                <a:spcPts val="3000"/>
              </a:lnSpc>
            </a:pPr>
            <a:endParaRPr lang="en-US" sz="2000">
              <a:solidFill>
                <a:srgbClr val="13538A"/>
              </a:solidFill>
              <a:latin typeface="Times New Roman"/>
            </a:endParaRPr>
          </a:p>
        </p:txBody>
      </p:sp>
      <p:sp>
        <p:nvSpPr>
          <p:cNvPr id="52" name="TextBox 52"/>
          <p:cNvSpPr txBox="1"/>
          <p:nvPr/>
        </p:nvSpPr>
        <p:spPr>
          <a:xfrm>
            <a:off x="350893" y="8410259"/>
            <a:ext cx="2508774" cy="409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N+1 Fully Redundant</a:t>
            </a:r>
          </a:p>
        </p:txBody>
      </p:sp>
      <p:sp>
        <p:nvSpPr>
          <p:cNvPr id="53" name="AutoShape 53"/>
          <p:cNvSpPr/>
          <p:nvPr/>
        </p:nvSpPr>
        <p:spPr>
          <a:xfrm>
            <a:off x="3028785" y="7855404"/>
            <a:ext cx="740290" cy="0"/>
          </a:xfrm>
          <a:prstGeom prst="line">
            <a:avLst/>
          </a:prstGeom>
          <a:ln w="38100" cap="flat">
            <a:solidFill>
              <a:srgbClr val="2C92D5"/>
            </a:solidFill>
            <a:prstDash val="solid"/>
            <a:headEnd type="oval" w="lg" len="lg"/>
            <a:tailEnd type="none" w="sm" len="sm"/>
          </a:ln>
        </p:spPr>
      </p:sp>
      <p:sp>
        <p:nvSpPr>
          <p:cNvPr id="54" name="AutoShape 54"/>
          <p:cNvSpPr/>
          <p:nvPr/>
        </p:nvSpPr>
        <p:spPr>
          <a:xfrm>
            <a:off x="3028785" y="6250539"/>
            <a:ext cx="740290" cy="0"/>
          </a:xfrm>
          <a:prstGeom prst="line">
            <a:avLst/>
          </a:prstGeom>
          <a:ln w="38100" cap="flat">
            <a:solidFill>
              <a:srgbClr val="2C92D5"/>
            </a:solidFill>
            <a:prstDash val="solid"/>
            <a:headEnd type="oval" w="lg" len="lg"/>
            <a:tailEnd type="none" w="sm" len="sm"/>
          </a:ln>
        </p:spPr>
      </p:sp>
      <p:sp>
        <p:nvSpPr>
          <p:cNvPr id="55" name="AutoShape 55"/>
          <p:cNvSpPr/>
          <p:nvPr/>
        </p:nvSpPr>
        <p:spPr>
          <a:xfrm>
            <a:off x="3028785" y="8667434"/>
            <a:ext cx="740290" cy="0"/>
          </a:xfrm>
          <a:prstGeom prst="line">
            <a:avLst/>
          </a:prstGeom>
          <a:ln w="38100" cap="flat">
            <a:solidFill>
              <a:srgbClr val="2C92D5"/>
            </a:solidFill>
            <a:prstDash val="solid"/>
            <a:headEnd type="oval" w="lg" len="lg"/>
            <a:tailEnd type="none" w="sm" len="sm"/>
          </a:ln>
        </p:spPr>
      </p:sp>
      <p:sp>
        <p:nvSpPr>
          <p:cNvPr id="56" name="AutoShape 56"/>
          <p:cNvSpPr/>
          <p:nvPr/>
        </p:nvSpPr>
        <p:spPr>
          <a:xfrm>
            <a:off x="3028785" y="7062570"/>
            <a:ext cx="740290" cy="0"/>
          </a:xfrm>
          <a:prstGeom prst="line">
            <a:avLst/>
          </a:prstGeom>
          <a:ln w="38100" cap="flat">
            <a:solidFill>
              <a:srgbClr val="2C92D5"/>
            </a:solidFill>
            <a:prstDash val="solid"/>
            <a:headEnd type="oval" w="lg" len="lg"/>
            <a:tailEnd type="none" w="sm" len="sm"/>
          </a:ln>
        </p:spPr>
      </p:sp>
      <p:sp>
        <p:nvSpPr>
          <p:cNvPr id="57" name="TextBox 57"/>
          <p:cNvSpPr txBox="1"/>
          <p:nvPr/>
        </p:nvSpPr>
        <p:spPr>
          <a:xfrm>
            <a:off x="134517" y="9167813"/>
            <a:ext cx="2725150" cy="790575"/>
          </a:xfrm>
          <a:prstGeom prst="rect">
            <a:avLst/>
          </a:prstGeom>
        </p:spPr>
        <p:txBody>
          <a:bodyPr lIns="0" tIns="0" rIns="0" bIns="0" rtlCol="0" anchor="t">
            <a:spAutoFit/>
          </a:bodyPr>
          <a:lstStyle/>
          <a:p>
            <a:pPr algn="ctr">
              <a:lnSpc>
                <a:spcPts val="3000"/>
              </a:lnSpc>
            </a:pPr>
            <a:r>
              <a:rPr lang="en-US" sz="2000">
                <a:solidFill>
                  <a:srgbClr val="13538A"/>
                </a:solidFill>
                <a:latin typeface="Times New Roman"/>
              </a:rPr>
              <a:t>72 Hour Power Outage Protection</a:t>
            </a:r>
          </a:p>
        </p:txBody>
      </p:sp>
      <p:sp>
        <p:nvSpPr>
          <p:cNvPr id="58" name="AutoShape 58"/>
          <p:cNvSpPr/>
          <p:nvPr/>
        </p:nvSpPr>
        <p:spPr>
          <a:xfrm>
            <a:off x="3021337" y="9391650"/>
            <a:ext cx="740290" cy="0"/>
          </a:xfrm>
          <a:prstGeom prst="line">
            <a:avLst/>
          </a:prstGeom>
          <a:ln w="38100" cap="flat">
            <a:solidFill>
              <a:srgbClr val="2C92D5"/>
            </a:solidFill>
            <a:prstDash val="solid"/>
            <a:headEnd type="oval" w="lg" len="lg"/>
            <a:tailEnd type="none" w="sm" len="sm"/>
          </a:ln>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8694912" y="2313171"/>
            <a:ext cx="4491416" cy="19050"/>
          </a:xfrm>
          <a:prstGeom prst="line">
            <a:avLst/>
          </a:prstGeom>
          <a:ln w="38100" cap="rnd">
            <a:solidFill>
              <a:srgbClr val="FDFDFD"/>
            </a:solidFill>
            <a:prstDash val="sysDash"/>
            <a:headEnd type="none" w="sm" len="sm"/>
            <a:tailEnd type="none" w="sm" len="sm"/>
          </a:ln>
        </p:spPr>
      </p:sp>
      <p:sp>
        <p:nvSpPr>
          <p:cNvPr id="3" name="AutoShape 3"/>
          <p:cNvSpPr/>
          <p:nvPr/>
        </p:nvSpPr>
        <p:spPr>
          <a:xfrm flipH="1">
            <a:off x="5781815" y="2636334"/>
            <a:ext cx="2274271" cy="1284468"/>
          </a:xfrm>
          <a:prstGeom prst="line">
            <a:avLst/>
          </a:prstGeom>
          <a:ln w="38100" cap="flat">
            <a:solidFill>
              <a:srgbClr val="309DE7"/>
            </a:solidFill>
            <a:prstDash val="solid"/>
            <a:headEnd type="none" w="sm" len="sm"/>
            <a:tailEnd type="none" w="sm" len="sm"/>
          </a:ln>
        </p:spPr>
      </p:sp>
      <p:sp>
        <p:nvSpPr>
          <p:cNvPr id="4" name="AutoShape 4"/>
          <p:cNvSpPr/>
          <p:nvPr/>
        </p:nvSpPr>
        <p:spPr>
          <a:xfrm>
            <a:off x="4882801" y="6311434"/>
            <a:ext cx="1798028" cy="1804557"/>
          </a:xfrm>
          <a:prstGeom prst="line">
            <a:avLst/>
          </a:prstGeom>
          <a:ln w="38100" cap="flat">
            <a:solidFill>
              <a:srgbClr val="309DE7"/>
            </a:solidFill>
            <a:prstDash val="solid"/>
            <a:headEnd type="none" w="sm" len="sm"/>
            <a:tailEnd type="none" w="sm" len="sm"/>
          </a:ln>
        </p:spPr>
      </p:sp>
      <p:sp>
        <p:nvSpPr>
          <p:cNvPr id="5" name="AutoShape 5"/>
          <p:cNvSpPr/>
          <p:nvPr/>
        </p:nvSpPr>
        <p:spPr>
          <a:xfrm rot="5400000">
            <a:off x="12192292" y="2294121"/>
            <a:ext cx="1988071" cy="0"/>
          </a:xfrm>
          <a:prstGeom prst="line">
            <a:avLst/>
          </a:prstGeom>
          <a:ln w="38100" cap="flat">
            <a:solidFill>
              <a:srgbClr val="309DE7"/>
            </a:solidFill>
            <a:prstDash val="solid"/>
            <a:headEnd type="none" w="sm" len="sm"/>
            <a:tailEnd type="none" w="sm" len="sm"/>
          </a:ln>
        </p:spPr>
      </p:sp>
      <p:sp>
        <p:nvSpPr>
          <p:cNvPr id="6" name="AutoShape 6"/>
          <p:cNvSpPr/>
          <p:nvPr/>
        </p:nvSpPr>
        <p:spPr>
          <a:xfrm flipH="1" flipV="1">
            <a:off x="12465860" y="981418"/>
            <a:ext cx="701418" cy="356767"/>
          </a:xfrm>
          <a:prstGeom prst="line">
            <a:avLst/>
          </a:prstGeom>
          <a:ln w="38100" cap="flat">
            <a:solidFill>
              <a:srgbClr val="3EDAD8"/>
            </a:solidFill>
            <a:prstDash val="solid"/>
            <a:headEnd type="none" w="sm" len="sm"/>
            <a:tailEnd type="none" w="sm" len="sm"/>
          </a:ln>
        </p:spPr>
      </p:sp>
      <p:sp>
        <p:nvSpPr>
          <p:cNvPr id="7" name="AutoShape 7"/>
          <p:cNvSpPr/>
          <p:nvPr/>
        </p:nvSpPr>
        <p:spPr>
          <a:xfrm>
            <a:off x="9401708" y="2194943"/>
            <a:ext cx="3064768" cy="99187"/>
          </a:xfrm>
          <a:prstGeom prst="line">
            <a:avLst/>
          </a:prstGeom>
          <a:ln w="38100" cap="flat">
            <a:solidFill>
              <a:srgbClr val="309DE7"/>
            </a:solidFill>
            <a:prstDash val="solid"/>
            <a:headEnd type="none" w="sm" len="sm"/>
            <a:tailEnd type="none" w="sm" len="sm"/>
          </a:ln>
        </p:spPr>
      </p:sp>
      <p:sp>
        <p:nvSpPr>
          <p:cNvPr id="8" name="AutoShape 8"/>
          <p:cNvSpPr/>
          <p:nvPr/>
        </p:nvSpPr>
        <p:spPr>
          <a:xfrm flipH="1">
            <a:off x="12465860" y="3307206"/>
            <a:ext cx="720468" cy="555943"/>
          </a:xfrm>
          <a:prstGeom prst="line">
            <a:avLst/>
          </a:prstGeom>
          <a:ln w="38100" cap="flat">
            <a:solidFill>
              <a:srgbClr val="3EDAD8"/>
            </a:solidFill>
            <a:prstDash val="solid"/>
            <a:headEnd type="none" w="sm" len="sm"/>
            <a:tailEnd type="none" w="sm" len="sm"/>
          </a:ln>
        </p:spPr>
      </p:sp>
      <p:grpSp>
        <p:nvGrpSpPr>
          <p:cNvPr id="9" name="Group 9"/>
          <p:cNvGrpSpPr/>
          <p:nvPr/>
        </p:nvGrpSpPr>
        <p:grpSpPr>
          <a:xfrm>
            <a:off x="12465860" y="467159"/>
            <a:ext cx="3841706" cy="1028517"/>
            <a:chOff x="0" y="0"/>
            <a:chExt cx="1011807" cy="270885"/>
          </a:xfrm>
        </p:grpSpPr>
        <p:sp>
          <p:nvSpPr>
            <p:cNvPr id="10" name="Freeform 10"/>
            <p:cNvSpPr/>
            <p:nvPr/>
          </p:nvSpPr>
          <p:spPr>
            <a:xfrm>
              <a:off x="0" y="0"/>
              <a:ext cx="1011807" cy="270885"/>
            </a:xfrm>
            <a:custGeom>
              <a:avLst/>
              <a:gdLst/>
              <a:ahLst/>
              <a:cxnLst/>
              <a:rect l="l" t="t" r="r" b="b"/>
              <a:pathLst>
                <a:path w="1011807" h="270885">
                  <a:moveTo>
                    <a:pt x="0" y="0"/>
                  </a:moveTo>
                  <a:lnTo>
                    <a:pt x="1011807" y="0"/>
                  </a:lnTo>
                  <a:lnTo>
                    <a:pt x="1011807" y="270885"/>
                  </a:lnTo>
                  <a:lnTo>
                    <a:pt x="0" y="270885"/>
                  </a:lnTo>
                  <a:close/>
                </a:path>
              </a:pathLst>
            </a:custGeom>
            <a:solidFill>
              <a:srgbClr val="13538A"/>
            </a:solidFill>
            <a:ln cap="sq">
              <a:noFill/>
              <a:prstDash val="solid"/>
              <a:miter/>
            </a:ln>
          </p:spPr>
        </p:sp>
        <p:sp>
          <p:nvSpPr>
            <p:cNvPr id="11" name="TextBox 11"/>
            <p:cNvSpPr txBox="1"/>
            <p:nvPr/>
          </p:nvSpPr>
          <p:spPr>
            <a:xfrm>
              <a:off x="0" y="-66675"/>
              <a:ext cx="1011807" cy="337560"/>
            </a:xfrm>
            <a:prstGeom prst="rect">
              <a:avLst/>
            </a:prstGeom>
          </p:spPr>
          <p:txBody>
            <a:bodyPr lIns="50800" tIns="50800" rIns="50800" bIns="50800" rtlCol="0" anchor="ctr"/>
            <a:lstStyle/>
            <a:p>
              <a:pPr marL="0" lvl="0" indent="0" algn="ctr">
                <a:lnSpc>
                  <a:spcPts val="3000"/>
                </a:lnSpc>
                <a:spcBef>
                  <a:spcPct val="0"/>
                </a:spcBef>
              </a:pPr>
              <a:endParaRPr/>
            </a:p>
          </p:txBody>
        </p:sp>
      </p:grpSp>
      <p:grpSp>
        <p:nvGrpSpPr>
          <p:cNvPr id="12" name="Group 12"/>
          <p:cNvGrpSpPr/>
          <p:nvPr/>
        </p:nvGrpSpPr>
        <p:grpSpPr>
          <a:xfrm>
            <a:off x="12466476" y="1806074"/>
            <a:ext cx="3899460" cy="976113"/>
            <a:chOff x="0" y="0"/>
            <a:chExt cx="1027018" cy="257083"/>
          </a:xfrm>
        </p:grpSpPr>
        <p:sp>
          <p:nvSpPr>
            <p:cNvPr id="13" name="Freeform 13"/>
            <p:cNvSpPr/>
            <p:nvPr/>
          </p:nvSpPr>
          <p:spPr>
            <a:xfrm>
              <a:off x="0" y="0"/>
              <a:ext cx="1027018" cy="257083"/>
            </a:xfrm>
            <a:custGeom>
              <a:avLst/>
              <a:gdLst/>
              <a:ahLst/>
              <a:cxnLst/>
              <a:rect l="l" t="t" r="r" b="b"/>
              <a:pathLst>
                <a:path w="1027018" h="257083">
                  <a:moveTo>
                    <a:pt x="0" y="0"/>
                  </a:moveTo>
                  <a:lnTo>
                    <a:pt x="1027018" y="0"/>
                  </a:lnTo>
                  <a:lnTo>
                    <a:pt x="1027018" y="257083"/>
                  </a:lnTo>
                  <a:lnTo>
                    <a:pt x="0" y="257083"/>
                  </a:lnTo>
                  <a:close/>
                </a:path>
              </a:pathLst>
            </a:custGeom>
            <a:solidFill>
              <a:srgbClr val="13538A"/>
            </a:solidFill>
            <a:ln cap="sq">
              <a:noFill/>
              <a:prstDash val="solid"/>
              <a:miter/>
            </a:ln>
          </p:spPr>
        </p:sp>
        <p:sp>
          <p:nvSpPr>
            <p:cNvPr id="14" name="TextBox 14"/>
            <p:cNvSpPr txBox="1"/>
            <p:nvPr/>
          </p:nvSpPr>
          <p:spPr>
            <a:xfrm>
              <a:off x="0" y="-66675"/>
              <a:ext cx="1027018" cy="323758"/>
            </a:xfrm>
            <a:prstGeom prst="rect">
              <a:avLst/>
            </a:prstGeom>
          </p:spPr>
          <p:txBody>
            <a:bodyPr lIns="50800" tIns="50800" rIns="50800" bIns="50800" rtlCol="0" anchor="ctr"/>
            <a:lstStyle/>
            <a:p>
              <a:pPr marL="0" lvl="0" indent="0" algn="ctr">
                <a:lnSpc>
                  <a:spcPts val="3000"/>
                </a:lnSpc>
                <a:spcBef>
                  <a:spcPct val="0"/>
                </a:spcBef>
              </a:pPr>
              <a:endParaRPr/>
            </a:p>
          </p:txBody>
        </p:sp>
      </p:grpSp>
      <p:grpSp>
        <p:nvGrpSpPr>
          <p:cNvPr id="15" name="Group 15"/>
          <p:cNvGrpSpPr/>
          <p:nvPr/>
        </p:nvGrpSpPr>
        <p:grpSpPr>
          <a:xfrm>
            <a:off x="12465860" y="3357276"/>
            <a:ext cx="3899460" cy="1011746"/>
            <a:chOff x="0" y="0"/>
            <a:chExt cx="1027018" cy="266468"/>
          </a:xfrm>
        </p:grpSpPr>
        <p:sp>
          <p:nvSpPr>
            <p:cNvPr id="16" name="Freeform 16"/>
            <p:cNvSpPr/>
            <p:nvPr/>
          </p:nvSpPr>
          <p:spPr>
            <a:xfrm>
              <a:off x="0" y="0"/>
              <a:ext cx="1027018" cy="266468"/>
            </a:xfrm>
            <a:custGeom>
              <a:avLst/>
              <a:gdLst/>
              <a:ahLst/>
              <a:cxnLst/>
              <a:rect l="l" t="t" r="r" b="b"/>
              <a:pathLst>
                <a:path w="1027018" h="266468">
                  <a:moveTo>
                    <a:pt x="0" y="0"/>
                  </a:moveTo>
                  <a:lnTo>
                    <a:pt x="1027018" y="0"/>
                  </a:lnTo>
                  <a:lnTo>
                    <a:pt x="1027018" y="266468"/>
                  </a:lnTo>
                  <a:lnTo>
                    <a:pt x="0" y="266468"/>
                  </a:lnTo>
                  <a:close/>
                </a:path>
              </a:pathLst>
            </a:custGeom>
            <a:solidFill>
              <a:srgbClr val="13538A"/>
            </a:solidFill>
            <a:ln cap="sq">
              <a:noFill/>
              <a:prstDash val="solid"/>
              <a:miter/>
            </a:ln>
          </p:spPr>
        </p:sp>
        <p:sp>
          <p:nvSpPr>
            <p:cNvPr id="17" name="TextBox 17"/>
            <p:cNvSpPr txBox="1"/>
            <p:nvPr/>
          </p:nvSpPr>
          <p:spPr>
            <a:xfrm>
              <a:off x="0" y="-66675"/>
              <a:ext cx="1027018" cy="333143"/>
            </a:xfrm>
            <a:prstGeom prst="rect">
              <a:avLst/>
            </a:prstGeom>
          </p:spPr>
          <p:txBody>
            <a:bodyPr lIns="50800" tIns="50800" rIns="50800" bIns="50800" rtlCol="0" anchor="ctr"/>
            <a:lstStyle/>
            <a:p>
              <a:pPr marL="0" lvl="0" indent="0" algn="ctr">
                <a:lnSpc>
                  <a:spcPts val="3000"/>
                </a:lnSpc>
                <a:spcBef>
                  <a:spcPct val="0"/>
                </a:spcBef>
              </a:pPr>
              <a:endParaRPr/>
            </a:p>
          </p:txBody>
        </p:sp>
      </p:grpSp>
      <p:sp>
        <p:nvSpPr>
          <p:cNvPr id="18" name="AutoShape 18"/>
          <p:cNvSpPr/>
          <p:nvPr/>
        </p:nvSpPr>
        <p:spPr>
          <a:xfrm flipH="1">
            <a:off x="9424853" y="7896916"/>
            <a:ext cx="3136819" cy="275165"/>
          </a:xfrm>
          <a:prstGeom prst="line">
            <a:avLst/>
          </a:prstGeom>
          <a:ln w="38100" cap="flat">
            <a:solidFill>
              <a:srgbClr val="13538A"/>
            </a:solidFill>
            <a:prstDash val="solid"/>
            <a:headEnd type="none" w="sm" len="sm"/>
            <a:tailEnd type="none" w="sm" len="sm"/>
          </a:ln>
        </p:spPr>
      </p:sp>
      <p:sp>
        <p:nvSpPr>
          <p:cNvPr id="19" name="AutoShape 19"/>
          <p:cNvSpPr/>
          <p:nvPr/>
        </p:nvSpPr>
        <p:spPr>
          <a:xfrm flipH="1">
            <a:off x="12561673" y="7648834"/>
            <a:ext cx="589770" cy="248081"/>
          </a:xfrm>
          <a:prstGeom prst="line">
            <a:avLst/>
          </a:prstGeom>
          <a:ln w="38100" cap="flat">
            <a:solidFill>
              <a:srgbClr val="13538A"/>
            </a:solidFill>
            <a:prstDash val="solid"/>
            <a:headEnd type="none" w="sm" len="sm"/>
            <a:tailEnd type="none" w="sm" len="sm"/>
          </a:ln>
        </p:spPr>
      </p:sp>
      <p:grpSp>
        <p:nvGrpSpPr>
          <p:cNvPr id="20" name="Group 20"/>
          <p:cNvGrpSpPr/>
          <p:nvPr/>
        </p:nvGrpSpPr>
        <p:grpSpPr>
          <a:xfrm>
            <a:off x="12530737" y="5717236"/>
            <a:ext cx="3899460" cy="996264"/>
            <a:chOff x="0" y="0"/>
            <a:chExt cx="1027018" cy="262390"/>
          </a:xfrm>
        </p:grpSpPr>
        <p:sp>
          <p:nvSpPr>
            <p:cNvPr id="21" name="Freeform 21"/>
            <p:cNvSpPr/>
            <p:nvPr/>
          </p:nvSpPr>
          <p:spPr>
            <a:xfrm>
              <a:off x="0" y="0"/>
              <a:ext cx="1027018" cy="262390"/>
            </a:xfrm>
            <a:custGeom>
              <a:avLst/>
              <a:gdLst/>
              <a:ahLst/>
              <a:cxnLst/>
              <a:rect l="l" t="t" r="r" b="b"/>
              <a:pathLst>
                <a:path w="1027018" h="262390">
                  <a:moveTo>
                    <a:pt x="0" y="0"/>
                  </a:moveTo>
                  <a:lnTo>
                    <a:pt x="1027018" y="0"/>
                  </a:lnTo>
                  <a:lnTo>
                    <a:pt x="1027018" y="262390"/>
                  </a:lnTo>
                  <a:lnTo>
                    <a:pt x="0" y="262390"/>
                  </a:lnTo>
                  <a:close/>
                </a:path>
              </a:pathLst>
            </a:custGeom>
            <a:solidFill>
              <a:srgbClr val="2C92D5"/>
            </a:solidFill>
            <a:ln cap="sq">
              <a:noFill/>
              <a:prstDash val="solid"/>
              <a:miter/>
            </a:ln>
          </p:spPr>
        </p:sp>
        <p:sp>
          <p:nvSpPr>
            <p:cNvPr id="22" name="TextBox 22"/>
            <p:cNvSpPr txBox="1"/>
            <p:nvPr/>
          </p:nvSpPr>
          <p:spPr>
            <a:xfrm>
              <a:off x="0" y="-66675"/>
              <a:ext cx="1027018" cy="329065"/>
            </a:xfrm>
            <a:prstGeom prst="rect">
              <a:avLst/>
            </a:prstGeom>
          </p:spPr>
          <p:txBody>
            <a:bodyPr lIns="50800" tIns="50800" rIns="50800" bIns="50800" rtlCol="0" anchor="ctr"/>
            <a:lstStyle/>
            <a:p>
              <a:pPr marL="0" lvl="0" indent="0" algn="ctr">
                <a:lnSpc>
                  <a:spcPts val="3000"/>
                </a:lnSpc>
                <a:spcBef>
                  <a:spcPct val="0"/>
                </a:spcBef>
              </a:pPr>
              <a:endParaRPr/>
            </a:p>
          </p:txBody>
        </p:sp>
      </p:grpSp>
      <p:grpSp>
        <p:nvGrpSpPr>
          <p:cNvPr id="23" name="Group 23"/>
          <p:cNvGrpSpPr/>
          <p:nvPr/>
        </p:nvGrpSpPr>
        <p:grpSpPr>
          <a:xfrm>
            <a:off x="12561673" y="7358399"/>
            <a:ext cx="3803647" cy="1077033"/>
            <a:chOff x="0" y="0"/>
            <a:chExt cx="1001784" cy="283663"/>
          </a:xfrm>
        </p:grpSpPr>
        <p:sp>
          <p:nvSpPr>
            <p:cNvPr id="24" name="Freeform 24"/>
            <p:cNvSpPr/>
            <p:nvPr/>
          </p:nvSpPr>
          <p:spPr>
            <a:xfrm>
              <a:off x="0" y="0"/>
              <a:ext cx="1001784" cy="283663"/>
            </a:xfrm>
            <a:custGeom>
              <a:avLst/>
              <a:gdLst/>
              <a:ahLst/>
              <a:cxnLst/>
              <a:rect l="l" t="t" r="r" b="b"/>
              <a:pathLst>
                <a:path w="1001784" h="283663">
                  <a:moveTo>
                    <a:pt x="0" y="0"/>
                  </a:moveTo>
                  <a:lnTo>
                    <a:pt x="1001784" y="0"/>
                  </a:lnTo>
                  <a:lnTo>
                    <a:pt x="1001784" y="283663"/>
                  </a:lnTo>
                  <a:lnTo>
                    <a:pt x="0" y="283663"/>
                  </a:lnTo>
                  <a:close/>
                </a:path>
              </a:pathLst>
            </a:custGeom>
            <a:solidFill>
              <a:srgbClr val="2C92D5"/>
            </a:solidFill>
            <a:ln cap="sq">
              <a:noFill/>
              <a:prstDash val="solid"/>
              <a:miter/>
            </a:ln>
          </p:spPr>
        </p:sp>
        <p:sp>
          <p:nvSpPr>
            <p:cNvPr id="25" name="TextBox 25"/>
            <p:cNvSpPr txBox="1"/>
            <p:nvPr/>
          </p:nvSpPr>
          <p:spPr>
            <a:xfrm>
              <a:off x="0" y="-66675"/>
              <a:ext cx="1001784" cy="350338"/>
            </a:xfrm>
            <a:prstGeom prst="rect">
              <a:avLst/>
            </a:prstGeom>
          </p:spPr>
          <p:txBody>
            <a:bodyPr lIns="50800" tIns="50800" rIns="50800" bIns="50800" rtlCol="0" anchor="ctr"/>
            <a:lstStyle/>
            <a:p>
              <a:pPr marL="0" lvl="0" indent="0" algn="ctr">
                <a:lnSpc>
                  <a:spcPts val="3000"/>
                </a:lnSpc>
                <a:spcBef>
                  <a:spcPct val="0"/>
                </a:spcBef>
              </a:pPr>
              <a:endParaRPr/>
            </a:p>
          </p:txBody>
        </p:sp>
      </p:grpSp>
      <p:grpSp>
        <p:nvGrpSpPr>
          <p:cNvPr id="26" name="Group 26"/>
          <p:cNvGrpSpPr/>
          <p:nvPr/>
        </p:nvGrpSpPr>
        <p:grpSpPr>
          <a:xfrm>
            <a:off x="12594998" y="8787007"/>
            <a:ext cx="3770938" cy="1089883"/>
            <a:chOff x="0" y="0"/>
            <a:chExt cx="993169" cy="287047"/>
          </a:xfrm>
        </p:grpSpPr>
        <p:sp>
          <p:nvSpPr>
            <p:cNvPr id="27" name="Freeform 27"/>
            <p:cNvSpPr/>
            <p:nvPr/>
          </p:nvSpPr>
          <p:spPr>
            <a:xfrm>
              <a:off x="0" y="0"/>
              <a:ext cx="993169" cy="287047"/>
            </a:xfrm>
            <a:custGeom>
              <a:avLst/>
              <a:gdLst/>
              <a:ahLst/>
              <a:cxnLst/>
              <a:rect l="l" t="t" r="r" b="b"/>
              <a:pathLst>
                <a:path w="993169" h="287047">
                  <a:moveTo>
                    <a:pt x="0" y="0"/>
                  </a:moveTo>
                  <a:lnTo>
                    <a:pt x="993169" y="0"/>
                  </a:lnTo>
                  <a:lnTo>
                    <a:pt x="993169" y="287047"/>
                  </a:lnTo>
                  <a:lnTo>
                    <a:pt x="0" y="287047"/>
                  </a:lnTo>
                  <a:close/>
                </a:path>
              </a:pathLst>
            </a:custGeom>
            <a:solidFill>
              <a:srgbClr val="2C92D5"/>
            </a:solidFill>
            <a:ln cap="sq">
              <a:noFill/>
              <a:prstDash val="solid"/>
              <a:miter/>
            </a:ln>
          </p:spPr>
        </p:sp>
        <p:sp>
          <p:nvSpPr>
            <p:cNvPr id="28" name="TextBox 28"/>
            <p:cNvSpPr txBox="1"/>
            <p:nvPr/>
          </p:nvSpPr>
          <p:spPr>
            <a:xfrm>
              <a:off x="0" y="-66675"/>
              <a:ext cx="993169" cy="353722"/>
            </a:xfrm>
            <a:prstGeom prst="rect">
              <a:avLst/>
            </a:prstGeom>
          </p:spPr>
          <p:txBody>
            <a:bodyPr lIns="50800" tIns="50800" rIns="50800" bIns="50800" rtlCol="0" anchor="ctr"/>
            <a:lstStyle/>
            <a:p>
              <a:pPr marL="0" lvl="0" indent="0" algn="ctr">
                <a:lnSpc>
                  <a:spcPts val="3000"/>
                </a:lnSpc>
                <a:spcBef>
                  <a:spcPct val="0"/>
                </a:spcBef>
              </a:pPr>
              <a:endParaRPr/>
            </a:p>
          </p:txBody>
        </p:sp>
      </p:grpSp>
      <p:grpSp>
        <p:nvGrpSpPr>
          <p:cNvPr id="29" name="Group 29"/>
          <p:cNvGrpSpPr/>
          <p:nvPr/>
        </p:nvGrpSpPr>
        <p:grpSpPr>
          <a:xfrm>
            <a:off x="1884600" y="4071632"/>
            <a:ext cx="6230596" cy="2143737"/>
            <a:chOff x="0" y="0"/>
            <a:chExt cx="1640980" cy="564606"/>
          </a:xfrm>
        </p:grpSpPr>
        <p:sp>
          <p:nvSpPr>
            <p:cNvPr id="30" name="Freeform 30"/>
            <p:cNvSpPr/>
            <p:nvPr/>
          </p:nvSpPr>
          <p:spPr>
            <a:xfrm>
              <a:off x="0" y="0"/>
              <a:ext cx="1640980" cy="564606"/>
            </a:xfrm>
            <a:custGeom>
              <a:avLst/>
              <a:gdLst/>
              <a:ahLst/>
              <a:cxnLst/>
              <a:rect l="l" t="t" r="r" b="b"/>
              <a:pathLst>
                <a:path w="1640980" h="564606">
                  <a:moveTo>
                    <a:pt x="0" y="0"/>
                  </a:moveTo>
                  <a:lnTo>
                    <a:pt x="1640980" y="0"/>
                  </a:lnTo>
                  <a:lnTo>
                    <a:pt x="1640980" y="564606"/>
                  </a:lnTo>
                  <a:lnTo>
                    <a:pt x="0" y="564606"/>
                  </a:lnTo>
                  <a:close/>
                </a:path>
              </a:pathLst>
            </a:custGeom>
            <a:solidFill>
              <a:srgbClr val="000000">
                <a:alpha val="0"/>
              </a:srgbClr>
            </a:solidFill>
            <a:ln w="47625" cap="sq">
              <a:solidFill>
                <a:srgbClr val="309DE7"/>
              </a:solidFill>
              <a:prstDash val="solid"/>
              <a:miter/>
            </a:ln>
          </p:spPr>
        </p:sp>
        <p:sp>
          <p:nvSpPr>
            <p:cNvPr id="31" name="TextBox 31"/>
            <p:cNvSpPr txBox="1"/>
            <p:nvPr/>
          </p:nvSpPr>
          <p:spPr>
            <a:xfrm>
              <a:off x="0" y="-28575"/>
              <a:ext cx="1640980" cy="593181"/>
            </a:xfrm>
            <a:prstGeom prst="rect">
              <a:avLst/>
            </a:prstGeom>
          </p:spPr>
          <p:txBody>
            <a:bodyPr lIns="50800" tIns="50800" rIns="50800" bIns="50800" rtlCol="0" anchor="ctr"/>
            <a:lstStyle/>
            <a:p>
              <a:pPr marL="0" lvl="0" indent="0" algn="ctr">
                <a:lnSpc>
                  <a:spcPts val="3354"/>
                </a:lnSpc>
                <a:spcBef>
                  <a:spcPct val="0"/>
                </a:spcBef>
              </a:pPr>
              <a:endParaRPr/>
            </a:p>
          </p:txBody>
        </p:sp>
      </p:grpSp>
      <p:sp>
        <p:nvSpPr>
          <p:cNvPr id="32" name="TextBox 32"/>
          <p:cNvSpPr txBox="1"/>
          <p:nvPr/>
        </p:nvSpPr>
        <p:spPr>
          <a:xfrm>
            <a:off x="2770373" y="4398602"/>
            <a:ext cx="4459050" cy="1404070"/>
          </a:xfrm>
          <a:prstGeom prst="rect">
            <a:avLst/>
          </a:prstGeom>
        </p:spPr>
        <p:txBody>
          <a:bodyPr lIns="0" tIns="0" rIns="0" bIns="0" rtlCol="0" anchor="t">
            <a:spAutoFit/>
          </a:bodyPr>
          <a:lstStyle/>
          <a:p>
            <a:pPr algn="ctr">
              <a:lnSpc>
                <a:spcPts val="5615"/>
              </a:lnSpc>
            </a:pPr>
            <a:r>
              <a:rPr lang="en-US" sz="4011">
                <a:solidFill>
                  <a:srgbClr val="3C5679"/>
                </a:solidFill>
                <a:latin typeface="Canva Sans Bold"/>
              </a:rPr>
              <a:t>Air Handel Unit(AHU)</a:t>
            </a:r>
          </a:p>
        </p:txBody>
      </p:sp>
      <p:grpSp>
        <p:nvGrpSpPr>
          <p:cNvPr id="33" name="Group 33"/>
          <p:cNvGrpSpPr/>
          <p:nvPr/>
        </p:nvGrpSpPr>
        <p:grpSpPr>
          <a:xfrm>
            <a:off x="6722981" y="1578447"/>
            <a:ext cx="2666210" cy="1057887"/>
            <a:chOff x="0" y="0"/>
            <a:chExt cx="702212" cy="278620"/>
          </a:xfrm>
        </p:grpSpPr>
        <p:sp>
          <p:nvSpPr>
            <p:cNvPr id="34" name="Freeform 34"/>
            <p:cNvSpPr/>
            <p:nvPr/>
          </p:nvSpPr>
          <p:spPr>
            <a:xfrm>
              <a:off x="0" y="0"/>
              <a:ext cx="702212" cy="278620"/>
            </a:xfrm>
            <a:custGeom>
              <a:avLst/>
              <a:gdLst/>
              <a:ahLst/>
              <a:cxnLst/>
              <a:rect l="l" t="t" r="r" b="b"/>
              <a:pathLst>
                <a:path w="702212" h="278620">
                  <a:moveTo>
                    <a:pt x="0" y="0"/>
                  </a:moveTo>
                  <a:lnTo>
                    <a:pt x="702212" y="0"/>
                  </a:lnTo>
                  <a:lnTo>
                    <a:pt x="702212" y="278620"/>
                  </a:lnTo>
                  <a:lnTo>
                    <a:pt x="0" y="278620"/>
                  </a:lnTo>
                  <a:close/>
                </a:path>
              </a:pathLst>
            </a:custGeom>
            <a:solidFill>
              <a:srgbClr val="000000">
                <a:alpha val="0"/>
              </a:srgbClr>
            </a:solidFill>
            <a:ln w="47625" cap="sq">
              <a:solidFill>
                <a:srgbClr val="309DE7"/>
              </a:solidFill>
              <a:prstDash val="solid"/>
              <a:miter/>
            </a:ln>
          </p:spPr>
        </p:sp>
        <p:sp>
          <p:nvSpPr>
            <p:cNvPr id="35" name="TextBox 35"/>
            <p:cNvSpPr txBox="1"/>
            <p:nvPr/>
          </p:nvSpPr>
          <p:spPr>
            <a:xfrm>
              <a:off x="0" y="-66675"/>
              <a:ext cx="702212" cy="345295"/>
            </a:xfrm>
            <a:prstGeom prst="rect">
              <a:avLst/>
            </a:prstGeom>
          </p:spPr>
          <p:txBody>
            <a:bodyPr lIns="50800" tIns="50800" rIns="50800" bIns="50800" rtlCol="0" anchor="ctr"/>
            <a:lstStyle/>
            <a:p>
              <a:pPr marL="0" lvl="0" indent="0" algn="ctr">
                <a:lnSpc>
                  <a:spcPts val="3599"/>
                </a:lnSpc>
                <a:spcBef>
                  <a:spcPct val="0"/>
                </a:spcBef>
              </a:pPr>
              <a:r>
                <a:rPr lang="en-US" sz="2399">
                  <a:solidFill>
                    <a:srgbClr val="365B6D"/>
                  </a:solidFill>
                  <a:latin typeface="Aileron Bold"/>
                </a:rPr>
                <a:t>Direct Expantion (DX)</a:t>
              </a:r>
            </a:p>
          </p:txBody>
        </p:sp>
      </p:grpSp>
      <p:grpSp>
        <p:nvGrpSpPr>
          <p:cNvPr id="36" name="Group 36"/>
          <p:cNvGrpSpPr/>
          <p:nvPr/>
        </p:nvGrpSpPr>
        <p:grpSpPr>
          <a:xfrm>
            <a:off x="6716959" y="7587047"/>
            <a:ext cx="2666210" cy="1057887"/>
            <a:chOff x="0" y="0"/>
            <a:chExt cx="702212" cy="278620"/>
          </a:xfrm>
        </p:grpSpPr>
        <p:sp>
          <p:nvSpPr>
            <p:cNvPr id="37" name="Freeform 37"/>
            <p:cNvSpPr/>
            <p:nvPr/>
          </p:nvSpPr>
          <p:spPr>
            <a:xfrm>
              <a:off x="0" y="0"/>
              <a:ext cx="702212" cy="278620"/>
            </a:xfrm>
            <a:custGeom>
              <a:avLst/>
              <a:gdLst/>
              <a:ahLst/>
              <a:cxnLst/>
              <a:rect l="l" t="t" r="r" b="b"/>
              <a:pathLst>
                <a:path w="702212" h="278620">
                  <a:moveTo>
                    <a:pt x="0" y="0"/>
                  </a:moveTo>
                  <a:lnTo>
                    <a:pt x="702212" y="0"/>
                  </a:lnTo>
                  <a:lnTo>
                    <a:pt x="702212" y="278620"/>
                  </a:lnTo>
                  <a:lnTo>
                    <a:pt x="0" y="278620"/>
                  </a:lnTo>
                  <a:close/>
                </a:path>
              </a:pathLst>
            </a:custGeom>
            <a:solidFill>
              <a:srgbClr val="000000">
                <a:alpha val="0"/>
              </a:srgbClr>
            </a:solidFill>
            <a:ln w="47625" cap="sq">
              <a:solidFill>
                <a:srgbClr val="13538A"/>
              </a:solidFill>
              <a:prstDash val="solid"/>
              <a:miter/>
            </a:ln>
          </p:spPr>
        </p:sp>
        <p:sp>
          <p:nvSpPr>
            <p:cNvPr id="38" name="TextBox 38"/>
            <p:cNvSpPr txBox="1"/>
            <p:nvPr/>
          </p:nvSpPr>
          <p:spPr>
            <a:xfrm>
              <a:off x="0" y="-66675"/>
              <a:ext cx="702212" cy="345295"/>
            </a:xfrm>
            <a:prstGeom prst="rect">
              <a:avLst/>
            </a:prstGeom>
          </p:spPr>
          <p:txBody>
            <a:bodyPr lIns="50800" tIns="50800" rIns="50800" bIns="50800" rtlCol="0" anchor="ctr"/>
            <a:lstStyle/>
            <a:p>
              <a:pPr marL="0" lvl="0" indent="0" algn="ctr">
                <a:lnSpc>
                  <a:spcPts val="3599"/>
                </a:lnSpc>
                <a:spcBef>
                  <a:spcPct val="0"/>
                </a:spcBef>
              </a:pPr>
              <a:r>
                <a:rPr lang="en-US" sz="2399">
                  <a:solidFill>
                    <a:srgbClr val="13538A"/>
                  </a:solidFill>
                  <a:latin typeface="Aileron Bold"/>
                </a:rPr>
                <a:t>Central chilled water system</a:t>
              </a:r>
            </a:p>
          </p:txBody>
        </p:sp>
      </p:grpSp>
      <p:sp>
        <p:nvSpPr>
          <p:cNvPr id="39" name="TextBox 39"/>
          <p:cNvSpPr txBox="1"/>
          <p:nvPr/>
        </p:nvSpPr>
        <p:spPr>
          <a:xfrm>
            <a:off x="12732635" y="564847"/>
            <a:ext cx="3308157" cy="797479"/>
          </a:xfrm>
          <a:prstGeom prst="rect">
            <a:avLst/>
          </a:prstGeom>
        </p:spPr>
        <p:txBody>
          <a:bodyPr lIns="0" tIns="0" rIns="0" bIns="0" rtlCol="0" anchor="t">
            <a:spAutoFit/>
          </a:bodyPr>
          <a:lstStyle/>
          <a:p>
            <a:pPr algn="ctr">
              <a:lnSpc>
                <a:spcPts val="3294"/>
              </a:lnSpc>
            </a:pPr>
            <a:r>
              <a:rPr lang="en-US" sz="2353">
                <a:solidFill>
                  <a:srgbClr val="F1F1F1"/>
                </a:solidFill>
                <a:latin typeface="Canva Sans Bold"/>
              </a:rPr>
              <a:t>DX-Split A/C system -AIR COOLED</a:t>
            </a:r>
          </a:p>
        </p:txBody>
      </p:sp>
      <p:sp>
        <p:nvSpPr>
          <p:cNvPr id="40" name="TextBox 40"/>
          <p:cNvSpPr txBox="1"/>
          <p:nvPr/>
        </p:nvSpPr>
        <p:spPr>
          <a:xfrm>
            <a:off x="12761512" y="1914431"/>
            <a:ext cx="3308157" cy="797479"/>
          </a:xfrm>
          <a:prstGeom prst="rect">
            <a:avLst/>
          </a:prstGeom>
        </p:spPr>
        <p:txBody>
          <a:bodyPr lIns="0" tIns="0" rIns="0" bIns="0" rtlCol="0" anchor="t">
            <a:spAutoFit/>
          </a:bodyPr>
          <a:lstStyle/>
          <a:p>
            <a:pPr algn="ctr">
              <a:lnSpc>
                <a:spcPts val="3294"/>
              </a:lnSpc>
            </a:pPr>
            <a:r>
              <a:rPr lang="en-US" sz="2353">
                <a:solidFill>
                  <a:srgbClr val="F7F7F7"/>
                </a:solidFill>
                <a:latin typeface="Canva Sans Bold"/>
              </a:rPr>
              <a:t>DX-Split A/C system -Water COOLED</a:t>
            </a:r>
          </a:p>
        </p:txBody>
      </p:sp>
      <p:sp>
        <p:nvSpPr>
          <p:cNvPr id="41" name="TextBox 41"/>
          <p:cNvSpPr txBox="1"/>
          <p:nvPr/>
        </p:nvSpPr>
        <p:spPr>
          <a:xfrm>
            <a:off x="12762360" y="3503012"/>
            <a:ext cx="3308157" cy="797479"/>
          </a:xfrm>
          <a:prstGeom prst="rect">
            <a:avLst/>
          </a:prstGeom>
        </p:spPr>
        <p:txBody>
          <a:bodyPr lIns="0" tIns="0" rIns="0" bIns="0" rtlCol="0" anchor="t">
            <a:spAutoFit/>
          </a:bodyPr>
          <a:lstStyle/>
          <a:p>
            <a:pPr algn="ctr">
              <a:lnSpc>
                <a:spcPts val="3294"/>
              </a:lnSpc>
            </a:pPr>
            <a:r>
              <a:rPr lang="en-US" sz="2353">
                <a:solidFill>
                  <a:srgbClr val="F7F7F7"/>
                </a:solidFill>
                <a:latin typeface="Canva Sans Bold"/>
              </a:rPr>
              <a:t>Chilled water system </a:t>
            </a:r>
          </a:p>
          <a:p>
            <a:pPr algn="ctr">
              <a:lnSpc>
                <a:spcPts val="3294"/>
              </a:lnSpc>
            </a:pPr>
            <a:r>
              <a:rPr lang="en-US" sz="2353">
                <a:solidFill>
                  <a:srgbClr val="F7F7F7"/>
                </a:solidFill>
                <a:latin typeface="Canva Sans Bold"/>
              </a:rPr>
              <a:t>glycol cooled </a:t>
            </a:r>
          </a:p>
        </p:txBody>
      </p:sp>
      <p:sp>
        <p:nvSpPr>
          <p:cNvPr id="42" name="TextBox 42"/>
          <p:cNvSpPr txBox="1"/>
          <p:nvPr/>
        </p:nvSpPr>
        <p:spPr>
          <a:xfrm>
            <a:off x="12964025" y="5978710"/>
            <a:ext cx="3401911" cy="467802"/>
          </a:xfrm>
          <a:prstGeom prst="rect">
            <a:avLst/>
          </a:prstGeom>
        </p:spPr>
        <p:txBody>
          <a:bodyPr lIns="0" tIns="0" rIns="0" bIns="0" rtlCol="0" anchor="t">
            <a:spAutoFit/>
          </a:bodyPr>
          <a:lstStyle/>
          <a:p>
            <a:pPr algn="ctr">
              <a:lnSpc>
                <a:spcPts val="3819"/>
              </a:lnSpc>
            </a:pPr>
            <a:r>
              <a:rPr lang="en-US" sz="2728">
                <a:solidFill>
                  <a:srgbClr val="FFFFFF"/>
                </a:solidFill>
                <a:latin typeface="Canva Sans Bold"/>
              </a:rPr>
              <a:t>Air cooled chiller </a:t>
            </a:r>
          </a:p>
        </p:txBody>
      </p:sp>
      <p:sp>
        <p:nvSpPr>
          <p:cNvPr id="43" name="TextBox 43"/>
          <p:cNvSpPr txBox="1"/>
          <p:nvPr/>
        </p:nvSpPr>
        <p:spPr>
          <a:xfrm>
            <a:off x="12638880" y="8967982"/>
            <a:ext cx="3401911" cy="947754"/>
          </a:xfrm>
          <a:prstGeom prst="rect">
            <a:avLst/>
          </a:prstGeom>
        </p:spPr>
        <p:txBody>
          <a:bodyPr lIns="0" tIns="0" rIns="0" bIns="0" rtlCol="0" anchor="t">
            <a:spAutoFit/>
          </a:bodyPr>
          <a:lstStyle/>
          <a:p>
            <a:pPr algn="ctr">
              <a:lnSpc>
                <a:spcPts val="3819"/>
              </a:lnSpc>
            </a:pPr>
            <a:r>
              <a:rPr lang="en-US" sz="2728">
                <a:solidFill>
                  <a:srgbClr val="FFFFFF"/>
                </a:solidFill>
                <a:latin typeface="Canva Sans Bold"/>
              </a:rPr>
              <a:t>Glycol  cooled chiller </a:t>
            </a:r>
          </a:p>
        </p:txBody>
      </p:sp>
      <p:sp>
        <p:nvSpPr>
          <p:cNvPr id="44" name="AutoShape 44"/>
          <p:cNvSpPr/>
          <p:nvPr/>
        </p:nvSpPr>
        <p:spPr>
          <a:xfrm>
            <a:off x="13395732" y="6798936"/>
            <a:ext cx="0" cy="1988071"/>
          </a:xfrm>
          <a:prstGeom prst="line">
            <a:avLst/>
          </a:prstGeom>
          <a:ln w="38100" cap="flat">
            <a:solidFill>
              <a:srgbClr val="2C92D5"/>
            </a:solidFill>
            <a:prstDash val="solid"/>
            <a:headEnd type="none" w="sm" len="sm"/>
            <a:tailEnd type="none" w="sm" len="sm"/>
          </a:ln>
        </p:spPr>
      </p:sp>
      <p:sp>
        <p:nvSpPr>
          <p:cNvPr id="45" name="TextBox 45"/>
          <p:cNvSpPr txBox="1"/>
          <p:nvPr/>
        </p:nvSpPr>
        <p:spPr>
          <a:xfrm>
            <a:off x="12761512" y="7456450"/>
            <a:ext cx="3401911" cy="947754"/>
          </a:xfrm>
          <a:prstGeom prst="rect">
            <a:avLst/>
          </a:prstGeom>
        </p:spPr>
        <p:txBody>
          <a:bodyPr lIns="0" tIns="0" rIns="0" bIns="0" rtlCol="0" anchor="t">
            <a:spAutoFit/>
          </a:bodyPr>
          <a:lstStyle/>
          <a:p>
            <a:pPr algn="ctr">
              <a:lnSpc>
                <a:spcPts val="3819"/>
              </a:lnSpc>
            </a:pPr>
            <a:r>
              <a:rPr lang="en-US" sz="2728">
                <a:solidFill>
                  <a:srgbClr val="FFFFFF"/>
                </a:solidFill>
                <a:latin typeface="Canva Sans Bold"/>
              </a:rPr>
              <a:t>Water  cooled chiller </a:t>
            </a:r>
          </a:p>
        </p:txBody>
      </p:sp>
      <p:sp>
        <p:nvSpPr>
          <p:cNvPr id="46" name="TextBox 46"/>
          <p:cNvSpPr txBox="1"/>
          <p:nvPr/>
        </p:nvSpPr>
        <p:spPr>
          <a:xfrm>
            <a:off x="788758" y="291302"/>
            <a:ext cx="10622767" cy="887095"/>
          </a:xfrm>
          <a:prstGeom prst="rect">
            <a:avLst/>
          </a:prstGeom>
        </p:spPr>
        <p:txBody>
          <a:bodyPr lIns="0" tIns="0" rIns="0" bIns="0" rtlCol="0" anchor="t">
            <a:spAutoFit/>
          </a:bodyPr>
          <a:lstStyle/>
          <a:p>
            <a:pPr algn="ctr">
              <a:lnSpc>
                <a:spcPts val="7279"/>
              </a:lnSpc>
            </a:pPr>
            <a:r>
              <a:rPr lang="en-US" sz="5199">
                <a:solidFill>
                  <a:srgbClr val="13538A"/>
                </a:solidFill>
                <a:latin typeface="Canva Sans Bold"/>
              </a:rPr>
              <a:t>Cooling Systems used in CRAC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496308" y="2408126"/>
            <a:ext cx="11295384" cy="6652670"/>
          </a:xfrm>
          <a:custGeom>
            <a:avLst/>
            <a:gdLst/>
            <a:ahLst/>
            <a:cxnLst/>
            <a:rect l="l" t="t" r="r" b="b"/>
            <a:pathLst>
              <a:path w="11295384" h="6652670">
                <a:moveTo>
                  <a:pt x="0" y="0"/>
                </a:moveTo>
                <a:lnTo>
                  <a:pt x="11295384" y="0"/>
                </a:lnTo>
                <a:lnTo>
                  <a:pt x="11295384" y="6652670"/>
                </a:lnTo>
                <a:lnTo>
                  <a:pt x="0" y="6652670"/>
                </a:lnTo>
                <a:lnTo>
                  <a:pt x="0" y="0"/>
                </a:lnTo>
                <a:close/>
              </a:path>
            </a:pathLst>
          </a:custGeom>
          <a:blipFill>
            <a:blip r:embed="rId2"/>
            <a:stretch>
              <a:fillRect/>
            </a:stretch>
          </a:blipFill>
        </p:spPr>
      </p:sp>
      <p:sp>
        <p:nvSpPr>
          <p:cNvPr id="3" name="Freeform 3"/>
          <p:cNvSpPr/>
          <p:nvPr/>
        </p:nvSpPr>
        <p:spPr>
          <a:xfrm>
            <a:off x="-4822031" y="-5984501"/>
            <a:ext cx="9073611" cy="13259905"/>
          </a:xfrm>
          <a:custGeom>
            <a:avLst/>
            <a:gdLst/>
            <a:ahLst/>
            <a:cxnLst/>
            <a:rect l="l" t="t" r="r" b="b"/>
            <a:pathLst>
              <a:path w="9073611" h="13259905">
                <a:moveTo>
                  <a:pt x="0" y="0"/>
                </a:moveTo>
                <a:lnTo>
                  <a:pt x="9073611" y="0"/>
                </a:lnTo>
                <a:lnTo>
                  <a:pt x="9073611" y="13259905"/>
                </a:lnTo>
                <a:lnTo>
                  <a:pt x="0" y="1325990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4432621" y="2493349"/>
            <a:ext cx="9422758" cy="5300301"/>
          </a:xfrm>
          <a:custGeom>
            <a:avLst/>
            <a:gdLst/>
            <a:ahLst/>
            <a:cxnLst/>
            <a:rect l="l" t="t" r="r" b="b"/>
            <a:pathLst>
              <a:path w="9422758" h="5300301">
                <a:moveTo>
                  <a:pt x="0" y="0"/>
                </a:moveTo>
                <a:lnTo>
                  <a:pt x="9422758" y="0"/>
                </a:lnTo>
                <a:lnTo>
                  <a:pt x="9422758" y="5300302"/>
                </a:lnTo>
                <a:lnTo>
                  <a:pt x="0" y="5300302"/>
                </a:lnTo>
                <a:lnTo>
                  <a:pt x="0" y="0"/>
                </a:lnTo>
                <a:close/>
              </a:path>
            </a:pathLst>
          </a:custGeom>
          <a:blipFill>
            <a:blip r:embed="rId5"/>
            <a:stretch>
              <a:fillRect/>
            </a:stretch>
          </a:blipFill>
        </p:spPr>
      </p:sp>
      <p:sp>
        <p:nvSpPr>
          <p:cNvPr id="5" name="TextBox 5"/>
          <p:cNvSpPr txBox="1"/>
          <p:nvPr/>
        </p:nvSpPr>
        <p:spPr>
          <a:xfrm>
            <a:off x="4585778" y="423227"/>
            <a:ext cx="8465208" cy="1024890"/>
          </a:xfrm>
          <a:prstGeom prst="rect">
            <a:avLst/>
          </a:prstGeom>
        </p:spPr>
        <p:txBody>
          <a:bodyPr lIns="0" tIns="0" rIns="0" bIns="0" rtlCol="0" anchor="t">
            <a:spAutoFit/>
          </a:bodyPr>
          <a:lstStyle/>
          <a:p>
            <a:pPr algn="ctr">
              <a:lnSpc>
                <a:spcPts val="7559"/>
              </a:lnSpc>
            </a:pPr>
            <a:r>
              <a:rPr lang="en-US" sz="5399">
                <a:solidFill>
                  <a:srgbClr val="145DA0"/>
                </a:solidFill>
                <a:latin typeface="Times New Roman Bold"/>
              </a:rPr>
              <a:t>Direct Expantion -Air Cooled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911226" y="828675"/>
            <a:ext cx="12662262" cy="991762"/>
          </a:xfrm>
          <a:prstGeom prst="rect">
            <a:avLst/>
          </a:prstGeom>
        </p:spPr>
        <p:txBody>
          <a:bodyPr lIns="0" tIns="0" rIns="0" bIns="0" rtlCol="0" anchor="t">
            <a:spAutoFit/>
          </a:bodyPr>
          <a:lstStyle/>
          <a:p>
            <a:pPr algn="ctr">
              <a:lnSpc>
                <a:spcPts val="7279"/>
              </a:lnSpc>
            </a:pPr>
            <a:r>
              <a:rPr lang="en-US" sz="5199">
                <a:solidFill>
                  <a:srgbClr val="13538A"/>
                </a:solidFill>
                <a:latin typeface="Times New Roman Bold"/>
              </a:rPr>
              <a:t>Advantages of Direct Expantion -Air Cooled</a:t>
            </a:r>
          </a:p>
        </p:txBody>
      </p:sp>
      <p:sp>
        <p:nvSpPr>
          <p:cNvPr id="3" name="Freeform 3"/>
          <p:cNvSpPr/>
          <p:nvPr/>
        </p:nvSpPr>
        <p:spPr>
          <a:xfrm rot="10722968">
            <a:off x="-315220" y="-3077731"/>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6608722" y="6357359"/>
            <a:ext cx="11377659" cy="3562574"/>
          </a:xfrm>
          <a:custGeom>
            <a:avLst/>
            <a:gdLst/>
            <a:ahLst/>
            <a:cxnLst/>
            <a:rect l="l" t="t" r="r" b="b"/>
            <a:pathLst>
              <a:path w="11377659" h="3562574">
                <a:moveTo>
                  <a:pt x="0" y="0"/>
                </a:moveTo>
                <a:lnTo>
                  <a:pt x="11377658" y="0"/>
                </a:lnTo>
                <a:lnTo>
                  <a:pt x="11377658" y="3562574"/>
                </a:lnTo>
                <a:lnTo>
                  <a:pt x="0" y="3562574"/>
                </a:lnTo>
                <a:lnTo>
                  <a:pt x="0" y="0"/>
                </a:lnTo>
                <a:close/>
              </a:path>
            </a:pathLst>
          </a:custGeom>
          <a:blipFill>
            <a:blip r:embed="rId4"/>
            <a:stretch>
              <a:fillRect/>
            </a:stretch>
          </a:blipFill>
        </p:spPr>
      </p:sp>
      <p:sp>
        <p:nvSpPr>
          <p:cNvPr id="5" name="TextBox 5"/>
          <p:cNvSpPr txBox="1"/>
          <p:nvPr/>
        </p:nvSpPr>
        <p:spPr>
          <a:xfrm>
            <a:off x="4357004" y="2318053"/>
            <a:ext cx="7926431" cy="781631"/>
          </a:xfrm>
          <a:prstGeom prst="rect">
            <a:avLst/>
          </a:prstGeom>
        </p:spPr>
        <p:txBody>
          <a:bodyPr lIns="0" tIns="0" rIns="0" bIns="0" rtlCol="0" anchor="t">
            <a:spAutoFit/>
          </a:bodyPr>
          <a:lstStyle/>
          <a:p>
            <a:pPr algn="ctr">
              <a:lnSpc>
                <a:spcPts val="5740"/>
              </a:lnSpc>
            </a:pPr>
            <a:r>
              <a:rPr lang="en-US" sz="4100">
                <a:solidFill>
                  <a:srgbClr val="13538A"/>
                </a:solidFill>
                <a:latin typeface="Times New Roman Bold"/>
              </a:rPr>
              <a:t>Self-contained, Standalone Modules</a:t>
            </a:r>
          </a:p>
        </p:txBody>
      </p:sp>
      <p:sp>
        <p:nvSpPr>
          <p:cNvPr id="6" name="TextBox 6"/>
          <p:cNvSpPr txBox="1"/>
          <p:nvPr/>
        </p:nvSpPr>
        <p:spPr>
          <a:xfrm>
            <a:off x="4357004" y="3414008"/>
            <a:ext cx="6178258" cy="781630"/>
          </a:xfrm>
          <a:prstGeom prst="rect">
            <a:avLst/>
          </a:prstGeom>
        </p:spPr>
        <p:txBody>
          <a:bodyPr lIns="0" tIns="0" rIns="0" bIns="0" rtlCol="0" anchor="t">
            <a:spAutoFit/>
          </a:bodyPr>
          <a:lstStyle/>
          <a:p>
            <a:pPr algn="ctr">
              <a:lnSpc>
                <a:spcPts val="5740"/>
              </a:lnSpc>
            </a:pPr>
            <a:r>
              <a:rPr lang="en-US" sz="4100">
                <a:solidFill>
                  <a:srgbClr val="13538A"/>
                </a:solidFill>
                <a:latin typeface="Times New Roman Bold"/>
              </a:rPr>
              <a:t>Maintenance and Reliability</a:t>
            </a:r>
          </a:p>
        </p:txBody>
      </p:sp>
      <p:sp>
        <p:nvSpPr>
          <p:cNvPr id="7" name="TextBox 7"/>
          <p:cNvSpPr txBox="1"/>
          <p:nvPr/>
        </p:nvSpPr>
        <p:spPr>
          <a:xfrm>
            <a:off x="3911226" y="4506154"/>
            <a:ext cx="7603566" cy="781630"/>
          </a:xfrm>
          <a:prstGeom prst="rect">
            <a:avLst/>
          </a:prstGeom>
        </p:spPr>
        <p:txBody>
          <a:bodyPr lIns="0" tIns="0" rIns="0" bIns="0" rtlCol="0" anchor="t">
            <a:spAutoFit/>
          </a:bodyPr>
          <a:lstStyle/>
          <a:p>
            <a:pPr algn="ctr">
              <a:lnSpc>
                <a:spcPts val="5740"/>
              </a:lnSpc>
            </a:pPr>
            <a:r>
              <a:rPr lang="en-US" sz="4100">
                <a:solidFill>
                  <a:srgbClr val="13538A"/>
                </a:solidFill>
                <a:latin typeface="Times New Roman Bold"/>
              </a:rPr>
              <a:t>Scalability and low overall cost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60846" y="308494"/>
            <a:ext cx="13598454" cy="1694815"/>
          </a:xfrm>
          <a:prstGeom prst="rect">
            <a:avLst/>
          </a:prstGeom>
        </p:spPr>
        <p:txBody>
          <a:bodyPr lIns="0" tIns="0" rIns="0" bIns="0" rtlCol="0" anchor="t">
            <a:spAutoFit/>
          </a:bodyPr>
          <a:lstStyle/>
          <a:p>
            <a:pPr algn="ctr">
              <a:lnSpc>
                <a:spcPts val="6860"/>
              </a:lnSpc>
            </a:pPr>
            <a:r>
              <a:rPr lang="en-US" sz="4900">
                <a:solidFill>
                  <a:srgbClr val="145DA0"/>
                </a:solidFill>
                <a:latin typeface="Canva Sans Bold"/>
              </a:rPr>
              <a:t>Disadvantages of Direct Expantion -Air Cooled</a:t>
            </a:r>
          </a:p>
        </p:txBody>
      </p:sp>
      <p:sp>
        <p:nvSpPr>
          <p:cNvPr id="3" name="TextBox 3"/>
          <p:cNvSpPr txBox="1"/>
          <p:nvPr/>
        </p:nvSpPr>
        <p:spPr>
          <a:xfrm>
            <a:off x="3660846" y="2198047"/>
            <a:ext cx="9723848" cy="695959"/>
          </a:xfrm>
          <a:prstGeom prst="rect">
            <a:avLst/>
          </a:prstGeom>
        </p:spPr>
        <p:txBody>
          <a:bodyPr lIns="0" tIns="0" rIns="0" bIns="0" rtlCol="0" anchor="t">
            <a:spAutoFit/>
          </a:bodyPr>
          <a:lstStyle/>
          <a:p>
            <a:pPr marL="885195" lvl="1" indent="-442598" algn="ctr">
              <a:lnSpc>
                <a:spcPts val="5740"/>
              </a:lnSpc>
              <a:buFont typeface="Arial"/>
              <a:buChar char="•"/>
            </a:pPr>
            <a:r>
              <a:rPr lang="en-US" sz="4100">
                <a:solidFill>
                  <a:srgbClr val="365B6D"/>
                </a:solidFill>
                <a:latin typeface="Canva Sans Bold"/>
              </a:rPr>
              <a:t>Refrigerant Piping Requirements:</a:t>
            </a:r>
          </a:p>
        </p:txBody>
      </p:sp>
      <p:sp>
        <p:nvSpPr>
          <p:cNvPr id="4" name="TextBox 4"/>
          <p:cNvSpPr txBox="1"/>
          <p:nvPr/>
        </p:nvSpPr>
        <p:spPr>
          <a:xfrm>
            <a:off x="3343930" y="3470601"/>
            <a:ext cx="13915370" cy="1097632"/>
          </a:xfrm>
          <a:prstGeom prst="rect">
            <a:avLst/>
          </a:prstGeom>
        </p:spPr>
        <p:txBody>
          <a:bodyPr lIns="0" tIns="0" rIns="0" bIns="0" rtlCol="0" anchor="t">
            <a:spAutoFit/>
          </a:bodyPr>
          <a:lstStyle/>
          <a:p>
            <a:pPr algn="just">
              <a:lnSpc>
                <a:spcPts val="4442"/>
              </a:lnSpc>
            </a:pPr>
            <a:r>
              <a:rPr lang="en-US" sz="3173">
                <a:solidFill>
                  <a:srgbClr val="000000"/>
                </a:solidFill>
                <a:latin typeface="Canva Sans Bold"/>
              </a:rPr>
              <a:t>Traps: The installation of traps is necessary to prevent liquid refrigerant from returning to the compressor, which can cause damage</a:t>
            </a:r>
          </a:p>
        </p:txBody>
      </p:sp>
      <p:sp>
        <p:nvSpPr>
          <p:cNvPr id="5" name="TextBox 5"/>
          <p:cNvSpPr txBox="1"/>
          <p:nvPr/>
        </p:nvSpPr>
        <p:spPr>
          <a:xfrm>
            <a:off x="2799652" y="5214470"/>
            <a:ext cx="14459648" cy="2040889"/>
          </a:xfrm>
          <a:prstGeom prst="rect">
            <a:avLst/>
          </a:prstGeom>
        </p:spPr>
        <p:txBody>
          <a:bodyPr lIns="0" tIns="0" rIns="0" bIns="0" rtlCol="0" anchor="t">
            <a:spAutoFit/>
          </a:bodyPr>
          <a:lstStyle/>
          <a:p>
            <a:pPr algn="just">
              <a:lnSpc>
                <a:spcPts val="4060"/>
              </a:lnSpc>
            </a:pPr>
            <a:r>
              <a:rPr lang="en-US" sz="2900">
                <a:solidFill>
                  <a:srgbClr val="000000"/>
                </a:solidFill>
                <a:latin typeface="Canva Sans Bold"/>
              </a:rPr>
              <a:t>Complex Installation: Refrigerant piping must be meticulously designed and installed in the field to ensure proper functioning. This includes careful consideration of the distance and height differences between the IT environment and the outdoor condenser units.</a:t>
            </a:r>
          </a:p>
        </p:txBody>
      </p:sp>
      <p:sp>
        <p:nvSpPr>
          <p:cNvPr id="6" name="TextBox 6"/>
          <p:cNvSpPr txBox="1"/>
          <p:nvPr/>
        </p:nvSpPr>
        <p:spPr>
          <a:xfrm>
            <a:off x="3950710" y="7527138"/>
            <a:ext cx="14142731" cy="596899"/>
          </a:xfrm>
          <a:prstGeom prst="rect">
            <a:avLst/>
          </a:prstGeom>
        </p:spPr>
        <p:txBody>
          <a:bodyPr lIns="0" tIns="0" rIns="0" bIns="0" rtlCol="0" anchor="t">
            <a:spAutoFit/>
          </a:bodyPr>
          <a:lstStyle/>
          <a:p>
            <a:pPr marL="755659" lvl="1" indent="-377829" algn="just">
              <a:lnSpc>
                <a:spcPts val="4900"/>
              </a:lnSpc>
              <a:buFont typeface="Arial"/>
              <a:buChar char="•"/>
            </a:pPr>
            <a:r>
              <a:rPr lang="en-US" sz="3500">
                <a:solidFill>
                  <a:srgbClr val="145DA0"/>
                </a:solidFill>
                <a:latin typeface="Canva Sans Bold"/>
              </a:rPr>
              <a:t>Limited Connectivity</a:t>
            </a:r>
          </a:p>
        </p:txBody>
      </p:sp>
      <p:sp>
        <p:nvSpPr>
          <p:cNvPr id="7" name="TextBox 7"/>
          <p:cNvSpPr txBox="1"/>
          <p:nvPr/>
        </p:nvSpPr>
        <p:spPr>
          <a:xfrm>
            <a:off x="4145269" y="8543137"/>
            <a:ext cx="14142731" cy="596899"/>
          </a:xfrm>
          <a:prstGeom prst="rect">
            <a:avLst/>
          </a:prstGeom>
        </p:spPr>
        <p:txBody>
          <a:bodyPr lIns="0" tIns="0" rIns="0" bIns="0" rtlCol="0" anchor="t">
            <a:spAutoFit/>
          </a:bodyPr>
          <a:lstStyle/>
          <a:p>
            <a:pPr marL="755659" lvl="1" indent="-377829" algn="just">
              <a:lnSpc>
                <a:spcPts val="4900"/>
              </a:lnSpc>
              <a:buFont typeface="Arial"/>
              <a:buChar char="•"/>
            </a:pPr>
            <a:r>
              <a:rPr lang="en-US" sz="3500">
                <a:solidFill>
                  <a:srgbClr val="145DA0"/>
                </a:solidFill>
                <a:latin typeface="Canva Sans Bold"/>
              </a:rPr>
              <a:t>Pressure Losses</a:t>
            </a:r>
          </a:p>
        </p:txBody>
      </p:sp>
      <p:sp>
        <p:nvSpPr>
          <p:cNvPr id="8" name="Freeform 8"/>
          <p:cNvSpPr/>
          <p:nvPr/>
        </p:nvSpPr>
        <p:spPr>
          <a:xfrm rot="10722968">
            <a:off x="-862078" y="-701960"/>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784935" y="1498527"/>
            <a:ext cx="15503065" cy="8788473"/>
          </a:xfrm>
          <a:custGeom>
            <a:avLst/>
            <a:gdLst/>
            <a:ahLst/>
            <a:cxnLst/>
            <a:rect l="l" t="t" r="r" b="b"/>
            <a:pathLst>
              <a:path w="15503065" h="8788473">
                <a:moveTo>
                  <a:pt x="0" y="0"/>
                </a:moveTo>
                <a:lnTo>
                  <a:pt x="15503065" y="0"/>
                </a:lnTo>
                <a:lnTo>
                  <a:pt x="15503065" y="8788473"/>
                </a:lnTo>
                <a:lnTo>
                  <a:pt x="0" y="8788473"/>
                </a:lnTo>
                <a:lnTo>
                  <a:pt x="0" y="0"/>
                </a:lnTo>
                <a:close/>
              </a:path>
            </a:pathLst>
          </a:custGeom>
          <a:blipFill>
            <a:blip r:embed="rId2"/>
            <a:stretch>
              <a:fillRect l="-2819" r="-2819" b="-7146"/>
            </a:stretch>
          </a:blipFill>
        </p:spPr>
      </p:sp>
      <p:sp>
        <p:nvSpPr>
          <p:cNvPr id="3" name="TextBox 3"/>
          <p:cNvSpPr txBox="1"/>
          <p:nvPr/>
        </p:nvSpPr>
        <p:spPr>
          <a:xfrm>
            <a:off x="4760544" y="141605"/>
            <a:ext cx="10228659" cy="887095"/>
          </a:xfrm>
          <a:prstGeom prst="rect">
            <a:avLst/>
          </a:prstGeom>
        </p:spPr>
        <p:txBody>
          <a:bodyPr lIns="0" tIns="0" rIns="0" bIns="0" rtlCol="0" anchor="t">
            <a:spAutoFit/>
          </a:bodyPr>
          <a:lstStyle/>
          <a:p>
            <a:pPr algn="ctr">
              <a:lnSpc>
                <a:spcPts val="7279"/>
              </a:lnSpc>
            </a:pPr>
            <a:r>
              <a:rPr lang="en-US" sz="5199">
                <a:solidFill>
                  <a:srgbClr val="5E17EB"/>
                </a:solidFill>
                <a:latin typeface="Canva Sans Bold"/>
              </a:rPr>
              <a:t>Direct Expantion -Water Cooled</a:t>
            </a:r>
          </a:p>
        </p:txBody>
      </p:sp>
      <p:sp>
        <p:nvSpPr>
          <p:cNvPr id="4" name="Freeform 4"/>
          <p:cNvSpPr/>
          <p:nvPr/>
        </p:nvSpPr>
        <p:spPr>
          <a:xfrm rot="10722968">
            <a:off x="-739998" y="-610464"/>
            <a:ext cx="5273029" cy="13307328"/>
          </a:xfrm>
          <a:custGeom>
            <a:avLst/>
            <a:gdLst/>
            <a:ahLst/>
            <a:cxnLst/>
            <a:rect l="l" t="t" r="r" b="b"/>
            <a:pathLst>
              <a:path w="5273029" h="13307328">
                <a:moveTo>
                  <a:pt x="0" y="0"/>
                </a:moveTo>
                <a:lnTo>
                  <a:pt x="5273029" y="0"/>
                </a:lnTo>
                <a:lnTo>
                  <a:pt x="5273029" y="13307329"/>
                </a:lnTo>
                <a:lnTo>
                  <a:pt x="0" y="1330732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419909" y="494448"/>
            <a:ext cx="11448182" cy="1811020"/>
          </a:xfrm>
          <a:prstGeom prst="rect">
            <a:avLst/>
          </a:prstGeom>
        </p:spPr>
        <p:txBody>
          <a:bodyPr lIns="0" tIns="0" rIns="0" bIns="0" rtlCol="0" anchor="t">
            <a:spAutoFit/>
          </a:bodyPr>
          <a:lstStyle/>
          <a:p>
            <a:pPr algn="ctr">
              <a:lnSpc>
                <a:spcPts val="7279"/>
              </a:lnSpc>
            </a:pPr>
            <a:r>
              <a:rPr lang="en-US" sz="5199">
                <a:solidFill>
                  <a:srgbClr val="145DA0"/>
                </a:solidFill>
                <a:latin typeface="Canva Sans Bold"/>
              </a:rPr>
              <a:t>Advantages of Direct Expantion -Water Cooled</a:t>
            </a:r>
          </a:p>
        </p:txBody>
      </p:sp>
      <p:sp>
        <p:nvSpPr>
          <p:cNvPr id="3" name="Freeform 3"/>
          <p:cNvSpPr/>
          <p:nvPr/>
        </p:nvSpPr>
        <p:spPr>
          <a:xfrm rot="10722968">
            <a:off x="-739998" y="-610464"/>
            <a:ext cx="5273029" cy="13307328"/>
          </a:xfrm>
          <a:custGeom>
            <a:avLst/>
            <a:gdLst/>
            <a:ahLst/>
            <a:cxnLst/>
            <a:rect l="l" t="t" r="r" b="b"/>
            <a:pathLst>
              <a:path w="5273029" h="13307328">
                <a:moveTo>
                  <a:pt x="0" y="0"/>
                </a:moveTo>
                <a:lnTo>
                  <a:pt x="5273029" y="0"/>
                </a:lnTo>
                <a:lnTo>
                  <a:pt x="5273029" y="13307329"/>
                </a:lnTo>
                <a:lnTo>
                  <a:pt x="0" y="133073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3261195" y="3043764"/>
            <a:ext cx="12191773" cy="580389"/>
          </a:xfrm>
          <a:prstGeom prst="rect">
            <a:avLst/>
          </a:prstGeom>
        </p:spPr>
        <p:txBody>
          <a:bodyPr lIns="0" tIns="0" rIns="0" bIns="0" rtlCol="0" anchor="t">
            <a:spAutoFit/>
          </a:bodyPr>
          <a:lstStyle/>
          <a:p>
            <a:pPr marL="734069" lvl="1" indent="-367035" algn="l">
              <a:lnSpc>
                <a:spcPts val="4760"/>
              </a:lnSpc>
              <a:buFont typeface="Arial"/>
              <a:buChar char="•"/>
            </a:pPr>
            <a:r>
              <a:rPr lang="en-US" sz="3400">
                <a:solidFill>
                  <a:srgbClr val="145DA0"/>
                </a:solidFill>
                <a:latin typeface="Canva Sans Bold"/>
              </a:rPr>
              <a:t>Contained Refrigeration Cycle Components</a:t>
            </a:r>
          </a:p>
        </p:txBody>
      </p:sp>
      <p:sp>
        <p:nvSpPr>
          <p:cNvPr id="5" name="TextBox 5"/>
          <p:cNvSpPr txBox="1"/>
          <p:nvPr/>
        </p:nvSpPr>
        <p:spPr>
          <a:xfrm>
            <a:off x="3419909" y="4173560"/>
            <a:ext cx="12191773" cy="580389"/>
          </a:xfrm>
          <a:prstGeom prst="rect">
            <a:avLst/>
          </a:prstGeom>
        </p:spPr>
        <p:txBody>
          <a:bodyPr lIns="0" tIns="0" rIns="0" bIns="0" rtlCol="0" anchor="t">
            <a:spAutoFit/>
          </a:bodyPr>
          <a:lstStyle/>
          <a:p>
            <a:pPr marL="734069" lvl="1" indent="-367035" algn="l">
              <a:lnSpc>
                <a:spcPts val="4760"/>
              </a:lnSpc>
              <a:buFont typeface="Arial"/>
              <a:buChar char="•"/>
            </a:pPr>
            <a:r>
              <a:rPr lang="en-US" sz="3400">
                <a:solidFill>
                  <a:srgbClr val="145DA0"/>
                </a:solidFill>
                <a:latin typeface="Canva Sans Bold"/>
              </a:rPr>
              <a:t>Easily Run Piping Loops</a:t>
            </a:r>
          </a:p>
        </p:txBody>
      </p:sp>
      <p:sp>
        <p:nvSpPr>
          <p:cNvPr id="6" name="TextBox 6"/>
          <p:cNvSpPr txBox="1"/>
          <p:nvPr/>
        </p:nvSpPr>
        <p:spPr>
          <a:xfrm>
            <a:off x="3419909" y="7152545"/>
            <a:ext cx="12191773" cy="580389"/>
          </a:xfrm>
          <a:prstGeom prst="rect">
            <a:avLst/>
          </a:prstGeom>
        </p:spPr>
        <p:txBody>
          <a:bodyPr lIns="0" tIns="0" rIns="0" bIns="0" rtlCol="0" anchor="t">
            <a:spAutoFit/>
          </a:bodyPr>
          <a:lstStyle/>
          <a:p>
            <a:pPr marL="734069" lvl="1" indent="-367035" algn="l">
              <a:lnSpc>
                <a:spcPts val="4760"/>
              </a:lnSpc>
              <a:buFont typeface="Arial"/>
              <a:buChar char="•"/>
            </a:pPr>
            <a:r>
              <a:rPr lang="en-US" sz="3400">
                <a:solidFill>
                  <a:srgbClr val="145DA0"/>
                </a:solidFill>
                <a:latin typeface="Canva Sans Bold"/>
              </a:rPr>
              <a:t>Superior Heat Transfer Properties</a:t>
            </a:r>
          </a:p>
        </p:txBody>
      </p:sp>
      <p:sp>
        <p:nvSpPr>
          <p:cNvPr id="7" name="TextBox 7"/>
          <p:cNvSpPr txBox="1"/>
          <p:nvPr/>
        </p:nvSpPr>
        <p:spPr>
          <a:xfrm>
            <a:off x="3419909" y="5419631"/>
            <a:ext cx="12191773" cy="1180464"/>
          </a:xfrm>
          <a:prstGeom prst="rect">
            <a:avLst/>
          </a:prstGeom>
        </p:spPr>
        <p:txBody>
          <a:bodyPr lIns="0" tIns="0" rIns="0" bIns="0" rtlCol="0" anchor="t">
            <a:spAutoFit/>
          </a:bodyPr>
          <a:lstStyle/>
          <a:p>
            <a:pPr marL="734069" lvl="1" indent="-367035" algn="l">
              <a:lnSpc>
                <a:spcPts val="4760"/>
              </a:lnSpc>
              <a:buFont typeface="Arial"/>
              <a:buChar char="•"/>
            </a:pPr>
            <a:r>
              <a:rPr lang="en-US" sz="3400">
                <a:solidFill>
                  <a:srgbClr val="145DA0"/>
                </a:solidFill>
                <a:latin typeface="Canva Sans Bold"/>
              </a:rPr>
              <a:t>typically servicing multiple CRAC units and other devices from a single cooling tower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grpSp>
        <p:nvGrpSpPr>
          <p:cNvPr id="2" name="Group 2"/>
          <p:cNvGrpSpPr/>
          <p:nvPr/>
        </p:nvGrpSpPr>
        <p:grpSpPr>
          <a:xfrm>
            <a:off x="6117107" y="-3862844"/>
            <a:ext cx="6053787" cy="6053787"/>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1F1F1"/>
            </a:solidFill>
          </p:spPr>
        </p:sp>
        <p:sp>
          <p:nvSpPr>
            <p:cNvPr id="4" name="TextBox 4"/>
            <p:cNvSpPr txBox="1"/>
            <p:nvPr/>
          </p:nvSpPr>
          <p:spPr>
            <a:xfrm>
              <a:off x="76200" y="19050"/>
              <a:ext cx="660400" cy="717550"/>
            </a:xfrm>
            <a:prstGeom prst="rect">
              <a:avLst/>
            </a:prstGeom>
          </p:spPr>
          <p:txBody>
            <a:bodyPr lIns="50800" tIns="50800" rIns="50800" bIns="50800" rtlCol="0" anchor="ctr"/>
            <a:lstStyle/>
            <a:p>
              <a:pPr algn="ctr">
                <a:lnSpc>
                  <a:spcPts val="3359"/>
                </a:lnSpc>
              </a:pPr>
              <a:endParaRPr/>
            </a:p>
          </p:txBody>
        </p:sp>
      </p:grpSp>
      <p:sp>
        <p:nvSpPr>
          <p:cNvPr id="5" name="TextBox 5"/>
          <p:cNvSpPr txBox="1"/>
          <p:nvPr/>
        </p:nvSpPr>
        <p:spPr>
          <a:xfrm>
            <a:off x="7989965" y="200100"/>
            <a:ext cx="2203135" cy="1136016"/>
          </a:xfrm>
          <a:prstGeom prst="rect">
            <a:avLst/>
          </a:prstGeom>
        </p:spPr>
        <p:txBody>
          <a:bodyPr lIns="0" tIns="0" rIns="0" bIns="0" rtlCol="0" anchor="t">
            <a:spAutoFit/>
          </a:bodyPr>
          <a:lstStyle/>
          <a:p>
            <a:pPr algn="ctr">
              <a:lnSpc>
                <a:spcPts val="8259"/>
              </a:lnSpc>
              <a:spcBef>
                <a:spcPct val="0"/>
              </a:spcBef>
            </a:pPr>
            <a:r>
              <a:rPr lang="en-US" sz="5899" spc="294">
                <a:solidFill>
                  <a:srgbClr val="004AAD"/>
                </a:solidFill>
                <a:latin typeface="Admirably Display"/>
              </a:rPr>
              <a:t>GOALS</a:t>
            </a:r>
          </a:p>
        </p:txBody>
      </p:sp>
      <p:sp>
        <p:nvSpPr>
          <p:cNvPr id="6" name="Freeform 6"/>
          <p:cNvSpPr/>
          <p:nvPr/>
        </p:nvSpPr>
        <p:spPr>
          <a:xfrm>
            <a:off x="-683371" y="10013651"/>
            <a:ext cx="1366743" cy="546697"/>
          </a:xfrm>
          <a:custGeom>
            <a:avLst/>
            <a:gdLst/>
            <a:ahLst/>
            <a:cxnLst/>
            <a:rect l="l" t="t" r="r" b="b"/>
            <a:pathLst>
              <a:path w="1366743" h="546697">
                <a:moveTo>
                  <a:pt x="0" y="0"/>
                </a:moveTo>
                <a:lnTo>
                  <a:pt x="1366742" y="0"/>
                </a:lnTo>
                <a:lnTo>
                  <a:pt x="1366742" y="546698"/>
                </a:lnTo>
                <a:lnTo>
                  <a:pt x="0" y="546698"/>
                </a:lnTo>
                <a:lnTo>
                  <a:pt x="0" y="0"/>
                </a:lnTo>
                <a:close/>
              </a:path>
            </a:pathLst>
          </a:custGeom>
        </p:spPr>
      </p:sp>
      <p:sp>
        <p:nvSpPr>
          <p:cNvPr id="7" name="Freeform 7"/>
          <p:cNvSpPr/>
          <p:nvPr/>
        </p:nvSpPr>
        <p:spPr>
          <a:xfrm>
            <a:off x="17422902" y="0"/>
            <a:ext cx="1366743" cy="546697"/>
          </a:xfrm>
          <a:custGeom>
            <a:avLst/>
            <a:gdLst/>
            <a:ahLst/>
            <a:cxnLst/>
            <a:rect l="l" t="t" r="r" b="b"/>
            <a:pathLst>
              <a:path w="1366743" h="546697">
                <a:moveTo>
                  <a:pt x="0" y="0"/>
                </a:moveTo>
                <a:lnTo>
                  <a:pt x="1366742" y="0"/>
                </a:lnTo>
                <a:lnTo>
                  <a:pt x="1366742" y="546697"/>
                </a:lnTo>
                <a:lnTo>
                  <a:pt x="0" y="546697"/>
                </a:lnTo>
                <a:lnTo>
                  <a:pt x="0" y="0"/>
                </a:lnTo>
                <a:close/>
              </a:path>
            </a:pathLst>
          </a:custGeom>
        </p:spPr>
      </p:sp>
      <p:sp>
        <p:nvSpPr>
          <p:cNvPr id="8" name="Freeform 8"/>
          <p:cNvSpPr/>
          <p:nvPr/>
        </p:nvSpPr>
        <p:spPr>
          <a:xfrm>
            <a:off x="17604629" y="9879802"/>
            <a:ext cx="1366743" cy="546697"/>
          </a:xfrm>
          <a:custGeom>
            <a:avLst/>
            <a:gdLst/>
            <a:ahLst/>
            <a:cxnLst/>
            <a:rect l="l" t="t" r="r" b="b"/>
            <a:pathLst>
              <a:path w="1366743" h="546697">
                <a:moveTo>
                  <a:pt x="0" y="0"/>
                </a:moveTo>
                <a:lnTo>
                  <a:pt x="1366742" y="0"/>
                </a:lnTo>
                <a:lnTo>
                  <a:pt x="1366742" y="546697"/>
                </a:lnTo>
                <a:lnTo>
                  <a:pt x="0" y="546697"/>
                </a:lnTo>
                <a:lnTo>
                  <a:pt x="0" y="0"/>
                </a:lnTo>
                <a:close/>
              </a:path>
            </a:pathLst>
          </a:custGeom>
        </p:spPr>
      </p:sp>
      <p:sp>
        <p:nvSpPr>
          <p:cNvPr id="9" name="Freeform 9"/>
          <p:cNvSpPr/>
          <p:nvPr/>
        </p:nvSpPr>
        <p:spPr>
          <a:xfrm>
            <a:off x="-892014" y="7325"/>
            <a:ext cx="1366743" cy="546697"/>
          </a:xfrm>
          <a:custGeom>
            <a:avLst/>
            <a:gdLst/>
            <a:ahLst/>
            <a:cxnLst/>
            <a:rect l="l" t="t" r="r" b="b"/>
            <a:pathLst>
              <a:path w="1366743" h="546697">
                <a:moveTo>
                  <a:pt x="0" y="0"/>
                </a:moveTo>
                <a:lnTo>
                  <a:pt x="1366743" y="0"/>
                </a:lnTo>
                <a:lnTo>
                  <a:pt x="1366743" y="546698"/>
                </a:lnTo>
                <a:lnTo>
                  <a:pt x="0" y="546698"/>
                </a:lnTo>
                <a:lnTo>
                  <a:pt x="0" y="0"/>
                </a:lnTo>
                <a:close/>
              </a:path>
            </a:pathLst>
          </a:custGeom>
        </p:spPr>
      </p:sp>
      <p:grpSp>
        <p:nvGrpSpPr>
          <p:cNvPr id="10" name="Group 10"/>
          <p:cNvGrpSpPr/>
          <p:nvPr/>
        </p:nvGrpSpPr>
        <p:grpSpPr>
          <a:xfrm>
            <a:off x="1010796" y="2190943"/>
            <a:ext cx="6164314" cy="1936213"/>
            <a:chOff x="0" y="0"/>
            <a:chExt cx="2622183" cy="823628"/>
          </a:xfrm>
        </p:grpSpPr>
        <p:sp>
          <p:nvSpPr>
            <p:cNvPr id="11" name="Freeform 11"/>
            <p:cNvSpPr/>
            <p:nvPr/>
          </p:nvSpPr>
          <p:spPr>
            <a:xfrm>
              <a:off x="0" y="0"/>
              <a:ext cx="2622183" cy="823628"/>
            </a:xfrm>
            <a:custGeom>
              <a:avLst/>
              <a:gdLst/>
              <a:ahLst/>
              <a:cxnLst/>
              <a:rect l="l" t="t" r="r" b="b"/>
              <a:pathLst>
                <a:path w="2622183" h="823628">
                  <a:moveTo>
                    <a:pt x="0" y="0"/>
                  </a:moveTo>
                  <a:lnTo>
                    <a:pt x="2622183" y="0"/>
                  </a:lnTo>
                  <a:lnTo>
                    <a:pt x="2622183" y="823628"/>
                  </a:lnTo>
                  <a:lnTo>
                    <a:pt x="0" y="823628"/>
                  </a:lnTo>
                  <a:close/>
                </a:path>
              </a:pathLst>
            </a:custGeom>
            <a:solidFill>
              <a:srgbClr val="F1F1F1"/>
            </a:solidFill>
          </p:spPr>
        </p:sp>
        <p:sp>
          <p:nvSpPr>
            <p:cNvPr id="12" name="TextBox 12"/>
            <p:cNvSpPr txBox="1"/>
            <p:nvPr/>
          </p:nvSpPr>
          <p:spPr>
            <a:xfrm>
              <a:off x="0" y="-57150"/>
              <a:ext cx="2622183" cy="880778"/>
            </a:xfrm>
            <a:prstGeom prst="rect">
              <a:avLst/>
            </a:prstGeom>
          </p:spPr>
          <p:txBody>
            <a:bodyPr lIns="50800" tIns="50800" rIns="50800" bIns="50800" rtlCol="0" anchor="ctr"/>
            <a:lstStyle/>
            <a:p>
              <a:pPr algn="ctr">
                <a:lnSpc>
                  <a:spcPts val="3359"/>
                </a:lnSpc>
              </a:pPr>
              <a:endParaRPr/>
            </a:p>
          </p:txBody>
        </p:sp>
      </p:grpSp>
      <p:grpSp>
        <p:nvGrpSpPr>
          <p:cNvPr id="13" name="Group 13"/>
          <p:cNvGrpSpPr/>
          <p:nvPr/>
        </p:nvGrpSpPr>
        <p:grpSpPr>
          <a:xfrm>
            <a:off x="0" y="2190943"/>
            <a:ext cx="1810702" cy="1810702"/>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538A"/>
            </a:solidFill>
            <a:ln w="57150" cap="sq">
              <a:solidFill>
                <a:srgbClr val="F1F1F1"/>
              </a:solidFill>
              <a:prstDash val="solid"/>
              <a:miter/>
            </a:ln>
          </p:spPr>
        </p:sp>
        <p:sp>
          <p:nvSpPr>
            <p:cNvPr id="15" name="TextBox 15"/>
            <p:cNvSpPr txBox="1"/>
            <p:nvPr/>
          </p:nvSpPr>
          <p:spPr>
            <a:xfrm>
              <a:off x="76200" y="19050"/>
              <a:ext cx="660400" cy="717550"/>
            </a:xfrm>
            <a:prstGeom prst="rect">
              <a:avLst/>
            </a:prstGeom>
          </p:spPr>
          <p:txBody>
            <a:bodyPr lIns="50800" tIns="50800" rIns="50800" bIns="50800" rtlCol="0" anchor="ctr"/>
            <a:lstStyle/>
            <a:p>
              <a:pPr algn="ctr">
                <a:lnSpc>
                  <a:spcPts val="3359"/>
                </a:lnSpc>
              </a:pPr>
              <a:endParaRPr/>
            </a:p>
          </p:txBody>
        </p:sp>
      </p:grpSp>
      <p:sp>
        <p:nvSpPr>
          <p:cNvPr id="16" name="TextBox 16"/>
          <p:cNvSpPr txBox="1"/>
          <p:nvPr/>
        </p:nvSpPr>
        <p:spPr>
          <a:xfrm>
            <a:off x="1242596" y="2620043"/>
            <a:ext cx="6417720" cy="2233295"/>
          </a:xfrm>
          <a:prstGeom prst="rect">
            <a:avLst/>
          </a:prstGeom>
        </p:spPr>
        <p:txBody>
          <a:bodyPr lIns="0" tIns="0" rIns="0" bIns="0" rtlCol="0" anchor="t">
            <a:spAutoFit/>
          </a:bodyPr>
          <a:lstStyle/>
          <a:p>
            <a:pPr algn="ctr">
              <a:lnSpc>
                <a:spcPts val="4480"/>
              </a:lnSpc>
            </a:pPr>
            <a:r>
              <a:rPr lang="en-US" sz="3200">
                <a:solidFill>
                  <a:srgbClr val="142740"/>
                </a:solidFill>
                <a:latin typeface="Public Sans Bold"/>
              </a:rPr>
              <a:t>Compare different cooling</a:t>
            </a:r>
          </a:p>
          <a:p>
            <a:pPr algn="ctr">
              <a:lnSpc>
                <a:spcPts val="4480"/>
              </a:lnSpc>
            </a:pPr>
            <a:r>
              <a:rPr lang="en-US" sz="3200">
                <a:solidFill>
                  <a:srgbClr val="142740"/>
                </a:solidFill>
                <a:latin typeface="Public Sans Bold"/>
              </a:rPr>
              <a:t> methods in data centers </a:t>
            </a:r>
          </a:p>
          <a:p>
            <a:pPr algn="ctr">
              <a:lnSpc>
                <a:spcPts val="4480"/>
              </a:lnSpc>
            </a:pPr>
            <a:endParaRPr lang="en-US" sz="3200">
              <a:solidFill>
                <a:srgbClr val="142740"/>
              </a:solidFill>
              <a:latin typeface="Public Sans Bold"/>
            </a:endParaRPr>
          </a:p>
          <a:p>
            <a:pPr algn="ctr">
              <a:lnSpc>
                <a:spcPts val="4480"/>
              </a:lnSpc>
            </a:pPr>
            <a:endParaRPr lang="en-US" sz="3200">
              <a:solidFill>
                <a:srgbClr val="142740"/>
              </a:solidFill>
              <a:latin typeface="Public Sans Bold"/>
            </a:endParaRPr>
          </a:p>
        </p:txBody>
      </p:sp>
      <p:sp>
        <p:nvSpPr>
          <p:cNvPr id="17" name="TextBox 17"/>
          <p:cNvSpPr txBox="1"/>
          <p:nvPr/>
        </p:nvSpPr>
        <p:spPr>
          <a:xfrm>
            <a:off x="543580" y="2591468"/>
            <a:ext cx="723543" cy="771526"/>
          </a:xfrm>
          <a:prstGeom prst="rect">
            <a:avLst/>
          </a:prstGeom>
        </p:spPr>
        <p:txBody>
          <a:bodyPr lIns="0" tIns="0" rIns="0" bIns="0" rtlCol="0" anchor="t">
            <a:spAutoFit/>
          </a:bodyPr>
          <a:lstStyle/>
          <a:p>
            <a:pPr algn="ctr">
              <a:lnSpc>
                <a:spcPts val="6299"/>
              </a:lnSpc>
              <a:spcBef>
                <a:spcPct val="0"/>
              </a:spcBef>
            </a:pPr>
            <a:r>
              <a:rPr lang="en-US" sz="4499" spc="134">
                <a:solidFill>
                  <a:srgbClr val="F7F7F7"/>
                </a:solidFill>
                <a:latin typeface="Barlow Bold"/>
              </a:rPr>
              <a:t>01.</a:t>
            </a:r>
          </a:p>
        </p:txBody>
      </p:sp>
      <p:grpSp>
        <p:nvGrpSpPr>
          <p:cNvPr id="18" name="Group 18"/>
          <p:cNvGrpSpPr/>
          <p:nvPr/>
        </p:nvGrpSpPr>
        <p:grpSpPr>
          <a:xfrm>
            <a:off x="0" y="4909072"/>
            <a:ext cx="7202115" cy="2341434"/>
            <a:chOff x="0" y="0"/>
            <a:chExt cx="9602820" cy="3121913"/>
          </a:xfrm>
        </p:grpSpPr>
        <p:grpSp>
          <p:nvGrpSpPr>
            <p:cNvPr id="19" name="Group 19"/>
            <p:cNvGrpSpPr/>
            <p:nvPr/>
          </p:nvGrpSpPr>
          <p:grpSpPr>
            <a:xfrm>
              <a:off x="1190991" y="0"/>
              <a:ext cx="8411829" cy="3121913"/>
              <a:chOff x="0" y="0"/>
              <a:chExt cx="2683675" cy="996002"/>
            </a:xfrm>
          </p:grpSpPr>
          <p:sp>
            <p:nvSpPr>
              <p:cNvPr id="20" name="Freeform 20"/>
              <p:cNvSpPr/>
              <p:nvPr/>
            </p:nvSpPr>
            <p:spPr>
              <a:xfrm>
                <a:off x="0" y="0"/>
                <a:ext cx="2683675" cy="996002"/>
              </a:xfrm>
              <a:custGeom>
                <a:avLst/>
                <a:gdLst/>
                <a:ahLst/>
                <a:cxnLst/>
                <a:rect l="l" t="t" r="r" b="b"/>
                <a:pathLst>
                  <a:path w="2683675" h="996002">
                    <a:moveTo>
                      <a:pt x="0" y="0"/>
                    </a:moveTo>
                    <a:lnTo>
                      <a:pt x="2683675" y="0"/>
                    </a:lnTo>
                    <a:lnTo>
                      <a:pt x="2683675" y="996002"/>
                    </a:lnTo>
                    <a:lnTo>
                      <a:pt x="0" y="996002"/>
                    </a:lnTo>
                    <a:close/>
                  </a:path>
                </a:pathLst>
              </a:custGeom>
              <a:solidFill>
                <a:srgbClr val="F1F1F1"/>
              </a:solidFill>
            </p:spPr>
          </p:sp>
          <p:sp>
            <p:nvSpPr>
              <p:cNvPr id="21" name="TextBox 21"/>
              <p:cNvSpPr txBox="1"/>
              <p:nvPr/>
            </p:nvSpPr>
            <p:spPr>
              <a:xfrm>
                <a:off x="0" y="-57150"/>
                <a:ext cx="2683675" cy="1053152"/>
              </a:xfrm>
              <a:prstGeom prst="rect">
                <a:avLst/>
              </a:prstGeom>
            </p:spPr>
            <p:txBody>
              <a:bodyPr lIns="50800" tIns="50800" rIns="50800" bIns="50800" rtlCol="0" anchor="ctr"/>
              <a:lstStyle/>
              <a:p>
                <a:pPr algn="ctr">
                  <a:lnSpc>
                    <a:spcPts val="3359"/>
                  </a:lnSpc>
                </a:pPr>
                <a:endParaRPr/>
              </a:p>
            </p:txBody>
          </p:sp>
        </p:grpSp>
        <p:sp>
          <p:nvSpPr>
            <p:cNvPr id="22" name="TextBox 22"/>
            <p:cNvSpPr txBox="1"/>
            <p:nvPr/>
          </p:nvSpPr>
          <p:spPr>
            <a:xfrm>
              <a:off x="2339836" y="175936"/>
              <a:ext cx="7070147" cy="2945977"/>
            </a:xfrm>
            <a:prstGeom prst="rect">
              <a:avLst/>
            </a:prstGeom>
          </p:spPr>
          <p:txBody>
            <a:bodyPr lIns="0" tIns="0" rIns="0" bIns="0" rtlCol="0" anchor="t">
              <a:spAutoFit/>
            </a:bodyPr>
            <a:lstStyle/>
            <a:p>
              <a:pPr algn="ctr">
                <a:lnSpc>
                  <a:spcPts val="4480"/>
                </a:lnSpc>
              </a:pPr>
              <a:r>
                <a:rPr lang="en-US" sz="3200" spc="96">
                  <a:solidFill>
                    <a:srgbClr val="142740"/>
                  </a:solidFill>
                  <a:latin typeface="Barlow Bold"/>
                </a:rPr>
                <a:t>select the most efficient and cost-effective method for Jawwal Company</a:t>
              </a:r>
            </a:p>
            <a:p>
              <a:pPr algn="ctr">
                <a:lnSpc>
                  <a:spcPts val="4480"/>
                </a:lnSpc>
              </a:pPr>
              <a:endParaRPr lang="en-US" sz="3200" spc="96">
                <a:solidFill>
                  <a:srgbClr val="142740"/>
                </a:solidFill>
                <a:latin typeface="Barlow Bold"/>
              </a:endParaRPr>
            </a:p>
          </p:txBody>
        </p:sp>
        <p:grpSp>
          <p:nvGrpSpPr>
            <p:cNvPr id="23" name="Group 23"/>
            <p:cNvGrpSpPr/>
            <p:nvPr/>
          </p:nvGrpSpPr>
          <p:grpSpPr>
            <a:xfrm>
              <a:off x="0" y="377918"/>
              <a:ext cx="2414270" cy="2414270"/>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538A"/>
              </a:solidFill>
              <a:ln w="57150" cap="sq">
                <a:solidFill>
                  <a:srgbClr val="F1F1F1"/>
                </a:solidFill>
                <a:prstDash val="solid"/>
                <a:miter/>
              </a:ln>
            </p:spPr>
          </p:sp>
          <p:sp>
            <p:nvSpPr>
              <p:cNvPr id="25" name="TextBox 25"/>
              <p:cNvSpPr txBox="1"/>
              <p:nvPr/>
            </p:nvSpPr>
            <p:spPr>
              <a:xfrm>
                <a:off x="76200" y="19050"/>
                <a:ext cx="660400" cy="717550"/>
              </a:xfrm>
              <a:prstGeom prst="rect">
                <a:avLst/>
              </a:prstGeom>
            </p:spPr>
            <p:txBody>
              <a:bodyPr lIns="50800" tIns="50800" rIns="50800" bIns="50800" rtlCol="0" anchor="ctr"/>
              <a:lstStyle/>
              <a:p>
                <a:pPr algn="ctr">
                  <a:lnSpc>
                    <a:spcPts val="3359"/>
                  </a:lnSpc>
                </a:pPr>
                <a:endParaRPr/>
              </a:p>
            </p:txBody>
          </p:sp>
        </p:grpSp>
        <p:sp>
          <p:nvSpPr>
            <p:cNvPr id="26" name="TextBox 26"/>
            <p:cNvSpPr txBox="1"/>
            <p:nvPr/>
          </p:nvSpPr>
          <p:spPr>
            <a:xfrm>
              <a:off x="1062534" y="924604"/>
              <a:ext cx="449659" cy="996952"/>
            </a:xfrm>
            <a:prstGeom prst="rect">
              <a:avLst/>
            </a:prstGeom>
          </p:spPr>
          <p:txBody>
            <a:bodyPr lIns="0" tIns="0" rIns="0" bIns="0" rtlCol="0" anchor="t">
              <a:spAutoFit/>
            </a:bodyPr>
            <a:lstStyle/>
            <a:p>
              <a:pPr algn="ctr">
                <a:lnSpc>
                  <a:spcPts val="6299"/>
                </a:lnSpc>
                <a:spcBef>
                  <a:spcPct val="0"/>
                </a:spcBef>
              </a:pPr>
              <a:endParaRPr/>
            </a:p>
          </p:txBody>
        </p:sp>
      </p:grpSp>
      <p:sp>
        <p:nvSpPr>
          <p:cNvPr id="27" name="TextBox 27"/>
          <p:cNvSpPr txBox="1"/>
          <p:nvPr/>
        </p:nvSpPr>
        <p:spPr>
          <a:xfrm>
            <a:off x="10967521" y="2052808"/>
            <a:ext cx="362992" cy="771526"/>
          </a:xfrm>
          <a:prstGeom prst="rect">
            <a:avLst/>
          </a:prstGeom>
        </p:spPr>
        <p:txBody>
          <a:bodyPr lIns="0" tIns="0" rIns="0" bIns="0" rtlCol="0" anchor="t">
            <a:spAutoFit/>
          </a:bodyPr>
          <a:lstStyle/>
          <a:p>
            <a:pPr algn="ctr">
              <a:lnSpc>
                <a:spcPts val="6299"/>
              </a:lnSpc>
              <a:spcBef>
                <a:spcPct val="0"/>
              </a:spcBef>
            </a:pPr>
            <a:r>
              <a:rPr lang="en-US" sz="4499" spc="134">
                <a:solidFill>
                  <a:srgbClr val="142740"/>
                </a:solidFill>
                <a:latin typeface="Barlow Bold"/>
              </a:rPr>
              <a:t>4</a:t>
            </a:r>
          </a:p>
        </p:txBody>
      </p:sp>
      <p:grpSp>
        <p:nvGrpSpPr>
          <p:cNvPr id="28" name="Group 28"/>
          <p:cNvGrpSpPr/>
          <p:nvPr/>
        </p:nvGrpSpPr>
        <p:grpSpPr>
          <a:xfrm>
            <a:off x="10932112" y="2148058"/>
            <a:ext cx="6592888" cy="2305290"/>
            <a:chOff x="0" y="0"/>
            <a:chExt cx="2804490" cy="980627"/>
          </a:xfrm>
        </p:grpSpPr>
        <p:sp>
          <p:nvSpPr>
            <p:cNvPr id="29" name="Freeform 29"/>
            <p:cNvSpPr/>
            <p:nvPr/>
          </p:nvSpPr>
          <p:spPr>
            <a:xfrm>
              <a:off x="0" y="0"/>
              <a:ext cx="2804490" cy="980627"/>
            </a:xfrm>
            <a:custGeom>
              <a:avLst/>
              <a:gdLst/>
              <a:ahLst/>
              <a:cxnLst/>
              <a:rect l="l" t="t" r="r" b="b"/>
              <a:pathLst>
                <a:path w="2804490" h="980627">
                  <a:moveTo>
                    <a:pt x="0" y="0"/>
                  </a:moveTo>
                  <a:lnTo>
                    <a:pt x="2804490" y="0"/>
                  </a:lnTo>
                  <a:lnTo>
                    <a:pt x="2804490" y="980627"/>
                  </a:lnTo>
                  <a:lnTo>
                    <a:pt x="0" y="980627"/>
                  </a:lnTo>
                  <a:close/>
                </a:path>
              </a:pathLst>
            </a:custGeom>
            <a:solidFill>
              <a:srgbClr val="F1F1F1"/>
            </a:solidFill>
          </p:spPr>
        </p:sp>
        <p:sp>
          <p:nvSpPr>
            <p:cNvPr id="30" name="TextBox 30"/>
            <p:cNvSpPr txBox="1"/>
            <p:nvPr/>
          </p:nvSpPr>
          <p:spPr>
            <a:xfrm>
              <a:off x="0" y="-57150"/>
              <a:ext cx="2804490" cy="1037777"/>
            </a:xfrm>
            <a:prstGeom prst="rect">
              <a:avLst/>
            </a:prstGeom>
          </p:spPr>
          <p:txBody>
            <a:bodyPr lIns="50800" tIns="50800" rIns="50800" bIns="50800" rtlCol="0" anchor="ctr"/>
            <a:lstStyle/>
            <a:p>
              <a:pPr algn="ctr">
                <a:lnSpc>
                  <a:spcPts val="3359"/>
                </a:lnSpc>
              </a:pPr>
              <a:endParaRPr/>
            </a:p>
          </p:txBody>
        </p:sp>
      </p:grpSp>
      <p:grpSp>
        <p:nvGrpSpPr>
          <p:cNvPr id="31" name="Group 31"/>
          <p:cNvGrpSpPr/>
          <p:nvPr/>
        </p:nvGrpSpPr>
        <p:grpSpPr>
          <a:xfrm>
            <a:off x="10193100" y="2360692"/>
            <a:ext cx="1849206" cy="1810702"/>
            <a:chOff x="0" y="0"/>
            <a:chExt cx="830084" cy="812800"/>
          </a:xfrm>
        </p:grpSpPr>
        <p:sp>
          <p:nvSpPr>
            <p:cNvPr id="32" name="Freeform 32"/>
            <p:cNvSpPr/>
            <p:nvPr/>
          </p:nvSpPr>
          <p:spPr>
            <a:xfrm>
              <a:off x="0" y="0"/>
              <a:ext cx="830084" cy="812800"/>
            </a:xfrm>
            <a:custGeom>
              <a:avLst/>
              <a:gdLst/>
              <a:ahLst/>
              <a:cxnLst/>
              <a:rect l="l" t="t" r="r" b="b"/>
              <a:pathLst>
                <a:path w="830084" h="812800">
                  <a:moveTo>
                    <a:pt x="415042" y="0"/>
                  </a:moveTo>
                  <a:cubicBezTo>
                    <a:pt x="185821" y="0"/>
                    <a:pt x="0" y="181951"/>
                    <a:pt x="0" y="406400"/>
                  </a:cubicBezTo>
                  <a:cubicBezTo>
                    <a:pt x="0" y="630849"/>
                    <a:pt x="185821" y="812800"/>
                    <a:pt x="415042" y="812800"/>
                  </a:cubicBezTo>
                  <a:cubicBezTo>
                    <a:pt x="644263" y="812800"/>
                    <a:pt x="830084" y="630849"/>
                    <a:pt x="830084" y="406400"/>
                  </a:cubicBezTo>
                  <a:cubicBezTo>
                    <a:pt x="830084" y="181951"/>
                    <a:pt x="644263" y="0"/>
                    <a:pt x="415042" y="0"/>
                  </a:cubicBezTo>
                  <a:close/>
                </a:path>
              </a:pathLst>
            </a:custGeom>
            <a:solidFill>
              <a:srgbClr val="13538A"/>
            </a:solidFill>
            <a:ln w="57150" cap="sq">
              <a:solidFill>
                <a:srgbClr val="F1F1F1"/>
              </a:solidFill>
              <a:prstDash val="solid"/>
              <a:miter/>
            </a:ln>
          </p:spPr>
        </p:sp>
        <p:sp>
          <p:nvSpPr>
            <p:cNvPr id="33" name="TextBox 33"/>
            <p:cNvSpPr txBox="1"/>
            <p:nvPr/>
          </p:nvSpPr>
          <p:spPr>
            <a:xfrm>
              <a:off x="77820" y="19050"/>
              <a:ext cx="674443" cy="717550"/>
            </a:xfrm>
            <a:prstGeom prst="rect">
              <a:avLst/>
            </a:prstGeom>
          </p:spPr>
          <p:txBody>
            <a:bodyPr lIns="50800" tIns="50800" rIns="50800" bIns="50800" rtlCol="0" anchor="ctr"/>
            <a:lstStyle/>
            <a:p>
              <a:pPr algn="ctr">
                <a:lnSpc>
                  <a:spcPts val="3359"/>
                </a:lnSpc>
              </a:pPr>
              <a:endParaRPr/>
            </a:p>
          </p:txBody>
        </p:sp>
      </p:grpSp>
      <p:sp>
        <p:nvSpPr>
          <p:cNvPr id="34" name="TextBox 34"/>
          <p:cNvSpPr txBox="1"/>
          <p:nvPr/>
        </p:nvSpPr>
        <p:spPr>
          <a:xfrm>
            <a:off x="10569343" y="2422615"/>
            <a:ext cx="8351463" cy="1572600"/>
          </a:xfrm>
          <a:prstGeom prst="rect">
            <a:avLst/>
          </a:prstGeom>
        </p:spPr>
        <p:txBody>
          <a:bodyPr lIns="0" tIns="0" rIns="0" bIns="0" rtlCol="0" anchor="t">
            <a:spAutoFit/>
          </a:bodyPr>
          <a:lstStyle/>
          <a:p>
            <a:pPr algn="ctr">
              <a:lnSpc>
                <a:spcPts val="4256"/>
              </a:lnSpc>
              <a:spcBef>
                <a:spcPct val="0"/>
              </a:spcBef>
            </a:pPr>
            <a:r>
              <a:rPr lang="en-US" sz="3040" spc="91">
                <a:solidFill>
                  <a:srgbClr val="000000"/>
                </a:solidFill>
                <a:latin typeface="Barlow Bold"/>
              </a:rPr>
              <a:t> Evaluate the cooling loads </a:t>
            </a:r>
          </a:p>
          <a:p>
            <a:pPr algn="ctr">
              <a:lnSpc>
                <a:spcPts val="4256"/>
              </a:lnSpc>
              <a:spcBef>
                <a:spcPct val="0"/>
              </a:spcBef>
            </a:pPr>
            <a:r>
              <a:rPr lang="en-US" sz="3040" spc="91">
                <a:solidFill>
                  <a:srgbClr val="000000"/>
                </a:solidFill>
                <a:latin typeface="Barlow Bold"/>
              </a:rPr>
              <a:t>of Jawwal Company's </a:t>
            </a:r>
          </a:p>
          <a:p>
            <a:pPr algn="ctr">
              <a:lnSpc>
                <a:spcPts val="4256"/>
              </a:lnSpc>
              <a:spcBef>
                <a:spcPct val="0"/>
              </a:spcBef>
            </a:pPr>
            <a:r>
              <a:rPr lang="en-US" sz="3040" spc="91">
                <a:solidFill>
                  <a:srgbClr val="000000"/>
                </a:solidFill>
                <a:latin typeface="Barlow Bold"/>
              </a:rPr>
              <a:t>data center </a:t>
            </a:r>
          </a:p>
        </p:txBody>
      </p:sp>
      <p:grpSp>
        <p:nvGrpSpPr>
          <p:cNvPr id="35" name="Group 35"/>
          <p:cNvGrpSpPr/>
          <p:nvPr/>
        </p:nvGrpSpPr>
        <p:grpSpPr>
          <a:xfrm>
            <a:off x="10193100" y="4909072"/>
            <a:ext cx="8778271" cy="2318646"/>
            <a:chOff x="0" y="0"/>
            <a:chExt cx="11704362" cy="3091528"/>
          </a:xfrm>
        </p:grpSpPr>
        <p:grpSp>
          <p:nvGrpSpPr>
            <p:cNvPr id="36" name="Group 36"/>
            <p:cNvGrpSpPr/>
            <p:nvPr/>
          </p:nvGrpSpPr>
          <p:grpSpPr>
            <a:xfrm>
              <a:off x="991058" y="0"/>
              <a:ext cx="8841447" cy="3091528"/>
              <a:chOff x="0" y="0"/>
              <a:chExt cx="2804490" cy="980627"/>
            </a:xfrm>
          </p:grpSpPr>
          <p:sp>
            <p:nvSpPr>
              <p:cNvPr id="37" name="Freeform 37"/>
              <p:cNvSpPr/>
              <p:nvPr/>
            </p:nvSpPr>
            <p:spPr>
              <a:xfrm>
                <a:off x="0" y="0"/>
                <a:ext cx="2804490" cy="980627"/>
              </a:xfrm>
              <a:custGeom>
                <a:avLst/>
                <a:gdLst/>
                <a:ahLst/>
                <a:cxnLst/>
                <a:rect l="l" t="t" r="r" b="b"/>
                <a:pathLst>
                  <a:path w="2804490" h="980627">
                    <a:moveTo>
                      <a:pt x="0" y="0"/>
                    </a:moveTo>
                    <a:lnTo>
                      <a:pt x="2804490" y="0"/>
                    </a:lnTo>
                    <a:lnTo>
                      <a:pt x="2804490" y="980627"/>
                    </a:lnTo>
                    <a:lnTo>
                      <a:pt x="0" y="980627"/>
                    </a:lnTo>
                    <a:close/>
                  </a:path>
                </a:pathLst>
              </a:custGeom>
              <a:solidFill>
                <a:srgbClr val="F1F1F1"/>
              </a:solidFill>
            </p:spPr>
          </p:sp>
          <p:sp>
            <p:nvSpPr>
              <p:cNvPr id="38" name="TextBox 38"/>
              <p:cNvSpPr txBox="1"/>
              <p:nvPr/>
            </p:nvSpPr>
            <p:spPr>
              <a:xfrm>
                <a:off x="0" y="-57150"/>
                <a:ext cx="2804490" cy="1037777"/>
              </a:xfrm>
              <a:prstGeom prst="rect">
                <a:avLst/>
              </a:prstGeom>
            </p:spPr>
            <p:txBody>
              <a:bodyPr lIns="50800" tIns="50800" rIns="50800" bIns="50800" rtlCol="0" anchor="ctr"/>
              <a:lstStyle/>
              <a:p>
                <a:pPr algn="ctr">
                  <a:lnSpc>
                    <a:spcPts val="3360"/>
                  </a:lnSpc>
                </a:pPr>
                <a:endParaRPr/>
              </a:p>
            </p:txBody>
          </p:sp>
        </p:grpSp>
        <p:grpSp>
          <p:nvGrpSpPr>
            <p:cNvPr id="39" name="Group 39"/>
            <p:cNvGrpSpPr/>
            <p:nvPr/>
          </p:nvGrpSpPr>
          <p:grpSpPr>
            <a:xfrm>
              <a:off x="0" y="285154"/>
              <a:ext cx="2479893" cy="2428257"/>
              <a:chOff x="0" y="0"/>
              <a:chExt cx="830084" cy="812800"/>
            </a:xfrm>
          </p:grpSpPr>
          <p:sp>
            <p:nvSpPr>
              <p:cNvPr id="40" name="Freeform 40"/>
              <p:cNvSpPr/>
              <p:nvPr/>
            </p:nvSpPr>
            <p:spPr>
              <a:xfrm>
                <a:off x="0" y="0"/>
                <a:ext cx="830084" cy="812800"/>
              </a:xfrm>
              <a:custGeom>
                <a:avLst/>
                <a:gdLst/>
                <a:ahLst/>
                <a:cxnLst/>
                <a:rect l="l" t="t" r="r" b="b"/>
                <a:pathLst>
                  <a:path w="830084" h="812800">
                    <a:moveTo>
                      <a:pt x="415042" y="0"/>
                    </a:moveTo>
                    <a:cubicBezTo>
                      <a:pt x="185821" y="0"/>
                      <a:pt x="0" y="181951"/>
                      <a:pt x="0" y="406400"/>
                    </a:cubicBezTo>
                    <a:cubicBezTo>
                      <a:pt x="0" y="630849"/>
                      <a:pt x="185821" y="812800"/>
                      <a:pt x="415042" y="812800"/>
                    </a:cubicBezTo>
                    <a:cubicBezTo>
                      <a:pt x="644263" y="812800"/>
                      <a:pt x="830084" y="630849"/>
                      <a:pt x="830084" y="406400"/>
                    </a:cubicBezTo>
                    <a:cubicBezTo>
                      <a:pt x="830084" y="181951"/>
                      <a:pt x="644263" y="0"/>
                      <a:pt x="415042" y="0"/>
                    </a:cubicBezTo>
                    <a:close/>
                  </a:path>
                </a:pathLst>
              </a:custGeom>
              <a:solidFill>
                <a:srgbClr val="13538A"/>
              </a:solidFill>
              <a:ln w="57150" cap="sq">
                <a:solidFill>
                  <a:srgbClr val="F1F1F1"/>
                </a:solidFill>
                <a:prstDash val="solid"/>
                <a:miter/>
              </a:ln>
            </p:spPr>
          </p:sp>
          <p:sp>
            <p:nvSpPr>
              <p:cNvPr id="41" name="TextBox 41"/>
              <p:cNvSpPr txBox="1"/>
              <p:nvPr/>
            </p:nvSpPr>
            <p:spPr>
              <a:xfrm>
                <a:off x="77820" y="19050"/>
                <a:ext cx="674443" cy="717550"/>
              </a:xfrm>
              <a:prstGeom prst="rect">
                <a:avLst/>
              </a:prstGeom>
            </p:spPr>
            <p:txBody>
              <a:bodyPr lIns="50800" tIns="50800" rIns="50800" bIns="50800" rtlCol="0" anchor="ctr"/>
              <a:lstStyle/>
              <a:p>
                <a:pPr algn="ctr">
                  <a:lnSpc>
                    <a:spcPts val="3360"/>
                  </a:lnSpc>
                </a:pPr>
                <a:endParaRPr/>
              </a:p>
            </p:txBody>
          </p:sp>
        </p:grpSp>
        <p:sp>
          <p:nvSpPr>
            <p:cNvPr id="42" name="TextBox 42"/>
            <p:cNvSpPr txBox="1"/>
            <p:nvPr/>
          </p:nvSpPr>
          <p:spPr>
            <a:xfrm>
              <a:off x="504563" y="387689"/>
              <a:ext cx="11199799" cy="665547"/>
            </a:xfrm>
            <a:prstGeom prst="rect">
              <a:avLst/>
            </a:prstGeom>
          </p:spPr>
          <p:txBody>
            <a:bodyPr lIns="0" tIns="0" rIns="0" bIns="0" rtlCol="0" anchor="t">
              <a:spAutoFit/>
            </a:bodyPr>
            <a:lstStyle/>
            <a:p>
              <a:pPr algn="ctr">
                <a:lnSpc>
                  <a:spcPts val="4280"/>
                </a:lnSpc>
                <a:spcBef>
                  <a:spcPct val="0"/>
                </a:spcBef>
              </a:pPr>
              <a:endParaRPr/>
            </a:p>
          </p:txBody>
        </p:sp>
        <p:sp>
          <p:nvSpPr>
            <p:cNvPr id="43" name="TextBox 43"/>
            <p:cNvSpPr txBox="1"/>
            <p:nvPr/>
          </p:nvSpPr>
          <p:spPr>
            <a:xfrm>
              <a:off x="2373339" y="460449"/>
              <a:ext cx="7271025" cy="1888990"/>
            </a:xfrm>
            <a:prstGeom prst="rect">
              <a:avLst/>
            </a:prstGeom>
          </p:spPr>
          <p:txBody>
            <a:bodyPr lIns="0" tIns="0" rIns="0" bIns="0" rtlCol="0" anchor="t">
              <a:spAutoFit/>
            </a:bodyPr>
            <a:lstStyle/>
            <a:p>
              <a:pPr algn="ctr">
                <a:lnSpc>
                  <a:spcPts val="3858"/>
                </a:lnSpc>
                <a:spcBef>
                  <a:spcPct val="0"/>
                </a:spcBef>
              </a:pPr>
              <a:r>
                <a:rPr lang="en-US" sz="2756" spc="82">
                  <a:solidFill>
                    <a:srgbClr val="000000"/>
                  </a:solidFill>
                  <a:latin typeface="Barlow Bold"/>
                </a:rPr>
                <a:t>Compare various cooling system </a:t>
              </a:r>
            </a:p>
            <a:p>
              <a:pPr algn="ctr">
                <a:lnSpc>
                  <a:spcPts val="3858"/>
                </a:lnSpc>
                <a:spcBef>
                  <a:spcPct val="0"/>
                </a:spcBef>
              </a:pPr>
              <a:r>
                <a:rPr lang="en-US" sz="2756" spc="82">
                  <a:solidFill>
                    <a:srgbClr val="000000"/>
                  </a:solidFill>
                  <a:latin typeface="Barlow Bold"/>
                </a:rPr>
                <a:t>used in CRAC, then select the </a:t>
              </a:r>
            </a:p>
            <a:p>
              <a:pPr algn="ctr">
                <a:lnSpc>
                  <a:spcPts val="3858"/>
                </a:lnSpc>
                <a:spcBef>
                  <a:spcPct val="0"/>
                </a:spcBef>
              </a:pPr>
              <a:r>
                <a:rPr lang="en-US" sz="2756" spc="82">
                  <a:solidFill>
                    <a:srgbClr val="000000"/>
                  </a:solidFill>
                  <a:latin typeface="Barlow Bold"/>
                </a:rPr>
                <a:t>most suitable type for Jawwal</a:t>
              </a:r>
            </a:p>
          </p:txBody>
        </p:sp>
      </p:grpSp>
      <p:grpSp>
        <p:nvGrpSpPr>
          <p:cNvPr id="44" name="Group 44"/>
          <p:cNvGrpSpPr/>
          <p:nvPr/>
        </p:nvGrpSpPr>
        <p:grpSpPr>
          <a:xfrm>
            <a:off x="6047688" y="7879156"/>
            <a:ext cx="6637339" cy="2305290"/>
            <a:chOff x="0" y="0"/>
            <a:chExt cx="2823399" cy="980627"/>
          </a:xfrm>
        </p:grpSpPr>
        <p:sp>
          <p:nvSpPr>
            <p:cNvPr id="45" name="Freeform 45"/>
            <p:cNvSpPr/>
            <p:nvPr/>
          </p:nvSpPr>
          <p:spPr>
            <a:xfrm>
              <a:off x="0" y="0"/>
              <a:ext cx="2823399" cy="980627"/>
            </a:xfrm>
            <a:custGeom>
              <a:avLst/>
              <a:gdLst/>
              <a:ahLst/>
              <a:cxnLst/>
              <a:rect l="l" t="t" r="r" b="b"/>
              <a:pathLst>
                <a:path w="2823399" h="980627">
                  <a:moveTo>
                    <a:pt x="0" y="0"/>
                  </a:moveTo>
                  <a:lnTo>
                    <a:pt x="2823399" y="0"/>
                  </a:lnTo>
                  <a:lnTo>
                    <a:pt x="2823399" y="980627"/>
                  </a:lnTo>
                  <a:lnTo>
                    <a:pt x="0" y="980627"/>
                  </a:lnTo>
                  <a:close/>
                </a:path>
              </a:pathLst>
            </a:custGeom>
            <a:solidFill>
              <a:srgbClr val="F1F1F1"/>
            </a:solidFill>
          </p:spPr>
        </p:sp>
        <p:sp>
          <p:nvSpPr>
            <p:cNvPr id="46" name="TextBox 46"/>
            <p:cNvSpPr txBox="1"/>
            <p:nvPr/>
          </p:nvSpPr>
          <p:spPr>
            <a:xfrm>
              <a:off x="0" y="-57150"/>
              <a:ext cx="2823399" cy="1037777"/>
            </a:xfrm>
            <a:prstGeom prst="rect">
              <a:avLst/>
            </a:prstGeom>
          </p:spPr>
          <p:txBody>
            <a:bodyPr lIns="50800" tIns="50800" rIns="50800" bIns="50800" rtlCol="0" anchor="ctr"/>
            <a:lstStyle/>
            <a:p>
              <a:pPr algn="ctr">
                <a:lnSpc>
                  <a:spcPts val="3359"/>
                </a:lnSpc>
              </a:pPr>
              <a:endParaRPr/>
            </a:p>
          </p:txBody>
        </p:sp>
      </p:grpSp>
      <p:grpSp>
        <p:nvGrpSpPr>
          <p:cNvPr id="47" name="Group 47"/>
          <p:cNvGrpSpPr/>
          <p:nvPr/>
        </p:nvGrpSpPr>
        <p:grpSpPr>
          <a:xfrm>
            <a:off x="5324063" y="8091790"/>
            <a:ext cx="1810702" cy="1810702"/>
            <a:chOff x="0" y="0"/>
            <a:chExt cx="812800" cy="812800"/>
          </a:xfrm>
        </p:grpSpPr>
        <p:sp>
          <p:nvSpPr>
            <p:cNvPr id="48" name="Freeform 4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538A"/>
            </a:solidFill>
            <a:ln w="57150" cap="sq">
              <a:solidFill>
                <a:srgbClr val="F1F1F1"/>
              </a:solidFill>
              <a:prstDash val="solid"/>
              <a:miter/>
            </a:ln>
          </p:spPr>
        </p:sp>
        <p:sp>
          <p:nvSpPr>
            <p:cNvPr id="49" name="TextBox 49"/>
            <p:cNvSpPr txBox="1"/>
            <p:nvPr/>
          </p:nvSpPr>
          <p:spPr>
            <a:xfrm>
              <a:off x="76200" y="19050"/>
              <a:ext cx="660400" cy="717550"/>
            </a:xfrm>
            <a:prstGeom prst="rect">
              <a:avLst/>
            </a:prstGeom>
          </p:spPr>
          <p:txBody>
            <a:bodyPr lIns="50800" tIns="50800" rIns="50800" bIns="50800" rtlCol="0" anchor="ctr"/>
            <a:lstStyle/>
            <a:p>
              <a:pPr algn="ctr">
                <a:lnSpc>
                  <a:spcPts val="3359"/>
                </a:lnSpc>
              </a:pPr>
              <a:endParaRPr/>
            </a:p>
          </p:txBody>
        </p:sp>
      </p:grpSp>
      <p:sp>
        <p:nvSpPr>
          <p:cNvPr id="50" name="TextBox 50"/>
          <p:cNvSpPr txBox="1"/>
          <p:nvPr/>
        </p:nvSpPr>
        <p:spPr>
          <a:xfrm>
            <a:off x="5878682" y="8536381"/>
            <a:ext cx="7675926" cy="981313"/>
          </a:xfrm>
          <a:prstGeom prst="rect">
            <a:avLst/>
          </a:prstGeom>
        </p:spPr>
        <p:txBody>
          <a:bodyPr lIns="0" tIns="0" rIns="0" bIns="0" rtlCol="0" anchor="t">
            <a:spAutoFit/>
          </a:bodyPr>
          <a:lstStyle/>
          <a:p>
            <a:pPr algn="ctr">
              <a:lnSpc>
                <a:spcPts val="3995"/>
              </a:lnSpc>
            </a:pPr>
            <a:r>
              <a:rPr lang="en-US" sz="2853" spc="85">
                <a:solidFill>
                  <a:srgbClr val="000000"/>
                </a:solidFill>
                <a:latin typeface="Barlow Bold"/>
              </a:rPr>
              <a:t>Determine the Break-Even</a:t>
            </a:r>
          </a:p>
          <a:p>
            <a:pPr algn="ctr">
              <a:lnSpc>
                <a:spcPts val="3995"/>
              </a:lnSpc>
              <a:spcBef>
                <a:spcPct val="0"/>
              </a:spcBef>
            </a:pPr>
            <a:r>
              <a:rPr lang="en-US" sz="2853" spc="85">
                <a:solidFill>
                  <a:srgbClr val="000000"/>
                </a:solidFill>
                <a:latin typeface="Barlow Bold"/>
              </a:rPr>
              <a:t> Point (BEP)</a:t>
            </a:r>
          </a:p>
        </p:txBody>
      </p:sp>
      <p:sp>
        <p:nvSpPr>
          <p:cNvPr id="51" name="TextBox 51"/>
          <p:cNvSpPr txBox="1"/>
          <p:nvPr/>
        </p:nvSpPr>
        <p:spPr>
          <a:xfrm>
            <a:off x="411626" y="5635006"/>
            <a:ext cx="849749" cy="771526"/>
          </a:xfrm>
          <a:prstGeom prst="rect">
            <a:avLst/>
          </a:prstGeom>
        </p:spPr>
        <p:txBody>
          <a:bodyPr lIns="0" tIns="0" rIns="0" bIns="0" rtlCol="0" anchor="t">
            <a:spAutoFit/>
          </a:bodyPr>
          <a:lstStyle/>
          <a:p>
            <a:pPr algn="ctr">
              <a:lnSpc>
                <a:spcPts val="6299"/>
              </a:lnSpc>
              <a:spcBef>
                <a:spcPct val="0"/>
              </a:spcBef>
            </a:pPr>
            <a:r>
              <a:rPr lang="en-US" sz="4499" spc="134">
                <a:solidFill>
                  <a:srgbClr val="F7F7F7"/>
                </a:solidFill>
                <a:latin typeface="Barlow Bold"/>
              </a:rPr>
              <a:t>02.</a:t>
            </a:r>
          </a:p>
        </p:txBody>
      </p:sp>
      <p:sp>
        <p:nvSpPr>
          <p:cNvPr id="52" name="TextBox 52"/>
          <p:cNvSpPr txBox="1"/>
          <p:nvPr/>
        </p:nvSpPr>
        <p:spPr>
          <a:xfrm>
            <a:off x="10729857" y="2725661"/>
            <a:ext cx="838319" cy="771526"/>
          </a:xfrm>
          <a:prstGeom prst="rect">
            <a:avLst/>
          </a:prstGeom>
        </p:spPr>
        <p:txBody>
          <a:bodyPr lIns="0" tIns="0" rIns="0" bIns="0" rtlCol="0" anchor="t">
            <a:spAutoFit/>
          </a:bodyPr>
          <a:lstStyle/>
          <a:p>
            <a:pPr algn="ctr">
              <a:lnSpc>
                <a:spcPts val="6299"/>
              </a:lnSpc>
              <a:spcBef>
                <a:spcPct val="0"/>
              </a:spcBef>
            </a:pPr>
            <a:r>
              <a:rPr lang="en-US" sz="4499" spc="134">
                <a:solidFill>
                  <a:srgbClr val="F7F7F7"/>
                </a:solidFill>
                <a:latin typeface="Barlow Bold"/>
              </a:rPr>
              <a:t>03.</a:t>
            </a:r>
          </a:p>
        </p:txBody>
      </p:sp>
      <p:sp>
        <p:nvSpPr>
          <p:cNvPr id="53" name="TextBox 53"/>
          <p:cNvSpPr txBox="1"/>
          <p:nvPr/>
        </p:nvSpPr>
        <p:spPr>
          <a:xfrm>
            <a:off x="10711283" y="5508560"/>
            <a:ext cx="875467" cy="771526"/>
          </a:xfrm>
          <a:prstGeom prst="rect">
            <a:avLst/>
          </a:prstGeom>
        </p:spPr>
        <p:txBody>
          <a:bodyPr lIns="0" tIns="0" rIns="0" bIns="0" rtlCol="0" anchor="t">
            <a:spAutoFit/>
          </a:bodyPr>
          <a:lstStyle/>
          <a:p>
            <a:pPr algn="ctr">
              <a:lnSpc>
                <a:spcPts val="6299"/>
              </a:lnSpc>
              <a:spcBef>
                <a:spcPct val="0"/>
              </a:spcBef>
            </a:pPr>
            <a:r>
              <a:rPr lang="en-US" sz="4499" spc="134">
                <a:solidFill>
                  <a:srgbClr val="F7F7F7"/>
                </a:solidFill>
                <a:latin typeface="Barlow Bold"/>
              </a:rPr>
              <a:t>04.</a:t>
            </a:r>
          </a:p>
        </p:txBody>
      </p:sp>
      <p:sp>
        <p:nvSpPr>
          <p:cNvPr id="54" name="TextBox 54"/>
          <p:cNvSpPr txBox="1"/>
          <p:nvPr/>
        </p:nvSpPr>
        <p:spPr>
          <a:xfrm>
            <a:off x="5810553" y="8563753"/>
            <a:ext cx="837724" cy="771526"/>
          </a:xfrm>
          <a:prstGeom prst="rect">
            <a:avLst/>
          </a:prstGeom>
        </p:spPr>
        <p:txBody>
          <a:bodyPr lIns="0" tIns="0" rIns="0" bIns="0" rtlCol="0" anchor="t">
            <a:spAutoFit/>
          </a:bodyPr>
          <a:lstStyle/>
          <a:p>
            <a:pPr algn="ctr">
              <a:lnSpc>
                <a:spcPts val="6299"/>
              </a:lnSpc>
              <a:spcBef>
                <a:spcPct val="0"/>
              </a:spcBef>
            </a:pPr>
            <a:r>
              <a:rPr lang="en-US" sz="4499" spc="134">
                <a:solidFill>
                  <a:srgbClr val="F7F7F7"/>
                </a:solidFill>
                <a:latin typeface="Barlow Bold"/>
              </a:rPr>
              <a:t>05.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001644" y="294115"/>
            <a:ext cx="13598454" cy="1811020"/>
          </a:xfrm>
          <a:prstGeom prst="rect">
            <a:avLst/>
          </a:prstGeom>
        </p:spPr>
        <p:txBody>
          <a:bodyPr lIns="0" tIns="0" rIns="0" bIns="0" rtlCol="0" anchor="t">
            <a:spAutoFit/>
          </a:bodyPr>
          <a:lstStyle/>
          <a:p>
            <a:pPr algn="ctr">
              <a:lnSpc>
                <a:spcPts val="7279"/>
              </a:lnSpc>
            </a:pPr>
            <a:r>
              <a:rPr lang="en-US" sz="5199">
                <a:solidFill>
                  <a:srgbClr val="145DA0"/>
                </a:solidFill>
                <a:latin typeface="Canva Sans Bold"/>
              </a:rPr>
              <a:t>Disadvantages of Direct Expantion -Water Cooled</a:t>
            </a:r>
          </a:p>
        </p:txBody>
      </p:sp>
      <p:sp>
        <p:nvSpPr>
          <p:cNvPr id="3" name="Freeform 3"/>
          <p:cNvSpPr/>
          <p:nvPr/>
        </p:nvSpPr>
        <p:spPr>
          <a:xfrm rot="10722968">
            <a:off x="-514293" y="-610464"/>
            <a:ext cx="5273029" cy="13307328"/>
          </a:xfrm>
          <a:custGeom>
            <a:avLst/>
            <a:gdLst/>
            <a:ahLst/>
            <a:cxnLst/>
            <a:rect l="l" t="t" r="r" b="b"/>
            <a:pathLst>
              <a:path w="5273029" h="13307328">
                <a:moveTo>
                  <a:pt x="0" y="0"/>
                </a:moveTo>
                <a:lnTo>
                  <a:pt x="5273029" y="0"/>
                </a:lnTo>
                <a:lnTo>
                  <a:pt x="5273029" y="13307329"/>
                </a:lnTo>
                <a:lnTo>
                  <a:pt x="0" y="133073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3635120" y="3848118"/>
            <a:ext cx="7538597" cy="646429"/>
          </a:xfrm>
          <a:prstGeom prst="rect">
            <a:avLst/>
          </a:prstGeom>
        </p:spPr>
        <p:txBody>
          <a:bodyPr lIns="0" tIns="0" rIns="0" bIns="0" rtlCol="0" anchor="t">
            <a:spAutoFit/>
          </a:bodyPr>
          <a:lstStyle/>
          <a:p>
            <a:pPr marL="820427" lvl="1" indent="-410214" algn="ctr">
              <a:lnSpc>
                <a:spcPts val="5320"/>
              </a:lnSpc>
              <a:buFont typeface="Arial"/>
              <a:buChar char="•"/>
            </a:pPr>
            <a:r>
              <a:rPr lang="en-US" sz="3800">
                <a:solidFill>
                  <a:srgbClr val="000000"/>
                </a:solidFill>
                <a:latin typeface="Canva Sans"/>
              </a:rPr>
              <a:t>High Maintenance Costs</a:t>
            </a:r>
          </a:p>
        </p:txBody>
      </p:sp>
      <p:sp>
        <p:nvSpPr>
          <p:cNvPr id="5" name="TextBox 5"/>
          <p:cNvSpPr txBox="1"/>
          <p:nvPr/>
        </p:nvSpPr>
        <p:spPr>
          <a:xfrm>
            <a:off x="3635120" y="4782185"/>
            <a:ext cx="8564863" cy="646429"/>
          </a:xfrm>
          <a:prstGeom prst="rect">
            <a:avLst/>
          </a:prstGeom>
        </p:spPr>
        <p:txBody>
          <a:bodyPr lIns="0" tIns="0" rIns="0" bIns="0" rtlCol="0" anchor="t">
            <a:spAutoFit/>
          </a:bodyPr>
          <a:lstStyle/>
          <a:p>
            <a:pPr marL="820427" lvl="1" indent="-410214" algn="ctr">
              <a:lnSpc>
                <a:spcPts val="5320"/>
              </a:lnSpc>
              <a:buFont typeface="Arial"/>
              <a:buChar char="•"/>
            </a:pPr>
            <a:r>
              <a:rPr lang="en-US" sz="3800">
                <a:solidFill>
                  <a:srgbClr val="000000"/>
                </a:solidFill>
                <a:latin typeface="Canva Sans"/>
              </a:rPr>
              <a:t>Water Treatment Requirements</a:t>
            </a:r>
          </a:p>
        </p:txBody>
      </p:sp>
      <p:sp>
        <p:nvSpPr>
          <p:cNvPr id="6" name="TextBox 6"/>
          <p:cNvSpPr txBox="1"/>
          <p:nvPr/>
        </p:nvSpPr>
        <p:spPr>
          <a:xfrm>
            <a:off x="3635120" y="2920688"/>
            <a:ext cx="5705979" cy="646429"/>
          </a:xfrm>
          <a:prstGeom prst="rect">
            <a:avLst/>
          </a:prstGeom>
        </p:spPr>
        <p:txBody>
          <a:bodyPr lIns="0" tIns="0" rIns="0" bIns="0" rtlCol="0" anchor="t">
            <a:spAutoFit/>
          </a:bodyPr>
          <a:lstStyle/>
          <a:p>
            <a:pPr marL="820427" lvl="1" indent="-410214" algn="ctr">
              <a:lnSpc>
                <a:spcPts val="5320"/>
              </a:lnSpc>
              <a:buFont typeface="Arial"/>
              <a:buChar char="•"/>
            </a:pPr>
            <a:r>
              <a:rPr lang="en-US" sz="3800">
                <a:solidFill>
                  <a:srgbClr val="000000"/>
                </a:solidFill>
                <a:latin typeface="Canva Sans"/>
              </a:rPr>
              <a:t>High Initial Cost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68454" y="3195970"/>
            <a:ext cx="14407903" cy="6750427"/>
          </a:xfrm>
          <a:custGeom>
            <a:avLst/>
            <a:gdLst/>
            <a:ahLst/>
            <a:cxnLst/>
            <a:rect l="l" t="t" r="r" b="b"/>
            <a:pathLst>
              <a:path w="14407903" h="6750427">
                <a:moveTo>
                  <a:pt x="0" y="0"/>
                </a:moveTo>
                <a:lnTo>
                  <a:pt x="14407903" y="0"/>
                </a:lnTo>
                <a:lnTo>
                  <a:pt x="14407903" y="6750427"/>
                </a:lnTo>
                <a:lnTo>
                  <a:pt x="0" y="6750427"/>
                </a:lnTo>
                <a:lnTo>
                  <a:pt x="0" y="0"/>
                </a:lnTo>
                <a:close/>
              </a:path>
            </a:pathLst>
          </a:custGeom>
          <a:blipFill>
            <a:blip r:embed="rId2"/>
            <a:stretch>
              <a:fillRect l="-730" t="-2803" r="-730"/>
            </a:stretch>
          </a:blipFill>
        </p:spPr>
      </p:sp>
      <p:sp>
        <p:nvSpPr>
          <p:cNvPr id="3" name="TextBox 3"/>
          <p:cNvSpPr txBox="1"/>
          <p:nvPr/>
        </p:nvSpPr>
        <p:spPr>
          <a:xfrm>
            <a:off x="5512247" y="143997"/>
            <a:ext cx="7263506" cy="2150876"/>
          </a:xfrm>
          <a:prstGeom prst="rect">
            <a:avLst/>
          </a:prstGeom>
        </p:spPr>
        <p:txBody>
          <a:bodyPr lIns="0" tIns="0" rIns="0" bIns="0" rtlCol="0" anchor="t">
            <a:spAutoFit/>
          </a:bodyPr>
          <a:lstStyle/>
          <a:p>
            <a:pPr algn="ctr">
              <a:lnSpc>
                <a:spcPts val="5780"/>
              </a:lnSpc>
            </a:pPr>
            <a:r>
              <a:rPr lang="en-US" sz="4129">
                <a:solidFill>
                  <a:srgbClr val="004AAD"/>
                </a:solidFill>
                <a:latin typeface="Canva Sans Bold"/>
              </a:rPr>
              <a:t>Chillers</a:t>
            </a:r>
          </a:p>
          <a:p>
            <a:pPr algn="ctr">
              <a:lnSpc>
                <a:spcPts val="5780"/>
              </a:lnSpc>
            </a:pPr>
            <a:endParaRPr lang="en-US" sz="4129">
              <a:solidFill>
                <a:srgbClr val="004AAD"/>
              </a:solidFill>
              <a:latin typeface="Canva Sans Bold"/>
            </a:endParaRPr>
          </a:p>
          <a:p>
            <a:pPr algn="ctr">
              <a:lnSpc>
                <a:spcPts val="5780"/>
              </a:lnSpc>
            </a:pPr>
            <a:endParaRPr lang="en-US" sz="4129">
              <a:solidFill>
                <a:srgbClr val="004AAD"/>
              </a:solidFill>
              <a:latin typeface="Canva Sans Bold"/>
            </a:endParaRPr>
          </a:p>
        </p:txBody>
      </p:sp>
      <p:sp>
        <p:nvSpPr>
          <p:cNvPr id="4" name="TextBox 4"/>
          <p:cNvSpPr txBox="1"/>
          <p:nvPr/>
        </p:nvSpPr>
        <p:spPr>
          <a:xfrm>
            <a:off x="864365" y="1600008"/>
            <a:ext cx="16016079" cy="1313531"/>
          </a:xfrm>
          <a:prstGeom prst="rect">
            <a:avLst/>
          </a:prstGeom>
        </p:spPr>
        <p:txBody>
          <a:bodyPr lIns="0" tIns="0" rIns="0" bIns="0" rtlCol="0" anchor="t">
            <a:spAutoFit/>
          </a:bodyPr>
          <a:lstStyle/>
          <a:p>
            <a:pPr algn="ctr">
              <a:lnSpc>
                <a:spcPts val="5300"/>
              </a:lnSpc>
            </a:pPr>
            <a:r>
              <a:rPr lang="en-US" sz="3786">
                <a:solidFill>
                  <a:srgbClr val="004AAD"/>
                </a:solidFill>
                <a:latin typeface="Canva Sans Bold"/>
              </a:rPr>
              <a:t>. Both do the same job. This means, it lowers the temperature of the water coming from the AHU and then sends it back to the AHU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66764" y="2962190"/>
            <a:ext cx="17448943" cy="6691585"/>
          </a:xfrm>
          <a:custGeom>
            <a:avLst/>
            <a:gdLst/>
            <a:ahLst/>
            <a:cxnLst/>
            <a:rect l="l" t="t" r="r" b="b"/>
            <a:pathLst>
              <a:path w="17448943" h="6691585">
                <a:moveTo>
                  <a:pt x="0" y="0"/>
                </a:moveTo>
                <a:lnTo>
                  <a:pt x="17448942" y="0"/>
                </a:lnTo>
                <a:lnTo>
                  <a:pt x="17448942" y="6691585"/>
                </a:lnTo>
                <a:lnTo>
                  <a:pt x="0" y="6691585"/>
                </a:lnTo>
                <a:lnTo>
                  <a:pt x="0" y="0"/>
                </a:lnTo>
                <a:close/>
              </a:path>
            </a:pathLst>
          </a:custGeom>
          <a:blipFill>
            <a:blip r:embed="rId2"/>
            <a:stretch>
              <a:fillRect/>
            </a:stretch>
          </a:blipFill>
        </p:spPr>
      </p:sp>
      <p:sp>
        <p:nvSpPr>
          <p:cNvPr id="3" name="TextBox 3"/>
          <p:cNvSpPr txBox="1"/>
          <p:nvPr/>
        </p:nvSpPr>
        <p:spPr>
          <a:xfrm>
            <a:off x="4576270" y="449673"/>
            <a:ext cx="9733240" cy="1566544"/>
          </a:xfrm>
          <a:prstGeom prst="rect">
            <a:avLst/>
          </a:prstGeom>
        </p:spPr>
        <p:txBody>
          <a:bodyPr lIns="0" tIns="0" rIns="0" bIns="0" rtlCol="0" anchor="t">
            <a:spAutoFit/>
          </a:bodyPr>
          <a:lstStyle/>
          <a:p>
            <a:pPr algn="ctr">
              <a:lnSpc>
                <a:spcPts val="12880"/>
              </a:lnSpc>
            </a:pPr>
            <a:r>
              <a:rPr lang="en-US" sz="9200">
                <a:solidFill>
                  <a:srgbClr val="3C5679"/>
                </a:solidFill>
                <a:latin typeface="Canva Sans Bold"/>
              </a:rPr>
              <a:t>Air cooled chiller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rcRect l="61" r="61"/>
          <a:stretch>
            <a:fillRect/>
          </a:stretch>
        </p:blipFill>
        <p:spPr>
          <a:xfrm>
            <a:off x="1038225" y="1876481"/>
            <a:ext cx="15445582" cy="7877247"/>
          </a:xfrm>
          <a:prstGeom prst="rect">
            <a:avLst/>
          </a:prstGeom>
        </p:spPr>
      </p:pic>
      <p:sp>
        <p:nvSpPr>
          <p:cNvPr id="3" name="TextBox 3"/>
          <p:cNvSpPr txBox="1"/>
          <p:nvPr/>
        </p:nvSpPr>
        <p:spPr>
          <a:xfrm>
            <a:off x="3257202" y="508064"/>
            <a:ext cx="12113946" cy="1368417"/>
          </a:xfrm>
          <a:prstGeom prst="rect">
            <a:avLst/>
          </a:prstGeom>
        </p:spPr>
        <p:txBody>
          <a:bodyPr lIns="0" tIns="0" rIns="0" bIns="0" rtlCol="0" anchor="t">
            <a:spAutoFit/>
          </a:bodyPr>
          <a:lstStyle/>
          <a:p>
            <a:pPr algn="ctr">
              <a:lnSpc>
                <a:spcPts val="11200"/>
              </a:lnSpc>
            </a:pPr>
            <a:r>
              <a:rPr lang="en-US" sz="8000">
                <a:solidFill>
                  <a:srgbClr val="3C5679"/>
                </a:solidFill>
                <a:latin typeface="Canva Sans Bold"/>
              </a:rPr>
              <a:t>Air Cooled Chiller</a:t>
            </a:r>
          </a:p>
        </p:txBody>
      </p:sp>
    </p:spTree>
  </p:cSld>
  <p:clrMapOvr>
    <a:masterClrMapping/>
  </p:clrMapOvr>
  <p:timing>
    <p:tnLst>
      <p:par>
        <p:cTn id="1" dur="indefinite" restart="never" nodeType="tmRoot">
          <p:childTnLst>
            <p:video>
              <p:cMediaNode vol="100000">
                <p:cTn id="2" fill="hold" display="0">
                  <p:stCondLst>
                    <p:cond delay="indefinite"/>
                  </p:stCondLst>
                </p:cTn>
                <p:tgtEl>
                  <p:spTgt spid="2"/>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751828" y="268292"/>
            <a:ext cx="12113946" cy="1368417"/>
          </a:xfrm>
          <a:prstGeom prst="rect">
            <a:avLst/>
          </a:prstGeom>
        </p:spPr>
        <p:txBody>
          <a:bodyPr lIns="0" tIns="0" rIns="0" bIns="0" rtlCol="0" anchor="t">
            <a:spAutoFit/>
          </a:bodyPr>
          <a:lstStyle/>
          <a:p>
            <a:pPr algn="ctr">
              <a:lnSpc>
                <a:spcPts val="11200"/>
              </a:lnSpc>
            </a:pPr>
            <a:r>
              <a:rPr lang="en-US" sz="8000">
                <a:solidFill>
                  <a:srgbClr val="3C5679"/>
                </a:solidFill>
                <a:latin typeface="Canva Sans Bold"/>
              </a:rPr>
              <a:t>Air Cooled Chiller</a:t>
            </a:r>
          </a:p>
        </p:txBody>
      </p:sp>
      <p:pic>
        <p:nvPicPr>
          <p:cNvPr id="3" name="Picture 3">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rcRect t="1377" b="767"/>
          <a:stretch>
            <a:fillRect/>
          </a:stretch>
        </p:blipFill>
        <p:spPr>
          <a:xfrm>
            <a:off x="1028700" y="2093493"/>
            <a:ext cx="16119378" cy="7443223"/>
          </a:xfrm>
          <a:prstGeom prst="rect">
            <a:avLst/>
          </a:prstGeom>
        </p:spPr>
      </p:pic>
    </p:spTree>
  </p:cSld>
  <p:clrMapOvr>
    <a:masterClrMapping/>
  </p:clrMapOvr>
  <p:timing>
    <p:tnLst>
      <p:par>
        <p:cTn id="1" dur="indefinite" restart="never" nodeType="tmRoot">
          <p:childTnLst>
            <p:video>
              <p:cMediaNode vol="100000">
                <p:cTn id="2" fill="hold" display="0">
                  <p:stCondLst>
                    <p:cond delay="indefinite"/>
                  </p:stCondLst>
                </p:cTn>
                <p:tgtEl>
                  <p:spTgt spid="3"/>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087027" y="178753"/>
            <a:ext cx="12113946" cy="1368417"/>
          </a:xfrm>
          <a:prstGeom prst="rect">
            <a:avLst/>
          </a:prstGeom>
        </p:spPr>
        <p:txBody>
          <a:bodyPr lIns="0" tIns="0" rIns="0" bIns="0" rtlCol="0" anchor="t">
            <a:spAutoFit/>
          </a:bodyPr>
          <a:lstStyle/>
          <a:p>
            <a:pPr algn="ctr">
              <a:lnSpc>
                <a:spcPts val="11200"/>
              </a:lnSpc>
            </a:pPr>
            <a:r>
              <a:rPr lang="en-US" sz="8000">
                <a:solidFill>
                  <a:srgbClr val="3C5679"/>
                </a:solidFill>
                <a:latin typeface="Canva Sans Bold"/>
              </a:rPr>
              <a:t>Air Cooled Chiller</a:t>
            </a:r>
          </a:p>
        </p:txBody>
      </p:sp>
      <p:sp>
        <p:nvSpPr>
          <p:cNvPr id="3" name="Freeform 3"/>
          <p:cNvSpPr/>
          <p:nvPr/>
        </p:nvSpPr>
        <p:spPr>
          <a:xfrm>
            <a:off x="2289648" y="1876481"/>
            <a:ext cx="14151759" cy="6534038"/>
          </a:xfrm>
          <a:custGeom>
            <a:avLst/>
            <a:gdLst/>
            <a:ahLst/>
            <a:cxnLst/>
            <a:rect l="l" t="t" r="r" b="b"/>
            <a:pathLst>
              <a:path w="14151759" h="6534038">
                <a:moveTo>
                  <a:pt x="0" y="0"/>
                </a:moveTo>
                <a:lnTo>
                  <a:pt x="14151760" y="0"/>
                </a:lnTo>
                <a:lnTo>
                  <a:pt x="14151760" y="6534038"/>
                </a:lnTo>
                <a:lnTo>
                  <a:pt x="0" y="6534038"/>
                </a:lnTo>
                <a:lnTo>
                  <a:pt x="0" y="0"/>
                </a:lnTo>
                <a:close/>
              </a:path>
            </a:pathLst>
          </a:custGeom>
          <a:blipFill>
            <a:blip r:embed="rId2"/>
            <a:stretch>
              <a:fillRect t="-8717" r="-2178" b="-8717"/>
            </a:stretch>
          </a:blipFill>
        </p:spPr>
      </p:sp>
      <p:grpSp>
        <p:nvGrpSpPr>
          <p:cNvPr id="4" name="Group 4"/>
          <p:cNvGrpSpPr/>
          <p:nvPr/>
        </p:nvGrpSpPr>
        <p:grpSpPr>
          <a:xfrm>
            <a:off x="73305" y="0"/>
            <a:ext cx="18288000" cy="10287000"/>
            <a:chOff x="0" y="0"/>
            <a:chExt cx="5121047" cy="2880589"/>
          </a:xfrm>
        </p:grpSpPr>
        <p:sp>
          <p:nvSpPr>
            <p:cNvPr id="5" name="Freeform 5"/>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6" name="TextBox 6"/>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rcRect l="176" r="176"/>
          <a:stretch>
            <a:fillRect/>
          </a:stretch>
        </p:blipFill>
        <p:spPr>
          <a:xfrm>
            <a:off x="2054774" y="2179174"/>
            <a:ext cx="13356842" cy="7079126"/>
          </a:xfrm>
          <a:prstGeom prst="rect">
            <a:avLst/>
          </a:prstGeom>
        </p:spPr>
      </p:pic>
      <p:sp>
        <p:nvSpPr>
          <p:cNvPr id="3" name="TextBox 3"/>
          <p:cNvSpPr txBox="1"/>
          <p:nvPr/>
        </p:nvSpPr>
        <p:spPr>
          <a:xfrm>
            <a:off x="3297670" y="508064"/>
            <a:ext cx="12113946" cy="1368417"/>
          </a:xfrm>
          <a:prstGeom prst="rect">
            <a:avLst/>
          </a:prstGeom>
        </p:spPr>
        <p:txBody>
          <a:bodyPr lIns="0" tIns="0" rIns="0" bIns="0" rtlCol="0" anchor="t">
            <a:spAutoFit/>
          </a:bodyPr>
          <a:lstStyle/>
          <a:p>
            <a:pPr algn="ctr">
              <a:lnSpc>
                <a:spcPts val="11200"/>
              </a:lnSpc>
            </a:pPr>
            <a:r>
              <a:rPr lang="en-US" sz="8000">
                <a:solidFill>
                  <a:srgbClr val="3C5679"/>
                </a:solidFill>
                <a:latin typeface="Canva Sans Bold"/>
              </a:rPr>
              <a:t>Air Cooled Chiller</a:t>
            </a:r>
          </a:p>
        </p:txBody>
      </p:sp>
    </p:spTree>
  </p:cSld>
  <p:clrMapOvr>
    <a:masterClrMapping/>
  </p:clrMapOvr>
  <p:timing>
    <p:tnLst>
      <p:par>
        <p:cTn id="1" dur="indefinite" restart="never" nodeType="tmRoot">
          <p:childTnLst>
            <p:video>
              <p:cMediaNode vol="100000">
                <p:cTn id="2" fill="hold" display="0">
                  <p:stCondLst>
                    <p:cond delay="indefinite"/>
                  </p:stCondLst>
                </p:cTn>
                <p:tgtEl>
                  <p:spTgt spid="2"/>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113237" y="464191"/>
            <a:ext cx="11790759" cy="1005192"/>
          </a:xfrm>
          <a:prstGeom prst="rect">
            <a:avLst/>
          </a:prstGeom>
        </p:spPr>
        <p:txBody>
          <a:bodyPr lIns="0" tIns="0" rIns="0" bIns="0" rtlCol="0" anchor="t">
            <a:spAutoFit/>
          </a:bodyPr>
          <a:lstStyle/>
          <a:p>
            <a:pPr algn="ctr">
              <a:lnSpc>
                <a:spcPts val="8120"/>
              </a:lnSpc>
            </a:pPr>
            <a:r>
              <a:rPr lang="en-US" sz="5800">
                <a:solidFill>
                  <a:srgbClr val="4688BF"/>
                </a:solidFill>
                <a:latin typeface="Canva Sans Bold"/>
              </a:rPr>
              <a:t>Advantages Of Air Cooled Chiller</a:t>
            </a:r>
          </a:p>
        </p:txBody>
      </p:sp>
      <p:sp>
        <p:nvSpPr>
          <p:cNvPr id="3" name="TextBox 3"/>
          <p:cNvSpPr txBox="1"/>
          <p:nvPr/>
        </p:nvSpPr>
        <p:spPr>
          <a:xfrm>
            <a:off x="4545546" y="2503137"/>
            <a:ext cx="6250978" cy="712469"/>
          </a:xfrm>
          <a:prstGeom prst="rect">
            <a:avLst/>
          </a:prstGeom>
        </p:spPr>
        <p:txBody>
          <a:bodyPr lIns="0" tIns="0" rIns="0" bIns="0" rtlCol="0" anchor="t">
            <a:spAutoFit/>
          </a:bodyPr>
          <a:lstStyle/>
          <a:p>
            <a:pPr marL="906785" lvl="1" indent="-453392" algn="ctr">
              <a:lnSpc>
                <a:spcPts val="5880"/>
              </a:lnSpc>
              <a:buFont typeface="Arial"/>
              <a:buChar char="•"/>
            </a:pPr>
            <a:r>
              <a:rPr lang="en-US" sz="4200">
                <a:solidFill>
                  <a:srgbClr val="4688BF"/>
                </a:solidFill>
                <a:latin typeface="Canva Sans Bold"/>
              </a:rPr>
              <a:t>No cooling towers.</a:t>
            </a:r>
          </a:p>
        </p:txBody>
      </p:sp>
      <p:sp>
        <p:nvSpPr>
          <p:cNvPr id="4" name="Freeform 4"/>
          <p:cNvSpPr/>
          <p:nvPr/>
        </p:nvSpPr>
        <p:spPr>
          <a:xfrm rot="10722968">
            <a:off x="-514293" y="-610464"/>
            <a:ext cx="5273029" cy="13307328"/>
          </a:xfrm>
          <a:custGeom>
            <a:avLst/>
            <a:gdLst/>
            <a:ahLst/>
            <a:cxnLst/>
            <a:rect l="l" t="t" r="r" b="b"/>
            <a:pathLst>
              <a:path w="5273029" h="13307328">
                <a:moveTo>
                  <a:pt x="0" y="0"/>
                </a:moveTo>
                <a:lnTo>
                  <a:pt x="5273029" y="0"/>
                </a:lnTo>
                <a:lnTo>
                  <a:pt x="5273029" y="13307329"/>
                </a:lnTo>
                <a:lnTo>
                  <a:pt x="0" y="133073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TextBox 5"/>
          <p:cNvSpPr txBox="1"/>
          <p:nvPr/>
        </p:nvSpPr>
        <p:spPr>
          <a:xfrm>
            <a:off x="4545546" y="3797659"/>
            <a:ext cx="8254000" cy="687587"/>
          </a:xfrm>
          <a:prstGeom prst="rect">
            <a:avLst/>
          </a:prstGeom>
        </p:spPr>
        <p:txBody>
          <a:bodyPr lIns="0" tIns="0" rIns="0" bIns="0" rtlCol="0" anchor="t">
            <a:spAutoFit/>
          </a:bodyPr>
          <a:lstStyle/>
          <a:p>
            <a:pPr marL="875394" lvl="1" indent="-437697" algn="ctr">
              <a:lnSpc>
                <a:spcPts val="5676"/>
              </a:lnSpc>
              <a:buFont typeface="Arial"/>
              <a:buChar char="•"/>
            </a:pPr>
            <a:r>
              <a:rPr lang="en-US" sz="4054">
                <a:solidFill>
                  <a:srgbClr val="4688BF"/>
                </a:solidFill>
                <a:latin typeface="Canva Sans Bold"/>
              </a:rPr>
              <a:t> Low maintenance expenses. </a:t>
            </a:r>
          </a:p>
        </p:txBody>
      </p:sp>
      <p:sp>
        <p:nvSpPr>
          <p:cNvPr id="6" name="TextBox 6"/>
          <p:cNvSpPr txBox="1"/>
          <p:nvPr/>
        </p:nvSpPr>
        <p:spPr>
          <a:xfrm>
            <a:off x="4545546" y="5056747"/>
            <a:ext cx="13438107" cy="1500504"/>
          </a:xfrm>
          <a:prstGeom prst="rect">
            <a:avLst/>
          </a:prstGeom>
        </p:spPr>
        <p:txBody>
          <a:bodyPr lIns="0" tIns="0" rIns="0" bIns="0" rtlCol="0" anchor="t">
            <a:spAutoFit/>
          </a:bodyPr>
          <a:lstStyle/>
          <a:p>
            <a:pPr marL="928374" lvl="1" indent="-464187" algn="l">
              <a:lnSpc>
                <a:spcPts val="6020"/>
              </a:lnSpc>
              <a:buFont typeface="Arial"/>
              <a:buChar char="•"/>
            </a:pPr>
            <a:r>
              <a:rPr lang="en-US" sz="4300">
                <a:solidFill>
                  <a:srgbClr val="4688BF"/>
                </a:solidFill>
                <a:latin typeface="Canva Sans Bold"/>
              </a:rPr>
              <a:t>Better environmental stability—no water waste</a:t>
            </a:r>
          </a:p>
        </p:txBody>
      </p:sp>
      <p:sp>
        <p:nvSpPr>
          <p:cNvPr id="7" name="TextBox 7"/>
          <p:cNvSpPr txBox="1"/>
          <p:nvPr/>
        </p:nvSpPr>
        <p:spPr>
          <a:xfrm>
            <a:off x="4849893" y="6859587"/>
            <a:ext cx="13438107" cy="738504"/>
          </a:xfrm>
          <a:prstGeom prst="rect">
            <a:avLst/>
          </a:prstGeom>
        </p:spPr>
        <p:txBody>
          <a:bodyPr lIns="0" tIns="0" rIns="0" bIns="0" rtlCol="0" anchor="t">
            <a:spAutoFit/>
          </a:bodyPr>
          <a:lstStyle/>
          <a:p>
            <a:pPr marL="928374" lvl="1" indent="-464187" algn="l">
              <a:lnSpc>
                <a:spcPts val="6020"/>
              </a:lnSpc>
              <a:buFont typeface="Arial"/>
              <a:buChar char="•"/>
            </a:pPr>
            <a:r>
              <a:rPr lang="en-US" sz="4300">
                <a:solidFill>
                  <a:srgbClr val="4688BF"/>
                </a:solidFill>
                <a:latin typeface="Canva Sans Bold"/>
              </a:rPr>
              <a:t>Chemical costs avoided.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906083" y="491804"/>
            <a:ext cx="10475834" cy="1460495"/>
          </a:xfrm>
          <a:prstGeom prst="rect">
            <a:avLst/>
          </a:prstGeom>
        </p:spPr>
        <p:txBody>
          <a:bodyPr lIns="0" tIns="0" rIns="0" bIns="0" rtlCol="0" anchor="t">
            <a:spAutoFit/>
          </a:bodyPr>
          <a:lstStyle/>
          <a:p>
            <a:pPr algn="ctr">
              <a:lnSpc>
                <a:spcPts val="11900"/>
              </a:lnSpc>
            </a:pPr>
            <a:r>
              <a:rPr lang="en-US" sz="8500">
                <a:solidFill>
                  <a:srgbClr val="3C5679"/>
                </a:solidFill>
                <a:latin typeface="Canva Sans Bold"/>
              </a:rPr>
              <a:t>water cooled chiller</a:t>
            </a:r>
          </a:p>
        </p:txBody>
      </p:sp>
      <p:sp>
        <p:nvSpPr>
          <p:cNvPr id="3" name="Freeform 3"/>
          <p:cNvSpPr/>
          <p:nvPr/>
        </p:nvSpPr>
        <p:spPr>
          <a:xfrm>
            <a:off x="1983333" y="1952299"/>
            <a:ext cx="15795649" cy="7816366"/>
          </a:xfrm>
          <a:custGeom>
            <a:avLst/>
            <a:gdLst/>
            <a:ahLst/>
            <a:cxnLst/>
            <a:rect l="l" t="t" r="r" b="b"/>
            <a:pathLst>
              <a:path w="15795649" h="7816366">
                <a:moveTo>
                  <a:pt x="0" y="0"/>
                </a:moveTo>
                <a:lnTo>
                  <a:pt x="15795649" y="0"/>
                </a:lnTo>
                <a:lnTo>
                  <a:pt x="15795649" y="7816366"/>
                </a:lnTo>
                <a:lnTo>
                  <a:pt x="0" y="7816366"/>
                </a:lnTo>
                <a:lnTo>
                  <a:pt x="0" y="0"/>
                </a:lnTo>
                <a:close/>
              </a:path>
            </a:pathLst>
          </a:custGeom>
          <a:blipFill>
            <a:blip r:embed="rId2"/>
            <a:stretch>
              <a:fillRect b="-304"/>
            </a:stretch>
          </a:blipFill>
        </p:spPr>
      </p:sp>
      <p:grpSp>
        <p:nvGrpSpPr>
          <p:cNvPr id="4" name="Group 4"/>
          <p:cNvGrpSpPr/>
          <p:nvPr/>
        </p:nvGrpSpPr>
        <p:grpSpPr>
          <a:xfrm>
            <a:off x="73305" y="0"/>
            <a:ext cx="18288000" cy="10287000"/>
            <a:chOff x="0" y="0"/>
            <a:chExt cx="5121047" cy="2880589"/>
          </a:xfrm>
        </p:grpSpPr>
        <p:sp>
          <p:nvSpPr>
            <p:cNvPr id="5" name="Freeform 5"/>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6" name="TextBox 6"/>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774337" y="1937952"/>
            <a:ext cx="13358390" cy="7146926"/>
          </a:xfrm>
          <a:custGeom>
            <a:avLst/>
            <a:gdLst/>
            <a:ahLst/>
            <a:cxnLst/>
            <a:rect l="l" t="t" r="r" b="b"/>
            <a:pathLst>
              <a:path w="13358390" h="7146926">
                <a:moveTo>
                  <a:pt x="0" y="0"/>
                </a:moveTo>
                <a:lnTo>
                  <a:pt x="13358390" y="0"/>
                </a:lnTo>
                <a:lnTo>
                  <a:pt x="13358390" y="7146926"/>
                </a:lnTo>
                <a:lnTo>
                  <a:pt x="0" y="7146926"/>
                </a:lnTo>
                <a:lnTo>
                  <a:pt x="0" y="0"/>
                </a:lnTo>
                <a:close/>
              </a:path>
            </a:pathLst>
          </a:custGeom>
          <a:blipFill>
            <a:blip r:embed="rId2"/>
            <a:stretch>
              <a:fillRect/>
            </a:stretch>
          </a:blipFill>
        </p:spPr>
      </p:sp>
      <p:sp>
        <p:nvSpPr>
          <p:cNvPr id="3" name="TextBox 3"/>
          <p:cNvSpPr txBox="1"/>
          <p:nvPr/>
        </p:nvSpPr>
        <p:spPr>
          <a:xfrm>
            <a:off x="3906083" y="477457"/>
            <a:ext cx="10475834" cy="1460495"/>
          </a:xfrm>
          <a:prstGeom prst="rect">
            <a:avLst/>
          </a:prstGeom>
        </p:spPr>
        <p:txBody>
          <a:bodyPr lIns="0" tIns="0" rIns="0" bIns="0" rtlCol="0" anchor="t">
            <a:spAutoFit/>
          </a:bodyPr>
          <a:lstStyle/>
          <a:p>
            <a:pPr algn="ctr">
              <a:lnSpc>
                <a:spcPts val="11900"/>
              </a:lnSpc>
            </a:pPr>
            <a:r>
              <a:rPr lang="en-US" sz="8500">
                <a:solidFill>
                  <a:srgbClr val="3C5679"/>
                </a:solidFill>
                <a:latin typeface="Canva Sans Bold"/>
              </a:rPr>
              <a:t>water cooled chiller</a:t>
            </a:r>
          </a:p>
        </p:txBody>
      </p:sp>
      <p:sp>
        <p:nvSpPr>
          <p:cNvPr id="4" name="TextBox 4"/>
          <p:cNvSpPr txBox="1"/>
          <p:nvPr/>
        </p:nvSpPr>
        <p:spPr>
          <a:xfrm>
            <a:off x="1455333" y="5086350"/>
            <a:ext cx="8467252" cy="521334"/>
          </a:xfrm>
          <a:prstGeom prst="rect">
            <a:avLst/>
          </a:prstGeom>
        </p:spPr>
        <p:txBody>
          <a:bodyPr lIns="0" tIns="0" rIns="0" bIns="0" rtlCol="0" anchor="t">
            <a:spAutoFit/>
          </a:bodyPr>
          <a:lstStyle/>
          <a:p>
            <a:pPr algn="ctr">
              <a:lnSpc>
                <a:spcPts val="4340"/>
              </a:lnSpc>
            </a:pPr>
            <a:r>
              <a:rPr lang="en-US" sz="3100">
                <a:solidFill>
                  <a:srgbClr val="000000"/>
                </a:solidFill>
                <a:latin typeface="Canva Sans Bold"/>
              </a:rPr>
              <a:t>AHU&amp;chilled water pupm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431943" y="410058"/>
            <a:ext cx="11424114" cy="9212357"/>
          </a:xfrm>
          <a:custGeom>
            <a:avLst/>
            <a:gdLst/>
            <a:ahLst/>
            <a:cxnLst/>
            <a:rect l="l" t="t" r="r" b="b"/>
            <a:pathLst>
              <a:path w="11424114" h="9212357">
                <a:moveTo>
                  <a:pt x="0" y="0"/>
                </a:moveTo>
                <a:lnTo>
                  <a:pt x="11424114" y="0"/>
                </a:lnTo>
                <a:lnTo>
                  <a:pt x="11424114" y="9212357"/>
                </a:lnTo>
                <a:lnTo>
                  <a:pt x="0" y="9212357"/>
                </a:lnTo>
                <a:lnTo>
                  <a:pt x="0" y="0"/>
                </a:lnTo>
                <a:close/>
              </a:path>
            </a:pathLst>
          </a:custGeom>
          <a:blipFill>
            <a:blip r:embed="rId3"/>
            <a:stretch>
              <a:fillRect t="-753" b="-753"/>
            </a:stretch>
          </a:blipFill>
        </p:spPr>
      </p:sp>
      <p:grpSp>
        <p:nvGrpSpPr>
          <p:cNvPr id="3" name="Group 3"/>
          <p:cNvGrpSpPr/>
          <p:nvPr/>
        </p:nvGrpSpPr>
        <p:grpSpPr>
          <a:xfrm>
            <a:off x="0" y="0"/>
            <a:ext cx="18288000" cy="10287000"/>
            <a:chOff x="0" y="0"/>
            <a:chExt cx="5121047" cy="2880589"/>
          </a:xfrm>
        </p:grpSpPr>
        <p:sp>
          <p:nvSpPr>
            <p:cNvPr id="4" name="Freeform 4"/>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5" name="TextBox 5"/>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rcRect t="3369" b="5405"/>
          <a:stretch>
            <a:fillRect/>
          </a:stretch>
        </p:blipFill>
        <p:spPr>
          <a:xfrm>
            <a:off x="1978313" y="2033286"/>
            <a:ext cx="14770081" cy="7579157"/>
          </a:xfrm>
          <a:prstGeom prst="rect">
            <a:avLst/>
          </a:prstGeom>
        </p:spPr>
      </p:pic>
      <p:sp>
        <p:nvSpPr>
          <p:cNvPr id="3" name="TextBox 3"/>
          <p:cNvSpPr txBox="1"/>
          <p:nvPr/>
        </p:nvSpPr>
        <p:spPr>
          <a:xfrm>
            <a:off x="3629490" y="376273"/>
            <a:ext cx="10475834" cy="1460495"/>
          </a:xfrm>
          <a:prstGeom prst="rect">
            <a:avLst/>
          </a:prstGeom>
        </p:spPr>
        <p:txBody>
          <a:bodyPr lIns="0" tIns="0" rIns="0" bIns="0" rtlCol="0" anchor="t">
            <a:spAutoFit/>
          </a:bodyPr>
          <a:lstStyle/>
          <a:p>
            <a:pPr algn="ctr">
              <a:lnSpc>
                <a:spcPts val="11900"/>
              </a:lnSpc>
            </a:pPr>
            <a:r>
              <a:rPr lang="en-US" sz="8500">
                <a:solidFill>
                  <a:srgbClr val="3C5679"/>
                </a:solidFill>
                <a:latin typeface="Canva Sans Bold"/>
              </a:rPr>
              <a:t>water cooled chiller</a:t>
            </a:r>
          </a:p>
        </p:txBody>
      </p:sp>
    </p:spTree>
  </p:cSld>
  <p:clrMapOvr>
    <a:masterClrMapping/>
  </p:clrMapOvr>
  <p:timing>
    <p:tnLst>
      <p:par>
        <p:cTn id="1" dur="indefinite" restart="never" nodeType="tmRoot">
          <p:childTnLst>
            <p:video>
              <p:cMediaNode vol="100000">
                <p:cTn id="2" fill="hold" display="0">
                  <p:stCondLst>
                    <p:cond delay="indefinite"/>
                  </p:stCondLst>
                </p:cTn>
                <p:tgtEl>
                  <p:spTgt spid="2"/>
                </p:tgtEl>
              </p:cMediaNode>
            </p:vide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473102" y="186561"/>
            <a:ext cx="12954372" cy="1005192"/>
          </a:xfrm>
          <a:prstGeom prst="rect">
            <a:avLst/>
          </a:prstGeom>
        </p:spPr>
        <p:txBody>
          <a:bodyPr lIns="0" tIns="0" rIns="0" bIns="0" rtlCol="0" anchor="t">
            <a:spAutoFit/>
          </a:bodyPr>
          <a:lstStyle/>
          <a:p>
            <a:pPr algn="ctr">
              <a:lnSpc>
                <a:spcPts val="8120"/>
              </a:lnSpc>
            </a:pPr>
            <a:r>
              <a:rPr lang="en-US" sz="5800">
                <a:solidFill>
                  <a:srgbClr val="4688BF"/>
                </a:solidFill>
                <a:latin typeface="Canva Sans Bold"/>
              </a:rPr>
              <a:t>Advantages Of Water Cooled Chiller</a:t>
            </a:r>
          </a:p>
        </p:txBody>
      </p:sp>
      <p:sp>
        <p:nvSpPr>
          <p:cNvPr id="3" name="Freeform 3"/>
          <p:cNvSpPr/>
          <p:nvPr/>
        </p:nvSpPr>
        <p:spPr>
          <a:xfrm rot="10722968">
            <a:off x="-1515364" y="-456226"/>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2309340" y="1814314"/>
            <a:ext cx="15607654" cy="2317115"/>
          </a:xfrm>
          <a:prstGeom prst="rect">
            <a:avLst/>
          </a:prstGeom>
        </p:spPr>
        <p:txBody>
          <a:bodyPr lIns="0" tIns="0" rIns="0" bIns="0" rtlCol="0" anchor="t">
            <a:spAutoFit/>
          </a:bodyPr>
          <a:lstStyle/>
          <a:p>
            <a:pPr marL="949964" lvl="1" indent="-474982" algn="just">
              <a:lnSpc>
                <a:spcPts val="6160"/>
              </a:lnSpc>
              <a:buFont typeface="Arial"/>
              <a:buChar char="•"/>
            </a:pPr>
            <a:r>
              <a:rPr lang="en-US" sz="4400">
                <a:solidFill>
                  <a:srgbClr val="004AAD"/>
                </a:solidFill>
                <a:latin typeface="Canva Sans Bold"/>
              </a:rPr>
              <a:t>The crac unit houses every component of the refrigeration cycle as a factory-tested, sealed system for greatest reliability.</a:t>
            </a:r>
          </a:p>
        </p:txBody>
      </p:sp>
      <p:sp>
        <p:nvSpPr>
          <p:cNvPr id="5" name="TextBox 5"/>
          <p:cNvSpPr txBox="1"/>
          <p:nvPr/>
        </p:nvSpPr>
        <p:spPr>
          <a:xfrm>
            <a:off x="1822760" y="5322278"/>
            <a:ext cx="15875617" cy="2720796"/>
          </a:xfrm>
          <a:prstGeom prst="rect">
            <a:avLst/>
          </a:prstGeom>
        </p:spPr>
        <p:txBody>
          <a:bodyPr lIns="0" tIns="0" rIns="0" bIns="0" rtlCol="0" anchor="t">
            <a:spAutoFit/>
          </a:bodyPr>
          <a:lstStyle/>
          <a:p>
            <a:pPr algn="just">
              <a:lnSpc>
                <a:spcPts val="5434"/>
              </a:lnSpc>
            </a:pPr>
            <a:r>
              <a:rPr lang="en-US" sz="3882">
                <a:solidFill>
                  <a:srgbClr val="4688BF"/>
                </a:solidFill>
                <a:latin typeface="Canva Sans Bold"/>
              </a:rPr>
              <a:t>• Long-distance condenser water piping loops can be easily raised, and they are nearly always used to supply several computer room air conditioners and other devices from one cooling tower.</a:t>
            </a:r>
          </a:p>
        </p:txBody>
      </p:sp>
      <p:grpSp>
        <p:nvGrpSpPr>
          <p:cNvPr id="6" name="Group 6"/>
          <p:cNvGrpSpPr/>
          <p:nvPr/>
        </p:nvGrpSpPr>
        <p:grpSpPr>
          <a:xfrm>
            <a:off x="2044518" y="1864055"/>
            <a:ext cx="1151679" cy="1151679"/>
            <a:chOff x="0" y="0"/>
            <a:chExt cx="1535572" cy="1535572"/>
          </a:xfrm>
        </p:grpSpPr>
        <p:grpSp>
          <p:nvGrpSpPr>
            <p:cNvPr id="7" name="Group 7"/>
            <p:cNvGrpSpPr/>
            <p:nvPr/>
          </p:nvGrpSpPr>
          <p:grpSpPr>
            <a:xfrm>
              <a:off x="0" y="0"/>
              <a:ext cx="1535572" cy="1535572"/>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099"/>
                  </a:lnSpc>
                </a:pPr>
                <a:endParaRPr/>
              </a:p>
            </p:txBody>
          </p:sp>
        </p:grpSp>
        <p:grpSp>
          <p:nvGrpSpPr>
            <p:cNvPr id="10" name="Group 10"/>
            <p:cNvGrpSpPr/>
            <p:nvPr/>
          </p:nvGrpSpPr>
          <p:grpSpPr>
            <a:xfrm>
              <a:off x="200983" y="200983"/>
              <a:ext cx="1133605" cy="1133605"/>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6D67C4"/>
              </a:solidFill>
            </p:spPr>
          </p:sp>
          <p:sp>
            <p:nvSpPr>
              <p:cNvPr id="12" name="TextBox 12"/>
              <p:cNvSpPr txBox="1"/>
              <p:nvPr/>
            </p:nvSpPr>
            <p:spPr>
              <a:xfrm>
                <a:off x="76200" y="38100"/>
                <a:ext cx="660400" cy="698500"/>
              </a:xfrm>
              <a:prstGeom prst="rect">
                <a:avLst/>
              </a:prstGeom>
            </p:spPr>
            <p:txBody>
              <a:bodyPr lIns="50800" tIns="50800" rIns="50800" bIns="50800" rtlCol="0" anchor="ctr"/>
              <a:lstStyle/>
              <a:p>
                <a:pPr algn="ctr">
                  <a:lnSpc>
                    <a:spcPts val="2099"/>
                  </a:lnSpc>
                </a:pPr>
                <a:endParaRPr/>
              </a:p>
            </p:txBody>
          </p:sp>
        </p:grpSp>
        <p:sp>
          <p:nvSpPr>
            <p:cNvPr id="13" name="TextBox 13"/>
            <p:cNvSpPr txBox="1"/>
            <p:nvPr/>
          </p:nvSpPr>
          <p:spPr>
            <a:xfrm>
              <a:off x="487609" y="517559"/>
              <a:ext cx="560355" cy="452870"/>
            </a:xfrm>
            <a:prstGeom prst="rect">
              <a:avLst/>
            </a:prstGeom>
          </p:spPr>
          <p:txBody>
            <a:bodyPr lIns="0" tIns="0" rIns="0" bIns="0" rtlCol="0" anchor="t">
              <a:spAutoFit/>
            </a:bodyPr>
            <a:lstStyle/>
            <a:p>
              <a:pPr algn="ctr">
                <a:lnSpc>
                  <a:spcPts val="2839"/>
                </a:lnSpc>
                <a:spcBef>
                  <a:spcPct val="0"/>
                </a:spcBef>
              </a:pPr>
              <a:r>
                <a:rPr lang="en-US" sz="2028">
                  <a:solidFill>
                    <a:srgbClr val="FFFFFF"/>
                  </a:solidFill>
                  <a:latin typeface="Inter Bold"/>
                </a:rPr>
                <a:t>01</a:t>
              </a:r>
            </a:p>
          </p:txBody>
        </p:sp>
      </p:grpSp>
      <p:grpSp>
        <p:nvGrpSpPr>
          <p:cNvPr id="14" name="Group 14"/>
          <p:cNvGrpSpPr/>
          <p:nvPr/>
        </p:nvGrpSpPr>
        <p:grpSpPr>
          <a:xfrm>
            <a:off x="1292962" y="5143500"/>
            <a:ext cx="1059597" cy="1059597"/>
            <a:chOff x="0" y="0"/>
            <a:chExt cx="1412795" cy="1412795"/>
          </a:xfrm>
        </p:grpSpPr>
        <p:grpSp>
          <p:nvGrpSpPr>
            <p:cNvPr id="15" name="Group 15"/>
            <p:cNvGrpSpPr/>
            <p:nvPr/>
          </p:nvGrpSpPr>
          <p:grpSpPr>
            <a:xfrm>
              <a:off x="0" y="0"/>
              <a:ext cx="1412795" cy="1412795"/>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grpSp>
          <p:nvGrpSpPr>
            <p:cNvPr id="18" name="Group 18"/>
            <p:cNvGrpSpPr/>
            <p:nvPr/>
          </p:nvGrpSpPr>
          <p:grpSpPr>
            <a:xfrm>
              <a:off x="184914" y="184914"/>
              <a:ext cx="1042968" cy="1042968"/>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4565A7"/>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sp>
          <p:nvSpPr>
            <p:cNvPr id="21" name="TextBox 21"/>
            <p:cNvSpPr txBox="1"/>
            <p:nvPr/>
          </p:nvSpPr>
          <p:spPr>
            <a:xfrm>
              <a:off x="448622" y="472370"/>
              <a:ext cx="515551" cy="420468"/>
            </a:xfrm>
            <a:prstGeom prst="rect">
              <a:avLst/>
            </a:prstGeom>
          </p:spPr>
          <p:txBody>
            <a:bodyPr lIns="0" tIns="0" rIns="0" bIns="0" rtlCol="0" anchor="t">
              <a:spAutoFit/>
            </a:bodyPr>
            <a:lstStyle/>
            <a:p>
              <a:pPr algn="ctr">
                <a:lnSpc>
                  <a:spcPts val="2612"/>
                </a:lnSpc>
                <a:spcBef>
                  <a:spcPct val="0"/>
                </a:spcBef>
              </a:pPr>
              <a:r>
                <a:rPr lang="en-US" sz="1865">
                  <a:solidFill>
                    <a:srgbClr val="FFFFFF"/>
                  </a:solidFill>
                  <a:latin typeface="Inter Bold"/>
                </a:rPr>
                <a:t>02</a:t>
              </a: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172264" y="516261"/>
            <a:ext cx="14016800" cy="920102"/>
          </a:xfrm>
          <a:prstGeom prst="rect">
            <a:avLst/>
          </a:prstGeom>
        </p:spPr>
        <p:txBody>
          <a:bodyPr lIns="0" tIns="0" rIns="0" bIns="0" rtlCol="0" anchor="t">
            <a:spAutoFit/>
          </a:bodyPr>
          <a:lstStyle/>
          <a:p>
            <a:pPr algn="ctr">
              <a:lnSpc>
                <a:spcPts val="7560"/>
              </a:lnSpc>
            </a:pPr>
            <a:r>
              <a:rPr lang="en-US" sz="5400">
                <a:solidFill>
                  <a:srgbClr val="004AAD"/>
                </a:solidFill>
                <a:latin typeface="Canva Sans Bold"/>
              </a:rPr>
              <a:t>Dis advantages Of Water Cooled Chiller</a:t>
            </a:r>
          </a:p>
        </p:txBody>
      </p:sp>
      <p:sp>
        <p:nvSpPr>
          <p:cNvPr id="3" name="TextBox 3"/>
          <p:cNvSpPr txBox="1"/>
          <p:nvPr/>
        </p:nvSpPr>
        <p:spPr>
          <a:xfrm>
            <a:off x="3169551" y="3351530"/>
            <a:ext cx="12954372" cy="1562100"/>
          </a:xfrm>
          <a:prstGeom prst="rect">
            <a:avLst/>
          </a:prstGeom>
        </p:spPr>
        <p:txBody>
          <a:bodyPr lIns="0" tIns="0" rIns="0" bIns="0" rtlCol="0" anchor="t">
            <a:spAutoFit/>
          </a:bodyPr>
          <a:lstStyle/>
          <a:p>
            <a:pPr marL="971550" lvl="1" indent="-485775" algn="l">
              <a:lnSpc>
                <a:spcPts val="6299"/>
              </a:lnSpc>
              <a:buFont typeface="Arial"/>
              <a:buChar char="•"/>
            </a:pPr>
            <a:r>
              <a:rPr lang="en-US" sz="4500">
                <a:solidFill>
                  <a:srgbClr val="004AAD"/>
                </a:solidFill>
                <a:latin typeface="Canva Sans Bold"/>
              </a:rPr>
              <a:t> High initial cost for cooling tower, pump, and piping systems.</a:t>
            </a:r>
          </a:p>
        </p:txBody>
      </p:sp>
      <p:sp>
        <p:nvSpPr>
          <p:cNvPr id="4" name="Freeform 4"/>
          <p:cNvSpPr/>
          <p:nvPr/>
        </p:nvSpPr>
        <p:spPr>
          <a:xfrm rot="10722968">
            <a:off x="-469830" y="-449146"/>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TextBox 5"/>
          <p:cNvSpPr txBox="1"/>
          <p:nvPr/>
        </p:nvSpPr>
        <p:spPr>
          <a:xfrm>
            <a:off x="3169551" y="6128318"/>
            <a:ext cx="14083907" cy="1562100"/>
          </a:xfrm>
          <a:prstGeom prst="rect">
            <a:avLst/>
          </a:prstGeom>
        </p:spPr>
        <p:txBody>
          <a:bodyPr lIns="0" tIns="0" rIns="0" bIns="0" rtlCol="0" anchor="t">
            <a:spAutoFit/>
          </a:bodyPr>
          <a:lstStyle/>
          <a:p>
            <a:pPr marL="971550" lvl="1" indent="-485775" algn="l">
              <a:lnSpc>
                <a:spcPts val="6299"/>
              </a:lnSpc>
              <a:buFont typeface="Arial"/>
              <a:buChar char="•"/>
            </a:pPr>
            <a:r>
              <a:rPr lang="en-US" sz="4500">
                <a:solidFill>
                  <a:srgbClr val="004AAD"/>
                </a:solidFill>
                <a:latin typeface="Canva Sans Bold"/>
              </a:rPr>
              <a:t> Very high maintenance costs due to frequent cleaning and water treatment requirements.</a:t>
            </a:r>
          </a:p>
        </p:txBody>
      </p:sp>
      <p:grpSp>
        <p:nvGrpSpPr>
          <p:cNvPr id="6" name="Group 6"/>
          <p:cNvGrpSpPr/>
          <p:nvPr/>
        </p:nvGrpSpPr>
        <p:grpSpPr>
          <a:xfrm>
            <a:off x="3169551" y="3427730"/>
            <a:ext cx="1002713" cy="1002713"/>
            <a:chOff x="0" y="0"/>
            <a:chExt cx="1336950" cy="1336950"/>
          </a:xfrm>
        </p:grpSpPr>
        <p:grpSp>
          <p:nvGrpSpPr>
            <p:cNvPr id="7" name="Group 7"/>
            <p:cNvGrpSpPr/>
            <p:nvPr/>
          </p:nvGrpSpPr>
          <p:grpSpPr>
            <a:xfrm>
              <a:off x="0" y="0"/>
              <a:ext cx="1336950" cy="1336950"/>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id="9" name="TextBox 9"/>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grpSp>
          <p:nvGrpSpPr>
            <p:cNvPr id="10" name="Group 10"/>
            <p:cNvGrpSpPr/>
            <p:nvPr/>
          </p:nvGrpSpPr>
          <p:grpSpPr>
            <a:xfrm>
              <a:off x="174987" y="174987"/>
              <a:ext cx="986977" cy="986977"/>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538A"/>
              </a:solidFill>
            </p:spPr>
          </p:sp>
          <p:sp>
            <p:nvSpPr>
              <p:cNvPr id="12" name="TextBox 12"/>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sp>
          <p:nvSpPr>
            <p:cNvPr id="13" name="TextBox 13"/>
            <p:cNvSpPr txBox="1"/>
            <p:nvPr/>
          </p:nvSpPr>
          <p:spPr>
            <a:xfrm>
              <a:off x="424538" y="453979"/>
              <a:ext cx="487874" cy="390892"/>
            </a:xfrm>
            <a:prstGeom prst="rect">
              <a:avLst/>
            </a:prstGeom>
          </p:spPr>
          <p:txBody>
            <a:bodyPr lIns="0" tIns="0" rIns="0" bIns="0" rtlCol="0" anchor="t">
              <a:spAutoFit/>
            </a:bodyPr>
            <a:lstStyle/>
            <a:p>
              <a:pPr algn="ctr">
                <a:lnSpc>
                  <a:spcPts val="2472"/>
                </a:lnSpc>
                <a:spcBef>
                  <a:spcPct val="0"/>
                </a:spcBef>
              </a:pPr>
              <a:r>
                <a:rPr lang="en-US" sz="1765">
                  <a:solidFill>
                    <a:srgbClr val="FFFFFF"/>
                  </a:solidFill>
                  <a:latin typeface="Inter Bold"/>
                </a:rPr>
                <a:t>01</a:t>
              </a:r>
            </a:p>
          </p:txBody>
        </p:sp>
      </p:grpSp>
      <p:grpSp>
        <p:nvGrpSpPr>
          <p:cNvPr id="14" name="Group 14"/>
          <p:cNvGrpSpPr/>
          <p:nvPr/>
        </p:nvGrpSpPr>
        <p:grpSpPr>
          <a:xfrm>
            <a:off x="3169551" y="6204518"/>
            <a:ext cx="1002713" cy="1002713"/>
            <a:chOff x="0" y="0"/>
            <a:chExt cx="1336950" cy="1336950"/>
          </a:xfrm>
        </p:grpSpPr>
        <p:grpSp>
          <p:nvGrpSpPr>
            <p:cNvPr id="15" name="Group 15"/>
            <p:cNvGrpSpPr/>
            <p:nvPr/>
          </p:nvGrpSpPr>
          <p:grpSpPr>
            <a:xfrm>
              <a:off x="0" y="0"/>
              <a:ext cx="1336950" cy="1336950"/>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grpSp>
          <p:nvGrpSpPr>
            <p:cNvPr id="18" name="Group 18"/>
            <p:cNvGrpSpPr/>
            <p:nvPr/>
          </p:nvGrpSpPr>
          <p:grpSpPr>
            <a:xfrm>
              <a:off x="174987" y="174987"/>
              <a:ext cx="986977" cy="986977"/>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09DE7"/>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sp>
          <p:nvSpPr>
            <p:cNvPr id="21" name="TextBox 21"/>
            <p:cNvSpPr txBox="1"/>
            <p:nvPr/>
          </p:nvSpPr>
          <p:spPr>
            <a:xfrm>
              <a:off x="424538" y="453979"/>
              <a:ext cx="487874" cy="390927"/>
            </a:xfrm>
            <a:prstGeom prst="rect">
              <a:avLst/>
            </a:prstGeom>
          </p:spPr>
          <p:txBody>
            <a:bodyPr lIns="0" tIns="0" rIns="0" bIns="0" rtlCol="0" anchor="t">
              <a:spAutoFit/>
            </a:bodyPr>
            <a:lstStyle/>
            <a:p>
              <a:pPr algn="ctr">
                <a:lnSpc>
                  <a:spcPts val="2472"/>
                </a:lnSpc>
                <a:spcBef>
                  <a:spcPct val="0"/>
                </a:spcBef>
              </a:pPr>
              <a:r>
                <a:rPr lang="en-US" sz="1765">
                  <a:solidFill>
                    <a:srgbClr val="FFFFFF"/>
                  </a:solidFill>
                  <a:latin typeface="Inter Bold"/>
                </a:rPr>
                <a:t>02</a:t>
              </a: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764358" y="1473004"/>
            <a:ext cx="5941815" cy="1528856"/>
            <a:chOff x="0" y="0"/>
            <a:chExt cx="1564922" cy="402662"/>
          </a:xfrm>
        </p:grpSpPr>
        <p:sp>
          <p:nvSpPr>
            <p:cNvPr id="3" name="Freeform 3"/>
            <p:cNvSpPr/>
            <p:nvPr/>
          </p:nvSpPr>
          <p:spPr>
            <a:xfrm>
              <a:off x="0" y="0"/>
              <a:ext cx="1564922" cy="402662"/>
            </a:xfrm>
            <a:custGeom>
              <a:avLst/>
              <a:gdLst/>
              <a:ahLst/>
              <a:cxnLst/>
              <a:rect l="l" t="t" r="r" b="b"/>
              <a:pathLst>
                <a:path w="1564922" h="402662">
                  <a:moveTo>
                    <a:pt x="0" y="0"/>
                  </a:moveTo>
                  <a:lnTo>
                    <a:pt x="1564922" y="0"/>
                  </a:lnTo>
                  <a:lnTo>
                    <a:pt x="1564922" y="402662"/>
                  </a:lnTo>
                  <a:lnTo>
                    <a:pt x="0" y="402662"/>
                  </a:lnTo>
                  <a:close/>
                </a:path>
              </a:pathLst>
            </a:custGeom>
            <a:solidFill>
              <a:srgbClr val="13538A"/>
            </a:solidFill>
          </p:spPr>
        </p:sp>
        <p:sp>
          <p:nvSpPr>
            <p:cNvPr id="4" name="TextBox 4"/>
            <p:cNvSpPr txBox="1"/>
            <p:nvPr/>
          </p:nvSpPr>
          <p:spPr>
            <a:xfrm>
              <a:off x="0" y="104775"/>
              <a:ext cx="1564922" cy="297887"/>
            </a:xfrm>
            <a:prstGeom prst="rect">
              <a:avLst/>
            </a:prstGeom>
          </p:spPr>
          <p:txBody>
            <a:bodyPr lIns="254000" tIns="254000" rIns="254000" bIns="254000" rtlCol="0" anchor="ctr"/>
            <a:lstStyle/>
            <a:p>
              <a:pPr algn="ctr">
                <a:lnSpc>
                  <a:spcPts val="3449"/>
                </a:lnSpc>
              </a:pPr>
              <a:r>
                <a:rPr lang="en-US" sz="4599" spc="413">
                  <a:solidFill>
                    <a:srgbClr val="FFFFFF"/>
                  </a:solidFill>
                  <a:latin typeface="Times New Roman Condensed Bold"/>
                </a:rPr>
                <a:t>space </a:t>
              </a:r>
            </a:p>
            <a:p>
              <a:pPr algn="ctr">
                <a:lnSpc>
                  <a:spcPts val="1950"/>
                </a:lnSpc>
              </a:pPr>
              <a:endParaRPr lang="en-US" sz="4599" spc="413">
                <a:solidFill>
                  <a:srgbClr val="FFFFFF"/>
                </a:solidFill>
                <a:latin typeface="Times New Roman Condensed Bold"/>
              </a:endParaRPr>
            </a:p>
          </p:txBody>
        </p:sp>
      </p:grpSp>
      <p:grpSp>
        <p:nvGrpSpPr>
          <p:cNvPr id="5" name="Group 5"/>
          <p:cNvGrpSpPr/>
          <p:nvPr/>
        </p:nvGrpSpPr>
        <p:grpSpPr>
          <a:xfrm>
            <a:off x="8911483" y="1473004"/>
            <a:ext cx="852876" cy="1528856"/>
            <a:chOff x="0" y="0"/>
            <a:chExt cx="224626" cy="402662"/>
          </a:xfrm>
        </p:grpSpPr>
        <p:sp>
          <p:nvSpPr>
            <p:cNvPr id="6" name="Freeform 6"/>
            <p:cNvSpPr/>
            <p:nvPr/>
          </p:nvSpPr>
          <p:spPr>
            <a:xfrm>
              <a:off x="0" y="0"/>
              <a:ext cx="224626" cy="402662"/>
            </a:xfrm>
            <a:custGeom>
              <a:avLst/>
              <a:gdLst/>
              <a:ahLst/>
              <a:cxnLst/>
              <a:rect l="l" t="t" r="r" b="b"/>
              <a:pathLst>
                <a:path w="224626" h="402662">
                  <a:moveTo>
                    <a:pt x="0" y="0"/>
                  </a:moveTo>
                  <a:lnTo>
                    <a:pt x="224626" y="0"/>
                  </a:lnTo>
                  <a:lnTo>
                    <a:pt x="224626" y="402662"/>
                  </a:lnTo>
                  <a:lnTo>
                    <a:pt x="0" y="402662"/>
                  </a:lnTo>
                  <a:close/>
                </a:path>
              </a:pathLst>
            </a:custGeom>
            <a:solidFill>
              <a:srgbClr val="F1F1F1"/>
            </a:solidFill>
          </p:spPr>
        </p:sp>
        <p:sp>
          <p:nvSpPr>
            <p:cNvPr id="7" name="TextBox 7"/>
            <p:cNvSpPr txBox="1"/>
            <p:nvPr/>
          </p:nvSpPr>
          <p:spPr>
            <a:xfrm>
              <a:off x="0" y="-95250"/>
              <a:ext cx="224626" cy="4979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01</a:t>
              </a:r>
            </a:p>
          </p:txBody>
        </p:sp>
      </p:grpSp>
      <p:grpSp>
        <p:nvGrpSpPr>
          <p:cNvPr id="8" name="Group 8"/>
          <p:cNvGrpSpPr/>
          <p:nvPr/>
        </p:nvGrpSpPr>
        <p:grpSpPr>
          <a:xfrm>
            <a:off x="9764358" y="3405011"/>
            <a:ext cx="5941815" cy="1454060"/>
            <a:chOff x="0" y="0"/>
            <a:chExt cx="1564922" cy="382962"/>
          </a:xfrm>
        </p:grpSpPr>
        <p:sp>
          <p:nvSpPr>
            <p:cNvPr id="9" name="Freeform 9"/>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10" name="TextBox 10"/>
            <p:cNvSpPr txBox="1"/>
            <p:nvPr/>
          </p:nvSpPr>
          <p:spPr>
            <a:xfrm>
              <a:off x="0" y="-104775"/>
              <a:ext cx="1564922" cy="487737"/>
            </a:xfrm>
            <a:prstGeom prst="rect">
              <a:avLst/>
            </a:prstGeom>
          </p:spPr>
          <p:txBody>
            <a:bodyPr lIns="254000" tIns="254000" rIns="254000" bIns="254000" rtlCol="0" anchor="ctr"/>
            <a:lstStyle/>
            <a:p>
              <a:pPr algn="ctr">
                <a:lnSpc>
                  <a:spcPts val="3640"/>
                </a:lnSpc>
              </a:pPr>
              <a:endParaRPr/>
            </a:p>
          </p:txBody>
        </p:sp>
      </p:grpSp>
      <p:grpSp>
        <p:nvGrpSpPr>
          <p:cNvPr id="11" name="Group 11"/>
          <p:cNvGrpSpPr/>
          <p:nvPr/>
        </p:nvGrpSpPr>
        <p:grpSpPr>
          <a:xfrm>
            <a:off x="8911483" y="3405011"/>
            <a:ext cx="852876" cy="1454060"/>
            <a:chOff x="0" y="0"/>
            <a:chExt cx="224626" cy="382962"/>
          </a:xfrm>
        </p:grpSpPr>
        <p:sp>
          <p:nvSpPr>
            <p:cNvPr id="12" name="Freeform 12"/>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13" name="TextBox 13"/>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02</a:t>
              </a:r>
            </a:p>
          </p:txBody>
        </p:sp>
      </p:grpSp>
      <p:grpSp>
        <p:nvGrpSpPr>
          <p:cNvPr id="14" name="Group 14"/>
          <p:cNvGrpSpPr/>
          <p:nvPr/>
        </p:nvGrpSpPr>
        <p:grpSpPr>
          <a:xfrm>
            <a:off x="9764358" y="5001946"/>
            <a:ext cx="5941815" cy="1454060"/>
            <a:chOff x="0" y="0"/>
            <a:chExt cx="1564922" cy="382962"/>
          </a:xfrm>
        </p:grpSpPr>
        <p:sp>
          <p:nvSpPr>
            <p:cNvPr id="15" name="Freeform 15"/>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16" name="TextBox 16"/>
            <p:cNvSpPr txBox="1"/>
            <p:nvPr/>
          </p:nvSpPr>
          <p:spPr>
            <a:xfrm>
              <a:off x="0" y="-161925"/>
              <a:ext cx="1564922" cy="544887"/>
            </a:xfrm>
            <a:prstGeom prst="rect">
              <a:avLst/>
            </a:prstGeom>
          </p:spPr>
          <p:txBody>
            <a:bodyPr lIns="254000" tIns="254000" rIns="254000" bIns="254000" rtlCol="0" anchor="ctr"/>
            <a:lstStyle/>
            <a:p>
              <a:pPr algn="ctr">
                <a:lnSpc>
                  <a:spcPts val="5739"/>
                </a:lnSpc>
              </a:pPr>
              <a:r>
                <a:rPr lang="en-US" sz="4099" spc="368">
                  <a:solidFill>
                    <a:srgbClr val="FFFFFF"/>
                  </a:solidFill>
                  <a:latin typeface="Times New Roman Bold"/>
                </a:rPr>
                <a:t>Energy Cost </a:t>
              </a:r>
            </a:p>
          </p:txBody>
        </p:sp>
      </p:grpSp>
      <p:grpSp>
        <p:nvGrpSpPr>
          <p:cNvPr id="17" name="Group 17"/>
          <p:cNvGrpSpPr/>
          <p:nvPr/>
        </p:nvGrpSpPr>
        <p:grpSpPr>
          <a:xfrm>
            <a:off x="8911483" y="5001946"/>
            <a:ext cx="852876" cy="1454060"/>
            <a:chOff x="0" y="0"/>
            <a:chExt cx="224626" cy="382962"/>
          </a:xfrm>
        </p:grpSpPr>
        <p:sp>
          <p:nvSpPr>
            <p:cNvPr id="18" name="Freeform 18"/>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19" name="TextBox 19"/>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03</a:t>
              </a:r>
            </a:p>
          </p:txBody>
        </p:sp>
      </p:grpSp>
      <p:grpSp>
        <p:nvGrpSpPr>
          <p:cNvPr id="20" name="Group 20"/>
          <p:cNvGrpSpPr/>
          <p:nvPr/>
        </p:nvGrpSpPr>
        <p:grpSpPr>
          <a:xfrm>
            <a:off x="9764358" y="6598881"/>
            <a:ext cx="5941815" cy="1454060"/>
            <a:chOff x="0" y="0"/>
            <a:chExt cx="1564922" cy="382962"/>
          </a:xfrm>
        </p:grpSpPr>
        <p:sp>
          <p:nvSpPr>
            <p:cNvPr id="21" name="Freeform 21"/>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22" name="TextBox 22"/>
            <p:cNvSpPr txBox="1"/>
            <p:nvPr/>
          </p:nvSpPr>
          <p:spPr>
            <a:xfrm>
              <a:off x="0" y="-123825"/>
              <a:ext cx="1564922" cy="506787"/>
            </a:xfrm>
            <a:prstGeom prst="rect">
              <a:avLst/>
            </a:prstGeom>
          </p:spPr>
          <p:txBody>
            <a:bodyPr lIns="254000" tIns="254000" rIns="254000" bIns="254000" rtlCol="0" anchor="ctr"/>
            <a:lstStyle/>
            <a:p>
              <a:pPr algn="ctr">
                <a:lnSpc>
                  <a:spcPts val="4479"/>
                </a:lnSpc>
              </a:pPr>
              <a:r>
                <a:rPr lang="en-US" sz="3199" spc="287">
                  <a:solidFill>
                    <a:srgbClr val="FFFFFF"/>
                  </a:solidFill>
                  <a:latin typeface="Times New Roman Bold"/>
                </a:rPr>
                <a:t>Compressor failure</a:t>
              </a:r>
            </a:p>
          </p:txBody>
        </p:sp>
      </p:grpSp>
      <p:grpSp>
        <p:nvGrpSpPr>
          <p:cNvPr id="23" name="Group 23"/>
          <p:cNvGrpSpPr/>
          <p:nvPr/>
        </p:nvGrpSpPr>
        <p:grpSpPr>
          <a:xfrm>
            <a:off x="8911483" y="6598881"/>
            <a:ext cx="852876" cy="1454060"/>
            <a:chOff x="0" y="0"/>
            <a:chExt cx="224626" cy="382962"/>
          </a:xfrm>
        </p:grpSpPr>
        <p:sp>
          <p:nvSpPr>
            <p:cNvPr id="24" name="Freeform 24"/>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25" name="TextBox 25"/>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04</a:t>
              </a:r>
            </a:p>
          </p:txBody>
        </p:sp>
      </p:grpSp>
      <p:grpSp>
        <p:nvGrpSpPr>
          <p:cNvPr id="26" name="Group 26"/>
          <p:cNvGrpSpPr/>
          <p:nvPr/>
        </p:nvGrpSpPr>
        <p:grpSpPr>
          <a:xfrm>
            <a:off x="9764358" y="8192821"/>
            <a:ext cx="5941815" cy="1454060"/>
            <a:chOff x="0" y="0"/>
            <a:chExt cx="1564922" cy="382962"/>
          </a:xfrm>
        </p:grpSpPr>
        <p:sp>
          <p:nvSpPr>
            <p:cNvPr id="27" name="Freeform 27"/>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28" name="TextBox 28"/>
            <p:cNvSpPr txBox="1"/>
            <p:nvPr/>
          </p:nvSpPr>
          <p:spPr>
            <a:xfrm>
              <a:off x="0" y="-104775"/>
              <a:ext cx="1564922" cy="487737"/>
            </a:xfrm>
            <a:prstGeom prst="rect">
              <a:avLst/>
            </a:prstGeom>
          </p:spPr>
          <p:txBody>
            <a:bodyPr lIns="254000" tIns="254000" rIns="254000" bIns="254000" rtlCol="0" anchor="ctr"/>
            <a:lstStyle/>
            <a:p>
              <a:pPr algn="ctr">
                <a:lnSpc>
                  <a:spcPts val="3640"/>
                </a:lnSpc>
              </a:pPr>
              <a:endParaRPr/>
            </a:p>
          </p:txBody>
        </p:sp>
      </p:grpSp>
      <p:grpSp>
        <p:nvGrpSpPr>
          <p:cNvPr id="29" name="Group 29"/>
          <p:cNvGrpSpPr/>
          <p:nvPr/>
        </p:nvGrpSpPr>
        <p:grpSpPr>
          <a:xfrm>
            <a:off x="8911483" y="8192821"/>
            <a:ext cx="852876" cy="1454060"/>
            <a:chOff x="0" y="0"/>
            <a:chExt cx="224626" cy="382962"/>
          </a:xfrm>
        </p:grpSpPr>
        <p:sp>
          <p:nvSpPr>
            <p:cNvPr id="30" name="Freeform 30"/>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31" name="TextBox 31"/>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05</a:t>
              </a:r>
            </a:p>
          </p:txBody>
        </p:sp>
      </p:grpSp>
      <p:grpSp>
        <p:nvGrpSpPr>
          <p:cNvPr id="32" name="Group 32"/>
          <p:cNvGrpSpPr/>
          <p:nvPr/>
        </p:nvGrpSpPr>
        <p:grpSpPr>
          <a:xfrm>
            <a:off x="1028700" y="4561711"/>
            <a:ext cx="4090615" cy="1163577"/>
            <a:chOff x="0" y="0"/>
            <a:chExt cx="5454153" cy="1551436"/>
          </a:xfrm>
        </p:grpSpPr>
        <p:sp>
          <p:nvSpPr>
            <p:cNvPr id="33" name="TextBox 33"/>
            <p:cNvSpPr txBox="1"/>
            <p:nvPr/>
          </p:nvSpPr>
          <p:spPr>
            <a:xfrm>
              <a:off x="0" y="-133350"/>
              <a:ext cx="5454153" cy="861822"/>
            </a:xfrm>
            <a:prstGeom prst="rect">
              <a:avLst/>
            </a:prstGeom>
          </p:spPr>
          <p:txBody>
            <a:bodyPr lIns="0" tIns="0" rIns="0" bIns="0" rtlCol="0" anchor="t">
              <a:spAutoFit/>
            </a:bodyPr>
            <a:lstStyle/>
            <a:p>
              <a:pPr algn="ctr">
                <a:lnSpc>
                  <a:spcPts val="4967"/>
                </a:lnSpc>
              </a:pPr>
              <a:endParaRPr/>
            </a:p>
          </p:txBody>
        </p:sp>
        <p:sp>
          <p:nvSpPr>
            <p:cNvPr id="34" name="TextBox 34"/>
            <p:cNvSpPr txBox="1"/>
            <p:nvPr/>
          </p:nvSpPr>
          <p:spPr>
            <a:xfrm>
              <a:off x="0" y="1001103"/>
              <a:ext cx="5454153" cy="550333"/>
            </a:xfrm>
            <a:prstGeom prst="rect">
              <a:avLst/>
            </a:prstGeom>
          </p:spPr>
          <p:txBody>
            <a:bodyPr lIns="0" tIns="0" rIns="0" bIns="0" rtlCol="0" anchor="t">
              <a:spAutoFit/>
            </a:bodyPr>
            <a:lstStyle/>
            <a:p>
              <a:pPr algn="ctr">
                <a:lnSpc>
                  <a:spcPts val="3500"/>
                </a:lnSpc>
              </a:pPr>
              <a:endParaRPr/>
            </a:p>
          </p:txBody>
        </p:sp>
      </p:grpSp>
      <p:sp>
        <p:nvSpPr>
          <p:cNvPr id="35" name="TextBox 35"/>
          <p:cNvSpPr txBox="1"/>
          <p:nvPr/>
        </p:nvSpPr>
        <p:spPr>
          <a:xfrm>
            <a:off x="1028700" y="4163405"/>
            <a:ext cx="7460292" cy="1696188"/>
          </a:xfrm>
          <a:prstGeom prst="rect">
            <a:avLst/>
          </a:prstGeom>
        </p:spPr>
        <p:txBody>
          <a:bodyPr lIns="0" tIns="0" rIns="0" bIns="0" rtlCol="0" anchor="t">
            <a:spAutoFit/>
          </a:bodyPr>
          <a:lstStyle/>
          <a:p>
            <a:pPr algn="l">
              <a:lnSpc>
                <a:spcPts val="6377"/>
              </a:lnSpc>
              <a:spcBef>
                <a:spcPct val="0"/>
              </a:spcBef>
            </a:pPr>
            <a:r>
              <a:rPr lang="en-US" sz="5314">
                <a:solidFill>
                  <a:srgbClr val="13538A"/>
                </a:solidFill>
                <a:latin typeface="Times New Roman Bold"/>
              </a:rPr>
              <a:t>Comparison between Direct expantion &amp;chiller</a:t>
            </a:r>
          </a:p>
        </p:txBody>
      </p:sp>
      <p:sp>
        <p:nvSpPr>
          <p:cNvPr id="36" name="TextBox 36"/>
          <p:cNvSpPr txBox="1"/>
          <p:nvPr/>
        </p:nvSpPr>
        <p:spPr>
          <a:xfrm>
            <a:off x="9764358" y="3545619"/>
            <a:ext cx="5941815" cy="932815"/>
          </a:xfrm>
          <a:prstGeom prst="rect">
            <a:avLst/>
          </a:prstGeom>
        </p:spPr>
        <p:txBody>
          <a:bodyPr lIns="0" tIns="0" rIns="0" bIns="0" rtlCol="0" anchor="t">
            <a:spAutoFit/>
          </a:bodyPr>
          <a:lstStyle/>
          <a:p>
            <a:pPr algn="ctr">
              <a:lnSpc>
                <a:spcPts val="6860"/>
              </a:lnSpc>
            </a:pPr>
            <a:r>
              <a:rPr lang="en-US" sz="4900">
                <a:solidFill>
                  <a:srgbClr val="FDFDFD"/>
                </a:solidFill>
                <a:latin typeface="Times New Roman Bold"/>
              </a:rPr>
              <a:t>capital cost</a:t>
            </a:r>
          </a:p>
        </p:txBody>
      </p:sp>
      <p:sp>
        <p:nvSpPr>
          <p:cNvPr id="37" name="TextBox 37"/>
          <p:cNvSpPr txBox="1"/>
          <p:nvPr/>
        </p:nvSpPr>
        <p:spPr>
          <a:xfrm>
            <a:off x="11369381" y="8424416"/>
            <a:ext cx="2731770" cy="739141"/>
          </a:xfrm>
          <a:prstGeom prst="rect">
            <a:avLst/>
          </a:prstGeom>
        </p:spPr>
        <p:txBody>
          <a:bodyPr lIns="0" tIns="0" rIns="0" bIns="0" rtlCol="0" anchor="t">
            <a:spAutoFit/>
          </a:bodyPr>
          <a:lstStyle/>
          <a:p>
            <a:pPr algn="ctr">
              <a:lnSpc>
                <a:spcPts val="5459"/>
              </a:lnSpc>
              <a:spcBef>
                <a:spcPct val="0"/>
              </a:spcBef>
            </a:pPr>
            <a:r>
              <a:rPr lang="en-US" sz="3899" spc="116">
                <a:solidFill>
                  <a:srgbClr val="F7F7F7"/>
                </a:solidFill>
                <a:latin typeface="Times New Roman Bold"/>
              </a:rPr>
              <a:t>Labor Skills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4045" y="541837"/>
            <a:ext cx="17588052" cy="9321932"/>
            <a:chOff x="0" y="0"/>
            <a:chExt cx="4925046" cy="2610348"/>
          </a:xfrm>
        </p:grpSpPr>
        <p:sp>
          <p:nvSpPr>
            <p:cNvPr id="3" name="Freeform 3"/>
            <p:cNvSpPr/>
            <p:nvPr/>
          </p:nvSpPr>
          <p:spPr>
            <a:xfrm>
              <a:off x="0" y="0"/>
              <a:ext cx="4925046" cy="2610348"/>
            </a:xfrm>
            <a:custGeom>
              <a:avLst/>
              <a:gdLst/>
              <a:ahLst/>
              <a:cxnLst/>
              <a:rect l="l" t="t" r="r" b="b"/>
              <a:pathLst>
                <a:path w="4925046" h="2610348">
                  <a:moveTo>
                    <a:pt x="0" y="0"/>
                  </a:moveTo>
                  <a:lnTo>
                    <a:pt x="4925046" y="0"/>
                  </a:lnTo>
                  <a:lnTo>
                    <a:pt x="4925046" y="2610348"/>
                  </a:lnTo>
                  <a:lnTo>
                    <a:pt x="0" y="2610348"/>
                  </a:lnTo>
                  <a:close/>
                </a:path>
              </a:pathLst>
            </a:custGeom>
            <a:solidFill>
              <a:srgbClr val="000000">
                <a:alpha val="0"/>
              </a:srgbClr>
            </a:solidFill>
            <a:ln w="228600" cap="sq">
              <a:solidFill>
                <a:srgbClr val="145DA0"/>
              </a:solidFill>
              <a:prstDash val="solid"/>
              <a:miter/>
            </a:ln>
          </p:spPr>
        </p:sp>
        <p:sp>
          <p:nvSpPr>
            <p:cNvPr id="4" name="TextBox 4"/>
            <p:cNvSpPr txBox="1"/>
            <p:nvPr/>
          </p:nvSpPr>
          <p:spPr>
            <a:xfrm>
              <a:off x="0" y="-38100"/>
              <a:ext cx="4925046" cy="2648448"/>
            </a:xfrm>
            <a:prstGeom prst="rect">
              <a:avLst/>
            </a:prstGeom>
          </p:spPr>
          <p:txBody>
            <a:bodyPr lIns="50800" tIns="50800" rIns="50800" bIns="50800" rtlCol="0" anchor="ctr"/>
            <a:lstStyle/>
            <a:p>
              <a:pPr marL="0" lvl="0" indent="0" algn="ctr">
                <a:lnSpc>
                  <a:spcPts val="2659"/>
                </a:lnSpc>
                <a:spcBef>
                  <a:spcPct val="0"/>
                </a:spcBef>
              </a:pPr>
              <a:endParaRPr/>
            </a:p>
          </p:txBody>
        </p:sp>
      </p:grpSp>
      <p:sp>
        <p:nvSpPr>
          <p:cNvPr id="5" name="TextBox 5"/>
          <p:cNvSpPr txBox="1"/>
          <p:nvPr/>
        </p:nvSpPr>
        <p:spPr>
          <a:xfrm>
            <a:off x="5193104" y="1096833"/>
            <a:ext cx="9114127" cy="887095"/>
          </a:xfrm>
          <a:prstGeom prst="rect">
            <a:avLst/>
          </a:prstGeom>
        </p:spPr>
        <p:txBody>
          <a:bodyPr lIns="0" tIns="0" rIns="0" bIns="0" rtlCol="0" anchor="t">
            <a:spAutoFit/>
          </a:bodyPr>
          <a:lstStyle/>
          <a:p>
            <a:pPr algn="ctr">
              <a:lnSpc>
                <a:spcPts val="7279"/>
              </a:lnSpc>
            </a:pPr>
            <a:r>
              <a:rPr lang="en-US" sz="5199">
                <a:solidFill>
                  <a:srgbClr val="13538A"/>
                </a:solidFill>
                <a:latin typeface="Canva Sans Bold"/>
              </a:rPr>
              <a:t>Direct expantion or chiller?</a:t>
            </a:r>
          </a:p>
        </p:txBody>
      </p:sp>
      <p:sp>
        <p:nvSpPr>
          <p:cNvPr id="6" name="TextBox 6"/>
          <p:cNvSpPr txBox="1"/>
          <p:nvPr/>
        </p:nvSpPr>
        <p:spPr>
          <a:xfrm>
            <a:off x="1450424" y="2599483"/>
            <a:ext cx="14542325" cy="688974"/>
          </a:xfrm>
          <a:prstGeom prst="rect">
            <a:avLst/>
          </a:prstGeom>
        </p:spPr>
        <p:txBody>
          <a:bodyPr lIns="0" tIns="0" rIns="0" bIns="0" rtlCol="0" anchor="t">
            <a:spAutoFit/>
          </a:bodyPr>
          <a:lstStyle/>
          <a:p>
            <a:pPr algn="ctr">
              <a:lnSpc>
                <a:spcPts val="5600"/>
              </a:lnSpc>
            </a:pPr>
            <a:r>
              <a:rPr lang="en-US" sz="4000">
                <a:solidFill>
                  <a:srgbClr val="13538A"/>
                </a:solidFill>
                <a:latin typeface="Canva Sans Bold"/>
              </a:rPr>
              <a:t>The recommendation based in capacity as following:</a:t>
            </a:r>
          </a:p>
        </p:txBody>
      </p:sp>
      <p:sp>
        <p:nvSpPr>
          <p:cNvPr id="7" name="TextBox 7"/>
          <p:cNvSpPr txBox="1"/>
          <p:nvPr/>
        </p:nvSpPr>
        <p:spPr>
          <a:xfrm>
            <a:off x="-214380" y="4084569"/>
            <a:ext cx="13650982" cy="613409"/>
          </a:xfrm>
          <a:prstGeom prst="rect">
            <a:avLst/>
          </a:prstGeom>
        </p:spPr>
        <p:txBody>
          <a:bodyPr lIns="0" tIns="0" rIns="0" bIns="0" rtlCol="0" anchor="t">
            <a:spAutoFit/>
          </a:bodyPr>
          <a:lstStyle/>
          <a:p>
            <a:pPr algn="ctr">
              <a:lnSpc>
                <a:spcPts val="5040"/>
              </a:lnSpc>
            </a:pPr>
            <a:r>
              <a:rPr lang="en-US" sz="3600">
                <a:solidFill>
                  <a:srgbClr val="004AAD"/>
                </a:solidFill>
                <a:latin typeface="Canva Sans Bold"/>
              </a:rPr>
              <a:t>1. Capacities: &lt; 80 tons use CRAC, DX System. </a:t>
            </a:r>
          </a:p>
        </p:txBody>
      </p:sp>
      <p:sp>
        <p:nvSpPr>
          <p:cNvPr id="8" name="TextBox 8"/>
          <p:cNvSpPr txBox="1"/>
          <p:nvPr/>
        </p:nvSpPr>
        <p:spPr>
          <a:xfrm>
            <a:off x="1226794" y="5136128"/>
            <a:ext cx="16505303" cy="1251584"/>
          </a:xfrm>
          <a:prstGeom prst="rect">
            <a:avLst/>
          </a:prstGeom>
        </p:spPr>
        <p:txBody>
          <a:bodyPr lIns="0" tIns="0" rIns="0" bIns="0" rtlCol="0" anchor="t">
            <a:spAutoFit/>
          </a:bodyPr>
          <a:lstStyle/>
          <a:p>
            <a:pPr algn="ctr">
              <a:lnSpc>
                <a:spcPts val="5040"/>
              </a:lnSpc>
            </a:pPr>
            <a:r>
              <a:rPr lang="en-US" sz="3600">
                <a:solidFill>
                  <a:srgbClr val="004AAD"/>
                </a:solidFill>
                <a:latin typeface="Canva Sans Bold"/>
              </a:rPr>
              <a:t>2. Capacities: &gt; 80 tons and &lt; 200 tons use chilled water systems, screw chillers. </a:t>
            </a:r>
          </a:p>
        </p:txBody>
      </p:sp>
      <p:sp>
        <p:nvSpPr>
          <p:cNvPr id="9" name="TextBox 9"/>
          <p:cNvSpPr txBox="1"/>
          <p:nvPr/>
        </p:nvSpPr>
        <p:spPr>
          <a:xfrm>
            <a:off x="1264359" y="6816337"/>
            <a:ext cx="15759283" cy="622936"/>
          </a:xfrm>
          <a:prstGeom prst="rect">
            <a:avLst/>
          </a:prstGeom>
        </p:spPr>
        <p:txBody>
          <a:bodyPr lIns="0" tIns="0" rIns="0" bIns="0" rtlCol="0" anchor="t">
            <a:spAutoFit/>
          </a:bodyPr>
          <a:lstStyle/>
          <a:p>
            <a:pPr algn="ctr">
              <a:lnSpc>
                <a:spcPts val="5039"/>
              </a:lnSpc>
              <a:spcBef>
                <a:spcPct val="0"/>
              </a:spcBef>
            </a:pPr>
            <a:r>
              <a:rPr lang="en-US" sz="3599" spc="107">
                <a:solidFill>
                  <a:srgbClr val="004AAD"/>
                </a:solidFill>
                <a:latin typeface="Barlow Bold"/>
              </a:rPr>
              <a:t>3. Capacities: &gt;200 tons use chilled water systems, centrifugal chillers.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710926" y="5429831"/>
            <a:ext cx="2813495" cy="4114800"/>
          </a:xfrm>
          <a:custGeom>
            <a:avLst/>
            <a:gdLst/>
            <a:ahLst/>
            <a:cxnLst/>
            <a:rect l="l" t="t" r="r" b="b"/>
            <a:pathLst>
              <a:path w="2813495" h="4114800">
                <a:moveTo>
                  <a:pt x="0" y="0"/>
                </a:moveTo>
                <a:lnTo>
                  <a:pt x="2813494" y="0"/>
                </a:lnTo>
                <a:lnTo>
                  <a:pt x="2813494"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3677318" y="3443160"/>
            <a:ext cx="25206494" cy="3400680"/>
            <a:chOff x="0" y="0"/>
            <a:chExt cx="33608659" cy="4534240"/>
          </a:xfrm>
        </p:grpSpPr>
        <p:sp>
          <p:nvSpPr>
            <p:cNvPr id="4" name="TextBox 4"/>
            <p:cNvSpPr txBox="1"/>
            <p:nvPr/>
          </p:nvSpPr>
          <p:spPr>
            <a:xfrm>
              <a:off x="0" y="190500"/>
              <a:ext cx="33608659" cy="2854083"/>
            </a:xfrm>
            <a:prstGeom prst="rect">
              <a:avLst/>
            </a:prstGeom>
          </p:spPr>
          <p:txBody>
            <a:bodyPr lIns="0" tIns="0" rIns="0" bIns="0" rtlCol="0" anchor="t">
              <a:spAutoFit/>
            </a:bodyPr>
            <a:lstStyle/>
            <a:p>
              <a:pPr algn="ctr">
                <a:lnSpc>
                  <a:spcPts val="5385"/>
                </a:lnSpc>
              </a:pPr>
              <a:r>
                <a:rPr lang="en-US" sz="6190">
                  <a:solidFill>
                    <a:srgbClr val="597CFF"/>
                  </a:solidFill>
                  <a:latin typeface="TAN Headline"/>
                </a:rPr>
                <a:t>Why We need humidification</a:t>
              </a:r>
            </a:p>
            <a:p>
              <a:pPr algn="ctr">
                <a:lnSpc>
                  <a:spcPts val="5385"/>
                </a:lnSpc>
              </a:pPr>
              <a:endParaRPr lang="en-US" sz="6190">
                <a:solidFill>
                  <a:srgbClr val="597CFF"/>
                </a:solidFill>
                <a:latin typeface="TAN Headline"/>
              </a:endParaRPr>
            </a:p>
            <a:p>
              <a:pPr algn="ctr">
                <a:lnSpc>
                  <a:spcPts val="5385"/>
                </a:lnSpc>
              </a:pPr>
              <a:r>
                <a:rPr lang="en-US" sz="6190">
                  <a:solidFill>
                    <a:srgbClr val="597CFF"/>
                  </a:solidFill>
                  <a:latin typeface="TAN Headline"/>
                </a:rPr>
                <a:t> on data center?</a:t>
              </a:r>
            </a:p>
          </p:txBody>
        </p:sp>
        <p:sp>
          <p:nvSpPr>
            <p:cNvPr id="5" name="TextBox 5"/>
            <p:cNvSpPr txBox="1"/>
            <p:nvPr/>
          </p:nvSpPr>
          <p:spPr>
            <a:xfrm>
              <a:off x="0" y="2615270"/>
              <a:ext cx="33608659" cy="1918971"/>
            </a:xfrm>
            <a:prstGeom prst="rect">
              <a:avLst/>
            </a:prstGeom>
          </p:spPr>
          <p:txBody>
            <a:bodyPr lIns="0" tIns="0" rIns="0" bIns="0" rtlCol="0" anchor="t">
              <a:spAutoFit/>
            </a:bodyPr>
            <a:lstStyle/>
            <a:p>
              <a:pPr algn="ctr">
                <a:lnSpc>
                  <a:spcPts val="12350"/>
                </a:lnSpc>
              </a:pPr>
              <a:endParaRPr/>
            </a:p>
          </p:txBody>
        </p:sp>
      </p:grpSp>
      <p:grpSp>
        <p:nvGrpSpPr>
          <p:cNvPr id="6" name="Group 6"/>
          <p:cNvGrpSpPr/>
          <p:nvPr/>
        </p:nvGrpSpPr>
        <p:grpSpPr>
          <a:xfrm>
            <a:off x="381790" y="487843"/>
            <a:ext cx="17588052" cy="9321932"/>
            <a:chOff x="0" y="0"/>
            <a:chExt cx="4925046" cy="2610348"/>
          </a:xfrm>
        </p:grpSpPr>
        <p:sp>
          <p:nvSpPr>
            <p:cNvPr id="7" name="Freeform 7"/>
            <p:cNvSpPr/>
            <p:nvPr/>
          </p:nvSpPr>
          <p:spPr>
            <a:xfrm>
              <a:off x="0" y="0"/>
              <a:ext cx="4925046" cy="2610348"/>
            </a:xfrm>
            <a:custGeom>
              <a:avLst/>
              <a:gdLst/>
              <a:ahLst/>
              <a:cxnLst/>
              <a:rect l="l" t="t" r="r" b="b"/>
              <a:pathLst>
                <a:path w="4925046" h="2610348">
                  <a:moveTo>
                    <a:pt x="0" y="0"/>
                  </a:moveTo>
                  <a:lnTo>
                    <a:pt x="4925046" y="0"/>
                  </a:lnTo>
                  <a:lnTo>
                    <a:pt x="4925046" y="2610348"/>
                  </a:lnTo>
                  <a:lnTo>
                    <a:pt x="0" y="2610348"/>
                  </a:lnTo>
                  <a:close/>
                </a:path>
              </a:pathLst>
            </a:custGeom>
            <a:solidFill>
              <a:srgbClr val="000000">
                <a:alpha val="0"/>
              </a:srgbClr>
            </a:solidFill>
            <a:ln w="228600" cap="sq">
              <a:solidFill>
                <a:srgbClr val="145DA0"/>
              </a:solidFill>
              <a:prstDash val="solid"/>
              <a:miter/>
            </a:ln>
          </p:spPr>
        </p:sp>
        <p:sp>
          <p:nvSpPr>
            <p:cNvPr id="8" name="TextBox 8"/>
            <p:cNvSpPr txBox="1"/>
            <p:nvPr/>
          </p:nvSpPr>
          <p:spPr>
            <a:xfrm>
              <a:off x="0" y="-38100"/>
              <a:ext cx="4925046" cy="2648448"/>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398140" y="5575466"/>
            <a:ext cx="0" cy="1880024"/>
          </a:xfrm>
          <a:prstGeom prst="line">
            <a:avLst/>
          </a:prstGeom>
          <a:ln w="38100" cap="flat">
            <a:solidFill>
              <a:srgbClr val="000000"/>
            </a:solidFill>
            <a:prstDash val="sysDot"/>
            <a:headEnd type="none" w="sm" len="sm"/>
            <a:tailEnd type="arrow" w="med" len="sm"/>
          </a:ln>
        </p:spPr>
      </p:sp>
      <p:sp>
        <p:nvSpPr>
          <p:cNvPr id="3" name="TextBox 3"/>
          <p:cNvSpPr txBox="1"/>
          <p:nvPr/>
        </p:nvSpPr>
        <p:spPr>
          <a:xfrm>
            <a:off x="9534549" y="1457969"/>
            <a:ext cx="5895447" cy="632559"/>
          </a:xfrm>
          <a:prstGeom prst="rect">
            <a:avLst/>
          </a:prstGeom>
        </p:spPr>
        <p:txBody>
          <a:bodyPr lIns="0" tIns="0" rIns="0" bIns="0" rtlCol="0" anchor="t">
            <a:spAutoFit/>
          </a:bodyPr>
          <a:lstStyle/>
          <a:p>
            <a:pPr algn="ctr">
              <a:lnSpc>
                <a:spcPts val="5214"/>
              </a:lnSpc>
            </a:pPr>
            <a:r>
              <a:rPr lang="en-US" sz="3724" spc="372">
                <a:solidFill>
                  <a:srgbClr val="000000"/>
                </a:solidFill>
                <a:latin typeface="Fraunces"/>
              </a:rPr>
              <a:t>CONDENSATION</a:t>
            </a:r>
          </a:p>
        </p:txBody>
      </p:sp>
      <p:sp>
        <p:nvSpPr>
          <p:cNvPr id="4" name="TextBox 4"/>
          <p:cNvSpPr txBox="1"/>
          <p:nvPr/>
        </p:nvSpPr>
        <p:spPr>
          <a:xfrm>
            <a:off x="1384075" y="7524327"/>
            <a:ext cx="3185935" cy="647560"/>
          </a:xfrm>
          <a:prstGeom prst="rect">
            <a:avLst/>
          </a:prstGeom>
        </p:spPr>
        <p:txBody>
          <a:bodyPr lIns="0" tIns="0" rIns="0" bIns="0" rtlCol="0" anchor="t">
            <a:spAutoFit/>
          </a:bodyPr>
          <a:lstStyle/>
          <a:p>
            <a:pPr algn="ctr">
              <a:lnSpc>
                <a:spcPts val="5313"/>
              </a:lnSpc>
            </a:pPr>
            <a:r>
              <a:rPr lang="en-US" sz="3795" spc="379">
                <a:solidFill>
                  <a:srgbClr val="000000"/>
                </a:solidFill>
                <a:latin typeface="Fraunces"/>
              </a:rPr>
              <a:t>LOW</a:t>
            </a:r>
          </a:p>
        </p:txBody>
      </p:sp>
      <p:sp>
        <p:nvSpPr>
          <p:cNvPr id="5" name="AutoShape 5"/>
          <p:cNvSpPr/>
          <p:nvPr/>
        </p:nvSpPr>
        <p:spPr>
          <a:xfrm>
            <a:off x="4570009" y="7886207"/>
            <a:ext cx="4573991" cy="0"/>
          </a:xfrm>
          <a:prstGeom prst="line">
            <a:avLst/>
          </a:prstGeom>
          <a:ln w="38100" cap="flat">
            <a:solidFill>
              <a:srgbClr val="000000"/>
            </a:solidFill>
            <a:prstDash val="sysDot"/>
            <a:headEnd type="none" w="sm" len="sm"/>
            <a:tailEnd type="arrow" w="med" len="sm"/>
          </a:ln>
        </p:spPr>
      </p:sp>
      <p:sp>
        <p:nvSpPr>
          <p:cNvPr id="6" name="AutoShape 6"/>
          <p:cNvSpPr/>
          <p:nvPr/>
        </p:nvSpPr>
        <p:spPr>
          <a:xfrm flipH="1" flipV="1">
            <a:off x="2379090" y="2310657"/>
            <a:ext cx="0" cy="1880024"/>
          </a:xfrm>
          <a:prstGeom prst="line">
            <a:avLst/>
          </a:prstGeom>
          <a:ln w="38100" cap="flat">
            <a:solidFill>
              <a:srgbClr val="000000"/>
            </a:solidFill>
            <a:prstDash val="sysDot"/>
            <a:headEnd type="none" w="sm" len="sm"/>
            <a:tailEnd type="arrow" w="med" len="sm"/>
          </a:ln>
        </p:spPr>
      </p:sp>
      <p:sp>
        <p:nvSpPr>
          <p:cNvPr id="7" name="AutoShape 7"/>
          <p:cNvSpPr/>
          <p:nvPr/>
        </p:nvSpPr>
        <p:spPr>
          <a:xfrm>
            <a:off x="5444124" y="1794668"/>
            <a:ext cx="4090426" cy="17680"/>
          </a:xfrm>
          <a:prstGeom prst="line">
            <a:avLst/>
          </a:prstGeom>
          <a:ln w="38100" cap="flat">
            <a:solidFill>
              <a:srgbClr val="000000"/>
            </a:solidFill>
            <a:prstDash val="sysDot"/>
            <a:headEnd type="none" w="sm" len="sm"/>
            <a:tailEnd type="arrow" w="med" len="sm"/>
          </a:ln>
        </p:spPr>
      </p:sp>
      <p:sp>
        <p:nvSpPr>
          <p:cNvPr id="8" name="AutoShape 8"/>
          <p:cNvSpPr/>
          <p:nvPr/>
        </p:nvSpPr>
        <p:spPr>
          <a:xfrm>
            <a:off x="5411160" y="1812348"/>
            <a:ext cx="1735069" cy="1421107"/>
          </a:xfrm>
          <a:prstGeom prst="line">
            <a:avLst/>
          </a:prstGeom>
          <a:ln w="38100" cap="flat">
            <a:solidFill>
              <a:srgbClr val="000000"/>
            </a:solidFill>
            <a:prstDash val="solid"/>
            <a:headEnd type="none" w="sm" len="sm"/>
            <a:tailEnd type="arrow" w="med" len="sm"/>
          </a:ln>
        </p:spPr>
      </p:sp>
      <p:sp>
        <p:nvSpPr>
          <p:cNvPr id="9" name="AutoShape 9"/>
          <p:cNvSpPr/>
          <p:nvPr/>
        </p:nvSpPr>
        <p:spPr>
          <a:xfrm flipV="1">
            <a:off x="4568107" y="6302765"/>
            <a:ext cx="2463092" cy="1582384"/>
          </a:xfrm>
          <a:prstGeom prst="line">
            <a:avLst/>
          </a:prstGeom>
          <a:ln w="38100" cap="flat">
            <a:solidFill>
              <a:srgbClr val="000000"/>
            </a:solidFill>
            <a:prstDash val="solid"/>
            <a:headEnd type="none" w="sm" len="sm"/>
            <a:tailEnd type="arrow" w="med" len="sm"/>
          </a:ln>
        </p:spPr>
      </p:sp>
      <p:sp>
        <p:nvSpPr>
          <p:cNvPr id="10" name="TextBox 10"/>
          <p:cNvSpPr txBox="1"/>
          <p:nvPr/>
        </p:nvSpPr>
        <p:spPr>
          <a:xfrm>
            <a:off x="134254" y="4457381"/>
            <a:ext cx="6896946" cy="1023289"/>
          </a:xfrm>
          <a:prstGeom prst="rect">
            <a:avLst/>
          </a:prstGeom>
        </p:spPr>
        <p:txBody>
          <a:bodyPr lIns="0" tIns="0" rIns="0" bIns="0" rtlCol="0" anchor="t">
            <a:spAutoFit/>
          </a:bodyPr>
          <a:lstStyle/>
          <a:p>
            <a:pPr algn="ctr">
              <a:lnSpc>
                <a:spcPts val="7376"/>
              </a:lnSpc>
            </a:pPr>
            <a:r>
              <a:rPr lang="en-US" sz="8479">
                <a:solidFill>
                  <a:srgbClr val="597CFF"/>
                </a:solidFill>
                <a:latin typeface="TAN Headline"/>
              </a:rPr>
              <a:t>Humidity</a:t>
            </a:r>
          </a:p>
        </p:txBody>
      </p:sp>
      <p:grpSp>
        <p:nvGrpSpPr>
          <p:cNvPr id="11" name="Group 11"/>
          <p:cNvGrpSpPr/>
          <p:nvPr/>
        </p:nvGrpSpPr>
        <p:grpSpPr>
          <a:xfrm>
            <a:off x="6816390" y="3739390"/>
            <a:ext cx="3048000" cy="1866111"/>
            <a:chOff x="0" y="0"/>
            <a:chExt cx="802765" cy="491486"/>
          </a:xfrm>
        </p:grpSpPr>
        <p:sp>
          <p:nvSpPr>
            <p:cNvPr id="12" name="Freeform 12"/>
            <p:cNvSpPr/>
            <p:nvPr/>
          </p:nvSpPr>
          <p:spPr>
            <a:xfrm>
              <a:off x="0" y="0"/>
              <a:ext cx="802765" cy="491486"/>
            </a:xfrm>
            <a:custGeom>
              <a:avLst/>
              <a:gdLst/>
              <a:ahLst/>
              <a:cxnLst/>
              <a:rect l="l" t="t" r="r" b="b"/>
              <a:pathLst>
                <a:path w="802765" h="491486">
                  <a:moveTo>
                    <a:pt x="0" y="0"/>
                  </a:moveTo>
                  <a:lnTo>
                    <a:pt x="802765" y="0"/>
                  </a:lnTo>
                  <a:lnTo>
                    <a:pt x="802765" y="491486"/>
                  </a:lnTo>
                  <a:lnTo>
                    <a:pt x="0" y="491486"/>
                  </a:lnTo>
                  <a:close/>
                </a:path>
              </a:pathLst>
            </a:custGeom>
            <a:solidFill>
              <a:srgbClr val="000000">
                <a:alpha val="0"/>
              </a:srgbClr>
            </a:solidFill>
            <a:ln w="47625" cap="sq">
              <a:solidFill>
                <a:srgbClr val="13538A"/>
              </a:solidFill>
              <a:prstDash val="solid"/>
              <a:miter/>
            </a:ln>
          </p:spPr>
        </p:sp>
        <p:sp>
          <p:nvSpPr>
            <p:cNvPr id="13" name="TextBox 13"/>
            <p:cNvSpPr txBox="1"/>
            <p:nvPr/>
          </p:nvSpPr>
          <p:spPr>
            <a:xfrm>
              <a:off x="0" y="-114300"/>
              <a:ext cx="802765" cy="605786"/>
            </a:xfrm>
            <a:prstGeom prst="rect">
              <a:avLst/>
            </a:prstGeom>
          </p:spPr>
          <p:txBody>
            <a:bodyPr lIns="50800" tIns="50800" rIns="50800" bIns="50800" rtlCol="0" anchor="ctr"/>
            <a:lstStyle/>
            <a:p>
              <a:pPr marL="0" lvl="0" indent="0" algn="ctr">
                <a:lnSpc>
                  <a:spcPts val="3599"/>
                </a:lnSpc>
                <a:spcBef>
                  <a:spcPct val="0"/>
                </a:spcBef>
              </a:pPr>
              <a:endParaRPr/>
            </a:p>
          </p:txBody>
        </p:sp>
      </p:grpSp>
      <p:sp>
        <p:nvSpPr>
          <p:cNvPr id="14" name="AutoShape 14"/>
          <p:cNvSpPr/>
          <p:nvPr/>
        </p:nvSpPr>
        <p:spPr>
          <a:xfrm>
            <a:off x="9806420" y="5556416"/>
            <a:ext cx="1180076" cy="0"/>
          </a:xfrm>
          <a:prstGeom prst="line">
            <a:avLst/>
          </a:prstGeom>
          <a:ln w="38100" cap="flat">
            <a:solidFill>
              <a:srgbClr val="000000"/>
            </a:solidFill>
            <a:prstDash val="sysDot"/>
            <a:headEnd type="none" w="sm" len="sm"/>
            <a:tailEnd type="arrow" w="med" len="sm"/>
          </a:ln>
        </p:spPr>
      </p:sp>
      <p:sp>
        <p:nvSpPr>
          <p:cNvPr id="15" name="AutoShape 15"/>
          <p:cNvSpPr/>
          <p:nvPr/>
        </p:nvSpPr>
        <p:spPr>
          <a:xfrm>
            <a:off x="9806420" y="3758440"/>
            <a:ext cx="1180076" cy="0"/>
          </a:xfrm>
          <a:prstGeom prst="line">
            <a:avLst/>
          </a:prstGeom>
          <a:ln w="38100" cap="flat">
            <a:solidFill>
              <a:srgbClr val="000000"/>
            </a:solidFill>
            <a:prstDash val="sysDot"/>
            <a:headEnd type="none" w="sm" len="sm"/>
            <a:tailEnd type="arrow" w="med" len="sm"/>
          </a:ln>
        </p:spPr>
      </p:sp>
      <p:grpSp>
        <p:nvGrpSpPr>
          <p:cNvPr id="16" name="Group 16"/>
          <p:cNvGrpSpPr/>
          <p:nvPr/>
        </p:nvGrpSpPr>
        <p:grpSpPr>
          <a:xfrm>
            <a:off x="11262721" y="3233455"/>
            <a:ext cx="4681212" cy="957226"/>
            <a:chOff x="0" y="0"/>
            <a:chExt cx="6241616" cy="1276301"/>
          </a:xfrm>
        </p:grpSpPr>
        <p:grpSp>
          <p:nvGrpSpPr>
            <p:cNvPr id="17" name="Group 17"/>
            <p:cNvGrpSpPr/>
            <p:nvPr/>
          </p:nvGrpSpPr>
          <p:grpSpPr>
            <a:xfrm>
              <a:off x="0" y="0"/>
              <a:ext cx="6241616" cy="1276301"/>
              <a:chOff x="0" y="0"/>
              <a:chExt cx="1232912" cy="252109"/>
            </a:xfrm>
          </p:grpSpPr>
          <p:sp>
            <p:nvSpPr>
              <p:cNvPr id="18" name="Freeform 18"/>
              <p:cNvSpPr/>
              <p:nvPr/>
            </p:nvSpPr>
            <p:spPr>
              <a:xfrm>
                <a:off x="0" y="0"/>
                <a:ext cx="1232912" cy="252109"/>
              </a:xfrm>
              <a:custGeom>
                <a:avLst/>
                <a:gdLst/>
                <a:ahLst/>
                <a:cxnLst/>
                <a:rect l="l" t="t" r="r" b="b"/>
                <a:pathLst>
                  <a:path w="1232912" h="252109">
                    <a:moveTo>
                      <a:pt x="0" y="0"/>
                    </a:moveTo>
                    <a:lnTo>
                      <a:pt x="1232912" y="0"/>
                    </a:lnTo>
                    <a:lnTo>
                      <a:pt x="1232912" y="252109"/>
                    </a:lnTo>
                    <a:lnTo>
                      <a:pt x="0" y="252109"/>
                    </a:lnTo>
                    <a:close/>
                  </a:path>
                </a:pathLst>
              </a:custGeom>
              <a:solidFill>
                <a:srgbClr val="000000">
                  <a:alpha val="0"/>
                </a:srgbClr>
              </a:solidFill>
              <a:ln w="47625" cap="sq">
                <a:solidFill>
                  <a:srgbClr val="13538A"/>
                </a:solidFill>
                <a:prstDash val="solid"/>
                <a:miter/>
              </a:ln>
            </p:spPr>
          </p:sp>
          <p:sp>
            <p:nvSpPr>
              <p:cNvPr id="19" name="TextBox 19"/>
              <p:cNvSpPr txBox="1"/>
              <p:nvPr/>
            </p:nvSpPr>
            <p:spPr>
              <a:xfrm>
                <a:off x="0" y="-66675"/>
                <a:ext cx="1232912" cy="318784"/>
              </a:xfrm>
              <a:prstGeom prst="rect">
                <a:avLst/>
              </a:prstGeom>
            </p:spPr>
            <p:txBody>
              <a:bodyPr lIns="50800" tIns="50800" rIns="50800" bIns="50800" rtlCol="0" anchor="ctr"/>
              <a:lstStyle/>
              <a:p>
                <a:pPr marL="0" lvl="0" indent="0" algn="ctr">
                  <a:lnSpc>
                    <a:spcPts val="3599"/>
                  </a:lnSpc>
                  <a:spcBef>
                    <a:spcPct val="0"/>
                  </a:spcBef>
                </a:pPr>
                <a:endParaRPr/>
              </a:p>
            </p:txBody>
          </p:sp>
        </p:grpSp>
        <p:sp>
          <p:nvSpPr>
            <p:cNvPr id="20" name="TextBox 20"/>
            <p:cNvSpPr txBox="1"/>
            <p:nvPr/>
          </p:nvSpPr>
          <p:spPr>
            <a:xfrm>
              <a:off x="198659" y="428846"/>
              <a:ext cx="6042957" cy="596242"/>
            </a:xfrm>
            <a:prstGeom prst="rect">
              <a:avLst/>
            </a:prstGeom>
          </p:spPr>
          <p:txBody>
            <a:bodyPr lIns="0" tIns="0" rIns="0" bIns="0" rtlCol="0" anchor="t">
              <a:spAutoFit/>
            </a:bodyPr>
            <a:lstStyle/>
            <a:p>
              <a:pPr algn="ctr">
                <a:lnSpc>
                  <a:spcPts val="3005"/>
                </a:lnSpc>
              </a:pPr>
              <a:r>
                <a:rPr lang="en-US" sz="3454">
                  <a:solidFill>
                    <a:srgbClr val="000000"/>
                  </a:solidFill>
                  <a:latin typeface="TAN Headline"/>
                </a:rPr>
                <a:t>Humidification</a:t>
              </a:r>
            </a:p>
          </p:txBody>
        </p:sp>
      </p:grpSp>
      <p:grpSp>
        <p:nvGrpSpPr>
          <p:cNvPr id="21" name="Group 21"/>
          <p:cNvGrpSpPr/>
          <p:nvPr/>
        </p:nvGrpSpPr>
        <p:grpSpPr>
          <a:xfrm>
            <a:off x="11262721" y="4935326"/>
            <a:ext cx="4681212" cy="957226"/>
            <a:chOff x="0" y="0"/>
            <a:chExt cx="6241616" cy="1276301"/>
          </a:xfrm>
        </p:grpSpPr>
        <p:grpSp>
          <p:nvGrpSpPr>
            <p:cNvPr id="22" name="Group 22"/>
            <p:cNvGrpSpPr/>
            <p:nvPr/>
          </p:nvGrpSpPr>
          <p:grpSpPr>
            <a:xfrm>
              <a:off x="0" y="0"/>
              <a:ext cx="6241616" cy="1276301"/>
              <a:chOff x="0" y="0"/>
              <a:chExt cx="1232912" cy="252109"/>
            </a:xfrm>
          </p:grpSpPr>
          <p:sp>
            <p:nvSpPr>
              <p:cNvPr id="23" name="Freeform 23"/>
              <p:cNvSpPr/>
              <p:nvPr/>
            </p:nvSpPr>
            <p:spPr>
              <a:xfrm>
                <a:off x="0" y="0"/>
                <a:ext cx="1232912" cy="252109"/>
              </a:xfrm>
              <a:custGeom>
                <a:avLst/>
                <a:gdLst/>
                <a:ahLst/>
                <a:cxnLst/>
                <a:rect l="l" t="t" r="r" b="b"/>
                <a:pathLst>
                  <a:path w="1232912" h="252109">
                    <a:moveTo>
                      <a:pt x="0" y="0"/>
                    </a:moveTo>
                    <a:lnTo>
                      <a:pt x="1232912" y="0"/>
                    </a:lnTo>
                    <a:lnTo>
                      <a:pt x="1232912" y="252109"/>
                    </a:lnTo>
                    <a:lnTo>
                      <a:pt x="0" y="252109"/>
                    </a:lnTo>
                    <a:close/>
                  </a:path>
                </a:pathLst>
              </a:custGeom>
              <a:solidFill>
                <a:srgbClr val="000000">
                  <a:alpha val="0"/>
                </a:srgbClr>
              </a:solidFill>
              <a:ln w="47625" cap="sq">
                <a:solidFill>
                  <a:srgbClr val="13538A"/>
                </a:solidFill>
                <a:prstDash val="solid"/>
                <a:miter/>
              </a:ln>
            </p:spPr>
          </p:sp>
          <p:sp>
            <p:nvSpPr>
              <p:cNvPr id="24" name="TextBox 24"/>
              <p:cNvSpPr txBox="1"/>
              <p:nvPr/>
            </p:nvSpPr>
            <p:spPr>
              <a:xfrm>
                <a:off x="0" y="-66675"/>
                <a:ext cx="1232912" cy="318784"/>
              </a:xfrm>
              <a:prstGeom prst="rect">
                <a:avLst/>
              </a:prstGeom>
            </p:spPr>
            <p:txBody>
              <a:bodyPr lIns="50800" tIns="50800" rIns="50800" bIns="50800" rtlCol="0" anchor="ctr"/>
              <a:lstStyle/>
              <a:p>
                <a:pPr marL="0" lvl="0" indent="0" algn="ctr">
                  <a:lnSpc>
                    <a:spcPts val="3599"/>
                  </a:lnSpc>
                  <a:spcBef>
                    <a:spcPct val="0"/>
                  </a:spcBef>
                </a:pPr>
                <a:endParaRPr/>
              </a:p>
            </p:txBody>
          </p:sp>
        </p:grpSp>
        <p:sp>
          <p:nvSpPr>
            <p:cNvPr id="25" name="TextBox 25"/>
            <p:cNvSpPr txBox="1"/>
            <p:nvPr/>
          </p:nvSpPr>
          <p:spPr>
            <a:xfrm>
              <a:off x="198659" y="428846"/>
              <a:ext cx="6042957" cy="596242"/>
            </a:xfrm>
            <a:prstGeom prst="rect">
              <a:avLst/>
            </a:prstGeom>
          </p:spPr>
          <p:txBody>
            <a:bodyPr lIns="0" tIns="0" rIns="0" bIns="0" rtlCol="0" anchor="t">
              <a:spAutoFit/>
            </a:bodyPr>
            <a:lstStyle/>
            <a:p>
              <a:pPr algn="ctr">
                <a:lnSpc>
                  <a:spcPts val="3005"/>
                </a:lnSpc>
              </a:pPr>
              <a:r>
                <a:rPr lang="en-US" sz="3454">
                  <a:solidFill>
                    <a:srgbClr val="000000"/>
                  </a:solidFill>
                  <a:latin typeface="TAN Headline"/>
                </a:rPr>
                <a:t>Dehumidification</a:t>
              </a:r>
            </a:p>
          </p:txBody>
        </p:sp>
      </p:grpSp>
      <p:sp>
        <p:nvSpPr>
          <p:cNvPr id="26" name="AutoShape 26"/>
          <p:cNvSpPr/>
          <p:nvPr/>
        </p:nvSpPr>
        <p:spPr>
          <a:xfrm>
            <a:off x="17114484" y="3233426"/>
            <a:ext cx="9525" cy="3811739"/>
          </a:xfrm>
          <a:prstGeom prst="line">
            <a:avLst/>
          </a:prstGeom>
          <a:ln w="38100" cap="flat">
            <a:solidFill>
              <a:srgbClr val="000000"/>
            </a:solidFill>
            <a:prstDash val="sysDot"/>
            <a:headEnd type="none" w="sm" len="sm"/>
            <a:tailEnd type="arrow" w="med" len="sm"/>
          </a:ln>
        </p:spPr>
      </p:sp>
      <p:sp>
        <p:nvSpPr>
          <p:cNvPr id="27" name="Freeform 27"/>
          <p:cNvSpPr/>
          <p:nvPr/>
        </p:nvSpPr>
        <p:spPr>
          <a:xfrm>
            <a:off x="16869483" y="8171887"/>
            <a:ext cx="1134867" cy="1748308"/>
          </a:xfrm>
          <a:custGeom>
            <a:avLst/>
            <a:gdLst/>
            <a:ahLst/>
            <a:cxnLst/>
            <a:rect l="l" t="t" r="r" b="b"/>
            <a:pathLst>
              <a:path w="1134867" h="1748308">
                <a:moveTo>
                  <a:pt x="0" y="0"/>
                </a:moveTo>
                <a:lnTo>
                  <a:pt x="1134866" y="0"/>
                </a:lnTo>
                <a:lnTo>
                  <a:pt x="1134866" y="1748308"/>
                </a:lnTo>
                <a:lnTo>
                  <a:pt x="0" y="174830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8" name="TextBox 28"/>
          <p:cNvSpPr txBox="1"/>
          <p:nvPr/>
        </p:nvSpPr>
        <p:spPr>
          <a:xfrm>
            <a:off x="9625688" y="7350715"/>
            <a:ext cx="3274066" cy="966210"/>
          </a:xfrm>
          <a:prstGeom prst="rect">
            <a:avLst/>
          </a:prstGeom>
        </p:spPr>
        <p:txBody>
          <a:bodyPr lIns="0" tIns="0" rIns="0" bIns="0" rtlCol="0" anchor="t">
            <a:spAutoFit/>
          </a:bodyPr>
          <a:lstStyle/>
          <a:p>
            <a:pPr algn="ctr">
              <a:lnSpc>
                <a:spcPts val="8073"/>
              </a:lnSpc>
            </a:pPr>
            <a:r>
              <a:rPr lang="en-US" sz="5766" spc="576">
                <a:solidFill>
                  <a:srgbClr val="000000"/>
                </a:solidFill>
                <a:latin typeface="Fraunces"/>
              </a:rPr>
              <a:t>ESD</a:t>
            </a:r>
          </a:p>
        </p:txBody>
      </p:sp>
      <p:sp>
        <p:nvSpPr>
          <p:cNvPr id="29" name="TextBox 29"/>
          <p:cNvSpPr txBox="1"/>
          <p:nvPr/>
        </p:nvSpPr>
        <p:spPr>
          <a:xfrm>
            <a:off x="1720154" y="1249651"/>
            <a:ext cx="3274066" cy="966210"/>
          </a:xfrm>
          <a:prstGeom prst="rect">
            <a:avLst/>
          </a:prstGeom>
        </p:spPr>
        <p:txBody>
          <a:bodyPr lIns="0" tIns="0" rIns="0" bIns="0" rtlCol="0" anchor="t">
            <a:spAutoFit/>
          </a:bodyPr>
          <a:lstStyle/>
          <a:p>
            <a:pPr algn="ctr">
              <a:lnSpc>
                <a:spcPts val="8073"/>
              </a:lnSpc>
            </a:pPr>
            <a:r>
              <a:rPr lang="en-US" sz="5766" spc="576">
                <a:solidFill>
                  <a:srgbClr val="000000"/>
                </a:solidFill>
                <a:latin typeface="Fraunces"/>
              </a:rPr>
              <a:t>HIGH</a:t>
            </a:r>
          </a:p>
        </p:txBody>
      </p:sp>
      <p:sp>
        <p:nvSpPr>
          <p:cNvPr id="30" name="TextBox 30"/>
          <p:cNvSpPr txBox="1"/>
          <p:nvPr/>
        </p:nvSpPr>
        <p:spPr>
          <a:xfrm>
            <a:off x="7146230" y="4514339"/>
            <a:ext cx="2388319" cy="420988"/>
          </a:xfrm>
          <a:prstGeom prst="rect">
            <a:avLst/>
          </a:prstGeom>
        </p:spPr>
        <p:txBody>
          <a:bodyPr lIns="0" tIns="0" rIns="0" bIns="0" rtlCol="0" anchor="t">
            <a:spAutoFit/>
          </a:bodyPr>
          <a:lstStyle/>
          <a:p>
            <a:pPr algn="ctr">
              <a:lnSpc>
                <a:spcPts val="3005"/>
              </a:lnSpc>
            </a:pPr>
            <a:r>
              <a:rPr lang="en-US" sz="3454">
                <a:solidFill>
                  <a:srgbClr val="000000"/>
                </a:solidFill>
                <a:latin typeface="TAN Headline"/>
              </a:rPr>
              <a:t>Sensors</a:t>
            </a:r>
          </a:p>
        </p:txBody>
      </p:sp>
      <p:sp>
        <p:nvSpPr>
          <p:cNvPr id="31" name="AutoShape 31"/>
          <p:cNvSpPr/>
          <p:nvPr/>
        </p:nvSpPr>
        <p:spPr>
          <a:xfrm>
            <a:off x="15943933" y="3252505"/>
            <a:ext cx="1180076" cy="0"/>
          </a:xfrm>
          <a:prstGeom prst="line">
            <a:avLst/>
          </a:prstGeom>
          <a:ln w="38100" cap="flat">
            <a:solidFill>
              <a:srgbClr val="000000"/>
            </a:solidFill>
            <a:prstDash val="sysDot"/>
            <a:headEnd type="none" w="sm" len="sm"/>
            <a:tailEnd type="arrow" w="med" len="sm"/>
          </a:ln>
        </p:spPr>
      </p:sp>
      <p:sp>
        <p:nvSpPr>
          <p:cNvPr id="32" name="AutoShape 32"/>
          <p:cNvSpPr/>
          <p:nvPr/>
        </p:nvSpPr>
        <p:spPr>
          <a:xfrm>
            <a:off x="15943933" y="4954376"/>
            <a:ext cx="1180076" cy="0"/>
          </a:xfrm>
          <a:prstGeom prst="line">
            <a:avLst/>
          </a:prstGeom>
          <a:ln w="38100" cap="flat">
            <a:solidFill>
              <a:srgbClr val="000000"/>
            </a:solidFill>
            <a:prstDash val="sysDot"/>
            <a:headEnd type="none" w="sm" len="sm"/>
            <a:tailEnd type="arrow" w="med" len="sm"/>
          </a:ln>
        </p:spPr>
      </p:sp>
      <p:sp>
        <p:nvSpPr>
          <p:cNvPr id="33" name="TextBox 33"/>
          <p:cNvSpPr txBox="1"/>
          <p:nvPr/>
        </p:nvSpPr>
        <p:spPr>
          <a:xfrm>
            <a:off x="3849703" y="9050349"/>
            <a:ext cx="16230600" cy="500359"/>
          </a:xfrm>
          <a:prstGeom prst="rect">
            <a:avLst/>
          </a:prstGeom>
        </p:spPr>
        <p:txBody>
          <a:bodyPr lIns="0" tIns="0" rIns="0" bIns="0" rtlCol="0" anchor="t">
            <a:spAutoFit/>
          </a:bodyPr>
          <a:lstStyle/>
          <a:p>
            <a:pPr algn="ctr">
              <a:lnSpc>
                <a:spcPts val="3664"/>
              </a:lnSpc>
            </a:pPr>
            <a:r>
              <a:rPr lang="en-US" sz="4211">
                <a:solidFill>
                  <a:srgbClr val="597CFF"/>
                </a:solidFill>
                <a:latin typeface="TAN Headline"/>
              </a:rPr>
              <a:t>How much water Vapor needed</a:t>
            </a:r>
          </a:p>
        </p:txBody>
      </p:sp>
      <p:grpSp>
        <p:nvGrpSpPr>
          <p:cNvPr id="34" name="Group 34"/>
          <p:cNvGrpSpPr/>
          <p:nvPr/>
        </p:nvGrpSpPr>
        <p:grpSpPr>
          <a:xfrm>
            <a:off x="0" y="0"/>
            <a:ext cx="18288000" cy="10287000"/>
            <a:chOff x="0" y="0"/>
            <a:chExt cx="5121047" cy="2880589"/>
          </a:xfrm>
        </p:grpSpPr>
        <p:sp>
          <p:nvSpPr>
            <p:cNvPr id="35" name="Freeform 35"/>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36" name="TextBox 36"/>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410918" y="727675"/>
            <a:ext cx="12395041" cy="9282867"/>
          </a:xfrm>
          <a:custGeom>
            <a:avLst/>
            <a:gdLst/>
            <a:ahLst/>
            <a:cxnLst/>
            <a:rect l="l" t="t" r="r" b="b"/>
            <a:pathLst>
              <a:path w="12395041" h="9282867">
                <a:moveTo>
                  <a:pt x="0" y="0"/>
                </a:moveTo>
                <a:lnTo>
                  <a:pt x="12395042" y="0"/>
                </a:lnTo>
                <a:lnTo>
                  <a:pt x="12395042" y="9282866"/>
                </a:lnTo>
                <a:lnTo>
                  <a:pt x="0" y="9282866"/>
                </a:lnTo>
                <a:lnTo>
                  <a:pt x="0" y="0"/>
                </a:lnTo>
                <a:close/>
              </a:path>
            </a:pathLst>
          </a:custGeom>
          <a:blipFill>
            <a:blip r:embed="rId2"/>
            <a:stretch>
              <a:fillRect/>
            </a:stretch>
          </a:blipFill>
        </p:spPr>
      </p:sp>
      <p:grpSp>
        <p:nvGrpSpPr>
          <p:cNvPr id="3" name="Group 3"/>
          <p:cNvGrpSpPr/>
          <p:nvPr/>
        </p:nvGrpSpPr>
        <p:grpSpPr>
          <a:xfrm>
            <a:off x="2294008" y="563271"/>
            <a:ext cx="13699984" cy="1291461"/>
            <a:chOff x="0" y="0"/>
            <a:chExt cx="18266645" cy="1721948"/>
          </a:xfrm>
        </p:grpSpPr>
        <p:sp>
          <p:nvSpPr>
            <p:cNvPr id="4" name="TextBox 4"/>
            <p:cNvSpPr txBox="1"/>
            <p:nvPr/>
          </p:nvSpPr>
          <p:spPr>
            <a:xfrm>
              <a:off x="0" y="104775"/>
              <a:ext cx="18266645" cy="615527"/>
            </a:xfrm>
            <a:prstGeom prst="rect">
              <a:avLst/>
            </a:prstGeom>
          </p:spPr>
          <p:txBody>
            <a:bodyPr lIns="0" tIns="0" rIns="0" bIns="0" rtlCol="0" anchor="t">
              <a:spAutoFit/>
            </a:bodyPr>
            <a:lstStyle/>
            <a:p>
              <a:pPr algn="ctr">
                <a:lnSpc>
                  <a:spcPts val="3107"/>
                </a:lnSpc>
              </a:pPr>
              <a:r>
                <a:rPr lang="en-US" sz="3571">
                  <a:solidFill>
                    <a:srgbClr val="145DA0"/>
                  </a:solidFill>
                  <a:latin typeface="TAN Headline"/>
                </a:rPr>
                <a:t>Ideal cooling process at constant humidity ratio.</a:t>
              </a:r>
            </a:p>
          </p:txBody>
        </p:sp>
        <p:sp>
          <p:nvSpPr>
            <p:cNvPr id="5" name="TextBox 5"/>
            <p:cNvSpPr txBox="1"/>
            <p:nvPr/>
          </p:nvSpPr>
          <p:spPr>
            <a:xfrm>
              <a:off x="0" y="435735"/>
              <a:ext cx="18266645" cy="1286213"/>
            </a:xfrm>
            <a:prstGeom prst="rect">
              <a:avLst/>
            </a:prstGeom>
          </p:spPr>
          <p:txBody>
            <a:bodyPr lIns="0" tIns="0" rIns="0" bIns="0" rtlCol="0" anchor="t">
              <a:spAutoFit/>
            </a:bodyPr>
            <a:lstStyle/>
            <a:p>
              <a:pPr algn="ctr">
                <a:lnSpc>
                  <a:spcPts val="8304"/>
                </a:lnSpc>
              </a:pPr>
              <a:endParaRPr/>
            </a:p>
          </p:txBody>
        </p:sp>
      </p:grpSp>
      <p:grpSp>
        <p:nvGrpSpPr>
          <p:cNvPr id="6" name="Group 6"/>
          <p:cNvGrpSpPr/>
          <p:nvPr/>
        </p:nvGrpSpPr>
        <p:grpSpPr>
          <a:xfrm>
            <a:off x="0" y="0"/>
            <a:ext cx="18288000" cy="10287000"/>
            <a:chOff x="0" y="0"/>
            <a:chExt cx="5121047" cy="2880589"/>
          </a:xfrm>
        </p:grpSpPr>
        <p:sp>
          <p:nvSpPr>
            <p:cNvPr id="7" name="Freeform 7"/>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8" name="TextBox 8"/>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521509" y="597834"/>
            <a:ext cx="12655172" cy="9540692"/>
          </a:xfrm>
          <a:custGeom>
            <a:avLst/>
            <a:gdLst/>
            <a:ahLst/>
            <a:cxnLst/>
            <a:rect l="l" t="t" r="r" b="b"/>
            <a:pathLst>
              <a:path w="12655172" h="9540692">
                <a:moveTo>
                  <a:pt x="0" y="0"/>
                </a:moveTo>
                <a:lnTo>
                  <a:pt x="12655172" y="0"/>
                </a:lnTo>
                <a:lnTo>
                  <a:pt x="12655172" y="9540692"/>
                </a:lnTo>
                <a:lnTo>
                  <a:pt x="0" y="9540692"/>
                </a:lnTo>
                <a:lnTo>
                  <a:pt x="0" y="0"/>
                </a:lnTo>
                <a:close/>
              </a:path>
            </a:pathLst>
          </a:custGeom>
          <a:blipFill>
            <a:blip r:embed="rId2"/>
            <a:stretch>
              <a:fillRect r="-3820"/>
            </a:stretch>
          </a:blipFill>
        </p:spPr>
      </p:sp>
      <p:grpSp>
        <p:nvGrpSpPr>
          <p:cNvPr id="3" name="Group 3"/>
          <p:cNvGrpSpPr/>
          <p:nvPr/>
        </p:nvGrpSpPr>
        <p:grpSpPr>
          <a:xfrm>
            <a:off x="790087" y="502745"/>
            <a:ext cx="17259300" cy="1051911"/>
            <a:chOff x="0" y="0"/>
            <a:chExt cx="23012400" cy="1402548"/>
          </a:xfrm>
        </p:grpSpPr>
        <p:sp>
          <p:nvSpPr>
            <p:cNvPr id="4" name="TextBox 4"/>
            <p:cNvSpPr txBox="1"/>
            <p:nvPr/>
          </p:nvSpPr>
          <p:spPr>
            <a:xfrm>
              <a:off x="0" y="133350"/>
              <a:ext cx="23012400" cy="778510"/>
            </a:xfrm>
            <a:prstGeom prst="rect">
              <a:avLst/>
            </a:prstGeom>
          </p:spPr>
          <p:txBody>
            <a:bodyPr lIns="0" tIns="0" rIns="0" bIns="0" rtlCol="0" anchor="t">
              <a:spAutoFit/>
            </a:bodyPr>
            <a:lstStyle/>
            <a:p>
              <a:pPr algn="ctr">
                <a:lnSpc>
                  <a:spcPts val="3914"/>
                </a:lnSpc>
              </a:pPr>
              <a:r>
                <a:rPr lang="en-US" sz="4499">
                  <a:solidFill>
                    <a:srgbClr val="145DA0"/>
                  </a:solidFill>
                  <a:latin typeface="TAN Headline"/>
                </a:rPr>
                <a:t>Cooling process to apparatus dew point.</a:t>
              </a:r>
            </a:p>
          </p:txBody>
        </p:sp>
        <p:sp>
          <p:nvSpPr>
            <p:cNvPr id="5" name="TextBox 5"/>
            <p:cNvSpPr txBox="1"/>
            <p:nvPr/>
          </p:nvSpPr>
          <p:spPr>
            <a:xfrm>
              <a:off x="0" y="609157"/>
              <a:ext cx="23012400" cy="793391"/>
            </a:xfrm>
            <a:prstGeom prst="rect">
              <a:avLst/>
            </a:prstGeom>
          </p:spPr>
          <p:txBody>
            <a:bodyPr lIns="0" tIns="0" rIns="0" bIns="0" rtlCol="0" anchor="t">
              <a:spAutoFit/>
            </a:bodyPr>
            <a:lstStyle/>
            <a:p>
              <a:pPr algn="ctr">
                <a:lnSpc>
                  <a:spcPts val="5002"/>
                </a:lnSpc>
              </a:pPr>
              <a:endParaRPr/>
            </a:p>
          </p:txBody>
        </p:sp>
      </p:grpSp>
      <p:grpSp>
        <p:nvGrpSpPr>
          <p:cNvPr id="6" name="Group 6"/>
          <p:cNvGrpSpPr/>
          <p:nvPr/>
        </p:nvGrpSpPr>
        <p:grpSpPr>
          <a:xfrm>
            <a:off x="0" y="0"/>
            <a:ext cx="18288000" cy="10287000"/>
            <a:chOff x="0" y="0"/>
            <a:chExt cx="5121047" cy="2880589"/>
          </a:xfrm>
        </p:grpSpPr>
        <p:sp>
          <p:nvSpPr>
            <p:cNvPr id="7" name="Freeform 7"/>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8" name="TextBox 8"/>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590177" y="331963"/>
            <a:ext cx="13416059" cy="9955037"/>
          </a:xfrm>
          <a:custGeom>
            <a:avLst/>
            <a:gdLst/>
            <a:ahLst/>
            <a:cxnLst/>
            <a:rect l="l" t="t" r="r" b="b"/>
            <a:pathLst>
              <a:path w="13416059" h="9955037">
                <a:moveTo>
                  <a:pt x="0" y="0"/>
                </a:moveTo>
                <a:lnTo>
                  <a:pt x="13416059" y="0"/>
                </a:lnTo>
                <a:lnTo>
                  <a:pt x="13416059" y="9955037"/>
                </a:lnTo>
                <a:lnTo>
                  <a:pt x="0" y="9955037"/>
                </a:lnTo>
                <a:lnTo>
                  <a:pt x="0" y="0"/>
                </a:lnTo>
                <a:close/>
              </a:path>
            </a:pathLst>
          </a:custGeom>
          <a:blipFill>
            <a:blip r:embed="rId2"/>
            <a:stretch>
              <a:fillRect r="-902"/>
            </a:stretch>
          </a:blipFill>
        </p:spPr>
      </p:sp>
      <p:grpSp>
        <p:nvGrpSpPr>
          <p:cNvPr id="3" name="Group 3"/>
          <p:cNvGrpSpPr/>
          <p:nvPr/>
        </p:nvGrpSpPr>
        <p:grpSpPr>
          <a:xfrm>
            <a:off x="323455" y="331963"/>
            <a:ext cx="17641090" cy="1486552"/>
            <a:chOff x="0" y="0"/>
            <a:chExt cx="23521453" cy="1982070"/>
          </a:xfrm>
        </p:grpSpPr>
        <p:sp>
          <p:nvSpPr>
            <p:cNvPr id="4" name="TextBox 4"/>
            <p:cNvSpPr txBox="1"/>
            <p:nvPr/>
          </p:nvSpPr>
          <p:spPr>
            <a:xfrm>
              <a:off x="0" y="104775"/>
              <a:ext cx="23521453" cy="615417"/>
            </a:xfrm>
            <a:prstGeom prst="rect">
              <a:avLst/>
            </a:prstGeom>
          </p:spPr>
          <p:txBody>
            <a:bodyPr lIns="0" tIns="0" rIns="0" bIns="0" rtlCol="0" anchor="t">
              <a:spAutoFit/>
            </a:bodyPr>
            <a:lstStyle/>
            <a:p>
              <a:pPr algn="ctr">
                <a:lnSpc>
                  <a:spcPts val="3105"/>
                </a:lnSpc>
              </a:pPr>
              <a:r>
                <a:rPr lang="en-US" sz="3570">
                  <a:solidFill>
                    <a:srgbClr val="145DA0"/>
                  </a:solidFill>
                  <a:latin typeface="TAN Headline"/>
                </a:rPr>
                <a:t>Total cooling process between return air and supply air.</a:t>
              </a:r>
            </a:p>
          </p:txBody>
        </p:sp>
        <p:sp>
          <p:nvSpPr>
            <p:cNvPr id="5" name="TextBox 5"/>
            <p:cNvSpPr txBox="1"/>
            <p:nvPr/>
          </p:nvSpPr>
          <p:spPr>
            <a:xfrm>
              <a:off x="0" y="360339"/>
              <a:ext cx="23521453" cy="1621730"/>
            </a:xfrm>
            <a:prstGeom prst="rect">
              <a:avLst/>
            </a:prstGeom>
          </p:spPr>
          <p:txBody>
            <a:bodyPr lIns="0" tIns="0" rIns="0" bIns="0" rtlCol="0" anchor="t">
              <a:spAutoFit/>
            </a:bodyPr>
            <a:lstStyle/>
            <a:p>
              <a:pPr algn="ctr">
                <a:lnSpc>
                  <a:spcPts val="10462"/>
                </a:lnSpc>
              </a:pPr>
              <a:endParaRPr/>
            </a:p>
          </p:txBody>
        </p:sp>
      </p:grpSp>
      <p:grpSp>
        <p:nvGrpSpPr>
          <p:cNvPr id="6" name="Group 6"/>
          <p:cNvGrpSpPr/>
          <p:nvPr/>
        </p:nvGrpSpPr>
        <p:grpSpPr>
          <a:xfrm>
            <a:off x="0" y="0"/>
            <a:ext cx="18288000" cy="10287000"/>
            <a:chOff x="0" y="0"/>
            <a:chExt cx="5121047" cy="2880589"/>
          </a:xfrm>
        </p:grpSpPr>
        <p:sp>
          <p:nvSpPr>
            <p:cNvPr id="7" name="Freeform 7"/>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8" name="TextBox 8"/>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778813" y="1231243"/>
            <a:ext cx="4757816" cy="7123046"/>
          </a:xfrm>
          <a:custGeom>
            <a:avLst/>
            <a:gdLst/>
            <a:ahLst/>
            <a:cxnLst/>
            <a:rect l="l" t="t" r="r" b="b"/>
            <a:pathLst>
              <a:path w="4757816" h="7123046">
                <a:moveTo>
                  <a:pt x="0" y="0"/>
                </a:moveTo>
                <a:lnTo>
                  <a:pt x="4757815" y="0"/>
                </a:lnTo>
                <a:lnTo>
                  <a:pt x="4757815" y="7123046"/>
                </a:lnTo>
                <a:lnTo>
                  <a:pt x="0" y="7123046"/>
                </a:lnTo>
                <a:lnTo>
                  <a:pt x="0" y="0"/>
                </a:lnTo>
                <a:close/>
              </a:path>
            </a:pathLst>
          </a:custGeom>
          <a:blipFill>
            <a:blip r:embed="rId3"/>
            <a:stretch>
              <a:fillRect l="-14376" r="-9077"/>
            </a:stretch>
          </a:blipFill>
        </p:spPr>
      </p:sp>
      <p:grpSp>
        <p:nvGrpSpPr>
          <p:cNvPr id="3" name="Group 3"/>
          <p:cNvGrpSpPr/>
          <p:nvPr/>
        </p:nvGrpSpPr>
        <p:grpSpPr>
          <a:xfrm>
            <a:off x="5265692" y="2011715"/>
            <a:ext cx="1401379" cy="930345"/>
            <a:chOff x="0" y="0"/>
            <a:chExt cx="1224321" cy="812800"/>
          </a:xfrm>
        </p:grpSpPr>
        <p:sp>
          <p:nvSpPr>
            <p:cNvPr id="4" name="Freeform 4"/>
            <p:cNvSpPr/>
            <p:nvPr/>
          </p:nvSpPr>
          <p:spPr>
            <a:xfrm>
              <a:off x="0" y="0"/>
              <a:ext cx="1224321" cy="812800"/>
            </a:xfrm>
            <a:custGeom>
              <a:avLst/>
              <a:gdLst/>
              <a:ahLst/>
              <a:cxnLst/>
              <a:rect l="l" t="t" r="r" b="b"/>
              <a:pathLst>
                <a:path w="1224321" h="812800">
                  <a:moveTo>
                    <a:pt x="1224321" y="406400"/>
                  </a:moveTo>
                  <a:lnTo>
                    <a:pt x="817921" y="0"/>
                  </a:lnTo>
                  <a:lnTo>
                    <a:pt x="817921" y="203200"/>
                  </a:lnTo>
                  <a:lnTo>
                    <a:pt x="0" y="203200"/>
                  </a:lnTo>
                  <a:lnTo>
                    <a:pt x="0" y="609600"/>
                  </a:lnTo>
                  <a:lnTo>
                    <a:pt x="817921" y="609600"/>
                  </a:lnTo>
                  <a:lnTo>
                    <a:pt x="817921" y="812800"/>
                  </a:lnTo>
                  <a:lnTo>
                    <a:pt x="1224321" y="406400"/>
                  </a:lnTo>
                  <a:close/>
                </a:path>
              </a:pathLst>
            </a:custGeom>
            <a:solidFill>
              <a:srgbClr val="004AAD"/>
            </a:solidFill>
          </p:spPr>
        </p:sp>
        <p:sp>
          <p:nvSpPr>
            <p:cNvPr id="5" name="TextBox 5"/>
            <p:cNvSpPr txBox="1"/>
            <p:nvPr/>
          </p:nvSpPr>
          <p:spPr>
            <a:xfrm>
              <a:off x="0" y="146050"/>
              <a:ext cx="1122721" cy="463550"/>
            </a:xfrm>
            <a:prstGeom prst="rect">
              <a:avLst/>
            </a:prstGeom>
          </p:spPr>
          <p:txBody>
            <a:bodyPr lIns="50800" tIns="50800" rIns="50800" bIns="50800" rtlCol="0" anchor="ctr"/>
            <a:lstStyle/>
            <a:p>
              <a:pPr algn="ctr">
                <a:lnSpc>
                  <a:spcPts val="3359"/>
                </a:lnSpc>
              </a:pPr>
              <a:endParaRPr/>
            </a:p>
          </p:txBody>
        </p:sp>
      </p:grpSp>
      <p:sp>
        <p:nvSpPr>
          <p:cNvPr id="6" name="TextBox 6"/>
          <p:cNvSpPr txBox="1"/>
          <p:nvPr/>
        </p:nvSpPr>
        <p:spPr>
          <a:xfrm>
            <a:off x="898135" y="1863986"/>
            <a:ext cx="3678436" cy="612902"/>
          </a:xfrm>
          <a:prstGeom prst="rect">
            <a:avLst/>
          </a:prstGeom>
        </p:spPr>
        <p:txBody>
          <a:bodyPr lIns="0" tIns="0" rIns="0" bIns="0" rtlCol="0" anchor="t">
            <a:spAutoFit/>
          </a:bodyPr>
          <a:lstStyle/>
          <a:p>
            <a:pPr algn="ctr">
              <a:lnSpc>
                <a:spcPts val="5068"/>
              </a:lnSpc>
            </a:pPr>
            <a:r>
              <a:rPr lang="en-US" sz="3620">
                <a:solidFill>
                  <a:srgbClr val="000000"/>
                </a:solidFill>
                <a:latin typeface="Canva Sans Bold"/>
              </a:rPr>
              <a:t>Case study</a:t>
            </a:r>
          </a:p>
        </p:txBody>
      </p:sp>
      <p:sp>
        <p:nvSpPr>
          <p:cNvPr id="7" name="TextBox 7"/>
          <p:cNvSpPr txBox="1"/>
          <p:nvPr/>
        </p:nvSpPr>
        <p:spPr>
          <a:xfrm>
            <a:off x="7184706" y="1971573"/>
            <a:ext cx="4389725" cy="513842"/>
          </a:xfrm>
          <a:prstGeom prst="rect">
            <a:avLst/>
          </a:prstGeom>
        </p:spPr>
        <p:txBody>
          <a:bodyPr lIns="0" tIns="0" rIns="0" bIns="0" rtlCol="0" anchor="t">
            <a:spAutoFit/>
          </a:bodyPr>
          <a:lstStyle/>
          <a:p>
            <a:pPr marL="0" lvl="0" indent="0" algn="ctr">
              <a:lnSpc>
                <a:spcPts val="4228"/>
              </a:lnSpc>
              <a:spcBef>
                <a:spcPct val="0"/>
              </a:spcBef>
            </a:pPr>
            <a:r>
              <a:rPr lang="en-US" sz="3020">
                <a:solidFill>
                  <a:srgbClr val="000000"/>
                </a:solidFill>
                <a:latin typeface="Canva Sans Bold"/>
              </a:rPr>
              <a:t>Jawwal company</a:t>
            </a:r>
          </a:p>
        </p:txBody>
      </p:sp>
      <p:sp>
        <p:nvSpPr>
          <p:cNvPr id="8" name="TextBox 8"/>
          <p:cNvSpPr txBox="1"/>
          <p:nvPr/>
        </p:nvSpPr>
        <p:spPr>
          <a:xfrm>
            <a:off x="898135" y="3872101"/>
            <a:ext cx="3678436" cy="612992"/>
          </a:xfrm>
          <a:prstGeom prst="rect">
            <a:avLst/>
          </a:prstGeom>
        </p:spPr>
        <p:txBody>
          <a:bodyPr lIns="0" tIns="0" rIns="0" bIns="0" rtlCol="0" anchor="t">
            <a:spAutoFit/>
          </a:bodyPr>
          <a:lstStyle/>
          <a:p>
            <a:pPr algn="ctr">
              <a:lnSpc>
                <a:spcPts val="5063"/>
              </a:lnSpc>
            </a:pPr>
            <a:r>
              <a:rPr lang="en-US" sz="3616">
                <a:solidFill>
                  <a:srgbClr val="000000"/>
                </a:solidFill>
                <a:latin typeface="Canva Sans Bold"/>
              </a:rPr>
              <a:t>Cooling method</a:t>
            </a:r>
          </a:p>
        </p:txBody>
      </p:sp>
      <p:sp>
        <p:nvSpPr>
          <p:cNvPr id="9" name="TextBox 9"/>
          <p:cNvSpPr txBox="1"/>
          <p:nvPr/>
        </p:nvSpPr>
        <p:spPr>
          <a:xfrm>
            <a:off x="7184706" y="3979688"/>
            <a:ext cx="4389725" cy="513842"/>
          </a:xfrm>
          <a:prstGeom prst="rect">
            <a:avLst/>
          </a:prstGeom>
        </p:spPr>
        <p:txBody>
          <a:bodyPr lIns="0" tIns="0" rIns="0" bIns="0" rtlCol="0" anchor="t">
            <a:spAutoFit/>
          </a:bodyPr>
          <a:lstStyle/>
          <a:p>
            <a:pPr marL="0" lvl="0" indent="0" algn="ctr">
              <a:lnSpc>
                <a:spcPts val="4228"/>
              </a:lnSpc>
              <a:spcBef>
                <a:spcPct val="0"/>
              </a:spcBef>
            </a:pPr>
            <a:r>
              <a:rPr lang="en-US" sz="3020">
                <a:solidFill>
                  <a:srgbClr val="000000"/>
                </a:solidFill>
                <a:latin typeface="Canva Sans Bold"/>
              </a:rPr>
              <a:t>Rack level cooling</a:t>
            </a:r>
          </a:p>
        </p:txBody>
      </p:sp>
      <p:sp>
        <p:nvSpPr>
          <p:cNvPr id="10" name="TextBox 10"/>
          <p:cNvSpPr txBox="1"/>
          <p:nvPr/>
        </p:nvSpPr>
        <p:spPr>
          <a:xfrm>
            <a:off x="662567" y="6366063"/>
            <a:ext cx="3678436" cy="612902"/>
          </a:xfrm>
          <a:prstGeom prst="rect">
            <a:avLst/>
          </a:prstGeom>
        </p:spPr>
        <p:txBody>
          <a:bodyPr lIns="0" tIns="0" rIns="0" bIns="0" rtlCol="0" anchor="t">
            <a:spAutoFit/>
          </a:bodyPr>
          <a:lstStyle/>
          <a:p>
            <a:pPr algn="ctr">
              <a:lnSpc>
                <a:spcPts val="5068"/>
              </a:lnSpc>
            </a:pPr>
            <a:r>
              <a:rPr lang="en-US" sz="3620">
                <a:solidFill>
                  <a:srgbClr val="000000"/>
                </a:solidFill>
                <a:latin typeface="Canva Sans Bold"/>
              </a:rPr>
              <a:t>Problem</a:t>
            </a:r>
          </a:p>
        </p:txBody>
      </p:sp>
      <p:sp>
        <p:nvSpPr>
          <p:cNvPr id="11" name="TextBox 11"/>
          <p:cNvSpPr txBox="1"/>
          <p:nvPr/>
        </p:nvSpPr>
        <p:spPr>
          <a:xfrm>
            <a:off x="6949137" y="6473651"/>
            <a:ext cx="4389725" cy="513842"/>
          </a:xfrm>
          <a:prstGeom prst="rect">
            <a:avLst/>
          </a:prstGeom>
        </p:spPr>
        <p:txBody>
          <a:bodyPr lIns="0" tIns="0" rIns="0" bIns="0" rtlCol="0" anchor="t">
            <a:spAutoFit/>
          </a:bodyPr>
          <a:lstStyle/>
          <a:p>
            <a:pPr marL="0" lvl="0" indent="0" algn="ctr">
              <a:lnSpc>
                <a:spcPts val="4228"/>
              </a:lnSpc>
              <a:spcBef>
                <a:spcPct val="0"/>
              </a:spcBef>
            </a:pPr>
            <a:r>
              <a:rPr lang="en-US" sz="3020">
                <a:solidFill>
                  <a:srgbClr val="000000"/>
                </a:solidFill>
                <a:latin typeface="Canva Sans Bold"/>
              </a:rPr>
              <a:t>Mixing hot and cold air</a:t>
            </a:r>
          </a:p>
        </p:txBody>
      </p:sp>
      <p:grpSp>
        <p:nvGrpSpPr>
          <p:cNvPr id="12" name="Group 12"/>
          <p:cNvGrpSpPr/>
          <p:nvPr/>
        </p:nvGrpSpPr>
        <p:grpSpPr>
          <a:xfrm>
            <a:off x="6816390" y="1432822"/>
            <a:ext cx="4758041" cy="6040517"/>
            <a:chOff x="0" y="0"/>
            <a:chExt cx="1253147" cy="1590918"/>
          </a:xfrm>
        </p:grpSpPr>
        <p:sp>
          <p:nvSpPr>
            <p:cNvPr id="13" name="Freeform 13"/>
            <p:cNvSpPr/>
            <p:nvPr/>
          </p:nvSpPr>
          <p:spPr>
            <a:xfrm>
              <a:off x="0" y="0"/>
              <a:ext cx="1253147" cy="1590918"/>
            </a:xfrm>
            <a:custGeom>
              <a:avLst/>
              <a:gdLst/>
              <a:ahLst/>
              <a:cxnLst/>
              <a:rect l="l" t="t" r="r" b="b"/>
              <a:pathLst>
                <a:path w="1253147" h="1590918">
                  <a:moveTo>
                    <a:pt x="0" y="0"/>
                  </a:moveTo>
                  <a:lnTo>
                    <a:pt x="1253147" y="0"/>
                  </a:lnTo>
                  <a:lnTo>
                    <a:pt x="1253147" y="1590918"/>
                  </a:lnTo>
                  <a:lnTo>
                    <a:pt x="0" y="1590918"/>
                  </a:lnTo>
                  <a:close/>
                </a:path>
              </a:pathLst>
            </a:custGeom>
            <a:solidFill>
              <a:srgbClr val="000000">
                <a:alpha val="0"/>
              </a:srgbClr>
            </a:solidFill>
            <a:ln w="47625" cap="sq">
              <a:solidFill>
                <a:srgbClr val="13538A"/>
              </a:solidFill>
              <a:prstDash val="solid"/>
              <a:miter/>
            </a:ln>
          </p:spPr>
        </p:sp>
        <p:sp>
          <p:nvSpPr>
            <p:cNvPr id="14" name="TextBox 14"/>
            <p:cNvSpPr txBox="1"/>
            <p:nvPr/>
          </p:nvSpPr>
          <p:spPr>
            <a:xfrm>
              <a:off x="0" y="-114300"/>
              <a:ext cx="1253147" cy="1705218"/>
            </a:xfrm>
            <a:prstGeom prst="rect">
              <a:avLst/>
            </a:prstGeom>
          </p:spPr>
          <p:txBody>
            <a:bodyPr lIns="50800" tIns="50800" rIns="50800" bIns="50800" rtlCol="0" anchor="ctr"/>
            <a:lstStyle/>
            <a:p>
              <a:pPr marL="0" lvl="0" indent="0" algn="ctr">
                <a:lnSpc>
                  <a:spcPts val="3599"/>
                </a:lnSpc>
                <a:spcBef>
                  <a:spcPct val="0"/>
                </a:spcBef>
              </a:pPr>
              <a:endParaRPr/>
            </a:p>
          </p:txBody>
        </p:sp>
      </p:grpSp>
      <p:grpSp>
        <p:nvGrpSpPr>
          <p:cNvPr id="15" name="Group 15"/>
          <p:cNvGrpSpPr/>
          <p:nvPr/>
        </p:nvGrpSpPr>
        <p:grpSpPr>
          <a:xfrm>
            <a:off x="355251" y="1432822"/>
            <a:ext cx="4758041" cy="6040517"/>
            <a:chOff x="0" y="0"/>
            <a:chExt cx="1253147" cy="1590918"/>
          </a:xfrm>
        </p:grpSpPr>
        <p:sp>
          <p:nvSpPr>
            <p:cNvPr id="16" name="Freeform 16"/>
            <p:cNvSpPr/>
            <p:nvPr/>
          </p:nvSpPr>
          <p:spPr>
            <a:xfrm>
              <a:off x="0" y="0"/>
              <a:ext cx="1253147" cy="1590918"/>
            </a:xfrm>
            <a:custGeom>
              <a:avLst/>
              <a:gdLst/>
              <a:ahLst/>
              <a:cxnLst/>
              <a:rect l="l" t="t" r="r" b="b"/>
              <a:pathLst>
                <a:path w="1253147" h="1590918">
                  <a:moveTo>
                    <a:pt x="0" y="0"/>
                  </a:moveTo>
                  <a:lnTo>
                    <a:pt x="1253147" y="0"/>
                  </a:lnTo>
                  <a:lnTo>
                    <a:pt x="1253147" y="1590918"/>
                  </a:lnTo>
                  <a:lnTo>
                    <a:pt x="0" y="1590918"/>
                  </a:lnTo>
                  <a:close/>
                </a:path>
              </a:pathLst>
            </a:custGeom>
            <a:solidFill>
              <a:srgbClr val="000000">
                <a:alpha val="0"/>
              </a:srgbClr>
            </a:solidFill>
            <a:ln w="47625" cap="sq">
              <a:solidFill>
                <a:srgbClr val="13538A"/>
              </a:solidFill>
              <a:prstDash val="solid"/>
              <a:miter/>
            </a:ln>
          </p:spPr>
        </p:sp>
        <p:sp>
          <p:nvSpPr>
            <p:cNvPr id="17" name="TextBox 17"/>
            <p:cNvSpPr txBox="1"/>
            <p:nvPr/>
          </p:nvSpPr>
          <p:spPr>
            <a:xfrm>
              <a:off x="0" y="-114300"/>
              <a:ext cx="1253147" cy="1705218"/>
            </a:xfrm>
            <a:prstGeom prst="rect">
              <a:avLst/>
            </a:prstGeom>
          </p:spPr>
          <p:txBody>
            <a:bodyPr lIns="50800" tIns="50800" rIns="50800" bIns="50800" rtlCol="0" anchor="ctr"/>
            <a:lstStyle/>
            <a:p>
              <a:pPr marL="0" lvl="0" indent="0" algn="ctr">
                <a:lnSpc>
                  <a:spcPts val="3599"/>
                </a:lnSpc>
                <a:spcBef>
                  <a:spcPct val="0"/>
                </a:spcBef>
              </a:pPr>
              <a:endParaRPr/>
            </a:p>
          </p:txBody>
        </p:sp>
      </p:grpSp>
      <p:grpSp>
        <p:nvGrpSpPr>
          <p:cNvPr id="18" name="Group 18"/>
          <p:cNvGrpSpPr/>
          <p:nvPr/>
        </p:nvGrpSpPr>
        <p:grpSpPr>
          <a:xfrm>
            <a:off x="5265692" y="3862421"/>
            <a:ext cx="1401379" cy="930345"/>
            <a:chOff x="0" y="0"/>
            <a:chExt cx="1224321" cy="812800"/>
          </a:xfrm>
        </p:grpSpPr>
        <p:sp>
          <p:nvSpPr>
            <p:cNvPr id="19" name="Freeform 19"/>
            <p:cNvSpPr/>
            <p:nvPr/>
          </p:nvSpPr>
          <p:spPr>
            <a:xfrm>
              <a:off x="0" y="0"/>
              <a:ext cx="1224321" cy="812800"/>
            </a:xfrm>
            <a:custGeom>
              <a:avLst/>
              <a:gdLst/>
              <a:ahLst/>
              <a:cxnLst/>
              <a:rect l="l" t="t" r="r" b="b"/>
              <a:pathLst>
                <a:path w="1224321" h="812800">
                  <a:moveTo>
                    <a:pt x="1224321" y="406400"/>
                  </a:moveTo>
                  <a:lnTo>
                    <a:pt x="817921" y="0"/>
                  </a:lnTo>
                  <a:lnTo>
                    <a:pt x="817921" y="203200"/>
                  </a:lnTo>
                  <a:lnTo>
                    <a:pt x="0" y="203200"/>
                  </a:lnTo>
                  <a:lnTo>
                    <a:pt x="0" y="609600"/>
                  </a:lnTo>
                  <a:lnTo>
                    <a:pt x="817921" y="609600"/>
                  </a:lnTo>
                  <a:lnTo>
                    <a:pt x="817921" y="812800"/>
                  </a:lnTo>
                  <a:lnTo>
                    <a:pt x="1224321" y="406400"/>
                  </a:lnTo>
                  <a:close/>
                </a:path>
              </a:pathLst>
            </a:custGeom>
            <a:solidFill>
              <a:srgbClr val="004AAD"/>
            </a:solidFill>
          </p:spPr>
        </p:sp>
        <p:sp>
          <p:nvSpPr>
            <p:cNvPr id="20" name="TextBox 20"/>
            <p:cNvSpPr txBox="1"/>
            <p:nvPr/>
          </p:nvSpPr>
          <p:spPr>
            <a:xfrm>
              <a:off x="0" y="146050"/>
              <a:ext cx="1122721" cy="463550"/>
            </a:xfrm>
            <a:prstGeom prst="rect">
              <a:avLst/>
            </a:prstGeom>
          </p:spPr>
          <p:txBody>
            <a:bodyPr lIns="50800" tIns="50800" rIns="50800" bIns="50800" rtlCol="0" anchor="ctr"/>
            <a:lstStyle/>
            <a:p>
              <a:pPr algn="ctr">
                <a:lnSpc>
                  <a:spcPts val="3359"/>
                </a:lnSpc>
              </a:pPr>
              <a:endParaRPr/>
            </a:p>
          </p:txBody>
        </p:sp>
      </p:grpSp>
      <p:grpSp>
        <p:nvGrpSpPr>
          <p:cNvPr id="21" name="Group 21"/>
          <p:cNvGrpSpPr/>
          <p:nvPr/>
        </p:nvGrpSpPr>
        <p:grpSpPr>
          <a:xfrm>
            <a:off x="5265692" y="6240679"/>
            <a:ext cx="1401379" cy="930345"/>
            <a:chOff x="0" y="0"/>
            <a:chExt cx="1224321" cy="812800"/>
          </a:xfrm>
        </p:grpSpPr>
        <p:sp>
          <p:nvSpPr>
            <p:cNvPr id="22" name="Freeform 22"/>
            <p:cNvSpPr/>
            <p:nvPr/>
          </p:nvSpPr>
          <p:spPr>
            <a:xfrm>
              <a:off x="0" y="0"/>
              <a:ext cx="1224321" cy="812800"/>
            </a:xfrm>
            <a:custGeom>
              <a:avLst/>
              <a:gdLst/>
              <a:ahLst/>
              <a:cxnLst/>
              <a:rect l="l" t="t" r="r" b="b"/>
              <a:pathLst>
                <a:path w="1224321" h="812800">
                  <a:moveTo>
                    <a:pt x="1224321" y="406400"/>
                  </a:moveTo>
                  <a:lnTo>
                    <a:pt x="817921" y="0"/>
                  </a:lnTo>
                  <a:lnTo>
                    <a:pt x="817921" y="203200"/>
                  </a:lnTo>
                  <a:lnTo>
                    <a:pt x="0" y="203200"/>
                  </a:lnTo>
                  <a:lnTo>
                    <a:pt x="0" y="609600"/>
                  </a:lnTo>
                  <a:lnTo>
                    <a:pt x="817921" y="609600"/>
                  </a:lnTo>
                  <a:lnTo>
                    <a:pt x="817921" y="812800"/>
                  </a:lnTo>
                  <a:lnTo>
                    <a:pt x="1224321" y="406400"/>
                  </a:lnTo>
                  <a:close/>
                </a:path>
              </a:pathLst>
            </a:custGeom>
            <a:solidFill>
              <a:srgbClr val="004AAD"/>
            </a:solidFill>
          </p:spPr>
        </p:sp>
        <p:sp>
          <p:nvSpPr>
            <p:cNvPr id="23" name="TextBox 23"/>
            <p:cNvSpPr txBox="1"/>
            <p:nvPr/>
          </p:nvSpPr>
          <p:spPr>
            <a:xfrm>
              <a:off x="0" y="146050"/>
              <a:ext cx="1122721" cy="463550"/>
            </a:xfrm>
            <a:prstGeom prst="rect">
              <a:avLst/>
            </a:prstGeom>
          </p:spPr>
          <p:txBody>
            <a:bodyPr lIns="50800" tIns="50800" rIns="50800" bIns="50800" rtlCol="0" anchor="ctr"/>
            <a:lstStyle/>
            <a:p>
              <a:pPr algn="ctr">
                <a:lnSpc>
                  <a:spcPts val="3359"/>
                </a:lnSpc>
              </a:pPr>
              <a:endParaRPr/>
            </a:p>
          </p:txBody>
        </p:sp>
      </p:grpSp>
      <p:grpSp>
        <p:nvGrpSpPr>
          <p:cNvPr id="24" name="Group 24"/>
          <p:cNvGrpSpPr/>
          <p:nvPr/>
        </p:nvGrpSpPr>
        <p:grpSpPr>
          <a:xfrm>
            <a:off x="0" y="0"/>
            <a:ext cx="18288000" cy="10287000"/>
            <a:chOff x="0" y="0"/>
            <a:chExt cx="5121047" cy="2880589"/>
          </a:xfrm>
        </p:grpSpPr>
        <p:sp>
          <p:nvSpPr>
            <p:cNvPr id="25" name="Freeform 25"/>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26" name="TextBox 26"/>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9948" y="481329"/>
            <a:ext cx="9555956" cy="547371"/>
          </a:xfrm>
          <a:prstGeom prst="rect">
            <a:avLst/>
          </a:prstGeom>
        </p:spPr>
        <p:txBody>
          <a:bodyPr lIns="0" tIns="0" rIns="0" bIns="0" rtlCol="0" anchor="t">
            <a:spAutoFit/>
          </a:bodyPr>
          <a:lstStyle/>
          <a:p>
            <a:pPr algn="ctr">
              <a:lnSpc>
                <a:spcPts val="4479"/>
              </a:lnSpc>
              <a:spcBef>
                <a:spcPct val="0"/>
              </a:spcBef>
            </a:pPr>
            <a:r>
              <a:rPr lang="en-US" sz="3199" spc="95">
                <a:solidFill>
                  <a:srgbClr val="142740"/>
                </a:solidFill>
                <a:latin typeface="Barlow Bold"/>
              </a:rPr>
              <a:t>Calculation: 1. Calculation of sensible cooling load</a:t>
            </a:r>
          </a:p>
        </p:txBody>
      </p:sp>
      <p:graphicFrame>
        <p:nvGraphicFramePr>
          <p:cNvPr id="3" name="Table 3"/>
          <p:cNvGraphicFramePr>
            <a:graphicFrameLocks noGrp="1"/>
          </p:cNvGraphicFramePr>
          <p:nvPr/>
        </p:nvGraphicFramePr>
        <p:xfrm>
          <a:off x="729948" y="1324580"/>
          <a:ext cx="17290100" cy="8382000"/>
        </p:xfrm>
        <a:graphic>
          <a:graphicData uri="http://schemas.openxmlformats.org/drawingml/2006/table">
            <a:tbl>
              <a:tblPr/>
              <a:tblGrid>
                <a:gridCol w="2497345">
                  <a:extLst>
                    <a:ext uri="{9D8B030D-6E8A-4147-A177-3AD203B41FA5}">
                      <a16:colId xmlns:a16="http://schemas.microsoft.com/office/drawing/2014/main" val="20000"/>
                    </a:ext>
                  </a:extLst>
                </a:gridCol>
                <a:gridCol w="7387110">
                  <a:extLst>
                    <a:ext uri="{9D8B030D-6E8A-4147-A177-3AD203B41FA5}">
                      <a16:colId xmlns:a16="http://schemas.microsoft.com/office/drawing/2014/main" val="20001"/>
                    </a:ext>
                  </a:extLst>
                </a:gridCol>
                <a:gridCol w="7405645">
                  <a:extLst>
                    <a:ext uri="{9D8B030D-6E8A-4147-A177-3AD203B41FA5}">
                      <a16:colId xmlns:a16="http://schemas.microsoft.com/office/drawing/2014/main" val="20002"/>
                    </a:ext>
                  </a:extLst>
                </a:gridCol>
              </a:tblGrid>
              <a:tr h="820082">
                <a:tc>
                  <a:txBody>
                    <a:bodyPr/>
                    <a:lstStyle/>
                    <a:p>
                      <a:pPr algn="ctr">
                        <a:lnSpc>
                          <a:spcPts val="3359"/>
                        </a:lnSpc>
                        <a:defRPr/>
                      </a:pPr>
                      <a:r>
                        <a:rPr lang="en-US" sz="2399">
                          <a:solidFill>
                            <a:srgbClr val="FFFFFF"/>
                          </a:solidFill>
                          <a:latin typeface="Times New Roman Bold"/>
                        </a:rPr>
                        <a:t>Heat gain</a:t>
                      </a:r>
                      <a:endParaRPr lang="en-US" sz="1100"/>
                    </a:p>
                  </a:txBody>
                  <a:tcPr marL="171450" marR="171450" marT="171450" marB="171450" anchor="ctr">
                    <a:lnL w="0" cap="flat" cmpd="sng" algn="ctr">
                      <a:solidFill>
                        <a:srgbClr val="CCCCCC"/>
                      </a:solidFill>
                      <a:prstDash val="solid"/>
                      <a:round/>
                      <a:headEnd type="none" w="med" len="med"/>
                      <a:tailEnd type="none" w="med" len="med"/>
                    </a:lnL>
                    <a:lnR w="4762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0" cap="flat" cmpd="sng" algn="ctr">
                      <a:solidFill>
                        <a:srgbClr val="FFFFFF"/>
                      </a:solidFill>
                      <a:prstDash val="solid"/>
                      <a:round/>
                      <a:headEnd type="none" w="med" len="med"/>
                      <a:tailEnd type="none" w="med" len="med"/>
                    </a:lnB>
                    <a:solidFill>
                      <a:srgbClr val="004AAD"/>
                    </a:solidFill>
                  </a:tcPr>
                </a:tc>
                <a:tc>
                  <a:txBody>
                    <a:bodyPr/>
                    <a:lstStyle/>
                    <a:p>
                      <a:pPr algn="ctr">
                        <a:lnSpc>
                          <a:spcPts val="3359"/>
                        </a:lnSpc>
                        <a:defRPr/>
                      </a:pPr>
                      <a:r>
                        <a:rPr lang="en-US" sz="2399">
                          <a:solidFill>
                            <a:srgbClr val="FFFFFF"/>
                          </a:solidFill>
                          <a:latin typeface="Times New Roman Bold"/>
                        </a:rPr>
                        <a:t>Old System</a:t>
                      </a:r>
                      <a:endParaRPr lang="en-US" sz="1100"/>
                    </a:p>
                  </a:txBody>
                  <a:tcPr marL="171450" marR="171450" marT="171450" marB="171450" anchor="ctr">
                    <a:lnL w="4762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0" cap="flat" cmpd="sng" algn="ctr">
                      <a:solidFill>
                        <a:srgbClr val="FFFFFF"/>
                      </a:solidFill>
                      <a:prstDash val="solid"/>
                      <a:round/>
                      <a:headEnd type="none" w="med" len="med"/>
                      <a:tailEnd type="none" w="med" len="med"/>
                    </a:lnB>
                    <a:solidFill>
                      <a:srgbClr val="004AAD"/>
                    </a:solidFill>
                  </a:tcPr>
                </a:tc>
                <a:tc>
                  <a:txBody>
                    <a:bodyPr/>
                    <a:lstStyle/>
                    <a:p>
                      <a:pPr algn="ctr">
                        <a:lnSpc>
                          <a:spcPts val="3359"/>
                        </a:lnSpc>
                        <a:defRPr/>
                      </a:pPr>
                      <a:r>
                        <a:rPr lang="en-US" sz="2399">
                          <a:solidFill>
                            <a:srgbClr val="FFFFFF"/>
                          </a:solidFill>
                          <a:latin typeface="Times New Roman Bold"/>
                        </a:rPr>
                        <a:t>New System</a:t>
                      </a:r>
                      <a:endParaRPr lang="en-US" sz="1100"/>
                    </a:p>
                  </a:txBody>
                  <a:tcPr marL="171450" marR="171450" marT="171450" marB="17145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0" cap="flat" cmpd="sng" algn="ctr">
                      <a:solidFill>
                        <a:srgbClr val="FFFFFF"/>
                      </a:solidFill>
                      <a:prstDash val="solid"/>
                      <a:round/>
                      <a:headEnd type="none" w="med" len="med"/>
                      <a:tailEnd type="none" w="med" len="med"/>
                    </a:lnB>
                    <a:solidFill>
                      <a:srgbClr val="004AAD"/>
                    </a:solidFill>
                  </a:tcPr>
                </a:tc>
                <a:extLst>
                  <a:ext uri="{0D108BD9-81ED-4DB2-BD59-A6C34878D82A}">
                    <a16:rowId xmlns:a16="http://schemas.microsoft.com/office/drawing/2014/main" val="10000"/>
                  </a:ext>
                </a:extLst>
              </a:tr>
              <a:tr h="1897631">
                <a:tc>
                  <a:txBody>
                    <a:bodyPr/>
                    <a:lstStyle/>
                    <a:p>
                      <a:pPr algn="ctr">
                        <a:lnSpc>
                          <a:spcPts val="2939"/>
                        </a:lnSpc>
                        <a:defRPr/>
                      </a:pPr>
                      <a:r>
                        <a:rPr lang="en-US" sz="2099">
                          <a:solidFill>
                            <a:srgbClr val="191919"/>
                          </a:solidFill>
                          <a:latin typeface="Times New Roman Bold"/>
                        </a:rPr>
                        <a:t>Equipment Heat Gains </a:t>
                      </a:r>
                      <a:endParaRPr lang="en-US" sz="1100"/>
                    </a:p>
                  </a:txBody>
                  <a:tcPr marL="171450" marR="171450" marT="171450" marB="171450" anchor="ctr">
                    <a:lnL w="0" cap="flat" cmpd="sng" algn="ctr">
                      <a:solidFill>
                        <a:srgbClr val="CCCCCC"/>
                      </a:solidFill>
                      <a:prstDash val="solid"/>
                      <a:round/>
                      <a:headEnd type="none" w="med" len="med"/>
                      <a:tailEnd type="none" w="med" len="med"/>
                    </a:lnL>
                    <a:lnR w="47625" cap="flat" cmpd="sng" algn="ctr">
                      <a:solidFill>
                        <a:srgbClr val="FFFFFF"/>
                      </a:solidFill>
                      <a:prstDash val="solid"/>
                      <a:round/>
                      <a:headEnd type="none" w="med" len="med"/>
                      <a:tailEnd type="none" w="med" len="med"/>
                    </a:lnR>
                    <a:lnT w="0"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ea typeface="Times New Roman"/>
                        </a:rPr>
                        <a:t>Design for power rack density= 𝑛𝑢𝑚𝑏𝑒𝑟 𝑜𝑓 𝑟𝑎𝑐𝑘𝑠 × 𝑝𝑜𝑤𝑒𝑟 𝑟𝑎𝑐𝑘 𝑑𝑒𝑛𝑠𝑖𝑡𝑦</a:t>
                      </a:r>
                      <a:endParaRPr lang="en-US" sz="1100"/>
                    </a:p>
                    <a:p>
                      <a:pPr algn="ctr">
                        <a:lnSpc>
                          <a:spcPts val="2939"/>
                        </a:lnSpc>
                      </a:pPr>
                      <a:r>
                        <a:rPr lang="en-US" sz="2099">
                          <a:solidFill>
                            <a:srgbClr val="191919"/>
                          </a:solidFill>
                          <a:latin typeface="Times New Roman"/>
                          <a:ea typeface="Times New Roman"/>
                        </a:rPr>
                        <a:t> 30 𝑟𝑎𝑐𝑘 × 4 𝑘𝑤 𝐷𝐶 𝑟𝑎𝑐𝑘 + 27 𝑟𝑎𝑐𝑘 × 5 𝑘𝑤 𝐴𝐶/ 𝑟𝑎𝑐𝑘 = 255 kW</a:t>
                      </a:r>
                    </a:p>
                  </a:txBody>
                  <a:tcPr marL="171450" marR="171450" marT="171450" marB="171450" anchor="ctr">
                    <a:lnL w="4762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0"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endParaRPr lang="en-US" sz="1100"/>
                    </a:p>
                    <a:p>
                      <a:pPr algn="ctr">
                        <a:lnSpc>
                          <a:spcPts val="2939"/>
                        </a:lnSpc>
                      </a:pPr>
                      <a:endParaRPr lang="en-US" sz="1100"/>
                    </a:p>
                    <a:p>
                      <a:pPr algn="ctr">
                        <a:lnSpc>
                          <a:spcPts val="2939"/>
                        </a:lnSpc>
                      </a:pPr>
                      <a:r>
                        <a:rPr lang="en-US" sz="2099">
                          <a:solidFill>
                            <a:srgbClr val="191919"/>
                          </a:solidFill>
                          <a:latin typeface="Times New Roman"/>
                          <a:ea typeface="Times New Roman"/>
                        </a:rPr>
                        <a:t>= 38 𝑟𝑎𝑐𝑘 × 3.5 𝑘𝑊/ 𝑟𝑎𝑐𝑘 = 133 kW. </a:t>
                      </a:r>
                    </a:p>
                  </a:txBody>
                  <a:tcPr marL="171450" marR="171450" marT="171450" marB="17145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0"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extLst>
                  <a:ext uri="{0D108BD9-81ED-4DB2-BD59-A6C34878D82A}">
                    <a16:rowId xmlns:a16="http://schemas.microsoft.com/office/drawing/2014/main" val="10001"/>
                  </a:ext>
                </a:extLst>
              </a:tr>
              <a:tr h="1172908">
                <a:tc>
                  <a:txBody>
                    <a:bodyPr/>
                    <a:lstStyle/>
                    <a:p>
                      <a:pPr algn="ctr">
                        <a:lnSpc>
                          <a:spcPts val="2939"/>
                        </a:lnSpc>
                        <a:defRPr/>
                      </a:pPr>
                      <a:r>
                        <a:rPr lang="en-US" sz="2099">
                          <a:solidFill>
                            <a:srgbClr val="191919"/>
                          </a:solidFill>
                          <a:latin typeface="Times New Roman Bold"/>
                        </a:rPr>
                        <a:t>Occupancy</a:t>
                      </a:r>
                      <a:endParaRPr lang="en-US" sz="1100"/>
                    </a:p>
                  </a:txBody>
                  <a:tcPr marL="171450" marR="171450" marT="171450" marB="171450" anchor="ctr">
                    <a:lnL w="0" cap="flat" cmpd="sng" algn="ctr">
                      <a:solidFill>
                        <a:srgbClr val="CCCCCC"/>
                      </a:solidFill>
                      <a:prstDash val="solid"/>
                      <a:round/>
                      <a:headEnd type="none" w="med" len="med"/>
                      <a:tailEnd type="none" w="med" len="med"/>
                    </a:lnL>
                    <a:lnR w="47625"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The heat output is approximately 100 watts per person.</a:t>
                      </a:r>
                      <a:endParaRPr lang="en-US" sz="1100"/>
                    </a:p>
                    <a:p>
                      <a:pPr algn="ctr">
                        <a:lnSpc>
                          <a:spcPts val="2939"/>
                        </a:lnSpc>
                      </a:pPr>
                      <a:r>
                        <a:rPr lang="en-US" sz="2099">
                          <a:solidFill>
                            <a:srgbClr val="191919"/>
                          </a:solidFill>
                          <a:latin typeface="Times New Roman"/>
                        </a:rPr>
                        <a:t>300 W=0.3 kW</a:t>
                      </a:r>
                    </a:p>
                  </a:txBody>
                  <a:tcPr marL="171450" marR="171450" marT="171450" marB="171450" anchor="ctr">
                    <a:lnL w="4762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The heat output is approximately 100 watts per person.</a:t>
                      </a:r>
                      <a:endParaRPr lang="en-US" sz="1100"/>
                    </a:p>
                    <a:p>
                      <a:pPr algn="ctr">
                        <a:lnSpc>
                          <a:spcPts val="2939"/>
                        </a:lnSpc>
                      </a:pPr>
                      <a:r>
                        <a:rPr lang="en-US" sz="2099">
                          <a:solidFill>
                            <a:srgbClr val="191919"/>
                          </a:solidFill>
                          <a:latin typeface="Times New Roman"/>
                        </a:rPr>
                        <a:t>300 W=0.3 kW</a:t>
                      </a:r>
                    </a:p>
                  </a:txBody>
                  <a:tcPr marL="171450" marR="171450" marT="171450" marB="17145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extLst>
                  <a:ext uri="{0D108BD9-81ED-4DB2-BD59-A6C34878D82A}">
                    <a16:rowId xmlns:a16="http://schemas.microsoft.com/office/drawing/2014/main" val="10002"/>
                  </a:ext>
                </a:extLst>
              </a:tr>
              <a:tr h="801010">
                <a:tc>
                  <a:txBody>
                    <a:bodyPr/>
                    <a:lstStyle/>
                    <a:p>
                      <a:pPr algn="ctr">
                        <a:lnSpc>
                          <a:spcPts val="2939"/>
                        </a:lnSpc>
                        <a:defRPr/>
                      </a:pPr>
                      <a:r>
                        <a:rPr lang="en-US" sz="2099">
                          <a:solidFill>
                            <a:srgbClr val="191919"/>
                          </a:solidFill>
                          <a:latin typeface="Times New Roman Bold"/>
                        </a:rPr>
                        <a:t>Building envelope</a:t>
                      </a:r>
                      <a:endParaRPr lang="en-US" sz="1100"/>
                    </a:p>
                  </a:txBody>
                  <a:tcPr marL="171450" marR="171450" marT="171450" marB="171450" anchor="ctr">
                    <a:lnL w="0" cap="flat" cmpd="sng" algn="ctr">
                      <a:solidFill>
                        <a:srgbClr val="CCCCCC"/>
                      </a:solidFill>
                      <a:prstDash val="solid"/>
                      <a:round/>
                      <a:headEnd type="none" w="med" len="med"/>
                      <a:tailEnd type="none" w="med" len="med"/>
                    </a:lnL>
                    <a:lnR w="47625"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heat from the roof, walls and windows - neglected</a:t>
                      </a:r>
                      <a:endParaRPr lang="en-US" sz="1100"/>
                    </a:p>
                  </a:txBody>
                  <a:tcPr marL="171450" marR="171450" marT="171450" marB="171450" anchor="ctr">
                    <a:lnL w="4762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heat from the roof, walls and windows - neglected</a:t>
                      </a:r>
                      <a:endParaRPr lang="en-US" sz="1100"/>
                    </a:p>
                  </a:txBody>
                  <a:tcPr marL="171450" marR="171450" marT="171450" marB="17145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extLst>
                  <a:ext uri="{0D108BD9-81ED-4DB2-BD59-A6C34878D82A}">
                    <a16:rowId xmlns:a16="http://schemas.microsoft.com/office/drawing/2014/main" val="10003"/>
                  </a:ext>
                </a:extLst>
              </a:tr>
              <a:tr h="1172908">
                <a:tc>
                  <a:txBody>
                    <a:bodyPr/>
                    <a:lstStyle/>
                    <a:p>
                      <a:pPr algn="ctr">
                        <a:lnSpc>
                          <a:spcPts val="2939"/>
                        </a:lnSpc>
                        <a:defRPr/>
                      </a:pPr>
                      <a:r>
                        <a:rPr lang="en-US" sz="2099">
                          <a:solidFill>
                            <a:srgbClr val="191919"/>
                          </a:solidFill>
                          <a:latin typeface="Times New Roman Bold"/>
                        </a:rPr>
                        <a:t>Auxiliary Power </a:t>
                      </a:r>
                      <a:endParaRPr lang="en-US" sz="1100"/>
                    </a:p>
                    <a:p>
                      <a:pPr algn="ctr">
                        <a:lnSpc>
                          <a:spcPts val="2939"/>
                        </a:lnSpc>
                      </a:pPr>
                      <a:endParaRPr lang="en-US" sz="1100"/>
                    </a:p>
                  </a:txBody>
                  <a:tcPr marL="171450" marR="171450" marT="171450" marB="171450" anchor="ctr">
                    <a:lnL w="0" cap="flat" cmpd="sng" algn="ctr">
                      <a:solidFill>
                        <a:srgbClr val="CCCCCC"/>
                      </a:solidFill>
                      <a:prstDash val="solid"/>
                      <a:round/>
                      <a:headEnd type="none" w="med" len="med"/>
                      <a:tailEnd type="none" w="med" len="med"/>
                    </a:lnL>
                    <a:lnR w="47625"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located in a separate room.</a:t>
                      </a:r>
                      <a:endParaRPr lang="en-US" sz="1100"/>
                    </a:p>
                  </a:txBody>
                  <a:tcPr marL="171450" marR="171450" marT="171450" marB="171450" anchor="ctr">
                    <a:lnL w="4762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located in a separate room.</a:t>
                      </a:r>
                      <a:endParaRPr lang="en-US" sz="1100"/>
                    </a:p>
                  </a:txBody>
                  <a:tcPr marL="171450" marR="171450" marT="171450" marB="17145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47625" cap="flat" cmpd="sng" algn="ctr">
                      <a:solidFill>
                        <a:srgbClr val="FFFFFF"/>
                      </a:solidFill>
                      <a:prstDash val="solid"/>
                      <a:round/>
                      <a:headEnd type="none" w="med" len="med"/>
                      <a:tailEnd type="none" w="med" len="med"/>
                    </a:lnB>
                    <a:solidFill>
                      <a:srgbClr val="C8D4E2"/>
                    </a:solidFill>
                  </a:tcPr>
                </a:tc>
                <a:extLst>
                  <a:ext uri="{0D108BD9-81ED-4DB2-BD59-A6C34878D82A}">
                    <a16:rowId xmlns:a16="http://schemas.microsoft.com/office/drawing/2014/main" val="10004"/>
                  </a:ext>
                </a:extLst>
              </a:tr>
              <a:tr h="1735522">
                <a:tc>
                  <a:txBody>
                    <a:bodyPr/>
                    <a:lstStyle/>
                    <a:p>
                      <a:pPr algn="ctr">
                        <a:lnSpc>
                          <a:spcPts val="2939"/>
                        </a:lnSpc>
                        <a:defRPr/>
                      </a:pPr>
                      <a:r>
                        <a:rPr lang="en-US" sz="2099">
                          <a:solidFill>
                            <a:srgbClr val="191919"/>
                          </a:solidFill>
                          <a:latin typeface="Times New Roman Bold"/>
                        </a:rPr>
                        <a:t>Lighting </a:t>
                      </a:r>
                      <a:endParaRPr lang="en-US" sz="1100"/>
                    </a:p>
                    <a:p>
                      <a:pPr algn="ctr">
                        <a:lnSpc>
                          <a:spcPts val="2939"/>
                        </a:lnSpc>
                      </a:pPr>
                      <a:endParaRPr lang="en-US" sz="1100"/>
                    </a:p>
                  </a:txBody>
                  <a:tcPr marL="171450" marR="171450" marT="171450" marB="171450" anchor="ctr">
                    <a:lnL w="0" cap="flat" cmpd="sng" algn="ctr">
                      <a:solidFill>
                        <a:srgbClr val="CCCCCC"/>
                      </a:solidFill>
                      <a:prstDash val="solid"/>
                      <a:round/>
                      <a:headEnd type="none" w="med" len="med"/>
                      <a:tailEnd type="none" w="med" len="med"/>
                    </a:lnL>
                    <a:lnR w="47625"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0" cap="flat" cmpd="sng" algn="ctr">
                      <a:solidFill>
                        <a:srgbClr val="CCCCCC"/>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Lighting loads are considered 3 watts per sq-ft.</a:t>
                      </a:r>
                      <a:endParaRPr lang="en-US" sz="1100"/>
                    </a:p>
                    <a:p>
                      <a:pPr algn="ctr">
                        <a:lnSpc>
                          <a:spcPts val="2939"/>
                        </a:lnSpc>
                      </a:pPr>
                      <a:r>
                        <a:rPr lang="en-US" sz="2099">
                          <a:solidFill>
                            <a:srgbClr val="191919"/>
                          </a:solidFill>
                          <a:latin typeface="Times New Roman"/>
                          <a:ea typeface="Times New Roman"/>
                        </a:rPr>
                        <a:t> 2466 sq. ft = 229.1 𝑚^2</a:t>
                      </a:r>
                    </a:p>
                    <a:p>
                      <a:pPr algn="ctr">
                        <a:lnSpc>
                          <a:spcPts val="1553"/>
                        </a:lnSpc>
                      </a:pPr>
                      <a:r>
                        <a:rPr lang="en-US" sz="2099">
                          <a:solidFill>
                            <a:srgbClr val="191919"/>
                          </a:solidFill>
                          <a:latin typeface="Times New Roman"/>
                        </a:rPr>
                        <a:t> P-lighting=7.398 kW</a:t>
                      </a:r>
                    </a:p>
                    <a:p>
                      <a:pPr algn="ctr">
                        <a:lnSpc>
                          <a:spcPts val="2939"/>
                        </a:lnSpc>
                      </a:pPr>
                      <a:endParaRPr lang="en-US" sz="2099">
                        <a:solidFill>
                          <a:srgbClr val="191919"/>
                        </a:solidFill>
                        <a:latin typeface="Times New Roman"/>
                      </a:endParaRPr>
                    </a:p>
                  </a:txBody>
                  <a:tcPr marL="171450" marR="171450" marT="171450" marB="171450" anchor="ctr">
                    <a:lnL w="4762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0" cap="flat" cmpd="sng" algn="ctr">
                      <a:solidFill>
                        <a:srgbClr val="CCCCCC"/>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Neglected</a:t>
                      </a:r>
                      <a:endParaRPr lang="en-US" sz="1100"/>
                    </a:p>
                  </a:txBody>
                  <a:tcPr marL="171450" marR="171450" marT="171450" marB="17145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47625" cap="flat" cmpd="sng" algn="ctr">
                      <a:solidFill>
                        <a:srgbClr val="FFFFFF"/>
                      </a:solidFill>
                      <a:prstDash val="solid"/>
                      <a:round/>
                      <a:headEnd type="none" w="med" len="med"/>
                      <a:tailEnd type="none" w="med" len="med"/>
                    </a:lnT>
                    <a:lnB w="0" cap="flat" cmpd="sng" algn="ctr">
                      <a:solidFill>
                        <a:srgbClr val="CCCCCC"/>
                      </a:solidFill>
                      <a:prstDash val="solid"/>
                      <a:round/>
                      <a:headEnd type="none" w="med" len="med"/>
                      <a:tailEnd type="none" w="med" len="med"/>
                    </a:lnB>
                    <a:solidFill>
                      <a:srgbClr val="C8D4E2"/>
                    </a:solidFill>
                  </a:tcPr>
                </a:tc>
                <a:extLst>
                  <a:ext uri="{0D108BD9-81ED-4DB2-BD59-A6C34878D82A}">
                    <a16:rowId xmlns:a16="http://schemas.microsoft.com/office/drawing/2014/main" val="10005"/>
                  </a:ext>
                </a:extLst>
              </a:tr>
              <a:tr h="781939">
                <a:tc>
                  <a:txBody>
                    <a:bodyPr/>
                    <a:lstStyle/>
                    <a:p>
                      <a:pPr algn="ctr">
                        <a:lnSpc>
                          <a:spcPts val="2939"/>
                        </a:lnSpc>
                        <a:defRPr/>
                      </a:pPr>
                      <a:r>
                        <a:rPr lang="en-US" sz="2099">
                          <a:solidFill>
                            <a:srgbClr val="191919"/>
                          </a:solidFill>
                          <a:latin typeface="Times New Roman Bold"/>
                        </a:rPr>
                        <a:t>Total</a:t>
                      </a:r>
                      <a:endParaRPr lang="en-US" sz="1100"/>
                    </a:p>
                  </a:txBody>
                  <a:tcPr marL="171450" marR="171450" marT="171450" marB="171450" anchor="ctr">
                    <a:lnL w="0" cap="flat" cmpd="sng" algn="ctr">
                      <a:solidFill>
                        <a:srgbClr val="CCCCCC"/>
                      </a:solidFill>
                      <a:prstDash val="solid"/>
                      <a:round/>
                      <a:headEnd type="none" w="med" len="med"/>
                      <a:tailEnd type="none" w="med" len="med"/>
                    </a:lnL>
                    <a:lnR w="47625" cap="flat" cmpd="sng" algn="ctr">
                      <a:solidFill>
                        <a:srgbClr val="FFFFFF"/>
                      </a:solidFill>
                      <a:prstDash val="solid"/>
                      <a:round/>
                      <a:headEnd type="none" w="med" len="med"/>
                      <a:tailEnd type="none" w="med" len="med"/>
                    </a:lnR>
                    <a:lnT w="0" cap="flat" cmpd="sng" algn="ctr">
                      <a:solidFill>
                        <a:srgbClr val="CCCCCC"/>
                      </a:solidFill>
                      <a:prstDash val="solid"/>
                      <a:round/>
                      <a:headEnd type="none" w="med" len="med"/>
                      <a:tailEnd type="none" w="med" len="med"/>
                    </a:lnT>
                    <a:lnB w="0" cap="flat" cmpd="sng" algn="ctr">
                      <a:solidFill>
                        <a:srgbClr val="CCCCCC"/>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262.7 kW</a:t>
                      </a:r>
                      <a:endParaRPr lang="en-US" sz="1100"/>
                    </a:p>
                  </a:txBody>
                  <a:tcPr marL="171450" marR="171450" marT="171450" marB="171450" anchor="ctr">
                    <a:lnL w="4762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0" cap="flat" cmpd="sng" algn="ctr">
                      <a:solidFill>
                        <a:srgbClr val="CCCCCC"/>
                      </a:solidFill>
                      <a:prstDash val="solid"/>
                      <a:round/>
                      <a:headEnd type="none" w="med" len="med"/>
                      <a:tailEnd type="none" w="med" len="med"/>
                    </a:lnT>
                    <a:lnB w="0" cap="flat" cmpd="sng" algn="ctr">
                      <a:solidFill>
                        <a:srgbClr val="CCCCCC"/>
                      </a:solidFill>
                      <a:prstDash val="solid"/>
                      <a:round/>
                      <a:headEnd type="none" w="med" len="med"/>
                      <a:tailEnd type="none" w="med" len="med"/>
                    </a:lnB>
                    <a:solidFill>
                      <a:srgbClr val="C8D4E2"/>
                    </a:solidFill>
                  </a:tcPr>
                </a:tc>
                <a:tc>
                  <a:txBody>
                    <a:bodyPr/>
                    <a:lstStyle/>
                    <a:p>
                      <a:pPr algn="ctr">
                        <a:lnSpc>
                          <a:spcPts val="2939"/>
                        </a:lnSpc>
                        <a:defRPr/>
                      </a:pPr>
                      <a:r>
                        <a:rPr lang="en-US" sz="2099">
                          <a:solidFill>
                            <a:srgbClr val="191919"/>
                          </a:solidFill>
                          <a:latin typeface="Times New Roman"/>
                        </a:rPr>
                        <a:t>133.3 kW</a:t>
                      </a:r>
                      <a:endParaRPr lang="en-US" sz="1100"/>
                    </a:p>
                  </a:txBody>
                  <a:tcPr marL="171450" marR="171450" marT="171450" marB="17145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0" cap="flat" cmpd="sng" algn="ctr">
                      <a:solidFill>
                        <a:srgbClr val="CCCCCC"/>
                      </a:solidFill>
                      <a:prstDash val="solid"/>
                      <a:round/>
                      <a:headEnd type="none" w="med" len="med"/>
                      <a:tailEnd type="none" w="med" len="med"/>
                    </a:lnT>
                    <a:lnB w="0" cap="flat" cmpd="sng" algn="ctr">
                      <a:solidFill>
                        <a:srgbClr val="CCCCCC"/>
                      </a:solidFill>
                      <a:prstDash val="solid"/>
                      <a:round/>
                      <a:headEnd type="none" w="med" len="med"/>
                      <a:tailEnd type="none" w="med" len="med"/>
                    </a:lnB>
                    <a:solidFill>
                      <a:srgbClr val="C8D4E2"/>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0722968">
            <a:off x="-469830" y="-449146"/>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4951617" y="4043556"/>
            <a:ext cx="8616584" cy="5895860"/>
          </a:xfrm>
          <a:custGeom>
            <a:avLst/>
            <a:gdLst/>
            <a:ahLst/>
            <a:cxnLst/>
            <a:rect l="l" t="t" r="r" b="b"/>
            <a:pathLst>
              <a:path w="8616584" h="5895860">
                <a:moveTo>
                  <a:pt x="0" y="0"/>
                </a:moveTo>
                <a:lnTo>
                  <a:pt x="8616583" y="0"/>
                </a:lnTo>
                <a:lnTo>
                  <a:pt x="8616583" y="5895859"/>
                </a:lnTo>
                <a:lnTo>
                  <a:pt x="0" y="5895859"/>
                </a:lnTo>
                <a:lnTo>
                  <a:pt x="0" y="0"/>
                </a:lnTo>
                <a:close/>
              </a:path>
            </a:pathLst>
          </a:custGeom>
          <a:blipFill>
            <a:blip r:embed="rId4"/>
            <a:stretch>
              <a:fillRect r="-5361"/>
            </a:stretch>
          </a:blipFill>
        </p:spPr>
      </p:sp>
      <p:sp>
        <p:nvSpPr>
          <p:cNvPr id="4" name="TextBox 4"/>
          <p:cNvSpPr txBox="1"/>
          <p:nvPr/>
        </p:nvSpPr>
        <p:spPr>
          <a:xfrm>
            <a:off x="4506870" y="515637"/>
            <a:ext cx="12970230" cy="3149600"/>
          </a:xfrm>
          <a:prstGeom prst="rect">
            <a:avLst/>
          </a:prstGeom>
        </p:spPr>
        <p:txBody>
          <a:bodyPr lIns="0" tIns="0" rIns="0" bIns="0" rtlCol="0" anchor="t">
            <a:spAutoFit/>
          </a:bodyPr>
          <a:lstStyle/>
          <a:p>
            <a:pPr algn="just">
              <a:lnSpc>
                <a:spcPts val="4900"/>
              </a:lnSpc>
              <a:spcBef>
                <a:spcPct val="0"/>
              </a:spcBef>
            </a:pPr>
            <a:r>
              <a:rPr lang="en-US" sz="3500" spc="105">
                <a:solidFill>
                  <a:srgbClr val="000000"/>
                </a:solidFill>
                <a:latin typeface="Times New Roman Bold"/>
              </a:rPr>
              <a:t>2. Calculation of latent load</a:t>
            </a:r>
          </a:p>
          <a:p>
            <a:pPr marL="755651" lvl="1" indent="-377825" algn="just">
              <a:lnSpc>
                <a:spcPts val="4900"/>
              </a:lnSpc>
              <a:buFont typeface="Arial"/>
              <a:buChar char="•"/>
            </a:pPr>
            <a:r>
              <a:rPr lang="en-US" sz="3500" spc="105">
                <a:solidFill>
                  <a:srgbClr val="000000"/>
                </a:solidFill>
                <a:latin typeface="Times New Roman Bold"/>
              </a:rPr>
              <a:t>Determine the Dew Point</a:t>
            </a:r>
          </a:p>
          <a:p>
            <a:pPr marL="755651" lvl="1" indent="-377825" algn="just">
              <a:lnSpc>
                <a:spcPts val="4900"/>
              </a:lnSpc>
              <a:buFont typeface="Arial"/>
              <a:buChar char="•"/>
            </a:pPr>
            <a:r>
              <a:rPr lang="en-US" sz="3500" spc="105">
                <a:solidFill>
                  <a:srgbClr val="000000"/>
                </a:solidFill>
                <a:latin typeface="Times New Roman Bold"/>
              </a:rPr>
              <a:t>Check for Condensation</a:t>
            </a:r>
          </a:p>
          <a:p>
            <a:pPr marL="755651" lvl="1" indent="-377825" algn="just">
              <a:lnSpc>
                <a:spcPts val="4900"/>
              </a:lnSpc>
              <a:buFont typeface="Arial"/>
              <a:buChar char="•"/>
            </a:pPr>
            <a:r>
              <a:rPr lang="en-US" sz="3500" spc="105">
                <a:solidFill>
                  <a:srgbClr val="000000"/>
                </a:solidFill>
                <a:latin typeface="Times New Roman Bold"/>
              </a:rPr>
              <a:t>Determine the Mass Flow Rate of Air Contacting the Coil (ṁ contact)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0722968">
            <a:off x="-469830" y="-449146"/>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4951617" y="5678874"/>
            <a:ext cx="11757220" cy="4148883"/>
          </a:xfrm>
          <a:custGeom>
            <a:avLst/>
            <a:gdLst/>
            <a:ahLst/>
            <a:cxnLst/>
            <a:rect l="l" t="t" r="r" b="b"/>
            <a:pathLst>
              <a:path w="11757220" h="4148883">
                <a:moveTo>
                  <a:pt x="0" y="0"/>
                </a:moveTo>
                <a:lnTo>
                  <a:pt x="11757220" y="0"/>
                </a:lnTo>
                <a:lnTo>
                  <a:pt x="11757220" y="4148883"/>
                </a:lnTo>
                <a:lnTo>
                  <a:pt x="0" y="4148883"/>
                </a:lnTo>
                <a:lnTo>
                  <a:pt x="0" y="0"/>
                </a:lnTo>
                <a:close/>
              </a:path>
            </a:pathLst>
          </a:custGeom>
          <a:blipFill>
            <a:blip r:embed="rId4"/>
            <a:stretch>
              <a:fillRect/>
            </a:stretch>
          </a:blipFill>
        </p:spPr>
      </p:sp>
      <p:sp>
        <p:nvSpPr>
          <p:cNvPr id="4" name="Freeform 4"/>
          <p:cNvSpPr/>
          <p:nvPr/>
        </p:nvSpPr>
        <p:spPr>
          <a:xfrm>
            <a:off x="4951617" y="1371188"/>
            <a:ext cx="9942277" cy="3777461"/>
          </a:xfrm>
          <a:custGeom>
            <a:avLst/>
            <a:gdLst/>
            <a:ahLst/>
            <a:cxnLst/>
            <a:rect l="l" t="t" r="r" b="b"/>
            <a:pathLst>
              <a:path w="9942277" h="3777461">
                <a:moveTo>
                  <a:pt x="0" y="0"/>
                </a:moveTo>
                <a:lnTo>
                  <a:pt x="9942277" y="0"/>
                </a:lnTo>
                <a:lnTo>
                  <a:pt x="9942277" y="3777461"/>
                </a:lnTo>
                <a:lnTo>
                  <a:pt x="0" y="3777461"/>
                </a:lnTo>
                <a:lnTo>
                  <a:pt x="0" y="0"/>
                </a:lnTo>
                <a:close/>
              </a:path>
            </a:pathLst>
          </a:custGeom>
          <a:blipFill>
            <a:blip r:embed="rId5"/>
            <a:stretch>
              <a:fillRect/>
            </a:stretch>
          </a:blipFill>
        </p:spPr>
      </p:sp>
      <p:sp>
        <p:nvSpPr>
          <p:cNvPr id="5" name="TextBox 5"/>
          <p:cNvSpPr txBox="1"/>
          <p:nvPr/>
        </p:nvSpPr>
        <p:spPr>
          <a:xfrm>
            <a:off x="4711498" y="316368"/>
            <a:ext cx="7556701" cy="576504"/>
          </a:xfrm>
          <a:prstGeom prst="rect">
            <a:avLst/>
          </a:prstGeom>
        </p:spPr>
        <p:txBody>
          <a:bodyPr wrap="square" lIns="0" tIns="0" rIns="0" bIns="0" rtlCol="0" anchor="t">
            <a:spAutoFit/>
          </a:bodyPr>
          <a:lstStyle/>
          <a:p>
            <a:pPr marL="755651" lvl="1" indent="-377825" algn="ctr">
              <a:lnSpc>
                <a:spcPts val="4900"/>
              </a:lnSpc>
              <a:buFont typeface="Arial"/>
              <a:buChar char="•"/>
            </a:pPr>
            <a:r>
              <a:rPr lang="en-US" sz="3500" spc="105" dirty="0">
                <a:solidFill>
                  <a:srgbClr val="000000"/>
                </a:solidFill>
                <a:latin typeface="Times New Roman Bold"/>
              </a:rPr>
              <a:t>Calculate the Dehumidification</a:t>
            </a:r>
          </a:p>
        </p:txBody>
      </p:sp>
      <p:sp>
        <p:nvSpPr>
          <p:cNvPr id="6" name="TextBox 6"/>
          <p:cNvSpPr txBox="1"/>
          <p:nvPr/>
        </p:nvSpPr>
        <p:spPr>
          <a:xfrm>
            <a:off x="5178082" y="5005774"/>
            <a:ext cx="7394917" cy="576504"/>
          </a:xfrm>
          <a:prstGeom prst="rect">
            <a:avLst/>
          </a:prstGeom>
        </p:spPr>
        <p:txBody>
          <a:bodyPr wrap="square" lIns="0" tIns="0" rIns="0" bIns="0" rtlCol="0" anchor="t">
            <a:spAutoFit/>
          </a:bodyPr>
          <a:lstStyle/>
          <a:p>
            <a:pPr marL="755651" lvl="1" indent="-377825" algn="ctr">
              <a:lnSpc>
                <a:spcPts val="4900"/>
              </a:lnSpc>
              <a:buFont typeface="Arial"/>
              <a:buChar char="•"/>
            </a:pPr>
            <a:r>
              <a:rPr lang="en-US" sz="3500" spc="105" dirty="0">
                <a:solidFill>
                  <a:srgbClr val="000000"/>
                </a:solidFill>
                <a:latin typeface="Times New Roman Bold"/>
              </a:rPr>
              <a:t>Determine the amount of water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538148" y="1393249"/>
            <a:ext cx="13720293" cy="7865051"/>
          </a:xfrm>
          <a:custGeom>
            <a:avLst/>
            <a:gdLst/>
            <a:ahLst/>
            <a:cxnLst/>
            <a:rect l="l" t="t" r="r" b="b"/>
            <a:pathLst>
              <a:path w="13720293" h="7865051">
                <a:moveTo>
                  <a:pt x="0" y="0"/>
                </a:moveTo>
                <a:lnTo>
                  <a:pt x="13720293" y="0"/>
                </a:lnTo>
                <a:lnTo>
                  <a:pt x="13720293" y="7865051"/>
                </a:lnTo>
                <a:lnTo>
                  <a:pt x="0" y="7865051"/>
                </a:lnTo>
                <a:lnTo>
                  <a:pt x="0" y="0"/>
                </a:lnTo>
                <a:close/>
              </a:path>
            </a:pathLst>
          </a:custGeom>
          <a:blipFill>
            <a:blip r:embed="rId2"/>
            <a:stretch>
              <a:fillRect/>
            </a:stretch>
          </a:blipFill>
        </p:spPr>
      </p:sp>
      <p:grpSp>
        <p:nvGrpSpPr>
          <p:cNvPr id="3" name="Group 3"/>
          <p:cNvGrpSpPr/>
          <p:nvPr/>
        </p:nvGrpSpPr>
        <p:grpSpPr>
          <a:xfrm>
            <a:off x="247242" y="242294"/>
            <a:ext cx="17793515" cy="9802411"/>
            <a:chOff x="0" y="0"/>
            <a:chExt cx="4982580" cy="2744893"/>
          </a:xfrm>
        </p:grpSpPr>
        <p:sp>
          <p:nvSpPr>
            <p:cNvPr id="4" name="Freeform 4"/>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5" name="TextBox 5"/>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0722968">
            <a:off x="-469830" y="-449146"/>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5284519" y="1216151"/>
            <a:ext cx="11605317" cy="4405126"/>
          </a:xfrm>
          <a:custGeom>
            <a:avLst/>
            <a:gdLst/>
            <a:ahLst/>
            <a:cxnLst/>
            <a:rect l="l" t="t" r="r" b="b"/>
            <a:pathLst>
              <a:path w="11605317" h="4405126">
                <a:moveTo>
                  <a:pt x="0" y="0"/>
                </a:moveTo>
                <a:lnTo>
                  <a:pt x="11605317" y="0"/>
                </a:lnTo>
                <a:lnTo>
                  <a:pt x="11605317" y="4405125"/>
                </a:lnTo>
                <a:lnTo>
                  <a:pt x="0" y="4405125"/>
                </a:lnTo>
                <a:lnTo>
                  <a:pt x="0" y="0"/>
                </a:lnTo>
                <a:close/>
              </a:path>
            </a:pathLst>
          </a:custGeom>
          <a:blipFill>
            <a:blip r:embed="rId4"/>
            <a:stretch>
              <a:fillRect/>
            </a:stretch>
          </a:blipFill>
        </p:spPr>
      </p:sp>
      <p:sp>
        <p:nvSpPr>
          <p:cNvPr id="4" name="Freeform 4"/>
          <p:cNvSpPr/>
          <p:nvPr/>
        </p:nvSpPr>
        <p:spPr>
          <a:xfrm>
            <a:off x="5284519" y="6783956"/>
            <a:ext cx="11400496" cy="1246929"/>
          </a:xfrm>
          <a:custGeom>
            <a:avLst/>
            <a:gdLst/>
            <a:ahLst/>
            <a:cxnLst/>
            <a:rect l="l" t="t" r="r" b="b"/>
            <a:pathLst>
              <a:path w="11400496" h="1246929">
                <a:moveTo>
                  <a:pt x="0" y="0"/>
                </a:moveTo>
                <a:lnTo>
                  <a:pt x="11400497" y="0"/>
                </a:lnTo>
                <a:lnTo>
                  <a:pt x="11400497" y="1246929"/>
                </a:lnTo>
                <a:lnTo>
                  <a:pt x="0" y="1246929"/>
                </a:lnTo>
                <a:lnTo>
                  <a:pt x="0" y="0"/>
                </a:lnTo>
                <a:close/>
              </a:path>
            </a:pathLst>
          </a:custGeom>
          <a:blipFill>
            <a:blip r:embed="rId5"/>
            <a:stretch>
              <a:fillRect/>
            </a:stretch>
          </a:blipFill>
        </p:spPr>
      </p:sp>
      <p:sp>
        <p:nvSpPr>
          <p:cNvPr id="5" name="TextBox 5"/>
          <p:cNvSpPr txBox="1"/>
          <p:nvPr/>
        </p:nvSpPr>
        <p:spPr>
          <a:xfrm>
            <a:off x="4677547" y="355600"/>
            <a:ext cx="7209653" cy="576504"/>
          </a:xfrm>
          <a:prstGeom prst="rect">
            <a:avLst/>
          </a:prstGeom>
        </p:spPr>
        <p:txBody>
          <a:bodyPr wrap="square" lIns="0" tIns="0" rIns="0" bIns="0" rtlCol="0" anchor="t">
            <a:spAutoFit/>
          </a:bodyPr>
          <a:lstStyle/>
          <a:p>
            <a:pPr marL="755651" lvl="1" indent="-377825" algn="ctr">
              <a:lnSpc>
                <a:spcPts val="4900"/>
              </a:lnSpc>
              <a:buFont typeface="Arial"/>
              <a:buChar char="•"/>
            </a:pPr>
            <a:r>
              <a:rPr lang="en-US" sz="3500" spc="105" dirty="0">
                <a:solidFill>
                  <a:srgbClr val="000000"/>
                </a:solidFill>
                <a:latin typeface="Times New Roman Bold"/>
              </a:rPr>
              <a:t>Calculate the Latent Heat</a:t>
            </a:r>
          </a:p>
        </p:txBody>
      </p:sp>
      <p:sp>
        <p:nvSpPr>
          <p:cNvPr id="6" name="TextBox 6"/>
          <p:cNvSpPr txBox="1"/>
          <p:nvPr/>
        </p:nvSpPr>
        <p:spPr>
          <a:xfrm>
            <a:off x="4855418" y="5796531"/>
            <a:ext cx="10630099" cy="575863"/>
          </a:xfrm>
          <a:prstGeom prst="rect">
            <a:avLst/>
          </a:prstGeom>
        </p:spPr>
        <p:txBody>
          <a:bodyPr lIns="0" tIns="0" rIns="0" bIns="0" rtlCol="0" anchor="t">
            <a:spAutoFit/>
          </a:bodyPr>
          <a:lstStyle/>
          <a:p>
            <a:pPr algn="ctr">
              <a:lnSpc>
                <a:spcPts val="4900"/>
              </a:lnSpc>
            </a:pPr>
            <a:r>
              <a:rPr lang="en-US" sz="3500" b="1" spc="105" dirty="0">
                <a:solidFill>
                  <a:srgbClr val="000000"/>
                </a:solidFill>
                <a:latin typeface="Times New Roman Bold"/>
              </a:rPr>
              <a:t>3.</a:t>
            </a:r>
            <a:r>
              <a:rPr lang="en-US" sz="3500" b="1" spc="105" dirty="0">
                <a:solidFill>
                  <a:srgbClr val="000000"/>
                </a:solidFill>
                <a:latin typeface="Times New Roman Bold"/>
                <a:ea typeface="Times New Roman Bold"/>
              </a:rPr>
              <a:t>𝑇𝑜𝑡𝑎𝑙  𝑐𝑜𝑜𝑙𝑖𝑛𝑔 load= 𝑠𝑒𝑛𝑠𝑖𝑏𝑙𝑒 ℎ𝑒𝑎𝑡 + 𝑙𝑎𝑡𝑒𝑛𝑡 ℎ𝑒𝑎</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294100" y="454418"/>
            <a:ext cx="11641981" cy="1929173"/>
          </a:xfrm>
          <a:prstGeom prst="rect">
            <a:avLst/>
          </a:prstGeom>
        </p:spPr>
        <p:txBody>
          <a:bodyPr lIns="0" tIns="0" rIns="0" bIns="0" rtlCol="0" anchor="t">
            <a:spAutoFit/>
          </a:bodyPr>
          <a:lstStyle/>
          <a:p>
            <a:pPr algn="just">
              <a:lnSpc>
                <a:spcPts val="4967"/>
              </a:lnSpc>
              <a:spcBef>
                <a:spcPct val="0"/>
              </a:spcBef>
            </a:pPr>
            <a:r>
              <a:rPr lang="en-US" sz="3548" spc="106">
                <a:solidFill>
                  <a:srgbClr val="000000"/>
                </a:solidFill>
                <a:latin typeface="Times New Roman Bold"/>
              </a:rPr>
              <a:t>4.CRAC Selection</a:t>
            </a:r>
          </a:p>
          <a:p>
            <a:pPr algn="just">
              <a:lnSpc>
                <a:spcPts val="4967"/>
              </a:lnSpc>
              <a:spcBef>
                <a:spcPct val="0"/>
              </a:spcBef>
            </a:pPr>
            <a:r>
              <a:rPr lang="en-US" sz="3548" spc="106">
                <a:solidFill>
                  <a:srgbClr val="000000"/>
                </a:solidFill>
                <a:latin typeface="Times New Roman Bold"/>
              </a:rPr>
              <a:t>CRAC Selection Criteria:</a:t>
            </a:r>
          </a:p>
          <a:p>
            <a:pPr algn="just">
              <a:lnSpc>
                <a:spcPts val="4967"/>
              </a:lnSpc>
            </a:pPr>
            <a:endParaRPr lang="en-US" sz="3548" spc="106">
              <a:solidFill>
                <a:srgbClr val="000000"/>
              </a:solidFill>
              <a:latin typeface="Times New Roman Bold"/>
            </a:endParaRPr>
          </a:p>
        </p:txBody>
      </p:sp>
      <p:sp>
        <p:nvSpPr>
          <p:cNvPr id="3" name="Freeform 3"/>
          <p:cNvSpPr/>
          <p:nvPr/>
        </p:nvSpPr>
        <p:spPr>
          <a:xfrm rot="10722968">
            <a:off x="-469830" y="-449146"/>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1265" y="1990359"/>
            <a:ext cx="11514816" cy="4619162"/>
          </a:xfrm>
          <a:custGeom>
            <a:avLst/>
            <a:gdLst/>
            <a:ahLst/>
            <a:cxnLst/>
            <a:rect l="l" t="t" r="r" b="b"/>
            <a:pathLst>
              <a:path w="11514816" h="4619162">
                <a:moveTo>
                  <a:pt x="0" y="0"/>
                </a:moveTo>
                <a:lnTo>
                  <a:pt x="11514816" y="0"/>
                </a:lnTo>
                <a:lnTo>
                  <a:pt x="11514816" y="4619162"/>
                </a:lnTo>
                <a:lnTo>
                  <a:pt x="0" y="4619162"/>
                </a:lnTo>
                <a:lnTo>
                  <a:pt x="0" y="0"/>
                </a:lnTo>
                <a:close/>
              </a:path>
            </a:pathLst>
          </a:custGeom>
          <a:blipFill>
            <a:blip r:embed="rId4"/>
            <a:stretch>
              <a:fillRect/>
            </a:stretch>
          </a:blipFill>
        </p:spPr>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014292" y="669267"/>
            <a:ext cx="13191115" cy="8589033"/>
          </a:xfrm>
          <a:custGeom>
            <a:avLst/>
            <a:gdLst/>
            <a:ahLst/>
            <a:cxnLst/>
            <a:rect l="l" t="t" r="r" b="b"/>
            <a:pathLst>
              <a:path w="13191115" h="8589033">
                <a:moveTo>
                  <a:pt x="0" y="0"/>
                </a:moveTo>
                <a:lnTo>
                  <a:pt x="13191115" y="0"/>
                </a:lnTo>
                <a:lnTo>
                  <a:pt x="13191115" y="8589033"/>
                </a:lnTo>
                <a:lnTo>
                  <a:pt x="0" y="8589033"/>
                </a:lnTo>
                <a:lnTo>
                  <a:pt x="0" y="0"/>
                </a:lnTo>
                <a:close/>
              </a:path>
            </a:pathLst>
          </a:custGeom>
          <a:blipFill>
            <a:blip r:embed="rId2"/>
            <a:stretch>
              <a:fillRect/>
            </a:stretch>
          </a:blipFill>
        </p:spPr>
      </p:sp>
      <p:sp>
        <p:nvSpPr>
          <p:cNvPr id="3" name="Freeform 3"/>
          <p:cNvSpPr/>
          <p:nvPr/>
        </p:nvSpPr>
        <p:spPr>
          <a:xfrm>
            <a:off x="16151554" y="8139742"/>
            <a:ext cx="2136446" cy="2237117"/>
          </a:xfrm>
          <a:custGeom>
            <a:avLst/>
            <a:gdLst/>
            <a:ahLst/>
            <a:cxnLst/>
            <a:rect l="l" t="t" r="r" b="b"/>
            <a:pathLst>
              <a:path w="2136446" h="2237117">
                <a:moveTo>
                  <a:pt x="0" y="0"/>
                </a:moveTo>
                <a:lnTo>
                  <a:pt x="2136446" y="0"/>
                </a:lnTo>
                <a:lnTo>
                  <a:pt x="2136446" y="2237116"/>
                </a:lnTo>
                <a:lnTo>
                  <a:pt x="0" y="223711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40106" y="1028700"/>
            <a:ext cx="7143010" cy="7716148"/>
          </a:xfrm>
          <a:custGeom>
            <a:avLst/>
            <a:gdLst/>
            <a:ahLst/>
            <a:cxnLst/>
            <a:rect l="l" t="t" r="r" b="b"/>
            <a:pathLst>
              <a:path w="7143010" h="7716148">
                <a:moveTo>
                  <a:pt x="0" y="0"/>
                </a:moveTo>
                <a:lnTo>
                  <a:pt x="7143009" y="0"/>
                </a:lnTo>
                <a:lnTo>
                  <a:pt x="7143009" y="7716148"/>
                </a:lnTo>
                <a:lnTo>
                  <a:pt x="0" y="7716148"/>
                </a:lnTo>
                <a:lnTo>
                  <a:pt x="0" y="0"/>
                </a:lnTo>
                <a:close/>
              </a:path>
            </a:pathLst>
          </a:custGeom>
          <a:blipFill>
            <a:blip r:embed="rId2"/>
            <a:stretch>
              <a:fillRect/>
            </a:stretch>
          </a:blipFill>
        </p:spPr>
      </p:sp>
      <p:sp>
        <p:nvSpPr>
          <p:cNvPr id="3" name="Freeform 3"/>
          <p:cNvSpPr/>
          <p:nvPr/>
        </p:nvSpPr>
        <p:spPr>
          <a:xfrm>
            <a:off x="8760365" y="1822784"/>
            <a:ext cx="8826913" cy="6641432"/>
          </a:xfrm>
          <a:custGeom>
            <a:avLst/>
            <a:gdLst/>
            <a:ahLst/>
            <a:cxnLst/>
            <a:rect l="l" t="t" r="r" b="b"/>
            <a:pathLst>
              <a:path w="8826913" h="6641432">
                <a:moveTo>
                  <a:pt x="0" y="0"/>
                </a:moveTo>
                <a:lnTo>
                  <a:pt x="8826913" y="0"/>
                </a:lnTo>
                <a:lnTo>
                  <a:pt x="8826913" y="6641432"/>
                </a:lnTo>
                <a:lnTo>
                  <a:pt x="0" y="6641432"/>
                </a:lnTo>
                <a:lnTo>
                  <a:pt x="0" y="0"/>
                </a:lnTo>
                <a:close/>
              </a:path>
            </a:pathLst>
          </a:custGeom>
          <a:blipFill>
            <a:blip r:embed="rId3"/>
            <a:stretch>
              <a:fillRect/>
            </a:stretch>
          </a:blipFill>
        </p:spPr>
      </p:sp>
      <p:grpSp>
        <p:nvGrpSpPr>
          <p:cNvPr id="4" name="Group 4"/>
          <p:cNvGrpSpPr/>
          <p:nvPr/>
        </p:nvGrpSpPr>
        <p:grpSpPr>
          <a:xfrm>
            <a:off x="247242" y="242294"/>
            <a:ext cx="17793515" cy="9802411"/>
            <a:chOff x="0" y="0"/>
            <a:chExt cx="4982580" cy="2744893"/>
          </a:xfrm>
        </p:grpSpPr>
        <p:sp>
          <p:nvSpPr>
            <p:cNvPr id="5" name="Freeform 5"/>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6" name="TextBox 6"/>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12705" y="1682593"/>
            <a:ext cx="12017564" cy="5073829"/>
          </a:xfrm>
          <a:custGeom>
            <a:avLst/>
            <a:gdLst/>
            <a:ahLst/>
            <a:cxnLst/>
            <a:rect l="l" t="t" r="r" b="b"/>
            <a:pathLst>
              <a:path w="12017564" h="5073829">
                <a:moveTo>
                  <a:pt x="0" y="0"/>
                </a:moveTo>
                <a:lnTo>
                  <a:pt x="12017564" y="0"/>
                </a:lnTo>
                <a:lnTo>
                  <a:pt x="12017564" y="5073829"/>
                </a:lnTo>
                <a:lnTo>
                  <a:pt x="0" y="5073829"/>
                </a:lnTo>
                <a:lnTo>
                  <a:pt x="0" y="0"/>
                </a:lnTo>
                <a:close/>
              </a:path>
            </a:pathLst>
          </a:custGeom>
          <a:blipFill>
            <a:blip r:embed="rId2"/>
            <a:stretch>
              <a:fillRect/>
            </a:stretch>
          </a:blipFill>
        </p:spPr>
      </p:sp>
      <p:sp>
        <p:nvSpPr>
          <p:cNvPr id="3" name="Freeform 3"/>
          <p:cNvSpPr/>
          <p:nvPr/>
        </p:nvSpPr>
        <p:spPr>
          <a:xfrm>
            <a:off x="12430269" y="1813018"/>
            <a:ext cx="5461884" cy="4812978"/>
          </a:xfrm>
          <a:custGeom>
            <a:avLst/>
            <a:gdLst/>
            <a:ahLst/>
            <a:cxnLst/>
            <a:rect l="l" t="t" r="r" b="b"/>
            <a:pathLst>
              <a:path w="5461884" h="4812978">
                <a:moveTo>
                  <a:pt x="0" y="0"/>
                </a:moveTo>
                <a:lnTo>
                  <a:pt x="5461884" y="0"/>
                </a:lnTo>
                <a:lnTo>
                  <a:pt x="5461884" y="4812978"/>
                </a:lnTo>
                <a:lnTo>
                  <a:pt x="0" y="4812978"/>
                </a:lnTo>
                <a:lnTo>
                  <a:pt x="0" y="0"/>
                </a:lnTo>
                <a:close/>
              </a:path>
            </a:pathLst>
          </a:custGeom>
          <a:blipFill>
            <a:blip r:embed="rId3"/>
            <a:stretch>
              <a:fillRect l="-6238" r="-6238"/>
            </a:stretch>
          </a:blipFill>
        </p:spPr>
      </p:sp>
      <p:sp>
        <p:nvSpPr>
          <p:cNvPr id="4" name="TextBox 4"/>
          <p:cNvSpPr txBox="1"/>
          <p:nvPr/>
        </p:nvSpPr>
        <p:spPr>
          <a:xfrm>
            <a:off x="2500457" y="7444957"/>
            <a:ext cx="12917488" cy="1253490"/>
          </a:xfrm>
          <a:prstGeom prst="rect">
            <a:avLst/>
          </a:prstGeom>
        </p:spPr>
        <p:txBody>
          <a:bodyPr lIns="0" tIns="0" rIns="0" bIns="0" rtlCol="0" anchor="t">
            <a:spAutoFit/>
          </a:bodyPr>
          <a:lstStyle/>
          <a:p>
            <a:pPr algn="ctr">
              <a:lnSpc>
                <a:spcPts val="3359"/>
              </a:lnSpc>
              <a:spcBef>
                <a:spcPct val="0"/>
              </a:spcBef>
            </a:pPr>
            <a:r>
              <a:rPr lang="en-US" sz="2400" spc="72">
                <a:solidFill>
                  <a:srgbClr val="000000"/>
                </a:solidFill>
                <a:latin typeface="Barlow Bold"/>
                <a:ea typeface="Barlow Bold"/>
              </a:rPr>
              <a:t> Performance at RAT 30°C / RH 35% - Condensing temperature 45°C - Downflow up air</a:t>
            </a:r>
          </a:p>
          <a:p>
            <a:pPr algn="ctr">
              <a:lnSpc>
                <a:spcPts val="3359"/>
              </a:lnSpc>
              <a:spcBef>
                <a:spcPct val="0"/>
              </a:spcBef>
            </a:pPr>
            <a:r>
              <a:rPr lang="en-US" sz="2400" spc="72">
                <a:solidFill>
                  <a:srgbClr val="000000"/>
                </a:solidFill>
                <a:latin typeface="Barlow Bold"/>
              </a:rPr>
              <a:t>configuration. CE units - Power supply 400V/3ph/50Hz - High Power EC Fans - Refrigerant</a:t>
            </a:r>
          </a:p>
          <a:p>
            <a:pPr algn="ctr">
              <a:lnSpc>
                <a:spcPts val="3359"/>
              </a:lnSpc>
              <a:spcBef>
                <a:spcPct val="0"/>
              </a:spcBef>
            </a:pPr>
            <a:r>
              <a:rPr lang="en-US" sz="2400" spc="72">
                <a:solidFill>
                  <a:srgbClr val="000000"/>
                </a:solidFill>
                <a:latin typeface="Barlow Bold"/>
              </a:rPr>
              <a:t>R410A.</a:t>
            </a:r>
          </a:p>
        </p:txBody>
      </p:sp>
      <p:grpSp>
        <p:nvGrpSpPr>
          <p:cNvPr id="5" name="Group 5"/>
          <p:cNvGrpSpPr/>
          <p:nvPr/>
        </p:nvGrpSpPr>
        <p:grpSpPr>
          <a:xfrm>
            <a:off x="0" y="0"/>
            <a:ext cx="18288000" cy="10287000"/>
            <a:chOff x="0" y="0"/>
            <a:chExt cx="5121047" cy="2880589"/>
          </a:xfrm>
        </p:grpSpPr>
        <p:sp>
          <p:nvSpPr>
            <p:cNvPr id="6" name="Freeform 6"/>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7" name="TextBox 7"/>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527105" y="431800"/>
            <a:ext cx="6030615" cy="596900"/>
          </a:xfrm>
          <a:prstGeom prst="rect">
            <a:avLst/>
          </a:prstGeom>
        </p:spPr>
        <p:txBody>
          <a:bodyPr lIns="0" tIns="0" rIns="0" bIns="0" rtlCol="0" anchor="t">
            <a:spAutoFit/>
          </a:bodyPr>
          <a:lstStyle/>
          <a:p>
            <a:pPr algn="ctr">
              <a:lnSpc>
                <a:spcPts val="4900"/>
              </a:lnSpc>
              <a:spcBef>
                <a:spcPct val="0"/>
              </a:spcBef>
            </a:pPr>
            <a:r>
              <a:rPr lang="en-US" sz="3500" spc="105">
                <a:solidFill>
                  <a:srgbClr val="000000"/>
                </a:solidFill>
                <a:latin typeface="Barlow Bold"/>
              </a:rPr>
              <a:t>5.Calculate Break Even Point</a:t>
            </a:r>
          </a:p>
        </p:txBody>
      </p:sp>
      <p:sp>
        <p:nvSpPr>
          <p:cNvPr id="3" name="Freeform 3"/>
          <p:cNvSpPr/>
          <p:nvPr/>
        </p:nvSpPr>
        <p:spPr>
          <a:xfrm rot="10722968">
            <a:off x="-469830" y="-449146"/>
            <a:ext cx="5273029" cy="13307328"/>
          </a:xfrm>
          <a:custGeom>
            <a:avLst/>
            <a:gdLst/>
            <a:ahLst/>
            <a:cxnLst/>
            <a:rect l="l" t="t" r="r" b="b"/>
            <a:pathLst>
              <a:path w="5273029" h="13307328">
                <a:moveTo>
                  <a:pt x="0" y="0"/>
                </a:moveTo>
                <a:lnTo>
                  <a:pt x="5273029" y="0"/>
                </a:lnTo>
                <a:lnTo>
                  <a:pt x="5273029" y="13307328"/>
                </a:lnTo>
                <a:lnTo>
                  <a:pt x="0" y="133073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5198015" y="7717989"/>
            <a:ext cx="6262414" cy="1323430"/>
          </a:xfrm>
          <a:custGeom>
            <a:avLst/>
            <a:gdLst/>
            <a:ahLst/>
            <a:cxnLst/>
            <a:rect l="l" t="t" r="r" b="b"/>
            <a:pathLst>
              <a:path w="6262414" h="1323430">
                <a:moveTo>
                  <a:pt x="0" y="0"/>
                </a:moveTo>
                <a:lnTo>
                  <a:pt x="6262414" y="0"/>
                </a:lnTo>
                <a:lnTo>
                  <a:pt x="6262414" y="1323430"/>
                </a:lnTo>
                <a:lnTo>
                  <a:pt x="0" y="1323430"/>
                </a:lnTo>
                <a:lnTo>
                  <a:pt x="0" y="0"/>
                </a:lnTo>
                <a:close/>
              </a:path>
            </a:pathLst>
          </a:custGeom>
          <a:blipFill>
            <a:blip r:embed="rId4"/>
            <a:stretch>
              <a:fillRect/>
            </a:stretch>
          </a:blipFill>
        </p:spPr>
      </p:sp>
      <p:sp>
        <p:nvSpPr>
          <p:cNvPr id="5" name="Freeform 5"/>
          <p:cNvSpPr/>
          <p:nvPr/>
        </p:nvSpPr>
        <p:spPr>
          <a:xfrm>
            <a:off x="5198015" y="1689638"/>
            <a:ext cx="11433978" cy="5737334"/>
          </a:xfrm>
          <a:custGeom>
            <a:avLst/>
            <a:gdLst/>
            <a:ahLst/>
            <a:cxnLst/>
            <a:rect l="l" t="t" r="r" b="b"/>
            <a:pathLst>
              <a:path w="11433978" h="5737334">
                <a:moveTo>
                  <a:pt x="0" y="0"/>
                </a:moveTo>
                <a:lnTo>
                  <a:pt x="11433977" y="0"/>
                </a:lnTo>
                <a:lnTo>
                  <a:pt x="11433977" y="5737334"/>
                </a:lnTo>
                <a:lnTo>
                  <a:pt x="0" y="5737334"/>
                </a:lnTo>
                <a:lnTo>
                  <a:pt x="0" y="0"/>
                </a:lnTo>
                <a:close/>
              </a:path>
            </a:pathLst>
          </a:custGeom>
          <a:blipFill>
            <a:blip r:embed="rId5"/>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6301" r="-1828" b="-16301"/>
            </a:stretch>
          </a:blipFill>
        </p:spPr>
      </p:sp>
      <p:grpSp>
        <p:nvGrpSpPr>
          <p:cNvPr id="3" name="Group 3"/>
          <p:cNvGrpSpPr/>
          <p:nvPr/>
        </p:nvGrpSpPr>
        <p:grpSpPr>
          <a:xfrm>
            <a:off x="1028700" y="1124623"/>
            <a:ext cx="4494107" cy="3922955"/>
            <a:chOff x="0" y="0"/>
            <a:chExt cx="1258694" cy="1098728"/>
          </a:xfrm>
        </p:grpSpPr>
        <p:sp>
          <p:nvSpPr>
            <p:cNvPr id="4" name="Freeform 4"/>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5" name="TextBox 5"/>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grpSp>
        <p:nvGrpSpPr>
          <p:cNvPr id="6" name="Group 6"/>
          <p:cNvGrpSpPr/>
          <p:nvPr/>
        </p:nvGrpSpPr>
        <p:grpSpPr>
          <a:xfrm>
            <a:off x="1028700" y="5239423"/>
            <a:ext cx="4494107" cy="3922955"/>
            <a:chOff x="0" y="0"/>
            <a:chExt cx="1258694" cy="1098728"/>
          </a:xfrm>
        </p:grpSpPr>
        <p:sp>
          <p:nvSpPr>
            <p:cNvPr id="7" name="Freeform 7"/>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8" name="TextBox 8"/>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grpSp>
        <p:nvGrpSpPr>
          <p:cNvPr id="9" name="Group 9"/>
          <p:cNvGrpSpPr/>
          <p:nvPr/>
        </p:nvGrpSpPr>
        <p:grpSpPr>
          <a:xfrm>
            <a:off x="12761288" y="1124623"/>
            <a:ext cx="4494107" cy="3922955"/>
            <a:chOff x="0" y="0"/>
            <a:chExt cx="1258694" cy="1098728"/>
          </a:xfrm>
        </p:grpSpPr>
        <p:sp>
          <p:nvSpPr>
            <p:cNvPr id="10" name="Freeform 10"/>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11" name="TextBox 11"/>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grpSp>
        <p:nvGrpSpPr>
          <p:cNvPr id="12" name="Group 12"/>
          <p:cNvGrpSpPr/>
          <p:nvPr/>
        </p:nvGrpSpPr>
        <p:grpSpPr>
          <a:xfrm>
            <a:off x="12761288" y="5239423"/>
            <a:ext cx="4494107" cy="3922955"/>
            <a:chOff x="0" y="0"/>
            <a:chExt cx="1258694" cy="1098728"/>
          </a:xfrm>
        </p:grpSpPr>
        <p:sp>
          <p:nvSpPr>
            <p:cNvPr id="13" name="Freeform 13"/>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14" name="TextBox 14"/>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sp>
        <p:nvSpPr>
          <p:cNvPr id="15" name="Freeform 15"/>
          <p:cNvSpPr/>
          <p:nvPr/>
        </p:nvSpPr>
        <p:spPr>
          <a:xfrm rot="-7900054">
            <a:off x="6110369" y="2475306"/>
            <a:ext cx="1066177" cy="478811"/>
          </a:xfrm>
          <a:custGeom>
            <a:avLst/>
            <a:gdLst/>
            <a:ahLst/>
            <a:cxnLst/>
            <a:rect l="l" t="t" r="r" b="b"/>
            <a:pathLst>
              <a:path w="1066177" h="478811">
                <a:moveTo>
                  <a:pt x="0" y="0"/>
                </a:moveTo>
                <a:lnTo>
                  <a:pt x="1066177" y="0"/>
                </a:lnTo>
                <a:lnTo>
                  <a:pt x="1066177" y="478810"/>
                </a:lnTo>
                <a:lnTo>
                  <a:pt x="0" y="4788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6" name="Freeform 16"/>
          <p:cNvSpPr/>
          <p:nvPr/>
        </p:nvSpPr>
        <p:spPr>
          <a:xfrm rot="-2700000">
            <a:off x="11206941" y="2487377"/>
            <a:ext cx="1066177" cy="478811"/>
          </a:xfrm>
          <a:custGeom>
            <a:avLst/>
            <a:gdLst/>
            <a:ahLst/>
            <a:cxnLst/>
            <a:rect l="l" t="t" r="r" b="b"/>
            <a:pathLst>
              <a:path w="1066177" h="478811">
                <a:moveTo>
                  <a:pt x="0" y="0"/>
                </a:moveTo>
                <a:lnTo>
                  <a:pt x="1066177" y="0"/>
                </a:lnTo>
                <a:lnTo>
                  <a:pt x="1066177" y="478810"/>
                </a:lnTo>
                <a:lnTo>
                  <a:pt x="0" y="4788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7" name="Freeform 17"/>
          <p:cNvSpPr/>
          <p:nvPr/>
        </p:nvSpPr>
        <p:spPr>
          <a:xfrm rot="3209977">
            <a:off x="11170248" y="7319337"/>
            <a:ext cx="1066177" cy="478811"/>
          </a:xfrm>
          <a:custGeom>
            <a:avLst/>
            <a:gdLst/>
            <a:ahLst/>
            <a:cxnLst/>
            <a:rect l="l" t="t" r="r" b="b"/>
            <a:pathLst>
              <a:path w="1066177" h="478811">
                <a:moveTo>
                  <a:pt x="0" y="0"/>
                </a:moveTo>
                <a:lnTo>
                  <a:pt x="1066177" y="0"/>
                </a:lnTo>
                <a:lnTo>
                  <a:pt x="1066177" y="478811"/>
                </a:lnTo>
                <a:lnTo>
                  <a:pt x="0" y="47881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8" name="Freeform 18"/>
          <p:cNvSpPr/>
          <p:nvPr/>
        </p:nvSpPr>
        <p:spPr>
          <a:xfrm rot="7866361">
            <a:off x="5999518" y="7293938"/>
            <a:ext cx="1066177" cy="478811"/>
          </a:xfrm>
          <a:custGeom>
            <a:avLst/>
            <a:gdLst/>
            <a:ahLst/>
            <a:cxnLst/>
            <a:rect l="l" t="t" r="r" b="b"/>
            <a:pathLst>
              <a:path w="1066177" h="478811">
                <a:moveTo>
                  <a:pt x="0" y="0"/>
                </a:moveTo>
                <a:lnTo>
                  <a:pt x="1066178" y="0"/>
                </a:lnTo>
                <a:lnTo>
                  <a:pt x="1066178" y="478811"/>
                </a:lnTo>
                <a:lnTo>
                  <a:pt x="0" y="47881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9" name="TextBox 19"/>
          <p:cNvSpPr txBox="1"/>
          <p:nvPr/>
        </p:nvSpPr>
        <p:spPr>
          <a:xfrm>
            <a:off x="6408832" y="3484245"/>
            <a:ext cx="5470336" cy="3378656"/>
          </a:xfrm>
          <a:prstGeom prst="rect">
            <a:avLst/>
          </a:prstGeom>
        </p:spPr>
        <p:txBody>
          <a:bodyPr lIns="0" tIns="0" rIns="0" bIns="0" rtlCol="0" anchor="t">
            <a:spAutoFit/>
          </a:bodyPr>
          <a:lstStyle/>
          <a:p>
            <a:pPr algn="ctr">
              <a:lnSpc>
                <a:spcPts val="6528"/>
              </a:lnSpc>
            </a:pPr>
            <a:r>
              <a:rPr lang="en-US" sz="6800" spc="-557">
                <a:solidFill>
                  <a:srgbClr val="145DA0"/>
                </a:solidFill>
                <a:latin typeface="Public Sans"/>
              </a:rPr>
              <a:t>Types of Cooling Technologies in Data center </a:t>
            </a:r>
          </a:p>
        </p:txBody>
      </p:sp>
      <p:sp>
        <p:nvSpPr>
          <p:cNvPr id="20" name="Freeform 20"/>
          <p:cNvSpPr/>
          <p:nvPr/>
        </p:nvSpPr>
        <p:spPr>
          <a:xfrm>
            <a:off x="8015979" y="6827520"/>
            <a:ext cx="2233565" cy="3086100"/>
          </a:xfrm>
          <a:custGeom>
            <a:avLst/>
            <a:gdLst/>
            <a:ahLst/>
            <a:cxnLst/>
            <a:rect l="l" t="t" r="r" b="b"/>
            <a:pathLst>
              <a:path w="2233565" h="3086100">
                <a:moveTo>
                  <a:pt x="0" y="0"/>
                </a:moveTo>
                <a:lnTo>
                  <a:pt x="2233565" y="0"/>
                </a:lnTo>
                <a:lnTo>
                  <a:pt x="2233565" y="3086100"/>
                </a:lnTo>
                <a:lnTo>
                  <a:pt x="0" y="30861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21" name="TextBox 21"/>
          <p:cNvSpPr txBox="1"/>
          <p:nvPr/>
        </p:nvSpPr>
        <p:spPr>
          <a:xfrm>
            <a:off x="1501019" y="2858451"/>
            <a:ext cx="3549470" cy="769621"/>
          </a:xfrm>
          <a:prstGeom prst="rect">
            <a:avLst/>
          </a:prstGeom>
        </p:spPr>
        <p:txBody>
          <a:bodyPr lIns="0" tIns="0" rIns="0" bIns="0" rtlCol="0" anchor="t">
            <a:spAutoFit/>
          </a:bodyPr>
          <a:lstStyle/>
          <a:p>
            <a:pPr marL="0" lvl="0" indent="0" algn="just">
              <a:lnSpc>
                <a:spcPts val="6209"/>
              </a:lnSpc>
              <a:spcBef>
                <a:spcPct val="0"/>
              </a:spcBef>
            </a:pPr>
            <a:r>
              <a:rPr lang="en-US" sz="4599" spc="275">
                <a:solidFill>
                  <a:srgbClr val="F1F0EC"/>
                </a:solidFill>
                <a:latin typeface="Public Sans Medium"/>
              </a:rPr>
              <a:t>Air Cooling</a:t>
            </a:r>
          </a:p>
        </p:txBody>
      </p:sp>
      <p:sp>
        <p:nvSpPr>
          <p:cNvPr id="22" name="TextBox 22"/>
          <p:cNvSpPr txBox="1"/>
          <p:nvPr/>
        </p:nvSpPr>
        <p:spPr>
          <a:xfrm>
            <a:off x="1977371" y="1857375"/>
            <a:ext cx="2596765" cy="855318"/>
          </a:xfrm>
          <a:prstGeom prst="rect">
            <a:avLst/>
          </a:prstGeom>
        </p:spPr>
        <p:txBody>
          <a:bodyPr lIns="0" tIns="0" rIns="0" bIns="0" rtlCol="0" anchor="t">
            <a:spAutoFit/>
          </a:bodyPr>
          <a:lstStyle/>
          <a:p>
            <a:pPr algn="ctr">
              <a:lnSpc>
                <a:spcPts val="6240"/>
              </a:lnSpc>
            </a:pPr>
            <a:r>
              <a:rPr lang="en-US" sz="6500" spc="-533">
                <a:solidFill>
                  <a:srgbClr val="F1F0EC"/>
                </a:solidFill>
                <a:latin typeface="Public Sans"/>
              </a:rPr>
              <a:t>01.</a:t>
            </a:r>
          </a:p>
        </p:txBody>
      </p:sp>
      <p:sp>
        <p:nvSpPr>
          <p:cNvPr id="23" name="TextBox 23"/>
          <p:cNvSpPr txBox="1"/>
          <p:nvPr/>
        </p:nvSpPr>
        <p:spPr>
          <a:xfrm>
            <a:off x="12761288" y="3019425"/>
            <a:ext cx="4494107" cy="724698"/>
          </a:xfrm>
          <a:prstGeom prst="rect">
            <a:avLst/>
          </a:prstGeom>
        </p:spPr>
        <p:txBody>
          <a:bodyPr lIns="0" tIns="0" rIns="0" bIns="0" rtlCol="0" anchor="t">
            <a:spAutoFit/>
          </a:bodyPr>
          <a:lstStyle/>
          <a:p>
            <a:pPr marL="0" lvl="0" indent="0" algn="ctr">
              <a:lnSpc>
                <a:spcPts val="5892"/>
              </a:lnSpc>
              <a:spcBef>
                <a:spcPct val="0"/>
              </a:spcBef>
            </a:pPr>
            <a:r>
              <a:rPr lang="en-US" sz="4365" spc="261">
                <a:solidFill>
                  <a:srgbClr val="F1F0EC"/>
                </a:solidFill>
                <a:latin typeface="Public Sans Medium"/>
              </a:rPr>
              <a:t>Liquid Cooling </a:t>
            </a:r>
          </a:p>
        </p:txBody>
      </p:sp>
      <p:sp>
        <p:nvSpPr>
          <p:cNvPr id="24" name="TextBox 24"/>
          <p:cNvSpPr txBox="1"/>
          <p:nvPr/>
        </p:nvSpPr>
        <p:spPr>
          <a:xfrm>
            <a:off x="13713890" y="1857375"/>
            <a:ext cx="2596765" cy="855345"/>
          </a:xfrm>
          <a:prstGeom prst="rect">
            <a:avLst/>
          </a:prstGeom>
        </p:spPr>
        <p:txBody>
          <a:bodyPr lIns="0" tIns="0" rIns="0" bIns="0" rtlCol="0" anchor="t">
            <a:spAutoFit/>
          </a:bodyPr>
          <a:lstStyle/>
          <a:p>
            <a:pPr algn="ctr">
              <a:lnSpc>
                <a:spcPts val="6240"/>
              </a:lnSpc>
            </a:pPr>
            <a:r>
              <a:rPr lang="en-US" sz="6500" spc="-533">
                <a:solidFill>
                  <a:srgbClr val="F1F0EC"/>
                </a:solidFill>
                <a:latin typeface="Public Sans"/>
              </a:rPr>
              <a:t>02.</a:t>
            </a:r>
          </a:p>
        </p:txBody>
      </p:sp>
      <p:sp>
        <p:nvSpPr>
          <p:cNvPr id="25" name="TextBox 25"/>
          <p:cNvSpPr txBox="1"/>
          <p:nvPr/>
        </p:nvSpPr>
        <p:spPr>
          <a:xfrm>
            <a:off x="1264859" y="7124700"/>
            <a:ext cx="4021788" cy="769621"/>
          </a:xfrm>
          <a:prstGeom prst="rect">
            <a:avLst/>
          </a:prstGeom>
        </p:spPr>
        <p:txBody>
          <a:bodyPr lIns="0" tIns="0" rIns="0" bIns="0" rtlCol="0" anchor="t">
            <a:spAutoFit/>
          </a:bodyPr>
          <a:lstStyle/>
          <a:p>
            <a:pPr marL="0" lvl="0" indent="0" algn="just">
              <a:lnSpc>
                <a:spcPts val="6209"/>
              </a:lnSpc>
              <a:spcBef>
                <a:spcPct val="0"/>
              </a:spcBef>
            </a:pPr>
            <a:r>
              <a:rPr lang="en-US" sz="4599" spc="275">
                <a:solidFill>
                  <a:srgbClr val="F1F0EC"/>
                </a:solidFill>
                <a:latin typeface="Public Sans Medium"/>
              </a:rPr>
              <a:t>Free Cooling </a:t>
            </a:r>
          </a:p>
        </p:txBody>
      </p:sp>
      <p:sp>
        <p:nvSpPr>
          <p:cNvPr id="26" name="TextBox 26"/>
          <p:cNvSpPr txBox="1"/>
          <p:nvPr/>
        </p:nvSpPr>
        <p:spPr>
          <a:xfrm>
            <a:off x="1977371" y="5972175"/>
            <a:ext cx="2596765" cy="855345"/>
          </a:xfrm>
          <a:prstGeom prst="rect">
            <a:avLst/>
          </a:prstGeom>
        </p:spPr>
        <p:txBody>
          <a:bodyPr lIns="0" tIns="0" rIns="0" bIns="0" rtlCol="0" anchor="t">
            <a:spAutoFit/>
          </a:bodyPr>
          <a:lstStyle/>
          <a:p>
            <a:pPr algn="ctr">
              <a:lnSpc>
                <a:spcPts val="6240"/>
              </a:lnSpc>
            </a:pPr>
            <a:r>
              <a:rPr lang="en-US" sz="6500" spc="-533">
                <a:solidFill>
                  <a:srgbClr val="F1F0EC"/>
                </a:solidFill>
                <a:latin typeface="Public Sans"/>
              </a:rPr>
              <a:t>03.</a:t>
            </a:r>
          </a:p>
        </p:txBody>
      </p:sp>
      <p:sp>
        <p:nvSpPr>
          <p:cNvPr id="27" name="TextBox 27"/>
          <p:cNvSpPr txBox="1"/>
          <p:nvPr/>
        </p:nvSpPr>
        <p:spPr>
          <a:xfrm>
            <a:off x="12306516" y="6785001"/>
            <a:ext cx="5411513" cy="2151966"/>
          </a:xfrm>
          <a:prstGeom prst="rect">
            <a:avLst/>
          </a:prstGeom>
        </p:spPr>
        <p:txBody>
          <a:bodyPr lIns="0" tIns="0" rIns="0" bIns="0" rtlCol="0" anchor="t">
            <a:spAutoFit/>
          </a:bodyPr>
          <a:lstStyle/>
          <a:p>
            <a:pPr algn="ctr">
              <a:lnSpc>
                <a:spcPts val="5741"/>
              </a:lnSpc>
            </a:pPr>
            <a:r>
              <a:rPr lang="en-US" sz="4253" spc="255">
                <a:solidFill>
                  <a:srgbClr val="F1F0EC"/>
                </a:solidFill>
                <a:latin typeface="Public Sans Medium"/>
              </a:rPr>
              <a:t>Aisle</a:t>
            </a:r>
          </a:p>
          <a:p>
            <a:pPr marL="0" lvl="0" indent="0" algn="ctr">
              <a:lnSpc>
                <a:spcPts val="5741"/>
              </a:lnSpc>
              <a:spcBef>
                <a:spcPct val="0"/>
              </a:spcBef>
            </a:pPr>
            <a:r>
              <a:rPr lang="en-US" sz="4253" spc="255">
                <a:solidFill>
                  <a:srgbClr val="F1F0EC"/>
                </a:solidFill>
                <a:latin typeface="Public Sans Medium"/>
              </a:rPr>
              <a:t>Containment Cooling </a:t>
            </a:r>
          </a:p>
        </p:txBody>
      </p:sp>
      <p:sp>
        <p:nvSpPr>
          <p:cNvPr id="28" name="TextBox 28"/>
          <p:cNvSpPr txBox="1"/>
          <p:nvPr/>
        </p:nvSpPr>
        <p:spPr>
          <a:xfrm>
            <a:off x="13709959" y="5972175"/>
            <a:ext cx="2596765" cy="855345"/>
          </a:xfrm>
          <a:prstGeom prst="rect">
            <a:avLst/>
          </a:prstGeom>
        </p:spPr>
        <p:txBody>
          <a:bodyPr lIns="0" tIns="0" rIns="0" bIns="0" rtlCol="0" anchor="t">
            <a:spAutoFit/>
          </a:bodyPr>
          <a:lstStyle/>
          <a:p>
            <a:pPr algn="ctr">
              <a:lnSpc>
                <a:spcPts val="6240"/>
              </a:lnSpc>
            </a:pPr>
            <a:r>
              <a:rPr lang="en-US" sz="6500" spc="-533">
                <a:solidFill>
                  <a:srgbClr val="F1F0EC"/>
                </a:solidFill>
                <a:latin typeface="Public Sans"/>
              </a:rPr>
              <a:t>04.</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86035" y="725435"/>
            <a:ext cx="6322401" cy="5177990"/>
          </a:xfrm>
          <a:custGeom>
            <a:avLst/>
            <a:gdLst/>
            <a:ahLst/>
            <a:cxnLst/>
            <a:rect l="l" t="t" r="r" b="b"/>
            <a:pathLst>
              <a:path w="6322401" h="5177990">
                <a:moveTo>
                  <a:pt x="0" y="0"/>
                </a:moveTo>
                <a:lnTo>
                  <a:pt x="6322400" y="0"/>
                </a:lnTo>
                <a:lnTo>
                  <a:pt x="6322400" y="5177990"/>
                </a:lnTo>
                <a:lnTo>
                  <a:pt x="0" y="5177990"/>
                </a:lnTo>
                <a:lnTo>
                  <a:pt x="0" y="0"/>
                </a:lnTo>
                <a:close/>
              </a:path>
            </a:pathLst>
          </a:custGeom>
          <a:blipFill>
            <a:blip r:embed="rId2"/>
            <a:stretch>
              <a:fillRect/>
            </a:stretch>
          </a:blipFill>
        </p:spPr>
      </p:sp>
      <p:sp>
        <p:nvSpPr>
          <p:cNvPr id="3" name="Freeform 3"/>
          <p:cNvSpPr/>
          <p:nvPr/>
        </p:nvSpPr>
        <p:spPr>
          <a:xfrm>
            <a:off x="8137153" y="1028700"/>
            <a:ext cx="9122147" cy="5264997"/>
          </a:xfrm>
          <a:custGeom>
            <a:avLst/>
            <a:gdLst/>
            <a:ahLst/>
            <a:cxnLst/>
            <a:rect l="l" t="t" r="r" b="b"/>
            <a:pathLst>
              <a:path w="9122147" h="5264997">
                <a:moveTo>
                  <a:pt x="0" y="0"/>
                </a:moveTo>
                <a:lnTo>
                  <a:pt x="9122147" y="0"/>
                </a:lnTo>
                <a:lnTo>
                  <a:pt x="9122147" y="5264997"/>
                </a:lnTo>
                <a:lnTo>
                  <a:pt x="0" y="5264997"/>
                </a:lnTo>
                <a:lnTo>
                  <a:pt x="0" y="0"/>
                </a:lnTo>
                <a:close/>
              </a:path>
            </a:pathLst>
          </a:custGeom>
          <a:blipFill>
            <a:blip r:embed="rId3"/>
            <a:stretch>
              <a:fillRect b="-4094"/>
            </a:stretch>
          </a:blipFill>
        </p:spPr>
      </p:sp>
      <p:sp>
        <p:nvSpPr>
          <p:cNvPr id="4" name="Freeform 4"/>
          <p:cNvSpPr/>
          <p:nvPr/>
        </p:nvSpPr>
        <p:spPr>
          <a:xfrm>
            <a:off x="4647235" y="6455426"/>
            <a:ext cx="8582593" cy="2802874"/>
          </a:xfrm>
          <a:custGeom>
            <a:avLst/>
            <a:gdLst/>
            <a:ahLst/>
            <a:cxnLst/>
            <a:rect l="l" t="t" r="r" b="b"/>
            <a:pathLst>
              <a:path w="8582593" h="2802874">
                <a:moveTo>
                  <a:pt x="0" y="0"/>
                </a:moveTo>
                <a:lnTo>
                  <a:pt x="8582593" y="0"/>
                </a:lnTo>
                <a:lnTo>
                  <a:pt x="8582593" y="2802874"/>
                </a:lnTo>
                <a:lnTo>
                  <a:pt x="0" y="2802874"/>
                </a:lnTo>
                <a:lnTo>
                  <a:pt x="0" y="0"/>
                </a:lnTo>
                <a:close/>
              </a:path>
            </a:pathLst>
          </a:custGeom>
          <a:blipFill>
            <a:blip r:embed="rId4"/>
            <a:stretch>
              <a:fillRect/>
            </a:stretch>
          </a:blipFill>
        </p:spPr>
      </p:sp>
      <p:grpSp>
        <p:nvGrpSpPr>
          <p:cNvPr id="5" name="Group 5"/>
          <p:cNvGrpSpPr/>
          <p:nvPr/>
        </p:nvGrpSpPr>
        <p:grpSpPr>
          <a:xfrm>
            <a:off x="247242" y="242294"/>
            <a:ext cx="17793515" cy="9802411"/>
            <a:chOff x="0" y="0"/>
            <a:chExt cx="4982580" cy="2744893"/>
          </a:xfrm>
        </p:grpSpPr>
        <p:sp>
          <p:nvSpPr>
            <p:cNvPr id="6" name="Freeform 6"/>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7" name="TextBox 7"/>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p:cNvGraphicFramePr>
            <a:graphicFrameLocks noGrp="1"/>
          </p:cNvGraphicFramePr>
          <p:nvPr/>
        </p:nvGraphicFramePr>
        <p:xfrm>
          <a:off x="1028700" y="2534930"/>
          <a:ext cx="16192500" cy="5848350"/>
        </p:xfrm>
        <a:graphic>
          <a:graphicData uri="http://schemas.openxmlformats.org/drawingml/2006/table">
            <a:tbl>
              <a:tblPr/>
              <a:tblGrid>
                <a:gridCol w="4048125">
                  <a:extLst>
                    <a:ext uri="{9D8B030D-6E8A-4147-A177-3AD203B41FA5}">
                      <a16:colId xmlns:a16="http://schemas.microsoft.com/office/drawing/2014/main" val="20000"/>
                    </a:ext>
                  </a:extLst>
                </a:gridCol>
                <a:gridCol w="4048125">
                  <a:extLst>
                    <a:ext uri="{9D8B030D-6E8A-4147-A177-3AD203B41FA5}">
                      <a16:colId xmlns:a16="http://schemas.microsoft.com/office/drawing/2014/main" val="20001"/>
                    </a:ext>
                  </a:extLst>
                </a:gridCol>
                <a:gridCol w="4048125">
                  <a:extLst>
                    <a:ext uri="{9D8B030D-6E8A-4147-A177-3AD203B41FA5}">
                      <a16:colId xmlns:a16="http://schemas.microsoft.com/office/drawing/2014/main" val="20002"/>
                    </a:ext>
                  </a:extLst>
                </a:gridCol>
                <a:gridCol w="4048125">
                  <a:extLst>
                    <a:ext uri="{9D8B030D-6E8A-4147-A177-3AD203B41FA5}">
                      <a16:colId xmlns:a16="http://schemas.microsoft.com/office/drawing/2014/main" val="20003"/>
                    </a:ext>
                  </a:extLst>
                </a:gridCol>
              </a:tblGrid>
              <a:tr h="1752600">
                <a:tc>
                  <a:txBody>
                    <a:bodyPr/>
                    <a:lstStyle/>
                    <a:p>
                      <a:pPr algn="ctr">
                        <a:lnSpc>
                          <a:spcPts val="3380"/>
                        </a:lnSpc>
                        <a:defRPr/>
                      </a:pPr>
                      <a:r>
                        <a:rPr lang="en-US" sz="2600" spc="78">
                          <a:solidFill>
                            <a:srgbClr val="FFFFFF"/>
                          </a:solidFill>
                          <a:latin typeface="Times New Roman Bold"/>
                        </a:rPr>
                        <a:t>   HEAVY  POWER </a:t>
                      </a:r>
                      <a:endParaRPr lang="en-US" sz="1100"/>
                    </a:p>
                    <a:p>
                      <a:pPr algn="ctr">
                        <a:lnSpc>
                          <a:spcPts val="3380"/>
                        </a:lnSpc>
                      </a:pPr>
                      <a:r>
                        <a:rPr lang="en-US" sz="2600" spc="78">
                          <a:solidFill>
                            <a:srgbClr val="FFFFFF"/>
                          </a:solidFill>
                          <a:latin typeface="Times New Roman Bold"/>
                        </a:rPr>
                        <a:t>load</a:t>
                      </a:r>
                    </a:p>
                    <a:p>
                      <a:pPr algn="ctr">
                        <a:lnSpc>
                          <a:spcPts val="3380"/>
                        </a:lnSpc>
                      </a:pPr>
                      <a:endParaRPr lang="en-US" sz="2600" spc="78">
                        <a:solidFill>
                          <a:srgbClr val="FFFFFF"/>
                        </a:solidFill>
                        <a:latin typeface="Times New Roman Bold"/>
                      </a:endParaRPr>
                    </a:p>
                  </a:txBody>
                  <a:tcPr marL="190500" marR="190500" marT="190500" marB="190500" anchor="ctr">
                    <a:lnL w="66675" cap="flat" cmpd="sng" algn="ctr">
                      <a:solidFill>
                        <a:srgbClr val="FFFFFF"/>
                      </a:solidFill>
                      <a:prstDash val="solid"/>
                      <a:round/>
                      <a:headEnd type="none" w="med" len="med"/>
                      <a:tailEnd type="none" w="med" len="med"/>
                    </a:lnL>
                    <a:lnR w="66675" cap="flat" cmpd="sng" algn="ctr">
                      <a:solidFill>
                        <a:srgbClr val="FFFFFF"/>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13538A"/>
                    </a:solidFill>
                  </a:tcPr>
                </a:tc>
                <a:tc>
                  <a:txBody>
                    <a:bodyPr/>
                    <a:lstStyle/>
                    <a:p>
                      <a:pPr algn="ctr">
                        <a:lnSpc>
                          <a:spcPts val="3380"/>
                        </a:lnSpc>
                        <a:defRPr/>
                      </a:pPr>
                      <a:r>
                        <a:rPr lang="en-US" sz="2600">
                          <a:solidFill>
                            <a:srgbClr val="FFFFFF"/>
                          </a:solidFill>
                          <a:latin typeface="Times New Roman Bold"/>
                        </a:rPr>
                        <a:t>ELECTRICAL FIRE RISK</a:t>
                      </a:r>
                      <a:endParaRPr lang="en-US" sz="1100"/>
                    </a:p>
                  </a:txBody>
                  <a:tcPr marL="190500" marR="190500" marT="190500" marB="190500" anchor="ctr">
                    <a:lnL w="66675" cap="flat" cmpd="sng" algn="ctr">
                      <a:solidFill>
                        <a:srgbClr val="FFFFFF"/>
                      </a:solidFill>
                      <a:prstDash val="solid"/>
                      <a:round/>
                      <a:headEnd type="none" w="med" len="med"/>
                      <a:tailEnd type="none" w="med" len="med"/>
                    </a:lnL>
                    <a:lnR w="66675" cap="flat" cmpd="sng" algn="ctr">
                      <a:solidFill>
                        <a:srgbClr val="FFFFFF"/>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13538A"/>
                    </a:solidFill>
                  </a:tcPr>
                </a:tc>
                <a:tc>
                  <a:txBody>
                    <a:bodyPr/>
                    <a:lstStyle/>
                    <a:p>
                      <a:pPr algn="ctr">
                        <a:lnSpc>
                          <a:spcPts val="3380"/>
                        </a:lnSpc>
                        <a:defRPr/>
                      </a:pPr>
                      <a:r>
                        <a:rPr lang="en-US" sz="2600">
                          <a:solidFill>
                            <a:srgbClr val="FFFFFF"/>
                          </a:solidFill>
                          <a:latin typeface="Times New Roman Bold"/>
                        </a:rPr>
                        <a:t>INFRASTRUCTURE</a:t>
                      </a:r>
                      <a:endParaRPr lang="en-US" sz="1100"/>
                    </a:p>
                  </a:txBody>
                  <a:tcPr marL="190500" marR="190500" marT="190500" marB="190500" anchor="ctr">
                    <a:lnL w="66675" cap="flat" cmpd="sng" algn="ctr">
                      <a:solidFill>
                        <a:srgbClr val="FFFFFF"/>
                      </a:solidFill>
                      <a:prstDash val="solid"/>
                      <a:round/>
                      <a:headEnd type="none" w="med" len="med"/>
                      <a:tailEnd type="none" w="med" len="med"/>
                    </a:lnL>
                    <a:lnR w="66675" cap="flat" cmpd="sng" algn="ctr">
                      <a:solidFill>
                        <a:srgbClr val="FFFFFF"/>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13538A"/>
                    </a:solidFill>
                  </a:tcPr>
                </a:tc>
                <a:tc>
                  <a:txBody>
                    <a:bodyPr/>
                    <a:lstStyle/>
                    <a:p>
                      <a:pPr algn="ctr">
                        <a:lnSpc>
                          <a:spcPts val="3380"/>
                        </a:lnSpc>
                        <a:defRPr/>
                      </a:pPr>
                      <a:r>
                        <a:rPr lang="en-US" sz="2600">
                          <a:solidFill>
                            <a:srgbClr val="FFFFFF"/>
                          </a:solidFill>
                          <a:latin typeface="Times New Roman Bold"/>
                        </a:rPr>
                        <a:t>VENTILATION</a:t>
                      </a:r>
                      <a:endParaRPr lang="en-US" sz="1100"/>
                    </a:p>
                  </a:txBody>
                  <a:tcPr marL="190500" marR="190500" marT="190500" marB="190500" anchor="ctr">
                    <a:lnL w="66675" cap="flat" cmpd="sng" algn="ctr">
                      <a:solidFill>
                        <a:srgbClr val="FFFFFF"/>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13538A"/>
                    </a:solidFill>
                  </a:tcPr>
                </a:tc>
                <a:extLst>
                  <a:ext uri="{0D108BD9-81ED-4DB2-BD59-A6C34878D82A}">
                    <a16:rowId xmlns:a16="http://schemas.microsoft.com/office/drawing/2014/main" val="10000"/>
                  </a:ext>
                </a:extLst>
              </a:tr>
              <a:tr h="4095750">
                <a:tc>
                  <a:txBody>
                    <a:bodyPr/>
                    <a:lstStyle/>
                    <a:p>
                      <a:pPr algn="ctr">
                        <a:lnSpc>
                          <a:spcPts val="3640"/>
                        </a:lnSpc>
                        <a:defRPr/>
                      </a:pPr>
                      <a:endParaRPr lang="en-US" sz="1100"/>
                    </a:p>
                    <a:p>
                      <a:pPr algn="ctr">
                        <a:lnSpc>
                          <a:spcPts val="3640"/>
                        </a:lnSpc>
                      </a:pPr>
                      <a:r>
                        <a:rPr lang="en-US" sz="2600" spc="39">
                          <a:solidFill>
                            <a:srgbClr val="13538A"/>
                          </a:solidFill>
                          <a:latin typeface="Times New Roman"/>
                          <a:ea typeface="Times New Roman"/>
                        </a:rPr>
                        <a:t>Heavy power loads or a defective piece of equipment can very quickly lead to a ﻿short circuit or overheating</a:t>
                      </a:r>
                    </a:p>
                    <a:p>
                      <a:pPr algn="ctr">
                        <a:lnSpc>
                          <a:spcPts val="3640"/>
                        </a:lnSpc>
                      </a:pPr>
                      <a:endParaRPr lang="en-US" sz="2600" spc="39">
                        <a:solidFill>
                          <a:srgbClr val="13538A"/>
                        </a:solidFill>
                        <a:latin typeface="Times New Roman"/>
                        <a:ea typeface="Times New Roman"/>
                      </a:endParaRPr>
                    </a:p>
                  </a:txBody>
                  <a:tcPr marL="190500" marR="190500" marT="190500" marB="190500" anchor="ctr">
                    <a:lnL w="66675" cap="flat" cmpd="sng" algn="ctr">
                      <a:solidFill>
                        <a:srgbClr val="FFFFFF"/>
                      </a:solidFill>
                      <a:prstDash val="solid"/>
                      <a:round/>
                      <a:headEnd type="none" w="med" len="med"/>
                      <a:tailEnd type="none" w="med" len="med"/>
                    </a:lnL>
                    <a:lnR w="66675" cap="flat" cmpd="sng" algn="ctr">
                      <a:solidFill>
                        <a:srgbClr val="FFFFFF"/>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EDF0F2"/>
                    </a:solidFill>
                  </a:tcPr>
                </a:tc>
                <a:tc>
                  <a:txBody>
                    <a:bodyPr/>
                    <a:lstStyle/>
                    <a:p>
                      <a:pPr algn="ctr">
                        <a:lnSpc>
                          <a:spcPts val="3639"/>
                        </a:lnSpc>
                        <a:defRPr/>
                      </a:pPr>
                      <a:r>
                        <a:rPr lang="en-US" sz="2599" spc="38">
                          <a:solidFill>
                            <a:srgbClr val="13538A"/>
                          </a:solidFill>
                          <a:latin typeface="Times New Roman"/>
                          <a:ea typeface="Times New Roman"/>
                        </a:rPr>
                        <a:t>Constant ignition source electricity and combustible materials, such as plastics﻿, in printed circuit boards</a:t>
                      </a:r>
                      <a:endParaRPr lang="en-US" sz="1100"/>
                    </a:p>
                  </a:txBody>
                  <a:tcPr marL="190500" marR="190500" marT="190500" marB="190500" anchor="ctr">
                    <a:lnL w="66675" cap="flat" cmpd="sng" algn="ctr">
                      <a:solidFill>
                        <a:srgbClr val="FFFFFF"/>
                      </a:solidFill>
                      <a:prstDash val="solid"/>
                      <a:round/>
                      <a:headEnd type="none" w="med" len="med"/>
                      <a:tailEnd type="none" w="med" len="med"/>
                    </a:lnL>
                    <a:lnR w="66675" cap="flat" cmpd="sng" algn="ctr">
                      <a:solidFill>
                        <a:srgbClr val="FFFFFF"/>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EDF0F2"/>
                    </a:solidFill>
                  </a:tcPr>
                </a:tc>
                <a:tc>
                  <a:txBody>
                    <a:bodyPr/>
                    <a:lstStyle/>
                    <a:p>
                      <a:pPr algn="ctr">
                        <a:lnSpc>
                          <a:spcPts val="3639"/>
                        </a:lnSpc>
                        <a:defRPr/>
                      </a:pPr>
                      <a:r>
                        <a:rPr lang="en-US" sz="2599" spc="38">
                          <a:solidFill>
                            <a:srgbClr val="13538A"/>
                          </a:solidFill>
                          <a:latin typeface="Times New Roman"/>
                        </a:rPr>
                        <a:t>Extensive cabling, particularly below raised floors</a:t>
                      </a:r>
                      <a:endParaRPr lang="en-US" sz="1100"/>
                    </a:p>
                  </a:txBody>
                  <a:tcPr marL="190500" marR="190500" marT="190500" marB="190500" anchor="ctr">
                    <a:lnL w="66675" cap="flat" cmpd="sng" algn="ctr">
                      <a:solidFill>
                        <a:srgbClr val="FFFFFF"/>
                      </a:solidFill>
                      <a:prstDash val="solid"/>
                      <a:round/>
                      <a:headEnd type="none" w="med" len="med"/>
                      <a:tailEnd type="none" w="med" len="med"/>
                    </a:lnL>
                    <a:lnR w="66675" cap="flat" cmpd="sng" algn="ctr">
                      <a:solidFill>
                        <a:srgbClr val="FFFFFF"/>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EDF0F2"/>
                    </a:solidFill>
                  </a:tcPr>
                </a:tc>
                <a:tc>
                  <a:txBody>
                    <a:bodyPr/>
                    <a:lstStyle/>
                    <a:p>
                      <a:pPr algn="ctr">
                        <a:lnSpc>
                          <a:spcPts val="3639"/>
                        </a:lnSpc>
                        <a:defRPr/>
                      </a:pPr>
                      <a:r>
                        <a:rPr lang="en-US" sz="2599" spc="38">
                          <a:solidFill>
                            <a:srgbClr val="13538A"/>
                          </a:solidFill>
                          <a:latin typeface="Times New Roman"/>
                        </a:rPr>
                        <a:t>Comprehensive air cooling, resulting in higher air exchange, increases the risk of spreading the fire</a:t>
                      </a:r>
                      <a:endParaRPr lang="en-US" sz="1100"/>
                    </a:p>
                  </a:txBody>
                  <a:tcPr marL="190500" marR="190500" marT="190500" marB="190500" anchor="ctr">
                    <a:lnL w="66675" cap="flat" cmpd="sng" algn="ctr">
                      <a:solidFill>
                        <a:srgbClr val="FFFFFF"/>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solidFill>
                      <a:srgbClr val="EDF0F2"/>
                    </a:solidFill>
                  </a:tcPr>
                </a:tc>
                <a:extLst>
                  <a:ext uri="{0D108BD9-81ED-4DB2-BD59-A6C34878D82A}">
                    <a16:rowId xmlns:a16="http://schemas.microsoft.com/office/drawing/2014/main" val="10001"/>
                  </a:ext>
                </a:extLst>
              </a:tr>
            </a:tbl>
          </a:graphicData>
        </a:graphic>
      </p:graphicFrame>
      <p:grpSp>
        <p:nvGrpSpPr>
          <p:cNvPr id="3" name="Group 3"/>
          <p:cNvGrpSpPr/>
          <p:nvPr/>
        </p:nvGrpSpPr>
        <p:grpSpPr>
          <a:xfrm rot="-10800000">
            <a:off x="2679865" y="4286235"/>
            <a:ext cx="782604" cy="372887"/>
            <a:chOff x="0" y="0"/>
            <a:chExt cx="609111" cy="290223"/>
          </a:xfrm>
        </p:grpSpPr>
        <p:sp>
          <p:nvSpPr>
            <p:cNvPr id="4" name="Freeform 4"/>
            <p:cNvSpPr/>
            <p:nvPr/>
          </p:nvSpPr>
          <p:spPr>
            <a:xfrm>
              <a:off x="0" y="0"/>
              <a:ext cx="609110" cy="290223"/>
            </a:xfrm>
            <a:custGeom>
              <a:avLst/>
              <a:gdLst/>
              <a:ahLst/>
              <a:cxnLst/>
              <a:rect l="l" t="t" r="r" b="b"/>
              <a:pathLst>
                <a:path w="609110" h="290223">
                  <a:moveTo>
                    <a:pt x="304555" y="0"/>
                  </a:moveTo>
                  <a:lnTo>
                    <a:pt x="609110" y="290223"/>
                  </a:lnTo>
                  <a:lnTo>
                    <a:pt x="0" y="290223"/>
                  </a:lnTo>
                  <a:lnTo>
                    <a:pt x="304555" y="0"/>
                  </a:lnTo>
                  <a:close/>
                </a:path>
              </a:pathLst>
            </a:custGeom>
            <a:solidFill>
              <a:srgbClr val="13538A"/>
            </a:solidFill>
          </p:spPr>
        </p:sp>
        <p:sp>
          <p:nvSpPr>
            <p:cNvPr id="5" name="TextBox 5"/>
            <p:cNvSpPr txBox="1"/>
            <p:nvPr/>
          </p:nvSpPr>
          <p:spPr>
            <a:xfrm>
              <a:off x="95174" y="68071"/>
              <a:ext cx="418763" cy="201421"/>
            </a:xfrm>
            <a:prstGeom prst="rect">
              <a:avLst/>
            </a:prstGeom>
          </p:spPr>
          <p:txBody>
            <a:bodyPr lIns="50800" tIns="50800" rIns="50800" bIns="50800" rtlCol="0" anchor="ctr"/>
            <a:lstStyle/>
            <a:p>
              <a:pPr algn="ctr">
                <a:lnSpc>
                  <a:spcPts val="2100"/>
                </a:lnSpc>
              </a:pPr>
              <a:endParaRPr/>
            </a:p>
          </p:txBody>
        </p:sp>
      </p:grpSp>
      <p:grpSp>
        <p:nvGrpSpPr>
          <p:cNvPr id="6" name="Group 6"/>
          <p:cNvGrpSpPr/>
          <p:nvPr/>
        </p:nvGrpSpPr>
        <p:grpSpPr>
          <a:xfrm rot="-10800000">
            <a:off x="6761731" y="4286235"/>
            <a:ext cx="782604" cy="372887"/>
            <a:chOff x="0" y="0"/>
            <a:chExt cx="609111" cy="290223"/>
          </a:xfrm>
        </p:grpSpPr>
        <p:sp>
          <p:nvSpPr>
            <p:cNvPr id="7" name="Freeform 7"/>
            <p:cNvSpPr/>
            <p:nvPr/>
          </p:nvSpPr>
          <p:spPr>
            <a:xfrm>
              <a:off x="0" y="0"/>
              <a:ext cx="609110" cy="290223"/>
            </a:xfrm>
            <a:custGeom>
              <a:avLst/>
              <a:gdLst/>
              <a:ahLst/>
              <a:cxnLst/>
              <a:rect l="l" t="t" r="r" b="b"/>
              <a:pathLst>
                <a:path w="609110" h="290223">
                  <a:moveTo>
                    <a:pt x="304555" y="0"/>
                  </a:moveTo>
                  <a:lnTo>
                    <a:pt x="609110" y="290223"/>
                  </a:lnTo>
                  <a:lnTo>
                    <a:pt x="0" y="290223"/>
                  </a:lnTo>
                  <a:lnTo>
                    <a:pt x="304555" y="0"/>
                  </a:lnTo>
                  <a:close/>
                </a:path>
              </a:pathLst>
            </a:custGeom>
            <a:solidFill>
              <a:srgbClr val="13538A"/>
            </a:solidFill>
          </p:spPr>
        </p:sp>
        <p:sp>
          <p:nvSpPr>
            <p:cNvPr id="8" name="TextBox 8"/>
            <p:cNvSpPr txBox="1"/>
            <p:nvPr/>
          </p:nvSpPr>
          <p:spPr>
            <a:xfrm>
              <a:off x="95174" y="68071"/>
              <a:ext cx="418763" cy="201421"/>
            </a:xfrm>
            <a:prstGeom prst="rect">
              <a:avLst/>
            </a:prstGeom>
          </p:spPr>
          <p:txBody>
            <a:bodyPr lIns="50800" tIns="50800" rIns="50800" bIns="50800" rtlCol="0" anchor="ctr"/>
            <a:lstStyle/>
            <a:p>
              <a:pPr algn="ctr">
                <a:lnSpc>
                  <a:spcPts val="2100"/>
                </a:lnSpc>
              </a:pPr>
              <a:endParaRPr/>
            </a:p>
          </p:txBody>
        </p:sp>
      </p:grpSp>
      <p:grpSp>
        <p:nvGrpSpPr>
          <p:cNvPr id="9" name="Group 9"/>
          <p:cNvGrpSpPr/>
          <p:nvPr/>
        </p:nvGrpSpPr>
        <p:grpSpPr>
          <a:xfrm rot="-10800000">
            <a:off x="10843598" y="4286235"/>
            <a:ext cx="782604" cy="372887"/>
            <a:chOff x="0" y="0"/>
            <a:chExt cx="609111" cy="290223"/>
          </a:xfrm>
        </p:grpSpPr>
        <p:sp>
          <p:nvSpPr>
            <p:cNvPr id="10" name="Freeform 10"/>
            <p:cNvSpPr/>
            <p:nvPr/>
          </p:nvSpPr>
          <p:spPr>
            <a:xfrm>
              <a:off x="0" y="0"/>
              <a:ext cx="609110" cy="290223"/>
            </a:xfrm>
            <a:custGeom>
              <a:avLst/>
              <a:gdLst/>
              <a:ahLst/>
              <a:cxnLst/>
              <a:rect l="l" t="t" r="r" b="b"/>
              <a:pathLst>
                <a:path w="609110" h="290223">
                  <a:moveTo>
                    <a:pt x="304555" y="0"/>
                  </a:moveTo>
                  <a:lnTo>
                    <a:pt x="609110" y="290223"/>
                  </a:lnTo>
                  <a:lnTo>
                    <a:pt x="0" y="290223"/>
                  </a:lnTo>
                  <a:lnTo>
                    <a:pt x="304555" y="0"/>
                  </a:lnTo>
                  <a:close/>
                </a:path>
              </a:pathLst>
            </a:custGeom>
            <a:solidFill>
              <a:srgbClr val="13538A"/>
            </a:solidFill>
          </p:spPr>
        </p:sp>
        <p:sp>
          <p:nvSpPr>
            <p:cNvPr id="11" name="TextBox 11"/>
            <p:cNvSpPr txBox="1"/>
            <p:nvPr/>
          </p:nvSpPr>
          <p:spPr>
            <a:xfrm>
              <a:off x="95174" y="68071"/>
              <a:ext cx="418763" cy="201421"/>
            </a:xfrm>
            <a:prstGeom prst="rect">
              <a:avLst/>
            </a:prstGeom>
          </p:spPr>
          <p:txBody>
            <a:bodyPr lIns="50800" tIns="50800" rIns="50800" bIns="50800" rtlCol="0" anchor="ctr"/>
            <a:lstStyle/>
            <a:p>
              <a:pPr algn="ctr">
                <a:lnSpc>
                  <a:spcPts val="2100"/>
                </a:lnSpc>
              </a:pPr>
              <a:endParaRPr/>
            </a:p>
          </p:txBody>
        </p:sp>
      </p:grpSp>
      <p:grpSp>
        <p:nvGrpSpPr>
          <p:cNvPr id="12" name="Group 12"/>
          <p:cNvGrpSpPr/>
          <p:nvPr/>
        </p:nvGrpSpPr>
        <p:grpSpPr>
          <a:xfrm rot="-10800000">
            <a:off x="14676672" y="4286235"/>
            <a:ext cx="782604" cy="372887"/>
            <a:chOff x="0" y="0"/>
            <a:chExt cx="609111" cy="290223"/>
          </a:xfrm>
        </p:grpSpPr>
        <p:sp>
          <p:nvSpPr>
            <p:cNvPr id="13" name="Freeform 13"/>
            <p:cNvSpPr/>
            <p:nvPr/>
          </p:nvSpPr>
          <p:spPr>
            <a:xfrm>
              <a:off x="0" y="0"/>
              <a:ext cx="609110" cy="290223"/>
            </a:xfrm>
            <a:custGeom>
              <a:avLst/>
              <a:gdLst/>
              <a:ahLst/>
              <a:cxnLst/>
              <a:rect l="l" t="t" r="r" b="b"/>
              <a:pathLst>
                <a:path w="609110" h="290223">
                  <a:moveTo>
                    <a:pt x="304555" y="0"/>
                  </a:moveTo>
                  <a:lnTo>
                    <a:pt x="609110" y="290223"/>
                  </a:lnTo>
                  <a:lnTo>
                    <a:pt x="0" y="290223"/>
                  </a:lnTo>
                  <a:lnTo>
                    <a:pt x="304555" y="0"/>
                  </a:lnTo>
                  <a:close/>
                </a:path>
              </a:pathLst>
            </a:custGeom>
            <a:solidFill>
              <a:srgbClr val="13538A"/>
            </a:solidFill>
          </p:spPr>
        </p:sp>
        <p:sp>
          <p:nvSpPr>
            <p:cNvPr id="14" name="TextBox 14"/>
            <p:cNvSpPr txBox="1"/>
            <p:nvPr/>
          </p:nvSpPr>
          <p:spPr>
            <a:xfrm>
              <a:off x="95174" y="68071"/>
              <a:ext cx="418763" cy="201421"/>
            </a:xfrm>
            <a:prstGeom prst="rect">
              <a:avLst/>
            </a:prstGeom>
          </p:spPr>
          <p:txBody>
            <a:bodyPr lIns="50800" tIns="50800" rIns="50800" bIns="50800" rtlCol="0" anchor="ctr"/>
            <a:lstStyle/>
            <a:p>
              <a:pPr algn="ctr">
                <a:lnSpc>
                  <a:spcPts val="2100"/>
                </a:lnSpc>
              </a:pPr>
              <a:endParaRPr/>
            </a:p>
          </p:txBody>
        </p:sp>
      </p:grpSp>
      <p:sp>
        <p:nvSpPr>
          <p:cNvPr id="15" name="Freeform 15"/>
          <p:cNvSpPr/>
          <p:nvPr/>
        </p:nvSpPr>
        <p:spPr>
          <a:xfrm>
            <a:off x="16163438" y="454934"/>
            <a:ext cx="1704037" cy="1771683"/>
          </a:xfrm>
          <a:custGeom>
            <a:avLst/>
            <a:gdLst/>
            <a:ahLst/>
            <a:cxnLst/>
            <a:rect l="l" t="t" r="r" b="b"/>
            <a:pathLst>
              <a:path w="1704037" h="1771683">
                <a:moveTo>
                  <a:pt x="0" y="0"/>
                </a:moveTo>
                <a:lnTo>
                  <a:pt x="1704037" y="0"/>
                </a:lnTo>
                <a:lnTo>
                  <a:pt x="1704037" y="1771683"/>
                </a:lnTo>
                <a:lnTo>
                  <a:pt x="0" y="1771683"/>
                </a:lnTo>
                <a:lnTo>
                  <a:pt x="0" y="0"/>
                </a:lnTo>
                <a:close/>
              </a:path>
            </a:pathLst>
          </a:custGeom>
          <a:blipFill>
            <a:blip r:embed="rId2"/>
            <a:stretch>
              <a:fillRect/>
            </a:stretch>
          </a:blipFill>
        </p:spPr>
      </p:sp>
      <p:sp>
        <p:nvSpPr>
          <p:cNvPr id="16" name="TextBox 16"/>
          <p:cNvSpPr txBox="1"/>
          <p:nvPr/>
        </p:nvSpPr>
        <p:spPr>
          <a:xfrm>
            <a:off x="1050810" y="904875"/>
            <a:ext cx="17237190" cy="747976"/>
          </a:xfrm>
          <a:prstGeom prst="rect">
            <a:avLst/>
          </a:prstGeom>
        </p:spPr>
        <p:txBody>
          <a:bodyPr lIns="0" tIns="0" rIns="0" bIns="0" rtlCol="0" anchor="t">
            <a:spAutoFit/>
          </a:bodyPr>
          <a:lstStyle/>
          <a:p>
            <a:pPr marL="0" lvl="0" indent="0" algn="l">
              <a:lnSpc>
                <a:spcPts val="5329"/>
              </a:lnSpc>
            </a:pPr>
            <a:r>
              <a:rPr lang="en-US" sz="4099">
                <a:solidFill>
                  <a:srgbClr val="004AAD"/>
                </a:solidFill>
                <a:latin typeface="Times New Roman Bold"/>
              </a:rPr>
              <a:t>The main causes for a high risk of fire in a data center: </a:t>
            </a:r>
          </a:p>
        </p:txBody>
      </p:sp>
      <p:grpSp>
        <p:nvGrpSpPr>
          <p:cNvPr id="17" name="Group 17"/>
          <p:cNvGrpSpPr/>
          <p:nvPr/>
        </p:nvGrpSpPr>
        <p:grpSpPr>
          <a:xfrm>
            <a:off x="247242" y="242294"/>
            <a:ext cx="17793515" cy="9802411"/>
            <a:chOff x="0" y="0"/>
            <a:chExt cx="4982580" cy="2744893"/>
          </a:xfrm>
        </p:grpSpPr>
        <p:sp>
          <p:nvSpPr>
            <p:cNvPr id="18" name="Freeform 18"/>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19" name="TextBox 19"/>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6301" r="-1828" b="-16301"/>
            </a:stretch>
          </a:blipFill>
        </p:spPr>
      </p:sp>
      <p:grpSp>
        <p:nvGrpSpPr>
          <p:cNvPr id="3" name="Group 3"/>
          <p:cNvGrpSpPr/>
          <p:nvPr/>
        </p:nvGrpSpPr>
        <p:grpSpPr>
          <a:xfrm>
            <a:off x="1028700" y="1124623"/>
            <a:ext cx="4494107" cy="3922955"/>
            <a:chOff x="0" y="0"/>
            <a:chExt cx="1258694" cy="1098728"/>
          </a:xfrm>
        </p:grpSpPr>
        <p:sp>
          <p:nvSpPr>
            <p:cNvPr id="4" name="Freeform 4"/>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5" name="TextBox 5"/>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grpSp>
        <p:nvGrpSpPr>
          <p:cNvPr id="6" name="Group 6"/>
          <p:cNvGrpSpPr/>
          <p:nvPr/>
        </p:nvGrpSpPr>
        <p:grpSpPr>
          <a:xfrm>
            <a:off x="1028700" y="5239423"/>
            <a:ext cx="4494107" cy="3922955"/>
            <a:chOff x="0" y="0"/>
            <a:chExt cx="1258694" cy="1098728"/>
          </a:xfrm>
        </p:grpSpPr>
        <p:sp>
          <p:nvSpPr>
            <p:cNvPr id="7" name="Freeform 7"/>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8" name="TextBox 8"/>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grpSp>
        <p:nvGrpSpPr>
          <p:cNvPr id="9" name="Group 9"/>
          <p:cNvGrpSpPr/>
          <p:nvPr/>
        </p:nvGrpSpPr>
        <p:grpSpPr>
          <a:xfrm>
            <a:off x="12761288" y="1124623"/>
            <a:ext cx="4494107" cy="3922955"/>
            <a:chOff x="0" y="0"/>
            <a:chExt cx="1258694" cy="1098728"/>
          </a:xfrm>
        </p:grpSpPr>
        <p:sp>
          <p:nvSpPr>
            <p:cNvPr id="10" name="Freeform 10"/>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11" name="TextBox 11"/>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grpSp>
        <p:nvGrpSpPr>
          <p:cNvPr id="12" name="Group 12"/>
          <p:cNvGrpSpPr/>
          <p:nvPr/>
        </p:nvGrpSpPr>
        <p:grpSpPr>
          <a:xfrm>
            <a:off x="12761288" y="5239423"/>
            <a:ext cx="4494107" cy="3922955"/>
            <a:chOff x="0" y="0"/>
            <a:chExt cx="1258694" cy="1098728"/>
          </a:xfrm>
        </p:grpSpPr>
        <p:sp>
          <p:nvSpPr>
            <p:cNvPr id="13" name="Freeform 13"/>
            <p:cNvSpPr/>
            <p:nvPr/>
          </p:nvSpPr>
          <p:spPr>
            <a:xfrm>
              <a:off x="0" y="0"/>
              <a:ext cx="1258694" cy="1098728"/>
            </a:xfrm>
            <a:custGeom>
              <a:avLst/>
              <a:gdLst/>
              <a:ahLst/>
              <a:cxnLst/>
              <a:rect l="l" t="t" r="r" b="b"/>
              <a:pathLst>
                <a:path w="1258694" h="1098728">
                  <a:moveTo>
                    <a:pt x="25840" y="0"/>
                  </a:moveTo>
                  <a:lnTo>
                    <a:pt x="1232854" y="0"/>
                  </a:lnTo>
                  <a:cubicBezTo>
                    <a:pt x="1239707" y="0"/>
                    <a:pt x="1246280" y="2722"/>
                    <a:pt x="1251126" y="7568"/>
                  </a:cubicBezTo>
                  <a:cubicBezTo>
                    <a:pt x="1255972" y="12414"/>
                    <a:pt x="1258694" y="18987"/>
                    <a:pt x="1258694" y="25840"/>
                  </a:cubicBezTo>
                  <a:lnTo>
                    <a:pt x="1258694" y="1072888"/>
                  </a:lnTo>
                  <a:cubicBezTo>
                    <a:pt x="1258694" y="1087159"/>
                    <a:pt x="1247125" y="1098728"/>
                    <a:pt x="1232854" y="1098728"/>
                  </a:cubicBezTo>
                  <a:lnTo>
                    <a:pt x="25840" y="1098728"/>
                  </a:lnTo>
                  <a:cubicBezTo>
                    <a:pt x="11569" y="1098728"/>
                    <a:pt x="0" y="1087159"/>
                    <a:pt x="0" y="1072888"/>
                  </a:cubicBezTo>
                  <a:lnTo>
                    <a:pt x="0" y="25840"/>
                  </a:lnTo>
                  <a:cubicBezTo>
                    <a:pt x="0" y="11569"/>
                    <a:pt x="11569" y="0"/>
                    <a:pt x="25840" y="0"/>
                  </a:cubicBezTo>
                  <a:close/>
                </a:path>
              </a:pathLst>
            </a:custGeom>
            <a:solidFill>
              <a:srgbClr val="13538A"/>
            </a:solidFill>
          </p:spPr>
        </p:sp>
        <p:sp>
          <p:nvSpPr>
            <p:cNvPr id="14" name="TextBox 14"/>
            <p:cNvSpPr txBox="1"/>
            <p:nvPr/>
          </p:nvSpPr>
          <p:spPr>
            <a:xfrm>
              <a:off x="0" y="85725"/>
              <a:ext cx="1258694" cy="1013003"/>
            </a:xfrm>
            <a:prstGeom prst="rect">
              <a:avLst/>
            </a:prstGeom>
          </p:spPr>
          <p:txBody>
            <a:bodyPr lIns="50800" tIns="50800" rIns="50800" bIns="50800" rtlCol="0" anchor="ctr"/>
            <a:lstStyle/>
            <a:p>
              <a:pPr algn="ctr">
                <a:lnSpc>
                  <a:spcPts val="1925"/>
                </a:lnSpc>
              </a:pPr>
              <a:endParaRPr/>
            </a:p>
          </p:txBody>
        </p:sp>
      </p:grpSp>
      <p:sp>
        <p:nvSpPr>
          <p:cNvPr id="15" name="Freeform 15"/>
          <p:cNvSpPr/>
          <p:nvPr/>
        </p:nvSpPr>
        <p:spPr>
          <a:xfrm rot="-7900054">
            <a:off x="6110369" y="2475306"/>
            <a:ext cx="1066177" cy="478811"/>
          </a:xfrm>
          <a:custGeom>
            <a:avLst/>
            <a:gdLst/>
            <a:ahLst/>
            <a:cxnLst/>
            <a:rect l="l" t="t" r="r" b="b"/>
            <a:pathLst>
              <a:path w="1066177" h="478811">
                <a:moveTo>
                  <a:pt x="0" y="0"/>
                </a:moveTo>
                <a:lnTo>
                  <a:pt x="1066177" y="0"/>
                </a:lnTo>
                <a:lnTo>
                  <a:pt x="1066177" y="478810"/>
                </a:lnTo>
                <a:lnTo>
                  <a:pt x="0" y="4788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6" name="Freeform 16"/>
          <p:cNvSpPr/>
          <p:nvPr/>
        </p:nvSpPr>
        <p:spPr>
          <a:xfrm rot="-2700000">
            <a:off x="11206941" y="2487377"/>
            <a:ext cx="1066177" cy="478811"/>
          </a:xfrm>
          <a:custGeom>
            <a:avLst/>
            <a:gdLst/>
            <a:ahLst/>
            <a:cxnLst/>
            <a:rect l="l" t="t" r="r" b="b"/>
            <a:pathLst>
              <a:path w="1066177" h="478811">
                <a:moveTo>
                  <a:pt x="0" y="0"/>
                </a:moveTo>
                <a:lnTo>
                  <a:pt x="1066177" y="0"/>
                </a:lnTo>
                <a:lnTo>
                  <a:pt x="1066177" y="478810"/>
                </a:lnTo>
                <a:lnTo>
                  <a:pt x="0" y="4788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7" name="Freeform 17"/>
          <p:cNvSpPr/>
          <p:nvPr/>
        </p:nvSpPr>
        <p:spPr>
          <a:xfrm rot="3209977">
            <a:off x="11170248" y="7319337"/>
            <a:ext cx="1066177" cy="478811"/>
          </a:xfrm>
          <a:custGeom>
            <a:avLst/>
            <a:gdLst/>
            <a:ahLst/>
            <a:cxnLst/>
            <a:rect l="l" t="t" r="r" b="b"/>
            <a:pathLst>
              <a:path w="1066177" h="478811">
                <a:moveTo>
                  <a:pt x="0" y="0"/>
                </a:moveTo>
                <a:lnTo>
                  <a:pt x="1066177" y="0"/>
                </a:lnTo>
                <a:lnTo>
                  <a:pt x="1066177" y="478811"/>
                </a:lnTo>
                <a:lnTo>
                  <a:pt x="0" y="47881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8" name="Freeform 18"/>
          <p:cNvSpPr/>
          <p:nvPr/>
        </p:nvSpPr>
        <p:spPr>
          <a:xfrm rot="7866361">
            <a:off x="5999518" y="7293938"/>
            <a:ext cx="1066177" cy="478811"/>
          </a:xfrm>
          <a:custGeom>
            <a:avLst/>
            <a:gdLst/>
            <a:ahLst/>
            <a:cxnLst/>
            <a:rect l="l" t="t" r="r" b="b"/>
            <a:pathLst>
              <a:path w="1066177" h="478811">
                <a:moveTo>
                  <a:pt x="0" y="0"/>
                </a:moveTo>
                <a:lnTo>
                  <a:pt x="1066178" y="0"/>
                </a:lnTo>
                <a:lnTo>
                  <a:pt x="1066178" y="478811"/>
                </a:lnTo>
                <a:lnTo>
                  <a:pt x="0" y="47881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9" name="Freeform 19"/>
          <p:cNvSpPr/>
          <p:nvPr/>
        </p:nvSpPr>
        <p:spPr>
          <a:xfrm>
            <a:off x="8090153" y="6827493"/>
            <a:ext cx="3189688" cy="3125980"/>
          </a:xfrm>
          <a:custGeom>
            <a:avLst/>
            <a:gdLst/>
            <a:ahLst/>
            <a:cxnLst/>
            <a:rect l="l" t="t" r="r" b="b"/>
            <a:pathLst>
              <a:path w="3189688" h="3125980">
                <a:moveTo>
                  <a:pt x="0" y="0"/>
                </a:moveTo>
                <a:lnTo>
                  <a:pt x="3189689" y="0"/>
                </a:lnTo>
                <a:lnTo>
                  <a:pt x="3189689" y="3125980"/>
                </a:lnTo>
                <a:lnTo>
                  <a:pt x="0" y="3125980"/>
                </a:lnTo>
                <a:lnTo>
                  <a:pt x="0" y="0"/>
                </a:lnTo>
                <a:close/>
              </a:path>
            </a:pathLst>
          </a:custGeom>
          <a:blipFill>
            <a:blip r:embed="rId5"/>
            <a:stretch>
              <a:fillRect/>
            </a:stretch>
          </a:blipFill>
        </p:spPr>
      </p:sp>
      <p:sp>
        <p:nvSpPr>
          <p:cNvPr id="20" name="TextBox 20"/>
          <p:cNvSpPr txBox="1"/>
          <p:nvPr/>
        </p:nvSpPr>
        <p:spPr>
          <a:xfrm>
            <a:off x="6397593" y="4119923"/>
            <a:ext cx="5815286" cy="2376135"/>
          </a:xfrm>
          <a:prstGeom prst="rect">
            <a:avLst/>
          </a:prstGeom>
        </p:spPr>
        <p:txBody>
          <a:bodyPr lIns="0" tIns="0" rIns="0" bIns="0" rtlCol="0" anchor="t">
            <a:spAutoFit/>
          </a:bodyPr>
          <a:lstStyle/>
          <a:p>
            <a:pPr algn="ctr">
              <a:lnSpc>
                <a:spcPts val="6144"/>
              </a:lnSpc>
            </a:pPr>
            <a:r>
              <a:rPr lang="en-US" sz="6400" spc="-524">
                <a:solidFill>
                  <a:srgbClr val="13538A"/>
                </a:solidFill>
                <a:latin typeface="Public Sans"/>
              </a:rPr>
              <a:t>Good data center fire protection consists of </a:t>
            </a:r>
          </a:p>
        </p:txBody>
      </p:sp>
      <p:sp>
        <p:nvSpPr>
          <p:cNvPr id="21" name="TextBox 21"/>
          <p:cNvSpPr txBox="1"/>
          <p:nvPr/>
        </p:nvSpPr>
        <p:spPr>
          <a:xfrm>
            <a:off x="1264859" y="2940725"/>
            <a:ext cx="3950008" cy="828595"/>
          </a:xfrm>
          <a:prstGeom prst="rect">
            <a:avLst/>
          </a:prstGeom>
        </p:spPr>
        <p:txBody>
          <a:bodyPr lIns="0" tIns="0" rIns="0" bIns="0" rtlCol="0" anchor="t">
            <a:spAutoFit/>
          </a:bodyPr>
          <a:lstStyle/>
          <a:p>
            <a:pPr marL="0" lvl="0" indent="0" algn="ctr">
              <a:lnSpc>
                <a:spcPts val="6749"/>
              </a:lnSpc>
              <a:spcBef>
                <a:spcPct val="0"/>
              </a:spcBef>
            </a:pPr>
            <a:r>
              <a:rPr lang="en-US" sz="4999" spc="299">
                <a:solidFill>
                  <a:srgbClr val="FFFFFF"/>
                </a:solidFill>
                <a:latin typeface="Public Sans Bold"/>
              </a:rPr>
              <a:t>Mitigation</a:t>
            </a:r>
          </a:p>
        </p:txBody>
      </p:sp>
      <p:sp>
        <p:nvSpPr>
          <p:cNvPr id="22" name="TextBox 22"/>
          <p:cNvSpPr txBox="1"/>
          <p:nvPr/>
        </p:nvSpPr>
        <p:spPr>
          <a:xfrm>
            <a:off x="1977371" y="1857375"/>
            <a:ext cx="2596765" cy="855318"/>
          </a:xfrm>
          <a:prstGeom prst="rect">
            <a:avLst/>
          </a:prstGeom>
        </p:spPr>
        <p:txBody>
          <a:bodyPr lIns="0" tIns="0" rIns="0" bIns="0" rtlCol="0" anchor="t">
            <a:spAutoFit/>
          </a:bodyPr>
          <a:lstStyle/>
          <a:p>
            <a:pPr algn="ctr">
              <a:lnSpc>
                <a:spcPts val="6240"/>
              </a:lnSpc>
            </a:pPr>
            <a:r>
              <a:rPr lang="en-US" sz="6500" spc="-533">
                <a:solidFill>
                  <a:srgbClr val="FFFFFF"/>
                </a:solidFill>
                <a:latin typeface="Public Sans"/>
              </a:rPr>
              <a:t>01.</a:t>
            </a:r>
          </a:p>
        </p:txBody>
      </p:sp>
      <p:sp>
        <p:nvSpPr>
          <p:cNvPr id="23" name="TextBox 23"/>
          <p:cNvSpPr txBox="1"/>
          <p:nvPr/>
        </p:nvSpPr>
        <p:spPr>
          <a:xfrm>
            <a:off x="12761288" y="3009900"/>
            <a:ext cx="4494107" cy="838200"/>
          </a:xfrm>
          <a:prstGeom prst="rect">
            <a:avLst/>
          </a:prstGeom>
        </p:spPr>
        <p:txBody>
          <a:bodyPr lIns="0" tIns="0" rIns="0" bIns="0" rtlCol="0" anchor="t">
            <a:spAutoFit/>
          </a:bodyPr>
          <a:lstStyle/>
          <a:p>
            <a:pPr marL="0" lvl="0" indent="0" algn="ctr">
              <a:lnSpc>
                <a:spcPts val="6750"/>
              </a:lnSpc>
              <a:spcBef>
                <a:spcPct val="0"/>
              </a:spcBef>
            </a:pPr>
            <a:r>
              <a:rPr lang="en-US" sz="5000" spc="300">
                <a:solidFill>
                  <a:srgbClr val="FFFFFF"/>
                </a:solidFill>
                <a:latin typeface="Public Sans Bold"/>
              </a:rPr>
              <a:t>Detection</a:t>
            </a:r>
          </a:p>
        </p:txBody>
      </p:sp>
      <p:sp>
        <p:nvSpPr>
          <p:cNvPr id="24" name="TextBox 24"/>
          <p:cNvSpPr txBox="1"/>
          <p:nvPr/>
        </p:nvSpPr>
        <p:spPr>
          <a:xfrm>
            <a:off x="13713890" y="1857375"/>
            <a:ext cx="2596765" cy="855318"/>
          </a:xfrm>
          <a:prstGeom prst="rect">
            <a:avLst/>
          </a:prstGeom>
        </p:spPr>
        <p:txBody>
          <a:bodyPr lIns="0" tIns="0" rIns="0" bIns="0" rtlCol="0" anchor="t">
            <a:spAutoFit/>
          </a:bodyPr>
          <a:lstStyle/>
          <a:p>
            <a:pPr algn="ctr">
              <a:lnSpc>
                <a:spcPts val="6240"/>
              </a:lnSpc>
            </a:pPr>
            <a:r>
              <a:rPr lang="en-US" sz="6500" spc="-533">
                <a:solidFill>
                  <a:srgbClr val="FFFFFF"/>
                </a:solidFill>
                <a:latin typeface="Public Sans"/>
              </a:rPr>
              <a:t>02.</a:t>
            </a:r>
          </a:p>
        </p:txBody>
      </p:sp>
      <p:sp>
        <p:nvSpPr>
          <p:cNvPr id="25" name="TextBox 25"/>
          <p:cNvSpPr txBox="1"/>
          <p:nvPr/>
        </p:nvSpPr>
        <p:spPr>
          <a:xfrm>
            <a:off x="1264859" y="7124700"/>
            <a:ext cx="4021788" cy="786685"/>
          </a:xfrm>
          <a:prstGeom prst="rect">
            <a:avLst/>
          </a:prstGeom>
        </p:spPr>
        <p:txBody>
          <a:bodyPr lIns="0" tIns="0" rIns="0" bIns="0" rtlCol="0" anchor="t">
            <a:spAutoFit/>
          </a:bodyPr>
          <a:lstStyle/>
          <a:p>
            <a:pPr marL="0" lvl="0" indent="0" algn="ctr">
              <a:lnSpc>
                <a:spcPts val="6344"/>
              </a:lnSpc>
              <a:spcBef>
                <a:spcPct val="0"/>
              </a:spcBef>
            </a:pPr>
            <a:r>
              <a:rPr lang="en-US" sz="4699" spc="281">
                <a:solidFill>
                  <a:srgbClr val="FFFFFF"/>
                </a:solidFill>
                <a:latin typeface="Public Sans Bold"/>
              </a:rPr>
              <a:t>Suppression</a:t>
            </a:r>
          </a:p>
        </p:txBody>
      </p:sp>
      <p:sp>
        <p:nvSpPr>
          <p:cNvPr id="26" name="TextBox 26"/>
          <p:cNvSpPr txBox="1"/>
          <p:nvPr/>
        </p:nvSpPr>
        <p:spPr>
          <a:xfrm>
            <a:off x="1977371" y="5972175"/>
            <a:ext cx="2596765" cy="855318"/>
          </a:xfrm>
          <a:prstGeom prst="rect">
            <a:avLst/>
          </a:prstGeom>
        </p:spPr>
        <p:txBody>
          <a:bodyPr lIns="0" tIns="0" rIns="0" bIns="0" rtlCol="0" anchor="t">
            <a:spAutoFit/>
          </a:bodyPr>
          <a:lstStyle/>
          <a:p>
            <a:pPr algn="ctr">
              <a:lnSpc>
                <a:spcPts val="6240"/>
              </a:lnSpc>
            </a:pPr>
            <a:r>
              <a:rPr lang="en-US" sz="6500" spc="-533">
                <a:solidFill>
                  <a:srgbClr val="F7F7F7"/>
                </a:solidFill>
                <a:latin typeface="Public Sans"/>
              </a:rPr>
              <a:t>03.</a:t>
            </a:r>
          </a:p>
        </p:txBody>
      </p:sp>
      <p:sp>
        <p:nvSpPr>
          <p:cNvPr id="27" name="TextBox 27"/>
          <p:cNvSpPr txBox="1"/>
          <p:nvPr/>
        </p:nvSpPr>
        <p:spPr>
          <a:xfrm>
            <a:off x="12306516" y="7122768"/>
            <a:ext cx="5411513" cy="838200"/>
          </a:xfrm>
          <a:prstGeom prst="rect">
            <a:avLst/>
          </a:prstGeom>
        </p:spPr>
        <p:txBody>
          <a:bodyPr lIns="0" tIns="0" rIns="0" bIns="0" rtlCol="0" anchor="t">
            <a:spAutoFit/>
          </a:bodyPr>
          <a:lstStyle/>
          <a:p>
            <a:pPr marL="0" lvl="0" indent="0" algn="ctr">
              <a:lnSpc>
                <a:spcPts val="6750"/>
              </a:lnSpc>
              <a:spcBef>
                <a:spcPct val="0"/>
              </a:spcBef>
            </a:pPr>
            <a:r>
              <a:rPr lang="en-US" sz="5000" spc="300">
                <a:solidFill>
                  <a:srgbClr val="FFFFFF"/>
                </a:solidFill>
                <a:latin typeface="Public Sans Bold"/>
              </a:rPr>
              <a:t>Recovery</a:t>
            </a:r>
          </a:p>
        </p:txBody>
      </p:sp>
      <p:sp>
        <p:nvSpPr>
          <p:cNvPr id="28" name="TextBox 28"/>
          <p:cNvSpPr txBox="1"/>
          <p:nvPr/>
        </p:nvSpPr>
        <p:spPr>
          <a:xfrm>
            <a:off x="13709959" y="5972175"/>
            <a:ext cx="2596765" cy="855318"/>
          </a:xfrm>
          <a:prstGeom prst="rect">
            <a:avLst/>
          </a:prstGeom>
        </p:spPr>
        <p:txBody>
          <a:bodyPr lIns="0" tIns="0" rIns="0" bIns="0" rtlCol="0" anchor="t">
            <a:spAutoFit/>
          </a:bodyPr>
          <a:lstStyle/>
          <a:p>
            <a:pPr algn="ctr">
              <a:lnSpc>
                <a:spcPts val="6240"/>
              </a:lnSpc>
            </a:pPr>
            <a:r>
              <a:rPr lang="en-US" sz="6500" spc="-533">
                <a:solidFill>
                  <a:srgbClr val="FFFFFF"/>
                </a:solidFill>
                <a:latin typeface="Public Sans"/>
              </a:rPr>
              <a:t>04.</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053225" y="2226637"/>
            <a:ext cx="8815502" cy="7272802"/>
          </a:xfrm>
          <a:custGeom>
            <a:avLst/>
            <a:gdLst/>
            <a:ahLst/>
            <a:cxnLst/>
            <a:rect l="l" t="t" r="r" b="b"/>
            <a:pathLst>
              <a:path w="8815502" h="7272802">
                <a:moveTo>
                  <a:pt x="0" y="0"/>
                </a:moveTo>
                <a:lnTo>
                  <a:pt x="8815501" y="0"/>
                </a:lnTo>
                <a:lnTo>
                  <a:pt x="8815501" y="7272803"/>
                </a:lnTo>
                <a:lnTo>
                  <a:pt x="0" y="7272803"/>
                </a:lnTo>
                <a:lnTo>
                  <a:pt x="0" y="0"/>
                </a:lnTo>
                <a:close/>
              </a:path>
            </a:pathLst>
          </a:custGeom>
          <a:blipFill>
            <a:blip r:embed="rId2"/>
            <a:stretch>
              <a:fillRect t="-10605" b="-10605"/>
            </a:stretch>
          </a:blipFill>
        </p:spPr>
      </p:sp>
      <p:sp>
        <p:nvSpPr>
          <p:cNvPr id="3" name="TextBox 3"/>
          <p:cNvSpPr txBox="1"/>
          <p:nvPr/>
        </p:nvSpPr>
        <p:spPr>
          <a:xfrm>
            <a:off x="1028700" y="828675"/>
            <a:ext cx="12533303" cy="991762"/>
          </a:xfrm>
          <a:prstGeom prst="rect">
            <a:avLst/>
          </a:prstGeom>
        </p:spPr>
        <p:txBody>
          <a:bodyPr lIns="0" tIns="0" rIns="0" bIns="0" rtlCol="0" anchor="t">
            <a:spAutoFit/>
          </a:bodyPr>
          <a:lstStyle/>
          <a:p>
            <a:pPr algn="ctr">
              <a:lnSpc>
                <a:spcPts val="7279"/>
              </a:lnSpc>
            </a:pPr>
            <a:r>
              <a:rPr lang="en-US" sz="5199">
                <a:solidFill>
                  <a:srgbClr val="13538A"/>
                </a:solidFill>
                <a:latin typeface="Times New Roman Bold"/>
              </a:rPr>
              <a:t> How an air-sampling smoke detector works</a:t>
            </a:r>
          </a:p>
        </p:txBody>
      </p:sp>
      <p:grpSp>
        <p:nvGrpSpPr>
          <p:cNvPr id="4" name="Group 4"/>
          <p:cNvGrpSpPr/>
          <p:nvPr/>
        </p:nvGrpSpPr>
        <p:grpSpPr>
          <a:xfrm>
            <a:off x="247242" y="242294"/>
            <a:ext cx="17793515" cy="9802411"/>
            <a:chOff x="0" y="0"/>
            <a:chExt cx="4982580" cy="2744893"/>
          </a:xfrm>
        </p:grpSpPr>
        <p:sp>
          <p:nvSpPr>
            <p:cNvPr id="5" name="Freeform 5"/>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6" name="TextBox 6"/>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6301" r="-1828" b="-16301"/>
            </a:stretch>
          </a:blipFill>
        </p:spPr>
      </p:sp>
      <p:grpSp>
        <p:nvGrpSpPr>
          <p:cNvPr id="3" name="Group 3"/>
          <p:cNvGrpSpPr/>
          <p:nvPr/>
        </p:nvGrpSpPr>
        <p:grpSpPr>
          <a:xfrm>
            <a:off x="5526860" y="1591297"/>
            <a:ext cx="4494107" cy="2247054"/>
            <a:chOff x="0" y="0"/>
            <a:chExt cx="812800" cy="406400"/>
          </a:xfrm>
        </p:grpSpPr>
        <p:sp>
          <p:nvSpPr>
            <p:cNvPr id="4" name="Freeform 4"/>
            <p:cNvSpPr/>
            <p:nvPr/>
          </p:nvSpPr>
          <p:spPr>
            <a:xfrm>
              <a:off x="0" y="0"/>
              <a:ext cx="812800" cy="406400"/>
            </a:xfrm>
            <a:custGeom>
              <a:avLst/>
              <a:gdLst/>
              <a:ahLst/>
              <a:cxnLst/>
              <a:rect l="l" t="t" r="r" b="b"/>
              <a:pathLst>
                <a:path w="812800" h="406400">
                  <a:moveTo>
                    <a:pt x="609600" y="0"/>
                  </a:moveTo>
                  <a:cubicBezTo>
                    <a:pt x="721824" y="0"/>
                    <a:pt x="812800" y="90976"/>
                    <a:pt x="812800" y="203200"/>
                  </a:cubicBezTo>
                  <a:cubicBezTo>
                    <a:pt x="812800" y="315424"/>
                    <a:pt x="721824" y="406400"/>
                    <a:pt x="609600" y="406400"/>
                  </a:cubicBezTo>
                  <a:lnTo>
                    <a:pt x="203200" y="406400"/>
                  </a:lnTo>
                  <a:cubicBezTo>
                    <a:pt x="90976" y="406400"/>
                    <a:pt x="0" y="315424"/>
                    <a:pt x="0" y="203200"/>
                  </a:cubicBezTo>
                  <a:cubicBezTo>
                    <a:pt x="0" y="90976"/>
                    <a:pt x="90976" y="0"/>
                    <a:pt x="203200" y="0"/>
                  </a:cubicBezTo>
                  <a:close/>
                </a:path>
              </a:pathLst>
            </a:custGeom>
            <a:solidFill>
              <a:srgbClr val="13538A"/>
            </a:solidFill>
          </p:spPr>
        </p:sp>
        <p:sp>
          <p:nvSpPr>
            <p:cNvPr id="5" name="TextBox 5"/>
            <p:cNvSpPr txBox="1"/>
            <p:nvPr/>
          </p:nvSpPr>
          <p:spPr>
            <a:xfrm>
              <a:off x="0" y="85725"/>
              <a:ext cx="812800" cy="320675"/>
            </a:xfrm>
            <a:prstGeom prst="rect">
              <a:avLst/>
            </a:prstGeom>
          </p:spPr>
          <p:txBody>
            <a:bodyPr lIns="50800" tIns="50800" rIns="50800" bIns="50800" rtlCol="0" anchor="ctr"/>
            <a:lstStyle/>
            <a:p>
              <a:pPr algn="ctr">
                <a:lnSpc>
                  <a:spcPts val="1925"/>
                </a:lnSpc>
              </a:pPr>
              <a:endParaRPr/>
            </a:p>
          </p:txBody>
        </p:sp>
      </p:grpSp>
      <p:grpSp>
        <p:nvGrpSpPr>
          <p:cNvPr id="6" name="Group 6"/>
          <p:cNvGrpSpPr/>
          <p:nvPr/>
        </p:nvGrpSpPr>
        <p:grpSpPr>
          <a:xfrm>
            <a:off x="329530" y="4289264"/>
            <a:ext cx="4494107" cy="2247054"/>
            <a:chOff x="0" y="0"/>
            <a:chExt cx="812800" cy="406400"/>
          </a:xfrm>
        </p:grpSpPr>
        <p:sp>
          <p:nvSpPr>
            <p:cNvPr id="7" name="Freeform 7"/>
            <p:cNvSpPr/>
            <p:nvPr/>
          </p:nvSpPr>
          <p:spPr>
            <a:xfrm>
              <a:off x="0" y="0"/>
              <a:ext cx="812800" cy="406400"/>
            </a:xfrm>
            <a:custGeom>
              <a:avLst/>
              <a:gdLst/>
              <a:ahLst/>
              <a:cxnLst/>
              <a:rect l="l" t="t" r="r" b="b"/>
              <a:pathLst>
                <a:path w="812800" h="406400">
                  <a:moveTo>
                    <a:pt x="609600" y="0"/>
                  </a:moveTo>
                  <a:cubicBezTo>
                    <a:pt x="721824" y="0"/>
                    <a:pt x="812800" y="90976"/>
                    <a:pt x="812800" y="203200"/>
                  </a:cubicBezTo>
                  <a:cubicBezTo>
                    <a:pt x="812800" y="315424"/>
                    <a:pt x="721824" y="406400"/>
                    <a:pt x="609600" y="406400"/>
                  </a:cubicBezTo>
                  <a:lnTo>
                    <a:pt x="203200" y="406400"/>
                  </a:lnTo>
                  <a:cubicBezTo>
                    <a:pt x="90976" y="406400"/>
                    <a:pt x="0" y="315424"/>
                    <a:pt x="0" y="203200"/>
                  </a:cubicBezTo>
                  <a:cubicBezTo>
                    <a:pt x="0" y="90976"/>
                    <a:pt x="90976" y="0"/>
                    <a:pt x="203200" y="0"/>
                  </a:cubicBezTo>
                  <a:close/>
                </a:path>
              </a:pathLst>
            </a:custGeom>
            <a:solidFill>
              <a:srgbClr val="13538A"/>
            </a:solidFill>
          </p:spPr>
        </p:sp>
        <p:sp>
          <p:nvSpPr>
            <p:cNvPr id="8" name="TextBox 8"/>
            <p:cNvSpPr txBox="1"/>
            <p:nvPr/>
          </p:nvSpPr>
          <p:spPr>
            <a:xfrm>
              <a:off x="0" y="85725"/>
              <a:ext cx="812800" cy="320675"/>
            </a:xfrm>
            <a:prstGeom prst="rect">
              <a:avLst/>
            </a:prstGeom>
          </p:spPr>
          <p:txBody>
            <a:bodyPr lIns="50800" tIns="50800" rIns="50800" bIns="50800" rtlCol="0" anchor="ctr"/>
            <a:lstStyle/>
            <a:p>
              <a:pPr algn="ctr">
                <a:lnSpc>
                  <a:spcPts val="1925"/>
                </a:lnSpc>
              </a:pPr>
              <a:endParaRPr/>
            </a:p>
          </p:txBody>
        </p:sp>
      </p:grpSp>
      <p:grpSp>
        <p:nvGrpSpPr>
          <p:cNvPr id="9" name="Group 9"/>
          <p:cNvGrpSpPr/>
          <p:nvPr/>
        </p:nvGrpSpPr>
        <p:grpSpPr>
          <a:xfrm>
            <a:off x="5526860" y="6772922"/>
            <a:ext cx="4494107" cy="2247054"/>
            <a:chOff x="0" y="0"/>
            <a:chExt cx="812800" cy="406400"/>
          </a:xfrm>
        </p:grpSpPr>
        <p:sp>
          <p:nvSpPr>
            <p:cNvPr id="10" name="Freeform 10"/>
            <p:cNvSpPr/>
            <p:nvPr/>
          </p:nvSpPr>
          <p:spPr>
            <a:xfrm>
              <a:off x="0" y="0"/>
              <a:ext cx="812800" cy="406400"/>
            </a:xfrm>
            <a:custGeom>
              <a:avLst/>
              <a:gdLst/>
              <a:ahLst/>
              <a:cxnLst/>
              <a:rect l="l" t="t" r="r" b="b"/>
              <a:pathLst>
                <a:path w="812800" h="406400">
                  <a:moveTo>
                    <a:pt x="609600" y="0"/>
                  </a:moveTo>
                  <a:cubicBezTo>
                    <a:pt x="721824" y="0"/>
                    <a:pt x="812800" y="90976"/>
                    <a:pt x="812800" y="203200"/>
                  </a:cubicBezTo>
                  <a:cubicBezTo>
                    <a:pt x="812800" y="315424"/>
                    <a:pt x="721824" y="406400"/>
                    <a:pt x="609600" y="406400"/>
                  </a:cubicBezTo>
                  <a:lnTo>
                    <a:pt x="203200" y="406400"/>
                  </a:lnTo>
                  <a:cubicBezTo>
                    <a:pt x="90976" y="406400"/>
                    <a:pt x="0" y="315424"/>
                    <a:pt x="0" y="203200"/>
                  </a:cubicBezTo>
                  <a:cubicBezTo>
                    <a:pt x="0" y="90976"/>
                    <a:pt x="90976" y="0"/>
                    <a:pt x="203200" y="0"/>
                  </a:cubicBezTo>
                  <a:close/>
                </a:path>
              </a:pathLst>
            </a:custGeom>
            <a:solidFill>
              <a:srgbClr val="13538A"/>
            </a:solidFill>
          </p:spPr>
        </p:sp>
        <p:sp>
          <p:nvSpPr>
            <p:cNvPr id="11" name="TextBox 11"/>
            <p:cNvSpPr txBox="1"/>
            <p:nvPr/>
          </p:nvSpPr>
          <p:spPr>
            <a:xfrm>
              <a:off x="0" y="85725"/>
              <a:ext cx="812800" cy="320675"/>
            </a:xfrm>
            <a:prstGeom prst="rect">
              <a:avLst/>
            </a:prstGeom>
          </p:spPr>
          <p:txBody>
            <a:bodyPr lIns="50800" tIns="50800" rIns="50800" bIns="50800" rtlCol="0" anchor="ctr"/>
            <a:lstStyle/>
            <a:p>
              <a:pPr algn="ctr">
                <a:lnSpc>
                  <a:spcPts val="1925"/>
                </a:lnSpc>
              </a:pPr>
              <a:endParaRPr/>
            </a:p>
          </p:txBody>
        </p:sp>
      </p:grpSp>
      <p:sp>
        <p:nvSpPr>
          <p:cNvPr id="12" name="Freeform 12"/>
          <p:cNvSpPr/>
          <p:nvPr/>
        </p:nvSpPr>
        <p:spPr>
          <a:xfrm rot="-2700000">
            <a:off x="3981217" y="3308076"/>
            <a:ext cx="1684840" cy="756646"/>
          </a:xfrm>
          <a:custGeom>
            <a:avLst/>
            <a:gdLst/>
            <a:ahLst/>
            <a:cxnLst/>
            <a:rect l="l" t="t" r="r" b="b"/>
            <a:pathLst>
              <a:path w="1684840" h="756646">
                <a:moveTo>
                  <a:pt x="0" y="0"/>
                </a:moveTo>
                <a:lnTo>
                  <a:pt x="1684840" y="0"/>
                </a:lnTo>
                <a:lnTo>
                  <a:pt x="1684840" y="756646"/>
                </a:lnTo>
                <a:lnTo>
                  <a:pt x="0" y="75664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3" name="Freeform 13"/>
          <p:cNvSpPr/>
          <p:nvPr/>
        </p:nvSpPr>
        <p:spPr>
          <a:xfrm rot="2278516">
            <a:off x="4110291" y="6594395"/>
            <a:ext cx="1577115" cy="708268"/>
          </a:xfrm>
          <a:custGeom>
            <a:avLst/>
            <a:gdLst/>
            <a:ahLst/>
            <a:cxnLst/>
            <a:rect l="l" t="t" r="r" b="b"/>
            <a:pathLst>
              <a:path w="1577115" h="708268">
                <a:moveTo>
                  <a:pt x="0" y="0"/>
                </a:moveTo>
                <a:lnTo>
                  <a:pt x="1577115" y="0"/>
                </a:lnTo>
                <a:lnTo>
                  <a:pt x="1577115" y="708268"/>
                </a:lnTo>
                <a:lnTo>
                  <a:pt x="0" y="70826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4" name="TextBox 14"/>
          <p:cNvSpPr txBox="1"/>
          <p:nvPr/>
        </p:nvSpPr>
        <p:spPr>
          <a:xfrm>
            <a:off x="5415588" y="7344284"/>
            <a:ext cx="4716651" cy="1118073"/>
          </a:xfrm>
          <a:prstGeom prst="rect">
            <a:avLst/>
          </a:prstGeom>
        </p:spPr>
        <p:txBody>
          <a:bodyPr lIns="0" tIns="0" rIns="0" bIns="0" rtlCol="0" anchor="t">
            <a:spAutoFit/>
          </a:bodyPr>
          <a:lstStyle/>
          <a:p>
            <a:pPr marL="0" lvl="0" indent="0" algn="ctr">
              <a:lnSpc>
                <a:spcPts val="4454"/>
              </a:lnSpc>
              <a:spcBef>
                <a:spcPct val="0"/>
              </a:spcBef>
            </a:pPr>
            <a:r>
              <a:rPr lang="en-US" sz="3299" spc="197">
                <a:solidFill>
                  <a:srgbClr val="F1F0EC"/>
                </a:solidFill>
                <a:latin typeface="Public Sans Medium"/>
              </a:rPr>
              <a:t>Fire suppression with water</a:t>
            </a:r>
          </a:p>
        </p:txBody>
      </p:sp>
      <p:sp>
        <p:nvSpPr>
          <p:cNvPr id="15" name="TextBox 15"/>
          <p:cNvSpPr txBox="1"/>
          <p:nvPr/>
        </p:nvSpPr>
        <p:spPr>
          <a:xfrm>
            <a:off x="5068157" y="2140342"/>
            <a:ext cx="5411513" cy="1118073"/>
          </a:xfrm>
          <a:prstGeom prst="rect">
            <a:avLst/>
          </a:prstGeom>
        </p:spPr>
        <p:txBody>
          <a:bodyPr lIns="0" tIns="0" rIns="0" bIns="0" rtlCol="0" anchor="t">
            <a:spAutoFit/>
          </a:bodyPr>
          <a:lstStyle/>
          <a:p>
            <a:pPr algn="ctr">
              <a:lnSpc>
                <a:spcPts val="4455"/>
              </a:lnSpc>
            </a:pPr>
            <a:r>
              <a:rPr lang="en-US" sz="3300" spc="198">
                <a:solidFill>
                  <a:srgbClr val="F1F0EC"/>
                </a:solidFill>
                <a:latin typeface="Public Sans Medium"/>
              </a:rPr>
              <a:t>Fire suppression </a:t>
            </a:r>
          </a:p>
          <a:p>
            <a:pPr marL="0" lvl="0" indent="0" algn="ctr">
              <a:lnSpc>
                <a:spcPts val="4455"/>
              </a:lnSpc>
              <a:spcBef>
                <a:spcPct val="0"/>
              </a:spcBef>
            </a:pPr>
            <a:r>
              <a:rPr lang="en-US" sz="3300" spc="198">
                <a:solidFill>
                  <a:srgbClr val="F1F0EC"/>
                </a:solidFill>
                <a:latin typeface="Public Sans Medium"/>
              </a:rPr>
              <a:t>with gas</a:t>
            </a:r>
          </a:p>
        </p:txBody>
      </p:sp>
      <p:grpSp>
        <p:nvGrpSpPr>
          <p:cNvPr id="16" name="Group 16"/>
          <p:cNvGrpSpPr/>
          <p:nvPr/>
        </p:nvGrpSpPr>
        <p:grpSpPr>
          <a:xfrm>
            <a:off x="12535161" y="6623096"/>
            <a:ext cx="5423309" cy="1131540"/>
            <a:chOff x="0" y="0"/>
            <a:chExt cx="1947816" cy="406400"/>
          </a:xfrm>
        </p:grpSpPr>
        <p:sp>
          <p:nvSpPr>
            <p:cNvPr id="17" name="Freeform 17"/>
            <p:cNvSpPr/>
            <p:nvPr/>
          </p:nvSpPr>
          <p:spPr>
            <a:xfrm>
              <a:off x="0" y="0"/>
              <a:ext cx="1947816" cy="406400"/>
            </a:xfrm>
            <a:custGeom>
              <a:avLst/>
              <a:gdLst/>
              <a:ahLst/>
              <a:cxnLst/>
              <a:rect l="l" t="t" r="r" b="b"/>
              <a:pathLst>
                <a:path w="1947816" h="406400">
                  <a:moveTo>
                    <a:pt x="1744616" y="0"/>
                  </a:moveTo>
                  <a:cubicBezTo>
                    <a:pt x="1856840" y="0"/>
                    <a:pt x="1947816" y="90976"/>
                    <a:pt x="1947816" y="203200"/>
                  </a:cubicBezTo>
                  <a:cubicBezTo>
                    <a:pt x="1947816" y="315424"/>
                    <a:pt x="1856840" y="406400"/>
                    <a:pt x="1744616" y="406400"/>
                  </a:cubicBezTo>
                  <a:lnTo>
                    <a:pt x="203200" y="406400"/>
                  </a:lnTo>
                  <a:cubicBezTo>
                    <a:pt x="90976" y="406400"/>
                    <a:pt x="0" y="315424"/>
                    <a:pt x="0" y="203200"/>
                  </a:cubicBezTo>
                  <a:cubicBezTo>
                    <a:pt x="0" y="90976"/>
                    <a:pt x="90976" y="0"/>
                    <a:pt x="203200" y="0"/>
                  </a:cubicBezTo>
                  <a:close/>
                </a:path>
              </a:pathLst>
            </a:custGeom>
            <a:solidFill>
              <a:srgbClr val="13538A"/>
            </a:solidFill>
          </p:spPr>
        </p:sp>
        <p:sp>
          <p:nvSpPr>
            <p:cNvPr id="18" name="TextBox 18"/>
            <p:cNvSpPr txBox="1"/>
            <p:nvPr/>
          </p:nvSpPr>
          <p:spPr>
            <a:xfrm>
              <a:off x="0" y="85725"/>
              <a:ext cx="1947816" cy="320675"/>
            </a:xfrm>
            <a:prstGeom prst="rect">
              <a:avLst/>
            </a:prstGeom>
          </p:spPr>
          <p:txBody>
            <a:bodyPr lIns="50800" tIns="50800" rIns="50800" bIns="50800" rtlCol="0" anchor="ctr"/>
            <a:lstStyle/>
            <a:p>
              <a:pPr algn="ctr">
                <a:lnSpc>
                  <a:spcPts val="1925"/>
                </a:lnSpc>
              </a:pPr>
              <a:endParaRPr/>
            </a:p>
          </p:txBody>
        </p:sp>
      </p:grpSp>
      <p:grpSp>
        <p:nvGrpSpPr>
          <p:cNvPr id="19" name="Group 19"/>
          <p:cNvGrpSpPr/>
          <p:nvPr/>
        </p:nvGrpSpPr>
        <p:grpSpPr>
          <a:xfrm>
            <a:off x="11908508" y="6447670"/>
            <a:ext cx="1345392" cy="1345392"/>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2740"/>
            </a:solidFill>
          </p:spPr>
        </p:sp>
        <p:sp>
          <p:nvSpPr>
            <p:cNvPr id="21" name="TextBox 21"/>
            <p:cNvSpPr txBox="1"/>
            <p:nvPr/>
          </p:nvSpPr>
          <p:spPr>
            <a:xfrm>
              <a:off x="76200" y="66675"/>
              <a:ext cx="660400" cy="669925"/>
            </a:xfrm>
            <a:prstGeom prst="rect">
              <a:avLst/>
            </a:prstGeom>
          </p:spPr>
          <p:txBody>
            <a:bodyPr lIns="50800" tIns="50800" rIns="50800" bIns="50800" rtlCol="0" anchor="ctr"/>
            <a:lstStyle/>
            <a:p>
              <a:pPr algn="ctr">
                <a:lnSpc>
                  <a:spcPts val="2743"/>
                </a:lnSpc>
              </a:pPr>
              <a:endParaRPr/>
            </a:p>
          </p:txBody>
        </p:sp>
      </p:grpSp>
      <p:grpSp>
        <p:nvGrpSpPr>
          <p:cNvPr id="22" name="Group 22"/>
          <p:cNvGrpSpPr/>
          <p:nvPr/>
        </p:nvGrpSpPr>
        <p:grpSpPr>
          <a:xfrm>
            <a:off x="12581204" y="8505070"/>
            <a:ext cx="5377266" cy="1121934"/>
            <a:chOff x="0" y="0"/>
            <a:chExt cx="1947816" cy="406400"/>
          </a:xfrm>
        </p:grpSpPr>
        <p:sp>
          <p:nvSpPr>
            <p:cNvPr id="23" name="Freeform 23"/>
            <p:cNvSpPr/>
            <p:nvPr/>
          </p:nvSpPr>
          <p:spPr>
            <a:xfrm>
              <a:off x="0" y="0"/>
              <a:ext cx="1947816" cy="406400"/>
            </a:xfrm>
            <a:custGeom>
              <a:avLst/>
              <a:gdLst/>
              <a:ahLst/>
              <a:cxnLst/>
              <a:rect l="l" t="t" r="r" b="b"/>
              <a:pathLst>
                <a:path w="1947816" h="406400">
                  <a:moveTo>
                    <a:pt x="1744616" y="0"/>
                  </a:moveTo>
                  <a:cubicBezTo>
                    <a:pt x="1856840" y="0"/>
                    <a:pt x="1947816" y="90976"/>
                    <a:pt x="1947816" y="203200"/>
                  </a:cubicBezTo>
                  <a:cubicBezTo>
                    <a:pt x="1947816" y="315424"/>
                    <a:pt x="1856840" y="406400"/>
                    <a:pt x="1744616" y="406400"/>
                  </a:cubicBezTo>
                  <a:lnTo>
                    <a:pt x="203200" y="406400"/>
                  </a:lnTo>
                  <a:cubicBezTo>
                    <a:pt x="90976" y="406400"/>
                    <a:pt x="0" y="315424"/>
                    <a:pt x="0" y="203200"/>
                  </a:cubicBezTo>
                  <a:cubicBezTo>
                    <a:pt x="0" y="90976"/>
                    <a:pt x="90976" y="0"/>
                    <a:pt x="203200" y="0"/>
                  </a:cubicBezTo>
                  <a:close/>
                </a:path>
              </a:pathLst>
            </a:custGeom>
            <a:solidFill>
              <a:srgbClr val="13538A"/>
            </a:solidFill>
          </p:spPr>
        </p:sp>
        <p:sp>
          <p:nvSpPr>
            <p:cNvPr id="24" name="TextBox 24"/>
            <p:cNvSpPr txBox="1"/>
            <p:nvPr/>
          </p:nvSpPr>
          <p:spPr>
            <a:xfrm>
              <a:off x="0" y="85725"/>
              <a:ext cx="1947816" cy="320675"/>
            </a:xfrm>
            <a:prstGeom prst="rect">
              <a:avLst/>
            </a:prstGeom>
          </p:spPr>
          <p:txBody>
            <a:bodyPr lIns="50800" tIns="50800" rIns="50800" bIns="50800" rtlCol="0" anchor="ctr"/>
            <a:lstStyle/>
            <a:p>
              <a:pPr algn="ctr">
                <a:lnSpc>
                  <a:spcPts val="1925"/>
                </a:lnSpc>
              </a:pPr>
              <a:endParaRPr/>
            </a:p>
          </p:txBody>
        </p:sp>
      </p:grpSp>
      <p:grpSp>
        <p:nvGrpSpPr>
          <p:cNvPr id="25" name="Group 25"/>
          <p:cNvGrpSpPr/>
          <p:nvPr/>
        </p:nvGrpSpPr>
        <p:grpSpPr>
          <a:xfrm>
            <a:off x="11954550" y="8329645"/>
            <a:ext cx="1345392" cy="1345392"/>
            <a:chOff x="0" y="0"/>
            <a:chExt cx="812800" cy="812800"/>
          </a:xfrm>
        </p:grpSpPr>
        <p:sp>
          <p:nvSpPr>
            <p:cNvPr id="26" name="Freeform 2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2740"/>
            </a:solidFill>
          </p:spPr>
        </p:sp>
        <p:sp>
          <p:nvSpPr>
            <p:cNvPr id="27" name="TextBox 27"/>
            <p:cNvSpPr txBox="1"/>
            <p:nvPr/>
          </p:nvSpPr>
          <p:spPr>
            <a:xfrm>
              <a:off x="76200" y="66675"/>
              <a:ext cx="660400" cy="669925"/>
            </a:xfrm>
            <a:prstGeom prst="rect">
              <a:avLst/>
            </a:prstGeom>
          </p:spPr>
          <p:txBody>
            <a:bodyPr lIns="50800" tIns="50800" rIns="50800" bIns="50800" rtlCol="0" anchor="ctr"/>
            <a:lstStyle/>
            <a:p>
              <a:pPr algn="ctr">
                <a:lnSpc>
                  <a:spcPts val="2743"/>
                </a:lnSpc>
              </a:pPr>
              <a:endParaRPr/>
            </a:p>
          </p:txBody>
        </p:sp>
      </p:grpSp>
      <p:sp>
        <p:nvSpPr>
          <p:cNvPr id="28" name="Freeform 28"/>
          <p:cNvSpPr/>
          <p:nvPr/>
        </p:nvSpPr>
        <p:spPr>
          <a:xfrm rot="1289680">
            <a:off x="9888459" y="8262451"/>
            <a:ext cx="1972397" cy="885786"/>
          </a:xfrm>
          <a:custGeom>
            <a:avLst/>
            <a:gdLst/>
            <a:ahLst/>
            <a:cxnLst/>
            <a:rect l="l" t="t" r="r" b="b"/>
            <a:pathLst>
              <a:path w="1972397" h="885786">
                <a:moveTo>
                  <a:pt x="0" y="0"/>
                </a:moveTo>
                <a:lnTo>
                  <a:pt x="1972397" y="0"/>
                </a:lnTo>
                <a:lnTo>
                  <a:pt x="1972397" y="885786"/>
                </a:lnTo>
                <a:lnTo>
                  <a:pt x="0" y="88578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29" name="Freeform 29"/>
          <p:cNvSpPr/>
          <p:nvPr/>
        </p:nvSpPr>
        <p:spPr>
          <a:xfrm rot="-1145971">
            <a:off x="9938085" y="6848618"/>
            <a:ext cx="1873146" cy="841213"/>
          </a:xfrm>
          <a:custGeom>
            <a:avLst/>
            <a:gdLst/>
            <a:ahLst/>
            <a:cxnLst/>
            <a:rect l="l" t="t" r="r" b="b"/>
            <a:pathLst>
              <a:path w="1873146" h="841213">
                <a:moveTo>
                  <a:pt x="0" y="0"/>
                </a:moveTo>
                <a:lnTo>
                  <a:pt x="1873146" y="0"/>
                </a:lnTo>
                <a:lnTo>
                  <a:pt x="1873146" y="841213"/>
                </a:lnTo>
                <a:lnTo>
                  <a:pt x="0" y="8412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30" name="Group 30"/>
          <p:cNvGrpSpPr/>
          <p:nvPr/>
        </p:nvGrpSpPr>
        <p:grpSpPr>
          <a:xfrm>
            <a:off x="12535161" y="1497654"/>
            <a:ext cx="5423309" cy="1131540"/>
            <a:chOff x="0" y="0"/>
            <a:chExt cx="1947816" cy="406400"/>
          </a:xfrm>
        </p:grpSpPr>
        <p:sp>
          <p:nvSpPr>
            <p:cNvPr id="31" name="Freeform 31"/>
            <p:cNvSpPr/>
            <p:nvPr/>
          </p:nvSpPr>
          <p:spPr>
            <a:xfrm>
              <a:off x="0" y="0"/>
              <a:ext cx="1947816" cy="406400"/>
            </a:xfrm>
            <a:custGeom>
              <a:avLst/>
              <a:gdLst/>
              <a:ahLst/>
              <a:cxnLst/>
              <a:rect l="l" t="t" r="r" b="b"/>
              <a:pathLst>
                <a:path w="1947816" h="406400">
                  <a:moveTo>
                    <a:pt x="1744616" y="0"/>
                  </a:moveTo>
                  <a:cubicBezTo>
                    <a:pt x="1856840" y="0"/>
                    <a:pt x="1947816" y="90976"/>
                    <a:pt x="1947816" y="203200"/>
                  </a:cubicBezTo>
                  <a:cubicBezTo>
                    <a:pt x="1947816" y="315424"/>
                    <a:pt x="1856840" y="406400"/>
                    <a:pt x="1744616" y="406400"/>
                  </a:cubicBezTo>
                  <a:lnTo>
                    <a:pt x="203200" y="406400"/>
                  </a:lnTo>
                  <a:cubicBezTo>
                    <a:pt x="90976" y="406400"/>
                    <a:pt x="0" y="315424"/>
                    <a:pt x="0" y="203200"/>
                  </a:cubicBezTo>
                  <a:cubicBezTo>
                    <a:pt x="0" y="90976"/>
                    <a:pt x="90976" y="0"/>
                    <a:pt x="203200" y="0"/>
                  </a:cubicBezTo>
                  <a:close/>
                </a:path>
              </a:pathLst>
            </a:custGeom>
            <a:solidFill>
              <a:srgbClr val="13538A"/>
            </a:solidFill>
          </p:spPr>
        </p:sp>
        <p:sp>
          <p:nvSpPr>
            <p:cNvPr id="32" name="TextBox 32"/>
            <p:cNvSpPr txBox="1"/>
            <p:nvPr/>
          </p:nvSpPr>
          <p:spPr>
            <a:xfrm>
              <a:off x="0" y="85725"/>
              <a:ext cx="1947816" cy="320675"/>
            </a:xfrm>
            <a:prstGeom prst="rect">
              <a:avLst/>
            </a:prstGeom>
          </p:spPr>
          <p:txBody>
            <a:bodyPr lIns="50800" tIns="50800" rIns="50800" bIns="50800" rtlCol="0" anchor="ctr"/>
            <a:lstStyle/>
            <a:p>
              <a:pPr algn="ctr">
                <a:lnSpc>
                  <a:spcPts val="1925"/>
                </a:lnSpc>
              </a:pPr>
              <a:endParaRPr/>
            </a:p>
          </p:txBody>
        </p:sp>
      </p:grpSp>
      <p:grpSp>
        <p:nvGrpSpPr>
          <p:cNvPr id="33" name="Group 33"/>
          <p:cNvGrpSpPr/>
          <p:nvPr/>
        </p:nvGrpSpPr>
        <p:grpSpPr>
          <a:xfrm>
            <a:off x="11908508" y="1322229"/>
            <a:ext cx="1345392" cy="1345392"/>
            <a:chOff x="0" y="0"/>
            <a:chExt cx="812800" cy="812800"/>
          </a:xfrm>
        </p:grpSpPr>
        <p:sp>
          <p:nvSpPr>
            <p:cNvPr id="34" name="Freeform 3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2740"/>
            </a:solidFill>
          </p:spPr>
        </p:sp>
        <p:sp>
          <p:nvSpPr>
            <p:cNvPr id="35" name="TextBox 35"/>
            <p:cNvSpPr txBox="1"/>
            <p:nvPr/>
          </p:nvSpPr>
          <p:spPr>
            <a:xfrm>
              <a:off x="76200" y="66675"/>
              <a:ext cx="660400" cy="669925"/>
            </a:xfrm>
            <a:prstGeom prst="rect">
              <a:avLst/>
            </a:prstGeom>
          </p:spPr>
          <p:txBody>
            <a:bodyPr lIns="50800" tIns="50800" rIns="50800" bIns="50800" rtlCol="0" anchor="ctr"/>
            <a:lstStyle/>
            <a:p>
              <a:pPr algn="ctr">
                <a:lnSpc>
                  <a:spcPts val="2743"/>
                </a:lnSpc>
              </a:pPr>
              <a:endParaRPr/>
            </a:p>
          </p:txBody>
        </p:sp>
      </p:grpSp>
      <p:grpSp>
        <p:nvGrpSpPr>
          <p:cNvPr id="36" name="Group 36"/>
          <p:cNvGrpSpPr/>
          <p:nvPr/>
        </p:nvGrpSpPr>
        <p:grpSpPr>
          <a:xfrm>
            <a:off x="12581204" y="3379629"/>
            <a:ext cx="5377266" cy="1121934"/>
            <a:chOff x="0" y="0"/>
            <a:chExt cx="1947816" cy="406400"/>
          </a:xfrm>
        </p:grpSpPr>
        <p:sp>
          <p:nvSpPr>
            <p:cNvPr id="37" name="Freeform 37"/>
            <p:cNvSpPr/>
            <p:nvPr/>
          </p:nvSpPr>
          <p:spPr>
            <a:xfrm>
              <a:off x="0" y="0"/>
              <a:ext cx="1947816" cy="406400"/>
            </a:xfrm>
            <a:custGeom>
              <a:avLst/>
              <a:gdLst/>
              <a:ahLst/>
              <a:cxnLst/>
              <a:rect l="l" t="t" r="r" b="b"/>
              <a:pathLst>
                <a:path w="1947816" h="406400">
                  <a:moveTo>
                    <a:pt x="1744616" y="0"/>
                  </a:moveTo>
                  <a:cubicBezTo>
                    <a:pt x="1856840" y="0"/>
                    <a:pt x="1947816" y="90976"/>
                    <a:pt x="1947816" y="203200"/>
                  </a:cubicBezTo>
                  <a:cubicBezTo>
                    <a:pt x="1947816" y="315424"/>
                    <a:pt x="1856840" y="406400"/>
                    <a:pt x="1744616" y="406400"/>
                  </a:cubicBezTo>
                  <a:lnTo>
                    <a:pt x="203200" y="406400"/>
                  </a:lnTo>
                  <a:cubicBezTo>
                    <a:pt x="90976" y="406400"/>
                    <a:pt x="0" y="315424"/>
                    <a:pt x="0" y="203200"/>
                  </a:cubicBezTo>
                  <a:cubicBezTo>
                    <a:pt x="0" y="90976"/>
                    <a:pt x="90976" y="0"/>
                    <a:pt x="203200" y="0"/>
                  </a:cubicBezTo>
                  <a:close/>
                </a:path>
              </a:pathLst>
            </a:custGeom>
            <a:solidFill>
              <a:srgbClr val="13538A"/>
            </a:solidFill>
          </p:spPr>
        </p:sp>
        <p:sp>
          <p:nvSpPr>
            <p:cNvPr id="38" name="TextBox 38"/>
            <p:cNvSpPr txBox="1"/>
            <p:nvPr/>
          </p:nvSpPr>
          <p:spPr>
            <a:xfrm>
              <a:off x="0" y="85725"/>
              <a:ext cx="1947816" cy="320675"/>
            </a:xfrm>
            <a:prstGeom prst="rect">
              <a:avLst/>
            </a:prstGeom>
          </p:spPr>
          <p:txBody>
            <a:bodyPr lIns="50800" tIns="50800" rIns="50800" bIns="50800" rtlCol="0" anchor="ctr"/>
            <a:lstStyle/>
            <a:p>
              <a:pPr algn="ctr">
                <a:lnSpc>
                  <a:spcPts val="1925"/>
                </a:lnSpc>
              </a:pPr>
              <a:endParaRPr/>
            </a:p>
          </p:txBody>
        </p:sp>
      </p:grpSp>
      <p:grpSp>
        <p:nvGrpSpPr>
          <p:cNvPr id="39" name="Group 39"/>
          <p:cNvGrpSpPr/>
          <p:nvPr/>
        </p:nvGrpSpPr>
        <p:grpSpPr>
          <a:xfrm>
            <a:off x="11954550" y="3204203"/>
            <a:ext cx="1345392" cy="1345392"/>
            <a:chOff x="0" y="0"/>
            <a:chExt cx="812800" cy="812800"/>
          </a:xfrm>
        </p:grpSpPr>
        <p:sp>
          <p:nvSpPr>
            <p:cNvPr id="40" name="Freeform 4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2740"/>
            </a:solidFill>
          </p:spPr>
        </p:sp>
        <p:sp>
          <p:nvSpPr>
            <p:cNvPr id="41" name="TextBox 41"/>
            <p:cNvSpPr txBox="1"/>
            <p:nvPr/>
          </p:nvSpPr>
          <p:spPr>
            <a:xfrm>
              <a:off x="76200" y="66675"/>
              <a:ext cx="660400" cy="669925"/>
            </a:xfrm>
            <a:prstGeom prst="rect">
              <a:avLst/>
            </a:prstGeom>
          </p:spPr>
          <p:txBody>
            <a:bodyPr lIns="50800" tIns="50800" rIns="50800" bIns="50800" rtlCol="0" anchor="ctr"/>
            <a:lstStyle/>
            <a:p>
              <a:pPr algn="ctr">
                <a:lnSpc>
                  <a:spcPts val="2743"/>
                </a:lnSpc>
              </a:pPr>
              <a:endParaRPr/>
            </a:p>
          </p:txBody>
        </p:sp>
      </p:grpSp>
      <p:sp>
        <p:nvSpPr>
          <p:cNvPr id="42" name="Freeform 42"/>
          <p:cNvSpPr/>
          <p:nvPr/>
        </p:nvSpPr>
        <p:spPr>
          <a:xfrm rot="1289680">
            <a:off x="9888459" y="3137010"/>
            <a:ext cx="1972397" cy="885786"/>
          </a:xfrm>
          <a:custGeom>
            <a:avLst/>
            <a:gdLst/>
            <a:ahLst/>
            <a:cxnLst/>
            <a:rect l="l" t="t" r="r" b="b"/>
            <a:pathLst>
              <a:path w="1972397" h="885786">
                <a:moveTo>
                  <a:pt x="0" y="0"/>
                </a:moveTo>
                <a:lnTo>
                  <a:pt x="1972397" y="0"/>
                </a:lnTo>
                <a:lnTo>
                  <a:pt x="1972397" y="885785"/>
                </a:lnTo>
                <a:lnTo>
                  <a:pt x="0" y="88578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3" name="Freeform 43"/>
          <p:cNvSpPr/>
          <p:nvPr/>
        </p:nvSpPr>
        <p:spPr>
          <a:xfrm rot="-1145971">
            <a:off x="9938085" y="1723177"/>
            <a:ext cx="1873146" cy="841213"/>
          </a:xfrm>
          <a:custGeom>
            <a:avLst/>
            <a:gdLst/>
            <a:ahLst/>
            <a:cxnLst/>
            <a:rect l="l" t="t" r="r" b="b"/>
            <a:pathLst>
              <a:path w="1873146" h="841213">
                <a:moveTo>
                  <a:pt x="0" y="0"/>
                </a:moveTo>
                <a:lnTo>
                  <a:pt x="1873146" y="0"/>
                </a:lnTo>
                <a:lnTo>
                  <a:pt x="1873146" y="841213"/>
                </a:lnTo>
                <a:lnTo>
                  <a:pt x="0" y="8412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4" name="Freeform 44"/>
          <p:cNvSpPr/>
          <p:nvPr/>
        </p:nvSpPr>
        <p:spPr>
          <a:xfrm>
            <a:off x="8530" y="251737"/>
            <a:ext cx="1594049" cy="3784093"/>
          </a:xfrm>
          <a:custGeom>
            <a:avLst/>
            <a:gdLst/>
            <a:ahLst/>
            <a:cxnLst/>
            <a:rect l="l" t="t" r="r" b="b"/>
            <a:pathLst>
              <a:path w="1594049" h="3784093">
                <a:moveTo>
                  <a:pt x="0" y="0"/>
                </a:moveTo>
                <a:lnTo>
                  <a:pt x="1594049" y="0"/>
                </a:lnTo>
                <a:lnTo>
                  <a:pt x="1594049" y="3784093"/>
                </a:lnTo>
                <a:lnTo>
                  <a:pt x="0" y="3784093"/>
                </a:lnTo>
                <a:lnTo>
                  <a:pt x="0" y="0"/>
                </a:lnTo>
                <a:close/>
              </a:path>
            </a:pathLst>
          </a:custGeom>
          <a:blipFill>
            <a:blip r:embed="rId5"/>
            <a:stretch>
              <a:fillRect/>
            </a:stretch>
          </a:blipFill>
        </p:spPr>
      </p:sp>
      <p:sp>
        <p:nvSpPr>
          <p:cNvPr id="45" name="TextBox 45"/>
          <p:cNvSpPr txBox="1"/>
          <p:nvPr/>
        </p:nvSpPr>
        <p:spPr>
          <a:xfrm>
            <a:off x="-1791211" y="3925775"/>
            <a:ext cx="2596765" cy="855345"/>
          </a:xfrm>
          <a:prstGeom prst="rect">
            <a:avLst/>
          </a:prstGeom>
        </p:spPr>
        <p:txBody>
          <a:bodyPr lIns="0" tIns="0" rIns="0" bIns="0" rtlCol="0" anchor="t">
            <a:spAutoFit/>
          </a:bodyPr>
          <a:lstStyle/>
          <a:p>
            <a:pPr algn="ctr">
              <a:lnSpc>
                <a:spcPts val="6240"/>
              </a:lnSpc>
            </a:pPr>
            <a:r>
              <a:rPr lang="en-US" sz="6500" spc="-533">
                <a:solidFill>
                  <a:srgbClr val="F1F0EC"/>
                </a:solidFill>
                <a:latin typeface="Public Sans"/>
              </a:rPr>
              <a:t>01.</a:t>
            </a:r>
          </a:p>
        </p:txBody>
      </p:sp>
      <p:sp>
        <p:nvSpPr>
          <p:cNvPr id="46" name="TextBox 46"/>
          <p:cNvSpPr txBox="1"/>
          <p:nvPr/>
        </p:nvSpPr>
        <p:spPr>
          <a:xfrm>
            <a:off x="329530" y="4806669"/>
            <a:ext cx="4494107" cy="1145569"/>
          </a:xfrm>
          <a:prstGeom prst="rect">
            <a:avLst/>
          </a:prstGeom>
        </p:spPr>
        <p:txBody>
          <a:bodyPr lIns="0" tIns="0" rIns="0" bIns="0" rtlCol="0" anchor="t">
            <a:spAutoFit/>
          </a:bodyPr>
          <a:lstStyle/>
          <a:p>
            <a:pPr marL="0" lvl="0" indent="0" algn="ctr">
              <a:lnSpc>
                <a:spcPts val="4542"/>
              </a:lnSpc>
              <a:spcBef>
                <a:spcPct val="0"/>
              </a:spcBef>
            </a:pPr>
            <a:r>
              <a:rPr lang="en-US" sz="3365" spc="201">
                <a:solidFill>
                  <a:srgbClr val="F1F0EC"/>
                </a:solidFill>
                <a:latin typeface="Public Sans Medium"/>
              </a:rPr>
              <a:t>Fire suppression systems</a:t>
            </a:r>
          </a:p>
        </p:txBody>
      </p:sp>
      <p:sp>
        <p:nvSpPr>
          <p:cNvPr id="47" name="TextBox 47"/>
          <p:cNvSpPr txBox="1"/>
          <p:nvPr/>
        </p:nvSpPr>
        <p:spPr>
          <a:xfrm>
            <a:off x="11862466" y="6815566"/>
            <a:ext cx="1345392" cy="590550"/>
          </a:xfrm>
          <a:prstGeom prst="rect">
            <a:avLst/>
          </a:prstGeom>
        </p:spPr>
        <p:txBody>
          <a:bodyPr lIns="0" tIns="0" rIns="0" bIns="0" rtlCol="0" anchor="t">
            <a:spAutoFit/>
          </a:bodyPr>
          <a:lstStyle/>
          <a:p>
            <a:pPr algn="ctr">
              <a:lnSpc>
                <a:spcPts val="4543"/>
              </a:lnSpc>
              <a:spcBef>
                <a:spcPct val="0"/>
              </a:spcBef>
            </a:pPr>
            <a:r>
              <a:rPr lang="en-US" sz="3786">
                <a:solidFill>
                  <a:srgbClr val="FFFFFF"/>
                </a:solidFill>
                <a:latin typeface="Public Sans Medium"/>
              </a:rPr>
              <a:t>1</a:t>
            </a:r>
          </a:p>
        </p:txBody>
      </p:sp>
      <p:sp>
        <p:nvSpPr>
          <p:cNvPr id="48" name="TextBox 48"/>
          <p:cNvSpPr txBox="1"/>
          <p:nvPr/>
        </p:nvSpPr>
        <p:spPr>
          <a:xfrm>
            <a:off x="11908508" y="8697540"/>
            <a:ext cx="1345392" cy="590550"/>
          </a:xfrm>
          <a:prstGeom prst="rect">
            <a:avLst/>
          </a:prstGeom>
        </p:spPr>
        <p:txBody>
          <a:bodyPr lIns="0" tIns="0" rIns="0" bIns="0" rtlCol="0" anchor="t">
            <a:spAutoFit/>
          </a:bodyPr>
          <a:lstStyle/>
          <a:p>
            <a:pPr algn="ctr">
              <a:lnSpc>
                <a:spcPts val="4543"/>
              </a:lnSpc>
              <a:spcBef>
                <a:spcPct val="0"/>
              </a:spcBef>
            </a:pPr>
            <a:r>
              <a:rPr lang="en-US" sz="3786">
                <a:solidFill>
                  <a:srgbClr val="FFFFFF"/>
                </a:solidFill>
                <a:latin typeface="Public Sans Medium"/>
              </a:rPr>
              <a:t>2</a:t>
            </a:r>
          </a:p>
        </p:txBody>
      </p:sp>
      <p:sp>
        <p:nvSpPr>
          <p:cNvPr id="49" name="TextBox 49"/>
          <p:cNvSpPr txBox="1"/>
          <p:nvPr/>
        </p:nvSpPr>
        <p:spPr>
          <a:xfrm>
            <a:off x="14087193" y="6939004"/>
            <a:ext cx="2818399" cy="447621"/>
          </a:xfrm>
          <a:prstGeom prst="rect">
            <a:avLst/>
          </a:prstGeom>
        </p:spPr>
        <p:txBody>
          <a:bodyPr lIns="0" tIns="0" rIns="0" bIns="0" rtlCol="0" anchor="t">
            <a:spAutoFit/>
          </a:bodyPr>
          <a:lstStyle/>
          <a:p>
            <a:pPr algn="ctr">
              <a:lnSpc>
                <a:spcPts val="3463"/>
              </a:lnSpc>
              <a:spcBef>
                <a:spcPct val="0"/>
              </a:spcBef>
            </a:pPr>
            <a:r>
              <a:rPr lang="en-US" sz="2886">
                <a:solidFill>
                  <a:srgbClr val="FFFFFF"/>
                </a:solidFill>
                <a:latin typeface="Public Sans Medium"/>
              </a:rPr>
              <a:t>Water Sprinkler </a:t>
            </a:r>
          </a:p>
        </p:txBody>
      </p:sp>
      <p:sp>
        <p:nvSpPr>
          <p:cNvPr id="50" name="TextBox 50"/>
          <p:cNvSpPr txBox="1"/>
          <p:nvPr/>
        </p:nvSpPr>
        <p:spPr>
          <a:xfrm>
            <a:off x="14502085" y="8773740"/>
            <a:ext cx="1988614" cy="447621"/>
          </a:xfrm>
          <a:prstGeom prst="rect">
            <a:avLst/>
          </a:prstGeom>
        </p:spPr>
        <p:txBody>
          <a:bodyPr lIns="0" tIns="0" rIns="0" bIns="0" rtlCol="0" anchor="t">
            <a:spAutoFit/>
          </a:bodyPr>
          <a:lstStyle/>
          <a:p>
            <a:pPr algn="ctr">
              <a:lnSpc>
                <a:spcPts val="3463"/>
              </a:lnSpc>
              <a:spcBef>
                <a:spcPct val="0"/>
              </a:spcBef>
            </a:pPr>
            <a:r>
              <a:rPr lang="en-US" sz="2886">
                <a:solidFill>
                  <a:srgbClr val="FFFFFF"/>
                </a:solidFill>
                <a:latin typeface="Public Sans Medium"/>
              </a:rPr>
              <a:t>Water Mist </a:t>
            </a:r>
          </a:p>
        </p:txBody>
      </p:sp>
      <p:sp>
        <p:nvSpPr>
          <p:cNvPr id="51" name="TextBox 51"/>
          <p:cNvSpPr txBox="1"/>
          <p:nvPr/>
        </p:nvSpPr>
        <p:spPr>
          <a:xfrm>
            <a:off x="11862466" y="1690124"/>
            <a:ext cx="1345392" cy="590550"/>
          </a:xfrm>
          <a:prstGeom prst="rect">
            <a:avLst/>
          </a:prstGeom>
        </p:spPr>
        <p:txBody>
          <a:bodyPr lIns="0" tIns="0" rIns="0" bIns="0" rtlCol="0" anchor="t">
            <a:spAutoFit/>
          </a:bodyPr>
          <a:lstStyle/>
          <a:p>
            <a:pPr algn="ctr">
              <a:lnSpc>
                <a:spcPts val="4543"/>
              </a:lnSpc>
              <a:spcBef>
                <a:spcPct val="0"/>
              </a:spcBef>
            </a:pPr>
            <a:r>
              <a:rPr lang="en-US" sz="3786">
                <a:solidFill>
                  <a:srgbClr val="FFFFFF"/>
                </a:solidFill>
                <a:latin typeface="Public Sans Medium"/>
              </a:rPr>
              <a:t>1</a:t>
            </a:r>
          </a:p>
        </p:txBody>
      </p:sp>
      <p:sp>
        <p:nvSpPr>
          <p:cNvPr id="52" name="TextBox 52"/>
          <p:cNvSpPr txBox="1"/>
          <p:nvPr/>
        </p:nvSpPr>
        <p:spPr>
          <a:xfrm>
            <a:off x="11908508" y="3572099"/>
            <a:ext cx="1345392" cy="590550"/>
          </a:xfrm>
          <a:prstGeom prst="rect">
            <a:avLst/>
          </a:prstGeom>
        </p:spPr>
        <p:txBody>
          <a:bodyPr lIns="0" tIns="0" rIns="0" bIns="0" rtlCol="0" anchor="t">
            <a:spAutoFit/>
          </a:bodyPr>
          <a:lstStyle/>
          <a:p>
            <a:pPr algn="ctr">
              <a:lnSpc>
                <a:spcPts val="4543"/>
              </a:lnSpc>
              <a:spcBef>
                <a:spcPct val="0"/>
              </a:spcBef>
            </a:pPr>
            <a:r>
              <a:rPr lang="en-US" sz="3786">
                <a:solidFill>
                  <a:srgbClr val="FFFFFF"/>
                </a:solidFill>
                <a:latin typeface="Public Sans Medium"/>
              </a:rPr>
              <a:t>2</a:t>
            </a:r>
          </a:p>
        </p:txBody>
      </p:sp>
      <p:sp>
        <p:nvSpPr>
          <p:cNvPr id="53" name="TextBox 53"/>
          <p:cNvSpPr txBox="1"/>
          <p:nvPr/>
        </p:nvSpPr>
        <p:spPr>
          <a:xfrm>
            <a:off x="14340674" y="1813562"/>
            <a:ext cx="2311436" cy="447621"/>
          </a:xfrm>
          <a:prstGeom prst="rect">
            <a:avLst/>
          </a:prstGeom>
        </p:spPr>
        <p:txBody>
          <a:bodyPr lIns="0" tIns="0" rIns="0" bIns="0" rtlCol="0" anchor="t">
            <a:spAutoFit/>
          </a:bodyPr>
          <a:lstStyle/>
          <a:p>
            <a:pPr algn="ctr">
              <a:lnSpc>
                <a:spcPts val="3463"/>
              </a:lnSpc>
              <a:spcBef>
                <a:spcPct val="0"/>
              </a:spcBef>
            </a:pPr>
            <a:r>
              <a:rPr lang="en-US" sz="2886">
                <a:solidFill>
                  <a:srgbClr val="FFFFFF"/>
                </a:solidFill>
                <a:latin typeface="Public Sans"/>
              </a:rPr>
              <a:t>Clean Agents</a:t>
            </a:r>
          </a:p>
        </p:txBody>
      </p:sp>
      <p:sp>
        <p:nvSpPr>
          <p:cNvPr id="54" name="TextBox 54"/>
          <p:cNvSpPr txBox="1"/>
          <p:nvPr/>
        </p:nvSpPr>
        <p:spPr>
          <a:xfrm>
            <a:off x="14520080" y="3648299"/>
            <a:ext cx="1952625" cy="447621"/>
          </a:xfrm>
          <a:prstGeom prst="rect">
            <a:avLst/>
          </a:prstGeom>
        </p:spPr>
        <p:txBody>
          <a:bodyPr lIns="0" tIns="0" rIns="0" bIns="0" rtlCol="0" anchor="t">
            <a:spAutoFit/>
          </a:bodyPr>
          <a:lstStyle/>
          <a:p>
            <a:pPr algn="ctr">
              <a:lnSpc>
                <a:spcPts val="3463"/>
              </a:lnSpc>
              <a:spcBef>
                <a:spcPct val="0"/>
              </a:spcBef>
            </a:pPr>
            <a:r>
              <a:rPr lang="en-US" sz="2886">
                <a:solidFill>
                  <a:srgbClr val="FFFFFF"/>
                </a:solidFill>
                <a:latin typeface="Public Sans"/>
              </a:rPr>
              <a:t>Inert Gases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430694" y="2676479"/>
            <a:ext cx="13426611" cy="5898601"/>
          </a:xfrm>
          <a:custGeom>
            <a:avLst/>
            <a:gdLst/>
            <a:ahLst/>
            <a:cxnLst/>
            <a:rect l="l" t="t" r="r" b="b"/>
            <a:pathLst>
              <a:path w="13426611" h="5898601">
                <a:moveTo>
                  <a:pt x="0" y="0"/>
                </a:moveTo>
                <a:lnTo>
                  <a:pt x="13426612" y="0"/>
                </a:lnTo>
                <a:lnTo>
                  <a:pt x="13426612" y="5898601"/>
                </a:lnTo>
                <a:lnTo>
                  <a:pt x="0" y="5898601"/>
                </a:lnTo>
                <a:lnTo>
                  <a:pt x="0" y="0"/>
                </a:lnTo>
                <a:close/>
              </a:path>
            </a:pathLst>
          </a:custGeom>
          <a:blipFill>
            <a:blip r:embed="rId2"/>
            <a:stretch>
              <a:fillRect/>
            </a:stretch>
          </a:blipFill>
        </p:spPr>
      </p:sp>
      <p:sp>
        <p:nvSpPr>
          <p:cNvPr id="3" name="TextBox 3"/>
          <p:cNvSpPr txBox="1"/>
          <p:nvPr/>
        </p:nvSpPr>
        <p:spPr>
          <a:xfrm>
            <a:off x="1028700" y="828675"/>
            <a:ext cx="12533303" cy="991762"/>
          </a:xfrm>
          <a:prstGeom prst="rect">
            <a:avLst/>
          </a:prstGeom>
        </p:spPr>
        <p:txBody>
          <a:bodyPr lIns="0" tIns="0" rIns="0" bIns="0" rtlCol="0" anchor="t">
            <a:spAutoFit/>
          </a:bodyPr>
          <a:lstStyle/>
          <a:p>
            <a:pPr algn="l">
              <a:lnSpc>
                <a:spcPts val="7279"/>
              </a:lnSpc>
            </a:pPr>
            <a:r>
              <a:rPr lang="en-US" sz="5199">
                <a:solidFill>
                  <a:srgbClr val="13538A"/>
                </a:solidFill>
                <a:latin typeface="Times New Roman Bold"/>
              </a:rPr>
              <a:t>Fire suppression with water</a:t>
            </a:r>
          </a:p>
        </p:txBody>
      </p:sp>
      <p:grpSp>
        <p:nvGrpSpPr>
          <p:cNvPr id="4" name="Group 4"/>
          <p:cNvGrpSpPr/>
          <p:nvPr/>
        </p:nvGrpSpPr>
        <p:grpSpPr>
          <a:xfrm>
            <a:off x="247242" y="242294"/>
            <a:ext cx="17793515" cy="9802411"/>
            <a:chOff x="0" y="0"/>
            <a:chExt cx="4982580" cy="2744893"/>
          </a:xfrm>
        </p:grpSpPr>
        <p:sp>
          <p:nvSpPr>
            <p:cNvPr id="5" name="Freeform 5"/>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6" name="TextBox 6"/>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599267" y="2535446"/>
            <a:ext cx="9089466" cy="6722854"/>
          </a:xfrm>
          <a:custGeom>
            <a:avLst/>
            <a:gdLst/>
            <a:ahLst/>
            <a:cxnLst/>
            <a:rect l="l" t="t" r="r" b="b"/>
            <a:pathLst>
              <a:path w="9089466" h="6722854">
                <a:moveTo>
                  <a:pt x="0" y="0"/>
                </a:moveTo>
                <a:lnTo>
                  <a:pt x="9089466" y="0"/>
                </a:lnTo>
                <a:lnTo>
                  <a:pt x="9089466" y="6722854"/>
                </a:lnTo>
                <a:lnTo>
                  <a:pt x="0" y="6722854"/>
                </a:lnTo>
                <a:lnTo>
                  <a:pt x="0" y="0"/>
                </a:lnTo>
                <a:close/>
              </a:path>
            </a:pathLst>
          </a:custGeom>
          <a:blipFill>
            <a:blip r:embed="rId2"/>
            <a:stretch>
              <a:fillRect/>
            </a:stretch>
          </a:blipFill>
        </p:spPr>
      </p:sp>
      <p:sp>
        <p:nvSpPr>
          <p:cNvPr id="3" name="TextBox 3"/>
          <p:cNvSpPr txBox="1"/>
          <p:nvPr/>
        </p:nvSpPr>
        <p:spPr>
          <a:xfrm>
            <a:off x="1028700" y="828675"/>
            <a:ext cx="9127204" cy="991762"/>
          </a:xfrm>
          <a:prstGeom prst="rect">
            <a:avLst/>
          </a:prstGeom>
        </p:spPr>
        <p:txBody>
          <a:bodyPr lIns="0" tIns="0" rIns="0" bIns="0" rtlCol="0" anchor="t">
            <a:spAutoFit/>
          </a:bodyPr>
          <a:lstStyle/>
          <a:p>
            <a:pPr algn="ctr">
              <a:lnSpc>
                <a:spcPts val="7279"/>
              </a:lnSpc>
            </a:pPr>
            <a:r>
              <a:rPr lang="en-US" sz="5199">
                <a:solidFill>
                  <a:srgbClr val="145DA0"/>
                </a:solidFill>
                <a:latin typeface="Times New Roman Bold"/>
              </a:rPr>
              <a:t>Remove One To Stop Fire</a:t>
            </a:r>
          </a:p>
        </p:txBody>
      </p:sp>
      <p:grpSp>
        <p:nvGrpSpPr>
          <p:cNvPr id="4" name="Group 4"/>
          <p:cNvGrpSpPr/>
          <p:nvPr/>
        </p:nvGrpSpPr>
        <p:grpSpPr>
          <a:xfrm>
            <a:off x="247242" y="242294"/>
            <a:ext cx="17793515" cy="9802411"/>
            <a:chOff x="0" y="0"/>
            <a:chExt cx="4982580" cy="2744893"/>
          </a:xfrm>
        </p:grpSpPr>
        <p:sp>
          <p:nvSpPr>
            <p:cNvPr id="5" name="Freeform 5"/>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6" name="TextBox 6"/>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247563" y="2026649"/>
            <a:ext cx="11400506" cy="7087704"/>
          </a:xfrm>
          <a:custGeom>
            <a:avLst/>
            <a:gdLst/>
            <a:ahLst/>
            <a:cxnLst/>
            <a:rect l="l" t="t" r="r" b="b"/>
            <a:pathLst>
              <a:path w="11400506" h="7087704">
                <a:moveTo>
                  <a:pt x="0" y="0"/>
                </a:moveTo>
                <a:lnTo>
                  <a:pt x="11400505" y="0"/>
                </a:lnTo>
                <a:lnTo>
                  <a:pt x="11400505" y="7087704"/>
                </a:lnTo>
                <a:lnTo>
                  <a:pt x="0" y="7087704"/>
                </a:lnTo>
                <a:lnTo>
                  <a:pt x="0" y="0"/>
                </a:lnTo>
                <a:close/>
              </a:path>
            </a:pathLst>
          </a:custGeom>
          <a:blipFill>
            <a:blip r:embed="rId2"/>
            <a:stretch>
              <a:fillRect/>
            </a:stretch>
          </a:blipFill>
        </p:spPr>
      </p:sp>
      <p:sp>
        <p:nvSpPr>
          <p:cNvPr id="3" name="TextBox 3"/>
          <p:cNvSpPr txBox="1"/>
          <p:nvPr/>
        </p:nvSpPr>
        <p:spPr>
          <a:xfrm>
            <a:off x="1028700" y="828675"/>
            <a:ext cx="8863453" cy="991762"/>
          </a:xfrm>
          <a:prstGeom prst="rect">
            <a:avLst/>
          </a:prstGeom>
        </p:spPr>
        <p:txBody>
          <a:bodyPr lIns="0" tIns="0" rIns="0" bIns="0" rtlCol="0" anchor="t">
            <a:spAutoFit/>
          </a:bodyPr>
          <a:lstStyle/>
          <a:p>
            <a:pPr algn="ctr">
              <a:lnSpc>
                <a:spcPts val="7279"/>
              </a:lnSpc>
            </a:pPr>
            <a:r>
              <a:rPr lang="en-US" sz="5199">
                <a:solidFill>
                  <a:srgbClr val="13538A"/>
                </a:solidFill>
                <a:latin typeface="Times New Roman Bold"/>
              </a:rPr>
              <a:t>Gas Suppression System</a:t>
            </a:r>
          </a:p>
        </p:txBody>
      </p:sp>
      <p:grpSp>
        <p:nvGrpSpPr>
          <p:cNvPr id="4" name="Group 4"/>
          <p:cNvGrpSpPr/>
          <p:nvPr/>
        </p:nvGrpSpPr>
        <p:grpSpPr>
          <a:xfrm>
            <a:off x="247242" y="242294"/>
            <a:ext cx="17793515" cy="9802411"/>
            <a:chOff x="0" y="0"/>
            <a:chExt cx="4982580" cy="2744893"/>
          </a:xfrm>
        </p:grpSpPr>
        <p:sp>
          <p:nvSpPr>
            <p:cNvPr id="5" name="Freeform 5"/>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6" name="TextBox 6"/>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429134" y="-412832"/>
            <a:ext cx="19051181" cy="2112103"/>
          </a:xfrm>
          <a:prstGeom prst="rect">
            <a:avLst/>
          </a:prstGeom>
          <a:solidFill>
            <a:srgbClr val="ECEFF1"/>
          </a:solidFill>
        </p:spPr>
      </p:sp>
      <p:sp>
        <p:nvSpPr>
          <p:cNvPr id="3" name="AutoShape 3"/>
          <p:cNvSpPr/>
          <p:nvPr/>
        </p:nvSpPr>
        <p:spPr>
          <a:xfrm>
            <a:off x="-383472" y="2842666"/>
            <a:ext cx="19054944" cy="774645"/>
          </a:xfrm>
          <a:prstGeom prst="rect">
            <a:avLst/>
          </a:prstGeom>
          <a:solidFill>
            <a:srgbClr val="F8F8F8"/>
          </a:solidFill>
        </p:spPr>
      </p:sp>
      <p:sp>
        <p:nvSpPr>
          <p:cNvPr id="4" name="AutoShape 4"/>
          <p:cNvSpPr/>
          <p:nvPr/>
        </p:nvSpPr>
        <p:spPr>
          <a:xfrm>
            <a:off x="-381590" y="2842666"/>
            <a:ext cx="19051181" cy="0"/>
          </a:xfrm>
          <a:prstGeom prst="line">
            <a:avLst/>
          </a:prstGeom>
          <a:ln w="19050" cap="rnd">
            <a:solidFill>
              <a:srgbClr val="222222"/>
            </a:solidFill>
            <a:prstDash val="solid"/>
            <a:headEnd type="none" w="sm" len="sm"/>
            <a:tailEnd type="none" w="sm" len="sm"/>
          </a:ln>
        </p:spPr>
      </p:sp>
      <p:sp>
        <p:nvSpPr>
          <p:cNvPr id="5" name="TextBox 5"/>
          <p:cNvSpPr txBox="1"/>
          <p:nvPr/>
        </p:nvSpPr>
        <p:spPr>
          <a:xfrm>
            <a:off x="279984" y="3700338"/>
            <a:ext cx="3729517" cy="306678"/>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CONCENTRATION FOR FLOODING </a:t>
            </a:r>
          </a:p>
        </p:txBody>
      </p:sp>
      <p:sp>
        <p:nvSpPr>
          <p:cNvPr id="6" name="AutoShape 6"/>
          <p:cNvSpPr/>
          <p:nvPr/>
        </p:nvSpPr>
        <p:spPr>
          <a:xfrm>
            <a:off x="-86089" y="4073691"/>
            <a:ext cx="19054944" cy="774645"/>
          </a:xfrm>
          <a:prstGeom prst="rect">
            <a:avLst/>
          </a:prstGeom>
          <a:solidFill>
            <a:srgbClr val="F8F8F8"/>
          </a:solidFill>
        </p:spPr>
      </p:sp>
      <p:sp>
        <p:nvSpPr>
          <p:cNvPr id="7" name="AutoShape 7"/>
          <p:cNvSpPr/>
          <p:nvPr/>
        </p:nvSpPr>
        <p:spPr>
          <a:xfrm>
            <a:off x="-86089" y="5412733"/>
            <a:ext cx="19054944" cy="774645"/>
          </a:xfrm>
          <a:prstGeom prst="rect">
            <a:avLst/>
          </a:prstGeom>
          <a:solidFill>
            <a:srgbClr val="F8F8F8"/>
          </a:solidFill>
        </p:spPr>
      </p:sp>
      <p:sp>
        <p:nvSpPr>
          <p:cNvPr id="8" name="Freeform 8"/>
          <p:cNvSpPr/>
          <p:nvPr/>
        </p:nvSpPr>
        <p:spPr>
          <a:xfrm>
            <a:off x="16307043" y="289131"/>
            <a:ext cx="1904515" cy="1180799"/>
          </a:xfrm>
          <a:custGeom>
            <a:avLst/>
            <a:gdLst/>
            <a:ahLst/>
            <a:cxnLst/>
            <a:rect l="l" t="t" r="r" b="b"/>
            <a:pathLst>
              <a:path w="1904515" h="1180799">
                <a:moveTo>
                  <a:pt x="0" y="0"/>
                </a:moveTo>
                <a:lnTo>
                  <a:pt x="1904514" y="0"/>
                </a:lnTo>
                <a:lnTo>
                  <a:pt x="1904514" y="1180799"/>
                </a:lnTo>
                <a:lnTo>
                  <a:pt x="0" y="1180799"/>
                </a:lnTo>
                <a:lnTo>
                  <a:pt x="0" y="0"/>
                </a:lnTo>
                <a:close/>
              </a:path>
            </a:pathLst>
          </a:custGeom>
          <a:blipFill>
            <a:blip r:embed="rId2"/>
            <a:stretch>
              <a:fillRect/>
            </a:stretch>
          </a:blipFill>
        </p:spPr>
      </p:sp>
      <p:sp>
        <p:nvSpPr>
          <p:cNvPr id="9" name="TextBox 9"/>
          <p:cNvSpPr txBox="1"/>
          <p:nvPr/>
        </p:nvSpPr>
        <p:spPr>
          <a:xfrm>
            <a:off x="3725975" y="3022156"/>
            <a:ext cx="2781870" cy="297153"/>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unlimited  possible</a:t>
            </a:r>
          </a:p>
        </p:txBody>
      </p:sp>
      <p:sp>
        <p:nvSpPr>
          <p:cNvPr id="10" name="TextBox 10"/>
          <p:cNvSpPr txBox="1"/>
          <p:nvPr/>
        </p:nvSpPr>
        <p:spPr>
          <a:xfrm>
            <a:off x="3725975" y="5047902"/>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Max. 10 sec</a:t>
            </a:r>
          </a:p>
        </p:txBody>
      </p:sp>
      <p:sp>
        <p:nvSpPr>
          <p:cNvPr id="11" name="TextBox 11"/>
          <p:cNvSpPr txBox="1"/>
          <p:nvPr/>
        </p:nvSpPr>
        <p:spPr>
          <a:xfrm>
            <a:off x="7367455" y="2972496"/>
            <a:ext cx="2330618"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unlimited possible</a:t>
            </a:r>
          </a:p>
        </p:txBody>
      </p:sp>
      <p:sp>
        <p:nvSpPr>
          <p:cNvPr id="12" name="TextBox 12"/>
          <p:cNvSpPr txBox="1"/>
          <p:nvPr/>
        </p:nvSpPr>
        <p:spPr>
          <a:xfrm>
            <a:off x="7434130" y="5033645"/>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Max. 10 sec</a:t>
            </a:r>
          </a:p>
        </p:txBody>
      </p:sp>
      <p:sp>
        <p:nvSpPr>
          <p:cNvPr id="13" name="TextBox 13"/>
          <p:cNvSpPr txBox="1"/>
          <p:nvPr/>
        </p:nvSpPr>
        <p:spPr>
          <a:xfrm>
            <a:off x="11251133" y="3017049"/>
            <a:ext cx="2423017"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temporary possible</a:t>
            </a:r>
          </a:p>
        </p:txBody>
      </p:sp>
      <p:sp>
        <p:nvSpPr>
          <p:cNvPr id="14" name="TextBox 14"/>
          <p:cNvSpPr txBox="1"/>
          <p:nvPr/>
        </p:nvSpPr>
        <p:spPr>
          <a:xfrm>
            <a:off x="11257147" y="4966622"/>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60 to 120 sec</a:t>
            </a:r>
          </a:p>
        </p:txBody>
      </p:sp>
      <p:sp>
        <p:nvSpPr>
          <p:cNvPr id="15" name="TextBox 15"/>
          <p:cNvSpPr txBox="1"/>
          <p:nvPr/>
        </p:nvSpPr>
        <p:spPr>
          <a:xfrm>
            <a:off x="15023752" y="312013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not possible</a:t>
            </a:r>
          </a:p>
        </p:txBody>
      </p:sp>
      <p:sp>
        <p:nvSpPr>
          <p:cNvPr id="16" name="TextBox 16"/>
          <p:cNvSpPr txBox="1"/>
          <p:nvPr/>
        </p:nvSpPr>
        <p:spPr>
          <a:xfrm>
            <a:off x="14989255" y="4966622"/>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60 sec</a:t>
            </a:r>
          </a:p>
        </p:txBody>
      </p:sp>
      <p:sp>
        <p:nvSpPr>
          <p:cNvPr id="17" name="TextBox 17"/>
          <p:cNvSpPr txBox="1"/>
          <p:nvPr/>
        </p:nvSpPr>
        <p:spPr>
          <a:xfrm>
            <a:off x="279984" y="3017190"/>
            <a:ext cx="3724038" cy="306678"/>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STAYING IN THE FLOODED ROOM</a:t>
            </a:r>
          </a:p>
        </p:txBody>
      </p:sp>
      <p:sp>
        <p:nvSpPr>
          <p:cNvPr id="18" name="TextBox 18"/>
          <p:cNvSpPr txBox="1"/>
          <p:nvPr/>
        </p:nvSpPr>
        <p:spPr>
          <a:xfrm>
            <a:off x="285464" y="4971097"/>
            <a:ext cx="2300286" cy="306705"/>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TIME FOR EFFUSION</a:t>
            </a:r>
          </a:p>
        </p:txBody>
      </p:sp>
      <p:sp>
        <p:nvSpPr>
          <p:cNvPr id="19" name="TextBox 19"/>
          <p:cNvSpPr txBox="1"/>
          <p:nvPr/>
        </p:nvSpPr>
        <p:spPr>
          <a:xfrm>
            <a:off x="3790951" y="2116888"/>
            <a:ext cx="2094371" cy="306678"/>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NOVEC 1230</a:t>
            </a:r>
          </a:p>
        </p:txBody>
      </p:sp>
      <p:sp>
        <p:nvSpPr>
          <p:cNvPr id="20" name="TextBox 20"/>
          <p:cNvSpPr txBox="1"/>
          <p:nvPr/>
        </p:nvSpPr>
        <p:spPr>
          <a:xfrm>
            <a:off x="7367455" y="2116888"/>
            <a:ext cx="2094371" cy="306678"/>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FM-200</a:t>
            </a:r>
          </a:p>
        </p:txBody>
      </p:sp>
      <p:sp>
        <p:nvSpPr>
          <p:cNvPr id="21" name="TextBox 21"/>
          <p:cNvSpPr txBox="1"/>
          <p:nvPr/>
        </p:nvSpPr>
        <p:spPr>
          <a:xfrm>
            <a:off x="14922580" y="2098580"/>
            <a:ext cx="2094371" cy="306678"/>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CO2</a:t>
            </a:r>
          </a:p>
        </p:txBody>
      </p:sp>
      <p:sp>
        <p:nvSpPr>
          <p:cNvPr id="22" name="TextBox 22"/>
          <p:cNvSpPr txBox="1"/>
          <p:nvPr/>
        </p:nvSpPr>
        <p:spPr>
          <a:xfrm>
            <a:off x="285464" y="356422"/>
            <a:ext cx="12708064" cy="772234"/>
          </a:xfrm>
          <a:prstGeom prst="rect">
            <a:avLst/>
          </a:prstGeom>
        </p:spPr>
        <p:txBody>
          <a:bodyPr lIns="0" tIns="0" rIns="0" bIns="0" rtlCol="0" anchor="t">
            <a:spAutoFit/>
          </a:bodyPr>
          <a:lstStyle/>
          <a:p>
            <a:pPr algn="l">
              <a:lnSpc>
                <a:spcPts val="5688"/>
              </a:lnSpc>
              <a:spcBef>
                <a:spcPct val="0"/>
              </a:spcBef>
            </a:pPr>
            <a:r>
              <a:rPr lang="en-US" sz="4062">
                <a:solidFill>
                  <a:srgbClr val="000000"/>
                </a:solidFill>
                <a:latin typeface="Times New Roman Semi-Bold"/>
              </a:rPr>
              <a:t>Comparison of fire-extinguishing gases</a:t>
            </a:r>
          </a:p>
        </p:txBody>
      </p:sp>
      <p:sp>
        <p:nvSpPr>
          <p:cNvPr id="23" name="TextBox 23"/>
          <p:cNvSpPr txBox="1"/>
          <p:nvPr/>
        </p:nvSpPr>
        <p:spPr>
          <a:xfrm>
            <a:off x="10286639" y="2075720"/>
            <a:ext cx="3980321" cy="620976"/>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INERT GASES (ARGON, ARAGONITE, INERGEN, AZOTES) </a:t>
            </a:r>
          </a:p>
        </p:txBody>
      </p:sp>
      <p:sp>
        <p:nvSpPr>
          <p:cNvPr id="24" name="TextBox 24"/>
          <p:cNvSpPr txBox="1"/>
          <p:nvPr/>
        </p:nvSpPr>
        <p:spPr>
          <a:xfrm>
            <a:off x="3857626" y="365724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5.8%</a:t>
            </a:r>
          </a:p>
        </p:txBody>
      </p:sp>
      <p:sp>
        <p:nvSpPr>
          <p:cNvPr id="25" name="TextBox 25"/>
          <p:cNvSpPr txBox="1"/>
          <p:nvPr/>
        </p:nvSpPr>
        <p:spPr>
          <a:xfrm>
            <a:off x="7434130" y="365724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8.4%</a:t>
            </a:r>
          </a:p>
        </p:txBody>
      </p:sp>
      <p:sp>
        <p:nvSpPr>
          <p:cNvPr id="26" name="TextBox 26"/>
          <p:cNvSpPr txBox="1"/>
          <p:nvPr/>
        </p:nvSpPr>
        <p:spPr>
          <a:xfrm>
            <a:off x="11296289" y="368262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45…50.5%</a:t>
            </a:r>
          </a:p>
        </p:txBody>
      </p:sp>
      <p:sp>
        <p:nvSpPr>
          <p:cNvPr id="27" name="TextBox 27"/>
          <p:cNvSpPr txBox="1"/>
          <p:nvPr/>
        </p:nvSpPr>
        <p:spPr>
          <a:xfrm>
            <a:off x="14989255" y="368262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47…57%</a:t>
            </a:r>
          </a:p>
        </p:txBody>
      </p:sp>
      <p:sp>
        <p:nvSpPr>
          <p:cNvPr id="28" name="TextBox 28"/>
          <p:cNvSpPr txBox="1"/>
          <p:nvPr/>
        </p:nvSpPr>
        <p:spPr>
          <a:xfrm>
            <a:off x="279984" y="4288611"/>
            <a:ext cx="3118674" cy="306705"/>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RESIDUAL OXYGEN</a:t>
            </a:r>
          </a:p>
        </p:txBody>
      </p:sp>
      <p:sp>
        <p:nvSpPr>
          <p:cNvPr id="29" name="TextBox 29"/>
          <p:cNvSpPr txBox="1"/>
          <p:nvPr/>
        </p:nvSpPr>
        <p:spPr>
          <a:xfrm>
            <a:off x="3790951" y="4306530"/>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19.6%</a:t>
            </a:r>
          </a:p>
        </p:txBody>
      </p:sp>
      <p:sp>
        <p:nvSpPr>
          <p:cNvPr id="30" name="TextBox 30"/>
          <p:cNvSpPr txBox="1"/>
          <p:nvPr/>
        </p:nvSpPr>
        <p:spPr>
          <a:xfrm>
            <a:off x="7480363" y="4339272"/>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19.1%</a:t>
            </a:r>
          </a:p>
        </p:txBody>
      </p:sp>
      <p:sp>
        <p:nvSpPr>
          <p:cNvPr id="31" name="TextBox 31"/>
          <p:cNvSpPr txBox="1"/>
          <p:nvPr/>
        </p:nvSpPr>
        <p:spPr>
          <a:xfrm>
            <a:off x="11251133" y="4351159"/>
            <a:ext cx="1961021" cy="297180"/>
          </a:xfrm>
          <a:prstGeom prst="rect">
            <a:avLst/>
          </a:prstGeom>
        </p:spPr>
        <p:txBody>
          <a:bodyPr lIns="0" tIns="0" rIns="0" bIns="0" rtlCol="0" anchor="t">
            <a:spAutoFit/>
          </a:bodyPr>
          <a:lstStyle/>
          <a:p>
            <a:pPr algn="ctr">
              <a:lnSpc>
                <a:spcPts val="2519"/>
              </a:lnSpc>
            </a:pPr>
            <a:r>
              <a:rPr lang="en-US" sz="1799">
                <a:solidFill>
                  <a:srgbClr val="F8CF29"/>
                </a:solidFill>
                <a:latin typeface="Open Sans Bold"/>
              </a:rPr>
              <a:t>10.3 ... 11.4%</a:t>
            </a:r>
          </a:p>
        </p:txBody>
      </p:sp>
      <p:sp>
        <p:nvSpPr>
          <p:cNvPr id="32" name="TextBox 32"/>
          <p:cNvSpPr txBox="1"/>
          <p:nvPr/>
        </p:nvSpPr>
        <p:spPr>
          <a:xfrm>
            <a:off x="15023752" y="4351159"/>
            <a:ext cx="2839096" cy="297180"/>
          </a:xfrm>
          <a:prstGeom prst="rect">
            <a:avLst/>
          </a:prstGeom>
        </p:spPr>
        <p:txBody>
          <a:bodyPr lIns="0" tIns="0" rIns="0" bIns="0" rtlCol="0" anchor="t">
            <a:spAutoFit/>
          </a:bodyPr>
          <a:lstStyle/>
          <a:p>
            <a:pPr algn="ctr">
              <a:lnSpc>
                <a:spcPts val="2519"/>
              </a:lnSpc>
            </a:pPr>
            <a:r>
              <a:rPr lang="en-US" sz="1799">
                <a:solidFill>
                  <a:srgbClr val="E82D2D"/>
                </a:solidFill>
                <a:latin typeface="Open Sans Bold"/>
              </a:rPr>
              <a:t>CO2 is toxic at &gt;8 vol.-%</a:t>
            </a:r>
          </a:p>
        </p:txBody>
      </p:sp>
      <p:sp>
        <p:nvSpPr>
          <p:cNvPr id="33" name="TextBox 33"/>
          <p:cNvSpPr txBox="1"/>
          <p:nvPr/>
        </p:nvSpPr>
        <p:spPr>
          <a:xfrm>
            <a:off x="279984" y="5500370"/>
            <a:ext cx="3729517" cy="621030"/>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FORMATION OF CONDENSATION ON THE PIPES </a:t>
            </a:r>
          </a:p>
        </p:txBody>
      </p:sp>
      <p:sp>
        <p:nvSpPr>
          <p:cNvPr id="34" name="TextBox 34"/>
          <p:cNvSpPr txBox="1"/>
          <p:nvPr/>
        </p:nvSpPr>
        <p:spPr>
          <a:xfrm>
            <a:off x="3738167" y="5608921"/>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No</a:t>
            </a:r>
          </a:p>
        </p:txBody>
      </p:sp>
      <p:sp>
        <p:nvSpPr>
          <p:cNvPr id="35" name="TextBox 35"/>
          <p:cNvSpPr txBox="1"/>
          <p:nvPr/>
        </p:nvSpPr>
        <p:spPr>
          <a:xfrm>
            <a:off x="7480363" y="5638800"/>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No</a:t>
            </a:r>
          </a:p>
        </p:txBody>
      </p:sp>
      <p:sp>
        <p:nvSpPr>
          <p:cNvPr id="36" name="TextBox 36"/>
          <p:cNvSpPr txBox="1"/>
          <p:nvPr/>
        </p:nvSpPr>
        <p:spPr>
          <a:xfrm>
            <a:off x="11251133" y="5608921"/>
            <a:ext cx="1961021" cy="611505"/>
          </a:xfrm>
          <a:prstGeom prst="rect">
            <a:avLst/>
          </a:prstGeom>
        </p:spPr>
        <p:txBody>
          <a:bodyPr lIns="0" tIns="0" rIns="0" bIns="0" rtlCol="0" anchor="t">
            <a:spAutoFit/>
          </a:bodyPr>
          <a:lstStyle/>
          <a:p>
            <a:pPr algn="ctr">
              <a:lnSpc>
                <a:spcPts val="2519"/>
              </a:lnSpc>
            </a:pPr>
            <a:r>
              <a:rPr lang="en-US" sz="1799">
                <a:solidFill>
                  <a:srgbClr val="E82D2D"/>
                </a:solidFill>
                <a:latin typeface="Open Sans Bold"/>
              </a:rPr>
              <a:t>Yes</a:t>
            </a:r>
          </a:p>
          <a:p>
            <a:pPr algn="ctr">
              <a:lnSpc>
                <a:spcPts val="2519"/>
              </a:lnSpc>
              <a:spcBef>
                <a:spcPct val="0"/>
              </a:spcBef>
            </a:pPr>
            <a:endParaRPr lang="en-US" sz="1799">
              <a:solidFill>
                <a:srgbClr val="E82D2D"/>
              </a:solidFill>
              <a:latin typeface="Open Sans Bold"/>
            </a:endParaRPr>
          </a:p>
        </p:txBody>
      </p:sp>
      <p:sp>
        <p:nvSpPr>
          <p:cNvPr id="37" name="TextBox 37"/>
          <p:cNvSpPr txBox="1"/>
          <p:nvPr/>
        </p:nvSpPr>
        <p:spPr>
          <a:xfrm>
            <a:off x="14989255" y="5608921"/>
            <a:ext cx="1961021" cy="611505"/>
          </a:xfrm>
          <a:prstGeom prst="rect">
            <a:avLst/>
          </a:prstGeom>
        </p:spPr>
        <p:txBody>
          <a:bodyPr lIns="0" tIns="0" rIns="0" bIns="0" rtlCol="0" anchor="t">
            <a:spAutoFit/>
          </a:bodyPr>
          <a:lstStyle/>
          <a:p>
            <a:pPr algn="ctr">
              <a:lnSpc>
                <a:spcPts val="2519"/>
              </a:lnSpc>
            </a:pPr>
            <a:r>
              <a:rPr lang="en-US" sz="1799">
                <a:solidFill>
                  <a:srgbClr val="E82D2D"/>
                </a:solidFill>
                <a:latin typeface="Open Sans Bold"/>
              </a:rPr>
              <a:t>Yes</a:t>
            </a:r>
          </a:p>
          <a:p>
            <a:pPr algn="ctr">
              <a:lnSpc>
                <a:spcPts val="2519"/>
              </a:lnSpc>
              <a:spcBef>
                <a:spcPct val="0"/>
              </a:spcBef>
            </a:pPr>
            <a:endParaRPr lang="en-US" sz="1799">
              <a:solidFill>
                <a:srgbClr val="E82D2D"/>
              </a:solidFill>
              <a:latin typeface="Open Sans Bold"/>
            </a:endParaRPr>
          </a:p>
        </p:txBody>
      </p:sp>
      <p:sp>
        <p:nvSpPr>
          <p:cNvPr id="38" name="TextBox 38"/>
          <p:cNvSpPr txBox="1"/>
          <p:nvPr/>
        </p:nvSpPr>
        <p:spPr>
          <a:xfrm>
            <a:off x="279984" y="6337526"/>
            <a:ext cx="3118674" cy="306705"/>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MULTI AREA SYSTEM</a:t>
            </a:r>
          </a:p>
        </p:txBody>
      </p:sp>
      <p:sp>
        <p:nvSpPr>
          <p:cNvPr id="39" name="TextBox 39"/>
          <p:cNvSpPr txBox="1"/>
          <p:nvPr/>
        </p:nvSpPr>
        <p:spPr>
          <a:xfrm>
            <a:off x="3790951" y="6304824"/>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limited possible</a:t>
            </a:r>
          </a:p>
        </p:txBody>
      </p:sp>
      <p:sp>
        <p:nvSpPr>
          <p:cNvPr id="40" name="TextBox 40"/>
          <p:cNvSpPr txBox="1"/>
          <p:nvPr/>
        </p:nvSpPr>
        <p:spPr>
          <a:xfrm>
            <a:off x="7367455" y="6291484"/>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limited possible</a:t>
            </a:r>
          </a:p>
        </p:txBody>
      </p:sp>
      <p:sp>
        <p:nvSpPr>
          <p:cNvPr id="41" name="TextBox 41"/>
          <p:cNvSpPr txBox="1"/>
          <p:nvPr/>
        </p:nvSpPr>
        <p:spPr>
          <a:xfrm>
            <a:off x="11296289" y="6304824"/>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possible</a:t>
            </a:r>
          </a:p>
        </p:txBody>
      </p:sp>
      <p:sp>
        <p:nvSpPr>
          <p:cNvPr id="42" name="TextBox 42"/>
          <p:cNvSpPr txBox="1"/>
          <p:nvPr/>
        </p:nvSpPr>
        <p:spPr>
          <a:xfrm>
            <a:off x="14989255" y="6291484"/>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possible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429134" y="-412832"/>
            <a:ext cx="19051181" cy="2112103"/>
          </a:xfrm>
          <a:prstGeom prst="rect">
            <a:avLst/>
          </a:prstGeom>
          <a:solidFill>
            <a:srgbClr val="ECEFF1"/>
          </a:solidFill>
        </p:spPr>
      </p:sp>
      <p:sp>
        <p:nvSpPr>
          <p:cNvPr id="3" name="AutoShape 3"/>
          <p:cNvSpPr/>
          <p:nvPr/>
        </p:nvSpPr>
        <p:spPr>
          <a:xfrm>
            <a:off x="-121723" y="5587348"/>
            <a:ext cx="19054944" cy="829939"/>
          </a:xfrm>
          <a:prstGeom prst="rect">
            <a:avLst/>
          </a:prstGeom>
          <a:solidFill>
            <a:srgbClr val="F8F8F8"/>
          </a:solidFill>
        </p:spPr>
      </p:sp>
      <p:sp>
        <p:nvSpPr>
          <p:cNvPr id="4" name="AutoShape 4"/>
          <p:cNvSpPr/>
          <p:nvPr/>
        </p:nvSpPr>
        <p:spPr>
          <a:xfrm>
            <a:off x="-9571" y="2696696"/>
            <a:ext cx="19054944" cy="865736"/>
          </a:xfrm>
          <a:prstGeom prst="rect">
            <a:avLst/>
          </a:prstGeom>
          <a:solidFill>
            <a:srgbClr val="F8F8F8"/>
          </a:solidFill>
        </p:spPr>
      </p:sp>
      <p:sp>
        <p:nvSpPr>
          <p:cNvPr id="5" name="AutoShape 5"/>
          <p:cNvSpPr/>
          <p:nvPr/>
        </p:nvSpPr>
        <p:spPr>
          <a:xfrm>
            <a:off x="-381590" y="2842666"/>
            <a:ext cx="19051181" cy="0"/>
          </a:xfrm>
          <a:prstGeom prst="line">
            <a:avLst/>
          </a:prstGeom>
          <a:ln w="19050" cap="rnd">
            <a:solidFill>
              <a:srgbClr val="222222"/>
            </a:solidFill>
            <a:prstDash val="solid"/>
            <a:headEnd type="none" w="sm" len="sm"/>
            <a:tailEnd type="none" w="sm" len="sm"/>
          </a:ln>
        </p:spPr>
      </p:sp>
      <p:sp>
        <p:nvSpPr>
          <p:cNvPr id="6" name="AutoShape 6"/>
          <p:cNvSpPr/>
          <p:nvPr/>
        </p:nvSpPr>
        <p:spPr>
          <a:xfrm>
            <a:off x="-9571" y="4159637"/>
            <a:ext cx="19054944" cy="865736"/>
          </a:xfrm>
          <a:prstGeom prst="rect">
            <a:avLst/>
          </a:prstGeom>
          <a:solidFill>
            <a:srgbClr val="F8F8F8"/>
          </a:solidFill>
        </p:spPr>
      </p:sp>
      <p:sp>
        <p:nvSpPr>
          <p:cNvPr id="7" name="Freeform 7"/>
          <p:cNvSpPr/>
          <p:nvPr/>
        </p:nvSpPr>
        <p:spPr>
          <a:xfrm>
            <a:off x="16307043" y="289131"/>
            <a:ext cx="1904515" cy="1180799"/>
          </a:xfrm>
          <a:custGeom>
            <a:avLst/>
            <a:gdLst/>
            <a:ahLst/>
            <a:cxnLst/>
            <a:rect l="l" t="t" r="r" b="b"/>
            <a:pathLst>
              <a:path w="1904515" h="1180799">
                <a:moveTo>
                  <a:pt x="0" y="0"/>
                </a:moveTo>
                <a:lnTo>
                  <a:pt x="1904514" y="0"/>
                </a:lnTo>
                <a:lnTo>
                  <a:pt x="1904514" y="1180799"/>
                </a:lnTo>
                <a:lnTo>
                  <a:pt x="0" y="1180799"/>
                </a:lnTo>
                <a:lnTo>
                  <a:pt x="0" y="0"/>
                </a:lnTo>
                <a:close/>
              </a:path>
            </a:pathLst>
          </a:custGeom>
          <a:blipFill>
            <a:blip r:embed="rId2"/>
            <a:stretch>
              <a:fillRect/>
            </a:stretch>
          </a:blipFill>
        </p:spPr>
      </p:sp>
      <p:sp>
        <p:nvSpPr>
          <p:cNvPr id="8" name="TextBox 8"/>
          <p:cNvSpPr txBox="1"/>
          <p:nvPr/>
        </p:nvSpPr>
        <p:spPr>
          <a:xfrm>
            <a:off x="3790951" y="2116888"/>
            <a:ext cx="2094371" cy="306678"/>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NOVEC 1230</a:t>
            </a:r>
          </a:p>
        </p:txBody>
      </p:sp>
      <p:sp>
        <p:nvSpPr>
          <p:cNvPr id="9" name="TextBox 9"/>
          <p:cNvSpPr txBox="1"/>
          <p:nvPr/>
        </p:nvSpPr>
        <p:spPr>
          <a:xfrm>
            <a:off x="7367455" y="2116888"/>
            <a:ext cx="2094371" cy="306678"/>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FM-200</a:t>
            </a:r>
          </a:p>
        </p:txBody>
      </p:sp>
      <p:sp>
        <p:nvSpPr>
          <p:cNvPr id="10" name="TextBox 10"/>
          <p:cNvSpPr txBox="1"/>
          <p:nvPr/>
        </p:nvSpPr>
        <p:spPr>
          <a:xfrm>
            <a:off x="14922580" y="2098580"/>
            <a:ext cx="2094371" cy="306678"/>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CO2</a:t>
            </a:r>
          </a:p>
        </p:txBody>
      </p:sp>
      <p:sp>
        <p:nvSpPr>
          <p:cNvPr id="11" name="TextBox 11"/>
          <p:cNvSpPr txBox="1"/>
          <p:nvPr/>
        </p:nvSpPr>
        <p:spPr>
          <a:xfrm>
            <a:off x="285464" y="356422"/>
            <a:ext cx="12708064" cy="772234"/>
          </a:xfrm>
          <a:prstGeom prst="rect">
            <a:avLst/>
          </a:prstGeom>
        </p:spPr>
        <p:txBody>
          <a:bodyPr lIns="0" tIns="0" rIns="0" bIns="0" rtlCol="0" anchor="t">
            <a:spAutoFit/>
          </a:bodyPr>
          <a:lstStyle/>
          <a:p>
            <a:pPr algn="l">
              <a:lnSpc>
                <a:spcPts val="5688"/>
              </a:lnSpc>
              <a:spcBef>
                <a:spcPct val="0"/>
              </a:spcBef>
            </a:pPr>
            <a:r>
              <a:rPr lang="en-US" sz="4062">
                <a:solidFill>
                  <a:srgbClr val="000000"/>
                </a:solidFill>
                <a:latin typeface="Times New Roman Semi-Bold"/>
              </a:rPr>
              <a:t>Comparison of fire-extinguishing gases</a:t>
            </a:r>
          </a:p>
        </p:txBody>
      </p:sp>
      <p:sp>
        <p:nvSpPr>
          <p:cNvPr id="12" name="TextBox 12"/>
          <p:cNvSpPr txBox="1"/>
          <p:nvPr/>
        </p:nvSpPr>
        <p:spPr>
          <a:xfrm>
            <a:off x="10286639" y="2075720"/>
            <a:ext cx="3980321" cy="620976"/>
          </a:xfrm>
          <a:prstGeom prst="rect">
            <a:avLst/>
          </a:prstGeom>
        </p:spPr>
        <p:txBody>
          <a:bodyPr lIns="0" tIns="0" rIns="0" bIns="0" rtlCol="0" anchor="t">
            <a:spAutoFit/>
          </a:bodyPr>
          <a:lstStyle/>
          <a:p>
            <a:pPr algn="ctr">
              <a:lnSpc>
                <a:spcPts val="2520"/>
              </a:lnSpc>
              <a:spcBef>
                <a:spcPct val="0"/>
              </a:spcBef>
            </a:pPr>
            <a:r>
              <a:rPr lang="en-US" sz="1800">
                <a:solidFill>
                  <a:srgbClr val="000000"/>
                </a:solidFill>
                <a:latin typeface="HK Grotesk Semi-Bold"/>
              </a:rPr>
              <a:t>INERT GASES (ARGON, ARAGONITE, INERGEN, AZOTES) </a:t>
            </a:r>
          </a:p>
        </p:txBody>
      </p:sp>
      <p:sp>
        <p:nvSpPr>
          <p:cNvPr id="13" name="TextBox 13"/>
          <p:cNvSpPr txBox="1"/>
          <p:nvPr/>
        </p:nvSpPr>
        <p:spPr>
          <a:xfrm>
            <a:off x="539852" y="2945564"/>
            <a:ext cx="3118674" cy="306705"/>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MAXIMUM PIPE LENGTH</a:t>
            </a:r>
          </a:p>
        </p:txBody>
      </p:sp>
      <p:sp>
        <p:nvSpPr>
          <p:cNvPr id="14" name="TextBox 14"/>
          <p:cNvSpPr txBox="1"/>
          <p:nvPr/>
        </p:nvSpPr>
        <p:spPr>
          <a:xfrm>
            <a:off x="3985843" y="2996455"/>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around 60m</a:t>
            </a:r>
          </a:p>
        </p:txBody>
      </p:sp>
      <p:sp>
        <p:nvSpPr>
          <p:cNvPr id="15" name="TextBox 15"/>
          <p:cNvSpPr txBox="1"/>
          <p:nvPr/>
        </p:nvSpPr>
        <p:spPr>
          <a:xfrm>
            <a:off x="7627323" y="3019709"/>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around 60m</a:t>
            </a:r>
          </a:p>
        </p:txBody>
      </p:sp>
      <p:sp>
        <p:nvSpPr>
          <p:cNvPr id="16" name="TextBox 16"/>
          <p:cNvSpPr txBox="1"/>
          <p:nvPr/>
        </p:nvSpPr>
        <p:spPr>
          <a:xfrm>
            <a:off x="11402153" y="2938429"/>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&gt;&gt; 150m</a:t>
            </a:r>
          </a:p>
        </p:txBody>
      </p:sp>
      <p:sp>
        <p:nvSpPr>
          <p:cNvPr id="17" name="TextBox 17"/>
          <p:cNvSpPr txBox="1"/>
          <p:nvPr/>
        </p:nvSpPr>
        <p:spPr>
          <a:xfrm>
            <a:off x="15249123" y="2938429"/>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up to 150m</a:t>
            </a:r>
          </a:p>
        </p:txBody>
      </p:sp>
      <p:sp>
        <p:nvSpPr>
          <p:cNvPr id="18" name="TextBox 18"/>
          <p:cNvSpPr txBox="1"/>
          <p:nvPr/>
        </p:nvSpPr>
        <p:spPr>
          <a:xfrm>
            <a:off x="545331" y="3709434"/>
            <a:ext cx="3118674" cy="306705"/>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DANGER FOR HUMAN</a:t>
            </a:r>
          </a:p>
        </p:txBody>
      </p:sp>
      <p:sp>
        <p:nvSpPr>
          <p:cNvPr id="19" name="TextBox 19"/>
          <p:cNvSpPr txBox="1"/>
          <p:nvPr/>
        </p:nvSpPr>
        <p:spPr>
          <a:xfrm>
            <a:off x="3984144" y="3771981"/>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No</a:t>
            </a:r>
          </a:p>
        </p:txBody>
      </p:sp>
      <p:sp>
        <p:nvSpPr>
          <p:cNvPr id="20" name="TextBox 20"/>
          <p:cNvSpPr txBox="1"/>
          <p:nvPr/>
        </p:nvSpPr>
        <p:spPr>
          <a:xfrm>
            <a:off x="7693998" y="3743406"/>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No</a:t>
            </a:r>
          </a:p>
        </p:txBody>
      </p:sp>
      <p:sp>
        <p:nvSpPr>
          <p:cNvPr id="21" name="TextBox 21"/>
          <p:cNvSpPr txBox="1"/>
          <p:nvPr/>
        </p:nvSpPr>
        <p:spPr>
          <a:xfrm>
            <a:off x="11511001" y="3733881"/>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Yes</a:t>
            </a:r>
          </a:p>
        </p:txBody>
      </p:sp>
      <p:sp>
        <p:nvSpPr>
          <p:cNvPr id="22" name="TextBox 22"/>
          <p:cNvSpPr txBox="1"/>
          <p:nvPr/>
        </p:nvSpPr>
        <p:spPr>
          <a:xfrm>
            <a:off x="15283620" y="3771981"/>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Yes</a:t>
            </a:r>
          </a:p>
        </p:txBody>
      </p:sp>
      <p:sp>
        <p:nvSpPr>
          <p:cNvPr id="23" name="TextBox 23"/>
          <p:cNvSpPr txBox="1"/>
          <p:nvPr/>
        </p:nvSpPr>
        <p:spPr>
          <a:xfrm>
            <a:off x="545331" y="4238706"/>
            <a:ext cx="3118674" cy="621030"/>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REQUIRED SPACE FOR SUPPLY</a:t>
            </a:r>
          </a:p>
        </p:txBody>
      </p:sp>
      <p:sp>
        <p:nvSpPr>
          <p:cNvPr id="24" name="TextBox 24"/>
          <p:cNvSpPr txBox="1"/>
          <p:nvPr/>
        </p:nvSpPr>
        <p:spPr>
          <a:xfrm>
            <a:off x="3984144" y="4401370"/>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low</a:t>
            </a:r>
          </a:p>
        </p:txBody>
      </p:sp>
      <p:sp>
        <p:nvSpPr>
          <p:cNvPr id="25" name="TextBox 25"/>
          <p:cNvSpPr txBox="1"/>
          <p:nvPr/>
        </p:nvSpPr>
        <p:spPr>
          <a:xfrm>
            <a:off x="7693998" y="4382216"/>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low</a:t>
            </a:r>
          </a:p>
        </p:txBody>
      </p:sp>
      <p:sp>
        <p:nvSpPr>
          <p:cNvPr id="26" name="TextBox 26"/>
          <p:cNvSpPr txBox="1"/>
          <p:nvPr/>
        </p:nvSpPr>
        <p:spPr>
          <a:xfrm>
            <a:off x="11511001" y="4382216"/>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high</a:t>
            </a:r>
          </a:p>
        </p:txBody>
      </p:sp>
      <p:sp>
        <p:nvSpPr>
          <p:cNvPr id="27" name="TextBox 27"/>
          <p:cNvSpPr txBox="1"/>
          <p:nvPr/>
        </p:nvSpPr>
        <p:spPr>
          <a:xfrm>
            <a:off x="15249123" y="4401370"/>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middle</a:t>
            </a:r>
          </a:p>
        </p:txBody>
      </p:sp>
      <p:sp>
        <p:nvSpPr>
          <p:cNvPr id="28" name="TextBox 28"/>
          <p:cNvSpPr txBox="1"/>
          <p:nvPr/>
        </p:nvSpPr>
        <p:spPr>
          <a:xfrm>
            <a:off x="539852" y="5134593"/>
            <a:ext cx="3118674" cy="621030"/>
          </a:xfrm>
          <a:prstGeom prst="rect">
            <a:avLst/>
          </a:prstGeom>
        </p:spPr>
        <p:txBody>
          <a:bodyPr lIns="0" tIns="0" rIns="0" bIns="0" rtlCol="0" anchor="t">
            <a:spAutoFit/>
          </a:bodyPr>
          <a:lstStyle/>
          <a:p>
            <a:pPr algn="l">
              <a:lnSpc>
                <a:spcPts val="2520"/>
              </a:lnSpc>
            </a:pPr>
            <a:r>
              <a:rPr lang="en-US" sz="1800">
                <a:solidFill>
                  <a:srgbClr val="000000"/>
                </a:solidFill>
                <a:latin typeface="HK Grotesk Semi-Bold"/>
              </a:rPr>
              <a:t>ENVIRONMENTAL IMPACT</a:t>
            </a:r>
          </a:p>
          <a:p>
            <a:pPr algn="l">
              <a:lnSpc>
                <a:spcPts val="2520"/>
              </a:lnSpc>
              <a:spcBef>
                <a:spcPct val="0"/>
              </a:spcBef>
            </a:pPr>
            <a:endParaRPr lang="en-US" sz="1800">
              <a:solidFill>
                <a:srgbClr val="000000"/>
              </a:solidFill>
              <a:latin typeface="HK Grotesk Semi-Bold"/>
            </a:endParaRPr>
          </a:p>
        </p:txBody>
      </p:sp>
      <p:sp>
        <p:nvSpPr>
          <p:cNvPr id="29" name="TextBox 29"/>
          <p:cNvSpPr txBox="1"/>
          <p:nvPr/>
        </p:nvSpPr>
        <p:spPr>
          <a:xfrm>
            <a:off x="3984144" y="519682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very good</a:t>
            </a:r>
          </a:p>
        </p:txBody>
      </p:sp>
      <p:sp>
        <p:nvSpPr>
          <p:cNvPr id="30" name="TextBox 30"/>
          <p:cNvSpPr txBox="1"/>
          <p:nvPr/>
        </p:nvSpPr>
        <p:spPr>
          <a:xfrm>
            <a:off x="7693998" y="517777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bad</a:t>
            </a:r>
          </a:p>
        </p:txBody>
      </p:sp>
      <p:sp>
        <p:nvSpPr>
          <p:cNvPr id="31" name="TextBox 31"/>
          <p:cNvSpPr txBox="1"/>
          <p:nvPr/>
        </p:nvSpPr>
        <p:spPr>
          <a:xfrm>
            <a:off x="11511001" y="517777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good</a:t>
            </a:r>
          </a:p>
        </p:txBody>
      </p:sp>
      <p:sp>
        <p:nvSpPr>
          <p:cNvPr id="32" name="TextBox 32"/>
          <p:cNvSpPr txBox="1"/>
          <p:nvPr/>
        </p:nvSpPr>
        <p:spPr>
          <a:xfrm>
            <a:off x="15283620" y="5177773"/>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very good</a:t>
            </a:r>
          </a:p>
        </p:txBody>
      </p:sp>
      <p:sp>
        <p:nvSpPr>
          <p:cNvPr id="33" name="TextBox 33"/>
          <p:cNvSpPr txBox="1"/>
          <p:nvPr/>
        </p:nvSpPr>
        <p:spPr>
          <a:xfrm>
            <a:off x="545331" y="5768640"/>
            <a:ext cx="3118674" cy="306705"/>
          </a:xfrm>
          <a:prstGeom prst="rect">
            <a:avLst/>
          </a:prstGeom>
        </p:spPr>
        <p:txBody>
          <a:bodyPr lIns="0" tIns="0" rIns="0" bIns="0" rtlCol="0" anchor="t">
            <a:spAutoFit/>
          </a:bodyPr>
          <a:lstStyle/>
          <a:p>
            <a:pPr algn="l">
              <a:lnSpc>
                <a:spcPts val="2520"/>
              </a:lnSpc>
              <a:spcBef>
                <a:spcPct val="0"/>
              </a:spcBef>
            </a:pPr>
            <a:r>
              <a:rPr lang="en-US" sz="1800">
                <a:solidFill>
                  <a:srgbClr val="000000"/>
                </a:solidFill>
                <a:latin typeface="HK Grotesk Semi-Bold"/>
              </a:rPr>
              <a:t>EVALUATION</a:t>
            </a:r>
          </a:p>
        </p:txBody>
      </p:sp>
      <p:sp>
        <p:nvSpPr>
          <p:cNvPr id="34" name="TextBox 34"/>
          <p:cNvSpPr txBox="1"/>
          <p:nvPr/>
        </p:nvSpPr>
        <p:spPr>
          <a:xfrm>
            <a:off x="3999427" y="5912468"/>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39B54A"/>
                </a:solidFill>
                <a:latin typeface="Open Sans Bold"/>
              </a:rPr>
              <a:t>1</a:t>
            </a:r>
          </a:p>
        </p:txBody>
      </p:sp>
      <p:sp>
        <p:nvSpPr>
          <p:cNvPr id="35" name="TextBox 35"/>
          <p:cNvSpPr txBox="1"/>
          <p:nvPr/>
        </p:nvSpPr>
        <p:spPr>
          <a:xfrm>
            <a:off x="7693998" y="5903579"/>
            <a:ext cx="2027696" cy="297180"/>
          </a:xfrm>
          <a:prstGeom prst="rect">
            <a:avLst/>
          </a:prstGeom>
        </p:spPr>
        <p:txBody>
          <a:bodyPr lIns="0" tIns="0" rIns="0" bIns="0" rtlCol="0" anchor="t">
            <a:spAutoFit/>
          </a:bodyPr>
          <a:lstStyle/>
          <a:p>
            <a:pPr algn="ctr">
              <a:lnSpc>
                <a:spcPts val="2519"/>
              </a:lnSpc>
              <a:spcBef>
                <a:spcPct val="0"/>
              </a:spcBef>
            </a:pPr>
            <a:r>
              <a:rPr lang="en-US" sz="1799">
                <a:solidFill>
                  <a:srgbClr val="F8CF29"/>
                </a:solidFill>
                <a:latin typeface="Open Sans Bold"/>
              </a:rPr>
              <a:t>2</a:t>
            </a:r>
          </a:p>
        </p:txBody>
      </p:sp>
      <p:sp>
        <p:nvSpPr>
          <p:cNvPr id="36" name="TextBox 36"/>
          <p:cNvSpPr txBox="1"/>
          <p:nvPr/>
        </p:nvSpPr>
        <p:spPr>
          <a:xfrm>
            <a:off x="11455243" y="5912468"/>
            <a:ext cx="2269030" cy="297180"/>
          </a:xfrm>
          <a:prstGeom prst="rect">
            <a:avLst/>
          </a:prstGeom>
        </p:spPr>
        <p:txBody>
          <a:bodyPr lIns="0" tIns="0" rIns="0" bIns="0" rtlCol="0" anchor="t">
            <a:spAutoFit/>
          </a:bodyPr>
          <a:lstStyle/>
          <a:p>
            <a:pPr algn="ctr">
              <a:lnSpc>
                <a:spcPts val="2519"/>
              </a:lnSpc>
              <a:spcBef>
                <a:spcPct val="0"/>
              </a:spcBef>
            </a:pPr>
            <a:r>
              <a:rPr lang="en-US" sz="1799">
                <a:solidFill>
                  <a:srgbClr val="E7723C"/>
                </a:solidFill>
                <a:latin typeface="Open Sans Bold"/>
              </a:rPr>
              <a:t>3</a:t>
            </a:r>
          </a:p>
        </p:txBody>
      </p:sp>
      <p:sp>
        <p:nvSpPr>
          <p:cNvPr id="37" name="TextBox 37"/>
          <p:cNvSpPr txBox="1"/>
          <p:nvPr/>
        </p:nvSpPr>
        <p:spPr>
          <a:xfrm>
            <a:off x="15283620" y="5912468"/>
            <a:ext cx="1961021" cy="297180"/>
          </a:xfrm>
          <a:prstGeom prst="rect">
            <a:avLst/>
          </a:prstGeom>
        </p:spPr>
        <p:txBody>
          <a:bodyPr lIns="0" tIns="0" rIns="0" bIns="0" rtlCol="0" anchor="t">
            <a:spAutoFit/>
          </a:bodyPr>
          <a:lstStyle/>
          <a:p>
            <a:pPr algn="ctr">
              <a:lnSpc>
                <a:spcPts val="2519"/>
              </a:lnSpc>
              <a:spcBef>
                <a:spcPct val="0"/>
              </a:spcBef>
            </a:pPr>
            <a:r>
              <a:rPr lang="en-US" sz="1799">
                <a:solidFill>
                  <a:srgbClr val="E82D2D"/>
                </a:solidFill>
                <a:latin typeface="Open Sans Bold"/>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5951498" y="8410873"/>
            <a:ext cx="2089188" cy="1694854"/>
          </a:xfrm>
          <a:custGeom>
            <a:avLst/>
            <a:gdLst/>
            <a:ahLst/>
            <a:cxnLst/>
            <a:rect l="l" t="t" r="r" b="b"/>
            <a:pathLst>
              <a:path w="2089188" h="1694854">
                <a:moveTo>
                  <a:pt x="0" y="0"/>
                </a:moveTo>
                <a:lnTo>
                  <a:pt x="2089188" y="0"/>
                </a:lnTo>
                <a:lnTo>
                  <a:pt x="2089188" y="1694854"/>
                </a:lnTo>
                <a:lnTo>
                  <a:pt x="0" y="16948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204172" y="436065"/>
            <a:ext cx="14448862" cy="9003509"/>
          </a:xfrm>
          <a:custGeom>
            <a:avLst/>
            <a:gdLst/>
            <a:ahLst/>
            <a:cxnLst/>
            <a:rect l="l" t="t" r="r" b="b"/>
            <a:pathLst>
              <a:path w="14448862" h="9003509">
                <a:moveTo>
                  <a:pt x="0" y="0"/>
                </a:moveTo>
                <a:lnTo>
                  <a:pt x="14448862" y="0"/>
                </a:lnTo>
                <a:lnTo>
                  <a:pt x="14448862" y="9003508"/>
                </a:lnTo>
                <a:lnTo>
                  <a:pt x="0" y="9003508"/>
                </a:lnTo>
                <a:lnTo>
                  <a:pt x="0" y="0"/>
                </a:lnTo>
                <a:close/>
              </a:path>
            </a:pathLst>
          </a:custGeom>
          <a:blipFill>
            <a:blip r:embed="rId4"/>
            <a:stretch>
              <a:fillRect/>
            </a:stretch>
          </a:blipFill>
        </p:spPr>
      </p:sp>
      <p:sp>
        <p:nvSpPr>
          <p:cNvPr id="4" name="Freeform 4"/>
          <p:cNvSpPr/>
          <p:nvPr/>
        </p:nvSpPr>
        <p:spPr>
          <a:xfrm>
            <a:off x="13886870" y="2824976"/>
            <a:ext cx="742323" cy="742323"/>
          </a:xfrm>
          <a:custGeom>
            <a:avLst/>
            <a:gdLst/>
            <a:ahLst/>
            <a:cxnLst/>
            <a:rect l="l" t="t" r="r" b="b"/>
            <a:pathLst>
              <a:path w="742323" h="742323">
                <a:moveTo>
                  <a:pt x="0" y="0"/>
                </a:moveTo>
                <a:lnTo>
                  <a:pt x="742323" y="0"/>
                </a:lnTo>
                <a:lnTo>
                  <a:pt x="742323" y="742323"/>
                </a:lnTo>
                <a:lnTo>
                  <a:pt x="0" y="74232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8343668" y="2806030"/>
            <a:ext cx="761269" cy="761269"/>
          </a:xfrm>
          <a:custGeom>
            <a:avLst/>
            <a:gdLst/>
            <a:ahLst/>
            <a:cxnLst/>
            <a:rect l="l" t="t" r="r" b="b"/>
            <a:pathLst>
              <a:path w="761269" h="761269">
                <a:moveTo>
                  <a:pt x="0" y="0"/>
                </a:moveTo>
                <a:lnTo>
                  <a:pt x="761269" y="0"/>
                </a:lnTo>
                <a:lnTo>
                  <a:pt x="761269" y="761269"/>
                </a:lnTo>
                <a:lnTo>
                  <a:pt x="0" y="76126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6" name="Freeform 6"/>
          <p:cNvSpPr/>
          <p:nvPr/>
        </p:nvSpPr>
        <p:spPr>
          <a:xfrm>
            <a:off x="11141010" y="2735964"/>
            <a:ext cx="831335" cy="831335"/>
          </a:xfrm>
          <a:custGeom>
            <a:avLst/>
            <a:gdLst/>
            <a:ahLst/>
            <a:cxnLst/>
            <a:rect l="l" t="t" r="r" b="b"/>
            <a:pathLst>
              <a:path w="831335" h="831335">
                <a:moveTo>
                  <a:pt x="0" y="0"/>
                </a:moveTo>
                <a:lnTo>
                  <a:pt x="831335" y="0"/>
                </a:lnTo>
                <a:lnTo>
                  <a:pt x="831335" y="831335"/>
                </a:lnTo>
                <a:lnTo>
                  <a:pt x="0" y="83133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7" name="Freeform 7"/>
          <p:cNvSpPr/>
          <p:nvPr/>
        </p:nvSpPr>
        <p:spPr>
          <a:xfrm>
            <a:off x="8368593" y="3969206"/>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8" name="Freeform 8"/>
          <p:cNvSpPr/>
          <p:nvPr/>
        </p:nvSpPr>
        <p:spPr>
          <a:xfrm>
            <a:off x="13959097" y="5143500"/>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9" name="Freeform 9"/>
          <p:cNvSpPr/>
          <p:nvPr/>
        </p:nvSpPr>
        <p:spPr>
          <a:xfrm>
            <a:off x="8428603" y="5157943"/>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0" name="Freeform 10"/>
          <p:cNvSpPr/>
          <p:nvPr/>
        </p:nvSpPr>
        <p:spPr>
          <a:xfrm>
            <a:off x="13959097" y="3969206"/>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1" name="Freeform 11"/>
          <p:cNvSpPr/>
          <p:nvPr/>
        </p:nvSpPr>
        <p:spPr>
          <a:xfrm>
            <a:off x="5656757" y="4039272"/>
            <a:ext cx="761269" cy="761269"/>
          </a:xfrm>
          <a:custGeom>
            <a:avLst/>
            <a:gdLst/>
            <a:ahLst/>
            <a:cxnLst/>
            <a:rect l="l" t="t" r="r" b="b"/>
            <a:pathLst>
              <a:path w="761269" h="761269">
                <a:moveTo>
                  <a:pt x="0" y="0"/>
                </a:moveTo>
                <a:lnTo>
                  <a:pt x="761269" y="0"/>
                </a:lnTo>
                <a:lnTo>
                  <a:pt x="761269" y="761269"/>
                </a:lnTo>
                <a:lnTo>
                  <a:pt x="0" y="76126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12" name="Freeform 12"/>
          <p:cNvSpPr/>
          <p:nvPr/>
        </p:nvSpPr>
        <p:spPr>
          <a:xfrm>
            <a:off x="11198379" y="3969206"/>
            <a:ext cx="831335" cy="831335"/>
          </a:xfrm>
          <a:custGeom>
            <a:avLst/>
            <a:gdLst/>
            <a:ahLst/>
            <a:cxnLst/>
            <a:rect l="l" t="t" r="r" b="b"/>
            <a:pathLst>
              <a:path w="831335" h="831335">
                <a:moveTo>
                  <a:pt x="0" y="0"/>
                </a:moveTo>
                <a:lnTo>
                  <a:pt x="831335" y="0"/>
                </a:lnTo>
                <a:lnTo>
                  <a:pt x="831335" y="831335"/>
                </a:lnTo>
                <a:lnTo>
                  <a:pt x="0" y="83133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13" name="Freeform 13"/>
          <p:cNvSpPr/>
          <p:nvPr/>
        </p:nvSpPr>
        <p:spPr>
          <a:xfrm>
            <a:off x="11198379" y="5098994"/>
            <a:ext cx="831335" cy="831335"/>
          </a:xfrm>
          <a:custGeom>
            <a:avLst/>
            <a:gdLst/>
            <a:ahLst/>
            <a:cxnLst/>
            <a:rect l="l" t="t" r="r" b="b"/>
            <a:pathLst>
              <a:path w="831335" h="831335">
                <a:moveTo>
                  <a:pt x="0" y="0"/>
                </a:moveTo>
                <a:lnTo>
                  <a:pt x="831335" y="0"/>
                </a:lnTo>
                <a:lnTo>
                  <a:pt x="831335" y="831335"/>
                </a:lnTo>
                <a:lnTo>
                  <a:pt x="0" y="83133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14" name="Freeform 14"/>
          <p:cNvSpPr/>
          <p:nvPr/>
        </p:nvSpPr>
        <p:spPr>
          <a:xfrm>
            <a:off x="11242885" y="7362428"/>
            <a:ext cx="742323" cy="742323"/>
          </a:xfrm>
          <a:custGeom>
            <a:avLst/>
            <a:gdLst/>
            <a:ahLst/>
            <a:cxnLst/>
            <a:rect l="l" t="t" r="r" b="b"/>
            <a:pathLst>
              <a:path w="742323" h="742323">
                <a:moveTo>
                  <a:pt x="0" y="0"/>
                </a:moveTo>
                <a:lnTo>
                  <a:pt x="742323" y="0"/>
                </a:lnTo>
                <a:lnTo>
                  <a:pt x="742323" y="742323"/>
                </a:lnTo>
                <a:lnTo>
                  <a:pt x="0" y="74232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5" name="Freeform 15"/>
          <p:cNvSpPr/>
          <p:nvPr/>
        </p:nvSpPr>
        <p:spPr>
          <a:xfrm>
            <a:off x="8428603" y="6252964"/>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6" name="Freeform 16"/>
          <p:cNvSpPr/>
          <p:nvPr/>
        </p:nvSpPr>
        <p:spPr>
          <a:xfrm>
            <a:off x="8428603" y="7425400"/>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7" name="Freeform 17"/>
          <p:cNvSpPr/>
          <p:nvPr/>
        </p:nvSpPr>
        <p:spPr>
          <a:xfrm>
            <a:off x="13974129" y="7412264"/>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8" name="Freeform 18"/>
          <p:cNvSpPr/>
          <p:nvPr/>
        </p:nvSpPr>
        <p:spPr>
          <a:xfrm>
            <a:off x="13974129" y="8667187"/>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9" name="Freeform 19"/>
          <p:cNvSpPr/>
          <p:nvPr/>
        </p:nvSpPr>
        <p:spPr>
          <a:xfrm>
            <a:off x="8399128" y="8667187"/>
            <a:ext cx="831335" cy="831335"/>
          </a:xfrm>
          <a:custGeom>
            <a:avLst/>
            <a:gdLst/>
            <a:ahLst/>
            <a:cxnLst/>
            <a:rect l="l" t="t" r="r" b="b"/>
            <a:pathLst>
              <a:path w="831335" h="831335">
                <a:moveTo>
                  <a:pt x="0" y="0"/>
                </a:moveTo>
                <a:lnTo>
                  <a:pt x="831335" y="0"/>
                </a:lnTo>
                <a:lnTo>
                  <a:pt x="831335" y="831335"/>
                </a:lnTo>
                <a:lnTo>
                  <a:pt x="0" y="83133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20" name="Freeform 20"/>
          <p:cNvSpPr/>
          <p:nvPr/>
        </p:nvSpPr>
        <p:spPr>
          <a:xfrm>
            <a:off x="11268445" y="8667187"/>
            <a:ext cx="761269" cy="761269"/>
          </a:xfrm>
          <a:custGeom>
            <a:avLst/>
            <a:gdLst/>
            <a:ahLst/>
            <a:cxnLst/>
            <a:rect l="l" t="t" r="r" b="b"/>
            <a:pathLst>
              <a:path w="761269" h="761269">
                <a:moveTo>
                  <a:pt x="0" y="0"/>
                </a:moveTo>
                <a:lnTo>
                  <a:pt x="761269" y="0"/>
                </a:lnTo>
                <a:lnTo>
                  <a:pt x="761269" y="761269"/>
                </a:lnTo>
                <a:lnTo>
                  <a:pt x="0" y="76126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21" name="Freeform 21"/>
          <p:cNvSpPr/>
          <p:nvPr/>
        </p:nvSpPr>
        <p:spPr>
          <a:xfrm>
            <a:off x="5752809" y="8672746"/>
            <a:ext cx="761269" cy="761269"/>
          </a:xfrm>
          <a:custGeom>
            <a:avLst/>
            <a:gdLst/>
            <a:ahLst/>
            <a:cxnLst/>
            <a:rect l="l" t="t" r="r" b="b"/>
            <a:pathLst>
              <a:path w="761269" h="761269">
                <a:moveTo>
                  <a:pt x="0" y="0"/>
                </a:moveTo>
                <a:lnTo>
                  <a:pt x="761269" y="0"/>
                </a:lnTo>
                <a:lnTo>
                  <a:pt x="761269" y="761269"/>
                </a:lnTo>
                <a:lnTo>
                  <a:pt x="0" y="76126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22" name="Freeform 22"/>
          <p:cNvSpPr/>
          <p:nvPr/>
        </p:nvSpPr>
        <p:spPr>
          <a:xfrm>
            <a:off x="5752809" y="7423381"/>
            <a:ext cx="761269" cy="761269"/>
          </a:xfrm>
          <a:custGeom>
            <a:avLst/>
            <a:gdLst/>
            <a:ahLst/>
            <a:cxnLst/>
            <a:rect l="l" t="t" r="r" b="b"/>
            <a:pathLst>
              <a:path w="761269" h="761269">
                <a:moveTo>
                  <a:pt x="0" y="0"/>
                </a:moveTo>
                <a:lnTo>
                  <a:pt x="761269" y="0"/>
                </a:lnTo>
                <a:lnTo>
                  <a:pt x="761269" y="761269"/>
                </a:lnTo>
                <a:lnTo>
                  <a:pt x="0" y="76126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23" name="Freeform 23"/>
          <p:cNvSpPr/>
          <p:nvPr/>
        </p:nvSpPr>
        <p:spPr>
          <a:xfrm>
            <a:off x="13886870" y="6315936"/>
            <a:ext cx="761269" cy="761269"/>
          </a:xfrm>
          <a:custGeom>
            <a:avLst/>
            <a:gdLst/>
            <a:ahLst/>
            <a:cxnLst/>
            <a:rect l="l" t="t" r="r" b="b"/>
            <a:pathLst>
              <a:path w="761269" h="761269">
                <a:moveTo>
                  <a:pt x="0" y="0"/>
                </a:moveTo>
                <a:lnTo>
                  <a:pt x="761269" y="0"/>
                </a:lnTo>
                <a:lnTo>
                  <a:pt x="761269" y="761269"/>
                </a:lnTo>
                <a:lnTo>
                  <a:pt x="0" y="76126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24" name="Freeform 24"/>
          <p:cNvSpPr/>
          <p:nvPr/>
        </p:nvSpPr>
        <p:spPr>
          <a:xfrm>
            <a:off x="11141010" y="6194016"/>
            <a:ext cx="831335" cy="831335"/>
          </a:xfrm>
          <a:custGeom>
            <a:avLst/>
            <a:gdLst/>
            <a:ahLst/>
            <a:cxnLst/>
            <a:rect l="l" t="t" r="r" b="b"/>
            <a:pathLst>
              <a:path w="831335" h="831335">
                <a:moveTo>
                  <a:pt x="0" y="0"/>
                </a:moveTo>
                <a:lnTo>
                  <a:pt x="831335" y="0"/>
                </a:lnTo>
                <a:lnTo>
                  <a:pt x="831335" y="831334"/>
                </a:lnTo>
                <a:lnTo>
                  <a:pt x="0" y="83133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25" name="Freeform 25"/>
          <p:cNvSpPr/>
          <p:nvPr/>
        </p:nvSpPr>
        <p:spPr>
          <a:xfrm>
            <a:off x="5682743" y="6280903"/>
            <a:ext cx="831335" cy="831335"/>
          </a:xfrm>
          <a:custGeom>
            <a:avLst/>
            <a:gdLst/>
            <a:ahLst/>
            <a:cxnLst/>
            <a:rect l="l" t="t" r="r" b="b"/>
            <a:pathLst>
              <a:path w="831335" h="831335">
                <a:moveTo>
                  <a:pt x="0" y="0"/>
                </a:moveTo>
                <a:lnTo>
                  <a:pt x="831335" y="0"/>
                </a:lnTo>
                <a:lnTo>
                  <a:pt x="831335" y="831335"/>
                </a:lnTo>
                <a:lnTo>
                  <a:pt x="0" y="83133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26" name="Freeform 26"/>
          <p:cNvSpPr/>
          <p:nvPr/>
        </p:nvSpPr>
        <p:spPr>
          <a:xfrm>
            <a:off x="5656757" y="2806030"/>
            <a:ext cx="772386" cy="772386"/>
          </a:xfrm>
          <a:custGeom>
            <a:avLst/>
            <a:gdLst/>
            <a:ahLst/>
            <a:cxnLst/>
            <a:rect l="l" t="t" r="r" b="b"/>
            <a:pathLst>
              <a:path w="772386" h="772386">
                <a:moveTo>
                  <a:pt x="0" y="0"/>
                </a:moveTo>
                <a:lnTo>
                  <a:pt x="772386" y="0"/>
                </a:lnTo>
                <a:lnTo>
                  <a:pt x="772386" y="772386"/>
                </a:lnTo>
                <a:lnTo>
                  <a:pt x="0" y="77238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27" name="Freeform 27"/>
          <p:cNvSpPr/>
          <p:nvPr/>
        </p:nvSpPr>
        <p:spPr>
          <a:xfrm>
            <a:off x="5656757" y="5131381"/>
            <a:ext cx="761269" cy="761269"/>
          </a:xfrm>
          <a:custGeom>
            <a:avLst/>
            <a:gdLst/>
            <a:ahLst/>
            <a:cxnLst/>
            <a:rect l="l" t="t" r="r" b="b"/>
            <a:pathLst>
              <a:path w="761269" h="761269">
                <a:moveTo>
                  <a:pt x="0" y="0"/>
                </a:moveTo>
                <a:lnTo>
                  <a:pt x="761269" y="0"/>
                </a:lnTo>
                <a:lnTo>
                  <a:pt x="761269" y="761269"/>
                </a:lnTo>
                <a:lnTo>
                  <a:pt x="0" y="76126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599031" y="2435564"/>
            <a:ext cx="12347728" cy="5794036"/>
          </a:xfrm>
          <a:prstGeom prst="rect">
            <a:avLst/>
          </a:prstGeom>
        </p:spPr>
        <p:txBody>
          <a:bodyPr lIns="0" tIns="0" rIns="0" bIns="0" rtlCol="0" anchor="t">
            <a:spAutoFit/>
          </a:bodyPr>
          <a:lstStyle/>
          <a:p>
            <a:pPr marL="777238" lvl="1" indent="-388619" algn="just">
              <a:lnSpc>
                <a:spcPts val="5039"/>
              </a:lnSpc>
              <a:buFont typeface="Arial"/>
              <a:buChar char="•"/>
            </a:pPr>
            <a:r>
              <a:rPr lang="en-US" sz="3599">
                <a:solidFill>
                  <a:srgbClr val="13538A"/>
                </a:solidFill>
                <a:latin typeface="Times New Roman"/>
              </a:rPr>
              <a:t>Fast reaction time, can extinguish a fire before it even starts</a:t>
            </a:r>
          </a:p>
          <a:p>
            <a:pPr marL="777238" lvl="1" indent="-388619" algn="just">
              <a:lnSpc>
                <a:spcPts val="5039"/>
              </a:lnSpc>
              <a:buFont typeface="Arial"/>
              <a:buChar char="•"/>
            </a:pPr>
            <a:r>
              <a:rPr lang="en-US" sz="3599">
                <a:solidFill>
                  <a:srgbClr val="13538A"/>
                </a:solidFill>
                <a:latin typeface="Times New Roman"/>
              </a:rPr>
              <a:t>Safe to use in occupied areas</a:t>
            </a:r>
          </a:p>
          <a:p>
            <a:pPr marL="777238" lvl="1" indent="-388619" algn="just">
              <a:lnSpc>
                <a:spcPts val="5039"/>
              </a:lnSpc>
              <a:buFont typeface="Arial"/>
              <a:buChar char="•"/>
            </a:pPr>
            <a:r>
              <a:rPr lang="en-US" sz="3599">
                <a:solidFill>
                  <a:srgbClr val="13538A"/>
                </a:solidFill>
                <a:latin typeface="Times New Roman"/>
              </a:rPr>
              <a:t>Works on Class A, B and C fires</a:t>
            </a:r>
          </a:p>
          <a:p>
            <a:pPr marL="777238" lvl="1" indent="-388619" algn="just">
              <a:lnSpc>
                <a:spcPts val="5039"/>
              </a:lnSpc>
              <a:buFont typeface="Arial"/>
              <a:buChar char="•"/>
            </a:pPr>
            <a:r>
              <a:rPr lang="en-US" sz="3599">
                <a:solidFill>
                  <a:srgbClr val="13538A"/>
                </a:solidFill>
                <a:latin typeface="Times New Roman"/>
              </a:rPr>
              <a:t>Environmentally friendly</a:t>
            </a:r>
          </a:p>
          <a:p>
            <a:pPr marL="777238" lvl="1" indent="-388619" algn="just">
              <a:lnSpc>
                <a:spcPts val="5039"/>
              </a:lnSpc>
              <a:buFont typeface="Arial"/>
              <a:buChar char="•"/>
            </a:pPr>
            <a:r>
              <a:rPr lang="en-US" sz="3599">
                <a:solidFill>
                  <a:srgbClr val="13538A"/>
                </a:solidFill>
                <a:latin typeface="Times New Roman"/>
              </a:rPr>
              <a:t>Does not damage sensitive equipment or valuable assets</a:t>
            </a:r>
          </a:p>
          <a:p>
            <a:pPr marL="777238" lvl="1" indent="-388619" algn="just">
              <a:lnSpc>
                <a:spcPts val="5039"/>
              </a:lnSpc>
              <a:buFont typeface="Arial"/>
              <a:buChar char="•"/>
            </a:pPr>
            <a:r>
              <a:rPr lang="en-US" sz="3599">
                <a:solidFill>
                  <a:srgbClr val="13538A"/>
                </a:solidFill>
                <a:latin typeface="Times New Roman"/>
              </a:rPr>
              <a:t>No clean-up required</a:t>
            </a:r>
          </a:p>
          <a:p>
            <a:pPr marL="777238" lvl="1" indent="-388619" algn="just">
              <a:lnSpc>
                <a:spcPts val="5039"/>
              </a:lnSpc>
              <a:buFont typeface="Arial"/>
              <a:buChar char="•"/>
            </a:pPr>
            <a:r>
              <a:rPr lang="en-US" sz="3599">
                <a:solidFill>
                  <a:srgbClr val="13538A"/>
                </a:solidFill>
                <a:latin typeface="Times New Roman"/>
              </a:rPr>
              <a:t>Minimal downtime after a fire</a:t>
            </a:r>
          </a:p>
          <a:p>
            <a:pPr marL="777238" lvl="1" indent="-388619" algn="just">
              <a:lnSpc>
                <a:spcPts val="5039"/>
              </a:lnSpc>
              <a:buFont typeface="Arial"/>
              <a:buChar char="•"/>
            </a:pPr>
            <a:r>
              <a:rPr lang="en-US" sz="3599">
                <a:solidFill>
                  <a:srgbClr val="13538A"/>
                </a:solidFill>
                <a:latin typeface="Times New Roman"/>
              </a:rPr>
              <a:t>Not electrically conducive</a:t>
            </a:r>
          </a:p>
          <a:p>
            <a:pPr algn="just">
              <a:lnSpc>
                <a:spcPts val="5039"/>
              </a:lnSpc>
            </a:pPr>
            <a:endParaRPr lang="en-US" sz="3599">
              <a:solidFill>
                <a:srgbClr val="13538A"/>
              </a:solidFill>
              <a:latin typeface="Times New Roman"/>
            </a:endParaRPr>
          </a:p>
        </p:txBody>
      </p:sp>
      <p:sp>
        <p:nvSpPr>
          <p:cNvPr id="3" name="Freeform 3"/>
          <p:cNvSpPr/>
          <p:nvPr/>
        </p:nvSpPr>
        <p:spPr>
          <a:xfrm>
            <a:off x="14538646" y="5404020"/>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0" y="1034419"/>
            <a:ext cx="12918058" cy="958823"/>
          </a:xfrm>
          <a:prstGeom prst="rect">
            <a:avLst/>
          </a:prstGeom>
        </p:spPr>
        <p:txBody>
          <a:bodyPr lIns="0" tIns="0" rIns="0" bIns="0" rtlCol="0" anchor="t">
            <a:spAutoFit/>
          </a:bodyPr>
          <a:lstStyle/>
          <a:p>
            <a:pPr algn="ctr">
              <a:lnSpc>
                <a:spcPts val="7000"/>
              </a:lnSpc>
            </a:pPr>
            <a:r>
              <a:rPr lang="en-US" sz="5000">
                <a:solidFill>
                  <a:srgbClr val="13538A"/>
                </a:solidFill>
                <a:latin typeface="Times New Roman Bold"/>
              </a:rPr>
              <a:t>Some advantages of using Novec 1230™ </a:t>
            </a:r>
          </a:p>
        </p:txBody>
      </p:sp>
      <p:grpSp>
        <p:nvGrpSpPr>
          <p:cNvPr id="5" name="Group 5"/>
          <p:cNvGrpSpPr/>
          <p:nvPr/>
        </p:nvGrpSpPr>
        <p:grpSpPr>
          <a:xfrm>
            <a:off x="247242" y="242294"/>
            <a:ext cx="17793515" cy="9802411"/>
            <a:chOff x="0" y="0"/>
            <a:chExt cx="4982580" cy="2744893"/>
          </a:xfrm>
        </p:grpSpPr>
        <p:sp>
          <p:nvSpPr>
            <p:cNvPr id="6" name="Freeform 6"/>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7" name="TextBox 7"/>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102027" y="7997167"/>
            <a:ext cx="11448182" cy="1811020"/>
          </a:xfrm>
          <a:prstGeom prst="rect">
            <a:avLst/>
          </a:prstGeom>
        </p:spPr>
        <p:txBody>
          <a:bodyPr lIns="0" tIns="0" rIns="0" bIns="0" rtlCol="0" anchor="t">
            <a:spAutoFit/>
          </a:bodyPr>
          <a:lstStyle/>
          <a:p>
            <a:pPr algn="ctr">
              <a:lnSpc>
                <a:spcPts val="7279"/>
              </a:lnSpc>
            </a:pPr>
            <a:r>
              <a:rPr lang="en-US" sz="5199">
                <a:solidFill>
                  <a:srgbClr val="0097B2"/>
                </a:solidFill>
                <a:latin typeface="Canva Sans Bold"/>
              </a:rPr>
              <a:t>How to make the data center more energy efficient?</a:t>
            </a:r>
          </a:p>
        </p:txBody>
      </p:sp>
      <p:grpSp>
        <p:nvGrpSpPr>
          <p:cNvPr id="3" name="Group 3"/>
          <p:cNvGrpSpPr/>
          <p:nvPr/>
        </p:nvGrpSpPr>
        <p:grpSpPr>
          <a:xfrm>
            <a:off x="4230676" y="0"/>
            <a:ext cx="3019329" cy="6238084"/>
            <a:chOff x="0" y="0"/>
            <a:chExt cx="660400" cy="1364419"/>
          </a:xfrm>
        </p:grpSpPr>
        <p:sp>
          <p:nvSpPr>
            <p:cNvPr id="4" name="Freeform 4"/>
            <p:cNvSpPr/>
            <p:nvPr/>
          </p:nvSpPr>
          <p:spPr>
            <a:xfrm>
              <a:off x="0" y="0"/>
              <a:ext cx="660400" cy="1364419"/>
            </a:xfrm>
            <a:custGeom>
              <a:avLst/>
              <a:gdLst/>
              <a:ahLst/>
              <a:cxnLst/>
              <a:rect l="l" t="t" r="r" b="b"/>
              <a:pathLst>
                <a:path w="660400" h="1364419">
                  <a:moveTo>
                    <a:pt x="220252" y="1345350"/>
                  </a:moveTo>
                  <a:cubicBezTo>
                    <a:pt x="254109" y="1356864"/>
                    <a:pt x="292600" y="1364419"/>
                    <a:pt x="330378" y="1364419"/>
                  </a:cubicBezTo>
                  <a:cubicBezTo>
                    <a:pt x="368157" y="1364419"/>
                    <a:pt x="404509" y="1357942"/>
                    <a:pt x="438009" y="1346428"/>
                  </a:cubicBezTo>
                  <a:cubicBezTo>
                    <a:pt x="438723" y="1346069"/>
                    <a:pt x="439435" y="1346069"/>
                    <a:pt x="440148" y="1345710"/>
                  </a:cubicBezTo>
                  <a:cubicBezTo>
                    <a:pt x="565955" y="1299654"/>
                    <a:pt x="658618" y="1178040"/>
                    <a:pt x="660400" y="1023664"/>
                  </a:cubicBezTo>
                  <a:lnTo>
                    <a:pt x="660400" y="0"/>
                  </a:lnTo>
                  <a:lnTo>
                    <a:pt x="0" y="0"/>
                  </a:lnTo>
                  <a:lnTo>
                    <a:pt x="0" y="1022905"/>
                  </a:lnTo>
                  <a:cubicBezTo>
                    <a:pt x="1782" y="1178759"/>
                    <a:pt x="93019" y="1300375"/>
                    <a:pt x="220252" y="1345350"/>
                  </a:cubicBezTo>
                  <a:close/>
                </a:path>
              </a:pathLst>
            </a:custGeom>
            <a:solidFill>
              <a:srgbClr val="2C8CCB"/>
            </a:solidFill>
          </p:spPr>
        </p:sp>
        <p:sp>
          <p:nvSpPr>
            <p:cNvPr id="5" name="TextBox 5"/>
            <p:cNvSpPr txBox="1"/>
            <p:nvPr/>
          </p:nvSpPr>
          <p:spPr>
            <a:xfrm>
              <a:off x="0" y="-104775"/>
              <a:ext cx="660400" cy="1342194"/>
            </a:xfrm>
            <a:prstGeom prst="rect">
              <a:avLst/>
            </a:prstGeom>
          </p:spPr>
          <p:txBody>
            <a:bodyPr lIns="50800" tIns="50800" rIns="50800" bIns="50800" rtlCol="0" anchor="ctr"/>
            <a:lstStyle/>
            <a:p>
              <a:pPr algn="ctr">
                <a:lnSpc>
                  <a:spcPts val="3299"/>
                </a:lnSpc>
              </a:pPr>
              <a:endParaRPr/>
            </a:p>
          </p:txBody>
        </p:sp>
      </p:grpSp>
      <p:grpSp>
        <p:nvGrpSpPr>
          <p:cNvPr id="6" name="Group 6"/>
          <p:cNvGrpSpPr/>
          <p:nvPr/>
        </p:nvGrpSpPr>
        <p:grpSpPr>
          <a:xfrm>
            <a:off x="7637205" y="0"/>
            <a:ext cx="3019329" cy="6812196"/>
            <a:chOff x="0" y="0"/>
            <a:chExt cx="660400" cy="1489991"/>
          </a:xfrm>
        </p:grpSpPr>
        <p:sp>
          <p:nvSpPr>
            <p:cNvPr id="7" name="Freeform 7"/>
            <p:cNvSpPr/>
            <p:nvPr/>
          </p:nvSpPr>
          <p:spPr>
            <a:xfrm>
              <a:off x="0" y="0"/>
              <a:ext cx="660400" cy="1489992"/>
            </a:xfrm>
            <a:custGeom>
              <a:avLst/>
              <a:gdLst/>
              <a:ahLst/>
              <a:cxnLst/>
              <a:rect l="l" t="t" r="r" b="b"/>
              <a:pathLst>
                <a:path w="660400" h="1489992">
                  <a:moveTo>
                    <a:pt x="220252" y="1470922"/>
                  </a:moveTo>
                  <a:cubicBezTo>
                    <a:pt x="254109" y="1482436"/>
                    <a:pt x="292600" y="1489992"/>
                    <a:pt x="330378" y="1489992"/>
                  </a:cubicBezTo>
                  <a:cubicBezTo>
                    <a:pt x="368157" y="1489992"/>
                    <a:pt x="404509" y="1483514"/>
                    <a:pt x="438009" y="1472001"/>
                  </a:cubicBezTo>
                  <a:cubicBezTo>
                    <a:pt x="438723" y="1471641"/>
                    <a:pt x="439435" y="1471641"/>
                    <a:pt x="440148" y="1471282"/>
                  </a:cubicBezTo>
                  <a:cubicBezTo>
                    <a:pt x="565955" y="1425227"/>
                    <a:pt x="658618" y="1303613"/>
                    <a:pt x="660400" y="1146447"/>
                  </a:cubicBezTo>
                  <a:lnTo>
                    <a:pt x="660400" y="0"/>
                  </a:lnTo>
                  <a:lnTo>
                    <a:pt x="0" y="0"/>
                  </a:lnTo>
                  <a:lnTo>
                    <a:pt x="0" y="1145596"/>
                  </a:lnTo>
                  <a:cubicBezTo>
                    <a:pt x="1782" y="1304331"/>
                    <a:pt x="93019" y="1425947"/>
                    <a:pt x="220252" y="1470922"/>
                  </a:cubicBezTo>
                  <a:close/>
                </a:path>
              </a:pathLst>
            </a:custGeom>
            <a:solidFill>
              <a:srgbClr val="36B7DA"/>
            </a:solidFill>
          </p:spPr>
        </p:sp>
        <p:sp>
          <p:nvSpPr>
            <p:cNvPr id="8" name="TextBox 8"/>
            <p:cNvSpPr txBox="1"/>
            <p:nvPr/>
          </p:nvSpPr>
          <p:spPr>
            <a:xfrm>
              <a:off x="0" y="-104775"/>
              <a:ext cx="660400" cy="1467766"/>
            </a:xfrm>
            <a:prstGeom prst="rect">
              <a:avLst/>
            </a:prstGeom>
          </p:spPr>
          <p:txBody>
            <a:bodyPr lIns="50800" tIns="50800" rIns="50800" bIns="50800" rtlCol="0" anchor="ctr"/>
            <a:lstStyle/>
            <a:p>
              <a:pPr algn="ctr">
                <a:lnSpc>
                  <a:spcPts val="3299"/>
                </a:lnSpc>
              </a:pPr>
              <a:endParaRPr/>
            </a:p>
          </p:txBody>
        </p:sp>
      </p:grpSp>
      <p:grpSp>
        <p:nvGrpSpPr>
          <p:cNvPr id="9" name="Group 9"/>
          <p:cNvGrpSpPr/>
          <p:nvPr/>
        </p:nvGrpSpPr>
        <p:grpSpPr>
          <a:xfrm>
            <a:off x="11043734" y="0"/>
            <a:ext cx="3019329" cy="7373260"/>
            <a:chOff x="0" y="0"/>
            <a:chExt cx="660400" cy="1612710"/>
          </a:xfrm>
        </p:grpSpPr>
        <p:sp>
          <p:nvSpPr>
            <p:cNvPr id="10" name="Freeform 10"/>
            <p:cNvSpPr/>
            <p:nvPr/>
          </p:nvSpPr>
          <p:spPr>
            <a:xfrm>
              <a:off x="0" y="0"/>
              <a:ext cx="660400" cy="1612710"/>
            </a:xfrm>
            <a:custGeom>
              <a:avLst/>
              <a:gdLst/>
              <a:ahLst/>
              <a:cxnLst/>
              <a:rect l="l" t="t" r="r" b="b"/>
              <a:pathLst>
                <a:path w="660400" h="1612710">
                  <a:moveTo>
                    <a:pt x="220252" y="1593641"/>
                  </a:moveTo>
                  <a:cubicBezTo>
                    <a:pt x="254109" y="1605155"/>
                    <a:pt x="292600" y="1612710"/>
                    <a:pt x="330378" y="1612710"/>
                  </a:cubicBezTo>
                  <a:cubicBezTo>
                    <a:pt x="368157" y="1612710"/>
                    <a:pt x="404509" y="1606233"/>
                    <a:pt x="438009" y="1594719"/>
                  </a:cubicBezTo>
                  <a:cubicBezTo>
                    <a:pt x="438723" y="1594359"/>
                    <a:pt x="439435" y="1594359"/>
                    <a:pt x="440148" y="1594000"/>
                  </a:cubicBezTo>
                  <a:cubicBezTo>
                    <a:pt x="565955" y="1547945"/>
                    <a:pt x="658618" y="1426331"/>
                    <a:pt x="660400" y="1266440"/>
                  </a:cubicBezTo>
                  <a:lnTo>
                    <a:pt x="660400" y="0"/>
                  </a:lnTo>
                  <a:lnTo>
                    <a:pt x="0" y="0"/>
                  </a:lnTo>
                  <a:lnTo>
                    <a:pt x="0" y="1265500"/>
                  </a:lnTo>
                  <a:cubicBezTo>
                    <a:pt x="1782" y="1427050"/>
                    <a:pt x="93019" y="1548665"/>
                    <a:pt x="220252" y="1593641"/>
                  </a:cubicBezTo>
                  <a:close/>
                </a:path>
              </a:pathLst>
            </a:custGeom>
            <a:solidFill>
              <a:srgbClr val="3CBDBB"/>
            </a:solidFill>
          </p:spPr>
        </p:sp>
        <p:sp>
          <p:nvSpPr>
            <p:cNvPr id="11" name="TextBox 11"/>
            <p:cNvSpPr txBox="1"/>
            <p:nvPr/>
          </p:nvSpPr>
          <p:spPr>
            <a:xfrm>
              <a:off x="0" y="-161925"/>
              <a:ext cx="660400" cy="1647635"/>
            </a:xfrm>
            <a:prstGeom prst="rect">
              <a:avLst/>
            </a:prstGeom>
          </p:spPr>
          <p:txBody>
            <a:bodyPr lIns="50800" tIns="50800" rIns="50800" bIns="50800" rtlCol="0" anchor="ctr"/>
            <a:lstStyle/>
            <a:p>
              <a:pPr algn="ctr">
                <a:lnSpc>
                  <a:spcPts val="5099"/>
                </a:lnSpc>
              </a:pPr>
              <a:endParaRPr/>
            </a:p>
          </p:txBody>
        </p:sp>
      </p:grpSp>
      <p:grpSp>
        <p:nvGrpSpPr>
          <p:cNvPr id="12" name="Group 12"/>
          <p:cNvGrpSpPr/>
          <p:nvPr/>
        </p:nvGrpSpPr>
        <p:grpSpPr>
          <a:xfrm>
            <a:off x="14450262" y="0"/>
            <a:ext cx="3019329" cy="7764700"/>
            <a:chOff x="0" y="0"/>
            <a:chExt cx="660400" cy="1698327"/>
          </a:xfrm>
        </p:grpSpPr>
        <p:sp>
          <p:nvSpPr>
            <p:cNvPr id="13" name="Freeform 13"/>
            <p:cNvSpPr/>
            <p:nvPr/>
          </p:nvSpPr>
          <p:spPr>
            <a:xfrm>
              <a:off x="0" y="0"/>
              <a:ext cx="660400" cy="1698327"/>
            </a:xfrm>
            <a:custGeom>
              <a:avLst/>
              <a:gdLst/>
              <a:ahLst/>
              <a:cxnLst/>
              <a:rect l="l" t="t" r="r" b="b"/>
              <a:pathLst>
                <a:path w="660400" h="1698327">
                  <a:moveTo>
                    <a:pt x="220252" y="1679258"/>
                  </a:moveTo>
                  <a:cubicBezTo>
                    <a:pt x="254109" y="1690772"/>
                    <a:pt x="292600" y="1698327"/>
                    <a:pt x="330378" y="1698327"/>
                  </a:cubicBezTo>
                  <a:cubicBezTo>
                    <a:pt x="368157" y="1698327"/>
                    <a:pt x="404509" y="1691850"/>
                    <a:pt x="438009" y="1680336"/>
                  </a:cubicBezTo>
                  <a:cubicBezTo>
                    <a:pt x="438723" y="1679977"/>
                    <a:pt x="439435" y="1679977"/>
                    <a:pt x="440148" y="1679617"/>
                  </a:cubicBezTo>
                  <a:cubicBezTo>
                    <a:pt x="565955" y="1633562"/>
                    <a:pt x="658618" y="1511948"/>
                    <a:pt x="660400" y="1350155"/>
                  </a:cubicBezTo>
                  <a:lnTo>
                    <a:pt x="660400" y="0"/>
                  </a:lnTo>
                  <a:lnTo>
                    <a:pt x="0" y="0"/>
                  </a:lnTo>
                  <a:lnTo>
                    <a:pt x="0" y="1349153"/>
                  </a:lnTo>
                  <a:cubicBezTo>
                    <a:pt x="1782" y="1512667"/>
                    <a:pt x="93019" y="1634282"/>
                    <a:pt x="220252" y="1679258"/>
                  </a:cubicBezTo>
                  <a:close/>
                </a:path>
              </a:pathLst>
            </a:custGeom>
            <a:solidFill>
              <a:srgbClr val="80CDCC"/>
            </a:solidFill>
          </p:spPr>
        </p:sp>
        <p:sp>
          <p:nvSpPr>
            <p:cNvPr id="14" name="TextBox 14"/>
            <p:cNvSpPr txBox="1"/>
            <p:nvPr/>
          </p:nvSpPr>
          <p:spPr>
            <a:xfrm>
              <a:off x="0" y="-104775"/>
              <a:ext cx="660400" cy="1676102"/>
            </a:xfrm>
            <a:prstGeom prst="rect">
              <a:avLst/>
            </a:prstGeom>
          </p:spPr>
          <p:txBody>
            <a:bodyPr lIns="50800" tIns="50800" rIns="50800" bIns="50800" rtlCol="0" anchor="ctr"/>
            <a:lstStyle/>
            <a:p>
              <a:pPr algn="ctr">
                <a:lnSpc>
                  <a:spcPts val="3299"/>
                </a:lnSpc>
              </a:pPr>
              <a:endParaRPr/>
            </a:p>
          </p:txBody>
        </p:sp>
      </p:grpSp>
      <p:grpSp>
        <p:nvGrpSpPr>
          <p:cNvPr id="15" name="Group 15"/>
          <p:cNvGrpSpPr/>
          <p:nvPr/>
        </p:nvGrpSpPr>
        <p:grpSpPr>
          <a:xfrm>
            <a:off x="824147" y="0"/>
            <a:ext cx="3019329" cy="5690068"/>
            <a:chOff x="0" y="0"/>
            <a:chExt cx="660400" cy="1244555"/>
          </a:xfrm>
        </p:grpSpPr>
        <p:sp>
          <p:nvSpPr>
            <p:cNvPr id="16" name="Freeform 16"/>
            <p:cNvSpPr/>
            <p:nvPr/>
          </p:nvSpPr>
          <p:spPr>
            <a:xfrm>
              <a:off x="0" y="0"/>
              <a:ext cx="660400" cy="1244555"/>
            </a:xfrm>
            <a:custGeom>
              <a:avLst/>
              <a:gdLst/>
              <a:ahLst/>
              <a:cxnLst/>
              <a:rect l="l" t="t" r="r" b="b"/>
              <a:pathLst>
                <a:path w="660400" h="1244555">
                  <a:moveTo>
                    <a:pt x="220252" y="1225486"/>
                  </a:moveTo>
                  <a:cubicBezTo>
                    <a:pt x="254109" y="1237000"/>
                    <a:pt x="292600" y="1244555"/>
                    <a:pt x="330378" y="1244555"/>
                  </a:cubicBezTo>
                  <a:cubicBezTo>
                    <a:pt x="368157" y="1244555"/>
                    <a:pt x="404509" y="1238078"/>
                    <a:pt x="438009" y="1226564"/>
                  </a:cubicBezTo>
                  <a:cubicBezTo>
                    <a:pt x="438723" y="1226205"/>
                    <a:pt x="439435" y="1226205"/>
                    <a:pt x="440148" y="1225845"/>
                  </a:cubicBezTo>
                  <a:cubicBezTo>
                    <a:pt x="565955" y="1179790"/>
                    <a:pt x="658618" y="1058176"/>
                    <a:pt x="660400" y="906462"/>
                  </a:cubicBezTo>
                  <a:lnTo>
                    <a:pt x="660400" y="0"/>
                  </a:lnTo>
                  <a:lnTo>
                    <a:pt x="0" y="0"/>
                  </a:lnTo>
                  <a:lnTo>
                    <a:pt x="0" y="905790"/>
                  </a:lnTo>
                  <a:cubicBezTo>
                    <a:pt x="1782" y="1058895"/>
                    <a:pt x="93019" y="1180510"/>
                    <a:pt x="220252" y="1225486"/>
                  </a:cubicBezTo>
                  <a:close/>
                </a:path>
              </a:pathLst>
            </a:custGeom>
            <a:solidFill>
              <a:srgbClr val="13538A"/>
            </a:solidFill>
          </p:spPr>
        </p:sp>
        <p:sp>
          <p:nvSpPr>
            <p:cNvPr id="17" name="TextBox 17"/>
            <p:cNvSpPr txBox="1"/>
            <p:nvPr/>
          </p:nvSpPr>
          <p:spPr>
            <a:xfrm>
              <a:off x="0" y="-161925"/>
              <a:ext cx="660400" cy="1279480"/>
            </a:xfrm>
            <a:prstGeom prst="rect">
              <a:avLst/>
            </a:prstGeom>
          </p:spPr>
          <p:txBody>
            <a:bodyPr lIns="50800" tIns="50800" rIns="50800" bIns="50800" rtlCol="0" anchor="ctr"/>
            <a:lstStyle/>
            <a:p>
              <a:pPr algn="ctr">
                <a:lnSpc>
                  <a:spcPts val="5099"/>
                </a:lnSpc>
              </a:pPr>
              <a:r>
                <a:rPr lang="en-US" sz="3399">
                  <a:solidFill>
                    <a:srgbClr val="FFFFFF"/>
                  </a:solidFill>
                  <a:latin typeface="Times New Roman"/>
                </a:rPr>
                <a:t>Active IT load</a:t>
              </a:r>
            </a:p>
          </p:txBody>
        </p:sp>
      </p:grpSp>
      <p:sp>
        <p:nvSpPr>
          <p:cNvPr id="18" name="TextBox 18"/>
          <p:cNvSpPr txBox="1"/>
          <p:nvPr/>
        </p:nvSpPr>
        <p:spPr>
          <a:xfrm>
            <a:off x="4227351" y="2097363"/>
            <a:ext cx="3019329" cy="1308735"/>
          </a:xfrm>
          <a:prstGeom prst="rect">
            <a:avLst/>
          </a:prstGeom>
        </p:spPr>
        <p:txBody>
          <a:bodyPr lIns="0" tIns="0" rIns="0" bIns="0" rtlCol="0" anchor="t">
            <a:spAutoFit/>
          </a:bodyPr>
          <a:lstStyle/>
          <a:p>
            <a:pPr algn="ctr">
              <a:lnSpc>
                <a:spcPts val="5099"/>
              </a:lnSpc>
              <a:spcBef>
                <a:spcPct val="0"/>
              </a:spcBef>
            </a:pPr>
            <a:r>
              <a:rPr lang="en-US" sz="3399">
                <a:solidFill>
                  <a:srgbClr val="FFFFFF"/>
                </a:solidFill>
                <a:latin typeface="Times New Roman"/>
              </a:rPr>
              <a:t>Electrical powertrain</a:t>
            </a:r>
          </a:p>
        </p:txBody>
      </p:sp>
      <p:sp>
        <p:nvSpPr>
          <p:cNvPr id="19" name="TextBox 19"/>
          <p:cNvSpPr txBox="1"/>
          <p:nvPr/>
        </p:nvSpPr>
        <p:spPr>
          <a:xfrm>
            <a:off x="7633880" y="2109704"/>
            <a:ext cx="3019329" cy="670560"/>
          </a:xfrm>
          <a:prstGeom prst="rect">
            <a:avLst/>
          </a:prstGeom>
        </p:spPr>
        <p:txBody>
          <a:bodyPr lIns="0" tIns="0" rIns="0" bIns="0" rtlCol="0" anchor="t">
            <a:spAutoFit/>
          </a:bodyPr>
          <a:lstStyle/>
          <a:p>
            <a:pPr algn="ctr">
              <a:lnSpc>
                <a:spcPts val="5099"/>
              </a:lnSpc>
              <a:spcBef>
                <a:spcPct val="0"/>
              </a:spcBef>
            </a:pPr>
            <a:r>
              <a:rPr lang="en-US" sz="3399">
                <a:solidFill>
                  <a:srgbClr val="FFFFFF"/>
                </a:solidFill>
                <a:latin typeface="Times New Roman"/>
              </a:rPr>
              <a:t>Cooling systems</a:t>
            </a:r>
          </a:p>
        </p:txBody>
      </p:sp>
      <p:sp>
        <p:nvSpPr>
          <p:cNvPr id="20" name="TextBox 20"/>
          <p:cNvSpPr txBox="1"/>
          <p:nvPr/>
        </p:nvSpPr>
        <p:spPr>
          <a:xfrm>
            <a:off x="14550209" y="1810307"/>
            <a:ext cx="2819436" cy="1308735"/>
          </a:xfrm>
          <a:prstGeom prst="rect">
            <a:avLst/>
          </a:prstGeom>
        </p:spPr>
        <p:txBody>
          <a:bodyPr lIns="0" tIns="0" rIns="0" bIns="0" rtlCol="0" anchor="t">
            <a:spAutoFit/>
          </a:bodyPr>
          <a:lstStyle/>
          <a:p>
            <a:pPr algn="ctr">
              <a:lnSpc>
                <a:spcPts val="5099"/>
              </a:lnSpc>
              <a:spcBef>
                <a:spcPct val="0"/>
              </a:spcBef>
            </a:pPr>
            <a:r>
              <a:rPr lang="en-US" sz="3399">
                <a:solidFill>
                  <a:srgbClr val="FFFFFF"/>
                </a:solidFill>
                <a:latin typeface="Times New Roman"/>
              </a:rPr>
              <a:t>AI in the Data Center</a:t>
            </a:r>
          </a:p>
        </p:txBody>
      </p:sp>
      <p:sp>
        <p:nvSpPr>
          <p:cNvPr id="21" name="TextBox 21"/>
          <p:cNvSpPr txBox="1"/>
          <p:nvPr/>
        </p:nvSpPr>
        <p:spPr>
          <a:xfrm>
            <a:off x="11182793" y="1790711"/>
            <a:ext cx="2741210" cy="1895919"/>
          </a:xfrm>
          <a:prstGeom prst="rect">
            <a:avLst/>
          </a:prstGeom>
        </p:spPr>
        <p:txBody>
          <a:bodyPr lIns="0" tIns="0" rIns="0" bIns="0" rtlCol="0" anchor="t">
            <a:spAutoFit/>
          </a:bodyPr>
          <a:lstStyle/>
          <a:p>
            <a:pPr algn="ctr">
              <a:lnSpc>
                <a:spcPts val="4954"/>
              </a:lnSpc>
              <a:spcBef>
                <a:spcPct val="0"/>
              </a:spcBef>
            </a:pPr>
            <a:r>
              <a:rPr lang="en-US" sz="3302">
                <a:solidFill>
                  <a:srgbClr val="FFFFFF"/>
                </a:solidFill>
                <a:latin typeface="Times New Roman"/>
              </a:rPr>
              <a:t>Automation and </a:t>
            </a:r>
          </a:p>
          <a:p>
            <a:pPr algn="ctr">
              <a:lnSpc>
                <a:spcPts val="4954"/>
              </a:lnSpc>
              <a:spcBef>
                <a:spcPct val="0"/>
              </a:spcBef>
            </a:pPr>
            <a:r>
              <a:rPr lang="en-US" sz="3302">
                <a:solidFill>
                  <a:srgbClr val="FFFFFF"/>
                </a:solidFill>
                <a:latin typeface="Times New Roman"/>
              </a:rPr>
              <a:t>monitoring</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697583" y="346488"/>
            <a:ext cx="6924999" cy="5764003"/>
            <a:chOff x="0" y="0"/>
            <a:chExt cx="9233331" cy="7685337"/>
          </a:xfrm>
        </p:grpSpPr>
        <p:grpSp>
          <p:nvGrpSpPr>
            <p:cNvPr id="3" name="Group 3"/>
            <p:cNvGrpSpPr/>
            <p:nvPr/>
          </p:nvGrpSpPr>
          <p:grpSpPr>
            <a:xfrm>
              <a:off x="0" y="5254743"/>
              <a:ext cx="5229065" cy="2430594"/>
              <a:chOff x="0" y="0"/>
              <a:chExt cx="812800" cy="377809"/>
            </a:xfrm>
          </p:grpSpPr>
          <p:sp>
            <p:nvSpPr>
              <p:cNvPr id="4" name="Freeform 4"/>
              <p:cNvSpPr/>
              <p:nvPr/>
            </p:nvSpPr>
            <p:spPr>
              <a:xfrm>
                <a:off x="0" y="0"/>
                <a:ext cx="812800" cy="377809"/>
              </a:xfrm>
              <a:custGeom>
                <a:avLst/>
                <a:gdLst/>
                <a:ahLst/>
                <a:cxnLst/>
                <a:rect l="l" t="t" r="r" b="b"/>
                <a:pathLst>
                  <a:path w="812800" h="377809">
                    <a:moveTo>
                      <a:pt x="9870" y="0"/>
                    </a:moveTo>
                    <a:lnTo>
                      <a:pt x="802930" y="0"/>
                    </a:lnTo>
                    <a:cubicBezTo>
                      <a:pt x="808381" y="0"/>
                      <a:pt x="812800" y="4419"/>
                      <a:pt x="812800" y="9870"/>
                    </a:cubicBezTo>
                    <a:lnTo>
                      <a:pt x="812800" y="367938"/>
                    </a:lnTo>
                    <a:cubicBezTo>
                      <a:pt x="812800" y="373390"/>
                      <a:pt x="808381" y="377809"/>
                      <a:pt x="802930" y="377809"/>
                    </a:cubicBezTo>
                    <a:lnTo>
                      <a:pt x="9870" y="377809"/>
                    </a:lnTo>
                    <a:cubicBezTo>
                      <a:pt x="4419" y="377809"/>
                      <a:pt x="0" y="373390"/>
                      <a:pt x="0" y="367938"/>
                    </a:cubicBezTo>
                    <a:lnTo>
                      <a:pt x="0" y="9870"/>
                    </a:lnTo>
                    <a:cubicBezTo>
                      <a:pt x="0" y="4419"/>
                      <a:pt x="4419" y="0"/>
                      <a:pt x="9870" y="0"/>
                    </a:cubicBezTo>
                    <a:close/>
                  </a:path>
                </a:pathLst>
              </a:custGeom>
              <a:solidFill>
                <a:srgbClr val="13538A"/>
              </a:solidFill>
              <a:ln cap="sq">
                <a:noFill/>
                <a:prstDash val="solid"/>
                <a:miter/>
              </a:ln>
            </p:spPr>
          </p:sp>
          <p:sp>
            <p:nvSpPr>
              <p:cNvPr id="5" name="TextBox 5"/>
              <p:cNvSpPr txBox="1"/>
              <p:nvPr/>
            </p:nvSpPr>
            <p:spPr>
              <a:xfrm>
                <a:off x="0" y="-47625"/>
                <a:ext cx="812800" cy="425434"/>
              </a:xfrm>
              <a:prstGeom prst="rect">
                <a:avLst/>
              </a:prstGeom>
            </p:spPr>
            <p:txBody>
              <a:bodyPr lIns="254000" tIns="254000" rIns="254000" bIns="254000" rtlCol="0" anchor="ctr"/>
              <a:lstStyle/>
              <a:p>
                <a:pPr algn="ctr">
                  <a:lnSpc>
                    <a:spcPts val="3220"/>
                  </a:lnSpc>
                </a:pPr>
                <a:r>
                  <a:rPr lang="en-US" sz="2300">
                    <a:solidFill>
                      <a:srgbClr val="FFFFFF"/>
                    </a:solidFill>
                    <a:latin typeface="Aileron Bold"/>
                  </a:rPr>
                  <a:t>ACTIVE  IT LOAD</a:t>
                </a:r>
              </a:p>
            </p:txBody>
          </p:sp>
        </p:grpSp>
        <p:grpSp>
          <p:nvGrpSpPr>
            <p:cNvPr id="6" name="Group 6"/>
            <p:cNvGrpSpPr/>
            <p:nvPr/>
          </p:nvGrpSpPr>
          <p:grpSpPr>
            <a:xfrm>
              <a:off x="1152754" y="2474714"/>
              <a:ext cx="2872281" cy="1766377"/>
              <a:chOff x="0" y="0"/>
              <a:chExt cx="945208" cy="581278"/>
            </a:xfrm>
          </p:grpSpPr>
          <p:sp>
            <p:nvSpPr>
              <p:cNvPr id="7" name="Freeform 7"/>
              <p:cNvSpPr/>
              <p:nvPr/>
            </p:nvSpPr>
            <p:spPr>
              <a:xfrm>
                <a:off x="0" y="0"/>
                <a:ext cx="945208" cy="581278"/>
              </a:xfrm>
              <a:custGeom>
                <a:avLst/>
                <a:gdLst/>
                <a:ahLst/>
                <a:cxnLst/>
                <a:rect l="l" t="t" r="r" b="b"/>
                <a:pathLst>
                  <a:path w="945208" h="581278">
                    <a:moveTo>
                      <a:pt x="17969" y="0"/>
                    </a:moveTo>
                    <a:lnTo>
                      <a:pt x="927238" y="0"/>
                    </a:lnTo>
                    <a:cubicBezTo>
                      <a:pt x="932004" y="0"/>
                      <a:pt x="936575" y="1893"/>
                      <a:pt x="939945" y="5263"/>
                    </a:cubicBezTo>
                    <a:cubicBezTo>
                      <a:pt x="943315" y="8633"/>
                      <a:pt x="945208" y="13204"/>
                      <a:pt x="945208" y="17969"/>
                    </a:cubicBezTo>
                    <a:lnTo>
                      <a:pt x="945208" y="563308"/>
                    </a:lnTo>
                    <a:cubicBezTo>
                      <a:pt x="945208" y="573233"/>
                      <a:pt x="937163" y="581278"/>
                      <a:pt x="927238" y="581278"/>
                    </a:cubicBezTo>
                    <a:lnTo>
                      <a:pt x="17969" y="581278"/>
                    </a:lnTo>
                    <a:cubicBezTo>
                      <a:pt x="13204" y="581278"/>
                      <a:pt x="8633" y="579384"/>
                      <a:pt x="5263" y="576015"/>
                    </a:cubicBezTo>
                    <a:cubicBezTo>
                      <a:pt x="1893" y="572645"/>
                      <a:pt x="0" y="568074"/>
                      <a:pt x="0" y="563308"/>
                    </a:cubicBezTo>
                    <a:lnTo>
                      <a:pt x="0" y="17969"/>
                    </a:lnTo>
                    <a:cubicBezTo>
                      <a:pt x="0" y="13204"/>
                      <a:pt x="1893" y="8633"/>
                      <a:pt x="5263" y="5263"/>
                    </a:cubicBezTo>
                    <a:cubicBezTo>
                      <a:pt x="8633" y="1893"/>
                      <a:pt x="13204" y="0"/>
                      <a:pt x="17969" y="0"/>
                    </a:cubicBezTo>
                    <a:close/>
                  </a:path>
                </a:pathLst>
              </a:custGeom>
              <a:solidFill>
                <a:srgbClr val="2C92D5"/>
              </a:solidFill>
              <a:ln cap="sq">
                <a:noFill/>
                <a:prstDash val="solid"/>
                <a:miter/>
              </a:ln>
            </p:spPr>
          </p:sp>
          <p:sp>
            <p:nvSpPr>
              <p:cNvPr id="8" name="TextBox 8"/>
              <p:cNvSpPr txBox="1"/>
              <p:nvPr/>
            </p:nvSpPr>
            <p:spPr>
              <a:xfrm>
                <a:off x="0" y="-38100"/>
                <a:ext cx="945208" cy="619378"/>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IT load management</a:t>
                </a:r>
              </a:p>
            </p:txBody>
          </p:sp>
        </p:grpSp>
        <p:grpSp>
          <p:nvGrpSpPr>
            <p:cNvPr id="9" name="Group 9"/>
            <p:cNvGrpSpPr/>
            <p:nvPr/>
          </p:nvGrpSpPr>
          <p:grpSpPr>
            <a:xfrm>
              <a:off x="5938087" y="5567150"/>
              <a:ext cx="3295244" cy="1766377"/>
              <a:chOff x="0" y="0"/>
              <a:chExt cx="1084396" cy="581278"/>
            </a:xfrm>
          </p:grpSpPr>
          <p:sp>
            <p:nvSpPr>
              <p:cNvPr id="10" name="Freeform 10"/>
              <p:cNvSpPr/>
              <p:nvPr/>
            </p:nvSpPr>
            <p:spPr>
              <a:xfrm>
                <a:off x="0" y="0"/>
                <a:ext cx="1084396" cy="581278"/>
              </a:xfrm>
              <a:custGeom>
                <a:avLst/>
                <a:gdLst/>
                <a:ahLst/>
                <a:cxnLst/>
                <a:rect l="l" t="t" r="r" b="b"/>
                <a:pathLst>
                  <a:path w="1084396" h="581278">
                    <a:moveTo>
                      <a:pt x="15663" y="0"/>
                    </a:moveTo>
                    <a:lnTo>
                      <a:pt x="1068733" y="0"/>
                    </a:lnTo>
                    <a:cubicBezTo>
                      <a:pt x="1072887" y="0"/>
                      <a:pt x="1076871" y="1650"/>
                      <a:pt x="1079809" y="4588"/>
                    </a:cubicBezTo>
                    <a:cubicBezTo>
                      <a:pt x="1082746" y="7525"/>
                      <a:pt x="1084396" y="11509"/>
                      <a:pt x="1084396" y="15663"/>
                    </a:cubicBezTo>
                    <a:lnTo>
                      <a:pt x="1084396" y="565615"/>
                    </a:lnTo>
                    <a:cubicBezTo>
                      <a:pt x="1084396" y="569769"/>
                      <a:pt x="1082746" y="573753"/>
                      <a:pt x="1079809" y="576690"/>
                    </a:cubicBezTo>
                    <a:cubicBezTo>
                      <a:pt x="1076871" y="579628"/>
                      <a:pt x="1072887" y="581278"/>
                      <a:pt x="1068733" y="581278"/>
                    </a:cubicBezTo>
                    <a:lnTo>
                      <a:pt x="15663" y="581278"/>
                    </a:lnTo>
                    <a:cubicBezTo>
                      <a:pt x="11509" y="581278"/>
                      <a:pt x="7525" y="579628"/>
                      <a:pt x="4588" y="576690"/>
                    </a:cubicBezTo>
                    <a:cubicBezTo>
                      <a:pt x="1650" y="573753"/>
                      <a:pt x="0" y="569769"/>
                      <a:pt x="0" y="565615"/>
                    </a:cubicBezTo>
                    <a:lnTo>
                      <a:pt x="0" y="15663"/>
                    </a:lnTo>
                    <a:cubicBezTo>
                      <a:pt x="0" y="11509"/>
                      <a:pt x="1650" y="7525"/>
                      <a:pt x="4588" y="4588"/>
                    </a:cubicBezTo>
                    <a:cubicBezTo>
                      <a:pt x="7525" y="1650"/>
                      <a:pt x="11509" y="0"/>
                      <a:pt x="15663" y="0"/>
                    </a:cubicBezTo>
                    <a:close/>
                  </a:path>
                </a:pathLst>
              </a:custGeom>
              <a:solidFill>
                <a:srgbClr val="2C92D5"/>
              </a:solidFill>
              <a:ln cap="sq">
                <a:noFill/>
                <a:prstDash val="solid"/>
                <a:miter/>
              </a:ln>
            </p:spPr>
          </p:sp>
          <p:sp>
            <p:nvSpPr>
              <p:cNvPr id="11" name="TextBox 11"/>
              <p:cNvSpPr txBox="1"/>
              <p:nvPr/>
            </p:nvSpPr>
            <p:spPr>
              <a:xfrm>
                <a:off x="0" y="-38100"/>
                <a:ext cx="1084396" cy="619378"/>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Rack management</a:t>
                </a:r>
              </a:p>
            </p:txBody>
          </p:sp>
        </p:grpSp>
        <p:sp>
          <p:nvSpPr>
            <p:cNvPr id="12" name="AutoShape 12"/>
            <p:cNvSpPr/>
            <p:nvPr/>
          </p:nvSpPr>
          <p:spPr>
            <a:xfrm flipV="1">
              <a:off x="5229065" y="6456869"/>
              <a:ext cx="709022" cy="2810"/>
            </a:xfrm>
            <a:prstGeom prst="line">
              <a:avLst/>
            </a:prstGeom>
            <a:ln w="38100" cap="rnd">
              <a:solidFill>
                <a:srgbClr val="A8A8A8"/>
              </a:solidFill>
              <a:prstDash val="solid"/>
              <a:headEnd type="none" w="sm" len="sm"/>
              <a:tailEnd type="triangle" w="lg" len="med"/>
            </a:ln>
          </p:spPr>
        </p:sp>
        <p:sp>
          <p:nvSpPr>
            <p:cNvPr id="13" name="AutoShape 13"/>
            <p:cNvSpPr/>
            <p:nvPr/>
          </p:nvSpPr>
          <p:spPr>
            <a:xfrm flipH="1" flipV="1">
              <a:off x="2600832" y="4241090"/>
              <a:ext cx="13701" cy="1013653"/>
            </a:xfrm>
            <a:prstGeom prst="line">
              <a:avLst/>
            </a:prstGeom>
            <a:ln w="38100" cap="rnd">
              <a:solidFill>
                <a:srgbClr val="A8A8A8"/>
              </a:solidFill>
              <a:prstDash val="solid"/>
              <a:headEnd type="none" w="sm" len="sm"/>
              <a:tailEnd type="triangle" w="lg" len="med"/>
            </a:ln>
          </p:spPr>
        </p:sp>
        <p:grpSp>
          <p:nvGrpSpPr>
            <p:cNvPr id="14" name="Group 14"/>
            <p:cNvGrpSpPr/>
            <p:nvPr/>
          </p:nvGrpSpPr>
          <p:grpSpPr>
            <a:xfrm>
              <a:off x="907603" y="0"/>
              <a:ext cx="3372410" cy="1450731"/>
              <a:chOff x="0" y="0"/>
              <a:chExt cx="1109790" cy="477405"/>
            </a:xfrm>
          </p:grpSpPr>
          <p:sp>
            <p:nvSpPr>
              <p:cNvPr id="15" name="Freeform 15"/>
              <p:cNvSpPr/>
              <p:nvPr/>
            </p:nvSpPr>
            <p:spPr>
              <a:xfrm>
                <a:off x="0" y="0"/>
                <a:ext cx="1109790" cy="477405"/>
              </a:xfrm>
              <a:custGeom>
                <a:avLst/>
                <a:gdLst/>
                <a:ahLst/>
                <a:cxnLst/>
                <a:rect l="l" t="t" r="r" b="b"/>
                <a:pathLst>
                  <a:path w="1109790" h="477405">
                    <a:moveTo>
                      <a:pt x="15304" y="0"/>
                    </a:moveTo>
                    <a:lnTo>
                      <a:pt x="1094485" y="0"/>
                    </a:lnTo>
                    <a:cubicBezTo>
                      <a:pt x="1102938" y="0"/>
                      <a:pt x="1109790" y="6852"/>
                      <a:pt x="1109790" y="15304"/>
                    </a:cubicBezTo>
                    <a:lnTo>
                      <a:pt x="1109790" y="462101"/>
                    </a:lnTo>
                    <a:cubicBezTo>
                      <a:pt x="1109790" y="470553"/>
                      <a:pt x="1102938" y="477405"/>
                      <a:pt x="1094485" y="477405"/>
                    </a:cubicBezTo>
                    <a:lnTo>
                      <a:pt x="15304" y="477405"/>
                    </a:lnTo>
                    <a:cubicBezTo>
                      <a:pt x="6852" y="477405"/>
                      <a:pt x="0" y="470553"/>
                      <a:pt x="0" y="462101"/>
                    </a:cubicBezTo>
                    <a:lnTo>
                      <a:pt x="0" y="15304"/>
                    </a:lnTo>
                    <a:cubicBezTo>
                      <a:pt x="0" y="6852"/>
                      <a:pt x="6852" y="0"/>
                      <a:pt x="15304" y="0"/>
                    </a:cubicBezTo>
                    <a:close/>
                  </a:path>
                </a:pathLst>
              </a:custGeom>
              <a:solidFill>
                <a:srgbClr val="37C9EF"/>
              </a:solidFill>
              <a:ln cap="sq">
                <a:noFill/>
                <a:prstDash val="solid"/>
                <a:miter/>
              </a:ln>
            </p:spPr>
          </p:sp>
          <p:sp>
            <p:nvSpPr>
              <p:cNvPr id="16" name="TextBox 16"/>
              <p:cNvSpPr txBox="1"/>
              <p:nvPr/>
            </p:nvSpPr>
            <p:spPr>
              <a:xfrm>
                <a:off x="0" y="-38100"/>
                <a:ext cx="1109790" cy="515505"/>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load balancing</a:t>
                </a:r>
              </a:p>
            </p:txBody>
          </p:sp>
        </p:grpSp>
        <p:sp>
          <p:nvSpPr>
            <p:cNvPr id="17" name="AutoShape 17"/>
            <p:cNvSpPr/>
            <p:nvPr/>
          </p:nvSpPr>
          <p:spPr>
            <a:xfrm flipV="1">
              <a:off x="2588894" y="1450731"/>
              <a:ext cx="2876" cy="1023983"/>
            </a:xfrm>
            <a:prstGeom prst="line">
              <a:avLst/>
            </a:prstGeom>
            <a:ln w="38100" cap="rnd">
              <a:solidFill>
                <a:srgbClr val="A8A8A8"/>
              </a:solidFill>
              <a:prstDash val="solid"/>
              <a:headEnd type="none" w="sm" len="sm"/>
              <a:tailEnd type="triangle" w="lg" len="med"/>
            </a:ln>
          </p:spPr>
        </p:sp>
        <p:grpSp>
          <p:nvGrpSpPr>
            <p:cNvPr id="18" name="Group 18"/>
            <p:cNvGrpSpPr/>
            <p:nvPr/>
          </p:nvGrpSpPr>
          <p:grpSpPr>
            <a:xfrm>
              <a:off x="5811686" y="2474803"/>
              <a:ext cx="3372410" cy="1735619"/>
              <a:chOff x="0" y="0"/>
              <a:chExt cx="1109790" cy="571156"/>
            </a:xfrm>
          </p:grpSpPr>
          <p:sp>
            <p:nvSpPr>
              <p:cNvPr id="19" name="Freeform 19"/>
              <p:cNvSpPr/>
              <p:nvPr/>
            </p:nvSpPr>
            <p:spPr>
              <a:xfrm>
                <a:off x="0" y="0"/>
                <a:ext cx="1109790" cy="571156"/>
              </a:xfrm>
              <a:custGeom>
                <a:avLst/>
                <a:gdLst/>
                <a:ahLst/>
                <a:cxnLst/>
                <a:rect l="l" t="t" r="r" b="b"/>
                <a:pathLst>
                  <a:path w="1109790" h="571156">
                    <a:moveTo>
                      <a:pt x="15304" y="0"/>
                    </a:moveTo>
                    <a:lnTo>
                      <a:pt x="1094485" y="0"/>
                    </a:lnTo>
                    <a:cubicBezTo>
                      <a:pt x="1102938" y="0"/>
                      <a:pt x="1109790" y="6852"/>
                      <a:pt x="1109790" y="15304"/>
                    </a:cubicBezTo>
                    <a:lnTo>
                      <a:pt x="1109790" y="555851"/>
                    </a:lnTo>
                    <a:cubicBezTo>
                      <a:pt x="1109790" y="564304"/>
                      <a:pt x="1102938" y="571156"/>
                      <a:pt x="1094485" y="571156"/>
                    </a:cubicBezTo>
                    <a:lnTo>
                      <a:pt x="15304" y="571156"/>
                    </a:lnTo>
                    <a:cubicBezTo>
                      <a:pt x="6852" y="571156"/>
                      <a:pt x="0" y="564304"/>
                      <a:pt x="0" y="555851"/>
                    </a:cubicBezTo>
                    <a:lnTo>
                      <a:pt x="0" y="15304"/>
                    </a:lnTo>
                    <a:cubicBezTo>
                      <a:pt x="0" y="6852"/>
                      <a:pt x="6852" y="0"/>
                      <a:pt x="15304" y="0"/>
                    </a:cubicBezTo>
                    <a:close/>
                  </a:path>
                </a:pathLst>
              </a:custGeom>
              <a:solidFill>
                <a:srgbClr val="37C9EF"/>
              </a:solidFill>
              <a:ln cap="sq">
                <a:noFill/>
                <a:prstDash val="solid"/>
                <a:miter/>
              </a:ln>
            </p:spPr>
          </p:sp>
          <p:sp>
            <p:nvSpPr>
              <p:cNvPr id="20" name="TextBox 20"/>
              <p:cNvSpPr txBox="1"/>
              <p:nvPr/>
            </p:nvSpPr>
            <p:spPr>
              <a:xfrm>
                <a:off x="0" y="-38100"/>
                <a:ext cx="1109790" cy="609256"/>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virtualization</a:t>
                </a:r>
              </a:p>
            </p:txBody>
          </p:sp>
        </p:grpSp>
        <p:sp>
          <p:nvSpPr>
            <p:cNvPr id="21" name="AutoShape 21"/>
            <p:cNvSpPr/>
            <p:nvPr/>
          </p:nvSpPr>
          <p:spPr>
            <a:xfrm flipV="1">
              <a:off x="4025035" y="3347864"/>
              <a:ext cx="1786651" cy="5565"/>
            </a:xfrm>
            <a:prstGeom prst="line">
              <a:avLst/>
            </a:prstGeom>
            <a:ln w="38100" cap="rnd">
              <a:solidFill>
                <a:srgbClr val="A8A8A8"/>
              </a:solidFill>
              <a:prstDash val="solid"/>
              <a:headEnd type="none" w="sm" len="sm"/>
              <a:tailEnd type="triangle" w="lg" len="med"/>
            </a:ln>
          </p:spPr>
        </p:sp>
      </p:grpSp>
      <p:grpSp>
        <p:nvGrpSpPr>
          <p:cNvPr id="22" name="Group 22"/>
          <p:cNvGrpSpPr/>
          <p:nvPr/>
        </p:nvGrpSpPr>
        <p:grpSpPr>
          <a:xfrm>
            <a:off x="3190484" y="2200027"/>
            <a:ext cx="3523234" cy="1500320"/>
            <a:chOff x="0" y="0"/>
            <a:chExt cx="812800" cy="346119"/>
          </a:xfrm>
        </p:grpSpPr>
        <p:sp>
          <p:nvSpPr>
            <p:cNvPr id="23" name="Freeform 23"/>
            <p:cNvSpPr/>
            <p:nvPr/>
          </p:nvSpPr>
          <p:spPr>
            <a:xfrm>
              <a:off x="0" y="0"/>
              <a:ext cx="812800" cy="346119"/>
            </a:xfrm>
            <a:custGeom>
              <a:avLst/>
              <a:gdLst/>
              <a:ahLst/>
              <a:cxnLst/>
              <a:rect l="l" t="t" r="r" b="b"/>
              <a:pathLst>
                <a:path w="812800" h="346119">
                  <a:moveTo>
                    <a:pt x="10987" y="0"/>
                  </a:moveTo>
                  <a:lnTo>
                    <a:pt x="801813" y="0"/>
                  </a:lnTo>
                  <a:cubicBezTo>
                    <a:pt x="804727" y="0"/>
                    <a:pt x="807522" y="1158"/>
                    <a:pt x="809582" y="3218"/>
                  </a:cubicBezTo>
                  <a:cubicBezTo>
                    <a:pt x="811642" y="5278"/>
                    <a:pt x="812800" y="8073"/>
                    <a:pt x="812800" y="10987"/>
                  </a:cubicBezTo>
                  <a:lnTo>
                    <a:pt x="812800" y="335133"/>
                  </a:lnTo>
                  <a:cubicBezTo>
                    <a:pt x="812800" y="338046"/>
                    <a:pt x="811642" y="340841"/>
                    <a:pt x="809582" y="342901"/>
                  </a:cubicBezTo>
                  <a:cubicBezTo>
                    <a:pt x="807522" y="344962"/>
                    <a:pt x="804727" y="346119"/>
                    <a:pt x="801813" y="346119"/>
                  </a:cubicBezTo>
                  <a:lnTo>
                    <a:pt x="10987" y="346119"/>
                  </a:lnTo>
                  <a:cubicBezTo>
                    <a:pt x="8073" y="346119"/>
                    <a:pt x="5278" y="344962"/>
                    <a:pt x="3218" y="342901"/>
                  </a:cubicBezTo>
                  <a:cubicBezTo>
                    <a:pt x="1158" y="340841"/>
                    <a:pt x="0" y="338046"/>
                    <a:pt x="0" y="335133"/>
                  </a:cubicBezTo>
                  <a:lnTo>
                    <a:pt x="0" y="10987"/>
                  </a:lnTo>
                  <a:cubicBezTo>
                    <a:pt x="0" y="8073"/>
                    <a:pt x="1158" y="5278"/>
                    <a:pt x="3218" y="3218"/>
                  </a:cubicBezTo>
                  <a:cubicBezTo>
                    <a:pt x="5278" y="1158"/>
                    <a:pt x="8073" y="0"/>
                    <a:pt x="10987" y="0"/>
                  </a:cubicBezTo>
                  <a:close/>
                </a:path>
              </a:pathLst>
            </a:custGeom>
            <a:solidFill>
              <a:srgbClr val="13538A"/>
            </a:solidFill>
            <a:ln cap="sq">
              <a:noFill/>
              <a:prstDash val="solid"/>
              <a:miter/>
            </a:ln>
          </p:spPr>
        </p:sp>
        <p:sp>
          <p:nvSpPr>
            <p:cNvPr id="24" name="TextBox 24"/>
            <p:cNvSpPr txBox="1"/>
            <p:nvPr/>
          </p:nvSpPr>
          <p:spPr>
            <a:xfrm>
              <a:off x="0" y="-47625"/>
              <a:ext cx="812800" cy="393744"/>
            </a:xfrm>
            <a:prstGeom prst="rect">
              <a:avLst/>
            </a:prstGeom>
          </p:spPr>
          <p:txBody>
            <a:bodyPr lIns="254000" tIns="254000" rIns="254000" bIns="254000" rtlCol="0" anchor="ctr"/>
            <a:lstStyle/>
            <a:p>
              <a:pPr algn="ctr">
                <a:lnSpc>
                  <a:spcPts val="3220"/>
                </a:lnSpc>
              </a:pPr>
              <a:r>
                <a:rPr lang="en-US" sz="2300">
                  <a:solidFill>
                    <a:srgbClr val="FFFFFF"/>
                  </a:solidFill>
                  <a:latin typeface="Aileron Bold"/>
                </a:rPr>
                <a:t>COOLING SYSTEM</a:t>
              </a:r>
            </a:p>
          </p:txBody>
        </p:sp>
      </p:grpSp>
      <p:grpSp>
        <p:nvGrpSpPr>
          <p:cNvPr id="25" name="Group 25"/>
          <p:cNvGrpSpPr/>
          <p:nvPr/>
        </p:nvGrpSpPr>
        <p:grpSpPr>
          <a:xfrm>
            <a:off x="443505" y="2373791"/>
            <a:ext cx="2305268" cy="1090322"/>
            <a:chOff x="0" y="0"/>
            <a:chExt cx="1125912" cy="532522"/>
          </a:xfrm>
        </p:grpSpPr>
        <p:sp>
          <p:nvSpPr>
            <p:cNvPr id="26" name="Freeform 26"/>
            <p:cNvSpPr/>
            <p:nvPr/>
          </p:nvSpPr>
          <p:spPr>
            <a:xfrm>
              <a:off x="0" y="0"/>
              <a:ext cx="1125912" cy="532522"/>
            </a:xfrm>
            <a:custGeom>
              <a:avLst/>
              <a:gdLst/>
              <a:ahLst/>
              <a:cxnLst/>
              <a:rect l="l" t="t" r="r" b="b"/>
              <a:pathLst>
                <a:path w="1125912" h="532522">
                  <a:moveTo>
                    <a:pt x="16792" y="0"/>
                  </a:moveTo>
                  <a:lnTo>
                    <a:pt x="1109120" y="0"/>
                  </a:lnTo>
                  <a:cubicBezTo>
                    <a:pt x="1118394" y="0"/>
                    <a:pt x="1125912" y="7518"/>
                    <a:pt x="1125912" y="16792"/>
                  </a:cubicBezTo>
                  <a:lnTo>
                    <a:pt x="1125912" y="515730"/>
                  </a:lnTo>
                  <a:cubicBezTo>
                    <a:pt x="1125912" y="525004"/>
                    <a:pt x="1118394" y="532522"/>
                    <a:pt x="1109120" y="532522"/>
                  </a:cubicBezTo>
                  <a:lnTo>
                    <a:pt x="16792" y="532522"/>
                  </a:lnTo>
                  <a:cubicBezTo>
                    <a:pt x="7518" y="532522"/>
                    <a:pt x="0" y="525004"/>
                    <a:pt x="0" y="515730"/>
                  </a:cubicBezTo>
                  <a:lnTo>
                    <a:pt x="0" y="16792"/>
                  </a:lnTo>
                  <a:cubicBezTo>
                    <a:pt x="0" y="7518"/>
                    <a:pt x="7518" y="0"/>
                    <a:pt x="16792" y="0"/>
                  </a:cubicBezTo>
                  <a:close/>
                </a:path>
              </a:pathLst>
            </a:custGeom>
            <a:solidFill>
              <a:srgbClr val="2C92D5"/>
            </a:solidFill>
            <a:ln cap="sq">
              <a:noFill/>
              <a:prstDash val="solid"/>
              <a:miter/>
            </a:ln>
          </p:spPr>
        </p:sp>
        <p:sp>
          <p:nvSpPr>
            <p:cNvPr id="27" name="TextBox 27"/>
            <p:cNvSpPr txBox="1"/>
            <p:nvPr/>
          </p:nvSpPr>
          <p:spPr>
            <a:xfrm>
              <a:off x="0" y="-38100"/>
              <a:ext cx="1125912" cy="570622"/>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Aisle containment</a:t>
              </a:r>
            </a:p>
          </p:txBody>
        </p:sp>
      </p:grpSp>
      <p:grpSp>
        <p:nvGrpSpPr>
          <p:cNvPr id="28" name="Group 28"/>
          <p:cNvGrpSpPr/>
          <p:nvPr/>
        </p:nvGrpSpPr>
        <p:grpSpPr>
          <a:xfrm>
            <a:off x="3967186" y="484013"/>
            <a:ext cx="1935282" cy="1090322"/>
            <a:chOff x="0" y="0"/>
            <a:chExt cx="945208" cy="532522"/>
          </a:xfrm>
        </p:grpSpPr>
        <p:sp>
          <p:nvSpPr>
            <p:cNvPr id="29" name="Freeform 29"/>
            <p:cNvSpPr/>
            <p:nvPr/>
          </p:nvSpPr>
          <p:spPr>
            <a:xfrm>
              <a:off x="0" y="0"/>
              <a:ext cx="945208" cy="532522"/>
            </a:xfrm>
            <a:custGeom>
              <a:avLst/>
              <a:gdLst/>
              <a:ahLst/>
              <a:cxnLst/>
              <a:rect l="l" t="t" r="r" b="b"/>
              <a:pathLst>
                <a:path w="945208" h="532522">
                  <a:moveTo>
                    <a:pt x="20002" y="0"/>
                  </a:moveTo>
                  <a:lnTo>
                    <a:pt x="925206" y="0"/>
                  </a:lnTo>
                  <a:cubicBezTo>
                    <a:pt x="936253" y="0"/>
                    <a:pt x="945208" y="8955"/>
                    <a:pt x="945208" y="20002"/>
                  </a:cubicBezTo>
                  <a:lnTo>
                    <a:pt x="945208" y="512520"/>
                  </a:lnTo>
                  <a:cubicBezTo>
                    <a:pt x="945208" y="523567"/>
                    <a:pt x="936253" y="532522"/>
                    <a:pt x="925206" y="532522"/>
                  </a:cubicBezTo>
                  <a:lnTo>
                    <a:pt x="20002" y="532522"/>
                  </a:lnTo>
                  <a:cubicBezTo>
                    <a:pt x="8955" y="532522"/>
                    <a:pt x="0" y="523567"/>
                    <a:pt x="0" y="512520"/>
                  </a:cubicBezTo>
                  <a:lnTo>
                    <a:pt x="0" y="20002"/>
                  </a:lnTo>
                  <a:cubicBezTo>
                    <a:pt x="0" y="8955"/>
                    <a:pt x="8955" y="0"/>
                    <a:pt x="20002" y="0"/>
                  </a:cubicBezTo>
                  <a:close/>
                </a:path>
              </a:pathLst>
            </a:custGeom>
            <a:solidFill>
              <a:srgbClr val="2C92D5"/>
            </a:solidFill>
            <a:ln cap="sq">
              <a:noFill/>
              <a:prstDash val="solid"/>
              <a:miter/>
            </a:ln>
          </p:spPr>
        </p:sp>
        <p:sp>
          <p:nvSpPr>
            <p:cNvPr id="30" name="TextBox 30"/>
            <p:cNvSpPr txBox="1"/>
            <p:nvPr/>
          </p:nvSpPr>
          <p:spPr>
            <a:xfrm>
              <a:off x="0" y="-38100"/>
              <a:ext cx="945208" cy="570622"/>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Heat recovery</a:t>
              </a:r>
            </a:p>
          </p:txBody>
        </p:sp>
      </p:grpSp>
      <p:grpSp>
        <p:nvGrpSpPr>
          <p:cNvPr id="31" name="Group 31"/>
          <p:cNvGrpSpPr/>
          <p:nvPr/>
        </p:nvGrpSpPr>
        <p:grpSpPr>
          <a:xfrm>
            <a:off x="7191442" y="2392864"/>
            <a:ext cx="2220266" cy="1090322"/>
            <a:chOff x="0" y="0"/>
            <a:chExt cx="1084396" cy="532522"/>
          </a:xfrm>
        </p:grpSpPr>
        <p:sp>
          <p:nvSpPr>
            <p:cNvPr id="32" name="Freeform 32"/>
            <p:cNvSpPr/>
            <p:nvPr/>
          </p:nvSpPr>
          <p:spPr>
            <a:xfrm>
              <a:off x="0" y="0"/>
              <a:ext cx="1084396" cy="532522"/>
            </a:xfrm>
            <a:custGeom>
              <a:avLst/>
              <a:gdLst/>
              <a:ahLst/>
              <a:cxnLst/>
              <a:rect l="l" t="t" r="r" b="b"/>
              <a:pathLst>
                <a:path w="1084396" h="532522">
                  <a:moveTo>
                    <a:pt x="17435" y="0"/>
                  </a:moveTo>
                  <a:lnTo>
                    <a:pt x="1066961" y="0"/>
                  </a:lnTo>
                  <a:cubicBezTo>
                    <a:pt x="1071585" y="0"/>
                    <a:pt x="1076020" y="1837"/>
                    <a:pt x="1079290" y="5106"/>
                  </a:cubicBezTo>
                  <a:cubicBezTo>
                    <a:pt x="1082559" y="8376"/>
                    <a:pt x="1084396" y="12811"/>
                    <a:pt x="1084396" y="17435"/>
                  </a:cubicBezTo>
                  <a:lnTo>
                    <a:pt x="1084396" y="515087"/>
                  </a:lnTo>
                  <a:cubicBezTo>
                    <a:pt x="1084396" y="524716"/>
                    <a:pt x="1076590" y="532522"/>
                    <a:pt x="1066961" y="532522"/>
                  </a:cubicBezTo>
                  <a:lnTo>
                    <a:pt x="17435" y="532522"/>
                  </a:lnTo>
                  <a:cubicBezTo>
                    <a:pt x="7806" y="532522"/>
                    <a:pt x="0" y="524716"/>
                    <a:pt x="0" y="515087"/>
                  </a:cubicBezTo>
                  <a:lnTo>
                    <a:pt x="0" y="17435"/>
                  </a:lnTo>
                  <a:cubicBezTo>
                    <a:pt x="0" y="7806"/>
                    <a:pt x="7806" y="0"/>
                    <a:pt x="17435" y="0"/>
                  </a:cubicBezTo>
                  <a:close/>
                </a:path>
              </a:pathLst>
            </a:custGeom>
            <a:solidFill>
              <a:srgbClr val="2C92D5"/>
            </a:solidFill>
            <a:ln cap="sq">
              <a:noFill/>
              <a:prstDash val="solid"/>
              <a:miter/>
            </a:ln>
          </p:spPr>
        </p:sp>
        <p:sp>
          <p:nvSpPr>
            <p:cNvPr id="33" name="TextBox 33"/>
            <p:cNvSpPr txBox="1"/>
            <p:nvPr/>
          </p:nvSpPr>
          <p:spPr>
            <a:xfrm>
              <a:off x="0" y="-38100"/>
              <a:ext cx="1084396" cy="570622"/>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choosing cooling technology</a:t>
              </a:r>
            </a:p>
          </p:txBody>
        </p:sp>
      </p:grpSp>
      <p:sp>
        <p:nvSpPr>
          <p:cNvPr id="34" name="AutoShape 34"/>
          <p:cNvSpPr/>
          <p:nvPr/>
        </p:nvSpPr>
        <p:spPr>
          <a:xfrm flipV="1">
            <a:off x="6713718" y="2942056"/>
            <a:ext cx="477724" cy="1734"/>
          </a:xfrm>
          <a:prstGeom prst="line">
            <a:avLst/>
          </a:prstGeom>
          <a:ln w="28575" cap="rnd">
            <a:solidFill>
              <a:srgbClr val="A8A8A8"/>
            </a:solidFill>
            <a:prstDash val="solid"/>
            <a:headEnd type="none" w="sm" len="sm"/>
            <a:tailEnd type="triangle" w="lg" len="med"/>
          </a:ln>
        </p:spPr>
      </p:sp>
      <p:sp>
        <p:nvSpPr>
          <p:cNvPr id="35" name="AutoShape 35"/>
          <p:cNvSpPr/>
          <p:nvPr/>
        </p:nvSpPr>
        <p:spPr>
          <a:xfrm flipH="1" flipV="1">
            <a:off x="2748773" y="2941533"/>
            <a:ext cx="441712" cy="8654"/>
          </a:xfrm>
          <a:prstGeom prst="line">
            <a:avLst/>
          </a:prstGeom>
          <a:ln w="28575" cap="rnd">
            <a:solidFill>
              <a:srgbClr val="A8A8A8"/>
            </a:solidFill>
            <a:prstDash val="solid"/>
            <a:headEnd type="none" w="sm" len="sm"/>
            <a:tailEnd type="triangle" w="lg" len="med"/>
          </a:ln>
        </p:spPr>
      </p:sp>
      <p:sp>
        <p:nvSpPr>
          <p:cNvPr id="36" name="AutoShape 36"/>
          <p:cNvSpPr/>
          <p:nvPr/>
        </p:nvSpPr>
        <p:spPr>
          <a:xfrm flipH="1" flipV="1">
            <a:off x="4942870" y="1574334"/>
            <a:ext cx="9231" cy="625692"/>
          </a:xfrm>
          <a:prstGeom prst="line">
            <a:avLst/>
          </a:prstGeom>
          <a:ln w="28575" cap="rnd">
            <a:solidFill>
              <a:srgbClr val="A8A8A8"/>
            </a:solidFill>
            <a:prstDash val="solid"/>
            <a:headEnd type="none" w="sm" len="sm"/>
            <a:tailEnd type="triangle" w="lg" len="med"/>
          </a:ln>
        </p:spPr>
      </p:sp>
      <p:grpSp>
        <p:nvGrpSpPr>
          <p:cNvPr id="37" name="Group 37"/>
          <p:cNvGrpSpPr/>
          <p:nvPr/>
        </p:nvGrpSpPr>
        <p:grpSpPr>
          <a:xfrm>
            <a:off x="3190484" y="5505530"/>
            <a:ext cx="3523234" cy="1500320"/>
            <a:chOff x="0" y="0"/>
            <a:chExt cx="812800" cy="346119"/>
          </a:xfrm>
        </p:grpSpPr>
        <p:sp>
          <p:nvSpPr>
            <p:cNvPr id="38" name="Freeform 38"/>
            <p:cNvSpPr/>
            <p:nvPr/>
          </p:nvSpPr>
          <p:spPr>
            <a:xfrm>
              <a:off x="0" y="0"/>
              <a:ext cx="812800" cy="346119"/>
            </a:xfrm>
            <a:custGeom>
              <a:avLst/>
              <a:gdLst/>
              <a:ahLst/>
              <a:cxnLst/>
              <a:rect l="l" t="t" r="r" b="b"/>
              <a:pathLst>
                <a:path w="812800" h="346119">
                  <a:moveTo>
                    <a:pt x="10987" y="0"/>
                  </a:moveTo>
                  <a:lnTo>
                    <a:pt x="801813" y="0"/>
                  </a:lnTo>
                  <a:cubicBezTo>
                    <a:pt x="804727" y="0"/>
                    <a:pt x="807522" y="1158"/>
                    <a:pt x="809582" y="3218"/>
                  </a:cubicBezTo>
                  <a:cubicBezTo>
                    <a:pt x="811642" y="5278"/>
                    <a:pt x="812800" y="8073"/>
                    <a:pt x="812800" y="10987"/>
                  </a:cubicBezTo>
                  <a:lnTo>
                    <a:pt x="812800" y="335133"/>
                  </a:lnTo>
                  <a:cubicBezTo>
                    <a:pt x="812800" y="338046"/>
                    <a:pt x="811642" y="340841"/>
                    <a:pt x="809582" y="342901"/>
                  </a:cubicBezTo>
                  <a:cubicBezTo>
                    <a:pt x="807522" y="344962"/>
                    <a:pt x="804727" y="346119"/>
                    <a:pt x="801813" y="346119"/>
                  </a:cubicBezTo>
                  <a:lnTo>
                    <a:pt x="10987" y="346119"/>
                  </a:lnTo>
                  <a:cubicBezTo>
                    <a:pt x="8073" y="346119"/>
                    <a:pt x="5278" y="344962"/>
                    <a:pt x="3218" y="342901"/>
                  </a:cubicBezTo>
                  <a:cubicBezTo>
                    <a:pt x="1158" y="340841"/>
                    <a:pt x="0" y="338046"/>
                    <a:pt x="0" y="335133"/>
                  </a:cubicBezTo>
                  <a:lnTo>
                    <a:pt x="0" y="10987"/>
                  </a:lnTo>
                  <a:cubicBezTo>
                    <a:pt x="0" y="8073"/>
                    <a:pt x="1158" y="5278"/>
                    <a:pt x="3218" y="3218"/>
                  </a:cubicBezTo>
                  <a:cubicBezTo>
                    <a:pt x="5278" y="1158"/>
                    <a:pt x="8073" y="0"/>
                    <a:pt x="10987" y="0"/>
                  </a:cubicBezTo>
                  <a:close/>
                </a:path>
              </a:pathLst>
            </a:custGeom>
            <a:solidFill>
              <a:srgbClr val="13538A"/>
            </a:solidFill>
            <a:ln cap="sq">
              <a:noFill/>
              <a:prstDash val="solid"/>
              <a:miter/>
            </a:ln>
          </p:spPr>
        </p:sp>
        <p:sp>
          <p:nvSpPr>
            <p:cNvPr id="39" name="TextBox 39"/>
            <p:cNvSpPr txBox="1"/>
            <p:nvPr/>
          </p:nvSpPr>
          <p:spPr>
            <a:xfrm>
              <a:off x="0" y="-47625"/>
              <a:ext cx="812800" cy="393744"/>
            </a:xfrm>
            <a:prstGeom prst="rect">
              <a:avLst/>
            </a:prstGeom>
          </p:spPr>
          <p:txBody>
            <a:bodyPr lIns="254000" tIns="254000" rIns="254000" bIns="254000" rtlCol="0" anchor="ctr"/>
            <a:lstStyle/>
            <a:p>
              <a:pPr algn="ctr">
                <a:lnSpc>
                  <a:spcPts val="3220"/>
                </a:lnSpc>
              </a:pPr>
              <a:r>
                <a:rPr lang="en-US" sz="2300">
                  <a:solidFill>
                    <a:srgbClr val="FFFFFF"/>
                  </a:solidFill>
                  <a:latin typeface="Aileron Bold"/>
                </a:rPr>
                <a:t>AUTOMATION &amp; MONITORING</a:t>
              </a:r>
            </a:p>
          </p:txBody>
        </p:sp>
      </p:grpSp>
      <p:grpSp>
        <p:nvGrpSpPr>
          <p:cNvPr id="40" name="Group 40"/>
          <p:cNvGrpSpPr/>
          <p:nvPr/>
        </p:nvGrpSpPr>
        <p:grpSpPr>
          <a:xfrm>
            <a:off x="443505" y="5679294"/>
            <a:ext cx="2305268" cy="1090322"/>
            <a:chOff x="0" y="0"/>
            <a:chExt cx="1125912" cy="532522"/>
          </a:xfrm>
        </p:grpSpPr>
        <p:sp>
          <p:nvSpPr>
            <p:cNvPr id="41" name="Freeform 41"/>
            <p:cNvSpPr/>
            <p:nvPr/>
          </p:nvSpPr>
          <p:spPr>
            <a:xfrm>
              <a:off x="0" y="0"/>
              <a:ext cx="1125912" cy="532522"/>
            </a:xfrm>
            <a:custGeom>
              <a:avLst/>
              <a:gdLst/>
              <a:ahLst/>
              <a:cxnLst/>
              <a:rect l="l" t="t" r="r" b="b"/>
              <a:pathLst>
                <a:path w="1125912" h="532522">
                  <a:moveTo>
                    <a:pt x="16792" y="0"/>
                  </a:moveTo>
                  <a:lnTo>
                    <a:pt x="1109120" y="0"/>
                  </a:lnTo>
                  <a:cubicBezTo>
                    <a:pt x="1118394" y="0"/>
                    <a:pt x="1125912" y="7518"/>
                    <a:pt x="1125912" y="16792"/>
                  </a:cubicBezTo>
                  <a:lnTo>
                    <a:pt x="1125912" y="515730"/>
                  </a:lnTo>
                  <a:cubicBezTo>
                    <a:pt x="1125912" y="525004"/>
                    <a:pt x="1118394" y="532522"/>
                    <a:pt x="1109120" y="532522"/>
                  </a:cubicBezTo>
                  <a:lnTo>
                    <a:pt x="16792" y="532522"/>
                  </a:lnTo>
                  <a:cubicBezTo>
                    <a:pt x="7518" y="532522"/>
                    <a:pt x="0" y="525004"/>
                    <a:pt x="0" y="515730"/>
                  </a:cubicBezTo>
                  <a:lnTo>
                    <a:pt x="0" y="16792"/>
                  </a:lnTo>
                  <a:cubicBezTo>
                    <a:pt x="0" y="7518"/>
                    <a:pt x="7518" y="0"/>
                    <a:pt x="16792" y="0"/>
                  </a:cubicBezTo>
                  <a:close/>
                </a:path>
              </a:pathLst>
            </a:custGeom>
            <a:solidFill>
              <a:srgbClr val="2C92D5"/>
            </a:solidFill>
            <a:ln cap="sq">
              <a:noFill/>
              <a:prstDash val="solid"/>
              <a:miter/>
            </a:ln>
          </p:spPr>
        </p:sp>
        <p:sp>
          <p:nvSpPr>
            <p:cNvPr id="42" name="TextBox 42"/>
            <p:cNvSpPr txBox="1"/>
            <p:nvPr/>
          </p:nvSpPr>
          <p:spPr>
            <a:xfrm>
              <a:off x="0" y="-38100"/>
              <a:ext cx="1125912" cy="570622"/>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Regular maintinance</a:t>
              </a:r>
            </a:p>
          </p:txBody>
        </p:sp>
      </p:grpSp>
      <p:grpSp>
        <p:nvGrpSpPr>
          <p:cNvPr id="43" name="Group 43"/>
          <p:cNvGrpSpPr/>
          <p:nvPr/>
        </p:nvGrpSpPr>
        <p:grpSpPr>
          <a:xfrm>
            <a:off x="3951687" y="7736781"/>
            <a:ext cx="1985329" cy="1090322"/>
            <a:chOff x="0" y="0"/>
            <a:chExt cx="969651" cy="532522"/>
          </a:xfrm>
        </p:grpSpPr>
        <p:sp>
          <p:nvSpPr>
            <p:cNvPr id="44" name="Freeform 44"/>
            <p:cNvSpPr/>
            <p:nvPr/>
          </p:nvSpPr>
          <p:spPr>
            <a:xfrm>
              <a:off x="0" y="0"/>
              <a:ext cx="969651" cy="532522"/>
            </a:xfrm>
            <a:custGeom>
              <a:avLst/>
              <a:gdLst/>
              <a:ahLst/>
              <a:cxnLst/>
              <a:rect l="l" t="t" r="r" b="b"/>
              <a:pathLst>
                <a:path w="969651" h="532522">
                  <a:moveTo>
                    <a:pt x="19498" y="0"/>
                  </a:moveTo>
                  <a:lnTo>
                    <a:pt x="950153" y="0"/>
                  </a:lnTo>
                  <a:cubicBezTo>
                    <a:pt x="955324" y="0"/>
                    <a:pt x="960283" y="2054"/>
                    <a:pt x="963940" y="5711"/>
                  </a:cubicBezTo>
                  <a:cubicBezTo>
                    <a:pt x="967596" y="9367"/>
                    <a:pt x="969651" y="14327"/>
                    <a:pt x="969651" y="19498"/>
                  </a:cubicBezTo>
                  <a:lnTo>
                    <a:pt x="969651" y="513024"/>
                  </a:lnTo>
                  <a:cubicBezTo>
                    <a:pt x="969651" y="518195"/>
                    <a:pt x="967596" y="523155"/>
                    <a:pt x="963940" y="526811"/>
                  </a:cubicBezTo>
                  <a:cubicBezTo>
                    <a:pt x="960283" y="530468"/>
                    <a:pt x="955324" y="532522"/>
                    <a:pt x="950153" y="532522"/>
                  </a:cubicBezTo>
                  <a:lnTo>
                    <a:pt x="19498" y="532522"/>
                  </a:lnTo>
                  <a:cubicBezTo>
                    <a:pt x="14327" y="532522"/>
                    <a:pt x="9367" y="530468"/>
                    <a:pt x="5711" y="526811"/>
                  </a:cubicBezTo>
                  <a:cubicBezTo>
                    <a:pt x="2054" y="523155"/>
                    <a:pt x="0" y="518195"/>
                    <a:pt x="0" y="513024"/>
                  </a:cubicBezTo>
                  <a:lnTo>
                    <a:pt x="0" y="19498"/>
                  </a:lnTo>
                  <a:cubicBezTo>
                    <a:pt x="0" y="14327"/>
                    <a:pt x="2054" y="9367"/>
                    <a:pt x="5711" y="5711"/>
                  </a:cubicBezTo>
                  <a:cubicBezTo>
                    <a:pt x="9367" y="2054"/>
                    <a:pt x="14327" y="0"/>
                    <a:pt x="19498" y="0"/>
                  </a:cubicBezTo>
                  <a:close/>
                </a:path>
              </a:pathLst>
            </a:custGeom>
            <a:solidFill>
              <a:srgbClr val="2C92D5"/>
            </a:solidFill>
            <a:ln cap="sq">
              <a:noFill/>
              <a:prstDash val="solid"/>
              <a:miter/>
            </a:ln>
          </p:spPr>
        </p:sp>
        <p:sp>
          <p:nvSpPr>
            <p:cNvPr id="45" name="TextBox 45"/>
            <p:cNvSpPr txBox="1"/>
            <p:nvPr/>
          </p:nvSpPr>
          <p:spPr>
            <a:xfrm>
              <a:off x="0" y="-38100"/>
              <a:ext cx="969651" cy="570622"/>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DCIM</a:t>
              </a:r>
            </a:p>
          </p:txBody>
        </p:sp>
      </p:grpSp>
      <p:grpSp>
        <p:nvGrpSpPr>
          <p:cNvPr id="46" name="Group 46"/>
          <p:cNvGrpSpPr/>
          <p:nvPr/>
        </p:nvGrpSpPr>
        <p:grpSpPr>
          <a:xfrm>
            <a:off x="7191442" y="5698368"/>
            <a:ext cx="2220266" cy="1090322"/>
            <a:chOff x="0" y="0"/>
            <a:chExt cx="1084396" cy="532522"/>
          </a:xfrm>
        </p:grpSpPr>
        <p:sp>
          <p:nvSpPr>
            <p:cNvPr id="47" name="Freeform 47"/>
            <p:cNvSpPr/>
            <p:nvPr/>
          </p:nvSpPr>
          <p:spPr>
            <a:xfrm>
              <a:off x="0" y="0"/>
              <a:ext cx="1084396" cy="532522"/>
            </a:xfrm>
            <a:custGeom>
              <a:avLst/>
              <a:gdLst/>
              <a:ahLst/>
              <a:cxnLst/>
              <a:rect l="l" t="t" r="r" b="b"/>
              <a:pathLst>
                <a:path w="1084396" h="532522">
                  <a:moveTo>
                    <a:pt x="17435" y="0"/>
                  </a:moveTo>
                  <a:lnTo>
                    <a:pt x="1066961" y="0"/>
                  </a:lnTo>
                  <a:cubicBezTo>
                    <a:pt x="1071585" y="0"/>
                    <a:pt x="1076020" y="1837"/>
                    <a:pt x="1079290" y="5106"/>
                  </a:cubicBezTo>
                  <a:cubicBezTo>
                    <a:pt x="1082559" y="8376"/>
                    <a:pt x="1084396" y="12811"/>
                    <a:pt x="1084396" y="17435"/>
                  </a:cubicBezTo>
                  <a:lnTo>
                    <a:pt x="1084396" y="515087"/>
                  </a:lnTo>
                  <a:cubicBezTo>
                    <a:pt x="1084396" y="524716"/>
                    <a:pt x="1076590" y="532522"/>
                    <a:pt x="1066961" y="532522"/>
                  </a:cubicBezTo>
                  <a:lnTo>
                    <a:pt x="17435" y="532522"/>
                  </a:lnTo>
                  <a:cubicBezTo>
                    <a:pt x="7806" y="532522"/>
                    <a:pt x="0" y="524716"/>
                    <a:pt x="0" y="515087"/>
                  </a:cubicBezTo>
                  <a:lnTo>
                    <a:pt x="0" y="17435"/>
                  </a:lnTo>
                  <a:cubicBezTo>
                    <a:pt x="0" y="7806"/>
                    <a:pt x="7806" y="0"/>
                    <a:pt x="17435" y="0"/>
                  </a:cubicBezTo>
                  <a:close/>
                </a:path>
              </a:pathLst>
            </a:custGeom>
            <a:solidFill>
              <a:srgbClr val="2C92D5"/>
            </a:solidFill>
            <a:ln cap="sq">
              <a:noFill/>
              <a:prstDash val="solid"/>
              <a:miter/>
            </a:ln>
          </p:spPr>
        </p:sp>
        <p:sp>
          <p:nvSpPr>
            <p:cNvPr id="48" name="TextBox 48"/>
            <p:cNvSpPr txBox="1"/>
            <p:nvPr/>
          </p:nvSpPr>
          <p:spPr>
            <a:xfrm>
              <a:off x="0" y="-38100"/>
              <a:ext cx="1084396" cy="570622"/>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Active monitoring</a:t>
              </a:r>
            </a:p>
          </p:txBody>
        </p:sp>
      </p:grpSp>
      <p:sp>
        <p:nvSpPr>
          <p:cNvPr id="49" name="AutoShape 49"/>
          <p:cNvSpPr/>
          <p:nvPr/>
        </p:nvSpPr>
        <p:spPr>
          <a:xfrm flipV="1">
            <a:off x="6713718" y="6247559"/>
            <a:ext cx="477724" cy="1734"/>
          </a:xfrm>
          <a:prstGeom prst="line">
            <a:avLst/>
          </a:prstGeom>
          <a:ln w="28575" cap="rnd">
            <a:solidFill>
              <a:srgbClr val="A8A8A8"/>
            </a:solidFill>
            <a:prstDash val="solid"/>
            <a:headEnd type="none" w="sm" len="sm"/>
            <a:tailEnd type="triangle" w="lg" len="med"/>
          </a:ln>
        </p:spPr>
      </p:sp>
      <p:sp>
        <p:nvSpPr>
          <p:cNvPr id="50" name="AutoShape 50"/>
          <p:cNvSpPr/>
          <p:nvPr/>
        </p:nvSpPr>
        <p:spPr>
          <a:xfrm flipH="1" flipV="1">
            <a:off x="2748773" y="6247036"/>
            <a:ext cx="441712" cy="8654"/>
          </a:xfrm>
          <a:prstGeom prst="line">
            <a:avLst/>
          </a:prstGeom>
          <a:ln w="28575" cap="rnd">
            <a:solidFill>
              <a:srgbClr val="A8A8A8"/>
            </a:solidFill>
            <a:prstDash val="solid"/>
            <a:headEnd type="none" w="sm" len="sm"/>
            <a:tailEnd type="triangle" w="lg" len="med"/>
          </a:ln>
        </p:spPr>
      </p:sp>
      <p:sp>
        <p:nvSpPr>
          <p:cNvPr id="51" name="AutoShape 51"/>
          <p:cNvSpPr/>
          <p:nvPr/>
        </p:nvSpPr>
        <p:spPr>
          <a:xfrm flipH="1">
            <a:off x="4947662" y="7005849"/>
            <a:ext cx="4439" cy="730932"/>
          </a:xfrm>
          <a:prstGeom prst="line">
            <a:avLst/>
          </a:prstGeom>
          <a:ln w="28575" cap="rnd">
            <a:solidFill>
              <a:srgbClr val="A8A8A8"/>
            </a:solidFill>
            <a:prstDash val="solid"/>
            <a:headEnd type="none" w="sm" len="sm"/>
            <a:tailEnd type="triangle" w="lg" len="med"/>
          </a:ln>
        </p:spPr>
      </p:sp>
      <p:grpSp>
        <p:nvGrpSpPr>
          <p:cNvPr id="52" name="Group 52"/>
          <p:cNvGrpSpPr/>
          <p:nvPr/>
        </p:nvGrpSpPr>
        <p:grpSpPr>
          <a:xfrm>
            <a:off x="10325451" y="8504703"/>
            <a:ext cx="3523234" cy="1500320"/>
            <a:chOff x="0" y="0"/>
            <a:chExt cx="812800" cy="346119"/>
          </a:xfrm>
        </p:grpSpPr>
        <p:sp>
          <p:nvSpPr>
            <p:cNvPr id="53" name="Freeform 53"/>
            <p:cNvSpPr/>
            <p:nvPr/>
          </p:nvSpPr>
          <p:spPr>
            <a:xfrm>
              <a:off x="0" y="0"/>
              <a:ext cx="812800" cy="346119"/>
            </a:xfrm>
            <a:custGeom>
              <a:avLst/>
              <a:gdLst/>
              <a:ahLst/>
              <a:cxnLst/>
              <a:rect l="l" t="t" r="r" b="b"/>
              <a:pathLst>
                <a:path w="812800" h="346119">
                  <a:moveTo>
                    <a:pt x="10987" y="0"/>
                  </a:moveTo>
                  <a:lnTo>
                    <a:pt x="801813" y="0"/>
                  </a:lnTo>
                  <a:cubicBezTo>
                    <a:pt x="804727" y="0"/>
                    <a:pt x="807522" y="1158"/>
                    <a:pt x="809582" y="3218"/>
                  </a:cubicBezTo>
                  <a:cubicBezTo>
                    <a:pt x="811642" y="5278"/>
                    <a:pt x="812800" y="8073"/>
                    <a:pt x="812800" y="10987"/>
                  </a:cubicBezTo>
                  <a:lnTo>
                    <a:pt x="812800" y="335133"/>
                  </a:lnTo>
                  <a:cubicBezTo>
                    <a:pt x="812800" y="338046"/>
                    <a:pt x="811642" y="340841"/>
                    <a:pt x="809582" y="342901"/>
                  </a:cubicBezTo>
                  <a:cubicBezTo>
                    <a:pt x="807522" y="344962"/>
                    <a:pt x="804727" y="346119"/>
                    <a:pt x="801813" y="346119"/>
                  </a:cubicBezTo>
                  <a:lnTo>
                    <a:pt x="10987" y="346119"/>
                  </a:lnTo>
                  <a:cubicBezTo>
                    <a:pt x="8073" y="346119"/>
                    <a:pt x="5278" y="344962"/>
                    <a:pt x="3218" y="342901"/>
                  </a:cubicBezTo>
                  <a:cubicBezTo>
                    <a:pt x="1158" y="340841"/>
                    <a:pt x="0" y="338046"/>
                    <a:pt x="0" y="335133"/>
                  </a:cubicBezTo>
                  <a:lnTo>
                    <a:pt x="0" y="10987"/>
                  </a:lnTo>
                  <a:cubicBezTo>
                    <a:pt x="0" y="8073"/>
                    <a:pt x="1158" y="5278"/>
                    <a:pt x="3218" y="3218"/>
                  </a:cubicBezTo>
                  <a:cubicBezTo>
                    <a:pt x="5278" y="1158"/>
                    <a:pt x="8073" y="0"/>
                    <a:pt x="10987" y="0"/>
                  </a:cubicBezTo>
                  <a:close/>
                </a:path>
              </a:pathLst>
            </a:custGeom>
            <a:solidFill>
              <a:srgbClr val="13538A"/>
            </a:solidFill>
            <a:ln cap="sq">
              <a:noFill/>
              <a:prstDash val="solid"/>
              <a:miter/>
            </a:ln>
          </p:spPr>
        </p:sp>
        <p:sp>
          <p:nvSpPr>
            <p:cNvPr id="54" name="TextBox 54"/>
            <p:cNvSpPr txBox="1"/>
            <p:nvPr/>
          </p:nvSpPr>
          <p:spPr>
            <a:xfrm>
              <a:off x="0" y="-47625"/>
              <a:ext cx="812800" cy="393744"/>
            </a:xfrm>
            <a:prstGeom prst="rect">
              <a:avLst/>
            </a:prstGeom>
          </p:spPr>
          <p:txBody>
            <a:bodyPr lIns="254000" tIns="254000" rIns="254000" bIns="254000" rtlCol="0" anchor="ctr"/>
            <a:lstStyle/>
            <a:p>
              <a:pPr algn="ctr">
                <a:lnSpc>
                  <a:spcPts val="3220"/>
                </a:lnSpc>
              </a:pPr>
              <a:r>
                <a:rPr lang="en-US" sz="2300">
                  <a:solidFill>
                    <a:srgbClr val="FFFFFF"/>
                  </a:solidFill>
                  <a:latin typeface="Aileron Bold"/>
                </a:rPr>
                <a:t>ELECTRICAL POWER TRAIN</a:t>
              </a:r>
            </a:p>
          </p:txBody>
        </p:sp>
      </p:grpSp>
      <p:grpSp>
        <p:nvGrpSpPr>
          <p:cNvPr id="55" name="Group 55"/>
          <p:cNvGrpSpPr/>
          <p:nvPr/>
        </p:nvGrpSpPr>
        <p:grpSpPr>
          <a:xfrm>
            <a:off x="11102152" y="6788689"/>
            <a:ext cx="1935282" cy="1090322"/>
            <a:chOff x="0" y="0"/>
            <a:chExt cx="945208" cy="532522"/>
          </a:xfrm>
        </p:grpSpPr>
        <p:sp>
          <p:nvSpPr>
            <p:cNvPr id="56" name="Freeform 56"/>
            <p:cNvSpPr/>
            <p:nvPr/>
          </p:nvSpPr>
          <p:spPr>
            <a:xfrm>
              <a:off x="0" y="0"/>
              <a:ext cx="945208" cy="532522"/>
            </a:xfrm>
            <a:custGeom>
              <a:avLst/>
              <a:gdLst/>
              <a:ahLst/>
              <a:cxnLst/>
              <a:rect l="l" t="t" r="r" b="b"/>
              <a:pathLst>
                <a:path w="945208" h="532522">
                  <a:moveTo>
                    <a:pt x="20002" y="0"/>
                  </a:moveTo>
                  <a:lnTo>
                    <a:pt x="925206" y="0"/>
                  </a:lnTo>
                  <a:cubicBezTo>
                    <a:pt x="936253" y="0"/>
                    <a:pt x="945208" y="8955"/>
                    <a:pt x="945208" y="20002"/>
                  </a:cubicBezTo>
                  <a:lnTo>
                    <a:pt x="945208" y="512520"/>
                  </a:lnTo>
                  <a:cubicBezTo>
                    <a:pt x="945208" y="523567"/>
                    <a:pt x="936253" y="532522"/>
                    <a:pt x="925206" y="532522"/>
                  </a:cubicBezTo>
                  <a:lnTo>
                    <a:pt x="20002" y="532522"/>
                  </a:lnTo>
                  <a:cubicBezTo>
                    <a:pt x="8955" y="532522"/>
                    <a:pt x="0" y="523567"/>
                    <a:pt x="0" y="512520"/>
                  </a:cubicBezTo>
                  <a:lnTo>
                    <a:pt x="0" y="20002"/>
                  </a:lnTo>
                  <a:cubicBezTo>
                    <a:pt x="0" y="8955"/>
                    <a:pt x="8955" y="0"/>
                    <a:pt x="20002" y="0"/>
                  </a:cubicBezTo>
                  <a:close/>
                </a:path>
              </a:pathLst>
            </a:custGeom>
            <a:solidFill>
              <a:srgbClr val="2C92D5"/>
            </a:solidFill>
            <a:ln cap="sq">
              <a:noFill/>
              <a:prstDash val="solid"/>
              <a:miter/>
            </a:ln>
          </p:spPr>
        </p:sp>
        <p:sp>
          <p:nvSpPr>
            <p:cNvPr id="57" name="TextBox 57"/>
            <p:cNvSpPr txBox="1"/>
            <p:nvPr/>
          </p:nvSpPr>
          <p:spPr>
            <a:xfrm>
              <a:off x="0" y="-38100"/>
              <a:ext cx="945208" cy="570622"/>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Energy storage solution</a:t>
              </a:r>
            </a:p>
          </p:txBody>
        </p:sp>
      </p:grpSp>
      <p:sp>
        <p:nvSpPr>
          <p:cNvPr id="58" name="AutoShape 58"/>
          <p:cNvSpPr/>
          <p:nvPr/>
        </p:nvSpPr>
        <p:spPr>
          <a:xfrm flipH="1" flipV="1">
            <a:off x="12077836" y="7879011"/>
            <a:ext cx="9231" cy="625692"/>
          </a:xfrm>
          <a:prstGeom prst="line">
            <a:avLst/>
          </a:prstGeom>
          <a:ln w="28575" cap="rnd">
            <a:solidFill>
              <a:srgbClr val="A8A8A8"/>
            </a:solidFill>
            <a:prstDash val="solid"/>
            <a:headEnd type="none" w="sm" len="sm"/>
            <a:tailEnd type="triangle" w="lg" len="med"/>
          </a:ln>
        </p:spPr>
      </p:sp>
      <p:grpSp>
        <p:nvGrpSpPr>
          <p:cNvPr id="59" name="Group 59"/>
          <p:cNvGrpSpPr/>
          <p:nvPr/>
        </p:nvGrpSpPr>
        <p:grpSpPr>
          <a:xfrm>
            <a:off x="14241242" y="6788745"/>
            <a:ext cx="2272258" cy="1181100"/>
            <a:chOff x="0" y="0"/>
            <a:chExt cx="1109790" cy="576859"/>
          </a:xfrm>
        </p:grpSpPr>
        <p:sp>
          <p:nvSpPr>
            <p:cNvPr id="60" name="Freeform 60"/>
            <p:cNvSpPr/>
            <p:nvPr/>
          </p:nvSpPr>
          <p:spPr>
            <a:xfrm>
              <a:off x="0" y="0"/>
              <a:ext cx="1109790" cy="576859"/>
            </a:xfrm>
            <a:custGeom>
              <a:avLst/>
              <a:gdLst/>
              <a:ahLst/>
              <a:cxnLst/>
              <a:rect l="l" t="t" r="r" b="b"/>
              <a:pathLst>
                <a:path w="1109790" h="576859">
                  <a:moveTo>
                    <a:pt x="17036" y="0"/>
                  </a:moveTo>
                  <a:lnTo>
                    <a:pt x="1092754" y="0"/>
                  </a:lnTo>
                  <a:cubicBezTo>
                    <a:pt x="1097272" y="0"/>
                    <a:pt x="1101605" y="1795"/>
                    <a:pt x="1104800" y="4990"/>
                  </a:cubicBezTo>
                  <a:cubicBezTo>
                    <a:pt x="1107995" y="8184"/>
                    <a:pt x="1109790" y="12518"/>
                    <a:pt x="1109790" y="17036"/>
                  </a:cubicBezTo>
                  <a:lnTo>
                    <a:pt x="1109790" y="559823"/>
                  </a:lnTo>
                  <a:cubicBezTo>
                    <a:pt x="1109790" y="564341"/>
                    <a:pt x="1107995" y="568674"/>
                    <a:pt x="1104800" y="571869"/>
                  </a:cubicBezTo>
                  <a:cubicBezTo>
                    <a:pt x="1101605" y="575064"/>
                    <a:pt x="1097272" y="576859"/>
                    <a:pt x="1092754" y="576859"/>
                  </a:cubicBezTo>
                  <a:lnTo>
                    <a:pt x="17036" y="576859"/>
                  </a:lnTo>
                  <a:cubicBezTo>
                    <a:pt x="12518" y="576859"/>
                    <a:pt x="8184" y="575064"/>
                    <a:pt x="4990" y="571869"/>
                  </a:cubicBezTo>
                  <a:cubicBezTo>
                    <a:pt x="1795" y="568674"/>
                    <a:pt x="0" y="564341"/>
                    <a:pt x="0" y="559823"/>
                  </a:cubicBezTo>
                  <a:lnTo>
                    <a:pt x="0" y="17036"/>
                  </a:lnTo>
                  <a:cubicBezTo>
                    <a:pt x="0" y="12518"/>
                    <a:pt x="1795" y="8184"/>
                    <a:pt x="4990" y="4990"/>
                  </a:cubicBezTo>
                  <a:cubicBezTo>
                    <a:pt x="8184" y="1795"/>
                    <a:pt x="12518" y="0"/>
                    <a:pt x="17036" y="0"/>
                  </a:cubicBezTo>
                  <a:close/>
                </a:path>
              </a:pathLst>
            </a:custGeom>
            <a:solidFill>
              <a:srgbClr val="37C9EF"/>
            </a:solidFill>
            <a:ln cap="sq">
              <a:noFill/>
              <a:prstDash val="solid"/>
              <a:miter/>
            </a:ln>
          </p:spPr>
        </p:sp>
        <p:sp>
          <p:nvSpPr>
            <p:cNvPr id="61" name="TextBox 61"/>
            <p:cNvSpPr txBox="1"/>
            <p:nvPr/>
          </p:nvSpPr>
          <p:spPr>
            <a:xfrm>
              <a:off x="0" y="-38100"/>
              <a:ext cx="1109790" cy="614959"/>
            </a:xfrm>
            <a:prstGeom prst="rect">
              <a:avLst/>
            </a:prstGeom>
          </p:spPr>
          <p:txBody>
            <a:bodyPr lIns="254000" tIns="254000" rIns="254000" bIns="254000" rtlCol="0" anchor="ctr"/>
            <a:lstStyle/>
            <a:p>
              <a:pPr algn="ctr">
                <a:lnSpc>
                  <a:spcPts val="2100"/>
                </a:lnSpc>
              </a:pPr>
              <a:r>
                <a:rPr lang="en-US" sz="1500">
                  <a:solidFill>
                    <a:srgbClr val="FFFFFF"/>
                  </a:solidFill>
                  <a:latin typeface="Aileron"/>
                </a:rPr>
                <a:t>valve-regulated lead acid (VRLA)   (Li-ion) batteries</a:t>
              </a:r>
            </a:p>
          </p:txBody>
        </p:sp>
      </p:grpSp>
      <p:sp>
        <p:nvSpPr>
          <p:cNvPr id="62" name="AutoShape 62"/>
          <p:cNvSpPr/>
          <p:nvPr/>
        </p:nvSpPr>
        <p:spPr>
          <a:xfrm>
            <a:off x="13037434" y="7347145"/>
            <a:ext cx="1203808" cy="16540"/>
          </a:xfrm>
          <a:prstGeom prst="line">
            <a:avLst/>
          </a:prstGeom>
          <a:ln w="28575" cap="rnd">
            <a:solidFill>
              <a:srgbClr val="A8A8A8"/>
            </a:solidFill>
            <a:prstDash val="solid"/>
            <a:headEnd type="none" w="sm" len="sm"/>
            <a:tailEnd type="triangle" w="lg" len="med"/>
          </a:ln>
        </p:spPr>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847839" y="1900261"/>
            <a:ext cx="4992517" cy="1122479"/>
          </a:xfrm>
          <a:custGeom>
            <a:avLst/>
            <a:gdLst/>
            <a:ahLst/>
            <a:cxnLst/>
            <a:rect l="l" t="t" r="r" b="b"/>
            <a:pathLst>
              <a:path w="4992517" h="1122479">
                <a:moveTo>
                  <a:pt x="0" y="0"/>
                </a:moveTo>
                <a:lnTo>
                  <a:pt x="4992517" y="0"/>
                </a:lnTo>
                <a:lnTo>
                  <a:pt x="4992517" y="1122479"/>
                </a:lnTo>
                <a:lnTo>
                  <a:pt x="0" y="1122479"/>
                </a:lnTo>
                <a:lnTo>
                  <a:pt x="0" y="0"/>
                </a:lnTo>
                <a:close/>
              </a:path>
            </a:pathLst>
          </a:custGeom>
          <a:blipFill>
            <a:blip r:embed="rId2"/>
            <a:stretch>
              <a:fillRect/>
            </a:stretch>
          </a:blipFill>
        </p:spPr>
      </p:sp>
      <p:sp>
        <p:nvSpPr>
          <p:cNvPr id="3" name="TextBox 3"/>
          <p:cNvSpPr txBox="1"/>
          <p:nvPr/>
        </p:nvSpPr>
        <p:spPr>
          <a:xfrm>
            <a:off x="4114860" y="608036"/>
            <a:ext cx="6711553" cy="1292225"/>
          </a:xfrm>
          <a:prstGeom prst="rect">
            <a:avLst/>
          </a:prstGeom>
        </p:spPr>
        <p:txBody>
          <a:bodyPr lIns="0" tIns="0" rIns="0" bIns="0" rtlCol="0" anchor="t">
            <a:spAutoFit/>
          </a:bodyPr>
          <a:lstStyle/>
          <a:p>
            <a:pPr algn="ctr">
              <a:lnSpc>
                <a:spcPts val="4900"/>
              </a:lnSpc>
              <a:spcBef>
                <a:spcPct val="0"/>
              </a:spcBef>
            </a:pPr>
            <a:r>
              <a:rPr lang="en-US" sz="3500" spc="105">
                <a:solidFill>
                  <a:srgbClr val="000000"/>
                </a:solidFill>
                <a:latin typeface="Times New Roman Bold"/>
              </a:rPr>
              <a:t>Power Usage Effectiveness (PUE)</a:t>
            </a:r>
          </a:p>
          <a:p>
            <a:pPr algn="ctr">
              <a:lnSpc>
                <a:spcPts val="4900"/>
              </a:lnSpc>
              <a:spcBef>
                <a:spcPct val="0"/>
              </a:spcBef>
            </a:pPr>
            <a:endParaRPr lang="en-US" sz="3500" spc="105">
              <a:solidFill>
                <a:srgbClr val="000000"/>
              </a:solidFill>
              <a:latin typeface="Times New Roman Bold"/>
            </a:endParaRPr>
          </a:p>
        </p:txBody>
      </p:sp>
      <p:sp>
        <p:nvSpPr>
          <p:cNvPr id="4" name="TextBox 4"/>
          <p:cNvSpPr txBox="1"/>
          <p:nvPr/>
        </p:nvSpPr>
        <p:spPr>
          <a:xfrm>
            <a:off x="3847839" y="3224259"/>
            <a:ext cx="13529999" cy="1448630"/>
          </a:xfrm>
          <a:prstGeom prst="rect">
            <a:avLst/>
          </a:prstGeom>
        </p:spPr>
        <p:txBody>
          <a:bodyPr lIns="0" tIns="0" rIns="0" bIns="0" rtlCol="0" anchor="t">
            <a:spAutoFit/>
          </a:bodyPr>
          <a:lstStyle/>
          <a:p>
            <a:pPr algn="l">
              <a:lnSpc>
                <a:spcPts val="3746"/>
              </a:lnSpc>
              <a:spcBef>
                <a:spcPct val="0"/>
              </a:spcBef>
            </a:pPr>
            <a:r>
              <a:rPr lang="en-US" sz="2676" spc="80">
                <a:solidFill>
                  <a:srgbClr val="000000"/>
                </a:solidFill>
                <a:latin typeface="Times New Roman Bold"/>
              </a:rPr>
              <a:t>PUE values range from 1.0 to infinity.  Current research suggests that many data centers have a PUE of 3.0 or higher, but a well-designed center should aim for a PUE of 1.6 or lower.</a:t>
            </a:r>
          </a:p>
        </p:txBody>
      </p:sp>
      <p:sp>
        <p:nvSpPr>
          <p:cNvPr id="5" name="Freeform 5"/>
          <p:cNvSpPr/>
          <p:nvPr/>
        </p:nvSpPr>
        <p:spPr>
          <a:xfrm rot="10722968">
            <a:off x="-943331" y="-690521"/>
            <a:ext cx="5273029" cy="13307328"/>
          </a:xfrm>
          <a:custGeom>
            <a:avLst/>
            <a:gdLst/>
            <a:ahLst/>
            <a:cxnLst/>
            <a:rect l="l" t="t" r="r" b="b"/>
            <a:pathLst>
              <a:path w="5273029" h="13307328">
                <a:moveTo>
                  <a:pt x="0" y="0"/>
                </a:moveTo>
                <a:lnTo>
                  <a:pt x="5273029" y="0"/>
                </a:lnTo>
                <a:lnTo>
                  <a:pt x="5273029" y="13307329"/>
                </a:lnTo>
                <a:lnTo>
                  <a:pt x="0" y="1330732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4653688" y="417128"/>
            <a:ext cx="2605612" cy="2605612"/>
          </a:xfrm>
          <a:custGeom>
            <a:avLst/>
            <a:gdLst/>
            <a:ahLst/>
            <a:cxnLst/>
            <a:rect l="l" t="t" r="r" b="b"/>
            <a:pathLst>
              <a:path w="2605612" h="2605612">
                <a:moveTo>
                  <a:pt x="0" y="0"/>
                </a:moveTo>
                <a:lnTo>
                  <a:pt x="2605612" y="0"/>
                </a:lnTo>
                <a:lnTo>
                  <a:pt x="2605612" y="2605612"/>
                </a:lnTo>
                <a:lnTo>
                  <a:pt x="0" y="260561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5121047" cy="2880589"/>
          </a:xfrm>
        </p:grpSpPr>
        <p:sp>
          <p:nvSpPr>
            <p:cNvPr id="3" name="Freeform 3"/>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4" name="TextBox 4"/>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
        <p:nvSpPr>
          <p:cNvPr id="5" name="TextBox 5"/>
          <p:cNvSpPr txBox="1"/>
          <p:nvPr/>
        </p:nvSpPr>
        <p:spPr>
          <a:xfrm>
            <a:off x="5946101" y="417422"/>
            <a:ext cx="6933367" cy="1566544"/>
          </a:xfrm>
          <a:prstGeom prst="rect">
            <a:avLst/>
          </a:prstGeom>
        </p:spPr>
        <p:txBody>
          <a:bodyPr lIns="0" tIns="0" rIns="0" bIns="0" rtlCol="0" anchor="t">
            <a:spAutoFit/>
          </a:bodyPr>
          <a:lstStyle/>
          <a:p>
            <a:pPr algn="ctr">
              <a:lnSpc>
                <a:spcPts val="12880"/>
              </a:lnSpc>
            </a:pPr>
            <a:r>
              <a:rPr lang="en-US" sz="9200">
                <a:solidFill>
                  <a:srgbClr val="145DA0"/>
                </a:solidFill>
                <a:latin typeface="Canva Sans Bold"/>
              </a:rPr>
              <a:t>Constraints </a:t>
            </a:r>
          </a:p>
        </p:txBody>
      </p:sp>
      <p:sp>
        <p:nvSpPr>
          <p:cNvPr id="6" name="TextBox 6"/>
          <p:cNvSpPr txBox="1"/>
          <p:nvPr/>
        </p:nvSpPr>
        <p:spPr>
          <a:xfrm>
            <a:off x="497116" y="2078810"/>
            <a:ext cx="16340806" cy="1348739"/>
          </a:xfrm>
          <a:prstGeom prst="rect">
            <a:avLst/>
          </a:prstGeom>
        </p:spPr>
        <p:txBody>
          <a:bodyPr lIns="0" tIns="0" rIns="0" bIns="0" rtlCol="0" anchor="t">
            <a:spAutoFit/>
          </a:bodyPr>
          <a:lstStyle/>
          <a:p>
            <a:pPr marL="842016" lvl="1" indent="-421008" algn="l">
              <a:lnSpc>
                <a:spcPts val="5460"/>
              </a:lnSpc>
              <a:buFont typeface="Arial"/>
              <a:buChar char="•"/>
            </a:pPr>
            <a:r>
              <a:rPr lang="en-US" sz="3900">
                <a:solidFill>
                  <a:srgbClr val="004AAD"/>
                </a:solidFill>
                <a:latin typeface="Canva Sans Bold"/>
              </a:rPr>
              <a:t>Humidity Control: Relative humidity levels must be maintained between 30-60% to prevent damage to sensitive IT equipment. </a:t>
            </a:r>
          </a:p>
        </p:txBody>
      </p:sp>
      <p:sp>
        <p:nvSpPr>
          <p:cNvPr id="7" name="TextBox 7"/>
          <p:cNvSpPr txBox="1"/>
          <p:nvPr/>
        </p:nvSpPr>
        <p:spPr>
          <a:xfrm>
            <a:off x="497116" y="3947855"/>
            <a:ext cx="16762184" cy="1889125"/>
          </a:xfrm>
          <a:prstGeom prst="rect">
            <a:avLst/>
          </a:prstGeom>
        </p:spPr>
        <p:txBody>
          <a:bodyPr lIns="0" tIns="0" rIns="0" bIns="0" rtlCol="0" anchor="t">
            <a:spAutoFit/>
          </a:bodyPr>
          <a:lstStyle/>
          <a:p>
            <a:pPr marL="782640" lvl="1" indent="-391320" algn="l">
              <a:lnSpc>
                <a:spcPts val="5075"/>
              </a:lnSpc>
              <a:buFont typeface="Arial"/>
              <a:buChar char="•"/>
            </a:pPr>
            <a:r>
              <a:rPr lang="en-US" sz="3625">
                <a:solidFill>
                  <a:srgbClr val="004AAD"/>
                </a:solidFill>
                <a:latin typeface="Canva Sans Bold"/>
                <a:ea typeface="Canva Sans Bold"/>
              </a:rPr>
              <a:t>Temperature Control: The dry bulb temperature must be maintained between 18-27°C to ensure optimal operatingconditions for the equipment. </a:t>
            </a:r>
          </a:p>
        </p:txBody>
      </p:sp>
      <p:sp>
        <p:nvSpPr>
          <p:cNvPr id="8" name="TextBox 8"/>
          <p:cNvSpPr txBox="1"/>
          <p:nvPr/>
        </p:nvSpPr>
        <p:spPr>
          <a:xfrm>
            <a:off x="783564" y="6360855"/>
            <a:ext cx="16054358" cy="1780539"/>
          </a:xfrm>
          <a:prstGeom prst="rect">
            <a:avLst/>
          </a:prstGeom>
        </p:spPr>
        <p:txBody>
          <a:bodyPr lIns="0" tIns="0" rIns="0" bIns="0" rtlCol="0" anchor="t">
            <a:spAutoFit/>
          </a:bodyPr>
          <a:lstStyle/>
          <a:p>
            <a:pPr marL="734069" lvl="1" indent="-367035" algn="l">
              <a:lnSpc>
                <a:spcPts val="4760"/>
              </a:lnSpc>
              <a:buFont typeface="Arial"/>
              <a:buChar char="•"/>
            </a:pPr>
            <a:r>
              <a:rPr lang="en-US" sz="3400">
                <a:solidFill>
                  <a:srgbClr val="004AAD"/>
                </a:solidFill>
                <a:latin typeface="Canva Sans Bold"/>
              </a:rPr>
              <a:t>Tier 3 Standards: The system must meet Tier 3 data center standards, including N+1 redundancy for critical components to ensure high availability and reliability.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34582" y="178753"/>
            <a:ext cx="11018837" cy="1368417"/>
          </a:xfrm>
          <a:prstGeom prst="rect">
            <a:avLst/>
          </a:prstGeom>
        </p:spPr>
        <p:txBody>
          <a:bodyPr lIns="0" tIns="0" rIns="0" bIns="0" rtlCol="0" anchor="t">
            <a:spAutoFit/>
          </a:bodyPr>
          <a:lstStyle/>
          <a:p>
            <a:pPr algn="ctr">
              <a:lnSpc>
                <a:spcPts val="11200"/>
              </a:lnSpc>
            </a:pPr>
            <a:r>
              <a:rPr lang="en-US" sz="8000">
                <a:solidFill>
                  <a:srgbClr val="365B6D"/>
                </a:solidFill>
                <a:latin typeface="Canva Sans Bold"/>
              </a:rPr>
              <a:t>Recommendations</a:t>
            </a:r>
          </a:p>
        </p:txBody>
      </p:sp>
      <p:sp>
        <p:nvSpPr>
          <p:cNvPr id="3" name="TextBox 3"/>
          <p:cNvSpPr txBox="1"/>
          <p:nvPr/>
        </p:nvSpPr>
        <p:spPr>
          <a:xfrm>
            <a:off x="681068" y="1749279"/>
            <a:ext cx="17414563" cy="1944369"/>
          </a:xfrm>
          <a:prstGeom prst="rect">
            <a:avLst/>
          </a:prstGeom>
        </p:spPr>
        <p:txBody>
          <a:bodyPr lIns="0" tIns="0" rIns="0" bIns="0" rtlCol="0" anchor="t">
            <a:spAutoFit/>
          </a:bodyPr>
          <a:lstStyle/>
          <a:p>
            <a:pPr marL="798838" lvl="1" indent="-399419" algn="l">
              <a:lnSpc>
                <a:spcPts val="5180"/>
              </a:lnSpc>
              <a:buFont typeface="Arial"/>
              <a:buChar char="•"/>
            </a:pPr>
            <a:r>
              <a:rPr lang="en-US" sz="3700">
                <a:solidFill>
                  <a:srgbClr val="004AAD"/>
                </a:solidFill>
                <a:latin typeface="Canva Sans Bold"/>
              </a:rPr>
              <a:t>Changing the refrigerant from R410A to R32 will improve environmental sustainability. R32, and energy-saving measures can help the data center lower its carbon footprint.</a:t>
            </a:r>
          </a:p>
        </p:txBody>
      </p:sp>
      <p:sp>
        <p:nvSpPr>
          <p:cNvPr id="4" name="TextBox 4"/>
          <p:cNvSpPr txBox="1"/>
          <p:nvPr/>
        </p:nvSpPr>
        <p:spPr>
          <a:xfrm>
            <a:off x="1028700" y="3893673"/>
            <a:ext cx="16916629" cy="1835149"/>
          </a:xfrm>
          <a:prstGeom prst="rect">
            <a:avLst/>
          </a:prstGeom>
        </p:spPr>
        <p:txBody>
          <a:bodyPr lIns="0" tIns="0" rIns="0" bIns="0" rtlCol="0" anchor="t">
            <a:spAutoFit/>
          </a:bodyPr>
          <a:lstStyle/>
          <a:p>
            <a:pPr algn="l">
              <a:lnSpc>
                <a:spcPts val="4900"/>
              </a:lnSpc>
            </a:pPr>
            <a:r>
              <a:rPr lang="en-US" sz="3500">
                <a:solidFill>
                  <a:srgbClr val="004AAD"/>
                </a:solidFill>
                <a:latin typeface="Canva Sans Bold"/>
              </a:rPr>
              <a:t>• Implement tandem compressors in the DX air-cooled system for increased efficiency and reliability. Tandem compressors increase load matching, save energy usage, and extend compressor life. </a:t>
            </a:r>
          </a:p>
        </p:txBody>
      </p:sp>
      <p:sp>
        <p:nvSpPr>
          <p:cNvPr id="5" name="TextBox 5"/>
          <p:cNvSpPr txBox="1"/>
          <p:nvPr/>
        </p:nvSpPr>
        <p:spPr>
          <a:xfrm>
            <a:off x="1028700" y="6366582"/>
            <a:ext cx="16196730" cy="1348739"/>
          </a:xfrm>
          <a:prstGeom prst="rect">
            <a:avLst/>
          </a:prstGeom>
        </p:spPr>
        <p:txBody>
          <a:bodyPr lIns="0" tIns="0" rIns="0" bIns="0" rtlCol="0" anchor="t">
            <a:spAutoFit/>
          </a:bodyPr>
          <a:lstStyle/>
          <a:p>
            <a:pPr algn="l">
              <a:lnSpc>
                <a:spcPts val="5460"/>
              </a:lnSpc>
            </a:pPr>
            <a:r>
              <a:rPr lang="en-US" sz="3900">
                <a:solidFill>
                  <a:srgbClr val="004AAD"/>
                </a:solidFill>
                <a:latin typeface="Canva Sans Bold"/>
              </a:rPr>
              <a:t>• Stay up-to-date on new cooling technologies and innovations to enhance data center performance and efficiency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41858" y="3603643"/>
            <a:ext cx="8736142" cy="2036070"/>
          </a:xfrm>
          <a:prstGeom prst="rect">
            <a:avLst/>
          </a:prstGeom>
        </p:spPr>
        <p:txBody>
          <a:bodyPr wrap="square" lIns="0" tIns="0" rIns="0" bIns="0" rtlCol="0" anchor="t">
            <a:spAutoFit/>
          </a:bodyPr>
          <a:lstStyle/>
          <a:p>
            <a:pPr algn="ctr">
              <a:lnSpc>
                <a:spcPts val="17332"/>
              </a:lnSpc>
              <a:spcBef>
                <a:spcPct val="0"/>
              </a:spcBef>
            </a:pPr>
            <a:r>
              <a:rPr lang="en-US" sz="12380" spc="371" dirty="0">
                <a:solidFill>
                  <a:srgbClr val="145DA0"/>
                </a:solidFill>
                <a:latin typeface="Times New Roman Bold"/>
              </a:rPr>
              <a:t>Conclusion</a:t>
            </a:r>
          </a:p>
        </p:txBody>
      </p:sp>
      <p:sp>
        <p:nvSpPr>
          <p:cNvPr id="3" name="Freeform 3"/>
          <p:cNvSpPr/>
          <p:nvPr/>
        </p:nvSpPr>
        <p:spPr>
          <a:xfrm rot="10722968">
            <a:off x="-943331" y="-690521"/>
            <a:ext cx="5273029" cy="13307328"/>
          </a:xfrm>
          <a:custGeom>
            <a:avLst/>
            <a:gdLst/>
            <a:ahLst/>
            <a:cxnLst/>
            <a:rect l="l" t="t" r="r" b="b"/>
            <a:pathLst>
              <a:path w="5273029" h="13307328">
                <a:moveTo>
                  <a:pt x="0" y="0"/>
                </a:moveTo>
                <a:lnTo>
                  <a:pt x="5273029" y="0"/>
                </a:lnTo>
                <a:lnTo>
                  <a:pt x="5273029" y="13307329"/>
                </a:lnTo>
                <a:lnTo>
                  <a:pt x="0" y="133073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C8D4E2"/>
        </a:solidFill>
        <a:effectLst/>
      </p:bgPr>
    </p:bg>
    <p:spTree>
      <p:nvGrpSpPr>
        <p:cNvPr id="1" name=""/>
        <p:cNvGrpSpPr/>
        <p:nvPr/>
      </p:nvGrpSpPr>
      <p:grpSpPr>
        <a:xfrm>
          <a:off x="0" y="0"/>
          <a:ext cx="0" cy="0"/>
          <a:chOff x="0" y="0"/>
          <a:chExt cx="0" cy="0"/>
        </a:xfrm>
      </p:grpSpPr>
      <p:sp>
        <p:nvSpPr>
          <p:cNvPr id="2" name="Freeform 2"/>
          <p:cNvSpPr/>
          <p:nvPr/>
        </p:nvSpPr>
        <p:spPr>
          <a:xfrm>
            <a:off x="9144000" y="0"/>
            <a:ext cx="9144000" cy="9144000"/>
          </a:xfrm>
          <a:custGeom>
            <a:avLst/>
            <a:gdLst/>
            <a:ahLst/>
            <a:cxnLst/>
            <a:rect l="l" t="t" r="r" b="b"/>
            <a:pathLst>
              <a:path w="9144000" h="9144000">
                <a:moveTo>
                  <a:pt x="0" y="0"/>
                </a:moveTo>
                <a:lnTo>
                  <a:pt x="9144000" y="0"/>
                </a:lnTo>
                <a:lnTo>
                  <a:pt x="9144000" y="9144000"/>
                </a:lnTo>
                <a:lnTo>
                  <a:pt x="0" y="91440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689381" y="3148053"/>
            <a:ext cx="7644780" cy="1749425"/>
          </a:xfrm>
          <a:prstGeom prst="rect">
            <a:avLst/>
          </a:prstGeom>
        </p:spPr>
        <p:txBody>
          <a:bodyPr lIns="0" tIns="0" rIns="0" bIns="0" rtlCol="0" anchor="t">
            <a:spAutoFit/>
          </a:bodyPr>
          <a:lstStyle/>
          <a:p>
            <a:pPr algn="l">
              <a:lnSpc>
                <a:spcPts val="12159"/>
              </a:lnSpc>
              <a:spcBef>
                <a:spcPct val="0"/>
              </a:spcBef>
            </a:pPr>
            <a:r>
              <a:rPr lang="en-US" sz="10132">
                <a:solidFill>
                  <a:srgbClr val="142740"/>
                </a:solidFill>
                <a:latin typeface="Times New Roman Ultra-Bold"/>
              </a:rPr>
              <a:t>Thank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020711" y="2408543"/>
            <a:ext cx="5238589" cy="5119142"/>
          </a:xfrm>
          <a:custGeom>
            <a:avLst/>
            <a:gdLst/>
            <a:ahLst/>
            <a:cxnLst/>
            <a:rect l="l" t="t" r="r" b="b"/>
            <a:pathLst>
              <a:path w="5238589" h="5119142">
                <a:moveTo>
                  <a:pt x="0" y="0"/>
                </a:moveTo>
                <a:lnTo>
                  <a:pt x="5238589" y="0"/>
                </a:lnTo>
                <a:lnTo>
                  <a:pt x="5238589" y="5119143"/>
                </a:lnTo>
                <a:lnTo>
                  <a:pt x="0" y="5119143"/>
                </a:lnTo>
                <a:lnTo>
                  <a:pt x="0" y="0"/>
                </a:lnTo>
                <a:close/>
              </a:path>
            </a:pathLst>
          </a:custGeom>
          <a:blipFill>
            <a:blip r:embed="rId2"/>
            <a:stretch>
              <a:fillRect/>
            </a:stretch>
          </a:blipFill>
        </p:spPr>
      </p:sp>
      <p:sp>
        <p:nvSpPr>
          <p:cNvPr id="3" name="Freeform 3"/>
          <p:cNvSpPr/>
          <p:nvPr/>
        </p:nvSpPr>
        <p:spPr>
          <a:xfrm>
            <a:off x="606833" y="2258236"/>
            <a:ext cx="10856844" cy="5269450"/>
          </a:xfrm>
          <a:custGeom>
            <a:avLst/>
            <a:gdLst/>
            <a:ahLst/>
            <a:cxnLst/>
            <a:rect l="l" t="t" r="r" b="b"/>
            <a:pathLst>
              <a:path w="10856844" h="5269450">
                <a:moveTo>
                  <a:pt x="0" y="0"/>
                </a:moveTo>
                <a:lnTo>
                  <a:pt x="10856844" y="0"/>
                </a:lnTo>
                <a:lnTo>
                  <a:pt x="10856844" y="5269450"/>
                </a:lnTo>
                <a:lnTo>
                  <a:pt x="0" y="5269450"/>
                </a:lnTo>
                <a:lnTo>
                  <a:pt x="0" y="0"/>
                </a:lnTo>
                <a:close/>
              </a:path>
            </a:pathLst>
          </a:custGeom>
          <a:blipFill>
            <a:blip r:embed="rId3"/>
            <a:stretch>
              <a:fillRect l="-1870" r="-1870" b="-1216"/>
            </a:stretch>
          </a:blipFill>
        </p:spPr>
      </p:sp>
      <p:sp>
        <p:nvSpPr>
          <p:cNvPr id="4" name="TextBox 4"/>
          <p:cNvSpPr txBox="1"/>
          <p:nvPr/>
        </p:nvSpPr>
        <p:spPr>
          <a:xfrm>
            <a:off x="5839718" y="1019175"/>
            <a:ext cx="6608564" cy="723900"/>
          </a:xfrm>
          <a:prstGeom prst="rect">
            <a:avLst/>
          </a:prstGeom>
        </p:spPr>
        <p:txBody>
          <a:bodyPr lIns="0" tIns="0" rIns="0" bIns="0" rtlCol="0" anchor="t">
            <a:spAutoFit/>
          </a:bodyPr>
          <a:lstStyle/>
          <a:p>
            <a:pPr algn="ctr">
              <a:lnSpc>
                <a:spcPts val="5640"/>
              </a:lnSpc>
              <a:spcBef>
                <a:spcPct val="0"/>
              </a:spcBef>
            </a:pPr>
            <a:r>
              <a:rPr lang="en-US" sz="4700">
                <a:solidFill>
                  <a:srgbClr val="13538A"/>
                </a:solidFill>
                <a:latin typeface="Public Sans Medium"/>
              </a:rPr>
              <a:t>Cold Aisle Containment</a:t>
            </a:r>
          </a:p>
        </p:txBody>
      </p:sp>
      <p:sp>
        <p:nvSpPr>
          <p:cNvPr id="5" name="TextBox 5"/>
          <p:cNvSpPr txBox="1"/>
          <p:nvPr/>
        </p:nvSpPr>
        <p:spPr>
          <a:xfrm>
            <a:off x="2687848" y="8003936"/>
            <a:ext cx="7157988" cy="290195"/>
          </a:xfrm>
          <a:prstGeom prst="rect">
            <a:avLst/>
          </a:prstGeom>
        </p:spPr>
        <p:txBody>
          <a:bodyPr lIns="0" tIns="0" rIns="0" bIns="0" rtlCol="0" anchor="t">
            <a:spAutoFit/>
          </a:bodyPr>
          <a:lstStyle/>
          <a:p>
            <a:pPr algn="ctr">
              <a:lnSpc>
                <a:spcPts val="2380"/>
              </a:lnSpc>
            </a:pPr>
            <a:r>
              <a:rPr lang="en-US" sz="1700">
                <a:solidFill>
                  <a:srgbClr val="026D53"/>
                </a:solidFill>
                <a:latin typeface="Public Sans"/>
              </a:rPr>
              <a:t>Figure 18.1: Layout of CAC</a:t>
            </a:r>
          </a:p>
        </p:txBody>
      </p:sp>
      <p:sp>
        <p:nvSpPr>
          <p:cNvPr id="6" name="TextBox 6"/>
          <p:cNvSpPr txBox="1"/>
          <p:nvPr/>
        </p:nvSpPr>
        <p:spPr>
          <a:xfrm>
            <a:off x="11463677" y="8003936"/>
            <a:ext cx="7157988" cy="290195"/>
          </a:xfrm>
          <a:prstGeom prst="rect">
            <a:avLst/>
          </a:prstGeom>
        </p:spPr>
        <p:txBody>
          <a:bodyPr lIns="0" tIns="0" rIns="0" bIns="0" rtlCol="0" anchor="t">
            <a:spAutoFit/>
          </a:bodyPr>
          <a:lstStyle/>
          <a:p>
            <a:pPr algn="ctr">
              <a:lnSpc>
                <a:spcPts val="2380"/>
              </a:lnSpc>
            </a:pPr>
            <a:r>
              <a:rPr lang="en-US" sz="1700">
                <a:solidFill>
                  <a:srgbClr val="026D53"/>
                </a:solidFill>
                <a:latin typeface="Public Sans"/>
              </a:rPr>
              <a:t>Figure 18.2: CAC</a:t>
            </a:r>
          </a:p>
        </p:txBody>
      </p:sp>
      <p:grpSp>
        <p:nvGrpSpPr>
          <p:cNvPr id="7" name="Group 7"/>
          <p:cNvGrpSpPr/>
          <p:nvPr/>
        </p:nvGrpSpPr>
        <p:grpSpPr>
          <a:xfrm>
            <a:off x="0" y="0"/>
            <a:ext cx="18288000" cy="10287000"/>
            <a:chOff x="0" y="0"/>
            <a:chExt cx="5121047" cy="2880589"/>
          </a:xfrm>
        </p:grpSpPr>
        <p:sp>
          <p:nvSpPr>
            <p:cNvPr id="8" name="Freeform 8"/>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9" name="TextBox 9"/>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4252" y="2654568"/>
            <a:ext cx="10020168" cy="4977865"/>
          </a:xfrm>
          <a:custGeom>
            <a:avLst/>
            <a:gdLst/>
            <a:ahLst/>
            <a:cxnLst/>
            <a:rect l="l" t="t" r="r" b="b"/>
            <a:pathLst>
              <a:path w="10020168" h="4977865">
                <a:moveTo>
                  <a:pt x="0" y="0"/>
                </a:moveTo>
                <a:lnTo>
                  <a:pt x="10020167" y="0"/>
                </a:lnTo>
                <a:lnTo>
                  <a:pt x="10020167" y="4977864"/>
                </a:lnTo>
                <a:lnTo>
                  <a:pt x="0" y="4977864"/>
                </a:lnTo>
                <a:lnTo>
                  <a:pt x="0" y="0"/>
                </a:lnTo>
                <a:close/>
              </a:path>
            </a:pathLst>
          </a:custGeom>
          <a:blipFill>
            <a:blip r:embed="rId2"/>
            <a:stretch>
              <a:fillRect/>
            </a:stretch>
          </a:blipFill>
        </p:spPr>
      </p:sp>
      <p:sp>
        <p:nvSpPr>
          <p:cNvPr id="3" name="Freeform 3"/>
          <p:cNvSpPr/>
          <p:nvPr/>
        </p:nvSpPr>
        <p:spPr>
          <a:xfrm>
            <a:off x="11544550" y="2654568"/>
            <a:ext cx="5943396" cy="4815960"/>
          </a:xfrm>
          <a:custGeom>
            <a:avLst/>
            <a:gdLst/>
            <a:ahLst/>
            <a:cxnLst/>
            <a:rect l="l" t="t" r="r" b="b"/>
            <a:pathLst>
              <a:path w="5943396" h="4815960">
                <a:moveTo>
                  <a:pt x="0" y="0"/>
                </a:moveTo>
                <a:lnTo>
                  <a:pt x="5943396" y="0"/>
                </a:lnTo>
                <a:lnTo>
                  <a:pt x="5943396" y="4815960"/>
                </a:lnTo>
                <a:lnTo>
                  <a:pt x="0" y="4815960"/>
                </a:lnTo>
                <a:lnTo>
                  <a:pt x="0" y="0"/>
                </a:lnTo>
                <a:close/>
              </a:path>
            </a:pathLst>
          </a:custGeom>
          <a:blipFill>
            <a:blip r:embed="rId3"/>
            <a:stretch>
              <a:fillRect/>
            </a:stretch>
          </a:blipFill>
        </p:spPr>
      </p:sp>
      <p:sp>
        <p:nvSpPr>
          <p:cNvPr id="4" name="TextBox 4"/>
          <p:cNvSpPr txBox="1"/>
          <p:nvPr/>
        </p:nvSpPr>
        <p:spPr>
          <a:xfrm>
            <a:off x="5966222" y="1019175"/>
            <a:ext cx="6355556" cy="723900"/>
          </a:xfrm>
          <a:prstGeom prst="rect">
            <a:avLst/>
          </a:prstGeom>
        </p:spPr>
        <p:txBody>
          <a:bodyPr lIns="0" tIns="0" rIns="0" bIns="0" rtlCol="0" anchor="t">
            <a:spAutoFit/>
          </a:bodyPr>
          <a:lstStyle/>
          <a:p>
            <a:pPr algn="ctr">
              <a:lnSpc>
                <a:spcPts val="5640"/>
              </a:lnSpc>
              <a:spcBef>
                <a:spcPct val="0"/>
              </a:spcBef>
            </a:pPr>
            <a:r>
              <a:rPr lang="en-US" sz="4700">
                <a:solidFill>
                  <a:srgbClr val="13538A"/>
                </a:solidFill>
                <a:latin typeface="Public Sans Medium"/>
              </a:rPr>
              <a:t>Hot Aisle Containment</a:t>
            </a:r>
          </a:p>
        </p:txBody>
      </p:sp>
      <p:sp>
        <p:nvSpPr>
          <p:cNvPr id="5" name="TextBox 5"/>
          <p:cNvSpPr txBox="1"/>
          <p:nvPr/>
        </p:nvSpPr>
        <p:spPr>
          <a:xfrm>
            <a:off x="2687848" y="8003936"/>
            <a:ext cx="7157988" cy="290195"/>
          </a:xfrm>
          <a:prstGeom prst="rect">
            <a:avLst/>
          </a:prstGeom>
        </p:spPr>
        <p:txBody>
          <a:bodyPr lIns="0" tIns="0" rIns="0" bIns="0" rtlCol="0" anchor="t">
            <a:spAutoFit/>
          </a:bodyPr>
          <a:lstStyle/>
          <a:p>
            <a:pPr algn="ctr">
              <a:lnSpc>
                <a:spcPts val="2380"/>
              </a:lnSpc>
            </a:pPr>
            <a:r>
              <a:rPr lang="en-US" sz="1700">
                <a:solidFill>
                  <a:srgbClr val="026D53"/>
                </a:solidFill>
                <a:latin typeface="Public Sans"/>
              </a:rPr>
              <a:t>Figure 19.1: Layout of HAC</a:t>
            </a:r>
          </a:p>
        </p:txBody>
      </p:sp>
      <p:sp>
        <p:nvSpPr>
          <p:cNvPr id="6" name="TextBox 6"/>
          <p:cNvSpPr txBox="1"/>
          <p:nvPr/>
        </p:nvSpPr>
        <p:spPr>
          <a:xfrm>
            <a:off x="11463677" y="8003936"/>
            <a:ext cx="7157988" cy="290195"/>
          </a:xfrm>
          <a:prstGeom prst="rect">
            <a:avLst/>
          </a:prstGeom>
        </p:spPr>
        <p:txBody>
          <a:bodyPr lIns="0" tIns="0" rIns="0" bIns="0" rtlCol="0" anchor="t">
            <a:spAutoFit/>
          </a:bodyPr>
          <a:lstStyle/>
          <a:p>
            <a:pPr algn="ctr">
              <a:lnSpc>
                <a:spcPts val="2380"/>
              </a:lnSpc>
            </a:pPr>
            <a:r>
              <a:rPr lang="en-US" sz="1700">
                <a:solidFill>
                  <a:srgbClr val="026D53"/>
                </a:solidFill>
                <a:latin typeface="Public Sans"/>
              </a:rPr>
              <a:t>Figure 19.2: CAC</a:t>
            </a:r>
          </a:p>
        </p:txBody>
      </p:sp>
      <p:grpSp>
        <p:nvGrpSpPr>
          <p:cNvPr id="7" name="Group 7"/>
          <p:cNvGrpSpPr/>
          <p:nvPr/>
        </p:nvGrpSpPr>
        <p:grpSpPr>
          <a:xfrm>
            <a:off x="0" y="0"/>
            <a:ext cx="18288000" cy="10287000"/>
            <a:chOff x="0" y="0"/>
            <a:chExt cx="5121047" cy="2880589"/>
          </a:xfrm>
        </p:grpSpPr>
        <p:sp>
          <p:nvSpPr>
            <p:cNvPr id="8" name="Freeform 8"/>
            <p:cNvSpPr/>
            <p:nvPr/>
          </p:nvSpPr>
          <p:spPr>
            <a:xfrm>
              <a:off x="0" y="0"/>
              <a:ext cx="5121047" cy="2880589"/>
            </a:xfrm>
            <a:custGeom>
              <a:avLst/>
              <a:gdLst/>
              <a:ahLst/>
              <a:cxnLst/>
              <a:rect l="l" t="t" r="r" b="b"/>
              <a:pathLst>
                <a:path w="5121047" h="2880589">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id="9" name="TextBox 9"/>
            <p:cNvSpPr txBox="1"/>
            <p:nvPr/>
          </p:nvSpPr>
          <p:spPr>
            <a:xfrm>
              <a:off x="0" y="-38100"/>
              <a:ext cx="5121047" cy="2918689"/>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764358" y="640119"/>
            <a:ext cx="5941815" cy="2711442"/>
            <a:chOff x="0" y="0"/>
            <a:chExt cx="1564922" cy="714125"/>
          </a:xfrm>
        </p:grpSpPr>
        <p:sp>
          <p:nvSpPr>
            <p:cNvPr id="3" name="Freeform 3"/>
            <p:cNvSpPr/>
            <p:nvPr/>
          </p:nvSpPr>
          <p:spPr>
            <a:xfrm>
              <a:off x="0" y="0"/>
              <a:ext cx="1564922" cy="714125"/>
            </a:xfrm>
            <a:custGeom>
              <a:avLst/>
              <a:gdLst/>
              <a:ahLst/>
              <a:cxnLst/>
              <a:rect l="l" t="t" r="r" b="b"/>
              <a:pathLst>
                <a:path w="1564922" h="714125">
                  <a:moveTo>
                    <a:pt x="0" y="0"/>
                  </a:moveTo>
                  <a:lnTo>
                    <a:pt x="1564922" y="0"/>
                  </a:lnTo>
                  <a:lnTo>
                    <a:pt x="1564922" y="714125"/>
                  </a:lnTo>
                  <a:lnTo>
                    <a:pt x="0" y="714125"/>
                  </a:lnTo>
                  <a:close/>
                </a:path>
              </a:pathLst>
            </a:custGeom>
            <a:solidFill>
              <a:srgbClr val="13538A"/>
            </a:solidFill>
          </p:spPr>
        </p:sp>
        <p:sp>
          <p:nvSpPr>
            <p:cNvPr id="4" name="TextBox 4"/>
            <p:cNvSpPr txBox="1"/>
            <p:nvPr/>
          </p:nvSpPr>
          <p:spPr>
            <a:xfrm>
              <a:off x="0" y="-104775"/>
              <a:ext cx="1564922" cy="818900"/>
            </a:xfrm>
            <a:prstGeom prst="rect">
              <a:avLst/>
            </a:prstGeom>
          </p:spPr>
          <p:txBody>
            <a:bodyPr lIns="254000" tIns="254000" rIns="254000" bIns="254000" rtlCol="0" anchor="ctr"/>
            <a:lstStyle/>
            <a:p>
              <a:pPr algn="ctr">
                <a:lnSpc>
                  <a:spcPts val="3640"/>
                </a:lnSpc>
              </a:pPr>
              <a:r>
                <a:rPr lang="en-US" sz="2600" spc="234">
                  <a:solidFill>
                    <a:srgbClr val="FFFFFF"/>
                  </a:solidFill>
                  <a:latin typeface="Times New Roman Bold"/>
                  <a:ea typeface="Times New Roman Bold"/>
                </a:rPr>
                <a:t>Ability to set work environment temperature to 24°C,Acceptable temperature for non-racked equipment</a:t>
              </a:r>
            </a:p>
            <a:p>
              <a:pPr algn="ctr">
                <a:lnSpc>
                  <a:spcPts val="3640"/>
                </a:lnSpc>
              </a:pPr>
              <a:endParaRPr lang="en-US" sz="2600" spc="234">
                <a:solidFill>
                  <a:srgbClr val="FFFFFF"/>
                </a:solidFill>
                <a:latin typeface="Times New Roman Bold"/>
                <a:ea typeface="Times New Roman Bold"/>
              </a:endParaRPr>
            </a:p>
          </p:txBody>
        </p:sp>
      </p:grpSp>
      <p:grpSp>
        <p:nvGrpSpPr>
          <p:cNvPr id="5" name="Group 5"/>
          <p:cNvGrpSpPr/>
          <p:nvPr/>
        </p:nvGrpSpPr>
        <p:grpSpPr>
          <a:xfrm>
            <a:off x="8911483" y="640119"/>
            <a:ext cx="852876" cy="2667000"/>
            <a:chOff x="0" y="0"/>
            <a:chExt cx="224626" cy="702420"/>
          </a:xfrm>
        </p:grpSpPr>
        <p:sp>
          <p:nvSpPr>
            <p:cNvPr id="6" name="Freeform 6"/>
            <p:cNvSpPr/>
            <p:nvPr/>
          </p:nvSpPr>
          <p:spPr>
            <a:xfrm>
              <a:off x="0" y="0"/>
              <a:ext cx="224626" cy="702420"/>
            </a:xfrm>
            <a:custGeom>
              <a:avLst/>
              <a:gdLst/>
              <a:ahLst/>
              <a:cxnLst/>
              <a:rect l="l" t="t" r="r" b="b"/>
              <a:pathLst>
                <a:path w="224626" h="702420">
                  <a:moveTo>
                    <a:pt x="0" y="0"/>
                  </a:moveTo>
                  <a:lnTo>
                    <a:pt x="224626" y="0"/>
                  </a:lnTo>
                  <a:lnTo>
                    <a:pt x="224626" y="702420"/>
                  </a:lnTo>
                  <a:lnTo>
                    <a:pt x="0" y="702420"/>
                  </a:lnTo>
                  <a:close/>
                </a:path>
              </a:pathLst>
            </a:custGeom>
            <a:solidFill>
              <a:srgbClr val="F1F1F1"/>
            </a:solidFill>
          </p:spPr>
        </p:sp>
        <p:sp>
          <p:nvSpPr>
            <p:cNvPr id="7" name="TextBox 7"/>
            <p:cNvSpPr txBox="1"/>
            <p:nvPr/>
          </p:nvSpPr>
          <p:spPr>
            <a:xfrm>
              <a:off x="0" y="-95250"/>
              <a:ext cx="224626" cy="797670"/>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01</a:t>
              </a:r>
            </a:p>
          </p:txBody>
        </p:sp>
      </p:grpSp>
      <p:grpSp>
        <p:nvGrpSpPr>
          <p:cNvPr id="8" name="Group 8"/>
          <p:cNvGrpSpPr/>
          <p:nvPr/>
        </p:nvGrpSpPr>
        <p:grpSpPr>
          <a:xfrm>
            <a:off x="9764358" y="3405011"/>
            <a:ext cx="5941815" cy="1454060"/>
            <a:chOff x="0" y="0"/>
            <a:chExt cx="1564922" cy="382962"/>
          </a:xfrm>
        </p:grpSpPr>
        <p:sp>
          <p:nvSpPr>
            <p:cNvPr id="9" name="Freeform 9"/>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10" name="TextBox 10"/>
            <p:cNvSpPr txBox="1"/>
            <p:nvPr/>
          </p:nvSpPr>
          <p:spPr>
            <a:xfrm>
              <a:off x="0" y="-104775"/>
              <a:ext cx="1564922" cy="487737"/>
            </a:xfrm>
            <a:prstGeom prst="rect">
              <a:avLst/>
            </a:prstGeom>
          </p:spPr>
          <p:txBody>
            <a:bodyPr lIns="254000" tIns="254000" rIns="254000" bIns="254000" rtlCol="0" anchor="ctr"/>
            <a:lstStyle/>
            <a:p>
              <a:pPr algn="ctr">
                <a:lnSpc>
                  <a:spcPts val="3640"/>
                </a:lnSpc>
              </a:pPr>
              <a:r>
                <a:rPr lang="en-US" sz="2600" spc="234">
                  <a:solidFill>
                    <a:srgbClr val="FFFFFF"/>
                  </a:solidFill>
                  <a:latin typeface="Times New Roman Bold"/>
                </a:rPr>
                <a:t>Rack power density</a:t>
              </a:r>
            </a:p>
          </p:txBody>
        </p:sp>
      </p:grpSp>
      <p:grpSp>
        <p:nvGrpSpPr>
          <p:cNvPr id="11" name="Group 11"/>
          <p:cNvGrpSpPr/>
          <p:nvPr/>
        </p:nvGrpSpPr>
        <p:grpSpPr>
          <a:xfrm>
            <a:off x="8911483" y="3405011"/>
            <a:ext cx="852876" cy="1454060"/>
            <a:chOff x="0" y="0"/>
            <a:chExt cx="224626" cy="382962"/>
          </a:xfrm>
        </p:grpSpPr>
        <p:sp>
          <p:nvSpPr>
            <p:cNvPr id="12" name="Freeform 12"/>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13" name="TextBox 13"/>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02</a:t>
              </a:r>
            </a:p>
          </p:txBody>
        </p:sp>
      </p:grpSp>
      <p:grpSp>
        <p:nvGrpSpPr>
          <p:cNvPr id="14" name="Group 14"/>
          <p:cNvGrpSpPr/>
          <p:nvPr/>
        </p:nvGrpSpPr>
        <p:grpSpPr>
          <a:xfrm>
            <a:off x="9764358" y="5001946"/>
            <a:ext cx="5941815" cy="1454060"/>
            <a:chOff x="0" y="0"/>
            <a:chExt cx="1564922" cy="382962"/>
          </a:xfrm>
        </p:grpSpPr>
        <p:sp>
          <p:nvSpPr>
            <p:cNvPr id="15" name="Freeform 15"/>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16" name="TextBox 16"/>
            <p:cNvSpPr txBox="1"/>
            <p:nvPr/>
          </p:nvSpPr>
          <p:spPr>
            <a:xfrm>
              <a:off x="0" y="-104775"/>
              <a:ext cx="1564922" cy="487737"/>
            </a:xfrm>
            <a:prstGeom prst="rect">
              <a:avLst/>
            </a:prstGeom>
          </p:spPr>
          <p:txBody>
            <a:bodyPr lIns="254000" tIns="254000" rIns="254000" bIns="254000" rtlCol="0" anchor="ctr"/>
            <a:lstStyle/>
            <a:p>
              <a:pPr algn="ctr">
                <a:lnSpc>
                  <a:spcPts val="3640"/>
                </a:lnSpc>
              </a:pPr>
              <a:r>
                <a:rPr lang="en-US" sz="2600" spc="234">
                  <a:solidFill>
                    <a:srgbClr val="FFFFFF"/>
                  </a:solidFill>
                  <a:latin typeface="Times New Roman Bold"/>
                </a:rPr>
                <a:t>Effictiveness</a:t>
              </a:r>
            </a:p>
          </p:txBody>
        </p:sp>
      </p:grpSp>
      <p:grpSp>
        <p:nvGrpSpPr>
          <p:cNvPr id="17" name="Group 17"/>
          <p:cNvGrpSpPr/>
          <p:nvPr/>
        </p:nvGrpSpPr>
        <p:grpSpPr>
          <a:xfrm>
            <a:off x="8911483" y="5001946"/>
            <a:ext cx="852876" cy="1454060"/>
            <a:chOff x="0" y="0"/>
            <a:chExt cx="224626" cy="382962"/>
          </a:xfrm>
        </p:grpSpPr>
        <p:sp>
          <p:nvSpPr>
            <p:cNvPr id="18" name="Freeform 18"/>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19" name="TextBox 19"/>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03</a:t>
              </a:r>
            </a:p>
          </p:txBody>
        </p:sp>
      </p:grpSp>
      <p:grpSp>
        <p:nvGrpSpPr>
          <p:cNvPr id="20" name="Group 20"/>
          <p:cNvGrpSpPr/>
          <p:nvPr/>
        </p:nvGrpSpPr>
        <p:grpSpPr>
          <a:xfrm>
            <a:off x="9764358" y="6598881"/>
            <a:ext cx="5941815" cy="1454060"/>
            <a:chOff x="0" y="0"/>
            <a:chExt cx="1564922" cy="382962"/>
          </a:xfrm>
        </p:grpSpPr>
        <p:sp>
          <p:nvSpPr>
            <p:cNvPr id="21" name="Freeform 21"/>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22" name="TextBox 22"/>
            <p:cNvSpPr txBox="1"/>
            <p:nvPr/>
          </p:nvSpPr>
          <p:spPr>
            <a:xfrm>
              <a:off x="0" y="-104775"/>
              <a:ext cx="1564922" cy="487737"/>
            </a:xfrm>
            <a:prstGeom prst="rect">
              <a:avLst/>
            </a:prstGeom>
          </p:spPr>
          <p:txBody>
            <a:bodyPr lIns="254000" tIns="254000" rIns="254000" bIns="254000" rtlCol="0" anchor="ctr"/>
            <a:lstStyle/>
            <a:p>
              <a:pPr algn="ctr">
                <a:lnSpc>
                  <a:spcPts val="3640"/>
                </a:lnSpc>
              </a:pPr>
              <a:r>
                <a:rPr lang="en-US" sz="2600" spc="234">
                  <a:solidFill>
                    <a:srgbClr val="FFFFFF"/>
                  </a:solidFill>
                  <a:latin typeface="Times New Roman Bold"/>
                </a:rPr>
                <a:t>Cost</a:t>
              </a:r>
            </a:p>
          </p:txBody>
        </p:sp>
      </p:grpSp>
      <p:grpSp>
        <p:nvGrpSpPr>
          <p:cNvPr id="23" name="Group 23"/>
          <p:cNvGrpSpPr/>
          <p:nvPr/>
        </p:nvGrpSpPr>
        <p:grpSpPr>
          <a:xfrm>
            <a:off x="8911483" y="6598881"/>
            <a:ext cx="852876" cy="1454060"/>
            <a:chOff x="0" y="0"/>
            <a:chExt cx="224626" cy="382962"/>
          </a:xfrm>
        </p:grpSpPr>
        <p:sp>
          <p:nvSpPr>
            <p:cNvPr id="24" name="Freeform 24"/>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25" name="TextBox 25"/>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04</a:t>
              </a:r>
            </a:p>
          </p:txBody>
        </p:sp>
      </p:grpSp>
      <p:grpSp>
        <p:nvGrpSpPr>
          <p:cNvPr id="26" name="Group 26"/>
          <p:cNvGrpSpPr/>
          <p:nvPr/>
        </p:nvGrpSpPr>
        <p:grpSpPr>
          <a:xfrm>
            <a:off x="9764358" y="8192821"/>
            <a:ext cx="5941815" cy="1454060"/>
            <a:chOff x="0" y="0"/>
            <a:chExt cx="1564922" cy="382962"/>
          </a:xfrm>
        </p:grpSpPr>
        <p:sp>
          <p:nvSpPr>
            <p:cNvPr id="27" name="Freeform 27"/>
            <p:cNvSpPr/>
            <p:nvPr/>
          </p:nvSpPr>
          <p:spPr>
            <a:xfrm>
              <a:off x="0" y="0"/>
              <a:ext cx="1564922" cy="382962"/>
            </a:xfrm>
            <a:custGeom>
              <a:avLst/>
              <a:gdLst/>
              <a:ahLst/>
              <a:cxnLst/>
              <a:rect l="l" t="t" r="r" b="b"/>
              <a:pathLst>
                <a:path w="1564922" h="382962">
                  <a:moveTo>
                    <a:pt x="0" y="0"/>
                  </a:moveTo>
                  <a:lnTo>
                    <a:pt x="1564922" y="0"/>
                  </a:lnTo>
                  <a:lnTo>
                    <a:pt x="1564922" y="382962"/>
                  </a:lnTo>
                  <a:lnTo>
                    <a:pt x="0" y="382962"/>
                  </a:lnTo>
                  <a:close/>
                </a:path>
              </a:pathLst>
            </a:custGeom>
            <a:solidFill>
              <a:srgbClr val="13538A"/>
            </a:solidFill>
          </p:spPr>
        </p:sp>
        <p:sp>
          <p:nvSpPr>
            <p:cNvPr id="28" name="TextBox 28"/>
            <p:cNvSpPr txBox="1"/>
            <p:nvPr/>
          </p:nvSpPr>
          <p:spPr>
            <a:xfrm>
              <a:off x="0" y="-104775"/>
              <a:ext cx="1564922" cy="487737"/>
            </a:xfrm>
            <a:prstGeom prst="rect">
              <a:avLst/>
            </a:prstGeom>
          </p:spPr>
          <p:txBody>
            <a:bodyPr lIns="254000" tIns="254000" rIns="254000" bIns="254000" rtlCol="0" anchor="ctr"/>
            <a:lstStyle/>
            <a:p>
              <a:pPr algn="ctr">
                <a:lnSpc>
                  <a:spcPts val="3640"/>
                </a:lnSpc>
              </a:pPr>
              <a:r>
                <a:rPr lang="en-US" sz="2600" spc="234">
                  <a:solidFill>
                    <a:srgbClr val="FFFFFF"/>
                  </a:solidFill>
                  <a:latin typeface="Times New Roman Bold"/>
                </a:rPr>
                <a:t>Ease of deployment with room cooling</a:t>
              </a:r>
            </a:p>
          </p:txBody>
        </p:sp>
      </p:grpSp>
      <p:grpSp>
        <p:nvGrpSpPr>
          <p:cNvPr id="29" name="Group 29"/>
          <p:cNvGrpSpPr/>
          <p:nvPr/>
        </p:nvGrpSpPr>
        <p:grpSpPr>
          <a:xfrm>
            <a:off x="8911483" y="8192821"/>
            <a:ext cx="852876" cy="1454060"/>
            <a:chOff x="0" y="0"/>
            <a:chExt cx="224626" cy="382962"/>
          </a:xfrm>
        </p:grpSpPr>
        <p:sp>
          <p:nvSpPr>
            <p:cNvPr id="30" name="Freeform 30"/>
            <p:cNvSpPr/>
            <p:nvPr/>
          </p:nvSpPr>
          <p:spPr>
            <a:xfrm>
              <a:off x="0" y="0"/>
              <a:ext cx="224626" cy="382962"/>
            </a:xfrm>
            <a:custGeom>
              <a:avLst/>
              <a:gdLst/>
              <a:ahLst/>
              <a:cxnLst/>
              <a:rect l="l" t="t" r="r" b="b"/>
              <a:pathLst>
                <a:path w="224626" h="382962">
                  <a:moveTo>
                    <a:pt x="0" y="0"/>
                  </a:moveTo>
                  <a:lnTo>
                    <a:pt x="224626" y="0"/>
                  </a:lnTo>
                  <a:lnTo>
                    <a:pt x="224626" y="382962"/>
                  </a:lnTo>
                  <a:lnTo>
                    <a:pt x="0" y="382962"/>
                  </a:lnTo>
                  <a:close/>
                </a:path>
              </a:pathLst>
            </a:custGeom>
            <a:solidFill>
              <a:srgbClr val="F1F1F1"/>
            </a:solidFill>
          </p:spPr>
        </p:sp>
        <p:sp>
          <p:nvSpPr>
            <p:cNvPr id="31" name="TextBox 31"/>
            <p:cNvSpPr txBox="1"/>
            <p:nvPr/>
          </p:nvSpPr>
          <p:spPr>
            <a:xfrm>
              <a:off x="0" y="-95250"/>
              <a:ext cx="224626" cy="478212"/>
            </a:xfrm>
            <a:prstGeom prst="rect">
              <a:avLst/>
            </a:prstGeom>
          </p:spPr>
          <p:txBody>
            <a:bodyPr lIns="50800" tIns="50800" rIns="50800" bIns="50800" rtlCol="0" anchor="ctr"/>
            <a:lstStyle/>
            <a:p>
              <a:pPr algn="ctr">
                <a:lnSpc>
                  <a:spcPts val="3359"/>
                </a:lnSpc>
              </a:pPr>
              <a:r>
                <a:rPr lang="en-US" sz="2400">
                  <a:solidFill>
                    <a:srgbClr val="005E64"/>
                  </a:solidFill>
                  <a:latin typeface="Times New Roman Bold"/>
                </a:rPr>
                <a:t>05</a:t>
              </a:r>
            </a:p>
          </p:txBody>
        </p:sp>
      </p:grpSp>
      <p:grpSp>
        <p:nvGrpSpPr>
          <p:cNvPr id="32" name="Group 32"/>
          <p:cNvGrpSpPr/>
          <p:nvPr/>
        </p:nvGrpSpPr>
        <p:grpSpPr>
          <a:xfrm>
            <a:off x="1028700" y="4561711"/>
            <a:ext cx="4090615" cy="1163577"/>
            <a:chOff x="0" y="0"/>
            <a:chExt cx="5454153" cy="1551436"/>
          </a:xfrm>
        </p:grpSpPr>
        <p:sp>
          <p:nvSpPr>
            <p:cNvPr id="33" name="TextBox 33"/>
            <p:cNvSpPr txBox="1"/>
            <p:nvPr/>
          </p:nvSpPr>
          <p:spPr>
            <a:xfrm>
              <a:off x="0" y="-133350"/>
              <a:ext cx="5454153" cy="861822"/>
            </a:xfrm>
            <a:prstGeom prst="rect">
              <a:avLst/>
            </a:prstGeom>
          </p:spPr>
          <p:txBody>
            <a:bodyPr lIns="0" tIns="0" rIns="0" bIns="0" rtlCol="0" anchor="t">
              <a:spAutoFit/>
            </a:bodyPr>
            <a:lstStyle/>
            <a:p>
              <a:pPr algn="ctr">
                <a:lnSpc>
                  <a:spcPts val="4967"/>
                </a:lnSpc>
              </a:pPr>
              <a:endParaRPr/>
            </a:p>
          </p:txBody>
        </p:sp>
        <p:sp>
          <p:nvSpPr>
            <p:cNvPr id="34" name="TextBox 34"/>
            <p:cNvSpPr txBox="1"/>
            <p:nvPr/>
          </p:nvSpPr>
          <p:spPr>
            <a:xfrm>
              <a:off x="0" y="1001103"/>
              <a:ext cx="5454153" cy="550333"/>
            </a:xfrm>
            <a:prstGeom prst="rect">
              <a:avLst/>
            </a:prstGeom>
          </p:spPr>
          <p:txBody>
            <a:bodyPr lIns="0" tIns="0" rIns="0" bIns="0" rtlCol="0" anchor="t">
              <a:spAutoFit/>
            </a:bodyPr>
            <a:lstStyle/>
            <a:p>
              <a:pPr algn="ctr">
                <a:lnSpc>
                  <a:spcPts val="3500"/>
                </a:lnSpc>
              </a:pPr>
              <a:endParaRPr/>
            </a:p>
          </p:txBody>
        </p:sp>
      </p:grpSp>
      <p:sp>
        <p:nvSpPr>
          <p:cNvPr id="35" name="TextBox 35"/>
          <p:cNvSpPr txBox="1"/>
          <p:nvPr/>
        </p:nvSpPr>
        <p:spPr>
          <a:xfrm>
            <a:off x="1028700" y="4153880"/>
            <a:ext cx="6835450" cy="1571408"/>
          </a:xfrm>
          <a:prstGeom prst="rect">
            <a:avLst/>
          </a:prstGeom>
        </p:spPr>
        <p:txBody>
          <a:bodyPr lIns="0" tIns="0" rIns="0" bIns="0" rtlCol="0" anchor="t">
            <a:spAutoFit/>
          </a:bodyPr>
          <a:lstStyle/>
          <a:p>
            <a:pPr algn="l">
              <a:lnSpc>
                <a:spcPts val="5843"/>
              </a:lnSpc>
              <a:spcBef>
                <a:spcPct val="0"/>
              </a:spcBef>
            </a:pPr>
            <a:r>
              <a:rPr lang="en-US" sz="4869">
                <a:solidFill>
                  <a:srgbClr val="13538A"/>
                </a:solidFill>
                <a:latin typeface="Times New Roman Bold"/>
              </a:rPr>
              <a:t>Comparison between hot and cold aisle containment</a:t>
            </a:r>
          </a:p>
        </p:txBody>
      </p:sp>
      <p:grpSp>
        <p:nvGrpSpPr>
          <p:cNvPr id="36" name="Group 36"/>
          <p:cNvGrpSpPr/>
          <p:nvPr/>
        </p:nvGrpSpPr>
        <p:grpSpPr>
          <a:xfrm>
            <a:off x="247242" y="242294"/>
            <a:ext cx="17793515" cy="9802411"/>
            <a:chOff x="0" y="0"/>
            <a:chExt cx="4982580" cy="2744893"/>
          </a:xfrm>
        </p:grpSpPr>
        <p:sp>
          <p:nvSpPr>
            <p:cNvPr id="37" name="Freeform 37"/>
            <p:cNvSpPr/>
            <p:nvPr/>
          </p:nvSpPr>
          <p:spPr>
            <a:xfrm>
              <a:off x="0" y="0"/>
              <a:ext cx="4982580" cy="2744893"/>
            </a:xfrm>
            <a:custGeom>
              <a:avLst/>
              <a:gdLst/>
              <a:ahLst/>
              <a:cxnLst/>
              <a:rect l="l" t="t" r="r" b="b"/>
              <a:pathLst>
                <a:path w="4982580" h="2744893">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id="38" name="TextBox 38"/>
            <p:cNvSpPr txBox="1"/>
            <p:nvPr/>
          </p:nvSpPr>
          <p:spPr>
            <a:xfrm>
              <a:off x="0" y="-38100"/>
              <a:ext cx="4982580" cy="2782993"/>
            </a:xfrm>
            <a:prstGeom prst="rect">
              <a:avLst/>
            </a:prstGeom>
          </p:spPr>
          <p:txBody>
            <a:bodyPr lIns="50800" tIns="50800" rIns="50800" bIns="50800" rtlCol="0" anchor="ctr"/>
            <a:lstStyle/>
            <a:p>
              <a:pPr marL="0" lvl="0" indent="0" algn="ctr">
                <a:lnSpc>
                  <a:spcPts val="2659"/>
                </a:lnSpc>
                <a:spcBef>
                  <a:spcPct val="0"/>
                </a:spcBef>
              </a:pPr>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1966</Words>
  <Application>Microsoft Office PowerPoint</Application>
  <PresentationFormat>Custom</PresentationFormat>
  <Paragraphs>381</Paragraphs>
  <Slides>67</Slides>
  <Notes>2</Notes>
  <HiddenSlides>0</HiddenSlides>
  <MMClips>4</MMClips>
  <ScaleCrop>false</ScaleCrop>
  <HeadingPairs>
    <vt:vector size="6" baseType="variant">
      <vt:variant>
        <vt:lpstr>Fonts Used</vt:lpstr>
      </vt:variant>
      <vt:variant>
        <vt:i4>23</vt:i4>
      </vt:variant>
      <vt:variant>
        <vt:lpstr>Theme</vt:lpstr>
      </vt:variant>
      <vt:variant>
        <vt:i4>1</vt:i4>
      </vt:variant>
      <vt:variant>
        <vt:lpstr>Slide Titles</vt:lpstr>
      </vt:variant>
      <vt:variant>
        <vt:i4>67</vt:i4>
      </vt:variant>
    </vt:vector>
  </HeadingPairs>
  <TitlesOfParts>
    <vt:vector size="91" baseType="lpstr">
      <vt:lpstr>Aileron Bold</vt:lpstr>
      <vt:lpstr>Times New Roman</vt:lpstr>
      <vt:lpstr>Admirably Display</vt:lpstr>
      <vt:lpstr>Public Sans Medium</vt:lpstr>
      <vt:lpstr>Public Sans</vt:lpstr>
      <vt:lpstr>Public Sans Bold</vt:lpstr>
      <vt:lpstr>Times New Roman Condensed Bold</vt:lpstr>
      <vt:lpstr>Times New Roman Bold</vt:lpstr>
      <vt:lpstr>Calibri</vt:lpstr>
      <vt:lpstr>TAN Headline</vt:lpstr>
      <vt:lpstr>Fraunces</vt:lpstr>
      <vt:lpstr>Open Sans Extra Bold</vt:lpstr>
      <vt:lpstr>Aileron</vt:lpstr>
      <vt:lpstr>Barlow Bold</vt:lpstr>
      <vt:lpstr>HK Grotesk Semi-Bold</vt:lpstr>
      <vt:lpstr>Canva Sans</vt:lpstr>
      <vt:lpstr>Canva Sans Bold</vt:lpstr>
      <vt:lpstr>Public Sans Bold Italics</vt:lpstr>
      <vt:lpstr>Times New Roman Ultra-Bold</vt:lpstr>
      <vt:lpstr>Arial</vt:lpstr>
      <vt:lpstr>Inter Bold</vt:lpstr>
      <vt:lpstr>Open Sans Bold</vt:lpstr>
      <vt:lpstr>Times New Roman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dc:title>
  <dc:creator>ZBOOK</dc:creator>
  <cp:lastModifiedBy>Hala Kalbouneh</cp:lastModifiedBy>
  <cp:revision>4</cp:revision>
  <dcterms:created xsi:type="dcterms:W3CDTF">2006-08-16T00:00:00Z</dcterms:created>
  <dcterms:modified xsi:type="dcterms:W3CDTF">2024-09-08T21:48:12Z</dcterms:modified>
  <dc:identifier>DAF7W8a1Re4</dc:identifier>
</cp:coreProperties>
</file>