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87" r:id="rId3"/>
    <p:sldId id="257" r:id="rId4"/>
    <p:sldId id="272" r:id="rId5"/>
    <p:sldId id="273" r:id="rId6"/>
    <p:sldId id="274" r:id="rId7"/>
    <p:sldId id="275" r:id="rId8"/>
    <p:sldId id="276" r:id="rId9"/>
    <p:sldId id="260" r:id="rId10"/>
    <p:sldId id="261" r:id="rId11"/>
    <p:sldId id="263" r:id="rId12"/>
    <p:sldId id="264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2" autoAdjust="0"/>
    <p:restoredTop sz="94637" autoAdjust="0"/>
  </p:normalViewPr>
  <p:slideViewPr>
    <p:cSldViewPr>
      <p:cViewPr varScale="1">
        <p:scale>
          <a:sx n="79" d="100"/>
          <a:sy n="79" d="100"/>
        </p:scale>
        <p:origin x="-7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0BA44-3468-4D24-AF83-6772D9EB8F37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CE2EF-B5C6-4A39-A9CF-A86E5B22DB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257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CE2EF-B5C6-4A39-A9CF-A86E5B22DB2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 talk about i2c lines</a:t>
            </a:r>
            <a:r>
              <a:rPr lang="en-US" baseline="0" dirty="0" smtClean="0"/>
              <a:t> and how master have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CE2EF-B5C6-4A39-A9CF-A86E5B22DB2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661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EBB5-06B0-4D90-9CC9-D887B1C15DE3}" type="datetime1">
              <a:rPr lang="en-US" smtClean="0"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8BE1-01AA-40DA-B191-0F01C34E03F8}" type="datetime1">
              <a:rPr lang="en-US" smtClean="0"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10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5277-011A-4252-8187-6A4AF688D054}" type="datetime1">
              <a:rPr lang="en-US" smtClean="0"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43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C18-6688-422C-B748-C12216C6D55B}" type="datetime1">
              <a:rPr lang="en-US" smtClean="0"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20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8281-A61D-44C1-A72F-BC8B08F33343}" type="datetime1">
              <a:rPr lang="en-US" smtClean="0"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13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04E8E-7C95-4337-A356-236293FF9205}" type="datetime1">
              <a:rPr lang="en-US" smtClean="0"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50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CF11-DB1C-4F4B-81E7-6F8B58458F83}" type="datetime1">
              <a:rPr lang="en-US" smtClean="0"/>
              <a:t>5/24/2011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74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262F-1082-43E5-B66D-ABDA45D93AA7}" type="datetime1">
              <a:rPr lang="en-US" smtClean="0"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157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56BF9-480E-42BD-93DE-32188C4766C4}" type="datetime1">
              <a:rPr lang="en-US" smtClean="0"/>
              <a:t>5/24/2011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57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7C65D-DC84-49E9-9AFD-4687B7F98C92}" type="datetime1">
              <a:rPr lang="en-US" smtClean="0"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9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81D5-948E-4108-8A9C-F2423F6072BB}" type="datetime1">
              <a:rPr lang="en-US" smtClean="0"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82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AB835-1360-46CD-BA66-39C1D6A34E5B}" type="datetime1">
              <a:rPr lang="en-US" smtClean="0"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67F24-B917-47B4-AD86-28C286357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273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19200"/>
            <a:ext cx="7772400" cy="108585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Andalus" pitchFamily="18" charset="-78"/>
              </a:rPr>
              <a:t>Railway controlling</a:t>
            </a:r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12" y="5562600"/>
            <a:ext cx="2845456" cy="12954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en-US" b="1" spc="150" dirty="0" smtClean="0">
                <a:ln w="1143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F8F8F8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Abir Sabra </a:t>
            </a:r>
          </a:p>
          <a:p>
            <a:pPr algn="l"/>
            <a:r>
              <a:rPr lang="en-US" b="1" spc="150" dirty="0" smtClean="0">
                <a:ln w="1143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F8F8F8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Iman Shtayeh</a:t>
            </a:r>
            <a:endParaRPr lang="en-US" b="1" spc="150" dirty="0">
              <a:ln w="11430">
                <a:solidFill>
                  <a:schemeClr val="accent5">
                    <a:lumMod val="60000"/>
                    <a:lumOff val="40000"/>
                  </a:schemeClr>
                </a:solidFill>
              </a:ln>
              <a:solidFill>
                <a:srgbClr val="F8F8F8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7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7135" y="116632"/>
            <a:ext cx="6955345" cy="1301006"/>
          </a:xfrm>
        </p:spPr>
        <p:txBody>
          <a:bodyPr/>
          <a:lstStyle/>
          <a:p>
            <a:pPr algn="r"/>
            <a:r>
              <a:rPr lang="en-US" dirty="0" smtClean="0"/>
              <a:t>Master Flowchart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99" name="Group 98"/>
          <p:cNvGrpSpPr/>
          <p:nvPr/>
        </p:nvGrpSpPr>
        <p:grpSpPr>
          <a:xfrm>
            <a:off x="228600" y="247650"/>
            <a:ext cx="6905625" cy="9734550"/>
            <a:chOff x="228600" y="247650"/>
            <a:chExt cx="6905625" cy="9734550"/>
          </a:xfrm>
        </p:grpSpPr>
        <p:grpSp>
          <p:nvGrpSpPr>
            <p:cNvPr id="100" name="Group 99"/>
            <p:cNvGrpSpPr/>
            <p:nvPr/>
          </p:nvGrpSpPr>
          <p:grpSpPr>
            <a:xfrm>
              <a:off x="333375" y="247650"/>
              <a:ext cx="3152775" cy="9563100"/>
              <a:chOff x="0" y="0"/>
              <a:chExt cx="3152775" cy="9563100"/>
            </a:xfrm>
          </p:grpSpPr>
          <p:cxnSp>
            <p:nvCxnSpPr>
              <p:cNvPr id="159" name="Straight Arrow Connector 158"/>
              <p:cNvCxnSpPr/>
              <p:nvPr/>
            </p:nvCxnSpPr>
            <p:spPr>
              <a:xfrm>
                <a:off x="1876425" y="1200150"/>
                <a:ext cx="0" cy="4191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Rounded Rectangle 159"/>
              <p:cNvSpPr/>
              <p:nvPr/>
            </p:nvSpPr>
            <p:spPr>
              <a:xfrm>
                <a:off x="1390650" y="1619250"/>
                <a:ext cx="1009650" cy="666750"/>
              </a:xfrm>
              <a:prstGeom prst="roundRect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ea typeface="Calibri"/>
                    <a:cs typeface="Arial"/>
                  </a:rPr>
                  <a:t>openMotor()</a:t>
                </a:r>
                <a:endParaRPr lang="en-US" sz="1100">
                  <a:effectLst/>
                  <a:ea typeface="Calibri"/>
                  <a:cs typeface="Arial"/>
                </a:endParaRPr>
              </a:p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>
                    <a:effectLst/>
                    <a:ea typeface="Calibri"/>
                    <a:cs typeface="Arial"/>
                  </a:rPr>
                  <a:t>backF =1.</a:t>
                </a:r>
                <a:endParaRPr lang="en-US" sz="1100">
                  <a:effectLst/>
                  <a:ea typeface="Calibri"/>
                  <a:cs typeface="Arial"/>
                </a:endParaRPr>
              </a:p>
            </p:txBody>
          </p:sp>
          <p:grpSp>
            <p:nvGrpSpPr>
              <p:cNvPr id="161" name="Group 160"/>
              <p:cNvGrpSpPr/>
              <p:nvPr/>
            </p:nvGrpSpPr>
            <p:grpSpPr>
              <a:xfrm>
                <a:off x="0" y="0"/>
                <a:ext cx="3152775" cy="9563100"/>
                <a:chOff x="0" y="0"/>
                <a:chExt cx="3152775" cy="9563100"/>
              </a:xfrm>
            </p:grpSpPr>
            <p:cxnSp>
              <p:nvCxnSpPr>
                <p:cNvPr id="162" name="Straight Connector 161"/>
                <p:cNvCxnSpPr/>
                <p:nvPr/>
              </p:nvCxnSpPr>
              <p:spPr>
                <a:xfrm>
                  <a:off x="1266825" y="6172200"/>
                  <a:ext cx="27622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3" name="Group 162"/>
                <p:cNvGrpSpPr/>
                <p:nvPr/>
              </p:nvGrpSpPr>
              <p:grpSpPr>
                <a:xfrm>
                  <a:off x="0" y="0"/>
                  <a:ext cx="3152775" cy="9563100"/>
                  <a:chOff x="0" y="0"/>
                  <a:chExt cx="3152775" cy="9563100"/>
                </a:xfrm>
              </p:grpSpPr>
              <p:cxnSp>
                <p:nvCxnSpPr>
                  <p:cNvPr id="164" name="Straight Connector 163"/>
                  <p:cNvCxnSpPr/>
                  <p:nvPr/>
                </p:nvCxnSpPr>
                <p:spPr>
                  <a:xfrm flipH="1">
                    <a:off x="66675" y="285750"/>
                    <a:ext cx="390525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/>
                  <p:cNvCxnSpPr/>
                  <p:nvPr/>
                </p:nvCxnSpPr>
                <p:spPr>
                  <a:xfrm flipV="1">
                    <a:off x="1381125" y="4324350"/>
                    <a:ext cx="0" cy="28575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66" name="Group 165"/>
                  <p:cNvGrpSpPr/>
                  <p:nvPr/>
                </p:nvGrpSpPr>
                <p:grpSpPr>
                  <a:xfrm>
                    <a:off x="0" y="0"/>
                    <a:ext cx="3152775" cy="9563100"/>
                    <a:chOff x="0" y="0"/>
                    <a:chExt cx="3152775" cy="9563100"/>
                  </a:xfrm>
                </p:grpSpPr>
                <p:sp>
                  <p:nvSpPr>
                    <p:cNvPr id="167" name="Flowchart: Decision 166"/>
                    <p:cNvSpPr/>
                    <p:nvPr/>
                  </p:nvSpPr>
                  <p:spPr>
                    <a:xfrm>
                      <a:off x="457200" y="0"/>
                      <a:ext cx="904875" cy="600075"/>
                    </a:xfrm>
                    <a:prstGeom prst="flowChartDecision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800">
                          <a:effectLst/>
                          <a:ea typeface="Calibri"/>
                          <a:cs typeface="Arial"/>
                        </a:rPr>
                        <a:t>CmdF</a:t>
                      </a:r>
                      <a:endParaRPr lang="en-US" sz="1100">
                        <a:effectLst/>
                        <a:ea typeface="Calibri"/>
                        <a:cs typeface="Arial"/>
                      </a:endParaRPr>
                    </a:p>
                  </p:txBody>
                </p:sp>
                <p:grpSp>
                  <p:nvGrpSpPr>
                    <p:cNvPr id="168" name="Group 167"/>
                    <p:cNvGrpSpPr/>
                    <p:nvPr/>
                  </p:nvGrpSpPr>
                  <p:grpSpPr>
                    <a:xfrm>
                      <a:off x="1362075" y="285750"/>
                      <a:ext cx="504825" cy="295275"/>
                      <a:chOff x="0" y="0"/>
                      <a:chExt cx="504825" cy="295275"/>
                    </a:xfrm>
                  </p:grpSpPr>
                  <p:cxnSp>
                    <p:nvCxnSpPr>
                      <p:cNvPr id="192" name="Straight Connector 191"/>
                      <p:cNvCxnSpPr/>
                      <p:nvPr/>
                    </p:nvCxnSpPr>
                    <p:spPr>
                      <a:xfrm>
                        <a:off x="0" y="0"/>
                        <a:ext cx="504825" cy="0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3" name="Straight Arrow Connector 192"/>
                      <p:cNvCxnSpPr/>
                      <p:nvPr/>
                    </p:nvCxnSpPr>
                    <p:spPr>
                      <a:xfrm>
                        <a:off x="504825" y="0"/>
                        <a:ext cx="0" cy="295275"/>
                      </a:xfrm>
                      <a:prstGeom prst="straightConnector1">
                        <a:avLst/>
                      </a:prstGeom>
                      <a:ln>
                        <a:tailEnd type="arrow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69" name="Flowchart: Decision 168"/>
                    <p:cNvSpPr/>
                    <p:nvPr/>
                  </p:nvSpPr>
                  <p:spPr>
                    <a:xfrm>
                      <a:off x="1419225" y="600075"/>
                      <a:ext cx="904875" cy="600075"/>
                    </a:xfrm>
                    <a:prstGeom prst="flowChartDecision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800">
                          <a:effectLst/>
                          <a:ea typeface="Calibri"/>
                          <a:cs typeface="Arial"/>
                        </a:rPr>
                        <a:t>cmdF</a:t>
                      </a:r>
                      <a:endParaRPr lang="en-US" sz="1100">
                        <a:effectLst/>
                        <a:ea typeface="Calibri"/>
                        <a:cs typeface="Arial"/>
                      </a:endParaRPr>
                    </a:p>
                  </p:txBody>
                </p:sp>
                <p:grpSp>
                  <p:nvGrpSpPr>
                    <p:cNvPr id="170" name="Group 169"/>
                    <p:cNvGrpSpPr/>
                    <p:nvPr/>
                  </p:nvGrpSpPr>
                  <p:grpSpPr>
                    <a:xfrm>
                      <a:off x="971550" y="914400"/>
                      <a:ext cx="895350" cy="1800225"/>
                      <a:chOff x="0" y="0"/>
                      <a:chExt cx="895350" cy="1800225"/>
                    </a:xfrm>
                  </p:grpSpPr>
                  <p:cxnSp>
                    <p:nvCxnSpPr>
                      <p:cNvPr id="187" name="Straight Connector 186"/>
                      <p:cNvCxnSpPr/>
                      <p:nvPr/>
                    </p:nvCxnSpPr>
                    <p:spPr>
                      <a:xfrm flipH="1">
                        <a:off x="0" y="0"/>
                        <a:ext cx="447675" cy="0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8" name="Straight Connector 187"/>
                      <p:cNvCxnSpPr/>
                      <p:nvPr/>
                    </p:nvCxnSpPr>
                    <p:spPr>
                      <a:xfrm>
                        <a:off x="0" y="0"/>
                        <a:ext cx="0" cy="1533525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9" name="Straight Connector 188"/>
                      <p:cNvCxnSpPr/>
                      <p:nvPr/>
                    </p:nvCxnSpPr>
                    <p:spPr>
                      <a:xfrm>
                        <a:off x="0" y="1533525"/>
                        <a:ext cx="895350" cy="0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0" name="Straight Connector 189"/>
                      <p:cNvCxnSpPr/>
                      <p:nvPr/>
                    </p:nvCxnSpPr>
                    <p:spPr>
                      <a:xfrm flipV="1">
                        <a:off x="895350" y="1371600"/>
                        <a:ext cx="0" cy="161925"/>
                      </a:xfrm>
                      <a:prstGeom prst="line">
                        <a:avLst/>
                      </a:prstGeom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1" name="Straight Arrow Connector 190"/>
                      <p:cNvCxnSpPr/>
                      <p:nvPr/>
                    </p:nvCxnSpPr>
                    <p:spPr>
                      <a:xfrm>
                        <a:off x="390525" y="1533525"/>
                        <a:ext cx="0" cy="266700"/>
                      </a:xfrm>
                      <a:prstGeom prst="straightConnector1">
                        <a:avLst/>
                      </a:prstGeom>
                      <a:ln>
                        <a:tailEnd type="arrow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71" name="Rounded Rectangle 170"/>
                    <p:cNvSpPr/>
                    <p:nvPr/>
                  </p:nvSpPr>
                  <p:spPr>
                    <a:xfrm>
                      <a:off x="876300" y="2743200"/>
                      <a:ext cx="1000125" cy="628650"/>
                    </a:xfrm>
                    <a:prstGeom prst="roundRect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ea typeface="Calibri"/>
                          <a:cs typeface="Arial"/>
                        </a:rPr>
                        <a:t>sendCmdToSlave()</a:t>
                      </a:r>
                    </a:p>
                  </p:txBody>
                </p:sp>
                <p:cxnSp>
                  <p:nvCxnSpPr>
                    <p:cNvPr id="172" name="Straight Arrow Connector 171"/>
                    <p:cNvCxnSpPr/>
                    <p:nvPr/>
                  </p:nvCxnSpPr>
                  <p:spPr>
                    <a:xfrm>
                      <a:off x="1371600" y="3390900"/>
                      <a:ext cx="0" cy="285750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3" name="Rectangle 172"/>
                    <p:cNvSpPr/>
                    <p:nvPr/>
                  </p:nvSpPr>
                  <p:spPr>
                    <a:xfrm>
                      <a:off x="981075" y="3695700"/>
                      <a:ext cx="809625" cy="62865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ea typeface="Calibri"/>
                          <a:cs typeface="Arial"/>
                        </a:rPr>
                        <a:t>Delay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ea typeface="Calibri"/>
                          <a:cs typeface="Arial"/>
                        </a:rPr>
                        <a:t>cmdF = 0.</a:t>
                      </a:r>
                    </a:p>
                  </p:txBody>
                </p:sp>
                <p:cxnSp>
                  <p:nvCxnSpPr>
                    <p:cNvPr id="174" name="Straight Connector 173"/>
                    <p:cNvCxnSpPr/>
                    <p:nvPr/>
                  </p:nvCxnSpPr>
                  <p:spPr>
                    <a:xfrm>
                      <a:off x="66675" y="285750"/>
                      <a:ext cx="0" cy="4324350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5" name="Straight Connector 174"/>
                    <p:cNvCxnSpPr/>
                    <p:nvPr/>
                  </p:nvCxnSpPr>
                  <p:spPr>
                    <a:xfrm>
                      <a:off x="66675" y="4610100"/>
                      <a:ext cx="1314450" cy="0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" name="Straight Arrow Connector 175"/>
                    <p:cNvCxnSpPr/>
                    <p:nvPr/>
                  </p:nvCxnSpPr>
                  <p:spPr>
                    <a:xfrm>
                      <a:off x="790575" y="4610100"/>
                      <a:ext cx="0" cy="314325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7" name="Rounded Rectangle 176"/>
                    <p:cNvSpPr/>
                    <p:nvPr/>
                  </p:nvSpPr>
                  <p:spPr>
                    <a:xfrm>
                      <a:off x="0" y="4953000"/>
                      <a:ext cx="1590675" cy="400050"/>
                    </a:xfrm>
                    <a:prstGeom prst="roundRect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ea typeface="Calibri"/>
                          <a:cs typeface="Arial"/>
                        </a:rPr>
                        <a:t>Result= requestSlave().</a:t>
                      </a:r>
                    </a:p>
                  </p:txBody>
                </p:sp>
                <p:cxnSp>
                  <p:nvCxnSpPr>
                    <p:cNvPr id="178" name="Straight Arrow Connector 177"/>
                    <p:cNvCxnSpPr/>
                    <p:nvPr/>
                  </p:nvCxnSpPr>
                  <p:spPr>
                    <a:xfrm>
                      <a:off x="685800" y="5410200"/>
                      <a:ext cx="0" cy="314325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9" name="Flowchart: Decision 178"/>
                    <p:cNvSpPr/>
                    <p:nvPr/>
                  </p:nvSpPr>
                  <p:spPr>
                    <a:xfrm>
                      <a:off x="114300" y="5791200"/>
                      <a:ext cx="1143000" cy="752475"/>
                    </a:xfrm>
                    <a:prstGeom prst="flowChartDecision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800">
                          <a:effectLst/>
                          <a:ea typeface="Calibri"/>
                          <a:cs typeface="Arial"/>
                        </a:rPr>
                        <a:t>Result&gt;=8 &amp;&lt;8</a:t>
                      </a:r>
                      <a:endParaRPr lang="en-US" sz="1100">
                        <a:effectLst/>
                        <a:ea typeface="Calibri"/>
                        <a:cs typeface="Arial"/>
                      </a:endParaRPr>
                    </a:p>
                  </p:txBody>
                </p:sp>
                <p:cxnSp>
                  <p:nvCxnSpPr>
                    <p:cNvPr id="180" name="Straight Arrow Connector 179"/>
                    <p:cNvCxnSpPr/>
                    <p:nvPr/>
                  </p:nvCxnSpPr>
                  <p:spPr>
                    <a:xfrm>
                      <a:off x="1533525" y="6172200"/>
                      <a:ext cx="0" cy="657225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1" name="Rectangle 180"/>
                    <p:cNvSpPr/>
                    <p:nvPr/>
                  </p:nvSpPr>
                  <p:spPr>
                    <a:xfrm>
                      <a:off x="1143000" y="6858000"/>
                      <a:ext cx="809625" cy="48577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ea typeface="Calibri"/>
                          <a:cs typeface="Arial"/>
                        </a:rPr>
                        <a:t>newDataF=1</a:t>
                      </a:r>
                    </a:p>
                  </p:txBody>
                </p:sp>
                <p:cxnSp>
                  <p:nvCxnSpPr>
                    <p:cNvPr id="182" name="Straight Arrow Connector 181"/>
                    <p:cNvCxnSpPr/>
                    <p:nvPr/>
                  </p:nvCxnSpPr>
                  <p:spPr>
                    <a:xfrm>
                      <a:off x="1533525" y="7343775"/>
                      <a:ext cx="0" cy="314325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3" name="Flowchart: Decision 182"/>
                    <p:cNvSpPr/>
                    <p:nvPr/>
                  </p:nvSpPr>
                  <p:spPr>
                    <a:xfrm>
                      <a:off x="876300" y="7658100"/>
                      <a:ext cx="1323975" cy="819150"/>
                    </a:xfrm>
                    <a:prstGeom prst="flowChartDecision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800">
                          <a:effectLst/>
                          <a:ea typeface="Calibri"/>
                          <a:cs typeface="Arial"/>
                        </a:rPr>
                        <a:t>mainF = 1|backF=1</a:t>
                      </a:r>
                      <a:endParaRPr lang="en-US" sz="1100">
                        <a:effectLst/>
                        <a:ea typeface="Calibri"/>
                        <a:cs typeface="Arial"/>
                      </a:endParaRPr>
                    </a:p>
                  </p:txBody>
                </p:sp>
                <p:cxnSp>
                  <p:nvCxnSpPr>
                    <p:cNvPr id="184" name="Straight Connector 183"/>
                    <p:cNvCxnSpPr/>
                    <p:nvPr/>
                  </p:nvCxnSpPr>
                  <p:spPr>
                    <a:xfrm>
                      <a:off x="2209800" y="8077200"/>
                      <a:ext cx="276225" cy="0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" name="Straight Arrow Connector 184"/>
                    <p:cNvCxnSpPr/>
                    <p:nvPr/>
                  </p:nvCxnSpPr>
                  <p:spPr>
                    <a:xfrm>
                      <a:off x="2486025" y="8077200"/>
                      <a:ext cx="0" cy="400050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6" name="Flowchart: Decision 185"/>
                    <p:cNvSpPr/>
                    <p:nvPr/>
                  </p:nvSpPr>
                  <p:spPr>
                    <a:xfrm>
                      <a:off x="1828800" y="8534400"/>
                      <a:ext cx="1323975" cy="1028700"/>
                    </a:xfrm>
                    <a:prstGeom prst="flowChartDecision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800">
                          <a:effectLst/>
                          <a:ea typeface="Calibri"/>
                          <a:cs typeface="Arial"/>
                        </a:rPr>
                        <a:t>slaveAdd[i] == slaveMainAdd</a:t>
                      </a:r>
                      <a:endParaRPr lang="en-US" sz="1100">
                        <a:effectLst/>
                        <a:ea typeface="Calibri"/>
                        <a:cs typeface="Arial"/>
                      </a:endParaRPr>
                    </a:p>
                  </p:txBody>
                </p:sp>
              </p:grpSp>
            </p:grpSp>
          </p:grpSp>
        </p:grpSp>
        <p:cxnSp>
          <p:nvCxnSpPr>
            <p:cNvPr id="101" name="Straight Connector 100"/>
            <p:cNvCxnSpPr/>
            <p:nvPr/>
          </p:nvCxnSpPr>
          <p:spPr>
            <a:xfrm flipV="1">
              <a:off x="3486150" y="9296400"/>
              <a:ext cx="31432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 flipV="1">
              <a:off x="3752850" y="533400"/>
              <a:ext cx="47625" cy="8763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3752850" y="533400"/>
              <a:ext cx="128587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>
              <a:off x="5038725" y="533400"/>
              <a:ext cx="0" cy="3143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Flowchart: Decision 104"/>
            <p:cNvSpPr/>
            <p:nvPr/>
          </p:nvSpPr>
          <p:spPr>
            <a:xfrm>
              <a:off x="4495800" y="895350"/>
              <a:ext cx="1085850" cy="714375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800">
                  <a:effectLst/>
                  <a:ea typeface="Calibri"/>
                  <a:cs typeface="Arial"/>
                </a:rPr>
                <a:t>Result=6</a:t>
              </a:r>
              <a:endParaRPr lang="en-US" sz="1100">
                <a:effectLst/>
                <a:ea typeface="Calibri"/>
                <a:cs typeface="Arial"/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>
            <a:xfrm>
              <a:off x="5591175" y="1247775"/>
              <a:ext cx="50482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>
              <a:off x="6096000" y="1247775"/>
              <a:ext cx="0" cy="2952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Flowchart: Decision 107"/>
            <p:cNvSpPr/>
            <p:nvPr/>
          </p:nvSpPr>
          <p:spPr>
            <a:xfrm>
              <a:off x="5543550" y="1609725"/>
              <a:ext cx="1085850" cy="714375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800">
                  <a:effectLst/>
                  <a:ea typeface="Calibri"/>
                  <a:cs typeface="Arial"/>
                </a:rPr>
                <a:t>backF=1</a:t>
              </a:r>
              <a:endParaRPr lang="en-US" sz="1100">
                <a:effectLst/>
                <a:ea typeface="Calibri"/>
                <a:cs typeface="Arial"/>
              </a:endParaRPr>
            </a:p>
          </p:txBody>
        </p:sp>
        <p:cxnSp>
          <p:nvCxnSpPr>
            <p:cNvPr id="109" name="Straight Connector 108"/>
            <p:cNvCxnSpPr/>
            <p:nvPr/>
          </p:nvCxnSpPr>
          <p:spPr>
            <a:xfrm>
              <a:off x="6629400" y="1962150"/>
              <a:ext cx="50482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>
              <a:off x="7134225" y="1962150"/>
              <a:ext cx="0" cy="2952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5248275" y="1962150"/>
              <a:ext cx="29527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5248275" y="1962150"/>
              <a:ext cx="0" cy="2952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Rounded Rectangle 112"/>
            <p:cNvSpPr/>
            <p:nvPr/>
          </p:nvSpPr>
          <p:spPr>
            <a:xfrm>
              <a:off x="4743450" y="2305050"/>
              <a:ext cx="1009650" cy="371475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ea typeface="Calibri"/>
                  <a:cs typeface="Arial"/>
                </a:rPr>
                <a:t>openMotor()</a:t>
              </a:r>
              <a:endParaRPr lang="en-US" sz="1100">
                <a:effectLst/>
                <a:ea typeface="Calibri"/>
                <a:cs typeface="Arial"/>
              </a:endParaRPr>
            </a:p>
          </p:txBody>
        </p:sp>
        <p:cxnSp>
          <p:nvCxnSpPr>
            <p:cNvPr id="114" name="Straight Connector 113"/>
            <p:cNvCxnSpPr/>
            <p:nvPr/>
          </p:nvCxnSpPr>
          <p:spPr>
            <a:xfrm>
              <a:off x="5248275" y="2695575"/>
              <a:ext cx="0" cy="7905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7134225" y="3228975"/>
              <a:ext cx="0" cy="2571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5248275" y="3486150"/>
              <a:ext cx="18859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>
              <a:off x="6172200" y="3486150"/>
              <a:ext cx="0" cy="2952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Rounded Rectangle 117"/>
            <p:cNvSpPr/>
            <p:nvPr/>
          </p:nvSpPr>
          <p:spPr>
            <a:xfrm>
              <a:off x="5504815" y="3848100"/>
              <a:ext cx="1552575" cy="371475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ea typeface="Calibri"/>
                  <a:cs typeface="Arial"/>
                </a:rPr>
                <a:t>sendReadyToSlave()</a:t>
              </a:r>
              <a:endParaRPr lang="en-US" sz="1100">
                <a:effectLst/>
                <a:ea typeface="Calibri"/>
                <a:cs typeface="Arial"/>
              </a:endParaRPr>
            </a:p>
          </p:txBody>
        </p:sp>
        <p:cxnSp>
          <p:nvCxnSpPr>
            <p:cNvPr id="119" name="Straight Connector 118"/>
            <p:cNvCxnSpPr/>
            <p:nvPr/>
          </p:nvCxnSpPr>
          <p:spPr>
            <a:xfrm>
              <a:off x="6324600" y="4295775"/>
              <a:ext cx="0" cy="2571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4714875" y="4552950"/>
              <a:ext cx="160972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>
              <a:off x="5915025" y="4552950"/>
              <a:ext cx="0" cy="2952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Rectangle 121"/>
            <p:cNvSpPr/>
            <p:nvPr/>
          </p:nvSpPr>
          <p:spPr>
            <a:xfrm>
              <a:off x="5505450" y="4914900"/>
              <a:ext cx="809625" cy="2857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Arial"/>
                </a:rPr>
                <a:t>mainF=0.</a:t>
              </a:r>
            </a:p>
          </p:txBody>
        </p:sp>
        <p:cxnSp>
          <p:nvCxnSpPr>
            <p:cNvPr id="123" name="Straight Connector 122"/>
            <p:cNvCxnSpPr/>
            <p:nvPr/>
          </p:nvCxnSpPr>
          <p:spPr>
            <a:xfrm>
              <a:off x="5915025" y="5200650"/>
              <a:ext cx="0" cy="2571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2733675" y="5457825"/>
              <a:ext cx="31813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>
              <a:off x="5686425" y="5457825"/>
              <a:ext cx="0" cy="2952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Rounded Rectangle 125"/>
            <p:cNvSpPr/>
            <p:nvPr/>
          </p:nvSpPr>
          <p:spPr>
            <a:xfrm>
              <a:off x="4933950" y="5800725"/>
              <a:ext cx="1552575" cy="9906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ea typeface="Calibri"/>
                  <a:cs typeface="Arial"/>
                </a:rPr>
                <a:t>sendToAll()</a:t>
              </a:r>
              <a:endParaRPr lang="en-US" sz="1100">
                <a:effectLst/>
                <a:ea typeface="Calibri"/>
                <a:cs typeface="Arial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ea typeface="Calibri"/>
                  <a:cs typeface="Arial"/>
                </a:rPr>
                <a:t>sendToSerial()</a:t>
              </a:r>
              <a:endParaRPr lang="en-US" sz="1100">
                <a:effectLst/>
                <a:ea typeface="Calibri"/>
                <a:cs typeface="Arial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ea typeface="Calibri"/>
                  <a:cs typeface="Arial"/>
                </a:rPr>
                <a:t>newDataF = 0.</a:t>
              </a:r>
              <a:endParaRPr lang="en-US" sz="1100">
                <a:effectLst/>
                <a:ea typeface="Calibri"/>
                <a:cs typeface="Arial"/>
              </a:endParaRPr>
            </a:p>
          </p:txBody>
        </p:sp>
        <p:cxnSp>
          <p:nvCxnSpPr>
            <p:cNvPr id="127" name="Straight Connector 126"/>
            <p:cNvCxnSpPr/>
            <p:nvPr/>
          </p:nvCxnSpPr>
          <p:spPr>
            <a:xfrm>
              <a:off x="5753100" y="6848475"/>
              <a:ext cx="0" cy="2571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723900" y="7105650"/>
              <a:ext cx="50292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/>
            <p:nvPr/>
          </p:nvCxnSpPr>
          <p:spPr>
            <a:xfrm>
              <a:off x="5524500" y="7105650"/>
              <a:ext cx="0" cy="2952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Rectangle 129"/>
            <p:cNvSpPr/>
            <p:nvPr/>
          </p:nvSpPr>
          <p:spPr>
            <a:xfrm>
              <a:off x="5105400" y="7467600"/>
              <a:ext cx="809625" cy="2857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Arial"/>
                </a:rPr>
                <a:t>I++.</a:t>
              </a:r>
            </a:p>
          </p:txBody>
        </p:sp>
        <p:sp>
          <p:nvSpPr>
            <p:cNvPr id="131" name="Flowchart: Decision 130"/>
            <p:cNvSpPr/>
            <p:nvPr/>
          </p:nvSpPr>
          <p:spPr>
            <a:xfrm>
              <a:off x="4991100" y="8058150"/>
              <a:ext cx="1143000" cy="752475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800">
                  <a:effectLst/>
                  <a:ea typeface="Calibri"/>
                  <a:cs typeface="Arial"/>
                </a:rPr>
                <a:t>i&gt;numSlaves-1</a:t>
              </a:r>
              <a:endParaRPr lang="en-US" sz="1100">
                <a:effectLst/>
                <a:ea typeface="Calibri"/>
                <a:cs typeface="Arial"/>
              </a:endParaRPr>
            </a:p>
          </p:txBody>
        </p:sp>
        <p:cxnSp>
          <p:nvCxnSpPr>
            <p:cNvPr id="132" name="Straight Arrow Connector 131"/>
            <p:cNvCxnSpPr/>
            <p:nvPr/>
          </p:nvCxnSpPr>
          <p:spPr>
            <a:xfrm>
              <a:off x="5553075" y="7800975"/>
              <a:ext cx="0" cy="2190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6143625" y="8439150"/>
              <a:ext cx="50482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>
              <a:off x="6648450" y="8439150"/>
              <a:ext cx="0" cy="2952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 134"/>
            <p:cNvSpPr/>
            <p:nvPr/>
          </p:nvSpPr>
          <p:spPr>
            <a:xfrm>
              <a:off x="6248400" y="8810625"/>
              <a:ext cx="809625" cy="2857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Arial"/>
                </a:rPr>
                <a:t>I=0.</a:t>
              </a:r>
            </a:p>
          </p:txBody>
        </p:sp>
        <p:cxnSp>
          <p:nvCxnSpPr>
            <p:cNvPr id="136" name="Straight Connector 135"/>
            <p:cNvCxnSpPr/>
            <p:nvPr/>
          </p:nvCxnSpPr>
          <p:spPr>
            <a:xfrm flipH="1">
              <a:off x="4562475" y="8439150"/>
              <a:ext cx="42862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4562475" y="8439150"/>
              <a:ext cx="0" cy="8572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4561840" y="9296400"/>
              <a:ext cx="208597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V="1">
              <a:off x="6648450" y="9096375"/>
              <a:ext cx="0" cy="2000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>
              <a:off x="5581650" y="9296400"/>
              <a:ext cx="9525" cy="2381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Rectangle 140"/>
            <p:cNvSpPr/>
            <p:nvPr/>
          </p:nvSpPr>
          <p:spPr>
            <a:xfrm>
              <a:off x="5191125" y="9582150"/>
              <a:ext cx="809625" cy="2857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Arial"/>
                </a:rPr>
                <a:t>delay</a:t>
              </a:r>
            </a:p>
          </p:txBody>
        </p:sp>
        <p:cxnSp>
          <p:nvCxnSpPr>
            <p:cNvPr id="142" name="Straight Connector 141"/>
            <p:cNvCxnSpPr/>
            <p:nvPr/>
          </p:nvCxnSpPr>
          <p:spPr>
            <a:xfrm>
              <a:off x="5591175" y="9867900"/>
              <a:ext cx="0" cy="114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H="1">
              <a:off x="228600" y="9982200"/>
              <a:ext cx="536257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4200525" y="1247775"/>
              <a:ext cx="29527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/>
            <p:cNvCxnSpPr/>
            <p:nvPr/>
          </p:nvCxnSpPr>
          <p:spPr>
            <a:xfrm>
              <a:off x="4200525" y="1247775"/>
              <a:ext cx="0" cy="6191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Flowchart: Decision 145"/>
            <p:cNvSpPr/>
            <p:nvPr/>
          </p:nvSpPr>
          <p:spPr>
            <a:xfrm>
              <a:off x="3657600" y="1866900"/>
              <a:ext cx="1085850" cy="714375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800">
                  <a:effectLst/>
                  <a:ea typeface="Calibri"/>
                  <a:cs typeface="Arial"/>
                </a:rPr>
                <a:t>Result=7</a:t>
              </a:r>
              <a:endParaRPr lang="en-US" sz="1100">
                <a:effectLst/>
                <a:ea typeface="Calibri"/>
                <a:cs typeface="Arial"/>
              </a:endParaRPr>
            </a:p>
          </p:txBody>
        </p:sp>
        <p:cxnSp>
          <p:nvCxnSpPr>
            <p:cNvPr id="147" name="Straight Connector 146"/>
            <p:cNvCxnSpPr/>
            <p:nvPr/>
          </p:nvCxnSpPr>
          <p:spPr>
            <a:xfrm>
              <a:off x="4457700" y="2381250"/>
              <a:ext cx="21907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/>
            <p:nvPr/>
          </p:nvCxnSpPr>
          <p:spPr>
            <a:xfrm>
              <a:off x="4676775" y="2381250"/>
              <a:ext cx="0" cy="6572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Rounded Rectangle 148"/>
            <p:cNvSpPr/>
            <p:nvPr/>
          </p:nvSpPr>
          <p:spPr>
            <a:xfrm>
              <a:off x="4191000" y="3114675"/>
              <a:ext cx="1009650" cy="371475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000">
                  <a:effectLst/>
                  <a:ea typeface="Calibri"/>
                  <a:cs typeface="Arial"/>
                </a:rPr>
                <a:t>ReleaseMotor()</a:t>
              </a:r>
              <a:endParaRPr lang="en-US" sz="1100">
                <a:effectLst/>
                <a:ea typeface="Calibri"/>
                <a:cs typeface="Arial"/>
              </a:endParaRPr>
            </a:p>
          </p:txBody>
        </p:sp>
        <p:cxnSp>
          <p:nvCxnSpPr>
            <p:cNvPr id="150" name="Straight Connector 149"/>
            <p:cNvCxnSpPr/>
            <p:nvPr/>
          </p:nvCxnSpPr>
          <p:spPr>
            <a:xfrm>
              <a:off x="4714875" y="3505200"/>
              <a:ext cx="0" cy="10477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3914775" y="2381250"/>
              <a:ext cx="0" cy="16192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3914775" y="4000500"/>
              <a:ext cx="8001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H="1">
              <a:off x="2743200" y="5457825"/>
              <a:ext cx="0" cy="33051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1476375" y="8763000"/>
              <a:ext cx="126682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1476375" y="8515350"/>
              <a:ext cx="0" cy="2571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723900" y="6629400"/>
              <a:ext cx="0" cy="4762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752600" y="9296400"/>
              <a:ext cx="40957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1752600" y="8763000"/>
              <a:ext cx="0" cy="533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9" name="Rounded Rectangle 288"/>
          <p:cNvSpPr/>
          <p:nvPr/>
        </p:nvSpPr>
        <p:spPr>
          <a:xfrm>
            <a:off x="6648450" y="2295525"/>
            <a:ext cx="1009650" cy="8858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effectLst/>
                <a:ea typeface="Calibri"/>
                <a:cs typeface="Arial"/>
              </a:rPr>
              <a:t>ReleaseMotor()</a:t>
            </a:r>
            <a:endParaRPr lang="en-US" sz="1100" dirty="0">
              <a:effectLst/>
              <a:ea typeface="Calibri"/>
              <a:cs typeface="Arial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effectLst/>
                <a:ea typeface="Calibri"/>
                <a:cs typeface="Arial"/>
              </a:rPr>
              <a:t>backF = 0</a:t>
            </a:r>
            <a:endParaRPr lang="en-US" sz="1100" dirty="0">
              <a:effectLst/>
              <a:ea typeface="Calibri"/>
              <a:cs typeface="Arial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effectLst/>
                <a:ea typeface="Calibri"/>
                <a:cs typeface="Arial"/>
              </a:rPr>
              <a:t>backF =1.</a:t>
            </a:r>
            <a:endParaRPr lang="en-US" sz="1100" dirty="0">
              <a:effectLst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863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Give data to master when request it.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- if new data available, then give master the new position.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- if no new data just give master ‘keep a live’.</a:t>
            </a:r>
          </a:p>
          <a:p>
            <a:endParaRPr lang="en-US" sz="2400" dirty="0" smtClean="0"/>
          </a:p>
          <a:p>
            <a:r>
              <a:rPr lang="en-US" sz="2400" dirty="0" smtClean="0"/>
              <a:t>Get data from master which may be :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- Command from main station, execute command.</a:t>
            </a:r>
          </a:p>
          <a:p>
            <a:pPr marL="0" indent="0">
              <a:buNone/>
            </a:pPr>
            <a:r>
              <a:rPr lang="en-US" sz="2400" dirty="0" smtClean="0"/>
              <a:t>      - Position of other train, store the position and release the previous position.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8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8925" y="180975"/>
            <a:ext cx="8229600" cy="1143000"/>
          </a:xfrm>
        </p:spPr>
        <p:txBody>
          <a:bodyPr/>
          <a:lstStyle/>
          <a:p>
            <a:r>
              <a:rPr lang="en-US" dirty="0" smtClean="0"/>
              <a:t>Slave Flow chart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71950" y="266700"/>
            <a:ext cx="876300" cy="485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SetupPwmDuty(180)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619625" y="752475"/>
            <a:ext cx="0" cy="285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lowchart: Decision 5"/>
          <p:cNvSpPr/>
          <p:nvPr/>
        </p:nvSpPr>
        <p:spPr>
          <a:xfrm>
            <a:off x="3962400" y="1114425"/>
            <a:ext cx="1333500" cy="9144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NewPos= 1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295900" y="1571625"/>
            <a:ext cx="4000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695950" y="1571625"/>
            <a:ext cx="0" cy="523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667125" y="1571625"/>
            <a:ext cx="29527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667125" y="1571625"/>
            <a:ext cx="0" cy="18859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4876800" y="2152650"/>
            <a:ext cx="1476375" cy="10191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MyPos = checkTag()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CheckSpeed().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NewPos = 0.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3667125" y="3457575"/>
            <a:ext cx="20288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695950" y="3219450"/>
            <a:ext cx="0" cy="2381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619625" y="3457575"/>
            <a:ext cx="9525" cy="3143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lowchart: Decision 14"/>
          <p:cNvSpPr/>
          <p:nvPr/>
        </p:nvSpPr>
        <p:spPr>
          <a:xfrm>
            <a:off x="3962400" y="3838575"/>
            <a:ext cx="1333500" cy="9144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CmdF = 1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5295900" y="4295775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95950" y="4305300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219190" y="5514975"/>
            <a:ext cx="1133475" cy="3524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MoveFor(mid)</a:t>
            </a:r>
          </a:p>
        </p:txBody>
      </p:sp>
      <p:sp>
        <p:nvSpPr>
          <p:cNvPr id="19" name="Flowchart: Decision 18"/>
          <p:cNvSpPr/>
          <p:nvPr/>
        </p:nvSpPr>
        <p:spPr>
          <a:xfrm>
            <a:off x="5048250" y="4657090"/>
            <a:ext cx="1333500" cy="86677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Cmd = T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6381750" y="5086350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781800" y="5095875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38675" y="5086350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638675" y="5076825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lowchart: Decision 23"/>
          <p:cNvSpPr/>
          <p:nvPr/>
        </p:nvSpPr>
        <p:spPr>
          <a:xfrm>
            <a:off x="4305300" y="5505450"/>
            <a:ext cx="676275" cy="48577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P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4981575" y="5743575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381625" y="5753100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4876165" y="6134100"/>
            <a:ext cx="1133475" cy="3524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Stop()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3905250" y="5743575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905250" y="5734050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lowchart: Decision 29"/>
          <p:cNvSpPr/>
          <p:nvPr/>
        </p:nvSpPr>
        <p:spPr>
          <a:xfrm>
            <a:off x="3571875" y="6134100"/>
            <a:ext cx="676275" cy="48577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W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4238625" y="6372225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638675" y="6381750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4133215" y="6762750"/>
            <a:ext cx="1133475" cy="3524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MoveFor(slow)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3162300" y="6372225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162300" y="6362700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Flowchart: Decision 35"/>
          <p:cNvSpPr/>
          <p:nvPr/>
        </p:nvSpPr>
        <p:spPr>
          <a:xfrm>
            <a:off x="2828925" y="6762750"/>
            <a:ext cx="676275" cy="48577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D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3505200" y="7000875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905250" y="7010400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3399790" y="7391400"/>
            <a:ext cx="1133475" cy="3524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MoveFor(quick)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2428875" y="7000875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428875" y="6991350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Flowchart: Decision 41"/>
          <p:cNvSpPr/>
          <p:nvPr/>
        </p:nvSpPr>
        <p:spPr>
          <a:xfrm>
            <a:off x="2095500" y="7391400"/>
            <a:ext cx="676275" cy="48577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M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2762250" y="7629525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162300" y="7639050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2656840" y="8020050"/>
            <a:ext cx="1133475" cy="352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mainF = 0.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1685925" y="7629525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1685925" y="7620000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Flowchart: Decision 47"/>
          <p:cNvSpPr/>
          <p:nvPr/>
        </p:nvSpPr>
        <p:spPr>
          <a:xfrm>
            <a:off x="1352550" y="8020050"/>
            <a:ext cx="676275" cy="48577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R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2028825" y="8258175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428875" y="8267700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952500" y="8258175"/>
            <a:ext cx="4000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952500" y="8248650"/>
            <a:ext cx="0" cy="352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Flowchart: Decision 52"/>
          <p:cNvSpPr/>
          <p:nvPr/>
        </p:nvSpPr>
        <p:spPr>
          <a:xfrm>
            <a:off x="619125" y="8648700"/>
            <a:ext cx="676275" cy="48577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B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1885950" y="8667750"/>
            <a:ext cx="1133475" cy="70485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MoveFor(mid)</a:t>
            </a: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ReadyF = 0.</a:t>
            </a:r>
          </a:p>
        </p:txBody>
      </p:sp>
      <p:cxnSp>
        <p:nvCxnSpPr>
          <p:cNvPr id="55" name="Straight Connector 54"/>
          <p:cNvCxnSpPr/>
          <p:nvPr/>
        </p:nvCxnSpPr>
        <p:spPr>
          <a:xfrm>
            <a:off x="1285875" y="8886825"/>
            <a:ext cx="276225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1562100" y="8896350"/>
            <a:ext cx="0" cy="333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/>
          <p:cNvSpPr/>
          <p:nvPr/>
        </p:nvSpPr>
        <p:spPr>
          <a:xfrm>
            <a:off x="752475" y="9239250"/>
            <a:ext cx="1133475" cy="70485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BackF = 1.</a:t>
            </a: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MoveFor(mid)</a:t>
            </a:r>
          </a:p>
        </p:txBody>
      </p:sp>
      <p:cxnSp>
        <p:nvCxnSpPr>
          <p:cNvPr id="58" name="Straight Connector 57"/>
          <p:cNvCxnSpPr/>
          <p:nvPr/>
        </p:nvCxnSpPr>
        <p:spPr>
          <a:xfrm>
            <a:off x="1295400" y="9944100"/>
            <a:ext cx="0" cy="952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42875" y="10048875"/>
            <a:ext cx="65722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142875" y="8886825"/>
            <a:ext cx="4762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142875" y="8896350"/>
            <a:ext cx="0" cy="1143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400050" y="4067175"/>
            <a:ext cx="9525" cy="4829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409575" y="838200"/>
            <a:ext cx="42100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-28575" y="3714750"/>
            <a:ext cx="8763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CmdF = 0.</a:t>
            </a:r>
          </a:p>
        </p:txBody>
      </p:sp>
      <p:cxnSp>
        <p:nvCxnSpPr>
          <p:cNvPr id="65" name="Straight Connector 64"/>
          <p:cNvCxnSpPr/>
          <p:nvPr/>
        </p:nvCxnSpPr>
        <p:spPr>
          <a:xfrm flipH="1">
            <a:off x="400050" y="838200"/>
            <a:ext cx="9525" cy="2876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6715125" y="5867400"/>
            <a:ext cx="66675" cy="41719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543550" y="6781800"/>
            <a:ext cx="1238250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4762500" y="7467600"/>
            <a:ext cx="19907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4076700" y="8229600"/>
            <a:ext cx="26765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3352800" y="8867775"/>
            <a:ext cx="3400425" cy="9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2428875" y="9763125"/>
            <a:ext cx="4286250" cy="88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5543550" y="6543675"/>
            <a:ext cx="0" cy="2476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4762500" y="7162800"/>
            <a:ext cx="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4086225" y="7743825"/>
            <a:ext cx="0" cy="5048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3352800" y="8372475"/>
            <a:ext cx="0" cy="5238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2428875" y="9420225"/>
            <a:ext cx="0" cy="3524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3019425" y="4295775"/>
            <a:ext cx="94297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019425" y="838200"/>
            <a:ext cx="0" cy="34671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954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989578" y="1981200"/>
            <a:ext cx="7316222" cy="4572638"/>
            <a:chOff x="989578" y="1981200"/>
            <a:chExt cx="7316222" cy="4572638"/>
          </a:xfrm>
        </p:grpSpPr>
        <p:pic>
          <p:nvPicPr>
            <p:cNvPr id="5" name="Picture 3" descr="C:\Users\abir-sabra\Desktop\Untitled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9578" y="1981200"/>
              <a:ext cx="7316222" cy="45726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1307432" y="5824011"/>
              <a:ext cx="17024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 Stop station </a:t>
              </a:r>
            </a:p>
            <a:p>
              <a:r>
                <a:rPr lang="en-US" dirty="0" smtClean="0"/>
                <a:t>Action: slow</a:t>
              </a:r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US" dirty="0" smtClean="0"/>
              <a:t>Case.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171700" y="5172212"/>
            <a:ext cx="495300" cy="6189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200" y="1219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 1,5: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stop station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200" y="161186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 0,4: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pre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stop station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24800" y="3505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action.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5028689" y="2174342"/>
            <a:ext cx="381511" cy="3003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38" idx="1"/>
          </p:cNvCxnSpPr>
          <p:nvPr/>
        </p:nvCxnSpPr>
        <p:spPr>
          <a:xfrm flipH="1">
            <a:off x="7391400" y="3689866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abir-sabra\Desktop\A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921" y="3379730"/>
            <a:ext cx="1325480" cy="119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bir-sabra\Desktop\a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254352"/>
            <a:ext cx="1143000" cy="100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-76200" y="199286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Tag 2,3,6,7: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along the road.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19444" y="1796534"/>
            <a:ext cx="186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2" name="Oval 41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abir-sabra\Desktop\A4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994" y="1919524"/>
            <a:ext cx="1949450" cy="146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10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 descr="C:\Users\abir-sabra\Desktop\Untitle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578" y="1981200"/>
            <a:ext cx="7316222" cy="457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3799974" y="5442466"/>
            <a:ext cx="391026" cy="369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086600" y="2470666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 stop station.</a:t>
            </a:r>
          </a:p>
          <a:p>
            <a:r>
              <a:rPr lang="en-US" dirty="0" smtClean="0"/>
              <a:t>Action: slow.</a:t>
            </a:r>
          </a:p>
          <a:p>
            <a:r>
              <a:rPr lang="en-US" dirty="0" smtClean="0"/>
              <a:t>But, next busy</a:t>
            </a:r>
          </a:p>
          <a:p>
            <a:r>
              <a:rPr lang="en-US" dirty="0" smtClean="0"/>
              <a:t>Action: stop.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6781800" y="3009900"/>
            <a:ext cx="381000" cy="384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810626" y="1383268"/>
            <a:ext cx="143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 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5029200" y="1752600"/>
            <a:ext cx="271712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3" descr="C:\Users\abir-sabra\Desktop\a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00" y="4535025"/>
            <a:ext cx="1183774" cy="103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2489200" y="5802868"/>
            <a:ext cx="154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</a:t>
            </a:r>
            <a:endParaRPr lang="en-US" dirty="0"/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238" y="2514600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Oval 51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6" name="Oval 55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 descr="C:\Users\abir-sabra\Desktop\A4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994" y="1919524"/>
            <a:ext cx="1949450" cy="146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12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 descr="C:\Users\abir-sabra\Desktop\Untitle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78" y="1981200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381000" y="2983468"/>
            <a:ext cx="1303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action.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532021" y="3194566"/>
            <a:ext cx="381000" cy="1259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3799974" y="5442466"/>
            <a:ext cx="391026" cy="369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Picture 3" descr="C:\Users\abir-sabra\Desktop\a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00" y="4535025"/>
            <a:ext cx="1183774" cy="103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2489200" y="5802868"/>
            <a:ext cx="154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</a:t>
            </a:r>
            <a:endParaRPr lang="en-US" dirty="0"/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7086600" y="2470666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 stop station.</a:t>
            </a:r>
          </a:p>
          <a:p>
            <a:r>
              <a:rPr lang="en-US" dirty="0" smtClean="0"/>
              <a:t>Action: slow.</a:t>
            </a:r>
          </a:p>
          <a:p>
            <a:r>
              <a:rPr lang="en-US" dirty="0" smtClean="0"/>
              <a:t>But, next busy</a:t>
            </a:r>
          </a:p>
          <a:p>
            <a:r>
              <a:rPr lang="en-US" dirty="0" smtClean="0"/>
              <a:t>Action: stop.</a:t>
            </a:r>
            <a:endParaRPr lang="en-US" dirty="0"/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6781800" y="3009900"/>
            <a:ext cx="381000" cy="384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238" y="2514600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Oval 52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7" name="Oval 56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5" name="Picture 2" descr="C:\Users\abir-sabra\Desktop\A4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404" y="2546497"/>
            <a:ext cx="1949450" cy="146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50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abir-sabra\Desktop\Untitle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15" y="1981200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895517" y="1508685"/>
            <a:ext cx="143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 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257800" y="1905000"/>
            <a:ext cx="228601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307432" y="5824011"/>
            <a:ext cx="1702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 Stop station </a:t>
            </a:r>
          </a:p>
          <a:p>
            <a:r>
              <a:rPr lang="en-US" dirty="0" smtClean="0"/>
              <a:t>Action: slow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171700" y="5172212"/>
            <a:ext cx="495300" cy="6189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553200" y="5562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action.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477000" y="5172212"/>
            <a:ext cx="249656" cy="4119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5" name="Picture 3" descr="C:\Users\abir-sabra\Desktop\a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404" y="4198839"/>
            <a:ext cx="1170432" cy="102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75" y="2057400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Oval 32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7" name="Oval 36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365" y="3791618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61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048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maintenance command send to slave A2 </a:t>
            </a:r>
            <a:endParaRPr lang="en-US" dirty="0"/>
          </a:p>
        </p:txBody>
      </p:sp>
      <p:pic>
        <p:nvPicPr>
          <p:cNvPr id="7" name="Picture 3" descr="C:\Users\abir-sabra\Desktop\Untitled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15" y="1981200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28600" y="13716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Train A2 continue until reach tag6 , then stop action. 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0" y="0"/>
            <a:ext cx="838200" cy="30480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8" name="Oval 27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2" name="Picture 3" descr="C:\Users\abir-sabra\Desktop\a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4004419"/>
            <a:ext cx="1217932" cy="106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057400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365" y="3791618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63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bir-sabra\Desktop\Untitle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15" y="1981200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749215" y="6019800"/>
            <a:ext cx="136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434013" y="5486400"/>
            <a:ext cx="528387" cy="5313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786437" y="3429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action.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22" idx="1"/>
          </p:cNvCxnSpPr>
          <p:nvPr/>
        </p:nvCxnSpPr>
        <p:spPr>
          <a:xfrm flipH="1">
            <a:off x="7473616" y="3613666"/>
            <a:ext cx="312821" cy="196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52400" y="2089666"/>
            <a:ext cx="1614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Maintenance is on for A2.</a:t>
            </a:r>
          </a:p>
          <a:p>
            <a:r>
              <a:rPr lang="en-US" dirty="0" smtClean="0"/>
              <a:t>Action: stop.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447800" y="2877916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2" name="Oval 31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7" name="Picture 3" descr="C:\Users\abir-sabra\Desktop\a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432" y="3429000"/>
            <a:ext cx="1201544" cy="105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238" y="2616458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335" y="3956422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90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bir-sabra\Desktop\Untitled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64" y="1980562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val 20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7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1" y="3352800"/>
            <a:ext cx="1736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Action: change direction of rail.</a:t>
            </a:r>
            <a:endParaRPr lang="en-US" sz="16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143000" y="3979277"/>
            <a:ext cx="914400" cy="3641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749215" y="6019800"/>
            <a:ext cx="136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434013" y="5486400"/>
            <a:ext cx="528387" cy="5313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Oval 28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3" name="Oval 32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abir-sabra\Desktop\New folder\A0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2931957"/>
            <a:ext cx="1192974" cy="10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238" y="2616458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335" y="3956422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40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2743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Design a network-controlled railway </a:t>
            </a:r>
            <a:r>
              <a:rPr lang="en-US" sz="2400" dirty="0" smtClean="0"/>
              <a:t>system</a:t>
            </a:r>
            <a:endParaRPr lang="en-US" sz="2400" dirty="0" smtClean="0"/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</a:t>
            </a:r>
            <a:r>
              <a:rPr lang="en-US" sz="2400" dirty="0" smtClean="0"/>
              <a:t>, allow human interrupt and </a:t>
            </a:r>
            <a:r>
              <a:rPr lang="en-US" sz="2400" dirty="0" smtClean="0"/>
              <a:t>monitoring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12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" descr="C:\Users\abir-sabra\Desktop\Untitled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64" y="1980562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0" y="3118366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move forward.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065778" y="3226650"/>
            <a:ext cx="839222" cy="3038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086600" y="2133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 stop station.</a:t>
            </a:r>
          </a:p>
          <a:p>
            <a:r>
              <a:rPr lang="en-US" dirty="0" smtClean="0"/>
              <a:t>Action: slow.</a:t>
            </a:r>
          </a:p>
        </p:txBody>
      </p:sp>
      <p:cxnSp>
        <p:nvCxnSpPr>
          <p:cNvPr id="25" name="Straight Arrow Connector 24"/>
          <p:cNvCxnSpPr>
            <a:stCxn id="24" idx="1"/>
          </p:cNvCxnSpPr>
          <p:nvPr/>
        </p:nvCxnSpPr>
        <p:spPr>
          <a:xfrm flipH="1">
            <a:off x="6705600" y="2456766"/>
            <a:ext cx="381000" cy="571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8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3" name="Picture 2" descr="C:\Users\abir-sabra\Desktop\New folder\A0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645" y="2485316"/>
            <a:ext cx="1192974" cy="10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238" y="2616458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Oval 30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7" name="Oval 36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1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865" y="3956422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69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 descr="C:\Users\abir-sabra\Desktop\Untitled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64" y="1980562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662237" y="1379985"/>
            <a:ext cx="143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553200" y="5562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action.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6477000" y="5172212"/>
            <a:ext cx="249656" cy="4119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52400" y="4419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838200" y="4910708"/>
            <a:ext cx="304800" cy="411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236621" y="525379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9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7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64" y="4317877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abir-sabra\Desktop\New folder\A0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321" y="2177094"/>
            <a:ext cx="1192974" cy="10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Oval 33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8" name="Oval 37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5029200" y="1749317"/>
            <a:ext cx="1" cy="3080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8781">
            <a:off x="4565985" y="3875324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00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" descr="C:\Users\abir-sabra\Desktop\Untitle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647" y="1981200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0" y="3733800"/>
            <a:ext cx="1546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Action: return back the rail direction.</a:t>
            </a:r>
            <a:endParaRPr lang="en-US" sz="16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219200" y="4149298"/>
            <a:ext cx="737937" cy="1182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10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62237" y="1379985"/>
            <a:ext cx="143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 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5029200" y="1749317"/>
            <a:ext cx="1" cy="3080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" descr="C:\Users\abir-sabra\Desktop\New folder\A0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321" y="2177094"/>
            <a:ext cx="1192974" cy="10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Oval 30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5" name="Oval 34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4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64" y="4317877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Oval 44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8781">
            <a:off x="4776799" y="3782769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28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3" descr="C:\Users\abir-sabra\Desktop\Untitled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64" y="1980562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abir-sabra\Desktop\New folder\A0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34" y="2187211"/>
            <a:ext cx="1192974" cy="10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Oval 30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0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35" name="Oval 34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4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64" y="4317877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Oval 44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0600" y="3048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enter to rail command send to slave A2 </a:t>
            </a:r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>
            <a:off x="0" y="0"/>
            <a:ext cx="838200" cy="30480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-1" y="3352800"/>
            <a:ext cx="1736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Action: change direction of rail.</a:t>
            </a:r>
            <a:endParaRPr lang="en-US" sz="16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1371600" y="4004419"/>
            <a:ext cx="585537" cy="263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6200" y="12192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Before.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</a:t>
            </a:r>
            <a:r>
              <a:rPr lang="en-US" dirty="0" smtClean="0"/>
              <a:t> sure tag6 is empty.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Stop </a:t>
            </a:r>
            <a:r>
              <a:rPr lang="en-US" dirty="0" smtClean="0"/>
              <a:t>all trains.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788568" y="1516161"/>
            <a:ext cx="143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 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4545932" y="1885493"/>
            <a:ext cx="609602" cy="5891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893112" y="3168134"/>
            <a:ext cx="1437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 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7086600" y="3537466"/>
            <a:ext cx="173477" cy="6613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8781">
            <a:off x="5104583" y="3637899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03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3" descr="C:\Users\abir-sabra\Desktop\Untitled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64" y="1980562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abir-sabra\Desktop\New folder\A0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34" y="2187211"/>
            <a:ext cx="1192974" cy="10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Oval 30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0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35" name="Oval 34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4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64" y="4317877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Oval 44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12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-1" y="3352800"/>
            <a:ext cx="1736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Action: move reverse.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1371600" y="4004419"/>
            <a:ext cx="104272" cy="4923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8781">
            <a:off x="5104583" y="3637899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11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3" descr="C:\Users\abir-sabra\Desktop\Untitled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64" y="1980562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abir-sabra\Desktop\New folder\A0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34" y="2187211"/>
            <a:ext cx="1192974" cy="10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Oval 30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0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35" name="Oval 34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4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4" y="3234531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Oval 44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13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8781">
            <a:off x="5104583" y="3637899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37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3" descr="C:\Users\abir-sabra\Desktop\Untitled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64" y="1980562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abir-sabra\Desktop\New folder\A0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34" y="2187211"/>
            <a:ext cx="1192974" cy="10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Oval 30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0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35" name="Oval 34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4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154" y="2601369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Oval 44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2474677"/>
            <a:ext cx="1094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Action: stop.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143000" y="2971800"/>
            <a:ext cx="535404" cy="149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8781">
            <a:off x="5104583" y="3637899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Users\abir-sabra\Desktop\Untitle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647" y="1981200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abir-sabra\Desktop\New folder\A0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34" y="2187211"/>
            <a:ext cx="1192974" cy="10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Oval 30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0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35" name="Oval 34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4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154" y="2601369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Oval 44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15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3733800"/>
            <a:ext cx="1546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Action: return back the rail direction.</a:t>
            </a:r>
            <a:endParaRPr lang="en-US" sz="16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219200" y="4149298"/>
            <a:ext cx="737937" cy="1182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8781">
            <a:off x="5104583" y="3637899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31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Users\abir-sabra\Desktop\Untitle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647" y="1981200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abir-sabra\Desktop\New folder\A0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34" y="2187211"/>
            <a:ext cx="1192974" cy="10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Oval 30"/>
          <p:cNvSpPr/>
          <p:nvPr/>
        </p:nvSpPr>
        <p:spPr>
          <a:xfrm>
            <a:off x="1880936" y="247467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781968" y="54023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0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140868" y="5630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5855368" y="54864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35" name="Oval 34"/>
          <p:cNvSpPr/>
          <p:nvPr/>
        </p:nvSpPr>
        <p:spPr>
          <a:xfrm>
            <a:off x="7722268" y="3810000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323597" y="2280257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110789" y="1885493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4" name="Picture 3" descr="C:\Users\abir-sabra\Desktop\New folder\A2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154" y="2601369"/>
            <a:ext cx="1266324" cy="126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Oval 44"/>
          <p:cNvSpPr/>
          <p:nvPr/>
        </p:nvSpPr>
        <p:spPr>
          <a:xfrm>
            <a:off x="1475872" y="4868961"/>
            <a:ext cx="405064" cy="38883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16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14037" y="2376708"/>
            <a:ext cx="1546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Action: move forward.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106903" y="2804405"/>
            <a:ext cx="571501" cy="3281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80071" y="1307812"/>
            <a:ext cx="1546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Action: move forward.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24401" y="1981200"/>
            <a:ext cx="457199" cy="4934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151771" y="3132601"/>
            <a:ext cx="1546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Action: move forward.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7151771" y="3739174"/>
            <a:ext cx="237624" cy="3384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19800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 descr="C:\Users\abir-sabra\Desktop\A4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8781">
            <a:off x="5104583" y="3637899"/>
            <a:ext cx="2255035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5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you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968" y="3140968"/>
            <a:ext cx="1666528" cy="60466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865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Our project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44497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Consist</a:t>
            </a:r>
            <a:r>
              <a:rPr lang="en-US" sz="2400" dirty="0" smtClean="0"/>
              <a:t> of :</a:t>
            </a:r>
          </a:p>
          <a:p>
            <a:r>
              <a:rPr lang="en-US" sz="2400" dirty="0" smtClean="0"/>
              <a:t>  Main control station.</a:t>
            </a:r>
          </a:p>
          <a:p>
            <a:r>
              <a:rPr lang="en-US" sz="2400" dirty="0" smtClean="0"/>
              <a:t>  n-trains.</a:t>
            </a:r>
          </a:p>
          <a:p>
            <a:r>
              <a:rPr lang="en-US" sz="2400" dirty="0" smtClean="0"/>
              <a:t>  Railway (communication medium + power).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0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control station.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As a hardware we have </a:t>
            </a:r>
            <a:r>
              <a:rPr lang="en-US" sz="2000" u="sng" dirty="0" smtClean="0"/>
              <a:t>main microcontroller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M.C </a:t>
            </a:r>
            <a:r>
              <a:rPr lang="en-US" sz="2000" dirty="0" smtClean="0"/>
              <a:t>have:</a:t>
            </a:r>
          </a:p>
          <a:p>
            <a:pPr>
              <a:buFontTx/>
              <a:buChar char="-"/>
            </a:pPr>
            <a:r>
              <a:rPr lang="en-US" sz="2000" dirty="0" smtClean="0"/>
              <a:t>Connection to main pc.</a:t>
            </a:r>
          </a:p>
          <a:p>
            <a:pPr>
              <a:buFontTx/>
              <a:buChar char="-"/>
            </a:pPr>
            <a:r>
              <a:rPr lang="en-US" sz="2000" dirty="0" smtClean="0"/>
              <a:t>connection to each train (I2C protocol).</a:t>
            </a:r>
          </a:p>
          <a:p>
            <a:pPr>
              <a:buFontTx/>
              <a:buChar char="-"/>
            </a:pPr>
            <a:r>
              <a:rPr lang="en-US" sz="2000" dirty="0" smtClean="0"/>
              <a:t>Connection to </a:t>
            </a:r>
            <a:r>
              <a:rPr lang="en-US" sz="2000" dirty="0"/>
              <a:t>Railway direction </a:t>
            </a:r>
            <a:r>
              <a:rPr lang="en-US" sz="2000" dirty="0" smtClean="0"/>
              <a:t>controller.</a:t>
            </a:r>
            <a:endParaRPr lang="en-US" sz="2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762500" y="5012155"/>
            <a:ext cx="1066800" cy="200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1071538" y="4000504"/>
            <a:ext cx="4781550" cy="1487901"/>
            <a:chOff x="1047750" y="4000504"/>
            <a:chExt cx="4781550" cy="1487901"/>
          </a:xfrm>
        </p:grpSpPr>
        <p:sp>
          <p:nvSpPr>
            <p:cNvPr id="9" name="Rounded Rectangle 8"/>
            <p:cNvSpPr/>
            <p:nvPr/>
          </p:nvSpPr>
          <p:spPr>
            <a:xfrm>
              <a:off x="3429000" y="4343400"/>
              <a:ext cx="1333500" cy="1145005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Main M.C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(bridge)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0956" y="4000504"/>
              <a:ext cx="1076828" cy="602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1047750" y="5012155"/>
              <a:ext cx="2381250" cy="1905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762500" y="5012155"/>
              <a:ext cx="1066800" cy="2005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50" y="3564355"/>
            <a:ext cx="2381250" cy="192405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Elbow Connector 13"/>
          <p:cNvCxnSpPr>
            <a:stCxn id="9" idx="2"/>
          </p:cNvCxnSpPr>
          <p:nvPr/>
        </p:nvCxnSpPr>
        <p:spPr>
          <a:xfrm rot="16200000" flipH="1">
            <a:off x="4091966" y="5515977"/>
            <a:ext cx="531395" cy="476250"/>
          </a:xfrm>
          <a:prstGeom prst="bentConnector3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191000" y="5943600"/>
            <a:ext cx="990600" cy="838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Railway direction controller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7700" y="5412205"/>
            <a:ext cx="800100" cy="6837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Train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(M.C)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546684" y="5412205"/>
            <a:ext cx="800100" cy="6837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Train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(M.C)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9" name="Straight Connector 18"/>
          <p:cNvCxnSpPr>
            <a:endCxn id="17" idx="0"/>
          </p:cNvCxnSpPr>
          <p:nvPr/>
        </p:nvCxnSpPr>
        <p:spPr>
          <a:xfrm>
            <a:off x="1047750" y="5029200"/>
            <a:ext cx="0" cy="383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8" idx="0"/>
          </p:cNvCxnSpPr>
          <p:nvPr/>
        </p:nvCxnSpPr>
        <p:spPr>
          <a:xfrm>
            <a:off x="2946734" y="5029199"/>
            <a:ext cx="0" cy="383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871355" y="4570884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I2C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5638800"/>
            <a:ext cx="152400" cy="16102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899429" y="5638799"/>
            <a:ext cx="152400" cy="16102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222333" y="5638800"/>
            <a:ext cx="152400" cy="16102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9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Trains.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Then we have microcontroller on each train.</a:t>
            </a:r>
          </a:p>
          <a:p>
            <a:pPr marL="0" indent="0">
              <a:buNone/>
            </a:pPr>
            <a:r>
              <a:rPr lang="en-US" sz="2000" dirty="0" smtClean="0"/>
              <a:t>    </a:t>
            </a:r>
          </a:p>
          <a:p>
            <a:pPr marL="0" indent="0">
              <a:buNone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Train M.C </a:t>
            </a:r>
            <a:r>
              <a:rPr lang="en-US" sz="2000" dirty="0" smtClean="0"/>
              <a:t>have: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- connection to master(I2C).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- connection to RFID reader.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- connection to local motor through H-bridge.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4005"/>
            <a:ext cx="914400" cy="914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2362200" y="5031205"/>
            <a:ext cx="1066800" cy="200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3429000" y="4343400"/>
            <a:ext cx="1333500" cy="11450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Train(M.C)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042360"/>
            <a:ext cx="1076828" cy="602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2362200" y="5033210"/>
            <a:ext cx="1066800" cy="200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62500" y="5012155"/>
            <a:ext cx="1066800" cy="200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829300" y="4644440"/>
            <a:ext cx="800100" cy="6837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Main M.C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2" name="Elbow Connector 21"/>
          <p:cNvCxnSpPr/>
          <p:nvPr/>
        </p:nvCxnSpPr>
        <p:spPr>
          <a:xfrm rot="16200000" flipH="1">
            <a:off x="4068178" y="5515977"/>
            <a:ext cx="531395" cy="476250"/>
          </a:xfrm>
          <a:prstGeom prst="bentConnector3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191000" y="6019800"/>
            <a:ext cx="772027" cy="762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local motor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0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bir-sabra\Desktop\Untitle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5362"/>
            <a:ext cx="7316222" cy="457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Railway.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 -Tags are arranged on some order as shown.</a:t>
            </a:r>
            <a:endParaRPr lang="en-US" sz="1800" dirty="0"/>
          </a:p>
        </p:txBody>
      </p:sp>
      <p:sp>
        <p:nvSpPr>
          <p:cNvPr id="86" name="Rectangle 85"/>
          <p:cNvSpPr/>
          <p:nvPr/>
        </p:nvSpPr>
        <p:spPr>
          <a:xfrm>
            <a:off x="1752600" y="3124200"/>
            <a:ext cx="457200" cy="6096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88" name="Rectangle 87"/>
          <p:cNvSpPr/>
          <p:nvPr/>
        </p:nvSpPr>
        <p:spPr>
          <a:xfrm>
            <a:off x="3830053" y="2446421"/>
            <a:ext cx="457200" cy="6096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715000" y="2895600"/>
            <a:ext cx="457200" cy="6096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0" name="Rectangle 89"/>
          <p:cNvSpPr/>
          <p:nvPr/>
        </p:nvSpPr>
        <p:spPr>
          <a:xfrm>
            <a:off x="6204284" y="4419600"/>
            <a:ext cx="457200" cy="6096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5137484" y="5257800"/>
            <a:ext cx="457200" cy="6096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3601453" y="5442284"/>
            <a:ext cx="457200" cy="6096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1981200" y="4953000"/>
            <a:ext cx="457200" cy="6096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1524000" y="5747084"/>
            <a:ext cx="457200" cy="6096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 flipV="1">
            <a:off x="932447" y="4724401"/>
            <a:ext cx="838200" cy="183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76200" y="4419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Mechanical Switch </a:t>
            </a:r>
            <a:endParaRPr lang="en-US" dirty="0"/>
          </a:p>
        </p:txBody>
      </p:sp>
      <p:sp>
        <p:nvSpPr>
          <p:cNvPr id="110" name="Rectangle 109"/>
          <p:cNvSpPr/>
          <p:nvPr/>
        </p:nvSpPr>
        <p:spPr>
          <a:xfrm>
            <a:off x="658729" y="3352800"/>
            <a:ext cx="865271" cy="762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Railway direction controller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15" name="Elbow Connector 114"/>
          <p:cNvCxnSpPr/>
          <p:nvPr/>
        </p:nvCxnSpPr>
        <p:spPr>
          <a:xfrm rot="16200000" flipH="1">
            <a:off x="1276510" y="4171791"/>
            <a:ext cx="456882" cy="342898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2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    In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S.W</a:t>
            </a:r>
            <a:r>
              <a:rPr lang="en-US" sz="2000" dirty="0" smtClean="0"/>
              <a:t> </a:t>
            </a:r>
            <a:r>
              <a:rPr lang="en-US" sz="2000" dirty="0"/>
              <a:t>we </a:t>
            </a:r>
            <a:r>
              <a:rPr lang="en-US" sz="2000" dirty="0" smtClean="0"/>
              <a:t>consider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/>
              <a:t>master represents main M.C.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/>
              <a:t>slaves each one represents  microcontroller for train.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I2C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/>
              <a:t>as protocol for communication.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C# application </a:t>
            </a:r>
            <a:r>
              <a:rPr lang="en-US" sz="2000" dirty="0" smtClean="0"/>
              <a:t>for human </a:t>
            </a:r>
            <a:r>
              <a:rPr lang="en-US" sz="2000" dirty="0"/>
              <a:t>main </a:t>
            </a:r>
            <a:r>
              <a:rPr lang="en-US" sz="2000" dirty="0" smtClean="0"/>
              <a:t>controlling.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4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371600" y="1524000"/>
            <a:ext cx="1447800" cy="10287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Master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8600" y="2819400"/>
            <a:ext cx="11430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Slave(A0)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24000" y="3060032"/>
            <a:ext cx="11430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Slave(A2)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819400" y="2819400"/>
            <a:ext cx="11430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Slave(A4)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" name="Elbow Connector 12"/>
          <p:cNvCxnSpPr>
            <a:stCxn id="4" idx="3"/>
            <a:endCxn id="9" idx="0"/>
          </p:cNvCxnSpPr>
          <p:nvPr/>
        </p:nvCxnSpPr>
        <p:spPr>
          <a:xfrm>
            <a:off x="2819400" y="2038350"/>
            <a:ext cx="571500" cy="78105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4" idx="1"/>
            <a:endCxn id="5" idx="0"/>
          </p:cNvCxnSpPr>
          <p:nvPr/>
        </p:nvCxnSpPr>
        <p:spPr>
          <a:xfrm rot="10800000" flipV="1">
            <a:off x="800100" y="2038350"/>
            <a:ext cx="571500" cy="78105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2"/>
            <a:endCxn id="8" idx="0"/>
          </p:cNvCxnSpPr>
          <p:nvPr/>
        </p:nvCxnSpPr>
        <p:spPr>
          <a:xfrm>
            <a:off x="2095500" y="2552700"/>
            <a:ext cx="0" cy="507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 rot="10800000">
            <a:off x="2819402" y="2428878"/>
            <a:ext cx="395038" cy="39052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828800" y="2552700"/>
            <a:ext cx="0" cy="507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/>
          <p:nvPr/>
        </p:nvCxnSpPr>
        <p:spPr>
          <a:xfrm flipV="1">
            <a:off x="533400" y="2286000"/>
            <a:ext cx="838200" cy="520366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90900" y="2180375"/>
            <a:ext cx="1295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Request data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2933700" y="2286000"/>
            <a:ext cx="49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Give data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381000" y="9144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Master get trains position.</a:t>
            </a:r>
            <a:endParaRPr lang="en-US" dirty="0"/>
          </a:p>
        </p:txBody>
      </p:sp>
      <p:sp>
        <p:nvSpPr>
          <p:cNvPr id="45" name="Oval 44"/>
          <p:cNvSpPr/>
          <p:nvPr/>
        </p:nvSpPr>
        <p:spPr>
          <a:xfrm>
            <a:off x="228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5943600" y="1447800"/>
            <a:ext cx="1447800" cy="10287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Master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4800600" y="2743200"/>
            <a:ext cx="11430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Slave(A0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6096000" y="2983832"/>
            <a:ext cx="11430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Slave(A2)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7391400" y="2743200"/>
            <a:ext cx="1143000" cy="876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Slave(A4)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0" name="Elbow Connector 49"/>
          <p:cNvCxnSpPr>
            <a:stCxn id="46" idx="3"/>
            <a:endCxn id="49" idx="0"/>
          </p:cNvCxnSpPr>
          <p:nvPr/>
        </p:nvCxnSpPr>
        <p:spPr>
          <a:xfrm>
            <a:off x="7391400" y="1962150"/>
            <a:ext cx="571500" cy="78105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6" idx="1"/>
            <a:endCxn id="47" idx="0"/>
          </p:cNvCxnSpPr>
          <p:nvPr/>
        </p:nvCxnSpPr>
        <p:spPr>
          <a:xfrm rot="10800000" flipV="1">
            <a:off x="5372100" y="1962150"/>
            <a:ext cx="571500" cy="78105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6" idx="2"/>
            <a:endCxn id="48" idx="0"/>
          </p:cNvCxnSpPr>
          <p:nvPr/>
        </p:nvCxnSpPr>
        <p:spPr>
          <a:xfrm>
            <a:off x="6667500" y="2476500"/>
            <a:ext cx="0" cy="507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>
            <a:off x="5562600" y="533400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34100" y="762000"/>
            <a:ext cx="2019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Master send any new train position .</a:t>
            </a:r>
            <a:endParaRPr lang="en-US" dirty="0"/>
          </a:p>
        </p:txBody>
      </p:sp>
      <p:sp>
        <p:nvSpPr>
          <p:cNvPr id="55" name="Rounded Rectangle 54"/>
          <p:cNvSpPr/>
          <p:nvPr/>
        </p:nvSpPr>
        <p:spPr>
          <a:xfrm>
            <a:off x="3124200" y="4419600"/>
            <a:ext cx="1447800" cy="10287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Master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1085849" y="4201026"/>
            <a:ext cx="457200" cy="457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562600" y="4724400"/>
            <a:ext cx="9906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Main PC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8153400" y="1237565"/>
            <a:ext cx="914400" cy="7803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Main PC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1" name="Straight Arrow Connector 60"/>
          <p:cNvCxnSpPr>
            <a:endCxn id="59" idx="1"/>
          </p:cNvCxnSpPr>
          <p:nvPr/>
        </p:nvCxnSpPr>
        <p:spPr>
          <a:xfrm>
            <a:off x="7391400" y="162774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1"/>
          </p:cNvCxnSpPr>
          <p:nvPr/>
        </p:nvCxnSpPr>
        <p:spPr>
          <a:xfrm flipH="1">
            <a:off x="4572000" y="5181600"/>
            <a:ext cx="990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/>
          <p:nvPr/>
        </p:nvCxnSpPr>
        <p:spPr>
          <a:xfrm rot="10800000">
            <a:off x="4572000" y="4724400"/>
            <a:ext cx="990600" cy="20955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613106" y="3962400"/>
            <a:ext cx="8763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Send address of slave</a:t>
            </a:r>
            <a:endParaRPr lang="en-US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4613106" y="5267980"/>
            <a:ext cx="949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Send command</a:t>
            </a:r>
            <a:endParaRPr lang="en-US" sz="1400" dirty="0"/>
          </a:p>
        </p:txBody>
      </p:sp>
      <p:sp>
        <p:nvSpPr>
          <p:cNvPr id="71" name="Rounded Rectangle 70"/>
          <p:cNvSpPr/>
          <p:nvPr/>
        </p:nvSpPr>
        <p:spPr>
          <a:xfrm>
            <a:off x="3200400" y="5943600"/>
            <a:ext cx="1314450" cy="762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Slave(address)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73" name="Straight Arrow Connector 72"/>
          <p:cNvCxnSpPr>
            <a:stCxn id="55" idx="2"/>
          </p:cNvCxnSpPr>
          <p:nvPr/>
        </p:nvCxnSpPr>
        <p:spPr>
          <a:xfrm>
            <a:off x="3848100" y="54483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3657600" y="4495800"/>
            <a:ext cx="735928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address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667000" y="5410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Send command</a:t>
            </a:r>
            <a:endParaRPr lang="en-US" sz="1400" dirty="0"/>
          </a:p>
        </p:txBody>
      </p:sp>
      <p:sp>
        <p:nvSpPr>
          <p:cNvPr id="76" name="TextBox 75"/>
          <p:cNvSpPr txBox="1"/>
          <p:nvPr/>
        </p:nvSpPr>
        <p:spPr>
          <a:xfrm>
            <a:off x="0" y="0"/>
            <a:ext cx="4393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Overview, communication.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487905" y="4459069"/>
            <a:ext cx="1636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Send command to trains</a:t>
            </a:r>
            <a:endParaRPr lang="en-US" dirty="0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83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Master keeps requesting data from each slave through a specific order and gives slave period of time to get data from.</a:t>
            </a:r>
          </a:p>
          <a:p>
            <a:r>
              <a:rPr lang="en-US" sz="2400" dirty="0" smtClean="0"/>
              <a:t>Master send each new position of trains to main PC (serial connection).</a:t>
            </a:r>
          </a:p>
          <a:p>
            <a:r>
              <a:rPr lang="en-US" sz="2400" dirty="0" smtClean="0"/>
              <a:t>Master send each new data about any train to slaves.</a:t>
            </a:r>
          </a:p>
          <a:p>
            <a:r>
              <a:rPr lang="en-US" sz="2400" dirty="0" smtClean="0"/>
              <a:t>Master send command to any train trough our interface on main PC.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7F24-B917-47B4-AD86-28C286357F9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4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2179</TotalTime>
  <Words>935</Words>
  <Application>Microsoft Office PowerPoint</Application>
  <PresentationFormat>On-screen Show (4:3)</PresentationFormat>
  <Paragraphs>361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Railway controlling</vt:lpstr>
      <vt:lpstr>Objectives :</vt:lpstr>
      <vt:lpstr>Our project …</vt:lpstr>
      <vt:lpstr>Main control station.</vt:lpstr>
      <vt:lpstr>Trains.</vt:lpstr>
      <vt:lpstr>Railway.</vt:lpstr>
      <vt:lpstr>Software</vt:lpstr>
      <vt:lpstr>PowerPoint Presentation</vt:lpstr>
      <vt:lpstr>Master.</vt:lpstr>
      <vt:lpstr>Master Flowchart </vt:lpstr>
      <vt:lpstr>Slave</vt:lpstr>
      <vt:lpstr>Slave Flow chart </vt:lpstr>
      <vt:lpstr>Case.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railway controlling</dc:title>
  <dc:creator>abir-sabra</dc:creator>
  <cp:lastModifiedBy>abir-sabra</cp:lastModifiedBy>
  <cp:revision>174</cp:revision>
  <dcterms:created xsi:type="dcterms:W3CDTF">2011-05-19T00:04:04Z</dcterms:created>
  <dcterms:modified xsi:type="dcterms:W3CDTF">2011-05-24T14:41:38Z</dcterms:modified>
</cp:coreProperties>
</file>