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Lst>
  <p:sldSz cx="30267275" cy="42794238"/>
  <p:notesSz cx="7004050" cy="9290050"/>
  <p:defaultTextStyle>
    <a:defPPr>
      <a:defRPr lang="en-US"/>
    </a:defPPr>
    <a:lvl1pPr marL="0" algn="l" defTabSz="4174556" rtl="0" eaLnBrk="1" latinLnBrk="0" hangingPunct="1">
      <a:defRPr sz="8200" kern="1200">
        <a:solidFill>
          <a:schemeClr val="tx1"/>
        </a:solidFill>
        <a:latin typeface="+mn-lt"/>
        <a:ea typeface="+mn-ea"/>
        <a:cs typeface="+mn-cs"/>
      </a:defRPr>
    </a:lvl1pPr>
    <a:lvl2pPr marL="2087278" algn="l" defTabSz="4174556" rtl="0" eaLnBrk="1" latinLnBrk="0" hangingPunct="1">
      <a:defRPr sz="8200" kern="1200">
        <a:solidFill>
          <a:schemeClr val="tx1"/>
        </a:solidFill>
        <a:latin typeface="+mn-lt"/>
        <a:ea typeface="+mn-ea"/>
        <a:cs typeface="+mn-cs"/>
      </a:defRPr>
    </a:lvl2pPr>
    <a:lvl3pPr marL="4174556" algn="l" defTabSz="4174556" rtl="0" eaLnBrk="1" latinLnBrk="0" hangingPunct="1">
      <a:defRPr sz="8200" kern="1200">
        <a:solidFill>
          <a:schemeClr val="tx1"/>
        </a:solidFill>
        <a:latin typeface="+mn-lt"/>
        <a:ea typeface="+mn-ea"/>
        <a:cs typeface="+mn-cs"/>
      </a:defRPr>
    </a:lvl3pPr>
    <a:lvl4pPr marL="6261834" algn="l" defTabSz="4174556" rtl="0" eaLnBrk="1" latinLnBrk="0" hangingPunct="1">
      <a:defRPr sz="8200" kern="1200">
        <a:solidFill>
          <a:schemeClr val="tx1"/>
        </a:solidFill>
        <a:latin typeface="+mn-lt"/>
        <a:ea typeface="+mn-ea"/>
        <a:cs typeface="+mn-cs"/>
      </a:defRPr>
    </a:lvl4pPr>
    <a:lvl5pPr marL="8349113" algn="l" defTabSz="4174556" rtl="0" eaLnBrk="1" latinLnBrk="0" hangingPunct="1">
      <a:defRPr sz="8200" kern="1200">
        <a:solidFill>
          <a:schemeClr val="tx1"/>
        </a:solidFill>
        <a:latin typeface="+mn-lt"/>
        <a:ea typeface="+mn-ea"/>
        <a:cs typeface="+mn-cs"/>
      </a:defRPr>
    </a:lvl5pPr>
    <a:lvl6pPr marL="10436390" algn="l" defTabSz="4174556" rtl="0" eaLnBrk="1" latinLnBrk="0" hangingPunct="1">
      <a:defRPr sz="8200" kern="1200">
        <a:solidFill>
          <a:schemeClr val="tx1"/>
        </a:solidFill>
        <a:latin typeface="+mn-lt"/>
        <a:ea typeface="+mn-ea"/>
        <a:cs typeface="+mn-cs"/>
      </a:defRPr>
    </a:lvl6pPr>
    <a:lvl7pPr marL="12523668" algn="l" defTabSz="4174556" rtl="0" eaLnBrk="1" latinLnBrk="0" hangingPunct="1">
      <a:defRPr sz="8200" kern="1200">
        <a:solidFill>
          <a:schemeClr val="tx1"/>
        </a:solidFill>
        <a:latin typeface="+mn-lt"/>
        <a:ea typeface="+mn-ea"/>
        <a:cs typeface="+mn-cs"/>
      </a:defRPr>
    </a:lvl7pPr>
    <a:lvl8pPr marL="14610946" algn="l" defTabSz="4174556" rtl="0" eaLnBrk="1" latinLnBrk="0" hangingPunct="1">
      <a:defRPr sz="8200" kern="1200">
        <a:solidFill>
          <a:schemeClr val="tx1"/>
        </a:solidFill>
        <a:latin typeface="+mn-lt"/>
        <a:ea typeface="+mn-ea"/>
        <a:cs typeface="+mn-cs"/>
      </a:defRPr>
    </a:lvl8pPr>
    <a:lvl9pPr marL="16698224" algn="l" defTabSz="4174556" rtl="0" eaLnBrk="1" latinLnBrk="0" hangingPunct="1">
      <a:defRPr sz="8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79">
          <p15:clr>
            <a:srgbClr val="A4A3A4"/>
          </p15:clr>
        </p15:guide>
        <p15:guide id="2" pos="953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60" autoAdjust="0"/>
    <p:restoredTop sz="94676" autoAdjust="0"/>
  </p:normalViewPr>
  <p:slideViewPr>
    <p:cSldViewPr>
      <p:cViewPr>
        <p:scale>
          <a:sx n="25" d="100"/>
          <a:sy n="25" d="100"/>
        </p:scale>
        <p:origin x="1380" y="48"/>
      </p:cViewPr>
      <p:guideLst>
        <p:guide orient="horz" pos="13479"/>
        <p:guide pos="9533"/>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p:cNvSpPr/>
          <p:nvPr userDrawn="1"/>
        </p:nvSpPr>
        <p:spPr>
          <a:xfrm>
            <a:off x="29426517" y="0"/>
            <a:ext cx="840758" cy="4279423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970" tIns="43485" rIns="86970" bIns="43485" rtlCol="0" anchor="ctr"/>
          <a:lstStyle/>
          <a:p>
            <a:pPr algn="ctr"/>
            <a:endParaRPr lang="en-US" dirty="0"/>
          </a:p>
        </p:txBody>
      </p:sp>
      <p:sp>
        <p:nvSpPr>
          <p:cNvPr id="10" name="Rectangle 9"/>
          <p:cNvSpPr/>
          <p:nvPr userDrawn="1"/>
        </p:nvSpPr>
        <p:spPr>
          <a:xfrm>
            <a:off x="0" y="0"/>
            <a:ext cx="840758" cy="4279423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970" tIns="43485" rIns="86970" bIns="43485" rtlCol="0" anchor="ctr"/>
          <a:lstStyle/>
          <a:p>
            <a:pPr algn="ctr"/>
            <a:endParaRPr lang="en-US" dirty="0"/>
          </a:p>
        </p:txBody>
      </p:sp>
      <p:sp>
        <p:nvSpPr>
          <p:cNvPr id="7" name="Rectangle 6"/>
          <p:cNvSpPr/>
          <p:nvPr userDrawn="1"/>
        </p:nvSpPr>
        <p:spPr>
          <a:xfrm>
            <a:off x="0" y="0"/>
            <a:ext cx="30267275" cy="534927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970" tIns="43485" rIns="86970" bIns="43485" rtlCol="0" anchor="ctr"/>
          <a:lstStyle/>
          <a:p>
            <a:pPr algn="ctr"/>
            <a:endParaRPr lang="en-US" dirty="0"/>
          </a:p>
        </p:txBody>
      </p:sp>
      <p:sp>
        <p:nvSpPr>
          <p:cNvPr id="8" name="Rectangle 7"/>
          <p:cNvSpPr/>
          <p:nvPr userDrawn="1"/>
        </p:nvSpPr>
        <p:spPr>
          <a:xfrm>
            <a:off x="0" y="37444959"/>
            <a:ext cx="30267275" cy="534927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970" tIns="43485" rIns="86970" bIns="43485" rtlCol="0" anchor="ctr"/>
          <a:lstStyle/>
          <a:p>
            <a:pPr algn="ctr"/>
            <a:endParaRPr lang="en-US" dirty="0"/>
          </a:p>
        </p:txBody>
      </p:sp>
      <p:sp>
        <p:nvSpPr>
          <p:cNvPr id="9" name="Instructions"/>
          <p:cNvSpPr/>
          <p:nvPr userDrawn="1"/>
        </p:nvSpPr>
        <p:spPr>
          <a:xfrm>
            <a:off x="-12611365" y="0"/>
            <a:ext cx="11770607" cy="427942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7425" tIns="217425" rIns="217425" bIns="217425"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2282"/>
              </a:spcAft>
            </a:pPr>
            <a:r>
              <a:rPr lang="en-US" sz="8800" dirty="0" smtClean="0">
                <a:solidFill>
                  <a:srgbClr val="7F7F7F"/>
                </a:solidFill>
                <a:latin typeface="Calibri" pitchFamily="34" charset="0"/>
                <a:cs typeface="Calibri" panose="020F0502020204030204" pitchFamily="34" charset="0"/>
              </a:rPr>
              <a:t>Poster Print Size:</a:t>
            </a:r>
            <a:endParaRPr sz="8800" dirty="0">
              <a:solidFill>
                <a:srgbClr val="7F7F7F"/>
              </a:solidFill>
              <a:latin typeface="Calibri" pitchFamily="34" charset="0"/>
              <a:cs typeface="Calibri" panose="020F0502020204030204" pitchFamily="34" charset="0"/>
            </a:endParaRPr>
          </a:p>
          <a:p>
            <a:pPr lvl="0">
              <a:spcBef>
                <a:spcPts val="0"/>
              </a:spcBef>
              <a:spcAft>
                <a:spcPts val="2282"/>
              </a:spcAft>
            </a:pPr>
            <a:r>
              <a:rPr lang="en-US" sz="6000" dirty="0" smtClean="0">
                <a:solidFill>
                  <a:srgbClr val="7F7F7F"/>
                </a:solidFill>
                <a:latin typeface="Calibri" pitchFamily="34" charset="0"/>
                <a:cs typeface="Calibri" panose="020F0502020204030204" pitchFamily="34" charset="0"/>
              </a:rPr>
              <a:t>This poster template is set up for A0</a:t>
            </a:r>
            <a:r>
              <a:rPr lang="en-US" sz="6000" baseline="0" dirty="0" smtClean="0">
                <a:solidFill>
                  <a:srgbClr val="7F7F7F"/>
                </a:solidFill>
                <a:latin typeface="Calibri" pitchFamily="34" charset="0"/>
                <a:cs typeface="Calibri" panose="020F0502020204030204" pitchFamily="34" charset="0"/>
              </a:rPr>
              <a:t> international paper size of 1189 mm x 841 mm</a:t>
            </a:r>
            <a:r>
              <a:rPr lang="en-US" sz="6000" dirty="0" smtClean="0">
                <a:solidFill>
                  <a:srgbClr val="7F7F7F"/>
                </a:solidFill>
                <a:latin typeface="Calibri" pitchFamily="34" charset="0"/>
                <a:cs typeface="Calibri" panose="020F0502020204030204" pitchFamily="34" charset="0"/>
              </a:rPr>
              <a:t> (46.8” high by 33.1” wide). It can be printed at</a:t>
            </a:r>
            <a:r>
              <a:rPr lang="en-US" sz="6000" baseline="0" dirty="0" smtClean="0">
                <a:solidFill>
                  <a:srgbClr val="7F7F7F"/>
                </a:solidFill>
                <a:latin typeface="Calibri" pitchFamily="34" charset="0"/>
                <a:cs typeface="Calibri" panose="020F0502020204030204" pitchFamily="34" charset="0"/>
              </a:rPr>
              <a:t> 70.6% for an A1 poster of 841 mm x 594 mm.</a:t>
            </a:r>
            <a:endParaRPr lang="en-US" sz="6000" dirty="0" smtClean="0">
              <a:solidFill>
                <a:srgbClr val="7F7F7F"/>
              </a:solidFill>
              <a:latin typeface="Calibri" pitchFamily="34" charset="0"/>
              <a:cs typeface="Calibri" panose="020F0502020204030204" pitchFamily="34" charset="0"/>
            </a:endParaRPr>
          </a:p>
          <a:p>
            <a:pPr lvl="0">
              <a:spcBef>
                <a:spcPts val="0"/>
              </a:spcBef>
              <a:spcAft>
                <a:spcPts val="2282"/>
              </a:spcAft>
            </a:pPr>
            <a:r>
              <a:rPr lang="en-US" sz="8800" dirty="0" smtClean="0">
                <a:solidFill>
                  <a:srgbClr val="7F7F7F"/>
                </a:solidFill>
                <a:latin typeface="Calibri" pitchFamily="34" charset="0"/>
                <a:cs typeface="Calibri" panose="020F0502020204030204" pitchFamily="34" charset="0"/>
              </a:rPr>
              <a:t>Placeholders</a:t>
            </a:r>
            <a:r>
              <a:rPr sz="8800" dirty="0" smtClean="0">
                <a:solidFill>
                  <a:srgbClr val="7F7F7F"/>
                </a:solidFill>
                <a:latin typeface="Calibri" pitchFamily="34" charset="0"/>
                <a:cs typeface="Calibri" panose="020F0502020204030204" pitchFamily="34" charset="0"/>
              </a:rPr>
              <a:t>:</a:t>
            </a:r>
            <a:endParaRPr sz="8800" dirty="0">
              <a:solidFill>
                <a:srgbClr val="7F7F7F"/>
              </a:solidFill>
              <a:latin typeface="Calibri" pitchFamily="34" charset="0"/>
              <a:cs typeface="Calibri" panose="020F0502020204030204" pitchFamily="34" charset="0"/>
            </a:endParaRPr>
          </a:p>
          <a:p>
            <a:pPr lvl="0">
              <a:spcBef>
                <a:spcPts val="0"/>
              </a:spcBef>
              <a:spcAft>
                <a:spcPts val="2282"/>
              </a:spcAft>
            </a:pPr>
            <a:r>
              <a:rPr sz="6000" dirty="0">
                <a:solidFill>
                  <a:srgbClr val="7F7F7F"/>
                </a:solidFill>
                <a:latin typeface="Calibri" pitchFamily="34" charset="0"/>
                <a:cs typeface="Calibri" panose="020F0502020204030204" pitchFamily="34" charset="0"/>
              </a:rPr>
              <a:t>The </a:t>
            </a:r>
            <a:r>
              <a:rPr lang="en-US" sz="6000" dirty="0" smtClean="0">
                <a:solidFill>
                  <a:srgbClr val="7F7F7F"/>
                </a:solidFill>
                <a:latin typeface="Calibri" pitchFamily="34" charset="0"/>
                <a:cs typeface="Calibri" panose="020F0502020204030204" pitchFamily="34" charset="0"/>
              </a:rPr>
              <a:t>various elements included</a:t>
            </a:r>
            <a:r>
              <a:rPr sz="6000" dirty="0" smtClean="0">
                <a:solidFill>
                  <a:srgbClr val="7F7F7F"/>
                </a:solidFill>
                <a:latin typeface="Calibri" pitchFamily="34" charset="0"/>
                <a:cs typeface="Calibri" panose="020F0502020204030204" pitchFamily="34" charset="0"/>
              </a:rPr>
              <a:t> </a:t>
            </a:r>
            <a:r>
              <a:rPr sz="6000" dirty="0">
                <a:solidFill>
                  <a:srgbClr val="7F7F7F"/>
                </a:solidFill>
                <a:latin typeface="Calibri" pitchFamily="34" charset="0"/>
                <a:cs typeface="Calibri" panose="020F0502020204030204" pitchFamily="34" charset="0"/>
              </a:rPr>
              <a:t>in this </a:t>
            </a:r>
            <a:r>
              <a:rPr lang="en-US" sz="6000" dirty="0" smtClean="0">
                <a:solidFill>
                  <a:srgbClr val="7F7F7F"/>
                </a:solidFill>
                <a:latin typeface="Calibri" pitchFamily="34" charset="0"/>
                <a:cs typeface="Calibri" panose="020F0502020204030204" pitchFamily="34" charset="0"/>
              </a:rPr>
              <a:t>poster are ones</a:t>
            </a:r>
            <a:r>
              <a:rPr lang="en-US" sz="6000" baseline="0" dirty="0" smtClean="0">
                <a:solidFill>
                  <a:srgbClr val="7F7F7F"/>
                </a:solidFill>
                <a:latin typeface="Calibri" pitchFamily="34" charset="0"/>
                <a:cs typeface="Calibri" panose="020F0502020204030204" pitchFamily="34" charset="0"/>
              </a:rPr>
              <a:t> we often see in medical, research, and scientific posters.</a:t>
            </a:r>
            <a:r>
              <a:rPr sz="6000" dirty="0" smtClean="0">
                <a:solidFill>
                  <a:srgbClr val="7F7F7F"/>
                </a:solidFill>
                <a:latin typeface="Calibri" pitchFamily="34" charset="0"/>
                <a:cs typeface="Calibri" panose="020F0502020204030204" pitchFamily="34" charset="0"/>
              </a:rPr>
              <a:t> </a:t>
            </a:r>
            <a:r>
              <a:rPr lang="en-US" sz="6000" dirty="0" smtClean="0">
                <a:solidFill>
                  <a:srgbClr val="7F7F7F"/>
                </a:solidFill>
                <a:latin typeface="Calibri" pitchFamily="34" charset="0"/>
                <a:cs typeface="Calibri" panose="020F0502020204030204" pitchFamily="34" charset="0"/>
              </a:rPr>
              <a:t>Feel</a:t>
            </a:r>
            <a:r>
              <a:rPr lang="en-US" sz="6000" baseline="0" dirty="0" smtClean="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2282"/>
              </a:spcAft>
            </a:pPr>
            <a:r>
              <a:rPr lang="en-US" sz="8800" dirty="0" smtClean="0">
                <a:solidFill>
                  <a:srgbClr val="7F7F7F"/>
                </a:solidFill>
                <a:latin typeface="Calibri" pitchFamily="34" charset="0"/>
                <a:cs typeface="Calibri" panose="020F0502020204030204" pitchFamily="34" charset="0"/>
              </a:rPr>
              <a:t>Image</a:t>
            </a:r>
            <a:r>
              <a:rPr lang="en-US" sz="8800" baseline="0" dirty="0" smtClean="0">
                <a:solidFill>
                  <a:srgbClr val="7F7F7F"/>
                </a:solidFill>
                <a:latin typeface="Calibri" pitchFamily="34" charset="0"/>
                <a:cs typeface="Calibri" panose="020F0502020204030204" pitchFamily="34" charset="0"/>
              </a:rPr>
              <a:t> Quality</a:t>
            </a:r>
            <a:r>
              <a:rPr lang="en-US" sz="8800" dirty="0" smtClean="0">
                <a:solidFill>
                  <a:srgbClr val="7F7F7F"/>
                </a:solidFill>
                <a:latin typeface="Calibri" pitchFamily="34" charset="0"/>
                <a:cs typeface="Calibri" panose="020F0502020204030204" pitchFamily="34" charset="0"/>
              </a:rPr>
              <a:t>:</a:t>
            </a:r>
          </a:p>
          <a:p>
            <a:pPr lvl="0">
              <a:spcBef>
                <a:spcPts val="0"/>
              </a:spcBef>
              <a:spcAft>
                <a:spcPts val="2282"/>
              </a:spcAft>
            </a:pPr>
            <a:r>
              <a:rPr lang="en-US" sz="6000" dirty="0" smtClean="0">
                <a:solidFill>
                  <a:srgbClr val="7F7F7F"/>
                </a:solidFill>
                <a:latin typeface="Calibri" pitchFamily="34" charset="0"/>
                <a:cs typeface="Calibri" panose="020F0502020204030204" pitchFamily="34" charset="0"/>
              </a:rPr>
              <a:t>You can place digital photos or logo art in your poster file by selecting the </a:t>
            </a:r>
            <a:r>
              <a:rPr lang="en-US" sz="6000" b="1" dirty="0" smtClean="0">
                <a:solidFill>
                  <a:srgbClr val="7F7F7F"/>
                </a:solidFill>
                <a:latin typeface="Calibri" pitchFamily="34" charset="0"/>
                <a:cs typeface="Calibri" panose="020F0502020204030204" pitchFamily="34" charset="0"/>
              </a:rPr>
              <a:t>Insert, Picture</a:t>
            </a:r>
            <a:r>
              <a:rPr lang="en-US" sz="6000" dirty="0" smtClean="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6000" b="1" dirty="0" smtClean="0">
                <a:solidFill>
                  <a:srgbClr val="7F7F7F"/>
                </a:solidFill>
                <a:latin typeface="Calibri" pitchFamily="34" charset="0"/>
                <a:cs typeface="Calibri" panose="020F0502020204030204" pitchFamily="34" charset="0"/>
              </a:rPr>
              <a:t>150-200 pixels per inch in their final printed size</a:t>
            </a:r>
            <a:r>
              <a:rPr lang="en-US" sz="6000" dirty="0" smtClean="0">
                <a:solidFill>
                  <a:srgbClr val="7F7F7F"/>
                </a:solidFill>
                <a:latin typeface="Calibri" pitchFamily="34" charset="0"/>
                <a:cs typeface="Calibri" panose="020F0502020204030204" pitchFamily="34" charset="0"/>
              </a:rPr>
              <a:t>. For instance, a 1600 x 1200 pixel</a:t>
            </a:r>
            <a:r>
              <a:rPr lang="en-US" sz="6000" baseline="0" dirty="0" smtClean="0">
                <a:solidFill>
                  <a:srgbClr val="7F7F7F"/>
                </a:solidFill>
                <a:latin typeface="Calibri" pitchFamily="34" charset="0"/>
                <a:cs typeface="Calibri" panose="020F0502020204030204" pitchFamily="34" charset="0"/>
              </a:rPr>
              <a:t> photo will usually look fine up to </a:t>
            </a:r>
            <a:r>
              <a:rPr lang="en-US" sz="6000" dirty="0" smtClean="0">
                <a:solidFill>
                  <a:srgbClr val="7F7F7F"/>
                </a:solidFill>
                <a:latin typeface="Calibri" pitchFamily="34" charset="0"/>
                <a:cs typeface="Calibri" panose="020F0502020204030204" pitchFamily="34" charset="0"/>
              </a:rPr>
              <a:t>8“-10” wide on your printed poster.</a:t>
            </a:r>
          </a:p>
          <a:p>
            <a:pPr lvl="0">
              <a:spcBef>
                <a:spcPts val="0"/>
              </a:spcBef>
              <a:spcAft>
                <a:spcPts val="2282"/>
              </a:spcAft>
            </a:pPr>
            <a:r>
              <a:rPr lang="en-US" sz="6000" dirty="0" smtClean="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2282"/>
              </a:spcAft>
            </a:pPr>
            <a:r>
              <a:rPr lang="en-US" sz="6000" dirty="0" smtClean="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2282"/>
              </a:spcAft>
            </a:pPr>
            <a:r>
              <a:rPr lang="en-US" sz="4400" dirty="0" smtClean="0">
                <a:solidFill>
                  <a:srgbClr val="7F7F7F"/>
                </a:solidFill>
                <a:latin typeface="Calibri" pitchFamily="34" charset="0"/>
                <a:cs typeface="Calibri" panose="020F0502020204030204" pitchFamily="34" charset="0"/>
              </a:rPr>
              <a:t/>
            </a:r>
            <a:br>
              <a:rPr lang="en-US" sz="4400" dirty="0" smtClean="0">
                <a:solidFill>
                  <a:srgbClr val="7F7F7F"/>
                </a:solidFill>
                <a:latin typeface="Calibri" pitchFamily="34" charset="0"/>
                <a:cs typeface="Calibri" panose="020F0502020204030204" pitchFamily="34" charset="0"/>
              </a:rPr>
            </a:br>
            <a:r>
              <a:rPr lang="en-US" sz="4400" dirty="0" smtClean="0">
                <a:solidFill>
                  <a:srgbClr val="7F7F7F"/>
                </a:solidFill>
                <a:latin typeface="Calibri" pitchFamily="34" charset="0"/>
                <a:cs typeface="Calibri" panose="020F0502020204030204" pitchFamily="34" charset="0"/>
              </a:rPr>
              <a:t>[This sidebar area does not print.]</a:t>
            </a:r>
          </a:p>
        </p:txBody>
      </p:sp>
      <p:grpSp>
        <p:nvGrpSpPr>
          <p:cNvPr id="2" name="Group 1"/>
          <p:cNvGrpSpPr/>
          <p:nvPr userDrawn="1"/>
        </p:nvGrpSpPr>
        <p:grpSpPr>
          <a:xfrm>
            <a:off x="31108033" y="0"/>
            <a:ext cx="11770607" cy="42794238"/>
            <a:chOff x="33832800" y="0"/>
            <a:chExt cx="12801600" cy="43891200"/>
          </a:xfrm>
        </p:grpSpPr>
        <p:sp>
          <p:nvSpPr>
            <p:cNvPr id="13"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2282"/>
                </a:spcAft>
              </a:pPr>
              <a:r>
                <a:rPr lang="en-US" sz="8800" dirty="0" smtClean="0">
                  <a:solidFill>
                    <a:schemeClr val="bg1">
                      <a:lumMod val="50000"/>
                    </a:schemeClr>
                  </a:solidFill>
                  <a:latin typeface="Calibri" pitchFamily="34" charset="0"/>
                  <a:cs typeface="Calibri" panose="020F0502020204030204" pitchFamily="34" charset="0"/>
                </a:rPr>
                <a:t>Change</a:t>
              </a:r>
              <a:r>
                <a:rPr lang="en-US" sz="8800" baseline="0" dirty="0" smtClean="0">
                  <a:solidFill>
                    <a:schemeClr val="bg1">
                      <a:lumMod val="50000"/>
                    </a:schemeClr>
                  </a:solidFill>
                  <a:latin typeface="Calibri" pitchFamily="34" charset="0"/>
                  <a:cs typeface="Calibri" panose="020F0502020204030204" pitchFamily="34" charset="0"/>
                </a:rPr>
                <a:t> Color Theme</a:t>
              </a:r>
              <a:r>
                <a:rPr lang="en-US" sz="8800" dirty="0" smtClean="0">
                  <a:solidFill>
                    <a:schemeClr val="bg1">
                      <a:lumMod val="50000"/>
                    </a:schemeClr>
                  </a:solidFill>
                  <a:latin typeface="Calibri" pitchFamily="34" charset="0"/>
                  <a:cs typeface="Calibri" panose="020F0502020204030204" pitchFamily="34" charset="0"/>
                </a:rPr>
                <a:t>:</a:t>
              </a:r>
              <a:endParaRPr sz="8800" dirty="0">
                <a:solidFill>
                  <a:schemeClr val="bg1">
                    <a:lumMod val="50000"/>
                  </a:schemeClr>
                </a:solidFill>
                <a:latin typeface="Calibri" pitchFamily="34" charset="0"/>
                <a:cs typeface="Calibri" panose="020F0502020204030204" pitchFamily="34" charset="0"/>
              </a:endParaRPr>
            </a:p>
            <a:p>
              <a:pPr lvl="0">
                <a:spcBef>
                  <a:spcPts val="0"/>
                </a:spcBef>
                <a:spcAft>
                  <a:spcPts val="2282"/>
                </a:spcAft>
              </a:pPr>
              <a:r>
                <a:rPr lang="en-US" sz="6000" dirty="0" smtClean="0">
                  <a:solidFill>
                    <a:schemeClr val="bg1">
                      <a:lumMod val="50000"/>
                    </a:schemeClr>
                  </a:solidFill>
                  <a:latin typeface="Calibri" pitchFamily="34" charset="0"/>
                  <a:cs typeface="Calibri" panose="020F0502020204030204" pitchFamily="34" charset="0"/>
                </a:rPr>
                <a:t>This template is designed to use the built-in color themes in</a:t>
              </a:r>
              <a:r>
                <a:rPr lang="en-US" sz="6000" baseline="0" dirty="0" smtClean="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2282"/>
                </a:spcAft>
              </a:pPr>
              <a:r>
                <a:rPr lang="en-US" sz="6000" baseline="0" dirty="0" smtClean="0">
                  <a:solidFill>
                    <a:schemeClr val="bg1">
                      <a:lumMod val="50000"/>
                    </a:schemeClr>
                  </a:solidFill>
                  <a:latin typeface="Calibri" pitchFamily="34" charset="0"/>
                  <a:cs typeface="Calibri" panose="020F0502020204030204" pitchFamily="34" charset="0"/>
                </a:rPr>
                <a:t>To change the color theme, select the </a:t>
              </a:r>
              <a:r>
                <a:rPr lang="en-US" sz="6000" b="1" baseline="0" dirty="0" smtClean="0">
                  <a:solidFill>
                    <a:schemeClr val="bg1">
                      <a:lumMod val="50000"/>
                    </a:schemeClr>
                  </a:solidFill>
                  <a:latin typeface="Calibri" pitchFamily="34" charset="0"/>
                  <a:cs typeface="Calibri" panose="020F0502020204030204" pitchFamily="34" charset="0"/>
                </a:rPr>
                <a:t>Design</a:t>
              </a:r>
              <a:r>
                <a:rPr lang="en-US" sz="6000" baseline="0" dirty="0" smtClean="0">
                  <a:solidFill>
                    <a:schemeClr val="bg1">
                      <a:lumMod val="50000"/>
                    </a:schemeClr>
                  </a:solidFill>
                  <a:latin typeface="Calibri" pitchFamily="34" charset="0"/>
                  <a:cs typeface="Calibri" panose="020F0502020204030204" pitchFamily="34" charset="0"/>
                </a:rPr>
                <a:t> tab, then select the </a:t>
              </a:r>
              <a:r>
                <a:rPr lang="en-US" sz="6000" b="1" baseline="0" dirty="0" smtClean="0">
                  <a:solidFill>
                    <a:schemeClr val="bg1">
                      <a:lumMod val="50000"/>
                    </a:schemeClr>
                  </a:solidFill>
                  <a:latin typeface="Calibri" pitchFamily="34" charset="0"/>
                  <a:cs typeface="Calibri" panose="020F0502020204030204" pitchFamily="34" charset="0"/>
                </a:rPr>
                <a:t>Colors</a:t>
              </a:r>
              <a:r>
                <a:rPr lang="en-US" sz="6000" baseline="0" dirty="0" smtClean="0">
                  <a:solidFill>
                    <a:schemeClr val="bg1">
                      <a:lumMod val="50000"/>
                    </a:schemeClr>
                  </a:solidFill>
                  <a:latin typeface="Calibri" pitchFamily="34" charset="0"/>
                  <a:cs typeface="Calibri" panose="020F0502020204030204" pitchFamily="34" charset="0"/>
                </a:rPr>
                <a:t> drop-down list.</a:t>
              </a:r>
            </a:p>
            <a:p>
              <a:pPr lvl="0">
                <a:spcBef>
                  <a:spcPts val="0"/>
                </a:spcBef>
                <a:spcAft>
                  <a:spcPts val="2282"/>
                </a:spcAft>
              </a:pPr>
              <a:endParaRPr lang="en-US" sz="60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2282"/>
                </a:spcAft>
              </a:pPr>
              <a:endParaRPr lang="en-US" sz="60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2282"/>
                </a:spcAft>
              </a:pPr>
              <a:endParaRPr lang="en-US" sz="60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2282"/>
                </a:spcAft>
              </a:pPr>
              <a:endParaRPr lang="en-US" sz="60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2282"/>
                </a:spcAft>
              </a:pPr>
              <a:endParaRPr lang="en-US" sz="60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2282"/>
                </a:spcAft>
              </a:pPr>
              <a:endParaRPr lang="en-US" sz="60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2282"/>
                </a:spcAft>
              </a:pPr>
              <a:endParaRPr lang="en-US" sz="60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2282"/>
                </a:spcAft>
              </a:pPr>
              <a:endParaRPr lang="en-US" sz="60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2282"/>
                </a:spcAft>
              </a:pPr>
              <a:endParaRPr lang="en-US" sz="60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2282"/>
                </a:spcAft>
              </a:pPr>
              <a:r>
                <a:rPr lang="en-US" sz="6000" baseline="0" dirty="0" smtClean="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2282"/>
                </a:spcAft>
              </a:pPr>
              <a:r>
                <a:rPr lang="en-US" sz="8800" dirty="0" smtClean="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2282"/>
                </a:spcAft>
              </a:pPr>
              <a:r>
                <a:rPr lang="en-US" sz="6000" dirty="0" smtClean="0">
                  <a:solidFill>
                    <a:schemeClr val="bg1">
                      <a:lumMod val="50000"/>
                    </a:schemeClr>
                  </a:solidFill>
                  <a:latin typeface="Calibri" pitchFamily="34" charset="0"/>
                  <a:cs typeface="Calibri" panose="020F0502020204030204" pitchFamily="34" charset="0"/>
                </a:rPr>
                <a:t>Once your poster file is ready, visit</a:t>
              </a:r>
              <a:r>
                <a:rPr lang="en-US" sz="6000" baseline="0" dirty="0" smtClean="0">
                  <a:solidFill>
                    <a:schemeClr val="bg1">
                      <a:lumMod val="50000"/>
                    </a:schemeClr>
                  </a:solidFill>
                  <a:latin typeface="Calibri" pitchFamily="34" charset="0"/>
                  <a:cs typeface="Calibri" panose="020F0502020204030204" pitchFamily="34" charset="0"/>
                </a:rPr>
                <a:t> </a:t>
              </a:r>
              <a:r>
                <a:rPr lang="en-US" sz="6000" b="1" baseline="0" dirty="0" smtClean="0">
                  <a:solidFill>
                    <a:schemeClr val="bg1">
                      <a:lumMod val="50000"/>
                    </a:schemeClr>
                  </a:solidFill>
                  <a:latin typeface="Calibri" pitchFamily="34" charset="0"/>
                  <a:cs typeface="Calibri" panose="020F0502020204030204" pitchFamily="34" charset="0"/>
                </a:rPr>
                <a:t>www.genigraphics.com</a:t>
              </a:r>
              <a:r>
                <a:rPr lang="en-US" sz="6000" baseline="0" dirty="0" smtClean="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delivery as fast as next business day within the US and Canada. </a:t>
              </a:r>
            </a:p>
            <a:p>
              <a:pPr lvl="0">
                <a:spcBef>
                  <a:spcPts val="0"/>
                </a:spcBef>
                <a:spcAft>
                  <a:spcPts val="2282"/>
                </a:spcAft>
              </a:pPr>
              <a:r>
                <a:rPr lang="en-US" sz="6000" baseline="0" dirty="0" smtClean="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6000" baseline="0" dirty="0" smtClean="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6000" baseline="0" dirty="0" smtClean="0">
                  <a:solidFill>
                    <a:schemeClr val="bg1">
                      <a:lumMod val="50000"/>
                    </a:schemeClr>
                  </a:solidFill>
                  <a:latin typeface="Calibri" pitchFamily="34" charset="0"/>
                  <a:cs typeface="Calibri" panose="020F0502020204030204" pitchFamily="34" charset="0"/>
                </a:rPr>
                <a:t>US and Canada:  1-800-790-4001</a:t>
              </a:r>
            </a:p>
            <a:p>
              <a:pPr lvl="0" algn="ctr">
                <a:spcBef>
                  <a:spcPts val="0"/>
                </a:spcBef>
                <a:spcAft>
                  <a:spcPts val="0"/>
                </a:spcAft>
              </a:pPr>
              <a:r>
                <a:rPr lang="en-US" sz="6000" baseline="0" dirty="0" smtClean="0">
                  <a:solidFill>
                    <a:schemeClr val="bg1">
                      <a:lumMod val="50000"/>
                    </a:schemeClr>
                  </a:solidFill>
                  <a:latin typeface="Calibri" pitchFamily="34" charset="0"/>
                  <a:cs typeface="Calibri" panose="020F0502020204030204" pitchFamily="34" charset="0"/>
                </a:rPr>
                <a:t>International: +(1) 913-441-1410</a:t>
              </a:r>
              <a:br>
                <a:rPr lang="en-US" sz="6000" baseline="0" dirty="0" smtClean="0">
                  <a:solidFill>
                    <a:schemeClr val="bg1">
                      <a:lumMod val="50000"/>
                    </a:schemeClr>
                  </a:solidFill>
                  <a:latin typeface="Calibri" pitchFamily="34" charset="0"/>
                  <a:cs typeface="Calibri" panose="020F0502020204030204" pitchFamily="34" charset="0"/>
                </a:rPr>
              </a:br>
              <a:r>
                <a:rPr lang="en-US" sz="6000" baseline="0" dirty="0" smtClean="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r>
                <a:rPr lang="en-US" sz="4400" dirty="0" smtClean="0">
                  <a:solidFill>
                    <a:schemeClr val="bg1">
                      <a:lumMod val="50000"/>
                    </a:schemeClr>
                  </a:solidFill>
                  <a:latin typeface="Calibri" pitchFamily="34" charset="0"/>
                  <a:cs typeface="Calibri" panose="020F0502020204030204" pitchFamily="34" charset="0"/>
                </a:rPr>
                <a:t/>
              </a:r>
              <a:br>
                <a:rPr lang="en-US" sz="4400" dirty="0" smtClean="0">
                  <a:solidFill>
                    <a:schemeClr val="bg1">
                      <a:lumMod val="50000"/>
                    </a:schemeClr>
                  </a:solidFill>
                  <a:latin typeface="Calibri" pitchFamily="34" charset="0"/>
                  <a:cs typeface="Calibri" panose="020F0502020204030204" pitchFamily="34" charset="0"/>
                </a:rPr>
              </a:br>
              <a:r>
                <a:rPr lang="en-US" sz="4400" dirty="0" smtClean="0">
                  <a:solidFill>
                    <a:schemeClr val="bg1">
                      <a:lumMod val="50000"/>
                    </a:schemeClr>
                  </a:solidFill>
                  <a:latin typeface="Calibri" pitchFamily="34" charset="0"/>
                  <a:cs typeface="Calibri" panose="020F0502020204030204" pitchFamily="34" charset="0"/>
                </a:rPr>
                <a:t>[This sidebar area does not print.]</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8425085"/>
              <a:ext cx="11904515" cy="10246926"/>
            </a:xfrm>
            <a:prstGeom prst="rect">
              <a:avLst/>
            </a:prstGeom>
          </p:spPr>
        </p:pic>
      </p:grpSp>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4811037" y="42504519"/>
            <a:ext cx="5297435" cy="185928"/>
          </a:xfrm>
          <a:prstGeom prst="rect">
            <a:avLst/>
          </a:prstGeom>
        </p:spPr>
      </p:pic>
    </p:spTree>
    <p:extLst>
      <p:ext uri="{BB962C8B-B14F-4D97-AF65-F5344CB8AC3E}">
        <p14:creationId xmlns:p14="http://schemas.microsoft.com/office/powerpoint/2010/main" val="381294480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5D6BDF-9D0E-4E2B-85B8-D8F4790360C9}" type="datetimeFigureOut">
              <a:rPr lang="en-US" smtClean="0"/>
              <a:t>5/16/2019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293166510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364" y="1713754"/>
            <a:ext cx="27240548" cy="7132373"/>
          </a:xfrm>
          <a:prstGeom prst="rect">
            <a:avLst/>
          </a:prstGeom>
        </p:spPr>
        <p:txBody>
          <a:bodyPr vert="horz" lIns="417456" tIns="208727" rIns="417456" bIns="208727"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513364" y="9985326"/>
            <a:ext cx="27240548" cy="28242219"/>
          </a:xfrm>
          <a:prstGeom prst="rect">
            <a:avLst/>
          </a:prstGeom>
        </p:spPr>
        <p:txBody>
          <a:bodyPr vert="horz" lIns="417456" tIns="208727" rIns="417456" bIns="208727"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1513364" y="39663922"/>
            <a:ext cx="7062364" cy="2278397"/>
          </a:xfrm>
          <a:prstGeom prst="rect">
            <a:avLst/>
          </a:prstGeom>
        </p:spPr>
        <p:txBody>
          <a:bodyPr vert="horz" lIns="417456" tIns="208727" rIns="417456" bIns="208727" rtlCol="0" anchor="ctr"/>
          <a:lstStyle>
            <a:lvl1pPr algn="l">
              <a:defRPr sz="5500">
                <a:solidFill>
                  <a:schemeClr val="tx1">
                    <a:tint val="75000"/>
                  </a:schemeClr>
                </a:solidFill>
              </a:defRPr>
            </a:lvl1pPr>
          </a:lstStyle>
          <a:p>
            <a:fld id="{985D6BDF-9D0E-4E2B-85B8-D8F4790360C9}" type="datetimeFigureOut">
              <a:rPr lang="en-US" smtClean="0"/>
              <a:t>5/16/2019</a:t>
            </a:fld>
            <a:endParaRPr lang="en-US" dirty="0"/>
          </a:p>
        </p:txBody>
      </p:sp>
      <p:sp>
        <p:nvSpPr>
          <p:cNvPr id="5" name="Footer Placeholder 4"/>
          <p:cNvSpPr>
            <a:spLocks noGrp="1"/>
          </p:cNvSpPr>
          <p:nvPr>
            <p:ph type="ftr" sz="quarter" idx="3"/>
          </p:nvPr>
        </p:nvSpPr>
        <p:spPr>
          <a:xfrm>
            <a:off x="10341319" y="39663922"/>
            <a:ext cx="9584637" cy="2278397"/>
          </a:xfrm>
          <a:prstGeom prst="rect">
            <a:avLst/>
          </a:prstGeom>
        </p:spPr>
        <p:txBody>
          <a:bodyPr vert="horz" lIns="417456" tIns="208727" rIns="417456" bIns="208727" rtlCol="0" anchor="ctr"/>
          <a:lstStyle>
            <a:lvl1pPr algn="ctr">
              <a:defRPr sz="55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1691547" y="39663922"/>
            <a:ext cx="7062364" cy="2278397"/>
          </a:xfrm>
          <a:prstGeom prst="rect">
            <a:avLst/>
          </a:prstGeom>
        </p:spPr>
        <p:txBody>
          <a:bodyPr vert="horz" lIns="417456" tIns="208727" rIns="417456" bIns="208727" rtlCol="0" anchor="ctr"/>
          <a:lstStyle>
            <a:lvl1pPr algn="r">
              <a:defRPr sz="5500">
                <a:solidFill>
                  <a:schemeClr val="tx1">
                    <a:tint val="75000"/>
                  </a:schemeClr>
                </a:solidFill>
              </a:defRPr>
            </a:lvl1pPr>
          </a:lstStyle>
          <a:p>
            <a:fld id="{FBB075EA-769C-4ECD-B48E-D6FCDC24F876}" type="slidenum">
              <a:rPr lang="en-US" smtClean="0"/>
              <a:t>‹#›</a:t>
            </a:fld>
            <a:endParaRPr lang="en-US" dirty="0"/>
          </a:p>
        </p:txBody>
      </p:sp>
    </p:spTree>
    <p:extLst>
      <p:ext uri="{BB962C8B-B14F-4D97-AF65-F5344CB8AC3E}">
        <p14:creationId xmlns:p14="http://schemas.microsoft.com/office/powerpoint/2010/main" val="7232218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ctr" defTabSz="4174556" rtl="0" eaLnBrk="1" latinLnBrk="0" hangingPunct="1">
        <a:spcBef>
          <a:spcPct val="0"/>
        </a:spcBef>
        <a:buNone/>
        <a:defRPr sz="7600" kern="1200">
          <a:solidFill>
            <a:schemeClr val="tx1"/>
          </a:solidFill>
          <a:latin typeface="+mj-lt"/>
          <a:ea typeface="+mj-ea"/>
          <a:cs typeface="+mj-cs"/>
        </a:defRPr>
      </a:lvl1pPr>
    </p:titleStyle>
    <p:bodyStyle>
      <a:lvl1pPr marL="434850" indent="-434850" algn="l" defTabSz="4174556"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869699" indent="-434850" algn="l" defTabSz="4174556" rtl="0" eaLnBrk="1" latinLnBrk="0" hangingPunct="1">
        <a:spcBef>
          <a:spcPct val="20000"/>
        </a:spcBef>
        <a:buFont typeface="Arial" pitchFamily="34" charset="0"/>
        <a:buChar char="–"/>
        <a:defRPr sz="3400" kern="1200">
          <a:solidFill>
            <a:schemeClr val="tx1"/>
          </a:solidFill>
          <a:latin typeface="+mn-lt"/>
          <a:ea typeface="+mn-ea"/>
          <a:cs typeface="+mn-cs"/>
        </a:defRPr>
      </a:lvl2pPr>
      <a:lvl3pPr marL="1304549" indent="-434850" algn="l" defTabSz="4174556" rtl="0" eaLnBrk="1" latinLnBrk="0" hangingPunct="1">
        <a:spcBef>
          <a:spcPct val="20000"/>
        </a:spcBef>
        <a:buFont typeface="Arial" pitchFamily="34" charset="0"/>
        <a:buChar char="•"/>
        <a:defRPr sz="3400" kern="1200">
          <a:solidFill>
            <a:schemeClr val="tx1"/>
          </a:solidFill>
          <a:latin typeface="+mn-lt"/>
          <a:ea typeface="+mn-ea"/>
          <a:cs typeface="+mn-cs"/>
        </a:defRPr>
      </a:lvl3pPr>
      <a:lvl4pPr marL="1739398" indent="-434850" algn="l" defTabSz="4174556" rtl="0" eaLnBrk="1" latinLnBrk="0" hangingPunct="1">
        <a:spcBef>
          <a:spcPct val="20000"/>
        </a:spcBef>
        <a:buFont typeface="Arial" pitchFamily="34" charset="0"/>
        <a:buChar char="–"/>
        <a:defRPr sz="3400" kern="1200">
          <a:solidFill>
            <a:schemeClr val="tx1"/>
          </a:solidFill>
          <a:latin typeface="+mn-lt"/>
          <a:ea typeface="+mn-ea"/>
          <a:cs typeface="+mn-cs"/>
        </a:defRPr>
      </a:lvl4pPr>
      <a:lvl5pPr marL="2174248" indent="-434850" algn="l" defTabSz="4174556" rtl="0" eaLnBrk="1" latinLnBrk="0" hangingPunct="1">
        <a:spcBef>
          <a:spcPct val="20000"/>
        </a:spcBef>
        <a:buFont typeface="Arial" pitchFamily="34" charset="0"/>
        <a:buChar char="»"/>
        <a:defRPr sz="3400" kern="1200">
          <a:solidFill>
            <a:schemeClr val="tx1"/>
          </a:solidFill>
          <a:latin typeface="+mn-lt"/>
          <a:ea typeface="+mn-ea"/>
          <a:cs typeface="+mn-cs"/>
        </a:defRPr>
      </a:lvl5pPr>
      <a:lvl6pPr marL="11480029" indent="-1043639" algn="l" defTabSz="4174556"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7307" indent="-1043639" algn="l" defTabSz="4174556"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4585" indent="-1043639" algn="l" defTabSz="4174556"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1863" indent="-1043639" algn="l" defTabSz="4174556"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4556" rtl="0" eaLnBrk="1" latinLnBrk="0" hangingPunct="1">
        <a:defRPr sz="8200" kern="1200">
          <a:solidFill>
            <a:schemeClr val="tx1"/>
          </a:solidFill>
          <a:latin typeface="+mn-lt"/>
          <a:ea typeface="+mn-ea"/>
          <a:cs typeface="+mn-cs"/>
        </a:defRPr>
      </a:lvl1pPr>
      <a:lvl2pPr marL="2087278" algn="l" defTabSz="4174556" rtl="0" eaLnBrk="1" latinLnBrk="0" hangingPunct="1">
        <a:defRPr sz="8200" kern="1200">
          <a:solidFill>
            <a:schemeClr val="tx1"/>
          </a:solidFill>
          <a:latin typeface="+mn-lt"/>
          <a:ea typeface="+mn-ea"/>
          <a:cs typeface="+mn-cs"/>
        </a:defRPr>
      </a:lvl2pPr>
      <a:lvl3pPr marL="4174556" algn="l" defTabSz="4174556" rtl="0" eaLnBrk="1" latinLnBrk="0" hangingPunct="1">
        <a:defRPr sz="8200" kern="1200">
          <a:solidFill>
            <a:schemeClr val="tx1"/>
          </a:solidFill>
          <a:latin typeface="+mn-lt"/>
          <a:ea typeface="+mn-ea"/>
          <a:cs typeface="+mn-cs"/>
        </a:defRPr>
      </a:lvl3pPr>
      <a:lvl4pPr marL="6261834" algn="l" defTabSz="4174556" rtl="0" eaLnBrk="1" latinLnBrk="0" hangingPunct="1">
        <a:defRPr sz="8200" kern="1200">
          <a:solidFill>
            <a:schemeClr val="tx1"/>
          </a:solidFill>
          <a:latin typeface="+mn-lt"/>
          <a:ea typeface="+mn-ea"/>
          <a:cs typeface="+mn-cs"/>
        </a:defRPr>
      </a:lvl4pPr>
      <a:lvl5pPr marL="8349113" algn="l" defTabSz="4174556" rtl="0" eaLnBrk="1" latinLnBrk="0" hangingPunct="1">
        <a:defRPr sz="8200" kern="1200">
          <a:solidFill>
            <a:schemeClr val="tx1"/>
          </a:solidFill>
          <a:latin typeface="+mn-lt"/>
          <a:ea typeface="+mn-ea"/>
          <a:cs typeface="+mn-cs"/>
        </a:defRPr>
      </a:lvl5pPr>
      <a:lvl6pPr marL="10436390" algn="l" defTabSz="4174556" rtl="0" eaLnBrk="1" latinLnBrk="0" hangingPunct="1">
        <a:defRPr sz="8200" kern="1200">
          <a:solidFill>
            <a:schemeClr val="tx1"/>
          </a:solidFill>
          <a:latin typeface="+mn-lt"/>
          <a:ea typeface="+mn-ea"/>
          <a:cs typeface="+mn-cs"/>
        </a:defRPr>
      </a:lvl6pPr>
      <a:lvl7pPr marL="12523668" algn="l" defTabSz="4174556" rtl="0" eaLnBrk="1" latinLnBrk="0" hangingPunct="1">
        <a:defRPr sz="8200" kern="1200">
          <a:solidFill>
            <a:schemeClr val="tx1"/>
          </a:solidFill>
          <a:latin typeface="+mn-lt"/>
          <a:ea typeface="+mn-ea"/>
          <a:cs typeface="+mn-cs"/>
        </a:defRPr>
      </a:lvl7pPr>
      <a:lvl8pPr marL="14610946" algn="l" defTabSz="4174556" rtl="0" eaLnBrk="1" latinLnBrk="0" hangingPunct="1">
        <a:defRPr sz="8200" kern="1200">
          <a:solidFill>
            <a:schemeClr val="tx1"/>
          </a:solidFill>
          <a:latin typeface="+mn-lt"/>
          <a:ea typeface="+mn-ea"/>
          <a:cs typeface="+mn-cs"/>
        </a:defRPr>
      </a:lvl8pPr>
      <a:lvl9pPr marL="16698224" algn="l" defTabSz="4174556"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emf"/><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emf"/></Relationships>
</file>

<file path=ppt/slides/_rels/slide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emf"/><Relationship Id="rId7" Type="http://schemas.openxmlformats.org/officeDocument/2006/relationships/image" Target="../media/image15.png"/><Relationship Id="rId2" Type="http://schemas.openxmlformats.org/officeDocument/2006/relationships/image" Target="../media/image10.jpeg"/><Relationship Id="rId1" Type="http://schemas.openxmlformats.org/officeDocument/2006/relationships/slideLayout" Target="../slideLayouts/slideLayout1.xml"/><Relationship Id="rId6" Type="http://schemas.openxmlformats.org/officeDocument/2006/relationships/image" Target="../media/image14.emf"/><Relationship Id="rId5" Type="http://schemas.openxmlformats.org/officeDocument/2006/relationships/image" Target="../media/image13.emf"/><Relationship Id="rId10" Type="http://schemas.openxmlformats.org/officeDocument/2006/relationships/image" Target="../media/image9.png"/><Relationship Id="rId4" Type="http://schemas.openxmlformats.org/officeDocument/2006/relationships/image" Target="../media/image12.emf"/><Relationship Id="rId9" Type="http://schemas.openxmlformats.org/officeDocument/2006/relationships/hyperlink" Target="https://stackshare.io/mate-labs/matelab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22"/>
          <p:cNvSpPr txBox="1">
            <a:spLocks noChangeArrowheads="1"/>
          </p:cNvSpPr>
          <p:nvPr/>
        </p:nvSpPr>
        <p:spPr bwMode="auto">
          <a:xfrm>
            <a:off x="4570801" y="885912"/>
            <a:ext cx="21117102" cy="4448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73940" tIns="434850" rIns="173940" bIns="434850"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a:r>
              <a:rPr lang="en-US" sz="7600" b="1" dirty="0">
                <a:solidFill>
                  <a:srgbClr val="EAF1DD"/>
                </a:solidFill>
                <a:latin typeface="Calibri" panose="020F0502020204030204" pitchFamily="34" charset="0"/>
              </a:rPr>
              <a:t>Vein Finder Device</a:t>
            </a:r>
            <a:endParaRPr lang="en-US" sz="8000" dirty="0"/>
          </a:p>
          <a:p>
            <a:r>
              <a:rPr lang="en-US" sz="8000" dirty="0"/>
              <a:t/>
            </a:r>
            <a:br>
              <a:rPr lang="en-US" sz="8000" dirty="0"/>
            </a:br>
            <a:endParaRPr lang="en-US" sz="7600" b="1" dirty="0">
              <a:solidFill>
                <a:schemeClr val="accent3">
                  <a:lumMod val="20000"/>
                  <a:lumOff val="80000"/>
                </a:schemeClr>
              </a:solidFill>
              <a:latin typeface="+mn-lt"/>
            </a:endParaRPr>
          </a:p>
        </p:txBody>
      </p:sp>
      <p:sp>
        <p:nvSpPr>
          <p:cNvPr id="5" name="Text Box 123"/>
          <p:cNvSpPr txBox="1">
            <a:spLocks noChangeArrowheads="1"/>
          </p:cNvSpPr>
          <p:nvPr/>
        </p:nvSpPr>
        <p:spPr bwMode="auto">
          <a:xfrm>
            <a:off x="5588065" y="2982617"/>
            <a:ext cx="21117102" cy="22288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73940" tIns="173940" rIns="173940" bIns="173940"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a:r>
              <a:rPr lang="en-US" sz="4600" dirty="0">
                <a:solidFill>
                  <a:srgbClr val="EAF1DD"/>
                </a:solidFill>
                <a:latin typeface="Calibri" panose="020F0502020204030204" pitchFamily="34" charset="0"/>
              </a:rPr>
              <a:t>Mussab Hamd, BA; </a:t>
            </a:r>
            <a:r>
              <a:rPr lang="en-US" sz="4600" dirty="0" err="1">
                <a:solidFill>
                  <a:srgbClr val="EAF1DD"/>
                </a:solidFill>
                <a:latin typeface="Calibri" panose="020F0502020204030204" pitchFamily="34" charset="0"/>
              </a:rPr>
              <a:t>Hazim</a:t>
            </a:r>
            <a:r>
              <a:rPr lang="en-US" sz="4600" dirty="0">
                <a:solidFill>
                  <a:srgbClr val="EAF1DD"/>
                </a:solidFill>
                <a:latin typeface="Calibri" panose="020F0502020204030204" pitchFamily="34" charset="0"/>
              </a:rPr>
              <a:t> </a:t>
            </a:r>
            <a:r>
              <a:rPr lang="en-US" sz="4600" dirty="0" err="1">
                <a:solidFill>
                  <a:srgbClr val="EAF1DD"/>
                </a:solidFill>
                <a:latin typeface="Calibri" panose="020F0502020204030204" pitchFamily="34" charset="0"/>
              </a:rPr>
              <a:t>Seddeh</a:t>
            </a:r>
            <a:r>
              <a:rPr lang="en-US" sz="4600" dirty="0">
                <a:solidFill>
                  <a:srgbClr val="EAF1DD"/>
                </a:solidFill>
                <a:latin typeface="Calibri" panose="020F0502020204030204" pitchFamily="34" charset="0"/>
              </a:rPr>
              <a:t>, BA; Amr </a:t>
            </a:r>
            <a:r>
              <a:rPr lang="en-US" sz="4600" dirty="0" err="1">
                <a:solidFill>
                  <a:srgbClr val="EAF1DD"/>
                </a:solidFill>
                <a:latin typeface="Calibri" panose="020F0502020204030204" pitchFamily="34" charset="0"/>
              </a:rPr>
              <a:t>Hithnawe</a:t>
            </a:r>
            <a:r>
              <a:rPr lang="en-US" sz="4600" dirty="0">
                <a:solidFill>
                  <a:srgbClr val="EAF1DD"/>
                </a:solidFill>
                <a:latin typeface="Calibri" panose="020F0502020204030204" pitchFamily="34" charset="0"/>
              </a:rPr>
              <a:t>, BA</a:t>
            </a:r>
            <a:endParaRPr lang="en-US" sz="4800" dirty="0"/>
          </a:p>
          <a:p>
            <a:r>
              <a:rPr lang="en-US" sz="4600" dirty="0" smtClean="0">
                <a:solidFill>
                  <a:srgbClr val="EAF1DD"/>
                </a:solidFill>
                <a:latin typeface="Calibri" panose="020F0502020204030204" pitchFamily="34" charset="0"/>
              </a:rPr>
              <a:t>  </a:t>
            </a:r>
            <a:r>
              <a:rPr lang="en-US" sz="4600" dirty="0">
                <a:solidFill>
                  <a:srgbClr val="EAF1DD"/>
                </a:solidFill>
                <a:latin typeface="Calibri" panose="020F0502020204030204" pitchFamily="34" charset="0"/>
              </a:rPr>
              <a:t> </a:t>
            </a:r>
            <a:r>
              <a:rPr lang="en-US" sz="4600" dirty="0" smtClean="0">
                <a:solidFill>
                  <a:srgbClr val="EAF1DD"/>
                </a:solidFill>
                <a:latin typeface="Calibri" panose="020F0502020204030204" pitchFamily="34" charset="0"/>
              </a:rPr>
              <a:t>               An-Najah </a:t>
            </a:r>
            <a:r>
              <a:rPr lang="en-US" sz="4600" dirty="0">
                <a:solidFill>
                  <a:srgbClr val="EAF1DD"/>
                </a:solidFill>
                <a:latin typeface="Calibri" panose="020F0502020204030204" pitchFamily="34" charset="0"/>
              </a:rPr>
              <a:t>National University , </a:t>
            </a:r>
            <a:r>
              <a:rPr lang="en-US" sz="2760" baseline="30000" dirty="0">
                <a:solidFill>
                  <a:srgbClr val="EAF1DD"/>
                </a:solidFill>
                <a:latin typeface="Calibri" panose="020F0502020204030204" pitchFamily="34" charset="0"/>
              </a:rPr>
              <a:t>2</a:t>
            </a:r>
            <a:r>
              <a:rPr lang="en-US" sz="4600" dirty="0">
                <a:solidFill>
                  <a:srgbClr val="EAF1DD"/>
                </a:solidFill>
                <a:latin typeface="Calibri" panose="020F0502020204030204" pitchFamily="34" charset="0"/>
              </a:rPr>
              <a:t>Electrical Engineering Department</a:t>
            </a:r>
            <a:endParaRPr lang="en-US" sz="4600" dirty="0">
              <a:solidFill>
                <a:schemeClr val="accent3">
                  <a:lumMod val="20000"/>
                  <a:lumOff val="80000"/>
                </a:schemeClr>
              </a:solidFill>
              <a:latin typeface="+mn-lt"/>
            </a:endParaRPr>
          </a:p>
        </p:txBody>
      </p:sp>
      <p:sp>
        <p:nvSpPr>
          <p:cNvPr id="24" name="TextBox 23"/>
          <p:cNvSpPr txBox="1"/>
          <p:nvPr/>
        </p:nvSpPr>
        <p:spPr>
          <a:xfrm>
            <a:off x="1261135" y="39049740"/>
            <a:ext cx="5947701" cy="2093753"/>
          </a:xfrm>
          <a:prstGeom prst="rect">
            <a:avLst/>
          </a:prstGeom>
          <a:solidFill>
            <a:schemeClr val="accent1">
              <a:lumMod val="40000"/>
              <a:lumOff val="60000"/>
            </a:schemeClr>
          </a:solidFill>
        </p:spPr>
        <p:txBody>
          <a:bodyPr wrap="square" lIns="86970" tIns="43485" rIns="86970" bIns="43485" rtlCol="0">
            <a:spAutoFit/>
          </a:bodyPr>
          <a:lstStyle/>
          <a:p>
            <a:pPr>
              <a:lnSpc>
                <a:spcPct val="150000"/>
              </a:lnSpc>
            </a:pPr>
            <a:r>
              <a:rPr lang="en-US" sz="3000" dirty="0" smtClean="0"/>
              <a:t>Mussab Hamd</a:t>
            </a:r>
            <a:endParaRPr lang="en-US" sz="3000" dirty="0"/>
          </a:p>
          <a:p>
            <a:pPr>
              <a:lnSpc>
                <a:spcPct val="150000"/>
              </a:lnSpc>
            </a:pPr>
            <a:r>
              <a:rPr lang="en-US" sz="3000" dirty="0" err="1" smtClean="0"/>
              <a:t>Email:Mousabhamd@gmail.com</a:t>
            </a:r>
            <a:endParaRPr lang="en-US" sz="3000" dirty="0"/>
          </a:p>
          <a:p>
            <a:pPr>
              <a:lnSpc>
                <a:spcPct val="150000"/>
              </a:lnSpc>
            </a:pPr>
            <a:r>
              <a:rPr lang="en-US" sz="3000" dirty="0" smtClean="0"/>
              <a:t>Phone:+970597090280</a:t>
            </a:r>
            <a:endParaRPr lang="en-US" sz="3000" dirty="0"/>
          </a:p>
        </p:txBody>
      </p:sp>
      <p:sp>
        <p:nvSpPr>
          <p:cNvPr id="25" name="TextBox 24"/>
          <p:cNvSpPr txBox="1"/>
          <p:nvPr/>
        </p:nvSpPr>
        <p:spPr>
          <a:xfrm>
            <a:off x="1261136" y="37890733"/>
            <a:ext cx="2385859" cy="918816"/>
          </a:xfrm>
          <a:prstGeom prst="rect">
            <a:avLst/>
          </a:prstGeom>
          <a:noFill/>
        </p:spPr>
        <p:txBody>
          <a:bodyPr wrap="none" lIns="86970" tIns="43485" rIns="86970" bIns="43485" rtlCol="0">
            <a:spAutoFit/>
          </a:bodyPr>
          <a:lstStyle/>
          <a:p>
            <a:r>
              <a:rPr lang="en-US" sz="5400" b="1" dirty="0"/>
              <a:t>Contact</a:t>
            </a:r>
          </a:p>
        </p:txBody>
      </p:sp>
      <p:sp>
        <p:nvSpPr>
          <p:cNvPr id="10" name="Text Box 189"/>
          <p:cNvSpPr txBox="1">
            <a:spLocks noChangeArrowheads="1"/>
          </p:cNvSpPr>
          <p:nvPr/>
        </p:nvSpPr>
        <p:spPr bwMode="auto">
          <a:xfrm>
            <a:off x="1681515" y="7132373"/>
            <a:ext cx="8407576" cy="8522396"/>
          </a:xfrm>
          <a:prstGeom prst="rect">
            <a:avLst/>
          </a:prstGeom>
          <a:solidFill>
            <a:schemeClr val="bg1"/>
          </a:solidFill>
          <a:ln w="12700">
            <a:solidFill>
              <a:schemeClr val="accent1">
                <a:lumMod val="75000"/>
              </a:schemeClr>
            </a:solidFill>
          </a:ln>
          <a:effectLst/>
        </p:spPr>
        <p:txBody>
          <a:bodyPr lIns="173940" tIns="173940" rIns="173940" bIns="17394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000" dirty="0">
                <a:solidFill>
                  <a:srgbClr val="000000"/>
                </a:solidFill>
                <a:latin typeface="Calibri" panose="020F0502020204030204" pitchFamily="34" charset="0"/>
              </a:rPr>
              <a:t>This project was inspired by one of the problems facing medicine, which is the inaccuracy of finding veins when drawing blood and other needs, causing a lot of pain for the patient and other problems. With the help of technologies of microcontrollers (here we used raspberry pi), and image processing techniques, a device that can show the exact position of the veins has been invented. but it comes with a high price and no availability in local hospitals. so we thought of something similar that comes with a cheaper price and additional features. The device we have developed uses a camera with rotary encoders to specific parameters like brightness, etc. to get the perfect view, while live streaming the image and displaying it after the image processing filters are applied and the location of the veins is obviously shown.</a:t>
            </a:r>
            <a:endParaRPr lang="en-US" sz="3000" dirty="0">
              <a:latin typeface="Calibri" pitchFamily="34" charset="0"/>
            </a:endParaRPr>
          </a:p>
        </p:txBody>
      </p:sp>
      <p:sp>
        <p:nvSpPr>
          <p:cNvPr id="32" name="Rectangle 31"/>
          <p:cNvSpPr/>
          <p:nvPr/>
        </p:nvSpPr>
        <p:spPr>
          <a:xfrm>
            <a:off x="1681515" y="6240826"/>
            <a:ext cx="8407576" cy="891547"/>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86970" tIns="43485" rIns="86970" bIns="43485" rtlCol="0" anchor="ctr"/>
          <a:lstStyle/>
          <a:p>
            <a:pPr algn="ctr"/>
            <a:r>
              <a:rPr lang="en-US" sz="5400" b="1" dirty="0">
                <a:solidFill>
                  <a:schemeClr val="accent3">
                    <a:lumMod val="20000"/>
                    <a:lumOff val="80000"/>
                  </a:schemeClr>
                </a:solidFill>
              </a:rPr>
              <a:t>Abstract</a:t>
            </a:r>
          </a:p>
        </p:txBody>
      </p:sp>
      <p:sp>
        <p:nvSpPr>
          <p:cNvPr id="15" name="Text Box 194"/>
          <p:cNvSpPr txBox="1">
            <a:spLocks noChangeArrowheads="1"/>
          </p:cNvSpPr>
          <p:nvPr/>
        </p:nvSpPr>
        <p:spPr bwMode="auto">
          <a:xfrm>
            <a:off x="20304428" y="7308189"/>
            <a:ext cx="8281332" cy="15124552"/>
          </a:xfrm>
          <a:prstGeom prst="rect">
            <a:avLst/>
          </a:prstGeom>
          <a:solidFill>
            <a:schemeClr val="bg1"/>
          </a:solidFill>
          <a:ln w="12700">
            <a:solidFill>
              <a:schemeClr val="accent1">
                <a:lumMod val="75000"/>
              </a:schemeClr>
            </a:solidFill>
          </a:ln>
          <a:effectLst/>
        </p:spPr>
        <p:txBody>
          <a:bodyPr wrap="square" lIns="173940" tIns="173940" rIns="173940" bIns="17394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000" b="1" dirty="0">
                <a:latin typeface="Calibri" pitchFamily="34" charset="0"/>
              </a:rPr>
              <a:t>Raspberry Pi 3</a:t>
            </a:r>
          </a:p>
          <a:p>
            <a:pPr eaLnBrk="1" hangingPunct="1"/>
            <a:r>
              <a:rPr lang="en-US" sz="3000" dirty="0">
                <a:latin typeface="Calibri" pitchFamily="34" charset="0"/>
              </a:rPr>
              <a:t>The Raspberry Pi is a family of credit card-sized SBCs developed in the United Kingdom by the Raspberry Pi Foundation. The Raspberry Pi Foundation formed in 2009.</a:t>
            </a:r>
          </a:p>
          <a:p>
            <a:pPr eaLnBrk="1" hangingPunct="1"/>
            <a:r>
              <a:rPr lang="en-US" sz="3000" i="1" dirty="0">
                <a:solidFill>
                  <a:srgbClr val="000000"/>
                </a:solidFill>
                <a:latin typeface="Times New Roman" panose="02020603050405020304" pitchFamily="18" charset="0"/>
              </a:rPr>
              <a:t>Operating System </a:t>
            </a:r>
            <a:endParaRPr lang="en-US" sz="3000" dirty="0" smtClean="0">
              <a:latin typeface="Calibri" pitchFamily="34" charset="0"/>
            </a:endParaRPr>
          </a:p>
          <a:p>
            <a:pPr eaLnBrk="1" hangingPunct="1"/>
            <a:r>
              <a:rPr lang="en-US" sz="3000" dirty="0" err="1">
                <a:latin typeface="Calibri" pitchFamily="34" charset="0"/>
              </a:rPr>
              <a:t>Raspbian</a:t>
            </a:r>
            <a:r>
              <a:rPr lang="en-US" sz="3000" dirty="0">
                <a:latin typeface="Calibri" pitchFamily="34" charset="0"/>
              </a:rPr>
              <a:t> is a free operating system based on the popular Linux distribution, </a:t>
            </a:r>
            <a:r>
              <a:rPr lang="en-US" sz="3000" dirty="0" err="1">
                <a:latin typeface="Calibri" pitchFamily="34" charset="0"/>
              </a:rPr>
              <a:t>Debian</a:t>
            </a:r>
            <a:r>
              <a:rPr lang="en-US" sz="3000" dirty="0">
                <a:latin typeface="Calibri" pitchFamily="34" charset="0"/>
              </a:rPr>
              <a:t>. </a:t>
            </a:r>
            <a:r>
              <a:rPr lang="en-US" sz="3000" dirty="0" err="1">
                <a:latin typeface="Calibri" pitchFamily="34" charset="0"/>
              </a:rPr>
              <a:t>Raspbian</a:t>
            </a:r>
            <a:r>
              <a:rPr lang="en-US" sz="3000" dirty="0">
                <a:latin typeface="Calibri" pitchFamily="34" charset="0"/>
              </a:rPr>
              <a:t> is optimized for the Raspberry Pi family of SBCs</a:t>
            </a:r>
          </a:p>
          <a:p>
            <a:pPr eaLnBrk="1" hangingPunct="1"/>
            <a:r>
              <a:rPr lang="en-US" sz="3000" b="1" dirty="0" err="1">
                <a:latin typeface="Calibri" pitchFamily="34" charset="0"/>
              </a:rPr>
              <a:t>NoIR</a:t>
            </a:r>
            <a:r>
              <a:rPr lang="en-US" sz="3000" b="1" dirty="0">
                <a:latin typeface="Calibri" pitchFamily="34" charset="0"/>
              </a:rPr>
              <a:t> camera</a:t>
            </a:r>
          </a:p>
          <a:p>
            <a:pPr eaLnBrk="1" hangingPunct="1"/>
            <a:r>
              <a:rPr lang="en-US" sz="3000" dirty="0">
                <a:latin typeface="Calibri" pitchFamily="34" charset="0"/>
              </a:rPr>
              <a:t>Features:</a:t>
            </a:r>
          </a:p>
          <a:p>
            <a:pPr eaLnBrk="1" hangingPunct="1"/>
            <a:r>
              <a:rPr lang="en-US" sz="3000" dirty="0">
                <a:latin typeface="Calibri" pitchFamily="34" charset="0"/>
              </a:rPr>
              <a:t>● Fixed focus lens on-board.</a:t>
            </a:r>
          </a:p>
          <a:p>
            <a:pPr eaLnBrk="1" hangingPunct="1"/>
            <a:r>
              <a:rPr lang="en-US" sz="3000" dirty="0">
                <a:latin typeface="Calibri" pitchFamily="34" charset="0"/>
              </a:rPr>
              <a:t>● 8-megapixel native resolution sensor-capable of 3280 x 2464-pixel static images.</a:t>
            </a:r>
          </a:p>
          <a:p>
            <a:pPr eaLnBrk="1" hangingPunct="1"/>
            <a:r>
              <a:rPr lang="en-US" sz="3000" dirty="0">
                <a:latin typeface="Calibri" pitchFamily="34" charset="0"/>
              </a:rPr>
              <a:t>● Supports 1080p30, 720p60 and 640x480p90 video</a:t>
            </a:r>
            <a:r>
              <a:rPr lang="en-US" sz="3000" dirty="0" smtClean="0">
                <a:latin typeface="Calibri" pitchFamily="34" charset="0"/>
              </a:rPr>
              <a:t>.</a:t>
            </a:r>
          </a:p>
          <a:p>
            <a:pPr eaLnBrk="1" hangingPunct="1"/>
            <a:r>
              <a:rPr lang="en-US" sz="3000" b="1" dirty="0">
                <a:latin typeface="Calibri" pitchFamily="34" charset="0"/>
              </a:rPr>
              <a:t>Rotary </a:t>
            </a:r>
            <a:r>
              <a:rPr lang="en-US" sz="3000" b="1" dirty="0" smtClean="0">
                <a:latin typeface="Calibri" pitchFamily="34" charset="0"/>
              </a:rPr>
              <a:t>Encoder</a:t>
            </a:r>
          </a:p>
          <a:p>
            <a:pPr eaLnBrk="1" hangingPunct="1"/>
            <a:r>
              <a:rPr lang="en-US" sz="3000" dirty="0">
                <a:latin typeface="+mj-lt"/>
              </a:rPr>
              <a:t>I</a:t>
            </a:r>
            <a:r>
              <a:rPr lang="en-US" sz="3000" dirty="0" smtClean="0">
                <a:latin typeface="+mj-lt"/>
              </a:rPr>
              <a:t>s </a:t>
            </a:r>
            <a:r>
              <a:rPr lang="en-US" sz="3000" dirty="0">
                <a:latin typeface="+mj-lt"/>
              </a:rPr>
              <a:t>an electro-mechanical device that converts the angular position or motion of a shaft or axle to an analog or digital signal”. From the appearance it gives a deception of a potentiometer. Although they can be in way called similar but they are not the same. </a:t>
            </a:r>
            <a:endParaRPr lang="en-US" sz="3000" dirty="0" smtClean="0">
              <a:latin typeface="+mj-lt"/>
            </a:endParaRPr>
          </a:p>
          <a:p>
            <a:r>
              <a:rPr lang="en-US" sz="3000" dirty="0">
                <a:latin typeface="+mj-lt"/>
              </a:rPr>
              <a:t>The Keyes-40 rotary encoder has 5 pins namely </a:t>
            </a:r>
          </a:p>
          <a:p>
            <a:r>
              <a:rPr lang="en-US" sz="3000" b="1" dirty="0">
                <a:latin typeface="+mj-lt"/>
              </a:rPr>
              <a:t>VCC – 5V power supply </a:t>
            </a:r>
            <a:r>
              <a:rPr lang="en-US" sz="3000" b="1" dirty="0" smtClean="0">
                <a:latin typeface="+mj-lt"/>
              </a:rPr>
              <a:t> ,GND </a:t>
            </a:r>
            <a:r>
              <a:rPr lang="en-US" sz="3000" dirty="0">
                <a:latin typeface="+mj-lt"/>
              </a:rPr>
              <a:t>– Ground </a:t>
            </a:r>
            <a:r>
              <a:rPr lang="en-US" sz="3000" dirty="0" smtClean="0">
                <a:latin typeface="+mj-lt"/>
              </a:rPr>
              <a:t> ,</a:t>
            </a:r>
            <a:r>
              <a:rPr lang="en-US" sz="3000" b="1" dirty="0" smtClean="0">
                <a:latin typeface="+mj-lt"/>
              </a:rPr>
              <a:t>CLK </a:t>
            </a:r>
            <a:r>
              <a:rPr lang="en-US" sz="3000" b="1" dirty="0">
                <a:latin typeface="+mj-lt"/>
              </a:rPr>
              <a:t>– Encoder Pin 1 </a:t>
            </a:r>
            <a:r>
              <a:rPr lang="en-US" sz="3000" b="1" dirty="0" smtClean="0">
                <a:latin typeface="+mj-lt"/>
              </a:rPr>
              <a:t>, DT </a:t>
            </a:r>
            <a:r>
              <a:rPr lang="en-US" sz="3000" b="1" dirty="0">
                <a:latin typeface="+mj-lt"/>
              </a:rPr>
              <a:t>– Encoder Pin 2 </a:t>
            </a:r>
            <a:r>
              <a:rPr lang="en-US" sz="3000" b="1" dirty="0" smtClean="0">
                <a:latin typeface="+mj-lt"/>
              </a:rPr>
              <a:t> </a:t>
            </a:r>
            <a:r>
              <a:rPr lang="en-US" sz="3000" b="1" dirty="0">
                <a:latin typeface="+mj-lt"/>
              </a:rPr>
              <a:t>,</a:t>
            </a:r>
            <a:r>
              <a:rPr lang="en-US" sz="3000" b="1" dirty="0" smtClean="0">
                <a:latin typeface="+mj-lt"/>
              </a:rPr>
              <a:t>SW </a:t>
            </a:r>
            <a:r>
              <a:rPr lang="en-US" sz="3000" dirty="0">
                <a:latin typeface="+mj-lt"/>
              </a:rPr>
              <a:t>– Switch (push button) </a:t>
            </a:r>
            <a:r>
              <a:rPr lang="en-US" sz="3000" dirty="0" smtClean="0">
                <a:latin typeface="+mj-lt"/>
              </a:rPr>
              <a:t>.</a:t>
            </a:r>
          </a:p>
          <a:p>
            <a:r>
              <a:rPr lang="en-US" sz="3000" b="1" dirty="0">
                <a:latin typeface="+mj-lt"/>
              </a:rPr>
              <a:t>Cut-off type colored filter glass(HWB760) </a:t>
            </a:r>
            <a:endParaRPr lang="en-US" sz="3000" b="1" dirty="0" smtClean="0">
              <a:latin typeface="+mj-lt"/>
            </a:endParaRPr>
          </a:p>
          <a:p>
            <a:r>
              <a:rPr lang="en-US" sz="3000" b="1" dirty="0">
                <a:latin typeface="+mj-lt"/>
              </a:rPr>
              <a:t>3x3 IR </a:t>
            </a:r>
            <a:r>
              <a:rPr lang="en-US" sz="3000" b="1" dirty="0" err="1" smtClean="0">
                <a:latin typeface="+mj-lt"/>
              </a:rPr>
              <a:t>Leds</a:t>
            </a:r>
            <a:r>
              <a:rPr lang="en-US" sz="3000" b="1" dirty="0" smtClean="0">
                <a:latin typeface="+mj-lt"/>
              </a:rPr>
              <a:t>(940nm,850nm</a:t>
            </a:r>
            <a:r>
              <a:rPr lang="en-US" sz="3000" b="1" dirty="0">
                <a:latin typeface="+mj-lt"/>
              </a:rPr>
              <a:t>)</a:t>
            </a:r>
          </a:p>
          <a:p>
            <a:r>
              <a:rPr lang="en-US" sz="3000" dirty="0">
                <a:latin typeface="+mj-lt"/>
              </a:rPr>
              <a:t>The need for </a:t>
            </a:r>
            <a:r>
              <a:rPr lang="en-US" sz="3000" dirty="0" err="1">
                <a:latin typeface="+mj-lt"/>
              </a:rPr>
              <a:t>Leds</a:t>
            </a:r>
            <a:r>
              <a:rPr lang="en-US" sz="3000" dirty="0">
                <a:latin typeface="+mj-lt"/>
              </a:rPr>
              <a:t> is to give high power to the wavelengths that are considered so we build out</a:t>
            </a:r>
          </a:p>
          <a:p>
            <a:r>
              <a:rPr lang="en-US" sz="3000" dirty="0">
                <a:latin typeface="+mj-lt"/>
              </a:rPr>
              <a:t>the build of our project </a:t>
            </a:r>
            <a:r>
              <a:rPr lang="en-US" sz="3000" dirty="0" err="1">
                <a:latin typeface="+mj-lt"/>
              </a:rPr>
              <a:t>leds</a:t>
            </a:r>
            <a:r>
              <a:rPr lang="en-US" sz="3000" dirty="0">
                <a:latin typeface="+mj-lt"/>
              </a:rPr>
              <a:t> and filter will be like in </a:t>
            </a:r>
          </a:p>
        </p:txBody>
      </p:sp>
      <p:sp>
        <p:nvSpPr>
          <p:cNvPr id="33" name="Rectangle 32"/>
          <p:cNvSpPr/>
          <p:nvPr/>
        </p:nvSpPr>
        <p:spPr>
          <a:xfrm>
            <a:off x="10803606" y="6277893"/>
            <a:ext cx="8407576" cy="891547"/>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86970" tIns="43485" rIns="86970" bIns="43485" rtlCol="0" anchor="ctr"/>
          <a:lstStyle/>
          <a:p>
            <a:pPr algn="ctr"/>
            <a:r>
              <a:rPr lang="en-US" sz="5400" b="1" dirty="0">
                <a:solidFill>
                  <a:schemeClr val="accent3">
                    <a:lumMod val="20000"/>
                    <a:lumOff val="80000"/>
                  </a:schemeClr>
                </a:solidFill>
              </a:rPr>
              <a:t>Introduction</a:t>
            </a:r>
          </a:p>
        </p:txBody>
      </p:sp>
      <p:sp>
        <p:nvSpPr>
          <p:cNvPr id="13" name="Text Box 192"/>
          <p:cNvSpPr txBox="1">
            <a:spLocks noChangeArrowheads="1"/>
          </p:cNvSpPr>
          <p:nvPr/>
        </p:nvSpPr>
        <p:spPr bwMode="auto">
          <a:xfrm>
            <a:off x="10828613" y="7132373"/>
            <a:ext cx="8407576" cy="10507904"/>
          </a:xfrm>
          <a:prstGeom prst="rect">
            <a:avLst/>
          </a:prstGeom>
          <a:solidFill>
            <a:schemeClr val="bg1"/>
          </a:solidFill>
          <a:ln w="12700">
            <a:solidFill>
              <a:schemeClr val="accent1">
                <a:lumMod val="75000"/>
              </a:schemeClr>
            </a:solidFill>
          </a:ln>
          <a:effectLst/>
        </p:spPr>
        <p:txBody>
          <a:bodyPr lIns="173940" tIns="173940" rIns="173940" bIns="17394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000" dirty="0">
                <a:latin typeface="Calibri" pitchFamily="34" charset="0"/>
              </a:rPr>
              <a:t>Detection of intra vena is a very important technique in the medical clinic applications. For intravenous detection, some nurses usually make mistakes which can cause a pain or injury to the patient. When the nurses face this problem, it becomes dangerous for the patient. Veins are not only used to take sample of blood, but also as a media of drugs delivery.. Patients who are difficult to trace the vein called the Difficult Venous Access (DVA). Patient with DVA can be caused by fatness or young body likes baby and toddler.</a:t>
            </a:r>
          </a:p>
          <a:p>
            <a:pPr eaLnBrk="1" hangingPunct="1"/>
            <a:r>
              <a:rPr lang="en-US" sz="3000" dirty="0">
                <a:latin typeface="Calibri" pitchFamily="34" charset="0"/>
              </a:rPr>
              <a:t> This is especially applicable for obese people, people with dark complexion, old people and for patients whose veins are collapsed. </a:t>
            </a:r>
            <a:r>
              <a:rPr lang="en-US" sz="3000" dirty="0" err="1">
                <a:latin typeface="Calibri" pitchFamily="34" charset="0"/>
              </a:rPr>
              <a:t>Accuvein</a:t>
            </a:r>
            <a:r>
              <a:rPr lang="en-US" sz="3000" dirty="0">
                <a:latin typeface="Calibri" pitchFamily="34" charset="0"/>
              </a:rPr>
              <a:t>, Vein viewer and </a:t>
            </a:r>
            <a:r>
              <a:rPr lang="en-US" sz="3000" dirty="0" err="1">
                <a:latin typeface="Calibri" pitchFamily="34" charset="0"/>
              </a:rPr>
              <a:t>Veinlite</a:t>
            </a:r>
            <a:r>
              <a:rPr lang="en-US" sz="3000" dirty="0">
                <a:latin typeface="Calibri" pitchFamily="34" charset="0"/>
              </a:rPr>
              <a:t> are among the few devices existing in the market that can easily map the vein pattern but high cost makes these devices unfavorable. </a:t>
            </a:r>
          </a:p>
          <a:p>
            <a:pPr eaLnBrk="1" hangingPunct="1"/>
            <a:r>
              <a:rPr lang="en-US" sz="3000" dirty="0">
                <a:latin typeface="Calibri" pitchFamily="34" charset="0"/>
              </a:rPr>
              <a:t>Our aim was to develop an assistive technology for venous puncture for diagnostic purposes or for medical drug administration. Easy reproduction and low costs are important criteria for development.</a:t>
            </a:r>
          </a:p>
        </p:txBody>
      </p:sp>
      <p:sp>
        <p:nvSpPr>
          <p:cNvPr id="34" name="Rectangle 33"/>
          <p:cNvSpPr/>
          <p:nvPr/>
        </p:nvSpPr>
        <p:spPr>
          <a:xfrm>
            <a:off x="20304428" y="5936235"/>
            <a:ext cx="8281332" cy="1371954"/>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86970" tIns="43485" rIns="86970" bIns="43485" rtlCol="0" anchor="ctr"/>
          <a:lstStyle/>
          <a:p>
            <a:pPr algn="ctr"/>
            <a:r>
              <a:rPr lang="en-US" sz="5400" b="1" dirty="0">
                <a:solidFill>
                  <a:schemeClr val="accent3">
                    <a:lumMod val="20000"/>
                    <a:lumOff val="80000"/>
                  </a:schemeClr>
                </a:solidFill>
              </a:rPr>
              <a:t>Experimental Equipments </a:t>
            </a:r>
            <a:r>
              <a:rPr lang="en-US" sz="5400" b="1" dirty="0" smtClean="0">
                <a:solidFill>
                  <a:schemeClr val="accent3">
                    <a:lumMod val="20000"/>
                    <a:lumOff val="80000"/>
                  </a:schemeClr>
                </a:solidFill>
              </a:rPr>
              <a:t>&amp; </a:t>
            </a:r>
            <a:r>
              <a:rPr lang="en-US" sz="5400" b="1" dirty="0">
                <a:solidFill>
                  <a:schemeClr val="accent3">
                    <a:lumMod val="20000"/>
                    <a:lumOff val="80000"/>
                  </a:schemeClr>
                </a:solidFill>
              </a:rPr>
              <a:t>Tools</a:t>
            </a:r>
          </a:p>
        </p:txBody>
      </p:sp>
      <p:sp>
        <p:nvSpPr>
          <p:cNvPr id="11" name="Text Box 190"/>
          <p:cNvSpPr txBox="1">
            <a:spLocks noChangeArrowheads="1"/>
          </p:cNvSpPr>
          <p:nvPr/>
        </p:nvSpPr>
        <p:spPr bwMode="auto">
          <a:xfrm>
            <a:off x="1703541" y="17363964"/>
            <a:ext cx="8407576" cy="6352920"/>
          </a:xfrm>
          <a:prstGeom prst="rect">
            <a:avLst/>
          </a:prstGeom>
          <a:solidFill>
            <a:schemeClr val="bg1"/>
          </a:solidFill>
          <a:ln w="12700">
            <a:solidFill>
              <a:schemeClr val="accent1">
                <a:lumMod val="75000"/>
              </a:schemeClr>
            </a:solidFill>
          </a:ln>
          <a:effectLst/>
        </p:spPr>
        <p:txBody>
          <a:bodyPr lIns="173940" tIns="173940" rIns="173940" bIns="17394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000" dirty="0" smtClean="0">
                <a:latin typeface="+mn-lt"/>
              </a:rPr>
              <a:t>Our design was build using of 3d printing and some of wooden box , the focusing was to get the efficient amount of NIR light so we added 3 high power IR led’s , with 850 nm and 940 nm with batteries because raspberry can supply enough current to these . </a:t>
            </a:r>
          </a:p>
          <a:p>
            <a:pPr eaLnBrk="1" hangingPunct="1"/>
            <a:r>
              <a:rPr lang="en-US" sz="3000" dirty="0">
                <a:latin typeface="+mn-lt"/>
              </a:rPr>
              <a:t>The ceiling of the box is flexible and can be </a:t>
            </a:r>
            <a:r>
              <a:rPr lang="en-US" sz="3000" dirty="0" smtClean="0">
                <a:latin typeface="+mn-lt"/>
              </a:rPr>
              <a:t>opened.</a:t>
            </a:r>
            <a:endParaRPr lang="en-US" sz="3000" dirty="0">
              <a:latin typeface="+mn-lt"/>
            </a:endParaRPr>
          </a:p>
          <a:p>
            <a:pPr eaLnBrk="1" hangingPunct="1"/>
            <a:r>
              <a:rPr lang="en-US" sz="3000" dirty="0" smtClean="0">
                <a:latin typeface="+mn-lt"/>
              </a:rPr>
              <a:t>the Raspberry is connected to laptop to do the  through Ethernet as you can see , and the access was done using VNC . This was done so we </a:t>
            </a:r>
            <a:r>
              <a:rPr lang="en-US" sz="3000" dirty="0" err="1" smtClean="0">
                <a:latin typeface="+mn-lt"/>
              </a:rPr>
              <a:t>dont</a:t>
            </a:r>
            <a:r>
              <a:rPr lang="en-US" sz="3000" dirty="0" smtClean="0">
                <a:latin typeface="+mn-lt"/>
              </a:rPr>
              <a:t> have to get a mouse &amp; keyboard every time we need to use raspberry.</a:t>
            </a:r>
          </a:p>
          <a:p>
            <a:pPr eaLnBrk="1" hangingPunct="1"/>
            <a:endParaRPr lang="en-US" sz="3000" dirty="0" smtClean="0">
              <a:latin typeface="+mn-lt"/>
            </a:endParaRPr>
          </a:p>
        </p:txBody>
      </p:sp>
      <p:sp>
        <p:nvSpPr>
          <p:cNvPr id="45" name="Rectangle 44"/>
          <p:cNvSpPr/>
          <p:nvPr/>
        </p:nvSpPr>
        <p:spPr>
          <a:xfrm>
            <a:off x="1703541" y="16447139"/>
            <a:ext cx="8407576" cy="891547"/>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86970" tIns="43485" rIns="86970" bIns="43485" rtlCol="0" anchor="ctr"/>
          <a:lstStyle/>
          <a:p>
            <a:pPr algn="ctr"/>
            <a:r>
              <a:rPr lang="en-US" sz="5400" b="1" dirty="0" smtClean="0">
                <a:solidFill>
                  <a:schemeClr val="accent3">
                    <a:lumMod val="20000"/>
                    <a:lumOff val="80000"/>
                  </a:schemeClr>
                </a:solidFill>
              </a:rPr>
              <a:t>Our Design </a:t>
            </a:r>
            <a:endParaRPr lang="en-US" sz="5400" b="1" dirty="0">
              <a:solidFill>
                <a:schemeClr val="accent3">
                  <a:lumMod val="20000"/>
                  <a:lumOff val="80000"/>
                </a:schemeClr>
              </a:solidFill>
            </a:endParaRPr>
          </a:p>
        </p:txBody>
      </p:sp>
      <p:sp>
        <p:nvSpPr>
          <p:cNvPr id="51" name="Text Box 180"/>
          <p:cNvSpPr txBox="1">
            <a:spLocks noChangeArrowheads="1"/>
          </p:cNvSpPr>
          <p:nvPr/>
        </p:nvSpPr>
        <p:spPr bwMode="auto">
          <a:xfrm>
            <a:off x="2124003" y="35389047"/>
            <a:ext cx="4051315" cy="457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6970" tIns="43485" rIns="86970" bIns="43485">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en-US" sz="2400" b="1" dirty="0">
                <a:latin typeface="Calibri" pitchFamily="34" charset="0"/>
              </a:rPr>
              <a:t>Figure </a:t>
            </a:r>
            <a:r>
              <a:rPr lang="en-US" sz="2400" b="1" dirty="0" smtClean="0">
                <a:latin typeface="Calibri" pitchFamily="34" charset="0"/>
              </a:rPr>
              <a:t>1</a:t>
            </a:r>
            <a:r>
              <a:rPr lang="en-US" sz="2400" dirty="0" smtClean="0">
                <a:latin typeface="Calibri" pitchFamily="34" charset="0"/>
              </a:rPr>
              <a:t> Vein Detection System</a:t>
            </a:r>
            <a:endParaRPr lang="en-US" sz="2400" dirty="0">
              <a:latin typeface="Calibri" pitchFamily="34" charset="0"/>
            </a:endParaRPr>
          </a:p>
        </p:txBody>
      </p:sp>
      <p:sp>
        <p:nvSpPr>
          <p:cNvPr id="39" name="Rectangle 38"/>
          <p:cNvSpPr/>
          <p:nvPr/>
        </p:nvSpPr>
        <p:spPr>
          <a:xfrm>
            <a:off x="10800482" y="20717910"/>
            <a:ext cx="8407576" cy="891547"/>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86970" tIns="43485" rIns="86970" bIns="43485" rtlCol="0" anchor="ctr"/>
          <a:lstStyle/>
          <a:p>
            <a:pPr algn="ctr"/>
            <a:r>
              <a:rPr lang="en-US" sz="5400" b="1" dirty="0" smtClean="0">
                <a:solidFill>
                  <a:schemeClr val="accent3">
                    <a:lumMod val="20000"/>
                    <a:lumOff val="80000"/>
                  </a:schemeClr>
                </a:solidFill>
              </a:rPr>
              <a:t>Theory</a:t>
            </a:r>
            <a:endParaRPr lang="en-US" sz="5400" b="1" dirty="0">
              <a:solidFill>
                <a:schemeClr val="accent3">
                  <a:lumMod val="20000"/>
                  <a:lumOff val="80000"/>
                </a:schemeClr>
              </a:solidFill>
            </a:endParaRPr>
          </a:p>
        </p:txBody>
      </p:sp>
      <p:sp>
        <p:nvSpPr>
          <p:cNvPr id="40" name="Text Box 192"/>
          <p:cNvSpPr txBox="1">
            <a:spLocks noChangeArrowheads="1"/>
          </p:cNvSpPr>
          <p:nvPr/>
        </p:nvSpPr>
        <p:spPr bwMode="auto">
          <a:xfrm>
            <a:off x="10803606" y="21520692"/>
            <a:ext cx="8407576" cy="9122909"/>
          </a:xfrm>
          <a:prstGeom prst="rect">
            <a:avLst/>
          </a:prstGeom>
          <a:solidFill>
            <a:schemeClr val="bg1"/>
          </a:solidFill>
          <a:ln w="12700">
            <a:solidFill>
              <a:schemeClr val="accent1">
                <a:lumMod val="75000"/>
              </a:schemeClr>
            </a:solidFill>
          </a:ln>
          <a:effectLst/>
        </p:spPr>
        <p:txBody>
          <a:bodyPr lIns="173940" tIns="173940" rIns="173940" bIns="17394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000" dirty="0">
                <a:latin typeface="Calibri" pitchFamily="34" charset="0"/>
              </a:rPr>
              <a:t>When the wavelength of visible light is 400-700 nm fired onto skin then some light will be absorbed, reflected and diffused into other parts of the skin. Absorption, reflection and light transmission were fired. Colors absorbed by the skin will be forwarded to the subcutaneous layer where a vein is located. Vena will look black on the surface of the skin when exposed to light at these wavelengths. This is because hemoglobin in the blood absorbs the light so that the veins will be looks dark.</a:t>
            </a:r>
          </a:p>
          <a:p>
            <a:pPr eaLnBrk="1" hangingPunct="1"/>
            <a:r>
              <a:rPr lang="en-US" sz="3000" dirty="0">
                <a:latin typeface="Calibri" pitchFamily="34" charset="0"/>
              </a:rPr>
              <a:t>With the purpose of providing an automatic detection of the veins and processing the pictures of them, we define the issues that need to be solved as the following:</a:t>
            </a:r>
          </a:p>
          <a:p>
            <a:pPr eaLnBrk="1" hangingPunct="1"/>
            <a:r>
              <a:rPr lang="en-US" sz="3000" dirty="0">
                <a:latin typeface="Calibri" pitchFamily="34" charset="0"/>
              </a:rPr>
              <a:t> 1. Difficulty in locating subcutaneous veins for Certain groups of people, like: fat people, children and old people. </a:t>
            </a:r>
          </a:p>
          <a:p>
            <a:pPr eaLnBrk="1" hangingPunct="1"/>
            <a:r>
              <a:rPr lang="en-US" sz="3000" dirty="0">
                <a:latin typeface="Calibri" pitchFamily="34" charset="0"/>
              </a:rPr>
              <a:t>2. Very expensive vein </a:t>
            </a:r>
            <a:r>
              <a:rPr lang="en-US" sz="3000" dirty="0" smtClean="0">
                <a:latin typeface="Calibri" pitchFamily="34" charset="0"/>
              </a:rPr>
              <a:t>detectors</a:t>
            </a:r>
          </a:p>
          <a:p>
            <a:pPr eaLnBrk="1" hangingPunct="1"/>
            <a:r>
              <a:rPr lang="en-US" sz="3000" dirty="0" smtClean="0">
                <a:latin typeface="Calibri" pitchFamily="34" charset="0"/>
              </a:rPr>
              <a:t>See figure (2).</a:t>
            </a:r>
            <a:endParaRPr lang="en-US" sz="3000" dirty="0">
              <a:latin typeface="Calibri" pitchFamily="34" charset="0"/>
            </a:endParaRPr>
          </a:p>
        </p:txBody>
      </p:sp>
      <p:pic>
        <p:nvPicPr>
          <p:cNvPr id="6" name="Picture 5"/>
          <p:cNvPicPr>
            <a:picLocks noChangeAspect="1"/>
          </p:cNvPicPr>
          <p:nvPr/>
        </p:nvPicPr>
        <p:blipFill>
          <a:blip r:embed="rId2"/>
          <a:stretch>
            <a:fillRect/>
          </a:stretch>
        </p:blipFill>
        <p:spPr>
          <a:xfrm>
            <a:off x="8504237" y="32071786"/>
            <a:ext cx="9421669" cy="2192210"/>
          </a:xfrm>
          <a:prstGeom prst="rect">
            <a:avLst/>
          </a:prstGeom>
        </p:spPr>
      </p:pic>
      <p:sp>
        <p:nvSpPr>
          <p:cNvPr id="43" name="Text Box 180"/>
          <p:cNvSpPr txBox="1">
            <a:spLocks noChangeArrowheads="1"/>
          </p:cNvSpPr>
          <p:nvPr/>
        </p:nvSpPr>
        <p:spPr bwMode="auto">
          <a:xfrm>
            <a:off x="8504237" y="34421372"/>
            <a:ext cx="9796606" cy="457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6970" tIns="43485" rIns="86970" bIns="43485">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en-US" sz="2400" b="1" dirty="0">
                <a:latin typeface="Calibri" pitchFamily="34" charset="0"/>
              </a:rPr>
              <a:t>Figure </a:t>
            </a:r>
            <a:r>
              <a:rPr lang="ar-JO" sz="2400" b="1" dirty="0" smtClean="0">
                <a:latin typeface="Calibri" pitchFamily="34" charset="0"/>
              </a:rPr>
              <a:t>2</a:t>
            </a:r>
            <a:r>
              <a:rPr lang="en-US" sz="2400" dirty="0" smtClean="0">
                <a:latin typeface="Calibri" pitchFamily="34" charset="0"/>
              </a:rPr>
              <a:t> </a:t>
            </a:r>
            <a:r>
              <a:rPr lang="en-US" dirty="0"/>
              <a:t>Light spectrum. </a:t>
            </a:r>
            <a:r>
              <a:rPr lang="en-US" dirty="0" err="1"/>
              <a:t>HyperCam</a:t>
            </a:r>
            <a:r>
              <a:rPr lang="en-US" dirty="0"/>
              <a:t> operates in the visible and NIR bands. </a:t>
            </a:r>
            <a:endParaRPr lang="en-US" sz="2400" dirty="0">
              <a:latin typeface="Calibri" pitchFamily="34" charset="0"/>
            </a:endParaRPr>
          </a:p>
        </p:txBody>
      </p:sp>
      <p:pic>
        <p:nvPicPr>
          <p:cNvPr id="8" name="Picture 7"/>
          <p:cNvPicPr>
            <a:picLocks noChangeAspect="1"/>
          </p:cNvPicPr>
          <p:nvPr/>
        </p:nvPicPr>
        <p:blipFill>
          <a:blip r:embed="rId3"/>
          <a:stretch>
            <a:fillRect/>
          </a:stretch>
        </p:blipFill>
        <p:spPr>
          <a:xfrm>
            <a:off x="21382037" y="22779059"/>
            <a:ext cx="6192162" cy="4716211"/>
          </a:xfrm>
          <a:prstGeom prst="rect">
            <a:avLst/>
          </a:prstGeom>
          <a:ln w="28575">
            <a:solidFill>
              <a:schemeClr val="tx1"/>
            </a:solidFill>
          </a:ln>
        </p:spPr>
      </p:pic>
      <p:pic>
        <p:nvPicPr>
          <p:cNvPr id="9" name="Picture 8"/>
          <p:cNvPicPr>
            <a:picLocks noChangeAspect="1"/>
          </p:cNvPicPr>
          <p:nvPr/>
        </p:nvPicPr>
        <p:blipFill>
          <a:blip r:embed="rId4"/>
          <a:stretch>
            <a:fillRect/>
          </a:stretch>
        </p:blipFill>
        <p:spPr>
          <a:xfrm>
            <a:off x="22114031" y="28072127"/>
            <a:ext cx="4677998" cy="3601125"/>
          </a:xfrm>
          <a:prstGeom prst="rect">
            <a:avLst/>
          </a:prstGeom>
          <a:ln w="28575">
            <a:solidFill>
              <a:schemeClr val="tx1"/>
            </a:solidFill>
          </a:ln>
        </p:spPr>
      </p:pic>
      <p:pic>
        <p:nvPicPr>
          <p:cNvPr id="16" name="Picture 15"/>
          <p:cNvPicPr>
            <a:picLocks noChangeAspect="1"/>
          </p:cNvPicPr>
          <p:nvPr/>
        </p:nvPicPr>
        <p:blipFill>
          <a:blip r:embed="rId5"/>
          <a:stretch>
            <a:fillRect/>
          </a:stretch>
        </p:blipFill>
        <p:spPr>
          <a:xfrm>
            <a:off x="22280482" y="32250109"/>
            <a:ext cx="4329221" cy="4342526"/>
          </a:xfrm>
          <a:prstGeom prst="rect">
            <a:avLst/>
          </a:prstGeom>
          <a:ln w="19050">
            <a:solidFill>
              <a:schemeClr val="tx1"/>
            </a:solidFill>
          </a:ln>
        </p:spPr>
      </p:pic>
      <p:sp>
        <p:nvSpPr>
          <p:cNvPr id="47" name="Text Box 180"/>
          <p:cNvSpPr txBox="1">
            <a:spLocks noChangeArrowheads="1"/>
          </p:cNvSpPr>
          <p:nvPr/>
        </p:nvSpPr>
        <p:spPr bwMode="auto">
          <a:xfrm>
            <a:off x="22638982" y="31614635"/>
            <a:ext cx="3697180" cy="457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6970" tIns="43485" rIns="86970" bIns="43485">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en-US" sz="2400" b="1" dirty="0">
                <a:latin typeface="Calibri" pitchFamily="34" charset="0"/>
              </a:rPr>
              <a:t>Figure </a:t>
            </a:r>
            <a:r>
              <a:rPr lang="en-US" sz="2400" b="1" dirty="0" smtClean="0">
                <a:latin typeface="Calibri" pitchFamily="34" charset="0"/>
              </a:rPr>
              <a:t>4:</a:t>
            </a:r>
            <a:r>
              <a:rPr lang="en-US" sz="2400" dirty="0" smtClean="0">
                <a:latin typeface="Calibri" pitchFamily="34" charset="0"/>
              </a:rPr>
              <a:t> </a:t>
            </a:r>
            <a:r>
              <a:rPr lang="en-US" dirty="0" smtClean="0"/>
              <a:t>40 Rotary Encoder</a:t>
            </a:r>
            <a:endParaRPr lang="en-US" sz="2400" dirty="0">
              <a:latin typeface="Calibri" pitchFamily="34" charset="0"/>
            </a:endParaRPr>
          </a:p>
        </p:txBody>
      </p:sp>
      <p:sp>
        <p:nvSpPr>
          <p:cNvPr id="48" name="Text Box 180"/>
          <p:cNvSpPr txBox="1">
            <a:spLocks noChangeArrowheads="1"/>
          </p:cNvSpPr>
          <p:nvPr/>
        </p:nvSpPr>
        <p:spPr bwMode="auto">
          <a:xfrm>
            <a:off x="22638982" y="27445017"/>
            <a:ext cx="2911709" cy="457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6970" tIns="43485" rIns="86970" bIns="43485">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en-US" sz="2400" b="1" dirty="0">
                <a:latin typeface="Calibri" pitchFamily="34" charset="0"/>
              </a:rPr>
              <a:t>Figure </a:t>
            </a:r>
            <a:r>
              <a:rPr lang="en-US" sz="2400" b="1" dirty="0" smtClean="0">
                <a:latin typeface="Calibri" pitchFamily="34" charset="0"/>
              </a:rPr>
              <a:t>3:</a:t>
            </a:r>
            <a:r>
              <a:rPr lang="en-US" sz="2400" dirty="0" smtClean="0">
                <a:latin typeface="Calibri" pitchFamily="34" charset="0"/>
              </a:rPr>
              <a:t> </a:t>
            </a:r>
            <a:r>
              <a:rPr lang="en-US" dirty="0" smtClean="0"/>
              <a:t>NIR Camera</a:t>
            </a:r>
            <a:endParaRPr lang="en-US" sz="2400" dirty="0">
              <a:latin typeface="Calibri" pitchFamily="34" charset="0"/>
            </a:endParaRPr>
          </a:p>
        </p:txBody>
      </p:sp>
      <p:sp>
        <p:nvSpPr>
          <p:cNvPr id="54" name="Text Box 180"/>
          <p:cNvSpPr txBox="1">
            <a:spLocks noChangeArrowheads="1"/>
          </p:cNvSpPr>
          <p:nvPr/>
        </p:nvSpPr>
        <p:spPr bwMode="auto">
          <a:xfrm>
            <a:off x="21382037" y="36571170"/>
            <a:ext cx="6735511" cy="457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6970" tIns="43485" rIns="86970" bIns="43485">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en-US" sz="2400" b="1" dirty="0">
                <a:latin typeface="Calibri" pitchFamily="34" charset="0"/>
              </a:rPr>
              <a:t>Figure </a:t>
            </a:r>
            <a:r>
              <a:rPr lang="en-US" sz="2400" b="1" dirty="0" smtClean="0">
                <a:latin typeface="Calibri" pitchFamily="34" charset="0"/>
              </a:rPr>
              <a:t>5</a:t>
            </a:r>
            <a:r>
              <a:rPr lang="en-US" sz="2400" dirty="0" smtClean="0">
                <a:latin typeface="Calibri" pitchFamily="34" charset="0"/>
              </a:rPr>
              <a:t>: 3x3 940nm led’s matrix with HWB760 Filter</a:t>
            </a:r>
            <a:endParaRPr lang="en-US" sz="2400" dirty="0">
              <a:latin typeface="Calibri" pitchFamily="34" charset="0"/>
            </a:endParaRPr>
          </a:p>
        </p:txBody>
      </p:sp>
      <p:pic>
        <p:nvPicPr>
          <p:cNvPr id="1026" name="Picture 2" descr="https://scontent.fjrs7-1.fna.fbcdn.net/v/t1.15752-9/60297117_493529004814326_5271820103820771328_n.png?_nc_cat=109&amp;_nc_ht=scontent.fjrs7-1.fna&amp;oh=e628875ee6823987b986b9a7a55ed782&amp;oe=5D72FB3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13630" y="31355376"/>
            <a:ext cx="5072062" cy="3793479"/>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pic>
        <p:nvPicPr>
          <p:cNvPr id="1030" name="Picture 6" descr="https://scontent.fjrs7-1.fna.fbcdn.net/v/t1.15752-9/60239677_449089542530551_4289153598203363328_n.jpg?_nc_cat=100&amp;_nc_ht=scontent.fjrs7-1.fna&amp;oh=9197e45ec8731b118a24aeb59c72b267&amp;oe=5D70466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13630" y="24668871"/>
            <a:ext cx="5072062" cy="6686505"/>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pic>
        <p:nvPicPr>
          <p:cNvPr id="57" name="Picture 2" descr="An-Najah National University"/>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697119" y="635531"/>
            <a:ext cx="4189820" cy="4189820"/>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 descr="An-Najah National University"/>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31286" y="635531"/>
            <a:ext cx="4189820" cy="41898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12518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22"/>
          <p:cNvSpPr txBox="1">
            <a:spLocks noChangeArrowheads="1"/>
          </p:cNvSpPr>
          <p:nvPr/>
        </p:nvSpPr>
        <p:spPr bwMode="auto">
          <a:xfrm>
            <a:off x="4570801" y="885912"/>
            <a:ext cx="21117102" cy="4448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73940" tIns="434850" rIns="173940" bIns="434850"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a:r>
              <a:rPr lang="en-US" sz="7600" b="1" dirty="0">
                <a:solidFill>
                  <a:srgbClr val="EAF1DD"/>
                </a:solidFill>
                <a:latin typeface="Calibri" panose="020F0502020204030204" pitchFamily="34" charset="0"/>
              </a:rPr>
              <a:t>Vein Finder Device</a:t>
            </a:r>
            <a:endParaRPr lang="en-US" sz="8000" dirty="0"/>
          </a:p>
          <a:p>
            <a:r>
              <a:rPr lang="en-US" sz="8000" dirty="0"/>
              <a:t/>
            </a:r>
            <a:br>
              <a:rPr lang="en-US" sz="8000" dirty="0"/>
            </a:br>
            <a:endParaRPr lang="en-US" sz="7600" b="1" dirty="0">
              <a:solidFill>
                <a:schemeClr val="accent3">
                  <a:lumMod val="20000"/>
                  <a:lumOff val="80000"/>
                </a:schemeClr>
              </a:solidFill>
              <a:latin typeface="+mn-lt"/>
            </a:endParaRPr>
          </a:p>
        </p:txBody>
      </p:sp>
      <p:sp>
        <p:nvSpPr>
          <p:cNvPr id="5" name="Text Box 123"/>
          <p:cNvSpPr txBox="1">
            <a:spLocks noChangeArrowheads="1"/>
          </p:cNvSpPr>
          <p:nvPr/>
        </p:nvSpPr>
        <p:spPr bwMode="auto">
          <a:xfrm>
            <a:off x="5588065" y="2982617"/>
            <a:ext cx="21117102" cy="22288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73940" tIns="173940" rIns="173940" bIns="173940"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a:r>
              <a:rPr lang="en-US" sz="4600" dirty="0">
                <a:solidFill>
                  <a:srgbClr val="EAF1DD"/>
                </a:solidFill>
                <a:latin typeface="Calibri" panose="020F0502020204030204" pitchFamily="34" charset="0"/>
              </a:rPr>
              <a:t>Mussab Hamd, BA; </a:t>
            </a:r>
            <a:r>
              <a:rPr lang="en-US" sz="4600" dirty="0" err="1">
                <a:solidFill>
                  <a:srgbClr val="EAF1DD"/>
                </a:solidFill>
                <a:latin typeface="Calibri" panose="020F0502020204030204" pitchFamily="34" charset="0"/>
              </a:rPr>
              <a:t>Hazim</a:t>
            </a:r>
            <a:r>
              <a:rPr lang="en-US" sz="4600" dirty="0">
                <a:solidFill>
                  <a:srgbClr val="EAF1DD"/>
                </a:solidFill>
                <a:latin typeface="Calibri" panose="020F0502020204030204" pitchFamily="34" charset="0"/>
              </a:rPr>
              <a:t> </a:t>
            </a:r>
            <a:r>
              <a:rPr lang="en-US" sz="4600" dirty="0" err="1">
                <a:solidFill>
                  <a:srgbClr val="EAF1DD"/>
                </a:solidFill>
                <a:latin typeface="Calibri" panose="020F0502020204030204" pitchFamily="34" charset="0"/>
              </a:rPr>
              <a:t>Seddeh</a:t>
            </a:r>
            <a:r>
              <a:rPr lang="en-US" sz="4600" dirty="0">
                <a:solidFill>
                  <a:srgbClr val="EAF1DD"/>
                </a:solidFill>
                <a:latin typeface="Calibri" panose="020F0502020204030204" pitchFamily="34" charset="0"/>
              </a:rPr>
              <a:t>, BA; Amr </a:t>
            </a:r>
            <a:r>
              <a:rPr lang="en-US" sz="4600" dirty="0" err="1">
                <a:solidFill>
                  <a:srgbClr val="EAF1DD"/>
                </a:solidFill>
                <a:latin typeface="Calibri" panose="020F0502020204030204" pitchFamily="34" charset="0"/>
              </a:rPr>
              <a:t>Hithnawe</a:t>
            </a:r>
            <a:r>
              <a:rPr lang="en-US" sz="4600" dirty="0">
                <a:solidFill>
                  <a:srgbClr val="EAF1DD"/>
                </a:solidFill>
                <a:latin typeface="Calibri" panose="020F0502020204030204" pitchFamily="34" charset="0"/>
              </a:rPr>
              <a:t>, BA</a:t>
            </a:r>
            <a:endParaRPr lang="en-US" sz="4800" dirty="0"/>
          </a:p>
          <a:p>
            <a:r>
              <a:rPr lang="en-US" sz="4600" dirty="0" smtClean="0">
                <a:solidFill>
                  <a:srgbClr val="EAF1DD"/>
                </a:solidFill>
                <a:latin typeface="Calibri" panose="020F0502020204030204" pitchFamily="34" charset="0"/>
              </a:rPr>
              <a:t>  </a:t>
            </a:r>
            <a:r>
              <a:rPr lang="en-US" sz="4600" dirty="0">
                <a:solidFill>
                  <a:srgbClr val="EAF1DD"/>
                </a:solidFill>
                <a:latin typeface="Calibri" panose="020F0502020204030204" pitchFamily="34" charset="0"/>
              </a:rPr>
              <a:t> </a:t>
            </a:r>
            <a:r>
              <a:rPr lang="en-US" sz="4600" dirty="0" smtClean="0">
                <a:solidFill>
                  <a:srgbClr val="EAF1DD"/>
                </a:solidFill>
                <a:latin typeface="Calibri" panose="020F0502020204030204" pitchFamily="34" charset="0"/>
              </a:rPr>
              <a:t>               An-Najah </a:t>
            </a:r>
            <a:r>
              <a:rPr lang="en-US" sz="4600" dirty="0">
                <a:solidFill>
                  <a:srgbClr val="EAF1DD"/>
                </a:solidFill>
                <a:latin typeface="Calibri" panose="020F0502020204030204" pitchFamily="34" charset="0"/>
              </a:rPr>
              <a:t>National University , </a:t>
            </a:r>
            <a:r>
              <a:rPr lang="en-US" sz="2760" baseline="30000" dirty="0">
                <a:solidFill>
                  <a:srgbClr val="EAF1DD"/>
                </a:solidFill>
                <a:latin typeface="Calibri" panose="020F0502020204030204" pitchFamily="34" charset="0"/>
              </a:rPr>
              <a:t>2</a:t>
            </a:r>
            <a:r>
              <a:rPr lang="en-US" sz="4600" dirty="0">
                <a:solidFill>
                  <a:srgbClr val="EAF1DD"/>
                </a:solidFill>
                <a:latin typeface="Calibri" panose="020F0502020204030204" pitchFamily="34" charset="0"/>
              </a:rPr>
              <a:t>Electrical Engineering Department</a:t>
            </a:r>
            <a:endParaRPr lang="en-US" sz="4600" dirty="0">
              <a:solidFill>
                <a:schemeClr val="accent3">
                  <a:lumMod val="20000"/>
                  <a:lumOff val="80000"/>
                </a:schemeClr>
              </a:solidFill>
              <a:latin typeface="+mn-lt"/>
            </a:endParaRPr>
          </a:p>
        </p:txBody>
      </p:sp>
      <p:sp>
        <p:nvSpPr>
          <p:cNvPr id="24" name="TextBox 23"/>
          <p:cNvSpPr txBox="1"/>
          <p:nvPr/>
        </p:nvSpPr>
        <p:spPr>
          <a:xfrm>
            <a:off x="1261136" y="39049741"/>
            <a:ext cx="7776501" cy="1472814"/>
          </a:xfrm>
          <a:prstGeom prst="rect">
            <a:avLst/>
          </a:prstGeom>
          <a:solidFill>
            <a:schemeClr val="accent1">
              <a:lumMod val="40000"/>
              <a:lumOff val="60000"/>
            </a:schemeClr>
          </a:solidFill>
        </p:spPr>
        <p:txBody>
          <a:bodyPr wrap="square" lIns="86970" tIns="43485" rIns="86970" bIns="43485" rtlCol="0">
            <a:spAutoFit/>
          </a:bodyPr>
          <a:lstStyle/>
          <a:p>
            <a:r>
              <a:rPr lang="en-US" sz="3000" dirty="0" smtClean="0"/>
              <a:t>Email</a:t>
            </a:r>
            <a:r>
              <a:rPr lang="en-US" sz="3000" dirty="0"/>
              <a:t>:</a:t>
            </a:r>
          </a:p>
          <a:p>
            <a:r>
              <a:rPr lang="en-US" sz="3000" dirty="0" smtClean="0"/>
              <a:t>Website:</a:t>
            </a:r>
            <a:endParaRPr lang="en-US" sz="3000" dirty="0"/>
          </a:p>
          <a:p>
            <a:r>
              <a:rPr lang="en-US" sz="3000" dirty="0"/>
              <a:t>Phone:</a:t>
            </a:r>
          </a:p>
        </p:txBody>
      </p:sp>
      <p:sp>
        <p:nvSpPr>
          <p:cNvPr id="25" name="TextBox 24"/>
          <p:cNvSpPr txBox="1"/>
          <p:nvPr/>
        </p:nvSpPr>
        <p:spPr>
          <a:xfrm>
            <a:off x="1261136" y="37890733"/>
            <a:ext cx="2385859" cy="918816"/>
          </a:xfrm>
          <a:prstGeom prst="rect">
            <a:avLst/>
          </a:prstGeom>
          <a:noFill/>
        </p:spPr>
        <p:txBody>
          <a:bodyPr wrap="none" lIns="86970" tIns="43485" rIns="86970" bIns="43485" rtlCol="0">
            <a:spAutoFit/>
          </a:bodyPr>
          <a:lstStyle/>
          <a:p>
            <a:r>
              <a:rPr lang="en-US" sz="5400" b="1" dirty="0"/>
              <a:t>Contact</a:t>
            </a:r>
          </a:p>
        </p:txBody>
      </p:sp>
      <p:sp>
        <p:nvSpPr>
          <p:cNvPr id="26" name="TextBox 25"/>
          <p:cNvSpPr txBox="1"/>
          <p:nvPr/>
        </p:nvSpPr>
        <p:spPr>
          <a:xfrm>
            <a:off x="15157552" y="39056783"/>
            <a:ext cx="13452122" cy="2852949"/>
          </a:xfrm>
          <a:prstGeom prst="rect">
            <a:avLst/>
          </a:prstGeom>
          <a:noFill/>
        </p:spPr>
        <p:txBody>
          <a:bodyPr wrap="square" lIns="86970" tIns="86970" rIns="86970" bIns="86970" numCol="1" spcCol="434850" rtlCol="0">
            <a:noAutofit/>
          </a:bodyPr>
          <a:lstStyle/>
          <a:p>
            <a:pPr marL="434850" indent="-434850">
              <a:buFont typeface="+mj-lt"/>
              <a:buAutoNum type="arabicPeriod"/>
            </a:pPr>
            <a:r>
              <a:rPr lang="en-US" sz="2000" dirty="0" smtClean="0"/>
              <a:t> </a:t>
            </a:r>
            <a:r>
              <a:rPr lang="en-US" sz="2000" dirty="0"/>
              <a:t>https://stackshare.io/stackups/opencv-vs-scikit </a:t>
            </a:r>
            <a:r>
              <a:rPr lang="en-US" sz="2000" dirty="0" err="1"/>
              <a:t>image?fbclid</a:t>
            </a:r>
            <a:r>
              <a:rPr lang="en-US" sz="2000" dirty="0"/>
              <a:t>=IwAR2lYSHFv7XPa0nKYm4cutpAZnqcWpTkZsRo6fdXeEAIiOQ8LOtC7B1tVAw</a:t>
            </a:r>
          </a:p>
          <a:p>
            <a:pPr marL="434850" indent="-434850">
              <a:buFont typeface="+mj-lt"/>
              <a:buAutoNum type="arabicPeriod"/>
            </a:pPr>
            <a:r>
              <a:rPr lang="en-US" sz="2000" dirty="0" smtClean="0"/>
              <a:t> </a:t>
            </a:r>
            <a:r>
              <a:rPr lang="en-US" sz="2000" dirty="0"/>
              <a:t>https://projects.raspberrypi.org/en/projects/getting-started-with-picamera/4?fbclid=IwAR01Z2GEArjxaNgjFZ01vYPijJQJpfDUUJeXLOkuRNYO3Zmmm3N7kgELzSw</a:t>
            </a:r>
          </a:p>
          <a:p>
            <a:pPr marL="434850" indent="-434850">
              <a:buFont typeface="+mj-lt"/>
              <a:buAutoNum type="arabicPeriod"/>
            </a:pPr>
            <a:r>
              <a:rPr lang="en-US" sz="2000" dirty="0" smtClean="0"/>
              <a:t>Raspberry </a:t>
            </a:r>
            <a:r>
              <a:rPr lang="en-US" sz="2000" dirty="0"/>
              <a:t>Pi Image Processing Programming: Develop Real-Life Examples with Python, Pillow, and </a:t>
            </a:r>
            <a:r>
              <a:rPr lang="en-US" sz="2000" dirty="0" err="1"/>
              <a:t>SciPy</a:t>
            </a:r>
            <a:r>
              <a:rPr lang="en-US" sz="2000" dirty="0"/>
              <a:t>, </a:t>
            </a:r>
            <a:r>
              <a:rPr lang="en-US" sz="2000" dirty="0" err="1"/>
              <a:t>Ashwin</a:t>
            </a:r>
            <a:r>
              <a:rPr lang="en-US" sz="2000" dirty="0"/>
              <a:t> </a:t>
            </a:r>
            <a:r>
              <a:rPr lang="en-US" sz="2000" dirty="0" err="1"/>
              <a:t>Pajankar</a:t>
            </a:r>
            <a:r>
              <a:rPr lang="en-US" sz="2000" dirty="0"/>
              <a:t> (auth.)</a:t>
            </a:r>
          </a:p>
          <a:p>
            <a:pPr marL="434850" indent="-434850">
              <a:buFont typeface="+mj-lt"/>
              <a:buAutoNum type="arabicPeriod"/>
            </a:pPr>
            <a:r>
              <a:rPr lang="en-US" sz="2000" dirty="0" err="1" smtClean="0"/>
              <a:t>HyperCam</a:t>
            </a:r>
            <a:r>
              <a:rPr lang="en-US" sz="2000" dirty="0"/>
              <a:t>: Hyperspectral Imaging for </a:t>
            </a:r>
            <a:r>
              <a:rPr lang="en-US" sz="2000" dirty="0" err="1"/>
              <a:t>UbiquitousComputing</a:t>
            </a:r>
            <a:r>
              <a:rPr lang="en-US" sz="2000" dirty="0"/>
              <a:t> Applications</a:t>
            </a:r>
          </a:p>
          <a:p>
            <a:pPr marL="434850" indent="-434850">
              <a:buFont typeface="+mj-lt"/>
              <a:buAutoNum type="arabicPeriod"/>
            </a:pPr>
            <a:r>
              <a:rPr lang="en-US" sz="2000" dirty="0" err="1"/>
              <a:t>Mayank</a:t>
            </a:r>
            <a:r>
              <a:rPr lang="en-US" sz="2000" dirty="0"/>
              <a:t> Goel1,2, Eric Whitmire1, Alex Mariakakis1, T. Scott Saponas2, Neel Joshi2, Dan Morris2, Brian Guenter2, Marcel Gavriliu2, Gaetano Borriello1, </a:t>
            </a:r>
            <a:r>
              <a:rPr lang="en-US" sz="2000" dirty="0" err="1"/>
              <a:t>Shwetak</a:t>
            </a:r>
            <a:r>
              <a:rPr lang="en-US" sz="2000" dirty="0"/>
              <a:t> N. Patel1,2</a:t>
            </a:r>
          </a:p>
          <a:p>
            <a:pPr marL="434850" indent="-434850">
              <a:buFont typeface="+mj-lt"/>
              <a:buAutoNum type="arabicPeriod"/>
            </a:pPr>
            <a:r>
              <a:rPr lang="en-US" sz="2000" dirty="0" smtClean="0"/>
              <a:t>Vein </a:t>
            </a:r>
            <a:r>
              <a:rPr lang="en-US" sz="2000" dirty="0"/>
              <a:t>pattern recognition. Image enhancement and feature extraction algorithms, </a:t>
            </a:r>
            <a:r>
              <a:rPr lang="en-US" sz="2000" dirty="0" err="1"/>
              <a:t>Septimiu</a:t>
            </a:r>
            <a:r>
              <a:rPr lang="en-US" sz="2000" dirty="0"/>
              <a:t> </a:t>
            </a:r>
            <a:r>
              <a:rPr lang="en-US" sz="2000" dirty="0" err="1"/>
              <a:t>Crisan</a:t>
            </a:r>
            <a:r>
              <a:rPr lang="en-US" sz="2000" dirty="0"/>
              <a:t> </a:t>
            </a:r>
            <a:r>
              <a:rPr lang="en-US" sz="2000" dirty="0" err="1"/>
              <a:t>Universitatea</a:t>
            </a:r>
            <a:r>
              <a:rPr lang="en-US" sz="2000" dirty="0"/>
              <a:t> </a:t>
            </a:r>
            <a:r>
              <a:rPr lang="en-US" sz="2000" dirty="0" err="1"/>
              <a:t>Tehnica</a:t>
            </a:r>
            <a:r>
              <a:rPr lang="en-US" sz="2000" dirty="0"/>
              <a:t> Cluj-Napoca</a:t>
            </a:r>
          </a:p>
        </p:txBody>
      </p:sp>
      <p:sp>
        <p:nvSpPr>
          <p:cNvPr id="27" name="TextBox 26"/>
          <p:cNvSpPr txBox="1"/>
          <p:nvPr/>
        </p:nvSpPr>
        <p:spPr>
          <a:xfrm>
            <a:off x="15133638" y="37890733"/>
            <a:ext cx="3325668" cy="918816"/>
          </a:xfrm>
          <a:prstGeom prst="rect">
            <a:avLst/>
          </a:prstGeom>
          <a:noFill/>
        </p:spPr>
        <p:txBody>
          <a:bodyPr wrap="none" lIns="86970" tIns="43485" rIns="86970" bIns="43485" rtlCol="0">
            <a:spAutoFit/>
          </a:bodyPr>
          <a:lstStyle/>
          <a:p>
            <a:r>
              <a:rPr lang="en-US" sz="5400" b="1" dirty="0"/>
              <a:t>References</a:t>
            </a:r>
          </a:p>
        </p:txBody>
      </p:sp>
      <p:sp>
        <p:nvSpPr>
          <p:cNvPr id="10" name="Text Box 189"/>
          <p:cNvSpPr txBox="1">
            <a:spLocks noChangeArrowheads="1"/>
          </p:cNvSpPr>
          <p:nvPr/>
        </p:nvSpPr>
        <p:spPr bwMode="auto">
          <a:xfrm>
            <a:off x="1681515" y="7132373"/>
            <a:ext cx="4037619" cy="10323238"/>
          </a:xfrm>
          <a:prstGeom prst="rect">
            <a:avLst/>
          </a:prstGeom>
          <a:solidFill>
            <a:schemeClr val="bg1"/>
          </a:solidFill>
          <a:ln w="12700">
            <a:solidFill>
              <a:schemeClr val="accent1">
                <a:lumMod val="75000"/>
              </a:schemeClr>
            </a:solidFill>
          </a:ln>
          <a:effectLst/>
        </p:spPr>
        <p:txBody>
          <a:bodyPr wrap="square" lIns="173940" tIns="173940" rIns="173940" bIns="17394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600" dirty="0" smtClean="0">
                <a:latin typeface="Calibri" pitchFamily="34" charset="0"/>
              </a:rPr>
              <a:t>The algorithm of our work is do a stream with an image processing live  of CLAHE filter </a:t>
            </a:r>
            <a:r>
              <a:rPr lang="en-US" sz="3600" dirty="0" err="1" smtClean="0">
                <a:latin typeface="Calibri" pitchFamily="34" charset="0"/>
              </a:rPr>
              <a:t>cliplimits</a:t>
            </a:r>
            <a:r>
              <a:rPr lang="en-US" sz="3600" dirty="0" smtClean="0">
                <a:latin typeface="Calibri" pitchFamily="34" charset="0"/>
              </a:rPr>
              <a:t> parameters  and brightness by using three rotary encoders, then when we reach the clearest picture of veins we save it and do others software filters  from median to </a:t>
            </a:r>
            <a:r>
              <a:rPr lang="en-US" sz="3600" dirty="0" err="1" smtClean="0">
                <a:latin typeface="Calibri" pitchFamily="34" charset="0"/>
              </a:rPr>
              <a:t>frangi</a:t>
            </a:r>
            <a:r>
              <a:rPr lang="en-US" sz="3600" dirty="0" smtClean="0">
                <a:latin typeface="Calibri" pitchFamily="34" charset="0"/>
              </a:rPr>
              <a:t> filter and the hessian filter too .</a:t>
            </a:r>
            <a:endParaRPr lang="en-US" sz="3600" dirty="0">
              <a:latin typeface="Calibri" pitchFamily="34" charset="0"/>
            </a:endParaRPr>
          </a:p>
        </p:txBody>
      </p:sp>
      <p:sp>
        <p:nvSpPr>
          <p:cNvPr id="32" name="Rectangle 31"/>
          <p:cNvSpPr/>
          <p:nvPr/>
        </p:nvSpPr>
        <p:spPr>
          <a:xfrm>
            <a:off x="1681515" y="6240826"/>
            <a:ext cx="8407576" cy="891547"/>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86970" tIns="43485" rIns="86970" bIns="43485" rtlCol="0" anchor="ctr"/>
          <a:lstStyle/>
          <a:p>
            <a:pPr algn="ctr"/>
            <a:r>
              <a:rPr lang="en-US" sz="5400" b="1" dirty="0" smtClean="0">
                <a:solidFill>
                  <a:schemeClr val="accent3">
                    <a:lumMod val="20000"/>
                    <a:lumOff val="80000"/>
                  </a:schemeClr>
                </a:solidFill>
              </a:rPr>
              <a:t>Algorithm</a:t>
            </a:r>
            <a:endParaRPr lang="en-US" sz="5400" b="1" dirty="0">
              <a:solidFill>
                <a:schemeClr val="accent3">
                  <a:lumMod val="20000"/>
                  <a:lumOff val="80000"/>
                </a:schemeClr>
              </a:solidFill>
            </a:endParaRPr>
          </a:p>
        </p:txBody>
      </p:sp>
      <p:sp>
        <p:nvSpPr>
          <p:cNvPr id="15" name="Text Box 194"/>
          <p:cNvSpPr txBox="1">
            <a:spLocks noChangeArrowheads="1"/>
          </p:cNvSpPr>
          <p:nvPr/>
        </p:nvSpPr>
        <p:spPr bwMode="auto">
          <a:xfrm>
            <a:off x="10779283" y="8066222"/>
            <a:ext cx="8407576" cy="4967926"/>
          </a:xfrm>
          <a:prstGeom prst="rect">
            <a:avLst/>
          </a:prstGeom>
          <a:solidFill>
            <a:schemeClr val="bg1"/>
          </a:solidFill>
          <a:ln w="12700">
            <a:solidFill>
              <a:schemeClr val="accent1">
                <a:lumMod val="75000"/>
              </a:schemeClr>
            </a:solidFill>
          </a:ln>
          <a:effectLst/>
        </p:spPr>
        <p:txBody>
          <a:bodyPr lIns="173940" tIns="173940" rIns="173940" bIns="17394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000" dirty="0" smtClean="0">
                <a:latin typeface="Calibri" pitchFamily="34" charset="0"/>
              </a:rPr>
              <a:t>By doing complete code with complete designed we built we were able to get a very good picture from many ages and many weights .</a:t>
            </a:r>
          </a:p>
          <a:p>
            <a:pPr eaLnBrk="1" hangingPunct="1"/>
            <a:r>
              <a:rPr lang="en-US" sz="3000" dirty="0" smtClean="0">
                <a:latin typeface="Calibri" pitchFamily="34" charset="0"/>
              </a:rPr>
              <a:t>As simple as it is the worst pictured we got is this with the least light of NIR in daylight not in our wooden box . </a:t>
            </a:r>
          </a:p>
          <a:p>
            <a:pPr eaLnBrk="1" hangingPunct="1"/>
            <a:r>
              <a:rPr lang="en-US" sz="3000" dirty="0" smtClean="0">
                <a:latin typeface="Calibri" pitchFamily="34" charset="0"/>
              </a:rPr>
              <a:t>After we got this from streaming we added it our code that is similar to code of tested image to do other operations  and we got a an acceptable result at the end . </a:t>
            </a:r>
          </a:p>
        </p:txBody>
      </p:sp>
      <p:sp>
        <p:nvSpPr>
          <p:cNvPr id="34" name="Rectangle 33"/>
          <p:cNvSpPr/>
          <p:nvPr/>
        </p:nvSpPr>
        <p:spPr>
          <a:xfrm>
            <a:off x="1717823" y="19058080"/>
            <a:ext cx="8407576" cy="891547"/>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86970" tIns="43485" rIns="86970" bIns="43485" rtlCol="0" anchor="ctr"/>
          <a:lstStyle/>
          <a:p>
            <a:pPr algn="ctr"/>
            <a:r>
              <a:rPr lang="en-US" sz="5400" b="1" dirty="0" smtClean="0">
                <a:solidFill>
                  <a:schemeClr val="accent3">
                    <a:lumMod val="20000"/>
                    <a:lumOff val="80000"/>
                  </a:schemeClr>
                </a:solidFill>
              </a:rPr>
              <a:t>Tested Image</a:t>
            </a:r>
            <a:endParaRPr lang="en-US" sz="5400" b="1" dirty="0">
              <a:solidFill>
                <a:schemeClr val="accent3">
                  <a:lumMod val="20000"/>
                  <a:lumOff val="80000"/>
                </a:schemeClr>
              </a:solidFill>
            </a:endParaRPr>
          </a:p>
        </p:txBody>
      </p:sp>
      <p:sp>
        <p:nvSpPr>
          <p:cNvPr id="12" name="Text Box 191"/>
          <p:cNvSpPr txBox="1">
            <a:spLocks noChangeArrowheads="1"/>
          </p:cNvSpPr>
          <p:nvPr/>
        </p:nvSpPr>
        <p:spPr bwMode="auto">
          <a:xfrm>
            <a:off x="20015042" y="22669623"/>
            <a:ext cx="8407576" cy="9584574"/>
          </a:xfrm>
          <a:prstGeom prst="rect">
            <a:avLst/>
          </a:prstGeom>
          <a:solidFill>
            <a:schemeClr val="bg1"/>
          </a:solidFill>
          <a:ln w="12700">
            <a:solidFill>
              <a:schemeClr val="accent1">
                <a:lumMod val="75000"/>
              </a:schemeClr>
            </a:solidFill>
          </a:ln>
          <a:effectLst/>
        </p:spPr>
        <p:txBody>
          <a:bodyPr lIns="173940" tIns="173940" rIns="173940" bIns="17394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000" dirty="0" smtClean="0">
                <a:latin typeface="Calibri" pitchFamily="34" charset="0"/>
              </a:rPr>
              <a:t>The </a:t>
            </a:r>
            <a:r>
              <a:rPr lang="en-US" sz="3000" dirty="0">
                <a:latin typeface="Calibri" pitchFamily="34" charset="0"/>
              </a:rPr>
              <a:t>future work of our project will be adding a robotic arm, this robotic arm will draw the veins we considered by using three algorithms and machine learning called bob.</a:t>
            </a:r>
          </a:p>
          <a:p>
            <a:pPr eaLnBrk="1" hangingPunct="1"/>
            <a:r>
              <a:rPr lang="en-US" sz="3000" dirty="0">
                <a:latin typeface="Calibri" pitchFamily="34" charset="0"/>
              </a:rPr>
              <a:t>Bob is a signal-processing and machine learning toolbox originally developed by the Biometrics Security and Privacy Group, the Bio signal Processing Group, and the Research and Development Engineers at </a:t>
            </a:r>
            <a:r>
              <a:rPr lang="en-US" sz="3000" dirty="0" err="1">
                <a:latin typeface="Calibri" pitchFamily="34" charset="0"/>
              </a:rPr>
              <a:t>Idiap</a:t>
            </a:r>
            <a:r>
              <a:rPr lang="en-US" sz="3000" dirty="0">
                <a:latin typeface="Calibri" pitchFamily="34" charset="0"/>
              </a:rPr>
              <a:t>, in Switzerland. Bob is primarily developed through </a:t>
            </a:r>
            <a:r>
              <a:rPr lang="en-US" sz="3000" dirty="0" err="1">
                <a:latin typeface="Calibri" pitchFamily="34" charset="0"/>
              </a:rPr>
              <a:t>Gitlab</a:t>
            </a:r>
            <a:r>
              <a:rPr lang="en-US" sz="3000" dirty="0">
                <a:latin typeface="Calibri" pitchFamily="34" charset="0"/>
              </a:rPr>
              <a:t>. Follow the links bellow to get you started.</a:t>
            </a:r>
          </a:p>
          <a:p>
            <a:pPr eaLnBrk="1" hangingPunct="1"/>
            <a:r>
              <a:rPr lang="en-US" sz="3000" dirty="0">
                <a:latin typeface="Calibri" pitchFamily="34" charset="0"/>
              </a:rPr>
              <a:t>Algorithms</a:t>
            </a:r>
          </a:p>
          <a:p>
            <a:pPr eaLnBrk="1" hangingPunct="1"/>
            <a:r>
              <a:rPr lang="en-US" sz="3000" dirty="0">
                <a:latin typeface="Calibri" pitchFamily="34" charset="0"/>
              </a:rPr>
              <a:t>Together with that, a broad variety of traditional and state-of-the-art finger vein recognition algorithms such as:</a:t>
            </a:r>
          </a:p>
          <a:p>
            <a:pPr eaLnBrk="1" hangingPunct="1"/>
            <a:r>
              <a:rPr lang="en-US" sz="3000" dirty="0">
                <a:latin typeface="Calibri" pitchFamily="34" charset="0"/>
              </a:rPr>
              <a:t>• Maximum Curvature [MNM+05]</a:t>
            </a:r>
          </a:p>
          <a:p>
            <a:pPr eaLnBrk="1" hangingPunct="1"/>
            <a:r>
              <a:rPr lang="en-US" sz="3000" dirty="0">
                <a:latin typeface="Calibri" pitchFamily="34" charset="0"/>
              </a:rPr>
              <a:t>• Repeated Line Tracking [MNM+04]</a:t>
            </a:r>
          </a:p>
          <a:p>
            <a:pPr eaLnBrk="1" hangingPunct="1"/>
            <a:r>
              <a:rPr lang="en-US" sz="3000" dirty="0">
                <a:latin typeface="Calibri" pitchFamily="34" charset="0"/>
              </a:rPr>
              <a:t>• Wide Line Detector [HDLTL+10]</a:t>
            </a:r>
          </a:p>
          <a:p>
            <a:pPr eaLnBrk="1" hangingPunct="1"/>
            <a:r>
              <a:rPr lang="en-US" sz="3000" dirty="0">
                <a:latin typeface="Calibri" pitchFamily="34" charset="0"/>
              </a:rPr>
              <a:t>is provided. Furthermore, tools to evaluate the results can easily be used to create scientific plots,</a:t>
            </a:r>
          </a:p>
        </p:txBody>
      </p:sp>
      <p:sp>
        <p:nvSpPr>
          <p:cNvPr id="35" name="Rectangle 34"/>
          <p:cNvSpPr/>
          <p:nvPr/>
        </p:nvSpPr>
        <p:spPr>
          <a:xfrm>
            <a:off x="20015042" y="21814020"/>
            <a:ext cx="8407576" cy="891547"/>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86970" tIns="43485" rIns="86970" bIns="43485" rtlCol="0" anchor="ctr"/>
          <a:lstStyle/>
          <a:p>
            <a:pPr algn="ctr"/>
            <a:r>
              <a:rPr lang="en-US" sz="5400" b="1" dirty="0">
                <a:solidFill>
                  <a:schemeClr val="accent3">
                    <a:lumMod val="20000"/>
                    <a:lumOff val="80000"/>
                  </a:schemeClr>
                </a:solidFill>
              </a:rPr>
              <a:t>Discussion</a:t>
            </a:r>
          </a:p>
        </p:txBody>
      </p:sp>
      <p:sp>
        <p:nvSpPr>
          <p:cNvPr id="14" name="Text Box 193"/>
          <p:cNvSpPr txBox="1">
            <a:spLocks noChangeArrowheads="1"/>
          </p:cNvSpPr>
          <p:nvPr/>
        </p:nvSpPr>
        <p:spPr bwMode="auto">
          <a:xfrm>
            <a:off x="19869796" y="16183009"/>
            <a:ext cx="8407576" cy="3121266"/>
          </a:xfrm>
          <a:prstGeom prst="rect">
            <a:avLst/>
          </a:prstGeom>
          <a:solidFill>
            <a:schemeClr val="bg1"/>
          </a:solidFill>
          <a:ln w="12700">
            <a:solidFill>
              <a:schemeClr val="accent1">
                <a:lumMod val="75000"/>
              </a:schemeClr>
            </a:solidFill>
          </a:ln>
          <a:effectLst/>
        </p:spPr>
        <p:txBody>
          <a:bodyPr lIns="173940" tIns="173940" rIns="173940" bIns="17394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000" dirty="0">
                <a:latin typeface="Calibri" pitchFamily="34" charset="0"/>
              </a:rPr>
              <a:t>As a conclusion, we were able to make and design a good and reliable vein finder device, with really cheap price and costs compared with advanced ones. And we were able to use image processing with Raspberry pi to make the appropriate adjustments one pictures.</a:t>
            </a:r>
          </a:p>
        </p:txBody>
      </p:sp>
      <p:sp>
        <p:nvSpPr>
          <p:cNvPr id="36" name="Rectangle 35"/>
          <p:cNvSpPr/>
          <p:nvPr/>
        </p:nvSpPr>
        <p:spPr>
          <a:xfrm>
            <a:off x="19861859" y="15285615"/>
            <a:ext cx="8407576" cy="891547"/>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86970" tIns="43485" rIns="86970" bIns="43485" rtlCol="0" anchor="ctr"/>
          <a:lstStyle/>
          <a:p>
            <a:pPr algn="ctr"/>
            <a:r>
              <a:rPr lang="en-US" sz="5400" b="1" dirty="0">
                <a:solidFill>
                  <a:schemeClr val="accent3">
                    <a:lumMod val="20000"/>
                    <a:lumOff val="80000"/>
                  </a:schemeClr>
                </a:solidFill>
              </a:rPr>
              <a:t>Conclusions</a:t>
            </a:r>
          </a:p>
        </p:txBody>
      </p:sp>
      <p:sp>
        <p:nvSpPr>
          <p:cNvPr id="11" name="Text Box 190"/>
          <p:cNvSpPr txBox="1">
            <a:spLocks noChangeArrowheads="1"/>
          </p:cNvSpPr>
          <p:nvPr/>
        </p:nvSpPr>
        <p:spPr bwMode="auto">
          <a:xfrm>
            <a:off x="1711115" y="19980369"/>
            <a:ext cx="8407576" cy="3582931"/>
          </a:xfrm>
          <a:prstGeom prst="rect">
            <a:avLst/>
          </a:prstGeom>
          <a:solidFill>
            <a:schemeClr val="bg1"/>
          </a:solidFill>
          <a:ln w="12700">
            <a:solidFill>
              <a:schemeClr val="accent1">
                <a:lumMod val="75000"/>
              </a:schemeClr>
            </a:solidFill>
          </a:ln>
          <a:effectLst/>
        </p:spPr>
        <p:txBody>
          <a:bodyPr lIns="173940" tIns="173940" rIns="173940" bIns="17394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000" dirty="0">
                <a:latin typeface="+mn-lt"/>
              </a:rPr>
              <a:t>Without any streaming and any filter, we took preliminary image and it gave a good result, and we used some filter in from another library.</a:t>
            </a:r>
          </a:p>
          <a:p>
            <a:pPr eaLnBrk="1" hangingPunct="1"/>
            <a:r>
              <a:rPr lang="en-US" sz="3000" dirty="0">
                <a:latin typeface="+mn-lt"/>
              </a:rPr>
              <a:t>so let’s study this test.</a:t>
            </a:r>
          </a:p>
          <a:p>
            <a:pPr eaLnBrk="1" hangingPunct="1"/>
            <a:r>
              <a:rPr lang="en-US" sz="3000" dirty="0">
                <a:latin typeface="+mn-lt"/>
              </a:rPr>
              <a:t>3x3 </a:t>
            </a:r>
            <a:r>
              <a:rPr lang="en-US" sz="3000" dirty="0" err="1">
                <a:latin typeface="+mn-lt"/>
              </a:rPr>
              <a:t>Leds</a:t>
            </a:r>
            <a:r>
              <a:rPr lang="en-US" sz="3000" dirty="0">
                <a:latin typeface="+mn-lt"/>
              </a:rPr>
              <a:t> (10 w) 940 nm used in this test to implement the picture needed, with dark place</a:t>
            </a:r>
            <a:r>
              <a:rPr lang="en-US" sz="3000" dirty="0" smtClean="0">
                <a:latin typeface="+mn-lt"/>
              </a:rPr>
              <a:t>.</a:t>
            </a:r>
          </a:p>
          <a:p>
            <a:pPr eaLnBrk="1" hangingPunct="1"/>
            <a:endParaRPr lang="en-US" sz="3000" dirty="0">
              <a:latin typeface="+mn-lt"/>
            </a:endParaRPr>
          </a:p>
        </p:txBody>
      </p:sp>
      <p:sp>
        <p:nvSpPr>
          <p:cNvPr id="45" name="Rectangle 44"/>
          <p:cNvSpPr/>
          <p:nvPr/>
        </p:nvSpPr>
        <p:spPr>
          <a:xfrm>
            <a:off x="10780764" y="7163115"/>
            <a:ext cx="8407576" cy="891547"/>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86970" tIns="43485" rIns="86970" bIns="43485" rtlCol="0" anchor="ctr"/>
          <a:lstStyle/>
          <a:p>
            <a:pPr algn="ctr"/>
            <a:r>
              <a:rPr lang="en-US" sz="5400" b="1" dirty="0">
                <a:solidFill>
                  <a:schemeClr val="accent3">
                    <a:lumMod val="20000"/>
                    <a:lumOff val="80000"/>
                  </a:schemeClr>
                </a:solidFill>
              </a:rPr>
              <a:t>Results</a:t>
            </a:r>
          </a:p>
        </p:txBody>
      </p:sp>
      <p:sp>
        <p:nvSpPr>
          <p:cNvPr id="51" name="Text Box 180"/>
          <p:cNvSpPr txBox="1">
            <a:spLocks noChangeArrowheads="1"/>
          </p:cNvSpPr>
          <p:nvPr/>
        </p:nvSpPr>
        <p:spPr bwMode="auto">
          <a:xfrm>
            <a:off x="1992579" y="36332792"/>
            <a:ext cx="3793360" cy="457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6970" tIns="43485" rIns="86970" bIns="43485">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en-US" sz="2400" b="1" dirty="0" smtClean="0">
                <a:latin typeface="Calibri" pitchFamily="34" charset="0"/>
              </a:rPr>
              <a:t>Figure 6: </a:t>
            </a:r>
            <a:r>
              <a:rPr lang="en-US" dirty="0" smtClean="0"/>
              <a:t>Output </a:t>
            </a:r>
            <a:r>
              <a:rPr lang="en-US" dirty="0" err="1" smtClean="0"/>
              <a:t>Frangi</a:t>
            </a:r>
            <a:r>
              <a:rPr lang="en-US" dirty="0" smtClean="0"/>
              <a:t>-Filter</a:t>
            </a:r>
            <a:endParaRPr lang="en-US" sz="2400" dirty="0">
              <a:latin typeface="Calibri" pitchFamily="34" charset="0"/>
            </a:endParaRPr>
          </a:p>
        </p:txBody>
      </p:sp>
      <p:sp>
        <p:nvSpPr>
          <p:cNvPr id="52" name="Text Box 181"/>
          <p:cNvSpPr txBox="1">
            <a:spLocks noChangeArrowheads="1"/>
          </p:cNvSpPr>
          <p:nvPr/>
        </p:nvSpPr>
        <p:spPr bwMode="auto">
          <a:xfrm>
            <a:off x="6820505" y="36332791"/>
            <a:ext cx="3350931" cy="457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6970" tIns="43485" rIns="86970" bIns="43485">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en-US" sz="2400" b="1" dirty="0">
                <a:latin typeface="Calibri" pitchFamily="34" charset="0"/>
              </a:rPr>
              <a:t>Figure </a:t>
            </a:r>
            <a:r>
              <a:rPr lang="en-US" sz="2400" b="1" dirty="0" smtClean="0">
                <a:latin typeface="Calibri" pitchFamily="34" charset="0"/>
              </a:rPr>
              <a:t>7:</a:t>
            </a:r>
            <a:r>
              <a:rPr lang="en-US" sz="2400" dirty="0" smtClean="0">
                <a:latin typeface="Calibri" pitchFamily="34" charset="0"/>
              </a:rPr>
              <a:t> </a:t>
            </a:r>
            <a:r>
              <a:rPr lang="en-US" dirty="0"/>
              <a:t>Input IR Image </a:t>
            </a:r>
            <a:r>
              <a:rPr lang="en-US" sz="2400" dirty="0" smtClean="0">
                <a:latin typeface="Calibri" pitchFamily="34" charset="0"/>
              </a:rPr>
              <a:t>.</a:t>
            </a:r>
            <a:endParaRPr lang="en-US" sz="2400" dirty="0">
              <a:latin typeface="Calibri" pitchFamily="34" charset="0"/>
            </a:endParaRPr>
          </a:p>
        </p:txBody>
      </p:sp>
      <p:sp>
        <p:nvSpPr>
          <p:cNvPr id="39" name="Rectangle 38"/>
          <p:cNvSpPr/>
          <p:nvPr/>
        </p:nvSpPr>
        <p:spPr>
          <a:xfrm>
            <a:off x="19861859" y="6222045"/>
            <a:ext cx="8407576" cy="891547"/>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86970" tIns="43485" rIns="86970" bIns="43485" rtlCol="0" anchor="ctr"/>
          <a:lstStyle/>
          <a:p>
            <a:pPr algn="ctr"/>
            <a:r>
              <a:rPr lang="en-US" sz="5400" b="1" dirty="0" smtClean="0">
                <a:solidFill>
                  <a:schemeClr val="accent3">
                    <a:lumMod val="20000"/>
                    <a:lumOff val="80000"/>
                  </a:schemeClr>
                </a:solidFill>
              </a:rPr>
              <a:t>Packages </a:t>
            </a:r>
            <a:endParaRPr lang="en-US" sz="5400" b="1" dirty="0">
              <a:solidFill>
                <a:schemeClr val="accent3">
                  <a:lumMod val="20000"/>
                  <a:lumOff val="80000"/>
                </a:schemeClr>
              </a:solidFill>
            </a:endParaRPr>
          </a:p>
        </p:txBody>
      </p:sp>
      <p:sp>
        <p:nvSpPr>
          <p:cNvPr id="40" name="Text Box 192"/>
          <p:cNvSpPr txBox="1">
            <a:spLocks noChangeArrowheads="1"/>
          </p:cNvSpPr>
          <p:nvPr/>
        </p:nvSpPr>
        <p:spPr bwMode="auto">
          <a:xfrm>
            <a:off x="19861859" y="7132373"/>
            <a:ext cx="8407576" cy="5891255"/>
          </a:xfrm>
          <a:prstGeom prst="rect">
            <a:avLst/>
          </a:prstGeom>
          <a:solidFill>
            <a:schemeClr val="bg1"/>
          </a:solidFill>
          <a:ln w="12700">
            <a:solidFill>
              <a:schemeClr val="accent1">
                <a:lumMod val="75000"/>
              </a:schemeClr>
            </a:solidFill>
          </a:ln>
          <a:effectLst/>
        </p:spPr>
        <p:txBody>
          <a:bodyPr lIns="173940" tIns="173940" rIns="173940" bIns="17394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000" dirty="0" smtClean="0">
                <a:latin typeface="Calibri" pitchFamily="34" charset="0"/>
              </a:rPr>
              <a:t>As we said in project 1 we want to use the same operation and same functions as we did in MATLAB but when you come to raspberry there are some packages are not exist , or even not the same way to deal .So, the most important packages in image-processing in Raspberry are </a:t>
            </a:r>
            <a:r>
              <a:rPr lang="en-US" sz="3000" dirty="0" err="1" smtClean="0">
                <a:latin typeface="Calibri" pitchFamily="34" charset="0"/>
              </a:rPr>
              <a:t>Opencv</a:t>
            </a:r>
            <a:r>
              <a:rPr lang="en-US" sz="3000" dirty="0" smtClean="0">
                <a:latin typeface="Calibri" pitchFamily="34" charset="0"/>
              </a:rPr>
              <a:t> and </a:t>
            </a:r>
            <a:r>
              <a:rPr lang="en-US" sz="3000" dirty="0" err="1" smtClean="0">
                <a:latin typeface="Calibri" pitchFamily="34" charset="0"/>
              </a:rPr>
              <a:t>skimage</a:t>
            </a:r>
            <a:r>
              <a:rPr lang="en-US" sz="3000" dirty="0" smtClean="0">
                <a:latin typeface="Calibri" pitchFamily="34" charset="0"/>
              </a:rPr>
              <a:t> ,</a:t>
            </a:r>
          </a:p>
          <a:p>
            <a:pPr eaLnBrk="1" hangingPunct="1"/>
            <a:r>
              <a:rPr lang="en-US" sz="3000" dirty="0" smtClean="0">
                <a:latin typeface="Calibri" pitchFamily="34" charset="0"/>
              </a:rPr>
              <a:t>there are some difference </a:t>
            </a:r>
            <a:r>
              <a:rPr lang="en-US" sz="3000" dirty="0">
                <a:latin typeface="Calibri" pitchFamily="34" charset="0"/>
              </a:rPr>
              <a:t> </a:t>
            </a:r>
            <a:r>
              <a:rPr lang="en-US" sz="3000" dirty="0" smtClean="0">
                <a:latin typeface="Calibri" pitchFamily="34" charset="0"/>
              </a:rPr>
              <a:t>the most difference we had that is </a:t>
            </a:r>
            <a:r>
              <a:rPr lang="en-US" sz="3000" dirty="0" err="1" smtClean="0">
                <a:latin typeface="Calibri" pitchFamily="34" charset="0"/>
              </a:rPr>
              <a:t>Opencv</a:t>
            </a:r>
            <a:r>
              <a:rPr lang="en-US" sz="3000" dirty="0" smtClean="0">
                <a:latin typeface="Calibri" pitchFamily="34" charset="0"/>
              </a:rPr>
              <a:t> is dealing with images in 8-bits channels while </a:t>
            </a:r>
            <a:r>
              <a:rPr lang="en-US" sz="3000" dirty="0" err="1" smtClean="0">
                <a:latin typeface="Calibri" pitchFamily="34" charset="0"/>
              </a:rPr>
              <a:t>skimage</a:t>
            </a:r>
            <a:r>
              <a:rPr lang="en-US" sz="3000" dirty="0" smtClean="0">
                <a:latin typeface="Calibri" pitchFamily="34" charset="0"/>
              </a:rPr>
              <a:t> dealing with 16-bit channels.</a:t>
            </a:r>
            <a:endParaRPr lang="en-US" sz="3000" dirty="0">
              <a:latin typeface="Calibri" pitchFamily="34" charset="0"/>
            </a:endParaRPr>
          </a:p>
          <a:p>
            <a:pPr eaLnBrk="1" hangingPunct="1"/>
            <a:r>
              <a:rPr lang="en-US" sz="3000" dirty="0" smtClean="0">
                <a:latin typeface="Calibri" pitchFamily="34" charset="0"/>
              </a:rPr>
              <a:t>Table 1 Shows differences between two Packages.</a:t>
            </a:r>
          </a:p>
          <a:p>
            <a:pPr eaLnBrk="1" hangingPunct="1"/>
            <a:endParaRPr lang="en-US" sz="3000" dirty="0" smtClean="0">
              <a:latin typeface="Calibri" pitchFamily="34" charset="0"/>
            </a:endParaRPr>
          </a:p>
        </p:txBody>
      </p:sp>
      <p:sp>
        <p:nvSpPr>
          <p:cNvPr id="28" name="TextBox 27"/>
          <p:cNvSpPr txBox="1"/>
          <p:nvPr/>
        </p:nvSpPr>
        <p:spPr>
          <a:xfrm>
            <a:off x="1261135" y="39049740"/>
            <a:ext cx="5947701" cy="2093753"/>
          </a:xfrm>
          <a:prstGeom prst="rect">
            <a:avLst/>
          </a:prstGeom>
          <a:solidFill>
            <a:schemeClr val="accent1">
              <a:lumMod val="40000"/>
              <a:lumOff val="60000"/>
            </a:schemeClr>
          </a:solidFill>
        </p:spPr>
        <p:txBody>
          <a:bodyPr wrap="square" lIns="86970" tIns="43485" rIns="86970" bIns="43485" rtlCol="0">
            <a:spAutoFit/>
          </a:bodyPr>
          <a:lstStyle/>
          <a:p>
            <a:pPr>
              <a:lnSpc>
                <a:spcPct val="150000"/>
              </a:lnSpc>
            </a:pPr>
            <a:r>
              <a:rPr lang="en-US" sz="3000" dirty="0" smtClean="0"/>
              <a:t>Mussab Hamd</a:t>
            </a:r>
            <a:endParaRPr lang="en-US" sz="3000" dirty="0"/>
          </a:p>
          <a:p>
            <a:pPr>
              <a:lnSpc>
                <a:spcPct val="150000"/>
              </a:lnSpc>
            </a:pPr>
            <a:r>
              <a:rPr lang="en-US" sz="3000" dirty="0" err="1" smtClean="0"/>
              <a:t>Email:Mousabhamd@gmail.com</a:t>
            </a:r>
            <a:endParaRPr lang="en-US" sz="3000" dirty="0"/>
          </a:p>
          <a:p>
            <a:pPr>
              <a:lnSpc>
                <a:spcPct val="150000"/>
              </a:lnSpc>
            </a:pPr>
            <a:r>
              <a:rPr lang="en-US" sz="3000" dirty="0" smtClean="0"/>
              <a:t>Phone:+970597090280</a:t>
            </a:r>
            <a:endParaRPr lang="en-US" sz="30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00980" y="7163115"/>
            <a:ext cx="4406265" cy="10292496"/>
          </a:xfrm>
          <a:prstGeom prst="rect">
            <a:avLst/>
          </a:prstGeom>
          <a:ln w="19050">
            <a:solidFill>
              <a:schemeClr val="tx1"/>
            </a:solidFill>
          </a:ln>
        </p:spPr>
      </p:pic>
      <p:pic>
        <p:nvPicPr>
          <p:cNvPr id="3" name="Picture 2"/>
          <p:cNvPicPr>
            <a:picLocks noChangeAspect="1"/>
          </p:cNvPicPr>
          <p:nvPr/>
        </p:nvPicPr>
        <p:blipFill>
          <a:blip r:embed="rId3"/>
          <a:stretch>
            <a:fillRect/>
          </a:stretch>
        </p:blipFill>
        <p:spPr>
          <a:xfrm>
            <a:off x="6569305" y="31090519"/>
            <a:ext cx="3807672" cy="5083406"/>
          </a:xfrm>
          <a:prstGeom prst="rect">
            <a:avLst/>
          </a:prstGeom>
        </p:spPr>
      </p:pic>
      <p:pic>
        <p:nvPicPr>
          <p:cNvPr id="6" name="Picture 5"/>
          <p:cNvPicPr>
            <a:picLocks noChangeAspect="1"/>
          </p:cNvPicPr>
          <p:nvPr/>
        </p:nvPicPr>
        <p:blipFill>
          <a:blip r:embed="rId4"/>
          <a:stretch>
            <a:fillRect/>
          </a:stretch>
        </p:blipFill>
        <p:spPr>
          <a:xfrm>
            <a:off x="2184909" y="23572715"/>
            <a:ext cx="7615345" cy="3355594"/>
          </a:xfrm>
          <a:prstGeom prst="rect">
            <a:avLst/>
          </a:prstGeom>
        </p:spPr>
      </p:pic>
      <p:pic>
        <p:nvPicPr>
          <p:cNvPr id="7" name="Picture 6"/>
          <p:cNvPicPr>
            <a:picLocks noChangeAspect="1"/>
          </p:cNvPicPr>
          <p:nvPr/>
        </p:nvPicPr>
        <p:blipFill>
          <a:blip r:embed="rId5"/>
          <a:stretch>
            <a:fillRect/>
          </a:stretch>
        </p:blipFill>
        <p:spPr>
          <a:xfrm>
            <a:off x="1385477" y="27010202"/>
            <a:ext cx="8999652" cy="4002987"/>
          </a:xfrm>
          <a:prstGeom prst="rect">
            <a:avLst/>
          </a:prstGeom>
        </p:spPr>
      </p:pic>
      <p:pic>
        <p:nvPicPr>
          <p:cNvPr id="8" name="Picture 7"/>
          <p:cNvPicPr>
            <a:picLocks noChangeAspect="1"/>
          </p:cNvPicPr>
          <p:nvPr/>
        </p:nvPicPr>
        <p:blipFill>
          <a:blip r:embed="rId6"/>
          <a:stretch>
            <a:fillRect/>
          </a:stretch>
        </p:blipFill>
        <p:spPr>
          <a:xfrm>
            <a:off x="1863145" y="31167493"/>
            <a:ext cx="3807672" cy="5083406"/>
          </a:xfrm>
          <a:prstGeom prst="rect">
            <a:avLst/>
          </a:prstGeom>
        </p:spPr>
      </p:pic>
      <p:pic>
        <p:nvPicPr>
          <p:cNvPr id="9" name="Picture 8"/>
          <p:cNvPicPr>
            <a:picLocks noChangeAspect="1"/>
          </p:cNvPicPr>
          <p:nvPr/>
        </p:nvPicPr>
        <p:blipFill>
          <a:blip r:embed="rId7"/>
          <a:stretch>
            <a:fillRect/>
          </a:stretch>
        </p:blipFill>
        <p:spPr>
          <a:xfrm>
            <a:off x="11773627" y="13641276"/>
            <a:ext cx="6105525" cy="4581525"/>
          </a:xfrm>
          <a:prstGeom prst="rect">
            <a:avLst/>
          </a:prstGeom>
        </p:spPr>
      </p:pic>
      <p:pic>
        <p:nvPicPr>
          <p:cNvPr id="17" name="Picture 1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385129" y="19980369"/>
            <a:ext cx="9363475" cy="6126492"/>
          </a:xfrm>
          <a:prstGeom prst="rect">
            <a:avLst/>
          </a:prstGeom>
        </p:spPr>
      </p:pic>
      <p:graphicFrame>
        <p:nvGraphicFramePr>
          <p:cNvPr id="18" name="Table 17"/>
          <p:cNvGraphicFramePr>
            <a:graphicFrameLocks noGrp="1"/>
          </p:cNvGraphicFramePr>
          <p:nvPr>
            <p:extLst>
              <p:ext uri="{D42A27DB-BD31-4B8C-83A1-F6EECF244321}">
                <p14:modId xmlns:p14="http://schemas.microsoft.com/office/powerpoint/2010/main" val="3533253276"/>
              </p:ext>
            </p:extLst>
          </p:nvPr>
        </p:nvGraphicFramePr>
        <p:xfrm>
          <a:off x="11413085" y="27641220"/>
          <a:ext cx="7773773" cy="6100298"/>
        </p:xfrm>
        <a:graphic>
          <a:graphicData uri="http://schemas.openxmlformats.org/drawingml/2006/table">
            <a:tbl>
              <a:tblPr firstRow="1" firstCol="1" bandRow="1">
                <a:tableStyleId>{69CF1AB2-1976-4502-BF36-3FF5EA218861}</a:tableStyleId>
              </a:tblPr>
              <a:tblGrid>
                <a:gridCol w="2590703">
                  <a:extLst>
                    <a:ext uri="{9D8B030D-6E8A-4147-A177-3AD203B41FA5}">
                      <a16:colId xmlns:a16="http://schemas.microsoft.com/office/drawing/2014/main" val="3786414602"/>
                    </a:ext>
                  </a:extLst>
                </a:gridCol>
                <a:gridCol w="2942395">
                  <a:extLst>
                    <a:ext uri="{9D8B030D-6E8A-4147-A177-3AD203B41FA5}">
                      <a16:colId xmlns:a16="http://schemas.microsoft.com/office/drawing/2014/main" val="724473619"/>
                    </a:ext>
                  </a:extLst>
                </a:gridCol>
                <a:gridCol w="2240675">
                  <a:extLst>
                    <a:ext uri="{9D8B030D-6E8A-4147-A177-3AD203B41FA5}">
                      <a16:colId xmlns:a16="http://schemas.microsoft.com/office/drawing/2014/main" val="1934602502"/>
                    </a:ext>
                  </a:extLst>
                </a:gridCol>
              </a:tblGrid>
              <a:tr h="369615">
                <a:tc>
                  <a:txBody>
                    <a:bodyPr/>
                    <a:lstStyle/>
                    <a:p>
                      <a:pPr marL="0" marR="0" algn="just">
                        <a:lnSpc>
                          <a:spcPct val="105000"/>
                        </a:lnSpc>
                        <a:spcBef>
                          <a:spcPts val="0"/>
                        </a:spcBef>
                        <a:spcAft>
                          <a:spcPts val="0"/>
                        </a:spcAft>
                      </a:pPr>
                      <a:r>
                        <a:rPr lang="en-US" sz="1200">
                          <a:effectLst/>
                        </a:rPr>
                        <a:t>Comparison</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05000"/>
                        </a:lnSpc>
                        <a:spcBef>
                          <a:spcPts val="0"/>
                        </a:spcBef>
                        <a:spcAft>
                          <a:spcPts val="0"/>
                        </a:spcAft>
                      </a:pPr>
                      <a:r>
                        <a:rPr lang="en-US" sz="1200">
                          <a:effectLst/>
                        </a:rPr>
                        <a:t>Opencv</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05000"/>
                        </a:lnSpc>
                        <a:spcBef>
                          <a:spcPts val="0"/>
                        </a:spcBef>
                        <a:spcAft>
                          <a:spcPts val="0"/>
                        </a:spcAft>
                      </a:pPr>
                      <a:r>
                        <a:rPr lang="en-US" sz="1200">
                          <a:effectLst/>
                        </a:rPr>
                        <a:t>Scikit-image</a:t>
                      </a:r>
                      <a:endParaRPr lang="en-US" sz="110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2895872027"/>
                  </a:ext>
                </a:extLst>
              </a:tr>
              <a:tr h="2680534">
                <a:tc>
                  <a:txBody>
                    <a:bodyPr/>
                    <a:lstStyle/>
                    <a:p>
                      <a:pPr marL="0" marR="0" algn="just">
                        <a:lnSpc>
                          <a:spcPct val="105000"/>
                        </a:lnSpc>
                        <a:spcBef>
                          <a:spcPts val="0"/>
                        </a:spcBef>
                        <a:spcAft>
                          <a:spcPts val="0"/>
                        </a:spcAft>
                      </a:pPr>
                      <a:r>
                        <a:rPr lang="en-US" sz="1200">
                          <a:effectLst/>
                        </a:rPr>
                        <a:t>Developers Tools</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05000"/>
                        </a:lnSpc>
                        <a:spcBef>
                          <a:spcPts val="0"/>
                        </a:spcBef>
                        <a:spcAft>
                          <a:spcPts val="0"/>
                        </a:spcAft>
                      </a:pPr>
                      <a:r>
                        <a:rPr lang="en-US" sz="1200" dirty="0">
                          <a:effectLst/>
                        </a:rPr>
                        <a:t>Computer Vision, Open Source</a:t>
                      </a:r>
                      <a:endParaRPr lang="en-US" sz="1100" dirty="0">
                        <a:effectLst/>
                      </a:endParaRPr>
                    </a:p>
                    <a:p>
                      <a:pPr marL="0" marR="0" algn="just">
                        <a:lnSpc>
                          <a:spcPct val="105000"/>
                        </a:lnSpc>
                        <a:spcBef>
                          <a:spcPts val="0"/>
                        </a:spcBef>
                        <a:spcAft>
                          <a:spcPts val="0"/>
                        </a:spcAft>
                      </a:pPr>
                      <a:r>
                        <a:rPr lang="en-US" sz="1200" dirty="0">
                          <a:effectLst/>
                        </a:rPr>
                        <a:t>Imaging</a:t>
                      </a:r>
                      <a:endParaRPr lang="en-US" sz="1100" dirty="0">
                        <a:effectLst/>
                      </a:endParaRPr>
                    </a:p>
                    <a:p>
                      <a:pPr marL="0" marR="0" algn="l">
                        <a:lnSpc>
                          <a:spcPct val="105000"/>
                        </a:lnSpc>
                        <a:spcBef>
                          <a:spcPts val="0"/>
                        </a:spcBef>
                        <a:spcAft>
                          <a:spcPts val="0"/>
                        </a:spcAft>
                      </a:pPr>
                      <a:r>
                        <a:rPr lang="en-US" sz="1200" dirty="0">
                          <a:effectLst/>
                        </a:rPr>
                        <a:t>Machine Learning .Face Detection</a:t>
                      </a:r>
                      <a:endParaRPr lang="en-US" sz="1100" dirty="0">
                        <a:effectLst/>
                      </a:endParaRPr>
                    </a:p>
                    <a:p>
                      <a:pPr marL="0" marR="0" algn="just">
                        <a:lnSpc>
                          <a:spcPct val="105000"/>
                        </a:lnSpc>
                        <a:spcBef>
                          <a:spcPts val="0"/>
                        </a:spcBef>
                        <a:spcAft>
                          <a:spcPts val="0"/>
                        </a:spcAft>
                      </a:pPr>
                      <a:r>
                        <a:rPr lang="en-US" sz="1200" dirty="0">
                          <a:effectLst/>
                        </a:rPr>
                        <a:t>Great community</a:t>
                      </a:r>
                      <a:endParaRPr lang="en-US" sz="1100" dirty="0">
                        <a:effectLst/>
                      </a:endParaRPr>
                    </a:p>
                    <a:p>
                      <a:pPr marL="0" marR="0" algn="just">
                        <a:lnSpc>
                          <a:spcPct val="105000"/>
                        </a:lnSpc>
                        <a:spcBef>
                          <a:spcPts val="0"/>
                        </a:spcBef>
                        <a:spcAft>
                          <a:spcPts val="0"/>
                        </a:spcAft>
                      </a:pPr>
                      <a:r>
                        <a:rPr lang="en-US" sz="1200" dirty="0" err="1">
                          <a:effectLst/>
                        </a:rPr>
                        <a:t>Realtime</a:t>
                      </a:r>
                      <a:r>
                        <a:rPr lang="en-US" sz="1200" dirty="0">
                          <a:effectLst/>
                        </a:rPr>
                        <a:t> Image Processing</a:t>
                      </a:r>
                      <a:endParaRPr lang="en-US" sz="1100" dirty="0">
                        <a:effectLst/>
                      </a:endParaRPr>
                    </a:p>
                    <a:p>
                      <a:pPr marL="0" marR="0" algn="just">
                        <a:lnSpc>
                          <a:spcPct val="105000"/>
                        </a:lnSpc>
                        <a:spcBef>
                          <a:spcPts val="0"/>
                        </a:spcBef>
                        <a:spcAft>
                          <a:spcPts val="0"/>
                        </a:spcAft>
                      </a:pPr>
                      <a:r>
                        <a:rPr lang="en-US" sz="1200" dirty="0">
                          <a:effectLst/>
                        </a:rPr>
                        <a:t>Helping almost CV problem</a:t>
                      </a:r>
                      <a:endParaRPr lang="en-US" sz="1100" dirty="0">
                        <a:effectLst/>
                      </a:endParaRPr>
                    </a:p>
                    <a:p>
                      <a:pPr marL="0" marR="0" algn="just">
                        <a:lnSpc>
                          <a:spcPct val="105000"/>
                        </a:lnSpc>
                        <a:spcBef>
                          <a:spcPts val="0"/>
                        </a:spcBef>
                        <a:spcAft>
                          <a:spcPts val="0"/>
                        </a:spcAft>
                      </a:pPr>
                      <a:r>
                        <a:rPr lang="en-US" sz="1200" dirty="0">
                          <a:effectLst/>
                        </a:rPr>
                        <a:t>Image Augmentation</a:t>
                      </a:r>
                      <a:endParaRPr lang="en-US" sz="1100" dirty="0">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05000"/>
                        </a:lnSpc>
                        <a:spcBef>
                          <a:spcPts val="0"/>
                        </a:spcBef>
                        <a:spcAft>
                          <a:spcPts val="0"/>
                        </a:spcAft>
                      </a:pPr>
                      <a:r>
                        <a:rPr lang="en-US" sz="1200">
                          <a:effectLst/>
                        </a:rPr>
                        <a:t>More powerful</a:t>
                      </a:r>
                      <a:endParaRPr lang="en-US" sz="1100">
                        <a:effectLst/>
                      </a:endParaRPr>
                    </a:p>
                    <a:p>
                      <a:pPr marL="0" marR="0" algn="just">
                        <a:lnSpc>
                          <a:spcPct val="105000"/>
                        </a:lnSpc>
                        <a:spcBef>
                          <a:spcPts val="0"/>
                        </a:spcBef>
                        <a:spcAft>
                          <a:spcPts val="0"/>
                        </a:spcAft>
                      </a:pPr>
                      <a:r>
                        <a:rPr lang="en-US" sz="1200">
                          <a:effectLst/>
                        </a:rPr>
                        <a:t>Anaconda compatibility</a:t>
                      </a:r>
                      <a:endParaRPr lang="en-US" sz="1100">
                        <a:effectLst/>
                      </a:endParaRPr>
                    </a:p>
                    <a:p>
                      <a:pPr marL="0" marR="0" algn="just">
                        <a:lnSpc>
                          <a:spcPct val="105000"/>
                        </a:lnSpc>
                        <a:spcBef>
                          <a:spcPts val="0"/>
                        </a:spcBef>
                        <a:spcAft>
                          <a:spcPts val="0"/>
                        </a:spcAft>
                      </a:pPr>
                      <a:r>
                        <a:rPr lang="en-US" sz="1200">
                          <a:effectLst/>
                        </a:rPr>
                        <a:t>Great documentation</a:t>
                      </a:r>
                      <a:endParaRPr lang="en-US" sz="110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2442214582"/>
                  </a:ext>
                </a:extLst>
              </a:tr>
              <a:tr h="2295381">
                <a:tc>
                  <a:txBody>
                    <a:bodyPr/>
                    <a:lstStyle/>
                    <a:p>
                      <a:pPr marL="0" marR="0" algn="just">
                        <a:lnSpc>
                          <a:spcPct val="105000"/>
                        </a:lnSpc>
                        <a:spcBef>
                          <a:spcPts val="0"/>
                        </a:spcBef>
                        <a:spcAft>
                          <a:spcPts val="0"/>
                        </a:spcAft>
                      </a:pPr>
                      <a:r>
                        <a:rPr lang="en-US" sz="1200">
                          <a:effectLst/>
                        </a:rPr>
                        <a:t>Using of Companies </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marL="0" marR="0" algn="l">
                        <a:lnSpc>
                          <a:spcPct val="105000"/>
                        </a:lnSpc>
                        <a:spcBef>
                          <a:spcPts val="0"/>
                        </a:spcBef>
                        <a:spcAft>
                          <a:spcPts val="0"/>
                        </a:spcAft>
                      </a:pPr>
                      <a:r>
                        <a:rPr lang="en-US" sz="1200">
                          <a:effectLst/>
                        </a:rPr>
                        <a:t>Lensley, Plickers.</a:t>
                      </a:r>
                      <a:endParaRPr lang="en-US" sz="1100">
                        <a:effectLst/>
                      </a:endParaRPr>
                    </a:p>
                    <a:p>
                      <a:pPr marL="0" marR="0" algn="l">
                        <a:lnSpc>
                          <a:spcPct val="105000"/>
                        </a:lnSpc>
                        <a:spcBef>
                          <a:spcPts val="0"/>
                        </a:spcBef>
                        <a:spcAft>
                          <a:spcPts val="0"/>
                        </a:spcAft>
                      </a:pPr>
                      <a:r>
                        <a:rPr lang="en-US" sz="1200">
                          <a:effectLst/>
                        </a:rPr>
                        <a:t>Suggestic., Athento.</a:t>
                      </a:r>
                      <a:endParaRPr lang="en-US" sz="1100">
                        <a:effectLst/>
                      </a:endParaRPr>
                    </a:p>
                    <a:p>
                      <a:pPr marL="0" marR="0" algn="l">
                        <a:lnSpc>
                          <a:spcPct val="105000"/>
                        </a:lnSpc>
                        <a:spcBef>
                          <a:spcPts val="0"/>
                        </a:spcBef>
                        <a:spcAft>
                          <a:spcPts val="0"/>
                        </a:spcAft>
                      </a:pPr>
                      <a:r>
                        <a:rPr lang="en-US" sz="1200">
                          <a:effectLst/>
                        </a:rPr>
                        <a:t>jemboo, SemanticMD,</a:t>
                      </a:r>
                      <a:endParaRPr lang="en-US" sz="1100">
                        <a:effectLst/>
                      </a:endParaRPr>
                    </a:p>
                    <a:p>
                      <a:pPr marL="0" marR="0" algn="l">
                        <a:lnSpc>
                          <a:spcPct val="105000"/>
                        </a:lnSpc>
                        <a:spcBef>
                          <a:spcPts val="0"/>
                        </a:spcBef>
                        <a:spcAft>
                          <a:spcPts val="0"/>
                        </a:spcAft>
                      </a:pPr>
                      <a:r>
                        <a:rPr lang="en-US" sz="1200">
                          <a:effectLst/>
                        </a:rPr>
                        <a:t>ikusei, Codemen.</a:t>
                      </a:r>
                      <a:endParaRPr lang="en-US" sz="1100">
                        <a:effectLst/>
                      </a:endParaRPr>
                    </a:p>
                    <a:p>
                      <a:pPr marL="0" marR="0" algn="l">
                        <a:lnSpc>
                          <a:spcPct val="105000"/>
                        </a:lnSpc>
                        <a:spcBef>
                          <a:spcPts val="0"/>
                        </a:spcBef>
                        <a:spcAft>
                          <a:spcPts val="0"/>
                        </a:spcAft>
                      </a:pPr>
                      <a:r>
                        <a:rPr lang="en-US" sz="1200">
                          <a:effectLst/>
                        </a:rPr>
                        <a:t>Truckaurbus Pvt. Ltd., Ocado Technology .</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05000"/>
                        </a:lnSpc>
                        <a:spcBef>
                          <a:spcPts val="0"/>
                        </a:spcBef>
                        <a:spcAft>
                          <a:spcPts val="0"/>
                        </a:spcAft>
                      </a:pPr>
                      <a:r>
                        <a:rPr lang="en-US" sz="1100" u="sng">
                          <a:effectLst/>
                          <a:hlinkClick r:id="rId9"/>
                        </a:rPr>
                        <a:t>Mate Labs</a:t>
                      </a:r>
                      <a:endParaRPr lang="en-US" sz="110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2422350420"/>
                  </a:ext>
                </a:extLst>
              </a:tr>
              <a:tr h="754768">
                <a:tc>
                  <a:txBody>
                    <a:bodyPr/>
                    <a:lstStyle/>
                    <a:p>
                      <a:pPr marL="0" marR="0" algn="just">
                        <a:lnSpc>
                          <a:spcPct val="105000"/>
                        </a:lnSpc>
                        <a:spcBef>
                          <a:spcPts val="0"/>
                        </a:spcBef>
                        <a:spcAft>
                          <a:spcPts val="0"/>
                        </a:spcAft>
                      </a:pPr>
                      <a:r>
                        <a:rPr lang="en-US" sz="1200">
                          <a:effectLst/>
                        </a:rPr>
                        <a:t>Tools to integrate</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marL="0" marR="0" algn="l">
                        <a:lnSpc>
                          <a:spcPct val="105000"/>
                        </a:lnSpc>
                        <a:spcBef>
                          <a:spcPts val="0"/>
                        </a:spcBef>
                        <a:spcAft>
                          <a:spcPts val="0"/>
                        </a:spcAft>
                      </a:pPr>
                      <a:r>
                        <a:rPr lang="en-US" sz="1200">
                          <a:effectLst/>
                        </a:rPr>
                        <a:t>Amazon Kinesis Video Streams</a:t>
                      </a:r>
                      <a:endParaRPr lang="en-US" sz="1100">
                        <a:effectLst/>
                      </a:endParaRPr>
                    </a:p>
                    <a:p>
                      <a:pPr marL="0" marR="0" algn="l">
                        <a:lnSpc>
                          <a:spcPct val="105000"/>
                        </a:lnSpc>
                        <a:spcBef>
                          <a:spcPts val="0"/>
                        </a:spcBef>
                        <a:spcAft>
                          <a:spcPts val="0"/>
                        </a:spcAft>
                      </a:pPr>
                      <a:r>
                        <a:rPr lang="en-US" sz="1200">
                          <a:effectLst/>
                        </a:rPr>
                        <a:t>OpenCV biicode</a:t>
                      </a:r>
                      <a:endParaRPr lang="en-US" sz="1100">
                        <a:effectLst/>
                        <a:latin typeface="Calibri" panose="020F0502020204030204" pitchFamily="34" charset="0"/>
                        <a:ea typeface="Calibri" panose="020F0502020204030204" pitchFamily="34" charset="0"/>
                      </a:endParaRPr>
                    </a:p>
                  </a:txBody>
                  <a:tcPr marL="68580" marR="68580" marT="0" marB="0"/>
                </a:tc>
                <a:tc>
                  <a:txBody>
                    <a:bodyPr/>
                    <a:lstStyle/>
                    <a:p>
                      <a:pPr marL="0" marR="0" algn="just">
                        <a:lnSpc>
                          <a:spcPct val="105000"/>
                        </a:lnSpc>
                        <a:spcBef>
                          <a:spcPts val="0"/>
                        </a:spcBef>
                        <a:spcAft>
                          <a:spcPts val="0"/>
                        </a:spcAft>
                      </a:pPr>
                      <a:r>
                        <a:rPr lang="en-US" sz="1200" dirty="0">
                          <a:effectLst/>
                        </a:rPr>
                        <a:t>Ludwig</a:t>
                      </a:r>
                      <a:endParaRPr lang="en-US" sz="1100" dirty="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2190349768"/>
                  </a:ext>
                </a:extLst>
              </a:tr>
            </a:tbl>
          </a:graphicData>
        </a:graphic>
      </p:graphicFrame>
      <p:sp>
        <p:nvSpPr>
          <p:cNvPr id="38" name="Text Box 181"/>
          <p:cNvSpPr txBox="1">
            <a:spLocks noChangeArrowheads="1"/>
          </p:cNvSpPr>
          <p:nvPr/>
        </p:nvSpPr>
        <p:spPr bwMode="auto">
          <a:xfrm>
            <a:off x="12490355" y="18415858"/>
            <a:ext cx="5388797" cy="457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6970" tIns="43485" rIns="86970" bIns="43485">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en-US" sz="2400" b="1" dirty="0">
                <a:latin typeface="Calibri" pitchFamily="34" charset="0"/>
              </a:rPr>
              <a:t>Figure </a:t>
            </a:r>
            <a:r>
              <a:rPr lang="en-US" sz="2400" b="1" dirty="0" smtClean="0">
                <a:latin typeface="Calibri" pitchFamily="34" charset="0"/>
              </a:rPr>
              <a:t>8:</a:t>
            </a:r>
            <a:r>
              <a:rPr lang="en-US" sz="2400" dirty="0" smtClean="0">
                <a:latin typeface="Calibri" pitchFamily="34" charset="0"/>
              </a:rPr>
              <a:t> </a:t>
            </a:r>
            <a:r>
              <a:rPr lang="en-US" dirty="0"/>
              <a:t>Input </a:t>
            </a:r>
            <a:r>
              <a:rPr lang="en-US" dirty="0" smtClean="0"/>
              <a:t>to </a:t>
            </a:r>
            <a:r>
              <a:rPr lang="en-US" dirty="0" err="1" smtClean="0"/>
              <a:t>AfterSTREAMING</a:t>
            </a:r>
            <a:r>
              <a:rPr lang="en-US" dirty="0" smtClean="0"/>
              <a:t> code</a:t>
            </a:r>
            <a:r>
              <a:rPr lang="en-US" sz="2400" dirty="0" smtClean="0">
                <a:latin typeface="Calibri" pitchFamily="34" charset="0"/>
              </a:rPr>
              <a:t>.</a:t>
            </a:r>
            <a:endParaRPr lang="en-US" sz="2400" dirty="0">
              <a:latin typeface="Calibri" pitchFamily="34" charset="0"/>
            </a:endParaRPr>
          </a:p>
        </p:txBody>
      </p:sp>
      <p:sp>
        <p:nvSpPr>
          <p:cNvPr id="41" name="Text Box 181"/>
          <p:cNvSpPr txBox="1">
            <a:spLocks noChangeArrowheads="1"/>
          </p:cNvSpPr>
          <p:nvPr/>
        </p:nvSpPr>
        <p:spPr bwMode="auto">
          <a:xfrm>
            <a:off x="12380405" y="26228610"/>
            <a:ext cx="5938627" cy="457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6970" tIns="43485" rIns="86970" bIns="43485">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en-US" sz="2400" b="1" dirty="0">
                <a:latin typeface="Calibri" pitchFamily="34" charset="0"/>
              </a:rPr>
              <a:t>Figure </a:t>
            </a:r>
            <a:r>
              <a:rPr lang="en-US" sz="2400" b="1" dirty="0">
                <a:latin typeface="Calibri" pitchFamily="34" charset="0"/>
              </a:rPr>
              <a:t>9</a:t>
            </a:r>
            <a:r>
              <a:rPr lang="en-US" sz="2400" b="1" dirty="0" smtClean="0">
                <a:latin typeface="Calibri" pitchFamily="34" charset="0"/>
              </a:rPr>
              <a:t>:</a:t>
            </a:r>
            <a:r>
              <a:rPr lang="en-US" sz="2400" dirty="0" smtClean="0">
                <a:latin typeface="Calibri" pitchFamily="34" charset="0"/>
              </a:rPr>
              <a:t> </a:t>
            </a:r>
            <a:r>
              <a:rPr lang="en-US" dirty="0" smtClean="0"/>
              <a:t>Output from </a:t>
            </a:r>
            <a:r>
              <a:rPr lang="en-US" dirty="0" err="1" smtClean="0"/>
              <a:t>AfterSTREAMING</a:t>
            </a:r>
            <a:r>
              <a:rPr lang="en-US" dirty="0" smtClean="0"/>
              <a:t> code</a:t>
            </a:r>
            <a:r>
              <a:rPr lang="en-US" sz="2400" dirty="0" smtClean="0">
                <a:latin typeface="Calibri" pitchFamily="34" charset="0"/>
              </a:rPr>
              <a:t>.</a:t>
            </a:r>
            <a:endParaRPr lang="en-US" sz="2400" dirty="0">
              <a:latin typeface="Calibri" pitchFamily="34" charset="0"/>
            </a:endParaRPr>
          </a:p>
        </p:txBody>
      </p:sp>
      <p:sp>
        <p:nvSpPr>
          <p:cNvPr id="37" name="Text Box 181"/>
          <p:cNvSpPr txBox="1">
            <a:spLocks noChangeArrowheads="1"/>
          </p:cNvSpPr>
          <p:nvPr/>
        </p:nvSpPr>
        <p:spPr bwMode="auto">
          <a:xfrm>
            <a:off x="14444423" y="33803714"/>
            <a:ext cx="1077296" cy="457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6970" tIns="43485" rIns="86970" bIns="43485">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en-US" sz="2400" b="1" dirty="0" smtClean="0">
                <a:latin typeface="Calibri" pitchFamily="34" charset="0"/>
              </a:rPr>
              <a:t>Table 1</a:t>
            </a:r>
            <a:endParaRPr lang="en-US" sz="2400" dirty="0">
              <a:latin typeface="Calibri" pitchFamily="34" charset="0"/>
            </a:endParaRPr>
          </a:p>
        </p:txBody>
      </p:sp>
      <p:pic>
        <p:nvPicPr>
          <p:cNvPr id="46" name="Picture 2" descr="An-Najah National University"/>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697119" y="635531"/>
            <a:ext cx="4189820" cy="4189820"/>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An-Najah National University"/>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81515" y="679664"/>
            <a:ext cx="4017059" cy="4017059"/>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 descr="An-Najah National University"/>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31286" y="635531"/>
            <a:ext cx="4189820" cy="41898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693358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 Boardroom</Template>
  <TotalTime>2703</TotalTime>
  <Words>1621</Words>
  <Application>Microsoft Office PowerPoint</Application>
  <PresentationFormat>Custom</PresentationFormat>
  <Paragraphs>120</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Times New Roman</vt:lpstr>
      <vt:lpstr>Office Theme</vt:lpstr>
      <vt:lpstr>PowerPoint Presentation</vt:lpstr>
      <vt:lpstr>PowerPoint Presentation</vt:lpstr>
    </vt:vector>
  </TitlesOfParts>
  <Company>Genigraphics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Genigraphics Research Poster Template A0/A1</dc:title>
  <dc:creator>Jay Larson</dc:creator>
  <dc:description>Quality poster printing
www.genigraphics.com
1-800-790-4001</dc:description>
  <cp:lastModifiedBy>Mussab Hamd</cp:lastModifiedBy>
  <cp:revision>84</cp:revision>
  <cp:lastPrinted>2013-02-12T02:21:55Z</cp:lastPrinted>
  <dcterms:created xsi:type="dcterms:W3CDTF">2013-02-10T21:14:48Z</dcterms:created>
  <dcterms:modified xsi:type="dcterms:W3CDTF">2019-05-16T00:22:50Z</dcterms:modified>
</cp:coreProperties>
</file>