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6">
  <p:sldMasterIdLst>
    <p:sldMasterId id="2147483648" r:id="rId1"/>
    <p:sldMasterId id="2147483661" r:id="rId2"/>
  </p:sldMasterIdLst>
  <p:notesMasterIdLst>
    <p:notesMasterId r:id="rId97"/>
  </p:notesMasterIdLst>
  <p:handoutMasterIdLst>
    <p:handoutMasterId r:id="rId98"/>
  </p:handoutMasterIdLst>
  <p:sldIdLst>
    <p:sldId id="256" r:id="rId3"/>
    <p:sldId id="257" r:id="rId4"/>
    <p:sldId id="269" r:id="rId5"/>
    <p:sldId id="270" r:id="rId6"/>
    <p:sldId id="275" r:id="rId7"/>
    <p:sldId id="259" r:id="rId8"/>
    <p:sldId id="260" r:id="rId9"/>
    <p:sldId id="271" r:id="rId10"/>
    <p:sldId id="261" r:id="rId11"/>
    <p:sldId id="262" r:id="rId12"/>
    <p:sldId id="263" r:id="rId13"/>
    <p:sldId id="264" r:id="rId14"/>
    <p:sldId id="265" r:id="rId15"/>
    <p:sldId id="390" r:id="rId16"/>
    <p:sldId id="391" r:id="rId17"/>
    <p:sldId id="266" r:id="rId18"/>
    <p:sldId id="392" r:id="rId19"/>
    <p:sldId id="393" r:id="rId20"/>
    <p:sldId id="394" r:id="rId21"/>
    <p:sldId id="267" r:id="rId22"/>
    <p:sldId id="268" r:id="rId23"/>
    <p:sldId id="272" r:id="rId24"/>
    <p:sldId id="273" r:id="rId25"/>
    <p:sldId id="274" r:id="rId26"/>
    <p:sldId id="276" r:id="rId27"/>
    <p:sldId id="277" r:id="rId28"/>
    <p:sldId id="279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3" r:id="rId37"/>
    <p:sldId id="294" r:id="rId38"/>
    <p:sldId id="295" r:id="rId39"/>
    <p:sldId id="422" r:id="rId40"/>
    <p:sldId id="423" r:id="rId41"/>
    <p:sldId id="424" r:id="rId42"/>
    <p:sldId id="425" r:id="rId43"/>
    <p:sldId id="426" r:id="rId44"/>
    <p:sldId id="427" r:id="rId45"/>
    <p:sldId id="428" r:id="rId46"/>
    <p:sldId id="429" r:id="rId47"/>
    <p:sldId id="430" r:id="rId48"/>
    <p:sldId id="431" r:id="rId49"/>
    <p:sldId id="432" r:id="rId50"/>
    <p:sldId id="433" r:id="rId51"/>
    <p:sldId id="434" r:id="rId52"/>
    <p:sldId id="435" r:id="rId53"/>
    <p:sldId id="436" r:id="rId54"/>
    <p:sldId id="437" r:id="rId55"/>
    <p:sldId id="438" r:id="rId56"/>
    <p:sldId id="439" r:id="rId57"/>
    <p:sldId id="440" r:id="rId58"/>
    <p:sldId id="441" r:id="rId59"/>
    <p:sldId id="442" r:id="rId60"/>
    <p:sldId id="443" r:id="rId61"/>
    <p:sldId id="444" r:id="rId62"/>
    <p:sldId id="445" r:id="rId63"/>
    <p:sldId id="446" r:id="rId64"/>
    <p:sldId id="447" r:id="rId65"/>
    <p:sldId id="339" r:id="rId66"/>
    <p:sldId id="417" r:id="rId67"/>
    <p:sldId id="340" r:id="rId68"/>
    <p:sldId id="418" r:id="rId69"/>
    <p:sldId id="419" r:id="rId70"/>
    <p:sldId id="420" r:id="rId71"/>
    <p:sldId id="421" r:id="rId72"/>
    <p:sldId id="472" r:id="rId73"/>
    <p:sldId id="473" r:id="rId74"/>
    <p:sldId id="474" r:id="rId75"/>
    <p:sldId id="475" r:id="rId76"/>
    <p:sldId id="476" r:id="rId77"/>
    <p:sldId id="449" r:id="rId78"/>
    <p:sldId id="450" r:id="rId79"/>
    <p:sldId id="451" r:id="rId80"/>
    <p:sldId id="453" r:id="rId81"/>
    <p:sldId id="455" r:id="rId82"/>
    <p:sldId id="456" r:id="rId83"/>
    <p:sldId id="458" r:id="rId84"/>
    <p:sldId id="459" r:id="rId85"/>
    <p:sldId id="462" r:id="rId86"/>
    <p:sldId id="463" r:id="rId87"/>
    <p:sldId id="464" r:id="rId88"/>
    <p:sldId id="465" r:id="rId89"/>
    <p:sldId id="466" r:id="rId90"/>
    <p:sldId id="467" r:id="rId91"/>
    <p:sldId id="468" r:id="rId92"/>
    <p:sldId id="469" r:id="rId93"/>
    <p:sldId id="470" r:id="rId94"/>
    <p:sldId id="471" r:id="rId95"/>
    <p:sldId id="408" r:id="rId9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ohammed asfour" initials="ma" lastIdx="2" clrIdx="0">
    <p:extLst>
      <p:ext uri="{19B8F6BF-5375-455C-9EA6-DF929625EA0E}">
        <p15:presenceInfo xmlns:p15="http://schemas.microsoft.com/office/powerpoint/2012/main" userId="f3a0ebc1cafe5406" providerId="Windows Live"/>
      </p:ext>
    </p:extLst>
  </p:cmAuthor>
  <p:cmAuthor id="2" name="mohammad abu al rob" initials="maar" lastIdx="1" clrIdx="1">
    <p:extLst>
      <p:ext uri="{19B8F6BF-5375-455C-9EA6-DF929625EA0E}">
        <p15:presenceInfo xmlns:p15="http://schemas.microsoft.com/office/powerpoint/2012/main" userId="474cc4d4ab37183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4660" autoAdjust="0"/>
  </p:normalViewPr>
  <p:slideViewPr>
    <p:cSldViewPr>
      <p:cViewPr varScale="1">
        <p:scale>
          <a:sx n="69" d="100"/>
          <a:sy n="69" d="100"/>
        </p:scale>
        <p:origin x="1428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433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978"/>
    </p:cViewPr>
  </p:sorterViewPr>
  <p:notesViewPr>
    <p:cSldViewPr>
      <p:cViewPr varScale="1">
        <p:scale>
          <a:sx n="57" d="100"/>
          <a:sy n="57" d="100"/>
        </p:scale>
        <p:origin x="283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102" Type="http://schemas.openxmlformats.org/officeDocument/2006/relationships/theme" Target="theme/theme1.xml"/><Relationship Id="rId5" Type="http://schemas.openxmlformats.org/officeDocument/2006/relationships/slide" Target="slides/slide3.xml"/><Relationship Id="rId90" Type="http://schemas.openxmlformats.org/officeDocument/2006/relationships/slide" Target="slides/slide88.xml"/><Relationship Id="rId95" Type="http://schemas.openxmlformats.org/officeDocument/2006/relationships/slide" Target="slides/slide93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103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slide" Target="slides/slide89.xml"/><Relationship Id="rId96" Type="http://schemas.openxmlformats.org/officeDocument/2006/relationships/slide" Target="slides/slide9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slide" Target="slides/slide92.xml"/><Relationship Id="rId99" Type="http://schemas.openxmlformats.org/officeDocument/2006/relationships/commentAuthors" Target="commentAuthors.xml"/><Relationship Id="rId10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97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slide" Target="slides/slide85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56" Type="http://schemas.openxmlformats.org/officeDocument/2006/relationships/slide" Target="slides/slide54.xml"/><Relationship Id="rId77" Type="http://schemas.openxmlformats.org/officeDocument/2006/relationships/slide" Target="slides/slide75.xml"/><Relationship Id="rId100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93" Type="http://schemas.openxmlformats.org/officeDocument/2006/relationships/slide" Target="slides/slide91.xml"/><Relationship Id="rId98" Type="http://schemas.openxmlformats.org/officeDocument/2006/relationships/handoutMaster" Target="handoutMasters/handoutMaster1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C5487E-BB6E-47B7-97AA-3A84E9681C52}" type="datetimeFigureOut">
              <a:rPr lang="en-US" smtClean="0"/>
              <a:t>12/29/2019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17F1F2-E851-42AF-8A2F-2336C9386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7302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C9DCD0-EC06-41A4-9B63-DD309EEF7AC7}" type="datetimeFigureOut">
              <a:rPr lang="en-US" smtClean="0"/>
              <a:t>12/29/2019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2C55D9-2304-4624-B77D-906E78472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6352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C55D9-2304-4624-B77D-906E7847243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3658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C55D9-2304-4624-B77D-906E7847243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2561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C55D9-2304-4624-B77D-906E78472432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80093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C55D9-2304-4624-B77D-906E7847243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8175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C55D9-2304-4624-B77D-906E7847243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8042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C55D9-2304-4624-B77D-906E78472432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2493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C55D9-2304-4624-B77D-906E78472432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1368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7030A0"/>
                </a:solidFill>
              </a:defRPr>
            </a:lvl1pPr>
          </a:lstStyle>
          <a:p>
            <a:fld id="{78B7A0DC-C7A8-4E38-9E21-ADFE0436B18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2416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91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88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0350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374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857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778"/>
            <a:ext cx="9144000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accent1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/>
              <a:t> Click to add title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7544" y="2276872"/>
            <a:ext cx="8229600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/>
              <a:t>Click to edit Master text styles</a:t>
            </a: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7030A0"/>
                </a:solidFill>
              </a:defRPr>
            </a:lvl1pPr>
          </a:lstStyle>
          <a:p>
            <a:fld id="{78B7A0DC-C7A8-4E38-9E21-ADFE0436B18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4015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/>
              <a:t>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23728" y="1268760"/>
            <a:ext cx="6563072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134072" y="1844824"/>
            <a:ext cx="6563072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/>
              <a:t>Click to edit Master text styles</a:t>
            </a: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7030A0"/>
                </a:solidFill>
              </a:defRPr>
            </a:lvl1pPr>
          </a:lstStyle>
          <a:p>
            <a:fld id="{78B7A0DC-C7A8-4E38-9E21-ADFE0436B18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6818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086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286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933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790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811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11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4"/>
          </p:nvPr>
        </p:nvSpPr>
        <p:spPr>
          <a:xfrm>
            <a:off x="8532440" y="6309320"/>
            <a:ext cx="611560" cy="4121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fld id="{78B7A0DC-C7A8-4E38-9E21-ADFE0436B18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733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hf hdr="0" ftr="0" dt="0"/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429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28635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3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3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3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3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3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3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3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3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3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3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9.png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3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3.png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3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3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3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3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3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3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3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3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3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3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3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3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3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1"/>
          <p:cNvSpPr/>
          <p:nvPr/>
        </p:nvSpPr>
        <p:spPr>
          <a:xfrm>
            <a:off x="395536" y="584703"/>
            <a:ext cx="8208912" cy="3636385"/>
          </a:xfrm>
          <a:prstGeom prst="roundRect">
            <a:avLst>
              <a:gd name="adj" fmla="val 5329"/>
            </a:avLst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Rounded Rectangle 1"/>
          <p:cNvSpPr/>
          <p:nvPr/>
        </p:nvSpPr>
        <p:spPr>
          <a:xfrm>
            <a:off x="395536" y="4365104"/>
            <a:ext cx="4392488" cy="2160240"/>
          </a:xfrm>
          <a:prstGeom prst="roundRect">
            <a:avLst>
              <a:gd name="adj" fmla="val 5329"/>
            </a:avLst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548563" y="4660394"/>
            <a:ext cx="4239460" cy="15388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Prepared by: </a:t>
            </a:r>
          </a:p>
          <a:p>
            <a:pPr rtl="1"/>
            <a:r>
              <a:rPr lang="en-US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Ahmad </a:t>
            </a:r>
            <a:r>
              <a:rPr lang="en-US" sz="14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shqair</a:t>
            </a:r>
            <a:r>
              <a:rPr lang="en-US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– Reg. : </a:t>
            </a:r>
            <a:r>
              <a:rPr lang="en-US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11541961</a:t>
            </a:r>
            <a:endParaRPr 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rtl="1"/>
            <a:r>
              <a:rPr lang="en-US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Ameen </a:t>
            </a:r>
            <a:r>
              <a:rPr lang="en-US" sz="14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shaheen</a:t>
            </a:r>
            <a:r>
              <a:rPr lang="en-US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– Reg. : </a:t>
            </a:r>
            <a:r>
              <a:rPr lang="en-US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11523700</a:t>
            </a:r>
            <a:endParaRPr 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n-US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Under supervision of:</a:t>
            </a:r>
          </a:p>
          <a:p>
            <a:pPr>
              <a:defRPr/>
            </a:pPr>
            <a:r>
              <a:rPr lang="en-US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Dr. </a:t>
            </a:r>
            <a:r>
              <a:rPr lang="en-US" sz="14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monther</a:t>
            </a:r>
            <a:r>
              <a:rPr lang="en-US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diab</a:t>
            </a:r>
            <a:endParaRPr 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1412776" y="2060847"/>
            <a:ext cx="653447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ar-SA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An-Najah National University</a:t>
            </a:r>
            <a:br>
              <a:rPr lang="en-US" altLang="ar-SA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altLang="ar-SA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Faculty of Engineering and Information Technology</a:t>
            </a:r>
            <a:br>
              <a:rPr lang="en-US" altLang="ar-SA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altLang="ar-SA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Civil Engineering Department</a:t>
            </a:r>
            <a:br>
              <a:rPr lang="en-US" altLang="ar-SA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altLang="ar-SA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Graduation Project II</a:t>
            </a:r>
            <a:br>
              <a:rPr lang="en-US" altLang="ar-SA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endParaRPr lang="en-US" altLang="ar-SA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altLang="ko-KR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Structural Analysis and Design of al-</a:t>
            </a:r>
            <a:r>
              <a:rPr lang="en-US" altLang="ko-KR" sz="16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noor</a:t>
            </a:r>
            <a:r>
              <a:rPr lang="en-US" altLang="ko-KR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Building-</a:t>
            </a:r>
            <a:r>
              <a:rPr lang="en-US" altLang="ko-KR" sz="16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ramallah</a:t>
            </a:r>
            <a:endParaRPr lang="en-US" altLang="ko-KR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4" descr="Image result for ‫جامعة النجاح الوطنية‬‎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8714" y="584702"/>
            <a:ext cx="1618619" cy="1246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22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030268-AED0-48EB-9712-0378A0CAD2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17623" y="634987"/>
            <a:ext cx="6563072" cy="460648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Non – structural elements 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F5D6631-A33F-4EDB-B9B7-8A6D76257F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8380315"/>
              </p:ext>
            </p:extLst>
          </p:nvPr>
        </p:nvGraphicFramePr>
        <p:xfrm>
          <a:off x="1760220" y="1916832"/>
          <a:ext cx="7132260" cy="4104456"/>
        </p:xfrm>
        <a:graphic>
          <a:graphicData uri="http://schemas.openxmlformats.org/drawingml/2006/table">
            <a:tbl>
              <a:tblPr firstRow="1" firstCol="1" bandRow="1"/>
              <a:tblGrid>
                <a:gridCol w="3566130">
                  <a:extLst>
                    <a:ext uri="{9D8B030D-6E8A-4147-A177-3AD203B41FA5}">
                      <a16:colId xmlns:a16="http://schemas.microsoft.com/office/drawing/2014/main" val="3944237905"/>
                    </a:ext>
                  </a:extLst>
                </a:gridCol>
                <a:gridCol w="3566130">
                  <a:extLst>
                    <a:ext uri="{9D8B030D-6E8A-4147-A177-3AD203B41FA5}">
                      <a16:colId xmlns:a16="http://schemas.microsoft.com/office/drawing/2014/main" val="3529222303"/>
                    </a:ext>
                  </a:extLst>
                </a:gridCol>
              </a:tblGrid>
              <a:tr h="5130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Material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Ɣ in kN/m³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1611831"/>
                  </a:ext>
                </a:extLst>
              </a:tr>
              <a:tr h="5130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Blocks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3676064"/>
                  </a:ext>
                </a:extLst>
              </a:tr>
              <a:tr h="5130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Filling Materials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720527"/>
                  </a:ext>
                </a:extLst>
              </a:tr>
              <a:tr h="5130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Tiles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1169884"/>
                  </a:ext>
                </a:extLst>
              </a:tr>
              <a:tr h="5130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Plaster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9418068"/>
                  </a:ext>
                </a:extLst>
              </a:tr>
              <a:tr h="5130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Aggregate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0756760"/>
                  </a:ext>
                </a:extLst>
              </a:tr>
              <a:tr h="5130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Concrete Mortar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2391781"/>
                  </a:ext>
                </a:extLst>
              </a:tr>
              <a:tr h="5130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Masonry Stone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1467141"/>
                  </a:ext>
                </a:extLst>
              </a:tr>
            </a:tbl>
          </a:graphicData>
        </a:graphic>
      </p:graphicFrame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4956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BDA1E0-C3E8-4974-91D0-925AC34713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34072" y="634987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Loads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8180C2-3A87-4697-BF65-2D49B52E79CD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Gravity loads </a:t>
            </a:r>
          </a:p>
          <a:p>
            <a:pPr marL="285750" indent="-285750">
              <a:buFont typeface="Wingdings" pitchFamily="2" charset="2"/>
              <a:buChar char="v"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Dead loads</a:t>
            </a:r>
          </a:p>
          <a:p>
            <a:pPr marL="285750" indent="-285750">
              <a:buFont typeface="Wingdings" pitchFamily="2" charset="2"/>
              <a:buChar char="ü"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Superimposed loads </a:t>
            </a:r>
          </a:p>
          <a:p>
            <a:pPr marL="285750" indent="-285750">
              <a:buFont typeface="Wingdings" pitchFamily="2" charset="2"/>
              <a:buChar char="ü"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Live loads </a:t>
            </a:r>
          </a:p>
          <a:p>
            <a:pPr marL="285750" indent="-285750">
              <a:buFont typeface="Wingdings" pitchFamily="2" charset="2"/>
              <a:buChar char="ü"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Lateral loads </a:t>
            </a: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528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BBBE72-0889-4774-A444-4F431CDD54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34072" y="421398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ü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Gravity loads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BD4FCC-F046-4C7B-ADB6-6CB05674728B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2134072" y="908720"/>
            <a:ext cx="6563072" cy="5472608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Dead loads : represents the own weight of the elements</a:t>
            </a:r>
          </a:p>
          <a:p>
            <a:endParaRPr lang="en-US" sz="18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Live loads : </a:t>
            </a:r>
          </a:p>
          <a:p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/>
              <a:t>-  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kN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/m</a:t>
            </a:r>
            <a:r>
              <a:rPr lang="en-US" sz="1800" baseline="30000" dirty="0">
                <a:latin typeface="Times New Roman" pitchFamily="18" charset="0"/>
                <a:cs typeface="Times New Roman" pitchFamily="18" charset="0"/>
              </a:rPr>
              <a:t>2  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for basement and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ground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floor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dirty="0">
                <a:latin typeface="Times New Roman" pitchFamily="18" charset="0"/>
                <a:cs typeface="Times New Roman" pitchFamily="18" charset="0"/>
              </a:rPr>
            </a:b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Tx/>
              <a:buChar char="-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4.8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kN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/m</a:t>
            </a:r>
            <a:r>
              <a:rPr lang="en-US" sz="1800" baseline="30000" dirty="0">
                <a:latin typeface="Times New Roman" pitchFamily="18" charset="0"/>
                <a:cs typeface="Times New Roman" pitchFamily="18" charset="0"/>
              </a:rPr>
              <a:t>2  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for the rest of floors </a:t>
            </a:r>
            <a:br>
              <a:rPr lang="en-US" sz="1800" dirty="0">
                <a:latin typeface="Times New Roman" pitchFamily="18" charset="0"/>
                <a:cs typeface="Times New Roman" pitchFamily="18" charset="0"/>
              </a:rPr>
            </a:b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Tx/>
              <a:buChar char="-"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kN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/m</a:t>
            </a:r>
            <a:r>
              <a:rPr lang="en-US" sz="1800" baseline="30000" dirty="0">
                <a:latin typeface="Times New Roman" pitchFamily="18" charset="0"/>
                <a:cs typeface="Times New Roman" pitchFamily="18" charset="0"/>
              </a:rPr>
              <a:t>2 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staircase 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endParaRPr lang="en-US" sz="18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Superimposed loads 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800" dirty="0" smtClean="0"/>
          </a:p>
          <a:p>
            <a:pPr marL="285750" indent="-285750">
              <a:buFontTx/>
              <a:buChar char="-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kN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/m</a:t>
            </a:r>
            <a:r>
              <a:rPr lang="en-US" sz="1800" baseline="30000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for basement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dirty="0" smtClean="0">
                <a:latin typeface="Times New Roman" pitchFamily="18" charset="0"/>
                <a:cs typeface="Times New Roman" pitchFamily="18" charset="0"/>
              </a:rPr>
            </a:b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Tx/>
              <a:buChar char="-"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4.7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kN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/m</a:t>
            </a:r>
            <a:r>
              <a:rPr lang="en-US" sz="1800" baseline="30000" dirty="0">
                <a:latin typeface="Times New Roman" pitchFamily="18" charset="0"/>
                <a:cs typeface="Times New Roman" pitchFamily="18" charset="0"/>
              </a:rPr>
              <a:t>2  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for the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rest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of floors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dirty="0" smtClean="0">
                <a:latin typeface="Times New Roman" pitchFamily="18" charset="0"/>
                <a:cs typeface="Times New Roman" pitchFamily="18" charset="0"/>
              </a:rPr>
            </a:b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Tx/>
              <a:buChar char="-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4.7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kN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/m</a:t>
            </a:r>
            <a:r>
              <a:rPr lang="en-US" sz="1800" baseline="30000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for staircase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dirty="0" smtClean="0">
                <a:latin typeface="Times New Roman" pitchFamily="18" charset="0"/>
                <a:cs typeface="Times New Roman" pitchFamily="18" charset="0"/>
              </a:rPr>
            </a:b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Tx/>
              <a:buChar char="-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16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kN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/m for stone walls </a:t>
            </a: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9742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2E6260-177E-43BB-A622-E850E715FF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42173" y="620688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ü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Lateral loads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5C709F-017B-4FF1-9C04-92647762663F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2134072" y="1340768"/>
            <a:ext cx="6563072" cy="5328592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Select the most appropriate risk category 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b="1" dirty="0">
                <a:latin typeface="Times New Roman" pitchFamily="18" charset="0"/>
                <a:cs typeface="Times New Roman" pitchFamily="18" charset="0"/>
              </a:rPr>
            </a:br>
            <a:endParaRPr lang="en-US" sz="18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Risk category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ΙΙ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216" y="2348880"/>
            <a:ext cx="7349280" cy="390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7288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2134072" y="692696"/>
            <a:ext cx="6563072" cy="5299993"/>
          </a:xfrm>
        </p:spPr>
        <p:txBody>
          <a:bodyPr/>
          <a:lstStyle/>
          <a:p>
            <a:pPr marL="285750" indent="-285750">
              <a:buFont typeface="Wingdings" pitchFamily="2" charset="2"/>
              <a:buChar char="q"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Set the importance factor</a:t>
            </a:r>
          </a:p>
          <a:p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800" baseline="-25000" dirty="0" err="1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1800" baseline="-25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equals to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q"/>
            </a:pPr>
            <a:endParaRPr lang="en-US" dirty="0"/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204864"/>
            <a:ext cx="6840760" cy="378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2027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2134072" y="404664"/>
            <a:ext cx="6902424" cy="6453336"/>
          </a:xfrm>
        </p:spPr>
        <p:txBody>
          <a:bodyPr/>
          <a:lstStyle/>
          <a:p>
            <a:pPr marL="285750" indent="-285750">
              <a:buFont typeface="Wingdings" pitchFamily="2" charset="2"/>
              <a:buChar char="q"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Determination of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1800" baseline="-25000" dirty="0" err="1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&amp; S</a:t>
            </a:r>
            <a:r>
              <a:rPr lang="en-US" sz="1800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85750" indent="-285750">
              <a:buFont typeface="Wingdings" pitchFamily="2" charset="2"/>
              <a:buChar char="q"/>
            </a:pPr>
            <a:endParaRPr lang="en-US" dirty="0"/>
          </a:p>
          <a:p>
            <a:pPr marL="285750" indent="-285750">
              <a:buFont typeface="Wingdings" pitchFamily="2" charset="2"/>
              <a:buChar char="q"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pPr marL="285750" indent="-285750">
              <a:buFont typeface="Wingdings" pitchFamily="2" charset="2"/>
              <a:buChar char="q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Ramallah,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Z = 0.15 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1600" baseline="-25000" dirty="0" err="1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= 2.5 x 0.15 = 0.375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1600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= 1.25 x 0.15 = 0.1875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These values are for 10% probability of exceedance, for 2% probability of exceedance: </a:t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1600" baseline="-25000" dirty="0" err="1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= 1.5 x 0.375 = 0.5625</a:t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1600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= 1.5 x 0.1875 = 0.28125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5" y="620689"/>
            <a:ext cx="3852863" cy="3473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87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B5CDC0-5606-4A4C-BEF9-90744869B3CD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2134072" y="620688"/>
            <a:ext cx="6563072" cy="5976664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Determination of site classification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Site class is B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628800"/>
            <a:ext cx="7596336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068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2134072" y="476672"/>
            <a:ext cx="6563072" cy="6048672"/>
          </a:xfrm>
        </p:spPr>
        <p:txBody>
          <a:bodyPr/>
          <a:lstStyle/>
          <a:p>
            <a:pPr marL="285750" indent="-285750">
              <a:buFont typeface="Wingdings" pitchFamily="2" charset="2"/>
              <a:buChar char="q"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Determination of response accelerations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1800" baseline="-25000" dirty="0" err="1">
                <a:latin typeface="Times New Roman" pitchFamily="18" charset="0"/>
                <a:cs typeface="Times New Roman" pitchFamily="18" charset="0"/>
              </a:rPr>
              <a:t>ms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&amp; S</a:t>
            </a:r>
            <a:r>
              <a:rPr lang="en-US" sz="1800" baseline="-25000" dirty="0">
                <a:latin typeface="Times New Roman" pitchFamily="18" charset="0"/>
                <a:cs typeface="Times New Roman" pitchFamily="18" charset="0"/>
              </a:rPr>
              <a:t>m1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endParaRPr lang="ar-JO" sz="18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q"/>
            </a:pPr>
            <a:endParaRPr lang="ar-JO" dirty="0">
              <a:cs typeface="+mj-cs"/>
            </a:endParaRPr>
          </a:p>
          <a:p>
            <a:pPr marL="285750" indent="-285750">
              <a:buFont typeface="Wingdings" pitchFamily="2" charset="2"/>
              <a:buChar char="q"/>
            </a:pPr>
            <a:endParaRPr lang="ar-JO" dirty="0">
              <a:cs typeface="+mj-cs"/>
            </a:endParaRPr>
          </a:p>
          <a:p>
            <a:pPr marL="285750" indent="-285750">
              <a:buFont typeface="Wingdings" pitchFamily="2" charset="2"/>
              <a:buChar char="q"/>
            </a:pPr>
            <a:endParaRPr lang="ar-JO" dirty="0">
              <a:cs typeface="+mj-cs"/>
            </a:endParaRPr>
          </a:p>
          <a:p>
            <a:pPr marL="285750" indent="-285750">
              <a:buFont typeface="Wingdings" pitchFamily="2" charset="2"/>
              <a:buChar char="q"/>
            </a:pPr>
            <a:endParaRPr lang="ar-JO" dirty="0">
              <a:cs typeface="+mj-cs"/>
            </a:endParaRPr>
          </a:p>
          <a:p>
            <a:pPr marL="285750" indent="-285750">
              <a:buFont typeface="Wingdings" pitchFamily="2" charset="2"/>
              <a:buChar char="q"/>
            </a:pPr>
            <a:endParaRPr lang="ar-JO" dirty="0">
              <a:cs typeface="+mj-cs"/>
            </a:endParaRPr>
          </a:p>
          <a:p>
            <a:pPr marL="285750" indent="-285750">
              <a:buFont typeface="Wingdings" pitchFamily="2" charset="2"/>
              <a:buChar char="q"/>
            </a:pPr>
            <a:endParaRPr lang="ar-JO" dirty="0">
              <a:cs typeface="+mj-cs"/>
            </a:endParaRPr>
          </a:p>
          <a:p>
            <a:pPr marL="285750" indent="-285750">
              <a:buFont typeface="Wingdings" pitchFamily="2" charset="2"/>
              <a:buChar char="q"/>
            </a:pPr>
            <a:endParaRPr lang="ar-JO" dirty="0">
              <a:cs typeface="+mj-cs"/>
            </a:endParaRPr>
          </a:p>
          <a:p>
            <a:pPr marL="285750" indent="-285750">
              <a:buFont typeface="Wingdings" pitchFamily="2" charset="2"/>
              <a:buChar char="q"/>
            </a:pPr>
            <a:endParaRPr lang="ar-JO" dirty="0">
              <a:cs typeface="+mj-cs"/>
            </a:endParaRPr>
          </a:p>
          <a:p>
            <a:pPr marL="285750" indent="-285750">
              <a:buFont typeface="Wingdings" pitchFamily="2" charset="2"/>
              <a:buChar char="q"/>
            </a:pPr>
            <a:endParaRPr lang="ar-JO" dirty="0">
              <a:cs typeface="+mj-cs"/>
            </a:endParaRPr>
          </a:p>
          <a:p>
            <a:pPr marL="285750" indent="-285750">
              <a:buFont typeface="Wingdings" pitchFamily="2" charset="2"/>
              <a:buChar char="q"/>
            </a:pPr>
            <a:endParaRPr lang="ar-JO" dirty="0">
              <a:cs typeface="+mj-cs"/>
            </a:endParaRPr>
          </a:p>
          <a:p>
            <a:pPr marL="285750" indent="-285750">
              <a:buFont typeface="Wingdings" pitchFamily="2" charset="2"/>
              <a:buChar char="q"/>
            </a:pPr>
            <a:endParaRPr lang="ar-JO" dirty="0">
              <a:cs typeface="+mj-cs"/>
            </a:endParaRPr>
          </a:p>
          <a:p>
            <a:pPr marL="285750" indent="-285750">
              <a:buFont typeface="Wingdings" pitchFamily="2" charset="2"/>
              <a:buChar char="q"/>
            </a:pPr>
            <a:endParaRPr lang="ar-JO" dirty="0">
              <a:cs typeface="+mj-cs"/>
            </a:endParaRPr>
          </a:p>
          <a:p>
            <a:pPr marL="285750" indent="-285750">
              <a:buFont typeface="Wingdings" pitchFamily="2" charset="2"/>
              <a:buChar char="q"/>
            </a:pPr>
            <a:endParaRPr lang="ar-JO" dirty="0">
              <a:cs typeface="+mj-cs"/>
            </a:endParaRPr>
          </a:p>
          <a:p>
            <a:pPr marL="285750" indent="-285750">
              <a:buFont typeface="Wingdings" pitchFamily="2" charset="2"/>
              <a:buChar char="q"/>
            </a:pPr>
            <a:endParaRPr lang="ar-JO" dirty="0">
              <a:cs typeface="+mj-cs"/>
            </a:endParaRPr>
          </a:p>
          <a:p>
            <a:pPr marL="285750" indent="-285750">
              <a:buFont typeface="Wingdings" pitchFamily="2" charset="2"/>
              <a:buChar char="q"/>
            </a:pPr>
            <a:endParaRPr lang="ar-JO" dirty="0">
              <a:cs typeface="+mj-cs"/>
            </a:endParaRPr>
          </a:p>
          <a:p>
            <a:pPr marL="285750" indent="-285750">
              <a:buFont typeface="Wingdings" pitchFamily="2" charset="2"/>
              <a:buChar char="q"/>
            </a:pPr>
            <a:endParaRPr lang="ar-JO" dirty="0">
              <a:cs typeface="+mj-cs"/>
            </a:endParaRPr>
          </a:p>
          <a:p>
            <a:pPr marL="285750" indent="-285750">
              <a:buFont typeface="Wingdings" pitchFamily="2" charset="2"/>
              <a:buChar char="q"/>
            </a:pPr>
            <a:endParaRPr lang="ar-JO" dirty="0">
              <a:latin typeface="Times New Roman" pitchFamily="18" charset="0"/>
              <a:cs typeface="Times New Roman" pitchFamily="18" charset="0"/>
            </a:endParaRPr>
          </a:p>
          <a:p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n-US" sz="1800" b="1" dirty="0" err="1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1800" b="1" baseline="-25000" dirty="0" err="1">
                <a:latin typeface="Times New Roman" pitchFamily="18" charset="0"/>
                <a:cs typeface="Times New Roman" pitchFamily="18" charset="0"/>
              </a:rPr>
              <a:t>ms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x 0.5625 = 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0.5625</a:t>
            </a:r>
            <a:endParaRPr lang="en-US" sz="1800" b="1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endParaRPr lang="en-US" sz="1800" b="1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1800" b="1" baseline="-25000" dirty="0">
                <a:latin typeface="Times New Roman" pitchFamily="18" charset="0"/>
                <a:cs typeface="Times New Roman" pitchFamily="18" charset="0"/>
              </a:rPr>
              <a:t>m1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x 0.28125 = 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0.28125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990" y="908720"/>
            <a:ext cx="7325236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742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1828292" y="548680"/>
            <a:ext cx="7009928" cy="5616624"/>
          </a:xfrm>
        </p:spPr>
        <p:txBody>
          <a:bodyPr/>
          <a:lstStyle/>
          <a:p>
            <a:pPr marL="285750" indent="-285750">
              <a:buFont typeface="Wingdings" pitchFamily="2" charset="2"/>
              <a:buChar char="q"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Calculate the design spectral accelerations S</a:t>
            </a:r>
            <a:r>
              <a:rPr lang="en-US" sz="1800" baseline="-25000" dirty="0">
                <a:latin typeface="Times New Roman" pitchFamily="18" charset="0"/>
                <a:cs typeface="Times New Roman" pitchFamily="18" charset="0"/>
              </a:rPr>
              <a:t>DS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&amp; S</a:t>
            </a:r>
            <a:r>
              <a:rPr lang="en-US" sz="1800" baseline="-25000" dirty="0">
                <a:latin typeface="Times New Roman" pitchFamily="18" charset="0"/>
                <a:cs typeface="Times New Roman" pitchFamily="18" charset="0"/>
              </a:rPr>
              <a:t>D1</a:t>
            </a:r>
          </a:p>
          <a:p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For 10% probability of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exceedance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of return period 50 years. </a:t>
            </a:r>
          </a:p>
          <a:p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1800" b="1" baseline="-25000" dirty="0">
                <a:latin typeface="Times New Roman" pitchFamily="18" charset="0"/>
                <a:cs typeface="Times New Roman" pitchFamily="18" charset="0"/>
              </a:rPr>
              <a:t>DS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 = 2/3 S</a:t>
            </a:r>
            <a:r>
              <a:rPr lang="en-US" sz="1800" b="1" baseline="-25000" dirty="0">
                <a:latin typeface="Times New Roman" pitchFamily="18" charset="0"/>
                <a:cs typeface="Times New Roman" pitchFamily="18" charset="0"/>
              </a:rPr>
              <a:t>Ms 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0.375</a:t>
            </a:r>
            <a:endParaRPr lang="en-US" sz="1800" b="1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endParaRPr lang="en-US" sz="1800" b="1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1800" b="1" baseline="-25000" dirty="0">
                <a:latin typeface="Times New Roman" pitchFamily="18" charset="0"/>
                <a:cs typeface="Times New Roman" pitchFamily="18" charset="0"/>
              </a:rPr>
              <a:t>D1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 = 2/3 S</a:t>
            </a:r>
            <a:r>
              <a:rPr lang="en-US" sz="1800" b="1" baseline="-25000" dirty="0">
                <a:latin typeface="Times New Roman" pitchFamily="18" charset="0"/>
                <a:cs typeface="Times New Roman" pitchFamily="18" charset="0"/>
              </a:rPr>
              <a:t>M1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0.1875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Determination the seismic design category</a:t>
            </a:r>
          </a:p>
          <a:p>
            <a:pPr marL="285750" indent="-285750">
              <a:buFont typeface="Wingdings" pitchFamily="2" charset="2"/>
              <a:buChar char="q"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Based on risk category and design spectral accelerations ( S</a:t>
            </a:r>
            <a:r>
              <a:rPr lang="en-US" sz="1800" baseline="-25000" dirty="0">
                <a:latin typeface="Times New Roman" pitchFamily="18" charset="0"/>
                <a:cs typeface="Times New Roman" pitchFamily="18" charset="0"/>
              </a:rPr>
              <a:t>Ds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&amp; S</a:t>
            </a:r>
            <a:r>
              <a:rPr lang="en-US" sz="1800" baseline="-25000" dirty="0">
                <a:latin typeface="Times New Roman" pitchFamily="18" charset="0"/>
                <a:cs typeface="Times New Roman" pitchFamily="18" charset="0"/>
              </a:rPr>
              <a:t>D1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), the seismic design category is C</a:t>
            </a:r>
          </a:p>
          <a:p>
            <a:endParaRPr lang="en-US" dirty="0"/>
          </a:p>
          <a:p>
            <a:endParaRPr lang="en-US" dirty="0"/>
          </a:p>
          <a:p>
            <a:pPr marL="285750" indent="-285750">
              <a:buFont typeface="Wingdings" pitchFamily="2" charset="2"/>
              <a:buChar char="q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922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2134072" y="548680"/>
            <a:ext cx="6563072" cy="5444009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pPr marL="285750" indent="-285750">
              <a:buFont typeface="Wingdings" pitchFamily="2" charset="2"/>
              <a:buChar char="q"/>
            </a:pPr>
            <a:endParaRPr lang="en-US" dirty="0"/>
          </a:p>
          <a:p>
            <a:endParaRPr lang="en-US" dirty="0"/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5208" y="3245474"/>
            <a:ext cx="7200800" cy="27569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0819" y="439719"/>
            <a:ext cx="7200800" cy="2652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68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Outline</a:t>
            </a:r>
            <a:r>
              <a:rPr lang="en-US" sz="3600" dirty="0">
                <a:solidFill>
                  <a:schemeClr val="bg1"/>
                </a:solidFill>
                <a:ea typeface="+mn-ea"/>
              </a:rPr>
              <a:t>:</a:t>
            </a:r>
            <a:endParaRPr lang="ko-KR" altLang="en-US" sz="3600" dirty="0">
              <a:solidFill>
                <a:schemeClr val="bg1"/>
              </a:solidFill>
              <a:ea typeface="+mn-ea"/>
            </a:endParaRPr>
          </a:p>
        </p:txBody>
      </p:sp>
      <p:sp>
        <p:nvSpPr>
          <p:cNvPr id="2" name="عنصر نائب للمحتوى 1"/>
          <p:cNvSpPr>
            <a:spLocks noGrp="1"/>
          </p:cNvSpPr>
          <p:nvPr>
            <p:ph idx="10"/>
          </p:nvPr>
        </p:nvSpPr>
        <p:spPr>
          <a:xfrm>
            <a:off x="323528" y="1412776"/>
            <a:ext cx="8373616" cy="5328592"/>
          </a:xfrm>
        </p:spPr>
        <p:txBody>
          <a:bodyPr/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Introduction 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Preliminary design 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Project modeling 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Model checks 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Type of structural system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Seismic analysis and checks 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Soil interaction effects 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Final design of the building 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and design checks </a:t>
            </a: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1763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8A5B9C-EF3C-417D-B614-2DCB550E47CA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2134072" y="476672"/>
            <a:ext cx="6563072" cy="5516017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F0B55A7-B175-4036-9CE8-01CE828B36C5}"/>
              </a:ext>
            </a:extLst>
          </p:cNvPr>
          <p:cNvSpPr txBox="1"/>
          <p:nvPr/>
        </p:nvSpPr>
        <p:spPr>
          <a:xfrm>
            <a:off x="1795627" y="449504"/>
            <a:ext cx="2880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Load combinations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F52F35E-BA46-424C-A1B0-FE77EAD78FE8}"/>
              </a:ext>
            </a:extLst>
          </p:cNvPr>
          <p:cNvSpPr txBox="1"/>
          <p:nvPr/>
        </p:nvSpPr>
        <p:spPr>
          <a:xfrm>
            <a:off x="1725452" y="1412776"/>
            <a:ext cx="7380312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Ultimate load combinations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According to the  ASCE7-10, the load factors that are used in the analysis and design are: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a)  1.4 D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b) 1.2D + 1.6 L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c) 1.2D+E+L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d) 0.9D +E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Service load combinations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a) D +L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b) D +0.75L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c) D +0.7E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d) D +0.75L +0.75(0.7E)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e) 0.6 D+ 0.7E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  <a:p>
            <a:endParaRPr lang="en-US" dirty="0"/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6880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1D1D0-38CA-411F-BAAE-50E400EFD9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Preliminary design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23E857-72E3-44BC-9F06-AF66E3FD12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Slab thickness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A4FB6E95-6EB0-4C2F-BE73-64115BFFDC35}"/>
                  </a:ext>
                </a:extLst>
              </p:cNvPr>
              <p:cNvSpPr>
                <a:spLocks noGrp="1"/>
              </p:cNvSpPr>
              <p:nvPr>
                <p:ph idx="10"/>
              </p:nvPr>
            </p:nvSpPr>
            <p:spPr>
              <a:xfrm>
                <a:off x="1547664" y="1844824"/>
                <a:ext cx="7149480" cy="5013176"/>
              </a:xfrm>
            </p:spPr>
            <p:txBody>
              <a:bodyPr/>
              <a:lstStyle/>
              <a:p>
                <a:pPr marL="285750" indent="-285750">
                  <a:buFont typeface="Wingdings" pitchFamily="2" charset="2"/>
                  <a:buChar char="ü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Two way solid slab with beams .</a:t>
                </a:r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Basement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slab</a:t>
                </a:r>
              </a:p>
              <a:p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h </a:t>
                </a:r>
                <a14:m>
                  <m:oMath xmlns:m="http://schemas.openxmlformats.org/officeDocument/2006/math">
                    <m:r>
                      <a:rPr lang="en-US" sz="160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1600">
                            <a:latin typeface="Cambria Math"/>
                          </a:rPr>
                          <m:t>ln</m:t>
                        </m:r>
                        <m:r>
                          <a:rPr lang="en-US" sz="1600" i="1" smtClean="0">
                            <a:latin typeface="Cambria Math"/>
                          </a:rPr>
                          <m:t> </m:t>
                        </m:r>
                        <m:r>
                          <a:rPr lang="en-US" sz="1600">
                            <a:latin typeface="Cambria Math"/>
                          </a:rPr>
                          <m:t>(</m:t>
                        </m:r>
                        <m:r>
                          <a:rPr lang="en-US" sz="1600">
                            <a:latin typeface="Cambria Math"/>
                          </a:rPr>
                          <m:t>0</m:t>
                        </m:r>
                        <m:r>
                          <a:rPr lang="en-US" sz="1600">
                            <a:latin typeface="Cambria Math"/>
                          </a:rPr>
                          <m:t>.</m:t>
                        </m:r>
                        <m:r>
                          <a:rPr lang="en-US" sz="1600">
                            <a:latin typeface="Cambria Math"/>
                          </a:rPr>
                          <m:t>8</m:t>
                        </m:r>
                        <m:r>
                          <a:rPr lang="en-US" sz="1600">
                            <a:latin typeface="Cambria Math"/>
                          </a:rPr>
                          <m:t>+</m:t>
                        </m:r>
                        <m:f>
                          <m:f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i="1">
                                <a:latin typeface="Cambria Math"/>
                              </a:rPr>
                              <m:t>𝑓𝑦</m:t>
                            </m:r>
                          </m:num>
                          <m:den>
                            <m:r>
                              <a:rPr lang="en-US" sz="1600">
                                <a:latin typeface="Cambria Math"/>
                              </a:rPr>
                              <m:t>1400</m:t>
                            </m:r>
                          </m:den>
                        </m:f>
                        <m:r>
                          <a:rPr lang="en-US" sz="1600"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en-US" sz="1600">
                            <a:latin typeface="Cambria Math"/>
                          </a:rPr>
                          <m:t>36</m:t>
                        </m:r>
                        <m:r>
                          <a:rPr lang="en-US" sz="1600">
                            <a:latin typeface="Cambria Math"/>
                          </a:rPr>
                          <m:t>+</m:t>
                        </m:r>
                        <m:r>
                          <a:rPr lang="en-US" sz="1600">
                            <a:latin typeface="Cambria Math"/>
                          </a:rPr>
                          <m:t>9</m:t>
                        </m:r>
                        <m:r>
                          <a:rPr lang="en-US" sz="1600" i="1">
                            <a:latin typeface="Cambria Math"/>
                          </a:rPr>
                          <m:t>𝛽</m:t>
                        </m:r>
                      </m:den>
                    </m:f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h =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18.1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cm,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use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18.5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cm.</a:t>
                </a:r>
              </a:p>
              <a:p>
                <a:endParaRPr lang="en-US" dirty="0"/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A4FB6E95-6EB0-4C2F-BE73-64115BFFDC3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0"/>
              </p:nvPr>
            </p:nvSpPr>
            <p:spPr>
              <a:xfrm>
                <a:off x="1547664" y="1844824"/>
                <a:ext cx="7149480" cy="5013176"/>
              </a:xfrm>
              <a:blipFill>
                <a:blip r:embed="rId2"/>
                <a:stretch>
                  <a:fillRect t="-3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عنصر نائب لرقم الشريحة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7945" y="2204864"/>
            <a:ext cx="4618856" cy="3282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721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93F178-270A-41D8-889F-E0186B7AF7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34072" y="421398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rest of floors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CC57B4-18FA-4DA8-A637-4E463CF3B85E}"/>
              </a:ext>
            </a:extLst>
          </p:cNvPr>
          <p:cNvSpPr txBox="1"/>
          <p:nvPr/>
        </p:nvSpPr>
        <p:spPr>
          <a:xfrm>
            <a:off x="2100680" y="1268760"/>
            <a:ext cx="6563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h =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16.4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cm, use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17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cm in all floors except ground floor</a:t>
            </a: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7864" y="1759578"/>
            <a:ext cx="3191192" cy="476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77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E01AA3-D4A5-45EC-9A6D-DCA0811968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34072" y="404663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Check shear for slab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886B2ACE-F819-44D2-8F2D-BEFFF441D495}"/>
                  </a:ext>
                </a:extLst>
              </p:cNvPr>
              <p:cNvSpPr>
                <a:spLocks noGrp="1"/>
              </p:cNvSpPr>
              <p:nvPr>
                <p:ph idx="10"/>
              </p:nvPr>
            </p:nvSpPr>
            <p:spPr>
              <a:xfrm>
                <a:off x="2119327" y="424847"/>
                <a:ext cx="6902424" cy="5992688"/>
              </a:xfrm>
            </p:spPr>
            <p:txBody>
              <a:bodyPr/>
              <a:lstStyle/>
              <a:p>
                <a:endParaRPr lang="en-US" i="1" dirty="0"/>
              </a:p>
              <a:p>
                <a:pPr marL="285750" indent="-285750">
                  <a:buFontTx/>
                  <a:buChar char="-"/>
                </a:pP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Basement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floor </a:t>
                </a: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1600" i="1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∅</m:t>
                    </m:r>
                    <m:r>
                      <a:rPr lang="en-US" sz="1600" i="1">
                        <a:latin typeface="Cambria Math"/>
                      </a:rPr>
                      <m:t>𝑉𝑐</m:t>
                    </m:r>
                    <m:r>
                      <a:rPr lang="en-US" sz="16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1600" i="1">
                            <a:latin typeface="Cambria Math"/>
                          </a:rPr>
                          <m:t>6</m:t>
                        </m:r>
                      </m:den>
                    </m:f>
                    <m:r>
                      <a:rPr lang="en-US" sz="1600" i="1">
                        <a:latin typeface="Cambria Math"/>
                      </a:rPr>
                      <m:t>∗</m:t>
                    </m:r>
                    <m:r>
                      <a:rPr lang="en-US" sz="1600" i="1">
                        <a:latin typeface="Cambria Math"/>
                      </a:rPr>
                      <m:t>0</m:t>
                    </m:r>
                    <m:r>
                      <a:rPr lang="en-US" sz="1600" i="1">
                        <a:latin typeface="Cambria Math"/>
                      </a:rPr>
                      <m:t>.</m:t>
                    </m:r>
                    <m:r>
                      <a:rPr lang="en-US" sz="1600" i="1">
                        <a:latin typeface="Cambria Math"/>
                      </a:rPr>
                      <m:t>75</m:t>
                    </m:r>
                    <m:r>
                      <a:rPr lang="en-US" sz="1600" i="1">
                        <a:latin typeface="Cambria Math"/>
                      </a:rPr>
                      <m:t>𝑏𝑑</m:t>
                    </m:r>
                    <m:rad>
                      <m:radPr>
                        <m:degHide m:val="on"/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1600" i="1">
                            <a:latin typeface="Cambria Math"/>
                          </a:rPr>
                          <m:t>𝐹𝑐</m:t>
                        </m:r>
                      </m:e>
                    </m:rad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=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88.8 </a:t>
                </a:r>
                <a:r>
                  <a:rPr lang="en-US" sz="1600" dirty="0" err="1" smtClean="0">
                    <a:latin typeface="Times New Roman" pitchFamily="18" charset="0"/>
                    <a:cs typeface="Times New Roman" pitchFamily="18" charset="0"/>
                  </a:rPr>
                  <a:t>kN</a:t>
                </a: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Where f</a:t>
                </a:r>
                <a:r>
                  <a:rPr lang="en-US" sz="1600" baseline="-25000" dirty="0">
                    <a:latin typeface="Times New Roman" pitchFamily="18" charset="0"/>
                    <a:cs typeface="Times New Roman" pitchFamily="18" charset="0"/>
                  </a:rPr>
                  <a:t>c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=24 MPa, b=1000 mm, and d =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185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– 40(cover) =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145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mm.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Vu (from ETABS model), Vu = </a:t>
                </a:r>
                <a:r>
                  <a:rPr lang="en-US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19kN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/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Since </a:t>
                </a:r>
                <a:r>
                  <a:rPr lang="en-US" sz="1600" b="1" dirty="0" err="1">
                    <a:latin typeface="Times New Roman" pitchFamily="18" charset="0"/>
                    <a:cs typeface="Times New Roman" pitchFamily="18" charset="0"/>
                  </a:rPr>
                  <a:t>ФVc</a:t>
                </a: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 &gt;&gt; Vu, slab thickness is adequate for resisting shear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So there is no need for shear reinforcement</a:t>
                </a:r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886B2ACE-F819-44D2-8F2D-BEFFF441D49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0"/>
              </p:nvPr>
            </p:nvSpPr>
            <p:spPr>
              <a:xfrm>
                <a:off x="2119327" y="424847"/>
                <a:ext cx="6902424" cy="5992688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7396" y="3861048"/>
            <a:ext cx="3816424" cy="2576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68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8F4598-EE63-4EEB-9FC2-94A60CBC535B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2134072" y="188640"/>
            <a:ext cx="6686400" cy="6336704"/>
          </a:xfrm>
        </p:spPr>
        <p:txBody>
          <a:bodyPr/>
          <a:lstStyle/>
          <a:p>
            <a:r>
              <a:rPr lang="en-US" dirty="0"/>
              <a:t>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- Rest of floors : 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where Fc=24 MPa, b=1000 mm, and d = 175 – 40(cover) = 135mm.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∅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Vc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= 82.67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kN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Vu the max shear force that could occur in the slab (from ETABS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mode)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Vu = 20kN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Since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Vc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&gt; Vu, slab thickness is adequate for resisting shear. So there is no need for shear reinforcement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3901" y="2966155"/>
            <a:ext cx="3118711" cy="353595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66967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B91D91-6879-494A-B309-B820725D2D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34072" y="260648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Preliminary design for beams </a:t>
            </a:r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4FA39B20-C8D4-4C1F-85C4-5B628D05D5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2012" y="781163"/>
            <a:ext cx="6264784" cy="24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2341226"/>
              </p:ext>
            </p:extLst>
          </p:nvPr>
        </p:nvGraphicFramePr>
        <p:xfrm>
          <a:off x="5652120" y="4365104"/>
          <a:ext cx="2952328" cy="1404239"/>
        </p:xfrm>
        <a:graphic>
          <a:graphicData uri="http://schemas.openxmlformats.org/drawingml/2006/table">
            <a:tbl>
              <a:tblPr firstRow="1" firstCol="1" bandRow="1"/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864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Group number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Dimension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996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/>
                      </a:r>
                      <a:b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</a:b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830X350 mm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3938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/>
                      </a:r>
                      <a:b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</a:b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630X350 mm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5604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800"/>
                        </a:spcAft>
                      </a:pPr>
                      <a:r>
                        <a:rPr lang="en-US" sz="1050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230X350 mm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25</a:t>
            </a:fld>
            <a:endParaRPr lang="en-US" dirty="0"/>
          </a:p>
        </p:txBody>
      </p:sp>
      <p:graphicFrame>
        <p:nvGraphicFramePr>
          <p:cNvPr id="10" name="Content Placeholder 4">
            <a:extLst>
              <a:ext uri="{FF2B5EF4-FFF2-40B4-BE49-F238E27FC236}">
                <a16:creationId xmlns:a16="http://schemas.microsoft.com/office/drawing/2014/main" id="{3C1C044E-CFD1-4D7B-AA17-6FA21963C5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759517"/>
              </p:ext>
            </p:extLst>
          </p:nvPr>
        </p:nvGraphicFramePr>
        <p:xfrm>
          <a:off x="2090486" y="3328129"/>
          <a:ext cx="6877926" cy="34423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92642">
                  <a:extLst>
                    <a:ext uri="{9D8B030D-6E8A-4147-A177-3AD203B41FA5}">
                      <a16:colId xmlns:a16="http://schemas.microsoft.com/office/drawing/2014/main" val="1652505361"/>
                    </a:ext>
                  </a:extLst>
                </a:gridCol>
                <a:gridCol w="2292642">
                  <a:extLst>
                    <a:ext uri="{9D8B030D-6E8A-4147-A177-3AD203B41FA5}">
                      <a16:colId xmlns:a16="http://schemas.microsoft.com/office/drawing/2014/main" val="3802626759"/>
                    </a:ext>
                  </a:extLst>
                </a:gridCol>
                <a:gridCol w="2292642">
                  <a:extLst>
                    <a:ext uri="{9D8B030D-6E8A-4147-A177-3AD203B41FA5}">
                      <a16:colId xmlns:a16="http://schemas.microsoft.com/office/drawing/2014/main" val="983244621"/>
                    </a:ext>
                  </a:extLst>
                </a:gridCol>
              </a:tblGrid>
              <a:tr h="3276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Group number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Dimension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Location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77153170"/>
                  </a:ext>
                </a:extLst>
              </a:tr>
              <a:tr h="69996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400X200 mm</a:t>
                      </a:r>
                      <a:b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</a:b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In all floors except the ground floor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2053509"/>
                  </a:ext>
                </a:extLst>
              </a:tr>
              <a:tr h="10722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500X300 mm</a:t>
                      </a:r>
                      <a:b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</a:b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In all floors and </a:t>
                      </a: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edge  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beams</a:t>
                      </a:r>
                      <a:b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</a:b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56809411"/>
                  </a:ext>
                </a:extLst>
              </a:tr>
              <a:tr h="3276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600X400 mm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In all floors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59137249"/>
                  </a:ext>
                </a:extLst>
              </a:tr>
              <a:tr h="5620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700X400 mm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In ground floor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704946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714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C8C962-53B3-4A09-8833-01C8C01ACA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34072" y="260648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Preliminary design for columns </a:t>
            </a:r>
          </a:p>
        </p:txBody>
      </p:sp>
      <p:sp>
        <p:nvSpPr>
          <p:cNvPr id="2" name="مربع نص 1"/>
          <p:cNvSpPr txBox="1"/>
          <p:nvPr/>
        </p:nvSpPr>
        <p:spPr>
          <a:xfrm>
            <a:off x="2339752" y="1268760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By using tributary area method 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id="{17CC96ED-3664-4382-A78B-E894DE1C576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6752332"/>
              </p:ext>
            </p:extLst>
          </p:nvPr>
        </p:nvGraphicFramePr>
        <p:xfrm>
          <a:off x="2134073" y="1801569"/>
          <a:ext cx="6758408" cy="42343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46458">
                  <a:extLst>
                    <a:ext uri="{9D8B030D-6E8A-4147-A177-3AD203B41FA5}">
                      <a16:colId xmlns:a16="http://schemas.microsoft.com/office/drawing/2014/main" val="1333269345"/>
                    </a:ext>
                  </a:extLst>
                </a:gridCol>
                <a:gridCol w="4211950">
                  <a:extLst>
                    <a:ext uri="{9D8B030D-6E8A-4147-A177-3AD203B41FA5}">
                      <a16:colId xmlns:a16="http://schemas.microsoft.com/office/drawing/2014/main" val="3285848889"/>
                    </a:ext>
                  </a:extLst>
                </a:gridCol>
              </a:tblGrid>
              <a:tr h="5118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Group number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Dimensions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26328303"/>
                  </a:ext>
                </a:extLst>
              </a:tr>
              <a:tr h="10934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800X300 mm</a:t>
                      </a:r>
                      <a:b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</a:b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61462944"/>
                  </a:ext>
                </a:extLst>
              </a:tr>
              <a:tr h="10934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1000X300 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mm</a:t>
                      </a:r>
                      <a:b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</a:b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71015102"/>
                  </a:ext>
                </a:extLst>
              </a:tr>
              <a:tr h="5118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1200X300 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mm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37615085"/>
                  </a:ext>
                </a:extLst>
              </a:tr>
              <a:tr h="5118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450X450 mm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43132434"/>
                  </a:ext>
                </a:extLst>
              </a:tr>
              <a:tr h="5118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700X300 mm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753483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918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505483-9F27-4991-BC1D-BD6FA10E76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Project modeling 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11D1D60-12C3-487F-875C-76EBF062946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1331640" y="1700808"/>
            <a:ext cx="7992888" cy="4536504"/>
          </a:xfrm>
        </p:spPr>
        <p:txBody>
          <a:bodyPr/>
          <a:lstStyle/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1. Bring the layout of the project from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Autocad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architectural drawing. </a:t>
            </a:r>
          </a:p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2. Define the materials used in the building (concrete and steel).</a:t>
            </a:r>
          </a:p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3. Define element sections of the structure with their suitable modifiers.</a:t>
            </a:r>
          </a:p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4. Define area section (slabs and shear walls) with their suitable modifiers.</a:t>
            </a:r>
          </a:p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5.  Define load patterns on the structure, such as Dead, Superimposed and live loads.</a:t>
            </a:r>
          </a:p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6. Define load combinations according to the code for analysis and design. </a:t>
            </a:r>
          </a:p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7. Draw the structural elements (sections) and slabs (area sections).</a:t>
            </a:r>
          </a:p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8. Assign the loads ( except own weight -dead- ) on structural elements and slabs according to the values of superimposed , and live loads.</a:t>
            </a:r>
          </a:p>
          <a:p>
            <a:endParaRPr lang="en-US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140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D93E9B-AC79-435C-97B8-B450C934DE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34072" y="407331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Stiffness modifiers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59F60C-C358-48A8-8676-6F2FE11E195C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Slabs                       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0.</a:t>
            </a:r>
            <a:r>
              <a:rPr lang="ar-JO" sz="16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Beams                       0.35</a:t>
            </a:r>
          </a:p>
          <a:p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Columns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and shear wall                     0.7 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  <a:p>
            <a:r>
              <a:rPr lang="en-US" dirty="0"/>
              <a:t>     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6337DCB-440D-4CB5-966A-6D2FC17695A7}"/>
              </a:ext>
            </a:extLst>
          </p:cNvPr>
          <p:cNvCxnSpPr/>
          <p:nvPr/>
        </p:nvCxnSpPr>
        <p:spPr>
          <a:xfrm>
            <a:off x="3512683" y="2564904"/>
            <a:ext cx="93610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316C385-AF7F-42E3-8A1A-364081ED2BBA}"/>
              </a:ext>
            </a:extLst>
          </p:cNvPr>
          <p:cNvCxnSpPr/>
          <p:nvPr/>
        </p:nvCxnSpPr>
        <p:spPr>
          <a:xfrm>
            <a:off x="4860032" y="3140968"/>
            <a:ext cx="93610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0B73A0E-DFA7-45E2-A394-3B3000AFED8C}"/>
              </a:ext>
            </a:extLst>
          </p:cNvPr>
          <p:cNvCxnSpPr/>
          <p:nvPr/>
        </p:nvCxnSpPr>
        <p:spPr>
          <a:xfrm>
            <a:off x="3433002" y="1998755"/>
            <a:ext cx="93610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483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D7A9D9-887E-4135-85F0-AC9F9BCEF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Model checks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5E5E5B-8878-4317-9837-C2A2F6134F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Compatibility check 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7" name="Picture 6" descr="60548638_488024971954272_336053204905099264_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9832" y="1873438"/>
            <a:ext cx="428625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6805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938AB1-3346-4988-95D8-006DF62238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Basement</a:t>
            </a:r>
            <a:r>
              <a:rPr lang="en-US" dirty="0"/>
              <a:t> </a:t>
            </a: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96753"/>
            <a:ext cx="9143999" cy="5208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814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C384CD-8582-402A-9F1C-64B44CE210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34072" y="404663"/>
            <a:ext cx="6563072" cy="460648"/>
          </a:xfrm>
        </p:spPr>
        <p:txBody>
          <a:bodyPr/>
          <a:lstStyle/>
          <a:p>
            <a:endParaRPr lang="en-US" dirty="0"/>
          </a:p>
          <a:p>
            <a:pPr marL="342900" indent="-342900">
              <a:buFont typeface="Wingdings" pitchFamily="2" charset="2"/>
              <a:buChar char="Ø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Equilibrium check </a:t>
            </a:r>
          </a:p>
          <a:p>
            <a:endParaRPr lang="en-US" dirty="0"/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E4D7BF73-7B6F-4711-944E-812737C58E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4071" y="4221088"/>
            <a:ext cx="6398367" cy="2088232"/>
          </a:xfrm>
          <a:prstGeom prst="rect">
            <a:avLst/>
          </a:prstGeom>
        </p:spPr>
      </p:pic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4634957"/>
              </p:ext>
            </p:extLst>
          </p:nvPr>
        </p:nvGraphicFramePr>
        <p:xfrm>
          <a:off x="2134071" y="1483578"/>
          <a:ext cx="6398368" cy="187341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71435">
                  <a:extLst>
                    <a:ext uri="{9D8B030D-6E8A-4147-A177-3AD203B41FA5}">
                      <a16:colId xmlns:a16="http://schemas.microsoft.com/office/drawing/2014/main" val="3006204973"/>
                    </a:ext>
                  </a:extLst>
                </a:gridCol>
                <a:gridCol w="2324333">
                  <a:extLst>
                    <a:ext uri="{9D8B030D-6E8A-4147-A177-3AD203B41FA5}">
                      <a16:colId xmlns:a16="http://schemas.microsoft.com/office/drawing/2014/main" val="1093905803"/>
                    </a:ext>
                  </a:extLst>
                </a:gridCol>
                <a:gridCol w="1027808">
                  <a:extLst>
                    <a:ext uri="{9D8B030D-6E8A-4147-A177-3AD203B41FA5}">
                      <a16:colId xmlns:a16="http://schemas.microsoft.com/office/drawing/2014/main" val="2500470771"/>
                    </a:ext>
                  </a:extLst>
                </a:gridCol>
                <a:gridCol w="1526530">
                  <a:extLst>
                    <a:ext uri="{9D8B030D-6E8A-4147-A177-3AD203B41FA5}">
                      <a16:colId xmlns:a16="http://schemas.microsoft.com/office/drawing/2014/main" val="2487164917"/>
                    </a:ext>
                  </a:extLst>
                </a:gridCol>
                <a:gridCol w="648262">
                  <a:extLst>
                    <a:ext uri="{9D8B030D-6E8A-4147-A177-3AD203B41FA5}">
                      <a16:colId xmlns:a16="http://schemas.microsoft.com/office/drawing/2014/main" val="846126654"/>
                    </a:ext>
                  </a:extLst>
                </a:gridCol>
              </a:tblGrid>
              <a:tr h="374683"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Hand calculation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Etabs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%Error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&lt;5%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39607853"/>
                  </a:ext>
                </a:extLst>
              </a:tr>
              <a:tr h="3746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Dead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38762.723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38816.3417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18556873"/>
                  </a:ext>
                </a:extLst>
              </a:tr>
              <a:tr h="3746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SD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33712.08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33702.98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56239350"/>
                  </a:ext>
                </a:extLst>
              </a:tr>
              <a:tr h="3746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Live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18972.73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19057.6442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0.45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32550352"/>
                  </a:ext>
                </a:extLst>
              </a:tr>
              <a:tr h="374683"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870440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793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2051720" y="476672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Stress – strain check </a:t>
            </a: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6900" y="1196752"/>
            <a:ext cx="6449516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2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691680" y="513179"/>
            <a:ext cx="5462714" cy="4462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Total ultimate load in the slab: </a:t>
            </a:r>
            <a:b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Wu = 1.2 (0.17*25+4.7)+1.6x4.8=18.42 </a:t>
            </a:r>
            <a:r>
              <a:rPr kumimoji="0" lang="en-US" alt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kN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/m</a:t>
            </a:r>
            <a:r>
              <a:rPr kumimoji="0" lang="en-US" altLang="en-US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 the Total moment in the slab manually equals to: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Total moment in Slab= Wu*ln2/ 8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Where: </a:t>
            </a:r>
            <a:b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Wu= Ultimate Load (</a:t>
            </a:r>
            <a:r>
              <a:rPr kumimoji="0" lang="en-US" alt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kN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/m</a:t>
            </a:r>
            <a:r>
              <a:rPr kumimoji="0" lang="en-US" altLang="en-US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                                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ln= Span length (m)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Total moment in Slab= 18.42*2.752 8=17.4 </a:t>
            </a:r>
            <a:r>
              <a:rPr kumimoji="0" lang="en-US" altLang="en-US" sz="1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kN.m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ETABS results 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 found that: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Total moment from the program for this slab equals to: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Total moment X frame direction=M2+( M1+M3 )/2   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Where: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M1: The moment in the beginning of the frame.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M2: The moment in the middle of the frame. 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M3: The moment at the end of the frame.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Total moment frame - X direction=15.3+( 2.846+1.96)/2=17.7 </a:t>
            </a:r>
            <a:r>
              <a:rPr kumimoji="0" lang="en-US" alt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kN.m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696972" y="4975939"/>
            <a:ext cx="473879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%Error100%= 17.7 -17.417.4 x 100% = 1.72% &lt; 10% OK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0F66DCC-C51E-427D-84BA-A24BB187B4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1680" y="282855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q"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For slab in story 5  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1653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F66DCC-C51E-427D-84BA-A24BB187B4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34072" y="260648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q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Beam check  </a:t>
            </a: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33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1789606" y="980728"/>
                <a:ext cx="7174882" cy="27942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From section cut:</a:t>
                </a:r>
              </a:p>
              <a:p>
                <a:r>
                  <a:rPr lang="en-US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M </a:t>
                </a: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(model)=M(middle)+(M left +M right)/2 </a:t>
                </a:r>
                <a:r>
                  <a:rPr lang="ar-SA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26.5+(15.94+41)/2 = 55 </a:t>
                </a:r>
                <a:r>
                  <a:rPr lang="en-US" dirty="0" err="1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kN.m</a:t>
                </a:r>
                <a:r>
                  <a:rPr lang="en-US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sz="16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342900" marR="0" lvl="0" indent="-342900">
                  <a:lnSpc>
                    <a:spcPct val="150000"/>
                  </a:lnSpc>
                  <a:spcBef>
                    <a:spcPts val="0"/>
                  </a:spcBef>
                  <a:spcAft>
                    <a:spcPts val="800"/>
                  </a:spcAft>
                  <a:buFont typeface="Symbol" panose="05050102010706020507" pitchFamily="18" charset="2"/>
                  <a:buChar char=""/>
                </a:pP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By hand </a:t>
                </a:r>
              </a:p>
              <a:p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M=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𝑊𝐿𝑛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𝐿</m:t>
                            </m:r>
                          </m:e>
                          <m:sup>
                            <m:r>
                              <a:rPr lang="en-US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</m:sup>
                        </m:sSup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7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4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.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8</m:t>
                            </m:r>
                          </m:e>
                          <m:sup>
                            <m:r>
                              <a:rPr lang="en-US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915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= 53kN.m.</a:t>
                </a:r>
                <a:endParaRPr lang="en-US" sz="16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Where L is the length of the section cut and Ln is the length of the beam. </a:t>
                </a:r>
                <a:b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</a:br>
                <a:endParaRPr lang="en-US" sz="16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%Error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55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53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55</m:t>
                        </m:r>
                      </m:den>
                    </m:f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x 100% = 3.6% &lt; 10% .OK </a:t>
                </a:r>
                <a:endParaRPr lang="en-US" sz="16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9606" y="980728"/>
                <a:ext cx="7174882" cy="2794226"/>
              </a:xfrm>
              <a:prstGeom prst="rect">
                <a:avLst/>
              </a:prstGeom>
              <a:blipFill>
                <a:blip r:embed="rId2"/>
                <a:stretch>
                  <a:fillRect l="-765" t="-1310" r="-340" b="-4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98234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5F6FCD-4A56-44E5-A9FD-DA702146C1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0521" y="548680"/>
            <a:ext cx="6563072" cy="460648"/>
          </a:xfrm>
        </p:spPr>
        <p:txBody>
          <a:bodyPr/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Column check</a:t>
            </a: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150521" y="1124744"/>
            <a:ext cx="7358040" cy="2215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Manual calculation 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A </a:t>
            </a:r>
            <a:r>
              <a:rPr kumimoji="0" lang="en-US" altLang="en-US" sz="1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Tributary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= ((4.28/2)+(3.55/2)) x ((3.8/2)+(5.45/2)) = 18.1 m</a:t>
            </a:r>
            <a:r>
              <a:rPr kumimoji="0" lang="en-US" altLang="en-US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b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- Weight of column = 0.3 x 0.8 x 3.12 x 25 = 18.72 </a:t>
            </a:r>
            <a:r>
              <a:rPr kumimoji="0" lang="en-US" alt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kN.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b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- Weight of slab = 0.17 x 25 x 18.1 = 76.925 </a:t>
            </a:r>
            <a:r>
              <a:rPr kumimoji="0" lang="en-US" alt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kN.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- Weight of live loads = 3 x 18.1 = 54.3 </a:t>
            </a:r>
            <a:r>
              <a:rPr kumimoji="0" lang="en-US" alt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kN.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- Weight of superimposed loads = 4.7 x 18.1  = 85.07 </a:t>
            </a:r>
            <a:r>
              <a:rPr kumimoji="0" lang="en-US" alt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kN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b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- Weight of beams = (4.28/2+3.55/2+3.8/2)*0.23*0.2*25+(5.45/2)*0.33*0.3* 25 = 13.43 </a:t>
            </a:r>
            <a:r>
              <a:rPr kumimoji="0" lang="en-US" alt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kN.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b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Axial load = 1.2 (18.72 + 76.925 + 85.07 + 13.43) + 1.6 (54.3) = 319.854 </a:t>
            </a:r>
            <a:r>
              <a:rPr kumimoji="0" lang="en-US" alt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kN.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  <a:sym typeface="Wingdings" panose="05000000000000000000" pitchFamily="2" charset="2"/>
              </a:rPr>
              <a:t>ETABS results 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pic>
        <p:nvPicPr>
          <p:cNvPr id="2049" name="Picture 99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140967"/>
            <a:ext cx="6877897" cy="2847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2051720" y="6091636"/>
                <a:ext cx="4968552" cy="4893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%Error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341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319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85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341</m:t>
                        </m:r>
                      </m:den>
                    </m:f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x 100% = 6.2% &lt; 10% .OK </a:t>
                </a:r>
                <a:endParaRPr lang="en-US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1720" y="6091636"/>
                <a:ext cx="4968552" cy="489365"/>
              </a:xfrm>
              <a:prstGeom prst="rect">
                <a:avLst/>
              </a:prstGeom>
              <a:blipFill>
                <a:blip r:embed="rId3"/>
                <a:stretch>
                  <a:fillRect l="-1104" b="-49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53894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23728" y="836712"/>
            <a:ext cx="6563072" cy="4320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Deflection check </a:t>
            </a:r>
          </a:p>
          <a:p>
            <a:endParaRPr lang="en-US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2134072" y="1484784"/>
            <a:ext cx="6758408" cy="4507905"/>
          </a:xfrm>
        </p:spPr>
        <p:txBody>
          <a:bodyPr/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This check is important to check the deflection in the building and make sure that it will not exceed the allowable limits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285750" indent="-285750">
              <a:buFontTx/>
              <a:buChar char="-"/>
            </a:pPr>
            <a:endParaRPr lang="en-US" dirty="0"/>
          </a:p>
          <a:p>
            <a:r>
              <a:rPr lang="en-US" dirty="0"/>
              <a:t> 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pic>
        <p:nvPicPr>
          <p:cNvPr id="6" name="صورة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780928"/>
            <a:ext cx="6264696" cy="1944216"/>
          </a:xfrm>
          <a:prstGeom prst="rect">
            <a:avLst/>
          </a:prstGeom>
          <a:noFill/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388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23728" y="404664"/>
            <a:ext cx="6563072" cy="460648"/>
          </a:xfrm>
        </p:spPr>
        <p:txBody>
          <a:bodyPr/>
          <a:lstStyle/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Basement 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floor 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1691680" y="980728"/>
            <a:ext cx="7452320" cy="5760640"/>
          </a:xfrm>
        </p:spPr>
        <p:txBody>
          <a:bodyPr/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According to ACI 318-14, deflection due to floors not supporting to nonstructural element likely to be damaged by large deflection shall be less than L/360</a:t>
            </a:r>
            <a:r>
              <a:rPr lang="en-US" dirty="0"/>
              <a:t>.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sz="1600" dirty="0"/>
          </a:p>
          <a:p>
            <a:pPr marL="285750" indent="-285750">
              <a:buFont typeface="Arial" pitchFamily="34" charset="0"/>
              <a:buChar char="•"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1416" y="1556792"/>
            <a:ext cx="6131024" cy="331236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مستطيل 5"/>
          <p:cNvSpPr/>
          <p:nvPr/>
        </p:nvSpPr>
        <p:spPr>
          <a:xfrm>
            <a:off x="1475656" y="4869160"/>
            <a:ext cx="770990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 deflection = deflection in the middle of the whole panel - average deflection of the four columns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 deflection = 8.1 mm (neglect corners deflection) 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Allowable deflection according to ACI is equal to L/360 = 7.3/360 =20.27 mm. 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 we are in the safe zone. 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1161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06892" y="280683"/>
            <a:ext cx="6563072" cy="460648"/>
          </a:xfrm>
        </p:spPr>
        <p:txBody>
          <a:bodyPr/>
          <a:lstStyle/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- Rest of floors 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1979712" y="741331"/>
            <a:ext cx="74111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Another check is done for a panel attached to non-structural system that is not likely to be damaged by large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deflection</a:t>
            </a:r>
            <a:endParaRPr lang="en-US" sz="1600" dirty="0"/>
          </a:p>
          <a:p>
            <a:pPr marL="285750" indent="-285750">
              <a:buFont typeface="Wingdings" pitchFamily="2" charset="2"/>
              <a:buChar char="ü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This panel is the critical panel for all floor except the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basement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floor</a:t>
            </a: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7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857" y="1572328"/>
            <a:ext cx="7511143" cy="3656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1636724" y="5243443"/>
            <a:ext cx="7511143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Total deflection = deflection in the middle of the whole panel - average deflection of the four columns</a:t>
            </a:r>
            <a:endParaRPr kumimoji="0" lang="en-US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Total deflection = 8.62 mm (neglect corners deflection) </a:t>
            </a:r>
            <a:endParaRPr kumimoji="0" lang="en-US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Allowable deflection according to ACI is equal to L/360 = 4.2/360 =11.67 mm. </a:t>
            </a:r>
            <a:endParaRPr kumimoji="0" lang="en-US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So we are in the safe zone.</a:t>
            </a:r>
            <a:endParaRPr kumimoji="0" lang="en-US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5680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Type of structural system 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1979712" y="1412776"/>
            <a:ext cx="6984776" cy="4579913"/>
          </a:xfrm>
        </p:spPr>
        <p:txBody>
          <a:bodyPr/>
          <a:lstStyle/>
          <a:p>
            <a:pPr marL="285750" indent="-285750">
              <a:buFont typeface="Wingdings" pitchFamily="2" charset="2"/>
              <a:buChar char="ü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Our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expectation is 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Building Frame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Systems</a:t>
            </a:r>
            <a:r>
              <a:rPr lang="ar-JO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to ensure that, forces 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that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are taken by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walls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shall be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&gt; 75 % of lateral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loads.</a:t>
            </a:r>
          </a:p>
          <a:p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Using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ETABS it appears that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walls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takes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approx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97%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of lateral loads and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the rest to frames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which means that our expectation is right.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114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ربع نص 8"/>
          <p:cNvSpPr txBox="1"/>
          <p:nvPr/>
        </p:nvSpPr>
        <p:spPr>
          <a:xfrm>
            <a:off x="2034288" y="4885962"/>
            <a:ext cx="66400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The response modification coefficient ( R ) = 5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Over strength factor ( Ω</a:t>
            </a:r>
            <a:r>
              <a:rPr lang="en-US" sz="1600" baseline="-250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) = 2.5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Deflection amplification factor ( C</a:t>
            </a:r>
            <a:r>
              <a:rPr lang="en-US" sz="1600" baseline="-25000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) =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4.5 </a:t>
            </a:r>
            <a:r>
              <a:rPr lang="en-US" sz="1400" dirty="0"/>
              <a:t>.</a:t>
            </a:r>
          </a:p>
        </p:txBody>
      </p:sp>
      <p:sp>
        <p:nvSpPr>
          <p:cNvPr id="10" name="مربع نص 9"/>
          <p:cNvSpPr txBox="1"/>
          <p:nvPr/>
        </p:nvSpPr>
        <p:spPr>
          <a:xfrm>
            <a:off x="1779808" y="5922851"/>
            <a:ext cx="7148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The design of frames and shear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walls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will be ordinary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frames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39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314394"/>
            <a:ext cx="5924550" cy="432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588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CEF90F-8AF8-48B4-A4B6-BACA39CB30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Ground</a:t>
            </a:r>
            <a:r>
              <a:rPr lang="en-US" dirty="0"/>
              <a:t> floor</a:t>
            </a: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1340768"/>
            <a:ext cx="4320480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783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Seismic analysis and checks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Wingdings" pitchFamily="2" charset="2"/>
              <a:buChar char="Ø"/>
            </a:pPr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Modal Mass Participation Ratio </a:t>
            </a:r>
          </a:p>
          <a:p>
            <a:endParaRPr lang="en-US" dirty="0"/>
          </a:p>
        </p:txBody>
      </p:sp>
      <p:sp>
        <p:nvSpPr>
          <p:cNvPr id="6" name="مربع نص 5"/>
          <p:cNvSpPr txBox="1"/>
          <p:nvPr/>
        </p:nvSpPr>
        <p:spPr>
          <a:xfrm>
            <a:off x="1931132" y="5701978"/>
            <a:ext cx="69482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From the table above, it obvious that the summation of modes are more than   0.9, which is mean that  most masses of the structure move in these modes       ( the main motion are in X   and Y direction ) .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40</a:t>
            </a:fld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0"/>
          </p:nvPr>
        </p:nvPicPr>
        <p:blipFill>
          <a:blip r:embed="rId2"/>
          <a:stretch>
            <a:fillRect/>
          </a:stretch>
        </p:blipFill>
        <p:spPr>
          <a:xfrm>
            <a:off x="2123728" y="1565459"/>
            <a:ext cx="6496050" cy="34766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5157" y="5042084"/>
            <a:ext cx="5705475" cy="428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625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23728" y="404664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Period calculations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عنصر نائب للمحتوى 3"/>
              <p:cNvSpPr>
                <a:spLocks noGrp="1"/>
              </p:cNvSpPr>
              <p:nvPr>
                <p:ph idx="10"/>
              </p:nvPr>
            </p:nvSpPr>
            <p:spPr>
              <a:xfrm>
                <a:off x="2134072" y="1196752"/>
                <a:ext cx="6563072" cy="4795937"/>
              </a:xfrm>
            </p:spPr>
            <p:txBody>
              <a:bodyPr/>
              <a:lstStyle/>
              <a:p>
                <a:pPr marL="285750" indent="-285750">
                  <a:buFont typeface="Wingdings" pitchFamily="2" charset="2"/>
                  <a:buChar char="ü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Ta = C</a:t>
                </a:r>
                <a:r>
                  <a:rPr lang="en-US" sz="1600" baseline="-25000" dirty="0">
                    <a:latin typeface="Times New Roman" pitchFamily="18" charset="0"/>
                    <a:cs typeface="Times New Roman" pitchFamily="18" charset="0"/>
                  </a:rPr>
                  <a:t>t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  <a:p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ü"/>
                </a:pP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ü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ü"/>
                </a:pP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ü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ü"/>
                </a:pP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Ta =0.0488×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1600"/>
                          <m:t>34.32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75</m:t>
                        </m:r>
                      </m:sup>
                    </m:sSup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= </a:t>
                </a:r>
                <a:r>
                  <a:rPr lang="en-US" sz="1600" dirty="0"/>
                  <a:t>0.691 sec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عنصر نائب للمحتوى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0"/>
              </p:nvPr>
            </p:nvSpPr>
            <p:spPr>
              <a:xfrm>
                <a:off x="2134072" y="1196752"/>
                <a:ext cx="6563072" cy="4795937"/>
              </a:xfrm>
              <a:blipFill rotWithShape="0">
                <a:blip r:embed="rId2"/>
                <a:stretch>
                  <a:fillRect t="-3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8456" y="1556792"/>
            <a:ext cx="6513984" cy="3136204"/>
          </a:xfrm>
          <a:prstGeom prst="rect">
            <a:avLst/>
          </a:prstGeom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861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42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3345" y="548680"/>
            <a:ext cx="6793474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882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1907704" y="548680"/>
            <a:ext cx="7236296" cy="5444009"/>
          </a:xfrm>
        </p:spPr>
        <p:txBody>
          <a:bodyPr/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Fundamental period for the structure = 0.877 sec which is less than 1.084 sec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43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9832" y="1019780"/>
            <a:ext cx="4464496" cy="567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717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44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548680"/>
            <a:ext cx="6289264" cy="576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562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2134072" y="476672"/>
            <a:ext cx="7334472" cy="6048672"/>
          </a:xfrm>
        </p:spPr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W = Dead load + Superimposed load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. + 0.25 live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where  : </a:t>
            </a:r>
          </a:p>
          <a:p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Superimposed load = 18121.8kN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Dead load =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41354.4kN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0.25 * live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= 64133.7 kn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The half weight of columns and shear walls in ground floor should be                abstracted from the total dead load.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</a:t>
            </a:r>
            <a:r>
              <a:rPr lang="en-US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the effective weight ( W ) =64133.7 –(112.32+2344.8564)= 61676.58 </a:t>
            </a:r>
            <a:r>
              <a:rPr lang="en-US" sz="15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endParaRPr lang="en-US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5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Vx</a:t>
            </a:r>
            <a:r>
              <a:rPr lang="en-US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0.043 × 61676.58 = 2652 </a:t>
            </a:r>
            <a:r>
              <a:rPr lang="en-US" sz="15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endParaRPr lang="en-US" sz="15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5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Vy</a:t>
            </a:r>
            <a:r>
              <a:rPr lang="en-US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0.064 </a:t>
            </a:r>
            <a:r>
              <a:rPr lang="en-US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× 61676.58 = </a:t>
            </a:r>
            <a:r>
              <a:rPr lang="en-US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3947 </a:t>
            </a:r>
            <a:r>
              <a:rPr lang="en-US" sz="15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endParaRPr lang="en-US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/>
          </a:p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45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3590" y="3501008"/>
            <a:ext cx="6038850" cy="1647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30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23728" y="260648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q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Definition of ELF in ETABS</a:t>
            </a: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46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1772816"/>
            <a:ext cx="7117422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46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23728" y="332656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ü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ELF in X – direction </a:t>
            </a: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47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1179507"/>
            <a:ext cx="7382462" cy="4743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970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23728" y="332656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ü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ELF in Y – direction </a:t>
            </a: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48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1196938"/>
            <a:ext cx="7389112" cy="4708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5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49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3129" y="620688"/>
            <a:ext cx="7303367" cy="5357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821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2ED3D5-FC15-4D96-BD10-A261FFC01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rest of the floors</a:t>
            </a: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760" y="1125745"/>
            <a:ext cx="4392488" cy="4895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485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23728" y="404664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ü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DEFINITION OF RESPONSE SPECTRUM</a:t>
            </a: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50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7121" y="1194656"/>
            <a:ext cx="7536879" cy="4785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380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23728" y="332656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ü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Response spectrum in X – direction </a:t>
            </a: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51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918170"/>
            <a:ext cx="5353050" cy="5391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482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23728" y="548680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ü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Response spectrum in Y – direction </a:t>
            </a: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52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744" y="1009328"/>
            <a:ext cx="5480695" cy="5548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348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53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332656"/>
            <a:ext cx="6869157" cy="561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47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54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1490" y="476672"/>
            <a:ext cx="7160381" cy="51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90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1547664" y="1052736"/>
            <a:ext cx="7499354" cy="5805264"/>
          </a:xfrm>
        </p:spPr>
        <p:txBody>
          <a:bodyPr/>
          <a:lstStyle/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endParaRPr lang="en-US" dirty="0"/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55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188640"/>
            <a:ext cx="6336704" cy="6168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739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Seismic checks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Drift check 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1763688" y="1844824"/>
            <a:ext cx="7200800" cy="4147865"/>
          </a:xfrm>
        </p:spPr>
        <p:txBody>
          <a:bodyPr/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The design story drift (Δ) shall not exceed the allowable story drift (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Δa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) as     obtained from Table 12.12-1 in ASCE 7-10 for any story which is ≤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0.02h</a:t>
            </a:r>
            <a:r>
              <a:rPr lang="en-US" sz="1600" baseline="-250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160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56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2073" y="2828143"/>
            <a:ext cx="6953250" cy="2181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396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23728" y="332656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ü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Drift in X – direction </a:t>
            </a: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57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744" y="905063"/>
            <a:ext cx="4536504" cy="5818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720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58</a:t>
            </a:fld>
            <a:endParaRPr lang="en-US" dirty="0"/>
          </a:p>
        </p:txBody>
      </p:sp>
      <p:sp>
        <p:nvSpPr>
          <p:cNvPr id="6" name="مربع نص 5"/>
          <p:cNvSpPr txBox="1"/>
          <p:nvPr/>
        </p:nvSpPr>
        <p:spPr>
          <a:xfrm>
            <a:off x="1691680" y="620688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Drift 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in Y – direction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990020"/>
            <a:ext cx="4752528" cy="5756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280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23728" y="548680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Torsional irregularity 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1835696" y="1196752"/>
            <a:ext cx="7488832" cy="4795937"/>
          </a:xfrm>
        </p:spPr>
        <p:txBody>
          <a:bodyPr/>
          <a:lstStyle/>
          <a:p>
            <a:pPr marL="285750" indent="-285750"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Horizontal torsional irregularity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59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744" y="1523047"/>
            <a:ext cx="4104456" cy="5234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605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 </a:t>
            </a:r>
            <a:r>
              <a:rPr lang="en-US" altLang="ko-KR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r>
              <a:rPr lang="en-US" altLang="ko-KR" dirty="0"/>
              <a:t> </a:t>
            </a:r>
            <a:endParaRPr lang="ko-KR" alt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idx="10"/>
          </p:nvPr>
        </p:nvSpPr>
        <p:spPr>
          <a:xfrm>
            <a:off x="1259632" y="1124744"/>
            <a:ext cx="7884368" cy="4867945"/>
          </a:xfrm>
        </p:spPr>
        <p:txBody>
          <a:bodyPr/>
          <a:lstStyle/>
          <a:p>
            <a:pPr marL="285750" indent="-285750" algn="justLow">
              <a:buFont typeface="Wingdings" pitchFamily="2" charset="2"/>
              <a:buChar char="ü"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The project is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a residential building.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It consists of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ten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floors, one basement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  floor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level, ground floor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level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eight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floors above it. 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099985"/>
              </p:ext>
            </p:extLst>
          </p:nvPr>
        </p:nvGraphicFramePr>
        <p:xfrm>
          <a:off x="1488199" y="2564904"/>
          <a:ext cx="7668346" cy="31350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68789">
                  <a:extLst>
                    <a:ext uri="{9D8B030D-6E8A-4147-A177-3AD203B41FA5}">
                      <a16:colId xmlns:a16="http://schemas.microsoft.com/office/drawing/2014/main" val="1697612570"/>
                    </a:ext>
                  </a:extLst>
                </a:gridCol>
                <a:gridCol w="2546684">
                  <a:extLst>
                    <a:ext uri="{9D8B030D-6E8A-4147-A177-3AD203B41FA5}">
                      <a16:colId xmlns:a16="http://schemas.microsoft.com/office/drawing/2014/main" val="2074948112"/>
                    </a:ext>
                  </a:extLst>
                </a:gridCol>
                <a:gridCol w="2552873">
                  <a:extLst>
                    <a:ext uri="{9D8B030D-6E8A-4147-A177-3AD203B41FA5}">
                      <a16:colId xmlns:a16="http://schemas.microsoft.com/office/drawing/2014/main" val="1065047537"/>
                    </a:ext>
                  </a:extLst>
                </a:gridCol>
              </a:tblGrid>
              <a:tr h="6144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Level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Height (m)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Area ( m</a:t>
                      </a:r>
                      <a:r>
                        <a:rPr lang="en-US" sz="16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)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25574090"/>
                  </a:ext>
                </a:extLst>
              </a:tr>
              <a:tr h="8631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Basement floor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3.12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370.94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88005949"/>
                  </a:ext>
                </a:extLst>
              </a:tr>
              <a:tr h="8098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Ground floor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3.12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400.78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14094244"/>
                  </a:ext>
                </a:extLst>
              </a:tr>
              <a:tr h="8476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from first floor to the last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3.12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455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900281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967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60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736" y="0"/>
            <a:ext cx="5904656" cy="6386934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2411760" y="6125324"/>
            <a:ext cx="58326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So according to all ratios, there is no torsional irregularity or extreme torsional irregularity</a:t>
            </a:r>
          </a:p>
        </p:txBody>
      </p:sp>
    </p:spTree>
    <p:extLst>
      <p:ext uri="{BB962C8B-B14F-4D97-AF65-F5344CB8AC3E}">
        <p14:creationId xmlns:p14="http://schemas.microsoft.com/office/powerpoint/2010/main" val="2375886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2134072" y="476672"/>
            <a:ext cx="7118448" cy="5516017"/>
          </a:xfrm>
        </p:spPr>
        <p:txBody>
          <a:bodyPr/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Vertical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structural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irregularity </a:t>
            </a:r>
          </a:p>
          <a:p>
            <a:pPr marL="285750" indent="-285750">
              <a:buFont typeface="Wingdings" pitchFamily="2" charset="2"/>
              <a:buChar char="ü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61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1198" y="1938537"/>
            <a:ext cx="7448132" cy="280831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134072" y="1233627"/>
            <a:ext cx="65423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1-In-plane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discontinuity in vertical lateral –force-resisting element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169942" y="5346358"/>
            <a:ext cx="65527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2-Discontinuity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in Lateral Strength–Extreme Weak Story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Irregularity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all stories have approximately the same strength, so Extreme Weak Story does not exist.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6661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23728" y="404664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P – Delta check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عنصر نائب للمحتوى 3"/>
              <p:cNvSpPr>
                <a:spLocks noGrp="1"/>
              </p:cNvSpPr>
              <p:nvPr>
                <p:ph idx="10"/>
              </p:nvPr>
            </p:nvSpPr>
            <p:spPr>
              <a:xfrm>
                <a:off x="2134072" y="1124744"/>
                <a:ext cx="6563072" cy="5544616"/>
              </a:xfrm>
            </p:spPr>
            <p:txBody>
              <a:bodyPr/>
              <a:lstStyle/>
              <a:p>
                <a:pPr marL="285750" indent="-285750">
                  <a:buFont typeface="Wingdings" pitchFamily="2" charset="2"/>
                  <a:buChar char="ü"/>
                </a:pP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 </m:t>
                    </m:r>
                    <m:r>
                      <a:rPr lang="en-US" sz="1600" i="1">
                        <a:latin typeface="Cambria Math"/>
                      </a:rPr>
                      <m:t>𝜃</m:t>
                    </m:r>
                  </m:oMath>
                </a14:m>
                <a:r>
                  <a:rPr lang="en-US" sz="1600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000">
                            <a:latin typeface="Cambria Math"/>
                          </a:rPr>
                          <m:t>P</m:t>
                        </m:r>
                        <m:r>
                          <a:rPr lang="en-US" sz="2000">
                            <a:latin typeface="Cambria Math"/>
                          </a:rPr>
                          <m:t> ∆ 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/>
                          </a:rPr>
                          <m:t>Ie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000">
                            <a:latin typeface="Cambria Math"/>
                          </a:rPr>
                          <m:t>V</m:t>
                        </m:r>
                        <m:r>
                          <a:rPr lang="en-US" sz="2000">
                            <a:latin typeface="Cambria Math"/>
                          </a:rPr>
                          <m:t>  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/>
                          </a:rPr>
                          <m:t>h</m:t>
                        </m:r>
                        <m:r>
                          <a:rPr lang="en-US" sz="200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/>
                          </a:rPr>
                          <m:t>Cd</m:t>
                        </m:r>
                      </m:den>
                    </m:f>
                  </m:oMath>
                </a14:m>
                <a:r>
                  <a:rPr lang="en-US" sz="1600" dirty="0"/>
                  <a:t> </a:t>
                </a: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ü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ü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ü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ü"/>
                </a:pPr>
                <a:endParaRPr lang="en-US" dirty="0"/>
              </a:p>
              <a:p>
                <a:pPr marL="285750" indent="-285750">
                  <a:buFont typeface="Wingdings" pitchFamily="2" charset="2"/>
                  <a:buChar char="ü"/>
                </a:pPr>
                <a:endParaRPr lang="en-US" dirty="0"/>
              </a:p>
              <a:p>
                <a:pPr marL="285750" indent="-285750">
                  <a:buFont typeface="Wingdings" pitchFamily="2" charset="2"/>
                  <a:buChar char="ü"/>
                </a:pPr>
                <a:endParaRPr lang="en-US" dirty="0"/>
              </a:p>
              <a:p>
                <a:pPr marL="285750" indent="-285750">
                  <a:buFont typeface="Wingdings" pitchFamily="2" charset="2"/>
                  <a:buChar char="ü"/>
                </a:pPr>
                <a:endParaRPr lang="en-US" dirty="0"/>
              </a:p>
              <a:p>
                <a:pPr marL="285750" indent="-285750">
                  <a:buFont typeface="Wingdings" pitchFamily="2" charset="2"/>
                  <a:buChar char="ü"/>
                </a:pPr>
                <a:endParaRPr lang="en-US" dirty="0"/>
              </a:p>
              <a:p>
                <a:pPr marL="285750" indent="-285750">
                  <a:buFont typeface="Wingdings" pitchFamily="2" charset="2"/>
                  <a:buChar char="ü"/>
                </a:pPr>
                <a:endParaRPr lang="en-US" dirty="0"/>
              </a:p>
              <a:p>
                <a:pPr marL="285750" indent="-285750">
                  <a:buFont typeface="Wingdings" pitchFamily="2" charset="2"/>
                  <a:buChar char="ü"/>
                </a:pPr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pPr marL="285750" indent="-285750">
                  <a:buFont typeface="Wingdings" pitchFamily="2" charset="2"/>
                  <a:buChar char="ü"/>
                </a:pP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عنصر نائب للمحتوى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0"/>
              </p:nvPr>
            </p:nvSpPr>
            <p:spPr>
              <a:xfrm>
                <a:off x="2134072" y="1124744"/>
                <a:ext cx="6563072" cy="5544616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62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9752" y="2275853"/>
            <a:ext cx="4662497" cy="439350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397068" y="810362"/>
            <a:ext cx="4732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491880" y="2016421"/>
            <a:ext cx="14606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X – direction </a:t>
            </a:r>
          </a:p>
        </p:txBody>
      </p:sp>
    </p:spTree>
    <p:extLst>
      <p:ext uri="{BB962C8B-B14F-4D97-AF65-F5344CB8AC3E}">
        <p14:creationId xmlns:p14="http://schemas.microsoft.com/office/powerpoint/2010/main" val="4096475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63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1590306"/>
            <a:ext cx="5089945" cy="474321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347864" y="980728"/>
            <a:ext cx="14520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Y – direction </a:t>
            </a:r>
          </a:p>
        </p:txBody>
      </p:sp>
    </p:spTree>
    <p:extLst>
      <p:ext uri="{BB962C8B-B14F-4D97-AF65-F5344CB8AC3E}">
        <p14:creationId xmlns:p14="http://schemas.microsoft.com/office/powerpoint/2010/main" val="3130096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995883" y="405458"/>
            <a:ext cx="6563072" cy="460648"/>
          </a:xfrm>
        </p:spPr>
        <p:txBody>
          <a:bodyPr/>
          <a:lstStyle/>
          <a:p>
            <a:pPr marL="457200" indent="-457200">
              <a:buFont typeface="Wingdings" pitchFamily="2" charset="2"/>
              <a:buChar char="Ø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Footings</a:t>
            </a:r>
            <a:r>
              <a:rPr lang="en-US" dirty="0"/>
              <a:t> </a:t>
            </a: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64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709064" y="578014"/>
            <a:ext cx="7524328" cy="1069514"/>
          </a:xfrm>
        </p:spPr>
        <p:txBody>
          <a:bodyPr/>
          <a:lstStyle/>
          <a:p>
            <a:r>
              <a:rPr lang="en-US" sz="1400" dirty="0" smtClean="0"/>
              <a:t>Footing in level 1</a:t>
            </a:r>
            <a:endParaRPr lang="en-US" sz="1400" dirty="0"/>
          </a:p>
        </p:txBody>
      </p:sp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1982360" y="1412776"/>
            <a:ext cx="6977736" cy="452041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339752" y="47608"/>
            <a:ext cx="15728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Design check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78665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400" dirty="0" smtClean="0"/>
              <a:t>Footing in level 2 </a:t>
            </a:r>
            <a:endParaRPr lang="en-US" sz="1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65</a:t>
            </a:fld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2195736" y="1069514"/>
            <a:ext cx="5200650" cy="453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797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66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969368" y="476672"/>
            <a:ext cx="6563072" cy="460648"/>
          </a:xfrm>
        </p:spPr>
        <p:txBody>
          <a:bodyPr/>
          <a:lstStyle/>
          <a:p>
            <a:r>
              <a:rPr lang="en-US" dirty="0" smtClean="0"/>
              <a:t>Footing checks </a:t>
            </a:r>
          </a:p>
          <a:p>
            <a:r>
              <a:rPr lang="en-US" dirty="0" smtClean="0"/>
              <a:t>Shear check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9566" y="1152822"/>
            <a:ext cx="6162675" cy="5362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105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67</a:t>
            </a:fld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2141476" y="836712"/>
            <a:ext cx="6696744" cy="4765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869263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Soil pressure</a:t>
            </a:r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68</a:t>
            </a:fld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1619672" y="918655"/>
            <a:ext cx="7524328" cy="547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91713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69</a:t>
            </a:fld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2340942" y="980728"/>
            <a:ext cx="6191498" cy="4418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0305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970A2A-EE12-4410-AB5A-567676A730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34072" y="435466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Soil investigation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FD8704-DC47-4FEE-844B-2103E4BCB9D7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1259632" y="2708920"/>
            <a:ext cx="7884368" cy="3283769"/>
          </a:xfrm>
        </p:spPr>
        <p:txBody>
          <a:bodyPr/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Based on soil investigation report, the foundations are designed for allowable bearing capacity equal to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3.5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kg/cm² at depth not less than 2 m (about 4 m ) .</a:t>
            </a:r>
          </a:p>
          <a:p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981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400" dirty="0" smtClean="0"/>
              <a:t>Wide beam shear (one way shear)</a:t>
            </a:r>
            <a:endParaRPr lang="en-US" sz="1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70</a:t>
            </a:fld>
            <a:endParaRPr lang="en-US" dirty="0"/>
          </a:p>
        </p:txBody>
      </p:sp>
      <p:pic>
        <p:nvPicPr>
          <p:cNvPr id="6" name="Content Placeholder 5"/>
          <p:cNvPicPr>
            <a:picLocks noGrp="1"/>
          </p:cNvPicPr>
          <p:nvPr>
            <p:ph idx="10"/>
          </p:nvPr>
        </p:nvPicPr>
        <p:blipFill>
          <a:blip r:embed="rId2"/>
          <a:stretch>
            <a:fillRect/>
          </a:stretch>
        </p:blipFill>
        <p:spPr>
          <a:xfrm>
            <a:off x="3419872" y="1844824"/>
            <a:ext cx="3744416" cy="302433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979712" y="1068414"/>
            <a:ext cx="7056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>
                <a:latin typeface="Times New Roman" panose="02020603050405020304" pitchFamily="18" charset="0"/>
                <a:ea typeface="Times New Roman" panose="02020603050405020304" pitchFamily="18" charset="0"/>
              </a:rPr>
              <a:t> For single footing type F4, maximum shear between V13 and V23 is found under column-208 at distance d from face of column as the following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979712" y="4999239"/>
            <a:ext cx="67687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Maximum value for V13 is 290KN/m and allowable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526 KN. Then, no need for shear stirrup.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7170076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23728" y="332656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Staircase design 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2134072" y="1124744"/>
            <a:ext cx="6563072" cy="5328592"/>
          </a:xfrm>
        </p:spPr>
        <p:txBody>
          <a:bodyPr/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Dimensions of staircase </a:t>
            </a:r>
          </a:p>
          <a:p>
            <a:pPr marL="285750" indent="-285750">
              <a:buFont typeface="Wingdings" pitchFamily="2" charset="2"/>
              <a:buChar char="ü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The width of single flight is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1.1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m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Riser = 17 cm 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Tread =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30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cm 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Span of staircase =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3.33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m 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Slab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waist as 15 cm</a:t>
            </a:r>
            <a:r>
              <a:rPr lang="en-US" dirty="0"/>
              <a:t>.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dirty="0"/>
          </a:p>
          <a:p>
            <a:endParaRPr lang="en-US" dirty="0"/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71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4168" y="18946"/>
            <a:ext cx="2836404" cy="5210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893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2134072" y="836712"/>
            <a:ext cx="6563072" cy="5688632"/>
          </a:xfrm>
        </p:spPr>
        <p:txBody>
          <a:bodyPr/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Loads </a:t>
            </a:r>
          </a:p>
          <a:p>
            <a:pPr marL="285750" indent="-285750">
              <a:buFont typeface="Wingdings" pitchFamily="2" charset="2"/>
              <a:buChar char="ü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Dead = average height of steps x width of steps x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25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=(15+17/2) x 1.1 x 25 =12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/m.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Superimposed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dead = width of steps x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4.7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1.1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4.7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5.17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kN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/m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Live= width of steps x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5=1.1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5=5.5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kN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/m . 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de-DE" sz="1600" dirty="0">
                <a:latin typeface="Times New Roman" pitchFamily="18" charset="0"/>
                <a:cs typeface="Times New Roman" pitchFamily="18" charset="0"/>
              </a:rPr>
              <a:t>Wu=1.2 x (12+5.17) + 1.6 x 5.5 = 29.404 kN/m.</a:t>
            </a:r>
            <a:endParaRPr lang="en-US" dirty="0" smtClean="0"/>
          </a:p>
          <a:p>
            <a:endParaRPr lang="en-US" dirty="0"/>
          </a:p>
          <a:p>
            <a:pPr marL="285750" indent="-285750">
              <a:buFont typeface="Wingdings" pitchFamily="2" charset="2"/>
              <a:buChar char="§"/>
            </a:pPr>
            <a:endParaRPr lang="en-US" dirty="0"/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72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540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عنصر نائب للمحتوى 3"/>
              <p:cNvSpPr>
                <a:spLocks noGrp="1"/>
              </p:cNvSpPr>
              <p:nvPr>
                <p:ph idx="10"/>
              </p:nvPr>
            </p:nvSpPr>
            <p:spPr>
              <a:xfrm>
                <a:off x="2134072" y="476672"/>
                <a:ext cx="6758408" cy="5904656"/>
              </a:xfrm>
            </p:spPr>
            <p:txBody>
              <a:bodyPr/>
              <a:lstStyle/>
              <a:p>
                <a:pPr marL="285750" indent="-285750">
                  <a:buFont typeface="Wingdings" pitchFamily="2" charset="2"/>
                  <a:buChar char="Ø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Flexural design </a:t>
                </a:r>
              </a:p>
              <a:p>
                <a:pPr marL="285750" indent="-285750">
                  <a:buFont typeface="Wingdings" pitchFamily="2" charset="2"/>
                  <a:buChar char="Ø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M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𝑊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p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sz="16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=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41.6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kN.m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𝜌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85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𝑓𝑐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𝑓𝑦</m:t>
                        </m:r>
                      </m:den>
                    </m:f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( 1-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61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𝑀𝑢</m:t>
                            </m:r>
                          </m:num>
                          <m:den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  <m:sSup>
                              <m:sSup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p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𝑓𝑐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)</a:t>
                </a:r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ρ =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0.007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&gt; 0.0033</a:t>
                </a:r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ρ</a:t>
                </a:r>
                <a:r>
                  <a:rPr lang="en-US" sz="1600" baseline="-25000" dirty="0" err="1">
                    <a:latin typeface="Times New Roman" pitchFamily="18" charset="0"/>
                    <a:cs typeface="Times New Roman" pitchFamily="18" charset="0"/>
                  </a:rPr>
                  <a:t>max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= 0.375 β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160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600">
                            <a:latin typeface="Cambria Math" panose="02040503050406030204" pitchFamily="18" charset="0"/>
                          </a:rPr>
                          <m:t>85</m:t>
                        </m:r>
                        <m:r>
                          <a:rPr lang="en-US" sz="160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fc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fy</m:t>
                        </m:r>
                      </m:den>
                    </m:f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= 0.015 ( where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= 0.85 for f</a:t>
                </a:r>
                <a:r>
                  <a:rPr lang="en-US" sz="1600" baseline="-25000" dirty="0">
                    <a:latin typeface="Times New Roman" pitchFamily="18" charset="0"/>
                    <a:cs typeface="Times New Roman" pitchFamily="18" charset="0"/>
                  </a:rPr>
                  <a:t>c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28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MPa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) </a:t>
                </a:r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A</a:t>
                </a:r>
                <a:r>
                  <a:rPr lang="en-US" sz="1600" b="1" baseline="-25000" dirty="0">
                    <a:latin typeface="Times New Roman" pitchFamily="18" charset="0"/>
                    <a:cs typeface="Times New Roman" pitchFamily="18" charset="0"/>
                  </a:rPr>
                  <a:t>s</a:t>
                </a: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 = </a:t>
                </a:r>
                <a:r>
                  <a:rPr lang="en-US" sz="1600" b="1" dirty="0" smtClean="0">
                    <a:latin typeface="Times New Roman" pitchFamily="18" charset="0"/>
                    <a:cs typeface="Times New Roman" pitchFamily="18" charset="0"/>
                  </a:rPr>
                  <a:t>0.007 </a:t>
                </a: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x </a:t>
                </a:r>
                <a:r>
                  <a:rPr lang="en-US" sz="1600" b="1" dirty="0" smtClean="0">
                    <a:latin typeface="Times New Roman" pitchFamily="18" charset="0"/>
                    <a:cs typeface="Times New Roman" pitchFamily="18" charset="0"/>
                  </a:rPr>
                  <a:t>130 </a:t>
                </a: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x1000 = </a:t>
                </a:r>
                <a:r>
                  <a:rPr lang="en-US" sz="1600" b="1" dirty="0" smtClean="0">
                    <a:latin typeface="Times New Roman" pitchFamily="18" charset="0"/>
                    <a:cs typeface="Times New Roman" pitchFamily="18" charset="0"/>
                  </a:rPr>
                  <a:t>910 </a:t>
                </a: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mm</a:t>
                </a:r>
                <a:r>
                  <a:rPr lang="en-US" sz="1600" b="1" baseline="30000" dirty="0"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, </a:t>
                </a:r>
                <a:r>
                  <a:rPr lang="en-US" sz="1600" b="1" dirty="0" smtClean="0">
                    <a:latin typeface="Times New Roman" pitchFamily="18" charset="0"/>
                    <a:cs typeface="Times New Roman" pitchFamily="18" charset="0"/>
                  </a:rPr>
                  <a:t>6Ø14</a:t>
                </a: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/ m in longitudinal direction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. </a:t>
                </a:r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sz="1600" b="1" dirty="0" err="1">
                    <a:latin typeface="Times New Roman" pitchFamily="18" charset="0"/>
                    <a:cs typeface="Times New Roman" pitchFamily="18" charset="0"/>
                  </a:rPr>
                  <a:t>A</a:t>
                </a:r>
                <a:r>
                  <a:rPr lang="en-US" sz="1600" b="1" baseline="-25000" dirty="0" err="1">
                    <a:latin typeface="Times New Roman" pitchFamily="18" charset="0"/>
                    <a:cs typeface="Times New Roman" pitchFamily="18" charset="0"/>
                  </a:rPr>
                  <a:t>smin</a:t>
                </a:r>
                <a:r>
                  <a:rPr lang="en-US" sz="1600" b="1" baseline="-250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= </a:t>
                </a:r>
                <a:r>
                  <a:rPr lang="en-US" sz="1600" b="1" dirty="0" err="1">
                    <a:latin typeface="Times New Roman" pitchFamily="18" charset="0"/>
                    <a:cs typeface="Times New Roman" pitchFamily="18" charset="0"/>
                  </a:rPr>
                  <a:t>ρ</a:t>
                </a:r>
                <a:r>
                  <a:rPr lang="en-US" sz="1600" b="1" baseline="-25000" dirty="0" err="1">
                    <a:latin typeface="Times New Roman" pitchFamily="18" charset="0"/>
                    <a:cs typeface="Times New Roman" pitchFamily="18" charset="0"/>
                  </a:rPr>
                  <a:t>min</a:t>
                </a: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 x b x h  = 492 mm</a:t>
                </a:r>
                <a:r>
                  <a:rPr lang="en-US" sz="1600" b="1" baseline="30000" dirty="0"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, 4Ø14/ m in transverse direction</a:t>
                </a:r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dirty="0"/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dirty="0"/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dirty="0"/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dirty="0"/>
              </a:p>
            </p:txBody>
          </p:sp>
        </mc:Choice>
        <mc:Fallback xmlns="">
          <p:sp>
            <p:nvSpPr>
              <p:cNvPr id="4" name="عنصر نائب للمحتوى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0"/>
              </p:nvPr>
            </p:nvSpPr>
            <p:spPr>
              <a:xfrm>
                <a:off x="2134072" y="476672"/>
                <a:ext cx="6758408" cy="5904656"/>
              </a:xfrm>
              <a:blipFill>
                <a:blip r:embed="rId2"/>
                <a:stretch>
                  <a:fillRect t="-310" r="-9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73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6293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عنصر نائب للمحتوى 3"/>
              <p:cNvSpPr>
                <a:spLocks noGrp="1"/>
              </p:cNvSpPr>
              <p:nvPr>
                <p:ph idx="10"/>
              </p:nvPr>
            </p:nvSpPr>
            <p:spPr>
              <a:xfrm>
                <a:off x="2134072" y="260648"/>
                <a:ext cx="6563072" cy="6120680"/>
              </a:xfrm>
            </p:spPr>
            <p:txBody>
              <a:bodyPr/>
              <a:lstStyle/>
              <a:p>
                <a:pPr marL="285750" indent="-285750">
                  <a:buFont typeface="Wingdings" pitchFamily="2" charset="2"/>
                  <a:buChar char="Ø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Shear design </a:t>
                </a:r>
              </a:p>
              <a:p>
                <a:pPr marL="285750" indent="-285750">
                  <a:buFont typeface="Wingdings" pitchFamily="2" charset="2"/>
                  <a:buChar char="Ø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V</a:t>
                </a:r>
                <a:r>
                  <a:rPr lang="en-US" sz="1600" baseline="-25000" dirty="0">
                    <a:latin typeface="Times New Roman" pitchFamily="18" charset="0"/>
                    <a:cs typeface="Times New Roman" pitchFamily="18" charset="0"/>
                  </a:rPr>
                  <a:t>u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𝑊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=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69.26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kN.</a:t>
                </a: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V</a:t>
                </a:r>
                <a:r>
                  <a:rPr lang="en-US" sz="1600" baseline="-25000" dirty="0" err="1">
                    <a:latin typeface="Times New Roman" pitchFamily="18" charset="0"/>
                    <a:cs typeface="Times New Roman" pitchFamily="18" charset="0"/>
                  </a:rPr>
                  <a:t>n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= V</a:t>
                </a:r>
                <a:r>
                  <a:rPr lang="en-US" sz="1600" baseline="-25000" dirty="0">
                    <a:latin typeface="Times New Roman" pitchFamily="18" charset="0"/>
                    <a:cs typeface="Times New Roman" pitchFamily="18" charset="0"/>
                  </a:rPr>
                  <a:t>u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/∅ =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69.26/0.75 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=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92.3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kN</a:t>
                </a: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V</a:t>
                </a:r>
                <a:r>
                  <a:rPr lang="en-US" sz="1600" baseline="-25000" dirty="0" err="1">
                    <a:latin typeface="Times New Roman" pitchFamily="18" charset="0"/>
                    <a:cs typeface="Times New Roman" pitchFamily="18" charset="0"/>
                  </a:rPr>
                  <a:t>c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𝑓𝑐</m:t>
                            </m:r>
                          </m:e>
                        </m:rad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bd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24</m:t>
                            </m:r>
                          </m:e>
                        </m:rad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x 1000 x 130 = 106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kN</a:t>
                </a: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V</a:t>
                </a:r>
                <a:r>
                  <a:rPr lang="en-US" sz="1600" baseline="-25000" dirty="0" err="1">
                    <a:latin typeface="Times New Roman" pitchFamily="18" charset="0"/>
                    <a:cs typeface="Times New Roman" pitchFamily="18" charset="0"/>
                  </a:rPr>
                  <a:t>c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&gt;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V</a:t>
                </a:r>
                <a:r>
                  <a:rPr lang="en-US" sz="1600" baseline="-25000" dirty="0" err="1">
                    <a:latin typeface="Times New Roman" pitchFamily="18" charset="0"/>
                    <a:cs typeface="Times New Roman" pitchFamily="18" charset="0"/>
                  </a:rPr>
                  <a:t>n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 , so use minimum shear reinforcement .</a:t>
                </a:r>
              </a:p>
              <a:p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( Av/s )</a:t>
                </a:r>
                <a:r>
                  <a:rPr lang="en-US" sz="1600" baseline="-25000" dirty="0">
                    <a:latin typeface="Times New Roman" pitchFamily="18" charset="0"/>
                    <a:cs typeface="Times New Roman" pitchFamily="18" charset="0"/>
                  </a:rPr>
                  <a:t>min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= max. (0.062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𝑓𝑐</m:t>
                        </m:r>
                      </m:e>
                    </m:rad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𝑏𝑤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𝑓𝑦𝑡</m:t>
                        </m:r>
                      </m:den>
                    </m:f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35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𝑏𝑤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𝑓𝑦𝑡</m:t>
                        </m:r>
                      </m:den>
                    </m:f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) = 0.833   mm</a:t>
                </a:r>
                <a:r>
                  <a:rPr lang="en-US" sz="1600" baseline="30000" dirty="0"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/mm </a:t>
                </a:r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S = Av/0.833 = 2 x 79/ 0.833 = 185 mm </a:t>
                </a:r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Shear reinforcement (stirrups) :  5Ø10/ m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عنصر نائب للمحتوى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0"/>
              </p:nvPr>
            </p:nvSpPr>
            <p:spPr>
              <a:xfrm>
                <a:off x="2134072" y="260648"/>
                <a:ext cx="6563072" cy="6120680"/>
              </a:xfrm>
              <a:blipFill>
                <a:blip r:embed="rId2"/>
                <a:stretch>
                  <a:fillRect t="-2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74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40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75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332656"/>
            <a:ext cx="7596336" cy="554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738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2134072" y="1412776"/>
            <a:ext cx="6563072" cy="4579913"/>
          </a:xfrm>
        </p:spPr>
        <p:txBody>
          <a:bodyPr/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The ultimate load combination used in the design</a:t>
            </a:r>
          </a:p>
          <a:p>
            <a:pPr marL="285750" indent="-285750">
              <a:buFont typeface="Wingdings" pitchFamily="2" charset="2"/>
              <a:buChar char="ü"/>
            </a:pPr>
            <a:endParaRPr lang="en-US" dirty="0"/>
          </a:p>
          <a:p>
            <a:r>
              <a:rPr lang="en-US" dirty="0"/>
              <a:t> </a:t>
            </a:r>
          </a:p>
          <a:p>
            <a:pPr marL="285750" indent="-285750">
              <a:buFont typeface="Wingdings" pitchFamily="2" charset="2"/>
              <a:buChar char="ü"/>
            </a:pPr>
            <a:endParaRPr lang="en-US" dirty="0"/>
          </a:p>
          <a:p>
            <a:endParaRPr lang="en-US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76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760" y="1916832"/>
            <a:ext cx="2736304" cy="8594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3736" y="2717309"/>
            <a:ext cx="2925082" cy="6480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43736" y="3239914"/>
            <a:ext cx="4605084" cy="28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964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23728" y="260648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Beam design 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2134072" y="980728"/>
            <a:ext cx="6563072" cy="5011961"/>
          </a:xfrm>
        </p:spPr>
        <p:txBody>
          <a:bodyPr/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Flexural design </a:t>
            </a:r>
          </a:p>
          <a:p>
            <a:pPr marL="285750" indent="-285750">
              <a:buFont typeface="Wingdings" pitchFamily="2" charset="2"/>
              <a:buChar char="ü"/>
            </a:pPr>
            <a:endParaRPr lang="en-US" dirty="0"/>
          </a:p>
          <a:p>
            <a:endParaRPr lang="en-US" dirty="0"/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77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708202"/>
            <a:ext cx="5272807" cy="6322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298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78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476672"/>
            <a:ext cx="7116564" cy="388843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9712" y="4365104"/>
            <a:ext cx="3384376" cy="101531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5696" y="5712030"/>
            <a:ext cx="4104456" cy="597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96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79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754757"/>
            <a:ext cx="6304315" cy="576064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123728" y="260647"/>
            <a:ext cx="22322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For shear design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5700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EFD9E5-4EFF-4FC8-843E-171C495F85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34072" y="188640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Codes and standards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8F804F-01AC-4FAE-826B-1E1FA84BDA46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1907704" y="1124744"/>
            <a:ext cx="7236296" cy="4867945"/>
          </a:xfrm>
        </p:spPr>
        <p:txBody>
          <a:bodyPr/>
          <a:lstStyle/>
          <a:p>
            <a:pPr marL="285750" indent="-285750">
              <a:buClr>
                <a:schemeClr val="accent3"/>
              </a:buClr>
              <a:buFont typeface="Wingdings" pitchFamily="2" charset="2"/>
              <a:buChar char="ü"/>
              <a:defRPr/>
            </a:pP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following codes and standards are used in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analysis and design    process 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74320" indent="-274320">
              <a:buClr>
                <a:schemeClr val="accent3"/>
              </a:buClr>
              <a:defRPr/>
            </a:pPr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20" indent="-274320">
              <a:buClr>
                <a:schemeClr val="accent3"/>
              </a:buClr>
              <a:defRPr/>
            </a:pPr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chemeClr val="accent3"/>
              </a:buClr>
              <a:buFont typeface="Wingdings" panose="05000000000000000000" pitchFamily="2" charset="2"/>
              <a:buChar char="q"/>
              <a:defRPr/>
            </a:pPr>
            <a:r>
              <a:rPr lang="en-GB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ACI 318-1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: 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American Concrete Institute’s Building Code Requirements for Structural Concrete </a:t>
            </a:r>
          </a:p>
          <a:p>
            <a:pPr>
              <a:buClr>
                <a:schemeClr val="accent3"/>
              </a:buClr>
              <a:defRPr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American Society of Civil Engineering (ASCE 7-10): It is used for the seismic design and to determine live loads.</a:t>
            </a:r>
          </a:p>
          <a:p>
            <a:endParaRPr lang="en-US" dirty="0"/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6808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23728" y="332656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Column design </a:t>
            </a: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80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1052723"/>
            <a:ext cx="4560690" cy="554462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727839"/>
            <a:ext cx="5455592" cy="649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17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81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5610" y="908720"/>
            <a:ext cx="7135439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417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82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9039" y="260648"/>
            <a:ext cx="7471287" cy="25202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7744" y="2737573"/>
            <a:ext cx="5861751" cy="3556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1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83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548680"/>
            <a:ext cx="6332872" cy="532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910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23728" y="404664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Shear wall design </a:t>
            </a: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84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4764" y="1262328"/>
            <a:ext cx="5420444" cy="5031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278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1720" y="476672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ü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Wall dimensions and forces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2134072" y="1340768"/>
            <a:ext cx="6563072" cy="4651921"/>
          </a:xfrm>
        </p:spPr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Length of wall: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ar-JO" sz="1600" dirty="0" smtClean="0">
                <a:latin typeface="Times New Roman" pitchFamily="18" charset="0"/>
                <a:cs typeface="Times New Roman" pitchFamily="18" charset="0"/>
              </a:rPr>
              <a:t>1.45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m </a:t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Thickness of wall: h =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0.</a:t>
            </a:r>
            <a:r>
              <a:rPr lang="ar-JO" sz="1600" dirty="0" smtClean="0">
                <a:latin typeface="Times New Roman" pitchFamily="18" charset="0"/>
                <a:cs typeface="Times New Roman" pitchFamily="18" charset="0"/>
              </a:rPr>
              <a:t>25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1600" b="1" i="1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en-US" sz="1600" b="1" i="1" dirty="0">
                <a:latin typeface="Times New Roman" pitchFamily="18" charset="0"/>
                <a:cs typeface="Times New Roman" pitchFamily="18" charset="0"/>
              </a:rPr>
            </a:b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Height of wall: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hw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ar-JO" sz="1600" dirty="0" smtClean="0">
                <a:latin typeface="Times New Roman" pitchFamily="18" charset="0"/>
                <a:cs typeface="Times New Roman" pitchFamily="18" charset="0"/>
              </a:rPr>
              <a:t>3.12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m </a:t>
            </a: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7664" y="3266816"/>
            <a:ext cx="2901008" cy="2952328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3284984"/>
            <a:ext cx="2886026" cy="2952328"/>
          </a:xfrm>
          <a:prstGeom prst="rect">
            <a:avLst/>
          </a:prstGeom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85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778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1720" y="260648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ü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Forces from each load combination </a:t>
            </a: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86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1628800"/>
            <a:ext cx="7416824" cy="3673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139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87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2111" y="548680"/>
            <a:ext cx="6984776" cy="4489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20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88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476672"/>
            <a:ext cx="6912768" cy="5067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2140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89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6517" y="424596"/>
            <a:ext cx="6768752" cy="5884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62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E0F78-1FAF-4AFD-ACBC-EB27AE5C64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79712" y="404664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Materials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0BAB66-69AD-4DA4-A999-4D102420BC5F}"/>
              </a:ext>
            </a:extLst>
          </p:cNvPr>
          <p:cNvSpPr txBox="1"/>
          <p:nvPr/>
        </p:nvSpPr>
        <p:spPr>
          <a:xfrm>
            <a:off x="1979712" y="1384176"/>
            <a:ext cx="5616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Reinforced concrete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  <a:p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3CF2918-AEFE-4F09-8904-996D9E8041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4661311"/>
              </p:ext>
            </p:extLst>
          </p:nvPr>
        </p:nvGraphicFramePr>
        <p:xfrm>
          <a:off x="2411760" y="2060848"/>
          <a:ext cx="5832648" cy="1368152"/>
        </p:xfrm>
        <a:graphic>
          <a:graphicData uri="http://schemas.openxmlformats.org/drawingml/2006/table">
            <a:tbl>
              <a:tblPr firstRow="1" firstCol="1" bandRow="1"/>
              <a:tblGrid>
                <a:gridCol w="2927959">
                  <a:extLst>
                    <a:ext uri="{9D8B030D-6E8A-4147-A177-3AD203B41FA5}">
                      <a16:colId xmlns:a16="http://schemas.microsoft.com/office/drawing/2014/main" val="3943722377"/>
                    </a:ext>
                  </a:extLst>
                </a:gridCol>
                <a:gridCol w="2904689">
                  <a:extLst>
                    <a:ext uri="{9D8B030D-6E8A-4147-A177-3AD203B41FA5}">
                      <a16:colId xmlns:a16="http://schemas.microsoft.com/office/drawing/2014/main" val="3168574111"/>
                    </a:ext>
                  </a:extLst>
                </a:gridCol>
              </a:tblGrid>
              <a:tr h="3420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Property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Value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9567339"/>
                  </a:ext>
                </a:extLst>
              </a:tr>
              <a:tr h="3420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Compressive strength, fc ( MPa 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9038157"/>
                  </a:ext>
                </a:extLst>
              </a:tr>
              <a:tr h="3420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Modulus of elasticity, </a:t>
                      </a:r>
                      <a:r>
                        <a:rPr lang="en-US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Ec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( </a:t>
                      </a:r>
                      <a:r>
                        <a:rPr lang="en-US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GPa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9615652"/>
                  </a:ext>
                </a:extLst>
              </a:tr>
              <a:tr h="3420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Unit weight (</a:t>
                      </a:r>
                      <a:r>
                        <a:rPr lang="en-US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kN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/m</a:t>
                      </a:r>
                      <a:r>
                        <a:rPr lang="en-US" sz="1400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25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7469229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CAF6DEE1-87D0-4E8D-B243-BD902C94926D}"/>
              </a:ext>
            </a:extLst>
          </p:cNvPr>
          <p:cNvSpPr txBox="1"/>
          <p:nvPr/>
        </p:nvSpPr>
        <p:spPr>
          <a:xfrm>
            <a:off x="2008559" y="4339795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Steel reinforcement 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3F54CA14-445F-4D10-9030-8D18F47158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0778082"/>
              </p:ext>
            </p:extLst>
          </p:nvPr>
        </p:nvGraphicFramePr>
        <p:xfrm>
          <a:off x="2411760" y="4982542"/>
          <a:ext cx="5976664" cy="1326777"/>
        </p:xfrm>
        <a:graphic>
          <a:graphicData uri="http://schemas.openxmlformats.org/drawingml/2006/table">
            <a:tbl>
              <a:tblPr firstRow="1" firstCol="1" bandRow="1"/>
              <a:tblGrid>
                <a:gridCol w="2994644">
                  <a:extLst>
                    <a:ext uri="{9D8B030D-6E8A-4147-A177-3AD203B41FA5}">
                      <a16:colId xmlns:a16="http://schemas.microsoft.com/office/drawing/2014/main" val="1603502786"/>
                    </a:ext>
                  </a:extLst>
                </a:gridCol>
                <a:gridCol w="2982020">
                  <a:extLst>
                    <a:ext uri="{9D8B030D-6E8A-4147-A177-3AD203B41FA5}">
                      <a16:colId xmlns:a16="http://schemas.microsoft.com/office/drawing/2014/main" val="1386106803"/>
                    </a:ext>
                  </a:extLst>
                </a:gridCol>
              </a:tblGrid>
              <a:tr h="4422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Property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Value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397458"/>
                  </a:ext>
                </a:extLst>
              </a:tr>
              <a:tr h="4422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Yielding strength, </a:t>
                      </a:r>
                      <a:r>
                        <a:rPr lang="en-US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fy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( MPa 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104037"/>
                  </a:ext>
                </a:extLst>
              </a:tr>
              <a:tr h="4422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Modulus of elasticity, Es ( </a:t>
                      </a:r>
                      <a:r>
                        <a:rPr lang="en-US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GPa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508666"/>
                  </a:ext>
                </a:extLst>
              </a:tr>
            </a:tbl>
          </a:graphicData>
        </a:graphic>
      </p:graphicFrame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839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1720" y="332656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q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In plane moment :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2134072" y="1268760"/>
            <a:ext cx="6563072" cy="4723929"/>
          </a:xfrm>
        </p:spPr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Pu = </a:t>
            </a:r>
            <a:r>
              <a:rPr lang="ar-JO" sz="1600" dirty="0" smtClean="0">
                <a:latin typeface="Times New Roman" pitchFamily="18" charset="0"/>
                <a:cs typeface="Times New Roman" pitchFamily="18" charset="0"/>
              </a:rPr>
              <a:t>2571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kN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M3-3 = </a:t>
            </a:r>
            <a:r>
              <a:rPr lang="ar-JO" sz="1600" dirty="0" smtClean="0">
                <a:latin typeface="Times New Roman" pitchFamily="18" charset="0"/>
                <a:cs typeface="Times New Roman" pitchFamily="18" charset="0"/>
              </a:rPr>
              <a:t>131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KN.m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en-US" dirty="0"/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90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8152" y="2852936"/>
            <a:ext cx="6646640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430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3728" y="332656"/>
            <a:ext cx="6563072" cy="46064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ü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ETABS results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2123728" y="5407383"/>
                <a:ext cx="7020272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b="1" dirty="0">
                    <a:latin typeface="Times New Roman" pitchFamily="18" charset="0"/>
                    <a:ea typeface="Calibri" panose="020F0502020204030204" pitchFamily="34" charset="0"/>
                    <a:cs typeface="Times New Roman" pitchFamily="18" charset="0"/>
                  </a:rPr>
                  <a:t>Minimum vertical </a:t>
                </a:r>
                <a:r>
                  <a:rPr lang="en-US" sz="1600" b="1" dirty="0" smtClean="0">
                    <a:latin typeface="Times New Roman" pitchFamily="18" charset="0"/>
                    <a:ea typeface="Calibri" panose="020F0502020204030204" pitchFamily="34" charset="0"/>
                    <a:cs typeface="Times New Roman" pitchFamily="18" charset="0"/>
                  </a:rPr>
                  <a:t>reinforcement </a:t>
                </a:r>
                <a:r>
                  <a:rPr lang="en-US" sz="1600" b="1" dirty="0">
                    <a:latin typeface="Times New Roman" pitchFamily="18" charset="0"/>
                    <a:ea typeface="Calibri" panose="020F0502020204030204" pitchFamily="34" charset="0"/>
                    <a:cs typeface="Times New Roman" pitchFamily="18" charset="0"/>
                  </a:rPr>
                  <a:t>is required </a:t>
                </a:r>
                <a:r>
                  <a:rPr lang="en-US" sz="1600" b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itchFamily="18" charset="0"/>
                  </a:rPr>
                  <a:t>1</a:t>
                </a:r>
                <a14:m>
                  <m:oMath xmlns:m="http://schemas.openxmlformats.org/officeDocument/2006/math">
                    <m:r>
                      <a:rPr lang="en-US" sz="1600" b="1" i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∅</m:t>
                    </m:r>
                    <m:r>
                      <a:rPr lang="en-US" sz="1600" b="1" i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𝟏𝟐</m:t>
                    </m:r>
                  </m:oMath>
                </a14:m>
                <a:r>
                  <a:rPr lang="en-US" sz="1600" b="1" dirty="0" smtClean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itchFamily="18" charset="0"/>
                  </a:rPr>
                  <a:t>/</a:t>
                </a:r>
                <a:r>
                  <a:rPr lang="ar-JO" sz="1600" b="1" dirty="0" smtClean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itchFamily="18" charset="0"/>
                  </a:rPr>
                  <a:t>35</a:t>
                </a:r>
                <a:r>
                  <a:rPr lang="en-US" sz="1600" b="1" dirty="0" smtClean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itchFamily="18" charset="0"/>
                  </a:rPr>
                  <a:t> </a:t>
                </a:r>
                <a:r>
                  <a:rPr lang="en-US" sz="1600" b="1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itchFamily="18" charset="0"/>
                  </a:rPr>
                  <a:t>c</a:t>
                </a:r>
                <a:r>
                  <a:rPr lang="en-US" sz="1600" b="1" dirty="0" smtClean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itchFamily="18" charset="0"/>
                  </a:rPr>
                  <a:t>m</a:t>
                </a:r>
                <a:endParaRPr lang="en-US" sz="16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3728" y="5407383"/>
                <a:ext cx="7020272" cy="338554"/>
              </a:xfrm>
              <a:prstGeom prst="rect">
                <a:avLst/>
              </a:prstGeom>
              <a:blipFill rotWithShape="0">
                <a:blip r:embed="rId2"/>
                <a:stretch>
                  <a:fillRect l="-347"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91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5134" y="1124744"/>
            <a:ext cx="6597232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083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92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9980" y="548680"/>
            <a:ext cx="7448550" cy="4791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121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93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-99392"/>
            <a:ext cx="5842972" cy="500267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9752" y="4933993"/>
            <a:ext cx="5472608" cy="1938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627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19672" y="0"/>
            <a:ext cx="7524328" cy="5373216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THANK YOU FOR LISTENING</a:t>
            </a:r>
            <a:b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2852936"/>
            <a:ext cx="3240000" cy="3240000"/>
          </a:xfrm>
          <a:prstGeom prst="rect">
            <a:avLst/>
          </a:prstGeom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7A0DC-C7A8-4E38-9E21-ADFE0436B18E}" type="slidenum">
              <a:rPr lang="en-US" smtClean="0"/>
              <a:pPr/>
              <a:t>94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379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1056251</TotalTime>
  <Words>1790</Words>
  <Application>Microsoft Office PowerPoint</Application>
  <PresentationFormat>On-screen Show (4:3)</PresentationFormat>
  <Paragraphs>672</Paragraphs>
  <Slides>94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94</vt:i4>
      </vt:variant>
    </vt:vector>
  </HeadingPairs>
  <TitlesOfParts>
    <vt:vector size="103" baseType="lpstr">
      <vt:lpstr>맑은 고딕</vt:lpstr>
      <vt:lpstr>Arial</vt:lpstr>
      <vt:lpstr>Calibri</vt:lpstr>
      <vt:lpstr>Cambria Math</vt:lpstr>
      <vt:lpstr>Symbol</vt:lpstr>
      <vt:lpstr>Times New Roman</vt:lpstr>
      <vt:lpstr>Wingdings</vt:lpstr>
      <vt:lpstr>Office Theme</vt:lpstr>
      <vt:lpstr>Custom Design</vt:lpstr>
      <vt:lpstr>PowerPoint Presentation</vt:lpstr>
      <vt:lpstr>Outline:</vt:lpstr>
      <vt:lpstr>Basement </vt:lpstr>
      <vt:lpstr>Ground floor</vt:lpstr>
      <vt:lpstr>The rest of the floors</vt:lpstr>
      <vt:lpstr> Introduction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Preliminary design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Project modeling </vt:lpstr>
      <vt:lpstr>PowerPoint Presentation</vt:lpstr>
      <vt:lpstr>Model checks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Type of structural system </vt:lpstr>
      <vt:lpstr>PowerPoint Presentation</vt:lpstr>
      <vt:lpstr>Seismic analysis and checks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Seismic checks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Footing in level 1</vt:lpstr>
      <vt:lpstr>Footing in level 2 </vt:lpstr>
      <vt:lpstr>PowerPoint Presentation</vt:lpstr>
      <vt:lpstr>PowerPoint Presentation</vt:lpstr>
      <vt:lpstr>Soil pressure</vt:lpstr>
      <vt:lpstr>PowerPoint Presentation</vt:lpstr>
      <vt:lpstr>Wide beam shear (one way shear)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LISTENING  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Registered User</dc:creator>
  <cp:lastModifiedBy>Victory</cp:lastModifiedBy>
  <cp:revision>180</cp:revision>
  <dcterms:created xsi:type="dcterms:W3CDTF">2014-04-01T16:35:38Z</dcterms:created>
  <dcterms:modified xsi:type="dcterms:W3CDTF">2019-12-29T07:19:24Z</dcterms:modified>
</cp:coreProperties>
</file>