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7"/>
  </p:notesMasterIdLst>
  <p:sldIdLst>
    <p:sldId id="256" r:id="rId2"/>
    <p:sldId id="257" r:id="rId3"/>
    <p:sldId id="258" r:id="rId4"/>
    <p:sldId id="259" r:id="rId5"/>
    <p:sldId id="262" r:id="rId6"/>
    <p:sldId id="263" r:id="rId7"/>
    <p:sldId id="265" r:id="rId8"/>
    <p:sldId id="267" r:id="rId9"/>
    <p:sldId id="266" r:id="rId10"/>
    <p:sldId id="268" r:id="rId11"/>
    <p:sldId id="269" r:id="rId12"/>
    <p:sldId id="313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270" r:id="rId27"/>
    <p:sldId id="271" r:id="rId28"/>
    <p:sldId id="310" r:id="rId29"/>
    <p:sldId id="312" r:id="rId30"/>
    <p:sldId id="272" r:id="rId31"/>
    <p:sldId id="273" r:id="rId32"/>
    <p:sldId id="275" r:id="rId33"/>
    <p:sldId id="276" r:id="rId34"/>
    <p:sldId id="314" r:id="rId35"/>
    <p:sldId id="277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315" r:id="rId44"/>
    <p:sldId id="300" r:id="rId45"/>
    <p:sldId id="301" r:id="rId46"/>
    <p:sldId id="303" r:id="rId47"/>
    <p:sldId id="302" r:id="rId48"/>
    <p:sldId id="304" r:id="rId49"/>
    <p:sldId id="316" r:id="rId50"/>
    <p:sldId id="305" r:id="rId51"/>
    <p:sldId id="306" r:id="rId52"/>
    <p:sldId id="307" r:id="rId53"/>
    <p:sldId id="308" r:id="rId54"/>
    <p:sldId id="317" r:id="rId55"/>
    <p:sldId id="309" r:id="rId5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71" autoAdjust="0"/>
  </p:normalViewPr>
  <p:slideViewPr>
    <p:cSldViewPr snapToGrid="0">
      <p:cViewPr>
        <p:scale>
          <a:sx n="57" d="100"/>
          <a:sy n="57" d="100"/>
        </p:scale>
        <p:origin x="-1224" y="-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5417F6-1AA8-45B3-AFA9-92EAA18062E7}" type="doc">
      <dgm:prSet loTypeId="urn:microsoft.com/office/officeart/2005/8/layout/pyramid2" loCatId="pyramid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29EBB4-0C51-41B6-A467-2BF6091BD421}">
      <dgm:prSet custT="1"/>
      <dgm:spPr/>
      <dgm:t>
        <a:bodyPr/>
        <a:lstStyle/>
        <a:p>
          <a:pPr rtl="0"/>
          <a:r>
            <a:rPr lang="en-US" sz="2500" b="1" dirty="0" smtClean="0">
              <a:latin typeface="Cambria" panose="02040503050406030204" pitchFamily="18" charset="0"/>
            </a:rPr>
            <a:t>Introduction</a:t>
          </a:r>
          <a:endParaRPr lang="en-US" sz="2500" b="1" dirty="0">
            <a:latin typeface="Cambria" panose="02040503050406030204" pitchFamily="18" charset="0"/>
          </a:endParaRPr>
        </a:p>
      </dgm:t>
    </dgm:pt>
    <dgm:pt modelId="{E6C2AF83-DCF2-4DCC-892B-310A3B602C53}" type="parTrans" cxnId="{7473837C-BDB0-462C-BEE5-4D25D68356B8}">
      <dgm:prSet/>
      <dgm:spPr/>
      <dgm:t>
        <a:bodyPr/>
        <a:lstStyle/>
        <a:p>
          <a:endParaRPr lang="en-US"/>
        </a:p>
      </dgm:t>
    </dgm:pt>
    <dgm:pt modelId="{FB93AAEB-B334-461F-B001-B0ECEA708BBC}" type="sibTrans" cxnId="{7473837C-BDB0-462C-BEE5-4D25D68356B8}">
      <dgm:prSet/>
      <dgm:spPr/>
      <dgm:t>
        <a:bodyPr/>
        <a:lstStyle/>
        <a:p>
          <a:endParaRPr lang="en-US"/>
        </a:p>
      </dgm:t>
    </dgm:pt>
    <dgm:pt modelId="{7EBEA21A-5756-4551-963E-6D53C3A33022}">
      <dgm:prSet custT="1"/>
      <dgm:spPr/>
      <dgm:t>
        <a:bodyPr/>
        <a:lstStyle/>
        <a:p>
          <a:pPr rtl="0"/>
          <a:r>
            <a:rPr lang="en-US" sz="2500" b="1" dirty="0" smtClean="0">
              <a:latin typeface="Cambria" panose="02040503050406030204" pitchFamily="18" charset="0"/>
            </a:rPr>
            <a:t>Architectural Design</a:t>
          </a:r>
          <a:endParaRPr lang="en-US" sz="2500" b="1" dirty="0">
            <a:latin typeface="Cambria" panose="02040503050406030204" pitchFamily="18" charset="0"/>
          </a:endParaRPr>
        </a:p>
      </dgm:t>
    </dgm:pt>
    <dgm:pt modelId="{E541751D-FBF1-484D-BC38-4FBDF439FF93}" type="parTrans" cxnId="{D2679FE5-3785-4198-9E40-24917C565FDD}">
      <dgm:prSet/>
      <dgm:spPr/>
      <dgm:t>
        <a:bodyPr/>
        <a:lstStyle/>
        <a:p>
          <a:endParaRPr lang="en-US"/>
        </a:p>
      </dgm:t>
    </dgm:pt>
    <dgm:pt modelId="{F3A26BFB-34EC-4384-9D57-70B592E756BC}" type="sibTrans" cxnId="{D2679FE5-3785-4198-9E40-24917C565FDD}">
      <dgm:prSet/>
      <dgm:spPr/>
      <dgm:t>
        <a:bodyPr/>
        <a:lstStyle/>
        <a:p>
          <a:endParaRPr lang="en-US"/>
        </a:p>
      </dgm:t>
    </dgm:pt>
    <dgm:pt modelId="{9D013196-6C0E-436D-B7EA-4C4884507EEF}">
      <dgm:prSet custT="1"/>
      <dgm:spPr/>
      <dgm:t>
        <a:bodyPr/>
        <a:lstStyle/>
        <a:p>
          <a:pPr rtl="0"/>
          <a:r>
            <a:rPr lang="en-US" sz="2500" b="1" dirty="0" smtClean="0">
              <a:latin typeface="Cambria" panose="02040503050406030204" pitchFamily="18" charset="0"/>
            </a:rPr>
            <a:t>Environmental Design</a:t>
          </a:r>
          <a:endParaRPr lang="en-US" sz="2500" b="1" dirty="0">
            <a:latin typeface="Cambria" panose="02040503050406030204" pitchFamily="18" charset="0"/>
          </a:endParaRPr>
        </a:p>
      </dgm:t>
    </dgm:pt>
    <dgm:pt modelId="{CF45249D-5F01-43CB-926A-A7EDACB81ECC}" type="parTrans" cxnId="{5B1BE1D1-9D97-483C-95B7-78C0B8803090}">
      <dgm:prSet/>
      <dgm:spPr/>
      <dgm:t>
        <a:bodyPr/>
        <a:lstStyle/>
        <a:p>
          <a:endParaRPr lang="en-US"/>
        </a:p>
      </dgm:t>
    </dgm:pt>
    <dgm:pt modelId="{7A4785FF-5024-49CD-A7EB-B7CE93BF8A99}" type="sibTrans" cxnId="{5B1BE1D1-9D97-483C-95B7-78C0B8803090}">
      <dgm:prSet/>
      <dgm:spPr/>
      <dgm:t>
        <a:bodyPr/>
        <a:lstStyle/>
        <a:p>
          <a:endParaRPr lang="en-US"/>
        </a:p>
      </dgm:t>
    </dgm:pt>
    <dgm:pt modelId="{3FA2F73C-AF1F-440F-B802-98D05361280B}">
      <dgm:prSet custT="1"/>
      <dgm:spPr/>
      <dgm:t>
        <a:bodyPr/>
        <a:lstStyle/>
        <a:p>
          <a:pPr rtl="0"/>
          <a:r>
            <a:rPr lang="en-US" sz="2500" b="1" dirty="0" smtClean="0">
              <a:latin typeface="Cambria" panose="02040503050406030204" pitchFamily="18" charset="0"/>
            </a:rPr>
            <a:t>Electrical Design</a:t>
          </a:r>
          <a:endParaRPr lang="en-US" sz="2500" b="1" dirty="0">
            <a:latin typeface="Cambria" panose="02040503050406030204" pitchFamily="18" charset="0"/>
          </a:endParaRPr>
        </a:p>
      </dgm:t>
    </dgm:pt>
    <dgm:pt modelId="{B3282C00-30ED-400D-BBEE-DAC378C2D506}" type="parTrans" cxnId="{AB0AC90D-CD0F-49D4-B86D-C6CF67D00AFA}">
      <dgm:prSet/>
      <dgm:spPr/>
      <dgm:t>
        <a:bodyPr/>
        <a:lstStyle/>
        <a:p>
          <a:endParaRPr lang="en-US"/>
        </a:p>
      </dgm:t>
    </dgm:pt>
    <dgm:pt modelId="{142ABEFE-6B05-45B7-AFF3-9F67483A4BA8}" type="sibTrans" cxnId="{AB0AC90D-CD0F-49D4-B86D-C6CF67D00AFA}">
      <dgm:prSet/>
      <dgm:spPr/>
      <dgm:t>
        <a:bodyPr/>
        <a:lstStyle/>
        <a:p>
          <a:endParaRPr lang="en-US"/>
        </a:p>
      </dgm:t>
    </dgm:pt>
    <dgm:pt modelId="{94BF1E17-CFEF-476F-85E3-3D7E3419DA46}">
      <dgm:prSet custT="1"/>
      <dgm:spPr/>
      <dgm:t>
        <a:bodyPr/>
        <a:lstStyle/>
        <a:p>
          <a:pPr rtl="0"/>
          <a:r>
            <a:rPr lang="en-US" sz="2500" b="1" dirty="0" smtClean="0">
              <a:latin typeface="Cambria" panose="02040503050406030204" pitchFamily="18" charset="0"/>
            </a:rPr>
            <a:t>Quantity Surveying</a:t>
          </a:r>
          <a:endParaRPr lang="en-US" sz="2500" b="1" dirty="0">
            <a:latin typeface="Cambria" panose="02040503050406030204" pitchFamily="18" charset="0"/>
          </a:endParaRPr>
        </a:p>
      </dgm:t>
    </dgm:pt>
    <dgm:pt modelId="{A6DAB69A-9D2B-4466-938D-8CA1320A9E9B}" type="parTrans" cxnId="{74BDCFFE-F1A1-4786-AF50-D9A3D50B7BA7}">
      <dgm:prSet/>
      <dgm:spPr/>
      <dgm:t>
        <a:bodyPr/>
        <a:lstStyle/>
        <a:p>
          <a:endParaRPr lang="en-US"/>
        </a:p>
      </dgm:t>
    </dgm:pt>
    <dgm:pt modelId="{3D8DB025-34C6-4FEA-9FCC-E61E8DF3BAFF}" type="sibTrans" cxnId="{74BDCFFE-F1A1-4786-AF50-D9A3D50B7BA7}">
      <dgm:prSet/>
      <dgm:spPr/>
      <dgm:t>
        <a:bodyPr/>
        <a:lstStyle/>
        <a:p>
          <a:endParaRPr lang="en-US"/>
        </a:p>
      </dgm:t>
    </dgm:pt>
    <dgm:pt modelId="{6998CEC6-EB4E-4F37-8AA4-511BB170F55C}">
      <dgm:prSet custT="1"/>
      <dgm:spPr/>
      <dgm:t>
        <a:bodyPr/>
        <a:lstStyle/>
        <a:p>
          <a:pPr rtl="0"/>
          <a:r>
            <a:rPr lang="en-US" sz="2500" b="1" dirty="0" smtClean="0">
              <a:latin typeface="Cambria" panose="02040503050406030204" pitchFamily="18" charset="0"/>
            </a:rPr>
            <a:t>Mechanical Design</a:t>
          </a:r>
          <a:endParaRPr lang="en-US" sz="2500" b="1" dirty="0">
            <a:latin typeface="Cambria" panose="02040503050406030204" pitchFamily="18" charset="0"/>
          </a:endParaRPr>
        </a:p>
      </dgm:t>
    </dgm:pt>
    <dgm:pt modelId="{40EB9722-B7C1-4430-B58B-84C485EC45E4}" type="parTrans" cxnId="{E45B2F9F-C29F-4DC8-8342-EF16877B8951}">
      <dgm:prSet/>
      <dgm:spPr/>
      <dgm:t>
        <a:bodyPr/>
        <a:lstStyle/>
        <a:p>
          <a:endParaRPr lang="en-US"/>
        </a:p>
      </dgm:t>
    </dgm:pt>
    <dgm:pt modelId="{7A8DF66E-ED9A-4413-8583-F49F6EA0D73B}" type="sibTrans" cxnId="{E45B2F9F-C29F-4DC8-8342-EF16877B8951}">
      <dgm:prSet/>
      <dgm:spPr/>
      <dgm:t>
        <a:bodyPr/>
        <a:lstStyle/>
        <a:p>
          <a:endParaRPr lang="en-US"/>
        </a:p>
      </dgm:t>
    </dgm:pt>
    <dgm:pt modelId="{8779DBC3-093E-4E65-823D-3FF66D8992B8}">
      <dgm:prSet custT="1"/>
      <dgm:spPr/>
      <dgm:t>
        <a:bodyPr/>
        <a:lstStyle/>
        <a:p>
          <a:pPr rtl="0"/>
          <a:r>
            <a:rPr lang="en-US" sz="2500" b="1" dirty="0" smtClean="0">
              <a:latin typeface="Cambria" panose="02040503050406030204" pitchFamily="18" charset="0"/>
            </a:rPr>
            <a:t>Structural Design</a:t>
          </a:r>
          <a:endParaRPr lang="en-US" sz="2500" b="1" dirty="0">
            <a:latin typeface="Cambria" panose="02040503050406030204" pitchFamily="18" charset="0"/>
          </a:endParaRPr>
        </a:p>
      </dgm:t>
    </dgm:pt>
    <dgm:pt modelId="{4BE1DB4E-1A04-4382-9970-38F6350F4B29}" type="parTrans" cxnId="{95AD291B-C014-43DA-8101-FFDD9BC8EE0F}">
      <dgm:prSet/>
      <dgm:spPr/>
      <dgm:t>
        <a:bodyPr/>
        <a:lstStyle/>
        <a:p>
          <a:endParaRPr lang="en-US"/>
        </a:p>
      </dgm:t>
    </dgm:pt>
    <dgm:pt modelId="{A1D37E44-B571-49F7-9F43-46F9162EA41B}" type="sibTrans" cxnId="{95AD291B-C014-43DA-8101-FFDD9BC8EE0F}">
      <dgm:prSet/>
      <dgm:spPr/>
      <dgm:t>
        <a:bodyPr/>
        <a:lstStyle/>
        <a:p>
          <a:endParaRPr lang="en-US"/>
        </a:p>
      </dgm:t>
    </dgm:pt>
    <dgm:pt modelId="{4A7B6421-6FB6-4E86-B8D5-73182C5D6659}" type="pres">
      <dgm:prSet presAssocID="{1F5417F6-1AA8-45B3-AFA9-92EAA18062E7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61E13C90-B91F-4015-90A3-61B8C649715B}" type="pres">
      <dgm:prSet presAssocID="{1F5417F6-1AA8-45B3-AFA9-92EAA18062E7}" presName="pyramid" presStyleLbl="node1" presStyleIdx="0" presStyleCnt="1" custLinFactNeighborY="-761"/>
      <dgm:spPr/>
    </dgm:pt>
    <dgm:pt modelId="{039D0FF3-BBEC-4C96-874E-8BBC50242D72}" type="pres">
      <dgm:prSet presAssocID="{1F5417F6-1AA8-45B3-AFA9-92EAA18062E7}" presName="theList" presStyleCnt="0"/>
      <dgm:spPr/>
    </dgm:pt>
    <dgm:pt modelId="{00803970-99A2-4936-B25E-0C1D72885B6D}" type="pres">
      <dgm:prSet presAssocID="{2929EBB4-0C51-41B6-A467-2BF6091BD421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EAB33E-0769-4018-9D30-EC582B3489F5}" type="pres">
      <dgm:prSet presAssocID="{2929EBB4-0C51-41B6-A467-2BF6091BD421}" presName="aSpace" presStyleCnt="0"/>
      <dgm:spPr/>
    </dgm:pt>
    <dgm:pt modelId="{0CBF37E2-C627-4892-8C5E-86B7DF96F9D4}" type="pres">
      <dgm:prSet presAssocID="{7EBEA21A-5756-4551-963E-6D53C3A33022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34AFD7-78D6-4468-A763-AA3A5A6B5153}" type="pres">
      <dgm:prSet presAssocID="{7EBEA21A-5756-4551-963E-6D53C3A33022}" presName="aSpace" presStyleCnt="0"/>
      <dgm:spPr/>
    </dgm:pt>
    <dgm:pt modelId="{ECF628A8-6911-47FF-BEA4-01DD14BE6025}" type="pres">
      <dgm:prSet presAssocID="{9D013196-6C0E-436D-B7EA-4C4884507EEF}" presName="aNode" presStyleLbl="fgAcc1" presStyleIdx="2" presStyleCnt="7" custLinFactNeighborX="356" custLinFactNeighborY="-167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C4A05C-FF28-4CA8-B06F-A191BD3C6917}" type="pres">
      <dgm:prSet presAssocID="{9D013196-6C0E-436D-B7EA-4C4884507EEF}" presName="aSpace" presStyleCnt="0"/>
      <dgm:spPr/>
    </dgm:pt>
    <dgm:pt modelId="{33C0DC00-5EF6-4FC4-B79B-1C5A07DDD5E1}" type="pres">
      <dgm:prSet presAssocID="{8779DBC3-093E-4E65-823D-3FF66D8992B8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A11F71-B7F7-45EF-9ED6-8CCB627E52E1}" type="pres">
      <dgm:prSet presAssocID="{8779DBC3-093E-4E65-823D-3FF66D8992B8}" presName="aSpace" presStyleCnt="0"/>
      <dgm:spPr/>
    </dgm:pt>
    <dgm:pt modelId="{B5953358-4256-4AC6-BA21-EADC786751EA}" type="pres">
      <dgm:prSet presAssocID="{3FA2F73C-AF1F-440F-B802-98D05361280B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4EF063-2B47-4C89-8651-496F8BB87178}" type="pres">
      <dgm:prSet presAssocID="{3FA2F73C-AF1F-440F-B802-98D05361280B}" presName="aSpace" presStyleCnt="0"/>
      <dgm:spPr/>
    </dgm:pt>
    <dgm:pt modelId="{B812A217-706B-401C-B858-F83D679F84AE}" type="pres">
      <dgm:prSet presAssocID="{6998CEC6-EB4E-4F37-8AA4-511BB170F55C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D5C19C-FBCA-4B80-BD49-773E2BF11F0B}" type="pres">
      <dgm:prSet presAssocID="{6998CEC6-EB4E-4F37-8AA4-511BB170F55C}" presName="aSpace" presStyleCnt="0"/>
      <dgm:spPr/>
    </dgm:pt>
    <dgm:pt modelId="{85186FC6-3BFB-4E8C-8035-F982C7B9813E}" type="pres">
      <dgm:prSet presAssocID="{94BF1E17-CFEF-476F-85E3-3D7E3419DA46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20EE08-DF4E-42C7-8A17-D145B06B79E3}" type="pres">
      <dgm:prSet presAssocID="{94BF1E17-CFEF-476F-85E3-3D7E3419DA46}" presName="aSpace" presStyleCnt="0"/>
      <dgm:spPr/>
    </dgm:pt>
  </dgm:ptLst>
  <dgm:cxnLst>
    <dgm:cxn modelId="{241610BF-08A4-4CFA-ABDD-C0C3884DDC0C}" type="presOf" srcId="{94BF1E17-CFEF-476F-85E3-3D7E3419DA46}" destId="{85186FC6-3BFB-4E8C-8035-F982C7B9813E}" srcOrd="0" destOrd="0" presId="urn:microsoft.com/office/officeart/2005/8/layout/pyramid2"/>
    <dgm:cxn modelId="{AB0AC90D-CD0F-49D4-B86D-C6CF67D00AFA}" srcId="{1F5417F6-1AA8-45B3-AFA9-92EAA18062E7}" destId="{3FA2F73C-AF1F-440F-B802-98D05361280B}" srcOrd="4" destOrd="0" parTransId="{B3282C00-30ED-400D-BBEE-DAC378C2D506}" sibTransId="{142ABEFE-6B05-45B7-AFF3-9F67483A4BA8}"/>
    <dgm:cxn modelId="{95AD291B-C014-43DA-8101-FFDD9BC8EE0F}" srcId="{1F5417F6-1AA8-45B3-AFA9-92EAA18062E7}" destId="{8779DBC3-093E-4E65-823D-3FF66D8992B8}" srcOrd="3" destOrd="0" parTransId="{4BE1DB4E-1A04-4382-9970-38F6350F4B29}" sibTransId="{A1D37E44-B571-49F7-9F43-46F9162EA41B}"/>
    <dgm:cxn modelId="{42F17138-181E-4540-89A0-D3C5BBE278B8}" type="presOf" srcId="{1F5417F6-1AA8-45B3-AFA9-92EAA18062E7}" destId="{4A7B6421-6FB6-4E86-B8D5-73182C5D6659}" srcOrd="0" destOrd="0" presId="urn:microsoft.com/office/officeart/2005/8/layout/pyramid2"/>
    <dgm:cxn modelId="{7E8CAA41-286D-4D3B-969F-5687916C0872}" type="presOf" srcId="{3FA2F73C-AF1F-440F-B802-98D05361280B}" destId="{B5953358-4256-4AC6-BA21-EADC786751EA}" srcOrd="0" destOrd="0" presId="urn:microsoft.com/office/officeart/2005/8/layout/pyramid2"/>
    <dgm:cxn modelId="{87DE5DD7-492F-4710-BC64-D944C183EB42}" type="presOf" srcId="{2929EBB4-0C51-41B6-A467-2BF6091BD421}" destId="{00803970-99A2-4936-B25E-0C1D72885B6D}" srcOrd="0" destOrd="0" presId="urn:microsoft.com/office/officeart/2005/8/layout/pyramid2"/>
    <dgm:cxn modelId="{74BDCFFE-F1A1-4786-AF50-D9A3D50B7BA7}" srcId="{1F5417F6-1AA8-45B3-AFA9-92EAA18062E7}" destId="{94BF1E17-CFEF-476F-85E3-3D7E3419DA46}" srcOrd="6" destOrd="0" parTransId="{A6DAB69A-9D2B-4466-938D-8CA1320A9E9B}" sibTransId="{3D8DB025-34C6-4FEA-9FCC-E61E8DF3BAFF}"/>
    <dgm:cxn modelId="{DE022F46-95E5-4481-8833-7E830D8AEBD2}" type="presOf" srcId="{6998CEC6-EB4E-4F37-8AA4-511BB170F55C}" destId="{B812A217-706B-401C-B858-F83D679F84AE}" srcOrd="0" destOrd="0" presId="urn:microsoft.com/office/officeart/2005/8/layout/pyramid2"/>
    <dgm:cxn modelId="{D2679FE5-3785-4198-9E40-24917C565FDD}" srcId="{1F5417F6-1AA8-45B3-AFA9-92EAA18062E7}" destId="{7EBEA21A-5756-4551-963E-6D53C3A33022}" srcOrd="1" destOrd="0" parTransId="{E541751D-FBF1-484D-BC38-4FBDF439FF93}" sibTransId="{F3A26BFB-34EC-4384-9D57-70B592E756BC}"/>
    <dgm:cxn modelId="{E45B2F9F-C29F-4DC8-8342-EF16877B8951}" srcId="{1F5417F6-1AA8-45B3-AFA9-92EAA18062E7}" destId="{6998CEC6-EB4E-4F37-8AA4-511BB170F55C}" srcOrd="5" destOrd="0" parTransId="{40EB9722-B7C1-4430-B58B-84C485EC45E4}" sibTransId="{7A8DF66E-ED9A-4413-8583-F49F6EA0D73B}"/>
    <dgm:cxn modelId="{4D2FCD83-5D0C-4C77-86E1-63817F988B0F}" type="presOf" srcId="{7EBEA21A-5756-4551-963E-6D53C3A33022}" destId="{0CBF37E2-C627-4892-8C5E-86B7DF96F9D4}" srcOrd="0" destOrd="0" presId="urn:microsoft.com/office/officeart/2005/8/layout/pyramid2"/>
    <dgm:cxn modelId="{DC96610A-4A27-489C-A05F-77CC37912D58}" type="presOf" srcId="{9D013196-6C0E-436D-B7EA-4C4884507EEF}" destId="{ECF628A8-6911-47FF-BEA4-01DD14BE6025}" srcOrd="0" destOrd="0" presId="urn:microsoft.com/office/officeart/2005/8/layout/pyramid2"/>
    <dgm:cxn modelId="{DBC74868-2B15-44F8-9AEE-DBC682D0EABC}" type="presOf" srcId="{8779DBC3-093E-4E65-823D-3FF66D8992B8}" destId="{33C0DC00-5EF6-4FC4-B79B-1C5A07DDD5E1}" srcOrd="0" destOrd="0" presId="urn:microsoft.com/office/officeart/2005/8/layout/pyramid2"/>
    <dgm:cxn modelId="{7473837C-BDB0-462C-BEE5-4D25D68356B8}" srcId="{1F5417F6-1AA8-45B3-AFA9-92EAA18062E7}" destId="{2929EBB4-0C51-41B6-A467-2BF6091BD421}" srcOrd="0" destOrd="0" parTransId="{E6C2AF83-DCF2-4DCC-892B-310A3B602C53}" sibTransId="{FB93AAEB-B334-461F-B001-B0ECEA708BBC}"/>
    <dgm:cxn modelId="{5B1BE1D1-9D97-483C-95B7-78C0B8803090}" srcId="{1F5417F6-1AA8-45B3-AFA9-92EAA18062E7}" destId="{9D013196-6C0E-436D-B7EA-4C4884507EEF}" srcOrd="2" destOrd="0" parTransId="{CF45249D-5F01-43CB-926A-A7EDACB81ECC}" sibTransId="{7A4785FF-5024-49CD-A7EB-B7CE93BF8A99}"/>
    <dgm:cxn modelId="{AAEA5016-C8AB-417F-B0FC-52C0354F5DC9}" type="presParOf" srcId="{4A7B6421-6FB6-4E86-B8D5-73182C5D6659}" destId="{61E13C90-B91F-4015-90A3-61B8C649715B}" srcOrd="0" destOrd="0" presId="urn:microsoft.com/office/officeart/2005/8/layout/pyramid2"/>
    <dgm:cxn modelId="{207554D8-5BC0-4D6A-96DD-9591389A6A92}" type="presParOf" srcId="{4A7B6421-6FB6-4E86-B8D5-73182C5D6659}" destId="{039D0FF3-BBEC-4C96-874E-8BBC50242D72}" srcOrd="1" destOrd="0" presId="urn:microsoft.com/office/officeart/2005/8/layout/pyramid2"/>
    <dgm:cxn modelId="{BB5DB117-9421-42F6-9113-3BE5EAE2B3A8}" type="presParOf" srcId="{039D0FF3-BBEC-4C96-874E-8BBC50242D72}" destId="{00803970-99A2-4936-B25E-0C1D72885B6D}" srcOrd="0" destOrd="0" presId="urn:microsoft.com/office/officeart/2005/8/layout/pyramid2"/>
    <dgm:cxn modelId="{5732D12D-FB1D-4026-8A35-DC5052F0D366}" type="presParOf" srcId="{039D0FF3-BBEC-4C96-874E-8BBC50242D72}" destId="{3EEAB33E-0769-4018-9D30-EC582B3489F5}" srcOrd="1" destOrd="0" presId="urn:microsoft.com/office/officeart/2005/8/layout/pyramid2"/>
    <dgm:cxn modelId="{57A8BC15-7C4C-431F-B46D-885830ED42E6}" type="presParOf" srcId="{039D0FF3-BBEC-4C96-874E-8BBC50242D72}" destId="{0CBF37E2-C627-4892-8C5E-86B7DF96F9D4}" srcOrd="2" destOrd="0" presId="urn:microsoft.com/office/officeart/2005/8/layout/pyramid2"/>
    <dgm:cxn modelId="{B25DC693-557F-4157-9816-9A27A5B692E0}" type="presParOf" srcId="{039D0FF3-BBEC-4C96-874E-8BBC50242D72}" destId="{C534AFD7-78D6-4468-A763-AA3A5A6B5153}" srcOrd="3" destOrd="0" presId="urn:microsoft.com/office/officeart/2005/8/layout/pyramid2"/>
    <dgm:cxn modelId="{EF3BD7DD-78D6-4470-9DC1-541BC0867FB3}" type="presParOf" srcId="{039D0FF3-BBEC-4C96-874E-8BBC50242D72}" destId="{ECF628A8-6911-47FF-BEA4-01DD14BE6025}" srcOrd="4" destOrd="0" presId="urn:microsoft.com/office/officeart/2005/8/layout/pyramid2"/>
    <dgm:cxn modelId="{791647A8-EA81-4E63-AAC7-9A0D36E6E38F}" type="presParOf" srcId="{039D0FF3-BBEC-4C96-874E-8BBC50242D72}" destId="{EDC4A05C-FF28-4CA8-B06F-A191BD3C6917}" srcOrd="5" destOrd="0" presId="urn:microsoft.com/office/officeart/2005/8/layout/pyramid2"/>
    <dgm:cxn modelId="{1EB34B26-C840-4969-9368-54CE820C5574}" type="presParOf" srcId="{039D0FF3-BBEC-4C96-874E-8BBC50242D72}" destId="{33C0DC00-5EF6-4FC4-B79B-1C5A07DDD5E1}" srcOrd="6" destOrd="0" presId="urn:microsoft.com/office/officeart/2005/8/layout/pyramid2"/>
    <dgm:cxn modelId="{152588FF-41F5-4FD5-8E49-06C7417E59E9}" type="presParOf" srcId="{039D0FF3-BBEC-4C96-874E-8BBC50242D72}" destId="{2AA11F71-B7F7-45EF-9ED6-8CCB627E52E1}" srcOrd="7" destOrd="0" presId="urn:microsoft.com/office/officeart/2005/8/layout/pyramid2"/>
    <dgm:cxn modelId="{51049F71-105A-4C84-AC0E-4214D46E9E0A}" type="presParOf" srcId="{039D0FF3-BBEC-4C96-874E-8BBC50242D72}" destId="{B5953358-4256-4AC6-BA21-EADC786751EA}" srcOrd="8" destOrd="0" presId="urn:microsoft.com/office/officeart/2005/8/layout/pyramid2"/>
    <dgm:cxn modelId="{EBDADB64-B0F4-45DA-9272-22871DCA8CB3}" type="presParOf" srcId="{039D0FF3-BBEC-4C96-874E-8BBC50242D72}" destId="{844EF063-2B47-4C89-8651-496F8BB87178}" srcOrd="9" destOrd="0" presId="urn:microsoft.com/office/officeart/2005/8/layout/pyramid2"/>
    <dgm:cxn modelId="{1098D5AE-38DF-4184-885E-D6C6C78605E2}" type="presParOf" srcId="{039D0FF3-BBEC-4C96-874E-8BBC50242D72}" destId="{B812A217-706B-401C-B858-F83D679F84AE}" srcOrd="10" destOrd="0" presId="urn:microsoft.com/office/officeart/2005/8/layout/pyramid2"/>
    <dgm:cxn modelId="{84B28A20-36BA-4B93-A54D-7BA6769DC62A}" type="presParOf" srcId="{039D0FF3-BBEC-4C96-874E-8BBC50242D72}" destId="{1DD5C19C-FBCA-4B80-BD49-773E2BF11F0B}" srcOrd="11" destOrd="0" presId="urn:microsoft.com/office/officeart/2005/8/layout/pyramid2"/>
    <dgm:cxn modelId="{180CBE57-38ED-44F9-9B3E-45E85C2E31AE}" type="presParOf" srcId="{039D0FF3-BBEC-4C96-874E-8BBC50242D72}" destId="{85186FC6-3BFB-4E8C-8035-F982C7B9813E}" srcOrd="12" destOrd="0" presId="urn:microsoft.com/office/officeart/2005/8/layout/pyramid2"/>
    <dgm:cxn modelId="{975645E5-770B-42D9-8AB5-626D251BA998}" type="presParOf" srcId="{039D0FF3-BBEC-4C96-874E-8BBC50242D72}" destId="{2820EE08-DF4E-42C7-8A17-D145B06B79E3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E13C90-B91F-4015-90A3-61B8C649715B}">
      <dsp:nvSpPr>
        <dsp:cNvPr id="0" name=""/>
        <dsp:cNvSpPr/>
      </dsp:nvSpPr>
      <dsp:spPr>
        <a:xfrm>
          <a:off x="0" y="0"/>
          <a:ext cx="5446131" cy="6145948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803970-99A2-4936-B25E-0C1D72885B6D}">
      <dsp:nvSpPr>
        <dsp:cNvPr id="0" name=""/>
        <dsp:cNvSpPr/>
      </dsp:nvSpPr>
      <dsp:spPr>
        <a:xfrm>
          <a:off x="2723065" y="615194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latin typeface="Cambria" panose="02040503050406030204" pitchFamily="18" charset="0"/>
            </a:rPr>
            <a:t>Introduction</a:t>
          </a:r>
          <a:endParaRPr lang="en-US" sz="2500" b="1" kern="1200" dirty="0">
            <a:latin typeface="Cambria" panose="02040503050406030204" pitchFamily="18" charset="0"/>
          </a:endParaRPr>
        </a:p>
      </dsp:txBody>
      <dsp:txXfrm>
        <a:off x="2753536" y="645665"/>
        <a:ext cx="3479043" cy="563255"/>
      </dsp:txXfrm>
    </dsp:sp>
    <dsp:sp modelId="{0CBF37E2-C627-4892-8C5E-86B7DF96F9D4}">
      <dsp:nvSpPr>
        <dsp:cNvPr id="0" name=""/>
        <dsp:cNvSpPr/>
      </dsp:nvSpPr>
      <dsp:spPr>
        <a:xfrm>
          <a:off x="2723065" y="1317417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latin typeface="Cambria" panose="02040503050406030204" pitchFamily="18" charset="0"/>
            </a:rPr>
            <a:t>Architectural Design</a:t>
          </a:r>
          <a:endParaRPr lang="en-US" sz="2500" b="1" kern="1200" dirty="0">
            <a:latin typeface="Cambria" panose="02040503050406030204" pitchFamily="18" charset="0"/>
          </a:endParaRPr>
        </a:p>
      </dsp:txBody>
      <dsp:txXfrm>
        <a:off x="2753536" y="1347888"/>
        <a:ext cx="3479043" cy="563255"/>
      </dsp:txXfrm>
    </dsp:sp>
    <dsp:sp modelId="{ECF628A8-6911-47FF-BEA4-01DD14BE6025}">
      <dsp:nvSpPr>
        <dsp:cNvPr id="0" name=""/>
        <dsp:cNvSpPr/>
      </dsp:nvSpPr>
      <dsp:spPr>
        <a:xfrm>
          <a:off x="2723065" y="2006577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latin typeface="Cambria" panose="02040503050406030204" pitchFamily="18" charset="0"/>
            </a:rPr>
            <a:t>Environmental Design</a:t>
          </a:r>
          <a:endParaRPr lang="en-US" sz="2500" b="1" kern="1200" dirty="0">
            <a:latin typeface="Cambria" panose="02040503050406030204" pitchFamily="18" charset="0"/>
          </a:endParaRPr>
        </a:p>
      </dsp:txBody>
      <dsp:txXfrm>
        <a:off x="2753536" y="2037048"/>
        <a:ext cx="3479043" cy="563255"/>
      </dsp:txXfrm>
    </dsp:sp>
    <dsp:sp modelId="{33C0DC00-5EF6-4FC4-B79B-1C5A07DDD5E1}">
      <dsp:nvSpPr>
        <dsp:cNvPr id="0" name=""/>
        <dsp:cNvSpPr/>
      </dsp:nvSpPr>
      <dsp:spPr>
        <a:xfrm>
          <a:off x="2723065" y="2721862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latin typeface="Cambria" panose="02040503050406030204" pitchFamily="18" charset="0"/>
            </a:rPr>
            <a:t>Structural Design</a:t>
          </a:r>
          <a:endParaRPr lang="en-US" sz="2500" b="1" kern="1200" dirty="0">
            <a:latin typeface="Cambria" panose="02040503050406030204" pitchFamily="18" charset="0"/>
          </a:endParaRPr>
        </a:p>
      </dsp:txBody>
      <dsp:txXfrm>
        <a:off x="2753536" y="2752333"/>
        <a:ext cx="3479043" cy="563255"/>
      </dsp:txXfrm>
    </dsp:sp>
    <dsp:sp modelId="{B5953358-4256-4AC6-BA21-EADC786751EA}">
      <dsp:nvSpPr>
        <dsp:cNvPr id="0" name=""/>
        <dsp:cNvSpPr/>
      </dsp:nvSpPr>
      <dsp:spPr>
        <a:xfrm>
          <a:off x="2723065" y="3424085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latin typeface="Cambria" panose="02040503050406030204" pitchFamily="18" charset="0"/>
            </a:rPr>
            <a:t>Electrical Design</a:t>
          </a:r>
          <a:endParaRPr lang="en-US" sz="2500" b="1" kern="1200" dirty="0">
            <a:latin typeface="Cambria" panose="02040503050406030204" pitchFamily="18" charset="0"/>
          </a:endParaRPr>
        </a:p>
      </dsp:txBody>
      <dsp:txXfrm>
        <a:off x="2753536" y="3454556"/>
        <a:ext cx="3479043" cy="563255"/>
      </dsp:txXfrm>
    </dsp:sp>
    <dsp:sp modelId="{B812A217-706B-401C-B858-F83D679F84AE}">
      <dsp:nvSpPr>
        <dsp:cNvPr id="0" name=""/>
        <dsp:cNvSpPr/>
      </dsp:nvSpPr>
      <dsp:spPr>
        <a:xfrm>
          <a:off x="2723065" y="4126307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latin typeface="Cambria" panose="02040503050406030204" pitchFamily="18" charset="0"/>
            </a:rPr>
            <a:t>Mechanical Design</a:t>
          </a:r>
          <a:endParaRPr lang="en-US" sz="2500" b="1" kern="1200" dirty="0">
            <a:latin typeface="Cambria" panose="02040503050406030204" pitchFamily="18" charset="0"/>
          </a:endParaRPr>
        </a:p>
      </dsp:txBody>
      <dsp:txXfrm>
        <a:off x="2753536" y="4156778"/>
        <a:ext cx="3479043" cy="563255"/>
      </dsp:txXfrm>
    </dsp:sp>
    <dsp:sp modelId="{85186FC6-3BFB-4E8C-8035-F982C7B9813E}">
      <dsp:nvSpPr>
        <dsp:cNvPr id="0" name=""/>
        <dsp:cNvSpPr/>
      </dsp:nvSpPr>
      <dsp:spPr>
        <a:xfrm>
          <a:off x="2723065" y="4828530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latin typeface="Cambria" panose="02040503050406030204" pitchFamily="18" charset="0"/>
            </a:rPr>
            <a:t>Quantity Surveying</a:t>
          </a:r>
          <a:endParaRPr lang="en-US" sz="2500" b="1" kern="1200" dirty="0">
            <a:latin typeface="Cambria" panose="02040503050406030204" pitchFamily="18" charset="0"/>
          </a:endParaRPr>
        </a:p>
      </dsp:txBody>
      <dsp:txXfrm>
        <a:off x="2753536" y="4859001"/>
        <a:ext cx="3479043" cy="5632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A2D59E-BCF3-4974-894C-0652AE4CD494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FD06AF-4459-4FA1-BE79-6C609D118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50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D06AF-4459-4FA1-BE79-6C609D118B1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6956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D06AF-4459-4FA1-BE79-6C609D118B1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18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D06AF-4459-4FA1-BE79-6C609D118B1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5899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D06AF-4459-4FA1-BE79-6C609D118B1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1159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D06AF-4459-4FA1-BE79-6C609D118B1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5485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D06AF-4459-4FA1-BE79-6C609D118B1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456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D06AF-4459-4FA1-BE79-6C609D118B1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573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D06AF-4459-4FA1-BE79-6C609D118B1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92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D06AF-4459-4FA1-BE79-6C609D118B1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09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D06AF-4459-4FA1-BE79-6C609D118B1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127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D06AF-4459-4FA1-BE79-6C609D118B1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415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D06AF-4459-4FA1-BE79-6C609D118B1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717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D06AF-4459-4FA1-BE79-6C609D118B1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215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D06AF-4459-4FA1-BE79-6C609D118B1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75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AB0C-4416-4EAF-8804-03B67B8340F8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4E7A4-BBD4-4335-9AB9-62CCF3BECE5B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98F76-57FD-4C37-A0AD-E4A701E7C47A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6BFC-546E-4A3F-BDFE-337692B1993C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127F-76AC-4DD4-A1B6-9EA2DD49802A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7ABD2-7BDD-42D2-BE31-BB6B56086FA8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820C5-7939-46D3-A243-9E4212FFB21E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0A17-1DBA-4854-A83A-73E53C254549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DDE7-F214-4161-8664-020F23FAFD70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51FD-AB61-48C5-B06F-5B3B075B2327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0EA1-F158-4123-8199-A74255B11086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31808-C4CB-42B7-AE78-B5CE878E1BB0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FD11-A536-4569-9101-B2ED865FA4E8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244F-EB2F-4AA9-8795-587A242C6BCE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00A5-AF15-494F-8B58-758CA00965FA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4AE-6516-4370-AF8B-0938773E0A2B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A3095-E644-4477-9643-DBFC3AA8BD93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ransition spd="slow">
    <p:fade/>
  </p:transition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44354" y="78359"/>
            <a:ext cx="782256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Integrated Redesign of Al-Quds Open University-</a:t>
            </a:r>
            <a:r>
              <a:rPr lang="en-US" sz="5400" b="1" dirty="0" err="1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Salfeet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09812" y="3086603"/>
            <a:ext cx="3907481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Prepared by: </a:t>
            </a:r>
          </a:p>
          <a:p>
            <a:pPr algn="ctr"/>
            <a:endParaRPr lang="en-US" sz="24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endParaRPr>
          </a:p>
          <a:p>
            <a:pPr algn="ctr"/>
            <a:r>
              <a:rPr lang="en-US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Mohammad H. Al-</a:t>
            </a:r>
            <a:r>
              <a:rPr lang="en-US" sz="2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Jawhary</a:t>
            </a:r>
            <a:endParaRPr lang="en-US" sz="24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endParaRPr>
          </a:p>
          <a:p>
            <a:pPr algn="ctr"/>
            <a:r>
              <a:rPr lang="en-US" sz="2400" b="1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Mo’men</a:t>
            </a:r>
            <a:r>
              <a:rPr lang="en-US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 S. </a:t>
            </a:r>
            <a:r>
              <a:rPr lang="en-US" sz="2400" b="1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Qutqut</a:t>
            </a:r>
            <a:endParaRPr lang="en-US" sz="24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endParaRPr>
          </a:p>
          <a:p>
            <a:pPr algn="ctr"/>
            <a:r>
              <a:rPr lang="en-US" sz="2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Razan</a:t>
            </a:r>
            <a:r>
              <a:rPr lang="en-US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 A. </a:t>
            </a:r>
            <a:r>
              <a:rPr lang="en-US" sz="2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Tobasi</a:t>
            </a:r>
            <a:endParaRPr lang="en-US" sz="24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endParaRPr>
          </a:p>
          <a:p>
            <a:pPr algn="ctr"/>
            <a:r>
              <a:rPr lang="en-US" sz="2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Wa’ed</a:t>
            </a:r>
            <a:r>
              <a:rPr lang="en-US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 A. </a:t>
            </a:r>
            <a:r>
              <a:rPr lang="en-US" sz="2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Seirafy</a:t>
            </a:r>
            <a:endParaRPr lang="en-US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48570" y="5637647"/>
            <a:ext cx="38432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Supervisor: </a:t>
            </a:r>
          </a:p>
          <a:p>
            <a:pPr algn="ctr"/>
            <a:r>
              <a:rPr lang="en-US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Dr. </a:t>
            </a:r>
            <a:r>
              <a:rPr lang="en-US" sz="2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Monther</a:t>
            </a:r>
            <a:r>
              <a:rPr lang="en-US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 B.M. </a:t>
            </a:r>
            <a:r>
              <a:rPr lang="en-US" sz="2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Dwaikat</a:t>
            </a:r>
            <a:endParaRPr lang="en-US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7501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6926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29162" y="794712"/>
            <a:ext cx="279291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Sections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22" y="1379487"/>
            <a:ext cx="9565178" cy="27253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20448" y="2002836"/>
            <a:ext cx="279291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Section</a:t>
            </a:r>
          </a:p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A-A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22" y="4104832"/>
            <a:ext cx="9565178" cy="2753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0" y="4798684"/>
            <a:ext cx="279291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Section</a:t>
            </a:r>
          </a:p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B-B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863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-136268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515114"/>
            <a:ext cx="167069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3D model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695" y="616548"/>
            <a:ext cx="10521305" cy="62414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14518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6926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" y="2429681"/>
            <a:ext cx="18786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Egress Routs in F1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116" y="860021"/>
            <a:ext cx="10108883" cy="59998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07270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320058"/>
            <a:ext cx="782256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5353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54885" y="1806439"/>
            <a:ext cx="3650358" cy="40318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Shading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Daylight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Thermal </a:t>
            </a:r>
            <a:r>
              <a:rPr lang="en-US" sz="3200" b="1" dirty="0" smtClean="0">
                <a:latin typeface="Cambria" panose="02040503050406030204" pitchFamily="18" charset="0"/>
              </a:rPr>
              <a:t>Design</a:t>
            </a:r>
            <a:endParaRPr lang="en-US" sz="3200" b="1" dirty="0">
              <a:latin typeface="Cambria" panose="02040503050406030204" pitchFamily="18" charset="0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Acoustics</a:t>
            </a:r>
          </a:p>
        </p:txBody>
      </p:sp>
    </p:spTree>
    <p:extLst>
      <p:ext uri="{BB962C8B-B14F-4D97-AF65-F5344CB8AC3E}">
        <p14:creationId xmlns:p14="http://schemas.microsoft.com/office/powerpoint/2010/main" val="35610838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21670" y="2263639"/>
            <a:ext cx="8385501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endParaRPr lang="en-US" sz="32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East and West windows (vertical louvers)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3200" b="1" dirty="0">
              <a:latin typeface="Cambria" panose="020405030504060302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South windows (horizontal shading</a:t>
            </a:r>
            <a:r>
              <a:rPr lang="en-US" sz="3200" b="1" dirty="0"/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3670230" y="1166207"/>
            <a:ext cx="279291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Shading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4811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70230" y="1166207"/>
            <a:ext cx="279291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Shading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382" y="1189210"/>
            <a:ext cx="3685907" cy="41510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softEdge rad="12700"/>
          </a:effec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065" y="2016584"/>
            <a:ext cx="3685907" cy="41510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softEdge rad="12700"/>
          </a:effectLst>
        </p:spPr>
      </p:pic>
      <p:sp>
        <p:nvSpPr>
          <p:cNvPr id="8" name="TextBox 7"/>
          <p:cNvSpPr txBox="1"/>
          <p:nvPr/>
        </p:nvSpPr>
        <p:spPr>
          <a:xfrm>
            <a:off x="9238179" y="5485207"/>
            <a:ext cx="171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ambria" panose="02040503050406030204" pitchFamily="18" charset="0"/>
              </a:rPr>
              <a:t>Summer</a:t>
            </a:r>
            <a:endParaRPr lang="en-US" sz="2400" b="1" dirty="0">
              <a:latin typeface="Cambria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1946" y="6202407"/>
            <a:ext cx="1464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mbria" panose="02040503050406030204" pitchFamily="18" charset="0"/>
              </a:rPr>
              <a:t>Winter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70922" y="3591664"/>
            <a:ext cx="2790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mbria" panose="02040503050406030204" pitchFamily="18" charset="0"/>
              </a:rPr>
              <a:t>South windows</a:t>
            </a:r>
            <a:endParaRPr lang="en-US" sz="28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4921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70230" y="1166207"/>
            <a:ext cx="279291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Daylight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99" r="29936"/>
          <a:stretch/>
        </p:blipFill>
        <p:spPr>
          <a:xfrm>
            <a:off x="458234" y="1816655"/>
            <a:ext cx="3549119" cy="39901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softEdge rad="12700"/>
          </a:effectLst>
        </p:spPr>
      </p:pic>
      <p:sp>
        <p:nvSpPr>
          <p:cNvPr id="12" name="TextBox 11"/>
          <p:cNvSpPr txBox="1"/>
          <p:nvPr/>
        </p:nvSpPr>
        <p:spPr>
          <a:xfrm>
            <a:off x="1400514" y="6078379"/>
            <a:ext cx="166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mbria" panose="02040503050406030204" pitchFamily="18" charset="0"/>
              </a:rPr>
              <a:t>Classroom</a:t>
            </a:r>
            <a:endParaRPr lang="en-US" sz="2400" b="1" dirty="0">
              <a:latin typeface="Cambria" panose="0204050305040603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2045" y="2842213"/>
            <a:ext cx="1738802" cy="1938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ambria" panose="02040503050406030204" pitchFamily="18" charset="0"/>
              </a:rPr>
              <a:t>DF =</a:t>
            </a:r>
          </a:p>
          <a:p>
            <a:pPr algn="ctr"/>
            <a:r>
              <a:rPr lang="en-US" sz="2400" b="1" dirty="0" smtClean="0">
                <a:latin typeface="Cambria" panose="02040503050406030204" pitchFamily="18" charset="0"/>
              </a:rPr>
              <a:t> 4.5%</a:t>
            </a:r>
          </a:p>
          <a:p>
            <a:pPr algn="ctr"/>
            <a:endParaRPr lang="en-US" sz="2400" b="1" dirty="0" smtClean="0">
              <a:latin typeface="Cambria" panose="02040503050406030204" pitchFamily="18" charset="0"/>
            </a:endParaRPr>
          </a:p>
          <a:p>
            <a:pPr algn="ctr"/>
            <a:r>
              <a:rPr lang="en-US" sz="2400" b="1" dirty="0" smtClean="0">
                <a:latin typeface="Cambria" panose="02040503050406030204" pitchFamily="18" charset="0"/>
              </a:rPr>
              <a:t>Uniformity </a:t>
            </a:r>
          </a:p>
          <a:p>
            <a:pPr algn="ctr"/>
            <a:r>
              <a:rPr lang="en-US" sz="2400" b="1" dirty="0" smtClean="0">
                <a:latin typeface="Cambria" panose="02040503050406030204" pitchFamily="18" charset="0"/>
              </a:rPr>
              <a:t>=0.87</a:t>
            </a:r>
            <a:endParaRPr lang="en-US" sz="2400" b="1" dirty="0">
              <a:latin typeface="Cambria" panose="020405030504060302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156583" y="2842213"/>
            <a:ext cx="1813317" cy="1938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ambria" panose="02040503050406030204" pitchFamily="18" charset="0"/>
              </a:rPr>
              <a:t>DF = </a:t>
            </a:r>
          </a:p>
          <a:p>
            <a:pPr algn="ctr"/>
            <a:r>
              <a:rPr lang="en-US" sz="2400" b="1" dirty="0" smtClean="0">
                <a:latin typeface="Cambria" panose="02040503050406030204" pitchFamily="18" charset="0"/>
              </a:rPr>
              <a:t>4.85%</a:t>
            </a:r>
          </a:p>
          <a:p>
            <a:pPr algn="ctr"/>
            <a:endParaRPr lang="en-US" sz="2400" b="1" dirty="0" smtClean="0">
              <a:latin typeface="Cambria" panose="02040503050406030204" pitchFamily="18" charset="0"/>
            </a:endParaRPr>
          </a:p>
          <a:p>
            <a:pPr algn="ctr"/>
            <a:r>
              <a:rPr lang="en-US" sz="2400" b="1" dirty="0" smtClean="0">
                <a:latin typeface="Cambria" panose="02040503050406030204" pitchFamily="18" charset="0"/>
              </a:rPr>
              <a:t>Uniformity </a:t>
            </a:r>
          </a:p>
          <a:p>
            <a:pPr algn="ctr"/>
            <a:r>
              <a:rPr lang="en-US" sz="2400" b="1" dirty="0" smtClean="0">
                <a:latin typeface="Cambria" panose="02040503050406030204" pitchFamily="18" charset="0"/>
              </a:rPr>
              <a:t>=0.74</a:t>
            </a:r>
            <a:endParaRPr lang="en-US" sz="2400" b="1" dirty="0">
              <a:latin typeface="Cambria" panose="02040503050406030204" pitchFamily="18" charset="0"/>
            </a:endParaRPr>
          </a:p>
        </p:txBody>
      </p:sp>
      <p:pic>
        <p:nvPicPr>
          <p:cNvPr id="17" name="Picture 1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8" r="25409"/>
          <a:stretch/>
        </p:blipFill>
        <p:spPr>
          <a:xfrm>
            <a:off x="6478120" y="1816655"/>
            <a:ext cx="3549119" cy="39885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softEdge rad="12700"/>
          </a:effectLst>
        </p:spPr>
      </p:pic>
      <p:sp>
        <p:nvSpPr>
          <p:cNvPr id="18" name="TextBox 17"/>
          <p:cNvSpPr txBox="1"/>
          <p:nvPr/>
        </p:nvSpPr>
        <p:spPr>
          <a:xfrm>
            <a:off x="7130253" y="6078379"/>
            <a:ext cx="2214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latin typeface="Cambria" panose="02040503050406030204" pitchFamily="18" charset="0"/>
              </a:rPr>
              <a:t>Meeting Room</a:t>
            </a:r>
            <a:endParaRPr lang="en-US" sz="24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5161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70230" y="1166207"/>
            <a:ext cx="319544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Thermal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2769958" y="2524798"/>
            <a:ext cx="730661" cy="3218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821330" y="2524798"/>
            <a:ext cx="679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Start</a:t>
            </a:r>
            <a:endParaRPr lang="en-US" sz="1600" b="1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140579" y="2812830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564515" y="3019562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Materials</a:t>
            </a:r>
            <a:endParaRPr lang="en-US" b="1" dirty="0"/>
          </a:p>
        </p:txBody>
      </p:sp>
      <p:sp>
        <p:nvSpPr>
          <p:cNvPr id="20" name="Rectangle 19"/>
          <p:cNvSpPr/>
          <p:nvPr/>
        </p:nvSpPr>
        <p:spPr>
          <a:xfrm>
            <a:off x="2564515" y="3028854"/>
            <a:ext cx="1178528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492507" y="3667634"/>
            <a:ext cx="1264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PMV, PPD</a:t>
            </a:r>
            <a:endParaRPr lang="en-US" b="1" dirty="0"/>
          </a:p>
        </p:txBody>
      </p:sp>
      <p:sp>
        <p:nvSpPr>
          <p:cNvPr id="22" name="Rectangle 21"/>
          <p:cNvSpPr/>
          <p:nvPr/>
        </p:nvSpPr>
        <p:spPr>
          <a:xfrm>
            <a:off x="2564515" y="3676926"/>
            <a:ext cx="1178528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140579" y="3460902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501350" y="5395826"/>
            <a:ext cx="3807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Passive Gains Breakdown Analysis</a:t>
            </a:r>
            <a:endParaRPr lang="en-US" b="1" dirty="0"/>
          </a:p>
        </p:txBody>
      </p:sp>
      <p:sp>
        <p:nvSpPr>
          <p:cNvPr id="25" name="Rectangle 24"/>
          <p:cNvSpPr/>
          <p:nvPr/>
        </p:nvSpPr>
        <p:spPr>
          <a:xfrm>
            <a:off x="2357577" y="5405118"/>
            <a:ext cx="3951354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iamond 25"/>
          <p:cNvSpPr/>
          <p:nvPr/>
        </p:nvSpPr>
        <p:spPr>
          <a:xfrm>
            <a:off x="2636523" y="4324998"/>
            <a:ext cx="936104" cy="489902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780539" y="4387714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OK?</a:t>
            </a:r>
            <a:endParaRPr lang="en-US" b="1" dirty="0"/>
          </a:p>
        </p:txBody>
      </p:sp>
      <p:cxnSp>
        <p:nvCxnSpPr>
          <p:cNvPr id="28" name="Elbow Connector 27"/>
          <p:cNvCxnSpPr>
            <a:stCxn id="26" idx="1"/>
            <a:endCxn id="24" idx="0"/>
          </p:cNvCxnSpPr>
          <p:nvPr/>
        </p:nvCxnSpPr>
        <p:spPr>
          <a:xfrm rot="10800000" flipH="1" flipV="1">
            <a:off x="2636523" y="4569948"/>
            <a:ext cx="1768618" cy="825877"/>
          </a:xfrm>
          <a:prstGeom prst="bentConnector4">
            <a:avLst>
              <a:gd name="adj1" fmla="val -36075"/>
              <a:gd name="adj2" fmla="val 6483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140579" y="4108974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26" idx="3"/>
            <a:endCxn id="43" idx="1"/>
          </p:cNvCxnSpPr>
          <p:nvPr/>
        </p:nvCxnSpPr>
        <p:spPr>
          <a:xfrm flipV="1">
            <a:off x="3572627" y="4347064"/>
            <a:ext cx="3373795" cy="2228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902408" y="431570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774616" y="4315706"/>
            <a:ext cx="542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Yes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666502" y="2884838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Solutions</a:t>
            </a:r>
            <a:endParaRPr lang="en-US" b="1" dirty="0"/>
          </a:p>
        </p:txBody>
      </p:sp>
      <p:sp>
        <p:nvSpPr>
          <p:cNvPr id="34" name="Rectangle 33"/>
          <p:cNvSpPr/>
          <p:nvPr/>
        </p:nvSpPr>
        <p:spPr>
          <a:xfrm>
            <a:off x="7640102" y="2894130"/>
            <a:ext cx="1178528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Elbow Connector 34"/>
          <p:cNvCxnSpPr>
            <a:stCxn id="24" idx="3"/>
            <a:endCxn id="34" idx="0"/>
          </p:cNvCxnSpPr>
          <p:nvPr/>
        </p:nvCxnSpPr>
        <p:spPr>
          <a:xfrm flipV="1">
            <a:off x="6308931" y="2894130"/>
            <a:ext cx="1920435" cy="2686362"/>
          </a:xfrm>
          <a:prstGeom prst="bentConnector4">
            <a:avLst>
              <a:gd name="adj1" fmla="val 22093"/>
              <a:gd name="adj2" fmla="val 10851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378470" y="3532910"/>
            <a:ext cx="1827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New PMV, PPD</a:t>
            </a:r>
            <a:endParaRPr lang="en-US" b="1" dirty="0"/>
          </a:p>
        </p:txBody>
      </p:sp>
      <p:sp>
        <p:nvSpPr>
          <p:cNvPr id="37" name="Rectangle 36"/>
          <p:cNvSpPr/>
          <p:nvPr/>
        </p:nvSpPr>
        <p:spPr>
          <a:xfrm>
            <a:off x="7396982" y="3542202"/>
            <a:ext cx="1739889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8242566" y="3326178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882526" y="4833916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OK?</a:t>
            </a:r>
            <a:endParaRPr lang="en-US" b="1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8216166" y="4545884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Diamond 40"/>
          <p:cNvSpPr/>
          <p:nvPr/>
        </p:nvSpPr>
        <p:spPr>
          <a:xfrm>
            <a:off x="7738510" y="4761908"/>
            <a:ext cx="936104" cy="489902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7018430" y="4680608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</a:t>
            </a:r>
            <a:endParaRPr lang="en-US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946422" y="4162398"/>
            <a:ext cx="2583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Internal Temperatures</a:t>
            </a:r>
            <a:endParaRPr lang="en-US" b="1" dirty="0"/>
          </a:p>
        </p:txBody>
      </p:sp>
      <p:sp>
        <p:nvSpPr>
          <p:cNvPr id="44" name="Rectangle 43"/>
          <p:cNvSpPr/>
          <p:nvPr/>
        </p:nvSpPr>
        <p:spPr>
          <a:xfrm>
            <a:off x="6964934" y="4171690"/>
            <a:ext cx="2533580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8242566" y="3955666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8962646" y="5930660"/>
            <a:ext cx="730661" cy="3218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9014018" y="5930660"/>
            <a:ext cx="554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End</a:t>
            </a:r>
            <a:endParaRPr lang="en-US" sz="1600" b="1" dirty="0"/>
          </a:p>
        </p:txBody>
      </p:sp>
      <p:cxnSp>
        <p:nvCxnSpPr>
          <p:cNvPr id="48" name="Elbow Connector 47"/>
          <p:cNvCxnSpPr>
            <a:stCxn id="41" idx="3"/>
            <a:endCxn id="46" idx="0"/>
          </p:cNvCxnSpPr>
          <p:nvPr/>
        </p:nvCxnSpPr>
        <p:spPr>
          <a:xfrm>
            <a:off x="8674614" y="5006859"/>
            <a:ext cx="653363" cy="92380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718675" y="4675746"/>
            <a:ext cx="542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Yes</a:t>
            </a:r>
            <a:endParaRPr lang="en-US" b="1" dirty="0"/>
          </a:p>
        </p:txBody>
      </p:sp>
      <p:cxnSp>
        <p:nvCxnSpPr>
          <p:cNvPr id="50" name="Elbow Connector 49"/>
          <p:cNvCxnSpPr>
            <a:stCxn id="41" idx="1"/>
          </p:cNvCxnSpPr>
          <p:nvPr/>
        </p:nvCxnSpPr>
        <p:spPr>
          <a:xfrm rot="10800000" flipV="1">
            <a:off x="4775764" y="5006859"/>
            <a:ext cx="2962747" cy="388966"/>
          </a:xfrm>
          <a:prstGeom prst="bentConnector3">
            <a:avLst>
              <a:gd name="adj1" fmla="val 99724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10984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9" grpId="0"/>
      <p:bldP spid="20" grpId="0" animBg="1"/>
      <p:bldP spid="21" grpId="0"/>
      <p:bldP spid="22" grpId="0" animBg="1"/>
      <p:bldP spid="24" grpId="0"/>
      <p:bldP spid="25" grpId="0" animBg="1"/>
      <p:bldP spid="26" grpId="0" animBg="1"/>
      <p:bldP spid="27" grpId="0"/>
      <p:bldP spid="31" grpId="0"/>
      <p:bldP spid="32" grpId="0"/>
      <p:bldP spid="33" grpId="0"/>
      <p:bldP spid="34" grpId="0" animBg="1"/>
      <p:bldP spid="36" grpId="0"/>
      <p:bldP spid="37" grpId="0" animBg="1"/>
      <p:bldP spid="39" grpId="0"/>
      <p:bldP spid="41" grpId="0" animBg="1"/>
      <p:bldP spid="42" grpId="0"/>
      <p:bldP spid="43" grpId="0"/>
      <p:bldP spid="44" grpId="0" animBg="1"/>
      <p:bldP spid="46" grpId="0" animBg="1"/>
      <p:bldP spid="47" grpId="0"/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70230" y="1166207"/>
            <a:ext cx="319544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PMV and PPD (Classroom)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220517"/>
              </p:ext>
            </p:extLst>
          </p:nvPr>
        </p:nvGraphicFramePr>
        <p:xfrm>
          <a:off x="1641901" y="2852936"/>
          <a:ext cx="7351589" cy="15121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2405"/>
                <a:gridCol w="524888"/>
                <a:gridCol w="524888"/>
                <a:gridCol w="525677"/>
                <a:gridCol w="524888"/>
                <a:gridCol w="524888"/>
                <a:gridCol w="522520"/>
                <a:gridCol w="524888"/>
                <a:gridCol w="519363"/>
                <a:gridCol w="524888"/>
                <a:gridCol w="524888"/>
                <a:gridCol w="522520"/>
                <a:gridCol w="524888"/>
              </a:tblGrid>
              <a:tr h="5040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Month</a:t>
                      </a:r>
                      <a:endParaRPr lang="en-US" sz="1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</a:t>
                      </a:r>
                      <a:endParaRPr lang="en-US" sz="1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2</a:t>
                      </a:r>
                      <a:endParaRPr lang="en-US" sz="1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3</a:t>
                      </a:r>
                      <a:endParaRPr lang="en-US" sz="1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4</a:t>
                      </a:r>
                      <a:endParaRPr lang="en-US" sz="1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5</a:t>
                      </a:r>
                      <a:endParaRPr lang="en-US" sz="1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6</a:t>
                      </a:r>
                      <a:endParaRPr lang="en-US" sz="1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7</a:t>
                      </a:r>
                      <a:endParaRPr lang="en-US" sz="1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8</a:t>
                      </a:r>
                      <a:endParaRPr lang="en-US" sz="1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9</a:t>
                      </a:r>
                      <a:endParaRPr lang="en-US" sz="1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10</a:t>
                      </a:r>
                      <a:endParaRPr lang="en-US" sz="1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11</a:t>
                      </a:r>
                      <a:endParaRPr lang="en-US" sz="1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12</a:t>
                      </a:r>
                      <a:endParaRPr lang="en-US" sz="1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PMV</a:t>
                      </a:r>
                      <a:endParaRPr lang="en-US" sz="1400" b="1" cap="none" spc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-1.75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-0.77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-1.52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-4.20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0.49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0.48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-0.89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0.49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-0.79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2.82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0.13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-2.08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PPD (%)</a:t>
                      </a:r>
                      <a:endParaRPr lang="en-US" sz="1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64.42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17.56</a:t>
                      </a:r>
                      <a:endParaRPr lang="en-US" sz="1600" b="1" cap="none" spc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51.88</a:t>
                      </a:r>
                      <a:endParaRPr lang="en-US" sz="1600" b="1" cap="none" spc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100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10.11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9.81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21.84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9.98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18.09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97.69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5.60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80.05</a:t>
                      </a:r>
                      <a:endParaRPr lang="en-US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537081"/>
              </p:ext>
            </p:extLst>
          </p:nvPr>
        </p:nvGraphicFramePr>
        <p:xfrm>
          <a:off x="1619672" y="4941168"/>
          <a:ext cx="7373820" cy="15121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4033"/>
                <a:gridCol w="526475"/>
                <a:gridCol w="526475"/>
                <a:gridCol w="525684"/>
                <a:gridCol w="525684"/>
                <a:gridCol w="525684"/>
                <a:gridCol w="525684"/>
                <a:gridCol w="525684"/>
                <a:gridCol w="523308"/>
                <a:gridCol w="525684"/>
                <a:gridCol w="526475"/>
                <a:gridCol w="526475"/>
                <a:gridCol w="526475"/>
              </a:tblGrid>
              <a:tr h="504056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Month</a:t>
                      </a:r>
                      <a:endParaRPr kumimoji="0" lang="en-US" sz="1600" b="1" kern="120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PMV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-0.53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-0.08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-0.48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-0.03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-0.68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-0.27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0.40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0.43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0.63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0.20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-0.44</a:t>
                      </a: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PPD (%)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10.9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9.8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14.7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6.5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8.3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8.9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13.5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1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9.1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1259632" y="2319263"/>
            <a:ext cx="1143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Before</a:t>
            </a:r>
            <a:endParaRPr lang="en-US" sz="2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1259632" y="4509120"/>
            <a:ext cx="950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After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485315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83943" y="83089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Outline</a:t>
            </a:r>
            <a:endParaRPr lang="en-US" sz="4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602244249"/>
              </p:ext>
            </p:extLst>
          </p:nvPr>
        </p:nvGraphicFramePr>
        <p:xfrm>
          <a:off x="287377" y="359355"/>
          <a:ext cx="6263051" cy="6145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568371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1E13C90-B91F-4015-90A3-61B8C64971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"/>
                                        <p:tgtEl>
                                          <p:spTgt spid="2">
                                            <p:graphicEl>
                                              <a:dgm id="{61E13C90-B91F-4015-90A3-61B8C64971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0803970-99A2-4936-B25E-0C1D72885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"/>
                                        <p:tgtEl>
                                          <p:spTgt spid="2">
                                            <p:graphicEl>
                                              <a:dgm id="{00803970-99A2-4936-B25E-0C1D72885B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CBF37E2-C627-4892-8C5E-86B7DF96F9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"/>
                                        <p:tgtEl>
                                          <p:spTgt spid="2">
                                            <p:graphicEl>
                                              <a:dgm id="{0CBF37E2-C627-4892-8C5E-86B7DF96F9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CF628A8-6911-47FF-BEA4-01DD14BE60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"/>
                                        <p:tgtEl>
                                          <p:spTgt spid="2">
                                            <p:graphicEl>
                                              <a:dgm id="{ECF628A8-6911-47FF-BEA4-01DD14BE60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3C0DC00-5EF6-4FC4-B79B-1C5A07DDD5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"/>
                                        <p:tgtEl>
                                          <p:spTgt spid="2">
                                            <p:graphicEl>
                                              <a:dgm id="{33C0DC00-5EF6-4FC4-B79B-1C5A07DDD5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5953358-4256-4AC6-BA21-EADC786751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"/>
                                        <p:tgtEl>
                                          <p:spTgt spid="2">
                                            <p:graphicEl>
                                              <a:dgm id="{B5953358-4256-4AC6-BA21-EADC786751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812A217-706B-401C-B858-F83D679F84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"/>
                                        <p:tgtEl>
                                          <p:spTgt spid="2">
                                            <p:graphicEl>
                                              <a:dgm id="{B812A217-706B-401C-B858-F83D679F84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5186FC6-3BFB-4E8C-8035-F982C7B98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"/>
                                        <p:tgtEl>
                                          <p:spTgt spid="2">
                                            <p:graphicEl>
                                              <a:dgm id="{85186FC6-3BFB-4E8C-8035-F982C7B981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73330" y="1090007"/>
            <a:ext cx="405137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New and Original Designs Comparison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424" y="2447934"/>
            <a:ext cx="7416824" cy="42293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softEdge rad="12700"/>
          </a:effectLst>
        </p:spPr>
      </p:pic>
      <p:sp>
        <p:nvSpPr>
          <p:cNvPr id="9" name="Rounded Rectangle 8"/>
          <p:cNvSpPr/>
          <p:nvPr/>
        </p:nvSpPr>
        <p:spPr>
          <a:xfrm>
            <a:off x="8571986" y="5699224"/>
            <a:ext cx="1296144" cy="576064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499978" y="5771232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mbria" panose="02040503050406030204" pitchFamily="18" charset="0"/>
              </a:rPr>
              <a:t>118 KW/m²</a:t>
            </a:r>
            <a:endParaRPr lang="en-US" b="1" dirty="0">
              <a:latin typeface="Cambria" panose="0204050305040603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5898" y="3341051"/>
            <a:ext cx="2790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Cambria" panose="02040503050406030204" pitchFamily="18" charset="0"/>
              </a:rPr>
              <a:t>Original</a:t>
            </a:r>
          </a:p>
          <a:p>
            <a:pPr algn="ctr"/>
            <a:r>
              <a:rPr lang="en-US" sz="2800" b="1" dirty="0" smtClean="0">
                <a:latin typeface="Cambria" panose="02040503050406030204" pitchFamily="18" charset="0"/>
              </a:rPr>
              <a:t>Design</a:t>
            </a:r>
            <a:endParaRPr lang="en-US" sz="28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2278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73330" y="1090007"/>
            <a:ext cx="405137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New and Original Designs Comparison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5898" y="3341051"/>
            <a:ext cx="2790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Cambria" panose="02040503050406030204" pitchFamily="18" charset="0"/>
              </a:rPr>
              <a:t>New</a:t>
            </a:r>
          </a:p>
          <a:p>
            <a:pPr algn="ctr"/>
            <a:r>
              <a:rPr lang="en-US" sz="2800" b="1" dirty="0" smtClean="0">
                <a:latin typeface="Cambria" panose="02040503050406030204" pitchFamily="18" charset="0"/>
              </a:rPr>
              <a:t>Design</a:t>
            </a:r>
            <a:endParaRPr lang="en-US" sz="2800" b="1" dirty="0">
              <a:latin typeface="Cambria" panose="02040503050406030204" pitchFamily="18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624" y="2348880"/>
            <a:ext cx="7416824" cy="42293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softEdge rad="12700"/>
          </a:effectLst>
        </p:spPr>
      </p:pic>
      <p:sp>
        <p:nvSpPr>
          <p:cNvPr id="13" name="Rounded Rectangle 12"/>
          <p:cNvSpPr/>
          <p:nvPr/>
        </p:nvSpPr>
        <p:spPr>
          <a:xfrm>
            <a:off x="8457686" y="5445224"/>
            <a:ext cx="1296144" cy="576064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385678" y="5517232"/>
            <a:ext cx="13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mbria" panose="02040503050406030204" pitchFamily="18" charset="0"/>
              </a:rPr>
              <a:t>35 KW/m²</a:t>
            </a:r>
            <a:endParaRPr lang="en-US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1868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354717" y="2571609"/>
            <a:ext cx="27904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Cambria" panose="02040503050406030204" pitchFamily="18" charset="0"/>
              </a:rPr>
              <a:t>Classroom</a:t>
            </a:r>
          </a:p>
          <a:p>
            <a:pPr algn="ctr"/>
            <a:endParaRPr lang="en-US" sz="2800" b="1" dirty="0">
              <a:latin typeface="Cambria" panose="02040503050406030204" pitchFamily="18" charset="0"/>
            </a:endParaRPr>
          </a:p>
          <a:p>
            <a:pPr algn="ctr"/>
            <a:r>
              <a:rPr lang="en-US" sz="2800" b="1" dirty="0" smtClean="0">
                <a:latin typeface="Cambria" panose="02040503050406030204" pitchFamily="18" charset="0"/>
              </a:rPr>
              <a:t>(0.6-1.4 s)</a:t>
            </a:r>
            <a:endParaRPr lang="en-US" sz="28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382393" y="1591999"/>
                <a:ext cx="5399625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3200" b="1" dirty="0" smtClean="0">
                    <a:latin typeface="Cambria" panose="02040503050406030204" pitchFamily="18" charset="0"/>
                  </a:rPr>
                  <a:t>Reverberation Time (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𝑹</m:t>
                    </m:r>
                    <m:sSub>
                      <m:sSubPr>
                        <m:ctrlPr>
                          <a:rPr lang="en-US" sz="32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𝟔𝟎</m:t>
                        </m:r>
                      </m:sub>
                    </m:sSub>
                  </m:oMath>
                </a14:m>
                <a:r>
                  <a:rPr lang="en-US" sz="3200" b="1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)</a:t>
                </a:r>
                <a:endParaRPr lang="en-US" sz="32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2393" y="1591999"/>
                <a:ext cx="5399625" cy="584775"/>
              </a:xfrm>
              <a:prstGeom prst="rect">
                <a:avLst/>
              </a:prstGeom>
              <a:blipFill rotWithShape="0">
                <a:blip r:embed="rId3"/>
                <a:stretch>
                  <a:fillRect l="-1580" t="-13542" r="-1354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316" y="2361440"/>
            <a:ext cx="7704856" cy="41093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11828127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382393" y="1591999"/>
                <a:ext cx="5399625" cy="107721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3200" b="1" dirty="0" smtClean="0">
                    <a:latin typeface="Cambria" panose="02040503050406030204" pitchFamily="18" charset="0"/>
                  </a:rPr>
                  <a:t>Articulation Loss of Consonants (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𝑨</m:t>
                    </m:r>
                    <m:sSub>
                      <m:sSubPr>
                        <m:ctrlPr>
                          <a:rPr lang="en-US" sz="32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𝒄𝒐𝒏𝒔𝒐𝒏</m:t>
                        </m:r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3200" b="1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)</a:t>
                </a:r>
                <a:endParaRPr lang="en-US" sz="32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2393" y="1591999"/>
                <a:ext cx="5399625" cy="1077218"/>
              </a:xfrm>
              <a:prstGeom prst="rect">
                <a:avLst/>
              </a:prstGeom>
              <a:blipFill rotWithShape="0">
                <a:blip r:embed="rId3"/>
                <a:stretch>
                  <a:fillRect t="-7345" b="-17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5410062"/>
                  </p:ext>
                </p:extLst>
              </p:nvPr>
            </p:nvGraphicFramePr>
            <p:xfrm>
              <a:off x="865491" y="3265724"/>
              <a:ext cx="8507109" cy="239847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35703"/>
                    <a:gridCol w="2835703"/>
                    <a:gridCol w="2835703"/>
                  </a:tblGrid>
                  <a:tr h="5996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Room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𝑨</m:t>
                                </m:r>
                                <m:sSub>
                                  <m:sSubPr>
                                    <m:ctrlP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𝑳</m:t>
                                    </m:r>
                                  </m:e>
                                  <m:sub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𝒄𝒐𝒏𝒔𝒐𝒏</m:t>
                                    </m:r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.</m:t>
                                    </m:r>
                                  </m:sub>
                                </m:sSub>
                                <m: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Assessment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  <a:tr h="5996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Multipurpose Hall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6.9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Good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  <a:tr h="5996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Classroom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6.4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Good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  <a:tr h="5996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Meeting Room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4.2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Good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5410062"/>
                  </p:ext>
                </p:extLst>
              </p:nvPr>
            </p:nvGraphicFramePr>
            <p:xfrm>
              <a:off x="865491" y="3265724"/>
              <a:ext cx="8507109" cy="239847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35703"/>
                    <a:gridCol w="2835703"/>
                    <a:gridCol w="2835703"/>
                  </a:tblGrid>
                  <a:tr h="5996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Room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00430" t="-7071" r="-101075" b="-3010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Assessment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  <a:tr h="5996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Multipurpose Hall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6.9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Good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  <a:tr h="5996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Classroom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6.4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Good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  <a:tr h="5996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Meeting Room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4.2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</a:rPr>
                            <a:t>Good</a:t>
                          </a:r>
                          <a:endParaRPr lang="en-US" sz="2400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732100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82393" y="1591999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Creep and Focus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hyperphysics.phy-astr.gsu.edu/hbase/acoustic/imgaco/foc5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66"/>
          <a:stretch/>
        </p:blipFill>
        <p:spPr bwMode="auto">
          <a:xfrm>
            <a:off x="498475" y="3037737"/>
            <a:ext cx="4429125" cy="139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5217063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Creep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://hyperphysics.phy-astr.gsu.edu/hbase/acoustic/imgaco/foc3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514"/>
          <a:stretch/>
        </p:blipFill>
        <p:spPr bwMode="auto">
          <a:xfrm rot="5400000">
            <a:off x="6130586" y="2038538"/>
            <a:ext cx="2184025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4522785" y="5217064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Focus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7382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82393" y="1591999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Creep and Focus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0500" y="5596067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Acoustical Foam Panels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18" y="2555778"/>
            <a:ext cx="4953000" cy="26612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softEdge rad="12700"/>
          </a:effectLst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880" y="2438049"/>
            <a:ext cx="4993640" cy="28562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softEdge rad="12700"/>
          </a:effectLst>
        </p:spPr>
      </p:pic>
      <p:sp>
        <p:nvSpPr>
          <p:cNvPr id="12" name="Rectangle 11"/>
          <p:cNvSpPr/>
          <p:nvPr/>
        </p:nvSpPr>
        <p:spPr>
          <a:xfrm>
            <a:off x="6202887" y="5596067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Section in a Shell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2051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320058"/>
            <a:ext cx="78225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776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54884" y="1224548"/>
            <a:ext cx="7847789" cy="50167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Codes</a:t>
            </a: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(ACI 318) </a:t>
            </a: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for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RC Structures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(ACI 350.3-06) </a:t>
            </a: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for Water Tanks Loads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(UBC 97) for </a:t>
            </a: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Earthquake Loads </a:t>
            </a:r>
            <a:endParaRPr lang="en-US" sz="32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lvl="0" indent="-45720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(ASCE 7 2010) for loads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computations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3764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srgbClr val="E6B91E">
                    <a:lumMod val="50000"/>
                  </a:srgb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prstClr val="black">
                    <a:lumMod val="95000"/>
                    <a:lumOff val="5000"/>
                  </a:prstClr>
                </a:solidFill>
                <a:prstDash val="solid"/>
              </a:ln>
              <a:solidFill>
                <a:srgbClr val="E6B91E">
                  <a:lumMod val="50000"/>
                </a:srgb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54885" y="1191296"/>
            <a:ext cx="8222119" cy="57554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Loads</a:t>
            </a:r>
          </a:p>
          <a:p>
            <a:pPr indent="-45720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Live Load = 5 KN/m2</a:t>
            </a:r>
          </a:p>
          <a:p>
            <a:pPr indent="-45720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SID= 4 KN/m2</a:t>
            </a:r>
          </a:p>
          <a:p>
            <a:pPr indent="-45720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EQ Loads:</a:t>
            </a:r>
          </a:p>
          <a:p>
            <a:pPr indent="-457200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I= 1                                                  </a:t>
            </a:r>
            <a:r>
              <a:rPr lang="en-US" sz="2800" b="1" dirty="0" err="1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Cv</a:t>
            </a:r>
            <a:r>
              <a:rPr lang="en-US" sz="2800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=0.4 </a:t>
            </a:r>
          </a:p>
          <a:p>
            <a:pPr indent="-457200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R= 4.5                                             </a:t>
            </a:r>
            <a:r>
              <a:rPr lang="en-US" sz="2800" b="1" dirty="0" err="1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Ca</a:t>
            </a:r>
            <a:r>
              <a:rPr lang="en-US" sz="2800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=0.28</a:t>
            </a:r>
          </a:p>
          <a:p>
            <a:pPr indent="-457200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Z= 0.2                                              Ct= 0.0488</a:t>
            </a:r>
          </a:p>
        </p:txBody>
      </p:sp>
    </p:spTree>
    <p:extLst>
      <p:ext uri="{BB962C8B-B14F-4D97-AF65-F5344CB8AC3E}">
        <p14:creationId xmlns:p14="http://schemas.microsoft.com/office/powerpoint/2010/main" val="33030281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-6325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88041" y="834772"/>
            <a:ext cx="11203959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Material</a:t>
            </a:r>
          </a:p>
          <a:p>
            <a:endParaRPr lang="en-US" sz="32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Concrete B250 , B300 , B350, B500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sz="32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sz="32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Primary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Design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Assumptions</a:t>
            </a:r>
            <a:endParaRPr lang="en-US" sz="32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Columns 0.6*0.3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Main Beam 0.4*0.6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Secondary Beam 0.4*0.4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0281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320058"/>
            <a:ext cx="78225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Introduction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5346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10301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" y="2257332"/>
            <a:ext cx="181217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Blocks of the Building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925" y="831273"/>
            <a:ext cx="10413076" cy="60267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15731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6" name="Content Placeholder 4" descr="B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1132" y="1247737"/>
            <a:ext cx="5572137" cy="3636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B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87170" y="2710597"/>
            <a:ext cx="6012639" cy="4118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4557061" y="3961400"/>
            <a:ext cx="10502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B2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343061" y="5847132"/>
            <a:ext cx="11994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B3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0217" y="5675027"/>
            <a:ext cx="263550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Blocks of the Building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B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87560" y="742940"/>
            <a:ext cx="5683404" cy="4026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B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00934" y="2847109"/>
            <a:ext cx="5669686" cy="3813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12"/>
          <p:cNvSpPr/>
          <p:nvPr/>
        </p:nvSpPr>
        <p:spPr>
          <a:xfrm>
            <a:off x="10164493" y="5566711"/>
            <a:ext cx="105028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B5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54898" y="3930751"/>
            <a:ext cx="10502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B4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6" name="Picture 15" descr="B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6854" y="838277"/>
            <a:ext cx="7986207" cy="547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Rectangle 16"/>
          <p:cNvSpPr/>
          <p:nvPr/>
        </p:nvSpPr>
        <p:spPr>
          <a:xfrm>
            <a:off x="8413657" y="5385467"/>
            <a:ext cx="20435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B3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20835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13" grpId="0"/>
      <p:bldP spid="13" grpId="1"/>
      <p:bldP spid="15" grpId="0"/>
      <p:bldP spid="15" grpId="1"/>
      <p:bldP spid="1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8997" y="1675139"/>
            <a:ext cx="286374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Compatibility Check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 descr="1111111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3237" y="1675139"/>
            <a:ext cx="6587836" cy="4778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35593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10301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8998" y="1675139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Equilibrium Check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713915"/>
              </p:ext>
            </p:extLst>
          </p:nvPr>
        </p:nvGraphicFramePr>
        <p:xfrm>
          <a:off x="3486163" y="1012498"/>
          <a:ext cx="8301285" cy="26877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6355"/>
                <a:gridCol w="2497577"/>
                <a:gridCol w="2194560"/>
                <a:gridCol w="1562793"/>
              </a:tblGrid>
              <a:tr h="8589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Manual calculations (KN)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Calculations from SAP (KN)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Difference (%)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20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Dead load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63000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62000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1.44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20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Live load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17000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16600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1.82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589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Superimposed dead load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13600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13700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0.59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808794"/>
              </p:ext>
            </p:extLst>
          </p:nvPr>
        </p:nvGraphicFramePr>
        <p:xfrm>
          <a:off x="3491346" y="3886688"/>
          <a:ext cx="8329352" cy="28344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2046"/>
                <a:gridCol w="2361660"/>
                <a:gridCol w="2072823"/>
                <a:gridCol w="2072823"/>
              </a:tblGrid>
              <a:tr h="14700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Element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Hand calculations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Calculations from 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SAP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Difference (%)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5361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Slab 1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4030" algn="l"/>
                          <a:tab pos="669925" algn="ctr"/>
                        </a:tabLs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110 KN.m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110 KN.m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0.54</a:t>
                      </a:r>
                    </a:p>
                  </a:txBody>
                  <a:tcPr marL="68580" marR="68580" marT="0" marB="0" anchor="ctr"/>
                </a:tc>
              </a:tr>
              <a:tr h="45361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Beam 5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670 KN.m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620 KN.m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8.7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5361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Column 2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4600 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KN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4800 KN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3.9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398998" y="3886688"/>
            <a:ext cx="25683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Internal Forces Check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6511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2207517"/>
            <a:ext cx="25683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Deflection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324" y="1012497"/>
            <a:ext cx="9498676" cy="58455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54179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6017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1597273"/>
            <a:ext cx="25683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Slab:</a:t>
            </a:r>
          </a:p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One-Way Ribbed Slab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429" y="1012498"/>
            <a:ext cx="9670571" cy="58073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2525972" y="932905"/>
            <a:ext cx="5038610" cy="231189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628" y="932904"/>
            <a:ext cx="7470372" cy="59250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 descr="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3244799"/>
            <a:ext cx="6301046" cy="35661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softEdge rad="5080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1192174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206769" y="3238082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Beam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 descr="b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553" y="1682942"/>
            <a:ext cx="7574181" cy="51526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 descr="s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03860" y="1682942"/>
            <a:ext cx="2591162" cy="22196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 descr="s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22966" y="4419246"/>
            <a:ext cx="2372056" cy="19910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9683262" y="3915190"/>
            <a:ext cx="204359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Section 1-1</a:t>
            </a:r>
            <a:endParaRPr lang="en-US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683262" y="6435470"/>
            <a:ext cx="204359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Section 2-2</a:t>
            </a:r>
            <a:endParaRPr lang="en-US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43821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232769" y="3094186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Column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36578" y="1296785"/>
            <a:ext cx="5918950" cy="31040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 descr="c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60941" y="0"/>
            <a:ext cx="301087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838679"/>
              </p:ext>
            </p:extLst>
          </p:nvPr>
        </p:nvGraphicFramePr>
        <p:xfrm>
          <a:off x="2967310" y="4581128"/>
          <a:ext cx="5076676" cy="22305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6276"/>
                <a:gridCol w="2790400"/>
              </a:tblGrid>
              <a:tr h="8589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a:t>Column</a:t>
                      </a:r>
                      <a:endParaRPr lang="en-US" sz="3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a:t>Dimension (m)</a:t>
                      </a:r>
                      <a:endParaRPr lang="en-US" sz="3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2038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a:t>C1,C2,C3</a:t>
                      </a:r>
                      <a:endParaRPr lang="en-US" sz="3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a:t>0.8*0.4</a:t>
                      </a:r>
                      <a:endParaRPr lang="en-US" sz="3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2038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a:t>C4,C5,C6</a:t>
                      </a:r>
                      <a:endParaRPr lang="en-US" sz="3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a:t>0.6*0.3</a:t>
                      </a:r>
                      <a:endParaRPr lang="en-US" sz="3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0" name="Rectangle 19"/>
          <p:cNvSpPr/>
          <p:nvPr/>
        </p:nvSpPr>
        <p:spPr>
          <a:xfrm>
            <a:off x="2759825" y="5370022"/>
            <a:ext cx="5370022" cy="9144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2455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450504" y="2950232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Footing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foot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8429" y="1083027"/>
            <a:ext cx="10213571" cy="57749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4576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113234" y="3083214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Footing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F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16762" y="201792"/>
            <a:ext cx="3493916" cy="28688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 descr="f3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8015" y="2054087"/>
            <a:ext cx="4536504" cy="38148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038794"/>
              </p:ext>
            </p:extLst>
          </p:nvPr>
        </p:nvGraphicFramePr>
        <p:xfrm>
          <a:off x="6924926" y="3082702"/>
          <a:ext cx="4984196" cy="37752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6355"/>
                <a:gridCol w="2937841"/>
              </a:tblGrid>
              <a:tr h="6301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Footing</a:t>
                      </a:r>
                      <a:endParaRPr lang="en-US" sz="30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a:t>Dimension (m)</a:t>
                      </a:r>
                      <a:endParaRPr lang="en-US" sz="3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2038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a:t>F1</a:t>
                      </a:r>
                      <a:endParaRPr lang="en-US" sz="3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a:t>3.5*3.1</a:t>
                      </a:r>
                      <a:endParaRPr lang="en-US" sz="3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2038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a:t>F2</a:t>
                      </a:r>
                      <a:endParaRPr lang="en-US" sz="3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a:t>3.9*3.5</a:t>
                      </a:r>
                      <a:endParaRPr lang="en-US" sz="3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58949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a:t>F3</a:t>
                      </a:r>
                      <a:endParaRPr lang="en-US" sz="3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a:t>3.5*3.1</a:t>
                      </a:r>
                      <a:endParaRPr lang="en-US" sz="3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58949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a:t>F4</a:t>
                      </a:r>
                      <a:endParaRPr lang="en-US" sz="3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Times New Roman" panose="02020603050405020304" pitchFamily="18" charset="0"/>
                        </a:rPr>
                        <a:t>5.6*2.3</a:t>
                      </a:r>
                      <a:endParaRPr lang="en-US" sz="3000" b="1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6886058" y="5076194"/>
            <a:ext cx="5056560" cy="9809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0021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Introduction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55628" y="1056639"/>
            <a:ext cx="10699310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Al Quds Open University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: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Established in 1991, Jerusalem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22 </a:t>
            </a: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branches in West Bank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Offers </a:t>
            </a: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5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specializations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32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In </a:t>
            </a:r>
            <a:r>
              <a:rPr lang="en-US" sz="3200" b="1" dirty="0" err="1">
                <a:latin typeface="Cambria" panose="02040503050406030204" pitchFamily="18" charset="0"/>
              </a:rPr>
              <a:t>Salfeet</a:t>
            </a:r>
            <a:r>
              <a:rPr lang="en-US" sz="3200" b="1" dirty="0">
                <a:latin typeface="Cambria" panose="02040503050406030204" pitchFamily="18" charset="0"/>
              </a:rPr>
              <a:t>, an unqualified building is already utilized as an open </a:t>
            </a:r>
            <a:r>
              <a:rPr lang="en-US" sz="3200" b="1" dirty="0" smtClean="0">
                <a:latin typeface="Cambria" panose="02040503050406030204" pitchFamily="18" charset="0"/>
              </a:rPr>
              <a:t>university</a:t>
            </a:r>
          </a:p>
          <a:p>
            <a:pPr marL="571500" indent="-571500" algn="just">
              <a:buFont typeface="Wingdings" panose="05000000000000000000" pitchFamily="2" charset="2"/>
              <a:buChar char="Ø"/>
            </a:pPr>
            <a:r>
              <a:rPr lang="en-US" sz="3200" b="1" dirty="0" smtClean="0">
                <a:latin typeface="Cambria" panose="02040503050406030204" pitchFamily="18" charset="0"/>
              </a:rPr>
              <a:t>This building will be replaced as per a ministerial decree</a:t>
            </a: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3788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04173" y="6017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312739" y="2729454"/>
            <a:ext cx="25683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Conations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footing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931" y="758551"/>
            <a:ext cx="10063061" cy="6099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22090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143305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780979" y="923094"/>
            <a:ext cx="46024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Water Tank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t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29251" y="1636206"/>
            <a:ext cx="5508104" cy="52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51" y="1643612"/>
            <a:ext cx="5981700" cy="52217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5360945" y="1845426"/>
            <a:ext cx="914400" cy="914400"/>
          </a:xfrm>
          <a:prstGeom prst="ellipse">
            <a:avLst/>
          </a:prstGeom>
          <a:noFill/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251" y="1643612"/>
            <a:ext cx="5508104" cy="52217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68120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74306" y="2003480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Shear Wall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SH.W.PNG"/>
          <p:cNvPicPr>
            <a:picLocks noChangeAspect="1"/>
          </p:cNvPicPr>
          <p:nvPr/>
        </p:nvPicPr>
        <p:blipFill rotWithShape="1">
          <a:blip r:embed="rId2" cstate="print"/>
          <a:srcRect b="9534"/>
          <a:stretch/>
        </p:blipFill>
        <p:spPr>
          <a:xfrm>
            <a:off x="2842618" y="4782128"/>
            <a:ext cx="9144000" cy="19719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 descr="Shw.PNG"/>
          <p:cNvPicPr>
            <a:picLocks noChangeAspect="1"/>
          </p:cNvPicPr>
          <p:nvPr/>
        </p:nvPicPr>
        <p:blipFill rotWithShape="1">
          <a:blip r:embed="rId3" cstate="print"/>
          <a:srcRect t="7851"/>
          <a:stretch/>
        </p:blipFill>
        <p:spPr>
          <a:xfrm>
            <a:off x="7198594" y="1205345"/>
            <a:ext cx="4563112" cy="3952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35660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99579" y="1345002"/>
            <a:ext cx="25683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Stair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6917"/>
            <a:ext cx="12192000" cy="49310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50957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320058"/>
            <a:ext cx="78225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Electrical Design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797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aptur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10330" y="1009861"/>
            <a:ext cx="3851920" cy="4608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Capture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2149" y="1779302"/>
            <a:ext cx="5580112" cy="49536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5606700" y="5900836"/>
            <a:ext cx="240363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anose="02040503050406030204" pitchFamily="18" charset="0"/>
              </a:rPr>
              <a:t>Uniformity =0.76</a:t>
            </a:r>
            <a:endParaRPr lang="en-US" sz="2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34692" y="6332884"/>
            <a:ext cx="240363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anose="02040503050406030204" pitchFamily="18" charset="0"/>
              </a:rPr>
              <a:t>E (avg.) =605 LUX </a:t>
            </a:r>
            <a:endParaRPr lang="en-US" sz="2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Electrical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54763" y="3410161"/>
            <a:ext cx="405137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Computer</a:t>
            </a:r>
          </a:p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Laboratory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1715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320058"/>
            <a:ext cx="782256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2046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10" name="Picture 9" descr="d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9171" y="729348"/>
            <a:ext cx="10446667" cy="61286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165769" y="2123766"/>
            <a:ext cx="16369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Water Supply System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2284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2356523"/>
            <a:ext cx="196228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Drainage System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DS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62289" y="822755"/>
            <a:ext cx="10229711" cy="60352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10580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70922" y="-6325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2306646"/>
            <a:ext cx="192903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Rain Water Drainage 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039" y="744474"/>
            <a:ext cx="10262961" cy="61227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5602778" y="4372495"/>
            <a:ext cx="6400800" cy="2485505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981" y="1895995"/>
            <a:ext cx="7077075" cy="4953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730786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320058"/>
            <a:ext cx="782256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7187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70922" y="-46396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2522778"/>
            <a:ext cx="213998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Radiators System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radi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9986" y="723045"/>
            <a:ext cx="10137219" cy="61349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427987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33736" y="2601613"/>
            <a:ext cx="239455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Emergency System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15" y="754787"/>
            <a:ext cx="9831185" cy="61032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33788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320058"/>
            <a:ext cx="782256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Quantity Surveying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6408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70922" y="243057"/>
            <a:ext cx="7822568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Quantity Surveying</a:t>
            </a:r>
          </a:p>
          <a:p>
            <a:pPr algn="ctr"/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0338" y="1326652"/>
            <a:ext cx="3433953" cy="38164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b="1" dirty="0" smtClean="0">
              <a:latin typeface="Cambria" panose="02040503050406030204" pitchFamily="18" charset="0"/>
            </a:endParaRPr>
          </a:p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Concrete  : </a:t>
            </a:r>
            <a:endParaRPr lang="en-US" sz="32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B250= 754 m^3</a:t>
            </a:r>
          </a:p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B300= 1847 m^3</a:t>
            </a:r>
          </a:p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B350= 697 m^3</a:t>
            </a:r>
          </a:p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B500= 715 m^3</a:t>
            </a: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0338" y="4613744"/>
            <a:ext cx="299947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Steel: 1001 ton</a:t>
            </a:r>
          </a:p>
          <a:p>
            <a:endParaRPr lang="ar-SA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54725" y="1684228"/>
            <a:ext cx="29514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Blocks: 26384 </a:t>
            </a:r>
            <a:endParaRPr lang="ar-SA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54726" y="2451007"/>
            <a:ext cx="33417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stone: 2861m^2 </a:t>
            </a:r>
            <a:endParaRPr lang="ar-SA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54724" y="3210466"/>
            <a:ext cx="55531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Masonry blocks 10 cm: 3038</a:t>
            </a:r>
            <a:endParaRPr lang="ar-SA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54726" y="4038180"/>
            <a:ext cx="56428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Masonry blocks 15 cm:  2520</a:t>
            </a:r>
            <a:endParaRPr lang="ar-SA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4324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70922" y="0"/>
            <a:ext cx="7822568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Quantity Surveying</a:t>
            </a:r>
          </a:p>
          <a:p>
            <a:pPr algn="ctr"/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0337" y="1326652"/>
            <a:ext cx="1037283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b="1" dirty="0" smtClean="0">
              <a:latin typeface="Cambria" panose="02040503050406030204" pitchFamily="18" charset="0"/>
            </a:endParaRPr>
          </a:p>
          <a:p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Total Cost for Architectural Design = 1134000$ </a:t>
            </a: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Total Cost for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Design =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1200000$ </a:t>
            </a:r>
          </a:p>
          <a:p>
            <a:endParaRPr lang="en-US" sz="32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Total Cost for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Mechanical Design </a:t>
            </a: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=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400000$ 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Total Cost for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Electrical </a:t>
            </a: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Design =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333000$ 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sz="32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Total Cost for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Project =3067000$ (460$/m2)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6376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duation3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08270" y="2140174"/>
            <a:ext cx="7498080" cy="2577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115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latin typeface="Curlz MT" panose="04040404050702020202" pitchFamily="82" charset="0"/>
              </a:rPr>
              <a:t>Thank You</a:t>
            </a:r>
            <a:endParaRPr lang="en-US" sz="115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latin typeface="Curlz MT" panose="04040404050702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8429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221688" y="2512670"/>
            <a:ext cx="339378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atin typeface="Cambria" panose="02040503050406030204" pitchFamily="18" charset="0"/>
              </a:rPr>
              <a:t>Original </a:t>
            </a:r>
          </a:p>
          <a:p>
            <a:pPr algn="ctr"/>
            <a:r>
              <a:rPr lang="en-US" sz="3600" b="1" dirty="0" smtClean="0">
                <a:latin typeface="Cambria" panose="02040503050406030204" pitchFamily="18" charset="0"/>
              </a:rPr>
              <a:t>Design</a:t>
            </a:r>
            <a:endParaRPr lang="en-US" sz="3600" b="1" dirty="0">
              <a:latin typeface="Cambria" panose="02040503050406030204" pitchFamily="18" charset="0"/>
            </a:endParaRPr>
          </a:p>
          <a:p>
            <a:pPr algn="ctr"/>
            <a:endParaRPr lang="en-US" sz="36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0897" y="757486"/>
            <a:ext cx="188861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Site Plan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508" y="769441"/>
            <a:ext cx="9772492" cy="60885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726" y="842736"/>
            <a:ext cx="9957846" cy="608855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221688" y="2589099"/>
            <a:ext cx="279291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Our </a:t>
            </a:r>
          </a:p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ram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79726" y="2355870"/>
            <a:ext cx="4898447" cy="41300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5" name="Rectangle 14"/>
          <p:cNvSpPr/>
          <p:nvPr/>
        </p:nvSpPr>
        <p:spPr>
          <a:xfrm>
            <a:off x="7078173" y="4266996"/>
            <a:ext cx="752416" cy="9576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tx1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7908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010843"/>
            <a:ext cx="167917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Ground Floor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796" y="1828800"/>
            <a:ext cx="10155204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-564065" y="2335345"/>
            <a:ext cx="279291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Original</a:t>
            </a:r>
          </a:p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602" y="1010843"/>
            <a:ext cx="10345398" cy="58471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-564067" y="2339690"/>
            <a:ext cx="279291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Our </a:t>
            </a:r>
          </a:p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84915" y="3424915"/>
            <a:ext cx="1068772" cy="45923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hw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9171" y="3194932"/>
            <a:ext cx="3672408" cy="32807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3691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8874" y="1052252"/>
            <a:ext cx="153007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First Floor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650" y="2057400"/>
            <a:ext cx="10039350" cy="4800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-532546" y="2285468"/>
            <a:ext cx="279291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Original</a:t>
            </a:r>
          </a:p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40265" y="2297577"/>
            <a:ext cx="279291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Our</a:t>
            </a:r>
          </a:p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651" y="1012498"/>
            <a:ext cx="10065488" cy="58209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46362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426558" y="2002836"/>
            <a:ext cx="279291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West Elevation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WE.PNG"/>
          <p:cNvPicPr>
            <a:picLocks noChangeAspect="1"/>
          </p:cNvPicPr>
          <p:nvPr/>
        </p:nvPicPr>
        <p:blipFill rotWithShape="1">
          <a:blip r:embed="rId2" cstate="print"/>
          <a:srcRect b="6791"/>
          <a:stretch/>
        </p:blipFill>
        <p:spPr>
          <a:xfrm>
            <a:off x="2133600" y="1012497"/>
            <a:ext cx="9857514" cy="28113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-426558" y="4665066"/>
            <a:ext cx="279291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North Elevation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823855"/>
            <a:ext cx="9857514" cy="30341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57522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594</TotalTime>
  <Words>815</Words>
  <Application>Microsoft Office PowerPoint</Application>
  <PresentationFormat>Custom</PresentationFormat>
  <Paragraphs>397</Paragraphs>
  <Slides>55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Jo</dc:creator>
  <cp:lastModifiedBy>LAS</cp:lastModifiedBy>
  <cp:revision>92</cp:revision>
  <dcterms:created xsi:type="dcterms:W3CDTF">2015-05-10T18:29:27Z</dcterms:created>
  <dcterms:modified xsi:type="dcterms:W3CDTF">2015-05-13T19:17:35Z</dcterms:modified>
</cp:coreProperties>
</file>