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319" r:id="rId6"/>
    <p:sldId id="320" r:id="rId7"/>
    <p:sldId id="321" r:id="rId8"/>
    <p:sldId id="260" r:id="rId9"/>
    <p:sldId id="262" r:id="rId10"/>
    <p:sldId id="263" r:id="rId11"/>
    <p:sldId id="265" r:id="rId12"/>
    <p:sldId id="264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7" r:id="rId23"/>
    <p:sldId id="278" r:id="rId24"/>
    <p:sldId id="279" r:id="rId25"/>
    <p:sldId id="280" r:id="rId26"/>
    <p:sldId id="304" r:id="rId27"/>
    <p:sldId id="282" r:id="rId28"/>
    <p:sldId id="283" r:id="rId29"/>
    <p:sldId id="284" r:id="rId30"/>
    <p:sldId id="285" r:id="rId31"/>
    <p:sldId id="286" r:id="rId32"/>
    <p:sldId id="289" r:id="rId33"/>
    <p:sldId id="322" r:id="rId34"/>
    <p:sldId id="323" r:id="rId35"/>
    <p:sldId id="324" r:id="rId36"/>
    <p:sldId id="325" r:id="rId37"/>
    <p:sldId id="326" r:id="rId38"/>
    <p:sldId id="327" r:id="rId39"/>
    <p:sldId id="328" r:id="rId40"/>
    <p:sldId id="329" r:id="rId41"/>
    <p:sldId id="330" r:id="rId42"/>
    <p:sldId id="331" r:id="rId43"/>
    <p:sldId id="332" r:id="rId44"/>
    <p:sldId id="333" r:id="rId45"/>
    <p:sldId id="334" r:id="rId46"/>
    <p:sldId id="288" r:id="rId47"/>
    <p:sldId id="335" r:id="rId48"/>
    <p:sldId id="336" r:id="rId49"/>
    <p:sldId id="337" r:id="rId50"/>
    <p:sldId id="339" r:id="rId51"/>
    <p:sldId id="338" r:id="rId52"/>
    <p:sldId id="375" r:id="rId53"/>
    <p:sldId id="365" r:id="rId54"/>
    <p:sldId id="366" r:id="rId55"/>
    <p:sldId id="367" r:id="rId56"/>
    <p:sldId id="261" r:id="rId57"/>
    <p:sldId id="368" r:id="rId58"/>
    <p:sldId id="369" r:id="rId59"/>
    <p:sldId id="370" r:id="rId60"/>
    <p:sldId id="267" r:id="rId61"/>
    <p:sldId id="371" r:id="rId62"/>
    <p:sldId id="372" r:id="rId63"/>
    <p:sldId id="373" r:id="rId64"/>
    <p:sldId id="374" r:id="rId65"/>
    <p:sldId id="275" r:id="rId66"/>
    <p:sldId id="340" r:id="rId67"/>
    <p:sldId id="341" r:id="rId68"/>
    <p:sldId id="342" r:id="rId69"/>
    <p:sldId id="343" r:id="rId70"/>
    <p:sldId id="344" r:id="rId71"/>
    <p:sldId id="345" r:id="rId72"/>
    <p:sldId id="346" r:id="rId73"/>
    <p:sldId id="347" r:id="rId74"/>
    <p:sldId id="348" r:id="rId75"/>
    <p:sldId id="349" r:id="rId76"/>
    <p:sldId id="350" r:id="rId77"/>
    <p:sldId id="351" r:id="rId78"/>
    <p:sldId id="352" r:id="rId79"/>
    <p:sldId id="353" r:id="rId80"/>
    <p:sldId id="354" r:id="rId81"/>
    <p:sldId id="355" r:id="rId82"/>
    <p:sldId id="356" r:id="rId83"/>
    <p:sldId id="357" r:id="rId84"/>
    <p:sldId id="358" r:id="rId85"/>
    <p:sldId id="359" r:id="rId86"/>
    <p:sldId id="360" r:id="rId87"/>
    <p:sldId id="301" r:id="rId88"/>
    <p:sldId id="361" r:id="rId89"/>
    <p:sldId id="362" r:id="rId90"/>
    <p:sldId id="363" r:id="rId91"/>
    <p:sldId id="364" r:id="rId92"/>
    <p:sldId id="303" r:id="rId93"/>
  </p:sldIdLst>
  <p:sldSz cx="18288000" cy="10287000"/>
  <p:notesSz cx="6858000" cy="9144000"/>
  <p:embeddedFontLst>
    <p:embeddedFont>
      <p:font typeface="Archivo Black" panose="020B0604020202020204" charset="0"/>
      <p:regular r:id="rId94"/>
    </p:embeddedFont>
    <p:embeddedFont>
      <p:font typeface="Cambria Math" panose="02040503050406030204" pitchFamily="18" charset="0"/>
      <p:regular r:id="rId95"/>
    </p:embeddedFont>
    <p:embeddedFont>
      <p:font typeface="Crusoe Text" panose="020B0604020202020204" charset="0"/>
      <p:regular r:id="rId96"/>
    </p:embeddedFont>
    <p:embeddedFont>
      <p:font typeface="Crusoe Text Bold" panose="020B0604020202020204" charset="0"/>
      <p:regular r:id="rId97"/>
    </p:embeddedFont>
    <p:embeddedFont>
      <p:font typeface="Lato Bold" panose="020B0604020202020204" charset="0"/>
      <p:regular r:id="rId98"/>
    </p:embeddedFont>
    <p:embeddedFont>
      <p:font typeface="League Spartan" panose="020B0604020202020204" charset="0"/>
      <p:regular r:id="rId99"/>
    </p:embeddedFont>
    <p:embeddedFont>
      <p:font typeface="Poppins" panose="00000500000000000000" pitchFamily="2" charset="0"/>
      <p:regular r:id="rId100"/>
      <p:bold r:id="rId101"/>
      <p:italic r:id="rId102"/>
      <p:boldItalic r:id="rId10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898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tableStyles" Target="tableStyles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font" Target="fonts/font9.fntdata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font" Target="fonts/font2.fntdata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font" Target="fonts/font10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font" Target="fonts/font1.fntdata"/><Relationship Id="rId99" Type="http://schemas.openxmlformats.org/officeDocument/2006/relationships/font" Target="fonts/font6.fntdata"/><Relationship Id="rId10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font" Target="fonts/font4.fntdata"/><Relationship Id="rId104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font" Target="fonts/font7.fntdata"/><Relationship Id="rId105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font" Target="fonts/font5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image" Target="../media/image8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3.jpeg"/><Relationship Id="rId4" Type="http://schemas.openxmlformats.org/officeDocument/2006/relationships/image" Target="../media/image6.jpe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emf"/><Relationship Id="rId7" Type="http://schemas.openxmlformats.org/officeDocument/2006/relationships/image" Target="../media/image1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0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22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22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emf"/><Relationship Id="rId4" Type="http://schemas.openxmlformats.org/officeDocument/2006/relationships/image" Target="../media/image61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5.emf"/><Relationship Id="rId4" Type="http://schemas.openxmlformats.org/officeDocument/2006/relationships/image" Target="../media/image64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emf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png"/><Relationship Id="rId4" Type="http://schemas.openxmlformats.org/officeDocument/2006/relationships/image" Target="../media/image22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8.e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2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2.png"/><Relationship Id="rId5" Type="http://schemas.openxmlformats.org/officeDocument/2006/relationships/image" Target="../media/image131.png"/><Relationship Id="rId4" Type="http://schemas.openxmlformats.org/officeDocument/2006/relationships/image" Target="../media/image130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5.png"/><Relationship Id="rId4" Type="http://schemas.openxmlformats.org/officeDocument/2006/relationships/image" Target="../media/image13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9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png"/><Relationship Id="rId4" Type="http://schemas.openxmlformats.org/officeDocument/2006/relationships/image" Target="../media/image148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52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1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6.jpg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3233278" cy="10287000"/>
            <a:chOff x="0" y="0"/>
            <a:chExt cx="851563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51563" cy="2709333"/>
            </a:xfrm>
            <a:custGeom>
              <a:avLst/>
              <a:gdLst/>
              <a:ahLst/>
              <a:cxnLst/>
              <a:rect l="l" t="t" r="r" b="b"/>
              <a:pathLst>
                <a:path w="851563" h="2709333">
                  <a:moveTo>
                    <a:pt x="0" y="0"/>
                  </a:moveTo>
                  <a:lnTo>
                    <a:pt x="851563" y="0"/>
                  </a:lnTo>
                  <a:lnTo>
                    <a:pt x="85156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51563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648322" y="2911769"/>
            <a:ext cx="7218503" cy="1375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265"/>
              </a:lnSpc>
              <a:spcBef>
                <a:spcPct val="0"/>
              </a:spcBef>
            </a:pPr>
            <a:r>
              <a:rPr lang="en-US" sz="8046" dirty="0">
                <a:solidFill>
                  <a:srgbClr val="000000"/>
                </a:solidFill>
                <a:latin typeface="Lato Bold"/>
              </a:rPr>
              <a:t>HALAWA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648322" y="4106715"/>
            <a:ext cx="10991397" cy="1627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343"/>
              </a:lnSpc>
              <a:spcBef>
                <a:spcPct val="0"/>
              </a:spcBef>
            </a:pPr>
            <a:r>
              <a:rPr lang="en-US" sz="9530">
                <a:solidFill>
                  <a:srgbClr val="000000"/>
                </a:solidFill>
                <a:latin typeface="League Spartan"/>
              </a:rPr>
              <a:t>BUILDING</a:t>
            </a:r>
          </a:p>
        </p:txBody>
      </p:sp>
      <p:sp>
        <p:nvSpPr>
          <p:cNvPr id="7" name="AutoShape 7"/>
          <p:cNvSpPr/>
          <p:nvPr/>
        </p:nvSpPr>
        <p:spPr>
          <a:xfrm flipV="1">
            <a:off x="3648322" y="5611372"/>
            <a:ext cx="9687995" cy="2050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Freeform 8"/>
          <p:cNvSpPr/>
          <p:nvPr/>
        </p:nvSpPr>
        <p:spPr>
          <a:xfrm>
            <a:off x="13763158" y="387350"/>
            <a:ext cx="4160184" cy="4114800"/>
          </a:xfrm>
          <a:custGeom>
            <a:avLst/>
            <a:gdLst/>
            <a:ahLst/>
            <a:cxnLst/>
            <a:rect l="l" t="t" r="r" b="b"/>
            <a:pathLst>
              <a:path w="4160184" h="4114800">
                <a:moveTo>
                  <a:pt x="0" y="0"/>
                </a:moveTo>
                <a:lnTo>
                  <a:pt x="4160184" y="0"/>
                </a:lnTo>
                <a:lnTo>
                  <a:pt x="416018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3233278" y="13079"/>
            <a:ext cx="15054722" cy="10287000"/>
            <a:chOff x="0" y="0"/>
            <a:chExt cx="23953333" cy="1636748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950639" cy="16367485"/>
            </a:xfrm>
            <a:custGeom>
              <a:avLst/>
              <a:gdLst/>
              <a:ahLst/>
              <a:cxnLst/>
              <a:rect l="l" t="t" r="r" b="b"/>
              <a:pathLst>
                <a:path w="23950639" h="16367485">
                  <a:moveTo>
                    <a:pt x="0" y="15012257"/>
                  </a:moveTo>
                  <a:lnTo>
                    <a:pt x="0" y="1355228"/>
                  </a:lnTo>
                  <a:cubicBezTo>
                    <a:pt x="0" y="605597"/>
                    <a:pt x="498523" y="0"/>
                    <a:pt x="1115613" y="0"/>
                  </a:cubicBezTo>
                  <a:lnTo>
                    <a:pt x="22835026" y="0"/>
                  </a:lnTo>
                  <a:cubicBezTo>
                    <a:pt x="23452116" y="0"/>
                    <a:pt x="23950639" y="605597"/>
                    <a:pt x="23950639" y="1355228"/>
                  </a:cubicBezTo>
                  <a:lnTo>
                    <a:pt x="23950639" y="15008985"/>
                  </a:lnTo>
                  <a:cubicBezTo>
                    <a:pt x="23950639" y="15758615"/>
                    <a:pt x="23452116" y="16364212"/>
                    <a:pt x="22835026" y="16364212"/>
                  </a:cubicBezTo>
                  <a:lnTo>
                    <a:pt x="1115613" y="16364212"/>
                  </a:lnTo>
                  <a:cubicBezTo>
                    <a:pt x="501217" y="16367485"/>
                    <a:pt x="0" y="15761888"/>
                    <a:pt x="0" y="15012257"/>
                  </a:cubicBezTo>
                  <a:close/>
                </a:path>
              </a:pathLst>
            </a:custGeom>
            <a:blipFill>
              <a:blip r:embed="rId4">
                <a:alphaModFix amt="50000"/>
              </a:blip>
              <a:stretch>
                <a:fillRect l="-24245" t="-318" r="-4667" b="-5811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15201900" y="0"/>
            <a:ext cx="3086100" cy="10287000"/>
            <a:chOff x="0" y="0"/>
            <a:chExt cx="812800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932681" y="0"/>
            <a:ext cx="3144109" cy="10287000"/>
            <a:chOff x="0" y="0"/>
            <a:chExt cx="1001958" cy="327824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01958" cy="3278241"/>
            </a:xfrm>
            <a:custGeom>
              <a:avLst/>
              <a:gdLst/>
              <a:ahLst/>
              <a:cxnLst/>
              <a:rect l="l" t="t" r="r" b="b"/>
              <a:pathLst>
                <a:path w="1001958" h="3278241">
                  <a:moveTo>
                    <a:pt x="0" y="0"/>
                  </a:moveTo>
                  <a:lnTo>
                    <a:pt x="1001958" y="0"/>
                  </a:lnTo>
                  <a:lnTo>
                    <a:pt x="1001958" y="3278241"/>
                  </a:lnTo>
                  <a:lnTo>
                    <a:pt x="0" y="3278241"/>
                  </a:lnTo>
                  <a:close/>
                </a:path>
              </a:pathLst>
            </a:custGeom>
            <a:blipFill>
              <a:blip r:embed="rId3"/>
              <a:stretch>
                <a:fillRect l="-247689" r="-233969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590213" y="-120968"/>
            <a:ext cx="3342468" cy="10528935"/>
            <a:chOff x="0" y="0"/>
            <a:chExt cx="1065171" cy="3355340"/>
          </a:xfrm>
        </p:grpSpPr>
        <p:sp>
          <p:nvSpPr>
            <p:cNvPr id="9" name="Freeform 9"/>
            <p:cNvSpPr/>
            <p:nvPr/>
          </p:nvSpPr>
          <p:spPr>
            <a:xfrm rot="96658">
              <a:off x="-46954" y="-14310"/>
              <a:ext cx="1159079" cy="3383959"/>
            </a:xfrm>
            <a:custGeom>
              <a:avLst/>
              <a:gdLst/>
              <a:ahLst/>
              <a:cxnLst/>
              <a:rect l="l" t="t" r="r" b="b"/>
              <a:pathLst>
                <a:path w="1159079" h="3383959">
                  <a:moveTo>
                    <a:pt x="0" y="29946"/>
                  </a:moveTo>
                  <a:lnTo>
                    <a:pt x="1064750" y="0"/>
                  </a:lnTo>
                  <a:lnTo>
                    <a:pt x="1159079" y="3354014"/>
                  </a:lnTo>
                  <a:lnTo>
                    <a:pt x="94329" y="3383960"/>
                  </a:lnTo>
                  <a:close/>
                </a:path>
              </a:pathLst>
            </a:custGeom>
            <a:blipFill>
              <a:blip r:embed="rId4"/>
              <a:stretch>
                <a:fillRect l="-137904" t="-998" r="-286305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7725158" y="-178606"/>
            <a:ext cx="2865055" cy="10528935"/>
            <a:chOff x="0" y="0"/>
            <a:chExt cx="913030" cy="33553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13030" cy="3355340"/>
            </a:xfrm>
            <a:custGeom>
              <a:avLst/>
              <a:gdLst/>
              <a:ahLst/>
              <a:cxnLst/>
              <a:rect l="l" t="t" r="r" b="b"/>
              <a:pathLst>
                <a:path w="913030" h="3355340">
                  <a:moveTo>
                    <a:pt x="0" y="0"/>
                  </a:moveTo>
                  <a:lnTo>
                    <a:pt x="913030" y="0"/>
                  </a:lnTo>
                  <a:lnTo>
                    <a:pt x="913030" y="3355340"/>
                  </a:lnTo>
                  <a:lnTo>
                    <a:pt x="0" y="3355340"/>
                  </a:lnTo>
                  <a:close/>
                </a:path>
              </a:pathLst>
            </a:custGeom>
            <a:blipFill>
              <a:blip r:embed="rId5"/>
              <a:stretch>
                <a:fillRect l="-317568" r="-235756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1028720" y="952500"/>
            <a:ext cx="3255770" cy="62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80"/>
              </a:lnSpc>
              <a:spcBef>
                <a:spcPct val="0"/>
              </a:spcBef>
            </a:pPr>
            <a:r>
              <a:rPr lang="en-US" sz="3629">
                <a:solidFill>
                  <a:srgbClr val="000000"/>
                </a:solidFill>
                <a:latin typeface="Lato Bold"/>
              </a:rPr>
              <a:t>NAME OF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20" y="1494821"/>
            <a:ext cx="495746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MEMPARS</a:t>
            </a:r>
          </a:p>
        </p:txBody>
      </p:sp>
      <p:sp>
        <p:nvSpPr>
          <p:cNvPr id="14" name="AutoShape 14"/>
          <p:cNvSpPr/>
          <p:nvPr/>
        </p:nvSpPr>
        <p:spPr>
          <a:xfrm flipH="1">
            <a:off x="1028720" y="2186817"/>
            <a:ext cx="0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AutoShape 15"/>
          <p:cNvSpPr/>
          <p:nvPr/>
        </p:nvSpPr>
        <p:spPr>
          <a:xfrm>
            <a:off x="1029792" y="225210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6" name="Freeform 16"/>
          <p:cNvSpPr/>
          <p:nvPr/>
        </p:nvSpPr>
        <p:spPr>
          <a:xfrm rot="-10800000">
            <a:off x="396497" y="2871234"/>
            <a:ext cx="1455610" cy="4114800"/>
          </a:xfrm>
          <a:custGeom>
            <a:avLst/>
            <a:gdLst/>
            <a:ahLst/>
            <a:cxnLst/>
            <a:rect l="l" t="t" r="r" b="b"/>
            <a:pathLst>
              <a:path w="1455610" h="4114800">
                <a:moveTo>
                  <a:pt x="0" y="0"/>
                </a:moveTo>
                <a:lnTo>
                  <a:pt x="1455610" y="0"/>
                </a:lnTo>
                <a:lnTo>
                  <a:pt x="14556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2637166">
            <a:off x="182281" y="7213960"/>
            <a:ext cx="1695022" cy="1695022"/>
          </a:xfrm>
          <a:custGeom>
            <a:avLst/>
            <a:gdLst/>
            <a:ahLst/>
            <a:cxnLst/>
            <a:rect l="l" t="t" r="r" b="b"/>
            <a:pathLst>
              <a:path w="1695022" h="1695022">
                <a:moveTo>
                  <a:pt x="0" y="0"/>
                </a:moveTo>
                <a:lnTo>
                  <a:pt x="1695022" y="0"/>
                </a:lnTo>
                <a:lnTo>
                  <a:pt x="1695022" y="1695022"/>
                </a:lnTo>
                <a:lnTo>
                  <a:pt x="0" y="169502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ysDot"/>
            <a:miter/>
          </a:ln>
        </p:spPr>
      </p:sp>
      <p:sp>
        <p:nvSpPr>
          <p:cNvPr id="18" name="TextBox 18"/>
          <p:cNvSpPr txBox="1"/>
          <p:nvPr/>
        </p:nvSpPr>
        <p:spPr>
          <a:xfrm>
            <a:off x="2067158" y="2814084"/>
            <a:ext cx="4769516" cy="440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68"/>
              </a:lnSpc>
              <a:spcBef>
                <a:spcPct val="0"/>
              </a:spcBef>
            </a:pPr>
            <a:r>
              <a:rPr lang="en-US" sz="2548" dirty="0">
                <a:solidFill>
                  <a:srgbClr val="000000"/>
                </a:solidFill>
                <a:latin typeface="Archivo Black"/>
              </a:rPr>
              <a:t>Ahmad Ramadan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394350" y="3797096"/>
            <a:ext cx="4769516" cy="440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68"/>
              </a:lnSpc>
              <a:spcBef>
                <a:spcPct val="0"/>
              </a:spcBef>
            </a:pPr>
            <a:r>
              <a:rPr lang="en-US" sz="2548">
                <a:solidFill>
                  <a:srgbClr val="000000"/>
                </a:solidFill>
                <a:latin typeface="Archivo Black"/>
              </a:rPr>
              <a:t>Majd Mubaslat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782174" y="4837259"/>
            <a:ext cx="4769516" cy="44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69"/>
              </a:lnSpc>
              <a:spcBef>
                <a:spcPct val="0"/>
              </a:spcBef>
            </a:pPr>
            <a:r>
              <a:rPr lang="en-US" sz="2550">
                <a:solidFill>
                  <a:srgbClr val="000000"/>
                </a:solidFill>
                <a:latin typeface="Archivo Black"/>
              </a:rPr>
              <a:t>Mahde Abdo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036758" y="5877389"/>
            <a:ext cx="4769516" cy="44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69"/>
              </a:lnSpc>
              <a:spcBef>
                <a:spcPct val="0"/>
              </a:spcBef>
            </a:pPr>
            <a:r>
              <a:rPr lang="en-US" sz="2550">
                <a:solidFill>
                  <a:srgbClr val="000000"/>
                </a:solidFill>
                <a:latin typeface="Archivo Black"/>
              </a:rPr>
              <a:t>Hani Juma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591898" y="7740795"/>
            <a:ext cx="4769516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49"/>
              </a:lnSpc>
              <a:spcBef>
                <a:spcPct val="0"/>
              </a:spcBef>
            </a:pPr>
            <a:r>
              <a:rPr lang="en-US" sz="3249">
                <a:solidFill>
                  <a:srgbClr val="000000"/>
                </a:solidFill>
                <a:latin typeface="Archivo Black"/>
              </a:rPr>
              <a:t>Eng. Alaa Shaheen</a:t>
            </a:r>
          </a:p>
        </p:txBody>
      </p:sp>
      <p:sp>
        <p:nvSpPr>
          <p:cNvPr id="23" name="AutoShape 23"/>
          <p:cNvSpPr/>
          <p:nvPr/>
        </p:nvSpPr>
        <p:spPr>
          <a:xfrm flipV="1">
            <a:off x="2591898" y="8305946"/>
            <a:ext cx="3824122" cy="19050"/>
          </a:xfrm>
          <a:prstGeom prst="line">
            <a:avLst/>
          </a:prstGeom>
          <a:ln w="38100" cap="flat">
            <a:solidFill>
              <a:srgbClr val="000000"/>
            </a:solidFill>
            <a:prstDash val="sysDot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2472" y="1311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62000" y="3341986"/>
            <a:ext cx="16230600" cy="2523417"/>
            <a:chOff x="0" y="0"/>
            <a:chExt cx="4274726" cy="6646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4726" cy="664604"/>
            </a:xfrm>
            <a:custGeom>
              <a:avLst/>
              <a:gdLst/>
              <a:ahLst/>
              <a:cxnLst/>
              <a:rect l="l" t="t" r="r" b="b"/>
              <a:pathLst>
                <a:path w="4274726" h="664604">
                  <a:moveTo>
                    <a:pt x="0" y="0"/>
                  </a:moveTo>
                  <a:lnTo>
                    <a:pt x="4274726" y="0"/>
                  </a:lnTo>
                  <a:lnTo>
                    <a:pt x="4274726" y="664604"/>
                  </a:lnTo>
                  <a:lnTo>
                    <a:pt x="0" y="664604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274726" cy="7122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-2498" y="4351877"/>
            <a:ext cx="2869700" cy="2963827"/>
            <a:chOff x="0" y="0"/>
            <a:chExt cx="6350000" cy="6558280"/>
          </a:xfrm>
        </p:grpSpPr>
        <p:sp>
          <p:nvSpPr>
            <p:cNvPr id="7" name="Freeform 7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8" name="Freeform 8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2872531" y="4351876"/>
            <a:ext cx="2759171" cy="2963827"/>
            <a:chOff x="0" y="0"/>
            <a:chExt cx="6350000" cy="6558280"/>
          </a:xfrm>
        </p:grpSpPr>
        <p:sp>
          <p:nvSpPr>
            <p:cNvPr id="10" name="Freeform 10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11" name="Freeform 11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5599143" y="4341601"/>
            <a:ext cx="2869701" cy="2963827"/>
            <a:chOff x="0" y="0"/>
            <a:chExt cx="6350000" cy="6558280"/>
          </a:xfrm>
        </p:grpSpPr>
        <p:sp>
          <p:nvSpPr>
            <p:cNvPr id="13" name="Freeform 13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14" name="Freeform 14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5449668" y="1556712"/>
            <a:ext cx="7278998" cy="811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93"/>
              </a:lnSpc>
              <a:spcBef>
                <a:spcPct val="0"/>
              </a:spcBef>
            </a:pPr>
            <a:r>
              <a:rPr lang="en-US" sz="4780">
                <a:solidFill>
                  <a:srgbClr val="593C8F"/>
                </a:solidFill>
                <a:latin typeface="League Spartan"/>
              </a:rPr>
              <a:t>CONTENT</a:t>
            </a:r>
          </a:p>
        </p:txBody>
      </p:sp>
      <p:sp>
        <p:nvSpPr>
          <p:cNvPr id="16" name="AutoShape 16"/>
          <p:cNvSpPr/>
          <p:nvPr/>
        </p:nvSpPr>
        <p:spPr>
          <a:xfrm flipV="1">
            <a:off x="6631259" y="2368463"/>
            <a:ext cx="5025481" cy="2085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7" name="Group 17"/>
          <p:cNvGrpSpPr>
            <a:grpSpLocks noChangeAspect="1"/>
          </p:cNvGrpSpPr>
          <p:nvPr/>
        </p:nvGrpSpPr>
        <p:grpSpPr>
          <a:xfrm>
            <a:off x="11494124" y="4391069"/>
            <a:ext cx="2831751" cy="2924634"/>
            <a:chOff x="0" y="0"/>
            <a:chExt cx="6350000" cy="6558280"/>
          </a:xfrm>
        </p:grpSpPr>
        <p:sp>
          <p:nvSpPr>
            <p:cNvPr id="18" name="Freeform 18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19" name="Freeform 19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sp>
        <p:nvSpPr>
          <p:cNvPr id="20" name="TextBox 20"/>
          <p:cNvSpPr txBox="1"/>
          <p:nvPr/>
        </p:nvSpPr>
        <p:spPr>
          <a:xfrm>
            <a:off x="-1111989" y="7732328"/>
            <a:ext cx="5138631" cy="482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93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INTRODUCTION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833339" y="7731508"/>
            <a:ext cx="3147593" cy="462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ARCH ASPECT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04734" y="7698188"/>
            <a:ext cx="3147593" cy="462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ENV ASPECT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312805" y="7613413"/>
            <a:ext cx="3147593" cy="462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STRC ASPECT</a:t>
            </a:r>
          </a:p>
        </p:txBody>
      </p:sp>
      <p:grpSp>
        <p:nvGrpSpPr>
          <p:cNvPr id="24" name="Group 24"/>
          <p:cNvGrpSpPr>
            <a:grpSpLocks noChangeAspect="1"/>
          </p:cNvGrpSpPr>
          <p:nvPr/>
        </p:nvGrpSpPr>
        <p:grpSpPr>
          <a:xfrm>
            <a:off x="14330488" y="4414457"/>
            <a:ext cx="2831752" cy="2924634"/>
            <a:chOff x="0" y="0"/>
            <a:chExt cx="6350000" cy="6558280"/>
          </a:xfrm>
        </p:grpSpPr>
        <p:sp>
          <p:nvSpPr>
            <p:cNvPr id="25" name="Freeform 25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26" name="Freeform 26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sp>
        <p:nvSpPr>
          <p:cNvPr id="27" name="TextBox 27"/>
          <p:cNvSpPr txBox="1"/>
          <p:nvPr/>
        </p:nvSpPr>
        <p:spPr>
          <a:xfrm>
            <a:off x="14234574" y="7579999"/>
            <a:ext cx="3147593" cy="462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ECONEMICAL</a:t>
            </a: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9038" y="4455197"/>
            <a:ext cx="2734267" cy="28605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7564" y="4391069"/>
            <a:ext cx="2730699" cy="28227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393" y="4384150"/>
            <a:ext cx="2713309" cy="28865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4" name="Freeform 9"/>
          <p:cNvSpPr/>
          <p:nvPr/>
        </p:nvSpPr>
        <p:spPr>
          <a:xfrm>
            <a:off x="14393059" y="4504071"/>
            <a:ext cx="2666016" cy="2766648"/>
          </a:xfrm>
          <a:custGeom>
            <a:avLst/>
            <a:gdLst/>
            <a:ahLst/>
            <a:cxnLst/>
            <a:rect l="l" t="t" r="r" b="b"/>
            <a:pathLst>
              <a:path w="3600450" h="4859020">
                <a:moveTo>
                  <a:pt x="3600450" y="4499610"/>
                </a:moveTo>
                <a:cubicBezTo>
                  <a:pt x="3600450" y="4699000"/>
                  <a:pt x="3439160" y="4859020"/>
                  <a:pt x="3241040" y="4859020"/>
                </a:cubicBezTo>
                <a:lnTo>
                  <a:pt x="359410" y="4859020"/>
                </a:lnTo>
                <a:cubicBezTo>
                  <a:pt x="160020" y="4859020"/>
                  <a:pt x="0" y="4697730"/>
                  <a:pt x="0" y="4499610"/>
                </a:cubicBezTo>
                <a:lnTo>
                  <a:pt x="0" y="359410"/>
                </a:lnTo>
                <a:cubicBezTo>
                  <a:pt x="0" y="160020"/>
                  <a:pt x="161290" y="0"/>
                  <a:pt x="359410" y="0"/>
                </a:cubicBezTo>
                <a:lnTo>
                  <a:pt x="3239770" y="0"/>
                </a:lnTo>
                <a:cubicBezTo>
                  <a:pt x="3439160" y="0"/>
                  <a:pt x="3599180" y="161290"/>
                  <a:pt x="3599180" y="359410"/>
                </a:cubicBezTo>
                <a:lnTo>
                  <a:pt x="3600450" y="4499610"/>
                </a:lnTo>
                <a:close/>
              </a:path>
            </a:pathLst>
          </a:custGeom>
          <a:blipFill>
            <a:blip r:embed="rId6"/>
            <a:stretch>
              <a:fillRect l="-26589" r="-26589"/>
            </a:stretch>
          </a:blipFill>
        </p:spPr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52" y="4411339"/>
            <a:ext cx="2819750" cy="28657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28" name="Group 17">
            <a:extLst>
              <a:ext uri="{FF2B5EF4-FFF2-40B4-BE49-F238E27FC236}">
                <a16:creationId xmlns:a16="http://schemas.microsoft.com/office/drawing/2014/main" id="{5231EF09-E3E5-D4A1-2E3B-583EBD146605}"/>
              </a:ext>
            </a:extLst>
          </p:cNvPr>
          <p:cNvGrpSpPr>
            <a:grpSpLocks noChangeAspect="1"/>
          </p:cNvGrpSpPr>
          <p:nvPr/>
        </p:nvGrpSpPr>
        <p:grpSpPr>
          <a:xfrm>
            <a:off x="8535318" y="4339913"/>
            <a:ext cx="2958806" cy="3055856"/>
            <a:chOff x="0" y="0"/>
            <a:chExt cx="6350000" cy="6558280"/>
          </a:xfrm>
        </p:grpSpPr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5DDE53D6-248C-0CDB-B835-40E71D600457}"/>
                </a:ext>
              </a:extLst>
            </p:cNvPr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CA6845B5-873F-A72D-11DC-CE7423FC745F}"/>
                </a:ext>
              </a:extLst>
            </p:cNvPr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FFDE59"/>
            </a:solidFill>
          </p:spPr>
        </p:sp>
      </p:grpSp>
      <p:sp>
        <p:nvSpPr>
          <p:cNvPr id="35" name="TextBox 23">
            <a:extLst>
              <a:ext uri="{FF2B5EF4-FFF2-40B4-BE49-F238E27FC236}">
                <a16:creationId xmlns:a16="http://schemas.microsoft.com/office/drawing/2014/main" id="{0D3E3BED-3FEA-7C29-B52D-1D91CB099659}"/>
              </a:ext>
            </a:extLst>
          </p:cNvPr>
          <p:cNvSpPr txBox="1"/>
          <p:nvPr/>
        </p:nvSpPr>
        <p:spPr>
          <a:xfrm>
            <a:off x="8408263" y="7684115"/>
            <a:ext cx="3147593" cy="48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  <a:spcBef>
                <a:spcPct val="0"/>
              </a:spcBef>
            </a:pPr>
            <a:r>
              <a:rPr lang="en-US" sz="2780" dirty="0">
                <a:solidFill>
                  <a:srgbClr val="593C8F"/>
                </a:solidFill>
                <a:latin typeface="League Spartan"/>
              </a:rPr>
              <a:t>ELC &amp; MECH</a:t>
            </a:r>
          </a:p>
        </p:txBody>
      </p:sp>
      <p:pic>
        <p:nvPicPr>
          <p:cNvPr id="1026" name="Picture 2" descr="5 steps to implement during mechanical &amp; electrical construction | galaxy  m&amp;e">
            <a:extLst>
              <a:ext uri="{FF2B5EF4-FFF2-40B4-BE49-F238E27FC236}">
                <a16:creationId xmlns:a16="http://schemas.microsoft.com/office/drawing/2014/main" id="{A68F0C0E-E437-BF0C-5862-DDB8DAE96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232" y="4411339"/>
            <a:ext cx="2888978" cy="29197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8600" y="-283374"/>
            <a:ext cx="9499600" cy="10287000"/>
            <a:chOff x="0" y="0"/>
            <a:chExt cx="2501952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01952" cy="2709333"/>
            </a:xfrm>
            <a:custGeom>
              <a:avLst/>
              <a:gdLst/>
              <a:ahLst/>
              <a:cxnLst/>
              <a:rect l="l" t="t" r="r" b="b"/>
              <a:pathLst>
                <a:path w="2501952" h="2709333">
                  <a:moveTo>
                    <a:pt x="0" y="0"/>
                  </a:moveTo>
                  <a:lnTo>
                    <a:pt x="2501952" y="0"/>
                  </a:lnTo>
                  <a:lnTo>
                    <a:pt x="250195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501952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961561" y="929872"/>
            <a:ext cx="641796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 dirty="0">
                <a:solidFill>
                  <a:srgbClr val="FFFFFF"/>
                </a:solidFill>
                <a:latin typeface="League Spartan"/>
              </a:rPr>
              <a:t>INTRODUCTION</a:t>
            </a:r>
          </a:p>
        </p:txBody>
      </p:sp>
      <p:sp>
        <p:nvSpPr>
          <p:cNvPr id="6" name="AutoShape 6"/>
          <p:cNvSpPr/>
          <p:nvPr/>
        </p:nvSpPr>
        <p:spPr>
          <a:xfrm flipV="1">
            <a:off x="871657" y="1649060"/>
            <a:ext cx="5761990" cy="1905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8583333" y="1209088"/>
            <a:ext cx="7618923" cy="7868824"/>
            <a:chOff x="0" y="0"/>
            <a:chExt cx="6350000" cy="6558280"/>
          </a:xfrm>
        </p:grpSpPr>
        <p:sp>
          <p:nvSpPr>
            <p:cNvPr id="8" name="Freeform 8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2"/>
              <a:stretch>
                <a:fillRect l="-41874" r="-41874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D2D2D2"/>
            </a:solidFill>
          </p:spPr>
        </p:sp>
      </p:grpSp>
      <p:sp>
        <p:nvSpPr>
          <p:cNvPr id="10" name="TextBox 10"/>
          <p:cNvSpPr txBox="1"/>
          <p:nvPr/>
        </p:nvSpPr>
        <p:spPr>
          <a:xfrm>
            <a:off x="961561" y="2356022"/>
            <a:ext cx="4769516" cy="3063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FFFFFF"/>
                </a:solidFill>
                <a:latin typeface="Poppins"/>
              </a:rPr>
              <a:t>Halawa building is located in the city of Nablus (bet iba).</a:t>
            </a:r>
          </a:p>
          <a:p>
            <a:pPr>
              <a:lnSpc>
                <a:spcPts val="2448"/>
              </a:lnSpc>
              <a:spcBef>
                <a:spcPct val="0"/>
              </a:spcBef>
            </a:pPr>
            <a:endParaRPr lang="en-US" sz="1748" dirty="0">
              <a:solidFill>
                <a:srgbClr val="FFFFFF"/>
              </a:solidFill>
              <a:latin typeface="Poppins"/>
            </a:endParaRPr>
          </a:p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FFFFFF"/>
                </a:solidFill>
                <a:latin typeface="Poppins"/>
              </a:rPr>
              <a:t>It consists of 4 floors including one basement .</a:t>
            </a:r>
          </a:p>
          <a:p>
            <a:pPr>
              <a:lnSpc>
                <a:spcPts val="2448"/>
              </a:lnSpc>
              <a:spcBef>
                <a:spcPct val="0"/>
              </a:spcBef>
            </a:pPr>
            <a:endParaRPr lang="en-US" sz="1748" dirty="0">
              <a:solidFill>
                <a:srgbClr val="FFFFFF"/>
              </a:solidFill>
              <a:latin typeface="Poppins"/>
            </a:endParaRPr>
          </a:p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FFFFFF"/>
                </a:solidFill>
                <a:latin typeface="Poppins"/>
              </a:rPr>
              <a:t>Total area of floors above ground = 1454 SM.</a:t>
            </a:r>
          </a:p>
          <a:p>
            <a:pPr>
              <a:lnSpc>
                <a:spcPts val="2448"/>
              </a:lnSpc>
              <a:spcBef>
                <a:spcPct val="0"/>
              </a:spcBef>
            </a:pPr>
            <a:endParaRPr lang="en-US" sz="1748" dirty="0">
              <a:solidFill>
                <a:srgbClr val="FFFFFF"/>
              </a:solidFill>
              <a:latin typeface="Poppins"/>
            </a:endParaRPr>
          </a:p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FFFFFF"/>
                </a:solidFill>
                <a:latin typeface="Poppins"/>
              </a:rPr>
              <a:t>Basements total area = 418 SM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75110" y="1800833"/>
            <a:ext cx="11521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Before: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81430" y="5963022"/>
            <a:ext cx="95994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After:</a:t>
            </a:r>
          </a:p>
        </p:txBody>
      </p:sp>
      <p:sp>
        <p:nvSpPr>
          <p:cNvPr id="14" name="Rectangle 13"/>
          <p:cNvSpPr/>
          <p:nvPr/>
        </p:nvSpPr>
        <p:spPr>
          <a:xfrm>
            <a:off x="949051" y="6736828"/>
            <a:ext cx="7544378" cy="2244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748" dirty="0">
                <a:solidFill>
                  <a:srgbClr val="FFFFFF"/>
                </a:solidFill>
                <a:latin typeface="Poppins"/>
              </a:rPr>
              <a:t>The building was converted into an commercial building consisting of (stores, warehouse, refrigeration and air conditioning showroom, and offices of various types)</a:t>
            </a:r>
          </a:p>
          <a:p>
            <a:r>
              <a:rPr lang="en-US" sz="1748" dirty="0">
                <a:solidFill>
                  <a:srgbClr val="FFFFFF"/>
                </a:solidFill>
                <a:latin typeface="Poppins"/>
              </a:rPr>
              <a:t>It consists of 10 floors, including two basement floors.</a:t>
            </a:r>
          </a:p>
          <a:p>
            <a:endParaRPr lang="en-US" sz="1748" dirty="0">
              <a:solidFill>
                <a:srgbClr val="FFFFFF"/>
              </a:solidFill>
              <a:latin typeface="Poppins"/>
            </a:endParaRPr>
          </a:p>
          <a:p>
            <a:r>
              <a:rPr lang="en-US" sz="1748" dirty="0">
                <a:solidFill>
                  <a:srgbClr val="FFFFFF"/>
                </a:solidFill>
                <a:latin typeface="Poppins"/>
              </a:rPr>
              <a:t>Total area of ​​floors above ground = 3544 m2.</a:t>
            </a:r>
          </a:p>
          <a:p>
            <a:endParaRPr lang="en-US" sz="1748" dirty="0">
              <a:solidFill>
                <a:srgbClr val="FFFFFF"/>
              </a:solidFill>
              <a:latin typeface="Poppins"/>
            </a:endParaRPr>
          </a:p>
          <a:p>
            <a:r>
              <a:rPr lang="en-US" sz="1748" dirty="0">
                <a:solidFill>
                  <a:srgbClr val="FFFFFF"/>
                </a:solidFill>
                <a:latin typeface="Poppins"/>
              </a:rPr>
              <a:t>Total area of ​​the basement = 1453 m2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66079" y="419100"/>
            <a:ext cx="4957463" cy="742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Site location </a:t>
            </a:r>
          </a:p>
        </p:txBody>
      </p:sp>
      <p:sp>
        <p:nvSpPr>
          <p:cNvPr id="4" name="AutoShape 4"/>
          <p:cNvSpPr/>
          <p:nvPr/>
        </p:nvSpPr>
        <p:spPr>
          <a:xfrm>
            <a:off x="398496" y="1081920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810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53D75936-AE44-A953-E793-19A53E260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1763790"/>
            <a:ext cx="12833510" cy="718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731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66079" y="419100"/>
            <a:ext cx="4957463" cy="1511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3D before modification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398496" y="1081920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810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3B7F989D-E2AF-17FD-A211-E029586763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2552700"/>
            <a:ext cx="12887736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22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09600" y="135155"/>
            <a:ext cx="9677400" cy="7424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3D video after  modification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3810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8" name="Untitled video - Made with Clipchamp (1)">
            <a:hlinkClick r:id="" action="ppaction://media"/>
            <a:extLst>
              <a:ext uri="{FF2B5EF4-FFF2-40B4-BE49-F238E27FC236}">
                <a16:creationId xmlns:a16="http://schemas.microsoft.com/office/drawing/2014/main" id="{E2700CFD-AB0E-4566-E0BB-713C4D9999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00199" y="1012757"/>
            <a:ext cx="15758021" cy="886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77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43531" y="3974929"/>
            <a:ext cx="4957463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ARCHITECTURAL</a:t>
            </a:r>
          </a:p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ASPECT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3443618" y="4732216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5943600" y="4908777"/>
            <a:ext cx="859537" cy="235174"/>
          </a:xfrm>
          <a:custGeom>
            <a:avLst/>
            <a:gdLst/>
            <a:ahLst/>
            <a:cxnLst/>
            <a:rect l="l" t="t" r="r" b="b"/>
            <a:pathLst>
              <a:path w="2490994" h="622748">
                <a:moveTo>
                  <a:pt x="0" y="0"/>
                </a:moveTo>
                <a:lnTo>
                  <a:pt x="2490994" y="0"/>
                </a:lnTo>
                <a:lnTo>
                  <a:pt x="2490994" y="622748"/>
                </a:lnTo>
                <a:lnTo>
                  <a:pt x="0" y="6227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200" y="705972"/>
            <a:ext cx="8305800" cy="85627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6158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20" y="1494821"/>
            <a:ext cx="6544963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PROBLEMS IN THE BUILDING</a:t>
            </a:r>
          </a:p>
        </p:txBody>
      </p:sp>
      <p:sp>
        <p:nvSpPr>
          <p:cNvPr id="4" name="AutoShape 4"/>
          <p:cNvSpPr/>
          <p:nvPr/>
        </p:nvSpPr>
        <p:spPr>
          <a:xfrm flipH="1" flipV="1">
            <a:off x="1028720" y="2186817"/>
            <a:ext cx="0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1029792" y="225210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10671810" y="1081600"/>
            <a:ext cx="6094969" cy="3428377"/>
            <a:chOff x="0" y="0"/>
            <a:chExt cx="1128903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87760" cy="6350000"/>
            </a:xfrm>
            <a:custGeom>
              <a:avLst/>
              <a:gdLst/>
              <a:ahLst/>
              <a:cxnLst/>
              <a:rect l="l" t="t" r="r" b="b"/>
              <a:pathLst>
                <a:path w="11287760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0" y="0"/>
                    <a:pt x="11287760" y="234950"/>
                    <a:pt x="11287760" y="525780"/>
                  </a:cubicBezTo>
                  <a:lnTo>
                    <a:pt x="11287760" y="5822950"/>
                  </a:lnTo>
                  <a:cubicBezTo>
                    <a:pt x="11287760" y="6113780"/>
                    <a:pt x="11052810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lose/>
                </a:path>
              </a:pathLst>
            </a:custGeom>
            <a:blipFill>
              <a:blip r:embed="rId3"/>
              <a:stretch>
                <a:fillRect t="-9265" b="-9265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671810" y="5408135"/>
            <a:ext cx="6094969" cy="3428377"/>
            <a:chOff x="0" y="0"/>
            <a:chExt cx="11289030" cy="6350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287760" cy="6350000"/>
            </a:xfrm>
            <a:custGeom>
              <a:avLst/>
              <a:gdLst/>
              <a:ahLst/>
              <a:cxnLst/>
              <a:rect l="l" t="t" r="r" b="b"/>
              <a:pathLst>
                <a:path w="11287760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0" y="0"/>
                    <a:pt x="11287760" y="234950"/>
                    <a:pt x="11287760" y="525780"/>
                  </a:cubicBezTo>
                  <a:lnTo>
                    <a:pt x="11287760" y="5822950"/>
                  </a:lnTo>
                  <a:cubicBezTo>
                    <a:pt x="11287760" y="6113780"/>
                    <a:pt x="11052810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lose/>
                </a:path>
              </a:pathLst>
            </a:custGeom>
            <a:blipFill>
              <a:blip r:embed="rId4"/>
              <a:stretch>
                <a:fillRect t="-1597" b="-1597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7810500" y="0"/>
            <a:ext cx="3086100" cy="10287000"/>
            <a:chOff x="0" y="0"/>
            <a:chExt cx="812800" cy="270933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3962400" y="2405237"/>
            <a:ext cx="762000" cy="223664"/>
          </a:xfrm>
          <a:custGeom>
            <a:avLst/>
            <a:gdLst/>
            <a:ahLst/>
            <a:cxnLst/>
            <a:rect l="l" t="t" r="r" b="b"/>
            <a:pathLst>
              <a:path w="2087283" h="521821">
                <a:moveTo>
                  <a:pt x="0" y="0"/>
                </a:moveTo>
                <a:lnTo>
                  <a:pt x="2087282" y="0"/>
                </a:lnTo>
                <a:lnTo>
                  <a:pt x="2087282" y="521821"/>
                </a:lnTo>
                <a:lnTo>
                  <a:pt x="0" y="52182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027649" y="3135216"/>
            <a:ext cx="4769516" cy="60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000000"/>
                </a:solidFill>
                <a:latin typeface="Poppins"/>
              </a:rPr>
              <a:t>1- there is no emergency exit or escape root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9792" y="4050904"/>
            <a:ext cx="4769516" cy="293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000000"/>
                </a:solidFill>
                <a:latin typeface="Poppins"/>
              </a:rPr>
              <a:t>2- there’s no enough parking space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9791" y="4966592"/>
            <a:ext cx="5284959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000000"/>
                </a:solidFill>
                <a:latin typeface="Poppins"/>
              </a:rPr>
              <a:t>3- the circulation of the car parking had many problems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7648" y="5882383"/>
            <a:ext cx="5449351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448"/>
              </a:lnSpc>
              <a:spcBef>
                <a:spcPct val="0"/>
              </a:spcBef>
            </a:pPr>
            <a:r>
              <a:rPr lang="en-US" sz="1748" dirty="0">
                <a:solidFill>
                  <a:srgbClr val="000000"/>
                </a:solidFill>
                <a:latin typeface="Poppins"/>
              </a:rPr>
              <a:t>4- the staircase had many problems one of them that the elevator is in the middle of the staircase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742035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PARKING BEFORE MODIFACTION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18" y="1005456"/>
            <a:ext cx="15356665" cy="894871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PARKING AFTER MODIFACTION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F435440-69D6-1023-668C-470FA753B234}"/>
              </a:ext>
            </a:extLst>
          </p:cNvPr>
          <p:cNvSpPr/>
          <p:nvPr/>
        </p:nvSpPr>
        <p:spPr>
          <a:xfrm>
            <a:off x="11906165" y="8613177"/>
            <a:ext cx="35621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Basement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414145-90FB-302A-826C-29F5071A8351}"/>
              </a:ext>
            </a:extLst>
          </p:cNvPr>
          <p:cNvSpPr/>
          <p:nvPr/>
        </p:nvSpPr>
        <p:spPr>
          <a:xfrm>
            <a:off x="2762407" y="8613177"/>
            <a:ext cx="35621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Basement 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5CFAB3-0670-AE49-7E8E-08D2F36F3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52" y="2832783"/>
            <a:ext cx="9069066" cy="50299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02CB13-A64A-4576-5AEA-A6C71DB185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6400" y="2837155"/>
            <a:ext cx="8781724" cy="502553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8111136" cy="4581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 ground-floor MODIFICATION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5E4E49-D581-22D2-00E8-49B47D963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597" y="2830811"/>
            <a:ext cx="8508003" cy="42157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40BBA05-7A36-97F5-9BC3-247CFECD7DDF}"/>
              </a:ext>
            </a:extLst>
          </p:cNvPr>
          <p:cNvSpPr/>
          <p:nvPr/>
        </p:nvSpPr>
        <p:spPr>
          <a:xfrm>
            <a:off x="3429000" y="8039100"/>
            <a:ext cx="20807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BEFOR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8AF386-8737-E332-AB6E-C1302C896705}"/>
              </a:ext>
            </a:extLst>
          </p:cNvPr>
          <p:cNvSpPr/>
          <p:nvPr/>
        </p:nvSpPr>
        <p:spPr>
          <a:xfrm>
            <a:off x="12540755" y="8039100"/>
            <a:ext cx="19928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AFTER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6890733-A934-BF02-2BB4-0111895832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8997" y="2792086"/>
            <a:ext cx="8508003" cy="425449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First floor MODIFICATION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82C16E-9142-05C0-24EC-345ECB680B14}"/>
              </a:ext>
            </a:extLst>
          </p:cNvPr>
          <p:cNvSpPr/>
          <p:nvPr/>
        </p:nvSpPr>
        <p:spPr>
          <a:xfrm>
            <a:off x="3429000" y="8039100"/>
            <a:ext cx="20807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BEFOR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14BEB8-9FA9-88E5-1A71-70A3E4E589FA}"/>
              </a:ext>
            </a:extLst>
          </p:cNvPr>
          <p:cNvSpPr/>
          <p:nvPr/>
        </p:nvSpPr>
        <p:spPr>
          <a:xfrm>
            <a:off x="12540755" y="8039100"/>
            <a:ext cx="19928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AFTER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67A6A3-D93C-6408-8588-1ACC7D5347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114" y="2650951"/>
            <a:ext cx="8658533" cy="4353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A97DAB-8574-3238-D5C2-296BDB03DF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2650952"/>
            <a:ext cx="8835251" cy="435372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SECOND FLOOR AFTER MODIFIACTION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85B84-10DE-7E54-E0C1-1F269FF941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2019300"/>
            <a:ext cx="12697555" cy="716983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THERID AFTER MODIFIACTION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333499"/>
            <a:ext cx="13792200" cy="84850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4&amp;5TH FLOORS AFTER MODIFIACTION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7400" y="1104900"/>
            <a:ext cx="13704938" cy="814089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6&amp;7TH FLOORS AFTER MODIFIACTION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1409700"/>
            <a:ext cx="13147965" cy="7924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ELEVATION AFTER MODIFIACTION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47361"/>
            <a:ext cx="8763000" cy="953963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4500" y="717222"/>
            <a:ext cx="9457200" cy="9539639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ELEVATION AFTER MODIFIACTION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t="701" r="4972"/>
          <a:stretch/>
        </p:blipFill>
        <p:spPr>
          <a:xfrm>
            <a:off x="9098334" y="873872"/>
            <a:ext cx="8996322" cy="941312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86261" y="873873"/>
            <a:ext cx="9077862" cy="942181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0464" y="258095"/>
            <a:ext cx="14322626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SECTION1&amp;2 AFTER MODIFIACTION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4804"/>
            <a:ext cx="9375302" cy="935413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9213" y="944804"/>
            <a:ext cx="8528787" cy="935413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43618" y="1569090"/>
            <a:ext cx="5471814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ENVIRONMENTAL</a:t>
            </a:r>
          </a:p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ASPECT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3443704" y="2323822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037253" y="1116529"/>
            <a:ext cx="5993196" cy="8053941"/>
            <a:chOff x="0" y="0"/>
            <a:chExt cx="3663950" cy="4923790"/>
          </a:xfrm>
        </p:grpSpPr>
        <p:sp>
          <p:nvSpPr>
            <p:cNvPr id="9" name="Freeform 9"/>
            <p:cNvSpPr/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1" name="Freeform 11"/>
          <p:cNvSpPr/>
          <p:nvPr/>
        </p:nvSpPr>
        <p:spPr>
          <a:xfrm>
            <a:off x="5867400" y="2553837"/>
            <a:ext cx="660821" cy="182620"/>
          </a:xfrm>
          <a:custGeom>
            <a:avLst/>
            <a:gdLst/>
            <a:ahLst/>
            <a:cxnLst/>
            <a:rect l="l" t="t" r="r" b="b"/>
            <a:pathLst>
              <a:path w="2490994" h="622748">
                <a:moveTo>
                  <a:pt x="0" y="0"/>
                </a:moveTo>
                <a:lnTo>
                  <a:pt x="2490994" y="0"/>
                </a:lnTo>
                <a:lnTo>
                  <a:pt x="2490994" y="622749"/>
                </a:lnTo>
                <a:lnTo>
                  <a:pt x="0" y="62274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350633" y="3574985"/>
            <a:ext cx="5657784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</a:pPr>
            <a:r>
              <a:rPr lang="en-US" sz="2862" spc="332">
                <a:solidFill>
                  <a:srgbClr val="593C8F"/>
                </a:solidFill>
                <a:latin typeface="Crusoe Text"/>
              </a:rPr>
              <a:t>ENVIRONMENTAL ANYLYSIS CATEGORIES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43618" y="5084558"/>
            <a:ext cx="6256293" cy="1516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OVERSHADING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DAYLIGHT FACTOR</a:t>
            </a:r>
          </a:p>
          <a:p>
            <a:pPr marL="314920" lvl="1">
              <a:lnSpc>
                <a:spcPts val="4084"/>
              </a:lnSpc>
            </a:pPr>
            <a:endParaRPr lang="en-US" sz="2917" spc="338" dirty="0">
              <a:solidFill>
                <a:srgbClr val="593C8F"/>
              </a:solidFill>
              <a:latin typeface="Crusoe Text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0990" y="1128150"/>
            <a:ext cx="5927507" cy="80423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9792" y="258095"/>
            <a:ext cx="683963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OVER SHADING IN SUMMER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64592" y="9105900"/>
            <a:ext cx="125563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8:00AM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400" y="1562100"/>
            <a:ext cx="8758278" cy="75438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9610584" y="9105900"/>
            <a:ext cx="160020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12:00PM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BFA349-0E95-EB2B-F6B0-22E9951FF0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92" y="1682652"/>
            <a:ext cx="8281400" cy="7423248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9792" y="258095"/>
            <a:ext cx="683963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OVER SHADING IN SUMMER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1409700"/>
            <a:ext cx="11368138" cy="74676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156447" y="8378672"/>
            <a:ext cx="125563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5:00PM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9792" y="258095"/>
            <a:ext cx="683963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OVER SHADING IN WINTER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625704"/>
            <a:ext cx="7679379" cy="694679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838200" y="8110835"/>
            <a:ext cx="125563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8:00AM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9200" y="1625704"/>
            <a:ext cx="8322587" cy="6946796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9121254" y="8110835"/>
            <a:ext cx="154674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12:00PM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9792" y="258095"/>
            <a:ext cx="683963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OVER SHADING IN WINTER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485900"/>
            <a:ext cx="9597984" cy="78486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733800" y="8872835"/>
            <a:ext cx="125563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4:00PM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143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Freeform 6"/>
          <p:cNvSpPr/>
          <p:nvPr/>
        </p:nvSpPr>
        <p:spPr>
          <a:xfrm>
            <a:off x="12430158" y="1898323"/>
            <a:ext cx="2254622" cy="6490353"/>
          </a:xfrm>
          <a:custGeom>
            <a:avLst/>
            <a:gdLst/>
            <a:ahLst/>
            <a:cxnLst/>
            <a:rect l="l" t="t" r="r" b="b"/>
            <a:pathLst>
              <a:path w="2254622" h="6490353">
                <a:moveTo>
                  <a:pt x="0" y="0"/>
                </a:moveTo>
                <a:lnTo>
                  <a:pt x="2254622" y="0"/>
                </a:lnTo>
                <a:lnTo>
                  <a:pt x="2254622" y="6490354"/>
                </a:lnTo>
                <a:lnTo>
                  <a:pt x="0" y="64903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3"/>
          <p:cNvGrpSpPr/>
          <p:nvPr/>
        </p:nvGrpSpPr>
        <p:grpSpPr>
          <a:xfrm>
            <a:off x="11517238" y="342899"/>
            <a:ext cx="533400" cy="9601200"/>
            <a:chOff x="0" y="0"/>
            <a:chExt cx="76440" cy="1354667"/>
          </a:xfrm>
        </p:grpSpPr>
        <p:sp>
          <p:nvSpPr>
            <p:cNvPr id="5" name="Freeform 4"/>
            <p:cNvSpPr/>
            <p:nvPr/>
          </p:nvSpPr>
          <p:spPr>
            <a:xfrm>
              <a:off x="0" y="0"/>
              <a:ext cx="76440" cy="1354667"/>
            </a:xfrm>
            <a:custGeom>
              <a:avLst/>
              <a:gdLst/>
              <a:ahLst/>
              <a:cxnLst/>
              <a:rect l="l" t="t" r="r" b="b"/>
              <a:pathLst>
                <a:path w="76440" h="1354667">
                  <a:moveTo>
                    <a:pt x="0" y="0"/>
                  </a:moveTo>
                  <a:lnTo>
                    <a:pt x="76440" y="0"/>
                  </a:lnTo>
                  <a:lnTo>
                    <a:pt x="7644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5"/>
            <p:cNvSpPr txBox="1"/>
            <p:nvPr/>
          </p:nvSpPr>
          <p:spPr>
            <a:xfrm>
              <a:off x="0" y="-47625"/>
              <a:ext cx="76440" cy="1402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62000" y="1157753"/>
            <a:ext cx="5302746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7"/>
              </a:lnSpc>
              <a:spcBef>
                <a:spcPct val="0"/>
              </a:spcBef>
            </a:pPr>
            <a:r>
              <a:rPr lang="en-US" sz="2862" b="1" spc="332" dirty="0">
                <a:solidFill>
                  <a:srgbClr val="000000"/>
                </a:solidFill>
                <a:latin typeface="Crusoe Text"/>
              </a:rPr>
              <a:t>DAYLIGHT FACTRO(DF)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4352" y="2125549"/>
            <a:ext cx="10240886" cy="2003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000000"/>
                </a:solidFill>
                <a:latin typeface="Crusoe Text"/>
              </a:rPr>
              <a:t>THE DAYLIGHT FACTOR VALUE IN A OFFICE BUILDING IS WITHIN 2.5% AND 4%, AND IT EQUALS TO INTERNAL  ILLUMINANCE OVER EXTERNAL ILLUMINANCE.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1929" y="5086350"/>
            <a:ext cx="4734967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000000"/>
                </a:solidFill>
                <a:latin typeface="Crusoe Text"/>
              </a:rPr>
              <a:t>DF=(EI/E EXT) *100  </a:t>
            </a:r>
          </a:p>
        </p:txBody>
      </p:sp>
    </p:spTree>
    <p:extLst>
      <p:ext uri="{BB962C8B-B14F-4D97-AF65-F5344CB8AC3E}">
        <p14:creationId xmlns:p14="http://schemas.microsoft.com/office/powerpoint/2010/main" val="26775110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85788" y="342900"/>
            <a:ext cx="6458023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GROUND FLOOR BEFORE MODIFICATION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06000" y="342900"/>
            <a:ext cx="6458023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First FLOOR BEFORE MODIFICATION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171700"/>
            <a:ext cx="77724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743F67-C0E0-19AE-FDD4-54B41A2E4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2343150"/>
            <a:ext cx="7696200" cy="56007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057400" y="271329"/>
            <a:ext cx="6458023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Second FLOOR BEFORE MODIFICATION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771FEA-197C-BF46-667E-E9AABCA8AB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1943100"/>
            <a:ext cx="10675240" cy="67818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685800" y="779019"/>
            <a:ext cx="6458023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First FLOOR AFTER MODIFICATION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69836" y="779020"/>
            <a:ext cx="6458023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SECOND FLOOR AFTER MODIFICATION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1EF24-154C-7AAF-AF09-96FF67B5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505" y="2515905"/>
            <a:ext cx="8382000" cy="46352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C6CC3F-D786-0D0B-49F6-46FF765E2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2549008"/>
            <a:ext cx="8875542" cy="4635274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381000" y="895506"/>
            <a:ext cx="10363200" cy="4581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THIRD FLOOR AFTER MODIFICATION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6A5F6-61CA-47B9-F422-98D42E6F0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247900"/>
            <a:ext cx="9220200" cy="50203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CA6904-F339-DE42-E821-D8CA426DF1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7400" y="2278504"/>
            <a:ext cx="8223402" cy="49897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6E0B11-956F-4841-F724-14891254E45C}"/>
              </a:ext>
            </a:extLst>
          </p:cNvPr>
          <p:cNvSpPr txBox="1"/>
          <p:nvPr/>
        </p:nvSpPr>
        <p:spPr>
          <a:xfrm>
            <a:off x="9396334" y="895505"/>
            <a:ext cx="10363200" cy="4581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4</a:t>
            </a:r>
            <a:r>
              <a:rPr lang="en-US" sz="2862" spc="332" baseline="30000" dirty="0">
                <a:solidFill>
                  <a:srgbClr val="687092"/>
                </a:solidFill>
                <a:latin typeface="Crusoe Text"/>
              </a:rPr>
              <a:t>th</a:t>
            </a: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 &amp; 5</a:t>
            </a:r>
            <a:r>
              <a:rPr lang="en-US" sz="2862" spc="332" baseline="30000" dirty="0">
                <a:solidFill>
                  <a:srgbClr val="687092"/>
                </a:solidFill>
                <a:latin typeface="Crusoe Text"/>
              </a:rPr>
              <a:t>th</a:t>
            </a: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 FLOOR AFTER MODIFICATION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4724400" y="647700"/>
            <a:ext cx="9165896" cy="4581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6&amp;7TH FLOOR AFTER MODIFICATION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7A55DB-A140-D266-02A5-C0E685AA93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2019300"/>
            <a:ext cx="11874356" cy="65532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6226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5029200" y="722997"/>
            <a:ext cx="8614982" cy="582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CUNTELIVER AND LOVERS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4D73A7-8189-9651-0998-0A9FF907CB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714500"/>
            <a:ext cx="13411200" cy="75438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43618" y="1569090"/>
            <a:ext cx="5471814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ELC &amp; MECH</a:t>
            </a:r>
          </a:p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ASPECT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3443704" y="2323822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037253" y="1116529"/>
            <a:ext cx="5993196" cy="8053941"/>
            <a:chOff x="0" y="0"/>
            <a:chExt cx="3663950" cy="4923790"/>
          </a:xfrm>
        </p:grpSpPr>
        <p:sp>
          <p:nvSpPr>
            <p:cNvPr id="9" name="Freeform 9"/>
            <p:cNvSpPr/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1" name="Freeform 11"/>
          <p:cNvSpPr/>
          <p:nvPr/>
        </p:nvSpPr>
        <p:spPr>
          <a:xfrm>
            <a:off x="5791200" y="2523698"/>
            <a:ext cx="813221" cy="182620"/>
          </a:xfrm>
          <a:custGeom>
            <a:avLst/>
            <a:gdLst/>
            <a:ahLst/>
            <a:cxnLst/>
            <a:rect l="l" t="t" r="r" b="b"/>
            <a:pathLst>
              <a:path w="2490994" h="622748">
                <a:moveTo>
                  <a:pt x="0" y="0"/>
                </a:moveTo>
                <a:lnTo>
                  <a:pt x="2490994" y="0"/>
                </a:lnTo>
                <a:lnTo>
                  <a:pt x="2490994" y="622749"/>
                </a:lnTo>
                <a:lnTo>
                  <a:pt x="0" y="62274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350633" y="3574985"/>
            <a:ext cx="5657784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</a:pPr>
            <a:r>
              <a:rPr lang="en-US" sz="2862" spc="332" dirty="0">
                <a:solidFill>
                  <a:srgbClr val="593C8F"/>
                </a:solidFill>
                <a:latin typeface="Crusoe Text"/>
              </a:rPr>
              <a:t>CATEGORIES: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43618" y="5084558"/>
            <a:ext cx="7002933" cy="362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Artificial Lighting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Electric design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Solar design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Water supply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Drainage design </a:t>
            </a:r>
          </a:p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 dirty="0">
                <a:solidFill>
                  <a:srgbClr val="593C8F"/>
                </a:solidFill>
                <a:latin typeface="Crusoe Text"/>
              </a:rPr>
              <a:t>Fire alarm and firefighting system </a:t>
            </a:r>
          </a:p>
        </p:txBody>
      </p:sp>
      <p:pic>
        <p:nvPicPr>
          <p:cNvPr id="15" name="Picture 2" descr="5 steps to implement during mechanical &amp; electrical construction | galaxy  m&amp;e">
            <a:extLst>
              <a:ext uri="{FF2B5EF4-FFF2-40B4-BE49-F238E27FC236}">
                <a16:creationId xmlns:a16="http://schemas.microsoft.com/office/drawing/2014/main" id="{339A96E8-8FEC-CA0E-E05D-302FF35627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237" y="1165463"/>
            <a:ext cx="5796343" cy="7947995"/>
          </a:xfrm>
          <a:prstGeom prst="roundRect">
            <a:avLst>
              <a:gd name="adj" fmla="val 1097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3904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1000" y="1141740"/>
            <a:ext cx="6649641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b="1" spc="332" dirty="0" err="1">
                <a:solidFill>
                  <a:srgbClr val="687092"/>
                </a:solidFill>
                <a:latin typeface="Crusoe Text"/>
              </a:rPr>
              <a:t>DIAlux</a:t>
            </a:r>
            <a:r>
              <a:rPr lang="en-US" sz="2862" b="1" spc="332" dirty="0">
                <a:solidFill>
                  <a:srgbClr val="687092"/>
                </a:solidFill>
                <a:latin typeface="Crusoe Text"/>
              </a:rPr>
              <a:t> evo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2059179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Meeting room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8B1F07E-8C5D-AE40-157C-5C1673B1E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199" y="2741620"/>
            <a:ext cx="4343401" cy="36051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5E24FE-F4A2-702C-4389-C3C225D86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0199" y="6346734"/>
            <a:ext cx="4343401" cy="35358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7064E26-E3C1-1192-F39A-AE9F55916C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9000" y="3009900"/>
            <a:ext cx="10604233" cy="613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656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240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600200" y="1081512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office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742BEA-4EB3-1086-4FDF-EE64C4991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1790700"/>
            <a:ext cx="4800600" cy="41013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56530BD-159A-C992-EE05-2D5571AC50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5896193"/>
            <a:ext cx="4698946" cy="41013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FEA92D-196A-5DD5-F7EB-3C342A6C15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3432" y="2668170"/>
            <a:ext cx="8534401" cy="707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710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240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600200" y="1081512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store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4633B1-D1E0-6527-5A1B-9F618E3319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2933700"/>
            <a:ext cx="5155584" cy="50555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54022C-538A-0B14-692C-FA56F38D6F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1710" y="2171700"/>
            <a:ext cx="9694142" cy="646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9592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600200" y="1081512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Corridor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4633B1-D1E0-6527-5A1B-9F618E3319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103" y="2920584"/>
            <a:ext cx="5155584" cy="50555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28F59A-F084-5DF7-42CE-D95565517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600" y="2955681"/>
            <a:ext cx="10439400" cy="5033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042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685800" y="1059489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Floor lighting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3A72C7-078C-9E72-520E-9D0C8718A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2705100"/>
            <a:ext cx="7907199" cy="45488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A3FCB3C-9982-6882-BC96-B8D132E9EF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9199" y="2705101"/>
            <a:ext cx="8888023" cy="454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5209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685800" y="1059489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Floor lighting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F00290-E857-90B4-4A22-C0D6A942F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" y="2705100"/>
            <a:ext cx="8232743" cy="45519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FA9D65-C4F1-7A1F-A88E-E4178E7F11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6111" y="2710722"/>
            <a:ext cx="8853306" cy="454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4555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22023" y="521120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Artificial Lighting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685800" y="1059489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Floor lighting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EE0F21-EDA8-7C87-8ECC-5A09A9313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4970" y="2489050"/>
            <a:ext cx="10458060" cy="6044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9116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553200" y="549319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Electric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685800" y="1059489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Floor distribution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6A520A-5F81-9D2F-0F62-DAFD51998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3218692"/>
            <a:ext cx="9107997" cy="49247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83442B-3C58-338E-AFB2-8D36129F5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9765" y="3218692"/>
            <a:ext cx="8688242" cy="492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6221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553200" y="549319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Electric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1075103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Distribution of board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B12D8D-9B99-6017-D59F-A7AEF8398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61" y="1776369"/>
            <a:ext cx="11679280" cy="51959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DBA3D4-9A3E-0ED6-2AA2-2F7175604B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96980" y="1776369"/>
            <a:ext cx="4334480" cy="6415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890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553200" y="549319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Solar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1075103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 err="1">
                <a:solidFill>
                  <a:srgbClr val="687092"/>
                </a:solidFill>
                <a:latin typeface="Crusoe Text"/>
              </a:rPr>
              <a:t>PVsys</a:t>
            </a:r>
            <a:endParaRPr lang="en-US" sz="2862" spc="332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FDC09F-336C-11D8-2CDE-D53779ABA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1755607"/>
            <a:ext cx="10857751" cy="739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88207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553200" y="549319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Solar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1075103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RET Screen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E6BF0F-6B3C-792B-1771-6603719F9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866900"/>
            <a:ext cx="10852631" cy="754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20644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553200" y="549319"/>
            <a:ext cx="7403767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920" lvl="1">
              <a:lnSpc>
                <a:spcPts val="4084"/>
              </a:lnSpc>
            </a:pPr>
            <a:r>
              <a:rPr lang="en-US" sz="3600" spc="332" dirty="0">
                <a:solidFill>
                  <a:srgbClr val="687092"/>
                </a:solidFill>
                <a:latin typeface="Crusoe Text"/>
              </a:rPr>
              <a:t>Water supply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1075103"/>
            <a:ext cx="55951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Floors distribution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F355F6-AA7E-32D5-A178-E1015727F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35" y="2521052"/>
            <a:ext cx="9829800" cy="61093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E945AE-43B1-9E98-CAFC-0F119397F1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58600" y="2485450"/>
            <a:ext cx="5890465" cy="6109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0709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5974204" y="586039"/>
            <a:ext cx="7403767" cy="595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>
                <a:solidFill>
                  <a:srgbClr val="687092"/>
                </a:solidFill>
                <a:latin typeface="Crusoe Text"/>
              </a:rPr>
              <a:t>HEATING AND COOLING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1840" y="2315126"/>
            <a:ext cx="6649641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HEATING AND COOLING LOAD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4369" y="3287244"/>
            <a:ext cx="559512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BEFORE TREATMENT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9095" y="6376426"/>
            <a:ext cx="5595129" cy="489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>
                <a:solidFill>
                  <a:srgbClr val="687092"/>
                </a:solidFill>
                <a:latin typeface="Crusoe Text"/>
              </a:rPr>
              <a:t>AFTER TREATMENT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1956" y="7917496"/>
            <a:ext cx="16363329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000000"/>
                </a:solidFill>
                <a:latin typeface="Crusoe Text Bold"/>
              </a:rPr>
              <a:t>COOLING LOAD PER SQUARE METER AFTER = 60.9 W/SM.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9095" y="4630252"/>
            <a:ext cx="16829052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000000"/>
                </a:solidFill>
                <a:latin typeface="Crusoe Text Bold"/>
              </a:rPr>
              <a:t>COOLING LOAD PER SQUARE METER BEFOR = 103.27 W/SM.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981481" y="575641"/>
            <a:ext cx="7403767" cy="572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HVAC DESIGN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63070" y="1541070"/>
            <a:ext cx="6649641" cy="458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07"/>
              </a:lnSpc>
              <a:spcBef>
                <a:spcPct val="0"/>
              </a:spcBef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COOLING LOAD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9094" y="2548341"/>
            <a:ext cx="16438305" cy="1484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8027" lvl="1" indent="-309014" algn="ctr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According to the Design-Builder program, the cooling load required for the building = 142.38 kw In our design, we used the VRF system with the cassette unit and the fan coil unit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90325" y="4581534"/>
            <a:ext cx="9701475" cy="1484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8027" lvl="1" indent="-309014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Outdoor unit used:</a:t>
            </a:r>
          </a:p>
          <a:p>
            <a:pPr marL="766213" lvl="1" indent="-457200" algn="ctr">
              <a:lnSpc>
                <a:spcPts val="4007"/>
              </a:lnSpc>
              <a:buFont typeface="Arial" panose="020B0604020202020204" pitchFamily="34" charset="0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3 units Hisense VRF </a:t>
            </a:r>
          </a:p>
          <a:p>
            <a:pPr marL="766213" lvl="1" indent="-457200" algn="ctr">
              <a:lnSpc>
                <a:spcPts val="4007"/>
              </a:lnSpc>
              <a:buFont typeface="Arial" panose="020B0604020202020204" pitchFamily="34" charset="0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50 kw each unit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86C933-5036-02AE-710A-DCCC61A1E702}"/>
              </a:ext>
            </a:extLst>
          </p:cNvPr>
          <p:cNvSpPr txBox="1"/>
          <p:nvPr/>
        </p:nvSpPr>
        <p:spPr>
          <a:xfrm>
            <a:off x="981889" y="6216577"/>
            <a:ext cx="9701475" cy="19970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8027" lvl="1" indent="-309014">
              <a:lnSpc>
                <a:spcPts val="4007"/>
              </a:lnSpc>
              <a:buFont typeface="Arial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indoor unit used:</a:t>
            </a:r>
          </a:p>
          <a:p>
            <a:pPr marL="766213" lvl="1" indent="-457200" algn="ctr">
              <a:lnSpc>
                <a:spcPts val="4007"/>
              </a:lnSpc>
              <a:buFont typeface="Arial" panose="020B0604020202020204" pitchFamily="34" charset="0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Diffusers </a:t>
            </a:r>
          </a:p>
          <a:p>
            <a:pPr marL="766213" lvl="1" indent="-457200" algn="ctr">
              <a:lnSpc>
                <a:spcPts val="4007"/>
              </a:lnSpc>
              <a:buFont typeface="Arial" panose="020B0604020202020204" pitchFamily="34" charset="0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Slot linear diffusers</a:t>
            </a:r>
          </a:p>
          <a:p>
            <a:pPr marL="766213" lvl="1" indent="-457200" algn="ctr">
              <a:lnSpc>
                <a:spcPts val="4007"/>
              </a:lnSpc>
              <a:buFont typeface="Arial" panose="020B0604020202020204" pitchFamily="34" charset="0"/>
              <a:buChar char="•"/>
            </a:pPr>
            <a:r>
              <a:rPr lang="en-US" sz="2862" spc="332" dirty="0">
                <a:solidFill>
                  <a:srgbClr val="687092"/>
                </a:solidFill>
                <a:latin typeface="Crusoe Text"/>
              </a:rPr>
              <a:t>Cassette unit</a:t>
            </a:r>
          </a:p>
        </p:txBody>
      </p:sp>
    </p:spTree>
    <p:extLst>
      <p:ext uri="{BB962C8B-B14F-4D97-AF65-F5344CB8AC3E}">
        <p14:creationId xmlns:p14="http://schemas.microsoft.com/office/powerpoint/2010/main" val="14130553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620000" y="664030"/>
            <a:ext cx="7403767" cy="572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HVAC Planes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C84F8A9-9F55-0A2E-25B5-7A2B74A94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1" y="3086100"/>
            <a:ext cx="8763000" cy="42943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DE6B5E-2C0C-051D-3BCD-32FE315CF3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1601" y="3065489"/>
            <a:ext cx="9002840" cy="4315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7978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620000" y="664030"/>
            <a:ext cx="7403767" cy="572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HVAC Planes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C8229-EF06-F58A-C9C9-F5521D23B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619" y="2705100"/>
            <a:ext cx="8821381" cy="5077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7A133A-B564-720F-3E8D-4ADB61391F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0890" y="2705100"/>
            <a:ext cx="8284491" cy="507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49513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620000" y="664030"/>
            <a:ext cx="7403767" cy="572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HVAC planes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162131-FBE9-439E-8D93-56ECACE29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2695339"/>
            <a:ext cx="8285017" cy="48963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F3E106-DA18-6479-D262-9C60E35473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1055" y="2695339"/>
            <a:ext cx="8469382" cy="489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7415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262780" y="996669"/>
            <a:ext cx="7403767" cy="572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7"/>
              </a:lnSpc>
              <a:spcBef>
                <a:spcPct val="0"/>
              </a:spcBef>
            </a:pPr>
            <a:r>
              <a:rPr lang="en-US" sz="3562" spc="413" dirty="0">
                <a:solidFill>
                  <a:srgbClr val="687092"/>
                </a:solidFill>
                <a:latin typeface="Crusoe Text"/>
              </a:rPr>
              <a:t>Exhaust in the parking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2FD755-4B42-ABD4-649C-92146156E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90" y="2582790"/>
            <a:ext cx="8516539" cy="50870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30225EE-DC22-D70C-DDE2-CE090C7D2B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8800" y="2599969"/>
            <a:ext cx="8487960" cy="506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05503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14800" y="723900"/>
            <a:ext cx="9042888" cy="1283859"/>
          </a:xfrm>
        </p:spPr>
        <p:txBody>
          <a:bodyPr>
            <a:normAutofit/>
          </a:bodyPr>
          <a:lstStyle/>
          <a:p>
            <a:r>
              <a:rPr lang="en-US" dirty="0"/>
              <a:t>Drainage system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24100"/>
            <a:ext cx="13716000" cy="2483643"/>
          </a:xfrm>
        </p:spPr>
        <p:txBody>
          <a:bodyPr/>
          <a:lstStyle/>
          <a:p>
            <a:pPr algn="l"/>
            <a:r>
              <a:rPr lang="en-US" dirty="0"/>
              <a:t>1- rain water 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2- dark and gray water </a:t>
            </a:r>
          </a:p>
        </p:txBody>
      </p:sp>
    </p:spTree>
    <p:extLst>
      <p:ext uri="{BB962C8B-B14F-4D97-AF65-F5344CB8AC3E}">
        <p14:creationId xmlns:p14="http://schemas.microsoft.com/office/powerpoint/2010/main" val="38774440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0" y="547688"/>
            <a:ext cx="5666643" cy="903044"/>
          </a:xfrm>
        </p:spPr>
        <p:txBody>
          <a:bodyPr>
            <a:normAutofit/>
          </a:bodyPr>
          <a:lstStyle/>
          <a:p>
            <a:r>
              <a:rPr lang="en-US" dirty="0"/>
              <a:t>Building’s roof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0443" y="1450732"/>
            <a:ext cx="14586438" cy="824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4460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0" y="547689"/>
            <a:ext cx="4835769" cy="771159"/>
          </a:xfrm>
        </p:spPr>
        <p:txBody>
          <a:bodyPr>
            <a:norm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Basement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597" y="1437545"/>
            <a:ext cx="16960362" cy="850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69635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8323" y="508123"/>
            <a:ext cx="3661997" cy="560144"/>
          </a:xfrm>
        </p:spPr>
        <p:txBody>
          <a:bodyPr>
            <a:normAutofit fontScale="90000"/>
          </a:bodyPr>
          <a:lstStyle/>
          <a:p>
            <a:r>
              <a:rPr lang="en-US" dirty="0"/>
              <a:t>GF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734279"/>
            <a:ext cx="8598878" cy="7913079"/>
          </a:xfrm>
          <a:prstGeom prst="rect">
            <a:avLst/>
          </a:prstGeom>
        </p:spPr>
      </p:pic>
      <p:pic>
        <p:nvPicPr>
          <p:cNvPr id="5" name="Content Placeholder 3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8598878" y="1371601"/>
            <a:ext cx="9561635" cy="8585687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2155365" y="508123"/>
            <a:ext cx="3661997" cy="56014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fontScale="5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1</a:t>
            </a:r>
            <a:r>
              <a:rPr lang="en-US" sz="6600" baseline="30000" dirty="0"/>
              <a:t>st</a:t>
            </a:r>
            <a:r>
              <a:rPr lang="en-US" sz="6600" dirty="0"/>
              <a:t> floor  </a:t>
            </a:r>
          </a:p>
        </p:txBody>
      </p:sp>
    </p:spTree>
    <p:extLst>
      <p:ext uri="{BB962C8B-B14F-4D97-AF65-F5344CB8AC3E}">
        <p14:creationId xmlns:p14="http://schemas.microsoft.com/office/powerpoint/2010/main" val="363174761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6585" y="442181"/>
            <a:ext cx="1578219" cy="692028"/>
          </a:xfrm>
        </p:spPr>
        <p:txBody>
          <a:bodyPr>
            <a:normAutofit fontScale="90000"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50" y="1503486"/>
            <a:ext cx="8612064" cy="8308731"/>
          </a:xfrm>
          <a:prstGeom prst="rect">
            <a:avLst/>
          </a:prstGeom>
        </p:spPr>
      </p:pic>
      <p:pic>
        <p:nvPicPr>
          <p:cNvPr id="5" name="Content Placeholder 3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8783515" y="1622182"/>
            <a:ext cx="9504485" cy="8361485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2274062" y="547689"/>
            <a:ext cx="1578219" cy="692028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3</a:t>
            </a:r>
            <a:r>
              <a:rPr lang="en-US" sz="6600" baseline="30000" dirty="0"/>
              <a:t>rd</a:t>
            </a:r>
            <a:r>
              <a:rPr lang="en-US" sz="66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67023780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3393" y="560876"/>
            <a:ext cx="5270988" cy="771159"/>
          </a:xfrm>
        </p:spPr>
        <p:txBody>
          <a:bodyPr>
            <a:normAutofit/>
          </a:bodyPr>
          <a:lstStyle/>
          <a:p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and 5</a:t>
            </a:r>
            <a:r>
              <a:rPr lang="en-US" baseline="30000" dirty="0"/>
              <a:t>th</a:t>
            </a:r>
            <a:r>
              <a:rPr lang="en-US" dirty="0"/>
              <a:t>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885" y="1648559"/>
            <a:ext cx="9047285" cy="7946597"/>
          </a:xfrm>
          <a:prstGeom prst="rect">
            <a:avLst/>
          </a:prstGeom>
        </p:spPr>
      </p:pic>
      <p:pic>
        <p:nvPicPr>
          <p:cNvPr id="6" name="Content Placeholder 3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9179169" y="1648559"/>
            <a:ext cx="9108831" cy="8263121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1852031" y="683967"/>
            <a:ext cx="5270988" cy="771159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6</a:t>
            </a:r>
            <a:r>
              <a:rPr lang="en-US" sz="6600" baseline="30000" dirty="0"/>
              <a:t>th</a:t>
            </a:r>
            <a:r>
              <a:rPr lang="en-US" sz="6600" dirty="0"/>
              <a:t> and 7</a:t>
            </a:r>
            <a:r>
              <a:rPr lang="en-US" sz="6600" baseline="30000" dirty="0"/>
              <a:t>th</a:t>
            </a:r>
            <a:r>
              <a:rPr lang="en-US" sz="66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2176111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1" y="547689"/>
            <a:ext cx="4875335" cy="850290"/>
          </a:xfrm>
        </p:spPr>
        <p:txBody>
          <a:bodyPr>
            <a:norm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basement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1455" y="1622182"/>
            <a:ext cx="16577895" cy="822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75295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First basement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5082" y="2334359"/>
            <a:ext cx="14718323" cy="739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91588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196" y="508535"/>
            <a:ext cx="6497516" cy="1140435"/>
          </a:xfrm>
        </p:spPr>
        <p:txBody>
          <a:bodyPr/>
          <a:lstStyle/>
          <a:p>
            <a:r>
              <a:rPr lang="en-US" dirty="0"/>
              <a:t>Fire safety system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2738438"/>
            <a:ext cx="5363307" cy="1640132"/>
          </a:xfrm>
        </p:spPr>
        <p:txBody>
          <a:bodyPr/>
          <a:lstStyle/>
          <a:p>
            <a:r>
              <a:rPr lang="en-US" dirty="0"/>
              <a:t>1- automatic system</a:t>
            </a:r>
          </a:p>
          <a:p>
            <a:pPr marL="0" indent="0">
              <a:buNone/>
            </a:pPr>
            <a:r>
              <a:rPr lang="en-US" sz="2250" dirty="0"/>
              <a:t> ( water sprinkler  and clean agent 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0082" y="349273"/>
            <a:ext cx="10939458" cy="89161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961" y="4089103"/>
            <a:ext cx="7247985" cy="465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85241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17875" y="435218"/>
            <a:ext cx="5552342" cy="1213340"/>
          </a:xfrm>
        </p:spPr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 basement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24244" y="1833198"/>
            <a:ext cx="8651630" cy="811090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2" y="1648557"/>
            <a:ext cx="8581293" cy="8638443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863970" y="435217"/>
            <a:ext cx="5552342" cy="1213340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2</a:t>
            </a:r>
            <a:r>
              <a:rPr lang="en-US" sz="6600" baseline="30000" dirty="0"/>
              <a:t>nd</a:t>
            </a:r>
            <a:r>
              <a:rPr lang="en-US" sz="6600" dirty="0"/>
              <a:t>  basement </a:t>
            </a:r>
          </a:p>
        </p:txBody>
      </p:sp>
    </p:spTree>
    <p:extLst>
      <p:ext uri="{BB962C8B-B14F-4D97-AF65-F5344CB8AC3E}">
        <p14:creationId xmlns:p14="http://schemas.microsoft.com/office/powerpoint/2010/main" val="238076916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1" y="547689"/>
            <a:ext cx="1274885" cy="1048116"/>
          </a:xfrm>
        </p:spPr>
        <p:txBody>
          <a:bodyPr/>
          <a:lstStyle/>
          <a:p>
            <a:r>
              <a:rPr lang="en-US" dirty="0"/>
              <a:t>Gf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1257299" y="1595807"/>
            <a:ext cx="8277959" cy="8058147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9680331" y="1912328"/>
            <a:ext cx="8607669" cy="8018585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2085027" y="547690"/>
            <a:ext cx="3174023" cy="1087682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/>
              <a:t>2</a:t>
            </a:r>
            <a:r>
              <a:rPr lang="en-US" sz="6600" baseline="30000"/>
              <a:t>nd</a:t>
            </a:r>
            <a:r>
              <a:rPr lang="en-US" sz="6600"/>
              <a:t> floor 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28310338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floor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514349" y="1978271"/>
            <a:ext cx="9917726" cy="7728438"/>
          </a:xfrm>
          <a:prstGeom prst="rect">
            <a:avLst/>
          </a:prstGeom>
        </p:spPr>
      </p:pic>
      <p:pic>
        <p:nvPicPr>
          <p:cNvPr id="5" name="Picture 4" descr="C:\Users\GoldenTech\Desktop\study\New folder\d2efc03f-d8bf-4cb4-95c2-ae9ae4a59ad4.jpe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1641" y="1728569"/>
            <a:ext cx="5983605" cy="79781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8341180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0" y="547689"/>
            <a:ext cx="3121269" cy="850290"/>
          </a:xfrm>
        </p:spPr>
        <p:txBody>
          <a:bodyPr>
            <a:normAutofit/>
          </a:bodyPr>
          <a:lstStyle/>
          <a:p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floor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7175" y="1397979"/>
            <a:ext cx="9159387" cy="8229597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9416561" y="1740876"/>
            <a:ext cx="8466992" cy="788670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0265018" y="541463"/>
            <a:ext cx="7104185" cy="982175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/>
              <a:t>4</a:t>
            </a:r>
            <a:r>
              <a:rPr lang="en-US" sz="6600" baseline="30000"/>
              <a:t>th</a:t>
            </a:r>
            <a:r>
              <a:rPr lang="en-US" sz="6600"/>
              <a:t> floor and 5</a:t>
            </a:r>
            <a:r>
              <a:rPr lang="en-US" sz="6600" baseline="30000"/>
              <a:t>th</a:t>
            </a:r>
            <a:r>
              <a:rPr lang="en-US" sz="6600"/>
              <a:t> floors  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13116050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44150" y="186196"/>
            <a:ext cx="7943850" cy="2219510"/>
          </a:xfrm>
        </p:spPr>
        <p:txBody>
          <a:bodyPr/>
          <a:lstStyle/>
          <a:p>
            <a:r>
              <a:rPr lang="en-US" dirty="0"/>
              <a:t>6</a:t>
            </a:r>
            <a:r>
              <a:rPr lang="en-US" baseline="30000" dirty="0"/>
              <a:t>th</a:t>
            </a:r>
            <a:r>
              <a:rPr lang="en-US" dirty="0"/>
              <a:t> and 7</a:t>
            </a:r>
            <a:r>
              <a:rPr lang="en-US" baseline="30000" dirty="0"/>
              <a:t>th</a:t>
            </a:r>
            <a:r>
              <a:rPr lang="en-US" dirty="0"/>
              <a:t> floors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8765933" y="2031025"/>
            <a:ext cx="9297864" cy="7372349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60485" y="423534"/>
            <a:ext cx="6457950" cy="99536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Fire safety system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60485" y="1479618"/>
            <a:ext cx="6457950" cy="99536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/>
              <a:t>Manual system 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-81329" y="2557372"/>
            <a:ext cx="7873512" cy="2141294"/>
          </a:xfrm>
        </p:spPr>
        <p:txBody>
          <a:bodyPr>
            <a:normAutofit/>
          </a:bodyPr>
          <a:lstStyle/>
          <a:p>
            <a:r>
              <a:rPr lang="en-US" dirty="0"/>
              <a:t>Dry chemical Fire extinguisher class A </a:t>
            </a:r>
          </a:p>
          <a:p>
            <a:endParaRPr lang="en-US" dirty="0"/>
          </a:p>
          <a:p>
            <a:r>
              <a:rPr lang="en-US" dirty="0"/>
              <a:t>Fire hose </a:t>
            </a:r>
          </a:p>
        </p:txBody>
      </p:sp>
      <p:pic>
        <p:nvPicPr>
          <p:cNvPr id="9" name="Picture 8" descr="C:\Users\GoldenTech\Desktop\study\مشروع 2\1000x667-Extinguisher-Types-1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706" y="3410958"/>
            <a:ext cx="3679580" cy="257541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/>
          <p:nvPr/>
        </p:nvPicPr>
        <p:blipFill>
          <a:blip r:embed="rId4"/>
          <a:stretch>
            <a:fillRect/>
          </a:stretch>
        </p:blipFill>
        <p:spPr>
          <a:xfrm>
            <a:off x="182659" y="6246567"/>
            <a:ext cx="4136342" cy="3013710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5"/>
          <a:stretch>
            <a:fillRect/>
          </a:stretch>
        </p:blipFill>
        <p:spPr>
          <a:xfrm>
            <a:off x="4369556" y="6246567"/>
            <a:ext cx="3973683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23692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43618" y="1569091"/>
            <a:ext cx="5471814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STRUCTUREL</a:t>
            </a:r>
          </a:p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 dirty="0">
                <a:solidFill>
                  <a:srgbClr val="593C8F"/>
                </a:solidFill>
                <a:latin typeface="League Spartan"/>
              </a:rPr>
              <a:t>ASPECT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3443705" y="2323823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1" tIns="50801" rIns="50801" bIns="50801" rtlCol="0" anchor="ctr"/>
            <a:lstStyle/>
            <a:p>
              <a:pPr algn="ctr">
                <a:lnSpc>
                  <a:spcPts val="266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5791202" y="2523698"/>
            <a:ext cx="813221" cy="182621"/>
          </a:xfrm>
          <a:custGeom>
            <a:avLst/>
            <a:gdLst/>
            <a:ahLst/>
            <a:cxnLst/>
            <a:rect l="l" t="t" r="r" b="b"/>
            <a:pathLst>
              <a:path w="2490994" h="622748">
                <a:moveTo>
                  <a:pt x="0" y="0"/>
                </a:moveTo>
                <a:lnTo>
                  <a:pt x="2490994" y="0"/>
                </a:lnTo>
                <a:lnTo>
                  <a:pt x="2490994" y="622749"/>
                </a:lnTo>
                <a:lnTo>
                  <a:pt x="0" y="62274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350632" y="3515675"/>
            <a:ext cx="7981091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07"/>
              </a:lnSpc>
            </a:pPr>
            <a:r>
              <a:rPr lang="en-US" sz="3600" b="1" spc="332" dirty="0">
                <a:latin typeface="Crusoe Text"/>
              </a:rPr>
              <a:t>STRUCTUREL</a:t>
            </a:r>
          </a:p>
          <a:p>
            <a:pPr>
              <a:lnSpc>
                <a:spcPts val="4007"/>
              </a:lnSpc>
            </a:pPr>
            <a:r>
              <a:rPr lang="en-US" sz="3600" b="1" spc="332" dirty="0">
                <a:latin typeface="Crusoe Text"/>
              </a:rPr>
              <a:t> ANYLYSIS CATEGORIES: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243302" y="4639670"/>
            <a:ext cx="7002933" cy="6835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918" spc="338" dirty="0">
                <a:latin typeface="Crusoe Text"/>
              </a:rPr>
              <a:t>GENERAL NOTE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918" spc="338" dirty="0">
                <a:latin typeface="Crusoe Text"/>
              </a:rPr>
              <a:t>ETABS CHECKS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918" spc="338" dirty="0">
                <a:latin typeface="Crusoe Text"/>
              </a:rPr>
              <a:t>STRUCTURAL ELEMENT details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Slabs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Beams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Columns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Shear walls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Retaining Wall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Water Tank</a:t>
            </a: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2000" spc="338" dirty="0">
                <a:solidFill>
                  <a:srgbClr val="FF0000"/>
                </a:solidFill>
                <a:latin typeface="Crusoe Text"/>
              </a:rPr>
              <a:t>Footing</a:t>
            </a:r>
          </a:p>
          <a:p>
            <a:pPr marL="314936" lvl="1">
              <a:lnSpc>
                <a:spcPts val="4085"/>
              </a:lnSpc>
            </a:pPr>
            <a:endParaRPr lang="en-US" sz="2918" spc="338" dirty="0">
              <a:solidFill>
                <a:srgbClr val="593C8F"/>
              </a:solidFill>
              <a:latin typeface="Crusoe Text"/>
            </a:endParaRPr>
          </a:p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endParaRPr lang="en-US" sz="2918" spc="338" dirty="0">
              <a:solidFill>
                <a:srgbClr val="593C8F"/>
              </a:solidFill>
              <a:latin typeface="Crusoe Text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5"/>
          <a:srcRect l="14166" t="20370" r="39584" b="15185"/>
          <a:stretch/>
        </p:blipFill>
        <p:spPr>
          <a:xfrm>
            <a:off x="10138904" y="1738386"/>
            <a:ext cx="7877817" cy="66294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1290209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011" y="228673"/>
            <a:ext cx="15492392" cy="982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08708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1295400" y="190500"/>
            <a:ext cx="15925800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73345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68"/>
              </a:lnSpc>
              <a:spcBef>
                <a:spcPct val="0"/>
              </a:spcBef>
            </a:pPr>
            <a:r>
              <a:rPr lang="en-US" sz="3762" spc="437" dirty="0">
                <a:solidFill>
                  <a:srgbClr val="687092"/>
                </a:solidFill>
                <a:latin typeface="Crusoe Text"/>
              </a:rPr>
              <a:t>ETABS CHECKS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2" y="1266154"/>
            <a:ext cx="699374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Compatibility check </a:t>
            </a:r>
            <a:endParaRPr lang="en-US" sz="3062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1925557" y="1981389"/>
            <a:ext cx="6274118" cy="6972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5"/>
          <p:cNvSpPr txBox="1"/>
          <p:nvPr/>
        </p:nvSpPr>
        <p:spPr>
          <a:xfrm>
            <a:off x="9144001" y="1266154"/>
            <a:ext cx="699374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Equilibrium check</a:t>
            </a:r>
            <a:endParaRPr lang="en-US" sz="3062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1983853"/>
            <a:ext cx="8395065" cy="2019111"/>
          </a:xfrm>
          <a:prstGeom prst="rect">
            <a:avLst/>
          </a:prstGeom>
        </p:spPr>
      </p:pic>
      <p:sp>
        <p:nvSpPr>
          <p:cNvPr id="10" name="TextBox 5"/>
          <p:cNvSpPr txBox="1"/>
          <p:nvPr/>
        </p:nvSpPr>
        <p:spPr>
          <a:xfrm>
            <a:off x="9372600" y="4683888"/>
            <a:ext cx="699374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Stress strain check</a:t>
            </a:r>
            <a:endParaRPr lang="en-US" sz="3062" spc="356" dirty="0">
              <a:solidFill>
                <a:srgbClr val="687092"/>
              </a:solidFill>
              <a:latin typeface="Crusoe Text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626755" y="5331470"/>
            <a:ext cx="31949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</a:rPr>
              <a:t>This stress was Ok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715222" y="8030359"/>
            <a:ext cx="50179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All checks was ok</a:t>
            </a:r>
            <a:endParaRPr lang="en-US" sz="5400" b="0" cap="none" spc="0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065194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68"/>
              </a:lnSpc>
              <a:spcBef>
                <a:spcPct val="0"/>
              </a:spcBef>
            </a:pPr>
            <a:r>
              <a:rPr lang="en-US" sz="3762" spc="437" dirty="0">
                <a:solidFill>
                  <a:srgbClr val="687092"/>
                </a:solidFill>
                <a:latin typeface="Crusoe Text"/>
              </a:rPr>
              <a:t>ETABS CHECKS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2" y="1266153"/>
            <a:ext cx="6993743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Seismic Design checks</a:t>
            </a:r>
            <a:endParaRPr lang="en-US" sz="3062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671879"/>
            <a:ext cx="7598712" cy="43548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53800" y="1590014"/>
            <a:ext cx="5687219" cy="292458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3258800" y="4595101"/>
            <a:ext cx="25843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</a:rPr>
              <a:t>Manual V=7606 KN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0367" y="6104611"/>
            <a:ext cx="8976865" cy="401384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2039600" y="5480385"/>
            <a:ext cx="29499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/>
              <a:t>Drift In X direction: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2344400" y="1066794"/>
            <a:ext cx="27703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/>
              <a:t>Base shear check: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447800" y="2081023"/>
            <a:ext cx="474880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/>
              <a:t>Model participation mass ratio: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7400" y="8073401"/>
            <a:ext cx="4419600" cy="2045059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2987446" y="7550181"/>
            <a:ext cx="208101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/>
              <a:t>Design check</a:t>
            </a:r>
          </a:p>
        </p:txBody>
      </p:sp>
    </p:spTree>
    <p:extLst>
      <p:ext uri="{BB962C8B-B14F-4D97-AF65-F5344CB8AC3E}">
        <p14:creationId xmlns:p14="http://schemas.microsoft.com/office/powerpoint/2010/main" val="221709764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0" y="414341"/>
            <a:ext cx="12918036" cy="5257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60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714640" y="143778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87870" lvl="1" indent="-857250" algn="ctr">
              <a:lnSpc>
                <a:spcPts val="4287"/>
              </a:lnSpc>
              <a:buFont typeface="Wingdings" panose="05000000000000000000" pitchFamily="2" charset="2"/>
              <a:buChar char="v"/>
            </a:pPr>
            <a:r>
              <a:rPr lang="en-US" sz="5400" b="1" dirty="0"/>
              <a:t>Slabs</a:t>
            </a:r>
            <a:br>
              <a:rPr lang="ar-JO" sz="3600" b="1" dirty="0"/>
            </a:br>
            <a:endParaRPr lang="en-US" sz="3000" dirty="0"/>
          </a:p>
        </p:txBody>
      </p:sp>
      <p:sp>
        <p:nvSpPr>
          <p:cNvPr id="3" name="Rectangle 2"/>
          <p:cNvSpPr/>
          <p:nvPr/>
        </p:nvSpPr>
        <p:spPr>
          <a:xfrm>
            <a:off x="-3985394" y="1976684"/>
            <a:ext cx="20529018" cy="1800493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marL="685800" indent="-685800" algn="ctr">
              <a:buFont typeface="+mj-lt"/>
              <a:buAutoNum type="arabicPeriod"/>
            </a:pPr>
            <a:r>
              <a:rPr lang="en-US" sz="3600" dirty="0">
                <a:ln w="0"/>
                <a:solidFill>
                  <a:srgbClr val="FF0000"/>
                </a:solidFill>
              </a:rPr>
              <a:t>Two way ribbed slabs</a:t>
            </a:r>
          </a:p>
          <a:p>
            <a:pPr algn="ctr"/>
            <a:r>
              <a:rPr lang="en-US" sz="3600" dirty="0">
                <a:ln w="0"/>
              </a:rPr>
              <a:t>                                                                   </a:t>
            </a:r>
            <a:r>
              <a:rPr lang="ar-JO" sz="3600" dirty="0">
                <a:ln w="0"/>
              </a:rPr>
              <a:t>        </a:t>
            </a:r>
            <a:r>
              <a:rPr lang="en-US" sz="3600" dirty="0">
                <a:ln w="0"/>
              </a:rPr>
              <a:t> 2.Two way Solid slabs (</a:t>
            </a:r>
            <a:r>
              <a:rPr lang="en-US" sz="2700" dirty="0">
                <a:ln w="0"/>
              </a:rPr>
              <a:t>for stair case </a:t>
            </a:r>
            <a:r>
              <a:rPr lang="en-US" sz="2700" dirty="0" err="1">
                <a:ln w="0"/>
              </a:rPr>
              <a:t>roof,</a:t>
            </a:r>
            <a:r>
              <a:rPr lang="en-US" sz="2700" dirty="0" err="1"/>
              <a:t>side</a:t>
            </a:r>
            <a:r>
              <a:rPr lang="en-US" sz="2700" dirty="0"/>
              <a:t> setback </a:t>
            </a:r>
            <a:r>
              <a:rPr lang="en-US" sz="2700" dirty="0" err="1"/>
              <a:t>slab&amp;Elevator</a:t>
            </a:r>
            <a:r>
              <a:rPr lang="en-US" sz="2700" dirty="0"/>
              <a:t> shaft slab</a:t>
            </a:r>
            <a:r>
              <a:rPr lang="en-US" sz="3600" dirty="0"/>
              <a:t>) </a:t>
            </a:r>
            <a:endParaRPr lang="en-US" sz="3600" dirty="0">
              <a:ln w="0"/>
            </a:endParaRPr>
          </a:p>
          <a:p>
            <a:pPr algn="ctr"/>
            <a:r>
              <a:rPr lang="en-US" sz="3600" dirty="0">
                <a:ln w="0"/>
              </a:rPr>
              <a:t>                                      3.One way solid slabs (</a:t>
            </a:r>
            <a:r>
              <a:rPr lang="en-US" sz="2700" dirty="0">
                <a:ln w="0"/>
              </a:rPr>
              <a:t>for ramps&amp;stair case</a:t>
            </a:r>
            <a:r>
              <a:rPr lang="en-US" sz="3600" dirty="0">
                <a:ln w="0"/>
              </a:rPr>
              <a:t>)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t="2838"/>
          <a:stretch/>
        </p:blipFill>
        <p:spPr bwMode="auto">
          <a:xfrm>
            <a:off x="3767263" y="3995756"/>
            <a:ext cx="10766838" cy="61583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7"/>
          <p:cNvSpPr/>
          <p:nvPr/>
        </p:nvSpPr>
        <p:spPr>
          <a:xfrm>
            <a:off x="529004" y="5993342"/>
            <a:ext cx="3238259" cy="692497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algn="ctr"/>
            <a:r>
              <a:rPr lang="en-US" sz="3600" dirty="0">
                <a:ln w="0"/>
              </a:rPr>
              <a:t>Basement2 slab</a:t>
            </a:r>
          </a:p>
        </p:txBody>
      </p:sp>
    </p:spTree>
    <p:extLst>
      <p:ext uri="{BB962C8B-B14F-4D97-AF65-F5344CB8AC3E}">
        <p14:creationId xmlns:p14="http://schemas.microsoft.com/office/powerpoint/2010/main" val="105036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Slabs</a:t>
            </a:r>
            <a:br>
              <a:rPr lang="ar-JO" sz="3600" b="1" dirty="0"/>
            </a:br>
            <a:r>
              <a:rPr lang="en-US" sz="3000" dirty="0"/>
              <a:t>-Two way ribbed slabs</a:t>
            </a: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3423"/>
          <a:stretch/>
        </p:blipFill>
        <p:spPr>
          <a:xfrm>
            <a:off x="3546339" y="2416061"/>
            <a:ext cx="14553654" cy="76098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Rectangle 7"/>
          <p:cNvSpPr/>
          <p:nvPr/>
        </p:nvSpPr>
        <p:spPr>
          <a:xfrm>
            <a:off x="109269" y="6070255"/>
            <a:ext cx="3260700" cy="692497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algn="ctr"/>
            <a:r>
              <a:rPr lang="en-US" sz="3600" dirty="0">
                <a:ln w="0"/>
              </a:rPr>
              <a:t>Basement</a:t>
            </a:r>
            <a:r>
              <a:rPr lang="ar-JO" sz="3600" dirty="0">
                <a:ln w="0"/>
              </a:rPr>
              <a:t>1</a:t>
            </a:r>
            <a:r>
              <a:rPr lang="en-US" sz="3600" dirty="0">
                <a:ln w="0"/>
              </a:rPr>
              <a:t> slab</a:t>
            </a:r>
          </a:p>
        </p:txBody>
      </p:sp>
    </p:spTree>
    <p:extLst>
      <p:ext uri="{BB962C8B-B14F-4D97-AF65-F5344CB8AC3E}">
        <p14:creationId xmlns:p14="http://schemas.microsoft.com/office/powerpoint/2010/main" val="334895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Slabs</a:t>
            </a:r>
            <a:br>
              <a:rPr lang="ar-JO" sz="3600" b="1" dirty="0"/>
            </a:br>
            <a:r>
              <a:rPr lang="en-US" sz="3000" dirty="0"/>
              <a:t>-Two way ribbed slabs</a:t>
            </a: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07021" y="6070255"/>
            <a:ext cx="1665199" cy="692497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algn="ctr"/>
            <a:r>
              <a:rPr lang="en-US" sz="3600" dirty="0">
                <a:ln w="0"/>
              </a:rPr>
              <a:t>GF Slab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6923" t="14886" r="6923" b="2825"/>
          <a:stretch/>
        </p:blipFill>
        <p:spPr bwMode="auto">
          <a:xfrm>
            <a:off x="3479240" y="2155007"/>
            <a:ext cx="12531306" cy="801021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0327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Slabs</a:t>
            </a:r>
            <a:br>
              <a:rPr lang="ar-JO" sz="3600" b="1" dirty="0"/>
            </a:br>
            <a:r>
              <a:rPr lang="en-US" sz="3000" dirty="0"/>
              <a:t>-Two way ribbed slabs</a:t>
            </a: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35875" y="6070255"/>
            <a:ext cx="1607491" cy="692497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algn="ctr"/>
            <a:r>
              <a:rPr lang="en-US" sz="3600" dirty="0">
                <a:ln w="0"/>
              </a:rPr>
              <a:t>F1 Slab</a:t>
            </a:r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4518643" y="2155007"/>
            <a:ext cx="11414990" cy="8131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7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Slabs</a:t>
            </a:r>
            <a:br>
              <a:rPr lang="ar-JO" sz="3600" b="1" dirty="0"/>
            </a:br>
            <a:r>
              <a:rPr lang="en-US" sz="3000" dirty="0"/>
              <a:t>-Two way ribbed slabs</a:t>
            </a: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07874" y="6070255"/>
            <a:ext cx="2463495" cy="692497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</a:bodyPr>
          <a:lstStyle/>
          <a:p>
            <a:pPr algn="ctr"/>
            <a:r>
              <a:rPr lang="en-US" sz="3600" dirty="0">
                <a:ln w="0"/>
              </a:rPr>
              <a:t>2</a:t>
            </a:r>
            <a:r>
              <a:rPr lang="en-US" sz="3600" baseline="30000" dirty="0">
                <a:ln w="0"/>
              </a:rPr>
              <a:t>nd</a:t>
            </a:r>
            <a:r>
              <a:rPr lang="en-US" sz="3600" dirty="0">
                <a:ln w="0"/>
              </a:rPr>
              <a:t>-7</a:t>
            </a:r>
            <a:r>
              <a:rPr lang="en-US" sz="3600" baseline="30000" dirty="0">
                <a:ln w="0"/>
              </a:rPr>
              <a:t>th</a:t>
            </a:r>
            <a:r>
              <a:rPr lang="en-US" sz="3600" dirty="0">
                <a:ln w="0"/>
              </a:rPr>
              <a:t>  Slab</a:t>
            </a:r>
          </a:p>
        </p:txBody>
      </p:sp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4247579" y="2155007"/>
            <a:ext cx="12173165" cy="807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98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7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Slabs</a:t>
            </a:r>
            <a:br>
              <a:rPr lang="ar-JO" sz="3600" b="1" dirty="0"/>
            </a:br>
            <a:r>
              <a:rPr lang="en-US" sz="3000" dirty="0"/>
              <a:t>-Two way ribbed slabs sections</a:t>
            </a: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2820685" y="2414186"/>
            <a:ext cx="13279592" cy="730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42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836420" y="16585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1586311" y="851075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beams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1320" t="2705" r="1891" b="3320"/>
          <a:stretch/>
        </p:blipFill>
        <p:spPr bwMode="auto">
          <a:xfrm>
            <a:off x="4943112" y="920953"/>
            <a:ext cx="6799248" cy="24272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/>
          <p:nvPr/>
        </p:nvPicPr>
        <p:blipFill rotWithShape="1">
          <a:blip r:embed="rId4"/>
          <a:srcRect l="1526" t="2441" r="2189" b="3732"/>
          <a:stretch/>
        </p:blipFill>
        <p:spPr bwMode="auto">
          <a:xfrm>
            <a:off x="4943112" y="3465013"/>
            <a:ext cx="6799248" cy="23493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/>
          <p:cNvPicPr/>
          <p:nvPr/>
        </p:nvPicPr>
        <p:blipFill rotWithShape="1">
          <a:blip r:embed="rId5"/>
          <a:srcRect l="865" t="3460" r="1399" b="1154"/>
          <a:stretch/>
        </p:blipFill>
        <p:spPr bwMode="auto">
          <a:xfrm>
            <a:off x="4943112" y="5964838"/>
            <a:ext cx="6799248" cy="21116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/>
          <p:cNvPicPr/>
          <p:nvPr/>
        </p:nvPicPr>
        <p:blipFill>
          <a:blip r:embed="rId6"/>
          <a:stretch>
            <a:fillRect/>
          </a:stretch>
        </p:blipFill>
        <p:spPr>
          <a:xfrm>
            <a:off x="4943113" y="8227051"/>
            <a:ext cx="6799247" cy="19094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2052426" y="8997100"/>
            <a:ext cx="25298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1</a:t>
            </a:r>
            <a:r>
              <a:rPr lang="en-US" kern="0" baseline="30000" dirty="0">
                <a:latin typeface="Times New Roman" panose="02020603050405020304" pitchFamily="18" charset="0"/>
                <a:ea typeface="Calibri" panose="020F0502020204030204" pitchFamily="34" charset="0"/>
              </a:rPr>
              <a:t>st </a:t>
            </a:r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-7</a:t>
            </a:r>
            <a:r>
              <a:rPr lang="en-US" kern="0" baseline="30000" dirty="0">
                <a:latin typeface="Times New Roman" panose="02020603050405020304" pitchFamily="18" charset="0"/>
                <a:ea typeface="Calibri" panose="020F0502020204030204" pitchFamily="34" charset="0"/>
              </a:rPr>
              <a:t>th</a:t>
            </a:r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 floor Beams Table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2326540" y="6836018"/>
            <a:ext cx="2255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GF floor Beams Table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102120" y="4536498"/>
            <a:ext cx="24801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Basement1 Beams Table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102120" y="1909875"/>
            <a:ext cx="24801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Basement2 Beams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65441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beams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660" y="6603375"/>
            <a:ext cx="7010400" cy="34872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1224" y="6651655"/>
            <a:ext cx="4906060" cy="34390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200" y="1970463"/>
            <a:ext cx="11277600" cy="4387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075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columns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1621617" y="1592400"/>
            <a:ext cx="14863221" cy="860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9392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columns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1175" t="16904" r="5449" b="13771"/>
          <a:stretch/>
        </p:blipFill>
        <p:spPr bwMode="auto">
          <a:xfrm>
            <a:off x="1796760" y="1716289"/>
            <a:ext cx="14955237" cy="8434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547920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columns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28700" y="1958527"/>
            <a:ext cx="10315842" cy="72965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20727" y="933714"/>
            <a:ext cx="4973652" cy="822724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2445078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endParaRPr lang="en-US" sz="2700" dirty="0"/>
          </a:p>
        </p:txBody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Shear wall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1913871" y="1994190"/>
            <a:ext cx="7338060" cy="34309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/>
          <p:cNvPicPr/>
          <p:nvPr/>
        </p:nvPicPr>
        <p:blipFill>
          <a:blip r:embed="rId4"/>
          <a:stretch>
            <a:fillRect/>
          </a:stretch>
        </p:blipFill>
        <p:spPr>
          <a:xfrm>
            <a:off x="9251931" y="1994190"/>
            <a:ext cx="4610189" cy="34309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/>
          <p:cNvPicPr/>
          <p:nvPr/>
        </p:nvPicPr>
        <p:blipFill>
          <a:blip r:embed="rId5"/>
          <a:stretch>
            <a:fillRect/>
          </a:stretch>
        </p:blipFill>
        <p:spPr>
          <a:xfrm>
            <a:off x="3004324" y="5744935"/>
            <a:ext cx="4572000" cy="3677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/>
          <p:cNvPicPr/>
          <p:nvPr/>
        </p:nvPicPr>
        <p:blipFill>
          <a:blip r:embed="rId6"/>
          <a:stretch>
            <a:fillRect/>
          </a:stretch>
        </p:blipFill>
        <p:spPr>
          <a:xfrm>
            <a:off x="7576324" y="5744935"/>
            <a:ext cx="5609611" cy="36963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393745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endParaRPr lang="en-US" sz="2700" dirty="0"/>
          </a:p>
        </p:txBody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Shear wall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9" name="Picture 8"/>
          <p:cNvPicPr/>
          <p:nvPr/>
        </p:nvPicPr>
        <p:blipFill rotWithShape="1">
          <a:blip r:embed="rId3"/>
          <a:srcRect l="22924" t="738" r="12109" b="10615"/>
          <a:stretch/>
        </p:blipFill>
        <p:spPr bwMode="auto">
          <a:xfrm>
            <a:off x="403246" y="4841406"/>
            <a:ext cx="5760053" cy="497917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/>
          <p:cNvPicPr/>
          <p:nvPr/>
        </p:nvPicPr>
        <p:blipFill rotWithShape="1">
          <a:blip r:embed="rId4"/>
          <a:srcRect l="24458" r="12469" b="442"/>
          <a:stretch/>
        </p:blipFill>
        <p:spPr bwMode="auto">
          <a:xfrm>
            <a:off x="6780143" y="1592400"/>
            <a:ext cx="5342021" cy="506696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/>
          <p:cNvPicPr/>
          <p:nvPr/>
        </p:nvPicPr>
        <p:blipFill rotWithShape="1">
          <a:blip r:embed="rId5"/>
          <a:srcRect l="24506" t="-1" r="12948" b="205"/>
          <a:stretch/>
        </p:blipFill>
        <p:spPr bwMode="auto">
          <a:xfrm>
            <a:off x="12739008" y="4637774"/>
            <a:ext cx="5044674" cy="505462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1594879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endParaRPr lang="en-US" sz="2700" dirty="0"/>
          </a:p>
        </p:txBody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Retaining wall: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2552700"/>
            <a:ext cx="5713132" cy="697460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49448" y="1957911"/>
            <a:ext cx="395037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/>
              <a:t>North&amp;south Basement Wall Details</a:t>
            </a:r>
            <a:endParaRPr lang="en-US" sz="66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1829" y="2552700"/>
            <a:ext cx="5354245" cy="697460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432469" y="1963287"/>
            <a:ext cx="300229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/>
              <a:t>East Basement Wall Details</a:t>
            </a:r>
            <a:endParaRPr lang="en-US" sz="66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/>
          <a:srcRect t="8851"/>
          <a:stretch/>
        </p:blipFill>
        <p:spPr>
          <a:xfrm>
            <a:off x="12855165" y="2552700"/>
            <a:ext cx="5153744" cy="6974608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3716000" y="1963287"/>
            <a:ext cx="3228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/>
              <a:t>West Basement Wall Details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3943962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endParaRPr lang="en-US" sz="2700" dirty="0"/>
          </a:p>
        </p:txBody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Water tank: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4419600" y="2000602"/>
            <a:ext cx="7714946" cy="76733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283588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217" r="-18407"/>
            </a:stretch>
          </a:blipFill>
        </p:spPr>
        <p:txBody>
          <a:bodyPr/>
          <a:lstStyle/>
          <a:p>
            <a:endParaRPr lang="en-US" sz="2700" dirty="0"/>
          </a:p>
        </p:txBody>
      </p:sp>
      <p:sp>
        <p:nvSpPr>
          <p:cNvPr id="4" name="TextBox 4"/>
          <p:cNvSpPr txBox="1"/>
          <p:nvPr/>
        </p:nvSpPr>
        <p:spPr>
          <a:xfrm>
            <a:off x="1028701" y="414341"/>
            <a:ext cx="7403768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71" lvl="1" indent="-314936">
              <a:lnSpc>
                <a:spcPts val="4085"/>
              </a:lnSpc>
              <a:buFont typeface="Arial"/>
              <a:buChar char="•"/>
            </a:pPr>
            <a:r>
              <a:rPr lang="en-US" sz="3600" spc="338" dirty="0">
                <a:latin typeface="Crusoe Text"/>
              </a:rPr>
              <a:t>STRUCTURAL ELEMENTS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676185" y="1060476"/>
            <a:ext cx="6993743" cy="1102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239" lvl="1" indent="-330620" algn="ctr">
              <a:lnSpc>
                <a:spcPts val="4287"/>
              </a:lnSpc>
              <a:buFont typeface="Arial"/>
              <a:buChar char="•"/>
            </a:pPr>
            <a:r>
              <a:rPr lang="en-US" sz="3600" b="1" dirty="0"/>
              <a:t>Mat foundation:</a:t>
            </a:r>
            <a:br>
              <a:rPr lang="ar-JO" sz="3600" b="1" dirty="0"/>
            </a:br>
            <a:endParaRPr lang="en-US" sz="3000" spc="356" dirty="0">
              <a:solidFill>
                <a:srgbClr val="687092"/>
              </a:solidFill>
              <a:latin typeface="Crusoe Text"/>
            </a:endParaRP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t="5218" b="5234"/>
          <a:stretch/>
        </p:blipFill>
        <p:spPr bwMode="auto">
          <a:xfrm>
            <a:off x="533400" y="1790700"/>
            <a:ext cx="7746669" cy="49613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/>
          <p:cNvPicPr/>
          <p:nvPr/>
        </p:nvPicPr>
        <p:blipFill rotWithShape="1">
          <a:blip r:embed="rId4"/>
          <a:srcRect l="1135" t="2210" b="17675"/>
          <a:stretch/>
        </p:blipFill>
        <p:spPr bwMode="auto">
          <a:xfrm>
            <a:off x="9144000" y="1790700"/>
            <a:ext cx="8610600" cy="49613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/>
          <p:nvPr/>
        </p:nvPicPr>
        <p:blipFill>
          <a:blip r:embed="rId5"/>
          <a:stretch>
            <a:fillRect/>
          </a:stretch>
        </p:blipFill>
        <p:spPr>
          <a:xfrm>
            <a:off x="10896600" y="6936957"/>
            <a:ext cx="3576334" cy="3200400"/>
          </a:xfrm>
          <a:prstGeom prst="rect">
            <a:avLst/>
          </a:prstGeom>
        </p:spPr>
      </p:pic>
      <p:pic>
        <p:nvPicPr>
          <p:cNvPr id="10" name="Picture 9"/>
          <p:cNvPicPr/>
          <p:nvPr/>
        </p:nvPicPr>
        <p:blipFill>
          <a:blip r:embed="rId6"/>
          <a:stretch>
            <a:fillRect/>
          </a:stretch>
        </p:blipFill>
        <p:spPr>
          <a:xfrm>
            <a:off x="2667000" y="6936957"/>
            <a:ext cx="5334000" cy="32004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254407" y="1421368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Y direction Reinforcement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2344400" y="1328919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kern="0" dirty="0">
                <a:latin typeface="Times New Roman" panose="02020603050405020304" pitchFamily="18" charset="0"/>
                <a:ea typeface="Calibri" panose="020F0502020204030204" pitchFamily="34" charset="0"/>
              </a:rPr>
              <a:t>X direction Reinforcement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25906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43618" y="1569090"/>
            <a:ext cx="5471814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18"/>
              </a:lnSpc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ECONIMICAL</a:t>
            </a:r>
          </a:p>
          <a:p>
            <a:pPr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</a:rPr>
              <a:t>ASPECT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3443704" y="2323822"/>
            <a:ext cx="421160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037253" y="1116529"/>
            <a:ext cx="5993196" cy="8053941"/>
            <a:chOff x="0" y="0"/>
            <a:chExt cx="3663950" cy="4923790"/>
          </a:xfrm>
        </p:grpSpPr>
        <p:sp>
          <p:nvSpPr>
            <p:cNvPr id="9" name="Freeform 9"/>
            <p:cNvSpPr/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blipFill>
              <a:blip r:embed="rId3"/>
              <a:stretch>
                <a:fillRect l="-26589" r="-26589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1" name="Freeform 11"/>
          <p:cNvSpPr/>
          <p:nvPr/>
        </p:nvSpPr>
        <p:spPr>
          <a:xfrm>
            <a:off x="5867400" y="2661090"/>
            <a:ext cx="737021" cy="182620"/>
          </a:xfrm>
          <a:custGeom>
            <a:avLst/>
            <a:gdLst/>
            <a:ahLst/>
            <a:cxnLst/>
            <a:rect l="l" t="t" r="r" b="b"/>
            <a:pathLst>
              <a:path w="2490994" h="622748">
                <a:moveTo>
                  <a:pt x="0" y="0"/>
                </a:moveTo>
                <a:lnTo>
                  <a:pt x="2490994" y="0"/>
                </a:lnTo>
                <a:lnTo>
                  <a:pt x="2490994" y="622749"/>
                </a:lnTo>
                <a:lnTo>
                  <a:pt x="0" y="62274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350633" y="3574985"/>
            <a:ext cx="5657784" cy="994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007"/>
              </a:lnSpc>
            </a:pPr>
            <a:r>
              <a:rPr lang="en-US" sz="2862" spc="332">
                <a:solidFill>
                  <a:srgbClr val="593C8F"/>
                </a:solidFill>
                <a:latin typeface="Crusoe Text"/>
              </a:rPr>
              <a:t>ECONIMICAL</a:t>
            </a:r>
          </a:p>
          <a:p>
            <a:pPr algn="just">
              <a:lnSpc>
                <a:spcPts val="4007"/>
              </a:lnSpc>
            </a:pPr>
            <a:r>
              <a:rPr lang="en-US" sz="2862" spc="332">
                <a:solidFill>
                  <a:srgbClr val="593C8F"/>
                </a:solidFill>
                <a:latin typeface="Crusoe Text"/>
              </a:rPr>
              <a:t> ANYLYSIS CATEGORIES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43618" y="5084558"/>
            <a:ext cx="7002933" cy="488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9840" lvl="1" indent="-314920">
              <a:lnSpc>
                <a:spcPts val="4084"/>
              </a:lnSpc>
              <a:buFont typeface="Arial"/>
              <a:buChar char="•"/>
            </a:pPr>
            <a:r>
              <a:rPr lang="en-US" sz="2917" spc="338">
                <a:solidFill>
                  <a:srgbClr val="593C8F"/>
                </a:solidFill>
                <a:latin typeface="Crusoe Text"/>
              </a:rPr>
              <a:t>SUMMARY COST TABLE</a:t>
            </a: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6207369" cy="823913"/>
          </a:xfrm>
        </p:spPr>
        <p:txBody>
          <a:bodyPr>
            <a:normAutofit/>
          </a:bodyPr>
          <a:lstStyle/>
          <a:p>
            <a:r>
              <a:rPr lang="en-US" dirty="0"/>
              <a:t>Price calculation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1662" y="823913"/>
            <a:ext cx="8809391" cy="91993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6071" y="823913"/>
            <a:ext cx="8246181" cy="919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8444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481" y="547688"/>
            <a:ext cx="7891700" cy="94359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9889" y="547688"/>
            <a:ext cx="8550521" cy="943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857693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42900"/>
            <a:ext cx="8229600" cy="1143000"/>
          </a:xfrm>
        </p:spPr>
        <p:txBody>
          <a:bodyPr/>
          <a:lstStyle/>
          <a:p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Cost of the building is = 8,960,867.32 ILS  , 1813.9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/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𝐼𝐿𝑆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dirty="0"/>
              </a:p>
              <a:p>
                <a:r>
                  <a:rPr lang="en-US" dirty="0"/>
                  <a:t> </a:t>
                </a:r>
              </a:p>
              <a:p>
                <a:r>
                  <a:rPr lang="en-US" dirty="0"/>
                  <a:t>The price of the building = 10,542,196.85 ILS , 2134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US" i="1">
                        <a:latin typeface="Cambria Math" panose="02040503050406030204" pitchFamily="18" charset="0"/>
                      </a:rPr>
                      <m:t>/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𝐼𝐿𝑆</m:t>
                    </m:r>
                  </m:oMath>
                </a14:m>
                <a:endParaRPr lang="en-US" dirty="0"/>
              </a:p>
              <a:p>
                <a:r>
                  <a:rPr lang="en-US" dirty="0"/>
                  <a:t> </a:t>
                </a:r>
              </a:p>
              <a:p>
                <a:r>
                  <a:rPr lang="en-US" dirty="0"/>
                  <a:t>This price includes the contractor’s Profit  15 %, overhead , tax 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19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9203315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880" y="-2152"/>
            <a:ext cx="12564207" cy="1153625"/>
          </a:xfrm>
        </p:spPr>
        <p:txBody>
          <a:bodyPr/>
          <a:lstStyle/>
          <a:p>
            <a:r>
              <a:rPr lang="en-US" dirty="0"/>
              <a:t>Columns price sample of calculation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870440"/>
            <a:ext cx="7448594" cy="53834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8594" y="2122154"/>
            <a:ext cx="10674495" cy="5922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912" y="6236384"/>
            <a:ext cx="8048072" cy="405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29957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43500"/>
            <a:ext cx="18288000" cy="5143500"/>
            <a:chOff x="0" y="0"/>
            <a:chExt cx="4816593" cy="13546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354667"/>
            </a:xfrm>
            <a:custGeom>
              <a:avLst/>
              <a:gdLst/>
              <a:ahLst/>
              <a:cxnLst/>
              <a:rect l="l" t="t" r="r" b="b"/>
              <a:pathLst>
                <a:path w="4816592" h="1354667">
                  <a:moveTo>
                    <a:pt x="0" y="0"/>
                  </a:moveTo>
                  <a:lnTo>
                    <a:pt x="4816592" y="0"/>
                  </a:lnTo>
                  <a:lnTo>
                    <a:pt x="4816592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FFFFF">
                <a:alpha val="90980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16593" cy="14118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072171" y="2834281"/>
            <a:ext cx="10143658" cy="1360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31"/>
              </a:lnSpc>
              <a:spcBef>
                <a:spcPct val="0"/>
              </a:spcBef>
            </a:pPr>
            <a:r>
              <a:rPr lang="en-US" sz="7951">
                <a:solidFill>
                  <a:srgbClr val="000000"/>
                </a:solidFill>
                <a:latin typeface="League Spartan"/>
              </a:rPr>
              <a:t>THANK YOU</a:t>
            </a:r>
          </a:p>
        </p:txBody>
      </p:sp>
      <p:sp>
        <p:nvSpPr>
          <p:cNvPr id="6" name="AutoShape 6"/>
          <p:cNvSpPr/>
          <p:nvPr/>
        </p:nvSpPr>
        <p:spPr>
          <a:xfrm>
            <a:off x="5653960" y="4406082"/>
            <a:ext cx="64922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5483" y="5143500"/>
            <a:ext cx="4419600" cy="5143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105" y="5150871"/>
            <a:ext cx="4984493" cy="514882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5271" y="5167085"/>
            <a:ext cx="4642725" cy="51488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769DE2-D051-A78F-4E6E-C1B1E27B12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30801"/>
            <a:ext cx="4255483" cy="5156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1226</TotalTime>
  <Words>897</Words>
  <Application>Microsoft Office PowerPoint</Application>
  <PresentationFormat>Custom</PresentationFormat>
  <Paragraphs>261</Paragraphs>
  <Slides>92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92</vt:i4>
      </vt:variant>
    </vt:vector>
  </HeadingPairs>
  <TitlesOfParts>
    <vt:vector size="104" baseType="lpstr">
      <vt:lpstr>Archivo Black</vt:lpstr>
      <vt:lpstr>Crusoe Text Bold</vt:lpstr>
      <vt:lpstr>Crusoe Text</vt:lpstr>
      <vt:lpstr>Wingdings</vt:lpstr>
      <vt:lpstr>Times New Roman</vt:lpstr>
      <vt:lpstr>Cambria Math</vt:lpstr>
      <vt:lpstr>Lato Bold</vt:lpstr>
      <vt:lpstr>League Spartan</vt:lpstr>
      <vt:lpstr>Poppins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Drainage system </vt:lpstr>
      <vt:lpstr>Building’s roof </vt:lpstr>
      <vt:lpstr>2nd Basement </vt:lpstr>
      <vt:lpstr>GF </vt:lpstr>
      <vt:lpstr>2nd </vt:lpstr>
      <vt:lpstr>4th and 5th </vt:lpstr>
      <vt:lpstr>2nd basement </vt:lpstr>
      <vt:lpstr>First basement </vt:lpstr>
      <vt:lpstr>Fire safety system  </vt:lpstr>
      <vt:lpstr>1st  basement </vt:lpstr>
      <vt:lpstr>Gf </vt:lpstr>
      <vt:lpstr>1st floor </vt:lpstr>
      <vt:lpstr>3rd floor </vt:lpstr>
      <vt:lpstr>6th and 7th floors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Price calculation </vt:lpstr>
      <vt:lpstr>PowerPoint Presentation</vt:lpstr>
      <vt:lpstr>PowerPoint Presentation</vt:lpstr>
      <vt:lpstr>Columns price sample of calculation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Halawa</dc:title>
  <dc:creator>hp</dc:creator>
  <cp:lastModifiedBy>majd mubaslat</cp:lastModifiedBy>
  <cp:revision>50</cp:revision>
  <dcterms:created xsi:type="dcterms:W3CDTF">2006-08-16T00:00:00Z</dcterms:created>
  <dcterms:modified xsi:type="dcterms:W3CDTF">2024-06-30T21:10:14Z</dcterms:modified>
  <dc:identifier>DAF70aZC7tI</dc:identifier>
</cp:coreProperties>
</file>