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8" r:id="rId10"/>
    <p:sldId id="281" r:id="rId11"/>
    <p:sldId id="282" r:id="rId12"/>
    <p:sldId id="283" r:id="rId13"/>
    <p:sldId id="284" r:id="rId14"/>
    <p:sldId id="285" r:id="rId15"/>
    <p:sldId id="270" r:id="rId16"/>
    <p:sldId id="271" r:id="rId17"/>
    <p:sldId id="272" r:id="rId18"/>
    <p:sldId id="273" r:id="rId19"/>
    <p:sldId id="286" r:id="rId20"/>
    <p:sldId id="287" r:id="rId21"/>
    <p:sldId id="289" r:id="rId22"/>
    <p:sldId id="290" r:id="rId23"/>
    <p:sldId id="288" r:id="rId24"/>
    <p:sldId id="291" r:id="rId25"/>
    <p:sldId id="279" r:id="rId26"/>
    <p:sldId id="28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19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61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7167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06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2272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871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818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0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86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165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15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47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818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15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358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098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4C259-5DB7-4589-9E14-C03887E2040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733744-1265-46AD-90EA-5EA7342AC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4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/>
          <p:cNvSpPr/>
          <p:nvPr/>
        </p:nvSpPr>
        <p:spPr>
          <a:xfrm>
            <a:off x="2589213" y="0"/>
            <a:ext cx="3611562" cy="35235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Under floor Heating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Graduation Project  </a:t>
            </a:r>
          </a:p>
        </p:txBody>
      </p:sp>
      <p:sp>
        <p:nvSpPr>
          <p:cNvPr id="9" name="Flowchart: Connector 8"/>
          <p:cNvSpPr/>
          <p:nvPr/>
        </p:nvSpPr>
        <p:spPr>
          <a:xfrm>
            <a:off x="4980781" y="2771506"/>
            <a:ext cx="2657474" cy="26333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submitted By:</a:t>
            </a:r>
          </a:p>
          <a:p>
            <a:pPr algn="ctr"/>
            <a:r>
              <a:rPr lang="en-US" dirty="0"/>
              <a:t>Adli Mosleh </a:t>
            </a:r>
          </a:p>
          <a:p>
            <a:pPr algn="ctr"/>
            <a:r>
              <a:rPr lang="en-US" dirty="0" err="1"/>
              <a:t>Husam</a:t>
            </a:r>
            <a:r>
              <a:rPr lang="en-US" dirty="0"/>
              <a:t> weld Ali</a:t>
            </a:r>
          </a:p>
        </p:txBody>
      </p:sp>
      <p:sp>
        <p:nvSpPr>
          <p:cNvPr id="10" name="Flowchart: Connector 9"/>
          <p:cNvSpPr/>
          <p:nvPr/>
        </p:nvSpPr>
        <p:spPr>
          <a:xfrm>
            <a:off x="7046912" y="4382365"/>
            <a:ext cx="2268538" cy="208987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Supervisor:</a:t>
            </a:r>
          </a:p>
          <a:p>
            <a:pPr algn="ctr"/>
            <a:endParaRPr lang="en-US" dirty="0"/>
          </a:p>
          <a:p>
            <a:pPr algn="ctr"/>
            <a:r>
              <a:rPr lang="en-US" dirty="0" err="1"/>
              <a:t>Eng.luqman</a:t>
            </a:r>
            <a:r>
              <a:rPr lang="en-US" dirty="0"/>
              <a:t> </a:t>
            </a:r>
            <a:r>
              <a:rPr lang="en-US" dirty="0" err="1"/>
              <a:t>Herzallah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614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9701" y="561978"/>
            <a:ext cx="6241586" cy="1280890"/>
          </a:xfrm>
        </p:spPr>
        <p:txBody>
          <a:bodyPr/>
          <a:lstStyle/>
          <a:p>
            <a:r>
              <a:rPr lang="en-US" dirty="0"/>
              <a:t>Infiltration load calculation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601112"/>
              </p:ext>
            </p:extLst>
          </p:nvPr>
        </p:nvGraphicFramePr>
        <p:xfrm>
          <a:off x="7133346" y="1842868"/>
          <a:ext cx="3597275" cy="4304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5525">
                  <a:extLst>
                    <a:ext uri="{9D8B030D-6E8A-4147-A177-3AD203B41FA5}">
                      <a16:colId xmlns:a16="http://schemas.microsoft.com/office/drawing/2014/main" xmlns="" val="14594203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268218305"/>
                    </a:ext>
                  </a:extLst>
                </a:gridCol>
                <a:gridCol w="1428750">
                  <a:extLst>
                    <a:ext uri="{9D8B030D-6E8A-4147-A177-3AD203B41FA5}">
                      <a16:colId xmlns:a16="http://schemas.microsoft.com/office/drawing/2014/main" xmlns="" val="1406316093"/>
                    </a:ext>
                  </a:extLst>
                </a:gridCol>
              </a:tblGrid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Room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l/s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Q (W)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697636992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Guest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830.4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826573345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bed 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622.8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137108393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bed 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1038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54752459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bed 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138508565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 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415.2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543589779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 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643.56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258642915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Living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830.4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98692883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Kitchen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830.4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615363026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Dining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830.4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513940635"/>
                  </a:ext>
                </a:extLst>
              </a:tr>
            </a:tbl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440221"/>
              </p:ext>
            </p:extLst>
          </p:nvPr>
        </p:nvGraphicFramePr>
        <p:xfrm>
          <a:off x="1476349" y="1842868"/>
          <a:ext cx="4601748" cy="4304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3696">
                  <a:extLst>
                    <a:ext uri="{9D8B030D-6E8A-4147-A177-3AD203B41FA5}">
                      <a16:colId xmlns:a16="http://schemas.microsoft.com/office/drawing/2014/main" xmlns="" val="2007462447"/>
                    </a:ext>
                  </a:extLst>
                </a:gridCol>
                <a:gridCol w="1096380">
                  <a:extLst>
                    <a:ext uri="{9D8B030D-6E8A-4147-A177-3AD203B41FA5}">
                      <a16:colId xmlns:a16="http://schemas.microsoft.com/office/drawing/2014/main" xmlns="" val="2387830588"/>
                    </a:ext>
                  </a:extLst>
                </a:gridCol>
                <a:gridCol w="1370474">
                  <a:extLst>
                    <a:ext uri="{9D8B030D-6E8A-4147-A177-3AD203B41FA5}">
                      <a16:colId xmlns:a16="http://schemas.microsoft.com/office/drawing/2014/main" xmlns="" val="3952892843"/>
                    </a:ext>
                  </a:extLst>
                </a:gridCol>
                <a:gridCol w="1151198">
                  <a:extLst>
                    <a:ext uri="{9D8B030D-6E8A-4147-A177-3AD203B41FA5}">
                      <a16:colId xmlns:a16="http://schemas.microsoft.com/office/drawing/2014/main" xmlns="" val="3116113757"/>
                    </a:ext>
                  </a:extLst>
                </a:gridCol>
              </a:tblGrid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Room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Area (m^2)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Volume(m^3)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ACH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108607218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Guest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22.74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90.96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450482154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bed 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81.64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371039290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bed 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23.52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94.08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256497962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bed 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82.8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424099450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 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9.75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43296098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 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56.4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515618942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Living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13617636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Kitchen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94.4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760721108"/>
                  </a:ext>
                </a:extLst>
              </a:tr>
              <a:tr h="4304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Dining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90.4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0813810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512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and internal wall losses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12935796"/>
                  </p:ext>
                </p:extLst>
              </p:nvPr>
            </p:nvGraphicFramePr>
            <p:xfrm>
              <a:off x="884138" y="1537761"/>
              <a:ext cx="5122767" cy="509095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79234">
                      <a:extLst>
                        <a:ext uri="{9D8B030D-6E8A-4147-A177-3AD203B41FA5}">
                          <a16:colId xmlns:a16="http://schemas.microsoft.com/office/drawing/2014/main" xmlns="" val="1135040760"/>
                        </a:ext>
                      </a:extLst>
                    </a:gridCol>
                    <a:gridCol w="1491175">
                      <a:extLst>
                        <a:ext uri="{9D8B030D-6E8A-4147-A177-3AD203B41FA5}">
                          <a16:colId xmlns:a16="http://schemas.microsoft.com/office/drawing/2014/main" xmlns="" val="4256416187"/>
                        </a:ext>
                      </a:extLst>
                    </a:gridCol>
                    <a:gridCol w="1083212">
                      <a:extLst>
                        <a:ext uri="{9D8B030D-6E8A-4147-A177-3AD203B41FA5}">
                          <a16:colId xmlns:a16="http://schemas.microsoft.com/office/drawing/2014/main" xmlns="" val="3855630515"/>
                        </a:ext>
                      </a:extLst>
                    </a:gridCol>
                    <a:gridCol w="1069146">
                      <a:extLst>
                        <a:ext uri="{9D8B030D-6E8A-4147-A177-3AD203B41FA5}">
                          <a16:colId xmlns:a16="http://schemas.microsoft.com/office/drawing/2014/main" xmlns="" val="645800141"/>
                        </a:ext>
                      </a:extLst>
                    </a:gridCol>
                  </a:tblGrid>
                  <a:tr h="759881">
                    <a:tc gridSpan="4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External Walls Losses </a:t>
                          </a:r>
                          <a:br>
                            <a:rPr lang="en-US" sz="1200" dirty="0">
                              <a:effectLst/>
                            </a:rPr>
                          </a:b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209729890"/>
                      </a:ext>
                    </a:extLst>
                  </a:tr>
                  <a:tr h="211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Room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Area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 dirty="0">
                              <a:effectLst/>
                            </a:rPr>
                            <a:t>)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A*U  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℃</m:t>
                                  </m:r>
                                </m:den>
                              </m:f>
                              <m:r>
                                <a:rPr lang="en-US" sz="120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Q(W)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366460381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Guest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38.575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28.12118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486.4963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619548850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19.415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14.15354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244.8562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74405400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35.05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25.55145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442.0401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762582933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41.125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29.98013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518.6562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1709586429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749266915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4.575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3.335175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57.69853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664741436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Living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26.525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19.33673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334.5253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1992264962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Kitchen 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37.525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27.35573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473.254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144962056"/>
                      </a:ext>
                    </a:extLst>
                  </a:tr>
                  <a:tr h="39839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Dining 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0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67760389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12935796"/>
                  </p:ext>
                </p:extLst>
              </p:nvPr>
            </p:nvGraphicFramePr>
            <p:xfrm>
              <a:off x="884138" y="1537761"/>
              <a:ext cx="5122767" cy="506815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79234">
                      <a:extLst>
                        <a:ext uri="{9D8B030D-6E8A-4147-A177-3AD203B41FA5}">
                          <a16:colId xmlns:a16="http://schemas.microsoft.com/office/drawing/2014/main" val="1135040760"/>
                        </a:ext>
                      </a:extLst>
                    </a:gridCol>
                    <a:gridCol w="1491175">
                      <a:extLst>
                        <a:ext uri="{9D8B030D-6E8A-4147-A177-3AD203B41FA5}">
                          <a16:colId xmlns:a16="http://schemas.microsoft.com/office/drawing/2014/main" val="4256416187"/>
                        </a:ext>
                      </a:extLst>
                    </a:gridCol>
                    <a:gridCol w="1083212">
                      <a:extLst>
                        <a:ext uri="{9D8B030D-6E8A-4147-A177-3AD203B41FA5}">
                          <a16:colId xmlns:a16="http://schemas.microsoft.com/office/drawing/2014/main" val="3855630515"/>
                        </a:ext>
                      </a:extLst>
                    </a:gridCol>
                    <a:gridCol w="1069146">
                      <a:extLst>
                        <a:ext uri="{9D8B030D-6E8A-4147-A177-3AD203B41FA5}">
                          <a16:colId xmlns:a16="http://schemas.microsoft.com/office/drawing/2014/main" val="645800141"/>
                        </a:ext>
                      </a:extLst>
                    </a:gridCol>
                  </a:tblGrid>
                  <a:tr h="759881">
                    <a:tc gridSpan="4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External Walls Losses </a:t>
                          </a:r>
                          <a:br>
                            <a:rPr lang="en-US" sz="1200" dirty="0">
                              <a:effectLst/>
                            </a:rPr>
                          </a:b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09729890"/>
                      </a:ext>
                    </a:extLst>
                  </a:tr>
                  <a:tr h="6410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Room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>
                          <a:blip r:embed="rId2"/>
                          <a:stretch>
                            <a:fillRect l="-100000" t="-120000" r="-145714" b="-5876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>
                          <a:blip r:embed="rId2"/>
                          <a:stretch>
                            <a:fillRect l="-276836" t="-120000" r="-101695" b="-5876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Q(W)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366460381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Guest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38.575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28.12118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486.4963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619548850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19.415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14.15354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244.8562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74405400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35.05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25.55145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442.0401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762582933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41.125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29.98013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518.6562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709586429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749266915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4.575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3.335175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57.69853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664741436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Living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26.525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19.33673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334.5253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992264962"/>
                      </a:ext>
                    </a:extLst>
                  </a:tr>
                  <a:tr h="40860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Kitchen 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37.525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27.35573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473.254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44962056"/>
                      </a:ext>
                    </a:extLst>
                  </a:tr>
                  <a:tr h="39839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Dining 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0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67760389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7537211"/>
                  </p:ext>
                </p:extLst>
              </p:nvPr>
            </p:nvGraphicFramePr>
            <p:xfrm>
              <a:off x="6253089" y="1534662"/>
              <a:ext cx="5005339" cy="507688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717492">
                      <a:extLst>
                        <a:ext uri="{9D8B030D-6E8A-4147-A177-3AD203B41FA5}">
                          <a16:colId xmlns:a16="http://schemas.microsoft.com/office/drawing/2014/main" xmlns="" val="1576842386"/>
                        </a:ext>
                      </a:extLst>
                    </a:gridCol>
                    <a:gridCol w="927234">
                      <a:extLst>
                        <a:ext uri="{9D8B030D-6E8A-4147-A177-3AD203B41FA5}">
                          <a16:colId xmlns:a16="http://schemas.microsoft.com/office/drawing/2014/main" xmlns="" val="1259434568"/>
                        </a:ext>
                      </a:extLst>
                    </a:gridCol>
                    <a:gridCol w="759655">
                      <a:extLst>
                        <a:ext uri="{9D8B030D-6E8A-4147-A177-3AD203B41FA5}">
                          <a16:colId xmlns:a16="http://schemas.microsoft.com/office/drawing/2014/main" xmlns="" val="1435082040"/>
                        </a:ext>
                      </a:extLst>
                    </a:gridCol>
                    <a:gridCol w="814978">
                      <a:extLst>
                        <a:ext uri="{9D8B030D-6E8A-4147-A177-3AD203B41FA5}">
                          <a16:colId xmlns:a16="http://schemas.microsoft.com/office/drawing/2014/main" xmlns="" val="4231357637"/>
                        </a:ext>
                      </a:extLst>
                    </a:gridCol>
                    <a:gridCol w="785980">
                      <a:extLst>
                        <a:ext uri="{9D8B030D-6E8A-4147-A177-3AD203B41FA5}">
                          <a16:colId xmlns:a16="http://schemas.microsoft.com/office/drawing/2014/main" xmlns="" val="2275574663"/>
                        </a:ext>
                      </a:extLst>
                    </a:gridCol>
                  </a:tblGrid>
                  <a:tr h="725890">
                    <a:tc gridSpan="5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/>
                          </a:r>
                          <a:br>
                            <a:rPr lang="en-US" sz="1200" dirty="0">
                              <a:effectLst/>
                            </a:rPr>
                          </a:br>
                          <a:r>
                            <a:rPr lang="en-US" sz="1200" dirty="0">
                              <a:effectLst/>
                            </a:rPr>
                            <a:t>Internal Walls Losses</a:t>
                          </a:r>
                        </a:p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977729431"/>
                      </a:ext>
                    </a:extLst>
                  </a:tr>
                  <a:tr h="72495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Room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Area 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20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 un (℃)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A*U 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℃</m:t>
                                  </m:r>
                                </m:den>
                              </m:f>
                              <m:r>
                                <a:rPr lang="en-US" sz="120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Q(w)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1627545643"/>
                      </a:ext>
                    </a:extLst>
                  </a:tr>
                  <a:tr h="3448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Guest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995268750"/>
                      </a:ext>
                    </a:extLst>
                  </a:tr>
                  <a:tr h="5172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9.6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17.2896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83.04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589092677"/>
                      </a:ext>
                    </a:extLst>
                  </a:tr>
                  <a:tr h="5172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11.4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20.5314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98.61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563536612"/>
                      </a:ext>
                    </a:extLst>
                  </a:tr>
                  <a:tr h="3448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17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30.617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147.05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914110915"/>
                      </a:ext>
                    </a:extLst>
                  </a:tr>
                  <a:tr h="3448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27.015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129.75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15193132"/>
                      </a:ext>
                    </a:extLst>
                  </a:tr>
                  <a:tr h="3448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14.408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69.2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1564683091"/>
                      </a:ext>
                    </a:extLst>
                  </a:tr>
                  <a:tr h="3448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Living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585941076"/>
                      </a:ext>
                    </a:extLst>
                  </a:tr>
                  <a:tr h="5172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Kitchen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7.2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12.9672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62.28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68905346"/>
                      </a:ext>
                    </a:extLst>
                  </a:tr>
                  <a:tr h="3448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Dining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0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620925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7537211"/>
                  </p:ext>
                </p:extLst>
              </p:nvPr>
            </p:nvGraphicFramePr>
            <p:xfrm>
              <a:off x="6253089" y="1534662"/>
              <a:ext cx="5005339" cy="507125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717492">
                      <a:extLst>
                        <a:ext uri="{9D8B030D-6E8A-4147-A177-3AD203B41FA5}">
                          <a16:colId xmlns:a16="http://schemas.microsoft.com/office/drawing/2014/main" val="1576842386"/>
                        </a:ext>
                      </a:extLst>
                    </a:gridCol>
                    <a:gridCol w="927234">
                      <a:extLst>
                        <a:ext uri="{9D8B030D-6E8A-4147-A177-3AD203B41FA5}">
                          <a16:colId xmlns:a16="http://schemas.microsoft.com/office/drawing/2014/main" val="1259434568"/>
                        </a:ext>
                      </a:extLst>
                    </a:gridCol>
                    <a:gridCol w="759655">
                      <a:extLst>
                        <a:ext uri="{9D8B030D-6E8A-4147-A177-3AD203B41FA5}">
                          <a16:colId xmlns:a16="http://schemas.microsoft.com/office/drawing/2014/main" val="1435082040"/>
                        </a:ext>
                      </a:extLst>
                    </a:gridCol>
                    <a:gridCol w="814978">
                      <a:extLst>
                        <a:ext uri="{9D8B030D-6E8A-4147-A177-3AD203B41FA5}">
                          <a16:colId xmlns:a16="http://schemas.microsoft.com/office/drawing/2014/main" val="4231357637"/>
                        </a:ext>
                      </a:extLst>
                    </a:gridCol>
                    <a:gridCol w="785980">
                      <a:extLst>
                        <a:ext uri="{9D8B030D-6E8A-4147-A177-3AD203B41FA5}">
                          <a16:colId xmlns:a16="http://schemas.microsoft.com/office/drawing/2014/main" val="2275574663"/>
                        </a:ext>
                      </a:extLst>
                    </a:gridCol>
                  </a:tblGrid>
                  <a:tr h="725890">
                    <a:tc gridSpan="5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br>
                            <a:rPr lang="en-US" sz="1200" dirty="0">
                              <a:effectLst/>
                            </a:rPr>
                          </a:br>
                          <a:r>
                            <a:rPr lang="en-US" sz="1200" dirty="0">
                              <a:effectLst/>
                            </a:rPr>
                            <a:t>Internal Walls Losses</a:t>
                          </a:r>
                        </a:p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7729431"/>
                      </a:ext>
                    </a:extLst>
                  </a:tr>
                  <a:tr h="72495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Room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>
                          <a:blip r:embed="rId3"/>
                          <a:stretch>
                            <a:fillRect l="-186184" t="-100840" r="-258553" b="-5126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T un (℃)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>
                          <a:blip r:embed="rId3"/>
                          <a:stretch>
                            <a:fillRect l="-417910" t="-100840" r="-100000" b="-5126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Q(w)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627545643"/>
                      </a:ext>
                    </a:extLst>
                  </a:tr>
                  <a:tr h="3448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Guest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995268750"/>
                      </a:ext>
                    </a:extLst>
                  </a:tr>
                  <a:tr h="5172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9.6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17.2896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83.04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589092677"/>
                      </a:ext>
                    </a:extLst>
                  </a:tr>
                  <a:tr h="5172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11.4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20.5314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98.61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563536612"/>
                      </a:ext>
                    </a:extLst>
                  </a:tr>
                  <a:tr h="3448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17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30.617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147.05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914110915"/>
                      </a:ext>
                    </a:extLst>
                  </a:tr>
                  <a:tr h="3448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27.015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129.75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15193132"/>
                      </a:ext>
                    </a:extLst>
                  </a:tr>
                  <a:tr h="3448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14.408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69.2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564683091"/>
                      </a:ext>
                    </a:extLst>
                  </a:tr>
                  <a:tr h="3448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Living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585941076"/>
                      </a:ext>
                    </a:extLst>
                  </a:tr>
                  <a:tr h="5172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Kitchen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7.2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12.9672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62.28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68905346"/>
                      </a:ext>
                    </a:extLst>
                  </a:tr>
                  <a:tr h="3448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Dining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13.35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0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6209257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40202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Window and door losses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04662702"/>
                  </p:ext>
                </p:extLst>
              </p:nvPr>
            </p:nvGraphicFramePr>
            <p:xfrm>
              <a:off x="1221130" y="1505243"/>
              <a:ext cx="4687301" cy="461036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02212">
                      <a:extLst>
                        <a:ext uri="{9D8B030D-6E8A-4147-A177-3AD203B41FA5}">
                          <a16:colId xmlns:a16="http://schemas.microsoft.com/office/drawing/2014/main" xmlns="" val="1891991128"/>
                        </a:ext>
                      </a:extLst>
                    </a:gridCol>
                    <a:gridCol w="1119183">
                      <a:extLst>
                        <a:ext uri="{9D8B030D-6E8A-4147-A177-3AD203B41FA5}">
                          <a16:colId xmlns:a16="http://schemas.microsoft.com/office/drawing/2014/main" xmlns="" val="277883655"/>
                        </a:ext>
                      </a:extLst>
                    </a:gridCol>
                    <a:gridCol w="1234563">
                      <a:extLst>
                        <a:ext uri="{9D8B030D-6E8A-4147-A177-3AD203B41FA5}">
                          <a16:colId xmlns:a16="http://schemas.microsoft.com/office/drawing/2014/main" xmlns="" val="4036026459"/>
                        </a:ext>
                      </a:extLst>
                    </a:gridCol>
                    <a:gridCol w="1131343">
                      <a:extLst>
                        <a:ext uri="{9D8B030D-6E8A-4147-A177-3AD203B41FA5}">
                          <a16:colId xmlns:a16="http://schemas.microsoft.com/office/drawing/2014/main" xmlns="" val="839499623"/>
                        </a:ext>
                      </a:extLst>
                    </a:gridCol>
                  </a:tblGrid>
                  <a:tr h="481637">
                    <a:tc gridSpan="4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3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Windows Losses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934475538"/>
                      </a:ext>
                    </a:extLst>
                  </a:tr>
                  <a:tr h="64026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Room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Area (M^2)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A*U (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℃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200" dirty="0">
                              <a:effectLst/>
                            </a:rPr>
                            <a:t>)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Q(w)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145330886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Guest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5.625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19.6875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340.5938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139717156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1.875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6.5625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113.5313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192294864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3.75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13.125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227.0625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4220769604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1.875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6.5625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113.5313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4026641580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506310856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1839268036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Living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1.875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6.5625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113.5313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068005665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Kitchen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1.875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6.5625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113.5313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088124092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Dining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0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4279614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04662702"/>
                  </p:ext>
                </p:extLst>
              </p:nvPr>
            </p:nvGraphicFramePr>
            <p:xfrm>
              <a:off x="1221130" y="1505243"/>
              <a:ext cx="4687301" cy="455924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02212">
                      <a:extLst>
                        <a:ext uri="{9D8B030D-6E8A-4147-A177-3AD203B41FA5}">
                          <a16:colId xmlns:a16="http://schemas.microsoft.com/office/drawing/2014/main" val="1891991128"/>
                        </a:ext>
                      </a:extLst>
                    </a:gridCol>
                    <a:gridCol w="1119183">
                      <a:extLst>
                        <a:ext uri="{9D8B030D-6E8A-4147-A177-3AD203B41FA5}">
                          <a16:colId xmlns:a16="http://schemas.microsoft.com/office/drawing/2014/main" val="277883655"/>
                        </a:ext>
                      </a:extLst>
                    </a:gridCol>
                    <a:gridCol w="1234563">
                      <a:extLst>
                        <a:ext uri="{9D8B030D-6E8A-4147-A177-3AD203B41FA5}">
                          <a16:colId xmlns:a16="http://schemas.microsoft.com/office/drawing/2014/main" val="4036026459"/>
                        </a:ext>
                      </a:extLst>
                    </a:gridCol>
                    <a:gridCol w="1131343">
                      <a:extLst>
                        <a:ext uri="{9D8B030D-6E8A-4147-A177-3AD203B41FA5}">
                          <a16:colId xmlns:a16="http://schemas.microsoft.com/office/drawing/2014/main" val="839499623"/>
                        </a:ext>
                      </a:extLst>
                    </a:gridCol>
                  </a:tblGrid>
                  <a:tr h="794639">
                    <a:tc gridSpan="4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3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Windows Losses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4475538"/>
                      </a:ext>
                    </a:extLst>
                  </a:tr>
                  <a:tr h="6410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Room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Area (M^2)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>
                          <a:blip r:embed="rId2"/>
                          <a:stretch>
                            <a:fillRect l="-188177" t="-125714" r="-93596" b="-500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Q(w)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145330886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Guest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5.625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19.6875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340.5938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39717156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1.875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6.5625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113.5313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192294864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3.75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13.125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227.0625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4220769604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1.875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6.5625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113.5313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4026641580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506310856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839268036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Living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1.875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6.5625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113.5313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068005665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Kitchen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1.875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6.5625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113.5313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088124092"/>
                      </a:ext>
                    </a:extLst>
                  </a:tr>
                  <a:tr h="34706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Dining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0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42796142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3839769"/>
                  </p:ext>
                </p:extLst>
              </p:nvPr>
            </p:nvGraphicFramePr>
            <p:xfrm>
              <a:off x="6611815" y="1505243"/>
              <a:ext cx="4892797" cy="457218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65696">
                      <a:extLst>
                        <a:ext uri="{9D8B030D-6E8A-4147-A177-3AD203B41FA5}">
                          <a16:colId xmlns:a16="http://schemas.microsoft.com/office/drawing/2014/main" xmlns="" val="3510834896"/>
                        </a:ext>
                      </a:extLst>
                    </a:gridCol>
                    <a:gridCol w="1227549">
                      <a:extLst>
                        <a:ext uri="{9D8B030D-6E8A-4147-A177-3AD203B41FA5}">
                          <a16:colId xmlns:a16="http://schemas.microsoft.com/office/drawing/2014/main" xmlns="" val="1882824874"/>
                        </a:ext>
                      </a:extLst>
                    </a:gridCol>
                    <a:gridCol w="1316705">
                      <a:extLst>
                        <a:ext uri="{9D8B030D-6E8A-4147-A177-3AD203B41FA5}">
                          <a16:colId xmlns:a16="http://schemas.microsoft.com/office/drawing/2014/main" xmlns="" val="2506402679"/>
                        </a:ext>
                      </a:extLst>
                    </a:gridCol>
                    <a:gridCol w="782847">
                      <a:extLst>
                        <a:ext uri="{9D8B030D-6E8A-4147-A177-3AD203B41FA5}">
                          <a16:colId xmlns:a16="http://schemas.microsoft.com/office/drawing/2014/main" xmlns="" val="3193429646"/>
                        </a:ext>
                      </a:extLst>
                    </a:gridCol>
                  </a:tblGrid>
                  <a:tr h="518500">
                    <a:tc gridSpan="4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3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Door Losses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636672410"/>
                      </a:ext>
                    </a:extLst>
                  </a:tr>
                  <a:tr h="63962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Room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Area (m^2)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A*U (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℃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200" dirty="0">
                              <a:effectLst/>
                            </a:rPr>
                            <a:t>)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Q (W)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209163480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Guest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938084630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410300678"/>
                      </a:ext>
                    </a:extLst>
                  </a:tr>
                  <a:tr h="63962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1.615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4.522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39.1153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519350377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642372874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1.615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065452362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1.615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21.67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341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935300222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Living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1125711124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Kitchen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693945709"/>
                      </a:ext>
                    </a:extLst>
                  </a:tr>
                  <a:tr h="23130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Dining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0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5823275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3839769"/>
                  </p:ext>
                </p:extLst>
              </p:nvPr>
            </p:nvGraphicFramePr>
            <p:xfrm>
              <a:off x="6611815" y="1505243"/>
              <a:ext cx="4892797" cy="454386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65696">
                      <a:extLst>
                        <a:ext uri="{9D8B030D-6E8A-4147-A177-3AD203B41FA5}">
                          <a16:colId xmlns:a16="http://schemas.microsoft.com/office/drawing/2014/main" val="3510834896"/>
                        </a:ext>
                      </a:extLst>
                    </a:gridCol>
                    <a:gridCol w="1227549">
                      <a:extLst>
                        <a:ext uri="{9D8B030D-6E8A-4147-A177-3AD203B41FA5}">
                          <a16:colId xmlns:a16="http://schemas.microsoft.com/office/drawing/2014/main" val="1882824874"/>
                        </a:ext>
                      </a:extLst>
                    </a:gridCol>
                    <a:gridCol w="1316705">
                      <a:extLst>
                        <a:ext uri="{9D8B030D-6E8A-4147-A177-3AD203B41FA5}">
                          <a16:colId xmlns:a16="http://schemas.microsoft.com/office/drawing/2014/main" val="2506402679"/>
                        </a:ext>
                      </a:extLst>
                    </a:gridCol>
                    <a:gridCol w="782847">
                      <a:extLst>
                        <a:ext uri="{9D8B030D-6E8A-4147-A177-3AD203B41FA5}">
                          <a16:colId xmlns:a16="http://schemas.microsoft.com/office/drawing/2014/main" val="3193429646"/>
                        </a:ext>
                      </a:extLst>
                    </a:gridCol>
                  </a:tblGrid>
                  <a:tr h="794639">
                    <a:tc gridSpan="4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3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Door Losses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36672410"/>
                      </a:ext>
                    </a:extLst>
                  </a:tr>
                  <a:tr h="63962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Room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Area (m^2)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>
                          <a:blip r:embed="rId3"/>
                          <a:stretch>
                            <a:fillRect l="-212963" t="-125714" r="-61574" b="-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Q (W)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209163480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Guest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938084630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410300678"/>
                      </a:ext>
                    </a:extLst>
                  </a:tr>
                  <a:tr h="63962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1.615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4.522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39.1153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519350377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642372874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1.615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065452362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1.615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21.67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341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935300222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Living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125711124"/>
                      </a:ext>
                    </a:extLst>
                  </a:tr>
                  <a:tr h="3198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Kitchen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693945709"/>
                      </a:ext>
                    </a:extLst>
                  </a:tr>
                  <a:tr h="23130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Dining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0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0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58232757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77205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Floor and Ceiling losses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16324808"/>
                  </p:ext>
                </p:extLst>
              </p:nvPr>
            </p:nvGraphicFramePr>
            <p:xfrm>
              <a:off x="1335259" y="1631851"/>
              <a:ext cx="4685712" cy="452847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70415">
                      <a:extLst>
                        <a:ext uri="{9D8B030D-6E8A-4147-A177-3AD203B41FA5}">
                          <a16:colId xmlns:a16="http://schemas.microsoft.com/office/drawing/2014/main" xmlns="" val="4181461492"/>
                        </a:ext>
                      </a:extLst>
                    </a:gridCol>
                    <a:gridCol w="1096345">
                      <a:extLst>
                        <a:ext uri="{9D8B030D-6E8A-4147-A177-3AD203B41FA5}">
                          <a16:colId xmlns:a16="http://schemas.microsoft.com/office/drawing/2014/main" xmlns="" val="3998200279"/>
                        </a:ext>
                      </a:extLst>
                    </a:gridCol>
                    <a:gridCol w="1096345">
                      <a:extLst>
                        <a:ext uri="{9D8B030D-6E8A-4147-A177-3AD203B41FA5}">
                          <a16:colId xmlns:a16="http://schemas.microsoft.com/office/drawing/2014/main" xmlns="" val="2923295140"/>
                        </a:ext>
                      </a:extLst>
                    </a:gridCol>
                    <a:gridCol w="1222607">
                      <a:extLst>
                        <a:ext uri="{9D8B030D-6E8A-4147-A177-3AD203B41FA5}">
                          <a16:colId xmlns:a16="http://schemas.microsoft.com/office/drawing/2014/main" xmlns="" val="3388070589"/>
                        </a:ext>
                      </a:extLst>
                    </a:gridCol>
                  </a:tblGrid>
                  <a:tr h="140679">
                    <a:tc gridSpan="4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Floor Losses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558193826"/>
                      </a:ext>
                    </a:extLst>
                  </a:tr>
                  <a:tr h="53589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Room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Area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A*U (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℃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)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Q (W)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704284569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Guest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22.74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4.50252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54.03024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923762882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20.41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4.04118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48.49416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99871632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23.52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4.65696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55.88352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4041822144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20.7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4.0986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49.1832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589179190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9.75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1.9305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23.166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623896752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14.1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2.7918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33.5016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079087634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Living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5.346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64.152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4226565351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Kitchen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4.6728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56.0736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626271385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Dining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22.6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4.4748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53.6976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1950944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16324808"/>
                  </p:ext>
                </p:extLst>
              </p:nvPr>
            </p:nvGraphicFramePr>
            <p:xfrm>
              <a:off x="1335259" y="1631851"/>
              <a:ext cx="4685712" cy="450014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270415">
                      <a:extLst>
                        <a:ext uri="{9D8B030D-6E8A-4147-A177-3AD203B41FA5}">
                          <a16:colId xmlns:a16="http://schemas.microsoft.com/office/drawing/2014/main" val="4181461492"/>
                        </a:ext>
                      </a:extLst>
                    </a:gridCol>
                    <a:gridCol w="1096345">
                      <a:extLst>
                        <a:ext uri="{9D8B030D-6E8A-4147-A177-3AD203B41FA5}">
                          <a16:colId xmlns:a16="http://schemas.microsoft.com/office/drawing/2014/main" val="3998200279"/>
                        </a:ext>
                      </a:extLst>
                    </a:gridCol>
                    <a:gridCol w="1096345">
                      <a:extLst>
                        <a:ext uri="{9D8B030D-6E8A-4147-A177-3AD203B41FA5}">
                          <a16:colId xmlns:a16="http://schemas.microsoft.com/office/drawing/2014/main" val="2923295140"/>
                        </a:ext>
                      </a:extLst>
                    </a:gridCol>
                    <a:gridCol w="1222607">
                      <a:extLst>
                        <a:ext uri="{9D8B030D-6E8A-4147-A177-3AD203B41FA5}">
                          <a16:colId xmlns:a16="http://schemas.microsoft.com/office/drawing/2014/main" val="3388070589"/>
                        </a:ext>
                      </a:extLst>
                    </a:gridCol>
                  </a:tblGrid>
                  <a:tr h="703199">
                    <a:tc gridSpan="4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Floor Losses</a:t>
                          </a:r>
                        </a:p>
                        <a:p>
                          <a:pPr marL="0" marR="0" algn="ctr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58193826"/>
                      </a:ext>
                    </a:extLst>
                  </a:tr>
                  <a:tr h="53589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Room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Area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>
                          <a:blip r:embed="rId2"/>
                          <a:stretch>
                            <a:fillRect l="-216667" t="-131818" r="-113889" b="-6238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Q (W)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704284569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Guest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22.74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4.50252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54.03024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923762882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20.41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4.04118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48.49416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99871632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23.52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4.65696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55.88352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4041822144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bed 3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20.7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4.0986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49.1832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589179190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9.75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1.9305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23.166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623896752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 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14.1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2.7918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33.5016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079087634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Living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27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5.346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64.152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4226565351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Kitchen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23.6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4.6728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56.0736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626271385"/>
                      </a:ext>
                    </a:extLst>
                  </a:tr>
                  <a:tr h="36233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Dining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22.6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4.4748</a:t>
                          </a:r>
                          <a:endParaRPr lang="en-US" sz="12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53.6976</a:t>
                          </a:r>
                          <a:endParaRPr lang="en-US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950944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7784626"/>
                  </p:ext>
                </p:extLst>
              </p:nvPr>
            </p:nvGraphicFramePr>
            <p:xfrm>
              <a:off x="6879103" y="1631852"/>
              <a:ext cx="4746452" cy="452847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90374">
                      <a:extLst>
                        <a:ext uri="{9D8B030D-6E8A-4147-A177-3AD203B41FA5}">
                          <a16:colId xmlns:a16="http://schemas.microsoft.com/office/drawing/2014/main" xmlns="" val="1721708589"/>
                        </a:ext>
                      </a:extLst>
                    </a:gridCol>
                    <a:gridCol w="1184012">
                      <a:extLst>
                        <a:ext uri="{9D8B030D-6E8A-4147-A177-3AD203B41FA5}">
                          <a16:colId xmlns:a16="http://schemas.microsoft.com/office/drawing/2014/main" xmlns="" val="3307880570"/>
                        </a:ext>
                      </a:extLst>
                    </a:gridCol>
                    <a:gridCol w="1209822">
                      <a:extLst>
                        <a:ext uri="{9D8B030D-6E8A-4147-A177-3AD203B41FA5}">
                          <a16:colId xmlns:a16="http://schemas.microsoft.com/office/drawing/2014/main" xmlns="" val="168429079"/>
                        </a:ext>
                      </a:extLst>
                    </a:gridCol>
                    <a:gridCol w="962244">
                      <a:extLst>
                        <a:ext uri="{9D8B030D-6E8A-4147-A177-3AD203B41FA5}">
                          <a16:colId xmlns:a16="http://schemas.microsoft.com/office/drawing/2014/main" xmlns="" val="2056778744"/>
                        </a:ext>
                      </a:extLst>
                    </a:gridCol>
                  </a:tblGrid>
                  <a:tr h="702483">
                    <a:tc gridSpan="4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Ceiling</a:t>
                          </a:r>
                          <a:br>
                            <a:rPr lang="en-US" sz="1100" dirty="0">
                              <a:effectLst/>
                            </a:rPr>
                          </a:b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655992761"/>
                      </a:ext>
                    </a:extLst>
                  </a:tr>
                  <a:tr h="2846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Room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Area (m^2)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A*U (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1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℃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1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Q (W)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2136098463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Guest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22.74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22.49259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389.1217862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53506178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bed 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20.41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20.18794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349.2513482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126197545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bed 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23.52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23.2641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402.4689715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1697176645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bed 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20.7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20.47478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354.2137632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022929544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 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9.75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9.64392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166.839816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1999468649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 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13.94659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241.2760416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531609356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Living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26.70624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462.017952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026935093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Kitchen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23.6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23.34323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403.8379136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3281226064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Dining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22.6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22.35411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386.7261376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xmlns="" val="15590032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7784626"/>
                  </p:ext>
                </p:extLst>
              </p:nvPr>
            </p:nvGraphicFramePr>
            <p:xfrm>
              <a:off x="6879103" y="1631852"/>
              <a:ext cx="4746452" cy="452847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90374">
                      <a:extLst>
                        <a:ext uri="{9D8B030D-6E8A-4147-A177-3AD203B41FA5}">
                          <a16:colId xmlns:a16="http://schemas.microsoft.com/office/drawing/2014/main" val="1721708589"/>
                        </a:ext>
                      </a:extLst>
                    </a:gridCol>
                    <a:gridCol w="1184012">
                      <a:extLst>
                        <a:ext uri="{9D8B030D-6E8A-4147-A177-3AD203B41FA5}">
                          <a16:colId xmlns:a16="http://schemas.microsoft.com/office/drawing/2014/main" val="3307880570"/>
                        </a:ext>
                      </a:extLst>
                    </a:gridCol>
                    <a:gridCol w="1209822">
                      <a:extLst>
                        <a:ext uri="{9D8B030D-6E8A-4147-A177-3AD203B41FA5}">
                          <a16:colId xmlns:a16="http://schemas.microsoft.com/office/drawing/2014/main" val="168429079"/>
                        </a:ext>
                      </a:extLst>
                    </a:gridCol>
                    <a:gridCol w="962244">
                      <a:extLst>
                        <a:ext uri="{9D8B030D-6E8A-4147-A177-3AD203B41FA5}">
                          <a16:colId xmlns:a16="http://schemas.microsoft.com/office/drawing/2014/main" val="2056778744"/>
                        </a:ext>
                      </a:extLst>
                    </a:gridCol>
                  </a:tblGrid>
                  <a:tr h="702483">
                    <a:tc gridSpan="4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Ceiling</a:t>
                          </a:r>
                          <a:br>
                            <a:rPr lang="en-US" sz="1100" dirty="0">
                              <a:effectLst/>
                            </a:rPr>
                          </a:b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5992761"/>
                      </a:ext>
                    </a:extLst>
                  </a:tr>
                  <a:tr h="28464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Room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Area (m^2)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2521" marR="62521" marT="0" marB="0" anchor="b">
                        <a:blipFill>
                          <a:blip r:embed="rId3"/>
                          <a:stretch>
                            <a:fillRect l="-213065" t="-246809" r="-81407" b="-12638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Q (W)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val="2136098463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Guest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22.74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22.49259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389.1217862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val="353506178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bed 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20.41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20.18794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349.2513482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val="3126197545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bed 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23.52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23.2641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402.4689715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val="1697176645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bed 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20.7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20.47478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354.2137632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val="3022929544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 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9.75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9.64392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166.839816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val="1999468649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 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14.1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13.94659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241.2760416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val="3531609356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Living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26.70624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462.017952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val="3026935093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Kitchen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23.6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23.34323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403.8379136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val="3281226064"/>
                      </a:ext>
                    </a:extLst>
                  </a:tr>
                  <a:tr h="39348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Dining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22.6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22.35411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386.7261376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2521" marR="62521" marT="0" marB="0" anchor="b"/>
                    </a:tc>
                    <a:extLst>
                      <a:ext uri="{0D108BD9-81ED-4DB2-BD59-A6C34878D82A}">
                        <a16:rowId xmlns:a16="http://schemas.microsoft.com/office/drawing/2014/main" val="155900328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29710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heat load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6748692"/>
              </p:ext>
            </p:extLst>
          </p:nvPr>
        </p:nvGraphicFramePr>
        <p:xfrm>
          <a:off x="2082019" y="1659989"/>
          <a:ext cx="9312812" cy="49457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5497">
                  <a:extLst>
                    <a:ext uri="{9D8B030D-6E8A-4147-A177-3AD203B41FA5}">
                      <a16:colId xmlns:a16="http://schemas.microsoft.com/office/drawing/2014/main" xmlns="" val="1338452173"/>
                    </a:ext>
                  </a:extLst>
                </a:gridCol>
                <a:gridCol w="1845136">
                  <a:extLst>
                    <a:ext uri="{9D8B030D-6E8A-4147-A177-3AD203B41FA5}">
                      <a16:colId xmlns:a16="http://schemas.microsoft.com/office/drawing/2014/main" xmlns="" val="553675437"/>
                    </a:ext>
                  </a:extLst>
                </a:gridCol>
                <a:gridCol w="2306421">
                  <a:extLst>
                    <a:ext uri="{9D8B030D-6E8A-4147-A177-3AD203B41FA5}">
                      <a16:colId xmlns:a16="http://schemas.microsoft.com/office/drawing/2014/main" xmlns="" val="1962762002"/>
                    </a:ext>
                  </a:extLst>
                </a:gridCol>
                <a:gridCol w="1476109">
                  <a:extLst>
                    <a:ext uri="{9D8B030D-6E8A-4147-A177-3AD203B41FA5}">
                      <a16:colId xmlns:a16="http://schemas.microsoft.com/office/drawing/2014/main" xmlns="" val="1578847002"/>
                    </a:ext>
                  </a:extLst>
                </a:gridCol>
                <a:gridCol w="2029649">
                  <a:extLst>
                    <a:ext uri="{9D8B030D-6E8A-4147-A177-3AD203B41FA5}">
                      <a16:colId xmlns:a16="http://schemas.microsoft.com/office/drawing/2014/main" xmlns="" val="12390648"/>
                    </a:ext>
                  </a:extLst>
                </a:gridCol>
              </a:tblGrid>
              <a:tr h="805711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heat load for each room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25820478"/>
                  </a:ext>
                </a:extLst>
              </a:tr>
              <a:tr h="6010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Room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Q(w)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Q(KW)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 (m^2)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q (W/M^2)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074319410"/>
                  </a:ext>
                </a:extLst>
              </a:tr>
              <a:tr h="353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Guest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2100.642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2.100642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22.74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92.37652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849746816"/>
                  </a:ext>
                </a:extLst>
              </a:tr>
              <a:tr h="353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bed 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1461.973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1.461973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71.63023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125750623"/>
                  </a:ext>
                </a:extLst>
              </a:tr>
              <a:tr h="353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bed 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2303.18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2.30318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23.52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97.92434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436086384"/>
                  </a:ext>
                </a:extLst>
              </a:tr>
              <a:tr h="353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bed 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1701.634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1.701634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82.20456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64234747"/>
                  </a:ext>
                </a:extLst>
              </a:tr>
              <a:tr h="353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 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734.9558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0.734956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9.75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75.38008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138395381"/>
                  </a:ext>
                </a:extLst>
              </a:tr>
              <a:tr h="353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 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1386.236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1.386236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98.31462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114791113"/>
                  </a:ext>
                </a:extLst>
              </a:tr>
              <a:tr h="353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Living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1804.627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1.804627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66.83802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920303826"/>
                  </a:ext>
                </a:extLst>
              </a:tr>
              <a:tr h="353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Kitchen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1939.377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1.939377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82.17698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845426979"/>
                  </a:ext>
                </a:extLst>
              </a:tr>
              <a:tr h="353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Dining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1270.824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1.270824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56.23114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067257064"/>
                  </a:ext>
                </a:extLst>
              </a:tr>
              <a:tr h="353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summation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14703.45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14.70345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184.42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80.34183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450029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9673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156" y="285091"/>
            <a:ext cx="8911687" cy="771525"/>
          </a:xfrm>
        </p:spPr>
        <p:txBody>
          <a:bodyPr/>
          <a:lstStyle/>
          <a:p>
            <a:pPr algn="ctr"/>
            <a:r>
              <a:rPr lang="en-US" b="1" dirty="0"/>
              <a:t>Panel design 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1587"/>
            <a:ext cx="12192000" cy="558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182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90315"/>
          </a:xfrm>
        </p:spPr>
        <p:txBody>
          <a:bodyPr>
            <a:normAutofit fontScale="90000"/>
          </a:bodyPr>
          <a:lstStyle/>
          <a:p>
            <a:r>
              <a:rPr lang="en-US" sz="2000" b="1" dirty="0"/>
              <a:t>It composed of four main layers 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22415512"/>
                  </p:ext>
                </p:extLst>
              </p:nvPr>
            </p:nvGraphicFramePr>
            <p:xfrm>
              <a:off x="675249" y="1491176"/>
              <a:ext cx="10829365" cy="503623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165873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2165873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2165873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2165873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  <a:gridCol w="2165873">
                      <a:extLst>
                        <a:ext uri="{9D8B030D-6E8A-4147-A177-3AD203B41FA5}">
                          <a16:colId xmlns:a16="http://schemas.microsoft.com/office/drawing/2014/main" xmlns="" val="20004"/>
                        </a:ext>
                      </a:extLst>
                    </a:gridCol>
                  </a:tblGrid>
                  <a:tr h="686974"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Layer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Material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2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Thickness (mm)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K (w/</a:t>
                          </a:r>
                          <a:r>
                            <a:rPr lang="en-US" sz="1400" dirty="0" err="1">
                              <a:effectLst/>
                            </a:rPr>
                            <a:t>m.k</a:t>
                          </a:r>
                          <a:r>
                            <a:rPr lang="en-US" sz="1400" dirty="0">
                              <a:effectLst/>
                            </a:rPr>
                            <a:t>)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R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sz="140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780364"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5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Tiles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Ceramic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6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0.0006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857844"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5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Concrete slab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Concrete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1.3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0.153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780364"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5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Insulating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Polystyrene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140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0.035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780364"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5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Compacted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50% of sand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250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1.625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0.153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  <a:tr h="1150324"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5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Gravel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50% of stone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22415512"/>
                  </p:ext>
                </p:extLst>
              </p:nvPr>
            </p:nvGraphicFramePr>
            <p:xfrm>
              <a:off x="675249" y="1491176"/>
              <a:ext cx="10829365" cy="503623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16587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6587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16587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16587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16587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686974"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Layer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Material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2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Thickness (mm)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K (w/</a:t>
                          </a:r>
                          <a:r>
                            <a:rPr lang="en-US" sz="1400" dirty="0" err="1">
                              <a:effectLst/>
                            </a:rPr>
                            <a:t>m.k</a:t>
                          </a:r>
                          <a:r>
                            <a:rPr lang="en-US" sz="1400" dirty="0">
                              <a:effectLst/>
                            </a:rPr>
                            <a:t>)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99719" t="-885" r="-1124" b="-63362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780364"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5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Tiles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Ceramic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6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0.0006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57844"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5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Concrete slab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Concrete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1.3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0.153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780364"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5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Insulating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Polystyrene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140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0.035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780364"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5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Compacted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50% of sand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250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1.625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marL="0" marR="0" indent="274320" algn="ctr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0.153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150324"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25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Gravel 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274320" algn="just">
                            <a:lnSpc>
                              <a:spcPct val="300000"/>
                            </a:lnSpc>
                            <a:spcBef>
                              <a:spcPts val="5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50% of stone</a:t>
                          </a:r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49331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9032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Pipe design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89212" y="1804988"/>
                <a:ext cx="8915400" cy="377762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2400" b="1" dirty="0"/>
                  <a:t>UFH Parameters: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𝐴𝑈𝑆𝑇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en-US" sz="2000" dirty="0"/>
                  <a:t>There are two ways for designing appropriate combination of these parameters.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en-US" sz="2000" dirty="0"/>
                  <a:t>First one is by equations and iteration solution which is complicated,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en-US" sz="2000" dirty="0"/>
                  <a:t>Second way is using  ASHRAE figure.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2" y="1804988"/>
                <a:ext cx="8915400" cy="3777622"/>
              </a:xfrm>
              <a:blipFill rotWithShape="0">
                <a:blip r:embed="rId2"/>
                <a:stretch>
                  <a:fillRect l="-1094" t="-2258" b="-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3826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33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8222" y="553772"/>
            <a:ext cx="8911687" cy="1280890"/>
          </a:xfrm>
        </p:spPr>
        <p:txBody>
          <a:bodyPr/>
          <a:lstStyle/>
          <a:p>
            <a:r>
              <a:rPr lang="en-US" dirty="0"/>
              <a:t>Final results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3770559"/>
              </p:ext>
            </p:extLst>
          </p:nvPr>
        </p:nvGraphicFramePr>
        <p:xfrm>
          <a:off x="791374" y="1392703"/>
          <a:ext cx="3834497" cy="52337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2686">
                  <a:extLst>
                    <a:ext uri="{9D8B030D-6E8A-4147-A177-3AD203B41FA5}">
                      <a16:colId xmlns:a16="http://schemas.microsoft.com/office/drawing/2014/main" xmlns="" val="1717898166"/>
                    </a:ext>
                  </a:extLst>
                </a:gridCol>
                <a:gridCol w="880446">
                  <a:extLst>
                    <a:ext uri="{9D8B030D-6E8A-4147-A177-3AD203B41FA5}">
                      <a16:colId xmlns:a16="http://schemas.microsoft.com/office/drawing/2014/main" xmlns="" val="3116057155"/>
                    </a:ext>
                  </a:extLst>
                </a:gridCol>
                <a:gridCol w="880446">
                  <a:extLst>
                    <a:ext uri="{9D8B030D-6E8A-4147-A177-3AD203B41FA5}">
                      <a16:colId xmlns:a16="http://schemas.microsoft.com/office/drawing/2014/main" xmlns="" val="1396105523"/>
                    </a:ext>
                  </a:extLst>
                </a:gridCol>
                <a:gridCol w="1270919">
                  <a:extLst>
                    <a:ext uri="{9D8B030D-6E8A-4147-A177-3AD203B41FA5}">
                      <a16:colId xmlns:a16="http://schemas.microsoft.com/office/drawing/2014/main" xmlns="" val="3953168727"/>
                    </a:ext>
                  </a:extLst>
                </a:gridCol>
              </a:tblGrid>
              <a:tr h="6235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Room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AUST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Q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AUST - T in</a:t>
                      </a: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60124227"/>
                  </a:ext>
                </a:extLst>
              </a:tr>
              <a:tr h="509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Guest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20.56881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92.37652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-1.431188885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61713610"/>
                  </a:ext>
                </a:extLst>
              </a:tr>
              <a:tr h="509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bed 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20.78135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76.71597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-1.218649577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90047645"/>
                  </a:ext>
                </a:extLst>
              </a:tr>
              <a:tr h="509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bed 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20.34693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97.92434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-1.653072402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093589810"/>
                  </a:ext>
                </a:extLst>
              </a:tr>
              <a:tr h="509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bed 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19.98063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97.24804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-2.019373548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45842418"/>
                  </a:ext>
                </a:extLst>
              </a:tr>
              <a:tr h="509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 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20.28009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75.38008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-1.71991393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049251905"/>
                  </a:ext>
                </a:extLst>
              </a:tr>
              <a:tr h="509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 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20.89079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118.9274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-1.10921219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2937040919"/>
                  </a:ext>
                </a:extLst>
              </a:tr>
              <a:tr h="509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Living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21.35759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82.2158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-0.642409518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778161925"/>
                  </a:ext>
                </a:extLst>
              </a:tr>
              <a:tr h="509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Kitchen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20.31633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77.77868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-1.683668185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13515191"/>
                  </a:ext>
                </a:extLst>
              </a:tr>
              <a:tr h="509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Dining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21.95294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83.78866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-0.047056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27521918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973223"/>
              </p:ext>
            </p:extLst>
          </p:nvPr>
        </p:nvGraphicFramePr>
        <p:xfrm>
          <a:off x="5303520" y="1392703"/>
          <a:ext cx="6201092" cy="52073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9519">
                  <a:extLst>
                    <a:ext uri="{9D8B030D-6E8A-4147-A177-3AD203B41FA5}">
                      <a16:colId xmlns:a16="http://schemas.microsoft.com/office/drawing/2014/main" xmlns="" val="2045170690"/>
                    </a:ext>
                  </a:extLst>
                </a:gridCol>
                <a:gridCol w="1042383">
                  <a:extLst>
                    <a:ext uri="{9D8B030D-6E8A-4147-A177-3AD203B41FA5}">
                      <a16:colId xmlns:a16="http://schemas.microsoft.com/office/drawing/2014/main" xmlns="" val="996791691"/>
                    </a:ext>
                  </a:extLst>
                </a:gridCol>
                <a:gridCol w="741883">
                  <a:extLst>
                    <a:ext uri="{9D8B030D-6E8A-4147-A177-3AD203B41FA5}">
                      <a16:colId xmlns:a16="http://schemas.microsoft.com/office/drawing/2014/main" xmlns="" val="2254669679"/>
                    </a:ext>
                  </a:extLst>
                </a:gridCol>
                <a:gridCol w="674439">
                  <a:extLst>
                    <a:ext uri="{9D8B030D-6E8A-4147-A177-3AD203B41FA5}">
                      <a16:colId xmlns:a16="http://schemas.microsoft.com/office/drawing/2014/main" xmlns="" val="884171474"/>
                    </a:ext>
                  </a:extLst>
                </a:gridCol>
                <a:gridCol w="741883">
                  <a:extLst>
                    <a:ext uri="{9D8B030D-6E8A-4147-A177-3AD203B41FA5}">
                      <a16:colId xmlns:a16="http://schemas.microsoft.com/office/drawing/2014/main" xmlns="" val="766008063"/>
                    </a:ext>
                  </a:extLst>
                </a:gridCol>
                <a:gridCol w="944214">
                  <a:extLst>
                    <a:ext uri="{9D8B030D-6E8A-4147-A177-3AD203B41FA5}">
                      <a16:colId xmlns:a16="http://schemas.microsoft.com/office/drawing/2014/main" xmlns="" val="2440775508"/>
                    </a:ext>
                  </a:extLst>
                </a:gridCol>
                <a:gridCol w="876771">
                  <a:extLst>
                    <a:ext uri="{9D8B030D-6E8A-4147-A177-3AD203B41FA5}">
                      <a16:colId xmlns:a16="http://schemas.microsoft.com/office/drawing/2014/main" xmlns="" val="109656426"/>
                    </a:ext>
                  </a:extLst>
                </a:gridCol>
              </a:tblGrid>
              <a:tr h="626658"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Room</a:t>
                      </a:r>
                    </a:p>
                    <a:p>
                      <a:pPr marL="0" marR="914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q̋</a:t>
                      </a:r>
                    </a:p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Tf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Tw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Di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Do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81087381"/>
                  </a:ext>
                </a:extLst>
              </a:tr>
              <a:tr h="458618"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Guest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92.37652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 rtl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21.5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89993416"/>
                  </a:ext>
                </a:extLst>
              </a:tr>
              <a:tr h="553265">
                <a:tc>
                  <a:txBody>
                    <a:bodyPr/>
                    <a:lstStyle/>
                    <a:p>
                      <a:pPr marL="0" marR="9144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Bed Room 1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71.63023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 rtl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21.5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7828650"/>
                  </a:ext>
                </a:extLst>
              </a:tr>
              <a:tr h="593886"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Bed Room 2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97.92434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 rtl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21.5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81625139"/>
                  </a:ext>
                </a:extLst>
              </a:tr>
              <a:tr h="578258"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Bed Room 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82.20456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 rtl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21.5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3865163"/>
                  </a:ext>
                </a:extLst>
              </a:tr>
              <a:tr h="458618"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 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75.38008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 rtl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21.5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29305292"/>
                  </a:ext>
                </a:extLst>
              </a:tr>
              <a:tr h="539039"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 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98.31462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 rtl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21.5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50367608"/>
                  </a:ext>
                </a:extLst>
              </a:tr>
              <a:tr h="458618"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Living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66.83802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 rtl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</a:rPr>
                        <a:t>21.5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69994988"/>
                  </a:ext>
                </a:extLst>
              </a:tr>
              <a:tr h="458618"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Kitchen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82.17698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27.5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47.5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 rtl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21.5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26656264"/>
                  </a:ext>
                </a:extLst>
              </a:tr>
              <a:tr h="458618"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Dining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56.23114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27.5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47.5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 rtl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</a:rPr>
                        <a:t>21.5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9144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634524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5357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57351" y="400049"/>
            <a:ext cx="8915399" cy="914401"/>
          </a:xfrm>
        </p:spPr>
        <p:txBody>
          <a:bodyPr/>
          <a:lstStyle/>
          <a:p>
            <a:pPr algn="ctr"/>
            <a:r>
              <a:rPr lang="en-US" b="1" dirty="0"/>
              <a:t>Presentation outline: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043238" y="1614488"/>
            <a:ext cx="7529512" cy="4900612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Abstract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Introduction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Constrains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Literature review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Methodology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Discussion and analysis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Future plan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/>
              <a:t>Conclusion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8788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9522" y="384960"/>
            <a:ext cx="8911687" cy="543508"/>
          </a:xfrm>
        </p:spPr>
        <p:txBody>
          <a:bodyPr>
            <a:normAutofit fontScale="90000"/>
          </a:bodyPr>
          <a:lstStyle/>
          <a:p>
            <a:r>
              <a:rPr lang="en-US" dirty="0"/>
              <a:t>MATLAB Results  </a:t>
            </a:r>
          </a:p>
        </p:txBody>
      </p:sp>
      <p:pic>
        <p:nvPicPr>
          <p:cNvPr id="11" name="Picture 10" descr="C:\Users\husam\AppData\Local\Microsoft\Windows\INetCache\Content.Word\heat load variation vs outside temperatur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086" y="1566227"/>
            <a:ext cx="8360228" cy="48781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64414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3" y="427162"/>
            <a:ext cx="8911687" cy="1280890"/>
          </a:xfrm>
        </p:spPr>
        <p:txBody>
          <a:bodyPr/>
          <a:lstStyle/>
          <a:p>
            <a:r>
              <a:rPr lang="en-US" dirty="0"/>
              <a:t>Electricity demand of the heat pump </a:t>
            </a:r>
          </a:p>
        </p:txBody>
      </p:sp>
      <p:pic>
        <p:nvPicPr>
          <p:cNvPr id="4" name="Picture 3" descr="C:\Users\husam\AppData\Local\Microsoft\Windows\INetCache\Content.Word\electricity deman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175" y="1905000"/>
            <a:ext cx="6723185" cy="47008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98553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8513" y="244282"/>
            <a:ext cx="8911687" cy="1280890"/>
          </a:xfrm>
        </p:spPr>
        <p:txBody>
          <a:bodyPr/>
          <a:lstStyle/>
          <a:p>
            <a:r>
              <a:rPr lang="en-US" dirty="0"/>
              <a:t>Heat Pump consumption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7059939"/>
              </p:ext>
            </p:extLst>
          </p:nvPr>
        </p:nvGraphicFramePr>
        <p:xfrm>
          <a:off x="1" y="1153550"/>
          <a:ext cx="12191998" cy="48688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0893">
                  <a:extLst>
                    <a:ext uri="{9D8B030D-6E8A-4147-A177-3AD203B41FA5}">
                      <a16:colId xmlns:a16="http://schemas.microsoft.com/office/drawing/2014/main" xmlns="" val="1420182486"/>
                    </a:ext>
                  </a:extLst>
                </a:gridCol>
                <a:gridCol w="1683584">
                  <a:extLst>
                    <a:ext uri="{9D8B030D-6E8A-4147-A177-3AD203B41FA5}">
                      <a16:colId xmlns:a16="http://schemas.microsoft.com/office/drawing/2014/main" xmlns="" val="1520919717"/>
                    </a:ext>
                  </a:extLst>
                </a:gridCol>
                <a:gridCol w="1793086">
                  <a:extLst>
                    <a:ext uri="{9D8B030D-6E8A-4147-A177-3AD203B41FA5}">
                      <a16:colId xmlns:a16="http://schemas.microsoft.com/office/drawing/2014/main" xmlns="" val="62172304"/>
                    </a:ext>
                  </a:extLst>
                </a:gridCol>
                <a:gridCol w="1793086">
                  <a:extLst>
                    <a:ext uri="{9D8B030D-6E8A-4147-A177-3AD203B41FA5}">
                      <a16:colId xmlns:a16="http://schemas.microsoft.com/office/drawing/2014/main" xmlns="" val="3486733224"/>
                    </a:ext>
                  </a:extLst>
                </a:gridCol>
                <a:gridCol w="1748291">
                  <a:extLst>
                    <a:ext uri="{9D8B030D-6E8A-4147-A177-3AD203B41FA5}">
                      <a16:colId xmlns:a16="http://schemas.microsoft.com/office/drawing/2014/main" xmlns="" val="1864996380"/>
                    </a:ext>
                  </a:extLst>
                </a:gridCol>
                <a:gridCol w="1586529">
                  <a:extLst>
                    <a:ext uri="{9D8B030D-6E8A-4147-A177-3AD203B41FA5}">
                      <a16:colId xmlns:a16="http://schemas.microsoft.com/office/drawing/2014/main" xmlns="" val="4158736213"/>
                    </a:ext>
                  </a:extLst>
                </a:gridCol>
                <a:gridCol w="1586529">
                  <a:extLst>
                    <a:ext uri="{9D8B030D-6E8A-4147-A177-3AD203B41FA5}">
                      <a16:colId xmlns:a16="http://schemas.microsoft.com/office/drawing/2014/main" xmlns="" val="1316362298"/>
                    </a:ext>
                  </a:extLst>
                </a:gridCol>
              </a:tblGrid>
              <a:tr h="333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Month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Period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To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COP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heat load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kwh/10 days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kwh/month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extLst>
                  <a:ext uri="{0D108BD9-81ED-4DB2-BD59-A6C34878D82A}">
                    <a16:rowId xmlns:a16="http://schemas.microsoft.com/office/drawing/2014/main" xmlns="" val="1695276221"/>
                  </a:ext>
                </a:extLst>
              </a:tr>
              <a:tr h="318414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Nov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1st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9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2.99786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18.75456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1030.39713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1632.34738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ctr"/>
                </a:tc>
                <a:extLst>
                  <a:ext uri="{0D108BD9-81ED-4DB2-BD59-A6C34878D82A}">
                    <a16:rowId xmlns:a16="http://schemas.microsoft.com/office/drawing/2014/main" xmlns="" val="2871826444"/>
                  </a:ext>
                </a:extLst>
              </a:tr>
              <a:tr h="318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2nd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16.1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3.88043536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5.11488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217.102141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3439284"/>
                  </a:ext>
                </a:extLst>
              </a:tr>
              <a:tr h="318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3rd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12.1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3.64841264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8.5248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384.848109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441637"/>
                  </a:ext>
                </a:extLst>
              </a:tr>
              <a:tr h="318414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Dec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1st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14.6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3.79253787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6.3936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277.667242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1281.80156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ctr"/>
                </a:tc>
                <a:extLst>
                  <a:ext uri="{0D108BD9-81ED-4DB2-BD59-A6C34878D82A}">
                    <a16:rowId xmlns:a16="http://schemas.microsoft.com/office/drawing/2014/main" xmlns="" val="1571791640"/>
                  </a:ext>
                </a:extLst>
              </a:tr>
              <a:tr h="318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2nd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11.2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3.59159226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9.37728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430.030211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10813868"/>
                  </a:ext>
                </a:extLst>
              </a:tr>
              <a:tr h="318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3rd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7.8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3.42397584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11.93472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574.104106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19324768"/>
                  </a:ext>
                </a:extLst>
              </a:tr>
              <a:tr h="318414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Jan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1st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13.1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3.70570714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7.67232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341.008123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1492.68177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ctr"/>
                </a:tc>
                <a:extLst>
                  <a:ext uri="{0D108BD9-81ED-4DB2-BD59-A6C34878D82A}">
                    <a16:rowId xmlns:a16="http://schemas.microsoft.com/office/drawing/2014/main" xmlns="" val="1918567425"/>
                  </a:ext>
                </a:extLst>
              </a:tr>
              <a:tr h="1690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2nd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9.6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3.50725067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10.656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500.42214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7480905"/>
                  </a:ext>
                </a:extLst>
              </a:tr>
              <a:tr h="318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3rd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6.2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3.34176779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13.21344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651.251503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92517828"/>
                  </a:ext>
                </a:extLst>
              </a:tr>
              <a:tr h="318414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Feb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1st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14.4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3.79253787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6.3936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277.667242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1382.05777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ctr"/>
                </a:tc>
                <a:extLst>
                  <a:ext uri="{0D108BD9-81ED-4DB2-BD59-A6C34878D82A}">
                    <a16:rowId xmlns:a16="http://schemas.microsoft.com/office/drawing/2014/main" xmlns="" val="2228535433"/>
                  </a:ext>
                </a:extLst>
              </a:tr>
              <a:tr h="318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2nd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10.5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3.56335987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9.80352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453.139024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0416399"/>
                  </a:ext>
                </a:extLst>
              </a:tr>
              <a:tr h="318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3rd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6.7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3.34176779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13.21344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651.251503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2675984"/>
                  </a:ext>
                </a:extLst>
              </a:tr>
              <a:tr h="169069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Mar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1st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17.2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3.96939963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3.83616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159.17725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1024.79417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ctr"/>
                </a:tc>
                <a:extLst>
                  <a:ext uri="{0D108BD9-81ED-4DB2-BD59-A6C34878D82A}">
                    <a16:rowId xmlns:a16="http://schemas.microsoft.com/office/drawing/2014/main" xmlns="" val="1035599609"/>
                  </a:ext>
                </a:extLst>
              </a:tr>
              <a:tr h="318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2nd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3.70570714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7.67232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341.008123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07260642"/>
                  </a:ext>
                </a:extLst>
              </a:tr>
              <a:tr h="318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3rd 10 days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8.8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3.47937386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11.08224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524.608792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7950" marR="4795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323885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94228" y="6016642"/>
            <a:ext cx="9885972" cy="815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0670" marR="0" indent="-6350" algn="just">
              <a:lnSpc>
                <a:spcPct val="110000"/>
              </a:lnSpc>
              <a:spcBef>
                <a:spcPts val="0"/>
              </a:spcBef>
              <a:spcAft>
                <a:spcPts val="1055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total electricity consumption is 6813.618 KWH/Season. 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total running cost is 6813.618*0.55 =   3747.524 Nis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8778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4789" y="680381"/>
            <a:ext cx="8911687" cy="1280890"/>
          </a:xfrm>
        </p:spPr>
        <p:txBody>
          <a:bodyPr/>
          <a:lstStyle/>
          <a:p>
            <a:r>
              <a:rPr lang="en-US" dirty="0"/>
              <a:t>Gas boiler Degree Day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944416"/>
              </p:ext>
            </p:extLst>
          </p:nvPr>
        </p:nvGraphicFramePr>
        <p:xfrm>
          <a:off x="2086487" y="1502642"/>
          <a:ext cx="8365806" cy="29568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9829">
                  <a:extLst>
                    <a:ext uri="{9D8B030D-6E8A-4147-A177-3AD203B41FA5}">
                      <a16:colId xmlns:a16="http://schemas.microsoft.com/office/drawing/2014/main" xmlns="" val="1244892862"/>
                    </a:ext>
                  </a:extLst>
                </a:gridCol>
                <a:gridCol w="1009829">
                  <a:extLst>
                    <a:ext uri="{9D8B030D-6E8A-4147-A177-3AD203B41FA5}">
                      <a16:colId xmlns:a16="http://schemas.microsoft.com/office/drawing/2014/main" xmlns="" val="3072590079"/>
                    </a:ext>
                  </a:extLst>
                </a:gridCol>
                <a:gridCol w="1010881">
                  <a:extLst>
                    <a:ext uri="{9D8B030D-6E8A-4147-A177-3AD203B41FA5}">
                      <a16:colId xmlns:a16="http://schemas.microsoft.com/office/drawing/2014/main" xmlns="" val="246068397"/>
                    </a:ext>
                  </a:extLst>
                </a:gridCol>
                <a:gridCol w="1009829">
                  <a:extLst>
                    <a:ext uri="{9D8B030D-6E8A-4147-A177-3AD203B41FA5}">
                      <a16:colId xmlns:a16="http://schemas.microsoft.com/office/drawing/2014/main" xmlns="" val="2593883181"/>
                    </a:ext>
                  </a:extLst>
                </a:gridCol>
                <a:gridCol w="1009829">
                  <a:extLst>
                    <a:ext uri="{9D8B030D-6E8A-4147-A177-3AD203B41FA5}">
                      <a16:colId xmlns:a16="http://schemas.microsoft.com/office/drawing/2014/main" xmlns="" val="1826720386"/>
                    </a:ext>
                  </a:extLst>
                </a:gridCol>
                <a:gridCol w="1009829">
                  <a:extLst>
                    <a:ext uri="{9D8B030D-6E8A-4147-A177-3AD203B41FA5}">
                      <a16:colId xmlns:a16="http://schemas.microsoft.com/office/drawing/2014/main" xmlns="" val="3282266315"/>
                    </a:ext>
                  </a:extLst>
                </a:gridCol>
                <a:gridCol w="2305780">
                  <a:extLst>
                    <a:ext uri="{9D8B030D-6E8A-4147-A177-3AD203B41FA5}">
                      <a16:colId xmlns:a16="http://schemas.microsoft.com/office/drawing/2014/main" xmlns="" val="1182187938"/>
                    </a:ext>
                  </a:extLst>
                </a:gridCol>
              </a:tblGrid>
              <a:tr h="1056508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Month</a:t>
                      </a:r>
                    </a:p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 anchor="b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Nov </a:t>
                      </a:r>
                    </a:p>
                    <a:p>
                      <a:pPr marL="0" marR="38735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 anchor="b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Dec</a:t>
                      </a:r>
                    </a:p>
                    <a:p>
                      <a:pPr marL="0" marR="38735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 anchor="b"/>
                </a:tc>
                <a:tc>
                  <a:txBody>
                    <a:bodyPr/>
                    <a:lstStyle/>
                    <a:p>
                      <a:pPr marL="0" marR="3937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Jan </a:t>
                      </a:r>
                    </a:p>
                    <a:p>
                      <a:pPr marL="0" marR="3937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 anchor="b"/>
                </a:tc>
                <a:tc>
                  <a:txBody>
                    <a:bodyPr/>
                    <a:lstStyle/>
                    <a:p>
                      <a:pPr marL="0" marR="3810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Feb </a:t>
                      </a:r>
                    </a:p>
                    <a:p>
                      <a:pPr marL="0" marR="3810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 anchor="b"/>
                </a:tc>
                <a:tc>
                  <a:txBody>
                    <a:bodyPr/>
                    <a:lstStyle/>
                    <a:p>
                      <a:pPr marL="0" marR="36195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Mar</a:t>
                      </a:r>
                    </a:p>
                    <a:p>
                      <a:pPr marL="0" marR="36195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 anchor="b"/>
                </a:tc>
                <a:tc>
                  <a:txBody>
                    <a:bodyPr/>
                    <a:lstStyle/>
                    <a:p>
                      <a:pPr marL="0" marR="3810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/>
                      </a:r>
                      <a:br>
                        <a:rPr lang="en-US" sz="1100" dirty="0">
                          <a:effectLst/>
                        </a:rPr>
                      </a:br>
                      <a:endParaRPr lang="en-US" sz="1100" dirty="0">
                        <a:effectLst/>
                      </a:endParaRPr>
                    </a:p>
                    <a:p>
                      <a:pPr marL="0" marR="3810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3810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3810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summation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extLst>
                  <a:ext uri="{0D108BD9-81ED-4DB2-BD59-A6C34878D82A}">
                    <a16:rowId xmlns:a16="http://schemas.microsoft.com/office/drawing/2014/main" xmlns="" val="3653897368"/>
                  </a:ext>
                </a:extLst>
              </a:tr>
              <a:tr h="633436">
                <a:tc>
                  <a:txBody>
                    <a:bodyPr/>
                    <a:lstStyle/>
                    <a:p>
                      <a:pPr marL="0" marR="3619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temp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16.1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11.2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683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9.6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10.5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 rowSpan="3">
                  <a:txBody>
                    <a:bodyPr/>
                    <a:lstStyle/>
                    <a:p>
                      <a:pPr marL="0" marR="3746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893.2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 anchor="ctr"/>
                </a:tc>
                <a:extLst>
                  <a:ext uri="{0D108BD9-81ED-4DB2-BD59-A6C34878D82A}">
                    <a16:rowId xmlns:a16="http://schemas.microsoft.com/office/drawing/2014/main" xmlns="" val="1576282880"/>
                  </a:ext>
                </a:extLst>
              </a:tr>
              <a:tr h="633436"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days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10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3261955"/>
                  </a:ext>
                </a:extLst>
              </a:tr>
              <a:tr h="633436"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DD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210.8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260.4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210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>
                  <a:txBody>
                    <a:bodyPr/>
                    <a:lstStyle/>
                    <a:p>
                      <a:pPr marL="0" marR="38735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155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11125" marR="73025" marT="29210" marB="508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86002577"/>
                  </a:ext>
                </a:extLst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109821" y="4632749"/>
            <a:ext cx="8342471" cy="173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051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Economic study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54745" y="1849542"/>
            <a:ext cx="12037255" cy="3763829"/>
          </a:xfrm>
          <a:prstGeom prst="rect">
            <a:avLst/>
          </a:prstGeom>
          <a:solidFill>
            <a:srgbClr val="DEEA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80899" tIns="0" rIns="0" bIns="6982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HEAT PUMP:</a:t>
            </a:r>
            <a:r>
              <a:rPr kumimoji="0" lang="en-US" altLang="en-US" sz="1600" b="0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average investment cost with installation were obtained from contracting companies as 37000 Nis.  From calculations the seasonal running cost for the system were 3747 Nis.</a:t>
            </a:r>
            <a:r>
              <a:rPr kumimoji="0" lang="en-US" altLang="en-US" sz="1600" b="0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GAS BOILER:</a:t>
            </a:r>
            <a:r>
              <a:rPr kumimoji="0" lang="en-US" altLang="en-US" sz="1600" b="0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average investment cost with installation were obtained from contracting companies as 6500 Nis.  From calculations the seasonal running cost for the system were 6800 Nis. </a:t>
            </a:r>
            <a:r>
              <a:rPr kumimoji="0" lang="en-US" altLang="en-US" sz="1600" b="0" i="0" u="none" strike="noStrike" cap="none" normalizeH="0" baseline="-3000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1F4D7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RUNNING COST PERCENTAGE AND PAYBACK PERIOD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3747/6800 *100%  =  55% . 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Payback period is 9.99 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920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Conclusion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300000"/>
              </a:lnSpc>
            </a:pPr>
            <a:r>
              <a:rPr lang="en-US" dirty="0"/>
              <a:t>UFH is environmental friendly “it works on low operating temperature” </a:t>
            </a:r>
          </a:p>
          <a:p>
            <a:pPr>
              <a:lnSpc>
                <a:spcPct val="300000"/>
              </a:lnSpc>
            </a:pPr>
            <a:r>
              <a:rPr lang="en-US" dirty="0"/>
              <a:t>Electric air to water heat pump is safe for local environment. </a:t>
            </a:r>
          </a:p>
          <a:p>
            <a:pPr>
              <a:lnSpc>
                <a:spcPct val="300000"/>
              </a:lnSpc>
            </a:pPr>
            <a:r>
              <a:rPr lang="en-US" dirty="0"/>
              <a:t> UFH is profitable investment. </a:t>
            </a:r>
          </a:p>
          <a:p>
            <a:pPr>
              <a:lnSpc>
                <a:spcPct val="300000"/>
              </a:lnSpc>
            </a:pPr>
            <a:r>
              <a:rPr lang="en-US" dirty="0"/>
              <a:t>Air to water heat pump is good investment !! </a:t>
            </a:r>
          </a:p>
        </p:txBody>
      </p:sp>
    </p:spTree>
    <p:extLst>
      <p:ext uri="{BB962C8B-B14F-4D97-AF65-F5344CB8AC3E}">
        <p14:creationId xmlns:p14="http://schemas.microsoft.com/office/powerpoint/2010/main" val="38738394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019298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800" dirty="0"/>
          </a:p>
          <a:p>
            <a:pPr algn="ctr"/>
            <a:r>
              <a:rPr lang="en-US" sz="4800" dirty="0"/>
              <a:t>Any question !! </a:t>
            </a:r>
          </a:p>
        </p:txBody>
      </p:sp>
    </p:spTree>
    <p:extLst>
      <p:ext uri="{BB962C8B-B14F-4D97-AF65-F5344CB8AC3E}">
        <p14:creationId xmlns:p14="http://schemas.microsoft.com/office/powerpoint/2010/main" val="801423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50013" y="400050"/>
            <a:ext cx="8911687" cy="757238"/>
          </a:xfrm>
        </p:spPr>
        <p:txBody>
          <a:bodyPr/>
          <a:lstStyle/>
          <a:p>
            <a:pPr algn="ctr"/>
            <a:r>
              <a:rPr lang="en-US" b="1" dirty="0"/>
              <a:t>Abstract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328738"/>
            <a:ext cx="8915400" cy="4582484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Under Floor Heating system is central heating system that use three modes of heat transfer radiation, convection and conduction by embedded pipes.</a:t>
            </a:r>
          </a:p>
          <a:p>
            <a:pPr>
              <a:lnSpc>
                <a:spcPct val="150000"/>
              </a:lnSpc>
            </a:pPr>
            <a:r>
              <a:rPr lang="en-US" dirty="0"/>
              <a:t>Under Floor Heating system is widely adopted by residential and commercial sectors.</a:t>
            </a:r>
          </a:p>
          <a:p>
            <a:pPr>
              <a:lnSpc>
                <a:spcPct val="150000"/>
              </a:lnSpc>
            </a:pPr>
            <a:r>
              <a:rPr lang="en-US" dirty="0"/>
              <a:t>compatibility with different heating device.</a:t>
            </a:r>
          </a:p>
          <a:p>
            <a:pPr>
              <a:lnSpc>
                <a:spcPct val="150000"/>
              </a:lnSpc>
            </a:pPr>
            <a:r>
              <a:rPr lang="en-US" dirty="0"/>
              <a:t>heat pumps (Air/water, geothermal heat pumps) with high efficiency, solar power and fuels.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387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314326"/>
            <a:ext cx="8911687" cy="10287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171575"/>
            <a:ext cx="8915400" cy="53435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Problem  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070C0"/>
                </a:solidFill>
              </a:rPr>
              <a:t>Heating the house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070C0"/>
                </a:solidFill>
              </a:rPr>
              <a:t> by environmental friendly and cost effective system</a:t>
            </a:r>
            <a:r>
              <a:rPr lang="en-US" dirty="0"/>
              <a:t>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system 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070C0"/>
                </a:solidFill>
              </a:rPr>
              <a:t>Under floor Heating system </a:t>
            </a:r>
          </a:p>
          <a:p>
            <a:pPr marL="0" indent="0" algn="ctr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Source of Energy 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070C0"/>
                </a:solidFill>
              </a:rPr>
              <a:t> Air to water Heat Pump vs Gas boiler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Target </a:t>
            </a:r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rgbClr val="0070C0"/>
                </a:solidFill>
              </a:rPr>
              <a:t>Design a UFS for a house in Nablus with minimum cost 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742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46275" y="324072"/>
            <a:ext cx="8911687" cy="890365"/>
          </a:xfrm>
        </p:spPr>
        <p:txBody>
          <a:bodyPr/>
          <a:lstStyle/>
          <a:p>
            <a:pPr algn="ctr"/>
            <a:r>
              <a:rPr lang="en-US" b="1" dirty="0"/>
              <a:t>Constraints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89212" y="1214437"/>
            <a:ext cx="8915400" cy="5643563"/>
          </a:xfrm>
        </p:spPr>
        <p:txBody>
          <a:bodyPr>
            <a:normAutofit lnSpcReduction="10000"/>
          </a:bodyPr>
          <a:lstStyle/>
          <a:p>
            <a:pPr>
              <a:lnSpc>
                <a:spcPct val="300000"/>
              </a:lnSpc>
            </a:pPr>
            <a:r>
              <a:rPr lang="en-US" dirty="0"/>
              <a:t>choosing a suitable architectural plan </a:t>
            </a:r>
          </a:p>
          <a:p>
            <a:pPr>
              <a:lnSpc>
                <a:spcPct val="300000"/>
              </a:lnSpc>
            </a:pPr>
            <a:r>
              <a:rPr lang="en-US" dirty="0"/>
              <a:t>designing the UFH system  according to ASHRAE codes.</a:t>
            </a:r>
          </a:p>
          <a:p>
            <a:pPr>
              <a:lnSpc>
                <a:spcPct val="300000"/>
              </a:lnSpc>
            </a:pPr>
            <a:r>
              <a:rPr lang="en-US" dirty="0"/>
              <a:t>finding catalogs  heat pumps and PEX pipes.</a:t>
            </a:r>
          </a:p>
          <a:p>
            <a:pPr>
              <a:lnSpc>
                <a:spcPct val="300000"/>
              </a:lnSpc>
            </a:pPr>
            <a:r>
              <a:rPr lang="en-US" dirty="0"/>
              <a:t>Method of comparison between devices. </a:t>
            </a:r>
          </a:p>
          <a:p>
            <a:pPr>
              <a:lnSpc>
                <a:spcPct val="300000"/>
              </a:lnSpc>
            </a:pPr>
            <a:r>
              <a:rPr lang="en-US" dirty="0"/>
              <a:t>How to estimate running cost. </a:t>
            </a:r>
          </a:p>
          <a:p>
            <a:pPr>
              <a:lnSpc>
                <a:spcPct val="300000"/>
              </a:lnSpc>
            </a:pPr>
            <a:r>
              <a:rPr lang="en-US" dirty="0"/>
              <a:t>Team management.  </a:t>
            </a:r>
          </a:p>
        </p:txBody>
      </p:sp>
    </p:spTree>
    <p:extLst>
      <p:ext uri="{BB962C8B-B14F-4D97-AF65-F5344CB8AC3E}">
        <p14:creationId xmlns:p14="http://schemas.microsoft.com/office/powerpoint/2010/main" val="1466313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1438" y="744473"/>
            <a:ext cx="8911687" cy="1280890"/>
          </a:xfrm>
        </p:spPr>
        <p:txBody>
          <a:bodyPr/>
          <a:lstStyle/>
          <a:p>
            <a:pPr algn="ctr"/>
            <a:r>
              <a:rPr lang="en-US" b="1" dirty="0"/>
              <a:t>Literature review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8801102" y="3504980"/>
            <a:ext cx="2471737" cy="738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UFH Parameters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592925" y="3504980"/>
            <a:ext cx="2471737" cy="738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Heat Transfer Modes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453063" y="3478786"/>
            <a:ext cx="2471737" cy="738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Thermal Comfort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801102" y="5183982"/>
            <a:ext cx="2471737" cy="738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History 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453061" y="5183982"/>
            <a:ext cx="2471737" cy="738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Gas Boiler 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592925" y="5183982"/>
            <a:ext cx="2471737" cy="738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Heat Pumps 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453062" y="2025363"/>
            <a:ext cx="2471737" cy="738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Under Floor Heating </a:t>
            </a:r>
          </a:p>
        </p:txBody>
      </p:sp>
    </p:spTree>
    <p:extLst>
      <p:ext uri="{BB962C8B-B14F-4D97-AF65-F5344CB8AC3E}">
        <p14:creationId xmlns:p14="http://schemas.microsoft.com/office/powerpoint/2010/main" val="2752066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61778"/>
          </a:xfrm>
        </p:spPr>
        <p:txBody>
          <a:bodyPr/>
          <a:lstStyle/>
          <a:p>
            <a:pPr algn="ctr"/>
            <a:r>
              <a:rPr lang="en-US" b="1" dirty="0"/>
              <a:t>Methodology</a:t>
            </a:r>
            <a:r>
              <a:rPr lang="en-US" dirty="0"/>
              <a:t> </a:t>
            </a:r>
          </a:p>
        </p:txBody>
      </p:sp>
      <p:sp>
        <p:nvSpPr>
          <p:cNvPr id="5" name="Oval 4"/>
          <p:cNvSpPr/>
          <p:nvPr/>
        </p:nvSpPr>
        <p:spPr>
          <a:xfrm>
            <a:off x="2755899" y="1185861"/>
            <a:ext cx="2071688" cy="1814513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Heat load calculation </a:t>
            </a:r>
          </a:p>
        </p:txBody>
      </p:sp>
      <p:sp>
        <p:nvSpPr>
          <p:cNvPr id="6" name="Oval 5"/>
          <p:cNvSpPr/>
          <p:nvPr/>
        </p:nvSpPr>
        <p:spPr>
          <a:xfrm>
            <a:off x="3679824" y="2481261"/>
            <a:ext cx="2071688" cy="1814513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Panel Design </a:t>
            </a:r>
          </a:p>
        </p:txBody>
      </p:sp>
      <p:sp>
        <p:nvSpPr>
          <p:cNvPr id="7" name="Oval 6"/>
          <p:cNvSpPr/>
          <p:nvPr/>
        </p:nvSpPr>
        <p:spPr>
          <a:xfrm>
            <a:off x="5021530" y="3576634"/>
            <a:ext cx="2071688" cy="1814513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Pipe Design </a:t>
            </a:r>
          </a:p>
        </p:txBody>
      </p:sp>
      <p:sp>
        <p:nvSpPr>
          <p:cNvPr id="8" name="Oval 7"/>
          <p:cNvSpPr/>
          <p:nvPr/>
        </p:nvSpPr>
        <p:spPr>
          <a:xfrm>
            <a:off x="6363236" y="4483890"/>
            <a:ext cx="2071688" cy="1814513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MATLAB</a:t>
            </a:r>
          </a:p>
          <a:p>
            <a:pPr algn="ctr"/>
            <a:r>
              <a:rPr lang="en-US" dirty="0"/>
              <a:t>Codes </a:t>
            </a:r>
          </a:p>
        </p:txBody>
      </p:sp>
      <p:sp>
        <p:nvSpPr>
          <p:cNvPr id="9" name="Oval 8"/>
          <p:cNvSpPr/>
          <p:nvPr/>
        </p:nvSpPr>
        <p:spPr>
          <a:xfrm>
            <a:off x="8189912" y="4841082"/>
            <a:ext cx="2071688" cy="1814513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Economic</a:t>
            </a:r>
          </a:p>
          <a:p>
            <a:pPr algn="ctr"/>
            <a:r>
              <a:rPr lang="en-US" dirty="0"/>
              <a:t>Study</a:t>
            </a:r>
          </a:p>
        </p:txBody>
      </p:sp>
    </p:spTree>
    <p:extLst>
      <p:ext uri="{BB962C8B-B14F-4D97-AF65-F5344CB8AC3E}">
        <p14:creationId xmlns:p14="http://schemas.microsoft.com/office/powerpoint/2010/main" val="1651255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171451"/>
            <a:ext cx="8911687" cy="51435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Heat load calculation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89212" y="1014413"/>
                <a:ext cx="8915400" cy="4896809"/>
              </a:xfrm>
            </p:spPr>
            <p:txBody>
              <a:bodyPr/>
              <a:lstStyle/>
              <a:p>
                <a:pPr lvl="0">
                  <a:lnSpc>
                    <a:spcPct val="250000"/>
                  </a:lnSpc>
                </a:pPr>
                <a:r>
                  <a:rPr lang="en-US" dirty="0"/>
                  <a:t>select outside design condition  T= 4.7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dirty="0"/>
                  <a:t> 5 m/s 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∅=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73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% </m:t>
                    </m:r>
                  </m:oMath>
                </a14:m>
                <a:endParaRPr lang="en-US" dirty="0"/>
              </a:p>
              <a:p>
                <a:pPr lvl="0">
                  <a:lnSpc>
                    <a:spcPct val="250000"/>
                  </a:lnSpc>
                </a:pPr>
                <a:r>
                  <a:rPr lang="en-US" dirty="0"/>
                  <a:t>select inside design condition  T= 22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dirty="0"/>
                  <a:t> , no change in humidity.</a:t>
                </a:r>
              </a:p>
              <a:p>
                <a:pPr lvl="0">
                  <a:lnSpc>
                    <a:spcPct val="250000"/>
                  </a:lnSpc>
                </a:pPr>
                <a:r>
                  <a:rPr lang="en-US" dirty="0"/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𝑖𝑛𝑓𝑖𝑙𝑡𝑟𝑎𝑡𝑖𝑜𝑛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𝑣𝑒𝑛𝑡𝑒𝑙𝑎𝑡𝑖𝑜𝑛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for each room.</a:t>
                </a:r>
              </a:p>
              <a:p>
                <a:pPr lvl="0">
                  <a:lnSpc>
                    <a:spcPct val="250000"/>
                  </a:lnSpc>
                </a:pPr>
                <a:r>
                  <a:rPr lang="en-US" dirty="0"/>
                  <a:t>find U for walls , ceiling , window , floors , doors.</a:t>
                </a:r>
              </a:p>
              <a:p>
                <a:pPr lvl="0">
                  <a:lnSpc>
                    <a:spcPct val="250000"/>
                  </a:lnSpc>
                </a:pPr>
                <a:r>
                  <a:rPr lang="en-US" dirty="0"/>
                  <a:t>find the sum of heat loss in each room.</a:t>
                </a:r>
              </a:p>
              <a:p>
                <a:pPr lvl="0">
                  <a:lnSpc>
                    <a:spcPct val="250000"/>
                  </a:lnSpc>
                </a:pPr>
                <a:r>
                  <a:rPr lang="en-US" dirty="0"/>
                  <a:t>find Q for the building.</a:t>
                </a:r>
              </a:p>
              <a:p>
                <a:pPr lvl="0">
                  <a:lnSpc>
                    <a:spcPct val="250000"/>
                  </a:lnSpc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2" y="1014413"/>
                <a:ext cx="8915400" cy="4896809"/>
              </a:xfrm>
              <a:blipFill>
                <a:blip r:embed="rId2"/>
                <a:stretch>
                  <a:fillRect l="-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3768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89212" y="257174"/>
                <a:ext cx="8915400" cy="6300789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/>
                  <a:t>Finding water flow rate for each room by this equation </a:t>
                </a:r>
                <a:br>
                  <a:rPr lang="en-US" dirty="0"/>
                </a:b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)/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(∆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                                                                                (4.21)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The water velocity in pipes should be in range 0.2 to 1.2 m/sec and maybe increased to 2.4 m/sec.</a:t>
                </a:r>
                <a:br>
                  <a:rPr lang="en-US" dirty="0"/>
                </a:br>
                <a:endParaRPr lang="en-US" dirty="0"/>
              </a:p>
              <a:p>
                <a:pPr lvl="0">
                  <a:lnSpc>
                    <a:spcPct val="150000"/>
                  </a:lnSpc>
                </a:pPr>
                <a:r>
                  <a:rPr lang="en-US" dirty="0"/>
                  <a:t>Finding the longest loop from the storage tank.</a:t>
                </a:r>
              </a:p>
              <a:p>
                <a:pPr lvl="0">
                  <a:lnSpc>
                    <a:spcPct val="150000"/>
                  </a:lnSpc>
                </a:pPr>
                <a:r>
                  <a:rPr lang="en-US" dirty="0"/>
                  <a:t>Find pump flow rate. </a:t>
                </a:r>
              </a:p>
              <a:p>
                <a:pPr lvl="0">
                  <a:lnSpc>
                    <a:spcPct val="150000"/>
                  </a:lnSpc>
                </a:pPr>
                <a:r>
                  <a:rPr lang="en-US" dirty="0"/>
                  <a:t>Select circulating pump.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Select each main diameter for each room by finding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</m:oMath>
                </a14:m>
                <a:r>
                  <a:rPr lang="en-US" dirty="0"/>
                  <a:t> 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Select the appropriate diameter with appropriate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dirty="0"/>
                  <a:t> 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2" y="257174"/>
                <a:ext cx="8915400" cy="6300789"/>
              </a:xfrm>
              <a:blipFill>
                <a:blip r:embed="rId2"/>
                <a:stretch>
                  <a:fillRect l="-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361506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1041</TotalTime>
  <Words>1252</Words>
  <Application>Microsoft Office PowerPoint</Application>
  <PresentationFormat>Widescreen</PresentationFormat>
  <Paragraphs>764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Cambria Math</vt:lpstr>
      <vt:lpstr>Century Gothic</vt:lpstr>
      <vt:lpstr>Times New Roman</vt:lpstr>
      <vt:lpstr>Wingdings 3</vt:lpstr>
      <vt:lpstr>Wisp</vt:lpstr>
      <vt:lpstr>PowerPoint Presentation</vt:lpstr>
      <vt:lpstr>Presentation outline: </vt:lpstr>
      <vt:lpstr>Abstract </vt:lpstr>
      <vt:lpstr>Introduction </vt:lpstr>
      <vt:lpstr>Constraints </vt:lpstr>
      <vt:lpstr>Literature review </vt:lpstr>
      <vt:lpstr>Methodology </vt:lpstr>
      <vt:lpstr>Heat load calculation  </vt:lpstr>
      <vt:lpstr>PowerPoint Presentation</vt:lpstr>
      <vt:lpstr>Infiltration load calculation </vt:lpstr>
      <vt:lpstr>External and internal wall losses </vt:lpstr>
      <vt:lpstr>Window and door losses </vt:lpstr>
      <vt:lpstr>Floor and Ceiling losses</vt:lpstr>
      <vt:lpstr>Total heat load </vt:lpstr>
      <vt:lpstr>Panel design </vt:lpstr>
      <vt:lpstr>It composed of four main layers : </vt:lpstr>
      <vt:lpstr>Pipe design </vt:lpstr>
      <vt:lpstr>PowerPoint Presentation</vt:lpstr>
      <vt:lpstr>Final results </vt:lpstr>
      <vt:lpstr>MATLAB Results  </vt:lpstr>
      <vt:lpstr>Electricity demand of the heat pump </vt:lpstr>
      <vt:lpstr>Heat Pump consumption </vt:lpstr>
      <vt:lpstr>Gas boiler Degree Day </vt:lpstr>
      <vt:lpstr>Economic study </vt:lpstr>
      <vt:lpstr>Conclusion </vt:lpstr>
      <vt:lpstr>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adli mosleh</dc:creator>
  <cp:lastModifiedBy>User</cp:lastModifiedBy>
  <cp:revision>59</cp:revision>
  <dcterms:created xsi:type="dcterms:W3CDTF">2016-12-15T16:03:44Z</dcterms:created>
  <dcterms:modified xsi:type="dcterms:W3CDTF">2017-05-23T05:42:26Z</dcterms:modified>
</cp:coreProperties>
</file>