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85" r:id="rId4"/>
    <p:sldId id="259" r:id="rId5"/>
    <p:sldId id="260" r:id="rId6"/>
    <p:sldId id="261" r:id="rId7"/>
    <p:sldId id="262" r:id="rId8"/>
    <p:sldId id="279" r:id="rId9"/>
    <p:sldId id="280" r:id="rId10"/>
    <p:sldId id="263" r:id="rId11"/>
    <p:sldId id="286" r:id="rId12"/>
    <p:sldId id="265" r:id="rId13"/>
    <p:sldId id="264" r:id="rId14"/>
    <p:sldId id="303" r:id="rId15"/>
    <p:sldId id="304" r:id="rId16"/>
    <p:sldId id="302" r:id="rId17"/>
    <p:sldId id="301" r:id="rId18"/>
    <p:sldId id="299" r:id="rId19"/>
    <p:sldId id="289" r:id="rId20"/>
    <p:sldId id="290" r:id="rId21"/>
    <p:sldId id="295" r:id="rId22"/>
    <p:sldId id="294" r:id="rId23"/>
    <p:sldId id="291" r:id="rId24"/>
    <p:sldId id="292" r:id="rId25"/>
    <p:sldId id="293" r:id="rId26"/>
    <p:sldId id="296" r:id="rId27"/>
    <p:sldId id="297" r:id="rId28"/>
    <p:sldId id="298" r:id="rId29"/>
    <p:sldId id="266" r:id="rId30"/>
    <p:sldId id="281" r:id="rId31"/>
    <p:sldId id="287" r:id="rId32"/>
    <p:sldId id="300" r:id="rId33"/>
    <p:sldId id="282" r:id="rId34"/>
    <p:sldId id="267" r:id="rId35"/>
    <p:sldId id="269" r:id="rId36"/>
    <p:sldId id="288" r:id="rId37"/>
    <p:sldId id="270" r:id="rId38"/>
    <p:sldId id="271" r:id="rId39"/>
    <p:sldId id="283" r:id="rId40"/>
    <p:sldId id="273" r:id="rId41"/>
    <p:sldId id="274" r:id="rId42"/>
    <p:sldId id="276" r:id="rId43"/>
    <p:sldId id="277" r:id="rId44"/>
    <p:sldId id="284" r:id="rId45"/>
    <p:sldId id="25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777"/>
    <a:srgbClr val="23AFA2"/>
    <a:srgbClr val="38D7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37" autoAdjust="0"/>
    <p:restoredTop sz="82961" autoAdjust="0"/>
  </p:normalViewPr>
  <p:slideViewPr>
    <p:cSldViewPr>
      <p:cViewPr varScale="1">
        <p:scale>
          <a:sx n="83" d="100"/>
          <a:sy n="83" d="100"/>
        </p:scale>
        <p:origin x="-145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98119-8BB1-447F-BA0A-518224D20C37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01C7E-8505-4A35-AE6E-6C2EE9A68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Graphical user interface</a:t>
            </a:r>
            <a:r>
              <a:rPr lang="en-US" baseline="0" dirty="0" smtClean="0"/>
              <a:t> was designed to be easy to use</a:t>
            </a:r>
          </a:p>
          <a:p>
            <a:r>
              <a:rPr lang="en-US" baseline="0" dirty="0" smtClean="0"/>
              <a:t>Meaningful, so every icon and button explains the purpose of its usage</a:t>
            </a:r>
          </a:p>
          <a:p>
            <a:r>
              <a:rPr lang="en-US" baseline="0" dirty="0" smtClean="0"/>
              <a:t>As </a:t>
            </a:r>
            <a:r>
              <a:rPr lang="en-US" baseline="0" dirty="0" err="1" smtClean="0"/>
              <a:t>logica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crossplatform</a:t>
            </a:r>
            <a:r>
              <a:rPr lang="en-US" baseline="0" dirty="0" smtClean="0"/>
              <a:t>, the GUI was built to be dynamic regardless of the running device </a:t>
            </a:r>
          </a:p>
          <a:p>
            <a:endParaRPr lang="en-US" dirty="0" smtClean="0"/>
          </a:p>
          <a:p>
            <a:r>
              <a:rPr lang="en-US" dirty="0" smtClean="0"/>
              <a:t>Input, processing</a:t>
            </a:r>
            <a:r>
              <a:rPr lang="en-US" baseline="0" dirty="0" smtClean="0"/>
              <a:t> and output components are categorize in an easy to access 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Programming</a:t>
            </a:r>
            <a:r>
              <a:rPr lang="en-US" baseline="0" dirty="0" smtClean="0"/>
              <a:t> your system is done on one of the two grids we have, main, fun….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environment: we designed a virtual environment</a:t>
            </a:r>
            <a:r>
              <a:rPr lang="en-US" baseline="0" dirty="0" smtClean="0"/>
              <a:t> that’s suitable for kids and have all of the input and output objects that can be used in the system building</a:t>
            </a:r>
          </a:p>
          <a:p>
            <a:r>
              <a:rPr lang="en-US" baseline="0" dirty="0" smtClean="0"/>
              <a:t>So the user will see visual sources and results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en-US" baseline="0" dirty="0" smtClean="0"/>
              <a:t>For example here we have the helicopter, there are 2 blocks to control it, move it upward and downward</a:t>
            </a:r>
          </a:p>
          <a:p>
            <a:r>
              <a:rPr lang="en-US" baseline="0" dirty="0" smtClean="0"/>
              <a:t>the button is an input source so the user can interact with </a:t>
            </a:r>
            <a:r>
              <a:rPr lang="en-US" baseline="0" dirty="0" err="1" smtClean="0"/>
              <a:t>i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Some of the outputs are: screen, fan, </a:t>
            </a:r>
            <a:r>
              <a:rPr lang="en-US" baseline="0" dirty="0" err="1" smtClean="0"/>
              <a:t>firealarm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tv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Some of the outputs are: screen, fan, </a:t>
            </a:r>
            <a:r>
              <a:rPr lang="en-US" baseline="0" dirty="0" err="1" smtClean="0"/>
              <a:t>firealarm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tv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r>
              <a:rPr lang="en-US" baseline="0" dirty="0" smtClean="0"/>
              <a:t>Active and not active objects: to make it easy to the user to know what exactly he is trying to control, the objects that used in the system will have material</a:t>
            </a:r>
          </a:p>
          <a:p>
            <a:r>
              <a:rPr lang="en-US" baseline="0" dirty="0" smtClean="0"/>
              <a:t>Others wont have material and will be in gray</a:t>
            </a:r>
          </a:p>
          <a:p>
            <a:r>
              <a:rPr lang="en-US" baseline="0" dirty="0" smtClean="0"/>
              <a:t>And that’s will attract the user to learn and play more to be able to use these objects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Tutorial mode: in</a:t>
            </a:r>
            <a:r>
              <a:rPr lang="en-US" baseline="0" dirty="0" smtClean="0">
                <a:solidFill>
                  <a:srgbClr val="616777"/>
                </a:solidFill>
              </a:rPr>
              <a:t> this mode, the game will provide a new concept to the user in each tutorial, so he can learn gradually</a:t>
            </a:r>
          </a:p>
          <a:p>
            <a:r>
              <a:rPr lang="en-US" baseline="0" dirty="0" smtClean="0">
                <a:solidFill>
                  <a:srgbClr val="616777"/>
                </a:solidFill>
              </a:rPr>
              <a:t>I’ll show a live example for that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Challenge mode: the challenge mode</a:t>
            </a:r>
            <a:r>
              <a:rPr lang="en-US" baseline="0" dirty="0" smtClean="0">
                <a:solidFill>
                  <a:srgbClr val="616777"/>
                </a:solidFill>
              </a:rPr>
              <a:t> will test the concept that provided in the tutorial</a:t>
            </a:r>
          </a:p>
          <a:p>
            <a:r>
              <a:rPr lang="en-US" baseline="0" dirty="0" smtClean="0">
                <a:solidFill>
                  <a:srgbClr val="616777"/>
                </a:solidFill>
              </a:rPr>
              <a:t>Tutorial and challenge modes will have limited access to the components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All available mode: in this mode the user will have full access</a:t>
            </a:r>
            <a:r>
              <a:rPr lang="en-US" baseline="0" dirty="0" smtClean="0">
                <a:solidFill>
                  <a:srgbClr val="616777"/>
                </a:solidFill>
              </a:rPr>
              <a:t> to all of the components so he can build any system he wants</a:t>
            </a:r>
            <a:endParaRPr lang="en-US" dirty="0" smtClean="0">
              <a:solidFill>
                <a:srgbClr val="61677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We devolved an algorithm for building the levels dynamically,</a:t>
            </a:r>
            <a:r>
              <a:rPr lang="en-US" baseline="0" dirty="0" smtClean="0">
                <a:solidFill>
                  <a:srgbClr val="616777"/>
                </a:solidFill>
              </a:rPr>
              <a:t> now we have 6 tutorials and 8 challenges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Building a new level is</a:t>
            </a:r>
            <a:r>
              <a:rPr lang="en-US" baseline="0" dirty="0" smtClean="0">
                <a:solidFill>
                  <a:srgbClr val="616777"/>
                </a:solidFill>
              </a:rPr>
              <a:t> achieved by creating a new txt file </a:t>
            </a:r>
            <a:r>
              <a:rPr lang="en-US" dirty="0" smtClean="0">
                <a:solidFill>
                  <a:srgbClr val="616777"/>
                </a:solidFill>
              </a:rPr>
              <a:t>with the correct order of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olidFill>
                <a:srgbClr val="61677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</a:t>
            </a:r>
            <a:r>
              <a:rPr lang="en-US" baseline="0" dirty="0" smtClean="0"/>
              <a:t> platform, visual programming, non written, target, 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Goals : </a:t>
            </a:r>
            <a:r>
              <a:rPr lang="en-US" baseline="0" dirty="0" err="1" smtClean="0"/>
              <a:t>Cretical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Reallife</a:t>
            </a:r>
            <a:r>
              <a:rPr lang="en-US" baseline="0" dirty="0" smtClean="0"/>
              <a:t> applications, logical thinking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How : </a:t>
            </a:r>
            <a:r>
              <a:rPr lang="en-US" baseline="0" dirty="0" err="1" smtClean="0"/>
              <a:t>Eeasyto</a:t>
            </a:r>
            <a:r>
              <a:rPr lang="en-US" baseline="0" dirty="0" smtClean="0"/>
              <a:t> use, friendly, gradually teaching step by </a:t>
            </a:r>
            <a:r>
              <a:rPr lang="en-US" baseline="0" dirty="0" smtClean="0"/>
              <a:t>step</a:t>
            </a:r>
          </a:p>
          <a:p>
            <a:endParaRPr lang="en-US" baseline="0" dirty="0" smtClean="0"/>
          </a:p>
          <a:p>
            <a:r>
              <a:rPr lang="en-US" baseline="0" dirty="0" smtClean="0"/>
              <a:t>___________________________________________________________</a:t>
            </a:r>
          </a:p>
          <a:p>
            <a:endParaRPr lang="en-US" baseline="0" dirty="0" smtClean="0"/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It’s a cross-platform educational app in a shape of game that allows any one to build and understand real life systems, specially children as they are our target.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Building systems without written programming.</a:t>
            </a:r>
          </a:p>
          <a:p>
            <a:pPr lvl="1"/>
            <a:endParaRPr lang="en-US" dirty="0" smtClean="0">
              <a:solidFill>
                <a:srgbClr val="616777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616777"/>
                </a:solidFill>
              </a:rPr>
              <a:t>The main target for this game is children of ages between 8-13 years old.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616777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616777"/>
                </a:solidFill>
              </a:rPr>
              <a:t>Teach the concepts of logical thinking and how real life algorithms built and work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616777"/>
              </a:solidFill>
            </a:endParaRPr>
          </a:p>
          <a:p>
            <a:pPr lvl="1"/>
            <a:r>
              <a:rPr lang="en-US" dirty="0" err="1" smtClean="0">
                <a:solidFill>
                  <a:srgbClr val="616777"/>
                </a:solidFill>
              </a:rPr>
              <a:t>Gameplay</a:t>
            </a:r>
            <a:r>
              <a:rPr lang="en-US" dirty="0" smtClean="0">
                <a:solidFill>
                  <a:srgbClr val="616777"/>
                </a:solidFill>
              </a:rPr>
              <a:t> in </a:t>
            </a:r>
            <a:r>
              <a:rPr lang="en-US" dirty="0" err="1" smtClean="0">
                <a:solidFill>
                  <a:srgbClr val="616777"/>
                </a:solidFill>
              </a:rPr>
              <a:t>Logica</a:t>
            </a:r>
            <a:r>
              <a:rPr lang="en-US" dirty="0" smtClean="0">
                <a:solidFill>
                  <a:srgbClr val="616777"/>
                </a:solidFill>
              </a:rPr>
              <a:t> will provide Gradual way of teaching concepts of logic as well as how to build and understand real life systems algorithms.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The game built and designed in a way to be easy to use and play.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616777"/>
              </a:solidFill>
            </a:endParaRPr>
          </a:p>
          <a:p>
            <a:pPr lvl="1"/>
            <a:endParaRPr lang="en-US" dirty="0" smtClean="0">
              <a:solidFill>
                <a:srgbClr val="616777"/>
              </a:solidFill>
            </a:endParaRP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designed</a:t>
            </a:r>
            <a:r>
              <a:rPr lang="en-US" baseline="0" dirty="0" smtClean="0"/>
              <a:t> of the environment objects from scratch using 3DS max, </a:t>
            </a:r>
          </a:p>
          <a:p>
            <a:r>
              <a:rPr lang="en-US" baseline="0" dirty="0" smtClean="0"/>
              <a:t>We choose the low-poly style and bright materials to be attractive to the users as they are kids</a:t>
            </a:r>
          </a:p>
          <a:p>
            <a:r>
              <a:rPr lang="en-US" baseline="0" dirty="0" smtClean="0"/>
              <a:t>The design process continued to the blocks, as u can tell each block have deferent shape to indicate its functionality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Animation of the objects is done in 3DS</a:t>
            </a:r>
            <a:r>
              <a:rPr lang="en-US" baseline="0" dirty="0" smtClean="0"/>
              <a:t> max as well, </a:t>
            </a:r>
          </a:p>
          <a:p>
            <a:r>
              <a:rPr lang="en-US" baseline="0" dirty="0" smtClean="0"/>
              <a:t>Some of the objects have infinite loop animation such as trees and clouds</a:t>
            </a:r>
          </a:p>
          <a:p>
            <a:r>
              <a:rPr lang="en-US" baseline="0" dirty="0" smtClean="0"/>
              <a:t>Output objects have animation as well, but it will be activated depending on the system that user built it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en-US" baseline="0" dirty="0" smtClean="0"/>
              <a:t>The models with its textures and animations are exported from 3ds max to unity 3d using the </a:t>
            </a:r>
            <a:r>
              <a:rPr lang="en-US" baseline="0" dirty="0" err="1" smtClean="0"/>
              <a:t>fbx</a:t>
            </a:r>
            <a:r>
              <a:rPr lang="en-US" baseline="0" dirty="0" smtClean="0"/>
              <a:t> format</a:t>
            </a:r>
          </a:p>
          <a:p>
            <a:pPr rtl="0"/>
            <a:r>
              <a:rPr lang="en-US" baseline="0" dirty="0" smtClean="0"/>
              <a:t>After that, we control these objects by scripts in unity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game have 1 main scene</a:t>
            </a:r>
            <a:r>
              <a:rPr lang="en-US" baseline="0" dirty="0" smtClean="0"/>
              <a:t>, which will be dynamically built to serve the tutorials, challenges and all available modes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other scene is used to display the menus and the level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 scene has only one camera that moves</a:t>
            </a:r>
            <a:r>
              <a:rPr lang="en-US" baseline="0" dirty="0" smtClean="0"/>
              <a:t> between the grids and the virtual environment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have only 1 directional light that affects all of the elements, </a:t>
            </a:r>
          </a:p>
          <a:p>
            <a:r>
              <a:rPr lang="en-US" baseline="0" dirty="0" smtClean="0"/>
              <a:t>we used only 1 directional light to have better performance, since other types of lights are expensive on mobile devices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used two audio listeners,</a:t>
            </a:r>
            <a:r>
              <a:rPr lang="en-US" baseline="0" dirty="0" smtClean="0"/>
              <a:t> one for background music, the other for sound in tutorial and challenge modes</a:t>
            </a:r>
          </a:p>
          <a:p>
            <a:r>
              <a:rPr lang="en-US" baseline="0" dirty="0" smtClean="0"/>
              <a:t>Levels sound passed through the txt files.</a:t>
            </a:r>
          </a:p>
          <a:p>
            <a:r>
              <a:rPr lang="en-US" baseline="0" dirty="0" smtClean="0"/>
              <a:t>Background music is edited to be played as a loop without being cut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test the game</a:t>
            </a:r>
            <a:r>
              <a:rPr lang="en-US" baseline="0" dirty="0" smtClean="0"/>
              <a:t> on varicose devices including </a:t>
            </a:r>
            <a:r>
              <a:rPr lang="en-US" baseline="0" dirty="0" err="1" smtClean="0"/>
              <a:t>iphone</a:t>
            </a:r>
            <a:r>
              <a:rPr lang="en-US" baseline="0" dirty="0" smtClean="0"/>
              <a:t> 4 and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3 under </a:t>
            </a:r>
            <a:r>
              <a:rPr lang="en-US" baseline="0" dirty="0" err="1" smtClean="0"/>
              <a:t>ios</a:t>
            </a:r>
            <a:endParaRPr lang="en-US" baseline="0" dirty="0" smtClean="0"/>
          </a:p>
          <a:p>
            <a:r>
              <a:rPr lang="en-US" baseline="0" dirty="0" smtClean="0"/>
              <a:t>And on android version 4</a:t>
            </a:r>
          </a:p>
          <a:p>
            <a:r>
              <a:rPr lang="en-US" baseline="0" dirty="0" smtClean="0"/>
              <a:t>As well as on pc and </a:t>
            </a:r>
            <a:r>
              <a:rPr lang="en-US" baseline="0" dirty="0" err="1" smtClean="0"/>
              <a:t>mac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The result was very good and satisfying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designing and development of this project we used: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simplify the </a:t>
            </a:r>
            <a:r>
              <a:rPr lang="en-US" dirty="0" err="1" smtClean="0"/>
              <a:t>gameplay</a:t>
            </a:r>
            <a:r>
              <a:rPr lang="en-US" dirty="0" smtClean="0"/>
              <a:t> </a:t>
            </a:r>
            <a:r>
              <a:rPr lang="en-US" dirty="0" err="1" smtClean="0"/>
              <a:t>technizue</a:t>
            </a:r>
            <a:r>
              <a:rPr lang="en-US" dirty="0" smtClean="0"/>
              <a:t> in </a:t>
            </a:r>
            <a:r>
              <a:rPr lang="en-US" dirty="0" err="1" smtClean="0"/>
              <a:t>logica</a:t>
            </a:r>
            <a:r>
              <a:rPr lang="en-US" dirty="0" smtClean="0"/>
              <a:t>,</a:t>
            </a:r>
            <a:r>
              <a:rPr lang="en-US" baseline="0" dirty="0" smtClean="0"/>
              <a:t> we can divide it into three stages:</a:t>
            </a:r>
          </a:p>
          <a:p>
            <a:r>
              <a:rPr lang="en-US" baseline="0" dirty="0" smtClean="0"/>
              <a:t>Input: Getting data, signals and events from input sources</a:t>
            </a:r>
          </a:p>
          <a:p>
            <a:pPr rtl="0"/>
            <a:r>
              <a:rPr lang="en-US" dirty="0" smtClean="0"/>
              <a:t>Processing:</a:t>
            </a:r>
            <a:r>
              <a:rPr lang="en-US" baseline="0" dirty="0" smtClean="0"/>
              <a:t> make </a:t>
            </a:r>
            <a:r>
              <a:rPr lang="en-US" baseline="0" dirty="0" smtClean="0"/>
              <a:t>logic operations </a:t>
            </a:r>
            <a:r>
              <a:rPr lang="en-US" baseline="0" dirty="0" smtClean="0"/>
              <a:t>on input data </a:t>
            </a:r>
            <a:r>
              <a:rPr lang="en-US" baseline="0" dirty="0" smtClean="0"/>
              <a:t>to build </a:t>
            </a:r>
            <a:r>
              <a:rPr lang="en-US" baseline="0" dirty="0" smtClean="0"/>
              <a:t>the desired system</a:t>
            </a:r>
          </a:p>
          <a:p>
            <a:pPr rtl="0"/>
            <a:r>
              <a:rPr lang="en-US" baseline="0" dirty="0" smtClean="0"/>
              <a:t>Output: user will send events to output objects to reflect the system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616777"/>
                </a:solidFill>
              </a:rPr>
              <a:t>Input sources:</a:t>
            </a:r>
            <a:r>
              <a:rPr lang="en-US" baseline="0" dirty="0" smtClean="0">
                <a:solidFill>
                  <a:srgbClr val="616777"/>
                </a:solidFill>
              </a:rPr>
              <a:t> the user can get data from various inputs, such as sensors(temp and smoke), </a:t>
            </a:r>
            <a:r>
              <a:rPr lang="en-US" baseline="0" dirty="0" err="1" smtClean="0">
                <a:solidFill>
                  <a:srgbClr val="616777"/>
                </a:solidFill>
              </a:rPr>
              <a:t>btn</a:t>
            </a:r>
            <a:r>
              <a:rPr lang="en-US" baseline="0" dirty="0" smtClean="0">
                <a:solidFill>
                  <a:srgbClr val="616777"/>
                </a:solidFill>
              </a:rPr>
              <a:t>, keypad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616777"/>
                </a:solidFill>
              </a:rPr>
              <a:t>How: </a:t>
            </a:r>
            <a:r>
              <a:rPr lang="en-US" baseline="0" dirty="0" smtClean="0">
                <a:solidFill>
                  <a:srgbClr val="616777"/>
                </a:solidFill>
              </a:rPr>
              <a:t>the processing units are logic </a:t>
            </a:r>
            <a:r>
              <a:rPr lang="en-US" baseline="0" dirty="0" smtClean="0">
                <a:solidFill>
                  <a:srgbClr val="616777"/>
                </a:solidFill>
              </a:rPr>
              <a:t>operations such as memories, function, loops, condition statement, mathematical operations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616777"/>
                </a:solidFill>
              </a:rPr>
              <a:t>Output: the results can be shown on 3d objects such as car, screen, fan, fire and water alarm and others</a:t>
            </a:r>
            <a:endParaRPr lang="en-US" dirty="0" smtClean="0">
              <a:solidFill>
                <a:srgbClr val="616777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616777"/>
                </a:solidFill>
              </a:rPr>
              <a:t>Programming phase:</a:t>
            </a:r>
            <a:r>
              <a:rPr lang="en-US" baseline="0" dirty="0" smtClean="0">
                <a:solidFill>
                  <a:srgbClr val="616777"/>
                </a:solidFill>
              </a:rPr>
              <a:t> in which the user will build the system by drag-and-drop blocks on a grid to use the components of the game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616777"/>
                </a:solidFill>
              </a:rPr>
              <a:t>Blocks: each input, output, logic operation has block can be used in the programming phase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616777"/>
                </a:solidFill>
              </a:rPr>
              <a:t>Running phase: after building the system, the user will be taken to a virtual environment that contains the input-output objects to see the results of the system and to interact with the objects</a:t>
            </a:r>
            <a:endParaRPr lang="en-US" dirty="0" smtClean="0">
              <a:solidFill>
                <a:srgbClr val="61677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rgbClr val="616777"/>
                </a:solidFill>
              </a:rPr>
              <a:t>Blocks: each input, output, logic operation has block can be used in the programming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01C7E-8505-4A35-AE6E-6C2EE9A685E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08B5C-E2A5-48E9-849B-BD7F30D03F7A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031CD-FD11-4DB7-81A3-8474921A5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aa%20Awartani\Desktop\Share\Yazan%20Slides\Snipping.mov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aa%20Awartani\Desktop\Share\Yazan%20Slides\Snipping.mo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aa%20Awartani\Desktop\Share\Yazan%20Slides\LED.m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aa%20Awartani\Desktop\Share\Yazan%20Slides\Wrong%20Move.mov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Phases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Programming </a:t>
            </a:r>
            <a:r>
              <a:rPr lang="en-US" dirty="0" smtClean="0">
                <a:solidFill>
                  <a:srgbClr val="616777"/>
                </a:solidFill>
              </a:rPr>
              <a:t>phase: 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Building, Drag-and-drop blocks, components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Running </a:t>
            </a:r>
            <a:r>
              <a:rPr lang="en-US" dirty="0" smtClean="0">
                <a:solidFill>
                  <a:srgbClr val="616777"/>
                </a:solidFill>
              </a:rPr>
              <a:t>phase: 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switch to virtual environment to see the results</a:t>
            </a:r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6148" name="Picture 4" descr="C:\Users\Alaa Awartani\Desktop\Presentation\pics\IMG_127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905250"/>
            <a:ext cx="3914775" cy="2936081"/>
          </a:xfrm>
          <a:prstGeom prst="rect">
            <a:avLst/>
          </a:prstGeom>
          <a:noFill/>
        </p:spPr>
      </p:pic>
      <p:pic>
        <p:nvPicPr>
          <p:cNvPr id="6149" name="Picture 5" descr="C:\Users\Alaa Awartani\Desktop\Presentation\pics\IMG_127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4426" y="3886200"/>
            <a:ext cx="3914774" cy="2936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Phases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Blocks: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Each component has a block.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Used to build the system.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For example:</a:t>
            </a:r>
          </a:p>
        </p:txBody>
      </p:sp>
      <p:pic>
        <p:nvPicPr>
          <p:cNvPr id="7170" name="Picture 2" descr="C:\Users\Alaa Awartani\Desktop\Presentation\pics\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962400"/>
            <a:ext cx="7850402" cy="271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Graphical User Interface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Easy to use and simple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Meaningful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Dynamic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Categories</a:t>
            </a:r>
            <a:endParaRPr lang="en-US" dirty="0" smtClean="0">
              <a:solidFill>
                <a:srgbClr val="616777"/>
              </a:solidFill>
            </a:endParaRP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1026" name="Picture 2" descr="C:\Users\Alaa Awartani\Desktop\Presentation\pics\icons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263012"/>
            <a:ext cx="4927600" cy="4239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Grids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9" name="Content Placeholder 8" descr="IMG_1286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Grids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IMG_128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Grids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IMG_128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Grids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IMG_128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Snipping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5" name="Snipping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16002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- Snipping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5" name="Snipping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1600200"/>
            <a:ext cx="6705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– Block’s LED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4" name="LED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1" y="1519237"/>
            <a:ext cx="6781800" cy="4912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Outline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Overview</a:t>
            </a:r>
          </a:p>
          <a:p>
            <a:r>
              <a:rPr lang="en-US" dirty="0" err="1" smtClean="0">
                <a:solidFill>
                  <a:srgbClr val="616777"/>
                </a:solidFill>
              </a:rPr>
              <a:t>Gameplay</a:t>
            </a:r>
            <a:r>
              <a:rPr lang="en-US" dirty="0" smtClean="0">
                <a:solidFill>
                  <a:srgbClr val="616777"/>
                </a:solidFill>
              </a:rPr>
              <a:t> Techniques</a:t>
            </a:r>
          </a:p>
          <a:p>
            <a:r>
              <a:rPr lang="en-US" dirty="0" err="1" smtClean="0">
                <a:solidFill>
                  <a:srgbClr val="616777"/>
                </a:solidFill>
              </a:rPr>
              <a:t>Gameplay</a:t>
            </a:r>
            <a:r>
              <a:rPr lang="en-US" dirty="0" smtClean="0">
                <a:solidFill>
                  <a:srgbClr val="616777"/>
                </a:solidFill>
              </a:rPr>
              <a:t> </a:t>
            </a:r>
            <a:r>
              <a:rPr lang="en-US" dirty="0" smtClean="0">
                <a:solidFill>
                  <a:srgbClr val="616777"/>
                </a:solidFill>
              </a:rPr>
              <a:t>Phases</a:t>
            </a:r>
          </a:p>
          <a:p>
            <a:r>
              <a:rPr lang="en-US" dirty="0" err="1" smtClean="0">
                <a:solidFill>
                  <a:srgbClr val="616777"/>
                </a:solidFill>
              </a:rPr>
              <a:t>Gameplay</a:t>
            </a:r>
            <a:r>
              <a:rPr lang="en-US" dirty="0" smtClean="0">
                <a:solidFill>
                  <a:srgbClr val="616777"/>
                </a:solidFill>
              </a:rPr>
              <a:t> </a:t>
            </a:r>
            <a:r>
              <a:rPr lang="en-US" dirty="0" smtClean="0">
                <a:solidFill>
                  <a:srgbClr val="616777"/>
                </a:solidFill>
              </a:rPr>
              <a:t>Modes</a:t>
            </a:r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Demos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Testing and Conclusion</a:t>
            </a:r>
          </a:p>
          <a:p>
            <a:endParaRPr lang="en-US" dirty="0" smtClean="0">
              <a:solidFill>
                <a:srgbClr val="616777"/>
              </a:solidFill>
            </a:endParaRP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Programming Phase – Grid’s Alert</a:t>
            </a:r>
            <a:endParaRPr lang="en-US" b="1" dirty="0">
              <a:solidFill>
                <a:srgbClr val="23AFA2"/>
              </a:solidFill>
            </a:endParaRPr>
          </a:p>
        </p:txBody>
      </p:sp>
      <p:pic>
        <p:nvPicPr>
          <p:cNvPr id="4" name="Wrong Move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1576388"/>
            <a:ext cx="6705600" cy="5029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Dynamic execution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5" name="Content Placeholder 4" descr="Screen Shot 2014-12-22 at 2.55.4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3083" y="1748267"/>
            <a:ext cx="6777833" cy="42298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Dynamic execution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5" name="Content Placeholder 4" descr="Screen Shot 2014-12-22 at 2.55.4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3083" y="1600200"/>
            <a:ext cx="677783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Dynamic execution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5" name="Content Placeholder 4" descr="Screen Shot 2014-12-22 at 2.55.4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3083" y="1600200"/>
            <a:ext cx="67778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Parallel execution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Screen Shot 2014-12-22 at 2.58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083" y="1600200"/>
            <a:ext cx="68038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Parallel execution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Screen Shot 2014-12-22 at 2.58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083" y="1600200"/>
            <a:ext cx="68038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Correctness assurance 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Screen Shot 2014-12-22 at 2.58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083" y="1607603"/>
            <a:ext cx="6803833" cy="4511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Correctness assurance 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Screen Shot 2014-12-22 at 2.58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762" y="1607603"/>
            <a:ext cx="6744475" cy="4511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23AFA2"/>
                </a:solidFill>
              </a:rPr>
              <a:t>Programming Phase – Correctness assurance </a:t>
            </a:r>
            <a:endParaRPr lang="en-US" sz="3600" b="1" dirty="0">
              <a:solidFill>
                <a:srgbClr val="23AFA2"/>
              </a:solidFill>
            </a:endParaRPr>
          </a:p>
        </p:txBody>
      </p:sp>
      <p:pic>
        <p:nvPicPr>
          <p:cNvPr id="4" name="Content Placeholder 3" descr="Screen Shot 2014-12-22 at 2.58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804" y="1607603"/>
            <a:ext cx="6726390" cy="4511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Running Phase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Virtual </a:t>
            </a:r>
            <a:r>
              <a:rPr lang="en-US" dirty="0" smtClean="0">
                <a:solidFill>
                  <a:srgbClr val="616777"/>
                </a:solidFill>
              </a:rPr>
              <a:t>environment: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Suitable for kids, have all of the components</a:t>
            </a:r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8194" name="Picture 2" descr="C:\Users\Alaa Awartani\Desktop\Presentation\pics\IMG_127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124200"/>
            <a:ext cx="4318000" cy="3238500"/>
          </a:xfrm>
          <a:prstGeom prst="rect">
            <a:avLst/>
          </a:prstGeom>
          <a:noFill/>
        </p:spPr>
      </p:pic>
      <p:pic>
        <p:nvPicPr>
          <p:cNvPr id="8195" name="Picture 3" descr="C:\Users\Alaa Awartani\Desktop\Presentation\pics\IMG_128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124200"/>
            <a:ext cx="43180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Introduction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The need of programming is </a:t>
            </a:r>
            <a:r>
              <a:rPr lang="en-US" dirty="0" smtClean="0">
                <a:solidFill>
                  <a:srgbClr val="616777"/>
                </a:solidFill>
              </a:rPr>
              <a:t>increasing.</a:t>
            </a:r>
            <a:endParaRPr lang="en-US" dirty="0" smtClean="0">
              <a:solidFill>
                <a:srgbClr val="616777"/>
              </a:solidFill>
            </a:endParaRPr>
          </a:p>
          <a:p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Educational </a:t>
            </a:r>
            <a:r>
              <a:rPr lang="en-US" dirty="0" smtClean="0">
                <a:solidFill>
                  <a:srgbClr val="616777"/>
                </a:solidFill>
              </a:rPr>
              <a:t>games.</a:t>
            </a:r>
            <a:endParaRPr lang="en-US" dirty="0" smtClean="0">
              <a:solidFill>
                <a:srgbClr val="616777"/>
              </a:solidFill>
            </a:endParaRPr>
          </a:p>
          <a:p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Last massive event was hour of code provided by </a:t>
            </a:r>
            <a:r>
              <a:rPr lang="en-US" dirty="0" smtClean="0">
                <a:solidFill>
                  <a:srgbClr val="616777"/>
                </a:solidFill>
              </a:rPr>
              <a:t>code.org .</a:t>
            </a:r>
            <a:endParaRPr lang="en-US" dirty="0" smtClean="0">
              <a:solidFill>
                <a:srgbClr val="616777"/>
              </a:solidFill>
            </a:endParaRPr>
          </a:p>
          <a:p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We decided to be involved in this </a:t>
            </a:r>
            <a:r>
              <a:rPr lang="en-US" dirty="0" smtClean="0">
                <a:solidFill>
                  <a:srgbClr val="616777"/>
                </a:solidFill>
              </a:rPr>
              <a:t>field.</a:t>
            </a:r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Running Phase – Output Examples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Some of the input and output objects</a:t>
            </a:r>
          </a:p>
        </p:txBody>
      </p:sp>
      <p:pic>
        <p:nvPicPr>
          <p:cNvPr id="9218" name="Picture 2" descr="C:\Users\Alaa Awartani\Desktop\Presentation\pics\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419600"/>
            <a:ext cx="4500562" cy="1244618"/>
          </a:xfrm>
          <a:prstGeom prst="rect">
            <a:avLst/>
          </a:prstGeom>
          <a:noFill/>
        </p:spPr>
      </p:pic>
      <p:pic>
        <p:nvPicPr>
          <p:cNvPr id="9219" name="Picture 3" descr="C:\Users\Alaa Awartani\Desktop\Presentation\pics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362200"/>
            <a:ext cx="4662026" cy="38227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60198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3D Object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6019800"/>
            <a:ext cx="152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Control Blocks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Running Phase – Output Examples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More 3D objects examples</a:t>
            </a:r>
          </a:p>
        </p:txBody>
      </p:sp>
      <p:pic>
        <p:nvPicPr>
          <p:cNvPr id="10242" name="Picture 2" descr="C:\Users\Alaa Awartani\Desktop\Presentation\pics\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2438400"/>
            <a:ext cx="3918580" cy="3213100"/>
          </a:xfrm>
          <a:prstGeom prst="rect">
            <a:avLst/>
          </a:prstGeom>
          <a:noFill/>
        </p:spPr>
      </p:pic>
      <p:pic>
        <p:nvPicPr>
          <p:cNvPr id="10243" name="Picture 3" descr="C:\Users\Alaa Awartani\Desktop\Presentation\pics\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3124200"/>
            <a:ext cx="2896342" cy="2374900"/>
          </a:xfrm>
          <a:prstGeom prst="rect">
            <a:avLst/>
          </a:prstGeom>
          <a:noFill/>
        </p:spPr>
      </p:pic>
      <p:pic>
        <p:nvPicPr>
          <p:cNvPr id="10244" name="Picture 4" descr="C:\Users\Alaa Awartani\Desktop\Presentation\pics\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8351" y="2743200"/>
            <a:ext cx="3825649" cy="31369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47800" y="5715000"/>
            <a:ext cx="51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Fan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57912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TV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5715000"/>
            <a:ext cx="112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Fire </a:t>
            </a:r>
            <a:r>
              <a:rPr lang="en-US" dirty="0" smtClean="0">
                <a:solidFill>
                  <a:srgbClr val="616777"/>
                </a:solidFill>
              </a:rPr>
              <a:t>alarm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Running Phase – Input examples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More 3D objects examples</a:t>
            </a:r>
          </a:p>
        </p:txBody>
      </p:sp>
      <p:pic>
        <p:nvPicPr>
          <p:cNvPr id="22530" name="Picture 2" descr="C:\Users\Alaa Awartani\Desktop\Presentation\pics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514600"/>
            <a:ext cx="6400800" cy="3351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Running Phase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Active and not active objects</a:t>
            </a:r>
          </a:p>
        </p:txBody>
      </p:sp>
      <p:pic>
        <p:nvPicPr>
          <p:cNvPr id="11266" name="Picture 2" descr="C:\Users\Alaa Awartani\Desktop\Presentation\pics\3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895600"/>
            <a:ext cx="7010400" cy="29453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5867400"/>
            <a:ext cx="1835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Not Active Object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0" y="5867400"/>
            <a:ext cx="143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Active Object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laa Awartani\Desktop\Presentation\pics\1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971800"/>
            <a:ext cx="5372100" cy="3644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Modes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Tutorial mode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Challenge mode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All available mode</a:t>
            </a:r>
          </a:p>
          <a:p>
            <a:pPr>
              <a:buNone/>
            </a:pPr>
            <a:r>
              <a:rPr lang="en-US" dirty="0" smtClean="0">
                <a:solidFill>
                  <a:srgbClr val="616777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Building </a:t>
            </a:r>
            <a:r>
              <a:rPr lang="en-US" b="1" dirty="0" smtClean="0">
                <a:solidFill>
                  <a:srgbClr val="23AFA2"/>
                </a:solidFill>
              </a:rPr>
              <a:t>levels Algorithm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Algorithm for building the level dynamically 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To build a new level, just create a new txt file. </a:t>
            </a:r>
          </a:p>
        </p:txBody>
      </p:sp>
      <p:pic>
        <p:nvPicPr>
          <p:cNvPr id="12290" name="Picture 2" descr="C:\Users\Alaa Awartani\Desktop\Presentation\pics\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505200"/>
            <a:ext cx="5886450" cy="255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Modes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Demo for the three modes</a:t>
            </a:r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3D Designing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Designed from scratch.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low poly style and bright materials =&gt; better performance.</a:t>
            </a:r>
          </a:p>
        </p:txBody>
      </p:sp>
      <p:pic>
        <p:nvPicPr>
          <p:cNvPr id="13314" name="Picture 2" descr="C:\Users\Alaa Awartani\Desktop\Presentation\pics\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352800"/>
            <a:ext cx="5486400" cy="2305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81400" y="5791200"/>
            <a:ext cx="2462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16777"/>
                </a:solidFill>
              </a:rPr>
              <a:t>Designing of a 3D object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Animating 3D Objects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Infinite-loop animation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Output objects animation depending on the system</a:t>
            </a:r>
          </a:p>
        </p:txBody>
      </p:sp>
      <p:pic>
        <p:nvPicPr>
          <p:cNvPr id="14338" name="Picture 2" descr="C:\Users\Alaa Awartani\Desktop\Presentation\pics\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876800"/>
            <a:ext cx="7077455" cy="1765591"/>
          </a:xfrm>
          <a:prstGeom prst="rect">
            <a:avLst/>
          </a:prstGeom>
          <a:noFill/>
        </p:spPr>
      </p:pic>
      <p:pic>
        <p:nvPicPr>
          <p:cNvPr id="14339" name="Picture 3" descr="C:\Users\Alaa Awartani\Desktop\Presentation\pics\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667000"/>
            <a:ext cx="3402888" cy="2314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Animating 3D Objects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Exporting from 3DS Max to Unity 3D using FBX format</a:t>
            </a:r>
          </a:p>
        </p:txBody>
      </p:sp>
      <p:pic>
        <p:nvPicPr>
          <p:cNvPr id="18434" name="Picture 2" descr="C:\Users\Alaa Awartani\Desktop\Presentation\pics\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581400"/>
            <a:ext cx="7479201" cy="185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Logica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616777"/>
                </a:solidFill>
              </a:rPr>
              <a:t>what is </a:t>
            </a:r>
            <a:r>
              <a:rPr lang="en-US" b="1" dirty="0" err="1" smtClean="0">
                <a:solidFill>
                  <a:srgbClr val="616777"/>
                </a:solidFill>
              </a:rPr>
              <a:t>Logica</a:t>
            </a:r>
            <a:r>
              <a:rPr lang="en-US" b="1" dirty="0" smtClean="0">
                <a:solidFill>
                  <a:srgbClr val="616777"/>
                </a:solidFill>
              </a:rPr>
              <a:t> ?</a:t>
            </a:r>
            <a:endParaRPr lang="en-US" b="1" dirty="0" smtClean="0">
              <a:solidFill>
                <a:srgbClr val="616777"/>
              </a:solidFill>
            </a:endParaRPr>
          </a:p>
          <a:p>
            <a:pPr lvl="1"/>
            <a:endParaRPr lang="en-US" dirty="0" smtClean="0">
              <a:solidFill>
                <a:srgbClr val="616777"/>
              </a:solidFill>
            </a:endParaRPr>
          </a:p>
          <a:p>
            <a:r>
              <a:rPr lang="en-US" b="1" dirty="0" smtClean="0">
                <a:solidFill>
                  <a:srgbClr val="616777"/>
                </a:solidFill>
              </a:rPr>
              <a:t>Game’s </a:t>
            </a:r>
            <a:r>
              <a:rPr lang="en-US" b="1" dirty="0" smtClean="0">
                <a:solidFill>
                  <a:srgbClr val="616777"/>
                </a:solidFill>
              </a:rPr>
              <a:t>Target ?</a:t>
            </a:r>
          </a:p>
          <a:p>
            <a:endParaRPr lang="en-US" b="1" dirty="0" smtClean="0">
              <a:solidFill>
                <a:srgbClr val="616777"/>
              </a:solidFill>
            </a:endParaRPr>
          </a:p>
          <a:p>
            <a:r>
              <a:rPr lang="en-US" b="1" dirty="0" smtClean="0">
                <a:solidFill>
                  <a:srgbClr val="616777"/>
                </a:solidFill>
              </a:rPr>
              <a:t>What </a:t>
            </a:r>
            <a:r>
              <a:rPr lang="en-US" b="1" dirty="0" smtClean="0">
                <a:solidFill>
                  <a:srgbClr val="616777"/>
                </a:solidFill>
              </a:rPr>
              <a:t>are the goals of </a:t>
            </a:r>
            <a:r>
              <a:rPr lang="en-US" b="1" dirty="0" err="1" smtClean="0">
                <a:solidFill>
                  <a:srgbClr val="616777"/>
                </a:solidFill>
              </a:rPr>
              <a:t>Logica</a:t>
            </a:r>
            <a:r>
              <a:rPr lang="en-US" b="1" dirty="0" smtClean="0">
                <a:solidFill>
                  <a:srgbClr val="616777"/>
                </a:solidFill>
              </a:rPr>
              <a:t> ?</a:t>
            </a:r>
          </a:p>
          <a:p>
            <a:endParaRPr lang="en-US" b="1" dirty="0" smtClean="0">
              <a:solidFill>
                <a:srgbClr val="616777"/>
              </a:solidFill>
            </a:endParaRPr>
          </a:p>
          <a:p>
            <a:r>
              <a:rPr lang="en-US" b="1" dirty="0" smtClean="0">
                <a:solidFill>
                  <a:srgbClr val="616777"/>
                </a:solidFill>
              </a:rPr>
              <a:t>How </a:t>
            </a:r>
            <a:r>
              <a:rPr lang="en-US" b="1" dirty="0" smtClean="0">
                <a:solidFill>
                  <a:srgbClr val="616777"/>
                </a:solidFill>
              </a:rPr>
              <a:t>to achieve these </a:t>
            </a:r>
            <a:r>
              <a:rPr lang="en-US" b="1" dirty="0" smtClean="0">
                <a:solidFill>
                  <a:srgbClr val="616777"/>
                </a:solidFill>
              </a:rPr>
              <a:t>goals ?</a:t>
            </a:r>
            <a:endParaRPr lang="en-US" b="1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Scenes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One main scene.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Other scene for menus.</a:t>
            </a:r>
          </a:p>
        </p:txBody>
      </p:sp>
      <p:pic>
        <p:nvPicPr>
          <p:cNvPr id="15362" name="Picture 2" descr="C:\Users\Alaa Awartani\Desktop\Presentation\pics\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200400"/>
            <a:ext cx="6096000" cy="3164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Camera and lighting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One main camera. 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One directional light, affects all elements.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One directional light =&gt; better performance</a:t>
            </a:r>
          </a:p>
        </p:txBody>
      </p:sp>
      <p:pic>
        <p:nvPicPr>
          <p:cNvPr id="16386" name="Picture 2" descr="C:\Users\Alaa Awartani\Desktop\Presentation\pics\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657600"/>
            <a:ext cx="4637756" cy="282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Audio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Two audio listeners.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Sound passed through levels files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Music infinite-loop</a:t>
            </a: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19458" name="Picture 2" descr="C:\Users\Alaa Awartani\Desktop\Presentation\pics\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429000"/>
            <a:ext cx="6705600" cy="297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Testing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IOS: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 </a:t>
            </a:r>
            <a:r>
              <a:rPr lang="en-US" dirty="0" err="1" smtClean="0">
                <a:solidFill>
                  <a:srgbClr val="616777"/>
                </a:solidFill>
              </a:rPr>
              <a:t>iphone</a:t>
            </a:r>
            <a:r>
              <a:rPr lang="en-US" dirty="0" smtClean="0">
                <a:solidFill>
                  <a:srgbClr val="616777"/>
                </a:solidFill>
              </a:rPr>
              <a:t> 4 with IOS 7</a:t>
            </a:r>
          </a:p>
          <a:p>
            <a:pPr lvl="1"/>
            <a:r>
              <a:rPr lang="en-US" dirty="0" err="1" smtClean="0">
                <a:solidFill>
                  <a:srgbClr val="616777"/>
                </a:solidFill>
              </a:rPr>
              <a:t>ipad</a:t>
            </a:r>
            <a:r>
              <a:rPr lang="en-US" dirty="0" smtClean="0">
                <a:solidFill>
                  <a:srgbClr val="616777"/>
                </a:solidFill>
              </a:rPr>
              <a:t> 3 with IOS 8</a:t>
            </a:r>
          </a:p>
          <a:p>
            <a:r>
              <a:rPr lang="en-US" dirty="0" err="1" smtClean="0">
                <a:solidFill>
                  <a:srgbClr val="616777"/>
                </a:solidFill>
              </a:rPr>
              <a:t>Andoid</a:t>
            </a:r>
            <a:r>
              <a:rPr lang="en-US" dirty="0" smtClean="0">
                <a:solidFill>
                  <a:srgbClr val="616777"/>
                </a:solidFill>
              </a:rPr>
              <a:t>:</a:t>
            </a:r>
          </a:p>
          <a:p>
            <a:pPr lvl="1"/>
            <a:r>
              <a:rPr lang="en-US" dirty="0" smtClean="0">
                <a:solidFill>
                  <a:srgbClr val="616777"/>
                </a:solidFill>
              </a:rPr>
              <a:t>Galaxy tab 3 with android 4.4</a:t>
            </a:r>
          </a:p>
          <a:p>
            <a:endParaRPr lang="en-US" dirty="0" smtClean="0">
              <a:solidFill>
                <a:srgbClr val="616777"/>
              </a:solidFill>
            </a:endParaRPr>
          </a:p>
          <a:p>
            <a:r>
              <a:rPr lang="en-US" dirty="0" smtClean="0">
                <a:solidFill>
                  <a:srgbClr val="616777"/>
                </a:solidFill>
              </a:rPr>
              <a:t>Good performance on mobiles.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Very good performance on tablets.</a:t>
            </a:r>
          </a:p>
          <a:p>
            <a:pPr lvl="1"/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Result and Conclusion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616777"/>
                </a:solidFill>
              </a:rPr>
              <a:t>Logica</a:t>
            </a:r>
            <a:r>
              <a:rPr lang="en-US" dirty="0" smtClean="0">
                <a:solidFill>
                  <a:srgbClr val="616777"/>
                </a:solidFill>
              </a:rPr>
              <a:t> is a platform that teaches kids the basic concepts of programming in a fun and interactive way.</a:t>
            </a: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23AFA2"/>
                </a:solidFill>
              </a:rPr>
              <a:t>Technologies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Unity 3D as game engine.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C# as programming language.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Adobe Photoshop, Illustrator for 2D design.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Autodesk 3DS Max for 3D design.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Adobe Audition for audio editing.</a:t>
            </a: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Technique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Input-processing-output</a:t>
            </a:r>
          </a:p>
          <a:p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1026" name="Picture 2" descr="C:\Users\Alaa Awartani\Desktop\Presentation\pics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743200"/>
            <a:ext cx="7129233" cy="297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Components - Inputs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What are the Input sources? 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Examples:</a:t>
            </a:r>
          </a:p>
        </p:txBody>
      </p:sp>
      <p:pic>
        <p:nvPicPr>
          <p:cNvPr id="2054" name="Picture 6" descr="C:\Users\Alaa Awartani\Desktop\Presentation\pics\sensor_tem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429000"/>
            <a:ext cx="1244600" cy="1244600"/>
          </a:xfrm>
          <a:prstGeom prst="rect">
            <a:avLst/>
          </a:prstGeom>
          <a:noFill/>
        </p:spPr>
      </p:pic>
      <p:pic>
        <p:nvPicPr>
          <p:cNvPr id="2055" name="Picture 7" descr="C:\Users\Alaa Awartani\Desktop\Presentation\pics\sensor_smok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6475" y="3429000"/>
            <a:ext cx="1279525" cy="1279525"/>
          </a:xfrm>
          <a:prstGeom prst="rect">
            <a:avLst/>
          </a:prstGeom>
          <a:noFill/>
        </p:spPr>
      </p:pic>
      <p:pic>
        <p:nvPicPr>
          <p:cNvPr id="2056" name="Picture 8" descr="C:\Users\Alaa Awartani\Desktop\Presentation\pics\sensor_inpu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0200" y="3429000"/>
            <a:ext cx="1244600" cy="1244600"/>
          </a:xfrm>
          <a:prstGeom prst="rect">
            <a:avLst/>
          </a:prstGeom>
          <a:noFill/>
        </p:spPr>
      </p:pic>
      <p:pic>
        <p:nvPicPr>
          <p:cNvPr id="2057" name="Picture 9" descr="C:\Users\Alaa Awartani\Desktop\Presentation\pics\sensor_bt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429000"/>
            <a:ext cx="1289050" cy="12890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14400" y="4876800"/>
            <a:ext cx="1388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Temperature</a:t>
            </a:r>
          </a:p>
          <a:p>
            <a:pPr algn="ctr"/>
            <a:r>
              <a:rPr lang="en-US" dirty="0" smtClean="0">
                <a:solidFill>
                  <a:srgbClr val="616777"/>
                </a:solidFill>
              </a:rPr>
              <a:t>Sensor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3176" y="5029200"/>
            <a:ext cx="85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keypad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1275" y="5029200"/>
            <a:ext cx="819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Smoke</a:t>
            </a:r>
          </a:p>
          <a:p>
            <a:pPr algn="ctr"/>
            <a:r>
              <a:rPr lang="en-US" dirty="0" smtClean="0">
                <a:solidFill>
                  <a:srgbClr val="616777"/>
                </a:solidFill>
              </a:rPr>
              <a:t>Sensor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5029200"/>
            <a:ext cx="823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Button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Components - Processing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How to control?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Examples:</a:t>
            </a:r>
          </a:p>
        </p:txBody>
      </p:sp>
      <p:pic>
        <p:nvPicPr>
          <p:cNvPr id="3074" name="Picture 2" descr="D:\Development\Projects\Logica\Unity\1.0.0\Assets\Texture\GUI\Buttons\script_f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352800"/>
            <a:ext cx="1308100" cy="1308100"/>
          </a:xfrm>
          <a:prstGeom prst="rect">
            <a:avLst/>
          </a:prstGeom>
          <a:noFill/>
        </p:spPr>
      </p:pic>
      <p:pic>
        <p:nvPicPr>
          <p:cNvPr id="3075" name="Picture 3" descr="D:\Development\Projects\Logica\Unity\1.0.0\Assets\Texture\GUI\Buttons\script_i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352800"/>
            <a:ext cx="1308100" cy="1308100"/>
          </a:xfrm>
          <a:prstGeom prst="rect">
            <a:avLst/>
          </a:prstGeom>
          <a:noFill/>
        </p:spPr>
      </p:pic>
      <p:pic>
        <p:nvPicPr>
          <p:cNvPr id="3076" name="Picture 4" descr="D:\Development\Projects\Logica\Unity\1.0.0\Assets\Texture\GUI\Buttons\script_loop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352800"/>
            <a:ext cx="1308100" cy="1308100"/>
          </a:xfrm>
          <a:prstGeom prst="rect">
            <a:avLst/>
          </a:prstGeom>
          <a:noFill/>
        </p:spPr>
      </p:pic>
      <p:pic>
        <p:nvPicPr>
          <p:cNvPr id="3077" name="Picture 5" descr="D:\Development\Projects\Logica\Unity\1.0.0\Assets\Texture\GUI\Buttons\script_op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352800"/>
            <a:ext cx="1308100" cy="13081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4400" y="4876800"/>
            <a:ext cx="1526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mathematical </a:t>
            </a:r>
          </a:p>
          <a:p>
            <a:pPr algn="ctr"/>
            <a:r>
              <a:rPr lang="en-US" dirty="0" smtClean="0">
                <a:solidFill>
                  <a:srgbClr val="616777"/>
                </a:solidFill>
              </a:rPr>
              <a:t>operations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3176" y="5029200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function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1275" y="5029200"/>
            <a:ext cx="691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loops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4876800"/>
            <a:ext cx="1140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condition </a:t>
            </a:r>
          </a:p>
          <a:p>
            <a:pPr algn="ctr"/>
            <a:r>
              <a:rPr lang="en-US" dirty="0" smtClean="0">
                <a:solidFill>
                  <a:srgbClr val="616777"/>
                </a:solidFill>
              </a:rPr>
              <a:t>statement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23AFA2"/>
                </a:solidFill>
              </a:rPr>
              <a:t>Gameplay</a:t>
            </a:r>
            <a:r>
              <a:rPr lang="en-US" b="1" dirty="0" smtClean="0">
                <a:solidFill>
                  <a:srgbClr val="23AFA2"/>
                </a:solidFill>
              </a:rPr>
              <a:t> Components - Output</a:t>
            </a:r>
            <a:endParaRPr lang="en-US" b="1" dirty="0">
              <a:solidFill>
                <a:srgbClr val="23AF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16777"/>
                </a:solidFill>
              </a:rPr>
              <a:t>What to control (output objects)? </a:t>
            </a:r>
          </a:p>
          <a:p>
            <a:r>
              <a:rPr lang="en-US" dirty="0" smtClean="0">
                <a:solidFill>
                  <a:srgbClr val="616777"/>
                </a:solidFill>
              </a:rPr>
              <a:t>Examples:</a:t>
            </a:r>
          </a:p>
          <a:p>
            <a:pPr>
              <a:buNone/>
            </a:pPr>
            <a:endParaRPr lang="en-US" dirty="0" smtClean="0">
              <a:solidFill>
                <a:srgbClr val="616777"/>
              </a:solidFill>
            </a:endParaRPr>
          </a:p>
        </p:txBody>
      </p:sp>
      <p:pic>
        <p:nvPicPr>
          <p:cNvPr id="4098" name="Picture 2" descr="C:\Users\Alaa Awartani\Desktop\Presentation\pics\hw_a_firealar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276600"/>
            <a:ext cx="1327150" cy="1327150"/>
          </a:xfrm>
          <a:prstGeom prst="rect">
            <a:avLst/>
          </a:prstGeom>
          <a:noFill/>
        </p:spPr>
      </p:pic>
      <p:pic>
        <p:nvPicPr>
          <p:cNvPr id="4099" name="Picture 3" descr="C:\Users\Alaa Awartani\Desktop\Presentation\pics\hw_e_f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276600"/>
            <a:ext cx="1327150" cy="1327150"/>
          </a:xfrm>
          <a:prstGeom prst="rect">
            <a:avLst/>
          </a:prstGeom>
          <a:noFill/>
        </p:spPr>
      </p:pic>
      <p:pic>
        <p:nvPicPr>
          <p:cNvPr id="4100" name="Picture 4" descr="C:\Users\Alaa Awartani\Desktop\Presentation\pics\hw_e_scree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3276600"/>
            <a:ext cx="1327150" cy="1327150"/>
          </a:xfrm>
          <a:prstGeom prst="rect">
            <a:avLst/>
          </a:prstGeom>
          <a:noFill/>
        </p:spPr>
      </p:pic>
      <p:pic>
        <p:nvPicPr>
          <p:cNvPr id="4101" name="Picture 5" descr="C:\Users\Alaa Awartani\Desktop\Presentation\pics\hw_v_carfo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3276600"/>
            <a:ext cx="1327150" cy="13271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9200" y="4876800"/>
            <a:ext cx="47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car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0" y="4876800"/>
            <a:ext cx="80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screen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876800"/>
            <a:ext cx="483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fan</a:t>
            </a:r>
            <a:endParaRPr lang="en-US" dirty="0">
              <a:solidFill>
                <a:srgbClr val="61677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10400" y="4876800"/>
            <a:ext cx="112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616777"/>
                </a:solidFill>
              </a:rPr>
              <a:t>Fire alarm</a:t>
            </a:r>
            <a:endParaRPr lang="en-US" dirty="0">
              <a:solidFill>
                <a:srgbClr val="616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3623</TotalTime>
  <Words>1554</Words>
  <Application>Microsoft Office PowerPoint</Application>
  <PresentationFormat>On-screen Show (4:3)</PresentationFormat>
  <Paragraphs>251</Paragraphs>
  <Slides>45</Slides>
  <Notes>26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Outline</vt:lpstr>
      <vt:lpstr>Introduction</vt:lpstr>
      <vt:lpstr>Logica</vt:lpstr>
      <vt:lpstr>Technologies</vt:lpstr>
      <vt:lpstr>Gameplay Technique</vt:lpstr>
      <vt:lpstr>Gameplay Components - Inputs</vt:lpstr>
      <vt:lpstr>Gameplay Components - Processing</vt:lpstr>
      <vt:lpstr>Gameplay Components - Output</vt:lpstr>
      <vt:lpstr>Gameplay Phases</vt:lpstr>
      <vt:lpstr>Gameplay Phases</vt:lpstr>
      <vt:lpstr>Graphical User Interface</vt:lpstr>
      <vt:lpstr>Programming Phase - Grids</vt:lpstr>
      <vt:lpstr>Programming Phase - Grids</vt:lpstr>
      <vt:lpstr>Programming Phase - Grids</vt:lpstr>
      <vt:lpstr>Programming Phase - Grids</vt:lpstr>
      <vt:lpstr>Programming Phase - Snipping</vt:lpstr>
      <vt:lpstr>Programming Phase - Snipping</vt:lpstr>
      <vt:lpstr>Programming Phase – Block’s LED</vt:lpstr>
      <vt:lpstr>Programming Phase – Grid’s Alert</vt:lpstr>
      <vt:lpstr>Programming Phase – Dynamic execution</vt:lpstr>
      <vt:lpstr>Programming Phase – Dynamic execution</vt:lpstr>
      <vt:lpstr>Programming Phase – Dynamic execution</vt:lpstr>
      <vt:lpstr>Programming Phase – Parallel execution</vt:lpstr>
      <vt:lpstr>Programming Phase – Parallel execution</vt:lpstr>
      <vt:lpstr>Programming Phase – Correctness assurance </vt:lpstr>
      <vt:lpstr>Programming Phase – Correctness assurance </vt:lpstr>
      <vt:lpstr>Programming Phase – Correctness assurance </vt:lpstr>
      <vt:lpstr>Running Phase</vt:lpstr>
      <vt:lpstr>Running Phase – Output Examples</vt:lpstr>
      <vt:lpstr>Running Phase – Output Examples</vt:lpstr>
      <vt:lpstr>Running Phase – Input examples</vt:lpstr>
      <vt:lpstr>Running Phase</vt:lpstr>
      <vt:lpstr>Gameplay Modes</vt:lpstr>
      <vt:lpstr>Building levels Algorithm</vt:lpstr>
      <vt:lpstr>Gameplay Modes</vt:lpstr>
      <vt:lpstr>3D Designing</vt:lpstr>
      <vt:lpstr>Animating 3D Objects</vt:lpstr>
      <vt:lpstr>Animating 3D Objects</vt:lpstr>
      <vt:lpstr>Scenes</vt:lpstr>
      <vt:lpstr>Camera and lighting</vt:lpstr>
      <vt:lpstr>Audio</vt:lpstr>
      <vt:lpstr>Testing</vt:lpstr>
      <vt:lpstr>Result and Conclusion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Alaa Awartani</dc:creator>
  <cp:lastModifiedBy>Alaa Awartani</cp:lastModifiedBy>
  <cp:revision>139</cp:revision>
  <dcterms:created xsi:type="dcterms:W3CDTF">2014-12-19T22:09:20Z</dcterms:created>
  <dcterms:modified xsi:type="dcterms:W3CDTF">2014-12-23T00:55:32Z</dcterms:modified>
</cp:coreProperties>
</file>