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9" r:id="rId1"/>
  </p:sldMasterIdLst>
  <p:notesMasterIdLst>
    <p:notesMasterId r:id="rId97"/>
  </p:notesMasterIdLst>
  <p:sldIdLst>
    <p:sldId id="256" r:id="rId2"/>
    <p:sldId id="257" r:id="rId3"/>
    <p:sldId id="258" r:id="rId4"/>
    <p:sldId id="399" r:id="rId5"/>
    <p:sldId id="400" r:id="rId6"/>
    <p:sldId id="401" r:id="rId7"/>
    <p:sldId id="433" r:id="rId8"/>
    <p:sldId id="432" r:id="rId9"/>
    <p:sldId id="434" r:id="rId10"/>
    <p:sldId id="402" r:id="rId11"/>
    <p:sldId id="403" r:id="rId12"/>
    <p:sldId id="404" r:id="rId13"/>
    <p:sldId id="405" r:id="rId14"/>
    <p:sldId id="259" r:id="rId15"/>
    <p:sldId id="483" r:id="rId16"/>
    <p:sldId id="260" r:id="rId17"/>
    <p:sldId id="261" r:id="rId18"/>
    <p:sldId id="262" r:id="rId19"/>
    <p:sldId id="263" r:id="rId20"/>
    <p:sldId id="267" r:id="rId21"/>
    <p:sldId id="268" r:id="rId22"/>
    <p:sldId id="269" r:id="rId23"/>
    <p:sldId id="270" r:id="rId24"/>
    <p:sldId id="264" r:id="rId25"/>
    <p:sldId id="265" r:id="rId26"/>
    <p:sldId id="266" r:id="rId27"/>
    <p:sldId id="271" r:id="rId28"/>
    <p:sldId id="272" r:id="rId29"/>
    <p:sldId id="273" r:id="rId30"/>
    <p:sldId id="274" r:id="rId31"/>
    <p:sldId id="275" r:id="rId32"/>
    <p:sldId id="276" r:id="rId33"/>
    <p:sldId id="277" r:id="rId34"/>
    <p:sldId id="278" r:id="rId35"/>
    <p:sldId id="280" r:id="rId36"/>
    <p:sldId id="282" r:id="rId37"/>
    <p:sldId id="283" r:id="rId38"/>
    <p:sldId id="284" r:id="rId39"/>
    <p:sldId id="285" r:id="rId40"/>
    <p:sldId id="292" r:id="rId41"/>
    <p:sldId id="295" r:id="rId42"/>
    <p:sldId id="296" r:id="rId43"/>
    <p:sldId id="297" r:id="rId44"/>
    <p:sldId id="436" r:id="rId45"/>
    <p:sldId id="438" r:id="rId46"/>
    <p:sldId id="440" r:id="rId47"/>
    <p:sldId id="442" r:id="rId48"/>
    <p:sldId id="308" r:id="rId49"/>
    <p:sldId id="314" r:id="rId50"/>
    <p:sldId id="316" r:id="rId51"/>
    <p:sldId id="320" r:id="rId52"/>
    <p:sldId id="323" r:id="rId53"/>
    <p:sldId id="481" r:id="rId54"/>
    <p:sldId id="328" r:id="rId55"/>
    <p:sldId id="329" r:id="rId56"/>
    <p:sldId id="336" r:id="rId57"/>
    <p:sldId id="337" r:id="rId58"/>
    <p:sldId id="338" r:id="rId59"/>
    <p:sldId id="340" r:id="rId60"/>
    <p:sldId id="343" r:id="rId61"/>
    <p:sldId id="484" r:id="rId62"/>
    <p:sldId id="486" r:id="rId63"/>
    <p:sldId id="345" r:id="rId64"/>
    <p:sldId id="444" r:id="rId65"/>
    <p:sldId id="445" r:id="rId66"/>
    <p:sldId id="446" r:id="rId67"/>
    <p:sldId id="447" r:id="rId68"/>
    <p:sldId id="448" r:id="rId69"/>
    <p:sldId id="449" r:id="rId70"/>
    <p:sldId id="450" r:id="rId71"/>
    <p:sldId id="451" r:id="rId72"/>
    <p:sldId id="452" r:id="rId73"/>
    <p:sldId id="453" r:id="rId74"/>
    <p:sldId id="454" r:id="rId75"/>
    <p:sldId id="455" r:id="rId76"/>
    <p:sldId id="456" r:id="rId77"/>
    <p:sldId id="457" r:id="rId78"/>
    <p:sldId id="458" r:id="rId79"/>
    <p:sldId id="464" r:id="rId80"/>
    <p:sldId id="489" r:id="rId81"/>
    <p:sldId id="465" r:id="rId82"/>
    <p:sldId id="469" r:id="rId83"/>
    <p:sldId id="470" r:id="rId84"/>
    <p:sldId id="471" r:id="rId85"/>
    <p:sldId id="472" r:id="rId86"/>
    <p:sldId id="473" r:id="rId87"/>
    <p:sldId id="474" r:id="rId88"/>
    <p:sldId id="475" r:id="rId89"/>
    <p:sldId id="476" r:id="rId90"/>
    <p:sldId id="477" r:id="rId91"/>
    <p:sldId id="478" r:id="rId92"/>
    <p:sldId id="479" r:id="rId93"/>
    <p:sldId id="421" r:id="rId94"/>
    <p:sldId id="422" r:id="rId95"/>
    <p:sldId id="423" r:id="rId9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5501" autoAdjust="0"/>
  </p:normalViewPr>
  <p:slideViewPr>
    <p:cSldViewPr snapToGrid="0">
      <p:cViewPr varScale="1">
        <p:scale>
          <a:sx n="92" d="100"/>
          <a:sy n="92" d="100"/>
        </p:scale>
        <p:origin x="43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on\AppData\Local\Temp\Rar$DI18.914\summer-percentage-studen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oon\AppData\Local\Temp\Rar$DI04.785\winter-questionnaire-studen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oon\AppData\Local\Temp\Rar$DI18.914\summer-percentage-studen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oon\AppData\Local\Temp\Rar$DI18.914\summer-percentage-studen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oon\AppData\Local\Temp\Rar$DI04.785\winter-questionnaire-studen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Moon\AppData\Local\Temp\Rar$DI04.785\winter-questionnaire-studen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Moon\AppData\Local\Temp\Rar$DI18.914\summer-percentage-studen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Moon\AppData\Local\Temp\Rar$DI04.785\winter-questionnaire-studen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Moon\AppData\Local\Temp\Rar$DI04.785\winter-questionnaire-studen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Percentage of satisfaction of people from their home during the day</a:t>
            </a:r>
            <a:endParaRPr lang="ar-JO" sz="1800" dirty="0"/>
          </a:p>
          <a:p>
            <a:pPr>
              <a:defRPr sz="1400" b="0" i="0" u="none" strike="noStrike" kern="1200" spc="0" baseline="0">
                <a:solidFill>
                  <a:schemeClr val="tx1">
                    <a:lumMod val="65000"/>
                    <a:lumOff val="35000"/>
                  </a:schemeClr>
                </a:solidFill>
                <a:latin typeface="+mn-lt"/>
                <a:ea typeface="+mn-ea"/>
                <a:cs typeface="+mn-cs"/>
              </a:defRPr>
            </a:pPr>
            <a:endParaRPr lang="en-US" dirty="0"/>
          </a:p>
        </c:rich>
      </c:tx>
      <c:layout>
        <c:manualLayout>
          <c:xMode val="edge"/>
          <c:yMode val="edge"/>
          <c:x val="0.10808596356435878"/>
          <c:y val="1.8425146175244322E-2"/>
        </c:manualLayout>
      </c:layout>
      <c:overlay val="0"/>
      <c:spPr>
        <a:noFill/>
        <a:ln>
          <a:noFill/>
        </a:ln>
        <a:effectLst/>
      </c:spPr>
    </c:title>
    <c:autoTitleDeleted val="0"/>
    <c:plotArea>
      <c:layout>
        <c:manualLayout>
          <c:layoutTarget val="inner"/>
          <c:xMode val="edge"/>
          <c:yMode val="edge"/>
          <c:x val="0.11510590813402509"/>
          <c:y val="0.1866256238544528"/>
          <c:w val="0.79844247708712823"/>
          <c:h val="0.519251974131961"/>
        </c:manualLayout>
      </c:layout>
      <c:barChart>
        <c:barDir val="col"/>
        <c:grouping val="clustered"/>
        <c:varyColors val="0"/>
        <c:ser>
          <c:idx val="0"/>
          <c:order val="0"/>
          <c:tx>
            <c:strRef>
              <c:f>'daytime satisfaction'!$C$3</c:f>
              <c:strCache>
                <c:ptCount val="1"/>
                <c:pt idx="0">
                  <c:v>not at all satisfied</c:v>
                </c:pt>
              </c:strCache>
            </c:strRef>
          </c:tx>
          <c:spPr>
            <a:solidFill>
              <a:schemeClr val="accent1"/>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satisfaction'!$C$4:$C$11</c:f>
              <c:numCache>
                <c:formatCode>0.00%</c:formatCode>
                <c:ptCount val="8"/>
                <c:pt idx="0">
                  <c:v>8.8000000000000023E-2</c:v>
                </c:pt>
                <c:pt idx="1">
                  <c:v>0.20600000000000002</c:v>
                </c:pt>
                <c:pt idx="2">
                  <c:v>8.8000000000000023E-2</c:v>
                </c:pt>
                <c:pt idx="3">
                  <c:v>0.26500000000000001</c:v>
                </c:pt>
                <c:pt idx="4">
                  <c:v>2.9000000000000005E-2</c:v>
                </c:pt>
                <c:pt idx="5">
                  <c:v>2.9000000000000005E-2</c:v>
                </c:pt>
                <c:pt idx="6">
                  <c:v>5.9000000000000004E-2</c:v>
                </c:pt>
                <c:pt idx="7">
                  <c:v>8.8000000000000023E-2</c:v>
                </c:pt>
              </c:numCache>
            </c:numRef>
          </c:val>
        </c:ser>
        <c:ser>
          <c:idx val="1"/>
          <c:order val="1"/>
          <c:tx>
            <c:strRef>
              <c:f>'daytime satisfaction'!$D$3</c:f>
              <c:strCache>
                <c:ptCount val="1"/>
                <c:pt idx="0">
                  <c:v>2</c:v>
                </c:pt>
              </c:strCache>
            </c:strRef>
          </c:tx>
          <c:spPr>
            <a:solidFill>
              <a:schemeClr val="accent3"/>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satisfaction'!$D$4:$D$11</c:f>
              <c:numCache>
                <c:formatCode>0.00%</c:formatCode>
                <c:ptCount val="8"/>
                <c:pt idx="0">
                  <c:v>0.14700000000000002</c:v>
                </c:pt>
                <c:pt idx="1">
                  <c:v>0.14700000000000002</c:v>
                </c:pt>
                <c:pt idx="2">
                  <c:v>5.9000000000000004E-2</c:v>
                </c:pt>
                <c:pt idx="3">
                  <c:v>0.11799999999999999</c:v>
                </c:pt>
                <c:pt idx="4">
                  <c:v>0.17600000000000002</c:v>
                </c:pt>
                <c:pt idx="5">
                  <c:v>0.17600000000000002</c:v>
                </c:pt>
                <c:pt idx="6">
                  <c:v>8.8000000000000023E-2</c:v>
                </c:pt>
                <c:pt idx="7">
                  <c:v>5.9000000000000004E-2</c:v>
                </c:pt>
              </c:numCache>
            </c:numRef>
          </c:val>
        </c:ser>
        <c:ser>
          <c:idx val="2"/>
          <c:order val="2"/>
          <c:tx>
            <c:strRef>
              <c:f>'daytime satisfaction'!$E$3</c:f>
              <c:strCache>
                <c:ptCount val="1"/>
                <c:pt idx="0">
                  <c:v>3</c:v>
                </c:pt>
              </c:strCache>
            </c:strRef>
          </c:tx>
          <c:spPr>
            <a:solidFill>
              <a:schemeClr val="accent5"/>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satisfaction'!$E$4:$E$11</c:f>
              <c:numCache>
                <c:formatCode>0.00%</c:formatCode>
                <c:ptCount val="8"/>
                <c:pt idx="0">
                  <c:v>0.26500000000000001</c:v>
                </c:pt>
                <c:pt idx="1">
                  <c:v>0.26500000000000001</c:v>
                </c:pt>
                <c:pt idx="2">
                  <c:v>0.29400000000000004</c:v>
                </c:pt>
                <c:pt idx="3">
                  <c:v>0.17600000000000002</c:v>
                </c:pt>
                <c:pt idx="4">
                  <c:v>0.17600000000000002</c:v>
                </c:pt>
                <c:pt idx="5">
                  <c:v>0.17600000000000002</c:v>
                </c:pt>
                <c:pt idx="6">
                  <c:v>0.32400000000000007</c:v>
                </c:pt>
                <c:pt idx="7">
                  <c:v>0.26500000000000001</c:v>
                </c:pt>
              </c:numCache>
            </c:numRef>
          </c:val>
        </c:ser>
        <c:ser>
          <c:idx val="3"/>
          <c:order val="3"/>
          <c:tx>
            <c:strRef>
              <c:f>'daytime satisfaction'!$F$3</c:f>
              <c:strCache>
                <c:ptCount val="1"/>
                <c:pt idx="0">
                  <c:v>4</c:v>
                </c:pt>
              </c:strCache>
            </c:strRef>
          </c:tx>
          <c:spPr>
            <a:solidFill>
              <a:schemeClr val="accent1">
                <a:lumMod val="60000"/>
              </a:schemeClr>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satisfaction'!$F$4:$F$11</c:f>
              <c:numCache>
                <c:formatCode>0.00%</c:formatCode>
                <c:ptCount val="8"/>
                <c:pt idx="0">
                  <c:v>0.32400000000000007</c:v>
                </c:pt>
                <c:pt idx="1">
                  <c:v>0.17600000000000002</c:v>
                </c:pt>
                <c:pt idx="2">
                  <c:v>0.14700000000000002</c:v>
                </c:pt>
                <c:pt idx="3">
                  <c:v>0.11799999999999999</c:v>
                </c:pt>
                <c:pt idx="4">
                  <c:v>0.35300000000000004</c:v>
                </c:pt>
                <c:pt idx="5">
                  <c:v>0.38200000000000006</c:v>
                </c:pt>
                <c:pt idx="6">
                  <c:v>0.20600000000000002</c:v>
                </c:pt>
                <c:pt idx="7">
                  <c:v>0.29400000000000004</c:v>
                </c:pt>
              </c:numCache>
            </c:numRef>
          </c:val>
        </c:ser>
        <c:ser>
          <c:idx val="4"/>
          <c:order val="4"/>
          <c:tx>
            <c:strRef>
              <c:f>'daytime satisfaction'!$G$3</c:f>
              <c:strCache>
                <c:ptCount val="1"/>
                <c:pt idx="0">
                  <c:v>very satisfied</c:v>
                </c:pt>
              </c:strCache>
            </c:strRef>
          </c:tx>
          <c:spPr>
            <a:solidFill>
              <a:schemeClr val="accent3">
                <a:lumMod val="60000"/>
              </a:schemeClr>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satisfaction'!$G$4:$G$11</c:f>
              <c:numCache>
                <c:formatCode>0.00%</c:formatCode>
                <c:ptCount val="8"/>
                <c:pt idx="0">
                  <c:v>0.17600000000000002</c:v>
                </c:pt>
                <c:pt idx="1">
                  <c:v>0.20600000000000002</c:v>
                </c:pt>
                <c:pt idx="2">
                  <c:v>0.41200000000000003</c:v>
                </c:pt>
                <c:pt idx="3">
                  <c:v>0.32400000000000007</c:v>
                </c:pt>
                <c:pt idx="4">
                  <c:v>0.26500000000000001</c:v>
                </c:pt>
                <c:pt idx="5">
                  <c:v>0.23500000000000001</c:v>
                </c:pt>
                <c:pt idx="6">
                  <c:v>0.32400000000000007</c:v>
                </c:pt>
                <c:pt idx="7">
                  <c:v>0.29400000000000004</c:v>
                </c:pt>
              </c:numCache>
            </c:numRef>
          </c:val>
        </c:ser>
        <c:ser>
          <c:idx val="5"/>
          <c:order val="5"/>
          <c:tx>
            <c:strRef>
              <c:f>'daytime satisfaction'!$H$3</c:f>
              <c:strCache>
                <c:ptCount val="1"/>
                <c:pt idx="0">
                  <c:v>TOTAL</c:v>
                </c:pt>
              </c:strCache>
            </c:strRef>
          </c:tx>
          <c:spPr>
            <a:solidFill>
              <a:schemeClr val="accent5">
                <a:lumMod val="60000"/>
              </a:schemeClr>
            </a:solidFill>
            <a:ln>
              <a:noFill/>
            </a:ln>
            <a:effectLst/>
          </c:spPr>
          <c:invertIfNegative val="0"/>
          <c:cat>
            <c:strRef>
              <c:f>'daytime satisfaction'!$B$4:$B$11</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'daytime satisfaction'!$H$4:$H$11</c:f>
              <c:numCache>
                <c:formatCode>General</c:formatCode>
                <c:ptCount val="8"/>
                <c:pt idx="0">
                  <c:v>0</c:v>
                </c:pt>
                <c:pt idx="1">
                  <c:v>0</c:v>
                </c:pt>
                <c:pt idx="2">
                  <c:v>0</c:v>
                </c:pt>
                <c:pt idx="3">
                  <c:v>0</c:v>
                </c:pt>
                <c:pt idx="4">
                  <c:v>0</c:v>
                </c:pt>
                <c:pt idx="5">
                  <c:v>0</c:v>
                </c:pt>
                <c:pt idx="6">
                  <c:v>0</c:v>
                </c:pt>
                <c:pt idx="7">
                  <c:v>0</c:v>
                </c:pt>
              </c:numCache>
            </c:numRef>
          </c:val>
        </c:ser>
        <c:dLbls>
          <c:showLegendKey val="0"/>
          <c:showVal val="0"/>
          <c:showCatName val="0"/>
          <c:showSerName val="0"/>
          <c:showPercent val="0"/>
          <c:showBubbleSize val="0"/>
        </c:dLbls>
        <c:gapWidth val="219"/>
        <c:overlap val="-27"/>
        <c:axId val="-1626343520"/>
        <c:axId val="-1626342432"/>
      </c:barChart>
      <c:catAx>
        <c:axId val="-1626343520"/>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6342432"/>
        <c:crosses val="autoZero"/>
        <c:auto val="1"/>
        <c:lblAlgn val="ctr"/>
        <c:lblOffset val="100"/>
        <c:noMultiLvlLbl val="0"/>
      </c:catAx>
      <c:valAx>
        <c:axId val="-1626342432"/>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63435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dirty="0">
                <a:effectLst/>
              </a:rPr>
              <a:t>Percentage of satisfaction of people from their home during the day</a:t>
            </a:r>
            <a:endParaRPr lang="ar-JO" dirty="0">
              <a:effectLst/>
            </a:endParaRPr>
          </a:p>
        </c:rich>
      </c:tx>
      <c:layout/>
      <c:overlay val="0"/>
      <c:spPr>
        <a:noFill/>
        <a:ln>
          <a:noFill/>
        </a:ln>
        <a:effectLst/>
      </c:spPr>
    </c:title>
    <c:autoTitleDeleted val="0"/>
    <c:plotArea>
      <c:layout>
        <c:manualLayout>
          <c:layoutTarget val="inner"/>
          <c:xMode val="edge"/>
          <c:yMode val="edge"/>
          <c:x val="0.11433772287961506"/>
          <c:y val="0.21962891460851533"/>
          <c:w val="0.80658459049052289"/>
          <c:h val="0.49701786002986192"/>
        </c:manualLayout>
      </c:layout>
      <c:barChart>
        <c:barDir val="col"/>
        <c:grouping val="clustered"/>
        <c:varyColors val="0"/>
        <c:ser>
          <c:idx val="0"/>
          <c:order val="0"/>
          <c:tx>
            <c:strRef>
              <c:f>Sheet3!$D$15</c:f>
              <c:strCache>
                <c:ptCount val="1"/>
                <c:pt idx="0">
                  <c:v>not at all satisfied</c:v>
                </c:pt>
              </c:strCache>
            </c:strRef>
          </c:tx>
          <c:spPr>
            <a:solidFill>
              <a:schemeClr val="accent1"/>
            </a:solidFill>
            <a:ln>
              <a:noFill/>
            </a:ln>
            <a:effectLst/>
          </c:spPr>
          <c:invertIfNegative val="0"/>
          <c:cat>
            <c:strRef>
              <c:f>Sheet3!$C$16:$C$23</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Sheet3!$D$16:$D$23</c:f>
              <c:numCache>
                <c:formatCode>0.00%</c:formatCode>
                <c:ptCount val="8"/>
                <c:pt idx="0">
                  <c:v>0</c:v>
                </c:pt>
                <c:pt idx="1">
                  <c:v>6.900000000000002E-2</c:v>
                </c:pt>
                <c:pt idx="2">
                  <c:v>0</c:v>
                </c:pt>
                <c:pt idx="3">
                  <c:v>3.4000000000000002E-2</c:v>
                </c:pt>
                <c:pt idx="4">
                  <c:v>0</c:v>
                </c:pt>
                <c:pt idx="5">
                  <c:v>0</c:v>
                </c:pt>
                <c:pt idx="6">
                  <c:v>6.900000000000002E-2</c:v>
                </c:pt>
                <c:pt idx="7">
                  <c:v>6.900000000000002E-2</c:v>
                </c:pt>
              </c:numCache>
            </c:numRef>
          </c:val>
        </c:ser>
        <c:ser>
          <c:idx val="1"/>
          <c:order val="1"/>
          <c:tx>
            <c:strRef>
              <c:f>Sheet3!$E$15</c:f>
              <c:strCache>
                <c:ptCount val="1"/>
                <c:pt idx="0">
                  <c:v>2</c:v>
                </c:pt>
              </c:strCache>
            </c:strRef>
          </c:tx>
          <c:spPr>
            <a:solidFill>
              <a:schemeClr val="accent3"/>
            </a:solidFill>
            <a:ln>
              <a:noFill/>
            </a:ln>
            <a:effectLst/>
          </c:spPr>
          <c:invertIfNegative val="0"/>
          <c:cat>
            <c:strRef>
              <c:f>Sheet3!$C$16:$C$23</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Sheet3!$E$16:$E$23</c:f>
              <c:numCache>
                <c:formatCode>0.00%</c:formatCode>
                <c:ptCount val="8"/>
                <c:pt idx="0">
                  <c:v>0</c:v>
                </c:pt>
                <c:pt idx="1">
                  <c:v>6.900000000000002E-2</c:v>
                </c:pt>
                <c:pt idx="2">
                  <c:v>0</c:v>
                </c:pt>
                <c:pt idx="3">
                  <c:v>6.900000000000002E-2</c:v>
                </c:pt>
                <c:pt idx="4">
                  <c:v>3.4000000000000002E-2</c:v>
                </c:pt>
                <c:pt idx="5">
                  <c:v>0</c:v>
                </c:pt>
                <c:pt idx="6">
                  <c:v>0</c:v>
                </c:pt>
                <c:pt idx="7">
                  <c:v>6.900000000000002E-2</c:v>
                </c:pt>
              </c:numCache>
            </c:numRef>
          </c:val>
        </c:ser>
        <c:ser>
          <c:idx val="2"/>
          <c:order val="2"/>
          <c:tx>
            <c:strRef>
              <c:f>Sheet3!$F$15</c:f>
              <c:strCache>
                <c:ptCount val="1"/>
                <c:pt idx="0">
                  <c:v>3</c:v>
                </c:pt>
              </c:strCache>
            </c:strRef>
          </c:tx>
          <c:spPr>
            <a:solidFill>
              <a:schemeClr val="accent5"/>
            </a:solidFill>
            <a:ln>
              <a:noFill/>
            </a:ln>
            <a:effectLst/>
          </c:spPr>
          <c:invertIfNegative val="0"/>
          <c:cat>
            <c:strRef>
              <c:f>Sheet3!$C$16:$C$23</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Sheet3!$F$16:$F$23</c:f>
              <c:numCache>
                <c:formatCode>0.00%</c:formatCode>
                <c:ptCount val="8"/>
                <c:pt idx="0">
                  <c:v>0.13800000000000001</c:v>
                </c:pt>
                <c:pt idx="1">
                  <c:v>0.34500000000000003</c:v>
                </c:pt>
                <c:pt idx="2">
                  <c:v>0.17200000000000001</c:v>
                </c:pt>
                <c:pt idx="3">
                  <c:v>0.34500000000000003</c:v>
                </c:pt>
                <c:pt idx="4">
                  <c:v>0.27600000000000002</c:v>
                </c:pt>
                <c:pt idx="5">
                  <c:v>0.27600000000000002</c:v>
                </c:pt>
                <c:pt idx="6">
                  <c:v>0.31000000000000005</c:v>
                </c:pt>
                <c:pt idx="7">
                  <c:v>0.17200000000000001</c:v>
                </c:pt>
              </c:numCache>
            </c:numRef>
          </c:val>
        </c:ser>
        <c:ser>
          <c:idx val="3"/>
          <c:order val="3"/>
          <c:tx>
            <c:strRef>
              <c:f>Sheet3!$G$15</c:f>
              <c:strCache>
                <c:ptCount val="1"/>
                <c:pt idx="0">
                  <c:v>4</c:v>
                </c:pt>
              </c:strCache>
            </c:strRef>
          </c:tx>
          <c:spPr>
            <a:solidFill>
              <a:schemeClr val="accent1">
                <a:lumMod val="60000"/>
              </a:schemeClr>
            </a:solidFill>
            <a:ln>
              <a:noFill/>
            </a:ln>
            <a:effectLst/>
          </c:spPr>
          <c:invertIfNegative val="0"/>
          <c:cat>
            <c:strRef>
              <c:f>Sheet3!$C$16:$C$23</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Sheet3!$G$16:$G$23</c:f>
              <c:numCache>
                <c:formatCode>0.00%</c:formatCode>
                <c:ptCount val="8"/>
                <c:pt idx="0">
                  <c:v>0.55200000000000005</c:v>
                </c:pt>
                <c:pt idx="1">
                  <c:v>0.37900000000000006</c:v>
                </c:pt>
                <c:pt idx="2">
                  <c:v>0.51700000000000002</c:v>
                </c:pt>
                <c:pt idx="3">
                  <c:v>0.34500000000000003</c:v>
                </c:pt>
                <c:pt idx="4">
                  <c:v>0.48300000000000004</c:v>
                </c:pt>
                <c:pt idx="5">
                  <c:v>0.51700000000000002</c:v>
                </c:pt>
                <c:pt idx="6">
                  <c:v>0.37900000000000006</c:v>
                </c:pt>
                <c:pt idx="7">
                  <c:v>0.44800000000000001</c:v>
                </c:pt>
              </c:numCache>
            </c:numRef>
          </c:val>
        </c:ser>
        <c:ser>
          <c:idx val="4"/>
          <c:order val="4"/>
          <c:tx>
            <c:strRef>
              <c:f>Sheet3!$H$15</c:f>
              <c:strCache>
                <c:ptCount val="1"/>
                <c:pt idx="0">
                  <c:v>very satisfied</c:v>
                </c:pt>
              </c:strCache>
            </c:strRef>
          </c:tx>
          <c:spPr>
            <a:solidFill>
              <a:schemeClr val="accent3">
                <a:lumMod val="60000"/>
              </a:schemeClr>
            </a:solidFill>
            <a:ln>
              <a:noFill/>
            </a:ln>
            <a:effectLst/>
          </c:spPr>
          <c:invertIfNegative val="0"/>
          <c:cat>
            <c:strRef>
              <c:f>Sheet3!$C$16:$C$23</c:f>
              <c:strCache>
                <c:ptCount val="8"/>
                <c:pt idx="0">
                  <c:v>Temperature</c:v>
                </c:pt>
                <c:pt idx="1">
                  <c:v>Sound level</c:v>
                </c:pt>
                <c:pt idx="2">
                  <c:v>Natural light</c:v>
                </c:pt>
                <c:pt idx="3">
                  <c:v>Humidity </c:v>
                </c:pt>
                <c:pt idx="4">
                  <c:v>Air movement </c:v>
                </c:pt>
                <c:pt idx="5">
                  <c:v>Air exchanges</c:v>
                </c:pt>
                <c:pt idx="6">
                  <c:v>Smells (air quality)</c:v>
                </c:pt>
                <c:pt idx="7">
                  <c:v>Sunshine</c:v>
                </c:pt>
              </c:strCache>
            </c:strRef>
          </c:cat>
          <c:val>
            <c:numRef>
              <c:f>Sheet3!$H$16:$H$23</c:f>
              <c:numCache>
                <c:formatCode>0.00%</c:formatCode>
                <c:ptCount val="8"/>
                <c:pt idx="0">
                  <c:v>0.31000000000000005</c:v>
                </c:pt>
                <c:pt idx="1">
                  <c:v>0.13800000000000001</c:v>
                </c:pt>
                <c:pt idx="2">
                  <c:v>0.31000000000000005</c:v>
                </c:pt>
                <c:pt idx="3">
                  <c:v>0.20700000000000002</c:v>
                </c:pt>
                <c:pt idx="4">
                  <c:v>0.20700000000000002</c:v>
                </c:pt>
                <c:pt idx="5">
                  <c:v>0.20700000000000002</c:v>
                </c:pt>
                <c:pt idx="6">
                  <c:v>0.24100000000000002</c:v>
                </c:pt>
                <c:pt idx="7">
                  <c:v>0.24100000000000002</c:v>
                </c:pt>
              </c:numCache>
            </c:numRef>
          </c:val>
        </c:ser>
        <c:dLbls>
          <c:showLegendKey val="0"/>
          <c:showVal val="0"/>
          <c:showCatName val="0"/>
          <c:showSerName val="0"/>
          <c:showPercent val="0"/>
          <c:showBubbleSize val="0"/>
        </c:dLbls>
        <c:gapWidth val="219"/>
        <c:overlap val="-27"/>
        <c:axId val="-1916500496"/>
        <c:axId val="-1916505392"/>
      </c:barChart>
      <c:catAx>
        <c:axId val="-1916500496"/>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505392"/>
        <c:crosses val="autoZero"/>
        <c:auto val="1"/>
        <c:lblAlgn val="ctr"/>
        <c:lblOffset val="100"/>
        <c:noMultiLvlLbl val="0"/>
      </c:catAx>
      <c:valAx>
        <c:axId val="-1916505392"/>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5004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Percentage</a:t>
            </a:r>
            <a:r>
              <a:rPr lang="en-US" baseline="0"/>
              <a:t> of people feeling hot on their homes </a:t>
            </a:r>
            <a:endParaRPr lang="en-US"/>
          </a:p>
        </c:rich>
      </c:tx>
      <c:layout/>
      <c:overlay val="0"/>
      <c:spPr>
        <a:noFill/>
        <a:ln>
          <a:noFill/>
        </a:ln>
        <a:effectLst/>
      </c:spPr>
    </c:title>
    <c:autoTitleDeleted val="0"/>
    <c:plotArea>
      <c:layout/>
      <c:barChart>
        <c:barDir val="col"/>
        <c:grouping val="clustered"/>
        <c:varyColors val="0"/>
        <c:ser>
          <c:idx val="0"/>
          <c:order val="0"/>
          <c:tx>
            <c:strRef>
              <c:f>'feeling hot'!$B$4</c:f>
              <c:strCache>
                <c:ptCount val="1"/>
                <c:pt idx="0">
                  <c:v>The day</c:v>
                </c:pt>
              </c:strCache>
            </c:strRef>
          </c:tx>
          <c:spPr>
            <a:solidFill>
              <a:schemeClr val="accent1"/>
            </a:solidFill>
            <a:ln>
              <a:noFill/>
            </a:ln>
            <a:effectLst/>
          </c:spPr>
          <c:invertIfNegative val="0"/>
          <c:cat>
            <c:strRef>
              <c:f>'feeling hot'!$C$3:$G$3</c:f>
              <c:strCache>
                <c:ptCount val="5"/>
                <c:pt idx="0">
                  <c:v>never</c:v>
                </c:pt>
                <c:pt idx="1">
                  <c:v>rarely</c:v>
                </c:pt>
                <c:pt idx="2">
                  <c:v>occasionally</c:v>
                </c:pt>
                <c:pt idx="3">
                  <c:v>quite often</c:v>
                </c:pt>
                <c:pt idx="4">
                  <c:v>very often</c:v>
                </c:pt>
              </c:strCache>
            </c:strRef>
          </c:cat>
          <c:val>
            <c:numRef>
              <c:f>'feeling hot'!$C$4:$G$4</c:f>
              <c:numCache>
                <c:formatCode>0.00%</c:formatCode>
                <c:ptCount val="5"/>
                <c:pt idx="0">
                  <c:v>2.9000000000000001E-2</c:v>
                </c:pt>
                <c:pt idx="1">
                  <c:v>5.9000000000000004E-2</c:v>
                </c:pt>
                <c:pt idx="2">
                  <c:v>0.35300000000000004</c:v>
                </c:pt>
                <c:pt idx="3">
                  <c:v>0.35300000000000004</c:v>
                </c:pt>
                <c:pt idx="4">
                  <c:v>0.20600000000000002</c:v>
                </c:pt>
              </c:numCache>
            </c:numRef>
          </c:val>
        </c:ser>
        <c:ser>
          <c:idx val="1"/>
          <c:order val="1"/>
          <c:tx>
            <c:strRef>
              <c:f>'feeling hot'!$B$5</c:f>
              <c:strCache>
                <c:ptCount val="1"/>
                <c:pt idx="0">
                  <c:v>The night</c:v>
                </c:pt>
              </c:strCache>
            </c:strRef>
          </c:tx>
          <c:spPr>
            <a:solidFill>
              <a:schemeClr val="accent3"/>
            </a:solidFill>
            <a:ln>
              <a:noFill/>
            </a:ln>
            <a:effectLst/>
          </c:spPr>
          <c:invertIfNegative val="0"/>
          <c:cat>
            <c:strRef>
              <c:f>'feeling hot'!$C$3:$G$3</c:f>
              <c:strCache>
                <c:ptCount val="5"/>
                <c:pt idx="0">
                  <c:v>never</c:v>
                </c:pt>
                <c:pt idx="1">
                  <c:v>rarely</c:v>
                </c:pt>
                <c:pt idx="2">
                  <c:v>occasionally</c:v>
                </c:pt>
                <c:pt idx="3">
                  <c:v>quite often</c:v>
                </c:pt>
                <c:pt idx="4">
                  <c:v>very often</c:v>
                </c:pt>
              </c:strCache>
            </c:strRef>
          </c:cat>
          <c:val>
            <c:numRef>
              <c:f>'feeling hot'!$C$5:$G$5</c:f>
              <c:numCache>
                <c:formatCode>0.00%</c:formatCode>
                <c:ptCount val="5"/>
                <c:pt idx="0">
                  <c:v>5.9000000000000004E-2</c:v>
                </c:pt>
                <c:pt idx="1">
                  <c:v>0.17600000000000002</c:v>
                </c:pt>
                <c:pt idx="2">
                  <c:v>0.38200000000000006</c:v>
                </c:pt>
                <c:pt idx="3">
                  <c:v>0.23500000000000001</c:v>
                </c:pt>
                <c:pt idx="4">
                  <c:v>0.14700000000000002</c:v>
                </c:pt>
              </c:numCache>
            </c:numRef>
          </c:val>
        </c:ser>
        <c:dLbls>
          <c:showLegendKey val="0"/>
          <c:showVal val="0"/>
          <c:showCatName val="0"/>
          <c:showSerName val="0"/>
          <c:showPercent val="0"/>
          <c:showBubbleSize val="0"/>
        </c:dLbls>
        <c:gapWidth val="219"/>
        <c:overlap val="-27"/>
        <c:axId val="-1916499952"/>
        <c:axId val="-1916499408"/>
      </c:barChart>
      <c:catAx>
        <c:axId val="-1916499952"/>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499408"/>
        <c:crosses val="autoZero"/>
        <c:auto val="1"/>
        <c:lblAlgn val="ctr"/>
        <c:lblOffset val="100"/>
        <c:noMultiLvlLbl val="0"/>
      </c:catAx>
      <c:valAx>
        <c:axId val="-1916499408"/>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4999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The</a:t>
            </a:r>
            <a:r>
              <a:rPr lang="en-US" baseline="0"/>
              <a:t> oreintation of bed rooms which people feeling hot at it</a:t>
            </a:r>
            <a:endParaRPr lang="en-US"/>
          </a:p>
        </c:rich>
      </c:tx>
      <c:layout/>
      <c:overlay val="0"/>
      <c:spPr>
        <a:noFill/>
        <a:ln>
          <a:noFill/>
        </a:ln>
        <a:effectLst/>
      </c:spPr>
    </c:title>
    <c:autoTitleDeleted val="0"/>
    <c:plotArea>
      <c:layout/>
      <c:barChart>
        <c:barDir val="col"/>
        <c:grouping val="clustered"/>
        <c:varyColors val="0"/>
        <c:ser>
          <c:idx val="0"/>
          <c:order val="0"/>
          <c:tx>
            <c:strRef>
              <c:f>'during the day'!$G$5</c:f>
              <c:strCache>
                <c:ptCount val="1"/>
                <c:pt idx="0">
                  <c:v>During the day</c:v>
                </c:pt>
              </c:strCache>
            </c:strRef>
          </c:tx>
          <c:spPr>
            <a:solidFill>
              <a:schemeClr val="accent1"/>
            </a:solidFill>
            <a:ln>
              <a:noFill/>
            </a:ln>
            <a:effectLst/>
          </c:spPr>
          <c:invertIfNegative val="0"/>
          <c:cat>
            <c:strRef>
              <c:f>'during the day'!$F$6:$F$13</c:f>
              <c:strCache>
                <c:ptCount val="8"/>
                <c:pt idx="0">
                  <c:v>north</c:v>
                </c:pt>
                <c:pt idx="1">
                  <c:v>south</c:v>
                </c:pt>
                <c:pt idx="2">
                  <c:v>east</c:v>
                </c:pt>
                <c:pt idx="3">
                  <c:v>west</c:v>
                </c:pt>
                <c:pt idx="4">
                  <c:v>NE</c:v>
                </c:pt>
                <c:pt idx="5">
                  <c:v>NW</c:v>
                </c:pt>
                <c:pt idx="6">
                  <c:v>SE</c:v>
                </c:pt>
                <c:pt idx="7">
                  <c:v>SW</c:v>
                </c:pt>
              </c:strCache>
            </c:strRef>
          </c:cat>
          <c:val>
            <c:numRef>
              <c:f>'during the day'!$G$6:$G$13</c:f>
              <c:numCache>
                <c:formatCode>0.00%</c:formatCode>
                <c:ptCount val="8"/>
                <c:pt idx="0">
                  <c:v>0.14700000000000002</c:v>
                </c:pt>
                <c:pt idx="1">
                  <c:v>0.11799999999999998</c:v>
                </c:pt>
                <c:pt idx="2">
                  <c:v>8.8000000000000023E-2</c:v>
                </c:pt>
                <c:pt idx="3">
                  <c:v>0</c:v>
                </c:pt>
                <c:pt idx="4">
                  <c:v>2.9000000000000001E-2</c:v>
                </c:pt>
                <c:pt idx="5">
                  <c:v>2.9000000000000001E-2</c:v>
                </c:pt>
                <c:pt idx="6">
                  <c:v>0</c:v>
                </c:pt>
                <c:pt idx="7">
                  <c:v>2.9000000000000001E-2</c:v>
                </c:pt>
              </c:numCache>
            </c:numRef>
          </c:val>
        </c:ser>
        <c:ser>
          <c:idx val="1"/>
          <c:order val="1"/>
          <c:tx>
            <c:strRef>
              <c:f>'during the day'!$H$5</c:f>
              <c:strCache>
                <c:ptCount val="1"/>
                <c:pt idx="0">
                  <c:v>At night</c:v>
                </c:pt>
              </c:strCache>
            </c:strRef>
          </c:tx>
          <c:spPr>
            <a:solidFill>
              <a:schemeClr val="accent3"/>
            </a:solidFill>
            <a:ln>
              <a:noFill/>
            </a:ln>
            <a:effectLst/>
          </c:spPr>
          <c:invertIfNegative val="0"/>
          <c:cat>
            <c:strRef>
              <c:f>'during the day'!$F$6:$F$13</c:f>
              <c:strCache>
                <c:ptCount val="8"/>
                <c:pt idx="0">
                  <c:v>north</c:v>
                </c:pt>
                <c:pt idx="1">
                  <c:v>south</c:v>
                </c:pt>
                <c:pt idx="2">
                  <c:v>east</c:v>
                </c:pt>
                <c:pt idx="3">
                  <c:v>west</c:v>
                </c:pt>
                <c:pt idx="4">
                  <c:v>NE</c:v>
                </c:pt>
                <c:pt idx="5">
                  <c:v>NW</c:v>
                </c:pt>
                <c:pt idx="6">
                  <c:v>SE</c:v>
                </c:pt>
                <c:pt idx="7">
                  <c:v>SW</c:v>
                </c:pt>
              </c:strCache>
            </c:strRef>
          </c:cat>
          <c:val>
            <c:numRef>
              <c:f>'during the day'!$H$6:$H$13</c:f>
              <c:numCache>
                <c:formatCode>0.00%</c:formatCode>
                <c:ptCount val="8"/>
                <c:pt idx="0">
                  <c:v>0.11799999999999998</c:v>
                </c:pt>
                <c:pt idx="1">
                  <c:v>8.8000000000000023E-2</c:v>
                </c:pt>
                <c:pt idx="2">
                  <c:v>0</c:v>
                </c:pt>
                <c:pt idx="3">
                  <c:v>0</c:v>
                </c:pt>
                <c:pt idx="4">
                  <c:v>2.9000000000000001E-2</c:v>
                </c:pt>
                <c:pt idx="5">
                  <c:v>0</c:v>
                </c:pt>
                <c:pt idx="6">
                  <c:v>0</c:v>
                </c:pt>
                <c:pt idx="7">
                  <c:v>0</c:v>
                </c:pt>
              </c:numCache>
            </c:numRef>
          </c:val>
        </c:ser>
        <c:dLbls>
          <c:showLegendKey val="0"/>
          <c:showVal val="0"/>
          <c:showCatName val="0"/>
          <c:showSerName val="0"/>
          <c:showPercent val="0"/>
          <c:showBubbleSize val="0"/>
        </c:dLbls>
        <c:gapWidth val="219"/>
        <c:overlap val="-27"/>
        <c:axId val="-1726798896"/>
        <c:axId val="-1726793456"/>
      </c:barChart>
      <c:catAx>
        <c:axId val="-1726798896"/>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6793456"/>
        <c:crosses val="autoZero"/>
        <c:auto val="1"/>
        <c:lblAlgn val="ctr"/>
        <c:lblOffset val="100"/>
        <c:noMultiLvlLbl val="0"/>
      </c:catAx>
      <c:valAx>
        <c:axId val="-1726793456"/>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67988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a:effectLst/>
              </a:rPr>
              <a:t>Percentage of people feeling cold on their homes </a:t>
            </a:r>
            <a:endParaRPr lang="ar-JO">
              <a:effectLst/>
            </a:endParaRPr>
          </a:p>
        </c:rich>
      </c:tx>
      <c:layout/>
      <c:overlay val="0"/>
      <c:spPr>
        <a:noFill/>
        <a:ln>
          <a:noFill/>
        </a:ln>
        <a:effectLst/>
      </c:spPr>
    </c:title>
    <c:autoTitleDeleted val="0"/>
    <c:plotArea>
      <c:layout/>
      <c:barChart>
        <c:barDir val="col"/>
        <c:grouping val="clustered"/>
        <c:varyColors val="0"/>
        <c:ser>
          <c:idx val="0"/>
          <c:order val="0"/>
          <c:tx>
            <c:strRef>
              <c:f>Sheet5!$B$10</c:f>
              <c:strCache>
                <c:ptCount val="1"/>
                <c:pt idx="0">
                  <c:v>The day</c:v>
                </c:pt>
              </c:strCache>
            </c:strRef>
          </c:tx>
          <c:spPr>
            <a:solidFill>
              <a:schemeClr val="accent1"/>
            </a:solidFill>
            <a:ln>
              <a:noFill/>
            </a:ln>
            <a:effectLst/>
          </c:spPr>
          <c:invertIfNegative val="0"/>
          <c:cat>
            <c:strRef>
              <c:f>Sheet5!$C$9:$G$9</c:f>
              <c:strCache>
                <c:ptCount val="5"/>
                <c:pt idx="0">
                  <c:v>never</c:v>
                </c:pt>
                <c:pt idx="1">
                  <c:v>rarely</c:v>
                </c:pt>
                <c:pt idx="2">
                  <c:v>occasionally</c:v>
                </c:pt>
                <c:pt idx="3">
                  <c:v>quite often</c:v>
                </c:pt>
                <c:pt idx="4">
                  <c:v>very often</c:v>
                </c:pt>
              </c:strCache>
            </c:strRef>
          </c:cat>
          <c:val>
            <c:numRef>
              <c:f>Sheet5!$C$10:$G$10</c:f>
              <c:numCache>
                <c:formatCode>0.00%</c:formatCode>
                <c:ptCount val="5"/>
                <c:pt idx="0">
                  <c:v>0.13800000000000001</c:v>
                </c:pt>
                <c:pt idx="1">
                  <c:v>0</c:v>
                </c:pt>
                <c:pt idx="2">
                  <c:v>0.58599999999999997</c:v>
                </c:pt>
                <c:pt idx="3">
                  <c:v>0.24100000000000002</c:v>
                </c:pt>
                <c:pt idx="4">
                  <c:v>3.4000000000000002E-2</c:v>
                </c:pt>
              </c:numCache>
            </c:numRef>
          </c:val>
        </c:ser>
        <c:ser>
          <c:idx val="1"/>
          <c:order val="1"/>
          <c:tx>
            <c:strRef>
              <c:f>Sheet5!$B$11</c:f>
              <c:strCache>
                <c:ptCount val="1"/>
                <c:pt idx="0">
                  <c:v>The night</c:v>
                </c:pt>
              </c:strCache>
            </c:strRef>
          </c:tx>
          <c:spPr>
            <a:solidFill>
              <a:schemeClr val="accent3"/>
            </a:solidFill>
            <a:ln>
              <a:noFill/>
            </a:ln>
            <a:effectLst/>
          </c:spPr>
          <c:invertIfNegative val="0"/>
          <c:cat>
            <c:strRef>
              <c:f>Sheet5!$C$9:$G$9</c:f>
              <c:strCache>
                <c:ptCount val="5"/>
                <c:pt idx="0">
                  <c:v>never</c:v>
                </c:pt>
                <c:pt idx="1">
                  <c:v>rarely</c:v>
                </c:pt>
                <c:pt idx="2">
                  <c:v>occasionally</c:v>
                </c:pt>
                <c:pt idx="3">
                  <c:v>quite often</c:v>
                </c:pt>
                <c:pt idx="4">
                  <c:v>very often</c:v>
                </c:pt>
              </c:strCache>
            </c:strRef>
          </c:cat>
          <c:val>
            <c:numRef>
              <c:f>Sheet5!$C$11:$G$11</c:f>
              <c:numCache>
                <c:formatCode>0.00%</c:formatCode>
                <c:ptCount val="5"/>
                <c:pt idx="0">
                  <c:v>0.13800000000000001</c:v>
                </c:pt>
                <c:pt idx="1">
                  <c:v>0</c:v>
                </c:pt>
                <c:pt idx="2">
                  <c:v>0.34500000000000003</c:v>
                </c:pt>
                <c:pt idx="3">
                  <c:v>0.34500000000000003</c:v>
                </c:pt>
                <c:pt idx="4">
                  <c:v>0.17200000000000001</c:v>
                </c:pt>
              </c:numCache>
            </c:numRef>
          </c:val>
        </c:ser>
        <c:dLbls>
          <c:showLegendKey val="0"/>
          <c:showVal val="0"/>
          <c:showCatName val="0"/>
          <c:showSerName val="0"/>
          <c:showPercent val="0"/>
          <c:showBubbleSize val="0"/>
        </c:dLbls>
        <c:gapWidth val="219"/>
        <c:overlap val="-27"/>
        <c:axId val="-1682268848"/>
        <c:axId val="-1682283536"/>
      </c:barChart>
      <c:catAx>
        <c:axId val="-168226884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2283536"/>
        <c:crosses val="autoZero"/>
        <c:auto val="1"/>
        <c:lblAlgn val="ctr"/>
        <c:lblOffset val="100"/>
        <c:noMultiLvlLbl val="0"/>
      </c:catAx>
      <c:valAx>
        <c:axId val="-1682283536"/>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22688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a:effectLst/>
              </a:rPr>
              <a:t>The oreintation of bed rooms which people feeling cold at it</a:t>
            </a:r>
            <a:endParaRPr lang="ar-JO">
              <a:effectLst/>
            </a:endParaRPr>
          </a:p>
        </c:rich>
      </c:tx>
      <c:layout/>
      <c:overlay val="0"/>
      <c:spPr>
        <a:noFill/>
        <a:ln>
          <a:noFill/>
        </a:ln>
        <a:effectLst/>
      </c:spPr>
    </c:title>
    <c:autoTitleDeleted val="0"/>
    <c:plotArea>
      <c:layout/>
      <c:barChart>
        <c:barDir val="col"/>
        <c:grouping val="clustered"/>
        <c:varyColors val="0"/>
        <c:ser>
          <c:idx val="0"/>
          <c:order val="0"/>
          <c:tx>
            <c:strRef>
              <c:f>Sheet6!$C$17</c:f>
              <c:strCache>
                <c:ptCount val="1"/>
                <c:pt idx="0">
                  <c:v>During the day</c:v>
                </c:pt>
              </c:strCache>
            </c:strRef>
          </c:tx>
          <c:spPr>
            <a:solidFill>
              <a:schemeClr val="accent1"/>
            </a:solidFill>
            <a:ln>
              <a:noFill/>
            </a:ln>
            <a:effectLst/>
          </c:spPr>
          <c:invertIfNegative val="0"/>
          <c:cat>
            <c:strRef>
              <c:f>Sheet6!$B$18:$B$25</c:f>
              <c:strCache>
                <c:ptCount val="8"/>
                <c:pt idx="0">
                  <c:v>north</c:v>
                </c:pt>
                <c:pt idx="1">
                  <c:v>south</c:v>
                </c:pt>
                <c:pt idx="2">
                  <c:v>east</c:v>
                </c:pt>
                <c:pt idx="3">
                  <c:v>west</c:v>
                </c:pt>
                <c:pt idx="4">
                  <c:v>NE</c:v>
                </c:pt>
                <c:pt idx="5">
                  <c:v>NW</c:v>
                </c:pt>
                <c:pt idx="6">
                  <c:v>SE</c:v>
                </c:pt>
                <c:pt idx="7">
                  <c:v>SW</c:v>
                </c:pt>
              </c:strCache>
            </c:strRef>
          </c:cat>
          <c:val>
            <c:numRef>
              <c:f>Sheet6!$C$18:$C$25</c:f>
              <c:numCache>
                <c:formatCode>0.00%</c:formatCode>
                <c:ptCount val="8"/>
                <c:pt idx="0">
                  <c:v>3.4000000000000002E-2</c:v>
                </c:pt>
                <c:pt idx="1">
                  <c:v>3.4000000000000002E-2</c:v>
                </c:pt>
                <c:pt idx="2">
                  <c:v>0</c:v>
                </c:pt>
                <c:pt idx="3">
                  <c:v>6.900000000000002E-2</c:v>
                </c:pt>
                <c:pt idx="4">
                  <c:v>6.900000000000002E-2</c:v>
                </c:pt>
                <c:pt idx="5">
                  <c:v>0.13800000000000001</c:v>
                </c:pt>
                <c:pt idx="6">
                  <c:v>3.4000000000000002E-2</c:v>
                </c:pt>
                <c:pt idx="7">
                  <c:v>3.4000000000000002E-2</c:v>
                </c:pt>
              </c:numCache>
            </c:numRef>
          </c:val>
        </c:ser>
        <c:ser>
          <c:idx val="1"/>
          <c:order val="1"/>
          <c:tx>
            <c:strRef>
              <c:f>Sheet6!$D$17</c:f>
              <c:strCache>
                <c:ptCount val="1"/>
                <c:pt idx="0">
                  <c:v>At night</c:v>
                </c:pt>
              </c:strCache>
            </c:strRef>
          </c:tx>
          <c:spPr>
            <a:solidFill>
              <a:schemeClr val="accent3"/>
            </a:solidFill>
            <a:ln>
              <a:noFill/>
            </a:ln>
            <a:effectLst/>
          </c:spPr>
          <c:invertIfNegative val="0"/>
          <c:cat>
            <c:strRef>
              <c:f>Sheet6!$B$18:$B$25</c:f>
              <c:strCache>
                <c:ptCount val="8"/>
                <c:pt idx="0">
                  <c:v>north</c:v>
                </c:pt>
                <c:pt idx="1">
                  <c:v>south</c:v>
                </c:pt>
                <c:pt idx="2">
                  <c:v>east</c:v>
                </c:pt>
                <c:pt idx="3">
                  <c:v>west</c:v>
                </c:pt>
                <c:pt idx="4">
                  <c:v>NE</c:v>
                </c:pt>
                <c:pt idx="5">
                  <c:v>NW</c:v>
                </c:pt>
                <c:pt idx="6">
                  <c:v>SE</c:v>
                </c:pt>
                <c:pt idx="7">
                  <c:v>SW</c:v>
                </c:pt>
              </c:strCache>
            </c:strRef>
          </c:cat>
          <c:val>
            <c:numRef>
              <c:f>Sheet6!$D$18:$D$25</c:f>
              <c:numCache>
                <c:formatCode>0.00%</c:formatCode>
                <c:ptCount val="8"/>
                <c:pt idx="0">
                  <c:v>0</c:v>
                </c:pt>
                <c:pt idx="1">
                  <c:v>3.4000000000000002E-2</c:v>
                </c:pt>
                <c:pt idx="2">
                  <c:v>3.4000000000000002E-2</c:v>
                </c:pt>
                <c:pt idx="3">
                  <c:v>6.900000000000002E-2</c:v>
                </c:pt>
                <c:pt idx="4">
                  <c:v>6.900000000000002E-2</c:v>
                </c:pt>
                <c:pt idx="5">
                  <c:v>0.17200000000000001</c:v>
                </c:pt>
                <c:pt idx="6">
                  <c:v>3.4000000000000002E-2</c:v>
                </c:pt>
                <c:pt idx="7">
                  <c:v>6.900000000000002E-2</c:v>
                </c:pt>
              </c:numCache>
            </c:numRef>
          </c:val>
        </c:ser>
        <c:dLbls>
          <c:showLegendKey val="0"/>
          <c:showVal val="0"/>
          <c:showCatName val="0"/>
          <c:showSerName val="0"/>
          <c:showPercent val="0"/>
          <c:showBubbleSize val="0"/>
        </c:dLbls>
        <c:gapWidth val="219"/>
        <c:overlap val="-27"/>
        <c:axId val="-1916398944"/>
        <c:axId val="-1916404928"/>
      </c:barChart>
      <c:catAx>
        <c:axId val="-1916398944"/>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404928"/>
        <c:crosses val="autoZero"/>
        <c:auto val="1"/>
        <c:lblAlgn val="ctr"/>
        <c:lblOffset val="100"/>
        <c:noMultiLvlLbl val="0"/>
      </c:catAx>
      <c:valAx>
        <c:axId val="-1916404928"/>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3989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Electricity consumption per month at summer</a:t>
            </a:r>
          </a:p>
        </c:rich>
      </c:tx>
      <c:layout/>
      <c:overlay val="0"/>
      <c:spPr>
        <a:noFill/>
        <a:ln>
          <a:noFill/>
        </a:ln>
        <a:effectLst/>
      </c:spPr>
    </c:title>
    <c:autoTitleDeleted val="0"/>
    <c:plotArea>
      <c:layout/>
      <c:barChart>
        <c:barDir val="col"/>
        <c:grouping val="clustered"/>
        <c:varyColors val="0"/>
        <c:ser>
          <c:idx val="0"/>
          <c:order val="0"/>
          <c:tx>
            <c:strRef>
              <c:f>general!$C$28</c:f>
              <c:strCache>
                <c:ptCount val="1"/>
                <c:pt idx="0">
                  <c:v>Fréq.</c:v>
                </c:pt>
              </c:strCache>
            </c:strRef>
          </c:tx>
          <c:spPr>
            <a:solidFill>
              <a:schemeClr val="accent1"/>
            </a:solidFill>
            <a:ln>
              <a:noFill/>
            </a:ln>
            <a:effectLst/>
          </c:spPr>
          <c:invertIfNegative val="0"/>
          <c:cat>
            <c:strRef>
              <c:f>general!$B$29:$B$35</c:f>
              <c:strCache>
                <c:ptCount val="7"/>
                <c:pt idx="0">
                  <c:v>up to 100</c:v>
                </c:pt>
                <c:pt idx="1">
                  <c:v>100 - 150</c:v>
                </c:pt>
                <c:pt idx="2">
                  <c:v>150 - 200</c:v>
                </c:pt>
                <c:pt idx="3">
                  <c:v>200 - 250</c:v>
                </c:pt>
                <c:pt idx="4">
                  <c:v>250 - 300</c:v>
                </c:pt>
                <c:pt idx="5">
                  <c:v>300  350</c:v>
                </c:pt>
                <c:pt idx="6">
                  <c:v>350 plus</c:v>
                </c:pt>
              </c:strCache>
            </c:strRef>
          </c:cat>
          <c:val>
            <c:numRef>
              <c:f>general!$C$29:$C$35</c:f>
              <c:numCache>
                <c:formatCode>0.00%</c:formatCode>
                <c:ptCount val="7"/>
                <c:pt idx="0">
                  <c:v>2.9000000000000001E-2</c:v>
                </c:pt>
                <c:pt idx="1">
                  <c:v>0.23500000000000001</c:v>
                </c:pt>
                <c:pt idx="2">
                  <c:v>0.441</c:v>
                </c:pt>
                <c:pt idx="3">
                  <c:v>8.8000000000000023E-2</c:v>
                </c:pt>
                <c:pt idx="4">
                  <c:v>0.11799999999999998</c:v>
                </c:pt>
                <c:pt idx="5">
                  <c:v>5.9000000000000004E-2</c:v>
                </c:pt>
                <c:pt idx="6">
                  <c:v>2.9000000000000001E-2</c:v>
                </c:pt>
              </c:numCache>
            </c:numRef>
          </c:val>
        </c:ser>
        <c:dLbls>
          <c:showLegendKey val="0"/>
          <c:showVal val="0"/>
          <c:showCatName val="0"/>
          <c:showSerName val="0"/>
          <c:showPercent val="0"/>
          <c:showBubbleSize val="0"/>
        </c:dLbls>
        <c:gapWidth val="219"/>
        <c:overlap val="-27"/>
        <c:axId val="-1717998480"/>
        <c:axId val="-1717996304"/>
      </c:barChart>
      <c:catAx>
        <c:axId val="-1717998480"/>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6304"/>
        <c:crosses val="autoZero"/>
        <c:auto val="1"/>
        <c:lblAlgn val="ctr"/>
        <c:lblOffset val="100"/>
        <c:noMultiLvlLbl val="0"/>
      </c:catAx>
      <c:valAx>
        <c:axId val="-1717996304"/>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8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800" b="0" i="0" baseline="0">
                <a:effectLst/>
              </a:rPr>
              <a:t>Electricity consumption per month at winter</a:t>
            </a:r>
            <a:endParaRPr lang="ar-JO">
              <a:effectLst/>
            </a:endParaRPr>
          </a:p>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rich>
      </c:tx>
      <c:layout/>
      <c:overlay val="0"/>
      <c:spPr>
        <a:noFill/>
        <a:ln>
          <a:noFill/>
        </a:ln>
        <a:effectLst/>
      </c:spPr>
    </c:title>
    <c:autoTitleDeleted val="0"/>
    <c:plotArea>
      <c:layout/>
      <c:barChart>
        <c:barDir val="col"/>
        <c:grouping val="clustered"/>
        <c:varyColors val="0"/>
        <c:ser>
          <c:idx val="0"/>
          <c:order val="0"/>
          <c:tx>
            <c:strRef>
              <c:f>Sheet10!$G$27</c:f>
              <c:strCache>
                <c:ptCount val="1"/>
                <c:pt idx="0">
                  <c:v>Fréq.</c:v>
                </c:pt>
              </c:strCache>
            </c:strRef>
          </c:tx>
          <c:spPr>
            <a:solidFill>
              <a:schemeClr val="accent1"/>
            </a:solidFill>
            <a:ln>
              <a:noFill/>
            </a:ln>
            <a:effectLst/>
          </c:spPr>
          <c:invertIfNegative val="0"/>
          <c:cat>
            <c:strRef>
              <c:f>Sheet10!$F$28:$F$34</c:f>
              <c:strCache>
                <c:ptCount val="7"/>
                <c:pt idx="0">
                  <c:v>up to 80</c:v>
                </c:pt>
                <c:pt idx="1">
                  <c:v>80 - 120</c:v>
                </c:pt>
                <c:pt idx="2">
                  <c:v>120 - 160</c:v>
                </c:pt>
                <c:pt idx="3">
                  <c:v>160 - 200</c:v>
                </c:pt>
                <c:pt idx="4">
                  <c:v>200 - 240</c:v>
                </c:pt>
                <c:pt idx="5">
                  <c:v>240 - 280</c:v>
                </c:pt>
                <c:pt idx="6">
                  <c:v>280 plus</c:v>
                </c:pt>
              </c:strCache>
            </c:strRef>
          </c:cat>
          <c:val>
            <c:numRef>
              <c:f>Sheet10!$G$28:$G$34</c:f>
              <c:numCache>
                <c:formatCode>0.00%</c:formatCode>
                <c:ptCount val="7"/>
                <c:pt idx="0">
                  <c:v>6.900000000000002E-2</c:v>
                </c:pt>
                <c:pt idx="1">
                  <c:v>0.17200000000000001</c:v>
                </c:pt>
                <c:pt idx="2">
                  <c:v>0.20700000000000002</c:v>
                </c:pt>
                <c:pt idx="3">
                  <c:v>0.20700000000000002</c:v>
                </c:pt>
                <c:pt idx="4">
                  <c:v>0.13800000000000001</c:v>
                </c:pt>
                <c:pt idx="5">
                  <c:v>0.17200000000000001</c:v>
                </c:pt>
                <c:pt idx="6">
                  <c:v>3.4000000000000002E-2</c:v>
                </c:pt>
              </c:numCache>
            </c:numRef>
          </c:val>
        </c:ser>
        <c:dLbls>
          <c:showLegendKey val="0"/>
          <c:showVal val="0"/>
          <c:showCatName val="0"/>
          <c:showSerName val="0"/>
          <c:showPercent val="0"/>
          <c:showBubbleSize val="0"/>
        </c:dLbls>
        <c:gapWidth val="219"/>
        <c:overlap val="-27"/>
        <c:axId val="-1717996848"/>
        <c:axId val="-1717999568"/>
      </c:barChart>
      <c:catAx>
        <c:axId val="-171799684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9568"/>
        <c:crosses val="autoZero"/>
        <c:auto val="1"/>
        <c:lblAlgn val="ctr"/>
        <c:lblOffset val="100"/>
        <c:noMultiLvlLbl val="0"/>
      </c:catAx>
      <c:valAx>
        <c:axId val="-1717999568"/>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6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a:effectLst/>
              </a:rPr>
              <a:t>Gas consumption per month at winter</a:t>
            </a:r>
            <a:endParaRPr lang="ar-JO">
              <a:effectLst/>
            </a:endParaRPr>
          </a:p>
        </c:rich>
      </c:tx>
      <c:layout/>
      <c:overlay val="0"/>
      <c:spPr>
        <a:noFill/>
        <a:ln>
          <a:noFill/>
        </a:ln>
        <a:effectLst/>
      </c:spPr>
    </c:title>
    <c:autoTitleDeleted val="0"/>
    <c:plotArea>
      <c:layout/>
      <c:barChart>
        <c:barDir val="col"/>
        <c:grouping val="clustered"/>
        <c:varyColors val="0"/>
        <c:ser>
          <c:idx val="0"/>
          <c:order val="0"/>
          <c:tx>
            <c:strRef>
              <c:f>Sheet10!$G$38</c:f>
              <c:strCache>
                <c:ptCount val="1"/>
                <c:pt idx="0">
                  <c:v>Fréq.</c:v>
                </c:pt>
              </c:strCache>
            </c:strRef>
          </c:tx>
          <c:spPr>
            <a:solidFill>
              <a:schemeClr val="accent1"/>
            </a:solidFill>
            <a:ln>
              <a:noFill/>
            </a:ln>
            <a:effectLst/>
          </c:spPr>
          <c:invertIfNegative val="0"/>
          <c:cat>
            <c:strRef>
              <c:f>Sheet10!$F$39:$F$45</c:f>
              <c:strCache>
                <c:ptCount val="7"/>
                <c:pt idx="0">
                  <c:v>up to 40</c:v>
                </c:pt>
                <c:pt idx="1">
                  <c:v>40 - 80</c:v>
                </c:pt>
                <c:pt idx="2">
                  <c:v>80 - 120</c:v>
                </c:pt>
                <c:pt idx="3">
                  <c:v> 120 - 160</c:v>
                </c:pt>
                <c:pt idx="4">
                  <c:v>160 - 200</c:v>
                </c:pt>
                <c:pt idx="5">
                  <c:v>200 - 240</c:v>
                </c:pt>
                <c:pt idx="6">
                  <c:v>240 plus</c:v>
                </c:pt>
              </c:strCache>
            </c:strRef>
          </c:cat>
          <c:val>
            <c:numRef>
              <c:f>Sheet10!$G$39:$G$45</c:f>
              <c:numCache>
                <c:formatCode>0.00%</c:formatCode>
                <c:ptCount val="7"/>
                <c:pt idx="0">
                  <c:v>0.24100000000000002</c:v>
                </c:pt>
                <c:pt idx="1">
                  <c:v>0.20700000000000002</c:v>
                </c:pt>
                <c:pt idx="2">
                  <c:v>0.10299999999999998</c:v>
                </c:pt>
                <c:pt idx="3">
                  <c:v>0.41400000000000003</c:v>
                </c:pt>
                <c:pt idx="4">
                  <c:v>0</c:v>
                </c:pt>
                <c:pt idx="5">
                  <c:v>0</c:v>
                </c:pt>
                <c:pt idx="6">
                  <c:v>3.4000000000000002E-2</c:v>
                </c:pt>
              </c:numCache>
            </c:numRef>
          </c:val>
        </c:ser>
        <c:dLbls>
          <c:showLegendKey val="0"/>
          <c:showVal val="0"/>
          <c:showCatName val="0"/>
          <c:showSerName val="0"/>
          <c:showPercent val="0"/>
          <c:showBubbleSize val="0"/>
        </c:dLbls>
        <c:gapWidth val="219"/>
        <c:overlap val="-27"/>
        <c:axId val="-1717994672"/>
        <c:axId val="-1717992496"/>
      </c:barChart>
      <c:catAx>
        <c:axId val="-1717994672"/>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2496"/>
        <c:crosses val="autoZero"/>
        <c:auto val="1"/>
        <c:lblAlgn val="ctr"/>
        <c:lblOffset val="100"/>
        <c:noMultiLvlLbl val="0"/>
      </c:catAx>
      <c:valAx>
        <c:axId val="-1717992496"/>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7994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ECB1E5-E090-4FE0-86DF-76895F2CDCAE}" type="datetimeFigureOut">
              <a:rPr lang="en-US" smtClean="0"/>
              <a:pPr/>
              <a:t>24/05/2017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18D6C4-A21B-4DFB-BAC3-A535A146C5A2}" type="slidenum">
              <a:rPr lang="en-US" smtClean="0"/>
              <a:pPr/>
              <a:t>‹#›</a:t>
            </a:fld>
            <a:endParaRPr lang="en-US"/>
          </a:p>
        </p:txBody>
      </p:sp>
    </p:spTree>
    <p:extLst>
      <p:ext uri="{BB962C8B-B14F-4D97-AF65-F5344CB8AC3E}">
        <p14:creationId xmlns:p14="http://schemas.microsoft.com/office/powerpoint/2010/main" val="272015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18D6C4-A21B-4DFB-BAC3-A535A146C5A2}" type="slidenum">
              <a:rPr lang="en-US" smtClean="0"/>
              <a:pPr/>
              <a:t>55</a:t>
            </a:fld>
            <a:endParaRPr lang="en-US"/>
          </a:p>
        </p:txBody>
      </p:sp>
    </p:spTree>
    <p:extLst>
      <p:ext uri="{BB962C8B-B14F-4D97-AF65-F5344CB8AC3E}">
        <p14:creationId xmlns:p14="http://schemas.microsoft.com/office/powerpoint/2010/main" val="837415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2275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6480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75945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2524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747035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2795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84412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591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9214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0681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8647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9099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392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5268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1980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24/05/2017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1698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24/05/2017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435766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5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5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9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pic>
        <p:nvPicPr>
          <p:cNvPr id="1028" name="Picture 10" descr="nn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2173" y="63384"/>
            <a:ext cx="1355822" cy="12546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p:cNvSpPr>
            <a:spLocks noChangeArrowheads="1"/>
          </p:cNvSpPr>
          <p:nvPr/>
        </p:nvSpPr>
        <p:spPr bwMode="auto">
          <a:xfrm>
            <a:off x="2322537" y="1318022"/>
            <a:ext cx="6859763"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tabLst>
                <a:tab pos="2343150" algn="r"/>
              </a:tabLst>
              <a:defRPr>
                <a:solidFill>
                  <a:schemeClr val="tx1"/>
                </a:solidFill>
                <a:latin typeface="Arial" panose="020B0604020202020204" pitchFamily="34" charset="0"/>
              </a:defRPr>
            </a:lvl1pPr>
            <a:lvl2pPr eaLnBrk="0" fontAlgn="base" hangingPunct="0">
              <a:spcBef>
                <a:spcPct val="0"/>
              </a:spcBef>
              <a:spcAft>
                <a:spcPct val="0"/>
              </a:spcAft>
              <a:tabLst>
                <a:tab pos="2343150" algn="r"/>
              </a:tabLst>
              <a:defRPr>
                <a:solidFill>
                  <a:schemeClr val="tx1"/>
                </a:solidFill>
                <a:latin typeface="Arial" panose="020B0604020202020204" pitchFamily="34" charset="0"/>
              </a:defRPr>
            </a:lvl2pPr>
            <a:lvl3pPr eaLnBrk="0" fontAlgn="base" hangingPunct="0">
              <a:spcBef>
                <a:spcPct val="0"/>
              </a:spcBef>
              <a:spcAft>
                <a:spcPct val="0"/>
              </a:spcAft>
              <a:tabLst>
                <a:tab pos="2343150" algn="r"/>
              </a:tabLst>
              <a:defRPr>
                <a:solidFill>
                  <a:schemeClr val="tx1"/>
                </a:solidFill>
                <a:latin typeface="Arial" panose="020B0604020202020204" pitchFamily="34" charset="0"/>
              </a:defRPr>
            </a:lvl3pPr>
            <a:lvl4pPr eaLnBrk="0" fontAlgn="base" hangingPunct="0">
              <a:spcBef>
                <a:spcPct val="0"/>
              </a:spcBef>
              <a:spcAft>
                <a:spcPct val="0"/>
              </a:spcAft>
              <a:tabLst>
                <a:tab pos="2343150" algn="r"/>
              </a:tabLst>
              <a:defRPr>
                <a:solidFill>
                  <a:schemeClr val="tx1"/>
                </a:solidFill>
                <a:latin typeface="Arial" panose="020B0604020202020204" pitchFamily="34" charset="0"/>
              </a:defRPr>
            </a:lvl4pPr>
            <a:lvl5pPr eaLnBrk="0" fontAlgn="base" hangingPunct="0">
              <a:spcBef>
                <a:spcPct val="0"/>
              </a:spcBef>
              <a:spcAft>
                <a:spcPct val="0"/>
              </a:spcAft>
              <a:tabLst>
                <a:tab pos="2343150" algn="r"/>
              </a:tabLst>
              <a:defRPr>
                <a:solidFill>
                  <a:schemeClr val="tx1"/>
                </a:solidFill>
                <a:latin typeface="Arial" panose="020B0604020202020204" pitchFamily="34" charset="0"/>
              </a:defRPr>
            </a:lvl5pPr>
            <a:lvl6pPr eaLnBrk="0" fontAlgn="base" hangingPunct="0">
              <a:spcBef>
                <a:spcPct val="0"/>
              </a:spcBef>
              <a:spcAft>
                <a:spcPct val="0"/>
              </a:spcAft>
              <a:tabLst>
                <a:tab pos="2343150" algn="r"/>
              </a:tabLst>
              <a:defRPr>
                <a:solidFill>
                  <a:schemeClr val="tx1"/>
                </a:solidFill>
                <a:latin typeface="Arial" panose="020B0604020202020204" pitchFamily="34" charset="0"/>
              </a:defRPr>
            </a:lvl6pPr>
            <a:lvl7pPr eaLnBrk="0" fontAlgn="base" hangingPunct="0">
              <a:spcBef>
                <a:spcPct val="0"/>
              </a:spcBef>
              <a:spcAft>
                <a:spcPct val="0"/>
              </a:spcAft>
              <a:tabLst>
                <a:tab pos="2343150" algn="r"/>
              </a:tabLst>
              <a:defRPr>
                <a:solidFill>
                  <a:schemeClr val="tx1"/>
                </a:solidFill>
                <a:latin typeface="Arial" panose="020B0604020202020204" pitchFamily="34" charset="0"/>
              </a:defRPr>
            </a:lvl7pPr>
            <a:lvl8pPr eaLnBrk="0" fontAlgn="base" hangingPunct="0">
              <a:spcBef>
                <a:spcPct val="0"/>
              </a:spcBef>
              <a:spcAft>
                <a:spcPct val="0"/>
              </a:spcAft>
              <a:tabLst>
                <a:tab pos="2343150" algn="r"/>
              </a:tabLst>
              <a:defRPr>
                <a:solidFill>
                  <a:schemeClr val="tx1"/>
                </a:solidFill>
                <a:latin typeface="Arial" panose="020B0604020202020204" pitchFamily="34" charset="0"/>
              </a:defRPr>
            </a:lvl8pPr>
            <a:lvl9pPr eaLnBrk="0" fontAlgn="base" hangingPunct="0">
              <a:spcBef>
                <a:spcPct val="0"/>
              </a:spcBef>
              <a:spcAft>
                <a:spcPct val="0"/>
              </a:spcAft>
              <a:tabLst>
                <a:tab pos="2343150" algn="r"/>
              </a:tabLst>
              <a:defRPr>
                <a:solidFill>
                  <a:schemeClr val="tx1"/>
                </a:solidFill>
                <a:latin typeface="Arial" panose="020B0604020202020204" pitchFamily="34" charset="0"/>
              </a:defRPr>
            </a:lvl9pPr>
          </a:lstStyle>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An-Najah National University</a:t>
            </a:r>
            <a:endPar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Faculty of Engineering &amp; Information Technology</a:t>
            </a:r>
            <a:endPar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Building Engineering Department</a:t>
            </a: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endPar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Graduation Project II </a:t>
            </a: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endPar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Green Residential Building in Hebron</a:t>
            </a: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Supervised by:  	Dr.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Mutasim</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Baba</a:t>
            </a: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Prepared by</a:t>
            </a:r>
            <a:r>
              <a:rPr kumimoji="0" lang="en-US" sz="240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Duha</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Hijab</a:t>
            </a: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Noor Subbagh</a:t>
            </a: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Saja</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Rabayaa</a:t>
            </a: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Zeina</a:t>
            </a:r>
            <a:r>
              <a:rPr kumimoji="0" lang="en-US" sz="240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400" i="0"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Qamhia</a:t>
            </a:r>
            <a:endParaRPr kumimoji="0" lang="en-US" sz="240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2343150" algn="r"/>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28116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casestudy\case study model\2.JPG"/>
          <p:cNvPicPr/>
          <p:nvPr/>
        </p:nvPicPr>
        <p:blipFill>
          <a:blip r:embed="rId2">
            <a:extLst>
              <a:ext uri="{28A0092B-C50C-407E-A947-70E740481C1C}">
                <a14:useLocalDpi xmlns:a14="http://schemas.microsoft.com/office/drawing/2010/main" val="0"/>
              </a:ext>
            </a:extLst>
          </a:blip>
          <a:srcRect/>
          <a:stretch>
            <a:fillRect/>
          </a:stretch>
        </p:blipFill>
        <p:spPr bwMode="auto">
          <a:xfrm>
            <a:off x="2920956" y="1779372"/>
            <a:ext cx="6634936" cy="4044779"/>
          </a:xfrm>
          <a:prstGeom prst="rect">
            <a:avLst/>
          </a:prstGeom>
          <a:noFill/>
          <a:ln>
            <a:noFill/>
          </a:ln>
        </p:spPr>
      </p:pic>
      <p:sp>
        <p:nvSpPr>
          <p:cNvPr id="3" name="Rectangle 2"/>
          <p:cNvSpPr/>
          <p:nvPr/>
        </p:nvSpPr>
        <p:spPr>
          <a:xfrm>
            <a:off x="1165672" y="431341"/>
            <a:ext cx="4823236" cy="830997"/>
          </a:xfrm>
          <a:prstGeom prst="rect">
            <a:avLst/>
          </a:prstGeom>
        </p:spPr>
        <p:txBody>
          <a:bodyPr wrap="square">
            <a:spAutoFit/>
          </a:bodyPr>
          <a:lstStyle/>
          <a:p>
            <a:pPr lvl="2">
              <a:lnSpc>
                <a:spcPct val="200000"/>
              </a:lnSpc>
              <a:spcBef>
                <a:spcPts val="1000"/>
              </a:spcBef>
              <a:spcAft>
                <a:spcPts val="0"/>
              </a:spcAft>
              <a:buSzPts val="1400"/>
            </a:pPr>
            <a: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Environmental </a:t>
            </a: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analysis</a:t>
            </a:r>
            <a:endPar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extBox 3"/>
          <p:cNvSpPr txBox="1"/>
          <p:nvPr/>
        </p:nvSpPr>
        <p:spPr>
          <a:xfrm>
            <a:off x="5032926" y="5887368"/>
            <a:ext cx="3364906" cy="1231106"/>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Design builder model</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1241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casestudy\1\heating1.comfort.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26423"/>
            <a:ext cx="6441989" cy="4230679"/>
          </a:xfrm>
          <a:prstGeom prst="rect">
            <a:avLst/>
          </a:prstGeom>
          <a:noFill/>
          <a:ln>
            <a:noFill/>
          </a:ln>
        </p:spPr>
      </p:pic>
      <p:pic>
        <p:nvPicPr>
          <p:cNvPr id="3" name="Picture 2" descr="C:\Users\Moon\Desktop\casestudy\1\coolting1.cimfort.jpg"/>
          <p:cNvPicPr/>
          <p:nvPr/>
        </p:nvPicPr>
        <p:blipFill>
          <a:blip r:embed="rId3">
            <a:extLst>
              <a:ext uri="{28A0092B-C50C-407E-A947-70E740481C1C}">
                <a14:useLocalDpi xmlns:a14="http://schemas.microsoft.com/office/drawing/2010/main" val="0"/>
              </a:ext>
            </a:extLst>
          </a:blip>
          <a:srcRect/>
          <a:stretch>
            <a:fillRect/>
          </a:stretch>
        </p:blipFill>
        <p:spPr bwMode="auto">
          <a:xfrm>
            <a:off x="6540843" y="1626423"/>
            <a:ext cx="5651157" cy="4230679"/>
          </a:xfrm>
          <a:prstGeom prst="rect">
            <a:avLst/>
          </a:prstGeom>
          <a:noFill/>
          <a:ln>
            <a:noFill/>
          </a:ln>
        </p:spPr>
      </p:pic>
      <p:sp>
        <p:nvSpPr>
          <p:cNvPr id="5" name="TextBox 4"/>
          <p:cNvSpPr txBox="1"/>
          <p:nvPr/>
        </p:nvSpPr>
        <p:spPr>
          <a:xfrm>
            <a:off x="3588534" y="721151"/>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Building 1 heating &amp; cooling design </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7763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casestudy\1\sim1.comfort.jpg"/>
          <p:cNvPicPr/>
          <p:nvPr/>
        </p:nvPicPr>
        <p:blipFill>
          <a:blip r:embed="rId2">
            <a:extLst>
              <a:ext uri="{28A0092B-C50C-407E-A947-70E740481C1C}">
                <a14:useLocalDpi xmlns:a14="http://schemas.microsoft.com/office/drawing/2010/main" val="0"/>
              </a:ext>
            </a:extLst>
          </a:blip>
          <a:srcRect/>
          <a:stretch>
            <a:fillRect/>
          </a:stretch>
        </p:blipFill>
        <p:spPr bwMode="auto">
          <a:xfrm>
            <a:off x="5652631" y="25253"/>
            <a:ext cx="6415380" cy="4260885"/>
          </a:xfrm>
          <a:prstGeom prst="rect">
            <a:avLst/>
          </a:prstGeom>
          <a:noFill/>
          <a:ln>
            <a:noFill/>
          </a:ln>
        </p:spPr>
      </p:pic>
      <p:graphicFrame>
        <p:nvGraphicFramePr>
          <p:cNvPr id="3" name="Table 2"/>
          <p:cNvGraphicFramePr>
            <a:graphicFrameLocks noGrp="1"/>
          </p:cNvGraphicFramePr>
          <p:nvPr>
            <p:extLst>
              <p:ext uri="{D42A27DB-BD31-4B8C-83A1-F6EECF244321}">
                <p14:modId xmlns:p14="http://schemas.microsoft.com/office/powerpoint/2010/main" val="2916347903"/>
              </p:ext>
            </p:extLst>
          </p:nvPr>
        </p:nvGraphicFramePr>
        <p:xfrm>
          <a:off x="1951198" y="4233672"/>
          <a:ext cx="8915400" cy="2624328"/>
        </p:xfrm>
        <a:graphic>
          <a:graphicData uri="http://schemas.openxmlformats.org/drawingml/2006/table">
            <a:tbl>
              <a:tblPr firstRow="1" firstCol="1" bandRow="1">
                <a:tableStyleId>{5C22544A-7EE6-4342-B048-85BDC9FD1C3A}</a:tableStyleId>
              </a:tblPr>
              <a:tblGrid>
                <a:gridCol w="3599385"/>
                <a:gridCol w="1772005"/>
                <a:gridCol w="1772005"/>
                <a:gridCol w="1772005"/>
              </a:tblGrid>
              <a:tr h="1046293">
                <a:tc>
                  <a:txBody>
                    <a:bodyPr/>
                    <a:lstStyle/>
                    <a:p>
                      <a:pPr algn="ctr">
                        <a:lnSpc>
                          <a:spcPct val="115000"/>
                        </a:lnSpc>
                      </a:pPr>
                      <a:endParaRPr lang="en-US" sz="1600" b="1" dirty="0">
                        <a:solidFill>
                          <a:schemeClr val="tx1"/>
                        </a:solidFill>
                        <a:effectLst/>
                        <a:latin typeface="+mj-lt"/>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Total Energy [kWh]</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Energy Per Total Building Area [kWh/m2]</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Energy Per Conditioned Building Area [kWh/m2]</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0">
                <a:tc>
                  <a:txBody>
                    <a:bodyPr/>
                    <a:lstStyle/>
                    <a:p>
                      <a:pPr algn="ctr">
                        <a:lnSpc>
                          <a:spcPct val="115000"/>
                        </a:lnSpc>
                        <a:spcAft>
                          <a:spcPts val="0"/>
                        </a:spcAft>
                      </a:pPr>
                      <a:r>
                        <a:rPr lang="en-US" sz="1600" b="1">
                          <a:solidFill>
                            <a:schemeClr val="tx1"/>
                          </a:solidFill>
                          <a:effectLst/>
                          <a:latin typeface="+mj-lt"/>
                        </a:rPr>
                        <a:t>Total Site Energy</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471593.86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140.66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140.66</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0">
                <a:tc>
                  <a:txBody>
                    <a:bodyPr/>
                    <a:lstStyle/>
                    <a:p>
                      <a:pPr algn="ctr">
                        <a:lnSpc>
                          <a:spcPct val="115000"/>
                        </a:lnSpc>
                        <a:spcAft>
                          <a:spcPts val="0"/>
                        </a:spcAft>
                      </a:pPr>
                      <a:r>
                        <a:rPr lang="en-US" sz="1600" b="1">
                          <a:solidFill>
                            <a:schemeClr val="tx1"/>
                          </a:solidFill>
                          <a:effectLst/>
                          <a:latin typeface="+mj-lt"/>
                        </a:rPr>
                        <a:t>Net Site Energy</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471593.86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140.66</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highlight>
                            <a:srgbClr val="FFFF00"/>
                          </a:highlight>
                          <a:latin typeface="+mj-lt"/>
                        </a:rPr>
                        <a:t>140.66</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0">
                <a:tc>
                  <a:txBody>
                    <a:bodyPr/>
                    <a:lstStyle/>
                    <a:p>
                      <a:pPr algn="ctr">
                        <a:lnSpc>
                          <a:spcPct val="115000"/>
                        </a:lnSpc>
                        <a:spcAft>
                          <a:spcPts val="0"/>
                        </a:spcAft>
                      </a:pPr>
                      <a:r>
                        <a:rPr lang="en-US" sz="1600" b="1">
                          <a:solidFill>
                            <a:schemeClr val="tx1"/>
                          </a:solidFill>
                          <a:effectLst/>
                          <a:latin typeface="+mj-lt"/>
                        </a:rPr>
                        <a:t>Total Source Energy</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1359313.48</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405.45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405.45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0">
                <a:tc>
                  <a:txBody>
                    <a:bodyPr/>
                    <a:lstStyle/>
                    <a:p>
                      <a:pPr algn="ctr">
                        <a:lnSpc>
                          <a:spcPct val="115000"/>
                        </a:lnSpc>
                        <a:spcAft>
                          <a:spcPts val="0"/>
                        </a:spcAft>
                      </a:pPr>
                      <a:r>
                        <a:rPr lang="en-US" sz="1600" b="1" dirty="0">
                          <a:solidFill>
                            <a:schemeClr val="tx1"/>
                          </a:solidFill>
                          <a:effectLst/>
                          <a:latin typeface="+mj-lt"/>
                        </a:rPr>
                        <a:t>Net Source Energy</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1359313.48</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405.45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405.45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bl>
          </a:graphicData>
        </a:graphic>
      </p:graphicFrame>
      <p:sp>
        <p:nvSpPr>
          <p:cNvPr id="4" name="TextBox 3"/>
          <p:cNvSpPr txBox="1"/>
          <p:nvPr/>
        </p:nvSpPr>
        <p:spPr>
          <a:xfrm>
            <a:off x="1537313" y="554648"/>
            <a:ext cx="7949514" cy="1692771"/>
          </a:xfrm>
          <a:prstGeom prst="rect">
            <a:avLst/>
          </a:prstGeom>
          <a:noFill/>
        </p:spPr>
        <p:txBody>
          <a:bodyPr wrap="square" rtlCol="1">
            <a:spAutoFit/>
          </a:bodyPr>
          <a:lstStyle/>
          <a:p>
            <a:r>
              <a:rPr lang="en-US" sz="3200" dirty="0" smtClean="0">
                <a:latin typeface="Times New Roman" panose="02020603050405020304" pitchFamily="18" charset="0"/>
                <a:cs typeface="Times New Roman" panose="02020603050405020304" pitchFamily="18" charset="0"/>
              </a:rPr>
              <a:t>Building 1 simulation</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2139084" y="3886028"/>
            <a:ext cx="2656689"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rPr>
              <a:t>Site and Source Energy </a:t>
            </a:r>
            <a:endParaRPr lang="ar-JO" sz="2000" dirty="0"/>
          </a:p>
        </p:txBody>
      </p:sp>
    </p:spTree>
    <p:extLst>
      <p:ext uri="{BB962C8B-B14F-4D97-AF65-F5344CB8AC3E}">
        <p14:creationId xmlns:p14="http://schemas.microsoft.com/office/powerpoint/2010/main" val="2948550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57818842"/>
              </p:ext>
            </p:extLst>
          </p:nvPr>
        </p:nvGraphicFramePr>
        <p:xfrm>
          <a:off x="1693355" y="752272"/>
          <a:ext cx="10305647" cy="1098804"/>
        </p:xfrm>
        <a:graphic>
          <a:graphicData uri="http://schemas.openxmlformats.org/drawingml/2006/table">
            <a:tbl>
              <a:tblPr firstRow="1" firstCol="1" bandRow="1">
                <a:tableStyleId>{5C22544A-7EE6-4342-B048-85BDC9FD1C3A}</a:tableStyleId>
              </a:tblPr>
              <a:tblGrid>
                <a:gridCol w="4160666"/>
                <a:gridCol w="2048327"/>
                <a:gridCol w="2048327"/>
                <a:gridCol w="2048327"/>
              </a:tblGrid>
              <a:tr h="690623">
                <a:tc>
                  <a:txBody>
                    <a:bodyPr/>
                    <a:lstStyle/>
                    <a:p>
                      <a:pPr algn="ctr">
                        <a:lnSpc>
                          <a:spcPct val="115000"/>
                        </a:lnSpc>
                      </a:pPr>
                      <a:endParaRPr lang="en-US" sz="1800" b="1" dirty="0">
                        <a:solidFill>
                          <a:schemeClr val="tx1"/>
                        </a:solidFill>
                        <a:effectLst/>
                        <a:latin typeface="+mj-lt"/>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Winter Clothes [</a:t>
                      </a:r>
                      <a:r>
                        <a:rPr lang="en-US" sz="1800" b="1" dirty="0" err="1">
                          <a:solidFill>
                            <a:schemeClr val="tx1"/>
                          </a:solidFill>
                          <a:effectLst/>
                          <a:latin typeface="+mj-lt"/>
                        </a:rPr>
                        <a:t>hr</a:t>
                      </a:r>
                      <a:r>
                        <a:rPr lang="en-US" sz="1800" b="1" dirty="0">
                          <a:solidFill>
                            <a:schemeClr val="tx1"/>
                          </a:solidFill>
                          <a:effectLst/>
                          <a:latin typeface="+mj-lt"/>
                        </a:rPr>
                        <a: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Summer Clothes [</a:t>
                      </a:r>
                      <a:r>
                        <a:rPr lang="en-US" sz="1800" b="1" dirty="0" err="1">
                          <a:solidFill>
                            <a:schemeClr val="tx1"/>
                          </a:solidFill>
                          <a:effectLst/>
                          <a:latin typeface="+mj-lt"/>
                        </a:rPr>
                        <a:t>hr</a:t>
                      </a:r>
                      <a:r>
                        <a:rPr lang="en-US" sz="1800" b="1" dirty="0">
                          <a:solidFill>
                            <a:schemeClr val="tx1"/>
                          </a:solidFill>
                          <a:effectLst/>
                          <a:latin typeface="+mj-lt"/>
                        </a:rPr>
                        <a: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Summer or Winter Clothes [</a:t>
                      </a:r>
                      <a:r>
                        <a:rPr lang="en-US" sz="1800" b="1" dirty="0" err="1">
                          <a:solidFill>
                            <a:schemeClr val="tx1"/>
                          </a:solidFill>
                          <a:effectLst/>
                          <a:latin typeface="+mj-lt"/>
                        </a:rPr>
                        <a:t>hr</a:t>
                      </a:r>
                      <a:r>
                        <a:rPr lang="en-US" sz="1800" b="1" dirty="0">
                          <a:solidFill>
                            <a:schemeClr val="tx1"/>
                          </a:solidFill>
                          <a:effectLst/>
                          <a:latin typeface="+mj-lt"/>
                        </a:rPr>
                        <a: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257722">
                <a:tc>
                  <a:txBody>
                    <a:bodyPr/>
                    <a:lstStyle/>
                    <a:p>
                      <a:pPr algn="ctr">
                        <a:lnSpc>
                          <a:spcPct val="115000"/>
                        </a:lnSpc>
                        <a:spcAft>
                          <a:spcPts val="0"/>
                        </a:spcAft>
                      </a:pPr>
                      <a:r>
                        <a:rPr lang="en-US" sz="1800" b="1" dirty="0">
                          <a:solidFill>
                            <a:schemeClr val="tx1"/>
                          </a:solidFill>
                          <a:effectLst/>
                          <a:latin typeface="+mj-lt"/>
                        </a:rPr>
                        <a:t>Facility</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6144.00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7038.50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3872.50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736227820"/>
              </p:ext>
            </p:extLst>
          </p:nvPr>
        </p:nvGraphicFramePr>
        <p:xfrm>
          <a:off x="1155441" y="2586110"/>
          <a:ext cx="10745661" cy="4258602"/>
        </p:xfrm>
        <a:graphic>
          <a:graphicData uri="http://schemas.openxmlformats.org/drawingml/2006/table">
            <a:tbl>
              <a:tblPr firstRow="1" firstCol="1" bandRow="1">
                <a:tableStyleId>{5C22544A-7EE6-4342-B048-85BDC9FD1C3A}</a:tableStyleId>
              </a:tblPr>
              <a:tblGrid>
                <a:gridCol w="2717775"/>
                <a:gridCol w="1337981"/>
                <a:gridCol w="1337981"/>
                <a:gridCol w="1337981"/>
                <a:gridCol w="1337981"/>
                <a:gridCol w="1337981"/>
                <a:gridCol w="1337981"/>
              </a:tblGrid>
              <a:tr h="0">
                <a:tc>
                  <a:txBody>
                    <a:bodyPr/>
                    <a:lstStyle/>
                    <a:p>
                      <a:pPr>
                        <a:lnSpc>
                          <a:spcPct val="115000"/>
                        </a:lnSpc>
                      </a:pPr>
                      <a:endParaRPr lang="en-US" sz="2000" b="1" dirty="0">
                        <a:solidFill>
                          <a:schemeClr val="tx1"/>
                        </a:solidFill>
                        <a:effectLst/>
                        <a:latin typeface="+mj-lt"/>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Electricity [kWh]</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Natural Gas [kWh]</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Additional Fuel [kWh]</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District Cooling [kWh]</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District Heating [kWh]</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Water [m3]</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624454">
                <a:tc>
                  <a:txBody>
                    <a:bodyPr/>
                    <a:lstStyle/>
                    <a:p>
                      <a:pPr>
                        <a:lnSpc>
                          <a:spcPct val="115000"/>
                        </a:lnSpc>
                        <a:spcAft>
                          <a:spcPts val="0"/>
                        </a:spcAft>
                      </a:pPr>
                      <a:r>
                        <a:rPr lang="en-US" sz="2000" b="1" dirty="0">
                          <a:solidFill>
                            <a:schemeClr val="tx1"/>
                          </a:solidFill>
                          <a:effectLst/>
                          <a:latin typeface="+mj-lt"/>
                        </a:rPr>
                        <a:t>Heating</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highlight>
                            <a:srgbClr val="FFFF00"/>
                          </a:highlight>
                          <a:latin typeface="+mj-lt"/>
                        </a:rPr>
                        <a:t>215022.95</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624454">
                <a:tc>
                  <a:txBody>
                    <a:bodyPr/>
                    <a:lstStyle/>
                    <a:p>
                      <a:pPr>
                        <a:lnSpc>
                          <a:spcPct val="115000"/>
                        </a:lnSpc>
                        <a:spcAft>
                          <a:spcPts val="0"/>
                        </a:spcAft>
                      </a:pPr>
                      <a:r>
                        <a:rPr lang="en-US" sz="2000" b="1">
                          <a:solidFill>
                            <a:schemeClr val="tx1"/>
                          </a:solidFill>
                          <a:effectLst/>
                          <a:latin typeface="+mj-lt"/>
                        </a:rPr>
                        <a:t>Cooling</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highlight>
                            <a:srgbClr val="FFFF00"/>
                          </a:highlight>
                          <a:latin typeface="+mj-lt"/>
                        </a:rPr>
                        <a:t>123449.77</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336747">
                <a:tc>
                  <a:txBody>
                    <a:bodyPr/>
                    <a:lstStyle/>
                    <a:p>
                      <a:pPr>
                        <a:lnSpc>
                          <a:spcPct val="115000"/>
                        </a:lnSpc>
                        <a:spcAft>
                          <a:spcPts val="0"/>
                        </a:spcAft>
                      </a:pPr>
                      <a:r>
                        <a:rPr lang="en-US" sz="2000" b="1">
                          <a:solidFill>
                            <a:schemeClr val="tx1"/>
                          </a:solidFill>
                          <a:effectLst/>
                          <a:latin typeface="+mj-lt"/>
                        </a:rPr>
                        <a:t>Interior Lighting</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59300.73</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336747">
                <a:tc>
                  <a:txBody>
                    <a:bodyPr/>
                    <a:lstStyle/>
                    <a:p>
                      <a:pPr>
                        <a:lnSpc>
                          <a:spcPct val="115000"/>
                        </a:lnSpc>
                        <a:spcAft>
                          <a:spcPts val="0"/>
                        </a:spcAft>
                      </a:pPr>
                      <a:r>
                        <a:rPr lang="en-US" sz="2000" b="1" dirty="0">
                          <a:solidFill>
                            <a:schemeClr val="tx1"/>
                          </a:solidFill>
                          <a:effectLst/>
                          <a:latin typeface="+mj-lt"/>
                        </a:rPr>
                        <a:t>Interior Equipment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5603.59</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336747">
                <a:tc>
                  <a:txBody>
                    <a:bodyPr/>
                    <a:lstStyle/>
                    <a:p>
                      <a:pPr>
                        <a:lnSpc>
                          <a:spcPct val="115000"/>
                        </a:lnSpc>
                        <a:spcAft>
                          <a:spcPts val="0"/>
                        </a:spcAft>
                      </a:pPr>
                      <a:r>
                        <a:rPr lang="en-US" sz="2000" b="1" dirty="0">
                          <a:solidFill>
                            <a:schemeClr val="tx1"/>
                          </a:solidFill>
                          <a:effectLst/>
                          <a:latin typeface="+mj-lt"/>
                        </a:rPr>
                        <a:t>Water Systems</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68216.82</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1068.21</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r h="624454">
                <a:tc>
                  <a:txBody>
                    <a:bodyPr/>
                    <a:lstStyle/>
                    <a:p>
                      <a:pPr>
                        <a:lnSpc>
                          <a:spcPct val="115000"/>
                        </a:lnSpc>
                        <a:spcAft>
                          <a:spcPts val="0"/>
                        </a:spcAft>
                      </a:pPr>
                      <a:r>
                        <a:rPr lang="en-US" sz="2000" b="1" dirty="0">
                          <a:solidFill>
                            <a:schemeClr val="tx1"/>
                          </a:solidFill>
                          <a:effectLst/>
                          <a:latin typeface="+mj-lt"/>
                        </a:rPr>
                        <a:t>Total End Uses</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132244"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64904.32</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0.00</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0.00</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123449.77</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a:solidFill>
                            <a:schemeClr val="tx1"/>
                          </a:solidFill>
                          <a:effectLst/>
                          <a:latin typeface="+mj-lt"/>
                        </a:rPr>
                        <a:t>283239.77</a:t>
                      </a:r>
                      <a:endParaRPr lang="en-US" sz="2000" b="1">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c>
                  <a:txBody>
                    <a:bodyPr/>
                    <a:lstStyle/>
                    <a:p>
                      <a:pPr algn="r">
                        <a:lnSpc>
                          <a:spcPct val="115000"/>
                        </a:lnSpc>
                        <a:spcAft>
                          <a:spcPts val="0"/>
                        </a:spcAft>
                      </a:pPr>
                      <a:r>
                        <a:rPr lang="en-US" sz="2000" b="1" dirty="0">
                          <a:solidFill>
                            <a:schemeClr val="tx1"/>
                          </a:solidFill>
                          <a:effectLst/>
                          <a:latin typeface="+mj-lt"/>
                        </a:rPr>
                        <a:t>1068.21</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35265" marR="35265" marT="35265" marB="35265" anchor="ctr">
                    <a:solidFill>
                      <a:schemeClr val="accent1">
                        <a:lumMod val="40000"/>
                        <a:lumOff val="60000"/>
                      </a:schemeClr>
                    </a:solidFill>
                  </a:tcPr>
                </a:tc>
              </a:tr>
            </a:tbl>
          </a:graphicData>
        </a:graphic>
      </p:graphicFrame>
      <p:sp>
        <p:nvSpPr>
          <p:cNvPr id="4" name="Rectangle 3"/>
          <p:cNvSpPr/>
          <p:nvPr/>
        </p:nvSpPr>
        <p:spPr>
          <a:xfrm>
            <a:off x="3910212" y="286949"/>
            <a:ext cx="6384312"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rPr>
              <a:t>Time Not Comfortable Based on Simple ASHRAE 55-2004 </a:t>
            </a:r>
            <a:endParaRPr lang="ar-JO" sz="2000" dirty="0"/>
          </a:p>
        </p:txBody>
      </p:sp>
      <p:sp>
        <p:nvSpPr>
          <p:cNvPr id="5" name="Rectangle 4"/>
          <p:cNvSpPr/>
          <p:nvPr/>
        </p:nvSpPr>
        <p:spPr>
          <a:xfrm>
            <a:off x="6363515" y="2099275"/>
            <a:ext cx="1160895"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rPr>
              <a:t>End Uses</a:t>
            </a:r>
            <a:endParaRPr lang="ar-JO" sz="2000" dirty="0"/>
          </a:p>
        </p:txBody>
      </p:sp>
    </p:spTree>
    <p:extLst>
      <p:ext uri="{BB962C8B-B14F-4D97-AF65-F5344CB8AC3E}">
        <p14:creationId xmlns:p14="http://schemas.microsoft.com/office/powerpoint/2010/main" val="3339048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5841" y="643754"/>
            <a:ext cx="7949514" cy="1354217"/>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Our project design</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615514" y="2778989"/>
            <a:ext cx="9461156" cy="2246769"/>
          </a:xfrm>
          <a:prstGeom prst="rect">
            <a:avLst/>
          </a:prstGeom>
          <a:noFill/>
        </p:spPr>
        <p:txBody>
          <a:bodyPr wrap="square" rtlCol="1">
            <a:spAutoFit/>
          </a:bodyPr>
          <a:lstStyle/>
          <a:p>
            <a:r>
              <a:rPr lang="en-US" sz="2800" dirty="0">
                <a:latin typeface="+mj-lt"/>
                <a:cs typeface="Times New Roman" panose="02020603050405020304" pitchFamily="18" charset="0"/>
              </a:rPr>
              <a:t>The three buildings are symmetrical in shape but different orientations.</a:t>
            </a:r>
          </a:p>
          <a:p>
            <a:endParaRPr lang="en-US" sz="2800" dirty="0">
              <a:latin typeface="+mj-lt"/>
            </a:endParaRPr>
          </a:p>
          <a:p>
            <a:r>
              <a:rPr lang="en-US" sz="2800" dirty="0" smtClean="0">
                <a:latin typeface="+mj-lt"/>
                <a:cs typeface="Times New Roman" panose="02020603050405020304" pitchFamily="18" charset="0"/>
              </a:rPr>
              <a:t>We changed the dimensions and orientations of internal zoning to satisfy the standards.</a:t>
            </a:r>
          </a:p>
        </p:txBody>
      </p:sp>
      <p:sp>
        <p:nvSpPr>
          <p:cNvPr id="4" name="TextBox 3"/>
          <p:cNvSpPr txBox="1"/>
          <p:nvPr/>
        </p:nvSpPr>
        <p:spPr>
          <a:xfrm>
            <a:off x="2817341" y="1424772"/>
            <a:ext cx="7949514" cy="1354217"/>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Architectural design</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68241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606" y="637196"/>
            <a:ext cx="8824577" cy="6278642"/>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To make energy efficient buildings:</a:t>
            </a:r>
          </a:p>
          <a:p>
            <a:endParaRPr lang="en-US" sz="3200" b="1" dirty="0" smtClean="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a:t>
            </a:r>
            <a:r>
              <a:rPr lang="en-US" sz="2800" dirty="0" smtClean="0">
                <a:latin typeface="Times New Roman" panose="02020603050405020304" pitchFamily="18" charset="0"/>
                <a:cs typeface="Times New Roman" panose="02020603050405020304" pitchFamily="18" charset="0"/>
              </a:rPr>
              <a:t>hange the </a:t>
            </a:r>
            <a:r>
              <a:rPr lang="en-US" sz="2800" dirty="0">
                <a:latin typeface="Times New Roman" panose="02020603050405020304" pitchFamily="18" charset="0"/>
                <a:cs typeface="Times New Roman" panose="02020603050405020304" pitchFamily="18" charset="0"/>
              </a:rPr>
              <a:t>orientation </a:t>
            </a:r>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the </a:t>
            </a:r>
            <a:r>
              <a:rPr lang="en-US" sz="2800" dirty="0" smtClean="0">
                <a:latin typeface="Times New Roman" panose="02020603050405020304" pitchFamily="18" charset="0"/>
                <a:cs typeface="Times New Roman" panose="02020603050405020304" pitchFamily="18" charset="0"/>
              </a:rPr>
              <a:t>buildings </a:t>
            </a:r>
            <a:r>
              <a:rPr lang="en-US" sz="2800" dirty="0">
                <a:latin typeface="Times New Roman" panose="02020603050405020304" pitchFamily="18" charset="0"/>
                <a:cs typeface="Times New Roman" panose="02020603050405020304" pitchFamily="18" charset="0"/>
              </a:rPr>
              <a:t>to achieve the optimum usage of the south direction as possible as we can.</a:t>
            </a:r>
          </a:p>
          <a:p>
            <a:pPr marL="342900" indent="-34290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Use a sufficient thermal insulation.</a:t>
            </a:r>
          </a:p>
          <a:p>
            <a:pPr marL="342900" indent="-34290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Use solar window in the south elevation by providing adequate shading.</a:t>
            </a:r>
          </a:p>
          <a:p>
            <a:pPr marL="342900" indent="-34290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7461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p:nvPr/>
        </p:nvPicPr>
        <p:blipFill>
          <a:blip r:embed="rId2">
            <a:extLst>
              <a:ext uri="{28A0092B-C50C-407E-A947-70E740481C1C}">
                <a14:useLocalDpi xmlns:a14="http://schemas.microsoft.com/office/drawing/2010/main" val="0"/>
              </a:ext>
            </a:extLst>
          </a:blip>
          <a:stretch>
            <a:fillRect/>
          </a:stretch>
        </p:blipFill>
        <p:spPr>
          <a:xfrm>
            <a:off x="3132179" y="1905412"/>
            <a:ext cx="6539041" cy="3762220"/>
          </a:xfrm>
          <a:prstGeom prst="rect">
            <a:avLst/>
          </a:prstGeom>
        </p:spPr>
      </p:pic>
      <p:sp>
        <p:nvSpPr>
          <p:cNvPr id="3" name="TextBox 2"/>
          <p:cNvSpPr txBox="1"/>
          <p:nvPr/>
        </p:nvSpPr>
        <p:spPr>
          <a:xfrm>
            <a:off x="4697079" y="1059026"/>
            <a:ext cx="3820845" cy="1692771"/>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Site and location</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3050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untor"/>
          <p:cNvPicPr/>
          <p:nvPr/>
        </p:nvPicPr>
        <p:blipFill>
          <a:blip r:embed="rId2">
            <a:extLst>
              <a:ext uri="{28A0092B-C50C-407E-A947-70E740481C1C}">
                <a14:useLocalDpi xmlns:a14="http://schemas.microsoft.com/office/drawing/2010/main" val="0"/>
              </a:ext>
            </a:extLst>
          </a:blip>
          <a:srcRect/>
          <a:stretch>
            <a:fillRect/>
          </a:stretch>
        </p:blipFill>
        <p:spPr bwMode="auto">
          <a:xfrm>
            <a:off x="3175293" y="1422830"/>
            <a:ext cx="6302340" cy="4631981"/>
          </a:xfrm>
          <a:prstGeom prst="rect">
            <a:avLst/>
          </a:prstGeom>
          <a:noFill/>
          <a:ln>
            <a:noFill/>
          </a:ln>
        </p:spPr>
      </p:pic>
      <p:sp>
        <p:nvSpPr>
          <p:cNvPr id="3" name="TextBox 2"/>
          <p:cNvSpPr txBox="1"/>
          <p:nvPr/>
        </p:nvSpPr>
        <p:spPr>
          <a:xfrm>
            <a:off x="5123540" y="568411"/>
            <a:ext cx="3114297"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Contour plan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2157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cap\Capturegggg.PNG"/>
          <p:cNvPicPr>
            <a:picLocks noChangeAspect="1" noChangeArrowheads="1"/>
          </p:cNvPicPr>
          <p:nvPr/>
        </p:nvPicPr>
        <p:blipFill>
          <a:blip r:embed="rId2" cstate="print"/>
          <a:srcRect/>
          <a:stretch>
            <a:fillRect/>
          </a:stretch>
        </p:blipFill>
        <p:spPr bwMode="auto">
          <a:xfrm>
            <a:off x="1349078" y="1386147"/>
            <a:ext cx="9815121" cy="4907561"/>
          </a:xfrm>
          <a:prstGeom prst="rect">
            <a:avLst/>
          </a:prstGeom>
          <a:noFill/>
        </p:spPr>
      </p:pic>
      <p:sp>
        <p:nvSpPr>
          <p:cNvPr id="3" name="TextBox 2"/>
          <p:cNvSpPr txBox="1"/>
          <p:nvPr/>
        </p:nvSpPr>
        <p:spPr>
          <a:xfrm>
            <a:off x="2811031" y="662872"/>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Site and orientation of the original buildings</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65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0202" y="1434800"/>
            <a:ext cx="9881721" cy="5295514"/>
          </a:xfrm>
          <a:prstGeom prst="rect">
            <a:avLst/>
          </a:prstGeom>
        </p:spPr>
      </p:pic>
      <p:sp>
        <p:nvSpPr>
          <p:cNvPr id="3" name="TextBox 2"/>
          <p:cNvSpPr txBox="1"/>
          <p:nvPr/>
        </p:nvSpPr>
        <p:spPr>
          <a:xfrm>
            <a:off x="3830980" y="788469"/>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Plan of the original buildings</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6355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24432" y="560173"/>
            <a:ext cx="6021860" cy="5816977"/>
          </a:xfrm>
          <a:prstGeom prst="rect">
            <a:avLst/>
          </a:prstGeom>
          <a:noFill/>
        </p:spPr>
        <p:txBody>
          <a:bodyPr wrap="square" rtlCol="1">
            <a:spAutoFit/>
          </a:bodyPr>
          <a:lstStyle/>
          <a:p>
            <a:r>
              <a:rPr lang="en-US" sz="3600" b="1" dirty="0" smtClean="0">
                <a:latin typeface="Times New Roman" panose="02020603050405020304" pitchFamily="18" charset="0"/>
                <a:cs typeface="Times New Roman" panose="02020603050405020304" pitchFamily="18" charset="0"/>
              </a:rPr>
              <a:t>Outline</a:t>
            </a:r>
            <a:endParaRPr lang="en-US" sz="3200" b="1"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Introduction</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Comparative study</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Architectural design</a:t>
            </a:r>
          </a:p>
          <a:p>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Environmental design</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Structural design</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Electro-Mechanical design</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Survey and cost estimate</a:t>
            </a:r>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58760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G.P\photo\site.JPG"/>
          <p:cNvPicPr/>
          <p:nvPr/>
        </p:nvPicPr>
        <p:blipFill>
          <a:blip r:embed="rId2">
            <a:extLst>
              <a:ext uri="{28A0092B-C50C-407E-A947-70E740481C1C}">
                <a14:useLocalDpi xmlns:a14="http://schemas.microsoft.com/office/drawing/2010/main" val="0"/>
              </a:ext>
            </a:extLst>
          </a:blip>
          <a:srcRect/>
          <a:stretch>
            <a:fillRect/>
          </a:stretch>
        </p:blipFill>
        <p:spPr bwMode="auto">
          <a:xfrm>
            <a:off x="2162596" y="1421790"/>
            <a:ext cx="8184128" cy="4954296"/>
          </a:xfrm>
          <a:prstGeom prst="rect">
            <a:avLst/>
          </a:prstGeom>
          <a:noFill/>
          <a:ln>
            <a:noFill/>
          </a:ln>
        </p:spPr>
      </p:pic>
      <p:sp>
        <p:nvSpPr>
          <p:cNvPr id="3" name="TextBox 2"/>
          <p:cNvSpPr txBox="1"/>
          <p:nvPr/>
        </p:nvSpPr>
        <p:spPr>
          <a:xfrm>
            <a:off x="2792628" y="791934"/>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Site plan and orientation after modification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2680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G.P\photo\dim plan.JPG"/>
          <p:cNvPicPr/>
          <p:nvPr/>
        </p:nvPicPr>
        <p:blipFill>
          <a:blip r:embed="rId2">
            <a:extLst>
              <a:ext uri="{28A0092B-C50C-407E-A947-70E740481C1C}">
                <a14:useLocalDpi xmlns:a14="http://schemas.microsoft.com/office/drawing/2010/main" val="0"/>
              </a:ext>
            </a:extLst>
          </a:blip>
          <a:srcRect/>
          <a:stretch>
            <a:fillRect/>
          </a:stretch>
        </p:blipFill>
        <p:spPr bwMode="auto">
          <a:xfrm>
            <a:off x="1938003" y="1454492"/>
            <a:ext cx="8622906" cy="5185205"/>
          </a:xfrm>
          <a:prstGeom prst="rect">
            <a:avLst/>
          </a:prstGeom>
          <a:noFill/>
          <a:ln>
            <a:noFill/>
          </a:ln>
        </p:spPr>
      </p:pic>
      <p:sp>
        <p:nvSpPr>
          <p:cNvPr id="3" name="TextBox 2"/>
          <p:cNvSpPr txBox="1"/>
          <p:nvPr/>
        </p:nvSpPr>
        <p:spPr>
          <a:xfrm>
            <a:off x="3295520" y="731217"/>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Internal zoning after modification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6366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G.P\photo\furnitureplan.JPG"/>
          <p:cNvPicPr/>
          <p:nvPr/>
        </p:nvPicPr>
        <p:blipFill>
          <a:blip r:embed="rId2">
            <a:extLst>
              <a:ext uri="{28A0092B-C50C-407E-A947-70E740481C1C}">
                <a14:useLocalDpi xmlns:a14="http://schemas.microsoft.com/office/drawing/2010/main" val="0"/>
              </a:ext>
            </a:extLst>
          </a:blip>
          <a:srcRect/>
          <a:stretch>
            <a:fillRect/>
          </a:stretch>
        </p:blipFill>
        <p:spPr bwMode="auto">
          <a:xfrm>
            <a:off x="2267964" y="1429364"/>
            <a:ext cx="8604422" cy="5162422"/>
          </a:xfrm>
          <a:prstGeom prst="rect">
            <a:avLst/>
          </a:prstGeom>
          <a:noFill/>
          <a:ln>
            <a:noFill/>
          </a:ln>
        </p:spPr>
      </p:pic>
      <p:sp>
        <p:nvSpPr>
          <p:cNvPr id="3" name="TextBox 2"/>
          <p:cNvSpPr txBox="1"/>
          <p:nvPr/>
        </p:nvSpPr>
        <p:spPr>
          <a:xfrm>
            <a:off x="5338590" y="706089"/>
            <a:ext cx="2463171"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Furniture plan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026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G.P\photo\north.JPG"/>
          <p:cNvPicPr/>
          <p:nvPr/>
        </p:nvPicPr>
        <p:blipFill>
          <a:blip r:embed="rId2">
            <a:extLst>
              <a:ext uri="{28A0092B-C50C-407E-A947-70E740481C1C}">
                <a14:useLocalDpi xmlns:a14="http://schemas.microsoft.com/office/drawing/2010/main" val="0"/>
              </a:ext>
            </a:extLst>
          </a:blip>
          <a:srcRect/>
          <a:stretch>
            <a:fillRect/>
          </a:stretch>
        </p:blipFill>
        <p:spPr bwMode="auto">
          <a:xfrm>
            <a:off x="2104689" y="1329102"/>
            <a:ext cx="8482217" cy="5314979"/>
          </a:xfrm>
          <a:prstGeom prst="rect">
            <a:avLst/>
          </a:prstGeom>
          <a:noFill/>
          <a:ln>
            <a:noFill/>
          </a:ln>
        </p:spPr>
      </p:pic>
      <p:sp>
        <p:nvSpPr>
          <p:cNvPr id="4" name="TextBox 3"/>
          <p:cNvSpPr txBox="1"/>
          <p:nvPr/>
        </p:nvSpPr>
        <p:spPr>
          <a:xfrm>
            <a:off x="5107929" y="578841"/>
            <a:ext cx="2718999"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North elevation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69724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25551" y="607236"/>
            <a:ext cx="3319379"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South elevation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3" name="Picture 2" descr="C:\Users\Moon\Desktop\G.P\photo\south.JPG"/>
          <p:cNvPicPr/>
          <p:nvPr/>
        </p:nvPicPr>
        <p:blipFill>
          <a:blip r:embed="rId2">
            <a:extLst>
              <a:ext uri="{28A0092B-C50C-407E-A947-70E740481C1C}">
                <a14:useLocalDpi xmlns:a14="http://schemas.microsoft.com/office/drawing/2010/main" val="0"/>
              </a:ext>
            </a:extLst>
          </a:blip>
          <a:srcRect/>
          <a:stretch>
            <a:fillRect/>
          </a:stretch>
        </p:blipFill>
        <p:spPr bwMode="auto">
          <a:xfrm>
            <a:off x="2143731" y="1364776"/>
            <a:ext cx="8391511" cy="5225493"/>
          </a:xfrm>
          <a:prstGeom prst="rect">
            <a:avLst/>
          </a:prstGeom>
          <a:noFill/>
          <a:ln>
            <a:noFill/>
          </a:ln>
        </p:spPr>
      </p:pic>
    </p:spTree>
    <p:extLst>
      <p:ext uri="{BB962C8B-B14F-4D97-AF65-F5344CB8AC3E}">
        <p14:creationId xmlns:p14="http://schemas.microsoft.com/office/powerpoint/2010/main" val="4056466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8124" y="689615"/>
            <a:ext cx="2421454" cy="1446550"/>
          </a:xfrm>
          <a:prstGeom prst="rect">
            <a:avLst/>
          </a:prstGeom>
          <a:noFill/>
        </p:spPr>
        <p:txBody>
          <a:bodyPr wrap="square" rtlCol="1">
            <a:spAutoFit/>
          </a:bodyPr>
          <a:lstStyle/>
          <a:p>
            <a:r>
              <a:rPr lang="en-US" sz="2800" b="1" dirty="0">
                <a:latin typeface="Times New Roman" panose="02020603050405020304" pitchFamily="18" charset="0"/>
                <a:cs typeface="Times New Roman" panose="02020603050405020304" pitchFamily="18" charset="0"/>
              </a:rPr>
              <a:t>E</a:t>
            </a:r>
            <a:r>
              <a:rPr lang="en-US" sz="2800" b="1" dirty="0" smtClean="0">
                <a:latin typeface="Times New Roman" panose="02020603050405020304" pitchFamily="18" charset="0"/>
                <a:cs typeface="Times New Roman" panose="02020603050405020304" pitchFamily="18" charset="0"/>
              </a:rPr>
              <a:t>ast elevation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3" name="Picture 2" descr="C:\Users\Moon\Desktop\G.P\photo\east.JPG"/>
          <p:cNvPicPr/>
          <p:nvPr/>
        </p:nvPicPr>
        <p:blipFill>
          <a:blip r:embed="rId2">
            <a:extLst>
              <a:ext uri="{28A0092B-C50C-407E-A947-70E740481C1C}">
                <a14:useLocalDpi xmlns:a14="http://schemas.microsoft.com/office/drawing/2010/main" val="0"/>
              </a:ext>
            </a:extLst>
          </a:blip>
          <a:srcRect/>
          <a:stretch>
            <a:fillRect/>
          </a:stretch>
        </p:blipFill>
        <p:spPr bwMode="auto">
          <a:xfrm>
            <a:off x="4651675" y="413822"/>
            <a:ext cx="5884520" cy="6332967"/>
          </a:xfrm>
          <a:prstGeom prst="rect">
            <a:avLst/>
          </a:prstGeom>
          <a:noFill/>
          <a:ln>
            <a:noFill/>
          </a:ln>
        </p:spPr>
      </p:pic>
    </p:spTree>
    <p:extLst>
      <p:ext uri="{BB962C8B-B14F-4D97-AF65-F5344CB8AC3E}">
        <p14:creationId xmlns:p14="http://schemas.microsoft.com/office/powerpoint/2010/main" val="18394566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6319" y="714328"/>
            <a:ext cx="2388503"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West elevation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3" name="Picture 2" descr="C:\Users\Moon\Desktop\G.P\photo\west.JPG"/>
          <p:cNvPicPr/>
          <p:nvPr/>
        </p:nvPicPr>
        <p:blipFill>
          <a:blip r:embed="rId2">
            <a:extLst>
              <a:ext uri="{28A0092B-C50C-407E-A947-70E740481C1C}">
                <a14:useLocalDpi xmlns:a14="http://schemas.microsoft.com/office/drawing/2010/main" val="0"/>
              </a:ext>
            </a:extLst>
          </a:blip>
          <a:srcRect/>
          <a:stretch>
            <a:fillRect/>
          </a:stretch>
        </p:blipFill>
        <p:spPr bwMode="auto">
          <a:xfrm>
            <a:off x="4400798" y="236451"/>
            <a:ext cx="6316629" cy="6543290"/>
          </a:xfrm>
          <a:prstGeom prst="rect">
            <a:avLst/>
          </a:prstGeom>
          <a:noFill/>
          <a:ln>
            <a:noFill/>
          </a:ln>
        </p:spPr>
      </p:pic>
    </p:spTree>
    <p:extLst>
      <p:ext uri="{BB962C8B-B14F-4D97-AF65-F5344CB8AC3E}">
        <p14:creationId xmlns:p14="http://schemas.microsoft.com/office/powerpoint/2010/main" val="15906173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6319" y="714328"/>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Section A-A</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3" name="Picture 2" descr="C:\Users\Moon\Desktop\G.P\photo\seca-a.JPG"/>
          <p:cNvPicPr/>
          <p:nvPr/>
        </p:nvPicPr>
        <p:blipFill>
          <a:blip r:embed="rId2">
            <a:extLst>
              <a:ext uri="{28A0092B-C50C-407E-A947-70E740481C1C}">
                <a14:useLocalDpi xmlns:a14="http://schemas.microsoft.com/office/drawing/2010/main" val="0"/>
              </a:ext>
            </a:extLst>
          </a:blip>
          <a:srcRect/>
          <a:stretch>
            <a:fillRect/>
          </a:stretch>
        </p:blipFill>
        <p:spPr bwMode="auto">
          <a:xfrm>
            <a:off x="4320909" y="502508"/>
            <a:ext cx="5342075" cy="6128951"/>
          </a:xfrm>
          <a:prstGeom prst="rect">
            <a:avLst/>
          </a:prstGeom>
          <a:noFill/>
          <a:ln>
            <a:noFill/>
          </a:ln>
        </p:spPr>
      </p:pic>
    </p:spTree>
    <p:extLst>
      <p:ext uri="{BB962C8B-B14F-4D97-AF65-F5344CB8AC3E}">
        <p14:creationId xmlns:p14="http://schemas.microsoft.com/office/powerpoint/2010/main" val="24849420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15609" y="631949"/>
            <a:ext cx="2166703"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Section B-B</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4" name="Picture 3" descr="C:\Users\Moon\Desktop\G.P\photo\secb-b.JPG"/>
          <p:cNvPicPr/>
          <p:nvPr/>
        </p:nvPicPr>
        <p:blipFill>
          <a:blip r:embed="rId2">
            <a:extLst>
              <a:ext uri="{28A0092B-C50C-407E-A947-70E740481C1C}">
                <a14:useLocalDpi xmlns:a14="http://schemas.microsoft.com/office/drawing/2010/main" val="0"/>
              </a:ext>
            </a:extLst>
          </a:blip>
          <a:srcRect/>
          <a:stretch>
            <a:fillRect/>
          </a:stretch>
        </p:blipFill>
        <p:spPr bwMode="auto">
          <a:xfrm>
            <a:off x="2123412" y="1278280"/>
            <a:ext cx="8231550" cy="5336703"/>
          </a:xfrm>
          <a:prstGeom prst="rect">
            <a:avLst/>
          </a:prstGeom>
          <a:noFill/>
          <a:ln>
            <a:noFill/>
          </a:ln>
        </p:spPr>
      </p:pic>
    </p:spTree>
    <p:extLst>
      <p:ext uri="{BB962C8B-B14F-4D97-AF65-F5344CB8AC3E}">
        <p14:creationId xmlns:p14="http://schemas.microsoft.com/office/powerpoint/2010/main" val="3846919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مشروع تخرج\photo\1.jpg"/>
          <p:cNvPicPr/>
          <p:nvPr/>
        </p:nvPicPr>
        <p:blipFill rotWithShape="1">
          <a:blip r:embed="rId2" cstate="print">
            <a:extLst>
              <a:ext uri="{28A0092B-C50C-407E-A947-70E740481C1C}">
                <a14:useLocalDpi xmlns:a14="http://schemas.microsoft.com/office/drawing/2010/main" val="0"/>
              </a:ext>
            </a:extLst>
          </a:blip>
          <a:srcRect b="23715"/>
          <a:stretch/>
        </p:blipFill>
        <p:spPr bwMode="auto">
          <a:xfrm>
            <a:off x="3617053" y="294503"/>
            <a:ext cx="6614342" cy="3083010"/>
          </a:xfrm>
          <a:prstGeom prst="rect">
            <a:avLst/>
          </a:prstGeom>
          <a:noFill/>
          <a:ln>
            <a:noFill/>
          </a:ln>
          <a:extLst>
            <a:ext uri="{53640926-AAD7-44D8-BBD7-CCE9431645EC}">
              <a14:shadowObscured xmlns:a14="http://schemas.microsoft.com/office/drawing/2010/main"/>
            </a:ext>
          </a:extLst>
        </p:spPr>
      </p:pic>
      <p:pic>
        <p:nvPicPr>
          <p:cNvPr id="3" name="Picture 2" descr="C:\Users\Moon\Desktop\مشروع تخرج\photo\3.jpg"/>
          <p:cNvPicPr/>
          <p:nvPr/>
        </p:nvPicPr>
        <p:blipFill rotWithShape="1">
          <a:blip r:embed="rId3" cstate="print">
            <a:extLst>
              <a:ext uri="{28A0092B-C50C-407E-A947-70E740481C1C}">
                <a14:useLocalDpi xmlns:a14="http://schemas.microsoft.com/office/drawing/2010/main" val="0"/>
              </a:ext>
            </a:extLst>
          </a:blip>
          <a:srcRect b="13051"/>
          <a:stretch/>
        </p:blipFill>
        <p:spPr bwMode="auto">
          <a:xfrm>
            <a:off x="3617053" y="3599934"/>
            <a:ext cx="6614342" cy="3105666"/>
          </a:xfrm>
          <a:prstGeom prst="rect">
            <a:avLst/>
          </a:prstGeom>
          <a:noFill/>
          <a:ln>
            <a:noFill/>
          </a:ln>
          <a:extLst>
            <a:ext uri="{53640926-AAD7-44D8-BBD7-CCE9431645EC}">
              <a14:shadowObscured xmlns:a14="http://schemas.microsoft.com/office/drawing/2010/main"/>
            </a:ext>
          </a:extLst>
        </p:spPr>
      </p:pic>
      <p:sp>
        <p:nvSpPr>
          <p:cNvPr id="4" name="TextBox 3"/>
          <p:cNvSpPr txBox="1"/>
          <p:nvPr/>
        </p:nvSpPr>
        <p:spPr>
          <a:xfrm>
            <a:off x="1763368" y="739041"/>
            <a:ext cx="2017800"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3D model</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9149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9587" y="626075"/>
            <a:ext cx="7949514" cy="1015663"/>
          </a:xfrm>
          <a:prstGeom prst="rect">
            <a:avLst/>
          </a:prstGeom>
          <a:noFill/>
        </p:spPr>
        <p:txBody>
          <a:bodyPr wrap="square" rtlCol="1">
            <a:spAutoFit/>
          </a:bodyPr>
          <a:lstStyle/>
          <a:p>
            <a:r>
              <a:rPr lang="en-US" sz="3600" b="1" dirty="0" smtClean="0">
                <a:latin typeface="Times New Roman" panose="02020603050405020304" pitchFamily="18" charset="0"/>
                <a:cs typeface="Times New Roman" panose="02020603050405020304" pitchFamily="18" charset="0"/>
              </a:rPr>
              <a:t>Introduction</a:t>
            </a:r>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p:txBody>
      </p:sp>
      <p:sp>
        <p:nvSpPr>
          <p:cNvPr id="3" name="Rectangle 2"/>
          <p:cNvSpPr/>
          <p:nvPr/>
        </p:nvSpPr>
        <p:spPr>
          <a:xfrm>
            <a:off x="2479587" y="1715878"/>
            <a:ext cx="8962769" cy="4808496"/>
          </a:xfrm>
          <a:prstGeom prst="rect">
            <a:avLst/>
          </a:prstGeom>
        </p:spPr>
        <p:txBody>
          <a:bodyPr wrap="square">
            <a:spAutoFit/>
          </a:bodyPr>
          <a:lstStyle/>
          <a:p>
            <a:pPr>
              <a:lnSpc>
                <a:spcPct val="115000"/>
              </a:lnSpc>
              <a:spcAft>
                <a:spcPts val="1000"/>
              </a:spcAft>
            </a:pPr>
            <a:r>
              <a:rPr lang="en-US" sz="2800" dirty="0">
                <a:latin typeface="Times New Roman" panose="02020603050405020304" pitchFamily="18" charset="0"/>
                <a:cs typeface="Times New Roman" panose="02020603050405020304" pitchFamily="18" charset="0"/>
              </a:rPr>
              <a:t>This project is </a:t>
            </a:r>
            <a:r>
              <a:rPr lang="en-US" sz="2800" dirty="0" smtClean="0">
                <a:latin typeface="Times New Roman" panose="02020603050405020304" pitchFamily="18" charset="0"/>
                <a:cs typeface="Times New Roman" panose="02020603050405020304" pitchFamily="18" charset="0"/>
              </a:rPr>
              <a:t>aim to redesign a three residential buildings located in Hebron as green buildings. Because the </a:t>
            </a:r>
            <a:r>
              <a:rPr lang="en-US" sz="2800" dirty="0">
                <a:latin typeface="Times New Roman" panose="02020603050405020304" pitchFamily="18" charset="0"/>
                <a:cs typeface="Times New Roman" panose="02020603050405020304" pitchFamily="18" charset="0"/>
              </a:rPr>
              <a:t>classical buildings are neither energy efficient nor comfortable for their resident due to lack of environmental design of these buildings and insufficient thermal </a:t>
            </a:r>
            <a:r>
              <a:rPr lang="en-US" sz="2800" dirty="0" smtClean="0">
                <a:latin typeface="Times New Roman" panose="02020603050405020304" pitchFamily="18" charset="0"/>
                <a:cs typeface="Times New Roman" panose="02020603050405020304" pitchFamily="18" charset="0"/>
              </a:rPr>
              <a:t>insulation.</a:t>
            </a:r>
            <a:endParaRPr lang="en-US" sz="2800" dirty="0">
              <a:latin typeface="Times New Roman" panose="02020603050405020304" pitchFamily="18" charset="0"/>
              <a:cs typeface="Times New Roman" panose="02020603050405020304" pitchFamily="18" charset="0"/>
            </a:endParaRPr>
          </a:p>
          <a:p>
            <a:pPr>
              <a:lnSpc>
                <a:spcPct val="115000"/>
              </a:lnSpc>
              <a:spcAft>
                <a:spcPts val="1000"/>
              </a:spcAft>
            </a:pPr>
            <a:endParaRPr lang="en-US" sz="2800" dirty="0">
              <a:latin typeface="Times New Roman" panose="02020603050405020304" pitchFamily="18" charset="0"/>
              <a:cs typeface="Times New Roman" panose="02020603050405020304" pitchFamily="18" charset="0"/>
            </a:endParaRPr>
          </a:p>
          <a:p>
            <a:pPr>
              <a:lnSpc>
                <a:spcPct val="115000"/>
              </a:lnSpc>
              <a:spcAft>
                <a:spcPts val="1000"/>
              </a:spcAft>
            </a:pPr>
            <a:r>
              <a:rPr lang="en-US" sz="2800" dirty="0" smtClean="0">
                <a:latin typeface="Times New Roman" panose="02020603050405020304" pitchFamily="18" charset="0"/>
                <a:cs typeface="Times New Roman" panose="02020603050405020304" pitchFamily="18" charset="0"/>
              </a:rPr>
              <a:t>Green </a:t>
            </a:r>
            <a:r>
              <a:rPr lang="en-US" sz="2800" dirty="0">
                <a:latin typeface="Times New Roman" panose="02020603050405020304" pitchFamily="18" charset="0"/>
                <a:cs typeface="Times New Roman" panose="02020603050405020304" pitchFamily="18" charset="0"/>
              </a:rPr>
              <a:t>residential means applying the houses with a minimum energy, water and natural resources that provide good air </a:t>
            </a:r>
            <a:r>
              <a:rPr lang="en-US" sz="2800" dirty="0" smtClean="0">
                <a:latin typeface="Times New Roman" panose="02020603050405020304" pitchFamily="18" charset="0"/>
                <a:cs typeface="Times New Roman" panose="02020603050405020304" pitchFamily="18" charset="0"/>
              </a:rPr>
              <a:t>quality, comfort environment and </a:t>
            </a:r>
            <a:r>
              <a:rPr lang="en-US" sz="2800" dirty="0">
                <a:latin typeface="Times New Roman" panose="02020603050405020304" pitchFamily="18" charset="0"/>
                <a:cs typeface="Times New Roman" panose="02020603050405020304" pitchFamily="18" charset="0"/>
              </a:rPr>
              <a:t>reduce wastes. </a:t>
            </a:r>
          </a:p>
        </p:txBody>
      </p:sp>
    </p:spTree>
    <p:extLst>
      <p:ext uri="{BB962C8B-B14F-4D97-AF65-F5344CB8AC3E}">
        <p14:creationId xmlns:p14="http://schemas.microsoft.com/office/powerpoint/2010/main" val="3054963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مشروع تخرج\photo\5.jpg"/>
          <p:cNvPicPr/>
          <p:nvPr/>
        </p:nvPicPr>
        <p:blipFill rotWithShape="1">
          <a:blip r:embed="rId2" cstate="print">
            <a:extLst>
              <a:ext uri="{28A0092B-C50C-407E-A947-70E740481C1C}">
                <a14:useLocalDpi xmlns:a14="http://schemas.microsoft.com/office/drawing/2010/main" val="0"/>
              </a:ext>
            </a:extLst>
          </a:blip>
          <a:srcRect b="11958"/>
          <a:stretch/>
        </p:blipFill>
        <p:spPr bwMode="auto">
          <a:xfrm>
            <a:off x="0" y="3781169"/>
            <a:ext cx="6021859" cy="3076832"/>
          </a:xfrm>
          <a:prstGeom prst="rect">
            <a:avLst/>
          </a:prstGeom>
          <a:noFill/>
          <a:ln>
            <a:noFill/>
          </a:ln>
          <a:extLst>
            <a:ext uri="{53640926-AAD7-44D8-BBD7-CCE9431645EC}">
              <a14:shadowObscured xmlns:a14="http://schemas.microsoft.com/office/drawing/2010/main"/>
            </a:ext>
          </a:extLst>
        </p:spPr>
      </p:pic>
      <p:pic>
        <p:nvPicPr>
          <p:cNvPr id="3" name="Picture 2" descr="C:\Users\Moon\Desktop\مشروع تخرج\photo\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6021859" cy="3558489"/>
          </a:xfrm>
          <a:prstGeom prst="rect">
            <a:avLst/>
          </a:prstGeom>
          <a:noFill/>
          <a:ln>
            <a:noFill/>
          </a:ln>
        </p:spPr>
      </p:pic>
      <p:pic>
        <p:nvPicPr>
          <p:cNvPr id="4" name="Picture 3" descr="C:\Users\Moon\Desktop\مشروع تخرج\photo\8.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3092" y="-13386"/>
            <a:ext cx="5988908" cy="3571875"/>
          </a:xfrm>
          <a:prstGeom prst="rect">
            <a:avLst/>
          </a:prstGeom>
          <a:noFill/>
          <a:ln>
            <a:noFill/>
          </a:ln>
        </p:spPr>
      </p:pic>
      <p:pic>
        <p:nvPicPr>
          <p:cNvPr id="5" name="Picture 4" descr="C:\Users\Moon\Desktop\مشروع تخرج\photo\10.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3092" y="3781169"/>
            <a:ext cx="5988908" cy="3076832"/>
          </a:xfrm>
          <a:prstGeom prst="rect">
            <a:avLst/>
          </a:prstGeom>
          <a:noFill/>
          <a:ln>
            <a:noFill/>
          </a:ln>
        </p:spPr>
      </p:pic>
    </p:spTree>
    <p:extLst>
      <p:ext uri="{BB962C8B-B14F-4D97-AF65-F5344CB8AC3E}">
        <p14:creationId xmlns:p14="http://schemas.microsoft.com/office/powerpoint/2010/main" val="39747157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مشروع تخرج\photo\1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898292" cy="3543300"/>
          </a:xfrm>
          <a:prstGeom prst="rect">
            <a:avLst/>
          </a:prstGeom>
          <a:noFill/>
          <a:ln>
            <a:noFill/>
          </a:ln>
        </p:spPr>
      </p:pic>
      <p:pic>
        <p:nvPicPr>
          <p:cNvPr id="3" name="Picture 2" descr="C:\Users\Moon\Desktop\مشروع تخرج\photo\3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7762" y="-9525"/>
            <a:ext cx="6104238" cy="3552825"/>
          </a:xfrm>
          <a:prstGeom prst="rect">
            <a:avLst/>
          </a:prstGeom>
          <a:noFill/>
          <a:ln>
            <a:noFill/>
          </a:ln>
        </p:spPr>
      </p:pic>
      <p:pic>
        <p:nvPicPr>
          <p:cNvPr id="4" name="Picture 3" descr="C:\Users\Moon\Desktop\مشروع تخرج\photo\5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641124"/>
            <a:ext cx="5898292" cy="3216876"/>
          </a:xfrm>
          <a:prstGeom prst="rect">
            <a:avLst/>
          </a:prstGeom>
          <a:noFill/>
          <a:ln>
            <a:noFill/>
          </a:ln>
        </p:spPr>
      </p:pic>
      <p:pic>
        <p:nvPicPr>
          <p:cNvPr id="5" name="Picture 4" descr="C:\Users\Moon\Desktop\مشروع تخرج\photo\4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7762" y="3641124"/>
            <a:ext cx="6104238" cy="3216876"/>
          </a:xfrm>
          <a:prstGeom prst="rect">
            <a:avLst/>
          </a:prstGeom>
          <a:noFill/>
          <a:ln>
            <a:noFill/>
          </a:ln>
        </p:spPr>
      </p:pic>
    </p:spTree>
    <p:extLst>
      <p:ext uri="{BB962C8B-B14F-4D97-AF65-F5344CB8AC3E}">
        <p14:creationId xmlns:p14="http://schemas.microsoft.com/office/powerpoint/2010/main" val="34129975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مشروع تخرج\photo\8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7890" y="3525795"/>
            <a:ext cx="6254750" cy="3332205"/>
          </a:xfrm>
          <a:prstGeom prst="rect">
            <a:avLst/>
          </a:prstGeom>
          <a:noFill/>
          <a:ln>
            <a:noFill/>
          </a:ln>
        </p:spPr>
      </p:pic>
      <p:pic>
        <p:nvPicPr>
          <p:cNvPr id="3" name="Picture 2" descr="C:\Users\Moon\Desktop\مشروع تخرج\photo\9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7888" y="0"/>
            <a:ext cx="6254752" cy="3336324"/>
          </a:xfrm>
          <a:prstGeom prst="rect">
            <a:avLst/>
          </a:prstGeom>
          <a:noFill/>
          <a:ln>
            <a:noFill/>
          </a:ln>
        </p:spPr>
      </p:pic>
    </p:spTree>
    <p:extLst>
      <p:ext uri="{BB962C8B-B14F-4D97-AF65-F5344CB8AC3E}">
        <p14:creationId xmlns:p14="http://schemas.microsoft.com/office/powerpoint/2010/main" val="15697545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05448" y="626076"/>
            <a:ext cx="7949514" cy="1354217"/>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Environmental design</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pic>
        <p:nvPicPr>
          <p:cNvPr id="4" name="Picture 3" descr="D:\2.jpg"/>
          <p:cNvPicPr/>
          <p:nvPr/>
        </p:nvPicPr>
        <p:blipFill rotWithShape="1">
          <a:blip r:embed="rId2">
            <a:extLst>
              <a:ext uri="{28A0092B-C50C-407E-A947-70E740481C1C}">
                <a14:useLocalDpi xmlns:a14="http://schemas.microsoft.com/office/drawing/2010/main" val="0"/>
              </a:ext>
            </a:extLst>
          </a:blip>
          <a:srcRect l="22649" t="21299" r="15477" b="25394"/>
          <a:stretch/>
        </p:blipFill>
        <p:spPr bwMode="auto">
          <a:xfrm>
            <a:off x="2405448" y="1533843"/>
            <a:ext cx="7512910" cy="480755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030101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ext.wall layers.JPG"/>
          <p:cNvPicPr/>
          <p:nvPr/>
        </p:nvPicPr>
        <p:blipFill>
          <a:blip r:embed="rId2">
            <a:extLst>
              <a:ext uri="{28A0092B-C50C-407E-A947-70E740481C1C}">
                <a14:useLocalDpi xmlns:a14="http://schemas.microsoft.com/office/drawing/2010/main" val="0"/>
              </a:ext>
            </a:extLst>
          </a:blip>
          <a:srcRect/>
          <a:stretch>
            <a:fillRect/>
          </a:stretch>
        </p:blipFill>
        <p:spPr bwMode="auto">
          <a:xfrm>
            <a:off x="1174845" y="716692"/>
            <a:ext cx="4838777" cy="6141308"/>
          </a:xfrm>
          <a:prstGeom prst="rect">
            <a:avLst/>
          </a:prstGeom>
          <a:noFill/>
          <a:ln>
            <a:noFill/>
          </a:ln>
        </p:spPr>
      </p:pic>
      <p:pic>
        <p:nvPicPr>
          <p:cNvPr id="3" name="Picture 2" descr="C:\Users\Moon\Desktop\DESIGN BUILDER PIC\ext.wall u-value.JPG"/>
          <p:cNvPicPr/>
          <p:nvPr/>
        </p:nvPicPr>
        <p:blipFill>
          <a:blip r:embed="rId3">
            <a:extLst>
              <a:ext uri="{28A0092B-C50C-407E-A947-70E740481C1C}">
                <a14:useLocalDpi xmlns:a14="http://schemas.microsoft.com/office/drawing/2010/main" val="0"/>
              </a:ext>
            </a:extLst>
          </a:blip>
          <a:srcRect/>
          <a:stretch>
            <a:fillRect/>
          </a:stretch>
        </p:blipFill>
        <p:spPr bwMode="auto">
          <a:xfrm>
            <a:off x="6326658" y="716692"/>
            <a:ext cx="4934465" cy="6188804"/>
          </a:xfrm>
          <a:prstGeom prst="rect">
            <a:avLst/>
          </a:prstGeom>
          <a:noFill/>
          <a:ln>
            <a:noFill/>
          </a:ln>
        </p:spPr>
      </p:pic>
      <p:sp>
        <p:nvSpPr>
          <p:cNvPr id="4" name="TextBox 3"/>
          <p:cNvSpPr txBox="1"/>
          <p:nvPr/>
        </p:nvSpPr>
        <p:spPr>
          <a:xfrm>
            <a:off x="4920979" y="171029"/>
            <a:ext cx="2185285" cy="1292662"/>
          </a:xfrm>
          <a:prstGeom prst="rect">
            <a:avLst/>
          </a:prstGeom>
          <a:noFill/>
        </p:spPr>
        <p:txBody>
          <a:bodyPr wrap="square" rtlCol="1">
            <a:spAutoFit/>
          </a:bodyPr>
          <a:lstStyle/>
          <a:p>
            <a:r>
              <a:rPr lang="en-US" sz="2400" b="1" dirty="0" smtClean="0">
                <a:latin typeface="Times New Roman" panose="02020603050405020304" pitchFamily="18" charset="0"/>
                <a:cs typeface="Times New Roman" panose="02020603050405020304" pitchFamily="18" charset="0"/>
              </a:rPr>
              <a:t>External walls</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597011" y="171029"/>
            <a:ext cx="2185285" cy="1292662"/>
          </a:xfrm>
          <a:prstGeom prst="rect">
            <a:avLst/>
          </a:prstGeom>
          <a:noFill/>
        </p:spPr>
        <p:txBody>
          <a:bodyPr wrap="square" rtlCol="1">
            <a:spAutoFit/>
          </a:bodyPr>
          <a:lstStyle/>
          <a:p>
            <a:r>
              <a:rPr lang="en-US" sz="2400" b="1" dirty="0" smtClean="0">
                <a:latin typeface="Times New Roman" panose="02020603050405020304" pitchFamily="18" charset="0"/>
                <a:cs typeface="Times New Roman" panose="02020603050405020304" pitchFamily="18" charset="0"/>
              </a:rPr>
              <a:t>Insulations</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53169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ground floor layers.JPG"/>
          <p:cNvPicPr/>
          <p:nvPr/>
        </p:nvPicPr>
        <p:blipFill>
          <a:blip r:embed="rId2">
            <a:extLst>
              <a:ext uri="{28A0092B-C50C-407E-A947-70E740481C1C}">
                <a14:useLocalDpi xmlns:a14="http://schemas.microsoft.com/office/drawing/2010/main" val="0"/>
              </a:ext>
            </a:extLst>
          </a:blip>
          <a:srcRect/>
          <a:stretch>
            <a:fillRect/>
          </a:stretch>
        </p:blipFill>
        <p:spPr bwMode="auto">
          <a:xfrm>
            <a:off x="711159" y="724930"/>
            <a:ext cx="5195371" cy="6133069"/>
          </a:xfrm>
          <a:prstGeom prst="rect">
            <a:avLst/>
          </a:prstGeom>
          <a:noFill/>
          <a:ln>
            <a:noFill/>
          </a:ln>
        </p:spPr>
      </p:pic>
      <p:pic>
        <p:nvPicPr>
          <p:cNvPr id="3" name="Picture 2" descr="C:\Users\Moon\Desktop\DESIGN BUILDER PIC\ground floor u-value.JPG"/>
          <p:cNvPicPr/>
          <p:nvPr/>
        </p:nvPicPr>
        <p:blipFill>
          <a:blip r:embed="rId3">
            <a:extLst>
              <a:ext uri="{28A0092B-C50C-407E-A947-70E740481C1C}">
                <a14:useLocalDpi xmlns:a14="http://schemas.microsoft.com/office/drawing/2010/main" val="0"/>
              </a:ext>
            </a:extLst>
          </a:blip>
          <a:srcRect/>
          <a:stretch>
            <a:fillRect/>
          </a:stretch>
        </p:blipFill>
        <p:spPr bwMode="auto">
          <a:xfrm>
            <a:off x="6203092" y="724930"/>
            <a:ext cx="5634681" cy="6133070"/>
          </a:xfrm>
          <a:prstGeom prst="rect">
            <a:avLst/>
          </a:prstGeom>
          <a:noFill/>
          <a:ln>
            <a:noFill/>
          </a:ln>
        </p:spPr>
      </p:pic>
      <p:sp>
        <p:nvSpPr>
          <p:cNvPr id="4" name="TextBox 3"/>
          <p:cNvSpPr txBox="1"/>
          <p:nvPr/>
        </p:nvSpPr>
        <p:spPr>
          <a:xfrm>
            <a:off x="5126472" y="152740"/>
            <a:ext cx="2164014" cy="1292662"/>
          </a:xfrm>
          <a:prstGeom prst="rect">
            <a:avLst/>
          </a:prstGeom>
          <a:noFill/>
        </p:spPr>
        <p:txBody>
          <a:bodyPr wrap="square" rtlCol="1">
            <a:spAutoFit/>
          </a:bodyPr>
          <a:lstStyle/>
          <a:p>
            <a:r>
              <a:rPr lang="en-US" sz="2400" b="1" dirty="0" smtClean="0">
                <a:latin typeface="Times New Roman" panose="02020603050405020304" pitchFamily="18" charset="0"/>
                <a:cs typeface="Times New Roman" panose="02020603050405020304" pitchFamily="18" charset="0"/>
              </a:rPr>
              <a:t>Ground floor</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11234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flat roof layers.JPG"/>
          <p:cNvPicPr/>
          <p:nvPr/>
        </p:nvPicPr>
        <p:blipFill>
          <a:blip r:embed="rId2">
            <a:extLst>
              <a:ext uri="{28A0092B-C50C-407E-A947-70E740481C1C}">
                <a14:useLocalDpi xmlns:a14="http://schemas.microsoft.com/office/drawing/2010/main" val="0"/>
              </a:ext>
            </a:extLst>
          </a:blip>
          <a:srcRect/>
          <a:stretch>
            <a:fillRect/>
          </a:stretch>
        </p:blipFill>
        <p:spPr bwMode="auto">
          <a:xfrm>
            <a:off x="847725" y="702276"/>
            <a:ext cx="5322415" cy="6155724"/>
          </a:xfrm>
          <a:prstGeom prst="rect">
            <a:avLst/>
          </a:prstGeom>
          <a:noFill/>
          <a:ln>
            <a:noFill/>
          </a:ln>
        </p:spPr>
      </p:pic>
      <p:pic>
        <p:nvPicPr>
          <p:cNvPr id="3" name="Picture 2" descr="C:\Users\Moon\Desktop\DESIGN BUILDER PIC\flat roof u-value.JPG"/>
          <p:cNvPicPr/>
          <p:nvPr/>
        </p:nvPicPr>
        <p:blipFill>
          <a:blip r:embed="rId3">
            <a:extLst>
              <a:ext uri="{28A0092B-C50C-407E-A947-70E740481C1C}">
                <a14:useLocalDpi xmlns:a14="http://schemas.microsoft.com/office/drawing/2010/main" val="0"/>
              </a:ext>
            </a:extLst>
          </a:blip>
          <a:srcRect/>
          <a:stretch>
            <a:fillRect/>
          </a:stretch>
        </p:blipFill>
        <p:spPr bwMode="auto">
          <a:xfrm>
            <a:off x="6441990" y="702276"/>
            <a:ext cx="5206313" cy="6155724"/>
          </a:xfrm>
          <a:prstGeom prst="rect">
            <a:avLst/>
          </a:prstGeom>
          <a:noFill/>
          <a:ln>
            <a:noFill/>
          </a:ln>
        </p:spPr>
      </p:pic>
      <p:sp>
        <p:nvSpPr>
          <p:cNvPr id="4" name="TextBox 3"/>
          <p:cNvSpPr txBox="1"/>
          <p:nvPr/>
        </p:nvSpPr>
        <p:spPr>
          <a:xfrm>
            <a:off x="5549138" y="160977"/>
            <a:ext cx="1922581" cy="1292662"/>
          </a:xfrm>
          <a:prstGeom prst="rect">
            <a:avLst/>
          </a:prstGeom>
          <a:noFill/>
        </p:spPr>
        <p:txBody>
          <a:bodyPr wrap="square" rtlCol="1">
            <a:spAutoFit/>
          </a:bodyPr>
          <a:lstStyle/>
          <a:p>
            <a:r>
              <a:rPr lang="en-US" sz="2400" b="1" dirty="0" smtClean="0">
                <a:latin typeface="Times New Roman" panose="02020603050405020304" pitchFamily="18" charset="0"/>
                <a:cs typeface="Times New Roman" panose="02020603050405020304" pitchFamily="18" charset="0"/>
              </a:rPr>
              <a:t>Flat roof</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61408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Glazing.JPG"/>
          <p:cNvPicPr/>
          <p:nvPr/>
        </p:nvPicPr>
        <p:blipFill>
          <a:blip r:embed="rId2">
            <a:extLst>
              <a:ext uri="{28A0092B-C50C-407E-A947-70E740481C1C}">
                <a14:useLocalDpi xmlns:a14="http://schemas.microsoft.com/office/drawing/2010/main" val="0"/>
              </a:ext>
            </a:extLst>
          </a:blip>
          <a:srcRect/>
          <a:stretch>
            <a:fillRect/>
          </a:stretch>
        </p:blipFill>
        <p:spPr bwMode="auto">
          <a:xfrm>
            <a:off x="4373983" y="358988"/>
            <a:ext cx="5733844" cy="6499012"/>
          </a:xfrm>
          <a:prstGeom prst="rect">
            <a:avLst/>
          </a:prstGeom>
          <a:noFill/>
          <a:ln>
            <a:noFill/>
          </a:ln>
        </p:spPr>
      </p:pic>
      <p:sp>
        <p:nvSpPr>
          <p:cNvPr id="3" name="TextBox 2"/>
          <p:cNvSpPr txBox="1"/>
          <p:nvPr/>
        </p:nvSpPr>
        <p:spPr>
          <a:xfrm>
            <a:off x="1570264" y="704676"/>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Glazing detention </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6551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living.JPG"/>
          <p:cNvPicPr/>
          <p:nvPr/>
        </p:nvPicPr>
        <p:blipFill>
          <a:blip r:embed="rId2">
            <a:extLst>
              <a:ext uri="{28A0092B-C50C-407E-A947-70E740481C1C}">
                <a14:useLocalDpi xmlns:a14="http://schemas.microsoft.com/office/drawing/2010/main" val="0"/>
              </a:ext>
            </a:extLst>
          </a:blip>
          <a:srcRect/>
          <a:stretch>
            <a:fillRect/>
          </a:stretch>
        </p:blipFill>
        <p:spPr bwMode="auto">
          <a:xfrm>
            <a:off x="667832" y="712913"/>
            <a:ext cx="4966849" cy="6145087"/>
          </a:xfrm>
          <a:prstGeom prst="rect">
            <a:avLst/>
          </a:prstGeom>
          <a:noFill/>
          <a:ln>
            <a:noFill/>
          </a:ln>
        </p:spPr>
      </p:pic>
      <p:pic>
        <p:nvPicPr>
          <p:cNvPr id="3" name="Picture 2" descr="C:\Users\Moon\Desktop\DESIGN BUILDER PIC\kitchen.JPG"/>
          <p:cNvPicPr/>
          <p:nvPr/>
        </p:nvPicPr>
        <p:blipFill>
          <a:blip r:embed="rId3">
            <a:extLst>
              <a:ext uri="{28A0092B-C50C-407E-A947-70E740481C1C}">
                <a14:useLocalDpi xmlns:a14="http://schemas.microsoft.com/office/drawing/2010/main" val="0"/>
              </a:ext>
            </a:extLst>
          </a:blip>
          <a:srcRect/>
          <a:stretch>
            <a:fillRect/>
          </a:stretch>
        </p:blipFill>
        <p:spPr bwMode="auto">
          <a:xfrm>
            <a:off x="6178379" y="712913"/>
            <a:ext cx="5000368" cy="6145087"/>
          </a:xfrm>
          <a:prstGeom prst="rect">
            <a:avLst/>
          </a:prstGeom>
          <a:noFill/>
          <a:ln>
            <a:noFill/>
          </a:ln>
        </p:spPr>
      </p:pic>
      <p:sp>
        <p:nvSpPr>
          <p:cNvPr id="4" name="TextBox 3"/>
          <p:cNvSpPr txBox="1"/>
          <p:nvPr/>
        </p:nvSpPr>
        <p:spPr>
          <a:xfrm>
            <a:off x="4242486" y="136264"/>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Activity and schedule </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29613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DESIGN BUILDER PIC\bedroom.JPG"/>
          <p:cNvPicPr/>
          <p:nvPr/>
        </p:nvPicPr>
        <p:blipFill>
          <a:blip r:embed="rId2">
            <a:extLst>
              <a:ext uri="{28A0092B-C50C-407E-A947-70E740481C1C}">
                <a14:useLocalDpi xmlns:a14="http://schemas.microsoft.com/office/drawing/2010/main" val="0"/>
              </a:ext>
            </a:extLst>
          </a:blip>
          <a:srcRect/>
          <a:stretch>
            <a:fillRect/>
          </a:stretch>
        </p:blipFill>
        <p:spPr bwMode="auto">
          <a:xfrm>
            <a:off x="3477714" y="387178"/>
            <a:ext cx="5435627" cy="6376087"/>
          </a:xfrm>
          <a:prstGeom prst="rect">
            <a:avLst/>
          </a:prstGeom>
          <a:noFill/>
          <a:ln>
            <a:noFill/>
          </a:ln>
        </p:spPr>
      </p:pic>
    </p:spTree>
    <p:extLst>
      <p:ext uri="{BB962C8B-B14F-4D97-AF65-F5344CB8AC3E}">
        <p14:creationId xmlns:p14="http://schemas.microsoft.com/office/powerpoint/2010/main" val="3430389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4833" y="659027"/>
            <a:ext cx="7949514" cy="1754326"/>
          </a:xfrm>
          <a:prstGeom prst="rect">
            <a:avLst/>
          </a:prstGeom>
          <a:noFill/>
        </p:spPr>
        <p:txBody>
          <a:bodyPr wrap="square" rtlCol="1">
            <a:spAutoFit/>
          </a:bodyPr>
          <a:lstStyle/>
          <a:p>
            <a:r>
              <a:rPr lang="en-US" sz="3600" b="1" dirty="0" smtClean="0">
                <a:latin typeface="Times New Roman" panose="02020603050405020304" pitchFamily="18" charset="0"/>
                <a:cs typeface="Times New Roman" panose="02020603050405020304" pitchFamily="18" charset="0"/>
              </a:rPr>
              <a:t>Comparative study</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pic>
        <p:nvPicPr>
          <p:cNvPr id="3" name="Picture 2" descr="معاجين"/>
          <p:cNvPicPr/>
          <p:nvPr/>
        </p:nvPicPr>
        <p:blipFill>
          <a:blip r:embed="rId2">
            <a:extLst>
              <a:ext uri="{28A0092B-C50C-407E-A947-70E740481C1C}">
                <a14:useLocalDpi xmlns:a14="http://schemas.microsoft.com/office/drawing/2010/main" val="0"/>
              </a:ext>
            </a:extLst>
          </a:blip>
          <a:srcRect/>
          <a:stretch>
            <a:fillRect/>
          </a:stretch>
        </p:blipFill>
        <p:spPr bwMode="auto">
          <a:xfrm>
            <a:off x="1496875" y="2106570"/>
            <a:ext cx="4453255" cy="2990850"/>
          </a:xfrm>
          <a:prstGeom prst="rect">
            <a:avLst/>
          </a:prstGeom>
          <a:noFill/>
          <a:ln>
            <a:noFill/>
          </a:ln>
        </p:spPr>
      </p:pic>
      <p:sp>
        <p:nvSpPr>
          <p:cNvPr id="4" name="Rectangle 3"/>
          <p:cNvSpPr/>
          <p:nvPr/>
        </p:nvSpPr>
        <p:spPr>
          <a:xfrm>
            <a:off x="6289590" y="2429879"/>
            <a:ext cx="5873579" cy="2344231"/>
          </a:xfrm>
          <a:prstGeom prst="rect">
            <a:avLst/>
          </a:prstGeom>
        </p:spPr>
        <p:txBody>
          <a:bodyPr wrap="square">
            <a:spAutoFit/>
          </a:bodyPr>
          <a:lstStyle/>
          <a:p>
            <a:pPr>
              <a:lnSpc>
                <a:spcPct val="115000"/>
              </a:lnSpc>
              <a:spcAft>
                <a:spcPts val="1000"/>
              </a:spcAft>
              <a:tabLst>
                <a:tab pos="5274310" algn="r"/>
              </a:tabLst>
            </a:pP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Location: </a:t>
            </a:r>
            <a:r>
              <a:rPr lang="en-US" sz="24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Alma'ajen</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area in Nablus.</a:t>
            </a:r>
            <a:endPar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tabLst>
                <a:tab pos="5274310" algn="r"/>
              </a:tabLst>
            </a:pPr>
            <a:r>
              <a:rPr lang="en-US" sz="2400" dirty="0">
                <a:latin typeface="+mj-lt"/>
              </a:rPr>
              <a:t>Part of our project was to </a:t>
            </a:r>
            <a:r>
              <a:rPr lang="en-US" sz="2400" dirty="0" smtClean="0">
                <a:latin typeface="+mj-lt"/>
              </a:rPr>
              <a:t>conduct </a:t>
            </a:r>
            <a:r>
              <a:rPr lang="en-US" sz="2400" dirty="0">
                <a:latin typeface="+mj-lt"/>
              </a:rPr>
              <a:t>a study on typical </a:t>
            </a:r>
            <a:r>
              <a:rPr lang="en-US" sz="2400" dirty="0" smtClean="0">
                <a:latin typeface="+mj-lt"/>
              </a:rPr>
              <a:t>residential </a:t>
            </a:r>
            <a:r>
              <a:rPr lang="en-US" sz="2400" dirty="0">
                <a:latin typeface="+mj-lt"/>
              </a:rPr>
              <a:t>buildings and to evaluate their energy performance and the comfort for their </a:t>
            </a:r>
            <a:r>
              <a:rPr lang="en-US" sz="2400" dirty="0" smtClean="0">
                <a:latin typeface="+mj-lt"/>
              </a:rPr>
              <a:t>residents.</a:t>
            </a:r>
            <a:endParaRPr lang="en-US" sz="2400" dirty="0">
              <a:solidFill>
                <a:srgbClr val="000000"/>
              </a:solidFill>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36600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6210" y="655248"/>
            <a:ext cx="7949514" cy="1446550"/>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Building 3 heating &amp; cooling design </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pic>
        <p:nvPicPr>
          <p:cNvPr id="4" name="Picture 3" descr="C:\Users\Moon\Desktop\finaaaaaaaaaal sim\3\building3finalcoolingcomforttt.jpg"/>
          <p:cNvPicPr/>
          <p:nvPr/>
        </p:nvPicPr>
        <p:blipFill>
          <a:blip r:embed="rId2">
            <a:extLst>
              <a:ext uri="{28A0092B-C50C-407E-A947-70E740481C1C}">
                <a14:useLocalDpi xmlns:a14="http://schemas.microsoft.com/office/drawing/2010/main" val="0"/>
              </a:ext>
            </a:extLst>
          </a:blip>
          <a:srcRect/>
          <a:stretch>
            <a:fillRect/>
          </a:stretch>
        </p:blipFill>
        <p:spPr bwMode="auto">
          <a:xfrm>
            <a:off x="6367848" y="1680520"/>
            <a:ext cx="5824151" cy="4357814"/>
          </a:xfrm>
          <a:prstGeom prst="rect">
            <a:avLst/>
          </a:prstGeom>
          <a:noFill/>
          <a:ln>
            <a:noFill/>
          </a:ln>
        </p:spPr>
      </p:pic>
      <p:pic>
        <p:nvPicPr>
          <p:cNvPr id="5" name="Picture 4" descr="C:\Users\Moon\Desktop\finaaaaaaaaaal sim\1\building1finalheatingomfort.jpg"/>
          <p:cNvPicPr/>
          <p:nvPr/>
        </p:nvPicPr>
        <p:blipFill>
          <a:blip r:embed="rId3">
            <a:extLst>
              <a:ext uri="{28A0092B-C50C-407E-A947-70E740481C1C}">
                <a14:useLocalDpi xmlns:a14="http://schemas.microsoft.com/office/drawing/2010/main" val="0"/>
              </a:ext>
            </a:extLst>
          </a:blip>
          <a:srcRect/>
          <a:stretch>
            <a:fillRect/>
          </a:stretch>
        </p:blipFill>
        <p:spPr bwMode="auto">
          <a:xfrm>
            <a:off x="0" y="1680519"/>
            <a:ext cx="6367848" cy="4357815"/>
          </a:xfrm>
          <a:prstGeom prst="rect">
            <a:avLst/>
          </a:prstGeom>
          <a:noFill/>
          <a:ln>
            <a:noFill/>
          </a:ln>
        </p:spPr>
      </p:pic>
    </p:spTree>
    <p:extLst>
      <p:ext uri="{BB962C8B-B14F-4D97-AF65-F5344CB8AC3E}">
        <p14:creationId xmlns:p14="http://schemas.microsoft.com/office/powerpoint/2010/main" val="4653882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0836" y="649465"/>
            <a:ext cx="7949514" cy="1446550"/>
          </a:xfrm>
          <a:prstGeom prst="rect">
            <a:avLst/>
          </a:prstGeom>
          <a:noFill/>
        </p:spPr>
        <p:txBody>
          <a:bodyPr wrap="square" rtlCol="1">
            <a:spAutoFit/>
          </a:bodyPr>
          <a:lstStyle/>
          <a:p>
            <a:r>
              <a:rPr lang="en-US" sz="2800" dirty="0" smtClean="0">
                <a:latin typeface="Times New Roman" panose="02020603050405020304" pitchFamily="18" charset="0"/>
                <a:cs typeface="Times New Roman" panose="02020603050405020304" pitchFamily="18" charset="0"/>
              </a:rPr>
              <a:t>Building 3 simulation</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ar-JO" sz="20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868874030"/>
              </p:ext>
            </p:extLst>
          </p:nvPr>
        </p:nvGraphicFramePr>
        <p:xfrm>
          <a:off x="766119" y="4553516"/>
          <a:ext cx="11425881" cy="2306700"/>
        </p:xfrm>
        <a:graphic>
          <a:graphicData uri="http://schemas.openxmlformats.org/drawingml/2006/table">
            <a:tbl>
              <a:tblPr firstRow="1" firstCol="1" bandRow="1">
                <a:tableStyleId>{5C22544A-7EE6-4342-B048-85BDC9FD1C3A}</a:tableStyleId>
              </a:tblPr>
              <a:tblGrid>
                <a:gridCol w="4612932"/>
                <a:gridCol w="2270983"/>
                <a:gridCol w="2270983"/>
                <a:gridCol w="2270983"/>
              </a:tblGrid>
              <a:tr h="880236">
                <a:tc>
                  <a:txBody>
                    <a:bodyPr/>
                    <a:lstStyle/>
                    <a:p>
                      <a:pPr algn="ctr">
                        <a:lnSpc>
                          <a:spcPct val="115000"/>
                        </a:lnSpc>
                      </a:pPr>
                      <a:endParaRPr lang="en-US" sz="1600" b="1" dirty="0">
                        <a:solidFill>
                          <a:schemeClr val="tx1"/>
                        </a:solidFill>
                        <a:effectLst/>
                        <a:latin typeface="+mj-lt"/>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Total Energy [kWh]</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Energy Per Total Building Area [kWh/m2]</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Energy Per Conditioned Building Area [kWh/m2]</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356062">
                <a:tc>
                  <a:txBody>
                    <a:bodyPr/>
                    <a:lstStyle/>
                    <a:p>
                      <a:pPr algn="ctr">
                        <a:lnSpc>
                          <a:spcPct val="115000"/>
                        </a:lnSpc>
                        <a:spcAft>
                          <a:spcPts val="0"/>
                        </a:spcAft>
                      </a:pPr>
                      <a:r>
                        <a:rPr lang="en-US" sz="1600" b="1" dirty="0">
                          <a:solidFill>
                            <a:schemeClr val="tx1"/>
                          </a:solidFill>
                          <a:effectLst/>
                          <a:latin typeface="+mj-lt"/>
                        </a:rPr>
                        <a:t>Total Site Energy</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66381.78</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72.21</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72.21</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356062">
                <a:tc>
                  <a:txBody>
                    <a:bodyPr/>
                    <a:lstStyle/>
                    <a:p>
                      <a:pPr algn="ctr">
                        <a:lnSpc>
                          <a:spcPct val="115000"/>
                        </a:lnSpc>
                        <a:spcAft>
                          <a:spcPts val="0"/>
                        </a:spcAft>
                      </a:pPr>
                      <a:r>
                        <a:rPr lang="en-US" sz="1600" b="1" dirty="0">
                          <a:solidFill>
                            <a:schemeClr val="tx1"/>
                          </a:solidFill>
                          <a:effectLst/>
                          <a:latin typeface="+mj-lt"/>
                        </a:rPr>
                        <a:t>Net Site Energy</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66381.78</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72.21</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highlight>
                            <a:srgbClr val="FFFF00"/>
                          </a:highlight>
                          <a:latin typeface="+mj-lt"/>
                        </a:rPr>
                        <a:t>72.21</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356062">
                <a:tc>
                  <a:txBody>
                    <a:bodyPr/>
                    <a:lstStyle/>
                    <a:p>
                      <a:pPr algn="ctr">
                        <a:lnSpc>
                          <a:spcPct val="115000"/>
                        </a:lnSpc>
                        <a:spcAft>
                          <a:spcPts val="0"/>
                        </a:spcAft>
                      </a:pPr>
                      <a:r>
                        <a:rPr lang="en-US" sz="1600" b="1" dirty="0">
                          <a:solidFill>
                            <a:schemeClr val="tx1"/>
                          </a:solidFill>
                          <a:effectLst/>
                          <a:latin typeface="+mj-lt"/>
                        </a:rPr>
                        <a:t>Total Source Energy</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167308.10</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181.99</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181.99</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356062">
                <a:tc>
                  <a:txBody>
                    <a:bodyPr/>
                    <a:lstStyle/>
                    <a:p>
                      <a:pPr algn="ctr">
                        <a:lnSpc>
                          <a:spcPct val="115000"/>
                        </a:lnSpc>
                        <a:spcAft>
                          <a:spcPts val="0"/>
                        </a:spcAft>
                      </a:pPr>
                      <a:r>
                        <a:rPr lang="en-US" sz="1600" b="1" dirty="0">
                          <a:solidFill>
                            <a:schemeClr val="tx1"/>
                          </a:solidFill>
                          <a:effectLst/>
                          <a:latin typeface="+mj-lt"/>
                        </a:rPr>
                        <a:t>Net Source Energy</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600" b="1">
                          <a:solidFill>
                            <a:schemeClr val="tx1"/>
                          </a:solidFill>
                          <a:effectLst/>
                          <a:latin typeface="+mj-lt"/>
                        </a:rPr>
                        <a:t>148878.12</a:t>
                      </a:r>
                      <a:endParaRPr lang="en-US" sz="16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161.95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600" b="1" dirty="0">
                          <a:solidFill>
                            <a:schemeClr val="tx1"/>
                          </a:solidFill>
                          <a:effectLst/>
                          <a:latin typeface="+mj-lt"/>
                        </a:rPr>
                        <a:t>161.95</a:t>
                      </a:r>
                      <a:endParaRPr lang="en-US" sz="16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bl>
          </a:graphicData>
        </a:graphic>
      </p:graphicFrame>
      <p:sp>
        <p:nvSpPr>
          <p:cNvPr id="5" name="Rectangle 4"/>
          <p:cNvSpPr/>
          <p:nvPr/>
        </p:nvSpPr>
        <p:spPr>
          <a:xfrm>
            <a:off x="1636114" y="3961197"/>
            <a:ext cx="3151055" cy="461665"/>
          </a:xfrm>
          <a:prstGeom prst="rect">
            <a:avLst/>
          </a:prstGeom>
        </p:spPr>
        <p:txBody>
          <a:bodyPr wrap="none">
            <a:spAutoFit/>
          </a:bodyPr>
          <a:lstStyle/>
          <a:p>
            <a:r>
              <a:rPr lang="en-US" sz="2400" dirty="0">
                <a:solidFill>
                  <a:srgbClr val="000000"/>
                </a:solidFill>
                <a:latin typeface="Times New Roman" panose="02020603050405020304" pitchFamily="18" charset="0"/>
                <a:ea typeface="Calibri" panose="020F0502020204030204" pitchFamily="34" charset="0"/>
              </a:rPr>
              <a:t>Site and Source Energy </a:t>
            </a:r>
            <a:endParaRPr lang="ar-JO" sz="24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31886" b="20270"/>
          <a:stretch/>
        </p:blipFill>
        <p:spPr>
          <a:xfrm>
            <a:off x="5230554" y="-1"/>
            <a:ext cx="6961446" cy="4422863"/>
          </a:xfrm>
          <a:prstGeom prst="rect">
            <a:avLst/>
          </a:prstGeom>
        </p:spPr>
      </p:pic>
    </p:spTree>
    <p:extLst>
      <p:ext uri="{BB962C8B-B14F-4D97-AF65-F5344CB8AC3E}">
        <p14:creationId xmlns:p14="http://schemas.microsoft.com/office/powerpoint/2010/main" val="34117526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80842461"/>
              </p:ext>
            </p:extLst>
          </p:nvPr>
        </p:nvGraphicFramePr>
        <p:xfrm>
          <a:off x="1933955" y="1103870"/>
          <a:ext cx="9819974" cy="1414272"/>
        </p:xfrm>
        <a:graphic>
          <a:graphicData uri="http://schemas.openxmlformats.org/drawingml/2006/table">
            <a:tbl>
              <a:tblPr firstRow="1" firstCol="1" bandRow="1">
                <a:tableStyleId>{5C22544A-7EE6-4342-B048-85BDC9FD1C3A}</a:tableStyleId>
              </a:tblPr>
              <a:tblGrid>
                <a:gridCol w="2298868"/>
                <a:gridCol w="1131752"/>
                <a:gridCol w="1131752"/>
                <a:gridCol w="5257602"/>
              </a:tblGrid>
              <a:tr h="961107">
                <a:tc>
                  <a:txBody>
                    <a:bodyPr/>
                    <a:lstStyle/>
                    <a:p>
                      <a:pPr algn="ctr">
                        <a:lnSpc>
                          <a:spcPct val="115000"/>
                        </a:lnSpc>
                      </a:pPr>
                      <a:endParaRPr lang="en-US" sz="1800" b="1" dirty="0">
                        <a:solidFill>
                          <a:schemeClr val="tx1"/>
                        </a:solidFill>
                        <a:effectLst/>
                        <a:latin typeface="+mj-lt"/>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Winter Clothes [</a:t>
                      </a:r>
                      <a:r>
                        <a:rPr lang="en-US" sz="1800" b="1" dirty="0" err="1">
                          <a:solidFill>
                            <a:schemeClr val="tx1"/>
                          </a:solidFill>
                          <a:effectLst/>
                          <a:latin typeface="+mj-lt"/>
                        </a:rPr>
                        <a:t>hr</a:t>
                      </a:r>
                      <a:r>
                        <a:rPr lang="en-US" sz="1800" b="1" dirty="0">
                          <a:solidFill>
                            <a:schemeClr val="tx1"/>
                          </a:solidFill>
                          <a:effectLst/>
                          <a:latin typeface="+mj-lt"/>
                        </a:rPr>
                        <a: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Summer Clothes [hr]</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Summer or Winter Clothes [</a:t>
                      </a:r>
                      <a:r>
                        <a:rPr lang="en-US" sz="1800" b="1" dirty="0" err="1">
                          <a:solidFill>
                            <a:schemeClr val="tx1"/>
                          </a:solidFill>
                          <a:effectLst/>
                          <a:latin typeface="+mj-lt"/>
                        </a:rPr>
                        <a:t>hr</a:t>
                      </a:r>
                      <a:r>
                        <a:rPr lang="en-US" sz="1800" b="1" dirty="0">
                          <a:solidFill>
                            <a:schemeClr val="tx1"/>
                          </a:solidFill>
                          <a:effectLst/>
                          <a:latin typeface="+mj-lt"/>
                        </a:rPr>
                        <a: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r h="378829">
                <a:tc>
                  <a:txBody>
                    <a:bodyPr/>
                    <a:lstStyle/>
                    <a:p>
                      <a:pPr algn="ctr">
                        <a:lnSpc>
                          <a:spcPct val="115000"/>
                        </a:lnSpc>
                        <a:spcAft>
                          <a:spcPts val="0"/>
                        </a:spcAft>
                      </a:pPr>
                      <a:r>
                        <a:rPr lang="en-US" sz="1800" b="1" dirty="0">
                          <a:solidFill>
                            <a:schemeClr val="tx1"/>
                          </a:solidFill>
                          <a:effectLst/>
                          <a:latin typeface="+mj-lt"/>
                        </a:rPr>
                        <a:t>Facility</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142875" marT="38100" marB="38100"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3389.50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5617.50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2506.50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8100" marR="38100" marT="38100" marB="38100" anchor="ctr">
                    <a:solidFill>
                      <a:schemeClr val="accent1">
                        <a:lumMod val="40000"/>
                        <a:lumOff val="60000"/>
                      </a:schemeClr>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54899466"/>
              </p:ext>
            </p:extLst>
          </p:nvPr>
        </p:nvGraphicFramePr>
        <p:xfrm>
          <a:off x="2321170" y="3472867"/>
          <a:ext cx="9045862" cy="3385134"/>
        </p:xfrm>
        <a:graphic>
          <a:graphicData uri="http://schemas.openxmlformats.org/drawingml/2006/table">
            <a:tbl>
              <a:tblPr firstRow="1" firstCol="1" bandRow="1">
                <a:tableStyleId>{5C22544A-7EE6-4342-B048-85BDC9FD1C3A}</a:tableStyleId>
              </a:tblPr>
              <a:tblGrid>
                <a:gridCol w="2287864"/>
                <a:gridCol w="1126333"/>
                <a:gridCol w="1126333"/>
                <a:gridCol w="1126333"/>
                <a:gridCol w="1126333"/>
                <a:gridCol w="1126333"/>
                <a:gridCol w="1126333"/>
              </a:tblGrid>
              <a:tr h="1068828">
                <a:tc>
                  <a:txBody>
                    <a:bodyPr/>
                    <a:lstStyle/>
                    <a:p>
                      <a:pPr algn="ctr">
                        <a:lnSpc>
                          <a:spcPct val="115000"/>
                        </a:lnSpc>
                      </a:pPr>
                      <a:endParaRPr lang="en-US" sz="1800" b="1" dirty="0">
                        <a:solidFill>
                          <a:schemeClr val="tx1"/>
                        </a:solidFill>
                        <a:effectLst/>
                        <a:latin typeface="+mj-lt"/>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Electricity [kWh]</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Natural Gas [kWh]</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Additional Fuel [kWh]</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District Cooling [kWh]</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District Heating [kWh]</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Water [m3]</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a:solidFill>
                            <a:schemeClr val="tx1"/>
                          </a:solidFill>
                          <a:effectLst/>
                          <a:latin typeface="+mj-lt"/>
                        </a:rPr>
                        <a:t>Heating</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highlight>
                            <a:srgbClr val="FFFF00"/>
                          </a:highlight>
                          <a:latin typeface="+mj-lt"/>
                        </a:rPr>
                        <a:t>15574.55</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a:solidFill>
                            <a:schemeClr val="tx1"/>
                          </a:solidFill>
                          <a:effectLst/>
                          <a:latin typeface="+mj-lt"/>
                        </a:rPr>
                        <a:t>Cooling</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highlight>
                            <a:srgbClr val="FFFF00"/>
                          </a:highlight>
                          <a:latin typeface="+mj-lt"/>
                        </a:rPr>
                        <a:t>24540.59</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dirty="0">
                          <a:solidFill>
                            <a:schemeClr val="tx1"/>
                          </a:solidFill>
                          <a:effectLst/>
                          <a:latin typeface="+mj-lt"/>
                        </a:rPr>
                        <a:t>Interior Lighting</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7091.81</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dirty="0">
                          <a:solidFill>
                            <a:schemeClr val="tx1"/>
                          </a:solidFill>
                          <a:effectLst/>
                          <a:latin typeface="+mj-lt"/>
                        </a:rPr>
                        <a:t>Interior Equipment</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8153.02</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dirty="0">
                          <a:solidFill>
                            <a:schemeClr val="tx1"/>
                          </a:solidFill>
                          <a:effectLst/>
                          <a:latin typeface="+mj-lt"/>
                        </a:rPr>
                        <a:t>Water Systems</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11021.82</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172.59</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r h="386051">
                <a:tc>
                  <a:txBody>
                    <a:bodyPr/>
                    <a:lstStyle/>
                    <a:p>
                      <a:pPr algn="ctr">
                        <a:lnSpc>
                          <a:spcPct val="115000"/>
                        </a:lnSpc>
                        <a:spcAft>
                          <a:spcPts val="0"/>
                        </a:spcAft>
                      </a:pPr>
                      <a:r>
                        <a:rPr lang="en-US" sz="1800" b="1" dirty="0">
                          <a:solidFill>
                            <a:schemeClr val="tx1"/>
                          </a:solidFill>
                          <a:effectLst/>
                          <a:latin typeface="+mj-lt"/>
                        </a:rPr>
                        <a:t>Total End Uses</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124771"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15244.83</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0.00</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0.00</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24540.59</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a:solidFill>
                            <a:schemeClr val="tx1"/>
                          </a:solidFill>
                          <a:effectLst/>
                          <a:latin typeface="+mj-lt"/>
                        </a:rPr>
                        <a:t>26596.37</a:t>
                      </a:r>
                      <a:endParaRPr lang="en-US" sz="1800" b="1">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c>
                  <a:txBody>
                    <a:bodyPr/>
                    <a:lstStyle/>
                    <a:p>
                      <a:pPr algn="ctr">
                        <a:lnSpc>
                          <a:spcPct val="115000"/>
                        </a:lnSpc>
                        <a:spcAft>
                          <a:spcPts val="0"/>
                        </a:spcAft>
                      </a:pPr>
                      <a:r>
                        <a:rPr lang="en-US" sz="1800" b="1" dirty="0">
                          <a:solidFill>
                            <a:schemeClr val="tx1"/>
                          </a:solidFill>
                          <a:effectLst/>
                          <a:latin typeface="+mj-lt"/>
                        </a:rPr>
                        <a:t>172.59</a:t>
                      </a:r>
                      <a:endParaRPr lang="en-US" sz="1800" b="1" dirty="0">
                        <a:solidFill>
                          <a:schemeClr val="tx1"/>
                        </a:solidFill>
                        <a:effectLst/>
                        <a:latin typeface="+mj-lt"/>
                        <a:ea typeface="Calibri" panose="020F0502020204030204" pitchFamily="34" charset="0"/>
                        <a:cs typeface="Arial" panose="020B0604020202020204" pitchFamily="34" charset="0"/>
                      </a:endParaRPr>
                    </a:p>
                  </a:txBody>
                  <a:tcPr marL="33272" marR="33272" marT="33272" marB="33272" anchor="ctr">
                    <a:solidFill>
                      <a:schemeClr val="accent1">
                        <a:lumMod val="40000"/>
                        <a:lumOff val="60000"/>
                      </a:schemeClr>
                    </a:solidFill>
                  </a:tcPr>
                </a:tc>
              </a:tr>
            </a:tbl>
          </a:graphicData>
        </a:graphic>
      </p:graphicFrame>
      <p:sp>
        <p:nvSpPr>
          <p:cNvPr id="5" name="Rectangle 4"/>
          <p:cNvSpPr/>
          <p:nvPr/>
        </p:nvSpPr>
        <p:spPr>
          <a:xfrm>
            <a:off x="4140871" y="657652"/>
            <a:ext cx="5767861"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Time Not Comfortable Based on Simple ASHRAE 55-2004 </a:t>
            </a:r>
            <a:endParaRPr lang="ar-JO" dirty="0"/>
          </a:p>
        </p:txBody>
      </p:sp>
      <p:sp>
        <p:nvSpPr>
          <p:cNvPr id="6" name="Rectangle 5"/>
          <p:cNvSpPr/>
          <p:nvPr/>
        </p:nvSpPr>
        <p:spPr>
          <a:xfrm>
            <a:off x="6164641" y="3071339"/>
            <a:ext cx="1160895"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rPr>
              <a:t>End Uses</a:t>
            </a:r>
            <a:endParaRPr lang="ar-JO" sz="2000" dirty="0"/>
          </a:p>
        </p:txBody>
      </p:sp>
    </p:spTree>
    <p:extLst>
      <p:ext uri="{BB962C8B-B14F-4D97-AF65-F5344CB8AC3E}">
        <p14:creationId xmlns:p14="http://schemas.microsoft.com/office/powerpoint/2010/main" val="32802699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3939253"/>
              </p:ext>
            </p:extLst>
          </p:nvPr>
        </p:nvGraphicFramePr>
        <p:xfrm>
          <a:off x="2224214" y="2277763"/>
          <a:ext cx="8359820" cy="4110633"/>
        </p:xfrm>
        <a:graphic>
          <a:graphicData uri="http://schemas.openxmlformats.org/drawingml/2006/table">
            <a:tbl>
              <a:tblPr rtl="1" firstRow="1" firstCol="1" bandRow="1">
                <a:tableStyleId>{5C22544A-7EE6-4342-B048-85BDC9FD1C3A}</a:tableStyleId>
              </a:tblPr>
              <a:tblGrid>
                <a:gridCol w="2727205"/>
                <a:gridCol w="2592351"/>
                <a:gridCol w="3040264"/>
              </a:tblGrid>
              <a:tr h="419047">
                <a:tc>
                  <a:txBody>
                    <a:bodyPr/>
                    <a:lstStyle/>
                    <a:p>
                      <a:pPr algn="ctr" rtl="0">
                        <a:lnSpc>
                          <a:spcPct val="115000"/>
                        </a:lnSpc>
                        <a:spcAft>
                          <a:spcPts val="0"/>
                        </a:spcAft>
                      </a:pPr>
                      <a:r>
                        <a:rPr lang="en-US" sz="2400" b="1" dirty="0">
                          <a:solidFill>
                            <a:schemeClr val="tx1"/>
                          </a:solidFill>
                          <a:effectLst/>
                          <a:latin typeface="+mj-lt"/>
                        </a:rPr>
                        <a:t>New orientation</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a:solidFill>
                            <a:schemeClr val="tx1"/>
                          </a:solidFill>
                          <a:effectLst/>
                          <a:latin typeface="+mj-lt"/>
                        </a:rPr>
                        <a:t>Old orientation</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rtl="1">
                        <a:lnSpc>
                          <a:spcPct val="115000"/>
                        </a:lnSpc>
                      </a:pPr>
                      <a:endParaRPr lang="en-US" sz="2400" b="1">
                        <a:solidFill>
                          <a:schemeClr val="tx1"/>
                        </a:solidFill>
                        <a:effectLst/>
                        <a:latin typeface="+mj-lt"/>
                        <a:cs typeface="Arial" panose="020B0604020202020204" pitchFamily="34" charset="0"/>
                      </a:endParaRPr>
                    </a:p>
                  </a:txBody>
                  <a:tcPr marL="68580" marR="68580" marT="0" marB="0">
                    <a:solidFill>
                      <a:schemeClr val="accent1">
                        <a:lumMod val="40000"/>
                        <a:lumOff val="60000"/>
                      </a:schemeClr>
                    </a:solidFill>
                  </a:tcPr>
                </a:tc>
              </a:tr>
              <a:tr h="1166265">
                <a:tc>
                  <a:txBody>
                    <a:bodyPr/>
                    <a:lstStyle/>
                    <a:p>
                      <a:pPr algn="ctr" rtl="0">
                        <a:lnSpc>
                          <a:spcPct val="115000"/>
                        </a:lnSpc>
                        <a:spcAft>
                          <a:spcPts val="0"/>
                        </a:spcAft>
                      </a:pPr>
                      <a:r>
                        <a:rPr lang="en-US" sz="2400" b="1">
                          <a:solidFill>
                            <a:schemeClr val="tx1"/>
                          </a:solidFill>
                          <a:effectLst/>
                          <a:latin typeface="+mj-lt"/>
                        </a:rPr>
                        <a:t>61.32</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a:solidFill>
                            <a:schemeClr val="tx1"/>
                          </a:solidFill>
                          <a:effectLst/>
                          <a:latin typeface="+mj-lt"/>
                        </a:rPr>
                        <a:t>80.34</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dirty="0" smtClean="0">
                          <a:solidFill>
                            <a:schemeClr val="tx1"/>
                          </a:solidFill>
                          <a:effectLst/>
                          <a:latin typeface="+mj-lt"/>
                        </a:rPr>
                        <a:t>Site energy intensity </a:t>
                      </a:r>
                      <a:r>
                        <a:rPr lang="en-US" sz="2400" b="1" dirty="0">
                          <a:solidFill>
                            <a:schemeClr val="tx1"/>
                          </a:solidFill>
                          <a:effectLst/>
                          <a:latin typeface="+mj-lt"/>
                        </a:rPr>
                        <a:t>(KWh/m</a:t>
                      </a:r>
                      <a:r>
                        <a:rPr lang="en-US" sz="2400" b="1" baseline="30000" dirty="0">
                          <a:solidFill>
                            <a:schemeClr val="tx1"/>
                          </a:solidFill>
                          <a:effectLst/>
                          <a:latin typeface="+mj-lt"/>
                        </a:rPr>
                        <a:t>2</a:t>
                      </a:r>
                      <a:r>
                        <a:rPr lang="en-US" sz="2400" b="1" dirty="0">
                          <a:solidFill>
                            <a:schemeClr val="tx1"/>
                          </a:solidFill>
                          <a:effectLst/>
                          <a:latin typeface="+mj-lt"/>
                        </a:rPr>
                        <a:t>)</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838093">
                <a:tc>
                  <a:txBody>
                    <a:bodyPr/>
                    <a:lstStyle/>
                    <a:p>
                      <a:pPr algn="ctr" rtl="0">
                        <a:lnSpc>
                          <a:spcPct val="115000"/>
                        </a:lnSpc>
                        <a:spcAft>
                          <a:spcPts val="0"/>
                        </a:spcAft>
                      </a:pPr>
                      <a:r>
                        <a:rPr lang="en-US" sz="2400" b="1" dirty="0">
                          <a:solidFill>
                            <a:schemeClr val="tx1"/>
                          </a:solidFill>
                          <a:effectLst/>
                          <a:latin typeface="+mj-lt"/>
                        </a:rPr>
                        <a:t>13739.42</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a:solidFill>
                            <a:schemeClr val="tx1"/>
                          </a:solidFill>
                          <a:effectLst/>
                          <a:latin typeface="+mj-lt"/>
                        </a:rPr>
                        <a:t>30776.19</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dirty="0" smtClean="0">
                          <a:solidFill>
                            <a:schemeClr val="tx1"/>
                          </a:solidFill>
                          <a:effectLst/>
                          <a:latin typeface="+mj-lt"/>
                        </a:rPr>
                        <a:t>Heating capacity (KWh</a:t>
                      </a:r>
                      <a:r>
                        <a:rPr lang="en-US" sz="2400" b="1" dirty="0">
                          <a:solidFill>
                            <a:schemeClr val="tx1"/>
                          </a:solidFill>
                          <a:effectLst/>
                          <a:latin typeface="+mj-lt"/>
                        </a:rPr>
                        <a:t>)</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838093">
                <a:tc>
                  <a:txBody>
                    <a:bodyPr/>
                    <a:lstStyle/>
                    <a:p>
                      <a:pPr algn="ctr" rtl="0">
                        <a:lnSpc>
                          <a:spcPct val="115000"/>
                        </a:lnSpc>
                        <a:spcAft>
                          <a:spcPts val="0"/>
                        </a:spcAft>
                      </a:pPr>
                      <a:r>
                        <a:rPr lang="en-US" sz="2400" b="1">
                          <a:solidFill>
                            <a:schemeClr val="tx1"/>
                          </a:solidFill>
                          <a:effectLst/>
                          <a:latin typeface="+mj-lt"/>
                        </a:rPr>
                        <a:t>16363.87</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a:solidFill>
                            <a:schemeClr val="tx1"/>
                          </a:solidFill>
                          <a:effectLst/>
                          <a:latin typeface="+mj-lt"/>
                        </a:rPr>
                        <a:t>19462.32</a:t>
                      </a:r>
                      <a:endParaRPr lang="en-US" sz="24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dirty="0" smtClean="0">
                          <a:solidFill>
                            <a:schemeClr val="tx1"/>
                          </a:solidFill>
                          <a:effectLst/>
                          <a:latin typeface="+mj-lt"/>
                        </a:rPr>
                        <a:t>Cooling capacity </a:t>
                      </a:r>
                      <a:r>
                        <a:rPr lang="en-US" sz="2400" b="1" dirty="0">
                          <a:solidFill>
                            <a:schemeClr val="tx1"/>
                          </a:solidFill>
                          <a:effectLst/>
                          <a:latin typeface="+mj-lt"/>
                        </a:rPr>
                        <a:t>(KWh)</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838093">
                <a:tc>
                  <a:txBody>
                    <a:bodyPr/>
                    <a:lstStyle/>
                    <a:p>
                      <a:pPr algn="ctr" rtl="0">
                        <a:lnSpc>
                          <a:spcPct val="115000"/>
                        </a:lnSpc>
                        <a:spcAft>
                          <a:spcPts val="0"/>
                        </a:spcAft>
                      </a:pPr>
                      <a:r>
                        <a:rPr lang="en-US" sz="2400" b="1" dirty="0">
                          <a:solidFill>
                            <a:schemeClr val="tx1"/>
                          </a:solidFill>
                          <a:effectLst/>
                          <a:latin typeface="+mj-lt"/>
                        </a:rPr>
                        <a:t>2988</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dirty="0">
                          <a:solidFill>
                            <a:schemeClr val="tx1"/>
                          </a:solidFill>
                          <a:effectLst/>
                          <a:latin typeface="+mj-lt"/>
                        </a:rPr>
                        <a:t>5542</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rtl="0">
                        <a:lnSpc>
                          <a:spcPct val="115000"/>
                        </a:lnSpc>
                        <a:spcAft>
                          <a:spcPts val="0"/>
                        </a:spcAft>
                      </a:pPr>
                      <a:r>
                        <a:rPr lang="en-US" sz="2400" b="1" dirty="0">
                          <a:solidFill>
                            <a:schemeClr val="tx1"/>
                          </a:solidFill>
                          <a:effectLst/>
                          <a:latin typeface="+mj-lt"/>
                        </a:rPr>
                        <a:t>Uncomfortable hour (hr.)</a:t>
                      </a:r>
                      <a:endParaRPr lang="en-US" sz="24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bl>
          </a:graphicData>
        </a:graphic>
      </p:graphicFrame>
      <p:sp>
        <p:nvSpPr>
          <p:cNvPr id="3" name="Rectangle 2"/>
          <p:cNvSpPr/>
          <p:nvPr/>
        </p:nvSpPr>
        <p:spPr>
          <a:xfrm>
            <a:off x="2224214" y="878503"/>
            <a:ext cx="8732109" cy="907749"/>
          </a:xfrm>
          <a:prstGeom prst="rect">
            <a:avLst/>
          </a:prstGeom>
        </p:spPr>
        <p:txBody>
          <a:bodyPr wrap="square">
            <a:spAutoFit/>
          </a:bodyPr>
          <a:lstStyle/>
          <a:p>
            <a:pPr>
              <a:lnSpc>
                <a:spcPct val="115000"/>
              </a:lnSpc>
              <a:spcAft>
                <a:spcPts val="100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Also we make simulation for building 1 before rotate it to the south direction </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compare the results between two cases</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634634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28280" y="774800"/>
            <a:ext cx="8582891" cy="1138773"/>
          </a:xfrm>
          <a:prstGeom prst="rect">
            <a:avLst/>
          </a:prstGeom>
        </p:spPr>
        <p:txBody>
          <a:bodyPr wrap="square">
            <a:spAutoFit/>
          </a:bodyPr>
          <a:lstStyle/>
          <a:p>
            <a:r>
              <a:rPr lang="en-US" sz="2000" b="1" dirty="0" smtClean="0">
                <a:effectLst/>
                <a:latin typeface="Times New Roman" panose="02020603050405020304" pitchFamily="18" charset="0"/>
                <a:cs typeface="Times New Roman" panose="02020603050405020304" pitchFamily="18" charset="0"/>
              </a:rPr>
              <a:t>Structural system</a:t>
            </a:r>
          </a:p>
          <a:p>
            <a:endPar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One way ribbed slab with hidden beams.</a:t>
            </a:r>
          </a:p>
          <a:p>
            <a:r>
              <a:rPr lang="en-US"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Slab thickness = 25 cm</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8" name="TextBox 7"/>
          <p:cNvSpPr txBox="1"/>
          <p:nvPr/>
        </p:nvSpPr>
        <p:spPr>
          <a:xfrm flipH="1">
            <a:off x="1628280" y="190794"/>
            <a:ext cx="4530438" cy="1631216"/>
          </a:xfrm>
          <a:prstGeom prst="rect">
            <a:avLst/>
          </a:prstGeom>
          <a:noFill/>
        </p:spPr>
        <p:txBody>
          <a:bodyPr wrap="square" rtlCol="1">
            <a:spAutoFit/>
          </a:bodyPr>
          <a:lstStyle/>
          <a:p>
            <a:r>
              <a:rPr lang="en-US" sz="2400" b="1" dirty="0" smtClean="0">
                <a:latin typeface="Times New Roman" panose="02020603050405020304" pitchFamily="18" charset="0"/>
                <a:cs typeface="Times New Roman" panose="02020603050405020304" pitchFamily="18" charset="0"/>
              </a:rPr>
              <a:t>Structural design</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
        <p:nvSpPr>
          <p:cNvPr id="9" name="Rectangle 8"/>
          <p:cNvSpPr/>
          <p:nvPr/>
        </p:nvSpPr>
        <p:spPr>
          <a:xfrm>
            <a:off x="1628280" y="3084870"/>
            <a:ext cx="8582891" cy="646331"/>
          </a:xfrm>
          <a:prstGeom prst="rect">
            <a:avLst/>
          </a:prstGeom>
        </p:spPr>
        <p:txBody>
          <a:bodyPr wrap="square">
            <a:spAutoFit/>
          </a:bodyPr>
          <a:lstStyle/>
          <a:p>
            <a:r>
              <a:rPr lang="en-US" sz="2000" b="1" dirty="0" smtClean="0">
                <a:effectLst/>
                <a:latin typeface="Times New Roman" panose="02020603050405020304" pitchFamily="18" charset="0"/>
                <a:cs typeface="Times New Roman" panose="02020603050405020304" pitchFamily="18" charset="0"/>
              </a:rPr>
              <a:t>Structural elements </a:t>
            </a:r>
          </a:p>
          <a:p>
            <a:endPar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467095075"/>
              </p:ext>
            </p:extLst>
          </p:nvPr>
        </p:nvGraphicFramePr>
        <p:xfrm>
          <a:off x="2212109" y="3658991"/>
          <a:ext cx="8128000" cy="2865120"/>
        </p:xfrm>
        <a:graphic>
          <a:graphicData uri="http://schemas.openxmlformats.org/drawingml/2006/table">
            <a:tbl>
              <a:tblPr firstRow="1" bandRow="1">
                <a:tableStyleId>{5C22544A-7EE6-4342-B048-85BDC9FD1C3A}</a:tableStyleId>
              </a:tblPr>
              <a:tblGrid>
                <a:gridCol w="3972418"/>
                <a:gridCol w="4155582"/>
              </a:tblGrid>
              <a:tr h="370840">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effectLst/>
                          <a:latin typeface="+mj-lt"/>
                          <a:cs typeface="Times New Roman" panose="02020603050405020304" pitchFamily="18" charset="0"/>
                        </a:rPr>
                        <a:t>Structural elements </a:t>
                      </a:r>
                    </a:p>
                    <a:p>
                      <a:endParaRPr lang="en-US" sz="2400" b="1" dirty="0">
                        <a:solidFill>
                          <a:schemeClr val="tx1"/>
                        </a:solidFill>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effectLst/>
                          <a:latin typeface="+mj-lt"/>
                          <a:cs typeface="Times New Roman" panose="02020603050405020304" pitchFamily="18" charset="0"/>
                        </a:rPr>
                        <a:t>Dimensions</a:t>
                      </a:r>
                      <a:r>
                        <a:rPr lang="en-US" sz="2000" b="1" baseline="0" dirty="0" smtClean="0">
                          <a:solidFill>
                            <a:schemeClr val="tx1"/>
                          </a:solidFill>
                          <a:effectLst/>
                          <a:latin typeface="+mj-lt"/>
                          <a:cs typeface="Times New Roman" panose="02020603050405020304" pitchFamily="18" charset="0"/>
                        </a:rPr>
                        <a:t> </a:t>
                      </a:r>
                      <a:endParaRPr lang="en-US" sz="2000" b="1" dirty="0" smtClean="0">
                        <a:solidFill>
                          <a:schemeClr val="tx1"/>
                        </a:solidFill>
                        <a:effectLst/>
                        <a:latin typeface="+mj-lt"/>
                        <a:cs typeface="Times New Roman" panose="02020603050405020304" pitchFamily="18" charset="0"/>
                      </a:endParaRPr>
                    </a:p>
                    <a:p>
                      <a:endParaRPr lang="en-US" sz="2400" b="1" dirty="0">
                        <a:solidFill>
                          <a:schemeClr val="tx1"/>
                        </a:solidFill>
                        <a:latin typeface="+mj-lt"/>
                      </a:endParaRPr>
                    </a:p>
                  </a:txBody>
                  <a:tcPr anchor="ctr">
                    <a:solidFill>
                      <a:schemeClr val="accent1">
                        <a:lumMod val="40000"/>
                        <a:lumOff val="60000"/>
                      </a:schemeClr>
                    </a:solidFill>
                  </a:tcPr>
                </a:tc>
              </a:tr>
              <a:tr h="370840">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j-lt"/>
                        </a:rPr>
                        <a:t>Main beams</a:t>
                      </a:r>
                    </a:p>
                    <a:p>
                      <a:endParaRPr lang="en-US" sz="2000" b="1" dirty="0">
                        <a:solidFill>
                          <a:schemeClr val="tx1"/>
                        </a:solidFill>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j-lt"/>
                        </a:rPr>
                        <a:t>60*25 cm</a:t>
                      </a:r>
                    </a:p>
                    <a:p>
                      <a:endParaRPr lang="en-US" sz="2000" b="1" dirty="0">
                        <a:solidFill>
                          <a:schemeClr val="tx1"/>
                        </a:solidFill>
                        <a:latin typeface="+mj-lt"/>
                      </a:endParaRPr>
                    </a:p>
                  </a:txBody>
                  <a:tcPr anchor="ctr">
                    <a:solidFill>
                      <a:schemeClr val="accent1">
                        <a:lumMod val="40000"/>
                        <a:lumOff val="60000"/>
                      </a:schemeClr>
                    </a:solidFill>
                  </a:tcPr>
                </a:tc>
              </a:tr>
              <a:tr h="370840">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j-lt"/>
                        </a:rPr>
                        <a:t>Secondary beams </a:t>
                      </a:r>
                    </a:p>
                    <a:p>
                      <a:r>
                        <a:rPr lang="en-US" sz="2000" b="1" dirty="0" smtClean="0">
                          <a:solidFill>
                            <a:schemeClr val="tx1"/>
                          </a:solidFill>
                          <a:latin typeface="+mj-lt"/>
                        </a:rPr>
                        <a:t> </a:t>
                      </a:r>
                      <a:endParaRPr lang="en-US" sz="2000" b="1" dirty="0">
                        <a:solidFill>
                          <a:schemeClr val="tx1"/>
                        </a:solidFill>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j-lt"/>
                        </a:rPr>
                        <a:t>40*25 cm</a:t>
                      </a:r>
                    </a:p>
                    <a:p>
                      <a:r>
                        <a:rPr lang="en-US" sz="2000" b="1" dirty="0" smtClean="0">
                          <a:solidFill>
                            <a:schemeClr val="tx1"/>
                          </a:solidFill>
                          <a:latin typeface="+mj-lt"/>
                        </a:rPr>
                        <a:t> </a:t>
                      </a:r>
                      <a:endParaRPr lang="en-US" sz="2000" b="1" dirty="0">
                        <a:solidFill>
                          <a:schemeClr val="tx1"/>
                        </a:solidFill>
                        <a:latin typeface="+mj-lt"/>
                      </a:endParaRPr>
                    </a:p>
                  </a:txBody>
                  <a:tcPr anchor="ctr">
                    <a:solidFill>
                      <a:schemeClr val="accent1">
                        <a:lumMod val="40000"/>
                        <a:lumOff val="60000"/>
                      </a:schemeClr>
                    </a:solidFill>
                  </a:tcPr>
                </a:tc>
              </a:tr>
              <a:tr h="370840">
                <a:tc>
                  <a:txBody>
                    <a:bodyPr/>
                    <a:lstStyle/>
                    <a:p>
                      <a:pPr algn="ctr"/>
                      <a:r>
                        <a:rPr lang="en-US" sz="2000" b="1" dirty="0" smtClean="0">
                          <a:solidFill>
                            <a:schemeClr val="tx1"/>
                          </a:solidFill>
                          <a:latin typeface="+mj-lt"/>
                        </a:rPr>
                        <a:t>Columns </a:t>
                      </a:r>
                      <a:endParaRPr lang="en-US" sz="2000" b="1" dirty="0">
                        <a:solidFill>
                          <a:schemeClr val="tx1"/>
                        </a:solidFill>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mj-lt"/>
                        </a:rPr>
                        <a:t>60*25 cm</a:t>
                      </a:r>
                    </a:p>
                    <a:p>
                      <a:endParaRPr lang="en-US" sz="2000" b="1" dirty="0">
                        <a:solidFill>
                          <a:schemeClr val="tx1"/>
                        </a:solidFill>
                        <a:latin typeface="+mj-lt"/>
                      </a:endParaRPr>
                    </a:p>
                  </a:txBody>
                  <a:tcPr anchor="ctr">
                    <a:solidFill>
                      <a:schemeClr val="accent1">
                        <a:lumMod val="40000"/>
                        <a:lumOff val="60000"/>
                      </a:schemeClr>
                    </a:solidFill>
                  </a:tcPr>
                </a:tc>
              </a:tr>
            </a:tbl>
          </a:graphicData>
        </a:graphic>
      </p:graphicFrame>
      <p:sp>
        <p:nvSpPr>
          <p:cNvPr id="4" name="Rectangle 3"/>
          <p:cNvSpPr/>
          <p:nvPr/>
        </p:nvSpPr>
        <p:spPr>
          <a:xfrm>
            <a:off x="1555543" y="2510749"/>
            <a:ext cx="6362329" cy="369332"/>
          </a:xfrm>
          <a:prstGeom prst="rect">
            <a:avLst/>
          </a:prstGeom>
        </p:spPr>
        <p:txBody>
          <a:bodyPr wrap="square">
            <a:spAutoFit/>
          </a:bodyPr>
          <a:lstStyle/>
          <a:p>
            <a:r>
              <a:rPr lang="ar-S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soil profile is a soft soil, with 250 KN/m</a:t>
            </a:r>
            <a:r>
              <a:rPr lang="en-US" sz="16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Bearing </a:t>
            </a:r>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Capacity.  </a:t>
            </a:r>
            <a:endParaRPr lang="en-US" sz="1600" dirty="0"/>
          </a:p>
        </p:txBody>
      </p:sp>
      <p:sp>
        <p:nvSpPr>
          <p:cNvPr id="5" name="TextBox 4"/>
          <p:cNvSpPr txBox="1"/>
          <p:nvPr/>
        </p:nvSpPr>
        <p:spPr>
          <a:xfrm>
            <a:off x="1628279" y="2087584"/>
            <a:ext cx="2174794" cy="400110"/>
          </a:xfrm>
          <a:prstGeom prst="rect">
            <a:avLst/>
          </a:prstGeom>
          <a:noFill/>
        </p:spPr>
        <p:txBody>
          <a:bodyPr wrap="square" rtlCol="0">
            <a:spAutoFit/>
          </a:bodyPr>
          <a:lstStyle/>
          <a:p>
            <a:r>
              <a:rPr lang="en-US" sz="2000" b="1" dirty="0" smtClean="0">
                <a:latin typeface="+mj-lt"/>
              </a:rPr>
              <a:t>Site And geology</a:t>
            </a:r>
            <a:endParaRPr lang="en-US" sz="2000" b="1" dirty="0">
              <a:latin typeface="+mj-lt"/>
            </a:endParaRPr>
          </a:p>
        </p:txBody>
      </p:sp>
    </p:spTree>
    <p:extLst>
      <p:ext uri="{BB962C8B-B14F-4D97-AF65-F5344CB8AC3E}">
        <p14:creationId xmlns:p14="http://schemas.microsoft.com/office/powerpoint/2010/main" val="35446669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58620" y="774890"/>
            <a:ext cx="994173" cy="400110"/>
          </a:xfrm>
          <a:prstGeom prst="rect">
            <a:avLst/>
          </a:prstGeom>
        </p:spPr>
        <p:txBody>
          <a:bodyPr wrap="square">
            <a:spAutoFit/>
          </a:bodyPr>
          <a:lstStyle/>
          <a:p>
            <a:r>
              <a:rPr lang="en-US" sz="2000" b="1" dirty="0" smtClean="0">
                <a:effectLst/>
                <a:latin typeface="Times New Roman" panose="02020603050405020304" pitchFamily="18" charset="0"/>
                <a:cs typeface="Times New Roman" panose="02020603050405020304" pitchFamily="18" charset="0"/>
              </a:rPr>
              <a:t>Loads</a:t>
            </a:r>
            <a:endParaRPr lang="en-US" sz="1600" b="1" dirty="0">
              <a:effectLst/>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389712063"/>
              </p:ext>
            </p:extLst>
          </p:nvPr>
        </p:nvGraphicFramePr>
        <p:xfrm>
          <a:off x="2822472" y="1451999"/>
          <a:ext cx="6052322" cy="1371600"/>
        </p:xfrm>
        <a:graphic>
          <a:graphicData uri="http://schemas.openxmlformats.org/drawingml/2006/table">
            <a:tbl>
              <a:tblPr firstRow="1" firstCol="1" bandRow="1">
                <a:tableStyleId>{5C22544A-7EE6-4342-B048-85BDC9FD1C3A}</a:tableStyleId>
              </a:tblPr>
              <a:tblGrid>
                <a:gridCol w="3026161"/>
                <a:gridCol w="3026161"/>
              </a:tblGrid>
              <a:tr h="390568">
                <a:tc>
                  <a:txBody>
                    <a:bodyPr/>
                    <a:lstStyle/>
                    <a:p>
                      <a:pPr marL="0" marR="0" algn="ctr">
                        <a:lnSpc>
                          <a:spcPct val="150000"/>
                        </a:lnSpc>
                        <a:spcBef>
                          <a:spcPts val="0"/>
                        </a:spcBef>
                        <a:spcAft>
                          <a:spcPts val="1000"/>
                        </a:spcAft>
                      </a:pPr>
                      <a:r>
                        <a:rPr lang="en-US" sz="2000" dirty="0">
                          <a:solidFill>
                            <a:schemeClr val="tx1"/>
                          </a:solidFill>
                          <a:effectLst/>
                          <a:latin typeface="+mj-lt"/>
                        </a:rPr>
                        <a:t>Type of load</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dirty="0" smtClean="0">
                          <a:solidFill>
                            <a:schemeClr val="tx1"/>
                          </a:solidFill>
                          <a:effectLst/>
                          <a:latin typeface="+mj-lt"/>
                        </a:rPr>
                        <a:t>Load (KN/m</a:t>
                      </a:r>
                      <a:r>
                        <a:rPr lang="en-US" sz="2000" baseline="30000" dirty="0" smtClean="0">
                          <a:solidFill>
                            <a:schemeClr val="tx1"/>
                          </a:solidFill>
                          <a:effectLst/>
                          <a:latin typeface="+mj-lt"/>
                        </a:rPr>
                        <a:t>2</a:t>
                      </a:r>
                      <a:r>
                        <a:rPr lang="en-US" sz="2000" dirty="0" smtClean="0">
                          <a:solidFill>
                            <a:schemeClr val="tx1"/>
                          </a:solidFill>
                          <a:effectLst/>
                          <a:latin typeface="+mj-lt"/>
                        </a:rPr>
                        <a:t>)</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390568">
                <a:tc>
                  <a:txBody>
                    <a:bodyPr/>
                    <a:lstStyle/>
                    <a:p>
                      <a:pPr marL="0" marR="0" algn="ctr">
                        <a:lnSpc>
                          <a:spcPct val="150000"/>
                        </a:lnSpc>
                        <a:spcBef>
                          <a:spcPts val="0"/>
                        </a:spcBef>
                        <a:spcAft>
                          <a:spcPts val="1000"/>
                        </a:spcAft>
                      </a:pPr>
                      <a:r>
                        <a:rPr lang="en-US" sz="2000" dirty="0">
                          <a:solidFill>
                            <a:schemeClr val="tx1"/>
                          </a:solidFill>
                          <a:effectLst/>
                          <a:latin typeface="+mj-lt"/>
                        </a:rPr>
                        <a:t>Super Imposed Dead</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4.5</a:t>
                      </a:r>
                      <a:endParaRPr lang="en-US" sz="2000" b="1" i="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390568">
                <a:tc>
                  <a:txBody>
                    <a:bodyPr/>
                    <a:lstStyle/>
                    <a:p>
                      <a:pPr marL="0" marR="0" algn="ctr">
                        <a:lnSpc>
                          <a:spcPct val="150000"/>
                        </a:lnSpc>
                        <a:spcBef>
                          <a:spcPts val="0"/>
                        </a:spcBef>
                        <a:spcAft>
                          <a:spcPts val="1000"/>
                        </a:spcAft>
                      </a:pPr>
                      <a:r>
                        <a:rPr lang="en-US" sz="2000" dirty="0">
                          <a:solidFill>
                            <a:schemeClr val="tx1"/>
                          </a:solidFill>
                          <a:effectLst/>
                          <a:latin typeface="+mj-lt"/>
                        </a:rPr>
                        <a:t>Live Load</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bl>
          </a:graphicData>
        </a:graphic>
      </p:graphicFrame>
      <p:sp>
        <p:nvSpPr>
          <p:cNvPr id="10" name="Rectangle 9"/>
          <p:cNvSpPr/>
          <p:nvPr/>
        </p:nvSpPr>
        <p:spPr>
          <a:xfrm>
            <a:off x="4246736" y="1067908"/>
            <a:ext cx="3486853" cy="338554"/>
          </a:xfrm>
          <a:prstGeom prst="rect">
            <a:avLst/>
          </a:prstGeom>
        </p:spPr>
        <p:txBody>
          <a:bodyPr wrap="none">
            <a:spAutoFit/>
          </a:bodyPr>
          <a:lstStyle/>
          <a:p>
            <a:pPr lvl="0" algn="ctr" eaLnBrk="0" fontAlgn="base" hangingPunct="0">
              <a:spcBef>
                <a:spcPct val="0"/>
              </a:spcBef>
              <a:spcAft>
                <a:spcPct val="0"/>
              </a:spcAf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Super imposed dead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&amp;</a:t>
            </a: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live loads values</a:t>
            </a: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1758620" y="3101590"/>
            <a:ext cx="1236236" cy="400110"/>
          </a:xfrm>
          <a:prstGeom prst="rect">
            <a:avLst/>
          </a:prstGeom>
        </p:spPr>
        <p:txBody>
          <a:bodyPr wrap="none">
            <a:spAutoFit/>
          </a:bodyPr>
          <a:lstStyle/>
          <a:p>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Materials</a:t>
            </a:r>
            <a:endParaRPr lang="en-US" sz="2000" b="1" dirty="0"/>
          </a:p>
        </p:txBody>
      </p:sp>
      <p:sp>
        <p:nvSpPr>
          <p:cNvPr id="11" name="Rectangle 10"/>
          <p:cNvSpPr/>
          <p:nvPr/>
        </p:nvSpPr>
        <p:spPr>
          <a:xfrm>
            <a:off x="1654570" y="3493593"/>
            <a:ext cx="6096000" cy="786754"/>
          </a:xfrm>
          <a:prstGeom prst="rect">
            <a:avLst/>
          </a:prstGeom>
        </p:spPr>
        <p:txBody>
          <a:bodyPr>
            <a:spAutoFit/>
          </a:bodyPr>
          <a:lstStyle/>
          <a:p>
            <a:pPr algn="just">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material that used for beams, slabs and shear walls is concrete B300 (24 </a:t>
            </a:r>
            <a:r>
              <a:rPr lang="en-US" sz="1600" dirty="0" err="1"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MPa</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for columns is concrete B350 (28MPa).</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2" name="Rectangle 1"/>
          <p:cNvSpPr/>
          <p:nvPr/>
        </p:nvSpPr>
        <p:spPr>
          <a:xfrm>
            <a:off x="1637589" y="4280347"/>
            <a:ext cx="4221027" cy="417165"/>
          </a:xfrm>
          <a:prstGeom prst="rect">
            <a:avLst/>
          </a:prstGeom>
        </p:spPr>
        <p:txBody>
          <a:bodyPr wrap="none">
            <a:spAutoFit/>
          </a:bodyPr>
          <a:lstStyle/>
          <a:p>
            <a:pPr marR="0" lvl="0">
              <a:lnSpc>
                <a:spcPct val="150000"/>
              </a:lnSpc>
              <a:spcBef>
                <a:spcPts val="0"/>
              </a:spcBef>
              <a:spcAft>
                <a:spcPts val="1000"/>
              </a:spcAft>
            </a:pPr>
            <a:r>
              <a:rPr lang="en-US" sz="1600" dirty="0">
                <a:solidFill>
                  <a:srgbClr val="000000"/>
                </a:solidFill>
                <a:latin typeface="+mj-lt"/>
                <a:ea typeface="Calibri" panose="020F0502020204030204" pitchFamily="34" charset="0"/>
                <a:cs typeface="Times New Roman" panose="02020603050405020304" pitchFamily="18" charset="0"/>
              </a:rPr>
              <a:t>Reinforcing steel yield strength (</a:t>
            </a:r>
            <a:r>
              <a:rPr lang="en-US" sz="1600" dirty="0">
                <a:solidFill>
                  <a:srgbClr val="000000"/>
                </a:solidFill>
                <a:latin typeface="+mj-lt"/>
                <a:ea typeface="Calibri" panose="020F0502020204030204" pitchFamily="34" charset="0"/>
                <a:cs typeface="Cambria Math" panose="02040503050406030204" pitchFamily="18" charset="0"/>
              </a:rPr>
              <a:t>𝐹𝑦</a:t>
            </a:r>
            <a:r>
              <a:rPr lang="en-US" sz="1600" dirty="0">
                <a:solidFill>
                  <a:srgbClr val="000000"/>
                </a:solidFill>
                <a:latin typeface="+mj-lt"/>
                <a:ea typeface="Calibri" panose="020F0502020204030204" pitchFamily="34" charset="0"/>
                <a:cs typeface="Times New Roman" panose="02020603050405020304" pitchFamily="18" charset="0"/>
              </a:rPr>
              <a:t>) = 420 </a:t>
            </a:r>
            <a:r>
              <a:rPr lang="en-US" sz="1600" dirty="0" err="1">
                <a:solidFill>
                  <a:srgbClr val="000000"/>
                </a:solidFill>
                <a:latin typeface="+mj-lt"/>
                <a:ea typeface="Calibri" panose="020F0502020204030204" pitchFamily="34" charset="0"/>
                <a:cs typeface="Times New Roman" panose="02020603050405020304" pitchFamily="18" charset="0"/>
              </a:rPr>
              <a:t>MPa</a:t>
            </a:r>
            <a:r>
              <a:rPr lang="en-US" sz="1600" dirty="0">
                <a:solidFill>
                  <a:srgbClr val="000000"/>
                </a:solidFill>
                <a:latin typeface="+mj-lt"/>
                <a:ea typeface="Calibri" panose="020F0502020204030204" pitchFamily="34" charset="0"/>
                <a:cs typeface="Times New Roman" panose="02020603050405020304" pitchFamily="18" charset="0"/>
              </a:rPr>
              <a:t>.</a:t>
            </a:r>
            <a:endParaRPr lang="en-US" sz="1600" dirty="0">
              <a:solidFill>
                <a:srgbClr val="000000"/>
              </a:solidFill>
              <a:latin typeface="+mj-lt"/>
              <a:ea typeface="Calibri" panose="020F0502020204030204" pitchFamily="34" charset="0"/>
              <a:cs typeface="Arial" panose="020B0604020202020204" pitchFamily="34" charset="0"/>
            </a:endParaRPr>
          </a:p>
        </p:txBody>
      </p:sp>
      <p:sp>
        <p:nvSpPr>
          <p:cNvPr id="4" name="TextBox 3"/>
          <p:cNvSpPr txBox="1"/>
          <p:nvPr/>
        </p:nvSpPr>
        <p:spPr>
          <a:xfrm>
            <a:off x="1654570" y="5042460"/>
            <a:ext cx="2438509" cy="400110"/>
          </a:xfrm>
          <a:prstGeom prst="rect">
            <a:avLst/>
          </a:prstGeom>
          <a:noFill/>
        </p:spPr>
        <p:txBody>
          <a:bodyPr wrap="square" rtlCol="0">
            <a:spAutoFit/>
          </a:bodyPr>
          <a:lstStyle/>
          <a:p>
            <a:r>
              <a:rPr lang="en-US" sz="2000" b="1" dirty="0" smtClean="0">
                <a:latin typeface="+mj-lt"/>
              </a:rPr>
              <a:t>Design codes</a:t>
            </a:r>
            <a:endParaRPr lang="en-US" sz="2000" b="1" dirty="0">
              <a:latin typeface="+mj-lt"/>
            </a:endParaRPr>
          </a:p>
        </p:txBody>
      </p:sp>
      <p:sp>
        <p:nvSpPr>
          <p:cNvPr id="6" name="Rectangle 5"/>
          <p:cNvSpPr/>
          <p:nvPr/>
        </p:nvSpPr>
        <p:spPr>
          <a:xfrm>
            <a:off x="1637589" y="5521063"/>
            <a:ext cx="6000483" cy="584775"/>
          </a:xfrm>
          <a:prstGeom prst="rect">
            <a:avLst/>
          </a:prstGeom>
        </p:spPr>
        <p:txBody>
          <a:bodyPr wrap="square">
            <a:spAutoFit/>
          </a:bodyPr>
          <a:lstStyle/>
          <a:p>
            <a:r>
              <a:rPr lang="en-US" sz="1600" dirty="0" smtClean="0">
                <a:solidFill>
                  <a:srgbClr val="000000"/>
                </a:solidFill>
                <a:latin typeface="+mj-lt"/>
              </a:rPr>
              <a:t>1. ACI </a:t>
            </a:r>
            <a:r>
              <a:rPr lang="en-US" sz="1600" dirty="0">
                <a:solidFill>
                  <a:srgbClr val="000000"/>
                </a:solidFill>
                <a:latin typeface="+mj-lt"/>
              </a:rPr>
              <a:t>-318-08 for reinforced concrete structural design.</a:t>
            </a:r>
          </a:p>
          <a:p>
            <a:r>
              <a:rPr lang="en-US" sz="1600" dirty="0" smtClean="0">
                <a:solidFill>
                  <a:srgbClr val="000000"/>
                </a:solidFill>
                <a:latin typeface="+mj-lt"/>
              </a:rPr>
              <a:t>2. UBC </a:t>
            </a:r>
            <a:r>
              <a:rPr lang="en-US" sz="1600" dirty="0">
                <a:solidFill>
                  <a:srgbClr val="000000"/>
                </a:solidFill>
                <a:latin typeface="+mj-lt"/>
              </a:rPr>
              <a:t>-97 for earthquake load computations. </a:t>
            </a:r>
          </a:p>
        </p:txBody>
      </p:sp>
    </p:spTree>
    <p:extLst>
      <p:ext uri="{BB962C8B-B14F-4D97-AF65-F5344CB8AC3E}">
        <p14:creationId xmlns:p14="http://schemas.microsoft.com/office/powerpoint/2010/main" val="25984044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867890" y="1129290"/>
            <a:ext cx="6485543" cy="5479328"/>
          </a:xfrm>
          <a:prstGeom prst="rect">
            <a:avLst/>
          </a:prstGeom>
        </p:spPr>
      </p:pic>
      <p:sp>
        <p:nvSpPr>
          <p:cNvPr id="6" name="Rectangle 5"/>
          <p:cNvSpPr/>
          <p:nvPr/>
        </p:nvSpPr>
        <p:spPr>
          <a:xfrm>
            <a:off x="991582" y="630627"/>
            <a:ext cx="2732030" cy="498663"/>
          </a:xfrm>
          <a:prstGeom prst="rect">
            <a:avLst/>
          </a:prstGeom>
        </p:spPr>
        <p:txBody>
          <a:bodyPr wrap="none">
            <a:spAutoFit/>
          </a:bodyPr>
          <a:lstStyle/>
          <a:p>
            <a:pPr marL="606425" marR="0" algn="ctr">
              <a:lnSpc>
                <a:spcPct val="150000"/>
              </a:lnSpc>
              <a:spcBef>
                <a:spcPts val="0"/>
              </a:spcBef>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3D ETABS model</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593408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754" y="-120401"/>
            <a:ext cx="8402781" cy="458074"/>
          </a:xfrm>
          <a:prstGeom prst="rect">
            <a:avLst/>
          </a:prstGeom>
        </p:spPr>
        <p:txBody>
          <a:bodyPr wrap="square">
            <a:spAutoFit/>
          </a:bodyPr>
          <a:lstStyle/>
          <a:p>
            <a:pPr algn="just">
              <a:lnSpc>
                <a:spcPct val="150000"/>
              </a:lnSpc>
              <a:spcAft>
                <a:spcPts val="10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p:txBody>
      </p:sp>
      <p:sp>
        <p:nvSpPr>
          <p:cNvPr id="4" name="Rectangle 3"/>
          <p:cNvSpPr/>
          <p:nvPr/>
        </p:nvSpPr>
        <p:spPr>
          <a:xfrm>
            <a:off x="1598420" y="281775"/>
            <a:ext cx="1647219" cy="461665"/>
          </a:xfrm>
          <a:prstGeom prst="rect">
            <a:avLst/>
          </a:prstGeom>
        </p:spPr>
        <p:txBody>
          <a:bodyPr wrap="square">
            <a:spAutoFit/>
          </a:bodyPr>
          <a:lstStyle/>
          <a:p>
            <a:pPr lvl="0" eaLnBrk="0" fontAlgn="base" hangingPunct="0">
              <a:spcBef>
                <a:spcPct val="0"/>
              </a:spcBef>
              <a:spcAft>
                <a:spcPct val="0"/>
              </a:spcAft>
            </a:pPr>
            <a:r>
              <a:rPr kumimoji="0" lang="en-US" sz="24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Check</a:t>
            </a:r>
            <a:r>
              <a:rPr lang="en-US" sz="24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 :</a:t>
            </a:r>
            <a:r>
              <a:rPr kumimoji="0" lang="en-US" sz="24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2400" b="0" i="0" u="none" strike="noStrike" cap="none" normalizeH="0" baseline="0" dirty="0" smtClean="0">
              <a:ln>
                <a:noFill/>
              </a:ln>
              <a:solidFill>
                <a:schemeClr val="tx1"/>
              </a:solidFill>
              <a:effectLst/>
            </a:endParaRPr>
          </a:p>
        </p:txBody>
      </p:sp>
      <p:sp>
        <p:nvSpPr>
          <p:cNvPr id="5" name="Rectangle 4"/>
          <p:cNvSpPr/>
          <p:nvPr/>
        </p:nvSpPr>
        <p:spPr>
          <a:xfrm>
            <a:off x="1598420" y="446185"/>
            <a:ext cx="6096000" cy="923330"/>
          </a:xfrm>
          <a:prstGeom prst="rect">
            <a:avLst/>
          </a:prstGeom>
        </p:spPr>
        <p:txBody>
          <a:bodyPr>
            <a:spAutoFit/>
          </a:bodyPr>
          <a:lstStyle/>
          <a:p>
            <a:pPr algn="justLow"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Compatibility </a:t>
            </a:r>
            <a:r>
              <a:rPr lang="en-US" sz="20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Check :</a:t>
            </a:r>
            <a:endParaRPr lang="en-US" sz="2000" dirty="0"/>
          </a:p>
          <a:p>
            <a:pPr lvl="0" algn="justLow" eaLnBrk="0" fontAlgn="base" hangingPunct="0">
              <a:spcBef>
                <a:spcPct val="0"/>
              </a:spcBef>
              <a:spcAft>
                <a:spcPct val="0"/>
              </a:spcAf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following figures explain the compatibility check from ETABS:</a:t>
            </a: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08640" y="1610873"/>
            <a:ext cx="5681413" cy="4007332"/>
          </a:xfrm>
          <a:prstGeom prst="rect">
            <a:avLst/>
          </a:prstGeom>
        </p:spPr>
      </p:pic>
      <p:sp>
        <p:nvSpPr>
          <p:cNvPr id="7" name="Rectangle 6"/>
          <p:cNvSpPr/>
          <p:nvPr/>
        </p:nvSpPr>
        <p:spPr>
          <a:xfrm>
            <a:off x="2159444" y="5724281"/>
            <a:ext cx="2172390" cy="276999"/>
          </a:xfrm>
          <a:prstGeom prst="rect">
            <a:avLst/>
          </a:prstGeom>
        </p:spPr>
        <p:txBody>
          <a:bodyPr wrap="none">
            <a:spAutoFit/>
          </a:bodyPr>
          <a:lstStyle/>
          <a:p>
            <a:pPr algn="ctr">
              <a:spcAft>
                <a:spcPts val="1000"/>
              </a:spcAft>
            </a:pPr>
            <a:r>
              <a:rPr lang="en-US" sz="1200" b="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Deformed shape from dead load</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425514" y="1610873"/>
            <a:ext cx="5766486" cy="4007331"/>
          </a:xfrm>
          <a:prstGeom prst="rect">
            <a:avLst/>
          </a:prstGeom>
        </p:spPr>
      </p:pic>
      <p:sp>
        <p:nvSpPr>
          <p:cNvPr id="9" name="Rectangle 8"/>
          <p:cNvSpPr/>
          <p:nvPr/>
        </p:nvSpPr>
        <p:spPr>
          <a:xfrm>
            <a:off x="8232981" y="5724281"/>
            <a:ext cx="2151551" cy="276999"/>
          </a:xfrm>
          <a:prstGeom prst="rect">
            <a:avLst/>
          </a:prstGeom>
        </p:spPr>
        <p:txBody>
          <a:bodyPr wrap="none">
            <a:spAutoFit/>
          </a:bodyPr>
          <a:lstStyle/>
          <a:p>
            <a:pPr algn="ctr">
              <a:spcAft>
                <a:spcPts val="1000"/>
              </a:spcAft>
            </a:pPr>
            <a:r>
              <a:rPr lang="en-US" sz="1200" b="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Deformed shape from live  load</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0" name="Rectangle 9"/>
          <p:cNvSpPr/>
          <p:nvPr/>
        </p:nvSpPr>
        <p:spPr>
          <a:xfrm>
            <a:off x="5398179" y="5945686"/>
            <a:ext cx="1361270" cy="507831"/>
          </a:xfrm>
          <a:prstGeom prst="rect">
            <a:avLst/>
          </a:prstGeom>
        </p:spPr>
        <p:txBody>
          <a:bodyPr wrap="none">
            <a:spAutoFit/>
          </a:bodyPr>
          <a:lstStyle/>
          <a:p>
            <a:pPr>
              <a:lnSpc>
                <a:spcPct val="150000"/>
              </a:lnSpc>
              <a:spcAft>
                <a:spcPts val="1000"/>
              </a:spcAft>
            </a:pP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is OK</a:t>
            </a:r>
            <a:r>
              <a:rPr lang="en-US"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949972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1710" y="667188"/>
            <a:ext cx="6096000" cy="498663"/>
          </a:xfrm>
          <a:prstGeom prst="rect">
            <a:avLst/>
          </a:prstGeom>
        </p:spPr>
        <p:txBody>
          <a:bodyPr>
            <a:spAutoFit/>
          </a:bodyPr>
          <a:lstStyle/>
          <a:p>
            <a:pPr marL="228600" marR="0">
              <a:lnSpc>
                <a:spcPct val="150000"/>
              </a:lnSpc>
              <a:spcBef>
                <a:spcPts val="0"/>
              </a:spcBef>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Equilibrium check : </a:t>
            </a:r>
            <a:endPar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68772849"/>
              </p:ext>
            </p:extLst>
          </p:nvPr>
        </p:nvGraphicFramePr>
        <p:xfrm>
          <a:off x="3106882" y="1275645"/>
          <a:ext cx="7453977" cy="2069328"/>
        </p:xfrm>
        <a:graphic>
          <a:graphicData uri="http://schemas.openxmlformats.org/drawingml/2006/table">
            <a:tbl>
              <a:tblPr firstRow="1" bandRow="1">
                <a:tableStyleId>{5C22544A-7EE6-4342-B048-85BDC9FD1C3A}</a:tableStyleId>
              </a:tblPr>
              <a:tblGrid>
                <a:gridCol w="1855214"/>
                <a:gridCol w="1787701"/>
                <a:gridCol w="1947568"/>
                <a:gridCol w="1863494"/>
              </a:tblGrid>
              <a:tr h="384323">
                <a:tc>
                  <a:txBody>
                    <a:bodyPr/>
                    <a:lstStyle/>
                    <a:p>
                      <a:pPr algn="ctr"/>
                      <a:r>
                        <a:rPr lang="en-US" sz="2000" dirty="0" smtClean="0">
                          <a:solidFill>
                            <a:schemeClr val="tx1"/>
                          </a:solidFill>
                          <a:latin typeface="+mj-lt"/>
                        </a:rPr>
                        <a:t>Loads</a:t>
                      </a:r>
                      <a:r>
                        <a:rPr lang="en-US" sz="2000" baseline="0" dirty="0" smtClean="0">
                          <a:solidFill>
                            <a:schemeClr val="tx1"/>
                          </a:solidFill>
                          <a:latin typeface="+mj-lt"/>
                        </a:rPr>
                        <a:t> </a:t>
                      </a:r>
                      <a:endParaRPr lang="en-US" sz="2000" dirty="0">
                        <a:solidFill>
                          <a:schemeClr val="tx1"/>
                        </a:solidFill>
                        <a:latin typeface="+mj-lt"/>
                      </a:endParaRPr>
                    </a:p>
                  </a:txBody>
                  <a:tcPr anchor="ctr">
                    <a:solidFill>
                      <a:schemeClr val="accent1">
                        <a:lumMod val="40000"/>
                        <a:lumOff val="60000"/>
                      </a:schemeClr>
                    </a:solidFill>
                  </a:tcPr>
                </a:tc>
                <a:tc>
                  <a:txBody>
                    <a:bodyPr/>
                    <a:lstStyle/>
                    <a:p>
                      <a:pPr algn="ctr"/>
                      <a:r>
                        <a:rPr lang="en-US" sz="2000" dirty="0" smtClean="0">
                          <a:solidFill>
                            <a:schemeClr val="tx1"/>
                          </a:solidFill>
                          <a:latin typeface="+mj-lt"/>
                        </a:rPr>
                        <a:t>Manual</a:t>
                      </a:r>
                      <a:r>
                        <a:rPr lang="en-US" sz="2000" baseline="0" dirty="0" smtClean="0">
                          <a:solidFill>
                            <a:schemeClr val="tx1"/>
                          </a:solidFill>
                          <a:latin typeface="+mj-lt"/>
                        </a:rPr>
                        <a:t> </a:t>
                      </a:r>
                      <a:endParaRPr lang="en-US" sz="2000" dirty="0">
                        <a:solidFill>
                          <a:schemeClr val="tx1"/>
                        </a:solidFill>
                        <a:latin typeface="+mj-lt"/>
                      </a:endParaRPr>
                    </a:p>
                  </a:txBody>
                  <a:tcPr anchor="ctr">
                    <a:solidFill>
                      <a:schemeClr val="accent1">
                        <a:lumMod val="40000"/>
                        <a:lumOff val="60000"/>
                      </a:schemeClr>
                    </a:solidFill>
                  </a:tcPr>
                </a:tc>
                <a:tc>
                  <a:txBody>
                    <a:bodyPr/>
                    <a:lstStyle/>
                    <a:p>
                      <a:pPr algn="ctr"/>
                      <a:r>
                        <a:rPr lang="en-US" sz="2000" dirty="0" smtClean="0">
                          <a:solidFill>
                            <a:schemeClr val="tx1"/>
                          </a:solidFill>
                          <a:latin typeface="+mj-lt"/>
                        </a:rPr>
                        <a:t>ETABS</a:t>
                      </a:r>
                      <a:endParaRPr lang="en-US" sz="2000" dirty="0">
                        <a:solidFill>
                          <a:schemeClr val="tx1"/>
                        </a:solidFill>
                        <a:latin typeface="+mj-lt"/>
                      </a:endParaRPr>
                    </a:p>
                  </a:txBody>
                  <a:tcPr anchor="ctr">
                    <a:solidFill>
                      <a:schemeClr val="accent1">
                        <a:lumMod val="40000"/>
                        <a:lumOff val="60000"/>
                      </a:schemeClr>
                    </a:solidFill>
                  </a:tcPr>
                </a:tc>
                <a:tc>
                  <a:txBody>
                    <a:bodyPr/>
                    <a:lstStyle/>
                    <a:p>
                      <a:pPr algn="ctr"/>
                      <a:r>
                        <a:rPr lang="en-US" sz="2000" dirty="0" smtClean="0">
                          <a:solidFill>
                            <a:schemeClr val="tx1"/>
                          </a:solidFill>
                          <a:latin typeface="+mj-lt"/>
                        </a:rPr>
                        <a:t>%Error</a:t>
                      </a:r>
                      <a:endParaRPr lang="en-US" sz="2000" dirty="0">
                        <a:solidFill>
                          <a:schemeClr val="tx1"/>
                        </a:solidFill>
                        <a:latin typeface="+mj-lt"/>
                      </a:endParaRPr>
                    </a:p>
                  </a:txBody>
                  <a:tcPr anchor="ctr">
                    <a:solidFill>
                      <a:schemeClr val="accent1">
                        <a:lumMod val="40000"/>
                        <a:lumOff val="60000"/>
                      </a:schemeClr>
                    </a:solidFill>
                  </a:tcPr>
                </a:tc>
              </a:tr>
              <a:tr h="532139">
                <a:tc>
                  <a:txBody>
                    <a:bodyPr/>
                    <a:lstStyle/>
                    <a:p>
                      <a:pPr algn="ctr">
                        <a:lnSpc>
                          <a:spcPct val="150000"/>
                        </a:lnSpc>
                        <a:spcAft>
                          <a:spcPts val="1000"/>
                        </a:spcAft>
                      </a:pPr>
                      <a:r>
                        <a:rPr lang="en-US" sz="2000" b="1" dirty="0" smtClean="0">
                          <a:solidFill>
                            <a:srgbClr val="000000"/>
                          </a:solidFill>
                          <a:effectLst/>
                          <a:latin typeface="+mj-lt"/>
                          <a:ea typeface="Calibri" panose="020F0502020204030204" pitchFamily="34" charset="0"/>
                          <a:cs typeface="Arial" panose="020B0604020202020204" pitchFamily="34" charset="0"/>
                        </a:rPr>
                        <a:t>live load</a:t>
                      </a: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Times New Roman" panose="02020603050405020304" pitchFamily="18" charset="0"/>
                        </a:rPr>
                        <a:t>3994.6687 KN</a:t>
                      </a:r>
                      <a:endParaRPr lang="en-US" sz="2000" b="1" dirty="0">
                        <a:latin typeface="+mj-lt"/>
                      </a:endParaRP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Times New Roman" panose="02020603050405020304" pitchFamily="18" charset="0"/>
                        </a:rPr>
                        <a:t>3847.8316 KN </a:t>
                      </a:r>
                      <a:endParaRPr lang="en-US" sz="2000" b="1" dirty="0">
                        <a:latin typeface="+mj-lt"/>
                      </a:endParaRP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Times New Roman" panose="02020603050405020304" pitchFamily="18" charset="0"/>
                        </a:rPr>
                        <a:t>3.675%</a:t>
                      </a:r>
                      <a:endParaRPr lang="en-US" sz="2000" b="1" dirty="0">
                        <a:latin typeface="+mj-lt"/>
                      </a:endParaRPr>
                    </a:p>
                  </a:txBody>
                  <a:tcPr anchor="ctr">
                    <a:solidFill>
                      <a:schemeClr val="accent1">
                        <a:lumMod val="40000"/>
                        <a:lumOff val="60000"/>
                      </a:schemeClr>
                    </a:solidFill>
                  </a:tcPr>
                </a:tc>
              </a:tr>
              <a:tr h="384547">
                <a:tc>
                  <a:txBody>
                    <a:bodyPr/>
                    <a:lstStyle/>
                    <a:p>
                      <a:pPr algn="ctr"/>
                      <a:r>
                        <a:rPr lang="en-US" sz="2000" b="1" dirty="0" smtClean="0">
                          <a:latin typeface="+mj-lt"/>
                        </a:rPr>
                        <a:t>Dead load</a:t>
                      </a:r>
                      <a:r>
                        <a:rPr lang="en-US" sz="2000" b="1" baseline="0" dirty="0" smtClean="0">
                          <a:latin typeface="+mj-lt"/>
                        </a:rPr>
                        <a:t> </a:t>
                      </a:r>
                      <a:endParaRPr lang="en-US" sz="2000" b="1" dirty="0">
                        <a:latin typeface="+mj-lt"/>
                      </a:endParaRPr>
                    </a:p>
                  </a:txBody>
                  <a:tcPr anchor="ctr">
                    <a:solidFill>
                      <a:schemeClr val="accent1">
                        <a:lumMod val="40000"/>
                        <a:lumOff val="60000"/>
                      </a:schemeClr>
                    </a:solidFill>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kumimoji="0" lang="en-US" sz="2000" b="1" i="0" u="none" strike="noStrike" cap="none" normalizeH="0" baseline="0" dirty="0" smtClean="0">
                          <a:ln>
                            <a:noFill/>
                          </a:ln>
                          <a:solidFill>
                            <a:schemeClr val="tx1"/>
                          </a:solidFill>
                          <a:effectLst/>
                          <a:latin typeface="+mj-lt"/>
                          <a:ea typeface="Calibri" panose="020F0502020204030204" pitchFamily="34" charset="0"/>
                          <a:cs typeface="Times New Roman" panose="02020603050405020304" pitchFamily="18" charset="0"/>
                        </a:rPr>
                        <a:t>13907.664 KN</a:t>
                      </a:r>
                      <a:endParaRPr kumimoji="0" lang="en-US" sz="2000" b="1" i="0" u="none" strike="noStrike" cap="none" normalizeH="0" baseline="0" dirty="0" smtClean="0">
                        <a:ln>
                          <a:noFill/>
                        </a:ln>
                        <a:solidFill>
                          <a:schemeClr val="tx1"/>
                        </a:solidFill>
                        <a:effectLst/>
                        <a:latin typeface="+mj-lt"/>
                      </a:endParaRP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Arial" panose="020B0604020202020204" pitchFamily="34" charset="0"/>
                        </a:rPr>
                        <a:t>13358.9227 KN</a:t>
                      </a:r>
                      <a:endParaRPr lang="en-US" sz="2000" b="1" dirty="0">
                        <a:latin typeface="+mj-lt"/>
                      </a:endParaRP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Times New Roman" panose="02020603050405020304" pitchFamily="18" charset="0"/>
                        </a:rPr>
                        <a:t>3.94% </a:t>
                      </a:r>
                      <a:endParaRPr lang="en-US" sz="2000" b="1" dirty="0">
                        <a:latin typeface="+mj-lt"/>
                      </a:endParaRPr>
                    </a:p>
                  </a:txBody>
                  <a:tcPr anchor="ctr">
                    <a:solidFill>
                      <a:schemeClr val="accent1">
                        <a:lumMod val="40000"/>
                        <a:lumOff val="60000"/>
                      </a:schemeClr>
                    </a:solidFill>
                  </a:tcPr>
                </a:tc>
              </a:tr>
              <a:tr h="728208">
                <a:tc>
                  <a:txBody>
                    <a:bodyPr/>
                    <a:lstStyle/>
                    <a:p>
                      <a:pPr algn="ctr"/>
                      <a:r>
                        <a:rPr lang="en-US" sz="2000" b="1" dirty="0" smtClean="0">
                          <a:latin typeface="+mj-lt"/>
                        </a:rPr>
                        <a:t>Super Imposed</a:t>
                      </a:r>
                      <a:r>
                        <a:rPr lang="en-US" sz="2000" b="1" baseline="0" dirty="0" smtClean="0">
                          <a:latin typeface="+mj-lt"/>
                        </a:rPr>
                        <a:t> Dead </a:t>
                      </a:r>
                      <a:endParaRPr lang="en-US" sz="2000" b="1" dirty="0">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kern="1200" dirty="0" smtClean="0">
                          <a:solidFill>
                            <a:srgbClr val="000000"/>
                          </a:solidFill>
                          <a:effectLst/>
                          <a:latin typeface="+mj-lt"/>
                          <a:ea typeface="Calibri" panose="020F0502020204030204" pitchFamily="34" charset="0"/>
                          <a:cs typeface="Times New Roman" panose="02020603050405020304" pitchFamily="18" charset="0"/>
                        </a:rPr>
                        <a:t>10521.4 KN </a:t>
                      </a:r>
                      <a:endParaRPr lang="en-US" sz="2000" b="1" kern="1200" dirty="0" smtClean="0">
                        <a:solidFill>
                          <a:schemeClr val="dk1"/>
                        </a:solidFill>
                        <a:latin typeface="+mj-lt"/>
                        <a:ea typeface="+mn-ea"/>
                        <a:cs typeface="+mn-cs"/>
                      </a:endParaRPr>
                    </a:p>
                    <a:p>
                      <a:pPr algn="ctr"/>
                      <a:r>
                        <a:rPr lang="en-US" sz="2000" b="1" dirty="0" smtClean="0">
                          <a:latin typeface="+mj-lt"/>
                        </a:rPr>
                        <a:t> </a:t>
                      </a:r>
                      <a:endParaRPr lang="en-US" sz="2000" b="1" dirty="0">
                        <a:latin typeface="+mj-lt"/>
                      </a:endParaRPr>
                    </a:p>
                  </a:txBody>
                  <a:tcPr anchor="ctr">
                    <a:solidFill>
                      <a:schemeClr val="accent1">
                        <a:lumMod val="40000"/>
                        <a:lumOff val="60000"/>
                      </a:schemeClr>
                    </a:solidFill>
                  </a:tcPr>
                </a:tc>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2000" b="1" dirty="0" smtClean="0">
                          <a:solidFill>
                            <a:srgbClr val="000000"/>
                          </a:solidFill>
                          <a:effectLst/>
                          <a:latin typeface="+mj-lt"/>
                          <a:ea typeface="Calibri" panose="020F0502020204030204" pitchFamily="34" charset="0"/>
                          <a:cs typeface="Times New Roman" panose="02020603050405020304" pitchFamily="18" charset="0"/>
                        </a:rPr>
                        <a:t>10983.6343 KN</a:t>
                      </a:r>
                      <a:endParaRPr lang="en-US" sz="2000" b="1" dirty="0" smtClean="0">
                        <a:solidFill>
                          <a:srgbClr val="000000"/>
                        </a:solidFill>
                        <a:effectLst/>
                        <a:latin typeface="+mj-lt"/>
                        <a:ea typeface="Calibri" panose="020F0502020204030204" pitchFamily="34" charset="0"/>
                        <a:cs typeface="Arial" panose="020B0604020202020204" pitchFamily="34" charset="0"/>
                      </a:endParaRPr>
                    </a:p>
                    <a:p>
                      <a:pPr algn="ctr"/>
                      <a:endParaRPr lang="en-US" sz="2000" b="1" dirty="0">
                        <a:latin typeface="+mj-lt"/>
                      </a:endParaRPr>
                    </a:p>
                  </a:txBody>
                  <a:tcPr anchor="ctr">
                    <a:solidFill>
                      <a:schemeClr val="accent1">
                        <a:lumMod val="40000"/>
                        <a:lumOff val="60000"/>
                      </a:schemeClr>
                    </a:solidFill>
                  </a:tcPr>
                </a:tc>
                <a:tc>
                  <a:txBody>
                    <a:bodyPr/>
                    <a:lstStyle/>
                    <a:p>
                      <a:pPr algn="ctr"/>
                      <a:r>
                        <a:rPr lang="en-US" sz="2000" b="1" dirty="0" smtClean="0">
                          <a:solidFill>
                            <a:srgbClr val="000000"/>
                          </a:solidFill>
                          <a:effectLst/>
                          <a:latin typeface="+mj-lt"/>
                          <a:ea typeface="Calibri" panose="020F0502020204030204" pitchFamily="34" charset="0"/>
                          <a:cs typeface="Times New Roman" panose="02020603050405020304" pitchFamily="18" charset="0"/>
                        </a:rPr>
                        <a:t>4.39%</a:t>
                      </a:r>
                      <a:endParaRPr lang="en-US" sz="2000" b="1" dirty="0">
                        <a:latin typeface="+mj-lt"/>
                      </a:endParaRPr>
                    </a:p>
                  </a:txBody>
                  <a:tcPr anchor="ctr">
                    <a:solidFill>
                      <a:schemeClr val="accent1">
                        <a:lumMod val="40000"/>
                        <a:lumOff val="60000"/>
                      </a:schemeClr>
                    </a:solidFill>
                  </a:tcPr>
                </a:tc>
              </a:tr>
            </a:tbl>
          </a:graphicData>
        </a:graphic>
      </p:graphicFrame>
      <p:sp>
        <p:nvSpPr>
          <p:cNvPr id="10" name="Rectangle 1"/>
          <p:cNvSpPr>
            <a:spLocks noChangeArrowheads="1"/>
          </p:cNvSpPr>
          <p:nvPr/>
        </p:nvSpPr>
        <p:spPr bwMode="auto">
          <a:xfrm>
            <a:off x="5978581" y="916519"/>
            <a:ext cx="16882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Results</a:t>
            </a:r>
            <a:r>
              <a:rPr kumimoji="0" lang="en-US" sz="1600" b="0" i="0" u="none" strike="noStrike" cap="none" normalizeH="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of </a:t>
            </a: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a:t>
            </a: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rror %</a:t>
            </a: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381710" y="3634592"/>
            <a:ext cx="5220083" cy="400110"/>
          </a:xfrm>
          <a:prstGeom prst="rect">
            <a:avLst/>
          </a:prstGeom>
        </p:spPr>
        <p:txBody>
          <a:bodyPr wrap="none">
            <a:spAutoFit/>
          </a:bodyPr>
          <a:lstStyle/>
          <a:p>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0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Internal forces check (Stress – Strain Check):</a:t>
            </a: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737073967"/>
              </p:ext>
            </p:extLst>
          </p:nvPr>
        </p:nvGraphicFramePr>
        <p:xfrm>
          <a:off x="2188755" y="4313582"/>
          <a:ext cx="9037681" cy="2286000"/>
        </p:xfrm>
        <a:graphic>
          <a:graphicData uri="http://schemas.openxmlformats.org/drawingml/2006/table">
            <a:tbl>
              <a:tblPr firstRow="1" bandRow="1">
                <a:tableStyleId>{5C22544A-7EE6-4342-B048-85BDC9FD1C3A}</a:tableStyleId>
              </a:tblPr>
              <a:tblGrid>
                <a:gridCol w="2400521"/>
                <a:gridCol w="2064399"/>
                <a:gridCol w="2313341"/>
                <a:gridCol w="2259420"/>
              </a:tblGrid>
              <a:tr h="803179">
                <a:tc>
                  <a:txBody>
                    <a:bodyPr/>
                    <a:lstStyle/>
                    <a:p>
                      <a:pPr marL="0" marR="0" algn="ctr">
                        <a:lnSpc>
                          <a:spcPct val="150000"/>
                        </a:lnSpc>
                        <a:spcBef>
                          <a:spcPts val="0"/>
                        </a:spcBef>
                        <a:spcAft>
                          <a:spcPts val="1000"/>
                        </a:spcAft>
                      </a:pPr>
                      <a:r>
                        <a:rPr lang="en-US" sz="2000" dirty="0" smtClean="0">
                          <a:solidFill>
                            <a:schemeClr val="tx1"/>
                          </a:solidFill>
                          <a:effectLst/>
                          <a:latin typeface="+mj-lt"/>
                          <a:ea typeface="+mn-ea"/>
                          <a:cs typeface="+mn-cs"/>
                        </a:rPr>
                        <a:t>Structural</a:t>
                      </a:r>
                      <a:r>
                        <a:rPr lang="en-US" sz="2000" baseline="0" dirty="0" smtClean="0">
                          <a:solidFill>
                            <a:schemeClr val="tx1"/>
                          </a:solidFill>
                          <a:effectLst/>
                          <a:latin typeface="+mj-lt"/>
                          <a:ea typeface="+mn-ea"/>
                          <a:cs typeface="+mn-cs"/>
                        </a:rPr>
                        <a:t> elements </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indent="0" algn="ctr" defTabSz="457200" rtl="1" eaLnBrk="1" fontAlgn="auto" latinLnBrk="0" hangingPunct="1">
                        <a:lnSpc>
                          <a:spcPct val="150000"/>
                        </a:lnSpc>
                        <a:spcBef>
                          <a:spcPts val="0"/>
                        </a:spcBef>
                        <a:spcAft>
                          <a:spcPts val="1000"/>
                        </a:spcAft>
                        <a:buClrTx/>
                        <a:buSzTx/>
                        <a:buFontTx/>
                        <a:buNone/>
                        <a:tabLst/>
                        <a:defRPr/>
                      </a:pPr>
                      <a:r>
                        <a:rPr lang="en-US" sz="2000" b="1" kern="1200" dirty="0" smtClean="0">
                          <a:solidFill>
                            <a:schemeClr val="tx1"/>
                          </a:solidFill>
                          <a:effectLst/>
                          <a:latin typeface="+mj-lt"/>
                          <a:ea typeface="+mn-ea"/>
                          <a:cs typeface="+mn-cs"/>
                        </a:rPr>
                        <a:t>Manual  moment(</a:t>
                      </a:r>
                      <a:r>
                        <a:rPr lang="en-US" sz="2000" b="1" kern="1200" dirty="0" err="1" smtClean="0">
                          <a:solidFill>
                            <a:schemeClr val="tx1"/>
                          </a:solidFill>
                          <a:effectLst/>
                          <a:latin typeface="+mj-lt"/>
                          <a:ea typeface="+mn-ea"/>
                          <a:cs typeface="+mn-cs"/>
                        </a:rPr>
                        <a:t>KN.m</a:t>
                      </a:r>
                      <a:r>
                        <a:rPr lang="en-US" sz="2000" b="1" kern="1200" dirty="0" smtClean="0">
                          <a:solidFill>
                            <a:schemeClr val="tx1"/>
                          </a:solidFill>
                          <a:effectLst/>
                          <a:latin typeface="+mj-lt"/>
                          <a:ea typeface="+mn-ea"/>
                          <a:cs typeface="+mn-cs"/>
                        </a:rPr>
                        <a:t>)</a:t>
                      </a:r>
                      <a:endParaRPr lang="en-US" sz="2000" b="1" kern="1200" dirty="0" smtClean="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dirty="0">
                          <a:solidFill>
                            <a:schemeClr val="tx1"/>
                          </a:solidFill>
                          <a:effectLst/>
                          <a:latin typeface="+mj-lt"/>
                        </a:rPr>
                        <a:t>ETABS moment(</a:t>
                      </a:r>
                      <a:r>
                        <a:rPr lang="en-US" sz="2000" dirty="0" err="1">
                          <a:solidFill>
                            <a:schemeClr val="tx1"/>
                          </a:solidFill>
                          <a:effectLst/>
                          <a:latin typeface="+mj-lt"/>
                        </a:rPr>
                        <a:t>KN.m</a:t>
                      </a:r>
                      <a:r>
                        <a:rPr lang="en-US" sz="2000" dirty="0">
                          <a:solidFill>
                            <a:schemeClr val="tx1"/>
                          </a:solidFill>
                          <a:effectLst/>
                          <a:latin typeface="+mj-lt"/>
                        </a:rPr>
                        <a:t>)</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dirty="0">
                          <a:solidFill>
                            <a:schemeClr val="tx1"/>
                          </a:solidFill>
                          <a:effectLst/>
                          <a:latin typeface="+mj-lt"/>
                        </a:rPr>
                        <a:t>Error %</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318956">
                <a:tc>
                  <a:txBody>
                    <a:bodyPr/>
                    <a:lstStyle/>
                    <a:p>
                      <a:pPr marL="0" marR="0" algn="ctr">
                        <a:lnSpc>
                          <a:spcPct val="150000"/>
                        </a:lnSpc>
                        <a:spcBef>
                          <a:spcPts val="0"/>
                        </a:spcBef>
                        <a:spcAft>
                          <a:spcPts val="1000"/>
                        </a:spcAft>
                      </a:pPr>
                      <a:r>
                        <a:rPr lang="en-US" sz="2000" b="1" dirty="0" smtClean="0">
                          <a:solidFill>
                            <a:schemeClr val="tx1"/>
                          </a:solidFill>
                          <a:effectLst/>
                          <a:latin typeface="+mj-lt"/>
                          <a:ea typeface="+mn-ea"/>
                          <a:cs typeface="+mn-cs"/>
                        </a:rPr>
                        <a:t>Secondary</a:t>
                      </a:r>
                      <a:r>
                        <a:rPr lang="en-US" sz="2000" b="1" baseline="0" dirty="0" smtClean="0">
                          <a:solidFill>
                            <a:schemeClr val="tx1"/>
                          </a:solidFill>
                          <a:effectLst/>
                          <a:latin typeface="+mj-lt"/>
                          <a:ea typeface="+mn-ea"/>
                          <a:cs typeface="+mn-cs"/>
                        </a:rPr>
                        <a:t> beam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3.93</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3.8653</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1.64%</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318956">
                <a:tc>
                  <a:txBody>
                    <a:bodyPr/>
                    <a:lstStyle/>
                    <a:p>
                      <a:pPr marL="0" marR="0" algn="ctr">
                        <a:lnSpc>
                          <a:spcPct val="150000"/>
                        </a:lnSpc>
                        <a:spcBef>
                          <a:spcPts val="0"/>
                        </a:spcBef>
                        <a:spcAft>
                          <a:spcPts val="1000"/>
                        </a:spcAft>
                      </a:pPr>
                      <a:r>
                        <a:rPr lang="en-US" sz="2000" b="1" dirty="0" smtClean="0">
                          <a:solidFill>
                            <a:schemeClr val="tx1"/>
                          </a:solidFill>
                          <a:effectLst/>
                          <a:latin typeface="+mj-lt"/>
                          <a:ea typeface="+mn-ea"/>
                          <a:cs typeface="+mn-cs"/>
                        </a:rPr>
                        <a:t>Main</a:t>
                      </a:r>
                      <a:r>
                        <a:rPr lang="en-US" sz="2000" b="1" baseline="0" dirty="0" smtClean="0">
                          <a:solidFill>
                            <a:schemeClr val="tx1"/>
                          </a:solidFill>
                          <a:effectLst/>
                          <a:latin typeface="+mj-lt"/>
                          <a:ea typeface="+mn-ea"/>
                          <a:cs typeface="+mn-cs"/>
                        </a:rPr>
                        <a:t> beam </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23.69</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23.5131</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0.74%</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336509">
                <a:tc>
                  <a:txBody>
                    <a:bodyPr/>
                    <a:lstStyle/>
                    <a:p>
                      <a:pPr marL="0" marR="0" algn="ctr">
                        <a:lnSpc>
                          <a:spcPct val="150000"/>
                        </a:lnSpc>
                        <a:spcBef>
                          <a:spcPts val="0"/>
                        </a:spcBef>
                        <a:spcAft>
                          <a:spcPts val="1000"/>
                        </a:spcAft>
                      </a:pPr>
                      <a:r>
                        <a:rPr lang="en-US" sz="2000" b="1" kern="1200" baseline="0" dirty="0" smtClean="0">
                          <a:solidFill>
                            <a:schemeClr val="tx1"/>
                          </a:solidFill>
                          <a:effectLst/>
                          <a:latin typeface="+mj-lt"/>
                          <a:ea typeface="+mn-ea"/>
                          <a:cs typeface="+mn-cs"/>
                        </a:rPr>
                        <a:t>Slab</a:t>
                      </a:r>
                      <a:endParaRPr lang="en-US" sz="2000" b="1" kern="1200" baseline="0" dirty="0">
                        <a:solidFill>
                          <a:schemeClr val="tx1"/>
                        </a:solidFill>
                        <a:effectLst/>
                        <a:latin typeface="+mj-lt"/>
                        <a:ea typeface="+mn-ea"/>
                        <a:cs typeface="+mn-cs"/>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rgbClr val="000000"/>
                          </a:solidFill>
                          <a:effectLst/>
                          <a:latin typeface="+mj-lt"/>
                          <a:ea typeface="Calibri" panose="020F0502020204030204" pitchFamily="34" charset="0"/>
                          <a:cs typeface="Times New Roman" panose="02020603050405020304" pitchFamily="18" charset="0"/>
                        </a:rPr>
                        <a:t>4.77 </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rgbClr val="000000"/>
                          </a:solidFill>
                          <a:effectLst/>
                          <a:latin typeface="+mj-lt"/>
                          <a:ea typeface="Calibri" panose="020F0502020204030204" pitchFamily="34" charset="0"/>
                          <a:cs typeface="Times New Roman" panose="02020603050405020304" pitchFamily="18" charset="0"/>
                        </a:rPr>
                        <a:t>4.034</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rgbClr val="000000"/>
                          </a:solidFill>
                          <a:effectLst/>
                          <a:latin typeface="+mj-lt"/>
                          <a:ea typeface="Calibri" panose="020F0502020204030204" pitchFamily="34" charset="0"/>
                          <a:cs typeface="Times New Roman" panose="02020603050405020304" pitchFamily="18" charset="0"/>
                        </a:rPr>
                        <a:t>15.4% </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bl>
          </a:graphicData>
        </a:graphic>
      </p:graphicFrame>
      <p:sp>
        <p:nvSpPr>
          <p:cNvPr id="4" name="Rectangle 3"/>
          <p:cNvSpPr/>
          <p:nvPr/>
        </p:nvSpPr>
        <p:spPr>
          <a:xfrm>
            <a:off x="5978581" y="4008150"/>
            <a:ext cx="1688284" cy="338554"/>
          </a:xfrm>
          <a:prstGeom prst="rect">
            <a:avLst/>
          </a:prstGeom>
        </p:spPr>
        <p:txBody>
          <a:bodyPr wrap="none">
            <a:spAutoFit/>
          </a:bodyPr>
          <a:lstStyle/>
          <a:p>
            <a:pPr lvl="0" algn="ctr" defTabSz="914400" eaLnBrk="0" fontAlgn="base" hangingPunct="0">
              <a:spcBef>
                <a:spcPct val="0"/>
              </a:spcBef>
              <a:spcAft>
                <a:spcPct val="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Results of error %</a:t>
            </a:r>
            <a:endParaRPr lang="en-US" sz="1600" dirty="0">
              <a:latin typeface="Arial" panose="020B0604020202020204" pitchFamily="34" charset="0"/>
            </a:endParaRPr>
          </a:p>
        </p:txBody>
      </p:sp>
    </p:spTree>
    <p:extLst>
      <p:ext uri="{BB962C8B-B14F-4D97-AF65-F5344CB8AC3E}">
        <p14:creationId xmlns:p14="http://schemas.microsoft.com/office/powerpoint/2010/main" val="29705167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266700"/>
            <a:ext cx="6096000" cy="458074"/>
          </a:xfrm>
          <a:prstGeom prst="rect">
            <a:avLst/>
          </a:prstGeom>
        </p:spPr>
        <p:txBody>
          <a:bodyPr>
            <a:spAutoFit/>
          </a:bodyPr>
          <a:lstStyle/>
          <a:p>
            <a:pPr>
              <a:lnSpc>
                <a:spcPct val="150000"/>
              </a:lnSpc>
              <a:spcAft>
                <a:spcPts val="1000"/>
              </a:spcAft>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p:txBody>
      </p:sp>
      <p:sp>
        <p:nvSpPr>
          <p:cNvPr id="6" name="Rectangle 5"/>
          <p:cNvSpPr/>
          <p:nvPr/>
        </p:nvSpPr>
        <p:spPr>
          <a:xfrm>
            <a:off x="1567727" y="724774"/>
            <a:ext cx="6096000" cy="1001813"/>
          </a:xfrm>
          <a:prstGeom prst="rect">
            <a:avLst/>
          </a:prstGeom>
        </p:spPr>
        <p:txBody>
          <a:bodyPr>
            <a:spAutoFit/>
          </a:bodyPr>
          <a:lstStyle/>
          <a:p>
            <a:pPr>
              <a:lnSpc>
                <a:spcPct val="150000"/>
              </a:lnSpc>
              <a:spcAft>
                <a:spcPts val="1000"/>
              </a:spcAft>
            </a:pPr>
            <a:r>
              <a:rPr lang="en-US"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Columns:</a:t>
            </a:r>
            <a:endPar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nSpc>
                <a:spcPct val="150000"/>
              </a:lnSpc>
              <a:spcAft>
                <a:spcPts val="10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613863896"/>
              </p:ext>
            </p:extLst>
          </p:nvPr>
        </p:nvGraphicFramePr>
        <p:xfrm>
          <a:off x="3023755" y="1319067"/>
          <a:ext cx="6764480" cy="1828800"/>
        </p:xfrm>
        <a:graphic>
          <a:graphicData uri="http://schemas.openxmlformats.org/drawingml/2006/table">
            <a:tbl>
              <a:tblPr firstRow="1" firstCol="1" bandRow="1">
                <a:tableStyleId>{5C22544A-7EE6-4342-B048-85BDC9FD1C3A}</a:tableStyleId>
              </a:tblPr>
              <a:tblGrid>
                <a:gridCol w="1690758"/>
                <a:gridCol w="1690758"/>
                <a:gridCol w="1691482"/>
                <a:gridCol w="1691482"/>
              </a:tblGrid>
              <a:tr h="845381">
                <a:tc>
                  <a:txBody>
                    <a:bodyPr/>
                    <a:lstStyle/>
                    <a:p>
                      <a:pPr marL="0" marR="0" algn="ctr">
                        <a:lnSpc>
                          <a:spcPct val="150000"/>
                        </a:lnSpc>
                        <a:spcBef>
                          <a:spcPts val="0"/>
                        </a:spcBef>
                        <a:spcAft>
                          <a:spcPts val="1000"/>
                        </a:spcAft>
                      </a:pPr>
                      <a:r>
                        <a:rPr lang="en-US" sz="2000" dirty="0">
                          <a:solidFill>
                            <a:schemeClr val="tx1"/>
                          </a:solidFill>
                          <a:effectLst/>
                          <a:latin typeface="+mj-lt"/>
                        </a:rPr>
                        <a:t>Columns </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dirty="0">
                          <a:solidFill>
                            <a:schemeClr val="tx1"/>
                          </a:solidFill>
                          <a:effectLst/>
                          <a:latin typeface="+mj-lt"/>
                        </a:rPr>
                        <a:t>Manual force(KN)</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dirty="0">
                          <a:solidFill>
                            <a:schemeClr val="tx1"/>
                          </a:solidFill>
                          <a:effectLst/>
                          <a:latin typeface="+mj-lt"/>
                        </a:rPr>
                        <a:t>ETABS force(KN)</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dirty="0">
                          <a:solidFill>
                            <a:schemeClr val="tx1"/>
                          </a:solidFill>
                          <a:effectLst/>
                          <a:latin typeface="+mj-lt"/>
                        </a:rPr>
                        <a:t>Error %</a:t>
                      </a:r>
                      <a:endParaRPr lang="en-US" sz="200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r>
              <a:tr h="422691">
                <a:tc>
                  <a:txBody>
                    <a:bodyPr/>
                    <a:lstStyle/>
                    <a:p>
                      <a:pPr marL="0" marR="0" algn="ctr">
                        <a:lnSpc>
                          <a:spcPct val="150000"/>
                        </a:lnSpc>
                        <a:spcBef>
                          <a:spcPts val="0"/>
                        </a:spcBef>
                        <a:spcAft>
                          <a:spcPts val="1000"/>
                        </a:spcAft>
                      </a:pPr>
                      <a:r>
                        <a:rPr lang="en-US" sz="2000" b="1" i="0" dirty="0">
                          <a:solidFill>
                            <a:schemeClr val="tx1"/>
                          </a:solidFill>
                          <a:effectLst/>
                          <a:latin typeface="+mj-lt"/>
                        </a:rPr>
                        <a:t>C1</a:t>
                      </a:r>
                      <a:endParaRPr lang="en-US" sz="2000" b="1" i="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dirty="0">
                          <a:effectLst/>
                          <a:latin typeface="+mj-lt"/>
                        </a:rPr>
                        <a:t>26.736</a:t>
                      </a:r>
                      <a:endParaRPr lang="en-US" sz="2000" b="1" i="0"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a:effectLst/>
                          <a:latin typeface="+mj-lt"/>
                        </a:rPr>
                        <a:t>21.5</a:t>
                      </a:r>
                      <a:endParaRPr lang="en-US" sz="2000" b="1" i="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a:effectLst/>
                          <a:latin typeface="+mj-lt"/>
                        </a:rPr>
                        <a:t>4.48%</a:t>
                      </a:r>
                      <a:endParaRPr lang="en-US" sz="2000" b="1" i="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r>
              <a:tr h="422691">
                <a:tc>
                  <a:txBody>
                    <a:bodyPr/>
                    <a:lstStyle/>
                    <a:p>
                      <a:pPr marL="0" marR="0" algn="ctr">
                        <a:lnSpc>
                          <a:spcPct val="150000"/>
                        </a:lnSpc>
                        <a:spcBef>
                          <a:spcPts val="0"/>
                        </a:spcBef>
                        <a:spcAft>
                          <a:spcPts val="1000"/>
                        </a:spcAft>
                      </a:pPr>
                      <a:r>
                        <a:rPr lang="en-US" sz="2000" b="1" i="0" dirty="0">
                          <a:solidFill>
                            <a:schemeClr val="tx1"/>
                          </a:solidFill>
                          <a:effectLst/>
                          <a:latin typeface="+mj-lt"/>
                        </a:rPr>
                        <a:t>C2</a:t>
                      </a:r>
                      <a:endParaRPr lang="en-US" sz="2000" b="1" i="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dirty="0">
                          <a:effectLst/>
                          <a:latin typeface="+mj-lt"/>
                        </a:rPr>
                        <a:t>714.56</a:t>
                      </a:r>
                      <a:endParaRPr lang="en-US" sz="2000" b="1" i="0"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dirty="0">
                          <a:effectLst/>
                          <a:latin typeface="+mj-lt"/>
                        </a:rPr>
                        <a:t>718.113</a:t>
                      </a:r>
                      <a:endParaRPr lang="en-US" sz="2000" b="1" i="0"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c>
                  <a:txBody>
                    <a:bodyPr/>
                    <a:lstStyle/>
                    <a:p>
                      <a:pPr marL="0" marR="0" algn="ctr">
                        <a:lnSpc>
                          <a:spcPct val="150000"/>
                        </a:lnSpc>
                        <a:spcBef>
                          <a:spcPts val="0"/>
                        </a:spcBef>
                        <a:spcAft>
                          <a:spcPts val="1000"/>
                        </a:spcAft>
                      </a:pPr>
                      <a:r>
                        <a:rPr lang="en-US" sz="2000" b="1" i="0" dirty="0">
                          <a:effectLst/>
                          <a:latin typeface="+mj-lt"/>
                        </a:rPr>
                        <a:t>0.5%</a:t>
                      </a:r>
                      <a:endParaRPr lang="en-US" sz="2000" b="1" i="0"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60000"/>
                        <a:lumOff val="40000"/>
                      </a:schemeClr>
                    </a:solidFill>
                  </a:tcPr>
                </a:tc>
              </a:tr>
            </a:tbl>
          </a:graphicData>
        </a:graphic>
      </p:graphicFrame>
      <p:sp>
        <p:nvSpPr>
          <p:cNvPr id="10" name="Rectangle 1"/>
          <p:cNvSpPr>
            <a:spLocks noChangeArrowheads="1"/>
          </p:cNvSpPr>
          <p:nvPr/>
        </p:nvSpPr>
        <p:spPr bwMode="auto">
          <a:xfrm>
            <a:off x="5280861" y="986577"/>
            <a:ext cx="234391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Error % for two columns  </a:t>
            </a: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p:nvPr/>
        </p:nvSpPr>
        <p:spPr>
          <a:xfrm>
            <a:off x="1567727" y="3604122"/>
            <a:ext cx="7500131" cy="3672800"/>
          </a:xfrm>
          <a:prstGeom prst="rect">
            <a:avLst/>
          </a:prstGeom>
        </p:spPr>
        <p:txBody>
          <a:bodyPr wrap="square">
            <a:spAutoFit/>
          </a:bodyPr>
          <a:lstStyle/>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 perform the dynamic analysis and design for building we need this  parameters using UBC97 design code:</a:t>
            </a:r>
          </a:p>
          <a:p>
            <a:pPr marL="342900" marR="0" lvl="0" indent="-342900">
              <a:lnSpc>
                <a:spcPct val="150000"/>
              </a:lnSpc>
              <a:spcBef>
                <a:spcPts val="0"/>
              </a:spcBef>
              <a:spcAft>
                <a:spcPts val="0"/>
              </a:spcAft>
              <a:buFont typeface="+mj-lt"/>
              <a:buAutoNum type="arabicPeriod"/>
            </a:pP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1</a:t>
            </a:r>
          </a:p>
          <a:p>
            <a:pPr marL="342900" marR="0" lvl="0" indent="-342900">
              <a:lnSpc>
                <a:spcPct val="150000"/>
              </a:lnSpc>
              <a:spcBef>
                <a:spcPts val="0"/>
              </a:spcBef>
              <a:spcAft>
                <a:spcPts val="0"/>
              </a:spcAft>
              <a:buFont typeface="+mj-lt"/>
              <a:buAutoNum type="arabicPeriod"/>
            </a:pP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PGA </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0.15g</a:t>
            </a:r>
          </a:p>
          <a:p>
            <a:pPr marL="342900" marR="0" lvl="0" indent="-342900">
              <a:lnSpc>
                <a:spcPct val="150000"/>
              </a:lnSpc>
              <a:spcBef>
                <a:spcPts val="0"/>
              </a:spcBef>
              <a:spcAft>
                <a:spcPts val="0"/>
              </a:spcAft>
              <a:buFont typeface="+mj-lt"/>
              <a:buAutoNum type="arabicPeriod"/>
            </a:pPr>
            <a:r>
              <a:rPr lang="en-US" sz="1600" b="1" dirty="0" err="1"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Cv</a:t>
            </a: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0.15</a:t>
            </a:r>
          </a:p>
          <a:p>
            <a:pPr marL="342900" marR="0" lvl="0" indent="-342900">
              <a:lnSpc>
                <a:spcPct val="150000"/>
              </a:lnSpc>
              <a:spcBef>
                <a:spcPts val="0"/>
              </a:spcBef>
              <a:spcAft>
                <a:spcPts val="0"/>
              </a:spcAft>
              <a:buFont typeface="+mj-lt"/>
              <a:buAutoNum type="arabicPeriod"/>
            </a:pPr>
            <a:r>
              <a:rPr lang="en-US" sz="1600" b="1" dirty="0" err="1"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Ca</a:t>
            </a: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0.15</a:t>
            </a:r>
          </a:p>
          <a:p>
            <a:pPr marL="342900" indent="-342900">
              <a:lnSpc>
                <a:spcPct val="150000"/>
              </a:lnSpc>
              <a:buFont typeface="+mj-lt"/>
              <a:buAutoNum type="arabicPeriod"/>
            </a:pPr>
            <a:r>
              <a:rPr lang="en-US" sz="16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 </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5.5</a:t>
            </a:r>
          </a:p>
          <a:p>
            <a:pPr marR="0" lvl="0">
              <a:lnSpc>
                <a:spcPct val="150000"/>
              </a:lnSpc>
              <a:spcBef>
                <a:spcPts val="0"/>
              </a:spcBef>
              <a:spcAft>
                <a:spcPts val="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p>
            <a:pPr marL="342900" marR="0" lvl="0" indent="-342900">
              <a:lnSpc>
                <a:spcPct val="150000"/>
              </a:lnSpc>
              <a:spcBef>
                <a:spcPts val="0"/>
              </a:spcBef>
              <a:spcAft>
                <a:spcPts val="0"/>
              </a:spcAft>
              <a:buFont typeface="+mj-lt"/>
              <a:buAutoNum type="arabicPeriod"/>
            </a:pPr>
            <a:endPar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3" name="Rectangle 2"/>
          <p:cNvSpPr/>
          <p:nvPr/>
        </p:nvSpPr>
        <p:spPr>
          <a:xfrm>
            <a:off x="1341452" y="3082565"/>
            <a:ext cx="5737725" cy="614079"/>
          </a:xfrm>
          <a:prstGeom prst="rect">
            <a:avLst/>
          </a:prstGeom>
        </p:spPr>
        <p:txBody>
          <a:bodyPr wrap="none">
            <a:spAutoFit/>
          </a:bodyPr>
          <a:lstStyle/>
          <a:p>
            <a:pPr marL="228600" marR="0" indent="0">
              <a:lnSpc>
                <a:spcPct val="200000"/>
              </a:lnSpc>
              <a:spcBef>
                <a:spcPts val="1000"/>
              </a:spcBef>
              <a:spcAft>
                <a:spcPts val="0"/>
              </a:spcAft>
            </a:pP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Dynamic Analysis (Response spectrum analysis):</a:t>
            </a:r>
          </a:p>
        </p:txBody>
      </p:sp>
    </p:spTree>
    <p:extLst>
      <p:ext uri="{BB962C8B-B14F-4D97-AF65-F5344CB8AC3E}">
        <p14:creationId xmlns:p14="http://schemas.microsoft.com/office/powerpoint/2010/main" val="2857596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Moon\Desktop\sss.JPG"/>
          <p:cNvPicPr/>
          <p:nvPr/>
        </p:nvPicPr>
        <p:blipFill>
          <a:blip r:embed="rId2">
            <a:extLst>
              <a:ext uri="{28A0092B-C50C-407E-A947-70E740481C1C}">
                <a14:useLocalDpi xmlns:a14="http://schemas.microsoft.com/office/drawing/2010/main" val="0"/>
              </a:ext>
            </a:extLst>
          </a:blip>
          <a:srcRect/>
          <a:stretch>
            <a:fillRect/>
          </a:stretch>
        </p:blipFill>
        <p:spPr bwMode="auto">
          <a:xfrm>
            <a:off x="249887" y="1324970"/>
            <a:ext cx="5616437" cy="4805655"/>
          </a:xfrm>
          <a:prstGeom prst="rect">
            <a:avLst/>
          </a:prstGeom>
          <a:noFill/>
          <a:ln>
            <a:noFill/>
          </a:ln>
        </p:spPr>
      </p:pic>
      <p:pic>
        <p:nvPicPr>
          <p:cNvPr id="3" name="Picture 2" descr="C:\Users\Moon\Desktop\bbbbbbbb.JPG"/>
          <p:cNvPicPr/>
          <p:nvPr/>
        </p:nvPicPr>
        <p:blipFill>
          <a:blip r:embed="rId3">
            <a:extLst>
              <a:ext uri="{28A0092B-C50C-407E-A947-70E740481C1C}">
                <a14:useLocalDpi xmlns:a14="http://schemas.microsoft.com/office/drawing/2010/main" val="0"/>
              </a:ext>
            </a:extLst>
          </a:blip>
          <a:srcRect/>
          <a:stretch>
            <a:fillRect/>
          </a:stretch>
        </p:blipFill>
        <p:spPr bwMode="auto">
          <a:xfrm>
            <a:off x="6052700" y="1324970"/>
            <a:ext cx="6023970" cy="4726074"/>
          </a:xfrm>
          <a:prstGeom prst="rect">
            <a:avLst/>
          </a:prstGeom>
          <a:noFill/>
          <a:ln>
            <a:noFill/>
          </a:ln>
        </p:spPr>
      </p:pic>
      <p:sp>
        <p:nvSpPr>
          <p:cNvPr id="4" name="TextBox 3"/>
          <p:cNvSpPr txBox="1"/>
          <p:nvPr/>
        </p:nvSpPr>
        <p:spPr>
          <a:xfrm>
            <a:off x="2275154" y="586398"/>
            <a:ext cx="2953301" cy="1692771"/>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Site plan</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8931327" y="586398"/>
            <a:ext cx="2953301" cy="1692771"/>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plan</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31048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69027" y="245711"/>
            <a:ext cx="3771899" cy="984885"/>
          </a:xfrm>
          <a:prstGeom prst="rect">
            <a:avLst/>
          </a:prstGeom>
          <a:noFill/>
        </p:spPr>
        <p:txBody>
          <a:bodyPr wrap="square" rtlCol="0">
            <a:spAutoFit/>
          </a:bodyPr>
          <a:lstStyle/>
          <a:p>
            <a:r>
              <a:rPr lang="en-US" sz="2000" b="1" dirty="0" smtClean="0">
                <a:latin typeface="+mj-lt"/>
              </a:rPr>
              <a:t>Checks :</a:t>
            </a:r>
          </a:p>
          <a:p>
            <a:endParaRPr lang="ar-SA" b="1" dirty="0">
              <a:latin typeface="+mj-lt"/>
            </a:endParaRPr>
          </a:p>
          <a:p>
            <a:r>
              <a:rPr lang="en-US" sz="2000" b="1" dirty="0" smtClean="0">
                <a:latin typeface="+mj-lt"/>
              </a:rPr>
              <a:t>1. Period  </a:t>
            </a:r>
            <a:endParaRPr lang="en-US" sz="2000" b="1" dirty="0">
              <a:latin typeface="+mj-lt"/>
            </a:endParaRPr>
          </a:p>
        </p:txBody>
      </p:sp>
      <p:sp>
        <p:nvSpPr>
          <p:cNvPr id="5" name="Rectangle 4"/>
          <p:cNvSpPr/>
          <p:nvPr/>
        </p:nvSpPr>
        <p:spPr>
          <a:xfrm>
            <a:off x="1566798" y="1117600"/>
            <a:ext cx="5417186" cy="1954381"/>
          </a:xfrm>
          <a:prstGeom prst="rect">
            <a:avLst/>
          </a:prstGeom>
        </p:spPr>
        <p:txBody>
          <a:bodyPr wrap="square">
            <a:spAutoFit/>
          </a:bodyPr>
          <a:lstStyle/>
          <a:p>
            <a:pPr>
              <a:lnSpc>
                <a:spcPct val="150000"/>
              </a:lnSpc>
              <a:spcAft>
                <a:spcPts val="1000"/>
              </a:spcAft>
            </a:pPr>
            <a:r>
              <a:rPr lang="en-US" sz="1600" dirty="0" smtClean="0">
                <a:latin typeface="Times New Roman" panose="02020603050405020304" pitchFamily="18" charset="0"/>
                <a:ea typeface="Calibri" panose="020F0502020204030204" pitchFamily="34" charset="0"/>
                <a:cs typeface="Arial" panose="020B0604020202020204" pitchFamily="34" charset="0"/>
              </a:rPr>
              <a:t>Manual solution:</a:t>
            </a:r>
          </a:p>
          <a:p>
            <a:pPr>
              <a:lnSpc>
                <a:spcPct val="150000"/>
              </a:lnSpc>
              <a:spcAft>
                <a:spcPts val="1000"/>
              </a:spcAft>
            </a:pPr>
            <a:r>
              <a:rPr lang="en-US" sz="1600" dirty="0" smtClean="0">
                <a:latin typeface="Times New Roman" panose="02020603050405020304" pitchFamily="18" charset="0"/>
                <a:ea typeface="Calibri" panose="020F0502020204030204" pitchFamily="34" charset="0"/>
                <a:cs typeface="Arial" panose="020B0604020202020204" pitchFamily="34" charset="0"/>
              </a:rPr>
              <a:t>T = </a:t>
            </a:r>
            <a:r>
              <a:rPr lang="en-US" sz="1600" dirty="0">
                <a:latin typeface="Times New Roman" panose="02020603050405020304" pitchFamily="18" charset="0"/>
                <a:ea typeface="Calibri" panose="020F0502020204030204" pitchFamily="34" charset="0"/>
                <a:cs typeface="Arial" panose="020B0604020202020204" pitchFamily="34" charset="0"/>
              </a:rPr>
              <a:t>0.48 sec.</a:t>
            </a:r>
          </a:p>
          <a:p>
            <a:pPr>
              <a:lnSpc>
                <a:spcPct val="150000"/>
              </a:lnSpc>
              <a:spcAft>
                <a:spcPts val="1000"/>
              </a:spcAft>
            </a:pPr>
            <a:r>
              <a:rPr lang="en-US" sz="1600" dirty="0">
                <a:latin typeface="Times New Roman" panose="02020603050405020304" pitchFamily="18" charset="0"/>
                <a:ea typeface="Calibri" panose="020F0502020204030204" pitchFamily="34" charset="0"/>
                <a:cs typeface="Arial" panose="020B0604020202020204" pitchFamily="34" charset="0"/>
              </a:rPr>
              <a:t>The period from ETABS found to be</a:t>
            </a:r>
            <a:r>
              <a:rPr lang="en-US" sz="1600" dirty="0" smtClean="0">
                <a:latin typeface="Times New Roman" panose="02020603050405020304" pitchFamily="18" charset="0"/>
                <a:ea typeface="Calibri" panose="020F0502020204030204" pitchFamily="34" charset="0"/>
                <a:cs typeface="Arial" panose="020B0604020202020204" pitchFamily="34" charset="0"/>
              </a:rPr>
              <a:t>:</a:t>
            </a:r>
          </a:p>
          <a:p>
            <a:pPr>
              <a:lnSpc>
                <a:spcPct val="150000"/>
              </a:lnSpc>
              <a:spcAft>
                <a:spcPts val="1000"/>
              </a:spcAft>
            </a:pPr>
            <a:r>
              <a:rPr lang="en-US" sz="1600" dirty="0" smtClean="0">
                <a:latin typeface="Times New Roman" panose="02020603050405020304" pitchFamily="18" charset="0"/>
                <a:ea typeface="Calibri" panose="020F0502020204030204" pitchFamily="34" charset="0"/>
                <a:cs typeface="Arial" panose="020B0604020202020204" pitchFamily="34" charset="0"/>
              </a:rPr>
              <a:t>T = </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0.478 sec.</a:t>
            </a:r>
            <a:endParaRPr lang="en-US" sz="1600" dirty="0">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5953991" y="267559"/>
            <a:ext cx="6104190" cy="3227760"/>
          </a:xfrm>
          <a:prstGeom prst="rect">
            <a:avLst/>
          </a:prstGeom>
        </p:spPr>
      </p:pic>
      <p:sp>
        <p:nvSpPr>
          <p:cNvPr id="8" name="Rectangle 7"/>
          <p:cNvSpPr/>
          <p:nvPr/>
        </p:nvSpPr>
        <p:spPr>
          <a:xfrm>
            <a:off x="2833971" y="2685139"/>
            <a:ext cx="1303562" cy="338554"/>
          </a:xfrm>
          <a:prstGeom prst="rect">
            <a:avLst/>
          </a:prstGeom>
        </p:spPr>
        <p:txBody>
          <a:bodyPr wrap="none">
            <a:spAutoFit/>
          </a:bodyPr>
          <a:lstStyle/>
          <a:p>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Check is OK</a:t>
            </a:r>
            <a:endParaRPr lang="en-US" sz="1600" dirty="0"/>
          </a:p>
        </p:txBody>
      </p:sp>
      <p:sp>
        <p:nvSpPr>
          <p:cNvPr id="9" name="Rectangle 8"/>
          <p:cNvSpPr/>
          <p:nvPr/>
        </p:nvSpPr>
        <p:spPr>
          <a:xfrm>
            <a:off x="8091445" y="3414684"/>
            <a:ext cx="1829282"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Time period from ETABS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0" name="Rectangle 9"/>
          <p:cNvSpPr/>
          <p:nvPr/>
        </p:nvSpPr>
        <p:spPr>
          <a:xfrm>
            <a:off x="1566798" y="3186786"/>
            <a:ext cx="2594172" cy="400110"/>
          </a:xfrm>
          <a:prstGeom prst="rect">
            <a:avLst/>
          </a:prstGeom>
        </p:spPr>
        <p:txBody>
          <a:bodyPr wrap="none">
            <a:spAutoFit/>
          </a:bodyPr>
          <a:lstStyle/>
          <a:p>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 Manual Base shear </a:t>
            </a:r>
            <a:endParaRPr lang="en-US" sz="2000" dirty="0"/>
          </a:p>
        </p:txBody>
      </p:sp>
      <p:sp>
        <p:nvSpPr>
          <p:cNvPr id="11" name="Rectangle 10"/>
          <p:cNvSpPr/>
          <p:nvPr/>
        </p:nvSpPr>
        <p:spPr>
          <a:xfrm>
            <a:off x="1566798" y="3640145"/>
            <a:ext cx="6096000" cy="959237"/>
          </a:xfrm>
          <a:prstGeom prst="rect">
            <a:avLst/>
          </a:prstGeom>
        </p:spPr>
        <p:txBody>
          <a:bodyPr>
            <a:spAutoFit/>
          </a:bodyPr>
          <a:lstStyle/>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Weight of the building = 25826.92 KN</a:t>
            </a:r>
          </a:p>
          <a:p>
            <a:pPr>
              <a:lnSpc>
                <a:spcPct val="150000"/>
              </a:lnSpc>
              <a:spcAft>
                <a:spcPts val="1000"/>
              </a:spcAft>
            </a:pP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 shear (V) </a:t>
            </a:r>
            <a:r>
              <a:rPr lang="en-US"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2027.5 KN</a:t>
            </a:r>
            <a:r>
              <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5808518" y="3750802"/>
            <a:ext cx="6249663" cy="2770570"/>
          </a:xfrm>
          <a:prstGeom prst="rect">
            <a:avLst/>
          </a:prstGeom>
        </p:spPr>
      </p:pic>
      <p:sp>
        <p:nvSpPr>
          <p:cNvPr id="15" name="Rectangle 14"/>
          <p:cNvSpPr/>
          <p:nvPr/>
        </p:nvSpPr>
        <p:spPr>
          <a:xfrm>
            <a:off x="1566798" y="4858654"/>
            <a:ext cx="5844389" cy="959237"/>
          </a:xfrm>
          <a:prstGeom prst="rect">
            <a:avLst/>
          </a:prstGeom>
        </p:spPr>
        <p:txBody>
          <a:bodyPr wrap="square">
            <a:spAutoFit/>
          </a:bodyPr>
          <a:lstStyle/>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Mass participation ratio is larger than 90% in X, Y.</a:t>
            </a:r>
          </a:p>
          <a:p>
            <a:pPr>
              <a:lnSpc>
                <a:spcPct val="150000"/>
              </a:lnSpc>
              <a:spcAft>
                <a:spcPts val="1000"/>
              </a:spcAft>
            </a:pPr>
            <a:r>
              <a:rPr lang="en-US" sz="16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is OK.</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6" name="Rectangle 15"/>
          <p:cNvSpPr/>
          <p:nvPr/>
        </p:nvSpPr>
        <p:spPr>
          <a:xfrm>
            <a:off x="7919090" y="6440737"/>
            <a:ext cx="2173992"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Modal participating mass ratios </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331998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271115" y="735672"/>
            <a:ext cx="6096000" cy="4898777"/>
          </a:xfrm>
          <a:prstGeom prst="rect">
            <a:avLst/>
          </a:prstGeom>
        </p:spPr>
        <p:txBody>
          <a:bodyPr wrap="square">
            <a:spAutoFit/>
          </a:bodyPr>
          <a:lstStyle/>
          <a:p>
            <a:pPr>
              <a:lnSpc>
                <a:spcPct val="150000"/>
              </a:lnSpc>
              <a:spcAft>
                <a:spcPts val="1000"/>
              </a:spcAft>
            </a:pPr>
            <a:r>
              <a:rPr lang="en-US" sz="28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 </a:t>
            </a:r>
            <a:r>
              <a:rPr lang="en-US" sz="28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Drift :</a:t>
            </a:r>
          </a:p>
          <a:p>
            <a:pPr>
              <a:lnSpc>
                <a:spcPct val="150000"/>
              </a:lnSpc>
              <a:spcAft>
                <a:spcPts val="1000"/>
              </a:spcAft>
            </a:pP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X-direction :</a:t>
            </a:r>
            <a:b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b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 = 6.63 mm.</a:t>
            </a:r>
          </a:p>
          <a:p>
            <a:pPr>
              <a:lnSpc>
                <a:spcPct val="150000"/>
              </a:lnSpc>
              <a:spcAft>
                <a:spcPts val="1000"/>
              </a:spcAft>
            </a:pP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Maximum deflection ∆m = (L/400)  for ( T &lt; 0.7 sec)</a:t>
            </a:r>
            <a:b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b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6.63mm &lt; (3500/400) = 8.75mm …</a:t>
            </a: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OK</a:t>
            </a:r>
          </a:p>
          <a:p>
            <a:pPr>
              <a:lnSpc>
                <a:spcPct val="150000"/>
              </a:lnSpc>
              <a:spcAft>
                <a:spcPts val="1000"/>
              </a:spcAf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For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Y-direction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b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∆m =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7.91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mm</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
            <a:b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b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7.91mm &lt; 8.75 mm …</a:t>
            </a: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OK</a:t>
            </a:r>
            <a:endPar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Check is OK.</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141651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5113" y="15789"/>
            <a:ext cx="3291670" cy="498663"/>
          </a:xfrm>
          <a:prstGeom prst="rect">
            <a:avLst/>
          </a:prstGeom>
        </p:spPr>
        <p:txBody>
          <a:bodyPr wrap="none">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Design for flexure  moment  </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3" name="Rectangle 2"/>
          <p:cNvSpPr/>
          <p:nvPr/>
        </p:nvSpPr>
        <p:spPr>
          <a:xfrm>
            <a:off x="1580066" y="217613"/>
            <a:ext cx="6096000" cy="868828"/>
          </a:xfrm>
          <a:prstGeom prst="rect">
            <a:avLst/>
          </a:prstGeom>
        </p:spPr>
        <p:txBody>
          <a:bodyPr>
            <a:spAutoFit/>
          </a:bodyPr>
          <a:lstStyle/>
          <a:p>
            <a:pPr>
              <a:lnSpc>
                <a:spcPct val="150000"/>
              </a:lnSpc>
              <a:spcAft>
                <a:spcPts val="1000"/>
              </a:spcAft>
            </a:pPr>
            <a:endParaRPr lang="en-US" sz="1400" b="1"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spcAft>
                <a:spcPts val="1000"/>
              </a:spcAft>
            </a:pP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7" name="Rectangle 6"/>
          <p:cNvSpPr/>
          <p:nvPr/>
        </p:nvSpPr>
        <p:spPr>
          <a:xfrm>
            <a:off x="5288644" y="3126848"/>
            <a:ext cx="1577675"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Section of ribbed slab</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2425" y="882009"/>
            <a:ext cx="4590115" cy="2298097"/>
          </a:xfrm>
          <a:prstGeom prst="rect">
            <a:avLst/>
          </a:prstGeom>
        </p:spPr>
      </p:pic>
      <p:sp>
        <p:nvSpPr>
          <p:cNvPr id="8" name="Rectangle 7"/>
          <p:cNvSpPr/>
          <p:nvPr/>
        </p:nvSpPr>
        <p:spPr>
          <a:xfrm>
            <a:off x="5598453" y="6447208"/>
            <a:ext cx="1402948"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Slab reinforcement </a:t>
            </a:r>
            <a:endPar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11" name="TextBox 10"/>
          <p:cNvSpPr txBox="1"/>
          <p:nvPr/>
        </p:nvSpPr>
        <p:spPr>
          <a:xfrm>
            <a:off x="1521931" y="767208"/>
            <a:ext cx="3636819" cy="400110"/>
          </a:xfrm>
          <a:prstGeom prst="rect">
            <a:avLst/>
          </a:prstGeom>
          <a:noFill/>
        </p:spPr>
        <p:txBody>
          <a:bodyPr wrap="square" rtlCol="0">
            <a:spAutoFit/>
          </a:bodyPr>
          <a:lstStyle/>
          <a:p>
            <a:r>
              <a:rPr lang="en-US" sz="2000" b="1" dirty="0" smtClean="0">
                <a:latin typeface="+mj-lt"/>
              </a:rPr>
              <a:t>Slab reinforcement </a:t>
            </a:r>
            <a:endParaRPr lang="en-US" sz="2000" b="1" dirty="0">
              <a:latin typeface="+mj-l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7557" y="3436337"/>
            <a:ext cx="7764741" cy="3060554"/>
          </a:xfrm>
          <a:prstGeom prst="rect">
            <a:avLst/>
          </a:prstGeom>
        </p:spPr>
      </p:pic>
    </p:spTree>
    <p:extLst>
      <p:ext uri="{BB962C8B-B14F-4D97-AF65-F5344CB8AC3E}">
        <p14:creationId xmlns:p14="http://schemas.microsoft.com/office/powerpoint/2010/main" val="40318576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5535887" y="1150034"/>
            <a:ext cx="14221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Main Beams</a:t>
            </a:r>
            <a:endParaRPr kumimoji="0" lang="en-US" b="0" i="0" u="none" strike="noStrike" cap="none" normalizeH="0" baseline="0" dirty="0" smtClean="0">
              <a:ln>
                <a:noFill/>
              </a:ln>
              <a:solidFill>
                <a:schemeClr val="tx1"/>
              </a:solidFill>
              <a:effectLst/>
              <a:latin typeface="Arial" panose="020B0604020202020204" pitchFamily="34" charset="0"/>
            </a:endParaRPr>
          </a:p>
        </p:txBody>
      </p:sp>
      <p:sp>
        <p:nvSpPr>
          <p:cNvPr id="10" name="Rectangle 9"/>
          <p:cNvSpPr/>
          <p:nvPr/>
        </p:nvSpPr>
        <p:spPr>
          <a:xfrm>
            <a:off x="5377153" y="3997284"/>
            <a:ext cx="1935145" cy="458074"/>
          </a:xfrm>
          <a:prstGeom prst="rect">
            <a:avLst/>
          </a:prstGeom>
        </p:spPr>
        <p:txBody>
          <a:bodyPr wrap="none">
            <a:spAutoFit/>
          </a:bodyPr>
          <a:lstStyle/>
          <a:p>
            <a:pPr>
              <a:lnSpc>
                <a:spcPct val="150000"/>
              </a:lnSpc>
              <a:spcAft>
                <a:spcPts val="1000"/>
              </a:spcAft>
            </a:pPr>
            <a:r>
              <a:rPr lang="en-US"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Secondary Beams</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2" name="Rectangle 11"/>
          <p:cNvSpPr/>
          <p:nvPr/>
        </p:nvSpPr>
        <p:spPr>
          <a:xfrm>
            <a:off x="1568161" y="651371"/>
            <a:ext cx="6096000" cy="498663"/>
          </a:xfrm>
          <a:prstGeom prst="rect">
            <a:avLst/>
          </a:prstGeom>
        </p:spPr>
        <p:txBody>
          <a:bodyPr>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Beams </a:t>
            </a:r>
            <a:r>
              <a:rPr lang="en-US" sz="20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reinforcement </a:t>
            </a:r>
            <a:endPar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151553812"/>
              </p:ext>
            </p:extLst>
          </p:nvPr>
        </p:nvGraphicFramePr>
        <p:xfrm>
          <a:off x="2153049" y="1519366"/>
          <a:ext cx="8552583" cy="2413000"/>
        </p:xfrm>
        <a:graphic>
          <a:graphicData uri="http://schemas.openxmlformats.org/drawingml/2006/table">
            <a:tbl>
              <a:tblPr firstRow="1" firstCol="1" bandRow="1">
                <a:tableStyleId>{5C22544A-7EE6-4342-B048-85BDC9FD1C3A}</a:tableStyleId>
              </a:tblPr>
              <a:tblGrid>
                <a:gridCol w="2536568"/>
                <a:gridCol w="1700750"/>
                <a:gridCol w="1204893"/>
                <a:gridCol w="1903600"/>
                <a:gridCol w="1206772"/>
              </a:tblGrid>
              <a:tr h="813143">
                <a:tc>
                  <a:txBody>
                    <a:bodyPr/>
                    <a:lstStyle/>
                    <a:p>
                      <a:pPr marL="0" marR="0" algn="ctr">
                        <a:lnSpc>
                          <a:spcPct val="150000"/>
                        </a:lnSpc>
                        <a:spcBef>
                          <a:spcPts val="0"/>
                        </a:spcBef>
                        <a:spcAft>
                          <a:spcPts val="1000"/>
                        </a:spcAft>
                      </a:pPr>
                      <a:r>
                        <a:rPr lang="en-US" sz="2000" b="1" dirty="0">
                          <a:solidFill>
                            <a:schemeClr val="tx1"/>
                          </a:solidFill>
                          <a:effectLst/>
                          <a:latin typeface="+mj-lt"/>
                        </a:rPr>
                        <a:t>Beams </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As(top)</a:t>
                      </a:r>
                    </a:p>
                    <a:p>
                      <a:pPr marL="0" marR="0" algn="ctr">
                        <a:lnSpc>
                          <a:spcPct val="150000"/>
                        </a:lnSpc>
                        <a:spcBef>
                          <a:spcPts val="0"/>
                        </a:spcBef>
                        <a:spcAft>
                          <a:spcPts val="1000"/>
                        </a:spcAft>
                      </a:pPr>
                      <a:r>
                        <a:rPr lang="en-US" sz="2000" b="1" dirty="0">
                          <a:solidFill>
                            <a:schemeClr val="tx1"/>
                          </a:solidFill>
                          <a:effectLst/>
                          <a:latin typeface="+mj-lt"/>
                        </a:rPr>
                        <a:t>(mm</a:t>
                      </a:r>
                      <a:r>
                        <a:rPr lang="en-US" sz="2000" b="1" baseline="30000" dirty="0">
                          <a:solidFill>
                            <a:schemeClr val="tx1"/>
                          </a:solidFill>
                          <a:effectLst/>
                          <a:latin typeface="+mj-lt"/>
                        </a:rPr>
                        <a:t>2</a:t>
                      </a:r>
                      <a:r>
                        <a:rPr lang="en-US" sz="2000" b="1" dirty="0">
                          <a:solidFill>
                            <a:schemeClr val="tx1"/>
                          </a:solidFill>
                          <a:effectLst/>
                          <a:latin typeface="+mj-lt"/>
                        </a:rPr>
                        <a: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Reinforce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As(Bottom)</a:t>
                      </a:r>
                    </a:p>
                    <a:p>
                      <a:pPr marL="0" marR="0" algn="ctr">
                        <a:lnSpc>
                          <a:spcPct val="150000"/>
                        </a:lnSpc>
                        <a:spcBef>
                          <a:spcPts val="0"/>
                        </a:spcBef>
                        <a:spcAft>
                          <a:spcPts val="1000"/>
                        </a:spcAft>
                      </a:pPr>
                      <a:r>
                        <a:rPr lang="en-US" sz="2000" b="1">
                          <a:solidFill>
                            <a:schemeClr val="tx1"/>
                          </a:solidFill>
                          <a:effectLst/>
                          <a:latin typeface="+mj-lt"/>
                        </a:rPr>
                        <a:t>(mm</a:t>
                      </a:r>
                      <a:r>
                        <a:rPr lang="en-US" sz="2000" b="1" baseline="30000">
                          <a:solidFill>
                            <a:schemeClr val="tx1"/>
                          </a:solidFill>
                          <a:effectLst/>
                          <a:latin typeface="+mj-lt"/>
                        </a:rPr>
                        <a:t>2</a:t>
                      </a:r>
                      <a:r>
                        <a:rPr lang="en-US" sz="2000" b="1">
                          <a:solidFill>
                            <a:schemeClr val="tx1"/>
                          </a:solidFill>
                          <a:effectLst/>
                          <a:latin typeface="+mj-lt"/>
                        </a:rPr>
                        <a:t>)</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Reinforce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356990">
                <a:tc>
                  <a:txBody>
                    <a:bodyPr/>
                    <a:lstStyle/>
                    <a:p>
                      <a:pPr marL="0" marR="0" algn="ctr">
                        <a:lnSpc>
                          <a:spcPct val="150000"/>
                        </a:lnSpc>
                        <a:spcBef>
                          <a:spcPts val="0"/>
                        </a:spcBef>
                        <a:spcAft>
                          <a:spcPts val="1000"/>
                        </a:spcAft>
                      </a:pPr>
                      <a:r>
                        <a:rPr lang="en-US" sz="2000" b="1" dirty="0">
                          <a:solidFill>
                            <a:schemeClr val="tx1"/>
                          </a:solidFill>
                          <a:effectLst/>
                          <a:latin typeface="+mj-lt"/>
                        </a:rPr>
                        <a:t>B1</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smtClean="0">
                          <a:effectLst/>
                          <a:latin typeface="+mj-lt"/>
                        </a:rPr>
                        <a:t>495</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3Ø16mm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smtClean="0">
                          <a:effectLst/>
                          <a:latin typeface="+mj-lt"/>
                        </a:rPr>
                        <a:t>495</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3Ø16mm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356990">
                <a:tc>
                  <a:txBody>
                    <a:bodyPr/>
                    <a:lstStyle/>
                    <a:p>
                      <a:pPr marL="0" marR="0" algn="ctr">
                        <a:lnSpc>
                          <a:spcPct val="150000"/>
                        </a:lnSpc>
                        <a:spcBef>
                          <a:spcPts val="0"/>
                        </a:spcBef>
                        <a:spcAft>
                          <a:spcPts val="1000"/>
                        </a:spcAft>
                      </a:pPr>
                      <a:r>
                        <a:rPr lang="en-US" sz="2000" b="1">
                          <a:solidFill>
                            <a:schemeClr val="tx1"/>
                          </a:solidFill>
                          <a:effectLst/>
                          <a:latin typeface="+mj-lt"/>
                        </a:rPr>
                        <a:t>B2</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560</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a:effectLst/>
                          <a:latin typeface="+mj-lt"/>
                        </a:rPr>
                        <a:t>3Ø16mm</a:t>
                      </a:r>
                      <a:endParaRPr lang="en-US" sz="2000" b="1">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smtClean="0">
                          <a:effectLst/>
                          <a:latin typeface="+mj-lt"/>
                        </a:rPr>
                        <a:t>495</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a:effectLst/>
                          <a:latin typeface="+mj-lt"/>
                        </a:rPr>
                        <a:t>3Ø16mm</a:t>
                      </a:r>
                      <a:endParaRPr lang="en-US" sz="2000" b="1">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356990">
                <a:tc>
                  <a:txBody>
                    <a:bodyPr/>
                    <a:lstStyle/>
                    <a:p>
                      <a:pPr marL="0" marR="0" algn="ctr">
                        <a:lnSpc>
                          <a:spcPct val="150000"/>
                        </a:lnSpc>
                        <a:spcBef>
                          <a:spcPts val="0"/>
                        </a:spcBef>
                        <a:spcAft>
                          <a:spcPts val="1000"/>
                        </a:spcAft>
                      </a:pPr>
                      <a:r>
                        <a:rPr lang="en-US" sz="2000" b="1" dirty="0">
                          <a:solidFill>
                            <a:schemeClr val="tx1"/>
                          </a:solidFill>
                          <a:effectLst/>
                          <a:latin typeface="+mj-lt"/>
                        </a:rPr>
                        <a:t>B3</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800</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4Ø16mm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755</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0">
                        <a:lnSpc>
                          <a:spcPct val="150000"/>
                        </a:lnSpc>
                        <a:spcBef>
                          <a:spcPts val="0"/>
                        </a:spcBef>
                        <a:spcAft>
                          <a:spcPts val="1000"/>
                        </a:spcAft>
                      </a:pPr>
                      <a:r>
                        <a:rPr lang="en-US" sz="2000" b="1" dirty="0">
                          <a:effectLst/>
                          <a:latin typeface="+mj-lt"/>
                        </a:rPr>
                        <a:t>4Ø16mm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952962518"/>
              </p:ext>
            </p:extLst>
          </p:nvPr>
        </p:nvGraphicFramePr>
        <p:xfrm>
          <a:off x="2524101" y="4429332"/>
          <a:ext cx="7982910" cy="2296388"/>
        </p:xfrm>
        <a:graphic>
          <a:graphicData uri="http://schemas.openxmlformats.org/drawingml/2006/table">
            <a:tbl>
              <a:tblPr firstRow="1" firstCol="1" bandRow="1">
                <a:tableStyleId>{5C22544A-7EE6-4342-B048-85BDC9FD1C3A}</a:tableStyleId>
              </a:tblPr>
              <a:tblGrid>
                <a:gridCol w="2299881"/>
                <a:gridCol w="1438704"/>
                <a:gridCol w="1317551"/>
                <a:gridCol w="1591450"/>
                <a:gridCol w="1335324"/>
              </a:tblGrid>
              <a:tr h="1048222">
                <a:tc>
                  <a:txBody>
                    <a:bodyPr/>
                    <a:lstStyle/>
                    <a:p>
                      <a:pPr marL="0" marR="0" algn="ctr">
                        <a:lnSpc>
                          <a:spcPct val="150000"/>
                        </a:lnSpc>
                        <a:spcBef>
                          <a:spcPts val="0"/>
                        </a:spcBef>
                        <a:spcAft>
                          <a:spcPts val="1000"/>
                        </a:spcAft>
                      </a:pPr>
                      <a:r>
                        <a:rPr lang="en-US" sz="2000" b="1" dirty="0">
                          <a:solidFill>
                            <a:schemeClr val="tx1"/>
                          </a:solidFill>
                          <a:effectLst/>
                          <a:latin typeface="+mj-lt"/>
                        </a:rPr>
                        <a:t>Beams</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As(top)</a:t>
                      </a:r>
                    </a:p>
                    <a:p>
                      <a:pPr marL="0" marR="0" algn="ctr">
                        <a:lnSpc>
                          <a:spcPct val="150000"/>
                        </a:lnSpc>
                        <a:spcBef>
                          <a:spcPts val="0"/>
                        </a:spcBef>
                        <a:spcAft>
                          <a:spcPts val="1000"/>
                        </a:spcAft>
                      </a:pPr>
                      <a:r>
                        <a:rPr lang="en-US" sz="2000" b="1" dirty="0">
                          <a:solidFill>
                            <a:schemeClr val="tx1"/>
                          </a:solidFill>
                          <a:effectLst/>
                          <a:latin typeface="+mj-lt"/>
                        </a:rPr>
                        <a:t>(mm</a:t>
                      </a:r>
                      <a:r>
                        <a:rPr lang="en-US" sz="2000" b="1" baseline="30000" dirty="0">
                          <a:solidFill>
                            <a:schemeClr val="tx1"/>
                          </a:solidFill>
                          <a:effectLst/>
                          <a:latin typeface="+mj-lt"/>
                        </a:rPr>
                        <a:t>2</a:t>
                      </a:r>
                      <a:r>
                        <a:rPr lang="en-US" sz="2000" b="1" dirty="0">
                          <a:solidFill>
                            <a:schemeClr val="tx1"/>
                          </a:solidFill>
                          <a:effectLst/>
                          <a:latin typeface="+mj-lt"/>
                        </a:rPr>
                        <a: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Reinforce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As(Bottom)</a:t>
                      </a:r>
                    </a:p>
                    <a:p>
                      <a:pPr marL="0" marR="0" algn="ctr">
                        <a:lnSpc>
                          <a:spcPct val="150000"/>
                        </a:lnSpc>
                        <a:spcBef>
                          <a:spcPts val="0"/>
                        </a:spcBef>
                        <a:spcAft>
                          <a:spcPts val="1000"/>
                        </a:spcAft>
                      </a:pPr>
                      <a:r>
                        <a:rPr lang="en-US" sz="2000" b="1" dirty="0">
                          <a:solidFill>
                            <a:schemeClr val="tx1"/>
                          </a:solidFill>
                          <a:effectLst/>
                          <a:latin typeface="+mj-lt"/>
                        </a:rPr>
                        <a:t>(mm</a:t>
                      </a:r>
                      <a:r>
                        <a:rPr lang="en-US" sz="2000" b="1" baseline="30000" dirty="0">
                          <a:solidFill>
                            <a:schemeClr val="tx1"/>
                          </a:solidFill>
                          <a:effectLst/>
                          <a:latin typeface="+mj-lt"/>
                        </a:rPr>
                        <a:t>2</a:t>
                      </a:r>
                      <a:r>
                        <a:rPr lang="en-US" sz="2000" b="1" dirty="0">
                          <a:solidFill>
                            <a:schemeClr val="tx1"/>
                          </a:solidFill>
                          <a:effectLst/>
                          <a:latin typeface="+mj-lt"/>
                        </a:rPr>
                        <a: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Reinforce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624083">
                <a:tc>
                  <a:txBody>
                    <a:bodyPr/>
                    <a:lstStyle/>
                    <a:p>
                      <a:pPr marL="0" marR="0" algn="ctr">
                        <a:lnSpc>
                          <a:spcPct val="150000"/>
                        </a:lnSpc>
                        <a:spcBef>
                          <a:spcPts val="0"/>
                        </a:spcBef>
                        <a:spcAft>
                          <a:spcPts val="1000"/>
                        </a:spcAft>
                      </a:pPr>
                      <a:r>
                        <a:rPr lang="en-US" sz="2000" b="1" dirty="0">
                          <a:solidFill>
                            <a:schemeClr val="tx1"/>
                          </a:solidFill>
                          <a:effectLst/>
                          <a:latin typeface="+mj-lt"/>
                        </a:rPr>
                        <a:t>B8</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1">
                        <a:lnSpc>
                          <a:spcPct val="150000"/>
                        </a:lnSpc>
                        <a:spcBef>
                          <a:spcPts val="0"/>
                        </a:spcBef>
                        <a:spcAft>
                          <a:spcPts val="1000"/>
                        </a:spcAft>
                      </a:pPr>
                      <a:r>
                        <a:rPr lang="en-US" sz="2000" b="1" dirty="0" smtClean="0">
                          <a:effectLst/>
                          <a:latin typeface="+mj-lt"/>
                        </a:rPr>
                        <a:t>330</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3Ø14mm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1">
                        <a:lnSpc>
                          <a:spcPct val="150000"/>
                        </a:lnSpc>
                        <a:spcBef>
                          <a:spcPts val="0"/>
                        </a:spcBef>
                        <a:spcAft>
                          <a:spcPts val="1000"/>
                        </a:spcAft>
                      </a:pPr>
                      <a:r>
                        <a:rPr lang="en-US" sz="2000" b="1" dirty="0" smtClean="0">
                          <a:effectLst/>
                          <a:latin typeface="+mj-lt"/>
                        </a:rPr>
                        <a:t>330</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effectLst/>
                          <a:latin typeface="+mj-lt"/>
                        </a:rPr>
                        <a:t>3Ø14mm</a:t>
                      </a:r>
                      <a:endParaRPr lang="en-US" sz="2000" b="1">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r h="624083">
                <a:tc>
                  <a:txBody>
                    <a:bodyPr/>
                    <a:lstStyle/>
                    <a:p>
                      <a:pPr marL="0" marR="0" algn="ctr">
                        <a:lnSpc>
                          <a:spcPct val="150000"/>
                        </a:lnSpc>
                        <a:spcBef>
                          <a:spcPts val="0"/>
                        </a:spcBef>
                        <a:spcAft>
                          <a:spcPts val="1000"/>
                        </a:spcAft>
                      </a:pPr>
                      <a:r>
                        <a:rPr lang="en-US" sz="2000" b="1" dirty="0">
                          <a:solidFill>
                            <a:schemeClr val="tx1"/>
                          </a:solidFill>
                          <a:effectLst/>
                          <a:latin typeface="+mj-lt"/>
                        </a:rPr>
                        <a:t>B9</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386</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3Ø14mm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rtl="1">
                        <a:lnSpc>
                          <a:spcPct val="150000"/>
                        </a:lnSpc>
                        <a:spcBef>
                          <a:spcPts val="0"/>
                        </a:spcBef>
                        <a:spcAft>
                          <a:spcPts val="1000"/>
                        </a:spcAft>
                      </a:pPr>
                      <a:r>
                        <a:rPr lang="en-US" sz="2000" b="1" dirty="0" smtClean="0">
                          <a:effectLst/>
                          <a:latin typeface="+mj-lt"/>
                        </a:rPr>
                        <a:t>330</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effectLst/>
                          <a:latin typeface="+mj-lt"/>
                        </a:rPr>
                        <a:t>3Ø14mm</a:t>
                      </a:r>
                      <a:endParaRPr lang="en-US" sz="2000" b="1" dirty="0">
                        <a:solidFill>
                          <a:srgbClr val="000000"/>
                        </a:solidFill>
                        <a:effectLst/>
                        <a:latin typeface="+mj-lt"/>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r>
            </a:tbl>
          </a:graphicData>
        </a:graphic>
      </p:graphicFrame>
    </p:spTree>
    <p:extLst>
      <p:ext uri="{BB962C8B-B14F-4D97-AF65-F5344CB8AC3E}">
        <p14:creationId xmlns:p14="http://schemas.microsoft.com/office/powerpoint/2010/main" val="16016951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0916" y="3679061"/>
            <a:ext cx="1550424" cy="498663"/>
          </a:xfrm>
          <a:prstGeom prst="rect">
            <a:avLst/>
          </a:prstGeom>
        </p:spPr>
        <p:txBody>
          <a:bodyPr wrap="none">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main beam :</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448100" y="4177724"/>
            <a:ext cx="3406479" cy="2301967"/>
          </a:xfrm>
          <a:prstGeom prst="rect">
            <a:avLst/>
          </a:prstGeom>
        </p:spPr>
      </p:pic>
      <p:sp>
        <p:nvSpPr>
          <p:cNvPr id="7" name="Rectangle 6"/>
          <p:cNvSpPr/>
          <p:nvPr/>
        </p:nvSpPr>
        <p:spPr>
          <a:xfrm>
            <a:off x="1111944" y="6433617"/>
            <a:ext cx="1542409" cy="276999"/>
          </a:xfrm>
          <a:prstGeom prst="rect">
            <a:avLst/>
          </a:prstGeom>
        </p:spPr>
        <p:txBody>
          <a:bodyPr wrap="none">
            <a:spAutoFit/>
          </a:bodyPr>
          <a:lstStyle/>
          <a:p>
            <a:pPr algn="ctr">
              <a:spcAft>
                <a:spcPts val="1000"/>
              </a:spcAft>
            </a:pPr>
            <a:r>
              <a:rPr lang="en-US" sz="1200" b="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Cross section in beam</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4273210" y="3985619"/>
            <a:ext cx="7601057" cy="2500387"/>
          </a:xfrm>
          <a:prstGeom prst="rect">
            <a:avLst/>
          </a:prstGeom>
        </p:spPr>
      </p:pic>
      <p:sp>
        <p:nvSpPr>
          <p:cNvPr id="9" name="Rectangle 8"/>
          <p:cNvSpPr/>
          <p:nvPr/>
        </p:nvSpPr>
        <p:spPr>
          <a:xfrm>
            <a:off x="7510924" y="6363312"/>
            <a:ext cx="1125628"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Beam detailing</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601" y="57835"/>
            <a:ext cx="6875688" cy="3498557"/>
          </a:xfrm>
          <a:prstGeom prst="rect">
            <a:avLst/>
          </a:prstGeom>
        </p:spPr>
      </p:pic>
      <p:sp>
        <p:nvSpPr>
          <p:cNvPr id="2" name="Rectangle 1"/>
          <p:cNvSpPr/>
          <p:nvPr/>
        </p:nvSpPr>
        <p:spPr>
          <a:xfrm>
            <a:off x="5418484" y="3215168"/>
            <a:ext cx="1067921"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Beams layout </a:t>
            </a:r>
            <a:endPar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339068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3466" y="658176"/>
            <a:ext cx="6096000" cy="1047979"/>
          </a:xfrm>
          <a:prstGeom prst="rect">
            <a:avLst/>
          </a:prstGeom>
        </p:spPr>
        <p:txBody>
          <a:bodyPr>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Columns reinforcement :</a:t>
            </a:r>
            <a:endPar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nSpc>
                <a:spcPct val="150000"/>
              </a:lnSpc>
              <a:spcAft>
                <a:spcPts val="1000"/>
              </a:spcAft>
            </a:pPr>
            <a:r>
              <a:rPr lang="en-US"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9" name="Rectangle 8"/>
          <p:cNvSpPr/>
          <p:nvPr/>
        </p:nvSpPr>
        <p:spPr>
          <a:xfrm>
            <a:off x="1613466" y="1231230"/>
            <a:ext cx="6096000" cy="914994"/>
          </a:xfrm>
          <a:prstGeom prst="rect">
            <a:avLst/>
          </a:prstGeom>
        </p:spPr>
        <p:txBody>
          <a:bodyPr>
            <a:spAutoFit/>
          </a:bodyPr>
          <a:lstStyle/>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As from ETABS = 1500 mm</a:t>
            </a:r>
            <a:r>
              <a:rPr lang="en-US" sz="1600" baseline="30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Use 8Ø16 mm/m for each one.</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1215736" y="2769382"/>
            <a:ext cx="4101765" cy="2124571"/>
          </a:xfrm>
          <a:prstGeom prst="rect">
            <a:avLst/>
          </a:prstGeom>
        </p:spPr>
      </p:pic>
      <p:sp>
        <p:nvSpPr>
          <p:cNvPr id="11" name="Rectangle 10"/>
          <p:cNvSpPr/>
          <p:nvPr/>
        </p:nvSpPr>
        <p:spPr>
          <a:xfrm>
            <a:off x="2211879" y="5974608"/>
            <a:ext cx="1670649" cy="276999"/>
          </a:xfrm>
          <a:prstGeom prst="rect">
            <a:avLst/>
          </a:prstGeom>
        </p:spPr>
        <p:txBody>
          <a:bodyPr wrap="none">
            <a:spAutoFit/>
          </a:bodyPr>
          <a:lstStyle/>
          <a:p>
            <a:pPr algn="ctr">
              <a:spcAft>
                <a:spcPts val="1000"/>
              </a:spcAft>
            </a:pPr>
            <a:r>
              <a:rPr lang="en-US" sz="1200" b="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Cross section in column</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2" name="Picture 11"/>
          <p:cNvPicPr/>
          <p:nvPr/>
        </p:nvPicPr>
        <p:blipFill>
          <a:blip r:embed="rId4">
            <a:extLst>
              <a:ext uri="{28A0092B-C50C-407E-A947-70E740481C1C}">
                <a14:useLocalDpi xmlns:a14="http://schemas.microsoft.com/office/drawing/2010/main" val="0"/>
              </a:ext>
            </a:extLst>
          </a:blip>
          <a:stretch>
            <a:fillRect/>
          </a:stretch>
        </p:blipFill>
        <p:spPr>
          <a:xfrm>
            <a:off x="6281513" y="363581"/>
            <a:ext cx="4542417" cy="5749526"/>
          </a:xfrm>
          <a:prstGeom prst="rect">
            <a:avLst/>
          </a:prstGeom>
        </p:spPr>
      </p:pic>
      <p:sp>
        <p:nvSpPr>
          <p:cNvPr id="13" name="Rectangle 12"/>
          <p:cNvSpPr/>
          <p:nvPr/>
        </p:nvSpPr>
        <p:spPr>
          <a:xfrm>
            <a:off x="7594223" y="6113107"/>
            <a:ext cx="1912703" cy="276999"/>
          </a:xfrm>
          <a:prstGeom prst="rect">
            <a:avLst/>
          </a:prstGeom>
        </p:spPr>
        <p:txBody>
          <a:bodyPr wrap="none">
            <a:spAutoFit/>
          </a:bodyPr>
          <a:lstStyle/>
          <a:p>
            <a:pPr algn="ctr">
              <a:spcAft>
                <a:spcPts val="1000"/>
              </a:spcAft>
            </a:pPr>
            <a:r>
              <a:rPr lang="en-US" sz="1200" b="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Stirrups detailing in column</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570621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25399" y="5918456"/>
            <a:ext cx="1377300"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Section in staircase</a:t>
            </a:r>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Rectangle 3"/>
          <p:cNvSpPr/>
          <p:nvPr/>
        </p:nvSpPr>
        <p:spPr>
          <a:xfrm>
            <a:off x="1566419" y="617917"/>
            <a:ext cx="2474332" cy="498663"/>
          </a:xfrm>
          <a:prstGeom prst="rect">
            <a:avLst/>
          </a:prstGeom>
        </p:spPr>
        <p:txBody>
          <a:bodyPr wrap="none">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Stair </a:t>
            </a:r>
            <a:r>
              <a:rPr lang="en-US" sz="20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reinforcement :</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5990" y="1116580"/>
            <a:ext cx="8656118" cy="4801876"/>
          </a:xfrm>
          <a:prstGeom prst="rect">
            <a:avLst/>
          </a:prstGeom>
        </p:spPr>
      </p:pic>
    </p:spTree>
    <p:extLst>
      <p:ext uri="{BB962C8B-B14F-4D97-AF65-F5344CB8AC3E}">
        <p14:creationId xmlns:p14="http://schemas.microsoft.com/office/powerpoint/2010/main" val="39074205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2711563"/>
              </p:ext>
            </p:extLst>
          </p:nvPr>
        </p:nvGraphicFramePr>
        <p:xfrm>
          <a:off x="773356" y="1570925"/>
          <a:ext cx="11030633" cy="5092536"/>
        </p:xfrm>
        <a:graphic>
          <a:graphicData uri="http://schemas.openxmlformats.org/drawingml/2006/table">
            <a:tbl>
              <a:tblPr firstRow="1" firstCol="1" bandRow="1">
                <a:tableStyleId>{5C22544A-7EE6-4342-B048-85BDC9FD1C3A}</a:tableStyleId>
              </a:tblPr>
              <a:tblGrid>
                <a:gridCol w="2569450"/>
                <a:gridCol w="1652958"/>
                <a:gridCol w="2078471"/>
                <a:gridCol w="2356694"/>
                <a:gridCol w="2373060"/>
              </a:tblGrid>
              <a:tr h="868483">
                <a:tc>
                  <a:txBody>
                    <a:bodyPr/>
                    <a:lstStyle/>
                    <a:p>
                      <a:pPr marL="0" marR="0" algn="ctr">
                        <a:lnSpc>
                          <a:spcPct val="150000"/>
                        </a:lnSpc>
                        <a:spcBef>
                          <a:spcPts val="0"/>
                        </a:spcBef>
                        <a:spcAft>
                          <a:spcPts val="1000"/>
                        </a:spcAft>
                      </a:pPr>
                      <a:r>
                        <a:rPr lang="en-US" sz="2000" b="1" dirty="0">
                          <a:solidFill>
                            <a:schemeClr val="tx1"/>
                          </a:solidFill>
                          <a:effectLst/>
                          <a:latin typeface="+mj-lt"/>
                        </a:rPr>
                        <a:t>Footing</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chemeClr val="tx1"/>
                          </a:solidFill>
                          <a:effectLst/>
                          <a:latin typeface="+mj-lt"/>
                        </a:rPr>
                        <a:t>No. of </a:t>
                      </a:r>
                      <a:r>
                        <a:rPr lang="en-US" sz="2000" b="1" dirty="0">
                          <a:solidFill>
                            <a:schemeClr val="tx1"/>
                          </a:solidFill>
                          <a:effectLst/>
                          <a:latin typeface="+mj-lt"/>
                        </a:rPr>
                        <a:t>footing</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kern="1200" dirty="0" smtClean="0">
                          <a:solidFill>
                            <a:schemeClr val="tx1"/>
                          </a:solidFill>
                          <a:effectLst/>
                          <a:latin typeface="+mj-lt"/>
                          <a:ea typeface="+mn-ea"/>
                          <a:cs typeface="+mn-cs"/>
                        </a:rPr>
                        <a:t>Dimensions</a:t>
                      </a:r>
                      <a:r>
                        <a:rPr lang="en-US" sz="2000" b="1" baseline="0" dirty="0" smtClean="0">
                          <a:solidFill>
                            <a:schemeClr val="tx1"/>
                          </a:solidFill>
                          <a:effectLst/>
                          <a:latin typeface="+mj-lt"/>
                          <a:ea typeface="Calibri" panose="020F0502020204030204" pitchFamily="34" charset="0"/>
                          <a:cs typeface="Arial" panose="020B0604020202020204" pitchFamily="34" charset="0"/>
                        </a:rPr>
                        <a:t> </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Longitudinal reinforcement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Transverse reinforcement</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723736">
                <a:tc>
                  <a:txBody>
                    <a:bodyPr/>
                    <a:lstStyle/>
                    <a:p>
                      <a:pPr marL="0" marR="0" algn="ctr">
                        <a:lnSpc>
                          <a:spcPct val="150000"/>
                        </a:lnSpc>
                        <a:spcBef>
                          <a:spcPts val="0"/>
                        </a:spcBef>
                        <a:spcAft>
                          <a:spcPts val="1000"/>
                        </a:spcAft>
                      </a:pPr>
                      <a:r>
                        <a:rPr lang="en-US" sz="2000" b="1">
                          <a:solidFill>
                            <a:schemeClr val="tx1"/>
                          </a:solidFill>
                          <a:effectLst/>
                          <a:latin typeface="+mj-lt"/>
                        </a:rPr>
                        <a:t>F1(isolated footing for middle columns )</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6</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chemeClr val="tx1"/>
                          </a:solidFill>
                          <a:effectLst/>
                          <a:latin typeface="+mj-lt"/>
                          <a:ea typeface="Calibri" panose="020F0502020204030204" pitchFamily="34" charset="0"/>
                          <a:cs typeface="Arial" panose="020B0604020202020204" pitchFamily="34" charset="0"/>
                        </a:rPr>
                        <a:t>3*2.65</a:t>
                      </a:r>
                      <a:r>
                        <a:rPr lang="en-US" sz="2000" b="1" baseline="0" dirty="0" smtClean="0">
                          <a:solidFill>
                            <a:schemeClr val="tx1"/>
                          </a:solidFill>
                          <a:effectLst/>
                          <a:latin typeface="+mj-lt"/>
                          <a:ea typeface="Calibri" panose="020F0502020204030204" pitchFamily="34" charset="0"/>
                          <a:cs typeface="Arial" panose="020B0604020202020204" pitchFamily="34" charset="0"/>
                        </a:rPr>
                        <a:t>*0.45</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9Ø12 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9Ø12 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723736">
                <a:tc>
                  <a:txBody>
                    <a:bodyPr/>
                    <a:lstStyle/>
                    <a:p>
                      <a:pPr marL="0" marR="0" algn="ctr">
                        <a:lnSpc>
                          <a:spcPct val="150000"/>
                        </a:lnSpc>
                        <a:spcBef>
                          <a:spcPts val="0"/>
                        </a:spcBef>
                        <a:spcAft>
                          <a:spcPts val="1000"/>
                        </a:spcAft>
                      </a:pPr>
                      <a:r>
                        <a:rPr lang="en-US" sz="2000" b="1" dirty="0">
                          <a:solidFill>
                            <a:schemeClr val="tx1"/>
                          </a:solidFill>
                          <a:effectLst/>
                          <a:latin typeface="+mj-lt"/>
                        </a:rPr>
                        <a:t>F2(isolated footing for edge column )</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2</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chemeClr val="tx1"/>
                          </a:solidFill>
                          <a:effectLst/>
                          <a:latin typeface="+mj-lt"/>
                          <a:ea typeface="Calibri" panose="020F0502020204030204" pitchFamily="34" charset="0"/>
                          <a:cs typeface="Arial" panose="020B0604020202020204" pitchFamily="34" charset="0"/>
                        </a:rPr>
                        <a:t>1.5*1.15*0.47</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8Ø12 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8Ø12 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1286642">
                <a:tc>
                  <a:txBody>
                    <a:bodyPr/>
                    <a:lstStyle/>
                    <a:p>
                      <a:pPr marL="0" marR="0" algn="ctr">
                        <a:lnSpc>
                          <a:spcPct val="150000"/>
                        </a:lnSpc>
                        <a:spcBef>
                          <a:spcPts val="0"/>
                        </a:spcBef>
                        <a:spcAft>
                          <a:spcPts val="1000"/>
                        </a:spcAft>
                      </a:pPr>
                      <a:r>
                        <a:rPr lang="en-US" sz="2000" b="1">
                          <a:solidFill>
                            <a:schemeClr val="tx1"/>
                          </a:solidFill>
                          <a:effectLst/>
                          <a:latin typeface="+mj-lt"/>
                        </a:rPr>
                        <a:t>F3(wall footing)</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16</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indent="0" algn="l" defTabSz="457200" rtl="1" eaLnBrk="1" fontAlgn="auto" latinLnBrk="0" hangingPunct="1">
                        <a:lnSpc>
                          <a:spcPct val="150000"/>
                        </a:lnSpc>
                        <a:spcBef>
                          <a:spcPts val="0"/>
                        </a:spcBef>
                        <a:spcAft>
                          <a:spcPts val="1000"/>
                        </a:spcAft>
                        <a:buClrTx/>
                        <a:buSzTx/>
                        <a:buFontTx/>
                        <a:buNone/>
                        <a:tabLst/>
                        <a:defRPr/>
                      </a:pPr>
                      <a:r>
                        <a:rPr lang="en-US" sz="2000" b="1" dirty="0" smtClean="0">
                          <a:solidFill>
                            <a:schemeClr val="tx1"/>
                          </a:solidFill>
                          <a:effectLst/>
                          <a:latin typeface="+mj-lt"/>
                          <a:ea typeface="Calibri" panose="020F0502020204030204" pitchFamily="34" charset="0"/>
                          <a:cs typeface="Arial" panose="020B0604020202020204" pitchFamily="34" charset="0"/>
                        </a:rPr>
                        <a:t>Ex: </a:t>
                      </a:r>
                      <a:r>
                        <a:rPr lang="en-US" sz="2000" b="1" kern="1200" dirty="0" smtClean="0">
                          <a:solidFill>
                            <a:schemeClr val="tx1"/>
                          </a:solidFill>
                          <a:effectLst/>
                          <a:latin typeface="+mj-lt"/>
                          <a:ea typeface="Calibri" panose="020F0502020204030204" pitchFamily="34" charset="0"/>
                          <a:cs typeface="Arial" panose="020B0604020202020204" pitchFamily="34" charset="0"/>
                        </a:rPr>
                        <a:t>2.1*1*0.4</a:t>
                      </a:r>
                    </a:p>
                    <a:p>
                      <a:pPr marL="0" marR="0" indent="0" algn="l" defTabSz="457200" rtl="1" eaLnBrk="1" fontAlgn="auto" latinLnBrk="0" hangingPunct="1">
                        <a:lnSpc>
                          <a:spcPct val="150000"/>
                        </a:lnSpc>
                        <a:spcBef>
                          <a:spcPts val="0"/>
                        </a:spcBef>
                        <a:spcAft>
                          <a:spcPts val="1000"/>
                        </a:spcAft>
                        <a:buClrTx/>
                        <a:buSzTx/>
                        <a:buFontTx/>
                        <a:buNone/>
                        <a:tabLst/>
                        <a:defRPr/>
                      </a:pPr>
                      <a:r>
                        <a:rPr lang="en-US" sz="2000" b="1" kern="1200" baseline="0" dirty="0" smtClean="0">
                          <a:solidFill>
                            <a:schemeClr val="tx1"/>
                          </a:solidFill>
                          <a:effectLst/>
                          <a:latin typeface="+mj-lt"/>
                          <a:ea typeface="Calibri" panose="020F0502020204030204" pitchFamily="34" charset="0"/>
                          <a:cs typeface="Arial" panose="020B0604020202020204" pitchFamily="34" charset="0"/>
                        </a:rPr>
                        <a:t>     2.15*1.6*0.4</a:t>
                      </a:r>
                      <a:endParaRPr lang="en-US" sz="2000" b="1" kern="1200" dirty="0" smtClean="0">
                        <a:solidFill>
                          <a:schemeClr val="tx1"/>
                        </a:solidFill>
                        <a:effectLst/>
                        <a:latin typeface="+mj-lt"/>
                        <a:ea typeface="Calibri" panose="020F0502020204030204" pitchFamily="34" charset="0"/>
                        <a:cs typeface="Arial" panose="020B0604020202020204" pitchFamily="34" charset="0"/>
                      </a:endParaRPr>
                    </a:p>
                    <a:p>
                      <a:pPr marL="0" marR="0" algn="l">
                        <a:lnSpc>
                          <a:spcPct val="150000"/>
                        </a:lnSpc>
                        <a:spcBef>
                          <a:spcPts val="0"/>
                        </a:spcBef>
                        <a:spcAft>
                          <a:spcPts val="1000"/>
                        </a:spcAft>
                      </a:pPr>
                      <a:r>
                        <a:rPr lang="en-US" sz="2000" b="1" dirty="0" smtClean="0">
                          <a:solidFill>
                            <a:schemeClr val="tx1"/>
                          </a:solidFill>
                          <a:effectLst/>
                          <a:latin typeface="+mj-lt"/>
                          <a:ea typeface="Calibri" panose="020F0502020204030204" pitchFamily="34" charset="0"/>
                          <a:cs typeface="Arial" panose="020B0604020202020204" pitchFamily="34" charset="0"/>
                        </a:rPr>
                        <a:t> </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7Ø12 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7Ø12 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723736">
                <a:tc>
                  <a:txBody>
                    <a:bodyPr/>
                    <a:lstStyle/>
                    <a:p>
                      <a:pPr marL="0" marR="0" algn="ctr">
                        <a:lnSpc>
                          <a:spcPct val="150000"/>
                        </a:lnSpc>
                        <a:spcBef>
                          <a:spcPts val="0"/>
                        </a:spcBef>
                        <a:spcAft>
                          <a:spcPts val="1000"/>
                        </a:spcAft>
                      </a:pPr>
                      <a:r>
                        <a:rPr lang="en-US" sz="2000" b="1" dirty="0">
                          <a:solidFill>
                            <a:schemeClr val="tx1"/>
                          </a:solidFill>
                          <a:effectLst/>
                          <a:latin typeface="+mj-lt"/>
                        </a:rPr>
                        <a:t>F4(combined footing)</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chemeClr val="tx1"/>
                          </a:solidFill>
                          <a:effectLst/>
                          <a:latin typeface="+mj-lt"/>
                        </a:rPr>
                        <a:t>2</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smtClean="0">
                          <a:solidFill>
                            <a:schemeClr val="tx1"/>
                          </a:solidFill>
                          <a:effectLst/>
                          <a:latin typeface="+mj-lt"/>
                          <a:ea typeface="Calibri" panose="020F0502020204030204" pitchFamily="34" charset="0"/>
                          <a:cs typeface="Arial" panose="020B0604020202020204" pitchFamily="34" charset="0"/>
                        </a:rPr>
                        <a:t>4.7*1 *0.41</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9Ø20 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7Ø12 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bl>
          </a:graphicData>
        </a:graphic>
      </p:graphicFrame>
      <p:sp>
        <p:nvSpPr>
          <p:cNvPr id="4" name="Rectangle 1"/>
          <p:cNvSpPr>
            <a:spLocks noChangeArrowheads="1"/>
          </p:cNvSpPr>
          <p:nvPr/>
        </p:nvSpPr>
        <p:spPr bwMode="auto">
          <a:xfrm>
            <a:off x="4227888" y="1145095"/>
            <a:ext cx="37401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Longitudinal and transverse reinforcement </a:t>
            </a:r>
            <a:endParaRPr kumimoji="0" lang="en-US" sz="36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620826" y="646432"/>
            <a:ext cx="2842830" cy="498663"/>
          </a:xfrm>
          <a:prstGeom prst="rect">
            <a:avLst/>
          </a:prstGeom>
        </p:spPr>
        <p:txBody>
          <a:bodyPr wrap="none">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Footing </a:t>
            </a:r>
            <a:r>
              <a:rPr lang="en-US" sz="20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reinforcement :</a:t>
            </a: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38082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480390" y="4216534"/>
            <a:ext cx="4219773" cy="2235486"/>
          </a:xfrm>
          <a:prstGeom prst="rect">
            <a:avLst/>
          </a:prstGeom>
        </p:spPr>
      </p:pic>
      <p:sp>
        <p:nvSpPr>
          <p:cNvPr id="3" name="Rectangle 2"/>
          <p:cNvSpPr/>
          <p:nvPr/>
        </p:nvSpPr>
        <p:spPr>
          <a:xfrm>
            <a:off x="2763767" y="6361702"/>
            <a:ext cx="1653017"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Cross section in footing</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5572115" y="3702307"/>
            <a:ext cx="5700299" cy="2905195"/>
          </a:xfrm>
          <a:prstGeom prst="rect">
            <a:avLst/>
          </a:prstGeom>
        </p:spPr>
      </p:pic>
      <p:sp>
        <p:nvSpPr>
          <p:cNvPr id="5" name="Rectangle 4"/>
          <p:cNvSpPr/>
          <p:nvPr/>
        </p:nvSpPr>
        <p:spPr>
          <a:xfrm>
            <a:off x="7510120" y="6452020"/>
            <a:ext cx="2247731"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details for footing</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6" name="Rectangle 5"/>
          <p:cNvSpPr/>
          <p:nvPr/>
        </p:nvSpPr>
        <p:spPr>
          <a:xfrm>
            <a:off x="551209" y="3702879"/>
            <a:ext cx="2032929" cy="498663"/>
          </a:xfrm>
          <a:prstGeom prst="rect">
            <a:avLst/>
          </a:prstGeom>
        </p:spPr>
        <p:txBody>
          <a:bodyPr wrap="none">
            <a:spAutoFit/>
          </a:bodyPr>
          <a:lstStyle/>
          <a:p>
            <a:pPr>
              <a:lnSpc>
                <a:spcPct val="150000"/>
              </a:lnSpc>
              <a:spcAft>
                <a:spcPts val="1000"/>
              </a:spcAft>
            </a:pP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Isolated footing :</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1859" y="137000"/>
            <a:ext cx="6956609" cy="3406141"/>
          </a:xfrm>
          <a:prstGeom prst="rect">
            <a:avLst/>
          </a:prstGeom>
        </p:spPr>
      </p:pic>
      <p:sp>
        <p:nvSpPr>
          <p:cNvPr id="8" name="Rectangle 7"/>
          <p:cNvSpPr/>
          <p:nvPr/>
        </p:nvSpPr>
        <p:spPr>
          <a:xfrm>
            <a:off x="5126127" y="3197393"/>
            <a:ext cx="1148071"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Footings layout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243502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7342" y="-293339"/>
            <a:ext cx="6096000" cy="1180901"/>
          </a:xfrm>
          <a:prstGeom prst="rect">
            <a:avLst/>
          </a:prstGeom>
        </p:spPr>
        <p:txBody>
          <a:bodyPr>
            <a:spAutoFit/>
          </a:bodyPr>
          <a:lstStyle/>
          <a:p>
            <a:pPr algn="ctr">
              <a:lnSpc>
                <a:spcPct val="150000"/>
              </a:lnSpc>
              <a:spcAft>
                <a:spcPts val="1000"/>
              </a:spcAft>
            </a:pPr>
            <a:r>
              <a:rPr lang="en-US" sz="24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p>
            <a:pPr>
              <a:lnSpc>
                <a:spcPct val="150000"/>
              </a:lnSpc>
              <a:spcAft>
                <a:spcPts val="1000"/>
              </a:spcAf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W</a:t>
            </a: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all footing :</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637342" y="946766"/>
            <a:ext cx="4365212" cy="2531864"/>
          </a:xfrm>
          <a:prstGeom prst="rect">
            <a:avLst/>
          </a:prstGeom>
        </p:spPr>
      </p:pic>
      <p:sp>
        <p:nvSpPr>
          <p:cNvPr id="4" name="Rectangle 3"/>
          <p:cNvSpPr/>
          <p:nvPr/>
        </p:nvSpPr>
        <p:spPr>
          <a:xfrm>
            <a:off x="3179587" y="3360137"/>
            <a:ext cx="1653017"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Cross section in footing</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637342" y="3737129"/>
            <a:ext cx="4442863" cy="2669255"/>
          </a:xfrm>
          <a:prstGeom prst="rect">
            <a:avLst/>
          </a:prstGeom>
        </p:spPr>
      </p:pic>
      <p:sp>
        <p:nvSpPr>
          <p:cNvPr id="6" name="Rectangle 5"/>
          <p:cNvSpPr/>
          <p:nvPr/>
        </p:nvSpPr>
        <p:spPr>
          <a:xfrm>
            <a:off x="2734907" y="6406384"/>
            <a:ext cx="2247731"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details for footing</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6445294" y="946767"/>
            <a:ext cx="5034070" cy="2790362"/>
          </a:xfrm>
          <a:prstGeom prst="rect">
            <a:avLst/>
          </a:prstGeom>
        </p:spPr>
      </p:pic>
      <p:sp>
        <p:nvSpPr>
          <p:cNvPr id="8" name="Rectangle 7"/>
          <p:cNvSpPr/>
          <p:nvPr/>
        </p:nvSpPr>
        <p:spPr>
          <a:xfrm>
            <a:off x="8135820" y="3367797"/>
            <a:ext cx="1653017" cy="369332"/>
          </a:xfrm>
          <a:prstGeom prst="rect">
            <a:avLst/>
          </a:prstGeom>
        </p:spPr>
        <p:txBody>
          <a:bodyPr wrap="none">
            <a:spAutoFit/>
          </a:bodyPr>
          <a:lstStyle/>
          <a:p>
            <a:pPr algn="ctr">
              <a:lnSpc>
                <a:spcPct val="150000"/>
              </a:lnSpc>
              <a:spcAft>
                <a:spcPts val="100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Cross section in footing</a:t>
            </a:r>
            <a:endPar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9" name="Rectangle 8"/>
          <p:cNvSpPr/>
          <p:nvPr/>
        </p:nvSpPr>
        <p:spPr>
          <a:xfrm>
            <a:off x="6445294" y="388899"/>
            <a:ext cx="2305439" cy="498663"/>
          </a:xfrm>
          <a:prstGeom prst="rect">
            <a:avLst/>
          </a:prstGeom>
        </p:spPr>
        <p:txBody>
          <a:bodyPr wrap="none">
            <a:spAutoFit/>
          </a:bodyPr>
          <a:lstStyle/>
          <a:p>
            <a:pPr>
              <a:lnSpc>
                <a:spcPct val="150000"/>
              </a:lnSpc>
              <a:spcAft>
                <a:spcPts val="1000"/>
              </a:spcAf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C</a:t>
            </a:r>
            <a:r>
              <a:rPr lang="en-US" sz="20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ombined footing :</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10" name="Picture 9"/>
          <p:cNvPicPr/>
          <p:nvPr/>
        </p:nvPicPr>
        <p:blipFill>
          <a:blip r:embed="rId5">
            <a:extLst>
              <a:ext uri="{28A0092B-C50C-407E-A947-70E740481C1C}">
                <a14:useLocalDpi xmlns:a14="http://schemas.microsoft.com/office/drawing/2010/main" val="0"/>
              </a:ext>
            </a:extLst>
          </a:blip>
          <a:stretch>
            <a:fillRect/>
          </a:stretch>
        </p:blipFill>
        <p:spPr>
          <a:xfrm>
            <a:off x="6446438" y="3832114"/>
            <a:ext cx="5177250" cy="2574270"/>
          </a:xfrm>
          <a:prstGeom prst="rect">
            <a:avLst/>
          </a:prstGeom>
        </p:spPr>
      </p:pic>
      <p:sp>
        <p:nvSpPr>
          <p:cNvPr id="11" name="Rectangle 10"/>
          <p:cNvSpPr/>
          <p:nvPr/>
        </p:nvSpPr>
        <p:spPr>
          <a:xfrm>
            <a:off x="7911197" y="6415577"/>
            <a:ext cx="2247731" cy="369332"/>
          </a:xfrm>
          <a:prstGeom prst="rect">
            <a:avLst/>
          </a:prstGeom>
        </p:spPr>
        <p:txBody>
          <a:bodyPr wrap="none">
            <a:spAutoFit/>
          </a:bodyPr>
          <a:lstStyle/>
          <a:p>
            <a:pPr algn="ctr">
              <a:lnSpc>
                <a:spcPct val="150000"/>
              </a:lnSpc>
              <a:spcAft>
                <a:spcPts val="100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Reinforcement details for footing</a:t>
            </a:r>
            <a:endPar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71503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8678" y="611111"/>
            <a:ext cx="4661105" cy="1692771"/>
          </a:xfrm>
          <a:prstGeom prst="rect">
            <a:avLst/>
          </a:prstGeom>
          <a:noFill/>
        </p:spPr>
        <p:txBody>
          <a:bodyPr wrap="square" rtlCol="1">
            <a:spAutoFit/>
          </a:bodyPr>
          <a:lstStyle/>
          <a:p>
            <a:r>
              <a:rPr lang="en-US" sz="3200" b="1" dirty="0" smtClean="0">
                <a:latin typeface="Times New Roman" panose="02020603050405020304" pitchFamily="18" charset="0"/>
                <a:cs typeface="Times New Roman" panose="02020603050405020304" pitchFamily="18" charset="0"/>
              </a:rPr>
              <a:t>Questionnaire results</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graphicFrame>
        <p:nvGraphicFramePr>
          <p:cNvPr id="3" name="Chart 2"/>
          <p:cNvGraphicFramePr/>
          <p:nvPr>
            <p:extLst>
              <p:ext uri="{D42A27DB-BD31-4B8C-83A1-F6EECF244321}">
                <p14:modId xmlns:p14="http://schemas.microsoft.com/office/powerpoint/2010/main" val="3621431751"/>
              </p:ext>
            </p:extLst>
          </p:nvPr>
        </p:nvGraphicFramePr>
        <p:xfrm>
          <a:off x="560284" y="1423447"/>
          <a:ext cx="5766626" cy="4015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extLst>
              <p:ext uri="{D42A27DB-BD31-4B8C-83A1-F6EECF244321}">
                <p14:modId xmlns:p14="http://schemas.microsoft.com/office/powerpoint/2010/main" val="2779810430"/>
              </p:ext>
            </p:extLst>
          </p:nvPr>
        </p:nvGraphicFramePr>
        <p:xfrm>
          <a:off x="6400800" y="1227577"/>
          <a:ext cx="5791200" cy="43076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977118" y="5535217"/>
            <a:ext cx="1588392" cy="1231106"/>
          </a:xfrm>
          <a:prstGeom prst="rect">
            <a:avLst/>
          </a:prstGeom>
          <a:noFill/>
        </p:spPr>
        <p:txBody>
          <a:bodyPr wrap="square" rtlCol="1">
            <a:spAutoFit/>
          </a:bodyPr>
          <a:lstStyle/>
          <a:p>
            <a:r>
              <a:rPr lang="en-US" sz="2000" b="1" dirty="0" smtClean="0">
                <a:latin typeface="Times New Roman" panose="02020603050405020304" pitchFamily="18" charset="0"/>
                <a:cs typeface="Times New Roman" panose="02020603050405020304" pitchFamily="18" charset="0"/>
              </a:rPr>
              <a:t>summer</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989368" y="5535217"/>
            <a:ext cx="1588392" cy="1231106"/>
          </a:xfrm>
          <a:prstGeom prst="rect">
            <a:avLst/>
          </a:prstGeom>
          <a:noFill/>
        </p:spPr>
        <p:txBody>
          <a:bodyPr wrap="square" rtlCol="1">
            <a:spAutoFit/>
          </a:bodyPr>
          <a:lstStyle/>
          <a:p>
            <a:r>
              <a:rPr lang="en-US" sz="2000" b="1" dirty="0" smtClean="0">
                <a:latin typeface="Times New Roman" panose="02020603050405020304" pitchFamily="18" charset="0"/>
                <a:cs typeface="Times New Roman" panose="02020603050405020304" pitchFamily="18" charset="0"/>
              </a:rPr>
              <a:t>winter</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49348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69290" y="539223"/>
            <a:ext cx="3094693" cy="614079"/>
          </a:xfrm>
          <a:prstGeom prst="rect">
            <a:avLst/>
          </a:prstGeom>
        </p:spPr>
        <p:txBody>
          <a:bodyPr wrap="none">
            <a:spAutoFit/>
          </a:bodyPr>
          <a:lstStyle/>
          <a:p>
            <a:pPr>
              <a:lnSpc>
                <a:spcPct val="200000"/>
              </a:lnSpc>
              <a:spcBef>
                <a:spcPts val="10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Shear wall </a:t>
            </a:r>
            <a:r>
              <a:rPr lang="en-US" sz="2000" b="1" dirty="0" smtClean="0">
                <a:latin typeface="Times New Roman" panose="02020603050405020304" pitchFamily="18" charset="0"/>
                <a:ea typeface="Times New Roman" panose="02020603050405020304" pitchFamily="18" charset="0"/>
                <a:cs typeface="Times New Roman" panose="02020603050405020304" pitchFamily="18" charset="0"/>
              </a:rPr>
              <a:t>reinforcement :</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Rectangle 4"/>
          <p:cNvSpPr/>
          <p:nvPr/>
        </p:nvSpPr>
        <p:spPr>
          <a:xfrm>
            <a:off x="1693981" y="1213342"/>
            <a:ext cx="4397358" cy="417422"/>
          </a:xfrm>
          <a:prstGeom prst="rect">
            <a:avLst/>
          </a:prstGeom>
        </p:spPr>
        <p:txBody>
          <a:bodyPr wrap="none">
            <a:spAutoFit/>
          </a:bodyPr>
          <a:lstStyle/>
          <a:p>
            <a:pPr>
              <a:lnSpc>
                <a:spcPct val="150000"/>
              </a:lnSpc>
              <a:spcAft>
                <a:spcPts val="1000"/>
              </a:spcAft>
            </a:pPr>
            <a:r>
              <a:rPr lang="en-US" sz="1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This table shows the reinforcement for shear walls:</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585111639"/>
              </p:ext>
            </p:extLst>
          </p:nvPr>
        </p:nvGraphicFramePr>
        <p:xfrm>
          <a:off x="2483114" y="2374570"/>
          <a:ext cx="7644816" cy="3486763"/>
        </p:xfrm>
        <a:graphic>
          <a:graphicData uri="http://schemas.openxmlformats.org/drawingml/2006/table">
            <a:tbl>
              <a:tblPr firstRow="1" firstCol="1" bandRow="1">
                <a:tableStyleId>{5C22544A-7EE6-4342-B048-85BDC9FD1C3A}</a:tableStyleId>
              </a:tblPr>
              <a:tblGrid>
                <a:gridCol w="1910795"/>
                <a:gridCol w="1910795"/>
                <a:gridCol w="1911613"/>
                <a:gridCol w="1911613"/>
              </a:tblGrid>
              <a:tr h="1350771">
                <a:tc>
                  <a:txBody>
                    <a:bodyPr/>
                    <a:lstStyle/>
                    <a:p>
                      <a:pPr marL="0" marR="0" algn="ctr">
                        <a:lnSpc>
                          <a:spcPct val="150000"/>
                        </a:lnSpc>
                        <a:spcBef>
                          <a:spcPts val="0"/>
                        </a:spcBef>
                        <a:spcAft>
                          <a:spcPts val="1000"/>
                        </a:spcAft>
                      </a:pPr>
                      <a:r>
                        <a:rPr lang="en-US" sz="2000" b="1" dirty="0">
                          <a:solidFill>
                            <a:schemeClr val="tx1"/>
                          </a:solidFill>
                          <a:effectLst/>
                          <a:latin typeface="+mj-lt"/>
                        </a:rPr>
                        <a:t>Shear wall</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Vertical steel</a:t>
                      </a:r>
                    </a:p>
                    <a:p>
                      <a:pPr marL="0" marR="0" algn="ctr">
                        <a:lnSpc>
                          <a:spcPct val="150000"/>
                        </a:lnSpc>
                        <a:spcBef>
                          <a:spcPts val="0"/>
                        </a:spcBef>
                        <a:spcAft>
                          <a:spcPts val="1000"/>
                        </a:spcAft>
                      </a:pPr>
                      <a:r>
                        <a:rPr lang="en-US" sz="2000" b="1" dirty="0">
                          <a:solidFill>
                            <a:schemeClr val="tx1"/>
                          </a:solidFill>
                          <a:effectLst/>
                          <a:latin typeface="+mj-lt"/>
                        </a:rPr>
                        <a:t>(for one side)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Boundary steel</a:t>
                      </a:r>
                    </a:p>
                    <a:p>
                      <a:pPr marL="0" marR="0" algn="ctr">
                        <a:lnSpc>
                          <a:spcPct val="150000"/>
                        </a:lnSpc>
                        <a:spcBef>
                          <a:spcPts val="0"/>
                        </a:spcBef>
                        <a:spcAft>
                          <a:spcPts val="1000"/>
                        </a:spcAft>
                      </a:pPr>
                      <a:r>
                        <a:rPr lang="en-US" sz="2000" b="1" dirty="0">
                          <a:solidFill>
                            <a:schemeClr val="tx1"/>
                          </a:solidFill>
                          <a:effectLst/>
                          <a:latin typeface="+mj-lt"/>
                        </a:rPr>
                        <a:t>(for one side)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Horizontal steel</a:t>
                      </a:r>
                    </a:p>
                    <a:p>
                      <a:pPr marL="0" marR="0" algn="ctr">
                        <a:lnSpc>
                          <a:spcPct val="150000"/>
                        </a:lnSpc>
                        <a:spcBef>
                          <a:spcPts val="0"/>
                        </a:spcBef>
                        <a:spcAft>
                          <a:spcPts val="1000"/>
                        </a:spcAft>
                      </a:pPr>
                      <a:r>
                        <a:rPr lang="en-US" sz="2000" b="1" dirty="0">
                          <a:solidFill>
                            <a:schemeClr val="tx1"/>
                          </a:solidFill>
                          <a:effectLst/>
                          <a:latin typeface="+mj-lt"/>
                        </a:rPr>
                        <a:t>(for one side)</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610796">
                <a:tc>
                  <a:txBody>
                    <a:bodyPr/>
                    <a:lstStyle/>
                    <a:p>
                      <a:pPr marL="0" marR="0" algn="ctr">
                        <a:lnSpc>
                          <a:spcPct val="150000"/>
                        </a:lnSpc>
                        <a:spcBef>
                          <a:spcPts val="0"/>
                        </a:spcBef>
                        <a:spcAft>
                          <a:spcPts val="1000"/>
                        </a:spcAft>
                      </a:pPr>
                      <a:r>
                        <a:rPr lang="en-US" sz="2000" b="1">
                          <a:solidFill>
                            <a:schemeClr val="tx1"/>
                          </a:solidFill>
                          <a:effectLst/>
                          <a:latin typeface="+mj-lt"/>
                        </a:rPr>
                        <a:t>S.W.1</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10Ø12mm/m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10Ø12mm/m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3Ø12mm/m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285929">
                <a:tc>
                  <a:txBody>
                    <a:bodyPr/>
                    <a:lstStyle/>
                    <a:p>
                      <a:pPr marL="0" marR="0" algn="ctr">
                        <a:lnSpc>
                          <a:spcPct val="150000"/>
                        </a:lnSpc>
                        <a:spcBef>
                          <a:spcPts val="0"/>
                        </a:spcBef>
                        <a:spcAft>
                          <a:spcPts val="1000"/>
                        </a:spcAft>
                      </a:pPr>
                      <a:r>
                        <a:rPr lang="en-US" sz="2000" b="1" dirty="0">
                          <a:solidFill>
                            <a:schemeClr val="tx1"/>
                          </a:solidFill>
                          <a:effectLst/>
                          <a:latin typeface="+mj-lt"/>
                        </a:rPr>
                        <a:t>S.W.2</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4Ø12mm/m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3Ø12mm/m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3Ø12mm/m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285929">
                <a:tc>
                  <a:txBody>
                    <a:bodyPr/>
                    <a:lstStyle/>
                    <a:p>
                      <a:pPr marL="0" marR="0" algn="ctr">
                        <a:lnSpc>
                          <a:spcPct val="150000"/>
                        </a:lnSpc>
                        <a:spcBef>
                          <a:spcPts val="0"/>
                        </a:spcBef>
                        <a:spcAft>
                          <a:spcPts val="1000"/>
                        </a:spcAft>
                      </a:pPr>
                      <a:r>
                        <a:rPr lang="en-US" sz="2000" b="1" dirty="0">
                          <a:solidFill>
                            <a:schemeClr val="tx1"/>
                          </a:solidFill>
                          <a:effectLst/>
                          <a:latin typeface="+mj-lt"/>
                        </a:rPr>
                        <a:t>S.W.3</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4Ø12mm/m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3Ø12mm/m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a:solidFill>
                            <a:schemeClr val="tx1"/>
                          </a:solidFill>
                          <a:effectLst/>
                          <a:latin typeface="+mj-lt"/>
                        </a:rPr>
                        <a:t>3Ø12mm/m</a:t>
                      </a:r>
                      <a:endParaRPr lang="en-US" sz="2000" b="1">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r h="610796">
                <a:tc>
                  <a:txBody>
                    <a:bodyPr/>
                    <a:lstStyle/>
                    <a:p>
                      <a:pPr marL="0" marR="0" algn="ctr">
                        <a:lnSpc>
                          <a:spcPct val="150000"/>
                        </a:lnSpc>
                        <a:spcBef>
                          <a:spcPts val="0"/>
                        </a:spcBef>
                        <a:spcAft>
                          <a:spcPts val="1000"/>
                        </a:spcAft>
                      </a:pPr>
                      <a:r>
                        <a:rPr lang="en-US" sz="2000" b="1" dirty="0">
                          <a:solidFill>
                            <a:schemeClr val="tx1"/>
                          </a:solidFill>
                          <a:effectLst/>
                          <a:latin typeface="+mj-lt"/>
                        </a:rPr>
                        <a:t>S.W.4</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10Ø12mm/m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5Ø12mm/m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c>
                  <a:txBody>
                    <a:bodyPr/>
                    <a:lstStyle/>
                    <a:p>
                      <a:pPr marL="0" marR="0" algn="ctr">
                        <a:lnSpc>
                          <a:spcPct val="150000"/>
                        </a:lnSpc>
                        <a:spcBef>
                          <a:spcPts val="0"/>
                        </a:spcBef>
                        <a:spcAft>
                          <a:spcPts val="1000"/>
                        </a:spcAft>
                      </a:pPr>
                      <a:r>
                        <a:rPr lang="en-US" sz="2000" b="1" dirty="0">
                          <a:solidFill>
                            <a:schemeClr val="tx1"/>
                          </a:solidFill>
                          <a:effectLst/>
                          <a:latin typeface="+mj-lt"/>
                        </a:rPr>
                        <a:t>3Ø12mm/m</a:t>
                      </a:r>
                      <a:endParaRPr lang="en-US" sz="2000" b="1" dirty="0">
                        <a:solidFill>
                          <a:schemeClr val="tx1"/>
                        </a:solidFill>
                        <a:effectLst/>
                        <a:latin typeface="+mj-lt"/>
                        <a:ea typeface="Calibri" panose="020F0502020204030204" pitchFamily="34" charset="0"/>
                        <a:cs typeface="Arial" panose="020B0604020202020204" pitchFamily="34" charset="0"/>
                      </a:endParaRPr>
                    </a:p>
                  </a:txBody>
                  <a:tcPr marL="68580" marR="68580" marT="0" marB="0" anchor="ctr">
                    <a:solidFill>
                      <a:schemeClr val="accent1">
                        <a:lumMod val="40000"/>
                        <a:lumOff val="60000"/>
                      </a:schemeClr>
                    </a:solidFill>
                  </a:tcPr>
                </a:tc>
              </a:tr>
            </a:tbl>
          </a:graphicData>
        </a:graphic>
      </p:graphicFrame>
      <p:sp>
        <p:nvSpPr>
          <p:cNvPr id="7" name="Rectangle 6"/>
          <p:cNvSpPr/>
          <p:nvPr/>
        </p:nvSpPr>
        <p:spPr>
          <a:xfrm>
            <a:off x="4394269" y="1909890"/>
            <a:ext cx="3740127" cy="338554"/>
          </a:xfrm>
          <a:prstGeom prst="rect">
            <a:avLst/>
          </a:prstGeom>
        </p:spPr>
        <p:txBody>
          <a:bodyPr wrap="none">
            <a:spAutoFit/>
          </a:bodyPr>
          <a:lstStyle/>
          <a:p>
            <a:pPr lvl="0" algn="ctr" eaLnBrk="0" fontAlgn="base" hangingPunct="0">
              <a:spcBef>
                <a:spcPct val="0"/>
              </a:spcBef>
              <a:spcAft>
                <a:spcPct val="0"/>
              </a:spcAft>
            </a:pPr>
            <a:r>
              <a:rPr kumimoji="0" lang="en-US" sz="16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Longitudinal and transverse reinforcement </a:t>
            </a: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4299890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760" y="1102571"/>
            <a:ext cx="10286717" cy="5004865"/>
          </a:xfrm>
          <a:prstGeom prst="rect">
            <a:avLst/>
          </a:prstGeom>
        </p:spPr>
      </p:pic>
      <p:sp>
        <p:nvSpPr>
          <p:cNvPr id="3" name="Rectangle 2"/>
          <p:cNvSpPr/>
          <p:nvPr/>
        </p:nvSpPr>
        <p:spPr>
          <a:xfrm>
            <a:off x="5996573" y="6107436"/>
            <a:ext cx="1265090"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Shear wall layout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8577926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6182591" y="475922"/>
            <a:ext cx="5457227" cy="5754843"/>
          </a:xfrm>
          <a:prstGeom prst="rect">
            <a:avLst/>
          </a:prstGeom>
        </p:spPr>
      </p:pic>
      <p:sp>
        <p:nvSpPr>
          <p:cNvPr id="3" name="Rectangle 2"/>
          <p:cNvSpPr/>
          <p:nvPr/>
        </p:nvSpPr>
        <p:spPr>
          <a:xfrm>
            <a:off x="7871496" y="6230765"/>
            <a:ext cx="2079415"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Stirrups detailing in shear wall</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5" name="Rectangle 4"/>
          <p:cNvSpPr/>
          <p:nvPr/>
        </p:nvSpPr>
        <p:spPr>
          <a:xfrm>
            <a:off x="2585890" y="4720855"/>
            <a:ext cx="1745991" cy="336118"/>
          </a:xfrm>
          <a:prstGeom prst="rect">
            <a:avLst/>
          </a:prstGeom>
        </p:spPr>
        <p:txBody>
          <a:bodyPr wrap="none">
            <a:spAutoFit/>
          </a:bodyPr>
          <a:lstStyle/>
          <a:p>
            <a:pPr algn="ctr">
              <a:lnSpc>
                <a:spcPct val="150000"/>
              </a:lnSpc>
              <a:spcAft>
                <a:spcPts val="1000"/>
              </a:spcAft>
            </a:pPr>
            <a:r>
              <a:rPr lang="en-US"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Shear wall reinforcement</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6" name="Rectangle 5"/>
          <p:cNvSpPr/>
          <p:nvPr/>
        </p:nvSpPr>
        <p:spPr>
          <a:xfrm>
            <a:off x="1558899" y="549614"/>
            <a:ext cx="3094693" cy="614079"/>
          </a:xfrm>
          <a:prstGeom prst="rect">
            <a:avLst/>
          </a:prstGeom>
        </p:spPr>
        <p:txBody>
          <a:bodyPr wrap="none">
            <a:spAutoFit/>
          </a:bodyPr>
          <a:lstStyle/>
          <a:p>
            <a:pPr>
              <a:lnSpc>
                <a:spcPct val="200000"/>
              </a:lnSpc>
              <a:spcBef>
                <a:spcPts val="1000"/>
              </a:spcBef>
            </a:pPr>
            <a:r>
              <a:rPr lang="en-US" sz="2000" b="1" dirty="0" smtClean="0">
                <a:effectLst/>
                <a:latin typeface="Times New Roman" panose="02020603050405020304" pitchFamily="18" charset="0"/>
                <a:ea typeface="Times New Roman" panose="02020603050405020304" pitchFamily="18" charset="0"/>
                <a:cs typeface="Times New Roman" panose="02020603050405020304" pitchFamily="18" charset="0"/>
              </a:rPr>
              <a:t>Shear wall </a:t>
            </a:r>
            <a:r>
              <a:rPr lang="en-US" sz="2000" b="1" dirty="0" smtClean="0">
                <a:latin typeface="Times New Roman" panose="02020603050405020304" pitchFamily="18" charset="0"/>
                <a:ea typeface="Times New Roman" panose="02020603050405020304" pitchFamily="18" charset="0"/>
                <a:cs typeface="Times New Roman" panose="02020603050405020304" pitchFamily="18" charset="0"/>
              </a:rPr>
              <a:t>reinforcement :</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562" y="2564810"/>
            <a:ext cx="5268649" cy="2156045"/>
          </a:xfrm>
          <a:prstGeom prst="rect">
            <a:avLst/>
          </a:prstGeom>
        </p:spPr>
      </p:pic>
    </p:spTree>
    <p:extLst>
      <p:ext uri="{BB962C8B-B14F-4D97-AF65-F5344CB8AC3E}">
        <p14:creationId xmlns:p14="http://schemas.microsoft.com/office/powerpoint/2010/main" val="291236064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8888" y="691979"/>
            <a:ext cx="7949514" cy="5786199"/>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Electro-Mechanical design</a:t>
            </a:r>
          </a:p>
          <a:p>
            <a:pPr marL="457200" indent="-457200">
              <a:buFont typeface="Arial" panose="020B0604020202020204" pitchFamily="34" charset="0"/>
              <a:buChar char="•"/>
            </a:pPr>
            <a:endParaRPr lang="en-US" sz="28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Electric and lighting </a:t>
            </a:r>
            <a:r>
              <a:rPr lang="en-US" sz="2000" b="1" dirty="0" smtClean="0">
                <a:latin typeface="Times New Roman" panose="02020603050405020304" pitchFamily="18" charset="0"/>
                <a:cs typeface="Times New Roman" panose="02020603050405020304" pitchFamily="18" charset="0"/>
              </a:rPr>
              <a:t>design</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HVAC design</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Drainage design</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Water supply design</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Acoustical design </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Safety design</a:t>
            </a:r>
          </a:p>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Elevator design</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278112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2092" y="714726"/>
            <a:ext cx="8911687" cy="1280890"/>
          </a:xfrm>
        </p:spPr>
        <p:txBody>
          <a:bodyPr>
            <a:normAutofit/>
          </a:bodyPr>
          <a:lstStyle/>
          <a:p>
            <a:r>
              <a:rPr lang="arn-CL" sz="2400" b="1" dirty="0" smtClean="0"/>
              <a:t>Electrical</a:t>
            </a:r>
            <a:r>
              <a:rPr lang="arn-CL" sz="2400" b="1" dirty="0" smtClean="0">
                <a:solidFill>
                  <a:srgbClr val="FF0000"/>
                </a:solidFill>
              </a:rPr>
              <a:t> </a:t>
            </a:r>
            <a:r>
              <a:rPr lang="arn-CL" sz="2400" b="1" dirty="0" smtClean="0"/>
              <a:t>and lighting </a:t>
            </a:r>
            <a:r>
              <a:rPr lang="arn-CL" sz="2400" b="1" dirty="0"/>
              <a:t>design</a:t>
            </a:r>
            <a:endParaRPr lang="ar-OM" sz="2400" dirty="0"/>
          </a:p>
        </p:txBody>
      </p:sp>
      <p:sp>
        <p:nvSpPr>
          <p:cNvPr id="3" name="Content Placeholder 2"/>
          <p:cNvSpPr>
            <a:spLocks noGrp="1"/>
          </p:cNvSpPr>
          <p:nvPr>
            <p:ph idx="1"/>
          </p:nvPr>
        </p:nvSpPr>
        <p:spPr>
          <a:xfrm>
            <a:off x="2342077" y="1995616"/>
            <a:ext cx="8915400" cy="3777622"/>
          </a:xfrm>
        </p:spPr>
        <p:txBody>
          <a:bodyPr/>
          <a:lstStyle/>
          <a:p>
            <a:pPr algn="l" rtl="0"/>
            <a:r>
              <a:rPr lang="en-US" sz="2000" dirty="0"/>
              <a:t>Artificial Lighting system is essential in residential building design because of huge usage in every area in building especially at night, it must distribution in good way with contain energy efficient to provide comfortable, relaxed and good visibility without glare for people</a:t>
            </a:r>
          </a:p>
          <a:p>
            <a:pPr algn="l" rtl="0"/>
            <a:endParaRPr lang="ar-OM" dirty="0"/>
          </a:p>
        </p:txBody>
      </p:sp>
    </p:spTree>
    <p:extLst>
      <p:ext uri="{BB962C8B-B14F-4D97-AF65-F5344CB8AC3E}">
        <p14:creationId xmlns:p14="http://schemas.microsoft.com/office/powerpoint/2010/main" val="35747032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2228309" y="1062230"/>
            <a:ext cx="8229600" cy="2399251"/>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276062" y="4478008"/>
            <a:ext cx="6477000" cy="1333500"/>
          </a:xfrm>
          <a:prstGeom prst="rect">
            <a:avLst/>
          </a:prstGeom>
          <a:noFill/>
          <a:ln w="9525">
            <a:noFill/>
            <a:miter lim="800000"/>
            <a:headEnd/>
            <a:tailEnd/>
          </a:ln>
        </p:spPr>
      </p:pic>
      <p:sp>
        <p:nvSpPr>
          <p:cNvPr id="3" name="Rectangle 2"/>
          <p:cNvSpPr/>
          <p:nvPr/>
        </p:nvSpPr>
        <p:spPr>
          <a:xfrm>
            <a:off x="5643169" y="4002215"/>
            <a:ext cx="1742785"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Reflection factor</a:t>
            </a:r>
            <a:endParaRPr lang="ar-JO" dirty="0"/>
          </a:p>
        </p:txBody>
      </p:sp>
      <p:sp>
        <p:nvSpPr>
          <p:cNvPr id="4" name="Rectangle 3"/>
          <p:cNvSpPr/>
          <p:nvPr/>
        </p:nvSpPr>
        <p:spPr>
          <a:xfrm>
            <a:off x="4937763" y="568598"/>
            <a:ext cx="2755883"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Recommended </a:t>
            </a:r>
            <a:r>
              <a:rPr lang="en-US" dirty="0">
                <a:solidFill>
                  <a:srgbClr val="000000"/>
                </a:solidFill>
                <a:latin typeface="Times New Roman" panose="02020603050405020304" pitchFamily="18" charset="0"/>
                <a:ea typeface="Calibri" panose="020F0502020204030204" pitchFamily="34" charset="0"/>
              </a:rPr>
              <a:t>illumination</a:t>
            </a:r>
            <a:endParaRPr lang="ar-JO" dirty="0"/>
          </a:p>
        </p:txBody>
      </p:sp>
    </p:spTree>
    <p:extLst>
      <p:ext uri="{BB962C8B-B14F-4D97-AF65-F5344CB8AC3E}">
        <p14:creationId xmlns:p14="http://schemas.microsoft.com/office/powerpoint/2010/main" val="150899788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7572" y="809444"/>
            <a:ext cx="6096000" cy="923330"/>
          </a:xfrm>
          <a:prstGeom prst="rect">
            <a:avLst/>
          </a:prstGeom>
        </p:spPr>
        <p:txBody>
          <a:bodyPr>
            <a:spAutoFit/>
          </a:bodyPr>
          <a:lstStyle/>
          <a:p>
            <a:endParaRPr lang="en-US" b="1" dirty="0">
              <a:solidFill>
                <a:srgbClr val="000000"/>
              </a:solidFill>
              <a:latin typeface="+mj-lt"/>
            </a:endParaRPr>
          </a:p>
          <a:p>
            <a:r>
              <a:rPr lang="en-US" dirty="0">
                <a:solidFill>
                  <a:srgbClr val="000000"/>
                </a:solidFill>
              </a:rPr>
              <a:t/>
            </a:r>
            <a:br>
              <a:rPr lang="en-US" dirty="0">
                <a:solidFill>
                  <a:srgbClr val="000000"/>
                </a:solidFill>
              </a:rPr>
            </a:br>
            <a:endParaRPr lang="en-US" dirty="0"/>
          </a:p>
        </p:txBody>
      </p:sp>
      <p:sp>
        <p:nvSpPr>
          <p:cNvPr id="3" name="Rectangle 2"/>
          <p:cNvSpPr/>
          <p:nvPr/>
        </p:nvSpPr>
        <p:spPr>
          <a:xfrm>
            <a:off x="1605789" y="1567568"/>
            <a:ext cx="6096000" cy="646331"/>
          </a:xfrm>
          <a:prstGeom prst="rect">
            <a:avLst/>
          </a:prstGeom>
        </p:spPr>
        <p:txBody>
          <a:bodyPr>
            <a:spAutoFit/>
          </a:bodyPr>
          <a:lstStyle/>
          <a:p>
            <a:r>
              <a:rPr lang="en-US" b="1" dirty="0" smtClean="0">
                <a:solidFill>
                  <a:srgbClr val="000000"/>
                </a:solidFill>
                <a:latin typeface="+mj-lt"/>
              </a:rPr>
              <a:t>For Guest room :</a:t>
            </a:r>
            <a:r>
              <a:rPr lang="en-US" dirty="0">
                <a:solidFill>
                  <a:srgbClr val="000000"/>
                </a:solidFill>
              </a:rPr>
              <a:t/>
            </a:r>
            <a:br>
              <a:rPr lang="en-US" dirty="0">
                <a:solidFill>
                  <a:srgbClr val="000000"/>
                </a:solidFill>
              </a:rPr>
            </a:b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3138055" y="2090333"/>
            <a:ext cx="5597235" cy="3905221"/>
          </a:xfrm>
          <a:prstGeom prst="rect">
            <a:avLst/>
          </a:prstGeom>
        </p:spPr>
      </p:pic>
      <p:sp>
        <p:nvSpPr>
          <p:cNvPr id="6" name="Rectangle 5"/>
          <p:cNvSpPr/>
          <p:nvPr/>
        </p:nvSpPr>
        <p:spPr>
          <a:xfrm>
            <a:off x="4822424" y="5995554"/>
            <a:ext cx="2228495" cy="369332"/>
          </a:xfrm>
          <a:prstGeom prst="rect">
            <a:avLst/>
          </a:prstGeom>
        </p:spPr>
        <p:txBody>
          <a:bodyPr wrap="none">
            <a:spAutoFit/>
          </a:bodyPr>
          <a:lstStyle/>
          <a:p>
            <a:pPr marL="228600" marR="0" algn="ctr">
              <a:lnSpc>
                <a:spcPct val="150000"/>
              </a:lnSpc>
              <a:spcBef>
                <a:spcPts val="0"/>
              </a:spcBef>
              <a:spcAft>
                <a:spcPts val="1000"/>
              </a:spcAft>
            </a:pPr>
            <a:r>
              <a:rPr lang="en-US" sz="1200" dirty="0">
                <a:solidFill>
                  <a:srgbClr val="000000"/>
                </a:solidFill>
                <a:latin typeface="Times New Roman" panose="02020603050405020304" pitchFamily="18" charset="0"/>
                <a:ea typeface="Calibri" panose="020F0502020204030204" pitchFamily="34" charset="0"/>
                <a:cs typeface="Arial" panose="020B0604020202020204" pitchFamily="34" charset="0"/>
              </a:rPr>
              <a:t>Guest room form by </a:t>
            </a:r>
            <a:r>
              <a:rPr lang="en-US" sz="12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DIALux</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7" name="Title 1"/>
          <p:cNvSpPr txBox="1">
            <a:spLocks/>
          </p:cNvSpPr>
          <p:nvPr/>
        </p:nvSpPr>
        <p:spPr>
          <a:xfrm>
            <a:off x="1605789" y="630664"/>
            <a:ext cx="8911687" cy="1280890"/>
          </a:xfrm>
          <a:prstGeom prst="rect">
            <a:avLst/>
          </a:prstGeom>
        </p:spPr>
        <p:txBody>
          <a:bodyPr>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2200" dirty="0" smtClean="0"/>
              <a:t>We used </a:t>
            </a:r>
            <a:r>
              <a:rPr lang="en-US" sz="2200" dirty="0" err="1" smtClean="0"/>
              <a:t>DIALux</a:t>
            </a:r>
            <a:r>
              <a:rPr lang="en-US" sz="2200" dirty="0" smtClean="0"/>
              <a:t> program to design artificial lighting for each room</a:t>
            </a:r>
            <a:r>
              <a:rPr lang="en-US" dirty="0" smtClean="0"/>
              <a:t>.</a:t>
            </a:r>
            <a:endParaRPr lang="ar-OM" dirty="0"/>
          </a:p>
        </p:txBody>
      </p:sp>
    </p:spTree>
    <p:extLst>
      <p:ext uri="{BB962C8B-B14F-4D97-AF65-F5344CB8AC3E}">
        <p14:creationId xmlns:p14="http://schemas.microsoft.com/office/powerpoint/2010/main" val="16551949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4054" y="783646"/>
            <a:ext cx="6096000" cy="646331"/>
          </a:xfrm>
          <a:prstGeom prst="rect">
            <a:avLst/>
          </a:prstGeom>
        </p:spPr>
        <p:txBody>
          <a:bodyPr>
            <a:spAutoFit/>
          </a:bodyPr>
          <a:lstStyle/>
          <a:p>
            <a:r>
              <a:rPr lang="en-US" dirty="0" smtClean="0">
                <a:solidFill>
                  <a:srgbClr val="000000"/>
                </a:solidFill>
                <a:latin typeface="+mj-lt"/>
              </a:rPr>
              <a:t>Luminaires used :</a:t>
            </a:r>
            <a:r>
              <a:rPr lang="en-US" dirty="0">
                <a:solidFill>
                  <a:srgbClr val="000000"/>
                </a:solidFill>
              </a:rPr>
              <a:t/>
            </a:r>
            <a:br>
              <a:rPr lang="en-US" dirty="0">
                <a:solidFill>
                  <a:srgbClr val="000000"/>
                </a:solidFill>
              </a:rPr>
            </a:b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2649682" y="1429977"/>
            <a:ext cx="7286943" cy="4092633"/>
          </a:xfrm>
          <a:prstGeom prst="rect">
            <a:avLst/>
          </a:prstGeom>
        </p:spPr>
      </p:pic>
      <p:sp>
        <p:nvSpPr>
          <p:cNvPr id="4" name="Rectangle 3"/>
          <p:cNvSpPr/>
          <p:nvPr/>
        </p:nvSpPr>
        <p:spPr>
          <a:xfrm>
            <a:off x="5161547" y="5522610"/>
            <a:ext cx="1963999" cy="276999"/>
          </a:xfrm>
          <a:prstGeom prst="rect">
            <a:avLst/>
          </a:prstGeom>
        </p:spPr>
        <p:txBody>
          <a:bodyPr wrap="none">
            <a:spAutoFit/>
          </a:bodyPr>
          <a:lstStyle/>
          <a:p>
            <a:pPr algn="ctr"/>
            <a:r>
              <a:rPr lang="en-US" sz="1200" smtClean="0">
                <a:latin typeface="Times New Roman" panose="02020603050405020304" pitchFamily="18" charset="0"/>
                <a:ea typeface="Calibri" panose="020F0502020204030204" pitchFamily="34" charset="0"/>
              </a:rPr>
              <a:t>Luminaires used with details</a:t>
            </a:r>
            <a:endParaRPr lang="en-US" sz="1200" dirty="0"/>
          </a:p>
        </p:txBody>
      </p:sp>
    </p:spTree>
    <p:extLst>
      <p:ext uri="{BB962C8B-B14F-4D97-AF65-F5344CB8AC3E}">
        <p14:creationId xmlns:p14="http://schemas.microsoft.com/office/powerpoint/2010/main" val="248464367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2378" y="760907"/>
            <a:ext cx="215315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Guest room </a:t>
            </a:r>
            <a:r>
              <a:rPr lang="en-US" dirty="0" err="1">
                <a:latin typeface="Times New Roman" panose="02020603050405020304" pitchFamily="18" charset="0"/>
                <a:ea typeface="Calibri" panose="020F0502020204030204" pitchFamily="34" charset="0"/>
              </a:rPr>
              <a:t>isolines</a:t>
            </a:r>
            <a:r>
              <a:rPr lang="en-US" dirty="0">
                <a:latin typeface="Times New Roman" panose="02020603050405020304" pitchFamily="18" charset="0"/>
                <a:ea typeface="Calibri" panose="020F0502020204030204" pitchFamily="34" charset="0"/>
              </a:rPr>
              <a:t>: </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3155372" y="1302416"/>
            <a:ext cx="5943600" cy="4554220"/>
          </a:xfrm>
          <a:prstGeom prst="rect">
            <a:avLst/>
          </a:prstGeom>
        </p:spPr>
      </p:pic>
      <p:sp>
        <p:nvSpPr>
          <p:cNvPr id="4" name="Rectangle 3"/>
          <p:cNvSpPr/>
          <p:nvPr/>
        </p:nvSpPr>
        <p:spPr>
          <a:xfrm>
            <a:off x="4763172" y="5846245"/>
            <a:ext cx="1917512" cy="280270"/>
          </a:xfrm>
          <a:prstGeom prst="rect">
            <a:avLst/>
          </a:prstGeom>
        </p:spPr>
        <p:txBody>
          <a:bodyPr wrap="none">
            <a:spAutoFit/>
          </a:bodyPr>
          <a:lstStyle/>
          <a:p>
            <a:pPr marL="457200" marR="0" algn="ctr">
              <a:lnSpc>
                <a:spcPct val="107000"/>
              </a:lnSpc>
              <a:spcBef>
                <a:spcPts val="0"/>
              </a:spcBef>
              <a:spcAft>
                <a:spcPts val="800"/>
              </a:spcAft>
            </a:pPr>
            <a:r>
              <a:rPr lang="en-US" sz="1200" dirty="0">
                <a:latin typeface="Times New Roman" panose="02020603050405020304" pitchFamily="18" charset="0"/>
                <a:ea typeface="Calibri" panose="020F0502020204030204" pitchFamily="34" charset="0"/>
                <a:cs typeface="Arial" panose="020B0604020202020204" pitchFamily="34" charset="0"/>
              </a:rPr>
              <a:t>Guest room </a:t>
            </a:r>
            <a:r>
              <a:rPr lang="en-US" sz="1200" dirty="0" err="1">
                <a:latin typeface="Times New Roman" panose="02020603050405020304" pitchFamily="18" charset="0"/>
                <a:ea typeface="Calibri" panose="020F0502020204030204" pitchFamily="34" charset="0"/>
                <a:cs typeface="Arial" panose="020B0604020202020204" pitchFamily="34" charset="0"/>
              </a:rPr>
              <a:t>isolines</a:t>
            </a:r>
            <a:r>
              <a:rPr lang="en-US" sz="1200" dirty="0">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9174575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4763" y="1465754"/>
            <a:ext cx="6469255" cy="4851942"/>
          </a:xfrm>
        </p:spPr>
      </p:pic>
      <p:sp>
        <p:nvSpPr>
          <p:cNvPr id="5" name="Rectangle 4"/>
          <p:cNvSpPr/>
          <p:nvPr/>
        </p:nvSpPr>
        <p:spPr>
          <a:xfrm>
            <a:off x="1699307" y="819423"/>
            <a:ext cx="6096000" cy="646331"/>
          </a:xfrm>
          <a:prstGeom prst="rect">
            <a:avLst/>
          </a:prstGeom>
        </p:spPr>
        <p:txBody>
          <a:bodyPr>
            <a:spAutoFit/>
          </a:bodyPr>
          <a:lstStyle/>
          <a:p>
            <a:r>
              <a:rPr lang="en-US" b="1" dirty="0" smtClean="0">
                <a:solidFill>
                  <a:srgbClr val="000000"/>
                </a:solidFill>
                <a:latin typeface="+mj-lt"/>
              </a:rPr>
              <a:t>3D For Model Guest room :</a:t>
            </a:r>
            <a:r>
              <a:rPr lang="en-US" dirty="0">
                <a:solidFill>
                  <a:srgbClr val="000000"/>
                </a:solidFill>
              </a:rPr>
              <a:t/>
            </a:r>
            <a:br>
              <a:rPr lang="en-US" dirty="0">
                <a:solidFill>
                  <a:srgbClr val="000000"/>
                </a:solidFill>
              </a:rPr>
            </a:br>
            <a:endParaRPr lang="en-US" dirty="0"/>
          </a:p>
        </p:txBody>
      </p:sp>
    </p:spTree>
    <p:extLst>
      <p:ext uri="{BB962C8B-B14F-4D97-AF65-F5344CB8AC3E}">
        <p14:creationId xmlns:p14="http://schemas.microsoft.com/office/powerpoint/2010/main" val="2227446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114754490"/>
              </p:ext>
            </p:extLst>
          </p:nvPr>
        </p:nvGraphicFramePr>
        <p:xfrm>
          <a:off x="1147108" y="1947107"/>
          <a:ext cx="5344307" cy="35475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3729525165"/>
              </p:ext>
            </p:extLst>
          </p:nvPr>
        </p:nvGraphicFramePr>
        <p:xfrm>
          <a:off x="6722076" y="1959807"/>
          <a:ext cx="5335399" cy="355954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110399" y="718204"/>
            <a:ext cx="2214466" cy="1631216"/>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In summer</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854724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3307" y="757723"/>
            <a:ext cx="5290704" cy="4819293"/>
          </a:xfrm>
        </p:spPr>
        <p:txBody>
          <a:bodyPr/>
          <a:lstStyle/>
          <a:p>
            <a:pPr marL="0" indent="0" algn="l" rtl="0">
              <a:buNone/>
            </a:pPr>
            <a:r>
              <a:rPr lang="arn-CL" sz="2400" b="1" dirty="0">
                <a:latin typeface="+mj-lt"/>
                <a:cs typeface="+mj-cs"/>
              </a:rPr>
              <a:t>Electrical </a:t>
            </a:r>
            <a:r>
              <a:rPr lang="arn-CL" sz="2400" b="1" dirty="0" smtClean="0">
                <a:latin typeface="+mj-lt"/>
                <a:cs typeface="+mj-cs"/>
              </a:rPr>
              <a:t>wiring</a:t>
            </a:r>
          </a:p>
          <a:p>
            <a:pPr marL="0" indent="0" algn="l" rtl="0">
              <a:buNone/>
            </a:pPr>
            <a:endParaRPr lang="arn-CL" sz="2400" b="1" dirty="0">
              <a:latin typeface="+mj-lt"/>
              <a:cs typeface="+mj-cs"/>
            </a:endParaRPr>
          </a:p>
          <a:p>
            <a:pPr marL="0" indent="0" algn="l" rtl="0">
              <a:buNone/>
            </a:pPr>
            <a:r>
              <a:rPr lang="en-US" sz="2000" dirty="0">
                <a:latin typeface="+mj-lt"/>
                <a:cs typeface="+mj-cs"/>
              </a:rPr>
              <a:t>1.5 mm diameter electrical wires used for lighting </a:t>
            </a:r>
            <a:r>
              <a:rPr lang="en-US" sz="2000" dirty="0" smtClean="0">
                <a:latin typeface="+mj-lt"/>
                <a:cs typeface="+mj-cs"/>
              </a:rPr>
              <a:t>system.</a:t>
            </a:r>
          </a:p>
          <a:p>
            <a:pPr marL="0" indent="0" algn="l" rtl="0">
              <a:buNone/>
            </a:pPr>
            <a:endParaRPr lang="en-US" sz="2000" dirty="0" smtClean="0">
              <a:latin typeface="+mj-lt"/>
              <a:cs typeface="+mj-cs"/>
            </a:endParaRPr>
          </a:p>
          <a:p>
            <a:pPr marL="0" indent="0" algn="l" rtl="0">
              <a:buNone/>
            </a:pPr>
            <a:r>
              <a:rPr lang="en-US" sz="2000" dirty="0" smtClean="0">
                <a:latin typeface="+mj-lt"/>
                <a:cs typeface="+mj-cs"/>
              </a:rPr>
              <a:t>2.5mm diameter </a:t>
            </a:r>
            <a:r>
              <a:rPr lang="en-US" sz="2000" dirty="0">
                <a:latin typeface="+mj-lt"/>
                <a:cs typeface="+mj-cs"/>
              </a:rPr>
              <a:t>for sockets and special loads from circuit breakers to the lighting </a:t>
            </a:r>
            <a:r>
              <a:rPr lang="en-US" sz="2000" dirty="0" smtClean="0">
                <a:latin typeface="+mj-lt"/>
                <a:cs typeface="+mj-cs"/>
              </a:rPr>
              <a:t>system </a:t>
            </a:r>
            <a:r>
              <a:rPr lang="en-US" sz="2000" dirty="0">
                <a:latin typeface="+mj-lt"/>
                <a:cs typeface="+mj-cs"/>
              </a:rPr>
              <a:t>in the </a:t>
            </a:r>
            <a:r>
              <a:rPr lang="en-US" sz="2000" dirty="0" smtClean="0">
                <a:latin typeface="+mj-lt"/>
                <a:cs typeface="+mj-cs"/>
              </a:rPr>
              <a:t>house.</a:t>
            </a:r>
          </a:p>
          <a:p>
            <a:pPr marL="0" indent="0" algn="l" rtl="0">
              <a:buNone/>
            </a:pPr>
            <a:endParaRPr lang="en-US" sz="2000" dirty="0" smtClean="0">
              <a:latin typeface="+mj-lt"/>
              <a:cs typeface="+mj-cs"/>
            </a:endParaRPr>
          </a:p>
          <a:p>
            <a:pPr algn="l" rtl="0">
              <a:buNone/>
            </a:pPr>
            <a:r>
              <a:rPr lang="en-US" sz="2000" dirty="0" smtClean="0">
                <a:latin typeface="+mj-lt"/>
              </a:rPr>
              <a:t>Use </a:t>
            </a:r>
            <a:r>
              <a:rPr lang="en-US" sz="2000" dirty="0">
                <a:latin typeface="+mj-lt"/>
              </a:rPr>
              <a:t>6 mm² cross section area for main </a:t>
            </a:r>
            <a:r>
              <a:rPr lang="en-US" sz="2000" dirty="0" smtClean="0">
                <a:latin typeface="+mj-lt"/>
              </a:rPr>
              <a:t>wire.</a:t>
            </a:r>
            <a:endParaRPr lang="en-US" sz="20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898587896"/>
              </p:ext>
            </p:extLst>
          </p:nvPr>
        </p:nvGraphicFramePr>
        <p:xfrm>
          <a:off x="7580725" y="1875598"/>
          <a:ext cx="4347664" cy="3882650"/>
        </p:xfrm>
        <a:graphic>
          <a:graphicData uri="http://schemas.openxmlformats.org/drawingml/2006/table">
            <a:tbl>
              <a:tblPr rtl="1" firstRow="1" firstCol="1" bandRow="1">
                <a:tableStyleId>{5C22544A-7EE6-4342-B048-85BDC9FD1C3A}</a:tableStyleId>
              </a:tblPr>
              <a:tblGrid>
                <a:gridCol w="2264409"/>
                <a:gridCol w="2083255"/>
              </a:tblGrid>
              <a:tr h="644152">
                <a:tc>
                  <a:txBody>
                    <a:bodyPr/>
                    <a:lstStyle/>
                    <a:p>
                      <a:pPr rtl="0">
                        <a:lnSpc>
                          <a:spcPct val="115000"/>
                        </a:lnSpc>
                        <a:spcAft>
                          <a:spcPts val="0"/>
                        </a:spcAft>
                      </a:pPr>
                      <a:r>
                        <a:rPr lang="en-US" sz="1800" b="1" dirty="0">
                          <a:solidFill>
                            <a:schemeClr val="tx1"/>
                          </a:solidFill>
                          <a:effectLst/>
                        </a:rPr>
                        <a:t>Number of sockets</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Room</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644152">
                <a:tc>
                  <a:txBody>
                    <a:bodyPr/>
                    <a:lstStyle/>
                    <a:p>
                      <a:pPr rtl="0">
                        <a:lnSpc>
                          <a:spcPct val="115000"/>
                        </a:lnSpc>
                        <a:spcAft>
                          <a:spcPts val="0"/>
                        </a:spcAft>
                      </a:pPr>
                      <a:r>
                        <a:rPr lang="en-US" sz="1800" b="1">
                          <a:solidFill>
                            <a:schemeClr val="tx1"/>
                          </a:solidFill>
                          <a:effectLst/>
                        </a:rPr>
                        <a:t>3</a:t>
                      </a:r>
                      <a:endParaRPr lang="en-US" sz="1800" b="1">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Master Bedroom</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a:solidFill>
                            <a:schemeClr val="tx1"/>
                          </a:solidFill>
                          <a:effectLst/>
                        </a:rPr>
                        <a:t>3</a:t>
                      </a:r>
                      <a:endParaRPr lang="en-US" sz="1800" b="1">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Bedroom</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a:solidFill>
                            <a:schemeClr val="tx1"/>
                          </a:solidFill>
                          <a:effectLst/>
                        </a:rPr>
                        <a:t>3</a:t>
                      </a:r>
                      <a:endParaRPr lang="en-US" sz="1800" b="1">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Living room</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dirty="0">
                          <a:solidFill>
                            <a:schemeClr val="tx1"/>
                          </a:solidFill>
                          <a:effectLst/>
                        </a:rPr>
                        <a:t>1</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Bathroom1</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a:solidFill>
                            <a:schemeClr val="tx1"/>
                          </a:solidFill>
                          <a:effectLst/>
                        </a:rPr>
                        <a:t>4</a:t>
                      </a:r>
                      <a:endParaRPr lang="en-US" sz="1800" b="1">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kitchens</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a:solidFill>
                            <a:schemeClr val="tx1"/>
                          </a:solidFill>
                          <a:effectLst/>
                        </a:rPr>
                        <a:t>3</a:t>
                      </a:r>
                      <a:endParaRPr lang="en-US" sz="1800" b="1">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Bed room</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r h="432391">
                <a:tc>
                  <a:txBody>
                    <a:bodyPr/>
                    <a:lstStyle/>
                    <a:p>
                      <a:pPr rtl="0">
                        <a:lnSpc>
                          <a:spcPct val="115000"/>
                        </a:lnSpc>
                        <a:spcAft>
                          <a:spcPts val="0"/>
                        </a:spcAft>
                      </a:pPr>
                      <a:r>
                        <a:rPr lang="en-US" sz="1800" b="1" dirty="0">
                          <a:solidFill>
                            <a:schemeClr val="tx1"/>
                          </a:solidFill>
                          <a:effectLst/>
                        </a:rPr>
                        <a:t>3</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c>
                  <a:txBody>
                    <a:bodyPr/>
                    <a:lstStyle/>
                    <a:p>
                      <a:pPr rtl="0">
                        <a:lnSpc>
                          <a:spcPct val="115000"/>
                        </a:lnSpc>
                        <a:spcAft>
                          <a:spcPts val="0"/>
                        </a:spcAft>
                      </a:pPr>
                      <a:r>
                        <a:rPr lang="en-US" sz="1800" b="1" dirty="0">
                          <a:solidFill>
                            <a:schemeClr val="tx1"/>
                          </a:solidFill>
                          <a:effectLst/>
                        </a:rPr>
                        <a:t>Guest room2</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solidFill>
                      <a:schemeClr val="accent1">
                        <a:lumMod val="40000"/>
                        <a:lumOff val="60000"/>
                      </a:schemeClr>
                    </a:solidFill>
                  </a:tcPr>
                </a:tc>
              </a:tr>
            </a:tbl>
          </a:graphicData>
        </a:graphic>
      </p:graphicFrame>
      <p:sp>
        <p:nvSpPr>
          <p:cNvPr id="5" name="Rectangle 4"/>
          <p:cNvSpPr/>
          <p:nvPr/>
        </p:nvSpPr>
        <p:spPr>
          <a:xfrm>
            <a:off x="8004863" y="1382582"/>
            <a:ext cx="369517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Total number of sockets in each space</a:t>
            </a:r>
            <a:endParaRPr lang="ar-JO" dirty="0"/>
          </a:p>
        </p:txBody>
      </p:sp>
    </p:spTree>
    <p:extLst>
      <p:ext uri="{BB962C8B-B14F-4D97-AF65-F5344CB8AC3E}">
        <p14:creationId xmlns:p14="http://schemas.microsoft.com/office/powerpoint/2010/main" val="92903181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Moon\Desktop\555555555555555555555555555555555555555555555555555555555555555.JPG"/>
          <p:cNvPicPr/>
          <p:nvPr/>
        </p:nvPicPr>
        <p:blipFill rotWithShape="1">
          <a:blip r:embed="rId2">
            <a:extLst>
              <a:ext uri="{28A0092B-C50C-407E-A947-70E740481C1C}">
                <a14:useLocalDpi xmlns:a14="http://schemas.microsoft.com/office/drawing/2010/main" val="0"/>
              </a:ext>
            </a:extLst>
          </a:blip>
          <a:srcRect l="6462" t="8810" r="3555" b="11601"/>
          <a:stretch/>
        </p:blipFill>
        <p:spPr bwMode="auto">
          <a:xfrm>
            <a:off x="2182949" y="1434542"/>
            <a:ext cx="8765137" cy="4776788"/>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5314162" y="731793"/>
            <a:ext cx="2826415" cy="461665"/>
          </a:xfrm>
          <a:prstGeom prst="rect">
            <a:avLst/>
          </a:prstGeom>
        </p:spPr>
        <p:txBody>
          <a:bodyPr wrap="none">
            <a:spAutoFit/>
          </a:bodyPr>
          <a:lstStyle/>
          <a:p>
            <a:r>
              <a:rPr lang="en-US" sz="2400" b="1" dirty="0">
                <a:solidFill>
                  <a:srgbClr val="000000"/>
                </a:solidFill>
                <a:latin typeface="Times New Roman" panose="02020603050405020304" pitchFamily="18" charset="0"/>
                <a:ea typeface="Calibri" panose="020F0502020204030204" pitchFamily="34" charset="0"/>
              </a:rPr>
              <a:t>lighting distribution</a:t>
            </a:r>
            <a:endParaRPr lang="ar-JO" sz="2400" b="1" dirty="0"/>
          </a:p>
        </p:txBody>
      </p:sp>
    </p:spTree>
    <p:extLst>
      <p:ext uri="{BB962C8B-B14F-4D97-AF65-F5344CB8AC3E}">
        <p14:creationId xmlns:p14="http://schemas.microsoft.com/office/powerpoint/2010/main" val="426885565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2293284" y="1353066"/>
            <a:ext cx="8343837" cy="4891215"/>
          </a:xfrm>
          <a:prstGeom prst="rect">
            <a:avLst/>
          </a:prstGeom>
          <a:noFill/>
          <a:ln w="9525">
            <a:noFill/>
            <a:miter lim="800000"/>
            <a:headEnd/>
            <a:tailEnd/>
          </a:ln>
        </p:spPr>
      </p:pic>
      <p:sp>
        <p:nvSpPr>
          <p:cNvPr id="3" name="Rectangle 2"/>
          <p:cNvSpPr/>
          <p:nvPr/>
        </p:nvSpPr>
        <p:spPr>
          <a:xfrm>
            <a:off x="5269677" y="740032"/>
            <a:ext cx="2845651" cy="400110"/>
          </a:xfrm>
          <a:prstGeom prst="rect">
            <a:avLst/>
          </a:prstGeom>
        </p:spPr>
        <p:txBody>
          <a:bodyPr wrap="none">
            <a:spAutoFit/>
          </a:bodyPr>
          <a:lstStyle/>
          <a:p>
            <a:r>
              <a:rPr lang="en-US" sz="2000" b="1" dirty="0">
                <a:solidFill>
                  <a:srgbClr val="000000"/>
                </a:solidFill>
                <a:latin typeface="Times New Roman" panose="02020603050405020304" pitchFamily="18" charset="0"/>
                <a:ea typeface="Calibri" panose="020F0502020204030204" pitchFamily="34" charset="0"/>
              </a:rPr>
              <a:t>Main distribution board</a:t>
            </a:r>
            <a:endParaRPr lang="ar-JO" sz="2000" b="1" dirty="0"/>
          </a:p>
        </p:txBody>
      </p:sp>
    </p:spTree>
    <p:extLst>
      <p:ext uri="{BB962C8B-B14F-4D97-AF65-F5344CB8AC3E}">
        <p14:creationId xmlns:p14="http://schemas.microsoft.com/office/powerpoint/2010/main" val="39793855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3370064" y="1050019"/>
            <a:ext cx="6131274" cy="5070694"/>
          </a:xfrm>
          <a:prstGeom prst="rect">
            <a:avLst/>
          </a:prstGeom>
          <a:noFill/>
          <a:ln w="9525">
            <a:noFill/>
            <a:miter lim="800000"/>
            <a:headEnd/>
            <a:tailEnd/>
          </a:ln>
        </p:spPr>
      </p:pic>
      <p:sp>
        <p:nvSpPr>
          <p:cNvPr id="3" name="Rectangle 2"/>
          <p:cNvSpPr/>
          <p:nvPr/>
        </p:nvSpPr>
        <p:spPr>
          <a:xfrm>
            <a:off x="5493777" y="499455"/>
            <a:ext cx="2241319" cy="400110"/>
          </a:xfrm>
          <a:prstGeom prst="rect">
            <a:avLst/>
          </a:prstGeom>
        </p:spPr>
        <p:txBody>
          <a:bodyPr wrap="none">
            <a:spAutoFit/>
          </a:bodyPr>
          <a:lstStyle/>
          <a:p>
            <a:r>
              <a:rPr lang="en-US" sz="2000" b="1" dirty="0">
                <a:solidFill>
                  <a:srgbClr val="000000"/>
                </a:solidFill>
                <a:latin typeface="Times New Roman" panose="02020603050405020304" pitchFamily="18" charset="0"/>
                <a:ea typeface="Calibri" panose="020F0502020204030204" pitchFamily="34" charset="0"/>
              </a:rPr>
              <a:t>Distribution board</a:t>
            </a:r>
            <a:endParaRPr lang="ar-JO" sz="2000" b="1" dirty="0"/>
          </a:p>
        </p:txBody>
      </p:sp>
    </p:spTree>
    <p:extLst>
      <p:ext uri="{BB962C8B-B14F-4D97-AF65-F5344CB8AC3E}">
        <p14:creationId xmlns:p14="http://schemas.microsoft.com/office/powerpoint/2010/main" val="79577379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5132" y="706488"/>
            <a:ext cx="8911687" cy="1280890"/>
          </a:xfrm>
        </p:spPr>
        <p:txBody>
          <a:bodyPr>
            <a:normAutofit/>
          </a:bodyPr>
          <a:lstStyle/>
          <a:p>
            <a:r>
              <a:rPr lang="arn-CL" sz="2400" b="1" dirty="0"/>
              <a:t>HVAC </a:t>
            </a:r>
            <a:r>
              <a:rPr lang="arn-CL" sz="2400" b="1" dirty="0" smtClean="0"/>
              <a:t>system</a:t>
            </a:r>
            <a:r>
              <a:rPr lang="en-US" sz="2400" b="1" dirty="0"/>
              <a:t> </a:t>
            </a:r>
            <a:r>
              <a:rPr lang="en-US" sz="2400" b="1" dirty="0" smtClean="0"/>
              <a:t>design</a:t>
            </a:r>
            <a:endParaRPr lang="ar-OM" sz="2400" dirty="0"/>
          </a:p>
        </p:txBody>
      </p:sp>
      <p:sp>
        <p:nvSpPr>
          <p:cNvPr id="3" name="Content Placeholder 2"/>
          <p:cNvSpPr>
            <a:spLocks noGrp="1"/>
          </p:cNvSpPr>
          <p:nvPr>
            <p:ph idx="1"/>
          </p:nvPr>
        </p:nvSpPr>
        <p:spPr>
          <a:xfrm>
            <a:off x="2457406" y="1532073"/>
            <a:ext cx="8915400" cy="3777622"/>
          </a:xfrm>
        </p:spPr>
        <p:txBody>
          <a:bodyPr>
            <a:normAutofit/>
          </a:bodyPr>
          <a:lstStyle/>
          <a:p>
            <a:pPr algn="l" rtl="0"/>
            <a:r>
              <a:rPr lang="arn-CL" sz="2000" dirty="0">
                <a:latin typeface="+mj-lt"/>
              </a:rPr>
              <a:t>Split Air Conditioner System </a:t>
            </a:r>
          </a:p>
          <a:p>
            <a:pPr algn="l" rtl="0"/>
            <a:r>
              <a:rPr lang="en-US" sz="2000" dirty="0">
                <a:latin typeface="+mj-lt"/>
              </a:rPr>
              <a:t>A split air conditioner consists of two main parts: the outdoor unit and the indoor unit. The outdoor unit is installed on or near the wall outside of the room or space that you wish to cool. The unit houses the compressor, condenser coil and the expansion coil or capillary tubing. </a:t>
            </a:r>
            <a:endParaRPr lang="en-US" sz="2000" dirty="0" smtClean="0">
              <a:latin typeface="+mj-lt"/>
            </a:endParaRPr>
          </a:p>
          <a:p>
            <a:pPr algn="l" rtl="0"/>
            <a:r>
              <a:rPr lang="en-US" sz="2000" dirty="0" smtClean="0">
                <a:latin typeface="+mj-lt"/>
              </a:rPr>
              <a:t>The indoor unit contains the cooling coil, a long blower and an air filter.</a:t>
            </a:r>
          </a:p>
          <a:p>
            <a:pPr algn="l" rtl="0"/>
            <a:endParaRPr lang="en-US" sz="2000" dirty="0">
              <a:latin typeface="+mj-lt"/>
            </a:endParaRPr>
          </a:p>
          <a:p>
            <a:pPr algn="l" rtl="0"/>
            <a:endParaRPr lang="en-US" sz="2000" dirty="0">
              <a:latin typeface="+mj-lt"/>
            </a:endParaRPr>
          </a:p>
          <a:p>
            <a:pPr algn="l" rtl="0"/>
            <a:endParaRPr lang="en-US" sz="2000" dirty="0">
              <a:latin typeface="+mj-lt"/>
            </a:endParaRPr>
          </a:p>
          <a:p>
            <a:pPr algn="l" rtl="0"/>
            <a:endParaRPr lang="en-US" sz="2000" dirty="0">
              <a:latin typeface="+mj-lt"/>
            </a:endParaRPr>
          </a:p>
          <a:p>
            <a:pPr algn="l" rtl="0"/>
            <a:endParaRPr lang="ar-OM" sz="2000" dirty="0">
              <a:latin typeface="+mj-lt"/>
              <a:cs typeface="+mj-cs"/>
            </a:endParaRPr>
          </a:p>
        </p:txBody>
      </p:sp>
      <p:pic>
        <p:nvPicPr>
          <p:cNvPr id="4" name="Picture 2"/>
          <p:cNvPicPr>
            <a:picLocks noChangeAspect="1" noChangeArrowheads="1"/>
          </p:cNvPicPr>
          <p:nvPr/>
        </p:nvPicPr>
        <p:blipFill>
          <a:blip r:embed="rId2" cstate="print"/>
          <a:srcRect/>
          <a:stretch>
            <a:fillRect/>
          </a:stretch>
        </p:blipFill>
        <p:spPr bwMode="auto">
          <a:xfrm>
            <a:off x="1762807" y="3794933"/>
            <a:ext cx="9268604" cy="2881834"/>
          </a:xfrm>
          <a:prstGeom prst="rect">
            <a:avLst/>
          </a:prstGeom>
          <a:noFill/>
          <a:ln w="9525">
            <a:noFill/>
            <a:miter lim="800000"/>
            <a:headEnd/>
            <a:tailEnd/>
          </a:ln>
        </p:spPr>
      </p:pic>
    </p:spTree>
    <p:extLst>
      <p:ext uri="{BB962C8B-B14F-4D97-AF65-F5344CB8AC3E}">
        <p14:creationId xmlns:p14="http://schemas.microsoft.com/office/powerpoint/2010/main" val="139911641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1016404" y="1276937"/>
            <a:ext cx="10935825" cy="5362760"/>
          </a:xfrm>
          <a:prstGeom prst="rect">
            <a:avLst/>
          </a:prstGeom>
          <a:noFill/>
          <a:ln w="9525">
            <a:noFill/>
            <a:miter lim="800000"/>
            <a:headEnd/>
            <a:tailEnd/>
          </a:ln>
        </p:spPr>
      </p:pic>
      <p:sp>
        <p:nvSpPr>
          <p:cNvPr id="3" name="Rectangle 2"/>
          <p:cNvSpPr/>
          <p:nvPr/>
        </p:nvSpPr>
        <p:spPr>
          <a:xfrm>
            <a:off x="5116694" y="583513"/>
            <a:ext cx="3041217" cy="461665"/>
          </a:xfrm>
          <a:prstGeom prst="rect">
            <a:avLst/>
          </a:prstGeom>
        </p:spPr>
        <p:txBody>
          <a:bodyPr wrap="none">
            <a:spAutoFit/>
          </a:bodyPr>
          <a:lstStyle/>
          <a:p>
            <a:r>
              <a:rPr lang="en-US" sz="2400" b="1" dirty="0">
                <a:solidFill>
                  <a:srgbClr val="000000"/>
                </a:solidFill>
                <a:latin typeface="Times New Roman" panose="02020603050405020304" pitchFamily="18" charset="0"/>
                <a:ea typeface="Calibri" panose="020F0502020204030204" pitchFamily="34" charset="0"/>
              </a:rPr>
              <a:t>Split unit distribution</a:t>
            </a:r>
            <a:endParaRPr lang="ar-JO" sz="2400" b="1" dirty="0"/>
          </a:p>
        </p:txBody>
      </p:sp>
    </p:spTree>
    <p:extLst>
      <p:ext uri="{BB962C8B-B14F-4D97-AF65-F5344CB8AC3E}">
        <p14:creationId xmlns:p14="http://schemas.microsoft.com/office/powerpoint/2010/main" val="375989763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5111" y="711596"/>
            <a:ext cx="3082965" cy="647647"/>
          </a:xfrm>
        </p:spPr>
        <p:txBody>
          <a:bodyPr>
            <a:normAutofit/>
          </a:bodyPr>
          <a:lstStyle/>
          <a:p>
            <a:r>
              <a:rPr lang="arn-CL" sz="2400" b="1" dirty="0"/>
              <a:t>Drainage system</a:t>
            </a:r>
            <a:endParaRPr lang="ar-OM" sz="2400" dirty="0"/>
          </a:p>
        </p:txBody>
      </p:sp>
      <p:sp>
        <p:nvSpPr>
          <p:cNvPr id="7" name="Content Placeholder 6"/>
          <p:cNvSpPr>
            <a:spLocks noGrp="1"/>
          </p:cNvSpPr>
          <p:nvPr>
            <p:ph idx="1"/>
          </p:nvPr>
        </p:nvSpPr>
        <p:spPr>
          <a:xfrm>
            <a:off x="2498595" y="1581663"/>
            <a:ext cx="8795482" cy="4234251"/>
          </a:xfrm>
        </p:spPr>
        <p:txBody>
          <a:bodyPr>
            <a:normAutofit fontScale="92500" lnSpcReduction="10000"/>
          </a:bodyPr>
          <a:lstStyle/>
          <a:p>
            <a:pPr algn="l" rtl="0">
              <a:buNone/>
            </a:pPr>
            <a:r>
              <a:rPr lang="en-US" sz="1900" dirty="0" smtClean="0">
                <a:latin typeface="+mj-lt"/>
                <a:cs typeface="+mj-cs"/>
              </a:rPr>
              <a:t>      In </a:t>
            </a:r>
            <a:r>
              <a:rPr lang="en-US" sz="1900" dirty="0">
                <a:latin typeface="+mj-lt"/>
                <a:cs typeface="+mj-cs"/>
              </a:rPr>
              <a:t>drainage water system, drained water movement depends on the natural flow and </a:t>
            </a:r>
            <a:r>
              <a:rPr lang="en-US" sz="1900" dirty="0" smtClean="0">
                <a:latin typeface="+mj-lt"/>
                <a:cs typeface="+mj-cs"/>
              </a:rPr>
              <a:t>diameter of </a:t>
            </a:r>
            <a:r>
              <a:rPr lang="en-US" sz="1900" dirty="0">
                <a:latin typeface="+mj-lt"/>
                <a:cs typeface="+mj-cs"/>
              </a:rPr>
              <a:t>pipe. Manholes were used to collect the water pipes that come from W.C's, lavatories, bathtub and floor drains. In our building we separated between black and gray water, each connected to a stack through the shafts but both are connected to the public sewage</a:t>
            </a:r>
            <a:r>
              <a:rPr lang="en-US" sz="1900" dirty="0" smtClean="0">
                <a:latin typeface="+mj-lt"/>
                <a:cs typeface="+mj-cs"/>
              </a:rPr>
              <a:t>.</a:t>
            </a:r>
            <a:endParaRPr lang="en-US" sz="1900" dirty="0">
              <a:latin typeface="+mj-lt"/>
              <a:cs typeface="+mj-cs"/>
            </a:endParaRPr>
          </a:p>
          <a:p>
            <a:pPr algn="l" rtl="0">
              <a:buNone/>
            </a:pPr>
            <a:r>
              <a:rPr lang="en-US" sz="1900" dirty="0" smtClean="0">
                <a:latin typeface="+mj-lt"/>
              </a:rPr>
              <a:t>      Each </a:t>
            </a:r>
            <a:r>
              <a:rPr lang="en-US" sz="1900" dirty="0">
                <a:latin typeface="+mj-lt"/>
              </a:rPr>
              <a:t>floor contain 3 water closet – Flash valve each one has 4dfu with 4″ pipe, 3 lavatory </a:t>
            </a:r>
            <a:r>
              <a:rPr lang="en-US" sz="1900" dirty="0" smtClean="0">
                <a:latin typeface="+mj-lt"/>
              </a:rPr>
              <a:t>each one </a:t>
            </a:r>
            <a:r>
              <a:rPr lang="en-US" sz="1900" dirty="0">
                <a:latin typeface="+mj-lt"/>
              </a:rPr>
              <a:t>has 2dfu with a 2″ pipe, 1 kitchen sink has 2dfu with 2″ pipe, 1 Dish washer has 2dfu with 2″ pipe, 2 shower has 2dfu with2″ pipe, 1 washing machine has 2dfu with2″ pipe, and the water from all of the pipes go out with a 4″ pipe with a total of 25dfu.</a:t>
            </a:r>
          </a:p>
          <a:p>
            <a:pPr algn="l" rtl="0">
              <a:buNone/>
            </a:pPr>
            <a:endParaRPr lang="en-US" sz="1900" dirty="0">
              <a:latin typeface="+mj-lt"/>
            </a:endParaRPr>
          </a:p>
          <a:p>
            <a:pPr algn="l" rtl="0"/>
            <a:r>
              <a:rPr lang="arn-CL" sz="2600" dirty="0">
                <a:latin typeface="+mj-lt"/>
              </a:rPr>
              <a:t>Stack diameter is </a:t>
            </a:r>
            <a:r>
              <a:rPr lang="arn-CL" sz="2600" dirty="0" smtClean="0">
                <a:latin typeface="+mj-lt"/>
              </a:rPr>
              <a:t>4 ˝</a:t>
            </a:r>
            <a:endParaRPr lang="arn-CL" sz="2600" dirty="0">
              <a:latin typeface="+mj-lt"/>
            </a:endParaRPr>
          </a:p>
          <a:p>
            <a:pPr algn="l" rtl="0"/>
            <a:r>
              <a:rPr lang="en-US" sz="2600" dirty="0">
                <a:latin typeface="+mj-lt"/>
              </a:rPr>
              <a:t>Slope for pipe 4 ˝ (horizontal pipe) = 1 %</a:t>
            </a:r>
          </a:p>
          <a:p>
            <a:pPr algn="l" rtl="0"/>
            <a:r>
              <a:rPr lang="arn-CL" sz="2600" dirty="0">
                <a:latin typeface="+mj-lt"/>
              </a:rPr>
              <a:t>Slope for pipe 2 ˝ = 2 </a:t>
            </a:r>
            <a:r>
              <a:rPr lang="arn-CL" sz="2600" dirty="0" smtClean="0">
                <a:latin typeface="+mj-lt"/>
              </a:rPr>
              <a:t>%</a:t>
            </a:r>
          </a:p>
          <a:p>
            <a:pPr algn="l">
              <a:buNone/>
            </a:pPr>
            <a:endParaRPr lang="ar-OM" sz="2000" dirty="0">
              <a:cs typeface="+mj-cs"/>
            </a:endParaRPr>
          </a:p>
        </p:txBody>
      </p:sp>
    </p:spTree>
    <p:extLst>
      <p:ext uri="{BB962C8B-B14F-4D97-AF65-F5344CB8AC3E}">
        <p14:creationId xmlns:p14="http://schemas.microsoft.com/office/powerpoint/2010/main" val="31827864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248032" y="1459850"/>
            <a:ext cx="10556790" cy="5066899"/>
          </a:xfrm>
          <a:prstGeom prst="rect">
            <a:avLst/>
          </a:prstGeom>
          <a:noFill/>
          <a:ln w="9525">
            <a:noFill/>
            <a:miter lim="800000"/>
            <a:headEnd/>
            <a:tailEnd/>
          </a:ln>
        </p:spPr>
      </p:pic>
      <p:sp>
        <p:nvSpPr>
          <p:cNvPr id="3" name="Rectangle 2"/>
          <p:cNvSpPr/>
          <p:nvPr/>
        </p:nvSpPr>
        <p:spPr>
          <a:xfrm>
            <a:off x="4540966" y="682366"/>
            <a:ext cx="3793026" cy="461665"/>
          </a:xfrm>
          <a:prstGeom prst="rect">
            <a:avLst/>
          </a:prstGeom>
        </p:spPr>
        <p:txBody>
          <a:bodyPr wrap="none">
            <a:spAutoFit/>
          </a:bodyPr>
          <a:lstStyle/>
          <a:p>
            <a:r>
              <a:rPr lang="en-US" sz="2400" b="1" dirty="0">
                <a:solidFill>
                  <a:srgbClr val="000000"/>
                </a:solidFill>
                <a:latin typeface="Times New Roman" panose="02020603050405020304" pitchFamily="18" charset="0"/>
                <a:ea typeface="Calibri" panose="020F0502020204030204" pitchFamily="34" charset="0"/>
              </a:rPr>
              <a:t>Drainage pipes distribution</a:t>
            </a:r>
            <a:endParaRPr lang="ar-JO" sz="2400" b="1" dirty="0"/>
          </a:p>
        </p:txBody>
      </p:sp>
    </p:spTree>
    <p:extLst>
      <p:ext uri="{BB962C8B-B14F-4D97-AF65-F5344CB8AC3E}">
        <p14:creationId xmlns:p14="http://schemas.microsoft.com/office/powerpoint/2010/main" val="130739591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346887" y="1498323"/>
            <a:ext cx="10355024" cy="4935427"/>
          </a:xfrm>
          <a:prstGeom prst="rect">
            <a:avLst/>
          </a:prstGeom>
          <a:noFill/>
          <a:ln w="9525">
            <a:noFill/>
            <a:miter lim="800000"/>
            <a:headEnd/>
            <a:tailEnd/>
          </a:ln>
        </p:spPr>
      </p:pic>
      <p:sp>
        <p:nvSpPr>
          <p:cNvPr id="3" name="Rectangle 2"/>
          <p:cNvSpPr/>
          <p:nvPr/>
        </p:nvSpPr>
        <p:spPr>
          <a:xfrm>
            <a:off x="4929699" y="764745"/>
            <a:ext cx="3189399" cy="461665"/>
          </a:xfrm>
          <a:prstGeom prst="rect">
            <a:avLst/>
          </a:prstGeom>
        </p:spPr>
        <p:txBody>
          <a:bodyPr wrap="none">
            <a:spAutoFit/>
          </a:bodyPr>
          <a:lstStyle/>
          <a:p>
            <a:r>
              <a:rPr lang="en-US" sz="2400" b="1" dirty="0">
                <a:solidFill>
                  <a:srgbClr val="000000"/>
                </a:solidFill>
                <a:latin typeface="Times New Roman" panose="02020603050405020304" pitchFamily="18" charset="0"/>
                <a:ea typeface="Calibri" panose="020F0502020204030204" pitchFamily="34" charset="0"/>
              </a:rPr>
              <a:t>Water drainage in roof</a:t>
            </a:r>
            <a:endParaRPr lang="ar-JO" sz="2400" b="1" dirty="0"/>
          </a:p>
        </p:txBody>
      </p:sp>
    </p:spTree>
    <p:extLst>
      <p:ext uri="{BB962C8B-B14F-4D97-AF65-F5344CB8AC3E}">
        <p14:creationId xmlns:p14="http://schemas.microsoft.com/office/powerpoint/2010/main" val="393801785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4370" y="1003083"/>
            <a:ext cx="9487457" cy="5447645"/>
          </a:xfrm>
          <a:prstGeom prst="rect">
            <a:avLst/>
          </a:prstGeom>
        </p:spPr>
        <p:txBody>
          <a:bodyPr wrap="square">
            <a:spAutoFit/>
          </a:bodyPr>
          <a:lstStyle/>
          <a:p>
            <a:pPr algn="l"/>
            <a:endParaRPr lang="en-US" dirty="0">
              <a:cs typeface="+mj-cs"/>
            </a:endParaRPr>
          </a:p>
          <a:p>
            <a:pPr algn="l"/>
            <a:endParaRPr lang="en-US" dirty="0">
              <a:cs typeface="+mj-cs"/>
            </a:endParaRPr>
          </a:p>
          <a:p>
            <a:pPr algn="l"/>
            <a:r>
              <a:rPr lang="en-US" sz="2400" dirty="0">
                <a:cs typeface="+mj-cs"/>
              </a:rPr>
              <a:t>Water </a:t>
            </a:r>
            <a:r>
              <a:rPr lang="en-US" sz="2400" dirty="0" smtClean="0">
                <a:cs typeface="+mj-cs"/>
              </a:rPr>
              <a:t>lines: </a:t>
            </a:r>
            <a:endParaRPr lang="en-US" sz="2400" dirty="0">
              <a:cs typeface="+mj-cs"/>
            </a:endParaRPr>
          </a:p>
          <a:p>
            <a:pPr algn="l"/>
            <a:endParaRPr lang="en-US" sz="2400" dirty="0" smtClean="0">
              <a:cs typeface="+mj-cs"/>
            </a:endParaRPr>
          </a:p>
          <a:p>
            <a:pPr algn="l"/>
            <a:r>
              <a:rPr lang="en-US" sz="2400" dirty="0" smtClean="0">
                <a:cs typeface="+mj-cs"/>
              </a:rPr>
              <a:t>we will use five water tank, the first main tank under the ground with dimension of (5 * 3 * 2)) capacity 30 m3) and the second one is a roof tank to be installed above the roof of the stairs with dimension of (2.5 * 2 * 1) (capacity 5 m3) the tank on the stair will be faded of water from the main tank located under the ground, we also use gray water tank under the ground (3 m3 capacity ) and another on the roof with (1 m3 capacity ) we will also use storm water tank under the ground with (120 m3 capacity ).</a:t>
            </a:r>
          </a:p>
          <a:p>
            <a:pPr algn="l"/>
            <a:endParaRPr lang="en-US" dirty="0" smtClean="0">
              <a:cs typeface="+mj-cs"/>
            </a:endParaRPr>
          </a:p>
          <a:p>
            <a:pPr algn="l"/>
            <a:endParaRPr lang="en-US" dirty="0" smtClean="0">
              <a:cs typeface="+mj-cs"/>
            </a:endParaRPr>
          </a:p>
          <a:p>
            <a:pPr algn="l"/>
            <a:endParaRPr lang="en-US" dirty="0" smtClean="0">
              <a:cs typeface="+mj-cs"/>
            </a:endParaRPr>
          </a:p>
          <a:p>
            <a:pPr algn="l"/>
            <a:r>
              <a:rPr lang="en-US" dirty="0" smtClean="0">
                <a:cs typeface="+mj-cs"/>
              </a:rPr>
              <a:t> </a:t>
            </a:r>
            <a:endParaRPr lang="ar-SA" dirty="0">
              <a:cs typeface="+mj-cs"/>
            </a:endParaRPr>
          </a:p>
        </p:txBody>
      </p:sp>
      <p:sp>
        <p:nvSpPr>
          <p:cNvPr id="3" name="Title 1"/>
          <p:cNvSpPr txBox="1">
            <a:spLocks/>
          </p:cNvSpPr>
          <p:nvPr/>
        </p:nvSpPr>
        <p:spPr>
          <a:xfrm>
            <a:off x="2144371" y="755948"/>
            <a:ext cx="4602419" cy="494270"/>
          </a:xfrm>
          <a:prstGeom prst="rect">
            <a:avLst/>
          </a:prstGeom>
        </p:spPr>
        <p:txBody>
          <a:bodyPr>
            <a:normAutofit fontScale="97500" lnSpcReduction="1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2800" b="1" dirty="0" smtClean="0"/>
              <a:t>Water supply design </a:t>
            </a:r>
            <a:endParaRPr lang="ar-SA" sz="2800" dirty="0"/>
          </a:p>
        </p:txBody>
      </p:sp>
    </p:spTree>
    <p:extLst>
      <p:ext uri="{BB962C8B-B14F-4D97-AF65-F5344CB8AC3E}">
        <p14:creationId xmlns:p14="http://schemas.microsoft.com/office/powerpoint/2010/main" val="988922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723544093"/>
              </p:ext>
            </p:extLst>
          </p:nvPr>
        </p:nvGraphicFramePr>
        <p:xfrm>
          <a:off x="1051903" y="1949311"/>
          <a:ext cx="5414799" cy="36606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145342131"/>
              </p:ext>
            </p:extLst>
          </p:nvPr>
        </p:nvGraphicFramePr>
        <p:xfrm>
          <a:off x="6549082" y="1949310"/>
          <a:ext cx="5497178" cy="3817176"/>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110399" y="718204"/>
            <a:ext cx="2832304" cy="1631216"/>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In winter</a:t>
            </a:r>
          </a:p>
          <a:p>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778845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system :</a:t>
            </a:r>
            <a:endParaRPr lang="ar-SA" dirty="0"/>
          </a:p>
        </p:txBody>
      </p:sp>
      <p:sp>
        <p:nvSpPr>
          <p:cNvPr id="3" name="Content Placeholder 2"/>
          <p:cNvSpPr>
            <a:spLocks noGrp="1"/>
          </p:cNvSpPr>
          <p:nvPr>
            <p:ph idx="1"/>
          </p:nvPr>
        </p:nvSpPr>
        <p:spPr>
          <a:xfrm>
            <a:off x="2383267" y="1845276"/>
            <a:ext cx="8915400" cy="3777622"/>
          </a:xfrm>
        </p:spPr>
        <p:txBody>
          <a:bodyPr>
            <a:normAutofit/>
          </a:bodyPr>
          <a:lstStyle/>
          <a:p>
            <a:pPr algn="l">
              <a:buNone/>
            </a:pPr>
            <a:r>
              <a:rPr lang="ar-SA" sz="2000" dirty="0" smtClean="0">
                <a:latin typeface="+mj-lt"/>
              </a:rPr>
              <a:t> </a:t>
            </a:r>
            <a:r>
              <a:rPr lang="en-US" sz="2400" dirty="0" smtClean="0">
                <a:latin typeface="+mj-lt"/>
              </a:rPr>
              <a:t>we use water system (Gray water , fresh water and storm water) to reduce fresh water usage and to reduce output sewage .</a:t>
            </a:r>
            <a:endParaRPr lang="ar-SA" sz="2400" dirty="0" smtClean="0">
              <a:latin typeface="+mj-lt"/>
            </a:endParaRPr>
          </a:p>
          <a:p>
            <a:pPr algn="l">
              <a:buNone/>
            </a:pPr>
            <a:endParaRPr lang="en-US" sz="2400" dirty="0" smtClean="0">
              <a:latin typeface="+mj-lt"/>
            </a:endParaRPr>
          </a:p>
          <a:p>
            <a:pPr algn="l">
              <a:buNone/>
            </a:pPr>
            <a:r>
              <a:rPr lang="en-US" sz="2400" dirty="0" smtClean="0">
                <a:latin typeface="+mj-lt"/>
              </a:rPr>
              <a:t>We use Gray water for flushing the toilet after filtered and disinfections , storm water for domestic purposes it's going to be filtered and disinfected then  it will be </a:t>
            </a:r>
            <a:r>
              <a:rPr lang="ar-SA" sz="2400" dirty="0" smtClean="0">
                <a:latin typeface="+mj-lt"/>
              </a:rPr>
              <a:t> .</a:t>
            </a:r>
            <a:r>
              <a:rPr lang="en-US" sz="2400" dirty="0" smtClean="0">
                <a:latin typeface="+mj-lt"/>
              </a:rPr>
              <a:t>pumped to fresh water tank</a:t>
            </a:r>
            <a:endParaRPr lang="ar-SA" sz="2400" dirty="0">
              <a:latin typeface="+mj-l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36575" y="338292"/>
            <a:ext cx="3034214" cy="461665"/>
          </a:xfrm>
          <a:prstGeom prst="rect">
            <a:avLst/>
          </a:prstGeom>
        </p:spPr>
        <p:txBody>
          <a:bodyPr wrap="square">
            <a:spAutoFit/>
          </a:bodyPr>
          <a:lstStyle/>
          <a:p>
            <a:pPr algn="ctr"/>
            <a:r>
              <a:rPr lang="en-US" sz="2400" b="1" dirty="0">
                <a:latin typeface="+mj-lt"/>
              </a:rPr>
              <a:t>Water lines</a:t>
            </a:r>
            <a:endParaRPr lang="ar-SA" sz="2400" dirty="0">
              <a:latin typeface="+mj-lt"/>
            </a:endParaRPr>
          </a:p>
        </p:txBody>
      </p:sp>
      <p:pic>
        <p:nvPicPr>
          <p:cNvPr id="1026" name="Picture 2" descr="D:\New folder (2)\watersupply\cut.JPG"/>
          <p:cNvPicPr>
            <a:picLocks noChangeAspect="1" noChangeArrowheads="1"/>
          </p:cNvPicPr>
          <p:nvPr/>
        </p:nvPicPr>
        <p:blipFill>
          <a:blip r:embed="rId2"/>
          <a:srcRect/>
          <a:stretch>
            <a:fillRect/>
          </a:stretch>
        </p:blipFill>
        <p:spPr bwMode="auto">
          <a:xfrm>
            <a:off x="1606730" y="927463"/>
            <a:ext cx="9914709" cy="5930537"/>
          </a:xfrm>
          <a:prstGeom prst="rect">
            <a:avLst/>
          </a:prstGeom>
          <a:noFill/>
        </p:spPr>
      </p:pic>
    </p:spTree>
    <p:extLst>
      <p:ext uri="{BB962C8B-B14F-4D97-AF65-F5344CB8AC3E}">
        <p14:creationId xmlns:p14="http://schemas.microsoft.com/office/powerpoint/2010/main" val="27790462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56576374"/>
              </p:ext>
            </p:extLst>
          </p:nvPr>
        </p:nvGraphicFramePr>
        <p:xfrm>
          <a:off x="2201463" y="2542236"/>
          <a:ext cx="9331510" cy="2441655"/>
        </p:xfrm>
        <a:graphic>
          <a:graphicData uri="http://schemas.openxmlformats.org/drawingml/2006/table">
            <a:tbl>
              <a:tblPr/>
              <a:tblGrid>
                <a:gridCol w="2071376"/>
                <a:gridCol w="2390224"/>
                <a:gridCol w="2519829"/>
                <a:gridCol w="2350081"/>
              </a:tblGrid>
              <a:tr h="1052919">
                <a:tc>
                  <a:txBody>
                    <a:bodyPr/>
                    <a:lstStyle/>
                    <a:p>
                      <a:pPr marL="457200" algn="ctr">
                        <a:lnSpc>
                          <a:spcPct val="115000"/>
                        </a:lnSpc>
                        <a:spcAft>
                          <a:spcPts val="0"/>
                        </a:spcAft>
                      </a:pPr>
                      <a:endParaRPr lang="en-US" sz="2000" b="1" dirty="0">
                        <a:solidFill>
                          <a:srgbClr val="000000"/>
                        </a:solidFill>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dirty="0">
                          <a:solidFill>
                            <a:srgbClr val="000000"/>
                          </a:solidFill>
                          <a:latin typeface="Times New Roman"/>
                          <a:ea typeface="Times New Roman"/>
                          <a:cs typeface="Arial"/>
                        </a:rPr>
                        <a:t>Main feeder</a:t>
                      </a:r>
                      <a:endParaRPr lang="en-US" sz="18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dirty="0">
                          <a:solidFill>
                            <a:srgbClr val="000000"/>
                          </a:solidFill>
                          <a:latin typeface="Times New Roman"/>
                          <a:ea typeface="Times New Roman"/>
                          <a:cs typeface="Arial"/>
                        </a:rPr>
                        <a:t>Flat feeder</a:t>
                      </a:r>
                      <a:endParaRPr lang="en-US" sz="18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a:solidFill>
                            <a:srgbClr val="000000"/>
                          </a:solidFill>
                          <a:latin typeface="Times New Roman"/>
                          <a:ea typeface="Times New Roman"/>
                          <a:cs typeface="Arial"/>
                        </a:rPr>
                        <a:t>Branch</a:t>
                      </a:r>
                      <a:endParaRPr lang="en-US" sz="1800" b="1">
                        <a:latin typeface="Calibri"/>
                        <a:ea typeface="Times New Roman"/>
                        <a:cs typeface="Arial"/>
                      </a:endParaRPr>
                    </a:p>
                    <a:p>
                      <a:pPr marL="457200" algn="ctr">
                        <a:lnSpc>
                          <a:spcPct val="115000"/>
                        </a:lnSpc>
                        <a:spcAft>
                          <a:spcPts val="1000"/>
                        </a:spcAft>
                      </a:pPr>
                      <a:r>
                        <a:rPr lang="en-US" sz="2000" b="1">
                          <a:solidFill>
                            <a:srgbClr val="000000"/>
                          </a:solidFill>
                          <a:latin typeface="Times New Roman"/>
                          <a:ea typeface="Times New Roman"/>
                          <a:cs typeface="Arial"/>
                        </a:rPr>
                        <a:t>B.T   W.C  LAV</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694368">
                <a:tc>
                  <a:txBody>
                    <a:bodyPr/>
                    <a:lstStyle/>
                    <a:p>
                      <a:pPr marL="457200" algn="ctr">
                        <a:lnSpc>
                          <a:spcPct val="115000"/>
                        </a:lnSpc>
                        <a:spcAft>
                          <a:spcPts val="0"/>
                        </a:spcAft>
                      </a:pPr>
                      <a:r>
                        <a:rPr lang="en-US" sz="2000" b="1">
                          <a:solidFill>
                            <a:srgbClr val="000000"/>
                          </a:solidFill>
                          <a:latin typeface="Times New Roman"/>
                          <a:ea typeface="Times New Roman"/>
                          <a:cs typeface="Arial"/>
                        </a:rPr>
                        <a:t>FU</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a:solidFill>
                            <a:srgbClr val="000000"/>
                          </a:solidFill>
                          <a:latin typeface="Times New Roman"/>
                          <a:ea typeface="Times New Roman"/>
                          <a:cs typeface="Arial"/>
                        </a:rPr>
                        <a:t>72</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dirty="0">
                          <a:solidFill>
                            <a:srgbClr val="000000"/>
                          </a:solidFill>
                          <a:latin typeface="Times New Roman"/>
                          <a:ea typeface="Times New Roman"/>
                          <a:cs typeface="Arial"/>
                        </a:rPr>
                        <a:t>18</a:t>
                      </a:r>
                      <a:endParaRPr lang="en-US" sz="18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2000" b="1">
                          <a:solidFill>
                            <a:srgbClr val="000000"/>
                          </a:solidFill>
                          <a:latin typeface="Times New Roman"/>
                          <a:ea typeface="Times New Roman"/>
                          <a:cs typeface="Arial"/>
                        </a:rPr>
                        <a:t>2        3        2</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694368">
                <a:tc>
                  <a:txBody>
                    <a:bodyPr/>
                    <a:lstStyle/>
                    <a:p>
                      <a:pPr marL="457200" algn="ctr">
                        <a:lnSpc>
                          <a:spcPct val="115000"/>
                        </a:lnSpc>
                        <a:spcAft>
                          <a:spcPts val="0"/>
                        </a:spcAft>
                      </a:pPr>
                      <a:r>
                        <a:rPr lang="en-US" sz="2000" b="1">
                          <a:solidFill>
                            <a:srgbClr val="000000"/>
                          </a:solidFill>
                          <a:latin typeface="Times New Roman"/>
                          <a:ea typeface="Times New Roman"/>
                          <a:cs typeface="Arial"/>
                        </a:rPr>
                        <a:t>gpm</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a:solidFill>
                            <a:srgbClr val="000000"/>
                          </a:solidFill>
                          <a:latin typeface="Times New Roman"/>
                          <a:ea typeface="Times New Roman"/>
                          <a:cs typeface="Arial"/>
                        </a:rPr>
                        <a:t>36</a:t>
                      </a:r>
                      <a:endParaRPr lang="en-US" sz="18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2000" b="1" dirty="0">
                          <a:solidFill>
                            <a:srgbClr val="000000"/>
                          </a:solidFill>
                          <a:latin typeface="Times New Roman"/>
                          <a:ea typeface="Times New Roman"/>
                          <a:cs typeface="Arial"/>
                        </a:rPr>
                        <a:t>14</a:t>
                      </a:r>
                      <a:endParaRPr lang="en-US" sz="18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2000" b="1" dirty="0">
                          <a:solidFill>
                            <a:srgbClr val="000000"/>
                          </a:solidFill>
                          <a:latin typeface="Times New Roman"/>
                          <a:ea typeface="Times New Roman"/>
                          <a:cs typeface="Arial"/>
                        </a:rPr>
                        <a:t>2         3        2</a:t>
                      </a:r>
                      <a:endParaRPr lang="en-US" sz="18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29697" name="Rectangle 1"/>
          <p:cNvSpPr>
            <a:spLocks noChangeArrowheads="1"/>
          </p:cNvSpPr>
          <p:nvPr/>
        </p:nvSpPr>
        <p:spPr bwMode="auto">
          <a:xfrm>
            <a:off x="1713470" y="1892693"/>
            <a:ext cx="9144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2000" dirty="0">
                <a:solidFill>
                  <a:srgbClr val="000000"/>
                </a:solidFill>
                <a:latin typeface="Times New Roman" pitchFamily="18" charset="0"/>
                <a:ea typeface="Times New Roman" pitchFamily="18" charset="0"/>
                <a:cs typeface="Times New Roman" pitchFamily="18" charset="0"/>
              </a:rPr>
              <a:t>Total FUs for feeders and there demand in G.P.M.</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45352777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753990032"/>
              </p:ext>
            </p:extLst>
          </p:nvPr>
        </p:nvGraphicFramePr>
        <p:xfrm>
          <a:off x="4052181" y="740122"/>
          <a:ext cx="8136904" cy="1520936"/>
        </p:xfrm>
        <a:graphic>
          <a:graphicData uri="http://schemas.openxmlformats.org/drawingml/2006/table">
            <a:tbl>
              <a:tblPr/>
              <a:tblGrid>
                <a:gridCol w="1435611"/>
                <a:gridCol w="1087617"/>
                <a:gridCol w="1175946"/>
                <a:gridCol w="1164239"/>
                <a:gridCol w="1164239"/>
                <a:gridCol w="1054626"/>
                <a:gridCol w="1054626"/>
              </a:tblGrid>
              <a:tr h="480052">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Diameter</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3.5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3</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2.5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highlight>
                            <a:srgbClr val="FFFF00"/>
                          </a:highlight>
                          <a:latin typeface="Times New Roman"/>
                          <a:ea typeface="Times New Roman"/>
                          <a:cs typeface="Arial"/>
                        </a:rPr>
                        <a:t>2</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1.5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1.25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80052">
                <a:tc>
                  <a:txBody>
                    <a:bodyPr/>
                    <a:lstStyle/>
                    <a:p>
                      <a:pPr marL="457200" algn="ctr">
                        <a:lnSpc>
                          <a:spcPct val="115000"/>
                        </a:lnSpc>
                        <a:spcAft>
                          <a:spcPts val="0"/>
                        </a:spcAft>
                      </a:pPr>
                      <a:r>
                        <a:rPr lang="en-US" sz="1600" b="1">
                          <a:solidFill>
                            <a:srgbClr val="000000"/>
                          </a:solidFill>
                          <a:latin typeface="Times New Roman"/>
                          <a:ea typeface="Times New Roman"/>
                          <a:cs typeface="Arial"/>
                        </a:rPr>
                        <a:t>Loss/100</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.13</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.2</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1.5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12</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80052">
                <a:tc>
                  <a:txBody>
                    <a:bodyPr/>
                    <a:lstStyle/>
                    <a:p>
                      <a:pPr marL="457200" algn="ctr">
                        <a:lnSpc>
                          <a:spcPct val="115000"/>
                        </a:lnSpc>
                        <a:spcAft>
                          <a:spcPts val="0"/>
                        </a:spcAft>
                      </a:pPr>
                      <a:r>
                        <a:rPr lang="en-US" sz="1600" b="1">
                          <a:solidFill>
                            <a:srgbClr val="000000"/>
                          </a:solidFill>
                          <a:latin typeface="Times New Roman"/>
                          <a:ea typeface="Times New Roman"/>
                          <a:cs typeface="Arial"/>
                        </a:rPr>
                        <a:t>Loss/90.75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.12</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.18</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.45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1.36</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4.54</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10.89</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32770" name="Rectangle 2"/>
          <p:cNvSpPr>
            <a:spLocks noChangeArrowheads="1"/>
          </p:cNvSpPr>
          <p:nvPr/>
        </p:nvSpPr>
        <p:spPr bwMode="auto">
          <a:xfrm>
            <a:off x="1026857" y="701748"/>
            <a:ext cx="3363381"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600" b="1" dirty="0">
                <a:latin typeface="+mj-lt"/>
                <a:ea typeface="Times New Roman" pitchFamily="18" charset="0"/>
                <a:cs typeface="Times New Roman" pitchFamily="18" charset="0"/>
              </a:rPr>
              <a:t>Main feeder pipe:-</a:t>
            </a:r>
            <a:r>
              <a:rPr lang="en-US" sz="1600" dirty="0">
                <a:latin typeface="+mj-lt"/>
                <a:ea typeface="Times New Roman" pitchFamily="18" charset="0"/>
                <a:cs typeface="Times New Roman" pitchFamily="18" charset="0"/>
              </a:rPr>
              <a:t/>
            </a:r>
            <a:br>
              <a:rPr lang="en-US" sz="1600" dirty="0">
                <a:latin typeface="+mj-lt"/>
                <a:ea typeface="Times New Roman" pitchFamily="18" charset="0"/>
                <a:cs typeface="Times New Roman" pitchFamily="18" charset="0"/>
              </a:rPr>
            </a:br>
            <a:r>
              <a:rPr lang="en-US" sz="1600" dirty="0">
                <a:latin typeface="+mj-lt"/>
                <a:ea typeface="Times New Roman" pitchFamily="18" charset="0"/>
                <a:cs typeface="Times New Roman" pitchFamily="18" charset="0"/>
              </a:rPr>
              <a:t>Equivalent length = </a:t>
            </a:r>
            <a:r>
              <a:rPr lang="en-US" sz="1600" dirty="0" smtClean="0">
                <a:latin typeface="+mj-lt"/>
                <a:ea typeface="Times New Roman" pitchFamily="18" charset="0"/>
                <a:cs typeface="Times New Roman" pitchFamily="18" charset="0"/>
              </a:rPr>
              <a:t>55.5ft</a:t>
            </a:r>
            <a:endParaRPr lang="en-US" sz="1600" dirty="0">
              <a:latin typeface="+mj-lt"/>
              <a:cs typeface="Arial" pitchFamily="34" charset="0"/>
            </a:endParaRPr>
          </a:p>
        </p:txBody>
      </p:sp>
      <p:sp>
        <p:nvSpPr>
          <p:cNvPr id="9" name="Rectangle 8"/>
          <p:cNvSpPr/>
          <p:nvPr/>
        </p:nvSpPr>
        <p:spPr>
          <a:xfrm>
            <a:off x="7273609" y="332416"/>
            <a:ext cx="2178802" cy="369332"/>
          </a:xfrm>
          <a:prstGeom prst="rect">
            <a:avLst/>
          </a:prstGeom>
        </p:spPr>
        <p:txBody>
          <a:bodyPr wrap="square">
            <a:spAutoFit/>
          </a:bodyPr>
          <a:lstStyle/>
          <a:p>
            <a:r>
              <a:rPr lang="en-US" dirty="0">
                <a:solidFill>
                  <a:srgbClr val="000000"/>
                </a:solidFill>
                <a:latin typeface="Times New Roman" pitchFamily="18" charset="0"/>
                <a:ea typeface="Times New Roman" pitchFamily="18" charset="0"/>
                <a:cs typeface="Times New Roman" pitchFamily="18" charset="0"/>
              </a:rPr>
              <a:t>Main feeder pipe loss</a:t>
            </a:r>
            <a:endParaRPr lang="ar-SA" dirty="0"/>
          </a:p>
        </p:txBody>
      </p:sp>
      <p:graphicFrame>
        <p:nvGraphicFramePr>
          <p:cNvPr id="10" name="Table 9"/>
          <p:cNvGraphicFramePr>
            <a:graphicFrameLocks noGrp="1"/>
          </p:cNvGraphicFramePr>
          <p:nvPr>
            <p:extLst>
              <p:ext uri="{D42A27DB-BD31-4B8C-83A1-F6EECF244321}">
                <p14:modId xmlns:p14="http://schemas.microsoft.com/office/powerpoint/2010/main" val="1756383884"/>
              </p:ext>
            </p:extLst>
          </p:nvPr>
        </p:nvGraphicFramePr>
        <p:xfrm>
          <a:off x="3911080" y="3000188"/>
          <a:ext cx="8280920" cy="1368153"/>
        </p:xfrm>
        <a:graphic>
          <a:graphicData uri="http://schemas.openxmlformats.org/drawingml/2006/table">
            <a:tbl>
              <a:tblPr/>
              <a:tblGrid>
                <a:gridCol w="1454453"/>
                <a:gridCol w="1373028"/>
                <a:gridCol w="1354709"/>
                <a:gridCol w="1370993"/>
                <a:gridCol w="1373028"/>
                <a:gridCol w="1354709"/>
              </a:tblGrid>
              <a:tr h="455684">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Diameter</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2</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1.5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1.25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highlight>
                            <a:srgbClr val="FFFF00"/>
                          </a:highlight>
                          <a:latin typeface="Times New Roman"/>
                          <a:ea typeface="Times New Roman"/>
                          <a:cs typeface="Arial"/>
                        </a:rPr>
                        <a:t>1</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a:solidFill>
                            <a:srgbClr val="000000"/>
                          </a:solidFill>
                          <a:latin typeface="Times New Roman"/>
                          <a:ea typeface="Times New Roman"/>
                          <a:cs typeface="Arial"/>
                        </a:rPr>
                        <a:t>3/4</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6785">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Loss/100</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.25</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.8</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2</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6</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a:solidFill>
                            <a:srgbClr val="000000"/>
                          </a:solidFill>
                          <a:latin typeface="Times New Roman"/>
                          <a:ea typeface="Times New Roman"/>
                          <a:cs typeface="Arial"/>
                        </a:rPr>
                        <a:t>20</a:t>
                      </a:r>
                      <a:endParaRPr lang="en-US" sz="1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5684">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Loss/5.85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.02</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.05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.12</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rtl="0">
                        <a:lnSpc>
                          <a:spcPct val="115000"/>
                        </a:lnSpc>
                        <a:spcAft>
                          <a:spcPts val="0"/>
                        </a:spcAft>
                      </a:pPr>
                      <a:r>
                        <a:rPr lang="en-US" sz="1600" b="1" dirty="0">
                          <a:solidFill>
                            <a:srgbClr val="000000"/>
                          </a:solidFill>
                          <a:highlight>
                            <a:srgbClr val="FFFF00"/>
                          </a:highlight>
                          <a:latin typeface="Times New Roman"/>
                          <a:ea typeface="Times New Roman"/>
                          <a:cs typeface="Arial"/>
                        </a:rPr>
                        <a:t>.35</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1.17</a:t>
                      </a:r>
                      <a:endParaRPr lang="en-US" sz="1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32771" name="Rectangle 3"/>
          <p:cNvSpPr>
            <a:spLocks noChangeArrowheads="1"/>
          </p:cNvSpPr>
          <p:nvPr/>
        </p:nvSpPr>
        <p:spPr bwMode="auto">
          <a:xfrm>
            <a:off x="1109989" y="2908713"/>
            <a:ext cx="2938943"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600" b="1" dirty="0" smtClean="0">
                <a:latin typeface="Times New Roman" pitchFamily="18" charset="0"/>
                <a:ea typeface="Times New Roman" pitchFamily="18" charset="0"/>
                <a:cs typeface="Times New Roman" pitchFamily="18" charset="0"/>
              </a:rPr>
              <a:t>Flat </a:t>
            </a:r>
            <a:r>
              <a:rPr lang="en-US" sz="1600" b="1" dirty="0">
                <a:latin typeface="Times New Roman" pitchFamily="18" charset="0"/>
                <a:ea typeface="Times New Roman" pitchFamily="18" charset="0"/>
                <a:cs typeface="Times New Roman" pitchFamily="18" charset="0"/>
              </a:rPr>
              <a:t>feeder  </a:t>
            </a:r>
            <a:r>
              <a:rPr lang="en-US" sz="1600" b="1" dirty="0" smtClean="0">
                <a:latin typeface="Times New Roman" pitchFamily="18" charset="0"/>
                <a:ea typeface="Times New Roman" pitchFamily="18" charset="0"/>
                <a:cs typeface="Times New Roman" pitchFamily="18" charset="0"/>
              </a:rPr>
              <a:t>pipe</a:t>
            </a:r>
            <a:r>
              <a:rPr lang="en-US" sz="1600" dirty="0">
                <a:latin typeface="Times New Roman" pitchFamily="18" charset="0"/>
                <a:ea typeface="Times New Roman" pitchFamily="18" charset="0"/>
                <a:cs typeface="Times New Roman" pitchFamily="18" charset="0"/>
              </a:rPr>
              <a:t/>
            </a:r>
            <a:br>
              <a:rPr lang="en-US" sz="1600" dirty="0">
                <a:latin typeface="Times New Roman" pitchFamily="18" charset="0"/>
                <a:ea typeface="Times New Roman" pitchFamily="18" charset="0"/>
                <a:cs typeface="Times New Roman" pitchFamily="18" charset="0"/>
              </a:rPr>
            </a:br>
            <a:r>
              <a:rPr lang="en-US" sz="1600" dirty="0">
                <a:latin typeface="Times New Roman" pitchFamily="18" charset="0"/>
                <a:ea typeface="Times New Roman" pitchFamily="18" charset="0"/>
                <a:cs typeface="Times New Roman" pitchFamily="18" charset="0"/>
              </a:rPr>
              <a:t>Equivalent length = 5.85ft</a:t>
            </a:r>
            <a:r>
              <a:rPr lang="en-US" sz="1600" dirty="0" smtClean="0">
                <a:latin typeface="Times New Roman" pitchFamily="18" charset="0"/>
                <a:ea typeface="Times New Roman" pitchFamily="18" charset="0"/>
                <a:cs typeface="Times New Roman" pitchFamily="18" charset="0"/>
              </a:rPr>
              <a:t>.</a:t>
            </a:r>
            <a:endParaRPr lang="en-US" sz="1600" dirty="0">
              <a:latin typeface="Arial" pitchFamily="34" charset="0"/>
              <a:cs typeface="Arial" pitchFamily="34" charset="0"/>
            </a:endParaRPr>
          </a:p>
        </p:txBody>
      </p:sp>
      <p:sp>
        <p:nvSpPr>
          <p:cNvPr id="12" name="Rectangle 11"/>
          <p:cNvSpPr/>
          <p:nvPr/>
        </p:nvSpPr>
        <p:spPr>
          <a:xfrm>
            <a:off x="7401850" y="2584374"/>
            <a:ext cx="2050561" cy="369332"/>
          </a:xfrm>
          <a:prstGeom prst="rect">
            <a:avLst/>
          </a:prstGeom>
        </p:spPr>
        <p:txBody>
          <a:bodyPr wrap="square">
            <a:spAutoFit/>
          </a:bodyPr>
          <a:lstStyle/>
          <a:p>
            <a:pPr lvl="0" algn="ctr" rtl="0" eaLnBrk="0" fontAlgn="base" hangingPunct="0">
              <a:spcBef>
                <a:spcPct val="0"/>
              </a:spcBef>
              <a:spcAft>
                <a:spcPct val="0"/>
              </a:spcAft>
            </a:pPr>
            <a:r>
              <a:rPr lang="en-US" dirty="0">
                <a:latin typeface="Times New Roman" pitchFamily="18" charset="0"/>
                <a:ea typeface="Times New Roman" pitchFamily="18" charset="0"/>
                <a:cs typeface="Times New Roman" pitchFamily="18" charset="0"/>
              </a:rPr>
              <a:t>Flat feeder pipe loss</a:t>
            </a:r>
            <a:endParaRPr lang="en-US"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561235357"/>
              </p:ext>
            </p:extLst>
          </p:nvPr>
        </p:nvGraphicFramePr>
        <p:xfrm>
          <a:off x="3733101" y="5198075"/>
          <a:ext cx="8424937" cy="1418559"/>
        </p:xfrm>
        <a:graphic>
          <a:graphicData uri="http://schemas.openxmlformats.org/drawingml/2006/table">
            <a:tbl>
              <a:tblPr/>
              <a:tblGrid>
                <a:gridCol w="1846916"/>
                <a:gridCol w="1619284"/>
                <a:gridCol w="1665846"/>
                <a:gridCol w="1654206"/>
                <a:gridCol w="1638685"/>
              </a:tblGrid>
              <a:tr h="518459">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Diameter</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latin typeface="Times New Roman"/>
                          <a:ea typeface="Times New Roman"/>
                          <a:cs typeface="Arial"/>
                        </a:rPr>
                        <a:t>1</a:t>
                      </a:r>
                      <a:endParaRPr lang="en-US" sz="14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highlight>
                            <a:srgbClr val="FFFF00"/>
                          </a:highlight>
                          <a:latin typeface="Times New Roman"/>
                          <a:ea typeface="Times New Roman"/>
                          <a:cs typeface="Arial"/>
                        </a:rPr>
                        <a:t>3/4</a:t>
                      </a:r>
                      <a:endParaRPr lang="en-US" sz="14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a:solidFill>
                            <a:srgbClr val="000000"/>
                          </a:solidFill>
                          <a:highlight>
                            <a:srgbClr val="FFFF00"/>
                          </a:highlight>
                          <a:latin typeface="Times New Roman"/>
                          <a:ea typeface="Times New Roman"/>
                          <a:cs typeface="Arial"/>
                        </a:rPr>
                        <a:t>.5</a:t>
                      </a:r>
                      <a:endParaRPr lang="en-US" sz="14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3/8</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0040">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Loss/100</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.2</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a:t>
                      </a:r>
                      <a:r>
                        <a:rPr lang="en-US" sz="1600" b="1" dirty="0" smtClean="0">
                          <a:solidFill>
                            <a:srgbClr val="000000"/>
                          </a:solidFill>
                          <a:highlight>
                            <a:srgbClr val="FFFF00"/>
                          </a:highlight>
                          <a:latin typeface="Times New Roman"/>
                          <a:ea typeface="Times New Roman"/>
                          <a:cs typeface="Arial"/>
                        </a:rPr>
                        <a:t>65 </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3.9</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12</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540060">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Loss/12.87</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latin typeface="Times New Roman"/>
                          <a:ea typeface="Times New Roman"/>
                          <a:cs typeface="Arial"/>
                        </a:rPr>
                        <a:t>.03</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rtl="0">
                        <a:lnSpc>
                          <a:spcPct val="115000"/>
                        </a:lnSpc>
                        <a:spcAft>
                          <a:spcPts val="0"/>
                        </a:spcAft>
                      </a:pPr>
                      <a:r>
                        <a:rPr lang="en-US" sz="1600" b="1" dirty="0">
                          <a:solidFill>
                            <a:srgbClr val="000000"/>
                          </a:solidFill>
                          <a:highlight>
                            <a:srgbClr val="FFFF00"/>
                          </a:highlight>
                          <a:latin typeface="Times New Roman"/>
                          <a:ea typeface="Times New Roman"/>
                          <a:cs typeface="Arial"/>
                        </a:rPr>
                        <a:t>.08</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600" b="1" dirty="0">
                          <a:solidFill>
                            <a:srgbClr val="000000"/>
                          </a:solidFill>
                          <a:highlight>
                            <a:srgbClr val="FFFF00"/>
                          </a:highlight>
                          <a:latin typeface="Times New Roman"/>
                          <a:ea typeface="Times New Roman"/>
                          <a:cs typeface="Arial"/>
                        </a:rPr>
                        <a:t>.50</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600" b="1" dirty="0">
                          <a:solidFill>
                            <a:srgbClr val="000000"/>
                          </a:solidFill>
                          <a:latin typeface="Times New Roman"/>
                          <a:ea typeface="Times New Roman"/>
                          <a:cs typeface="Arial"/>
                        </a:rPr>
                        <a:t>1.54</a:t>
                      </a:r>
                      <a:endParaRPr lang="en-US" sz="14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11" name="Rectangle 10"/>
          <p:cNvSpPr/>
          <p:nvPr/>
        </p:nvSpPr>
        <p:spPr>
          <a:xfrm>
            <a:off x="7247961" y="4765863"/>
            <a:ext cx="2358338" cy="369332"/>
          </a:xfrm>
          <a:prstGeom prst="rect">
            <a:avLst/>
          </a:prstGeom>
        </p:spPr>
        <p:txBody>
          <a:bodyPr wrap="square">
            <a:spAutoFit/>
          </a:bodyPr>
          <a:lstStyle/>
          <a:p>
            <a:pPr lvl="0" algn="ctr" rtl="0" eaLnBrk="0" fontAlgn="base" hangingPunct="0">
              <a:spcBef>
                <a:spcPct val="0"/>
              </a:spcBef>
              <a:spcAft>
                <a:spcPct val="0"/>
              </a:spcAft>
            </a:pPr>
            <a:r>
              <a:rPr lang="en-US" dirty="0">
                <a:latin typeface="Times New Roman" pitchFamily="18" charset="0"/>
                <a:ea typeface="Times New Roman" pitchFamily="18" charset="0"/>
                <a:cs typeface="Times New Roman" pitchFamily="18" charset="0"/>
              </a:rPr>
              <a:t>Branch feeder pipe loss</a:t>
            </a:r>
            <a:endParaRPr lang="en-US" dirty="0">
              <a:latin typeface="Arial" pitchFamily="34" charset="0"/>
              <a:cs typeface="Arial" pitchFamily="34" charset="0"/>
            </a:endParaRPr>
          </a:p>
        </p:txBody>
      </p:sp>
      <p:sp>
        <p:nvSpPr>
          <p:cNvPr id="13" name="Rectangle 1"/>
          <p:cNvSpPr>
            <a:spLocks noChangeArrowheads="1"/>
          </p:cNvSpPr>
          <p:nvPr/>
        </p:nvSpPr>
        <p:spPr bwMode="auto">
          <a:xfrm>
            <a:off x="936240" y="5117998"/>
            <a:ext cx="2824595"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b="1" dirty="0">
                <a:latin typeface="Times New Roman" pitchFamily="18" charset="0"/>
                <a:ea typeface="Times New Roman" pitchFamily="18" charset="0"/>
                <a:cs typeface="Times New Roman" pitchFamily="18" charset="0"/>
              </a:rPr>
              <a:t>Branch pipe :-</a:t>
            </a:r>
            <a:r>
              <a:rPr lang="en-US" dirty="0">
                <a:latin typeface="Times New Roman" pitchFamily="18" charset="0"/>
                <a:ea typeface="Times New Roman" pitchFamily="18" charset="0"/>
                <a:cs typeface="Times New Roman" pitchFamily="18" charset="0"/>
              </a:rPr>
              <a:t/>
            </a:r>
            <a:br>
              <a:rPr lang="en-US" dirty="0">
                <a:latin typeface="Times New Roman" pitchFamily="18" charset="0"/>
                <a:ea typeface="Times New Roman" pitchFamily="18" charset="0"/>
                <a:cs typeface="Times New Roman" pitchFamily="18" charset="0"/>
              </a:rPr>
            </a:br>
            <a:r>
              <a:rPr lang="en-US" dirty="0">
                <a:latin typeface="Times New Roman" pitchFamily="18" charset="0"/>
                <a:ea typeface="Times New Roman" pitchFamily="18" charset="0"/>
                <a:cs typeface="Times New Roman" pitchFamily="18" charset="0"/>
              </a:rPr>
              <a:t>Equivalent length = 12.87ft</a:t>
            </a:r>
            <a:r>
              <a:rPr lang="en-US" dirty="0" smtClean="0">
                <a:latin typeface="Times New Roman" pitchFamily="18" charset="0"/>
                <a:ea typeface="Times New Roman" pitchFamily="18" charset="0"/>
                <a:cs typeface="Times New Roman" pitchFamily="18" charset="0"/>
              </a:rPr>
              <a:t>.</a:t>
            </a:r>
            <a:endParaRPr lang="en-US" dirty="0">
              <a:latin typeface="Arial" pitchFamily="34" charset="0"/>
              <a:cs typeface="Arial" pitchFamily="34" charset="0"/>
            </a:endParaRPr>
          </a:p>
        </p:txBody>
      </p:sp>
    </p:spTree>
    <p:extLst>
      <p:ext uri="{BB962C8B-B14F-4D97-AF65-F5344CB8AC3E}">
        <p14:creationId xmlns:p14="http://schemas.microsoft.com/office/powerpoint/2010/main" val="67041950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67907525"/>
              </p:ext>
            </p:extLst>
          </p:nvPr>
        </p:nvGraphicFramePr>
        <p:xfrm>
          <a:off x="2360537" y="2440577"/>
          <a:ext cx="8496944" cy="1553051"/>
        </p:xfrm>
        <a:graphic>
          <a:graphicData uri="http://schemas.openxmlformats.org/drawingml/2006/table">
            <a:tbl>
              <a:tblPr/>
              <a:tblGrid>
                <a:gridCol w="2124236"/>
                <a:gridCol w="2124236"/>
                <a:gridCol w="2124236"/>
                <a:gridCol w="2124236"/>
              </a:tblGrid>
              <a:tr h="476078">
                <a:tc>
                  <a:txBody>
                    <a:bodyPr/>
                    <a:lstStyle/>
                    <a:p>
                      <a:pPr marL="457200" algn="ctr">
                        <a:lnSpc>
                          <a:spcPct val="115000"/>
                        </a:lnSpc>
                        <a:spcAft>
                          <a:spcPts val="0"/>
                        </a:spcAft>
                      </a:pPr>
                      <a:endParaRPr lang="en-US" sz="1800" b="1" dirty="0">
                        <a:solidFill>
                          <a:srgbClr val="000000"/>
                        </a:solidFill>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a:solidFill>
                            <a:srgbClr val="000000"/>
                          </a:solidFill>
                          <a:latin typeface="Times New Roman"/>
                          <a:ea typeface="Times New Roman"/>
                          <a:cs typeface="Arial"/>
                        </a:rPr>
                        <a:t>Diameter</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a:solidFill>
                            <a:srgbClr val="000000"/>
                          </a:solidFill>
                          <a:latin typeface="Times New Roman"/>
                          <a:ea typeface="Times New Roman"/>
                          <a:cs typeface="Arial"/>
                        </a:rPr>
                        <a:t>Diameter</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800" b="1">
                          <a:solidFill>
                            <a:srgbClr val="000000"/>
                          </a:solidFill>
                          <a:highlight>
                            <a:srgbClr val="FFFF00"/>
                          </a:highlight>
                          <a:latin typeface="Times New Roman"/>
                          <a:ea typeface="Times New Roman"/>
                          <a:cs typeface="Arial"/>
                        </a:rPr>
                        <a:t>Diameter</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6037">
                <a:tc>
                  <a:txBody>
                    <a:bodyPr/>
                    <a:lstStyle/>
                    <a:p>
                      <a:pPr marL="457200" algn="ctr">
                        <a:lnSpc>
                          <a:spcPct val="115000"/>
                        </a:lnSpc>
                        <a:spcAft>
                          <a:spcPts val="0"/>
                        </a:spcAft>
                      </a:pPr>
                      <a:r>
                        <a:rPr lang="en-US" sz="1800" b="1">
                          <a:solidFill>
                            <a:srgbClr val="000000"/>
                          </a:solidFill>
                          <a:latin typeface="Times New Roman"/>
                          <a:ea typeface="Times New Roman"/>
                          <a:cs typeface="Arial"/>
                        </a:rPr>
                        <a:t>Options (dim) inch</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a:solidFill>
                            <a:srgbClr val="000000"/>
                          </a:solidFill>
                          <a:latin typeface="Times New Roman"/>
                          <a:ea typeface="Times New Roman"/>
                          <a:cs typeface="Arial"/>
                        </a:rPr>
                        <a:t>1</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dirty="0">
                          <a:solidFill>
                            <a:srgbClr val="000000"/>
                          </a:solidFill>
                          <a:latin typeface="Times New Roman"/>
                          <a:ea typeface="Times New Roman"/>
                          <a:cs typeface="Arial"/>
                        </a:rPr>
                        <a:t>3/4</a:t>
                      </a:r>
                      <a:endParaRPr lang="en-US" sz="16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800" b="1">
                          <a:solidFill>
                            <a:srgbClr val="000000"/>
                          </a:solidFill>
                          <a:highlight>
                            <a:srgbClr val="FFFF00"/>
                          </a:highlight>
                          <a:latin typeface="Times New Roman"/>
                          <a:ea typeface="Times New Roman"/>
                          <a:cs typeface="Arial"/>
                        </a:rPr>
                        <a:t>5/8</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6037">
                <a:tc>
                  <a:txBody>
                    <a:bodyPr/>
                    <a:lstStyle/>
                    <a:p>
                      <a:pPr marL="457200" algn="ctr">
                        <a:lnSpc>
                          <a:spcPct val="115000"/>
                        </a:lnSpc>
                        <a:spcAft>
                          <a:spcPts val="0"/>
                        </a:spcAft>
                      </a:pPr>
                      <a:r>
                        <a:rPr lang="en-US" sz="1800" b="1" dirty="0">
                          <a:solidFill>
                            <a:srgbClr val="000000"/>
                          </a:solidFill>
                          <a:latin typeface="Times New Roman"/>
                          <a:ea typeface="Times New Roman"/>
                          <a:cs typeface="Arial"/>
                        </a:rPr>
                        <a:t>Loss (psi)</a:t>
                      </a:r>
                      <a:endParaRPr lang="en-US" sz="16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a:solidFill>
                            <a:srgbClr val="000000"/>
                          </a:solidFill>
                          <a:latin typeface="Times New Roman"/>
                          <a:ea typeface="Times New Roman"/>
                          <a:cs typeface="Arial"/>
                        </a:rPr>
                        <a:t>8</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0"/>
                        </a:spcAft>
                      </a:pPr>
                      <a:r>
                        <a:rPr lang="en-US" sz="1800" b="1">
                          <a:solidFill>
                            <a:srgbClr val="000000"/>
                          </a:solidFill>
                          <a:latin typeface="Times New Roman"/>
                          <a:ea typeface="Times New Roman"/>
                          <a:cs typeface="Arial"/>
                        </a:rPr>
                        <a:t>4</a:t>
                      </a:r>
                      <a:endParaRPr lang="en-US" sz="16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457200" algn="ctr">
                        <a:lnSpc>
                          <a:spcPct val="115000"/>
                        </a:lnSpc>
                        <a:spcAft>
                          <a:spcPts val="1000"/>
                        </a:spcAft>
                      </a:pPr>
                      <a:r>
                        <a:rPr lang="en-US" sz="1800" b="1" dirty="0">
                          <a:solidFill>
                            <a:srgbClr val="000000"/>
                          </a:solidFill>
                          <a:highlight>
                            <a:srgbClr val="FFFF00"/>
                          </a:highlight>
                          <a:latin typeface="Times New Roman"/>
                          <a:ea typeface="Times New Roman"/>
                          <a:cs typeface="Arial"/>
                        </a:rPr>
                        <a:t>.4</a:t>
                      </a:r>
                      <a:endParaRPr lang="en-US" sz="16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35841" name="Rectangle 1"/>
          <p:cNvSpPr>
            <a:spLocks noChangeArrowheads="1"/>
          </p:cNvSpPr>
          <p:nvPr/>
        </p:nvSpPr>
        <p:spPr bwMode="auto">
          <a:xfrm>
            <a:off x="5689130" y="1735952"/>
            <a:ext cx="143981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2400" dirty="0">
                <a:solidFill>
                  <a:srgbClr val="000000"/>
                </a:solidFill>
                <a:latin typeface="Times New Roman" pitchFamily="18" charset="0"/>
                <a:ea typeface="Times New Roman" pitchFamily="18" charset="0"/>
                <a:cs typeface="Times New Roman" pitchFamily="18" charset="0"/>
              </a:rPr>
              <a:t>meter loss</a:t>
            </a:r>
            <a:endParaRPr lang="en-US" sz="2400" dirty="0">
              <a:latin typeface="Arial" pitchFamily="34" charset="0"/>
              <a:cs typeface="Arial" pitchFamily="34" charset="0"/>
            </a:endParaRPr>
          </a:p>
        </p:txBody>
      </p:sp>
      <p:sp>
        <p:nvSpPr>
          <p:cNvPr id="35843" name="Rectangle 3"/>
          <p:cNvSpPr>
            <a:spLocks noChangeArrowheads="1"/>
          </p:cNvSpPr>
          <p:nvPr/>
        </p:nvSpPr>
        <p:spPr bwMode="auto">
          <a:xfrm>
            <a:off x="1048327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9" name="Rectangle 5"/>
          <p:cNvSpPr>
            <a:spLocks noChangeArrowheads="1"/>
          </p:cNvSpPr>
          <p:nvPr/>
        </p:nvSpPr>
        <p:spPr bwMode="auto">
          <a:xfrm>
            <a:off x="2000073" y="653157"/>
            <a:ext cx="4763191"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2800" b="1" dirty="0">
                <a:latin typeface="Times New Roman" pitchFamily="18" charset="0"/>
                <a:ea typeface="Times New Roman" pitchFamily="18" charset="0"/>
                <a:cs typeface="Times New Roman" pitchFamily="18" charset="0"/>
              </a:rPr>
              <a:t>Loss in meter</a:t>
            </a:r>
            <a:r>
              <a:rPr lang="en-US" sz="2800" b="1" dirty="0" smtClean="0">
                <a:latin typeface="Times New Roman" pitchFamily="18" charset="0"/>
                <a:ea typeface="Times New Roman" pitchFamily="18" charset="0"/>
                <a:cs typeface="Times New Roman" pitchFamily="18" charset="0"/>
              </a:rPr>
              <a:t>:</a:t>
            </a:r>
            <a:endParaRPr lang="en-US" sz="2800" b="1" dirty="0">
              <a:latin typeface="Arial" pitchFamily="34" charset="0"/>
              <a:cs typeface="Arial" pitchFamily="34" charset="0"/>
            </a:endParaRPr>
          </a:p>
        </p:txBody>
      </p:sp>
    </p:spTree>
    <p:extLst>
      <p:ext uri="{BB962C8B-B14F-4D97-AF65-F5344CB8AC3E}">
        <p14:creationId xmlns:p14="http://schemas.microsoft.com/office/powerpoint/2010/main" val="189140429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2139" y="781765"/>
            <a:ext cx="8712968" cy="5262979"/>
          </a:xfrm>
          <a:prstGeom prst="rect">
            <a:avLst/>
          </a:prstGeom>
        </p:spPr>
        <p:txBody>
          <a:bodyPr wrap="square">
            <a:spAutoFit/>
          </a:bodyPr>
          <a:lstStyle/>
          <a:p>
            <a:pPr algn="l"/>
            <a:r>
              <a:rPr lang="en-US" sz="2400" dirty="0"/>
              <a:t>Pressure =17.37 Psi, </a:t>
            </a:r>
            <a:endParaRPr lang="en-US" sz="2400" dirty="0" smtClean="0"/>
          </a:p>
          <a:p>
            <a:pPr algn="l"/>
            <a:endParaRPr lang="en-US" sz="2400" dirty="0"/>
          </a:p>
          <a:p>
            <a:pPr algn="l"/>
            <a:r>
              <a:rPr lang="en-US" sz="2400" dirty="0"/>
              <a:t>Critical pressure = 12Psi (shower) from table above. </a:t>
            </a:r>
          </a:p>
          <a:p>
            <a:pPr algn="l"/>
            <a:endParaRPr lang="en-US" sz="2400" dirty="0"/>
          </a:p>
          <a:p>
            <a:pPr algn="l"/>
            <a:r>
              <a:rPr lang="en-US" sz="2400" dirty="0"/>
              <a:t>Maximum loss = 17.37-12 = 5.37Psi.</a:t>
            </a:r>
          </a:p>
          <a:p>
            <a:pPr algn="l"/>
            <a:r>
              <a:rPr lang="en-US" sz="2400" dirty="0"/>
              <a:t> </a:t>
            </a:r>
          </a:p>
          <a:p>
            <a:pPr algn="l"/>
            <a:r>
              <a:rPr lang="en-US" sz="2400" dirty="0"/>
              <a:t>In meter, loss = 0.4 at 5/8 in. </a:t>
            </a:r>
          </a:p>
          <a:p>
            <a:pPr algn="l"/>
            <a:r>
              <a:rPr lang="en-US" sz="2400" dirty="0"/>
              <a:t>In main feeder, loss = 1.36 at 2 in.</a:t>
            </a:r>
          </a:p>
          <a:p>
            <a:pPr algn="l"/>
            <a:r>
              <a:rPr lang="en-US" sz="2400" dirty="0"/>
              <a:t>In flat feeder, loss = 0.35 at 1 in. </a:t>
            </a:r>
          </a:p>
          <a:p>
            <a:pPr algn="l"/>
            <a:r>
              <a:rPr lang="en-US" sz="2400" dirty="0"/>
              <a:t>In branch, loss = 0.5 at 0.5in for shower, and 0.08 at 3/4in for lavatory.</a:t>
            </a:r>
          </a:p>
          <a:p>
            <a:pPr algn="l"/>
            <a:r>
              <a:rPr lang="en-US" sz="2400" dirty="0"/>
              <a:t> </a:t>
            </a:r>
          </a:p>
          <a:p>
            <a:pPr algn="l"/>
            <a:r>
              <a:rPr lang="en-US" sz="2400" dirty="0"/>
              <a:t>Total loss = 0.4 + 1.36 + 0.35 + 0.5 </a:t>
            </a:r>
          </a:p>
          <a:p>
            <a:pPr algn="l"/>
            <a:r>
              <a:rPr lang="en-US" sz="2400" dirty="0" smtClean="0"/>
              <a:t>                = </a:t>
            </a:r>
            <a:r>
              <a:rPr lang="en-US" sz="2400" dirty="0"/>
              <a:t>2.61 Psi &lt; 5.37Pis </a:t>
            </a:r>
            <a:r>
              <a:rPr lang="en-US" sz="2400" dirty="0" smtClean="0"/>
              <a:t> </a:t>
            </a:r>
            <a:r>
              <a:rPr lang="en-US" sz="2400" b="1" dirty="0" smtClean="0"/>
              <a:t>ACCEPTED</a:t>
            </a:r>
            <a:r>
              <a:rPr lang="en-US" sz="2400" b="1" dirty="0"/>
              <a:t>. </a:t>
            </a:r>
            <a:endParaRPr lang="ar-SA" sz="2400" dirty="0"/>
          </a:p>
        </p:txBody>
      </p:sp>
    </p:spTree>
    <p:extLst>
      <p:ext uri="{BB962C8B-B14F-4D97-AF65-F5344CB8AC3E}">
        <p14:creationId xmlns:p14="http://schemas.microsoft.com/office/powerpoint/2010/main" val="190161498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738" y="186507"/>
            <a:ext cx="5163340" cy="400110"/>
          </a:xfrm>
          <a:prstGeom prst="rect">
            <a:avLst/>
          </a:prstGeom>
        </p:spPr>
        <p:txBody>
          <a:bodyPr wrap="square">
            <a:spAutoFit/>
          </a:bodyPr>
          <a:lstStyle/>
          <a:p>
            <a:pPr algn="l"/>
            <a:r>
              <a:rPr lang="en-US" sz="2000" b="1" dirty="0">
                <a:latin typeface="+mj-lt"/>
              </a:rPr>
              <a:t>Water </a:t>
            </a:r>
            <a:r>
              <a:rPr lang="en-US" sz="2000" b="1" dirty="0" smtClean="0">
                <a:latin typeface="+mj-lt"/>
              </a:rPr>
              <a:t>layout</a:t>
            </a:r>
            <a:endParaRPr lang="ar-SA" sz="2000" dirty="0">
              <a:latin typeface="+mj-lt"/>
            </a:endParaRPr>
          </a:p>
        </p:txBody>
      </p:sp>
      <p:pic>
        <p:nvPicPr>
          <p:cNvPr id="36866" name="Picture 2"/>
          <p:cNvPicPr>
            <a:picLocks noChangeAspect="1" noChangeArrowheads="1"/>
          </p:cNvPicPr>
          <p:nvPr/>
        </p:nvPicPr>
        <p:blipFill>
          <a:blip r:embed="rId2" cstate="print"/>
          <a:srcRect/>
          <a:stretch>
            <a:fillRect/>
          </a:stretch>
        </p:blipFill>
        <p:spPr bwMode="auto">
          <a:xfrm>
            <a:off x="1271464" y="620688"/>
            <a:ext cx="9577064" cy="6048672"/>
          </a:xfrm>
          <a:prstGeom prst="rect">
            <a:avLst/>
          </a:prstGeom>
          <a:noFill/>
          <a:ln w="9525">
            <a:noFill/>
            <a:miter lim="800000"/>
            <a:headEnd/>
            <a:tailEnd/>
          </a:ln>
        </p:spPr>
      </p:pic>
      <p:sp>
        <p:nvSpPr>
          <p:cNvPr id="4" name="Rectangle 3"/>
          <p:cNvSpPr/>
          <p:nvPr/>
        </p:nvSpPr>
        <p:spPr>
          <a:xfrm>
            <a:off x="4129119" y="6330806"/>
            <a:ext cx="4230324" cy="338554"/>
          </a:xfrm>
          <a:prstGeom prst="rect">
            <a:avLst/>
          </a:prstGeom>
        </p:spPr>
        <p:txBody>
          <a:bodyPr wrap="square">
            <a:spAutoFit/>
          </a:bodyPr>
          <a:lstStyle/>
          <a:p>
            <a:r>
              <a:rPr lang="en-US" sz="1600" dirty="0">
                <a:latin typeface="+mj-lt"/>
              </a:rPr>
              <a:t>Water supply pipes distribution inside flat </a:t>
            </a:r>
            <a:endParaRPr lang="ar-SA" sz="1600" dirty="0">
              <a:latin typeface="+mj-lt"/>
            </a:endParaRPr>
          </a:p>
        </p:txBody>
      </p:sp>
    </p:spTree>
    <p:extLst>
      <p:ext uri="{BB962C8B-B14F-4D97-AF65-F5344CB8AC3E}">
        <p14:creationId xmlns:p14="http://schemas.microsoft.com/office/powerpoint/2010/main" val="397366156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284879" y="1145059"/>
            <a:ext cx="5918214" cy="4010691"/>
          </a:xfrm>
          <a:prstGeom prst="rect">
            <a:avLst/>
          </a:prstGeom>
          <a:noFill/>
          <a:ln w="9525">
            <a:noFill/>
            <a:miter lim="800000"/>
            <a:headEnd/>
            <a:tailEnd/>
          </a:ln>
        </p:spPr>
      </p:pic>
      <p:sp>
        <p:nvSpPr>
          <p:cNvPr id="3" name="Rectangle 2"/>
          <p:cNvSpPr/>
          <p:nvPr/>
        </p:nvSpPr>
        <p:spPr>
          <a:xfrm>
            <a:off x="185254" y="5320208"/>
            <a:ext cx="6120680" cy="369332"/>
          </a:xfrm>
          <a:prstGeom prst="rect">
            <a:avLst/>
          </a:prstGeom>
        </p:spPr>
        <p:txBody>
          <a:bodyPr wrap="square">
            <a:spAutoFit/>
          </a:bodyPr>
          <a:lstStyle/>
          <a:p>
            <a:pPr algn="ctr"/>
            <a:r>
              <a:rPr lang="en-US" dirty="0">
                <a:latin typeface="+mj-lt"/>
              </a:rPr>
              <a:t>Water supply pipes distribution for one </a:t>
            </a:r>
            <a:r>
              <a:rPr lang="en-US" dirty="0" smtClean="0">
                <a:latin typeface="+mj-lt"/>
              </a:rPr>
              <a:t>apartment </a:t>
            </a:r>
            <a:endParaRPr lang="ar-SA" dirty="0">
              <a:latin typeface="+mj-lt"/>
            </a:endParaRPr>
          </a:p>
        </p:txBody>
      </p:sp>
      <p:pic>
        <p:nvPicPr>
          <p:cNvPr id="4" name="Picture 2"/>
          <p:cNvPicPr>
            <a:picLocks noChangeAspect="1" noChangeArrowheads="1"/>
          </p:cNvPicPr>
          <p:nvPr/>
        </p:nvPicPr>
        <p:blipFill>
          <a:blip r:embed="rId3" cstate="print"/>
          <a:srcRect/>
          <a:stretch>
            <a:fillRect/>
          </a:stretch>
        </p:blipFill>
        <p:spPr bwMode="auto">
          <a:xfrm>
            <a:off x="6425426" y="1145059"/>
            <a:ext cx="5886210" cy="3838833"/>
          </a:xfrm>
          <a:prstGeom prst="rect">
            <a:avLst/>
          </a:prstGeom>
          <a:noFill/>
          <a:ln w="9525">
            <a:noFill/>
            <a:miter lim="800000"/>
            <a:headEnd/>
            <a:tailEnd/>
          </a:ln>
        </p:spPr>
      </p:pic>
      <p:sp>
        <p:nvSpPr>
          <p:cNvPr id="5" name="Rectangle 4"/>
          <p:cNvSpPr/>
          <p:nvPr/>
        </p:nvSpPr>
        <p:spPr>
          <a:xfrm>
            <a:off x="7274010" y="5349758"/>
            <a:ext cx="4637903" cy="369332"/>
          </a:xfrm>
          <a:prstGeom prst="rect">
            <a:avLst/>
          </a:prstGeom>
        </p:spPr>
        <p:txBody>
          <a:bodyPr wrap="square">
            <a:spAutoFit/>
          </a:bodyPr>
          <a:lstStyle/>
          <a:p>
            <a:pPr algn="ctr"/>
            <a:r>
              <a:rPr lang="en-US" dirty="0">
                <a:latin typeface="+mj-lt"/>
              </a:rPr>
              <a:t>water supply pipes distribution inside bathroom </a:t>
            </a:r>
            <a:endParaRPr lang="ar-SA" dirty="0">
              <a:latin typeface="+mj-lt"/>
            </a:endParaRPr>
          </a:p>
        </p:txBody>
      </p:sp>
    </p:spTree>
    <p:extLst>
      <p:ext uri="{BB962C8B-B14F-4D97-AF65-F5344CB8AC3E}">
        <p14:creationId xmlns:p14="http://schemas.microsoft.com/office/powerpoint/2010/main" val="13002490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0187" y="1500473"/>
            <a:ext cx="8892480" cy="1015663"/>
          </a:xfrm>
          <a:prstGeom prst="rect">
            <a:avLst/>
          </a:prstGeom>
        </p:spPr>
        <p:txBody>
          <a:bodyPr wrap="square">
            <a:spAutoFit/>
          </a:bodyPr>
          <a:lstStyle/>
          <a:p>
            <a:r>
              <a:rPr lang="en-US" sz="2000" b="1" dirty="0">
                <a:latin typeface="+mj-lt"/>
              </a:rPr>
              <a:t>Sound </a:t>
            </a:r>
            <a:r>
              <a:rPr lang="en-US" sz="2000" b="1" dirty="0" smtClean="0">
                <a:latin typeface="+mj-lt"/>
              </a:rPr>
              <a:t>insulation for </a:t>
            </a:r>
            <a:r>
              <a:rPr lang="en-US" sz="2000" b="1" dirty="0">
                <a:latin typeface="+mj-lt"/>
              </a:rPr>
              <a:t>external wall </a:t>
            </a:r>
            <a:endParaRPr lang="ar-SA" sz="2000" b="1" dirty="0">
              <a:latin typeface="+mj-lt"/>
            </a:endParaRPr>
          </a:p>
          <a:p>
            <a:pPr algn="l"/>
            <a:endParaRPr lang="en-US" sz="2000" b="1" dirty="0"/>
          </a:p>
          <a:p>
            <a:pPr algn="l"/>
            <a:endParaRPr lang="en-US" sz="2000" b="1" dirty="0"/>
          </a:p>
        </p:txBody>
      </p:sp>
      <p:pic>
        <p:nvPicPr>
          <p:cNvPr id="1026" name="Picture 2"/>
          <p:cNvPicPr>
            <a:picLocks noChangeAspect="1" noChangeArrowheads="1"/>
          </p:cNvPicPr>
          <p:nvPr/>
        </p:nvPicPr>
        <p:blipFill>
          <a:blip r:embed="rId2" cstate="print"/>
          <a:srcRect/>
          <a:stretch>
            <a:fillRect/>
          </a:stretch>
        </p:blipFill>
        <p:spPr bwMode="auto">
          <a:xfrm>
            <a:off x="1410187" y="2037655"/>
            <a:ext cx="3939059" cy="4666456"/>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5680926" y="2314678"/>
            <a:ext cx="5900380" cy="3927768"/>
          </a:xfrm>
          <a:prstGeom prst="rect">
            <a:avLst/>
          </a:prstGeom>
          <a:noFill/>
          <a:ln w="9525">
            <a:noFill/>
            <a:miter lim="800000"/>
            <a:headEnd/>
            <a:tailEnd/>
          </a:ln>
        </p:spPr>
      </p:pic>
      <p:sp>
        <p:nvSpPr>
          <p:cNvPr id="5" name="Rectangle 4"/>
          <p:cNvSpPr/>
          <p:nvPr/>
        </p:nvSpPr>
        <p:spPr>
          <a:xfrm>
            <a:off x="5927304" y="6327802"/>
            <a:ext cx="6264696" cy="307777"/>
          </a:xfrm>
          <a:prstGeom prst="rect">
            <a:avLst/>
          </a:prstGeom>
        </p:spPr>
        <p:txBody>
          <a:bodyPr wrap="square">
            <a:spAutoFit/>
          </a:bodyPr>
          <a:lstStyle/>
          <a:p>
            <a:pPr algn="ctr"/>
            <a:r>
              <a:rPr lang="en-US" sz="1400" b="1" dirty="0"/>
              <a:t>Transmission loss of a two-element composite barrier </a:t>
            </a:r>
            <a:endParaRPr lang="ar-SA" sz="1400" dirty="0"/>
          </a:p>
        </p:txBody>
      </p:sp>
      <p:sp>
        <p:nvSpPr>
          <p:cNvPr id="6" name="Rectangle 5"/>
          <p:cNvSpPr/>
          <p:nvPr/>
        </p:nvSpPr>
        <p:spPr>
          <a:xfrm>
            <a:off x="6598509" y="498796"/>
            <a:ext cx="4546682" cy="1815882"/>
          </a:xfrm>
          <a:prstGeom prst="rect">
            <a:avLst/>
          </a:prstGeom>
        </p:spPr>
        <p:txBody>
          <a:bodyPr wrap="square">
            <a:spAutoFit/>
          </a:bodyPr>
          <a:lstStyle/>
          <a:p>
            <a:pPr algn="l"/>
            <a:r>
              <a:rPr lang="en-US" sz="1600" dirty="0">
                <a:latin typeface="+mj-lt"/>
              </a:rPr>
              <a:t>External wall STC about (52) </a:t>
            </a:r>
            <a:r>
              <a:rPr lang="en-US" sz="1600" dirty="0" err="1">
                <a:latin typeface="+mj-lt"/>
              </a:rPr>
              <a:t>dB.</a:t>
            </a:r>
            <a:r>
              <a:rPr lang="en-US" sz="1600" dirty="0">
                <a:latin typeface="+mj-lt"/>
              </a:rPr>
              <a:t> </a:t>
            </a:r>
            <a:endParaRPr lang="en-US" sz="1600" dirty="0" smtClean="0">
              <a:latin typeface="+mj-lt"/>
            </a:endParaRPr>
          </a:p>
          <a:p>
            <a:pPr algn="l"/>
            <a:r>
              <a:rPr lang="en-US" sz="1600" dirty="0" smtClean="0">
                <a:latin typeface="+mj-lt"/>
              </a:rPr>
              <a:t>The </a:t>
            </a:r>
            <a:r>
              <a:rPr lang="en-US" sz="1600" dirty="0">
                <a:latin typeface="+mj-lt"/>
              </a:rPr>
              <a:t>back ground noise in our site about (65) dB </a:t>
            </a:r>
          </a:p>
          <a:p>
            <a:pPr algn="l"/>
            <a:endParaRPr lang="en-US" sz="1600" dirty="0" smtClean="0">
              <a:latin typeface="+mj-lt"/>
            </a:endParaRPr>
          </a:p>
          <a:p>
            <a:pPr algn="l"/>
            <a:r>
              <a:rPr lang="en-US" sz="1600" dirty="0" smtClean="0">
                <a:latin typeface="+mj-lt"/>
              </a:rPr>
              <a:t>For </a:t>
            </a:r>
            <a:r>
              <a:rPr lang="en-US" sz="1600" dirty="0">
                <a:latin typeface="+mj-lt"/>
              </a:rPr>
              <a:t>external wall with window: </a:t>
            </a:r>
          </a:p>
          <a:p>
            <a:pPr algn="l"/>
            <a:r>
              <a:rPr lang="en-US" sz="1600" dirty="0">
                <a:latin typeface="+mj-lt"/>
              </a:rPr>
              <a:t>We use aluminum window with (double glazing low eminency 6mm air gap) which will have STC of (29) dB according to specification. </a:t>
            </a:r>
            <a:endParaRPr lang="ar-SA" sz="1600" dirty="0">
              <a:latin typeface="+mj-lt"/>
            </a:endParaRPr>
          </a:p>
        </p:txBody>
      </p:sp>
      <p:sp>
        <p:nvSpPr>
          <p:cNvPr id="7" name="Title 1"/>
          <p:cNvSpPr txBox="1">
            <a:spLocks/>
          </p:cNvSpPr>
          <p:nvPr/>
        </p:nvSpPr>
        <p:spPr>
          <a:xfrm>
            <a:off x="1996090" y="665332"/>
            <a:ext cx="4602419" cy="494270"/>
          </a:xfrm>
          <a:prstGeom prst="rect">
            <a:avLst/>
          </a:prstGeom>
        </p:spPr>
        <p:txBody>
          <a:bodyPr>
            <a:normAutofit fontScale="97500" lnSpcReduction="1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2800" b="1" dirty="0" smtClean="0"/>
              <a:t>Acoustical design </a:t>
            </a:r>
            <a:endParaRPr lang="ar-SA" sz="2800" dirty="0"/>
          </a:p>
        </p:txBody>
      </p:sp>
    </p:spTree>
    <p:extLst>
      <p:ext uri="{BB962C8B-B14F-4D97-AF65-F5344CB8AC3E}">
        <p14:creationId xmlns:p14="http://schemas.microsoft.com/office/powerpoint/2010/main" val="34070046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97497" y="1779687"/>
            <a:ext cx="7002162" cy="3724096"/>
          </a:xfrm>
          <a:prstGeom prst="rect">
            <a:avLst/>
          </a:prstGeom>
        </p:spPr>
        <p:txBody>
          <a:bodyPr wrap="square">
            <a:spAutoFit/>
          </a:bodyPr>
          <a:lstStyle/>
          <a:p>
            <a:pPr algn="l"/>
            <a:r>
              <a:rPr lang="en-US" sz="2000" dirty="0">
                <a:latin typeface="+mj-lt"/>
              </a:rPr>
              <a:t>Transmission loss of a two-element composite barrier as a function of the relative transmission loss of the components</a:t>
            </a:r>
            <a:r>
              <a:rPr lang="en-US" sz="2000" dirty="0" smtClean="0">
                <a:latin typeface="+mj-lt"/>
              </a:rPr>
              <a:t>. </a:t>
            </a:r>
            <a:endParaRPr lang="en-US" sz="2000" dirty="0">
              <a:latin typeface="+mj-lt"/>
            </a:endParaRPr>
          </a:p>
          <a:p>
            <a:pPr algn="l"/>
            <a:r>
              <a:rPr lang="en-US" sz="2000" dirty="0">
                <a:latin typeface="+mj-lt"/>
              </a:rPr>
              <a:t>TL1 - TL2 = 52 – 29 = 23dB </a:t>
            </a:r>
            <a:endParaRPr lang="en-US" sz="2000" dirty="0" smtClean="0">
              <a:latin typeface="+mj-lt"/>
            </a:endParaRPr>
          </a:p>
          <a:p>
            <a:pPr algn="l"/>
            <a:endParaRPr lang="en-US" sz="2000" dirty="0">
              <a:latin typeface="+mj-lt"/>
            </a:endParaRPr>
          </a:p>
          <a:p>
            <a:pPr algn="l"/>
            <a:r>
              <a:rPr lang="en-US" sz="2000" dirty="0">
                <a:latin typeface="+mj-lt"/>
              </a:rPr>
              <a:t>(S2 / S1) * 100% = ((200 * 225) / (525 * 300)) * 100% = 28.6% </a:t>
            </a:r>
          </a:p>
          <a:p>
            <a:pPr algn="l"/>
            <a:endParaRPr lang="en-US" sz="2000" dirty="0" smtClean="0">
              <a:latin typeface="+mj-lt"/>
            </a:endParaRPr>
          </a:p>
          <a:p>
            <a:pPr algn="l"/>
            <a:r>
              <a:rPr lang="en-US" sz="2000" dirty="0" smtClean="0">
                <a:latin typeface="+mj-lt"/>
              </a:rPr>
              <a:t>TL1 </a:t>
            </a:r>
            <a:r>
              <a:rPr lang="en-US" sz="2000" dirty="0">
                <a:latin typeface="+mj-lt"/>
              </a:rPr>
              <a:t>– TLC = 16 </a:t>
            </a:r>
          </a:p>
          <a:p>
            <a:pPr algn="l"/>
            <a:r>
              <a:rPr lang="en-US" sz="2000" dirty="0">
                <a:latin typeface="+mj-lt"/>
              </a:rPr>
              <a:t>52 – 16 = TLC = 36dB </a:t>
            </a:r>
          </a:p>
          <a:p>
            <a:pPr algn="l"/>
            <a:r>
              <a:rPr lang="en-US" sz="2000" dirty="0">
                <a:latin typeface="+mj-lt"/>
              </a:rPr>
              <a:t>65 – 36 = 29dB </a:t>
            </a:r>
          </a:p>
          <a:p>
            <a:pPr algn="l"/>
            <a:r>
              <a:rPr lang="en-US" sz="2000" dirty="0">
                <a:latin typeface="+mj-lt"/>
              </a:rPr>
              <a:t>This is acceptable and quite. </a:t>
            </a:r>
          </a:p>
          <a:p>
            <a:pPr algn="l"/>
            <a:endParaRPr lang="en-US" sz="1600" dirty="0"/>
          </a:p>
          <a:p>
            <a:pPr algn="l"/>
            <a:endParaRPr lang="ar-SA" sz="1600" dirty="0"/>
          </a:p>
        </p:txBody>
      </p:sp>
      <p:sp>
        <p:nvSpPr>
          <p:cNvPr id="3" name="Rectangle 2"/>
          <p:cNvSpPr/>
          <p:nvPr/>
        </p:nvSpPr>
        <p:spPr>
          <a:xfrm>
            <a:off x="1738185" y="693639"/>
            <a:ext cx="5470323" cy="830997"/>
          </a:xfrm>
          <a:prstGeom prst="rect">
            <a:avLst/>
          </a:prstGeom>
        </p:spPr>
        <p:txBody>
          <a:bodyPr wrap="square">
            <a:spAutoFit/>
          </a:bodyPr>
          <a:lstStyle/>
          <a:p>
            <a:pPr algn="l"/>
            <a:r>
              <a:rPr lang="en-US" sz="2400" b="1" dirty="0" smtClean="0">
                <a:latin typeface="+mj-lt"/>
              </a:rPr>
              <a:t>Sound insulation for </a:t>
            </a:r>
            <a:r>
              <a:rPr lang="en-US" sz="2400" b="1" dirty="0">
                <a:latin typeface="+mj-lt"/>
              </a:rPr>
              <a:t>Internal </a:t>
            </a:r>
            <a:r>
              <a:rPr lang="en-US" sz="2400" b="1" dirty="0" smtClean="0">
                <a:latin typeface="+mj-lt"/>
              </a:rPr>
              <a:t>wall</a:t>
            </a:r>
            <a:endParaRPr lang="en-US" sz="2400" b="1" dirty="0">
              <a:latin typeface="+mj-lt"/>
            </a:endParaRPr>
          </a:p>
          <a:p>
            <a:pPr algn="l"/>
            <a:endParaRPr lang="ar-SA" sz="2400" dirty="0"/>
          </a:p>
        </p:txBody>
      </p:sp>
      <p:pic>
        <p:nvPicPr>
          <p:cNvPr id="3074" name="Picture 2"/>
          <p:cNvPicPr>
            <a:picLocks noChangeAspect="1" noChangeArrowheads="1"/>
          </p:cNvPicPr>
          <p:nvPr/>
        </p:nvPicPr>
        <p:blipFill>
          <a:blip r:embed="rId2" cstate="print"/>
          <a:srcRect/>
          <a:stretch>
            <a:fillRect/>
          </a:stretch>
        </p:blipFill>
        <p:spPr bwMode="auto">
          <a:xfrm>
            <a:off x="1252648" y="1683163"/>
            <a:ext cx="3146225" cy="4486977"/>
          </a:xfrm>
          <a:prstGeom prst="rect">
            <a:avLst/>
          </a:prstGeom>
          <a:noFill/>
          <a:ln w="9525">
            <a:noFill/>
            <a:miter lim="800000"/>
            <a:headEnd/>
            <a:tailEnd/>
          </a:ln>
        </p:spPr>
      </p:pic>
    </p:spTree>
    <p:extLst>
      <p:ext uri="{BB962C8B-B14F-4D97-AF65-F5344CB8AC3E}">
        <p14:creationId xmlns:p14="http://schemas.microsoft.com/office/powerpoint/2010/main" val="3156368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631110564"/>
              </p:ext>
            </p:extLst>
          </p:nvPr>
        </p:nvGraphicFramePr>
        <p:xfrm>
          <a:off x="4856857" y="74141"/>
          <a:ext cx="4748462" cy="32787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327247678"/>
              </p:ext>
            </p:extLst>
          </p:nvPr>
        </p:nvGraphicFramePr>
        <p:xfrm>
          <a:off x="1440215" y="3459223"/>
          <a:ext cx="5133580" cy="33987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extLst>
              <p:ext uri="{D42A27DB-BD31-4B8C-83A1-F6EECF244321}">
                <p14:modId xmlns:p14="http://schemas.microsoft.com/office/powerpoint/2010/main" val="1986127550"/>
              </p:ext>
            </p:extLst>
          </p:nvPr>
        </p:nvGraphicFramePr>
        <p:xfrm>
          <a:off x="6920701" y="3503723"/>
          <a:ext cx="5106542" cy="335427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1548714" y="718204"/>
            <a:ext cx="3880021" cy="892552"/>
          </a:xfrm>
          <a:prstGeom prst="rect">
            <a:avLst/>
          </a:prstGeom>
          <a:noFill/>
        </p:spPr>
        <p:txBody>
          <a:bodyPr wrap="square" rtlCol="1">
            <a:spAutoFit/>
          </a:bodyPr>
          <a:lstStyle/>
          <a:p>
            <a:r>
              <a:rPr lang="en-US" sz="2800" b="1" dirty="0" smtClean="0">
                <a:latin typeface="Times New Roman" panose="02020603050405020304" pitchFamily="18" charset="0"/>
                <a:cs typeface="Times New Roman" panose="02020603050405020304" pitchFamily="18" charset="0"/>
              </a:rPr>
              <a:t>Energy consumption</a:t>
            </a:r>
            <a:endParaRPr lang="en-US" sz="2400" dirty="0" smtClean="0">
              <a:latin typeface="Times New Roman" panose="02020603050405020304" pitchFamily="18" charset="0"/>
              <a:cs typeface="Times New Roman" panose="02020603050405020304" pitchFamily="18" charset="0"/>
            </a:endParaRPr>
          </a:p>
          <a:p>
            <a:endParaRPr lang="ar-J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572120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1219" y="336922"/>
            <a:ext cx="7819429" cy="1938992"/>
          </a:xfrm>
          <a:prstGeom prst="rect">
            <a:avLst/>
          </a:prstGeom>
        </p:spPr>
        <p:txBody>
          <a:bodyPr wrap="square">
            <a:spAutoFit/>
          </a:bodyPr>
          <a:lstStyle/>
          <a:p>
            <a:pPr algn="l"/>
            <a:endParaRPr lang="en-US" sz="2000" dirty="0"/>
          </a:p>
          <a:p>
            <a:pPr algn="l"/>
            <a:r>
              <a:rPr lang="en-US" sz="2000" dirty="0"/>
              <a:t>According to specification we can assume that the internal </a:t>
            </a:r>
            <a:r>
              <a:rPr lang="en-US" sz="2000" dirty="0" smtClean="0"/>
              <a:t>wall STC (</a:t>
            </a:r>
            <a:r>
              <a:rPr lang="en-US" sz="2000" dirty="0"/>
              <a:t>48) dB </a:t>
            </a:r>
          </a:p>
          <a:p>
            <a:pPr algn="l"/>
            <a:endParaRPr lang="en-US" sz="2000" dirty="0" smtClean="0"/>
          </a:p>
          <a:p>
            <a:pPr algn="l"/>
            <a:r>
              <a:rPr lang="en-US" sz="2000" dirty="0" smtClean="0"/>
              <a:t>and </a:t>
            </a:r>
            <a:r>
              <a:rPr lang="en-US" sz="2000" dirty="0"/>
              <a:t>if we add plaster in both side it will give 48 + 4 = 52 dB which is enough in our cause . </a:t>
            </a:r>
            <a:endParaRPr lang="ar-SA" sz="2000" dirty="0"/>
          </a:p>
        </p:txBody>
      </p:sp>
      <p:pic>
        <p:nvPicPr>
          <p:cNvPr id="4098" name="Picture 2"/>
          <p:cNvPicPr>
            <a:picLocks noChangeAspect="1" noChangeArrowheads="1"/>
          </p:cNvPicPr>
          <p:nvPr/>
        </p:nvPicPr>
        <p:blipFill>
          <a:blip r:embed="rId2" cstate="print"/>
          <a:srcRect/>
          <a:stretch>
            <a:fillRect/>
          </a:stretch>
        </p:blipFill>
        <p:spPr bwMode="auto">
          <a:xfrm>
            <a:off x="918244" y="2961329"/>
            <a:ext cx="5261261" cy="3530087"/>
          </a:xfrm>
          <a:prstGeom prst="rect">
            <a:avLst/>
          </a:prstGeom>
          <a:noFill/>
          <a:ln w="9525">
            <a:noFill/>
            <a:miter lim="800000"/>
            <a:headEnd/>
            <a:tailEnd/>
          </a:ln>
        </p:spPr>
      </p:pic>
      <p:sp>
        <p:nvSpPr>
          <p:cNvPr id="4" name="Rectangle 3"/>
          <p:cNvSpPr/>
          <p:nvPr/>
        </p:nvSpPr>
        <p:spPr>
          <a:xfrm>
            <a:off x="1170272" y="2563074"/>
            <a:ext cx="4824535" cy="369332"/>
          </a:xfrm>
          <a:prstGeom prst="rect">
            <a:avLst/>
          </a:prstGeom>
        </p:spPr>
        <p:txBody>
          <a:bodyPr wrap="square">
            <a:spAutoFit/>
          </a:bodyPr>
          <a:lstStyle/>
          <a:p>
            <a:pPr algn="ctr"/>
            <a:r>
              <a:rPr lang="en-US" dirty="0">
                <a:latin typeface="+mj-lt"/>
              </a:rPr>
              <a:t>STC Rating of Walls </a:t>
            </a:r>
            <a:endParaRPr lang="ar-SA" dirty="0">
              <a:latin typeface="+mj-lt"/>
            </a:endParaRPr>
          </a:p>
        </p:txBody>
      </p:sp>
      <p:pic>
        <p:nvPicPr>
          <p:cNvPr id="5" name="Picture 2"/>
          <p:cNvPicPr>
            <a:picLocks noChangeAspect="1" noChangeArrowheads="1"/>
          </p:cNvPicPr>
          <p:nvPr/>
        </p:nvPicPr>
        <p:blipFill>
          <a:blip r:embed="rId3" cstate="print"/>
          <a:srcRect/>
          <a:stretch>
            <a:fillRect/>
          </a:stretch>
        </p:blipFill>
        <p:spPr bwMode="auto">
          <a:xfrm>
            <a:off x="6515372" y="3860290"/>
            <a:ext cx="5448877" cy="2309850"/>
          </a:xfrm>
          <a:prstGeom prst="rect">
            <a:avLst/>
          </a:prstGeom>
          <a:noFill/>
          <a:ln w="9525">
            <a:noFill/>
            <a:miter lim="800000"/>
            <a:headEnd/>
            <a:tailEnd/>
          </a:ln>
        </p:spPr>
      </p:pic>
      <p:sp>
        <p:nvSpPr>
          <p:cNvPr id="6" name="Rectangle 5"/>
          <p:cNvSpPr/>
          <p:nvPr/>
        </p:nvSpPr>
        <p:spPr>
          <a:xfrm>
            <a:off x="7119571" y="3106867"/>
            <a:ext cx="4115857" cy="646331"/>
          </a:xfrm>
          <a:prstGeom prst="rect">
            <a:avLst/>
          </a:prstGeom>
        </p:spPr>
        <p:txBody>
          <a:bodyPr wrap="square">
            <a:spAutoFit/>
          </a:bodyPr>
          <a:lstStyle/>
          <a:p>
            <a:pPr algn="ctr"/>
            <a:r>
              <a:rPr lang="en-US" dirty="0" smtClean="0">
                <a:latin typeface="+mj-lt"/>
              </a:rPr>
              <a:t>Improvements in STC Rating of </a:t>
            </a:r>
          </a:p>
          <a:p>
            <a:pPr algn="ctr"/>
            <a:r>
              <a:rPr lang="en-US" dirty="0" smtClean="0">
                <a:latin typeface="+mj-lt"/>
              </a:rPr>
              <a:t>Lightweight Concrete Block </a:t>
            </a:r>
            <a:endParaRPr lang="ar-SA" dirty="0">
              <a:latin typeface="+mj-lt"/>
            </a:endParaRPr>
          </a:p>
        </p:txBody>
      </p:sp>
    </p:spTree>
    <p:extLst>
      <p:ext uri="{BB962C8B-B14F-4D97-AF65-F5344CB8AC3E}">
        <p14:creationId xmlns:p14="http://schemas.microsoft.com/office/powerpoint/2010/main" val="103192302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55380764"/>
              </p:ext>
            </p:extLst>
          </p:nvPr>
        </p:nvGraphicFramePr>
        <p:xfrm>
          <a:off x="3027087" y="1441620"/>
          <a:ext cx="7056027" cy="4889610"/>
        </p:xfrm>
        <a:graphic>
          <a:graphicData uri="http://schemas.openxmlformats.org/drawingml/2006/table">
            <a:tbl>
              <a:tblPr rtl="1"/>
              <a:tblGrid>
                <a:gridCol w="1296005"/>
                <a:gridCol w="1296005"/>
                <a:gridCol w="1496406"/>
                <a:gridCol w="2967611"/>
              </a:tblGrid>
              <a:tr h="444510">
                <a:tc>
                  <a:txBody>
                    <a:bodyPr/>
                    <a:lstStyle/>
                    <a:p>
                      <a:pPr algn="ctr" rtl="0">
                        <a:lnSpc>
                          <a:spcPct val="115000"/>
                        </a:lnSpc>
                        <a:spcAft>
                          <a:spcPts val="0"/>
                        </a:spcAft>
                      </a:pPr>
                      <a:r>
                        <a:rPr lang="en-US" sz="2000" b="1" dirty="0">
                          <a:solidFill>
                            <a:srgbClr val="000000"/>
                          </a:solidFill>
                          <a:latin typeface="Times New Roman"/>
                          <a:ea typeface="Times New Roman"/>
                          <a:cs typeface="Arial"/>
                        </a:rPr>
                        <a:t>result </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Actual</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Real STC</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smtClean="0">
                          <a:solidFill>
                            <a:srgbClr val="000000"/>
                          </a:solidFill>
                          <a:latin typeface="Times New Roman"/>
                          <a:ea typeface="Times New Roman"/>
                          <a:cs typeface="Arial"/>
                        </a:rPr>
                        <a:t>partition</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Bedroom-Bedroom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52</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50</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Living room-Bedroom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Bathroom-Bedroom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Corridor-Bedroom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Kitchen-Living 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50</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Bathroom-Living 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Corridor-Living 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smtClean="0">
                          <a:solidFill>
                            <a:srgbClr val="000000"/>
                          </a:solidFill>
                          <a:latin typeface="Times New Roman"/>
                          <a:ea typeface="Times New Roman"/>
                          <a:cs typeface="Arial"/>
                        </a:rPr>
                        <a:t>Bathroom-Kitchen</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a:solidFill>
                            <a:srgbClr val="000000"/>
                          </a:solidFill>
                          <a:latin typeface="Times New Roman"/>
                          <a:ea typeface="Times New Roman"/>
                          <a:cs typeface="Arial"/>
                        </a:rPr>
                        <a:t>OK</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52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a:solidFill>
                            <a:srgbClr val="000000"/>
                          </a:solidFill>
                          <a:latin typeface="Times New Roman"/>
                          <a:ea typeface="Times New Roman"/>
                          <a:cs typeface="Arial"/>
                        </a:rPr>
                        <a:t>48</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smtClean="0">
                          <a:solidFill>
                            <a:srgbClr val="000000"/>
                          </a:solidFill>
                          <a:latin typeface="Times New Roman"/>
                          <a:ea typeface="Times New Roman"/>
                          <a:cs typeface="Arial"/>
                        </a:rPr>
                        <a:t>Corridor-Kitchen</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44510">
                <a:tc>
                  <a:txBody>
                    <a:bodyPr/>
                    <a:lstStyle/>
                    <a:p>
                      <a:pPr algn="ctr" rtl="0">
                        <a:lnSpc>
                          <a:spcPct val="115000"/>
                        </a:lnSpc>
                        <a:spcAft>
                          <a:spcPts val="0"/>
                        </a:spcAft>
                      </a:pPr>
                      <a:r>
                        <a:rPr lang="en-US" sz="2000" b="1" dirty="0">
                          <a:solidFill>
                            <a:srgbClr val="000000"/>
                          </a:solidFill>
                          <a:latin typeface="Times New Roman"/>
                          <a:ea typeface="Times New Roman"/>
                          <a:cs typeface="Arial"/>
                        </a:rPr>
                        <a:t>OK</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52</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46</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2000" b="1" dirty="0">
                          <a:solidFill>
                            <a:srgbClr val="000000"/>
                          </a:solidFill>
                          <a:latin typeface="Times New Roman"/>
                          <a:ea typeface="Times New Roman"/>
                          <a:cs typeface="Arial"/>
                        </a:rPr>
                        <a:t>Corridor-Bathroom</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19457" name="Rectangle 1"/>
          <p:cNvSpPr>
            <a:spLocks noChangeArrowheads="1"/>
          </p:cNvSpPr>
          <p:nvPr/>
        </p:nvSpPr>
        <p:spPr bwMode="auto">
          <a:xfrm>
            <a:off x="1048327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4" name="Rectangle 3"/>
          <p:cNvSpPr/>
          <p:nvPr/>
        </p:nvSpPr>
        <p:spPr>
          <a:xfrm>
            <a:off x="3364136" y="502815"/>
            <a:ext cx="6298849" cy="523220"/>
          </a:xfrm>
          <a:prstGeom prst="rect">
            <a:avLst/>
          </a:prstGeom>
        </p:spPr>
        <p:txBody>
          <a:bodyPr wrap="square">
            <a:spAutoFit/>
          </a:bodyPr>
          <a:lstStyle/>
          <a:p>
            <a:pPr algn="ctr"/>
            <a:r>
              <a:rPr lang="en-US" sz="2800" b="1" dirty="0">
                <a:latin typeface="+mj-lt"/>
              </a:rPr>
              <a:t>Actual and real STC for internal walls </a:t>
            </a:r>
            <a:endParaRPr lang="ar-SA" sz="2800" dirty="0">
              <a:latin typeface="+mj-lt"/>
            </a:endParaRPr>
          </a:p>
        </p:txBody>
      </p:sp>
    </p:spTree>
    <p:extLst>
      <p:ext uri="{BB962C8B-B14F-4D97-AF65-F5344CB8AC3E}">
        <p14:creationId xmlns:p14="http://schemas.microsoft.com/office/powerpoint/2010/main" val="243505007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944130" y="457461"/>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endParaRPr lang="en-US" b="1" dirty="0">
              <a:latin typeface="Times New Roman" pitchFamily="18" charset="0"/>
              <a:ea typeface="Calibri" pitchFamily="34" charset="0"/>
              <a:cs typeface="Times New Roman" pitchFamily="18" charset="0"/>
            </a:endParaRPr>
          </a:p>
          <a:p>
            <a:pPr defTabSz="914400" fontAlgn="base">
              <a:spcBef>
                <a:spcPct val="0"/>
              </a:spcBef>
              <a:spcAft>
                <a:spcPct val="0"/>
              </a:spcAft>
            </a:pPr>
            <a:r>
              <a:rPr lang="en-US" sz="2400" b="1" dirty="0" smtClean="0">
                <a:latin typeface="Times New Roman" pitchFamily="18" charset="0"/>
                <a:ea typeface="Calibri" pitchFamily="34" charset="0"/>
                <a:cs typeface="Times New Roman" pitchFamily="18" charset="0"/>
              </a:rPr>
              <a:t>Sound insulation for Slab</a:t>
            </a:r>
            <a:endParaRPr lang="en-US" sz="2400" dirty="0">
              <a:latin typeface="Arial" pitchFamily="34" charset="0"/>
              <a:cs typeface="Arial" pitchFamily="34" charset="0"/>
            </a:endParaRPr>
          </a:p>
        </p:txBody>
      </p:sp>
      <p:pic>
        <p:nvPicPr>
          <p:cNvPr id="20481" name="Picture 6" descr="slabssss111"/>
          <p:cNvPicPr>
            <a:picLocks noChangeAspect="1" noChangeArrowheads="1"/>
          </p:cNvPicPr>
          <p:nvPr/>
        </p:nvPicPr>
        <p:blipFill>
          <a:blip r:embed="rId2" cstate="print"/>
          <a:srcRect/>
          <a:stretch>
            <a:fillRect/>
          </a:stretch>
        </p:blipFill>
        <p:spPr bwMode="auto">
          <a:xfrm>
            <a:off x="781458" y="1888732"/>
            <a:ext cx="4812075" cy="2065429"/>
          </a:xfrm>
          <a:prstGeom prst="rect">
            <a:avLst/>
          </a:prstGeom>
          <a:noFill/>
        </p:spPr>
      </p:pic>
      <p:sp>
        <p:nvSpPr>
          <p:cNvPr id="20483" name="Rectangle 3"/>
          <p:cNvSpPr>
            <a:spLocks noChangeArrowheads="1"/>
          </p:cNvSpPr>
          <p:nvPr/>
        </p:nvSpPr>
        <p:spPr bwMode="auto">
          <a:xfrm>
            <a:off x="1680518" y="5139223"/>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dirty="0" smtClean="0">
                <a:latin typeface="Times New Roman" pitchFamily="18" charset="0"/>
                <a:ea typeface="Calibri" pitchFamily="34" charset="0"/>
                <a:cs typeface="Times New Roman" pitchFamily="18" charset="0"/>
              </a:rPr>
              <a:t>The </a:t>
            </a:r>
            <a:r>
              <a:rPr lang="en-US" dirty="0">
                <a:latin typeface="Times New Roman" pitchFamily="18" charset="0"/>
                <a:ea typeface="Calibri" pitchFamily="34" charset="0"/>
                <a:cs typeface="Times New Roman" pitchFamily="18" charset="0"/>
              </a:rPr>
              <a:t>slab IIC about  (48)dB and with carpet in the floor it will give above 52dB which is enough in our cause according to specification. </a:t>
            </a:r>
            <a:endParaRPr lang="en-US" dirty="0">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99589642"/>
              </p:ext>
            </p:extLst>
          </p:nvPr>
        </p:nvGraphicFramePr>
        <p:xfrm>
          <a:off x="5799439" y="1933885"/>
          <a:ext cx="6104237" cy="2748294"/>
        </p:xfrm>
        <a:graphic>
          <a:graphicData uri="http://schemas.openxmlformats.org/drawingml/2006/table">
            <a:tbl>
              <a:tblPr rtl="1"/>
              <a:tblGrid>
                <a:gridCol w="961641"/>
                <a:gridCol w="1049063"/>
                <a:gridCol w="1245762"/>
                <a:gridCol w="2847771"/>
              </a:tblGrid>
              <a:tr h="458049">
                <a:tc>
                  <a:txBody>
                    <a:bodyPr/>
                    <a:lstStyle/>
                    <a:p>
                      <a:pPr algn="ctr" rtl="0">
                        <a:lnSpc>
                          <a:spcPct val="115000"/>
                        </a:lnSpc>
                        <a:spcAft>
                          <a:spcPts val="0"/>
                        </a:spcAft>
                      </a:pPr>
                      <a:r>
                        <a:rPr lang="en-US" sz="1800" b="1" dirty="0">
                          <a:solidFill>
                            <a:srgbClr val="000000"/>
                          </a:solidFill>
                          <a:latin typeface="Times New Roman"/>
                          <a:ea typeface="Times New Roman"/>
                          <a:cs typeface="Arial"/>
                        </a:rPr>
                        <a:t>result </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Actual</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Real IIC</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smtClean="0">
                          <a:solidFill>
                            <a:srgbClr val="000000"/>
                          </a:solidFill>
                          <a:latin typeface="Times New Roman"/>
                          <a:ea typeface="Times New Roman"/>
                          <a:cs typeface="Arial"/>
                        </a:rPr>
                        <a:t>partition</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8049">
                <a:tc>
                  <a:txBody>
                    <a:bodyPr/>
                    <a:lstStyle/>
                    <a:p>
                      <a:pPr algn="ctr" rtl="0">
                        <a:lnSpc>
                          <a:spcPct val="115000"/>
                        </a:lnSpc>
                        <a:spcAft>
                          <a:spcPts val="0"/>
                        </a:spcAft>
                      </a:pPr>
                      <a:r>
                        <a:rPr lang="en-US" sz="1800" b="1">
                          <a:solidFill>
                            <a:srgbClr val="000000"/>
                          </a:solidFill>
                          <a:latin typeface="Times New Roman"/>
                          <a:ea typeface="Times New Roman"/>
                          <a:cs typeface="Arial"/>
                        </a:rPr>
                        <a:t>OK</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Bedroom-Bedroom</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8049">
                <a:tc>
                  <a:txBody>
                    <a:bodyPr/>
                    <a:lstStyle/>
                    <a:p>
                      <a:pPr algn="ctr" rtl="0">
                        <a:lnSpc>
                          <a:spcPct val="115000"/>
                        </a:lnSpc>
                        <a:spcAft>
                          <a:spcPts val="0"/>
                        </a:spcAft>
                      </a:pPr>
                      <a:r>
                        <a:rPr lang="en-US" sz="1800" b="1">
                          <a:solidFill>
                            <a:srgbClr val="000000"/>
                          </a:solidFill>
                          <a:latin typeface="Times New Roman"/>
                          <a:ea typeface="Times New Roman"/>
                          <a:cs typeface="Arial"/>
                        </a:rPr>
                        <a:t>OK</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Living room-Living room</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8049">
                <a:tc>
                  <a:txBody>
                    <a:bodyPr/>
                    <a:lstStyle/>
                    <a:p>
                      <a:pPr algn="ctr" rtl="0">
                        <a:lnSpc>
                          <a:spcPct val="115000"/>
                        </a:lnSpc>
                        <a:spcAft>
                          <a:spcPts val="0"/>
                        </a:spcAft>
                      </a:pPr>
                      <a:r>
                        <a:rPr lang="en-US" sz="1800" b="1">
                          <a:solidFill>
                            <a:srgbClr val="000000"/>
                          </a:solidFill>
                          <a:latin typeface="Times New Roman"/>
                          <a:ea typeface="Times New Roman"/>
                          <a:cs typeface="Arial"/>
                        </a:rPr>
                        <a:t>OK</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50</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Bathroom-Bathroom</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8049">
                <a:tc>
                  <a:txBody>
                    <a:bodyPr/>
                    <a:lstStyle/>
                    <a:p>
                      <a:pPr algn="ctr" rtl="0">
                        <a:lnSpc>
                          <a:spcPct val="115000"/>
                        </a:lnSpc>
                        <a:spcAft>
                          <a:spcPts val="0"/>
                        </a:spcAft>
                      </a:pPr>
                      <a:r>
                        <a:rPr lang="en-US" sz="1800" b="1">
                          <a:solidFill>
                            <a:srgbClr val="000000"/>
                          </a:solidFill>
                          <a:latin typeface="Times New Roman"/>
                          <a:ea typeface="Times New Roman"/>
                          <a:cs typeface="Arial"/>
                        </a:rPr>
                        <a:t>OK</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52</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a:solidFill>
                            <a:srgbClr val="000000"/>
                          </a:solidFill>
                          <a:latin typeface="Times New Roman"/>
                          <a:ea typeface="Times New Roman"/>
                          <a:cs typeface="Arial"/>
                        </a:rPr>
                        <a:t>48</a:t>
                      </a:r>
                      <a:endParaRPr lang="en-US" sz="16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Corridor-Corridor</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458049">
                <a:tc>
                  <a:txBody>
                    <a:bodyPr/>
                    <a:lstStyle/>
                    <a:p>
                      <a:pPr algn="ctr" rtl="0">
                        <a:lnSpc>
                          <a:spcPct val="115000"/>
                        </a:lnSpc>
                        <a:spcAft>
                          <a:spcPts val="0"/>
                        </a:spcAft>
                      </a:pPr>
                      <a:r>
                        <a:rPr lang="en-US" sz="1800" b="1" dirty="0">
                          <a:solidFill>
                            <a:srgbClr val="000000"/>
                          </a:solidFill>
                          <a:latin typeface="Times New Roman"/>
                          <a:ea typeface="Times New Roman"/>
                          <a:cs typeface="Arial"/>
                        </a:rPr>
                        <a:t>OK</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52</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52</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Arial"/>
                        </a:rPr>
                        <a:t>Kitchen-Kitchen</a:t>
                      </a:r>
                      <a:endParaRPr lang="en-US" sz="16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6" name="Rectangle 5"/>
          <p:cNvSpPr/>
          <p:nvPr/>
        </p:nvSpPr>
        <p:spPr>
          <a:xfrm>
            <a:off x="7380724" y="1434850"/>
            <a:ext cx="3443794" cy="400110"/>
          </a:xfrm>
          <a:prstGeom prst="rect">
            <a:avLst/>
          </a:prstGeom>
        </p:spPr>
        <p:txBody>
          <a:bodyPr wrap="square">
            <a:spAutoFit/>
          </a:bodyPr>
          <a:lstStyle/>
          <a:p>
            <a:pPr algn="ctr"/>
            <a:r>
              <a:rPr lang="en-US" sz="2000" dirty="0"/>
              <a:t>Actual and real IIC for slabs </a:t>
            </a:r>
            <a:endParaRPr lang="ar-SA" sz="2000" dirty="0"/>
          </a:p>
        </p:txBody>
      </p:sp>
    </p:spTree>
    <p:extLst>
      <p:ext uri="{BB962C8B-B14F-4D97-AF65-F5344CB8AC3E}">
        <p14:creationId xmlns:p14="http://schemas.microsoft.com/office/powerpoint/2010/main" val="311232440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0689" y="691148"/>
            <a:ext cx="8964488" cy="3231654"/>
          </a:xfrm>
          <a:prstGeom prst="rect">
            <a:avLst/>
          </a:prstGeom>
        </p:spPr>
        <p:txBody>
          <a:bodyPr wrap="square">
            <a:spAutoFit/>
          </a:bodyPr>
          <a:lstStyle/>
          <a:p>
            <a:pPr algn="l"/>
            <a:r>
              <a:rPr lang="en-US" sz="2800" b="1" dirty="0" smtClean="0">
                <a:latin typeface="+mj-lt"/>
              </a:rPr>
              <a:t>Safety </a:t>
            </a:r>
            <a:r>
              <a:rPr lang="en-US" sz="2800" b="1" dirty="0">
                <a:latin typeface="+mj-lt"/>
              </a:rPr>
              <a:t>design </a:t>
            </a:r>
          </a:p>
          <a:p>
            <a:pPr algn="l"/>
            <a:endParaRPr lang="en-US" sz="2000" dirty="0">
              <a:latin typeface="+mj-lt"/>
            </a:endParaRPr>
          </a:p>
          <a:p>
            <a:pPr lvl="1"/>
            <a:r>
              <a:rPr lang="en-US" sz="2000" dirty="0" smtClean="0">
                <a:latin typeface="+mj-lt"/>
              </a:rPr>
              <a:t>It </a:t>
            </a:r>
            <a:r>
              <a:rPr lang="en-US" sz="2000" dirty="0">
                <a:latin typeface="+mj-lt"/>
              </a:rPr>
              <a:t>is process to </a:t>
            </a:r>
            <a:r>
              <a:rPr lang="en-US" sz="2000" dirty="0" smtClean="0">
                <a:latin typeface="+mj-lt"/>
              </a:rPr>
              <a:t>minimize </a:t>
            </a:r>
            <a:r>
              <a:rPr lang="en-US" sz="2000" dirty="0">
                <a:latin typeface="+mj-lt"/>
              </a:rPr>
              <a:t>the risks of </a:t>
            </a:r>
            <a:r>
              <a:rPr lang="en-US" sz="2000" dirty="0" smtClean="0">
                <a:latin typeface="+mj-lt"/>
              </a:rPr>
              <a:t>injury.</a:t>
            </a:r>
          </a:p>
          <a:p>
            <a:pPr lvl="1"/>
            <a:endParaRPr lang="en-US" sz="2000" dirty="0" smtClean="0">
              <a:latin typeface="+mj-lt"/>
            </a:endParaRPr>
          </a:p>
          <a:p>
            <a:pPr lvl="1"/>
            <a:r>
              <a:rPr lang="en-US" sz="2000" dirty="0" smtClean="0">
                <a:latin typeface="+mj-lt"/>
              </a:rPr>
              <a:t>cars </a:t>
            </a:r>
            <a:r>
              <a:rPr lang="en-US" sz="2000" dirty="0">
                <a:latin typeface="+mj-lt"/>
              </a:rPr>
              <a:t>parking we found that the safety can be achieved by take in consideration the circulation movement of cars outside and inside the </a:t>
            </a:r>
            <a:r>
              <a:rPr lang="en-US" sz="2000" dirty="0" smtClean="0">
                <a:latin typeface="+mj-lt"/>
              </a:rPr>
              <a:t>buildings.</a:t>
            </a:r>
          </a:p>
          <a:p>
            <a:pPr lvl="1"/>
            <a:endParaRPr lang="en-US" sz="2000" dirty="0" smtClean="0">
              <a:latin typeface="+mj-lt"/>
            </a:endParaRPr>
          </a:p>
          <a:p>
            <a:pPr lvl="1"/>
            <a:r>
              <a:rPr lang="en-US" sz="2000" dirty="0" smtClean="0">
                <a:latin typeface="+mj-lt"/>
              </a:rPr>
              <a:t>Inside the buildings </a:t>
            </a:r>
            <a:r>
              <a:rPr lang="en-US" sz="2000" dirty="0">
                <a:latin typeface="+mj-lt"/>
              </a:rPr>
              <a:t>we choose Fire extinguishers to be </a:t>
            </a:r>
            <a:r>
              <a:rPr lang="en-US" sz="2000" dirty="0" smtClean="0">
                <a:latin typeface="+mj-lt"/>
              </a:rPr>
              <a:t>used.</a:t>
            </a:r>
            <a:endParaRPr lang="en-US" sz="2000" dirty="0">
              <a:latin typeface="+mj-lt"/>
            </a:endParaRPr>
          </a:p>
          <a:p>
            <a:pPr algn="l"/>
            <a:endParaRPr lang="en-US" dirty="0" smtClean="0">
              <a:latin typeface="+mj-lt"/>
            </a:endParaRPr>
          </a:p>
          <a:p>
            <a:pPr algn="l"/>
            <a:endParaRPr lang="en-US" dirty="0">
              <a:latin typeface="+mj-lt"/>
            </a:endParaRPr>
          </a:p>
        </p:txBody>
      </p:sp>
      <p:pic>
        <p:nvPicPr>
          <p:cNvPr id="4" name="Picture 2"/>
          <p:cNvPicPr>
            <a:picLocks noChangeAspect="1" noChangeArrowheads="1"/>
          </p:cNvPicPr>
          <p:nvPr/>
        </p:nvPicPr>
        <p:blipFill>
          <a:blip r:embed="rId2" cstate="print"/>
          <a:srcRect/>
          <a:stretch>
            <a:fillRect/>
          </a:stretch>
        </p:blipFill>
        <p:spPr bwMode="auto">
          <a:xfrm>
            <a:off x="3803954" y="3510501"/>
            <a:ext cx="4381500" cy="2232248"/>
          </a:xfrm>
          <a:prstGeom prst="rect">
            <a:avLst/>
          </a:prstGeom>
          <a:noFill/>
          <a:ln w="9525">
            <a:noFill/>
            <a:miter lim="800000"/>
            <a:headEnd/>
            <a:tailEnd/>
          </a:ln>
        </p:spPr>
      </p:pic>
      <p:sp>
        <p:nvSpPr>
          <p:cNvPr id="5" name="Rectangle 4"/>
          <p:cNvSpPr/>
          <p:nvPr/>
        </p:nvSpPr>
        <p:spPr>
          <a:xfrm>
            <a:off x="4351024" y="5854320"/>
            <a:ext cx="3697343" cy="338554"/>
          </a:xfrm>
          <a:prstGeom prst="rect">
            <a:avLst/>
          </a:prstGeom>
        </p:spPr>
        <p:txBody>
          <a:bodyPr wrap="square">
            <a:spAutoFit/>
          </a:bodyPr>
          <a:lstStyle/>
          <a:p>
            <a:r>
              <a:rPr lang="en-US" sz="1600" dirty="0"/>
              <a:t>Hose and extinguishers cabinet </a:t>
            </a:r>
            <a:endParaRPr lang="ar-SA" sz="1600" dirty="0"/>
          </a:p>
        </p:txBody>
      </p:sp>
    </p:spTree>
    <p:extLst>
      <p:ext uri="{BB962C8B-B14F-4D97-AF65-F5344CB8AC3E}">
        <p14:creationId xmlns:p14="http://schemas.microsoft.com/office/powerpoint/2010/main" val="405733848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7382" y="1987853"/>
            <a:ext cx="7900088" cy="2897203"/>
          </a:xfrm>
          <a:prstGeom prst="rect">
            <a:avLst/>
          </a:prstGeom>
        </p:spPr>
        <p:txBody>
          <a:bodyPr wrap="square">
            <a:spAutoFit/>
          </a:bodyPr>
          <a:lstStyle/>
          <a:p>
            <a:pPr>
              <a:lnSpc>
                <a:spcPct val="115000"/>
              </a:lnSpc>
              <a:spcAft>
                <a:spcPts val="1000"/>
              </a:spcAft>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According to the tables, we need three elevators. One elevator for each building. </a:t>
            </a:r>
            <a:endPar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recommended speed of the elevator is 100 foot per </a:t>
            </a: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minutes.</a:t>
            </a:r>
          </a:p>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recommended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capacity is 1500 pounds which it mean  6 persons.</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3" name="Rectangle 2"/>
          <p:cNvSpPr/>
          <p:nvPr/>
        </p:nvSpPr>
        <p:spPr>
          <a:xfrm>
            <a:off x="2957382" y="805934"/>
            <a:ext cx="2743201" cy="584775"/>
          </a:xfrm>
          <a:prstGeom prst="rect">
            <a:avLst/>
          </a:prstGeom>
        </p:spPr>
        <p:txBody>
          <a:bodyPr wrap="square">
            <a:spAutoFit/>
          </a:bodyPr>
          <a:lstStyle/>
          <a:p>
            <a:r>
              <a:rPr lang="en-US" sz="3200" b="1" dirty="0" smtClean="0">
                <a:latin typeface="+mj-lt"/>
              </a:rPr>
              <a:t>Elevators</a:t>
            </a:r>
            <a:endParaRPr lang="en-US" sz="2800" b="1" dirty="0">
              <a:latin typeface="+mj-lt"/>
            </a:endParaRPr>
          </a:p>
        </p:txBody>
      </p:sp>
    </p:spTree>
    <p:extLst>
      <p:ext uri="{BB962C8B-B14F-4D97-AF65-F5344CB8AC3E}">
        <p14:creationId xmlns:p14="http://schemas.microsoft.com/office/powerpoint/2010/main" val="39041469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4831" y="682367"/>
            <a:ext cx="5404023" cy="523220"/>
          </a:xfrm>
          <a:prstGeom prst="rect">
            <a:avLst/>
          </a:prstGeom>
        </p:spPr>
        <p:txBody>
          <a:bodyPr wrap="square">
            <a:spAutoFit/>
          </a:bodyPr>
          <a:lstStyle/>
          <a:p>
            <a:r>
              <a:rPr lang="en-US" sz="2800" b="1" dirty="0" smtClean="0">
                <a:latin typeface="+mj-lt"/>
              </a:rPr>
              <a:t>Survey and cost estimation</a:t>
            </a:r>
            <a:endParaRPr lang="en-US" sz="2800" b="1" dirty="0">
              <a:latin typeface="+mj-lt"/>
            </a:endParaRPr>
          </a:p>
        </p:txBody>
      </p:sp>
      <p:sp>
        <p:nvSpPr>
          <p:cNvPr id="3" name="Rectangle 2"/>
          <p:cNvSpPr/>
          <p:nvPr/>
        </p:nvSpPr>
        <p:spPr>
          <a:xfrm>
            <a:off x="2611395" y="1672871"/>
            <a:ext cx="9028670" cy="4684359"/>
          </a:xfrm>
          <a:prstGeom prst="rect">
            <a:avLst/>
          </a:prstGeom>
        </p:spPr>
        <p:txBody>
          <a:bodyPr wrap="square">
            <a:spAutoFit/>
          </a:bodyPr>
          <a:lstStyle/>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cost for one building = 601945 $. Thus, the total cost for the three buildings approximately in USD $ 1805835</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a:lnSpc>
                <a:spcPct val="115000"/>
              </a:lnSpc>
              <a:spcAft>
                <a:spcPts val="1000"/>
              </a:spcAft>
            </a:pPr>
            <a:endPar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cost per meter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square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601945/1335 = 450 $/m</a:t>
            </a:r>
            <a:r>
              <a:rPr lang="en-US" sz="24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nSpc>
                <a:spcPct val="115000"/>
              </a:lnSpc>
              <a:spcAft>
                <a:spcPts val="1000"/>
              </a:spcAft>
            </a:pPr>
            <a:endPar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cost for one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apartment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equal in USD $ 75245</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with out the cost of the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land</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p>
          <a:p>
            <a:pPr>
              <a:lnSpc>
                <a:spcPct val="115000"/>
              </a:lnSpc>
              <a:spcAft>
                <a:spcPts val="1000"/>
              </a:spcAft>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When we take the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land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cost in consideration the total cost for one apartment equal   85324 $</a:t>
            </a:r>
          </a:p>
        </p:txBody>
      </p:sp>
    </p:spTree>
    <p:extLst>
      <p:ext uri="{BB962C8B-B14F-4D97-AF65-F5344CB8AC3E}">
        <p14:creationId xmlns:p14="http://schemas.microsoft.com/office/powerpoint/2010/main" val="2737251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1636</TotalTime>
  <Words>2831</Words>
  <Application>Microsoft Office PowerPoint</Application>
  <PresentationFormat>Widescreen</PresentationFormat>
  <Paragraphs>862</Paragraphs>
  <Slides>95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95</vt:i4>
      </vt:variant>
    </vt:vector>
  </HeadingPairs>
  <TitlesOfParts>
    <vt:vector size="101" baseType="lpstr">
      <vt:lpstr>Arial</vt:lpstr>
      <vt:lpstr>Calibri</vt:lpstr>
      <vt:lpstr>Cambria Math</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and lighting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HVAC system design</vt:lpstr>
      <vt:lpstr>PowerPoint Presentation</vt:lpstr>
      <vt:lpstr>Drainage system</vt:lpstr>
      <vt:lpstr>PowerPoint Presentation</vt:lpstr>
      <vt:lpstr>PowerPoint Presentation</vt:lpstr>
      <vt:lpstr>PowerPoint Presentation</vt:lpstr>
      <vt:lpstr>water system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noor subbagh</dc:creator>
  <cp:lastModifiedBy>mohamad ratrout</cp:lastModifiedBy>
  <cp:revision>124</cp:revision>
  <dcterms:created xsi:type="dcterms:W3CDTF">2017-05-18T09:24:53Z</dcterms:created>
  <dcterms:modified xsi:type="dcterms:W3CDTF">2017-05-24T09:03:49Z</dcterms:modified>
</cp:coreProperties>
</file>