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notesMasterIdLst>
    <p:notesMasterId r:id="rId20"/>
  </p:notesMasterIdLst>
  <p:sldIdLst>
    <p:sldId id="259" r:id="rId2"/>
    <p:sldId id="257" r:id="rId3"/>
    <p:sldId id="258" r:id="rId4"/>
    <p:sldId id="260" r:id="rId5"/>
    <p:sldId id="261" r:id="rId6"/>
    <p:sldId id="262" r:id="rId7"/>
    <p:sldId id="263" r:id="rId8"/>
    <p:sldId id="265" r:id="rId9"/>
    <p:sldId id="264" r:id="rId10"/>
    <p:sldId id="266" r:id="rId11"/>
    <p:sldId id="268" r:id="rId12"/>
    <p:sldId id="269" r:id="rId13"/>
    <p:sldId id="270" r:id="rId14"/>
    <p:sldId id="275" r:id="rId15"/>
    <p:sldId id="277" r:id="rId16"/>
    <p:sldId id="271" r:id="rId17"/>
    <p:sldId id="272" r:id="rId18"/>
    <p:sldId id="274" r:id="rId1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809" autoAdjust="0"/>
    <p:restoredTop sz="94881" autoAdjust="0"/>
  </p:normalViewPr>
  <p:slideViewPr>
    <p:cSldViewPr>
      <p:cViewPr varScale="1">
        <p:scale>
          <a:sx n="82" d="100"/>
          <a:sy n="82" d="100"/>
        </p:scale>
        <p:origin x="1694" y="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122B4D1-9913-48E9-BBC0-BD75D7FBDF68}" type="datetimeFigureOut">
              <a:rPr lang="en-US" smtClean="0"/>
              <a:t>12/1/2020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BF1D422-555E-4F02-A84E-FC74A4B299A2}" type="slidenum">
              <a:rPr lang="en-GB" smtClean="0"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F1D422-555E-4F02-A84E-FC74A4B299A2}" type="slidenum">
              <a:rPr lang="en-GB" smtClean="0"/>
              <a:t>1</a:t>
            </a:fld>
            <a:endParaRPr lang="en-GB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F1D422-555E-4F02-A84E-FC74A4B299A2}" type="slidenum">
              <a:rPr lang="en-GB" smtClean="0"/>
              <a:t>10</a:t>
            </a:fld>
            <a:endParaRPr lang="en-GB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F1D422-555E-4F02-A84E-FC74A4B299A2}" type="slidenum">
              <a:rPr lang="en-GB" smtClean="0"/>
              <a:t>11</a:t>
            </a:fld>
            <a:endParaRPr lang="en-GB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F1D422-555E-4F02-A84E-FC74A4B299A2}" type="slidenum">
              <a:rPr lang="en-GB" smtClean="0"/>
              <a:t>12</a:t>
            </a:fld>
            <a:endParaRPr lang="en-GB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F1D422-555E-4F02-A84E-FC74A4B299A2}" type="slidenum">
              <a:rPr lang="en-GB" smtClean="0"/>
              <a:t>13</a:t>
            </a:fld>
            <a:endParaRPr lang="en-GB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/>
            <a:endParaRPr lang="ar-P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BF1D422-555E-4F02-A84E-FC74A4B299A2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8314417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F1D422-555E-4F02-A84E-FC74A4B299A2}" type="slidenum">
              <a:rPr lang="en-GB" smtClean="0"/>
              <a:t>16</a:t>
            </a:fld>
            <a:endParaRPr lang="en-GB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F1D422-555E-4F02-A84E-FC74A4B299A2}" type="slidenum">
              <a:rPr lang="en-GB" smtClean="0"/>
              <a:t>17</a:t>
            </a:fld>
            <a:endParaRPr lang="en-GB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F1D422-555E-4F02-A84E-FC74A4B299A2}" type="slidenum">
              <a:rPr lang="en-GB" smtClean="0"/>
              <a:t>18</a:t>
            </a:fld>
            <a:endParaRPr lang="en-GB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F1D422-555E-4F02-A84E-FC74A4B299A2}" type="slidenum">
              <a:rPr lang="en-GB" smtClean="0"/>
              <a:t>2</a:t>
            </a:fld>
            <a:endParaRPr lang="en-GB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F1D422-555E-4F02-A84E-FC74A4B299A2}" type="slidenum">
              <a:rPr lang="en-GB" smtClean="0"/>
              <a:t>3</a:t>
            </a:fld>
            <a:endParaRPr lang="en-GB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F1D422-555E-4F02-A84E-FC74A4B299A2}" type="slidenum">
              <a:rPr lang="en-GB" smtClean="0"/>
              <a:t>4</a:t>
            </a:fld>
            <a:endParaRPr lang="en-GB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F1D422-555E-4F02-A84E-FC74A4B299A2}" type="slidenum">
              <a:rPr lang="en-GB" smtClean="0"/>
              <a:t>5</a:t>
            </a:fld>
            <a:endParaRPr lang="en-GB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F1D422-555E-4F02-A84E-FC74A4B299A2}" type="slidenum">
              <a:rPr lang="en-GB" smtClean="0"/>
              <a:t>6</a:t>
            </a:fld>
            <a:endParaRPr lang="en-GB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F1D422-555E-4F02-A84E-FC74A4B299A2}" type="slidenum">
              <a:rPr lang="en-GB" smtClean="0"/>
              <a:t>7</a:t>
            </a:fld>
            <a:endParaRPr lang="en-GB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F1D422-555E-4F02-A84E-FC74A4B299A2}" type="slidenum">
              <a:rPr lang="en-GB" smtClean="0"/>
              <a:t>8</a:t>
            </a:fld>
            <a:endParaRPr lang="en-GB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F1D422-555E-4F02-A84E-FC74A4B299A2}" type="slidenum">
              <a:rPr lang="en-GB" smtClean="0"/>
              <a:t>9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396319" y="802299"/>
            <a:ext cx="5618515" cy="2541431"/>
          </a:xfrm>
        </p:spPr>
        <p:txBody>
          <a:bodyPr bIns="0" anchor="b">
            <a:normAutofit/>
          </a:bodyPr>
          <a:lstStyle>
            <a:lvl1pPr algn="l"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396319" y="3531205"/>
            <a:ext cx="5618515" cy="977621"/>
          </a:xfrm>
        </p:spPr>
        <p:txBody>
          <a:bodyPr tIns="91440" bIns="91440">
            <a:normAutofit/>
          </a:bodyPr>
          <a:lstStyle>
            <a:lvl1pPr marL="0" indent="0" algn="l">
              <a:buNone/>
              <a:defRPr sz="1600" b="0" cap="all" baseline="0">
                <a:solidFill>
                  <a:schemeClr val="tx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D14BF7-CA0D-4E89-9EFA-AF17B08CA9E3}" type="datetimeFigureOut">
              <a:rPr lang="en-US" smtClean="0"/>
              <a:t>12/1/2020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396319" y="329308"/>
            <a:ext cx="3086292" cy="309201"/>
          </a:xfr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34703" y="798973"/>
            <a:ext cx="802005" cy="503578"/>
          </a:xfrm>
        </p:spPr>
        <p:txBody>
          <a:bodyPr/>
          <a:lstStyle/>
          <a:p>
            <a:fld id="{114375CB-6AC0-42B5-B957-F28474F3033C}" type="slidenum">
              <a:rPr lang="en-GB" smtClean="0"/>
              <a:t>‹#›</a:t>
            </a:fld>
            <a:endParaRPr lang="en-GB"/>
          </a:p>
        </p:txBody>
      </p:sp>
      <p:cxnSp>
        <p:nvCxnSpPr>
          <p:cNvPr id="15" name="Straight Connector 14"/>
          <p:cNvCxnSpPr/>
          <p:nvPr/>
        </p:nvCxnSpPr>
        <p:spPr>
          <a:xfrm>
            <a:off x="2396319" y="3528542"/>
            <a:ext cx="5618515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988178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3" name="Straight Connector 32"/>
          <p:cNvCxnSpPr/>
          <p:nvPr/>
        </p:nvCxnSpPr>
        <p:spPr>
          <a:xfrm>
            <a:off x="1443491" y="1847088"/>
            <a:ext cx="6571343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D14BF7-CA0D-4E89-9EFA-AF17B08CA9E3}" type="datetimeFigureOut">
              <a:rPr lang="en-US" smtClean="0"/>
              <a:t>12/1/2020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4375CB-6AC0-42B5-B957-F28474F3033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30190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18028" y="798974"/>
            <a:ext cx="1103027" cy="465988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43491" y="798974"/>
            <a:ext cx="5301095" cy="465988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D14BF7-CA0D-4E89-9EFA-AF17B08CA9E3}" type="datetimeFigureOut">
              <a:rPr lang="en-US" smtClean="0"/>
              <a:t>12/1/2020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4375CB-6AC0-42B5-B957-F28474F3033C}" type="slidenum">
              <a:rPr lang="en-GB" smtClean="0"/>
              <a:t>‹#›</a:t>
            </a:fld>
            <a:endParaRPr lang="en-GB"/>
          </a:p>
        </p:txBody>
      </p:sp>
      <p:cxnSp>
        <p:nvCxnSpPr>
          <p:cNvPr id="15" name="Straight Connector 14"/>
          <p:cNvCxnSpPr/>
          <p:nvPr/>
        </p:nvCxnSpPr>
        <p:spPr>
          <a:xfrm>
            <a:off x="6918028" y="798974"/>
            <a:ext cx="0" cy="4659889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513152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D14BF7-CA0D-4E89-9EFA-AF17B08CA9E3}" type="datetimeFigureOut">
              <a:rPr lang="en-US" smtClean="0"/>
              <a:t>12/1/2020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4375CB-6AC0-42B5-B957-F28474F3033C}" type="slidenum">
              <a:rPr lang="en-GB" smtClean="0"/>
              <a:t>‹#›</a:t>
            </a:fld>
            <a:endParaRPr lang="en-GB"/>
          </a:p>
        </p:txBody>
      </p:sp>
      <p:cxnSp>
        <p:nvCxnSpPr>
          <p:cNvPr id="33" name="Straight Connector 32"/>
          <p:cNvCxnSpPr/>
          <p:nvPr/>
        </p:nvCxnSpPr>
        <p:spPr>
          <a:xfrm>
            <a:off x="1443491" y="1847088"/>
            <a:ext cx="6571343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573130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3491" y="1756130"/>
            <a:ext cx="5617002" cy="1887950"/>
          </a:xfrm>
        </p:spPr>
        <p:txBody>
          <a:bodyPr anchor="b">
            <a:normAutofit/>
          </a:bodyPr>
          <a:lstStyle>
            <a:lvl1pPr algn="l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3492" y="3806196"/>
            <a:ext cx="5617002" cy="1012929"/>
          </a:xfrm>
        </p:spPr>
        <p:txBody>
          <a:bodyPr tIns="91440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D14BF7-CA0D-4E89-9EFA-AF17B08CA9E3}" type="datetimeFigureOut">
              <a:rPr lang="en-US" smtClean="0"/>
              <a:t>12/1/2020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4375CB-6AC0-42B5-B957-F28474F3033C}" type="slidenum">
              <a:rPr lang="en-GB" smtClean="0"/>
              <a:t>‹#›</a:t>
            </a:fld>
            <a:endParaRPr lang="en-GB"/>
          </a:p>
        </p:txBody>
      </p:sp>
      <p:cxnSp>
        <p:nvCxnSpPr>
          <p:cNvPr id="15" name="Straight Connector 14"/>
          <p:cNvCxnSpPr/>
          <p:nvPr/>
        </p:nvCxnSpPr>
        <p:spPr>
          <a:xfrm>
            <a:off x="1443491" y="3804985"/>
            <a:ext cx="561700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027649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3491" y="804890"/>
            <a:ext cx="6571343" cy="105930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43490" y="2013936"/>
            <a:ext cx="3125871" cy="34375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89182" y="2013936"/>
            <a:ext cx="3125652" cy="343755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D14BF7-CA0D-4E89-9EFA-AF17B08CA9E3}" type="datetimeFigureOut">
              <a:rPr lang="en-US" smtClean="0"/>
              <a:t>12/1/2020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4375CB-6AC0-42B5-B957-F28474F3033C}" type="slidenum">
              <a:rPr lang="en-GB" smtClean="0"/>
              <a:t>‹#›</a:t>
            </a:fld>
            <a:endParaRPr lang="en-GB"/>
          </a:p>
        </p:txBody>
      </p:sp>
      <p:cxnSp>
        <p:nvCxnSpPr>
          <p:cNvPr id="33" name="Straight Connector 32"/>
          <p:cNvCxnSpPr/>
          <p:nvPr/>
        </p:nvCxnSpPr>
        <p:spPr>
          <a:xfrm>
            <a:off x="1443491" y="1847088"/>
            <a:ext cx="6571343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92280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6" name="Straight Connector 35"/>
          <p:cNvCxnSpPr/>
          <p:nvPr/>
        </p:nvCxnSpPr>
        <p:spPr>
          <a:xfrm>
            <a:off x="1443491" y="1847088"/>
            <a:ext cx="6571343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3491" y="804164"/>
            <a:ext cx="6571344" cy="105631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3491" y="2019550"/>
            <a:ext cx="3125766" cy="80194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43491" y="2824270"/>
            <a:ext cx="3125766" cy="264445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89182" y="2023004"/>
            <a:ext cx="3125652" cy="80223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89182" y="2821491"/>
            <a:ext cx="3125652" cy="263737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D14BF7-CA0D-4E89-9EFA-AF17B08CA9E3}" type="datetimeFigureOut">
              <a:rPr lang="en-US" smtClean="0"/>
              <a:t>12/1/2020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4375CB-6AC0-42B5-B957-F28474F3033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277612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2" name="Straight Connector 31"/>
          <p:cNvCxnSpPr/>
          <p:nvPr/>
        </p:nvCxnSpPr>
        <p:spPr>
          <a:xfrm>
            <a:off x="1443491" y="1847088"/>
            <a:ext cx="6571343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D14BF7-CA0D-4E89-9EFA-AF17B08CA9E3}" type="datetimeFigureOut">
              <a:rPr lang="en-US" smtClean="0"/>
              <a:t>12/1/2020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4375CB-6AC0-42B5-B957-F28474F3033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57512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D14BF7-CA0D-4E89-9EFA-AF17B08CA9E3}" type="datetimeFigureOut">
              <a:rPr lang="en-US" smtClean="0"/>
              <a:t>12/1/2020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4375CB-6AC0-42B5-B957-F28474F3033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127365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9042" y="798973"/>
            <a:ext cx="2425950" cy="2247117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86656" y="798974"/>
            <a:ext cx="3828178" cy="4658826"/>
          </a:xfrm>
        </p:spPr>
        <p:txBody>
          <a:bodyPr anchor="ctr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39042" y="3205492"/>
            <a:ext cx="2427369" cy="2248181"/>
          </a:xfrm>
        </p:spPr>
        <p:txBody>
          <a:bodyPr>
            <a:normAutofit/>
          </a:bodyPr>
          <a:lstStyle>
            <a:lvl1pPr marL="0" indent="0" algn="l">
              <a:buNone/>
              <a:defRPr sz="16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D14BF7-CA0D-4E89-9EFA-AF17B08CA9E3}" type="datetimeFigureOut">
              <a:rPr lang="en-US" smtClean="0"/>
              <a:t>12/1/2020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4375CB-6AC0-42B5-B957-F28474F3033C}" type="slidenum">
              <a:rPr lang="en-GB" smtClean="0"/>
              <a:t>‹#›</a:t>
            </a:fld>
            <a:endParaRPr lang="en-GB"/>
          </a:p>
        </p:txBody>
      </p:sp>
      <p:cxnSp>
        <p:nvCxnSpPr>
          <p:cNvPr id="17" name="Straight Connector 16"/>
          <p:cNvCxnSpPr/>
          <p:nvPr/>
        </p:nvCxnSpPr>
        <p:spPr>
          <a:xfrm>
            <a:off x="1441748" y="3205491"/>
            <a:ext cx="2423276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53409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/>
          <p:cNvGrpSpPr/>
          <p:nvPr/>
        </p:nvGrpSpPr>
        <p:grpSpPr>
          <a:xfrm>
            <a:off x="4996501" y="482171"/>
            <a:ext cx="3511387" cy="5149101"/>
            <a:chOff x="6852919" y="583365"/>
            <a:chExt cx="4681849" cy="5181928"/>
          </a:xfrm>
        </p:grpSpPr>
        <p:sp>
          <p:nvSpPr>
            <p:cNvPr id="14" name="Rectangle 13"/>
            <p:cNvSpPr/>
            <p:nvPr/>
          </p:nvSpPr>
          <p:spPr>
            <a:xfrm>
              <a:off x="6852919" y="583365"/>
              <a:ext cx="4681849" cy="5181928"/>
            </a:xfrm>
            <a:prstGeom prst="rect">
              <a:avLst/>
            </a:prstGeom>
            <a:gradFill>
              <a:gsLst>
                <a:gs pos="0">
                  <a:srgbClr val="000001"/>
                </a:gs>
                <a:gs pos="100000">
                  <a:srgbClr val="191919"/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Rectangle 14"/>
            <p:cNvSpPr/>
            <p:nvPr/>
          </p:nvSpPr>
          <p:spPr>
            <a:xfrm>
              <a:off x="7273787" y="915806"/>
              <a:ext cx="3844017" cy="4507918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148" y="1129513"/>
            <a:ext cx="3244935" cy="1830584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640128" y="1122543"/>
            <a:ext cx="2234998" cy="3866327"/>
          </a:xfrm>
          <a:solidFill>
            <a:schemeClr val="bg1">
              <a:lumMod val="8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43492" y="3145992"/>
            <a:ext cx="3240286" cy="2003742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436664" y="5469857"/>
            <a:ext cx="3252420" cy="320123"/>
          </a:xfrm>
        </p:spPr>
        <p:txBody>
          <a:bodyPr/>
          <a:lstStyle>
            <a:lvl1pPr algn="l">
              <a:defRPr/>
            </a:lvl1pPr>
          </a:lstStyle>
          <a:p>
            <a:fld id="{9AD14BF7-CA0D-4E89-9EFA-AF17B08CA9E3}" type="datetimeFigureOut">
              <a:rPr lang="en-US" smtClean="0"/>
              <a:t>12/1/2020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437530" y="318641"/>
            <a:ext cx="3251553" cy="320931"/>
          </a:xfr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4375CB-6AC0-42B5-B957-F28474F3033C}" type="slidenum">
              <a:rPr lang="en-GB" smtClean="0"/>
              <a:t>‹#›</a:t>
            </a:fld>
            <a:endParaRPr lang="en-GB"/>
          </a:p>
        </p:txBody>
      </p:sp>
      <p:cxnSp>
        <p:nvCxnSpPr>
          <p:cNvPr id="31" name="Straight Connector 30"/>
          <p:cNvCxnSpPr/>
          <p:nvPr/>
        </p:nvCxnSpPr>
        <p:spPr>
          <a:xfrm>
            <a:off x="1441281" y="3143605"/>
            <a:ext cx="3242014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234131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015734"/>
            <a:ext cx="9144000" cy="4079520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00" t="1538" r="12500" b="-1538"/>
          <a:stretch/>
        </p:blipFill>
        <p:spPr>
          <a:xfrm>
            <a:off x="-1" y="6095253"/>
            <a:ext cx="9144001" cy="774727"/>
          </a:xfrm>
          <a:prstGeom prst="rect">
            <a:avLst/>
          </a:prstGeom>
        </p:spPr>
      </p:pic>
      <p:cxnSp>
        <p:nvCxnSpPr>
          <p:cNvPr id="13" name="Straight Connector 12"/>
          <p:cNvCxnSpPr/>
          <p:nvPr/>
        </p:nvCxnSpPr>
        <p:spPr>
          <a:xfrm>
            <a:off x="0" y="6101127"/>
            <a:ext cx="9144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43491" y="804520"/>
            <a:ext cx="6571343" cy="10492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3491" y="2015733"/>
            <a:ext cx="6571343" cy="34506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646542" y="330370"/>
            <a:ext cx="2368292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D14BF7-CA0D-4E89-9EFA-AF17B08CA9E3}" type="datetimeFigureOut">
              <a:rPr lang="en-US" smtClean="0"/>
              <a:t>12/1/2020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43491" y="329308"/>
            <a:ext cx="4034004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7725" y="798973"/>
            <a:ext cx="795746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800">
                <a:solidFill>
                  <a:schemeClr val="accent1"/>
                </a:solidFill>
              </a:defRPr>
            </a:lvl1pPr>
          </a:lstStyle>
          <a:p>
            <a:fld id="{114375CB-6AC0-42B5-B957-F28474F3033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635260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defTabSz="685800" rtl="1" eaLnBrk="1" latinLnBrk="0" hangingPunct="1">
        <a:lnSpc>
          <a:spcPct val="90000"/>
        </a:lnSpc>
        <a:spcBef>
          <a:spcPct val="0"/>
        </a:spcBef>
        <a:buNone/>
        <a:defRPr sz="3200" b="0" i="0" kern="1200" cap="all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r" defTabSz="685800" rtl="1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r" defTabSz="685800" rtl="1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6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r" defTabSz="685800" rtl="1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r" defTabSz="685800" rtl="1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4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r" defTabSz="685800" rtl="1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8.jpeg"/><Relationship Id="rId4" Type="http://schemas.openxmlformats.org/officeDocument/2006/relationships/image" Target="../media/image17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58" y="214290"/>
            <a:ext cx="8229600" cy="6000792"/>
          </a:xfrm>
        </p:spPr>
        <p:txBody>
          <a:bodyPr>
            <a:normAutofit fontScale="85000" lnSpcReduction="20000"/>
          </a:bodyPr>
          <a:lstStyle/>
          <a:p>
            <a:pPr algn="l">
              <a:buNone/>
            </a:pPr>
            <a:r>
              <a:rPr lang="en-US" sz="28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                           </a:t>
            </a:r>
            <a:br>
              <a:rPr lang="en-US" sz="28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</a:br>
            <a:br>
              <a:rPr lang="en-US" sz="28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</a:br>
            <a:r>
              <a:rPr lang="en-US" sz="28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                      </a:t>
            </a:r>
            <a:r>
              <a:rPr lang="en-US" sz="5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Nablus Municipality Reporting System (NMRS) </a:t>
            </a:r>
            <a:br>
              <a:rPr lang="en-US" sz="32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</a:br>
            <a:r>
              <a:rPr lang="en-US" sz="32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                           </a:t>
            </a:r>
            <a:br>
              <a:rPr lang="en-US" sz="32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</a:br>
            <a:r>
              <a:rPr lang="en-US" sz="32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 </a:t>
            </a:r>
            <a:r>
              <a:rPr lang="en-US" sz="3200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Dr.Loai</a:t>
            </a:r>
            <a:r>
              <a:rPr lang="en-US" sz="32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</a:t>
            </a:r>
            <a:r>
              <a:rPr lang="en-US" sz="3200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Malhis</a:t>
            </a:r>
            <a:endParaRPr lang="en-US" sz="32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  <a:p>
            <a:pPr algn="l">
              <a:buNone/>
            </a:pPr>
            <a:r>
              <a:rPr lang="en-US" sz="32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1">
                    <a:lumMod val="60000"/>
                    <a:lumOff val="40000"/>
                  </a:schemeClr>
                </a:solidFill>
              </a:rPr>
              <a:t>  </a:t>
            </a:r>
            <a:r>
              <a:rPr lang="en-US" sz="3200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Dr.Samer</a:t>
            </a:r>
            <a:r>
              <a:rPr lang="en-US" sz="32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</a:t>
            </a:r>
            <a:r>
              <a:rPr lang="en-US" sz="3200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Arandi</a:t>
            </a:r>
            <a:br>
              <a:rPr lang="en-US" sz="3200" dirty="0">
                <a:solidFill>
                  <a:schemeClr val="accent1">
                    <a:lumMod val="60000"/>
                    <a:lumOff val="40000"/>
                  </a:schemeClr>
                </a:solidFill>
              </a:rPr>
            </a:br>
            <a:r>
              <a:rPr lang="en-US" sz="32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                     </a:t>
            </a:r>
            <a:br>
              <a:rPr lang="en-US" sz="3200" dirty="0">
                <a:solidFill>
                  <a:schemeClr val="accent1">
                    <a:lumMod val="60000"/>
                    <a:lumOff val="40000"/>
                  </a:schemeClr>
                </a:solidFill>
              </a:rPr>
            </a:br>
            <a:r>
              <a:rPr lang="en-US" sz="32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 Abed Abo Salah</a:t>
            </a:r>
            <a:br>
              <a:rPr lang="en-US" sz="3200" dirty="0">
                <a:solidFill>
                  <a:schemeClr val="accent1">
                    <a:lumMod val="60000"/>
                    <a:lumOff val="40000"/>
                  </a:schemeClr>
                </a:solidFill>
              </a:rPr>
            </a:br>
            <a:r>
              <a:rPr lang="en-US" sz="32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 </a:t>
            </a:r>
            <a:r>
              <a:rPr lang="en-US" sz="3200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Noura</a:t>
            </a:r>
            <a:r>
              <a:rPr lang="en-US" sz="32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</a:t>
            </a:r>
            <a:r>
              <a:rPr lang="en-US" sz="3200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shenawi</a:t>
            </a:r>
            <a:endParaRPr lang="en-US" sz="32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  <a:p>
            <a:pPr>
              <a:buNone/>
            </a:pPr>
            <a:br>
              <a:rPr lang="en-US" sz="32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</a:br>
            <a:endParaRPr lang="en-GB" sz="32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  <a:p>
            <a:pPr>
              <a:buNone/>
            </a:pPr>
            <a:endParaRPr lang="en-GB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 Add inquiry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l">
              <a:buNone/>
            </a:pPr>
            <a:r>
              <a:rPr lang="en-GB" dirty="0"/>
              <a:t>It could be from Known </a:t>
            </a:r>
          </a:p>
          <a:p>
            <a:pPr marL="0" indent="0" algn="l">
              <a:buNone/>
            </a:pPr>
            <a:r>
              <a:rPr lang="en-GB" dirty="0"/>
              <a:t>Person </a:t>
            </a:r>
          </a:p>
          <a:p>
            <a:pPr marL="0" indent="0" algn="l">
              <a:buNone/>
            </a:pPr>
            <a:r>
              <a:rPr lang="en-GB" dirty="0"/>
              <a:t>Or anonymous inquiry.</a:t>
            </a:r>
            <a:br>
              <a:rPr lang="en-GB" dirty="0"/>
            </a:br>
            <a:r>
              <a:rPr lang="en-GB" dirty="0"/>
              <a:t>  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1E90778-F76B-4FEC-91D4-872D5DFDA41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2080" y="908720"/>
            <a:ext cx="3209252" cy="5144760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 Settings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l">
              <a:buNone/>
            </a:pPr>
            <a:r>
              <a:rPr lang="en-US" dirty="0"/>
              <a:t>User can update his</a:t>
            </a:r>
          </a:p>
          <a:p>
            <a:pPr marL="0" indent="0" algn="l">
              <a:buNone/>
            </a:pPr>
            <a:r>
              <a:rPr lang="en-US" dirty="0"/>
              <a:t>Information: name,</a:t>
            </a:r>
          </a:p>
          <a:p>
            <a:pPr marL="0" indent="0" algn="l">
              <a:buNone/>
            </a:pPr>
            <a:r>
              <a:rPr lang="en-US" dirty="0"/>
              <a:t>Password, birthday, etc. </a:t>
            </a:r>
            <a:endParaRPr lang="en-GB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AFC6D61-8706-4349-B2CA-F3073C1C5A9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2080" y="1078902"/>
            <a:ext cx="3046183" cy="4974578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 Database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l">
              <a:buNone/>
            </a:pPr>
            <a:r>
              <a:rPr lang="en-US" dirty="0"/>
              <a:t>Done using firebase database</a:t>
            </a:r>
          </a:p>
          <a:p>
            <a:pPr marL="0" indent="0">
              <a:buNone/>
            </a:pPr>
            <a:br>
              <a:rPr lang="en-US" dirty="0"/>
            </a:br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AB1EA86-F80D-417F-BA83-3923D9CA846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599" y="3640691"/>
            <a:ext cx="3601211" cy="1860481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2BFB9DFE-51DA-4DD2-A561-EE30A8AB19F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4048" y="2420888"/>
            <a:ext cx="3324689" cy="3115110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Municipality Website: </a:t>
            </a:r>
            <a:endParaRPr lang="en-GB" dirty="0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F3A18575-B0C1-492D-B4FE-02BB72A886F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9758" y="2016125"/>
            <a:ext cx="4618810" cy="3449638"/>
          </a:xfr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CECF31E2-AADA-4C39-B5CB-63E958BA705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7855" y="3495662"/>
            <a:ext cx="4092616" cy="255781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73182C0-2EDB-4E09-AABF-C293A4D6FC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Municipality Website</a:t>
            </a:r>
            <a:endParaRPr lang="ar-P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65873EB-8650-4268-9979-2C031E2CB93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l">
              <a:buNone/>
            </a:pPr>
            <a:r>
              <a:rPr lang="en-US" dirty="0"/>
              <a:t>Login</a:t>
            </a:r>
          </a:p>
          <a:p>
            <a:pPr marL="0" indent="0" algn="l">
              <a:buNone/>
            </a:pPr>
            <a:r>
              <a:rPr lang="en-US" dirty="0"/>
              <a:t>Reply to complaint.</a:t>
            </a:r>
          </a:p>
          <a:p>
            <a:pPr marL="0" indent="0" algn="l">
              <a:buNone/>
            </a:pPr>
            <a:r>
              <a:rPr lang="en-US" dirty="0"/>
              <a:t>Answer to questions</a:t>
            </a:r>
          </a:p>
          <a:p>
            <a:pPr marL="0" indent="0" algn="l">
              <a:buNone/>
            </a:pPr>
            <a:r>
              <a:rPr lang="en-US" dirty="0"/>
              <a:t>Set Water distribution</a:t>
            </a:r>
          </a:p>
          <a:p>
            <a:pPr marL="0" indent="0" algn="l">
              <a:buNone/>
            </a:pPr>
            <a:r>
              <a:rPr lang="en-US" dirty="0"/>
              <a:t>table.</a:t>
            </a:r>
            <a:endParaRPr lang="ar-P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8816534F-9865-436A-A88C-3E8A85D2508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8565" y="1971636"/>
            <a:ext cx="3998090" cy="40818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431061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66C021-DF48-457D-BA3F-C6B3E633C0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Tools and languages</a:t>
            </a:r>
            <a:endParaRPr lang="ar-PS" dirty="0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DF6CC387-3682-47AD-985E-511E33202EF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672" y="3075503"/>
            <a:ext cx="6572250" cy="2984468"/>
          </a:xfr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83CD5D13-4C25-41F0-992A-264E9FEEA38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930" y="4037317"/>
            <a:ext cx="1785768" cy="1785768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ACE0A7CE-7A42-4D2B-AE40-4F0C8A3E94FC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92217" y="1916832"/>
            <a:ext cx="3851920" cy="192596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4C66C1A7-CA4A-424A-82C5-50F83101B7E5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529" y="1972234"/>
            <a:ext cx="2816313" cy="1584176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78DD695C-85D0-4EC2-AD30-FD8F28D727A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3642" y="2815104"/>
            <a:ext cx="2536283" cy="12681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454109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Constraints</a:t>
            </a:r>
            <a:endParaRPr lang="en-GB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Future work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 algn="l">
              <a:buNone/>
            </a:pPr>
            <a:r>
              <a:rPr lang="en-US" dirty="0"/>
              <a:t>Use it by other cities. </a:t>
            </a:r>
            <a:br>
              <a:rPr lang="en-US" dirty="0"/>
            </a:br>
            <a:endParaRPr lang="en-GB" dirty="0"/>
          </a:p>
          <a:p>
            <a:pPr marL="0" lvl="0" indent="0" algn="l">
              <a:buNone/>
            </a:pPr>
            <a:r>
              <a:rPr lang="en-US" dirty="0"/>
              <a:t>Solve more problems. </a:t>
            </a:r>
            <a:endParaRPr lang="en-GB" dirty="0"/>
          </a:p>
          <a:p>
            <a:pPr>
              <a:buNone/>
            </a:pPr>
            <a:endParaRPr lang="en-GB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Demo </a:t>
            </a:r>
            <a:endParaRPr lang="en-GB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Outlines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43491" y="2015733"/>
            <a:ext cx="6800917" cy="3645515"/>
          </a:xfrm>
        </p:spPr>
        <p:txBody>
          <a:bodyPr/>
          <a:lstStyle/>
          <a:p>
            <a:pPr marL="0" indent="0" algn="l">
              <a:buNone/>
            </a:pPr>
            <a:r>
              <a:rPr lang="en-US" dirty="0"/>
              <a:t>Introduction</a:t>
            </a:r>
          </a:p>
          <a:p>
            <a:pPr marL="0" indent="0" algn="l">
              <a:buNone/>
            </a:pPr>
            <a:r>
              <a:rPr lang="en-US" dirty="0"/>
              <a:t>Tools</a:t>
            </a:r>
          </a:p>
          <a:p>
            <a:pPr marL="0" indent="0" algn="l">
              <a:buNone/>
            </a:pPr>
            <a:r>
              <a:rPr lang="en-US" dirty="0"/>
              <a:t>Procedure</a:t>
            </a:r>
          </a:p>
          <a:p>
            <a:pPr marL="0" indent="0" algn="l">
              <a:buNone/>
            </a:pPr>
            <a:r>
              <a:rPr lang="en-US" dirty="0"/>
              <a:t>Constraints</a:t>
            </a:r>
          </a:p>
          <a:p>
            <a:pPr marL="0" indent="0" algn="l">
              <a:buNone/>
            </a:pPr>
            <a:r>
              <a:rPr lang="en-US" dirty="0"/>
              <a:t>Future work</a:t>
            </a:r>
          </a:p>
          <a:p>
            <a:pPr marL="0" indent="0" algn="l">
              <a:buNone/>
            </a:pPr>
            <a:r>
              <a:rPr lang="en-US" dirty="0"/>
              <a:t>Demo </a:t>
            </a:r>
          </a:p>
          <a:p>
            <a:endParaRPr lang="en-GB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928662" y="2143116"/>
            <a:ext cx="6643734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Nablus Municipality Problems:</a:t>
            </a:r>
          </a:p>
          <a:p>
            <a:endParaRPr lang="en-US" dirty="0"/>
          </a:p>
          <a:p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Lack of Complaint System.</a:t>
            </a:r>
            <a:br>
              <a:rPr lang="en-US" dirty="0"/>
            </a:br>
            <a:br>
              <a:rPr lang="en-US" dirty="0"/>
            </a:b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Water reachable problem.</a:t>
            </a:r>
          </a:p>
          <a:p>
            <a:endParaRPr lang="en-US" dirty="0"/>
          </a:p>
          <a:p>
            <a:r>
              <a:rPr lang="en-US" dirty="0"/>
              <a:t>Solution: </a:t>
            </a:r>
          </a:p>
          <a:p>
            <a:r>
              <a:rPr lang="en-US" dirty="0"/>
              <a:t>NMRS Application.</a:t>
            </a:r>
            <a:br>
              <a:rPr lang="en-US" dirty="0"/>
            </a:br>
            <a:br>
              <a:rPr lang="en-US" dirty="0"/>
            </a:br>
            <a:endParaRPr lang="en-GB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 NMRS Application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l">
              <a:buNone/>
            </a:pPr>
            <a:r>
              <a:rPr lang="en-US" dirty="0"/>
              <a:t>Cross platform mobile application</a:t>
            </a:r>
          </a:p>
          <a:p>
            <a:pPr>
              <a:buFont typeface="Arial" pitchFamily="34" charset="0"/>
              <a:buChar char="•"/>
            </a:pPr>
            <a:r>
              <a:rPr lang="en-US" dirty="0"/>
              <a:t>Ionic3, NodeJS</a:t>
            </a:r>
          </a:p>
          <a:p>
            <a:pPr>
              <a:buFont typeface="Arial" pitchFamily="34" charset="0"/>
              <a:buChar char="•"/>
            </a:pPr>
            <a:r>
              <a:rPr lang="en-US" dirty="0"/>
              <a:t>Firebase database.</a:t>
            </a:r>
            <a:endParaRPr lang="en-GB" dirty="0"/>
          </a:p>
          <a:p>
            <a:pPr>
              <a:buNone/>
            </a:pPr>
            <a:r>
              <a:rPr lang="en-US" dirty="0"/>
              <a:t>   </a:t>
            </a:r>
            <a:br>
              <a:rPr lang="en-US" dirty="0"/>
            </a:br>
            <a:endParaRPr lang="en-GB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9F13B1D-A5C6-4725-BCDC-C353FE23469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0072" y="1996666"/>
            <a:ext cx="3648472" cy="3740295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       NMRS Application pages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 algn="l">
              <a:buNone/>
            </a:pPr>
            <a:r>
              <a:rPr lang="en-US" dirty="0"/>
              <a:t>Login</a:t>
            </a:r>
          </a:p>
          <a:p>
            <a:pPr marL="0" indent="0" algn="l">
              <a:buNone/>
            </a:pPr>
            <a:r>
              <a:rPr lang="en-US" dirty="0"/>
              <a:t>Sign up</a:t>
            </a:r>
          </a:p>
          <a:p>
            <a:pPr marL="0" indent="0" algn="l">
              <a:buNone/>
            </a:pPr>
            <a:r>
              <a:rPr lang="en-US" dirty="0"/>
              <a:t>Add complaint</a:t>
            </a:r>
          </a:p>
          <a:p>
            <a:pPr marL="0" indent="0" algn="l">
              <a:buNone/>
            </a:pPr>
            <a:r>
              <a:rPr lang="en-US" dirty="0"/>
              <a:t>Menu</a:t>
            </a:r>
          </a:p>
          <a:p>
            <a:pPr marL="0" indent="0" algn="l">
              <a:buNone/>
            </a:pPr>
            <a:r>
              <a:rPr lang="en-US" dirty="0"/>
              <a:t>Detect location</a:t>
            </a:r>
          </a:p>
          <a:p>
            <a:pPr marL="0" indent="0" algn="l">
              <a:buNone/>
            </a:pPr>
            <a:r>
              <a:rPr lang="en-US" dirty="0"/>
              <a:t>Attached photos</a:t>
            </a:r>
          </a:p>
          <a:p>
            <a:pPr marL="0" indent="0" algn="l">
              <a:buNone/>
            </a:pPr>
            <a:r>
              <a:rPr lang="en-US" dirty="0"/>
              <a:t>Add inquiry </a:t>
            </a:r>
          </a:p>
          <a:p>
            <a:pPr marL="0" indent="0" algn="l">
              <a:buNone/>
            </a:pPr>
            <a:r>
              <a:rPr lang="en-US" dirty="0"/>
              <a:t>Anonymous complaint</a:t>
            </a:r>
            <a:endParaRPr lang="en-GB" dirty="0"/>
          </a:p>
          <a:p>
            <a:pPr>
              <a:buNone/>
            </a:pPr>
            <a:endParaRPr lang="en-GB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A861166-7041-497C-BBA7-0F63EF223EE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2506" y="2013502"/>
            <a:ext cx="2952328" cy="3960439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   Sign up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l">
              <a:buNone/>
            </a:pPr>
            <a:r>
              <a:rPr lang="en-US" b="1" dirty="0"/>
              <a:t>Add user information </a:t>
            </a:r>
            <a:r>
              <a:rPr lang="en-US" b="1" dirty="0" err="1"/>
              <a:t>inorder</a:t>
            </a:r>
            <a:r>
              <a:rPr lang="en-US" b="1" dirty="0"/>
              <a:t> </a:t>
            </a:r>
          </a:p>
          <a:p>
            <a:pPr marL="0" indent="0" algn="l">
              <a:buNone/>
            </a:pPr>
            <a:r>
              <a:rPr lang="en-US" b="1" dirty="0"/>
              <a:t>To use when replay</a:t>
            </a:r>
          </a:p>
          <a:p>
            <a:pPr marL="0" indent="0" algn="l">
              <a:buNone/>
            </a:pPr>
            <a:r>
              <a:rPr lang="en-US" b="1" dirty="0"/>
              <a:t>And working on problem</a:t>
            </a:r>
          </a:p>
          <a:p>
            <a:pPr marL="0" indent="0" algn="l">
              <a:buNone/>
            </a:pPr>
            <a:r>
              <a:rPr lang="en-US" b="1" dirty="0"/>
              <a:t>Solving.</a:t>
            </a:r>
            <a:endParaRPr lang="en-GB" b="1" dirty="0"/>
          </a:p>
          <a:p>
            <a:pPr>
              <a:buNone/>
            </a:pPr>
            <a:endParaRPr lang="en-GB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AC067E5-6AB5-453B-8FD0-3CB64FC5775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4128" y="836712"/>
            <a:ext cx="2962672" cy="5173879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Add complaint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l">
              <a:buNone/>
            </a:pPr>
            <a:r>
              <a:rPr lang="en-US" b="1" dirty="0"/>
              <a:t>Add short explanation </a:t>
            </a:r>
          </a:p>
          <a:p>
            <a:pPr marL="0" indent="0" algn="l">
              <a:buNone/>
            </a:pPr>
            <a:r>
              <a:rPr lang="en-US" b="1" dirty="0"/>
              <a:t>Add title </a:t>
            </a:r>
          </a:p>
          <a:p>
            <a:pPr marL="0" indent="0" algn="l">
              <a:buNone/>
            </a:pPr>
            <a:r>
              <a:rPr lang="en-US" b="1" dirty="0"/>
              <a:t>Detect department that </a:t>
            </a:r>
          </a:p>
          <a:p>
            <a:pPr marL="0" indent="0" algn="l">
              <a:buNone/>
            </a:pPr>
            <a:r>
              <a:rPr lang="en-US" b="1" dirty="0"/>
              <a:t>Belongs to </a:t>
            </a:r>
          </a:p>
          <a:p>
            <a:pPr marL="0" indent="0" algn="l">
              <a:buNone/>
            </a:pPr>
            <a:r>
              <a:rPr lang="en-US" b="1" dirty="0"/>
              <a:t>Attached photo and</a:t>
            </a:r>
          </a:p>
          <a:p>
            <a:pPr marL="0" indent="0" algn="l">
              <a:buNone/>
            </a:pPr>
            <a:r>
              <a:rPr lang="en-US" b="1" dirty="0"/>
              <a:t>Detect location.</a:t>
            </a:r>
            <a:br>
              <a:rPr lang="en-US" b="1" dirty="0"/>
            </a:br>
            <a:endParaRPr lang="en-GB" b="1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AF8D339-335D-4741-9746-F214E3FED60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6136" y="1380701"/>
            <a:ext cx="2773001" cy="4594906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 Water distribution table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l">
              <a:buNone/>
            </a:pPr>
            <a:r>
              <a:rPr lang="en-US" dirty="0"/>
              <a:t>Select day and</a:t>
            </a:r>
          </a:p>
          <a:p>
            <a:pPr marL="0" indent="0" algn="l">
              <a:buNone/>
            </a:pPr>
            <a:r>
              <a:rPr lang="en-US" dirty="0"/>
              <a:t>A list of regions that provided</a:t>
            </a:r>
          </a:p>
          <a:p>
            <a:pPr marL="0" indent="0" algn="l">
              <a:buNone/>
            </a:pPr>
            <a:r>
              <a:rPr lang="en-US" dirty="0"/>
              <a:t>With water in this day</a:t>
            </a:r>
          </a:p>
          <a:p>
            <a:pPr marL="0" indent="0" algn="l">
              <a:buNone/>
            </a:pPr>
            <a:r>
              <a:rPr lang="en-US" dirty="0"/>
              <a:t>Will appear.</a:t>
            </a:r>
            <a:br>
              <a:rPr lang="en-US" dirty="0"/>
            </a:br>
            <a:endParaRPr lang="en-GB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C8ED7F0-0766-4B70-9B62-427E7B672E1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0112" y="1628800"/>
            <a:ext cx="3209252" cy="442468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924712"/>
          </a:xfrm>
        </p:spPr>
        <p:txBody>
          <a:bodyPr/>
          <a:lstStyle/>
          <a:p>
            <a:r>
              <a:rPr lang="en-US" dirty="0"/>
              <a:t>Menu &amp; Messages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br>
              <a:rPr lang="en-US" dirty="0"/>
            </a:br>
            <a:r>
              <a:rPr lang="en-US" dirty="0"/>
              <a:t> </a:t>
            </a:r>
            <a:endParaRPr lang="en-GB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3E6F163-D3CE-4E65-AD13-EDCC9E7C84E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3768" y="1418226"/>
            <a:ext cx="3108666" cy="4719273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A350E7EF-012A-4F4E-BA6D-DB5C0B421D1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8104" y="1360417"/>
            <a:ext cx="3108665" cy="4768686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Gallery">
  <a:themeElements>
    <a:clrScheme name="Gallery">
      <a:dk1>
        <a:sysClr val="windowText" lastClr="000000"/>
      </a:dk1>
      <a:lt1>
        <a:sysClr val="window" lastClr="FFFFFF"/>
      </a:lt1>
      <a:dk2>
        <a:srgbClr val="454545"/>
      </a:dk2>
      <a:lt2>
        <a:srgbClr val="DFDBD5"/>
      </a:lt2>
      <a:accent1>
        <a:srgbClr val="B71E42"/>
      </a:accent1>
      <a:accent2>
        <a:srgbClr val="DE478E"/>
      </a:accent2>
      <a:accent3>
        <a:srgbClr val="BC72F0"/>
      </a:accent3>
      <a:accent4>
        <a:srgbClr val="795FAF"/>
      </a:accent4>
      <a:accent5>
        <a:srgbClr val="586EA6"/>
      </a:accent5>
      <a:accent6>
        <a:srgbClr val="6892A0"/>
      </a:accent6>
      <a:hlink>
        <a:srgbClr val="FA2B5C"/>
      </a:hlink>
      <a:folHlink>
        <a:srgbClr val="BC658E"/>
      </a:folHlink>
    </a:clrScheme>
    <a:fontScheme name="Gallery">
      <a:majorFont>
        <a:latin typeface="Gill Sans MT" panose="020B0502020104020203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Gallery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43000" r="43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allery" id="{BBFCD31E-59A1-489D-B089-A3EAD7CAE12E}" vid="{F5E91637-A7B6-4E27-B710-77DA7014EE1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Gallery</Template>
  <TotalTime>120</TotalTime>
  <Words>254</Words>
  <Application>Microsoft Office PowerPoint</Application>
  <PresentationFormat>On-screen Show (4:3)</PresentationFormat>
  <Paragraphs>93</Paragraphs>
  <Slides>18</Slides>
  <Notes>17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2" baseType="lpstr">
      <vt:lpstr>Arial</vt:lpstr>
      <vt:lpstr>Calibri</vt:lpstr>
      <vt:lpstr>Gill Sans MT</vt:lpstr>
      <vt:lpstr>Gallery</vt:lpstr>
      <vt:lpstr>PowerPoint Presentation</vt:lpstr>
      <vt:lpstr>Outlines</vt:lpstr>
      <vt:lpstr>Introduction</vt:lpstr>
      <vt:lpstr> NMRS Application </vt:lpstr>
      <vt:lpstr>       NMRS Application pages</vt:lpstr>
      <vt:lpstr>   Sign up</vt:lpstr>
      <vt:lpstr>Add complaint</vt:lpstr>
      <vt:lpstr> Water distribution table</vt:lpstr>
      <vt:lpstr>Menu &amp; Messages</vt:lpstr>
      <vt:lpstr> Add inquiry</vt:lpstr>
      <vt:lpstr> Settings</vt:lpstr>
      <vt:lpstr> Database</vt:lpstr>
      <vt:lpstr>Municipality Website: </vt:lpstr>
      <vt:lpstr>Municipality Website</vt:lpstr>
      <vt:lpstr>Tools and languages</vt:lpstr>
      <vt:lpstr>Constraints</vt:lpstr>
      <vt:lpstr>Future work </vt:lpstr>
      <vt:lpstr>Demo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2015</dc:creator>
  <cp:lastModifiedBy>Hp</cp:lastModifiedBy>
  <cp:revision>16</cp:revision>
  <dcterms:created xsi:type="dcterms:W3CDTF">2018-12-18T08:58:37Z</dcterms:created>
  <dcterms:modified xsi:type="dcterms:W3CDTF">2020-12-01T17:20:52Z</dcterms:modified>
</cp:coreProperties>
</file>