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Raleway"/>
      <p:regular r:id="rId26"/>
      <p:bold r:id="rId27"/>
      <p:italic r:id="rId28"/>
      <p:boldItalic r:id="rId29"/>
    </p:embeddedFont>
    <p:embeddedFont>
      <p:font typeface="Source Sans Pro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regular.fntdata"/><Relationship Id="rId25" Type="http://schemas.openxmlformats.org/officeDocument/2006/relationships/slide" Target="slides/slide20.xml"/><Relationship Id="rId28" Type="http://schemas.openxmlformats.org/officeDocument/2006/relationships/font" Target="fonts/Raleway-italic.fntdata"/><Relationship Id="rId27" Type="http://schemas.openxmlformats.org/officeDocument/2006/relationships/font" Target="fonts/Raleway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SourceSansPro-bold.fntdata"/><Relationship Id="rId30" Type="http://schemas.openxmlformats.org/officeDocument/2006/relationships/font" Target="fonts/SourceSansPro-regular.fntdata"/><Relationship Id="rId11" Type="http://schemas.openxmlformats.org/officeDocument/2006/relationships/slide" Target="slides/slide6.xml"/><Relationship Id="rId33" Type="http://schemas.openxmlformats.org/officeDocument/2006/relationships/font" Target="fonts/SourceSansPro-boldItalic.fntdata"/><Relationship Id="rId10" Type="http://schemas.openxmlformats.org/officeDocument/2006/relationships/slide" Target="slides/slide5.xml"/><Relationship Id="rId32" Type="http://schemas.openxmlformats.org/officeDocument/2006/relationships/font" Target="fonts/SourceSansPr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cdabcd28f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dcdabcd28f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ceb02be5e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ceb02be5e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dceb02be5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dceb02be5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dceb02be5e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dceb02be5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dceb02be5e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dceb02be5e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ceb02be5e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dceb02be5e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dceb02be5e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dceb02be5e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dceb02be5e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dceb02be5e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dceb02be5e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dceb02be5e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dceb02be5e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dceb02be5e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d7e32ceb63_0_3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d7e32ceb63_0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dceb02be5e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dceb02be5e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d7e32ceb63_0_3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d7e32ceb63_0_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dcdabcd28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dcdabcd28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dcdabcd28f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dcdabcd28f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cdabcd28f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cdabcd28f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dcdabcd28f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dcdabcd28f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cdabcd28f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dcdabcd28f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cdabcd28f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cdabcd28f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19.png"/><Relationship Id="rId5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1.png"/><Relationship Id="rId5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20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730675" y="1549339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Estimating pavement maintenance priority using computer vision.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(Road Services)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1912050" y="2651400"/>
            <a:ext cx="6234300" cy="24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Academic Year: 202</a:t>
            </a:r>
            <a:r>
              <a:rPr lang="en">
                <a:solidFill>
                  <a:schemeClr val="dk2"/>
                </a:solidFill>
              </a:rPr>
              <a:t>0</a:t>
            </a:r>
            <a:r>
              <a:rPr lang="en">
                <a:solidFill>
                  <a:schemeClr val="dk2"/>
                </a:solidFill>
              </a:rPr>
              <a:t>/202</a:t>
            </a:r>
            <a:r>
              <a:rPr lang="en">
                <a:solidFill>
                  <a:schemeClr val="dk2"/>
                </a:solidFill>
              </a:rPr>
              <a:t>1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Group Members: Areej Imair &amp; Shima Osamah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Department Name:  Computer Engineering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Project Type: Software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Supervisor Name: Dr. Anas Toma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Login Screen: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6575" y="1152475"/>
            <a:ext cx="2038350" cy="354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2550" y="1112825"/>
            <a:ext cx="1971675" cy="349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Screen:</a:t>
            </a:r>
            <a:endParaRPr/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7" name="Google Shape;12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8550" y="1152475"/>
            <a:ext cx="2209800" cy="392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1575" y="1142950"/>
            <a:ext cx="2314575" cy="39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 </a:t>
            </a:r>
            <a:r>
              <a:rPr lang="en"/>
              <a:t>Password</a:t>
            </a:r>
            <a:r>
              <a:rPr lang="en"/>
              <a:t>:</a:t>
            </a:r>
            <a:endParaRPr/>
          </a:p>
        </p:txBody>
      </p:sp>
      <p:sp>
        <p:nvSpPr>
          <p:cNvPr id="134" name="Google Shape;134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851" y="1152475"/>
            <a:ext cx="1963074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2850" y="1152475"/>
            <a:ext cx="1963075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55050" y="1152475"/>
            <a:ext cx="212075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Task Screen</a:t>
            </a:r>
            <a:endParaRPr/>
          </a:p>
        </p:txBody>
      </p:sp>
      <p:sp>
        <p:nvSpPr>
          <p:cNvPr id="143" name="Google Shape;14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68425"/>
            <a:ext cx="2105025" cy="398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4575" y="1152475"/>
            <a:ext cx="2176151" cy="389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70850" y="1110450"/>
            <a:ext cx="2176150" cy="398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new Street</a:t>
            </a:r>
            <a:endParaRPr/>
          </a:p>
        </p:txBody>
      </p:sp>
      <p:sp>
        <p:nvSpPr>
          <p:cNvPr id="152" name="Google Shape;15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3" name="Google Shape;15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3275" y="1152475"/>
            <a:ext cx="1895475" cy="328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Map:</a:t>
            </a:r>
            <a:endParaRPr/>
          </a:p>
        </p:txBody>
      </p:sp>
      <p:sp>
        <p:nvSpPr>
          <p:cNvPr id="159" name="Google Shape;159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3150" y="1152475"/>
            <a:ext cx="2739075" cy="386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Screen:</a:t>
            </a:r>
            <a:endParaRPr/>
          </a:p>
        </p:txBody>
      </p:sp>
      <p:sp>
        <p:nvSpPr>
          <p:cNvPr id="166" name="Google Shape;166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28"/>
          <p:cNvPicPr preferRelativeResize="0"/>
          <p:nvPr/>
        </p:nvPicPr>
        <p:blipFill rotWithShape="1">
          <a:blip r:embed="rId3">
            <a:alphaModFix/>
          </a:blip>
          <a:srcRect b="15597" l="0" r="0" t="0"/>
          <a:stretch/>
        </p:blipFill>
        <p:spPr>
          <a:xfrm>
            <a:off x="425050" y="1152475"/>
            <a:ext cx="1933575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8"/>
          <p:cNvPicPr preferRelativeResize="0"/>
          <p:nvPr/>
        </p:nvPicPr>
        <p:blipFill rotWithShape="1">
          <a:blip r:embed="rId4">
            <a:alphaModFix/>
          </a:blip>
          <a:srcRect b="15597" l="0" r="0" t="0"/>
          <a:stretch/>
        </p:blipFill>
        <p:spPr>
          <a:xfrm>
            <a:off x="3242175" y="1152475"/>
            <a:ext cx="1885950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8"/>
          <p:cNvPicPr preferRelativeResize="0"/>
          <p:nvPr/>
        </p:nvPicPr>
        <p:blipFill rotWithShape="1">
          <a:blip r:embed="rId5">
            <a:alphaModFix/>
          </a:blip>
          <a:srcRect b="14871" l="0" r="0" t="0"/>
          <a:stretch/>
        </p:blipFill>
        <p:spPr>
          <a:xfrm>
            <a:off x="5786625" y="1162000"/>
            <a:ext cx="2114550" cy="331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 Photo:</a:t>
            </a:r>
            <a:endParaRPr/>
          </a:p>
        </p:txBody>
      </p:sp>
      <p:sp>
        <p:nvSpPr>
          <p:cNvPr id="175" name="Google Shape;175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6" name="Google Shape;17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400" y="1068413"/>
            <a:ext cx="2038350" cy="387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4550" y="1068425"/>
            <a:ext cx="1905000" cy="387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53350" y="1073188"/>
            <a:ext cx="2266950" cy="386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0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 Photo</a:t>
            </a:r>
            <a:endParaRPr/>
          </a:p>
        </p:txBody>
      </p:sp>
      <p:sp>
        <p:nvSpPr>
          <p:cNvPr id="184" name="Google Shape;184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5" name="Google Shape;18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3350" y="1152475"/>
            <a:ext cx="2066925" cy="36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0"/>
          <p:cNvPicPr preferRelativeResize="0"/>
          <p:nvPr/>
        </p:nvPicPr>
        <p:blipFill rotWithShape="1">
          <a:blip r:embed="rId4">
            <a:alphaModFix/>
          </a:blip>
          <a:srcRect b="14008" l="0" r="0" t="0"/>
          <a:stretch/>
        </p:blipFill>
        <p:spPr>
          <a:xfrm>
            <a:off x="5026875" y="1152475"/>
            <a:ext cx="2409825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 result</a:t>
            </a:r>
            <a:endParaRPr/>
          </a:p>
        </p:txBody>
      </p:sp>
      <p:sp>
        <p:nvSpPr>
          <p:cNvPr id="192" name="Google Shape;192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3" name="Google Shape;19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600" y="1160463"/>
            <a:ext cx="1895475" cy="340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4150" y="1068425"/>
            <a:ext cx="4419600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Outline: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Whats is Pavement maintenance priority.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What is  Road services application.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Features.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Road services  built on.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Database.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Mobile Application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Future work.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2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Work:</a:t>
            </a:r>
            <a:endParaRPr/>
          </a:p>
        </p:txBody>
      </p:sp>
      <p:sp>
        <p:nvSpPr>
          <p:cNvPr id="200" name="Google Shape;200;p32"/>
          <p:cNvSpPr txBox="1"/>
          <p:nvPr>
            <p:ph idx="1" type="body"/>
          </p:nvPr>
        </p:nvSpPr>
        <p:spPr>
          <a:xfrm>
            <a:off x="138175" y="1177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aleway"/>
              <a:buChar char="●"/>
            </a:pPr>
            <a:r>
              <a:rPr lang="en" sz="1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create an </a:t>
            </a:r>
            <a:r>
              <a:rPr lang="en" sz="1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automated</a:t>
            </a:r>
            <a:r>
              <a:rPr lang="en" sz="1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system to recognize the type of the problem in the street. </a:t>
            </a:r>
            <a:endParaRPr sz="17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aleway"/>
              <a:buChar char="●"/>
            </a:pPr>
            <a:r>
              <a:rPr lang="en" sz="1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Create an </a:t>
            </a:r>
            <a:r>
              <a:rPr lang="en" sz="1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automated</a:t>
            </a:r>
            <a:r>
              <a:rPr lang="en" sz="1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system to find the boundaries of the area without </a:t>
            </a:r>
            <a:endParaRPr sz="17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surrounding  it with shape.</a:t>
            </a:r>
            <a:endParaRPr sz="17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aleway"/>
              <a:buChar char="●"/>
            </a:pPr>
            <a:r>
              <a:rPr lang="en" sz="1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Testing the Fuzzy system with a real dataset.</a:t>
            </a:r>
            <a:endParaRPr sz="23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1-</a:t>
            </a:r>
            <a:r>
              <a:rPr lang="en" sz="2400"/>
              <a:t>Whats is Pavement maintenance priority index.</a:t>
            </a:r>
            <a:endParaRPr sz="2400"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896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Pavement Maintenance Index (PI) is used by the Palestinian Municipalities to measure the priority of the roads to be maintained based on the Operation Maintenance Manual (OMM).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it depends on four indicators: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Pavement Condition index (PCI)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 People Complains (C)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Importance of the Road (I)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Functional Classification of the road (FC)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44"/>
              <a:t>2-  </a:t>
            </a:r>
            <a:r>
              <a:rPr lang="en" sz="2355"/>
              <a:t>What is Road services Application</a:t>
            </a:r>
            <a:endParaRPr sz="4000"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427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It's</a:t>
            </a:r>
            <a:r>
              <a:rPr lang="en"/>
              <a:t> a cross </a:t>
            </a:r>
            <a:r>
              <a:rPr lang="en"/>
              <a:t>platform</a:t>
            </a:r>
            <a:r>
              <a:rPr lang="en"/>
              <a:t> application that help the workers which work in civil field to </a:t>
            </a:r>
            <a:r>
              <a:rPr lang="en"/>
              <a:t>calculate</a:t>
            </a:r>
            <a:r>
              <a:rPr lang="en"/>
              <a:t> PI value through image processing and AI model to </a:t>
            </a:r>
            <a:r>
              <a:rPr lang="en"/>
              <a:t>cut short a big part of the maintaining operation done without the application.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3-Features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Administrator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Technichen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Divide tasks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Map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Find PCI value through image processing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Finding PI value through Fuzzy Model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4-</a:t>
            </a:r>
            <a:r>
              <a:rPr lang="en" sz="2688"/>
              <a:t>Road services  built on.</a:t>
            </a:r>
            <a:endParaRPr sz="3466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Flutter cross-platform.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PHP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Python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FLASK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Wamp server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00"/>
              <a:t>5-</a:t>
            </a:r>
            <a:r>
              <a:rPr lang="en" sz="2520"/>
              <a:t>Database.</a:t>
            </a:r>
            <a:endParaRPr sz="3600"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225" y="1152475"/>
            <a:ext cx="8448075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Screen: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1888" y="1179513"/>
            <a:ext cx="1800225" cy="336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Login Screen:</a:t>
            </a:r>
            <a:endParaRPr/>
          </a:p>
        </p:txBody>
      </p:sp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2143125" cy="382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8075" y="1133425"/>
            <a:ext cx="2143125" cy="386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8550" y="1179700"/>
            <a:ext cx="1983649" cy="377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