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3"/>
    <p:sldId id="257" r:id="rId24"/>
    <p:sldId id="258" r:id="rId25"/>
    <p:sldId id="259" r:id="rId26"/>
    <p:sldId id="260" r:id="rId27"/>
    <p:sldId id="261" r:id="rId28"/>
    <p:sldId id="262" r:id="rId29"/>
    <p:sldId id="263" r:id="rId30"/>
    <p:sldId id="264" r:id="rId31"/>
    <p:sldId id="265" r:id="rId32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League Spartan" charset="1" panose="00000800000000000000"/>
      <p:regular r:id="rId10"/>
    </p:embeddedFont>
    <p:embeddedFont>
      <p:font typeface="Open Sauce" charset="1" panose="00000500000000000000"/>
      <p:regular r:id="rId11"/>
    </p:embeddedFont>
    <p:embeddedFont>
      <p:font typeface="Open Sauce Bold" charset="1" panose="00000800000000000000"/>
      <p:regular r:id="rId12"/>
    </p:embeddedFont>
    <p:embeddedFont>
      <p:font typeface="Open Sauce Italics" charset="1" panose="00000500000000000000"/>
      <p:regular r:id="rId13"/>
    </p:embeddedFont>
    <p:embeddedFont>
      <p:font typeface="Open Sauce Bold Italics" charset="1" panose="00000800000000000000"/>
      <p:regular r:id="rId14"/>
    </p:embeddedFont>
    <p:embeddedFont>
      <p:font typeface="Open Sauce Light" charset="1" panose="00000400000000000000"/>
      <p:regular r:id="rId15"/>
    </p:embeddedFont>
    <p:embeddedFont>
      <p:font typeface="Open Sauce Light Italics" charset="1" panose="00000400000000000000"/>
      <p:regular r:id="rId16"/>
    </p:embeddedFont>
    <p:embeddedFont>
      <p:font typeface="Open Sauce Medium" charset="1" panose="00000600000000000000"/>
      <p:regular r:id="rId17"/>
    </p:embeddedFont>
    <p:embeddedFont>
      <p:font typeface="Open Sauce Medium Italics" charset="1" panose="00000600000000000000"/>
      <p:regular r:id="rId18"/>
    </p:embeddedFont>
    <p:embeddedFont>
      <p:font typeface="Open Sauce Semi-Bold" charset="1" panose="00000700000000000000"/>
      <p:regular r:id="rId19"/>
    </p:embeddedFont>
    <p:embeddedFont>
      <p:font typeface="Open Sauce Semi-Bold Italics" charset="1" panose="00000700000000000000"/>
      <p:regular r:id="rId20"/>
    </p:embeddedFont>
    <p:embeddedFont>
      <p:font typeface="Open Sauce Heavy" charset="1" panose="00000A00000000000000"/>
      <p:regular r:id="rId21"/>
    </p:embeddedFont>
    <p:embeddedFont>
      <p:font typeface="Open Sauce Heavy Italics" charset="1" panose="00000A0000000000000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slides/slide1.xml" Type="http://schemas.openxmlformats.org/officeDocument/2006/relationships/slide"/><Relationship Id="rId24" Target="slides/slide2.xml" Type="http://schemas.openxmlformats.org/officeDocument/2006/relationships/slide"/><Relationship Id="rId25" Target="slides/slide3.xml" Type="http://schemas.openxmlformats.org/officeDocument/2006/relationships/slide"/><Relationship Id="rId26" Target="slides/slide4.xml" Type="http://schemas.openxmlformats.org/officeDocument/2006/relationships/slide"/><Relationship Id="rId27" Target="slides/slide5.xml" Type="http://schemas.openxmlformats.org/officeDocument/2006/relationships/slide"/><Relationship Id="rId28" Target="slides/slide6.xml" Type="http://schemas.openxmlformats.org/officeDocument/2006/relationships/slide"/><Relationship Id="rId29" Target="slides/slide7.xml" Type="http://schemas.openxmlformats.org/officeDocument/2006/relationships/slide"/><Relationship Id="rId3" Target="viewProps.xml" Type="http://schemas.openxmlformats.org/officeDocument/2006/relationships/viewProps"/><Relationship Id="rId30" Target="slides/slide8.xml" Type="http://schemas.openxmlformats.org/officeDocument/2006/relationships/slide"/><Relationship Id="rId31" Target="slides/slide9.xml" Type="http://schemas.openxmlformats.org/officeDocument/2006/relationships/slide"/><Relationship Id="rId32" Target="slides/slide10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7.pn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8.pn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10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7.png" Type="http://schemas.openxmlformats.org/officeDocument/2006/relationships/image"/><Relationship Id="rId11" Target="../media/image18.svg" Type="http://schemas.openxmlformats.org/officeDocument/2006/relationships/image"/><Relationship Id="rId12" Target="../media/image19.png" Type="http://schemas.openxmlformats.org/officeDocument/2006/relationships/image"/><Relationship Id="rId13" Target="../media/image20.png" Type="http://schemas.openxmlformats.org/officeDocument/2006/relationships/image"/><Relationship Id="rId14" Target="../media/image21.png" Type="http://schemas.openxmlformats.org/officeDocument/2006/relationships/image"/><Relationship Id="rId2" Target="../media/image11.png" Type="http://schemas.openxmlformats.org/officeDocument/2006/relationships/image"/><Relationship Id="rId3" Target="../media/image12.png" Type="http://schemas.openxmlformats.org/officeDocument/2006/relationships/image"/><Relationship Id="rId4" Target="../media/image13.png" Type="http://schemas.openxmlformats.org/officeDocument/2006/relationships/image"/><Relationship Id="rId5" Target="../media/image14.pn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15.png" Type="http://schemas.openxmlformats.org/officeDocument/2006/relationships/image"/><Relationship Id="rId9" Target="../media/image16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AutoShape 3" id="3"/>
          <p:cNvSpPr/>
          <p:nvPr/>
        </p:nvSpPr>
        <p:spPr>
          <a:xfrm rot="0">
            <a:off x="8556216" y="3485222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sp>
        <p:nvSpPr>
          <p:cNvPr name="Freeform 4" id="4"/>
          <p:cNvSpPr/>
          <p:nvPr/>
        </p:nvSpPr>
        <p:spPr>
          <a:xfrm flipH="false" flipV="false" rot="0">
            <a:off x="6593599" y="5001355"/>
            <a:ext cx="5100802" cy="8888334"/>
          </a:xfrm>
          <a:custGeom>
            <a:avLst/>
            <a:gdLst/>
            <a:ahLst/>
            <a:cxnLst/>
            <a:rect r="r" b="b" t="t" l="l"/>
            <a:pathLst>
              <a:path h="8888334" w="5100802">
                <a:moveTo>
                  <a:pt x="0" y="0"/>
                </a:moveTo>
                <a:lnTo>
                  <a:pt x="5100802" y="0"/>
                </a:lnTo>
                <a:lnTo>
                  <a:pt x="5100802" y="8888335"/>
                </a:lnTo>
                <a:lnTo>
                  <a:pt x="0" y="88883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443" r="0" b="-1108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973748" y="256944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4" y="0"/>
                </a:lnTo>
                <a:lnTo>
                  <a:pt x="2340504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1942172"/>
            <a:ext cx="16230600" cy="1460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900"/>
              </a:lnSpc>
            </a:pPr>
            <a:r>
              <a:rPr lang="en-US" sz="8500">
                <a:solidFill>
                  <a:srgbClr val="000000"/>
                </a:solidFill>
                <a:latin typeface="League Spartan"/>
              </a:rPr>
              <a:t>Cleverly: Online Education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819304" y="4106958"/>
            <a:ext cx="8649392" cy="365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000000"/>
                </a:solidFill>
                <a:latin typeface="Open Sauce Light"/>
              </a:rPr>
              <a:t>Gradutation Project discussion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8977630"/>
            <a:ext cx="4321082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000000"/>
                </a:solidFill>
                <a:latin typeface="Open Sauce Light"/>
              </a:rPr>
              <a:t>Dr. Ashraf Armoush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8618220"/>
            <a:ext cx="4321082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League Spartan"/>
              </a:rPr>
              <a:t>Supervisor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938218" y="8886825"/>
            <a:ext cx="4321082" cy="575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380"/>
              </a:lnSpc>
            </a:pPr>
            <a:r>
              <a:rPr lang="en-US" sz="1700">
                <a:solidFill>
                  <a:srgbClr val="000000"/>
                </a:solidFill>
                <a:latin typeface="Open Sauce Light"/>
              </a:rPr>
              <a:t>Ahmed jalamneh</a:t>
            </a:r>
          </a:p>
          <a:p>
            <a:pPr algn="r">
              <a:lnSpc>
                <a:spcPts val="2380"/>
              </a:lnSpc>
            </a:pPr>
            <a:r>
              <a:rPr lang="en-US" sz="1700">
                <a:solidFill>
                  <a:srgbClr val="000000"/>
                </a:solidFill>
                <a:latin typeface="Open Sauce Light"/>
              </a:rPr>
              <a:t>Yahia Arafat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938218" y="8589645"/>
            <a:ext cx="4321082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League Spartan"/>
              </a:rPr>
              <a:t>Done By: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AutoShape 3" id="3"/>
          <p:cNvSpPr/>
          <p:nvPr/>
        </p:nvSpPr>
        <p:spPr>
          <a:xfrm rot="0">
            <a:off x="8556216" y="5055621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sp>
        <p:nvSpPr>
          <p:cNvPr name="Freeform 4" id="4"/>
          <p:cNvSpPr/>
          <p:nvPr/>
        </p:nvSpPr>
        <p:spPr>
          <a:xfrm flipH="false" flipV="false" rot="0">
            <a:off x="485556" y="45460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3518921"/>
            <a:ext cx="16230600" cy="1460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900"/>
              </a:lnSpc>
            </a:pPr>
            <a:r>
              <a:rPr lang="en-US" sz="8500">
                <a:solidFill>
                  <a:srgbClr val="000000"/>
                </a:solidFill>
                <a:latin typeface="League Spartan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1028700" y="3895725"/>
            <a:ext cx="6949700" cy="1149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00000"/>
                </a:solidFill>
                <a:latin typeface="League Spartan"/>
              </a:rPr>
              <a:t>Contents: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9472784" y="2504052"/>
            <a:ext cx="7786516" cy="598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49"/>
              </a:lnSpc>
            </a:pPr>
            <a:r>
              <a:rPr lang="en-US" sz="3299">
                <a:solidFill>
                  <a:srgbClr val="000000"/>
                </a:solidFill>
                <a:latin typeface="Open Sauce Light"/>
              </a:rPr>
              <a:t>What is Cleverly?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676330" y="2561202"/>
            <a:ext cx="467670" cy="405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League Spartan"/>
              </a:rPr>
              <a:t>01</a:t>
            </a:r>
          </a:p>
        </p:txBody>
      </p:sp>
      <p:sp>
        <p:nvSpPr>
          <p:cNvPr name="AutoShape 6" id="6"/>
          <p:cNvSpPr/>
          <p:nvPr/>
        </p:nvSpPr>
        <p:spPr>
          <a:xfrm rot="0">
            <a:off x="1028700" y="6457950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sp>
        <p:nvSpPr>
          <p:cNvPr name="TextBox 7" id="7"/>
          <p:cNvSpPr txBox="true"/>
          <p:nvPr/>
        </p:nvSpPr>
        <p:spPr>
          <a:xfrm rot="0">
            <a:off x="9472784" y="3164205"/>
            <a:ext cx="7786516" cy="598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49"/>
              </a:lnSpc>
            </a:pPr>
            <a:r>
              <a:rPr lang="en-US" sz="3299">
                <a:solidFill>
                  <a:srgbClr val="000000"/>
                </a:solidFill>
                <a:latin typeface="Open Sauce Light"/>
              </a:rPr>
              <a:t>Cleverly's Features and services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472784" y="3829051"/>
            <a:ext cx="7786516" cy="598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49"/>
              </a:lnSpc>
            </a:pPr>
            <a:r>
              <a:rPr lang="en-US" sz="3299">
                <a:solidFill>
                  <a:srgbClr val="000000"/>
                </a:solidFill>
                <a:latin typeface="Open Sauce Light"/>
              </a:rPr>
              <a:t>Technologies used in Cleverly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676330" y="3221355"/>
            <a:ext cx="467670" cy="405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League Spartan"/>
              </a:rPr>
              <a:t>02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676330" y="3884295"/>
            <a:ext cx="467670" cy="405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League Spartan"/>
              </a:rPr>
              <a:t>03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6991245" y="8907589"/>
            <a:ext cx="268055" cy="350711"/>
            <a:chOff x="0" y="0"/>
            <a:chExt cx="357406" cy="467614"/>
          </a:xfrm>
        </p:grpSpPr>
        <p:sp>
          <p:nvSpPr>
            <p:cNvPr name="Freeform 12" id="12"/>
            <p:cNvSpPr/>
            <p:nvPr/>
          </p:nvSpPr>
          <p:spPr>
            <a:xfrm flipH="false" flipV="false" rot="-5400000">
              <a:off x="40597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-5400000">
              <a:off x="-150806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9472784" y="4493897"/>
            <a:ext cx="7786516" cy="121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49"/>
              </a:lnSpc>
            </a:pPr>
            <a:r>
              <a:rPr lang="en-US" sz="3299">
                <a:solidFill>
                  <a:srgbClr val="000000"/>
                </a:solidFill>
                <a:latin typeface="Open Sauce Light"/>
              </a:rPr>
              <a:t>Cleverly's user's interface and experience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676330" y="4547235"/>
            <a:ext cx="467670" cy="405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League Spartan"/>
              </a:rPr>
              <a:t>04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485556" y="45460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8676330" y="5835018"/>
            <a:ext cx="467670" cy="405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League Spartan"/>
              </a:rPr>
              <a:t>05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9472784" y="5777868"/>
            <a:ext cx="7786516" cy="598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49"/>
              </a:lnSpc>
            </a:pPr>
            <a:r>
              <a:rPr lang="en-US" sz="3299">
                <a:solidFill>
                  <a:srgbClr val="000000"/>
                </a:solidFill>
                <a:latin typeface="Open Sauce Light"/>
              </a:rPr>
              <a:t>Future work in Cleverly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AutoShape 3" id="3"/>
          <p:cNvSpPr/>
          <p:nvPr/>
        </p:nvSpPr>
        <p:spPr>
          <a:xfrm rot="0">
            <a:off x="1028700" y="3724484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grpSp>
        <p:nvGrpSpPr>
          <p:cNvPr name="Group 4" id="4"/>
          <p:cNvGrpSpPr/>
          <p:nvPr/>
        </p:nvGrpSpPr>
        <p:grpSpPr>
          <a:xfrm rot="0">
            <a:off x="16991245" y="8907589"/>
            <a:ext cx="268055" cy="350711"/>
            <a:chOff x="0" y="0"/>
            <a:chExt cx="357406" cy="467614"/>
          </a:xfrm>
        </p:grpSpPr>
        <p:sp>
          <p:nvSpPr>
            <p:cNvPr name="Freeform 5" id="5"/>
            <p:cNvSpPr/>
            <p:nvPr/>
          </p:nvSpPr>
          <p:spPr>
            <a:xfrm flipH="false" flipV="false" rot="-5400000">
              <a:off x="40597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-5400000">
              <a:off x="-150806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446232" y="45460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2488389"/>
            <a:ext cx="14726713" cy="1149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00000"/>
                </a:solidFill>
                <a:latin typeface="League Spartan"/>
              </a:rPr>
              <a:t>What is Cleverly?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3010833" y="5191125"/>
            <a:ext cx="4959543" cy="2929186"/>
            <a:chOff x="0" y="0"/>
            <a:chExt cx="6612725" cy="3905582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732486"/>
              <a:ext cx="6612725" cy="31730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899"/>
                </a:lnSpc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Cleverly is an online education platform which enables users to both learn and share their experience and also benefit from that experience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-47625"/>
              <a:ext cx="6612725" cy="59118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League Spartan"/>
                </a:rPr>
                <a:t>Cleverly: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9951056" y="5191125"/>
            <a:ext cx="5436259" cy="3271451"/>
            <a:chOff x="0" y="0"/>
            <a:chExt cx="7248345" cy="4361935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678934"/>
              <a:ext cx="7248345" cy="36830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49"/>
                </a:lnSpc>
              </a:pPr>
              <a:r>
                <a:rPr lang="en-US" sz="2499">
                  <a:solidFill>
                    <a:srgbClr val="000000"/>
                  </a:solidFill>
                  <a:latin typeface="Open Sauce Light"/>
                </a:rPr>
                <a:t>With the use of latest technologies and a modern design, Cleverly provides users with a personalized learning experience and user-friendly interface that makes the learning journey much better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-47625"/>
              <a:ext cx="7248345" cy="547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League Spartan"/>
                </a:rPr>
                <a:t>What Makes Cleverly Better?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AutoShape 3" id="3"/>
          <p:cNvSpPr/>
          <p:nvPr/>
        </p:nvSpPr>
        <p:spPr>
          <a:xfrm rot="0">
            <a:off x="8556216" y="3485222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sp>
        <p:nvSpPr>
          <p:cNvPr name="Freeform 4" id="4"/>
          <p:cNvSpPr/>
          <p:nvPr/>
        </p:nvSpPr>
        <p:spPr>
          <a:xfrm flipH="false" flipV="false" rot="0">
            <a:off x="4769971" y="5797975"/>
            <a:ext cx="4671346" cy="3109614"/>
          </a:xfrm>
          <a:custGeom>
            <a:avLst/>
            <a:gdLst/>
            <a:ahLst/>
            <a:cxnLst/>
            <a:rect r="r" b="b" t="t" l="l"/>
            <a:pathLst>
              <a:path h="3109614" w="4671346">
                <a:moveTo>
                  <a:pt x="0" y="0"/>
                </a:moveTo>
                <a:lnTo>
                  <a:pt x="4671346" y="0"/>
                </a:lnTo>
                <a:lnTo>
                  <a:pt x="4671346" y="3109614"/>
                </a:lnTo>
                <a:lnTo>
                  <a:pt x="0" y="31096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017" t="-7674" r="-15017" b="-2206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6991245" y="8907589"/>
            <a:ext cx="268055" cy="350711"/>
            <a:chOff x="0" y="0"/>
            <a:chExt cx="357406" cy="467614"/>
          </a:xfrm>
        </p:grpSpPr>
        <p:sp>
          <p:nvSpPr>
            <p:cNvPr name="Freeform 6" id="6"/>
            <p:cNvSpPr/>
            <p:nvPr/>
          </p:nvSpPr>
          <p:spPr>
            <a:xfrm flipH="false" flipV="false" rot="-5400000">
              <a:off x="40597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-5400000">
              <a:off x="-150806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1371766" y="6027959"/>
            <a:ext cx="1446173" cy="3061052"/>
          </a:xfrm>
          <a:custGeom>
            <a:avLst/>
            <a:gdLst/>
            <a:ahLst/>
            <a:cxnLst/>
            <a:rect r="r" b="b" t="t" l="l"/>
            <a:pathLst>
              <a:path h="3061052" w="1446173">
                <a:moveTo>
                  <a:pt x="0" y="0"/>
                </a:moveTo>
                <a:lnTo>
                  <a:pt x="1446174" y="0"/>
                </a:lnTo>
                <a:lnTo>
                  <a:pt x="1446174" y="3061052"/>
                </a:lnTo>
                <a:lnTo>
                  <a:pt x="0" y="30610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493" r="0" b="-249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85556" y="458917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43733" y="1942172"/>
            <a:ext cx="13200534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000000"/>
                </a:solidFill>
                <a:latin typeface="League Spartan"/>
              </a:rPr>
              <a:t>Features and Services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7365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028700" y="8907589"/>
            <a:ext cx="268055" cy="350711"/>
            <a:chOff x="0" y="0"/>
            <a:chExt cx="357406" cy="467614"/>
          </a:xfrm>
        </p:grpSpPr>
        <p:sp>
          <p:nvSpPr>
            <p:cNvPr name="Freeform 4" id="4"/>
            <p:cNvSpPr/>
            <p:nvPr/>
          </p:nvSpPr>
          <p:spPr>
            <a:xfrm flipH="false" flipV="false" rot="-5400000">
              <a:off x="40597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-5400000">
              <a:off x="-150806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5658568" y="2714844"/>
            <a:ext cx="6877014" cy="4330234"/>
          </a:xfrm>
          <a:custGeom>
            <a:avLst/>
            <a:gdLst/>
            <a:ahLst/>
            <a:cxnLst/>
            <a:rect r="r" b="b" t="t" l="l"/>
            <a:pathLst>
              <a:path h="4330234" w="6877014">
                <a:moveTo>
                  <a:pt x="0" y="0"/>
                </a:moveTo>
                <a:lnTo>
                  <a:pt x="6877013" y="0"/>
                </a:lnTo>
                <a:lnTo>
                  <a:pt x="6877013" y="4330234"/>
                </a:lnTo>
                <a:lnTo>
                  <a:pt x="0" y="43302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663" t="0" r="-6731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85556" y="47365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3569017"/>
            <a:ext cx="3801888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League Spartan"/>
              </a:rPr>
              <a:t>Features and Services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138398" y="2412295"/>
            <a:ext cx="3120902" cy="1054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uce Medium"/>
              </a:rPr>
              <a:t>Personalized: </a:t>
            </a:r>
          </a:p>
          <a:p>
            <a:pPr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Medium"/>
              </a:rPr>
              <a:t>Recommendations</a:t>
            </a:r>
          </a:p>
          <a:p>
            <a:pPr marL="431800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Medium"/>
              </a:rPr>
              <a:t>Customized Profile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138398" y="3748405"/>
            <a:ext cx="3120902" cy="1758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uce Medium"/>
              </a:rPr>
              <a:t>Secure:</a:t>
            </a:r>
          </a:p>
          <a:p>
            <a:pPr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Light"/>
              </a:rPr>
              <a:t>Penetration tested</a:t>
            </a:r>
          </a:p>
          <a:p>
            <a:pPr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Light"/>
              </a:rPr>
              <a:t>latest security practices in coding</a:t>
            </a:r>
          </a:p>
          <a:p>
            <a:pPr marL="431800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Light"/>
              </a:rPr>
              <a:t>Scanned by Snyk*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138398" y="5793105"/>
            <a:ext cx="3120902" cy="1406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uce Medium"/>
              </a:rPr>
              <a:t>Cloud based:</a:t>
            </a:r>
          </a:p>
          <a:p>
            <a:pPr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Light"/>
              </a:rPr>
              <a:t>MongoDB Atlas</a:t>
            </a:r>
          </a:p>
          <a:p>
            <a:pPr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Light"/>
              </a:rPr>
              <a:t>Google cloud storage</a:t>
            </a:r>
          </a:p>
          <a:p>
            <a:pPr marL="431800" indent="-215900" lvl="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Open Sauce Light"/>
              </a:rPr>
              <a:t>Heroku hosting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3383499" y="3748405"/>
            <a:ext cx="4676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League Spartan"/>
              </a:rPr>
              <a:t>02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383499" y="2431345"/>
            <a:ext cx="4676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League Spartan"/>
              </a:rPr>
              <a:t>01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3383499" y="5793105"/>
            <a:ext cx="4676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League Spartan"/>
              </a:rPr>
              <a:t>03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314782" y="8354742"/>
            <a:ext cx="1165843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uce Medium"/>
              </a:rPr>
              <a:t>*Snyk </a:t>
            </a:r>
            <a:r>
              <a:rPr lang="en-US" sz="2000">
                <a:solidFill>
                  <a:srgbClr val="000000"/>
                </a:solidFill>
                <a:latin typeface="Open Sauce Light"/>
              </a:rPr>
              <a:t>is a platform allowing you to scan, prioritize, and fix security vulnerabilities in your projects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7365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Freeform 3" id="3"/>
          <p:cNvSpPr/>
          <p:nvPr/>
        </p:nvSpPr>
        <p:spPr>
          <a:xfrm flipH="false" flipV="false" rot="0">
            <a:off x="7252534" y="1730248"/>
            <a:ext cx="3592580" cy="7528052"/>
          </a:xfrm>
          <a:custGeom>
            <a:avLst/>
            <a:gdLst/>
            <a:ahLst/>
            <a:cxnLst/>
            <a:rect r="r" b="b" t="t" l="l"/>
            <a:pathLst>
              <a:path h="7528052" w="3592580">
                <a:moveTo>
                  <a:pt x="0" y="0"/>
                </a:moveTo>
                <a:lnTo>
                  <a:pt x="3592580" y="0"/>
                </a:lnTo>
                <a:lnTo>
                  <a:pt x="3592580" y="7528052"/>
                </a:lnTo>
                <a:lnTo>
                  <a:pt x="0" y="7528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58" t="0" r="-958" b="-8084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28700" y="8907589"/>
            <a:ext cx="268055" cy="350711"/>
            <a:chOff x="0" y="0"/>
            <a:chExt cx="357406" cy="467614"/>
          </a:xfrm>
        </p:grpSpPr>
        <p:sp>
          <p:nvSpPr>
            <p:cNvPr name="Freeform 5" id="5"/>
            <p:cNvSpPr/>
            <p:nvPr/>
          </p:nvSpPr>
          <p:spPr>
            <a:xfrm flipH="false" flipV="false" rot="-5400000">
              <a:off x="40597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-5400000">
              <a:off x="-150806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485556" y="47365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590016" y="1730248"/>
            <a:ext cx="3509436" cy="7565111"/>
          </a:xfrm>
          <a:custGeom>
            <a:avLst/>
            <a:gdLst/>
            <a:ahLst/>
            <a:cxnLst/>
            <a:rect r="r" b="b" t="t" l="l"/>
            <a:pathLst>
              <a:path h="7565111" w="3509436">
                <a:moveTo>
                  <a:pt x="0" y="0"/>
                </a:moveTo>
                <a:lnTo>
                  <a:pt x="3509436" y="0"/>
                </a:lnTo>
                <a:lnTo>
                  <a:pt x="3509436" y="7565111"/>
                </a:lnTo>
                <a:lnTo>
                  <a:pt x="0" y="756511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113" t="0" r="-1113" b="-5383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3966788"/>
            <a:ext cx="5495279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6999"/>
              </a:lnSpc>
            </a:pPr>
            <a:r>
              <a:rPr lang="en-US" sz="4999">
                <a:solidFill>
                  <a:srgbClr val="000000"/>
                </a:solidFill>
                <a:latin typeface="League Spartan"/>
              </a:rPr>
              <a:t>Technologies</a:t>
            </a:r>
          </a:p>
          <a:p>
            <a:pPr algn="r">
              <a:lnSpc>
                <a:spcPts val="6999"/>
              </a:lnSpc>
            </a:pPr>
            <a:r>
              <a:rPr lang="en-US" sz="4999">
                <a:solidFill>
                  <a:srgbClr val="000000"/>
                </a:solidFill>
                <a:latin typeface="League Spartan"/>
              </a:rPr>
              <a:t>Used in Cleverly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Freeform 3" id="3"/>
          <p:cNvSpPr/>
          <p:nvPr/>
        </p:nvSpPr>
        <p:spPr>
          <a:xfrm flipH="false" flipV="false" rot="0">
            <a:off x="6782628" y="3032683"/>
            <a:ext cx="4722744" cy="1347940"/>
          </a:xfrm>
          <a:custGeom>
            <a:avLst/>
            <a:gdLst/>
            <a:ahLst/>
            <a:cxnLst/>
            <a:rect r="r" b="b" t="t" l="l"/>
            <a:pathLst>
              <a:path h="1347940" w="4722744">
                <a:moveTo>
                  <a:pt x="0" y="0"/>
                </a:moveTo>
                <a:lnTo>
                  <a:pt x="4722744" y="0"/>
                </a:lnTo>
                <a:lnTo>
                  <a:pt x="4722744" y="1347939"/>
                </a:lnTo>
                <a:lnTo>
                  <a:pt x="0" y="13479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96755" y="2781780"/>
            <a:ext cx="3549296" cy="2171688"/>
          </a:xfrm>
          <a:custGeom>
            <a:avLst/>
            <a:gdLst/>
            <a:ahLst/>
            <a:cxnLst/>
            <a:rect r="r" b="b" t="t" l="l"/>
            <a:pathLst>
              <a:path h="2171688" w="3549296">
                <a:moveTo>
                  <a:pt x="0" y="0"/>
                </a:moveTo>
                <a:lnTo>
                  <a:pt x="3549295" y="0"/>
                </a:lnTo>
                <a:lnTo>
                  <a:pt x="3549295" y="2171688"/>
                </a:lnTo>
                <a:lnTo>
                  <a:pt x="0" y="21716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618248" y="2686764"/>
            <a:ext cx="2361720" cy="2361720"/>
          </a:xfrm>
          <a:custGeom>
            <a:avLst/>
            <a:gdLst/>
            <a:ahLst/>
            <a:cxnLst/>
            <a:rect r="r" b="b" t="t" l="l"/>
            <a:pathLst>
              <a:path h="2361720" w="2361720">
                <a:moveTo>
                  <a:pt x="0" y="0"/>
                </a:moveTo>
                <a:lnTo>
                  <a:pt x="2361720" y="0"/>
                </a:lnTo>
                <a:lnTo>
                  <a:pt x="2361720" y="2361720"/>
                </a:lnTo>
                <a:lnTo>
                  <a:pt x="0" y="23617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46326" y="6224564"/>
            <a:ext cx="2759470" cy="2398439"/>
          </a:xfrm>
          <a:custGeom>
            <a:avLst/>
            <a:gdLst/>
            <a:ahLst/>
            <a:cxnLst/>
            <a:rect r="r" b="b" t="t" l="l"/>
            <a:pathLst>
              <a:path h="2398439" w="2759470">
                <a:moveTo>
                  <a:pt x="0" y="0"/>
                </a:moveTo>
                <a:lnTo>
                  <a:pt x="2759470" y="0"/>
                </a:lnTo>
                <a:lnTo>
                  <a:pt x="2759470" y="2398439"/>
                </a:lnTo>
                <a:lnTo>
                  <a:pt x="0" y="23984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85556" y="46213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30070" y="6224564"/>
            <a:ext cx="3027861" cy="3027861"/>
          </a:xfrm>
          <a:custGeom>
            <a:avLst/>
            <a:gdLst/>
            <a:ahLst/>
            <a:cxnLst/>
            <a:rect r="r" b="b" t="t" l="l"/>
            <a:pathLst>
              <a:path h="3027861" w="3027861">
                <a:moveTo>
                  <a:pt x="0" y="0"/>
                </a:moveTo>
                <a:lnTo>
                  <a:pt x="3027860" y="0"/>
                </a:lnTo>
                <a:lnTo>
                  <a:pt x="3027860" y="3027861"/>
                </a:lnTo>
                <a:lnTo>
                  <a:pt x="0" y="302786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258141" y="6224564"/>
            <a:ext cx="2721827" cy="2721827"/>
          </a:xfrm>
          <a:custGeom>
            <a:avLst/>
            <a:gdLst/>
            <a:ahLst/>
            <a:cxnLst/>
            <a:rect r="r" b="b" t="t" l="l"/>
            <a:pathLst>
              <a:path h="2721827" w="2721827">
                <a:moveTo>
                  <a:pt x="0" y="0"/>
                </a:moveTo>
                <a:lnTo>
                  <a:pt x="2721827" y="0"/>
                </a:lnTo>
                <a:lnTo>
                  <a:pt x="2721827" y="2721827"/>
                </a:lnTo>
                <a:lnTo>
                  <a:pt x="0" y="272182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274902" y="4064625"/>
            <a:ext cx="1078875" cy="1078875"/>
          </a:xfrm>
          <a:custGeom>
            <a:avLst/>
            <a:gdLst/>
            <a:ahLst/>
            <a:cxnLst/>
            <a:rect r="r" b="b" t="t" l="l"/>
            <a:pathLst>
              <a:path h="1078875" w="1078875">
                <a:moveTo>
                  <a:pt x="0" y="0"/>
                </a:moveTo>
                <a:lnTo>
                  <a:pt x="1078874" y="0"/>
                </a:lnTo>
                <a:lnTo>
                  <a:pt x="1078874" y="1078875"/>
                </a:lnTo>
                <a:lnTo>
                  <a:pt x="0" y="107887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657930" y="3549674"/>
            <a:ext cx="4329974" cy="2226648"/>
          </a:xfrm>
          <a:custGeom>
            <a:avLst/>
            <a:gdLst/>
            <a:ahLst/>
            <a:cxnLst/>
            <a:rect r="r" b="b" t="t" l="l"/>
            <a:pathLst>
              <a:path h="2226648" w="4329974">
                <a:moveTo>
                  <a:pt x="0" y="0"/>
                </a:moveTo>
                <a:lnTo>
                  <a:pt x="4329975" y="0"/>
                </a:lnTo>
                <a:lnTo>
                  <a:pt x="4329975" y="2226648"/>
                </a:lnTo>
                <a:lnTo>
                  <a:pt x="0" y="222664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151518" y="6098141"/>
            <a:ext cx="1325643" cy="1325643"/>
          </a:xfrm>
          <a:custGeom>
            <a:avLst/>
            <a:gdLst/>
            <a:ahLst/>
            <a:cxnLst/>
            <a:rect r="r" b="b" t="t" l="l"/>
            <a:pathLst>
              <a:path h="1325643" w="1325643">
                <a:moveTo>
                  <a:pt x="0" y="0"/>
                </a:moveTo>
                <a:lnTo>
                  <a:pt x="1325643" y="0"/>
                </a:lnTo>
                <a:lnTo>
                  <a:pt x="1325643" y="1325643"/>
                </a:lnTo>
                <a:lnTo>
                  <a:pt x="0" y="132564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457112" y="5776322"/>
            <a:ext cx="2731612" cy="1969280"/>
          </a:xfrm>
          <a:custGeom>
            <a:avLst/>
            <a:gdLst/>
            <a:ahLst/>
            <a:cxnLst/>
            <a:rect r="r" b="b" t="t" l="l"/>
            <a:pathLst>
              <a:path h="1969280" w="2731612">
                <a:moveTo>
                  <a:pt x="0" y="0"/>
                </a:moveTo>
                <a:lnTo>
                  <a:pt x="2731611" y="0"/>
                </a:lnTo>
                <a:lnTo>
                  <a:pt x="2731611" y="1969280"/>
                </a:lnTo>
                <a:lnTo>
                  <a:pt x="0" y="196928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12859" t="0" r="-10813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4056224" y="1556191"/>
            <a:ext cx="10175551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League Spartan"/>
              </a:rPr>
              <a:t>Technologies in Cleverly: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AutoShape 3" id="3"/>
          <p:cNvSpPr/>
          <p:nvPr/>
        </p:nvSpPr>
        <p:spPr>
          <a:xfrm rot="0">
            <a:off x="1028700" y="3724484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sp>
        <p:nvSpPr>
          <p:cNvPr name="Freeform 4" id="4"/>
          <p:cNvSpPr/>
          <p:nvPr/>
        </p:nvSpPr>
        <p:spPr>
          <a:xfrm flipH="false" flipV="false" rot="0">
            <a:off x="446232" y="45460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2488389"/>
            <a:ext cx="14726713" cy="1149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00000"/>
                </a:solidFill>
                <a:latin typeface="League Spartan"/>
              </a:rPr>
              <a:t>User experience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616484" y="4309818"/>
            <a:ext cx="4959543" cy="4386511"/>
            <a:chOff x="0" y="0"/>
            <a:chExt cx="6612725" cy="5848682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732486"/>
              <a:ext cx="6612725" cy="51161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Create and edit Courses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Add and edit videos to their courses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Add and edit quizzes to their courses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Add promotions and discount codes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Personalize their profile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-47625"/>
              <a:ext cx="6612725" cy="59118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League Spartan"/>
                </a:rPr>
                <a:t>Teacher: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824093" y="4309818"/>
            <a:ext cx="4959543" cy="4872286"/>
            <a:chOff x="0" y="0"/>
            <a:chExt cx="6612725" cy="6496382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732486"/>
              <a:ext cx="6612725" cy="57638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Enroll in courses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Attend and watch educational videos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Take quizzes and Review their attempt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Dashboard for owned courses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Review and access courses reviews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-47625"/>
              <a:ext cx="6612725" cy="59118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League Spartan"/>
                </a:rPr>
                <a:t>Student: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2031287" y="4386014"/>
            <a:ext cx="4959543" cy="3414961"/>
            <a:chOff x="0" y="0"/>
            <a:chExt cx="6612725" cy="4553282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732486"/>
              <a:ext cx="6612725" cy="38207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Monitoring and auditing platform content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Delete and edit users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Delete and edit courses</a:t>
              </a:r>
            </a:p>
            <a:p>
              <a:pPr marL="561337" indent="-280669" lvl="1">
                <a:lnSpc>
                  <a:spcPts val="3899"/>
                </a:lnSpc>
                <a:buFont typeface="Arial"/>
                <a:buChar char="•"/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Summaries of platform's usage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-47625"/>
              <a:ext cx="6612725" cy="59118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League Spartan"/>
                </a:rPr>
                <a:t>Admin: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85556" y="454609"/>
            <a:ext cx="17316887" cy="9377782"/>
          </a:xfrm>
          <a:prstGeom prst="rect">
            <a:avLst/>
          </a:prstGeom>
          <a:solidFill>
            <a:srgbClr val="EFEFEF"/>
          </a:solidFill>
        </p:spPr>
      </p:sp>
      <p:sp>
        <p:nvSpPr>
          <p:cNvPr name="AutoShape 3" id="3"/>
          <p:cNvSpPr/>
          <p:nvPr/>
        </p:nvSpPr>
        <p:spPr>
          <a:xfrm rot="0">
            <a:off x="1028700" y="3724484"/>
            <a:ext cx="1175568" cy="137659"/>
          </a:xfrm>
          <a:prstGeom prst="rect">
            <a:avLst/>
          </a:prstGeom>
          <a:solidFill>
            <a:srgbClr val="000000"/>
          </a:solidFill>
        </p:spPr>
      </p:sp>
      <p:grpSp>
        <p:nvGrpSpPr>
          <p:cNvPr name="Group 4" id="4"/>
          <p:cNvGrpSpPr/>
          <p:nvPr/>
        </p:nvGrpSpPr>
        <p:grpSpPr>
          <a:xfrm rot="0">
            <a:off x="16991245" y="8907589"/>
            <a:ext cx="268055" cy="350711"/>
            <a:chOff x="0" y="0"/>
            <a:chExt cx="357406" cy="467614"/>
          </a:xfrm>
        </p:grpSpPr>
        <p:sp>
          <p:nvSpPr>
            <p:cNvPr name="Freeform 5" id="5"/>
            <p:cNvSpPr/>
            <p:nvPr/>
          </p:nvSpPr>
          <p:spPr>
            <a:xfrm flipH="false" flipV="false" rot="-5400000">
              <a:off x="40597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-5400000">
              <a:off x="-150806" y="150806"/>
              <a:ext cx="467614" cy="166003"/>
            </a:xfrm>
            <a:custGeom>
              <a:avLst/>
              <a:gdLst/>
              <a:ahLst/>
              <a:cxnLst/>
              <a:rect r="r" b="b" t="t" l="l"/>
              <a:pathLst>
                <a:path h="166003" w="467614">
                  <a:moveTo>
                    <a:pt x="0" y="0"/>
                  </a:moveTo>
                  <a:lnTo>
                    <a:pt x="467615" y="0"/>
                  </a:lnTo>
                  <a:lnTo>
                    <a:pt x="467615" y="166003"/>
                  </a:lnTo>
                  <a:lnTo>
                    <a:pt x="0" y="166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446232" y="454609"/>
            <a:ext cx="2340505" cy="2340505"/>
          </a:xfrm>
          <a:custGeom>
            <a:avLst/>
            <a:gdLst/>
            <a:ahLst/>
            <a:cxnLst/>
            <a:rect r="r" b="b" t="t" l="l"/>
            <a:pathLst>
              <a:path h="2340505" w="2340505">
                <a:moveTo>
                  <a:pt x="0" y="0"/>
                </a:moveTo>
                <a:lnTo>
                  <a:pt x="2340505" y="0"/>
                </a:lnTo>
                <a:lnTo>
                  <a:pt x="2340505" y="2340505"/>
                </a:lnTo>
                <a:lnTo>
                  <a:pt x="0" y="2340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2488389"/>
            <a:ext cx="14726713" cy="1149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00000"/>
                </a:solidFill>
                <a:latin typeface="League Spartan"/>
              </a:rPr>
              <a:t>Future Work: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878158" y="5191125"/>
            <a:ext cx="5185356" cy="2929186"/>
            <a:chOff x="0" y="0"/>
            <a:chExt cx="6913808" cy="3905582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732486"/>
              <a:ext cx="6913808" cy="31730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899"/>
                </a:lnSpc>
              </a:pPr>
              <a:r>
                <a:rPr lang="en-US" sz="2599">
                  <a:solidFill>
                    <a:srgbClr val="000000"/>
                  </a:solidFill>
                  <a:latin typeface="Open Sauce Light"/>
                </a:rPr>
                <a:t>With the future growth of Cleverly a better Recommendation systems like Retail AI or Recommender AI can be implemented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-47625"/>
              <a:ext cx="6913808" cy="59118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League Spartan"/>
                </a:rPr>
                <a:t>Improved Recommendation: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476778" y="5191125"/>
            <a:ext cx="5436259" cy="1871276"/>
            <a:chOff x="0" y="0"/>
            <a:chExt cx="7248345" cy="2495035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678934"/>
              <a:ext cx="7248345" cy="18161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49"/>
                </a:lnSpc>
              </a:pPr>
              <a:r>
                <a:rPr lang="en-US" sz="2499">
                  <a:solidFill>
                    <a:srgbClr val="000000"/>
                  </a:solidFill>
                  <a:latin typeface="Open Sauce Light"/>
                </a:rPr>
                <a:t>Include more learning sources like flashcards, slides that will make the user's experience a lot more fun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-47625"/>
              <a:ext cx="7248345" cy="547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League Spartan"/>
                </a:rPr>
                <a:t>Diverse learning: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2326300" y="5191125"/>
            <a:ext cx="5436259" cy="2338001"/>
            <a:chOff x="0" y="0"/>
            <a:chExt cx="7248345" cy="3117335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0" y="678934"/>
              <a:ext cx="7248345" cy="24384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49"/>
                </a:lnSpc>
              </a:pPr>
              <a:r>
                <a:rPr lang="en-US" sz="2499">
                  <a:solidFill>
                    <a:srgbClr val="000000"/>
                  </a:solidFill>
                  <a:latin typeface="Open Sauce Light"/>
                </a:rPr>
                <a:t>Chatting and support services are main features which will be added to Cleverly in the future along with more personalization.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-47625"/>
              <a:ext cx="7248345" cy="547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League Spartan"/>
                </a:rPr>
                <a:t>More Features: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DAFuu8MZwPM</dc:identifier>
  <dcterms:modified xsi:type="dcterms:W3CDTF">2011-08-01T06:04:30Z</dcterms:modified>
  <cp:revision>1</cp:revision>
  <dc:title>Copy of Product Launch Presentation With Mockups</dc:title>
</cp:coreProperties>
</file>