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282" r:id="rId26"/>
    <p:sldId id="337" r:id="rId27"/>
    <p:sldId id="283" r:id="rId28"/>
    <p:sldId id="284" r:id="rId29"/>
    <p:sldId id="285" r:id="rId30"/>
    <p:sldId id="286" r:id="rId31"/>
    <p:sldId id="350" r:id="rId32"/>
    <p:sldId id="351" r:id="rId33"/>
    <p:sldId id="352" r:id="rId34"/>
    <p:sldId id="353" r:id="rId35"/>
    <p:sldId id="354" r:id="rId36"/>
    <p:sldId id="355" r:id="rId37"/>
    <p:sldId id="356" r:id="rId38"/>
    <p:sldId id="357" r:id="rId39"/>
    <p:sldId id="358" r:id="rId40"/>
    <p:sldId id="359" r:id="rId41"/>
    <p:sldId id="360" r:id="rId42"/>
    <p:sldId id="361" r:id="rId43"/>
    <p:sldId id="362" r:id="rId44"/>
    <p:sldId id="363" r:id="rId45"/>
    <p:sldId id="364" r:id="rId46"/>
    <p:sldId id="365" r:id="rId47"/>
    <p:sldId id="366" r:id="rId48"/>
    <p:sldId id="367" r:id="rId49"/>
    <p:sldId id="368" r:id="rId50"/>
    <p:sldId id="369" r:id="rId51"/>
    <p:sldId id="370" r:id="rId52"/>
    <p:sldId id="325" r:id="rId53"/>
    <p:sldId id="326" r:id="rId54"/>
    <p:sldId id="338" r:id="rId55"/>
    <p:sldId id="327" r:id="rId56"/>
    <p:sldId id="329" r:id="rId57"/>
    <p:sldId id="330" r:id="rId58"/>
    <p:sldId id="331" r:id="rId59"/>
    <p:sldId id="371" r:id="rId60"/>
    <p:sldId id="372" r:id="rId61"/>
    <p:sldId id="373" r:id="rId62"/>
    <p:sldId id="318" r:id="rId63"/>
    <p:sldId id="319" r:id="rId64"/>
    <p:sldId id="320" r:id="rId65"/>
    <p:sldId id="342" r:id="rId66"/>
    <p:sldId id="321" r:id="rId67"/>
    <p:sldId id="340" r:id="rId68"/>
    <p:sldId id="339" r:id="rId69"/>
    <p:sldId id="314" r:id="rId70"/>
    <p:sldId id="315" r:id="rId71"/>
    <p:sldId id="341" r:id="rId72"/>
    <p:sldId id="374" r:id="rId73"/>
    <p:sldId id="322" r:id="rId74"/>
    <p:sldId id="324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0" autoAdjust="0"/>
    <p:restoredTop sz="94660"/>
  </p:normalViewPr>
  <p:slideViewPr>
    <p:cSldViewPr>
      <p:cViewPr varScale="1">
        <p:scale>
          <a:sx n="70" d="100"/>
          <a:sy n="70" d="100"/>
        </p:scale>
        <p:origin x="12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81768E-932D-4B2E-B0E5-4145B89C21BD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A8BE6-47BB-4624-8769-9E8EC9155D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A8BE6-47BB-4624-8769-9E8EC9155D6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A8BE6-47BB-4624-8769-9E8EC9155D6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817AD-138B-4FD8-B47E-FD3108B553D5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6288D-18D5-4E3E-8B62-01DB58483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eg"/><Relationship Id="rId4" Type="http://schemas.openxmlformats.org/officeDocument/2006/relationships/image" Target="../media/image8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291465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cs typeface="Aharoni" pitchFamily="2" charset="-79"/>
              </a:rPr>
              <a:t>An-</a:t>
            </a:r>
            <a:r>
              <a:rPr lang="en-US" sz="2700" b="1" dirty="0" err="1" smtClean="0">
                <a:cs typeface="Aharoni" pitchFamily="2" charset="-79"/>
              </a:rPr>
              <a:t>Najah</a:t>
            </a:r>
            <a:r>
              <a:rPr lang="en-US" sz="2700" b="1" dirty="0" smtClean="0">
                <a:cs typeface="Aharoni" pitchFamily="2" charset="-79"/>
              </a:rPr>
              <a:t> National University </a:t>
            </a:r>
            <a:br>
              <a:rPr lang="en-US" sz="2700" b="1" dirty="0" smtClean="0">
                <a:cs typeface="Aharoni" pitchFamily="2" charset="-79"/>
              </a:rPr>
            </a:br>
            <a:r>
              <a:rPr lang="en-US" sz="2700" b="1" dirty="0" smtClean="0">
                <a:cs typeface="Aharoni" pitchFamily="2" charset="-79"/>
              </a:rPr>
              <a:t>Faculty of engineering and information technology</a:t>
            </a:r>
            <a:br>
              <a:rPr lang="en-US" sz="2700" b="1" dirty="0" smtClean="0">
                <a:cs typeface="Aharoni" pitchFamily="2" charset="-79"/>
              </a:rPr>
            </a:br>
            <a:r>
              <a:rPr lang="en-US" sz="2700" b="1" dirty="0" smtClean="0">
                <a:cs typeface="Aharoni" pitchFamily="2" charset="-79"/>
              </a:rPr>
              <a:t>Building engineering department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700" b="1" dirty="0" smtClean="0">
                <a:solidFill>
                  <a:schemeClr val="tx1"/>
                </a:solidFill>
                <a:latin typeface="+mj-lt"/>
                <a:cs typeface="Aharoni" pitchFamily="2" charset="-79"/>
              </a:rPr>
              <a:t>Graduation project 2</a:t>
            </a:r>
            <a:br>
              <a:rPr lang="en-US" sz="2700" b="1" dirty="0" smtClean="0">
                <a:solidFill>
                  <a:schemeClr val="tx1"/>
                </a:solidFill>
                <a:latin typeface="+mj-lt"/>
                <a:cs typeface="Aharoni" pitchFamily="2" charset="-79"/>
              </a:rPr>
            </a:br>
            <a:r>
              <a:rPr lang="en-US" sz="2700" b="1" dirty="0" smtClean="0">
                <a:cs typeface="Aharoni" pitchFamily="2" charset="-79"/>
              </a:rPr>
              <a:t>MEDICAL CENTER </a:t>
            </a:r>
            <a:r>
              <a:rPr lang="en-US" sz="2700" b="1" dirty="0" smtClean="0">
                <a:solidFill>
                  <a:schemeClr val="tx1"/>
                </a:solidFill>
                <a:latin typeface="+mj-lt"/>
                <a:cs typeface="Aharoni" pitchFamily="2" charset="-79"/>
              </a:rPr>
              <a:t/>
            </a:r>
            <a:br>
              <a:rPr lang="en-US" sz="2700" b="1" dirty="0" smtClean="0">
                <a:solidFill>
                  <a:schemeClr val="tx1"/>
                </a:solidFill>
                <a:latin typeface="+mj-lt"/>
                <a:cs typeface="Aharoni" pitchFamily="2" charset="-79"/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048000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>
                <a:solidFill>
                  <a:schemeClr val="tx1"/>
                </a:solidFill>
                <a:cs typeface="Aharoni" pitchFamily="2" charset="-79"/>
              </a:rPr>
              <a:t>Prepared by:                                                   </a:t>
            </a:r>
          </a:p>
          <a:p>
            <a:pPr algn="l"/>
            <a:r>
              <a:rPr lang="en-US" sz="2400" b="1" dirty="0">
                <a:solidFill>
                  <a:schemeClr val="tx1"/>
                </a:solidFill>
                <a:cs typeface="Aharoni" pitchFamily="2" charset="-79"/>
              </a:rPr>
              <a:t>1- </a:t>
            </a:r>
            <a:r>
              <a:rPr lang="en-US" sz="2400" b="1" dirty="0" err="1" smtClean="0">
                <a:solidFill>
                  <a:schemeClr val="tx1"/>
                </a:solidFill>
                <a:cs typeface="Aharoni" pitchFamily="2" charset="-79"/>
              </a:rPr>
              <a:t>Baraa</a:t>
            </a:r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cs typeface="Aharoni" pitchFamily="2" charset="-79"/>
              </a:rPr>
              <a:t>Hamdallah</a:t>
            </a:r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.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2- </a:t>
            </a:r>
            <a:r>
              <a:rPr lang="en-US" sz="2400" b="1" dirty="0" err="1" smtClean="0">
                <a:solidFill>
                  <a:schemeClr val="tx1"/>
                </a:solidFill>
                <a:cs typeface="Aharoni" pitchFamily="2" charset="-79"/>
              </a:rPr>
              <a:t>Raneen</a:t>
            </a:r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cs typeface="Aharoni" pitchFamily="2" charset="-79"/>
              </a:rPr>
              <a:t>Daraghmeh</a:t>
            </a:r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 .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3- </a:t>
            </a:r>
            <a:r>
              <a:rPr lang="en-US" sz="2400" b="1" dirty="0" err="1" smtClean="0">
                <a:solidFill>
                  <a:schemeClr val="tx1"/>
                </a:solidFill>
                <a:cs typeface="Aharoni" pitchFamily="2" charset="-79"/>
              </a:rPr>
              <a:t>Roa</a:t>
            </a:r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cs typeface="Aharoni" pitchFamily="2" charset="-79"/>
              </a:rPr>
              <a:t>Mosa</a:t>
            </a:r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.</a:t>
            </a:r>
            <a:endParaRPr lang="en-US" sz="2400" b="1" dirty="0">
              <a:solidFill>
                <a:schemeClr val="tx1"/>
              </a:solidFill>
              <a:cs typeface="Aharoni" pitchFamily="2" charset="-79"/>
            </a:endParaRPr>
          </a:p>
          <a:p>
            <a:pPr algn="l"/>
            <a:r>
              <a:rPr lang="en-US" sz="2400" b="1" dirty="0">
                <a:solidFill>
                  <a:schemeClr val="tx1"/>
                </a:solidFill>
                <a:cs typeface="Aharoni" pitchFamily="2" charset="-79"/>
              </a:rPr>
              <a:t>4- </a:t>
            </a:r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Tamar Samara.</a:t>
            </a:r>
            <a:endParaRPr lang="en-US" sz="2400" b="1" dirty="0">
              <a:solidFill>
                <a:schemeClr val="tx1"/>
              </a:solidFill>
              <a:cs typeface="Aharoni" pitchFamily="2" charset="-79"/>
            </a:endParaRPr>
          </a:p>
          <a:p>
            <a:pPr algn="l"/>
            <a:endParaRPr lang="en-US" sz="2400" b="1" dirty="0">
              <a:solidFill>
                <a:schemeClr val="tx1"/>
              </a:solidFill>
              <a:cs typeface="Aharoni" pitchFamily="2" charset="-79"/>
            </a:endParaRPr>
          </a:p>
          <a:p>
            <a:pPr algn="l"/>
            <a:r>
              <a:rPr lang="en-US" sz="2400" b="1" dirty="0">
                <a:solidFill>
                  <a:schemeClr val="tx1"/>
                </a:solidFill>
                <a:cs typeface="Aharoni" pitchFamily="2" charset="-79"/>
              </a:rPr>
              <a:t>Supervisor: </a:t>
            </a:r>
          </a:p>
          <a:p>
            <a:pPr algn="l"/>
            <a:r>
              <a:rPr lang="en-US" sz="2400" b="1" dirty="0">
                <a:solidFill>
                  <a:schemeClr val="tx1"/>
                </a:solidFill>
                <a:cs typeface="Aharoni" pitchFamily="2" charset="-79"/>
              </a:rPr>
              <a:t>Dr. </a:t>
            </a:r>
            <a:r>
              <a:rPr lang="en-US" sz="2400" b="1" dirty="0" err="1" smtClean="0">
                <a:solidFill>
                  <a:schemeClr val="tx1"/>
                </a:solidFill>
                <a:cs typeface="Aharoni" pitchFamily="2" charset="-79"/>
              </a:rPr>
              <a:t>Muhannad</a:t>
            </a:r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cs typeface="Aharoni" pitchFamily="2" charset="-79"/>
              </a:rPr>
              <a:t>Haj</a:t>
            </a:r>
            <a:r>
              <a:rPr lang="en-US" sz="2400" b="1" dirty="0" smtClean="0">
                <a:solidFill>
                  <a:schemeClr val="tx1"/>
                </a:solidFill>
                <a:cs typeface="Aharoni" pitchFamily="2" charset="-79"/>
              </a:rPr>
              <a:t> Hussein</a:t>
            </a:r>
            <a:endParaRPr lang="en-US" sz="2400" dirty="0"/>
          </a:p>
        </p:txBody>
      </p:sp>
      <p:pic>
        <p:nvPicPr>
          <p:cNvPr id="1026" name="Picture 2" descr="C:\Users\raneen 2\Desktop\NTE2Ng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447800"/>
            <a:ext cx="1444625" cy="143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1143000"/>
            <a:ext cx="2286000" cy="609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North elevation</a:t>
            </a:r>
            <a:endParaRPr lang="en-US" sz="2400" b="1" dirty="0"/>
          </a:p>
        </p:txBody>
      </p:sp>
      <p:pic>
        <p:nvPicPr>
          <p:cNvPr id="7" name="عنصر نائب للمحتوى 6" descr="n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2057400"/>
            <a:ext cx="78486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914400"/>
            <a:ext cx="2286000" cy="609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South elevation</a:t>
            </a:r>
            <a:endParaRPr lang="en-US" sz="2400" b="1" dirty="0"/>
          </a:p>
        </p:txBody>
      </p:sp>
      <p:pic>
        <p:nvPicPr>
          <p:cNvPr id="7" name="عنصر نائب للمحتوى 6" descr="s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47503"/>
            <a:ext cx="8229600" cy="3431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600" y="914400"/>
            <a:ext cx="2286000" cy="609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East elevation</a:t>
            </a:r>
            <a:endParaRPr lang="en-US" sz="2400" b="1" dirty="0"/>
          </a:p>
        </p:txBody>
      </p:sp>
      <p:pic>
        <p:nvPicPr>
          <p:cNvPr id="8" name="عنصر نائب للمحتوى 7" descr="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03408"/>
            <a:ext cx="8229600" cy="4119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914400"/>
            <a:ext cx="2286000" cy="609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West elevation</a:t>
            </a:r>
            <a:endParaRPr lang="en-US" sz="2400" b="1" dirty="0"/>
          </a:p>
        </p:txBody>
      </p:sp>
      <p:pic>
        <p:nvPicPr>
          <p:cNvPr id="7" name="عنصر نائب للمحتوى 6" descr="w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6678" y="2076994"/>
            <a:ext cx="7830643" cy="3572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86600" y="5562600"/>
            <a:ext cx="1752600" cy="685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Section </a:t>
            </a:r>
            <a:r>
              <a:rPr lang="en-US" b="1" dirty="0" smtClean="0"/>
              <a:t>B-B 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7391400" y="2057400"/>
            <a:ext cx="1752600" cy="685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Section A-A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عنصر نائب للمحتوى 8" descr="s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1" y="990600"/>
            <a:ext cx="6705600" cy="2971800"/>
          </a:xfrm>
          <a:prstGeom prst="rect">
            <a:avLst/>
          </a:prstGeom>
        </p:spPr>
      </p:pic>
      <p:pic>
        <p:nvPicPr>
          <p:cNvPr id="11" name="صورة 10" descr="s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3778370"/>
            <a:ext cx="6705599" cy="3079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248400" y="457200"/>
            <a:ext cx="2286000" cy="609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3D View</a:t>
            </a:r>
            <a:endParaRPr lang="en-US" sz="2400" b="1" dirty="0"/>
          </a:p>
        </p:txBody>
      </p:sp>
      <p:pic>
        <p:nvPicPr>
          <p:cNvPr id="12" name="Picture 62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4724400" cy="2895600"/>
          </a:xfrm>
          <a:prstGeom prst="rect">
            <a:avLst/>
          </a:prstGeom>
        </p:spPr>
      </p:pic>
      <p:pic>
        <p:nvPicPr>
          <p:cNvPr id="2050" name="Picture 2" descr="C:\Users\raneen 2\Downloads\2.Denois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143000"/>
            <a:ext cx="4267200" cy="2971800"/>
          </a:xfrm>
          <a:prstGeom prst="rect">
            <a:avLst/>
          </a:prstGeom>
          <a:noFill/>
        </p:spPr>
      </p:pic>
      <p:pic>
        <p:nvPicPr>
          <p:cNvPr id="13" name="Picture 62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57600"/>
            <a:ext cx="4648200" cy="3200400"/>
          </a:xfrm>
          <a:prstGeom prst="rect">
            <a:avLst/>
          </a:prstGeom>
        </p:spPr>
      </p:pic>
      <p:pic>
        <p:nvPicPr>
          <p:cNvPr id="2051" name="Picture 3" descr="C:\Users\raneen 2\Downloads\5.Denois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4114800"/>
            <a:ext cx="47244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Environmental design:</a:t>
            </a:r>
            <a:endParaRPr lang="en-US" b="1" dirty="0"/>
          </a:p>
        </p:txBody>
      </p:sp>
      <p:pic>
        <p:nvPicPr>
          <p:cNvPr id="6" name="Content Placeholder 5" descr="3d building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6432" y="1600200"/>
            <a:ext cx="5931136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Environmental design: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orientation: the orientation of the building is decided to look as follows.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743200"/>
            <a:ext cx="5104077" cy="3895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Shading in winter: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609600" y="1066800"/>
            <a:ext cx="25908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 smtClean="0"/>
              <a:t>@ 12:00 AM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477000" cy="5061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458200" cy="6477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533400"/>
            <a:ext cx="25908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 smtClean="0"/>
              <a:t>@ 4:00 PM</a:t>
            </a:r>
            <a:endParaRPr lang="en-US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6801152" cy="53559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Presentation Contents: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295400"/>
            <a:ext cx="3962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/>
              <a:t>Introduction.</a:t>
            </a:r>
            <a:endParaRPr lang="en-US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685800" y="2514600"/>
            <a:ext cx="3962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/>
              <a:t>Architectural design.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3124200"/>
            <a:ext cx="3962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/>
              <a:t>Environmental design.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5800" y="3733800"/>
            <a:ext cx="3962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/>
              <a:t>Structural design.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4343400"/>
            <a:ext cx="3962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/>
              <a:t>Mechanical design.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5800" y="4953000"/>
            <a:ext cx="3962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/>
              <a:t>Electrical design.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5800" y="5562600"/>
            <a:ext cx="3962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/>
              <a:t>Safety and fire design.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6172200"/>
            <a:ext cx="3962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/>
              <a:t>BOQ 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85800" y="1905000"/>
            <a:ext cx="3962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/>
              <a:t>Site analysis.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 Shading in summer: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066800"/>
            <a:ext cx="26670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 smtClean="0"/>
              <a:t>@ 12:00 AM</a:t>
            </a:r>
            <a:endParaRPr lang="en-US" sz="3600" b="1" dirty="0"/>
          </a:p>
        </p:txBody>
      </p:sp>
      <p:pic>
        <p:nvPicPr>
          <p:cNvPr id="9" name="Picture 8" descr="21 july 1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9200" y="1752600"/>
            <a:ext cx="66294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305800" cy="6096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533400"/>
            <a:ext cx="2667000" cy="381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 smtClean="0"/>
              <a:t>@ 4:00 PM</a:t>
            </a:r>
            <a:endParaRPr lang="en-US" sz="3600" b="1" dirty="0"/>
          </a:p>
        </p:txBody>
      </p:sp>
      <p:pic>
        <p:nvPicPr>
          <p:cNvPr id="6" name="Picture 5" descr="21 july 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0600" y="1143000"/>
            <a:ext cx="7010400" cy="541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305800" cy="1295400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 Day light factor:</a:t>
            </a:r>
            <a:br>
              <a:rPr lang="en-US" b="1" dirty="0" smtClean="0"/>
            </a:br>
            <a:r>
              <a:rPr lang="en-US" sz="2800" b="1" dirty="0" smtClean="0"/>
              <a:t>the day light and artificial lighting are good in the building as it looks below.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" name="Content Placeholder 3" descr="ground floor daylight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905000"/>
            <a:ext cx="72390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048000" y="5943600"/>
            <a:ext cx="2593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Ground floor’s daylight.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 Materials: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4038600"/>
            <a:ext cx="2895600" cy="83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External wall layers</a:t>
            </a:r>
          </a:p>
          <a:p>
            <a:pPr>
              <a:buNone/>
            </a:pPr>
            <a:r>
              <a:rPr lang="en-US" sz="2000" dirty="0" smtClean="0"/>
              <a:t>(U-value =0.35 W/m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.K)</a:t>
            </a:r>
          </a:p>
          <a:p>
            <a:pPr>
              <a:buNone/>
            </a:pP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3081071" cy="2743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04800"/>
            <a:ext cx="3124200" cy="27219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4"/>
          <p:cNvSpPr txBox="1">
            <a:spLocks/>
          </p:cNvSpPr>
          <p:nvPr/>
        </p:nvSpPr>
        <p:spPr>
          <a:xfrm>
            <a:off x="4953000" y="3048000"/>
            <a:ext cx="30480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 wall layers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(U-value =1.616 W/m</a:t>
            </a:r>
            <a:r>
              <a:rPr kumimoji="0" lang="en-US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.K)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886200"/>
            <a:ext cx="3513762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Content Placeholder 4"/>
          <p:cNvSpPr txBox="1">
            <a:spLocks/>
          </p:cNvSpPr>
          <p:nvPr/>
        </p:nvSpPr>
        <p:spPr>
          <a:xfrm>
            <a:off x="1295400" y="5943600"/>
            <a:ext cx="30480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Ground floor layers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(U-value =2.298 W/m</a:t>
            </a:r>
            <a:r>
              <a:rPr kumimoji="0" lang="en-US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.K)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 Thermal analysis: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04800" y="914400"/>
            <a:ext cx="335280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Cooling design</a:t>
            </a:r>
            <a:endParaRPr lang="en-US" sz="3600" dirty="0"/>
          </a:p>
        </p:txBody>
      </p:sp>
      <p:pic>
        <p:nvPicPr>
          <p:cNvPr id="9" name="Content Placeholder 8" descr="coolingggg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905000"/>
            <a:ext cx="7086600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4343400" y="11430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Total cooling load capacity = 144.01 kW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 Acoustical design: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525000" cy="5287963"/>
          </a:xfrm>
        </p:spPr>
        <p:txBody>
          <a:bodyPr/>
          <a:lstStyle/>
          <a:p>
            <a:r>
              <a:rPr lang="en-US" dirty="0" smtClean="0"/>
              <a:t>The optimum reverberation time (RT60) </a:t>
            </a:r>
          </a:p>
          <a:p>
            <a:pPr>
              <a:buNone/>
            </a:pPr>
            <a:r>
              <a:rPr lang="en-US" dirty="0" smtClean="0"/>
              <a:t>For a mini cafeteria is </a:t>
            </a:r>
          </a:p>
          <a:p>
            <a:pPr>
              <a:buNone/>
            </a:pPr>
            <a:r>
              <a:rPr lang="en-US" dirty="0" smtClean="0"/>
              <a:t>( 0.6-1.3).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3810000"/>
            <a:ext cx="3276600" cy="3048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/>
              <a:t>A concrete block coarse in wall and acoustics al board ¾ in thick in suspension system in the ceiling are used to get required RT60.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99529"/>
              </p:ext>
            </p:extLst>
          </p:nvPr>
        </p:nvGraphicFramePr>
        <p:xfrm>
          <a:off x="3429000" y="3762477"/>
          <a:ext cx="5715000" cy="2904401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6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4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8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16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Freq.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Total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Absorption.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Sabine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RT(60)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NOR-ER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RT(60)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MIL-SE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RT(60)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63Hz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327.210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0.78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0.67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0.52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125Hz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327.118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0.78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0.65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0.54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250Hz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399.314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0.64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0.50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0.35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0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1kHz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321.810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0.79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0.82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0.29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2kHz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381.914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0.66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0.57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0.26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4kHz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296.875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0.82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0.93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0.42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8kHz</a:t>
                      </a:r>
                      <a:endParaRPr lang="en-US" sz="1600" b="1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304.225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0.76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0.83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0.38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16kHz</a:t>
                      </a:r>
                      <a:endParaRPr lang="en-US" sz="1600" b="1" dirty="0">
                        <a:solidFill>
                          <a:srgbClr val="2F549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314.552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0.73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0.80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0.36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371600"/>
            <a:ext cx="5029200" cy="23736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 Acoustical design: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optimum reverberation time (RT60) </a:t>
            </a:r>
          </a:p>
          <a:p>
            <a:pPr>
              <a:buNone/>
            </a:pPr>
            <a:r>
              <a:rPr lang="en-US" dirty="0" smtClean="0"/>
              <a:t>for meeting room</a:t>
            </a:r>
          </a:p>
          <a:p>
            <a:pPr>
              <a:buNone/>
            </a:pPr>
            <a:r>
              <a:rPr lang="en-US" dirty="0" smtClean="0"/>
              <a:t> is ( 0.3-.9).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Picture 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057400"/>
            <a:ext cx="4724400" cy="220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038600"/>
            <a:ext cx="4648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3"/>
          <p:cNvSpPr/>
          <p:nvPr/>
        </p:nvSpPr>
        <p:spPr>
          <a:xfrm>
            <a:off x="0" y="3505200"/>
            <a:ext cx="3276600" cy="3048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/>
              <a:t>Light weight drapery,10oz/yd^2,on , a special type of </a:t>
            </a:r>
            <a:r>
              <a:rPr lang="en-US" sz="2800" dirty="0" err="1" smtClean="0"/>
              <a:t>wallPlaster</a:t>
            </a:r>
            <a:r>
              <a:rPr lang="en-US" sz="2800" dirty="0" smtClean="0"/>
              <a:t> ,3/8in thick are used for ceiling to get required RT60.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Acoustical design: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r>
              <a:rPr lang="en-US" dirty="0" smtClean="0"/>
              <a:t>The value of STC for wall equals 48dB.</a:t>
            </a:r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After treatment we used  6mm glaze and 130mm air gap  of window then STC become 55db and it equal Required value</a:t>
            </a:r>
          </a:p>
          <a:p>
            <a:endParaRPr lang="en-US" dirty="0" smtClean="0"/>
          </a:p>
        </p:txBody>
      </p:sp>
      <p:pic>
        <p:nvPicPr>
          <p:cNvPr id="6" name="صورة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447800"/>
            <a:ext cx="4201244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02197" y="4603630"/>
            <a:ext cx="5941803" cy="2254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Acoustical design: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dirty="0"/>
              <a:t>The value of IIC </a:t>
            </a:r>
            <a:r>
              <a:rPr lang="en-US" sz="2400" dirty="0" smtClean="0"/>
              <a:t>equals </a:t>
            </a:r>
            <a:r>
              <a:rPr lang="en-US" sz="2400" dirty="0"/>
              <a:t>34 </a:t>
            </a:r>
            <a:r>
              <a:rPr lang="en-US" sz="2400" dirty="0" smtClean="0"/>
              <a:t>because</a:t>
            </a:r>
          </a:p>
          <a:p>
            <a:pPr>
              <a:buNone/>
            </a:pPr>
            <a:r>
              <a:rPr lang="en-US" sz="2400" dirty="0" smtClean="0"/>
              <a:t>the </a:t>
            </a:r>
            <a:r>
              <a:rPr lang="en-US" sz="2400" dirty="0"/>
              <a:t>floor has  two way solid </a:t>
            </a:r>
            <a:r>
              <a:rPr lang="en-US" sz="2400" dirty="0" smtClean="0"/>
              <a:t>slab.</a:t>
            </a:r>
            <a:endParaRPr lang="en-US" sz="2400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66800"/>
            <a:ext cx="4343400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0" y="3200400"/>
            <a:ext cx="8991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When the ceiling  designed in INSUL program gives a IIC value equals to  50 Db. 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657600"/>
            <a:ext cx="6629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Acoustical design: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867400" y="914400"/>
            <a:ext cx="2438400" cy="1143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Distribution of speakers for waiting</a:t>
            </a:r>
            <a:endParaRPr lang="en-US" sz="24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810000"/>
            <a:ext cx="14668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752600"/>
            <a:ext cx="24384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19200"/>
            <a:ext cx="34956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medical center ?</a:t>
            </a:r>
          </a:p>
          <a:p>
            <a:r>
              <a:rPr lang="en-US" dirty="0" smtClean="0"/>
              <a:t>The necessity  of need such facilities 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Introduction: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l">
              <a:buFont typeface="Wingdings" pitchFamily="2" charset="2"/>
              <a:buChar char="Ø"/>
            </a:pPr>
            <a:r>
              <a:rPr lang="en-US" b="1" dirty="0" smtClean="0"/>
              <a:t>Structural design: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b="1" dirty="0" smtClean="0"/>
              <a:t>Codes and Standards: </a:t>
            </a:r>
          </a:p>
          <a:p>
            <a:pPr marL="1828800" indent="-558800" algn="just">
              <a:lnSpc>
                <a:spcPct val="140000"/>
              </a:lnSpc>
              <a:buFont typeface="Wingdings" pitchFamily="2" charset="2"/>
              <a:buChar char="v"/>
            </a:pPr>
            <a:r>
              <a:rPr lang="en-US" dirty="0" smtClean="0">
                <a:latin typeface="+mj-lt"/>
                <a:cs typeface="Times New Roman" pitchFamily="18" charset="0"/>
              </a:rPr>
              <a:t>ACI -318-11 for reinforced concrete structural design.</a:t>
            </a:r>
          </a:p>
          <a:p>
            <a:pPr marL="1828800" indent="-558800" algn="just">
              <a:lnSpc>
                <a:spcPct val="140000"/>
              </a:lnSpc>
              <a:buFont typeface="Wingdings" pitchFamily="2" charset="2"/>
              <a:buChar char="v"/>
            </a:pP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UBC -97 for earthquake design.</a:t>
            </a:r>
          </a:p>
          <a:p>
            <a:pPr marL="1828800" lvl="0" indent="-558800" algn="just">
              <a:lnSpc>
                <a:spcPct val="140000"/>
              </a:lnSpc>
              <a:buFont typeface="Wingdings" pitchFamily="2" charset="2"/>
              <a:buChar char="v"/>
            </a:pPr>
            <a:r>
              <a:rPr lang="en-US" dirty="0" smtClean="0">
                <a:latin typeface="+mj-lt"/>
                <a:cs typeface="Times New Roman" pitchFamily="18" charset="0"/>
              </a:rPr>
              <a:t> ASCE 7 2010 for load combinations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>
              <a:latin typeface="+mj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286000" y="381000"/>
            <a:ext cx="4114800" cy="8572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58291" y="5486400"/>
            <a:ext cx="4572000" cy="11505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medical center 4 floors are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made completely of reinforced concrete. 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endParaRPr lang="en-US" dirty="0">
              <a:solidFill>
                <a:srgbClr val="2E74B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2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305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Standards: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ACI -318-11 for reinforced concrete structural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UBC -97 for earthquake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ASCE 7 2010 for load combinations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For the design of the structure and its elements ETABS , SAP and hand calculations were used .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810" y="1752600"/>
            <a:ext cx="6453390" cy="409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data: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Concrete strength,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30000" dirty="0" err="1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=24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Steel yield strength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=420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Bearing capacity for soil = 250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02813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Loads: </a:t>
            </a:r>
          </a:p>
          <a:p>
            <a:endParaRPr lang="en-US" dirty="0"/>
          </a:p>
          <a:p>
            <a:pPr fontAlgn="t"/>
            <a:r>
              <a:rPr lang="en-US" b="1" dirty="0"/>
              <a:t>Live Load (</a:t>
            </a:r>
            <a:r>
              <a:rPr lang="en-US" b="1" dirty="0" err="1" smtClean="0"/>
              <a:t>kN</a:t>
            </a:r>
            <a:r>
              <a:rPr lang="en-US" b="1" dirty="0" smtClean="0"/>
              <a:t>/m</a:t>
            </a:r>
            <a:r>
              <a:rPr lang="en-US" b="1" baseline="30000" dirty="0" smtClean="0"/>
              <a:t>2</a:t>
            </a:r>
            <a:r>
              <a:rPr lang="en-US" b="1" dirty="0" smtClean="0"/>
              <a:t>)       </a:t>
            </a:r>
            <a:r>
              <a:rPr lang="en-US" b="1" dirty="0"/>
              <a:t>4 </a:t>
            </a:r>
            <a:r>
              <a:rPr lang="en-US" b="1" dirty="0" err="1"/>
              <a:t>kN</a:t>
            </a:r>
            <a:r>
              <a:rPr lang="en-US" b="1" dirty="0"/>
              <a:t> / m</a:t>
            </a:r>
            <a:r>
              <a:rPr lang="en-US" b="1" baseline="30000" dirty="0"/>
              <a:t>2 </a:t>
            </a:r>
            <a:r>
              <a:rPr lang="en-US" b="1" dirty="0" smtClean="0"/>
              <a:t> </a:t>
            </a:r>
          </a:p>
          <a:p>
            <a:pPr marL="0" indent="0" fontAlgn="t">
              <a:buNone/>
            </a:pPr>
            <a:endParaRPr lang="ar-JO" b="1" dirty="0"/>
          </a:p>
          <a:p>
            <a:pPr fontAlgn="t"/>
            <a:r>
              <a:rPr lang="en-US" b="1" dirty="0" smtClean="0"/>
              <a:t>SID </a:t>
            </a:r>
            <a:r>
              <a:rPr lang="en-US" b="1" dirty="0"/>
              <a:t>( </a:t>
            </a:r>
            <a:r>
              <a:rPr lang="en-US" b="1" dirty="0" err="1"/>
              <a:t>kN</a:t>
            </a:r>
            <a:r>
              <a:rPr lang="en-US" b="1" dirty="0"/>
              <a:t> /</a:t>
            </a:r>
            <a:r>
              <a:rPr lang="en-US" b="1" dirty="0" smtClean="0"/>
              <a:t>m</a:t>
            </a:r>
            <a:r>
              <a:rPr lang="en-US" b="1" baseline="30000" dirty="0" smtClean="0"/>
              <a:t>2</a:t>
            </a:r>
            <a:r>
              <a:rPr lang="en-US" b="1" dirty="0" smtClean="0"/>
              <a:t>)                </a:t>
            </a:r>
            <a:r>
              <a:rPr lang="en-US" b="1" dirty="0"/>
              <a:t>6 </a:t>
            </a:r>
            <a:r>
              <a:rPr lang="en-US" b="1" dirty="0" err="1"/>
              <a:t>kN</a:t>
            </a:r>
            <a:r>
              <a:rPr lang="en-US" b="1" dirty="0"/>
              <a:t> / m</a:t>
            </a:r>
            <a:r>
              <a:rPr lang="en-US" b="1" baseline="30000" dirty="0"/>
              <a:t>2 </a:t>
            </a:r>
            <a:endParaRPr lang="ar-JO" b="1" dirty="0"/>
          </a:p>
          <a:p>
            <a:pPr fontAlgn="t"/>
            <a:endParaRPr lang="ar-JO" b="1" dirty="0"/>
          </a:p>
          <a:p>
            <a:pPr marL="0" indent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3357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95800" cy="4724400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 :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city of structure is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talfet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seismic zone factor. Z=0.2.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soil profile is type Sd.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acceleration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seismic coefficient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=0.28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=0.4.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Seismic importance factor is 1.25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7800" y="1600200"/>
            <a:ext cx="3505200" cy="470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</a:t>
            </a:r>
            <a:endParaRPr lang="ar-JO" dirty="0"/>
          </a:p>
        </p:txBody>
      </p:sp>
      <p:pic>
        <p:nvPicPr>
          <p:cNvPr id="4" name="صورة 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37" y="2062956"/>
            <a:ext cx="52673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111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33400"/>
            <a:ext cx="67056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324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Dimensions </a:t>
            </a:r>
            <a:endParaRPr lang="ar-JO" dirty="0"/>
          </a:p>
        </p:txBody>
      </p:sp>
      <p:graphicFrame>
        <p:nvGraphicFramePr>
          <p:cNvPr id="6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5719643"/>
              </p:ext>
            </p:extLst>
          </p:nvPr>
        </p:nvGraphicFramePr>
        <p:xfrm>
          <a:off x="457200" y="2362200"/>
          <a:ext cx="8308848" cy="2255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4424">
                  <a:extLst>
                    <a:ext uri="{9D8B030D-6E8A-4147-A177-3AD203B41FA5}">
                      <a16:colId xmlns:a16="http://schemas.microsoft.com/office/drawing/2014/main" val="1626482132"/>
                    </a:ext>
                  </a:extLst>
                </a:gridCol>
                <a:gridCol w="4154424">
                  <a:extLst>
                    <a:ext uri="{9D8B030D-6E8A-4147-A177-3AD203B41FA5}">
                      <a16:colId xmlns:a16="http://schemas.microsoft.com/office/drawing/2014/main" val="3882458465"/>
                    </a:ext>
                  </a:extLst>
                </a:gridCol>
              </a:tblGrid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Element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336539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  Slab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cm thickness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345817"/>
                  </a:ext>
                </a:extLst>
              </a:tr>
              <a:tr h="82383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(70X30)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( 70X50)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725949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50X60) , ( 40 X 30 ) , ( 30 X 30 )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136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03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b="1" dirty="0"/>
              <a:t> </a:t>
            </a:r>
            <a:r>
              <a:rPr lang="en-US" b="1" dirty="0" smtClean="0"/>
              <a:t>Site location :</a:t>
            </a:r>
            <a:endParaRPr lang="en-US" b="1" dirty="0"/>
          </a:p>
        </p:txBody>
      </p:sp>
      <p:pic>
        <p:nvPicPr>
          <p:cNvPr id="5" name="عنصر نائب للمحتوى 4" descr="18120059_802972766552323_1479494780_o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600200"/>
            <a:ext cx="5486400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5344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932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 – strain (local check)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73511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 </a:t>
            </a:r>
          </a:p>
          <a:p>
            <a:endParaRPr lang="ar-JO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09800"/>
            <a:ext cx="4800600" cy="4778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214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</a:t>
            </a:r>
          </a:p>
          <a:p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88" y="2485893"/>
            <a:ext cx="6861801" cy="269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6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Stress- strain (local check) </a:t>
            </a:r>
            <a:endParaRPr lang="en-US" sz="3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509708"/>
            <a:ext cx="7107129" cy="267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2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 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29" y="1752600"/>
            <a:ext cx="7918068" cy="4114800"/>
          </a:xfrm>
        </p:spPr>
      </p:pic>
    </p:spTree>
    <p:extLst>
      <p:ext uri="{BB962C8B-B14F-4D97-AF65-F5344CB8AC3E}">
        <p14:creationId xmlns:p14="http://schemas.microsoft.com/office/powerpoint/2010/main" val="29297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Slab Reinforcement 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89" y="2186547"/>
            <a:ext cx="6954221" cy="33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8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Beams Reinforcement 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53330"/>
            <a:ext cx="8229600" cy="281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3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Columns Reinforcement </a:t>
            </a:r>
            <a:endParaRPr lang="ar-J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6825" y="1610519"/>
            <a:ext cx="3181350" cy="45053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38481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0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Footing Reinforcement </a:t>
            </a:r>
            <a:endParaRPr lang="ar-JO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1447800"/>
            <a:ext cx="5435600" cy="489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210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Ø"/>
            </a:pPr>
            <a:r>
              <a:rPr lang="en-US" b="1" dirty="0"/>
              <a:t> </a:t>
            </a:r>
            <a:r>
              <a:rPr lang="en-US" b="1" dirty="0" smtClean="0"/>
              <a:t>Architectural design:</a:t>
            </a:r>
            <a:br>
              <a:rPr lang="en-US" b="1" dirty="0" smtClean="0"/>
            </a:br>
            <a:r>
              <a:rPr lang="en-US" b="1" dirty="0" smtClean="0"/>
              <a:t>site plan : </a:t>
            </a:r>
            <a:endParaRPr lang="en-US" b="1" dirty="0"/>
          </a:p>
        </p:txBody>
      </p:sp>
      <p:pic>
        <p:nvPicPr>
          <p:cNvPr id="10" name="عنصر نائب للمحتوى 9" descr="صورة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524000"/>
            <a:ext cx="678180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Shear Wall Reinforcement </a:t>
            </a:r>
            <a:endParaRPr lang="ar-J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4600"/>
            <a:ext cx="37719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2509837"/>
            <a:ext cx="4181475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675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609600"/>
            <a:ext cx="434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Stair Reinforcement </a:t>
            </a:r>
            <a:endParaRPr lang="ar-JO" sz="4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69342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20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Mechanical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supply.</a:t>
            </a:r>
          </a:p>
          <a:p>
            <a:r>
              <a:rPr lang="en-US" dirty="0" smtClean="0"/>
              <a:t>Drainage.</a:t>
            </a:r>
          </a:p>
          <a:p>
            <a:r>
              <a:rPr lang="en-US" dirty="0" smtClean="0"/>
              <a:t>HVAC.</a:t>
            </a:r>
          </a:p>
          <a:p>
            <a:r>
              <a:rPr lang="en-US" dirty="0" smtClean="0"/>
              <a:t>Firing system.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Water supply design:(left part)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828800" y="1752600"/>
            <a:ext cx="4648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Water consumption in medical center is 5L/PERSON :</a:t>
            </a:r>
            <a:endParaRPr lang="ar-SA" dirty="0"/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609600" y="2895600"/>
          <a:ext cx="3249930" cy="1920240"/>
        </p:xfrm>
        <a:graphic>
          <a:graphicData uri="http://schemas.openxmlformats.org/drawingml/2006/table">
            <a:tbl>
              <a:tblPr/>
              <a:tblGrid>
                <a:gridCol w="1003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3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8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#floor/fixture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Wc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Lavatory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Kitchen sink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Basement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13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Ground floor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r>
                        <a:rPr lang="en-US" sz="1200" b="1" baseline="30000">
                          <a:latin typeface="Times New Roman"/>
                          <a:ea typeface="Times New Roman"/>
                          <a:cs typeface="Arial"/>
                        </a:rPr>
                        <a:t>st</a:t>
                      </a: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 floor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19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 b="1" baseline="30000">
                          <a:latin typeface="Times New Roman"/>
                          <a:ea typeface="Times New Roman"/>
                          <a:cs typeface="Arial"/>
                        </a:rPr>
                        <a:t>nd</a:t>
                      </a: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 floor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Total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36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63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124200"/>
            <a:ext cx="3619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5105400"/>
            <a:ext cx="35433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supply design:(right part)</a:t>
            </a:r>
            <a:endParaRPr lang="ar-SA" dirty="0"/>
          </a:p>
        </p:txBody>
      </p:sp>
      <p:pic>
        <p:nvPicPr>
          <p:cNvPr id="962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23526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438400"/>
            <a:ext cx="3619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distribution of water supply</a:t>
            </a:r>
            <a:endParaRPr lang="en-US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001276"/>
            <a:ext cx="4572000" cy="37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4038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drainage system design :</a:t>
            </a:r>
            <a:endParaRPr lang="en-US" dirty="0"/>
          </a:p>
        </p:txBody>
      </p:sp>
      <p:pic>
        <p:nvPicPr>
          <p:cNvPr id="2355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66800"/>
            <a:ext cx="43719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676400"/>
            <a:ext cx="38004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1100" y="3581400"/>
            <a:ext cx="41529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971800"/>
            <a:ext cx="42767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4857750"/>
            <a:ext cx="44100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Layout for drainage in all building:</a:t>
            </a: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1371600"/>
            <a:ext cx="4267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8" name="عنصر نائب للمحتوى 7" descr="صورة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76401"/>
            <a:ext cx="78486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Drainage system for the rainwater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0386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5" name="صورة 4" descr="صورة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590800"/>
            <a:ext cx="5638638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1"/>
            <a:ext cx="77724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smtClean="0"/>
              <a:t>HVAC </a:t>
            </a:r>
            <a:r>
              <a:rPr lang="en-US" dirty="0" smtClean="0"/>
              <a:t>design: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610600" cy="47244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VRF system is chosen to be used .</a:t>
            </a:r>
          </a:p>
          <a:p>
            <a:pPr lvl="0"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of the components are chosen from (Toshiba) and they are shown as follows: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</a:rPr>
              <a:t>Main unit (outdoor unit)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</a:rPr>
              <a:t>Controller 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</a:rPr>
              <a:t>The indoor unit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ü"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lvl="0" algn="l">
              <a:buFont typeface="Wingdings" pitchFamily="2" charset="2"/>
              <a:buChar char="ü"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ar-S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Basement :</a:t>
            </a:r>
          </a:p>
          <a:p>
            <a:endParaRPr lang="ar-SA" dirty="0"/>
          </a:p>
        </p:txBody>
      </p:sp>
      <p:pic>
        <p:nvPicPr>
          <p:cNvPr id="5" name="صورة 4" descr="ba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2514600"/>
            <a:ext cx="6716063" cy="3829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Components </a:t>
            </a:r>
            <a:endParaRPr lang="ar-SA" dirty="0"/>
          </a:p>
        </p:txBody>
      </p:sp>
      <p:pic>
        <p:nvPicPr>
          <p:cNvPr id="7" name="Content Placeholder 6" descr="heat pump outdoor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219200"/>
            <a:ext cx="3200400" cy="533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controller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19600" y="990600"/>
            <a:ext cx="3429000" cy="121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399" y="2209800"/>
            <a:ext cx="3439669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A picture containing wall, indoor, photo, sitting&#10;&#10;Description generated with very high confidence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2209800"/>
            <a:ext cx="2133600" cy="213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4297680"/>
          <a:ext cx="43434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0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4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927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Room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Volumetric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flow rate (m3/s)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# of diffusers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30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Emergency (G.F)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0.2591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30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Waiting </a:t>
                      </a:r>
                    </a:p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 first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floor)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0.6005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30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Lab </a:t>
                      </a:r>
                    </a:p>
                    <a:p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 second floor)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0.3318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Picture 8" descr="roooms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19800" y="4267200"/>
            <a:ext cx="3124200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68362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HVAC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Electrical design: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5943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Electrical design:</a:t>
            </a:r>
            <a:endParaRPr lang="en-US" dirty="0"/>
          </a:p>
        </p:txBody>
      </p:sp>
      <p:pic>
        <p:nvPicPr>
          <p:cNvPr id="6" name="Picture 13" descr="111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7800"/>
            <a:ext cx="3703499" cy="28514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4" descr="111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3505200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Electrical design:</a:t>
            </a:r>
            <a:endParaRPr lang="en-US" dirty="0"/>
          </a:p>
        </p:txBody>
      </p:sp>
      <p:pic>
        <p:nvPicPr>
          <p:cNvPr id="9" name="Picture 15" descr="11111111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4205179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6" descr="11111111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8" b="5082"/>
          <a:stretch/>
        </p:blipFill>
        <p:spPr bwMode="auto">
          <a:xfrm>
            <a:off x="4495800" y="1219200"/>
            <a:ext cx="4267200" cy="4744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1111111111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8" b="5082"/>
          <a:stretch/>
        </p:blipFill>
        <p:spPr bwMode="auto">
          <a:xfrm>
            <a:off x="304800" y="2590800"/>
            <a:ext cx="43434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685800" y="1600200"/>
            <a:ext cx="1981200" cy="8382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Visual glare area </a:t>
            </a:r>
          </a:p>
          <a:p>
            <a:pPr algn="ctr"/>
            <a:r>
              <a:rPr lang="en-US" dirty="0" smtClean="0"/>
              <a:t>Max = 15.1 &lt;19 ok </a:t>
            </a:r>
          </a:p>
          <a:p>
            <a:pPr algn="ctr"/>
            <a:endParaRPr lang="ar-SA" dirty="0"/>
          </a:p>
        </p:txBody>
      </p:sp>
      <p:pic>
        <p:nvPicPr>
          <p:cNvPr id="7" name="Picture 17" descr="111111111111111111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14600"/>
            <a:ext cx="4020988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مستطيل 7"/>
          <p:cNvSpPr/>
          <p:nvPr/>
        </p:nvSpPr>
        <p:spPr>
          <a:xfrm>
            <a:off x="5410200" y="1524000"/>
            <a:ext cx="1981200" cy="8382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 glare description 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dirty="0" smtClean="0"/>
              <a:t> Electrical design: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Electrical design: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3505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429000"/>
            <a:ext cx="77247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Electrical design:</a:t>
            </a:r>
            <a:endParaRPr lang="ar-SA" dirty="0"/>
          </a:p>
        </p:txBody>
      </p:sp>
      <p:pic>
        <p:nvPicPr>
          <p:cNvPr id="8" name="عنصر نائب للمحتوى 7" descr="66666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975095"/>
            <a:ext cx="6857999" cy="37761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Electrical design: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5428" y="4572000"/>
            <a:ext cx="4428572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6400"/>
            <a:ext cx="6678407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 Fire and safety: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62000" y="5486400"/>
            <a:ext cx="21336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Warning signs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صورة 13" descr="x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2440403" cy="1637414"/>
          </a:xfrm>
          <a:prstGeom prst="rect">
            <a:avLst/>
          </a:prstGeom>
        </p:spPr>
      </p:pic>
      <p:pic>
        <p:nvPicPr>
          <p:cNvPr id="15" name="صورة 14" descr="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76600" y="2286000"/>
            <a:ext cx="1844256" cy="879894"/>
          </a:xfrm>
          <a:prstGeom prst="rect">
            <a:avLst/>
          </a:prstGeom>
        </p:spPr>
      </p:pic>
      <p:pic>
        <p:nvPicPr>
          <p:cNvPr id="19" name="صورة 18" descr="6t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33600" y="3429000"/>
            <a:ext cx="4257694" cy="1664898"/>
          </a:xfrm>
          <a:prstGeom prst="rect">
            <a:avLst/>
          </a:prstGeom>
        </p:spPr>
      </p:pic>
      <p:pic>
        <p:nvPicPr>
          <p:cNvPr id="20" name="صورة 1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981200"/>
            <a:ext cx="1852281" cy="1552353"/>
          </a:xfrm>
          <a:prstGeom prst="rect">
            <a:avLst/>
          </a:prstGeom>
        </p:spPr>
      </p:pic>
      <p:sp>
        <p:nvSpPr>
          <p:cNvPr id="22" name="عنصر نائب للمحتوى 21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731837"/>
          </a:xfrm>
        </p:spPr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819400" y="3581400"/>
            <a:ext cx="1752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عنصر نائب للمحتوى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Ground floor :</a:t>
            </a:r>
          </a:p>
          <a:p>
            <a:endParaRPr lang="ar-SA" dirty="0"/>
          </a:p>
        </p:txBody>
      </p:sp>
      <p:pic>
        <p:nvPicPr>
          <p:cNvPr id="16" name="عنصر نائب للمحتوى 13" descr="صورة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2514600"/>
            <a:ext cx="7162799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 Fire and safety: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1005888" cy="139936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0" y="3429000"/>
            <a:ext cx="24384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Dry and Wet Chemical Extinguishers </a:t>
            </a:r>
            <a:endParaRPr lang="en-US" sz="1600" b="1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76400"/>
            <a:ext cx="1695450" cy="15176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124200" y="3429000"/>
            <a:ext cx="243840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/>
              <a:t>CO2 or Dry Chemical and Carbon Dioxide Extinguisher</a:t>
            </a:r>
            <a:endParaRPr lang="en-US" sz="1400" b="1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2199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25840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38600"/>
            <a:ext cx="1524000" cy="180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304800" y="5867400"/>
            <a:ext cx="243840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Multi-purpose -Dry Chemical Extinguisher</a:t>
            </a:r>
            <a:endParaRPr lang="en-US" sz="1600" b="1" dirty="0"/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572000"/>
            <a:ext cx="17907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5638800" y="6096000"/>
            <a:ext cx="1143000" cy="533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Sprinkler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 Fire and safety:</a:t>
            </a:r>
            <a:endParaRPr lang="en-US" dirty="0"/>
          </a:p>
        </p:txBody>
      </p:sp>
      <p:pic>
        <p:nvPicPr>
          <p:cNvPr id="11" name="عنصر نائب للمحتوى 10" descr="e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524001"/>
            <a:ext cx="7620000" cy="3657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3001"/>
            <a:ext cx="9144000" cy="5029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Reflecting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ceiling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 Quantity and surveying </a:t>
            </a:r>
            <a:endParaRPr lang="en-US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5562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1828800" y="4572000"/>
            <a:ext cx="3886200" cy="685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Total unit cost = 1750NIS/M^2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endParaRPr lang="en-US" b="1" dirty="0"/>
          </a:p>
        </p:txBody>
      </p:sp>
      <p:pic>
        <p:nvPicPr>
          <p:cNvPr id="6" name="عنصر نائب للمحتوى 5" descr="AAEAAQAAAAAAAARjAAAAJDA0NDA2NTczLTUxZTctNDBjYi04YzA2LWRmNDk5ODI4NDEyN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8001000" cy="662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floor :</a:t>
            </a:r>
          </a:p>
          <a:p>
            <a:endParaRPr lang="ar-SA" dirty="0"/>
          </a:p>
        </p:txBody>
      </p:sp>
      <p:pic>
        <p:nvPicPr>
          <p:cNvPr id="7" name="صورة 6" descr="f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2819400"/>
            <a:ext cx="7239000" cy="3493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/>
              <a:t>Architectural design:</a:t>
            </a:r>
            <a:endParaRPr lang="en-US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 floor :</a:t>
            </a:r>
          </a:p>
          <a:p>
            <a:endParaRPr lang="ar-SA" dirty="0"/>
          </a:p>
        </p:txBody>
      </p:sp>
      <p:pic>
        <p:nvPicPr>
          <p:cNvPr id="9" name="صورة 8" descr="صورة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133600"/>
            <a:ext cx="6858000" cy="41228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8904</TotalTime>
  <Words>980</Words>
  <Application>Microsoft Office PowerPoint</Application>
  <PresentationFormat>On-screen Show (4:3)</PresentationFormat>
  <Paragraphs>309</Paragraphs>
  <Slides>74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0" baseType="lpstr">
      <vt:lpstr>Aharoni</vt:lpstr>
      <vt:lpstr>Arial</vt:lpstr>
      <vt:lpstr>Calibri</vt:lpstr>
      <vt:lpstr>Times New Roman</vt:lpstr>
      <vt:lpstr>Wingdings</vt:lpstr>
      <vt:lpstr>Office Theme</vt:lpstr>
      <vt:lpstr>An-Najah National University  Faculty of engineering and information technology Building engineering department Graduation project 2 MEDICAL CENTER    </vt:lpstr>
      <vt:lpstr>Presentation Contents:</vt:lpstr>
      <vt:lpstr>Introduction:</vt:lpstr>
      <vt:lpstr> Site location :</vt:lpstr>
      <vt:lpstr> Architectural design: site plan : 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Environmental design:</vt:lpstr>
      <vt:lpstr>Environmental design:</vt:lpstr>
      <vt:lpstr>Shading in winter:</vt:lpstr>
      <vt:lpstr>PowerPoint Presentation</vt:lpstr>
      <vt:lpstr> Shading in summer:</vt:lpstr>
      <vt:lpstr>PowerPoint Presentation</vt:lpstr>
      <vt:lpstr> Day light factor: the day light and artificial lighting are good in the building as it looks below. </vt:lpstr>
      <vt:lpstr> Materials:</vt:lpstr>
      <vt:lpstr>  Thermal analysis:</vt:lpstr>
      <vt:lpstr> Acoustical design:</vt:lpstr>
      <vt:lpstr> Acoustical design:</vt:lpstr>
      <vt:lpstr>Acoustical design:</vt:lpstr>
      <vt:lpstr> Acoustical design:</vt:lpstr>
      <vt:lpstr>Acoustical design:</vt:lpstr>
      <vt:lpstr>Structural design:</vt:lpstr>
      <vt:lpstr> </vt:lpstr>
      <vt:lpstr>Structural Design </vt:lpstr>
      <vt:lpstr>Structural Design  </vt:lpstr>
      <vt:lpstr>Structural Design </vt:lpstr>
      <vt:lpstr>Structural Design </vt:lpstr>
      <vt:lpstr>Structural Design </vt:lpstr>
      <vt:lpstr>Modeling </vt:lpstr>
      <vt:lpstr>PowerPoint Presentation</vt:lpstr>
      <vt:lpstr>Sections Dimensions </vt:lpstr>
      <vt:lpstr>PowerPoint Presentation</vt:lpstr>
      <vt:lpstr>Verification of the  model </vt:lpstr>
      <vt:lpstr>Verification of the  model </vt:lpstr>
      <vt:lpstr>Verification of the  model </vt:lpstr>
      <vt:lpstr>Verification of the  model </vt:lpstr>
      <vt:lpstr>Design checks </vt:lpstr>
      <vt:lpstr>Slab Reinforcement </vt:lpstr>
      <vt:lpstr>Beams Reinforcement </vt:lpstr>
      <vt:lpstr>Columns Reinforcement </vt:lpstr>
      <vt:lpstr>Footing Reinforcement </vt:lpstr>
      <vt:lpstr>Shear Wall Reinforcement </vt:lpstr>
      <vt:lpstr>PowerPoint Presentation</vt:lpstr>
      <vt:lpstr> Mechanical design:</vt:lpstr>
      <vt:lpstr>Water supply design:(left part)</vt:lpstr>
      <vt:lpstr>Water supply design:(right part)</vt:lpstr>
      <vt:lpstr> distribution of water supply</vt:lpstr>
      <vt:lpstr> drainage system design :</vt:lpstr>
      <vt:lpstr>Layout for drainage in all building:</vt:lpstr>
      <vt:lpstr>Drainage system for the rainwater</vt:lpstr>
      <vt:lpstr>HVAC design:</vt:lpstr>
      <vt:lpstr>Components </vt:lpstr>
      <vt:lpstr>HVAC</vt:lpstr>
      <vt:lpstr> Electrical design:</vt:lpstr>
      <vt:lpstr> Electrical design:</vt:lpstr>
      <vt:lpstr> Electrical design:</vt:lpstr>
      <vt:lpstr> Electrical design:</vt:lpstr>
      <vt:lpstr>Electrical design:</vt:lpstr>
      <vt:lpstr>Electrical design:</vt:lpstr>
      <vt:lpstr>Electrical design:</vt:lpstr>
      <vt:lpstr> Fire and safety:</vt:lpstr>
      <vt:lpstr> Fire and safety:</vt:lpstr>
      <vt:lpstr> Fire and safety:</vt:lpstr>
      <vt:lpstr>PowerPoint Presentation</vt:lpstr>
      <vt:lpstr> Quantity and surveying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and information technology Building engineering department  Graduation project 2 REST STOP STATION</dc:title>
  <dc:creator>user</dc:creator>
  <cp:lastModifiedBy>medad</cp:lastModifiedBy>
  <cp:revision>152</cp:revision>
  <dcterms:created xsi:type="dcterms:W3CDTF">2017-05-12T14:28:29Z</dcterms:created>
  <dcterms:modified xsi:type="dcterms:W3CDTF">2017-12-31T08:37:14Z</dcterms:modified>
</cp:coreProperties>
</file>