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4"/>
  </p:sldMasterIdLst>
  <p:notesMasterIdLst>
    <p:notesMasterId r:id="rId76"/>
  </p:notesMasterIdLst>
  <p:handoutMasterIdLst>
    <p:handoutMasterId r:id="rId77"/>
  </p:handoutMasterIdLst>
  <p:sldIdLst>
    <p:sldId id="256" r:id="rId5"/>
    <p:sldId id="290" r:id="rId6"/>
    <p:sldId id="257" r:id="rId7"/>
    <p:sldId id="258" r:id="rId8"/>
    <p:sldId id="304" r:id="rId9"/>
    <p:sldId id="378" r:id="rId10"/>
    <p:sldId id="291" r:id="rId11"/>
    <p:sldId id="292" r:id="rId12"/>
    <p:sldId id="293" r:id="rId13"/>
    <p:sldId id="299" r:id="rId14"/>
    <p:sldId id="300" r:id="rId15"/>
    <p:sldId id="301" r:id="rId16"/>
    <p:sldId id="302" r:id="rId17"/>
    <p:sldId id="303" r:id="rId18"/>
    <p:sldId id="321" r:id="rId19"/>
    <p:sldId id="305" r:id="rId20"/>
    <p:sldId id="308" r:id="rId21"/>
    <p:sldId id="316" r:id="rId22"/>
    <p:sldId id="312" r:id="rId23"/>
    <p:sldId id="313" r:id="rId24"/>
    <p:sldId id="317" r:id="rId25"/>
    <p:sldId id="324" r:id="rId26"/>
    <p:sldId id="325" r:id="rId27"/>
    <p:sldId id="320" r:id="rId28"/>
    <p:sldId id="323" r:id="rId29"/>
    <p:sldId id="381" r:id="rId30"/>
    <p:sldId id="382" r:id="rId31"/>
    <p:sldId id="383" r:id="rId32"/>
    <p:sldId id="384" r:id="rId33"/>
    <p:sldId id="336" r:id="rId34"/>
    <p:sldId id="337" r:id="rId35"/>
    <p:sldId id="339" r:id="rId36"/>
    <p:sldId id="340" r:id="rId37"/>
    <p:sldId id="342" r:id="rId38"/>
    <p:sldId id="343" r:id="rId39"/>
    <p:sldId id="344" r:id="rId40"/>
    <p:sldId id="345" r:id="rId41"/>
    <p:sldId id="346" r:id="rId42"/>
    <p:sldId id="347" r:id="rId43"/>
    <p:sldId id="348" r:id="rId44"/>
    <p:sldId id="350" r:id="rId45"/>
    <p:sldId id="349" r:id="rId46"/>
    <p:sldId id="351" r:id="rId47"/>
    <p:sldId id="352" r:id="rId48"/>
    <p:sldId id="353" r:id="rId49"/>
    <p:sldId id="354" r:id="rId50"/>
    <p:sldId id="379" r:id="rId51"/>
    <p:sldId id="356" r:id="rId52"/>
    <p:sldId id="357" r:id="rId53"/>
    <p:sldId id="358" r:id="rId54"/>
    <p:sldId id="364" r:id="rId55"/>
    <p:sldId id="359" r:id="rId56"/>
    <p:sldId id="360" r:id="rId57"/>
    <p:sldId id="361" r:id="rId58"/>
    <p:sldId id="362" r:id="rId59"/>
    <p:sldId id="363" r:id="rId60"/>
    <p:sldId id="365" r:id="rId61"/>
    <p:sldId id="366" r:id="rId62"/>
    <p:sldId id="380" r:id="rId63"/>
    <p:sldId id="367" r:id="rId64"/>
    <p:sldId id="370" r:id="rId65"/>
    <p:sldId id="368" r:id="rId66"/>
    <p:sldId id="371" r:id="rId67"/>
    <p:sldId id="372" r:id="rId68"/>
    <p:sldId id="373" r:id="rId69"/>
    <p:sldId id="374" r:id="rId70"/>
    <p:sldId id="369" r:id="rId71"/>
    <p:sldId id="375" r:id="rId72"/>
    <p:sldId id="376" r:id="rId73"/>
    <p:sldId id="377" r:id="rId74"/>
    <p:sldId id="289" r:id="rId7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21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r>
              <a:rPr lang="en-CA"/>
              <a:t>An-Najah National University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68BB5363-BDA0-4229-8552-7347CBBC7320}" type="datetimeFigureOut">
              <a:rPr lang="en-US"/>
              <a:pPr>
                <a:defRPr/>
              </a:pPr>
              <a:t>12/20/2015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A598687-16A0-4274-A8C8-20F70CA55DE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11224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An-Najah National University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7FA647A-1987-4488-B0D4-1FD85E3D26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fld id="{EE639DE1-4BB2-4987-A614-9E60023F005B}" type="slidenum">
              <a:rPr lang="en-US" altLang="en-US" sz="1200" smtClean="0">
                <a:latin typeface="Arial" panose="020B0604020202020204" pitchFamily="34" charset="0"/>
              </a:rPr>
              <a:pPr/>
              <a:t>1</a:t>
            </a:fld>
            <a:endParaRPr lang="en-US" altLang="en-US" sz="12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465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fld id="{CE7799C9-655E-40E0-A256-348E801F09A0}" type="slidenum">
              <a:rPr lang="en-US" altLang="en-US" sz="1200" smtClean="0">
                <a:latin typeface="Arial" panose="020B0604020202020204" pitchFamily="34" charset="0"/>
              </a:rPr>
              <a:pPr/>
              <a:t>4</a:t>
            </a:fld>
            <a:endParaRPr lang="en-US" altLang="en-US" sz="12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992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FA647A-1987-4488-B0D4-1FD85E3D26D0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88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F2FA9A-B9D4-4EBC-91D2-CB281F944E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94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96946C-3A2E-4D84-B090-C03B4590E0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49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7A0C8-3C07-4678-BB36-FB80602479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857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301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97CC3F-B99E-4409-957C-4F477AEC43A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964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509C33-CD51-472A-ABA7-EB39D39AA3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852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917DC-B956-4B2B-B5A0-4C38ED5149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442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FAEA6-C364-4473-9532-FCEB79E39D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42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940E-49D5-476C-BC7D-71F2C3265FF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11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1D247-8E74-42D2-9BD7-EC5332B6D8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92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8E73B0-D37D-47C6-B470-031DC7EB9C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07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0D62EB6-957E-4155-9F85-26FF229316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63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5"/>
          <p:cNvSpPr>
            <a:spLocks noGrp="1"/>
          </p:cNvSpPr>
          <p:nvPr>
            <p:ph type="ctrTitle"/>
          </p:nvPr>
        </p:nvSpPr>
        <p:spPr>
          <a:xfrm>
            <a:off x="0" y="285750"/>
            <a:ext cx="3352800" cy="1314450"/>
          </a:xfrm>
        </p:spPr>
        <p:txBody>
          <a:bodyPr>
            <a:normAutofit/>
          </a:bodyPr>
          <a:lstStyle/>
          <a:p>
            <a:r>
              <a:rPr lang="en-US" altLang="en-US" sz="1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  <a:r>
              <a:rPr lang="en-US" altLang="en-US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and Information Technology</a:t>
            </a:r>
            <a:r>
              <a:rPr lang="en-US" altLang="en-US" sz="2000" smtClean="0"/>
              <a:t/>
            </a:r>
            <a:br>
              <a:rPr lang="en-US" altLang="en-US" sz="2000" smtClean="0"/>
            </a:br>
            <a:endParaRPr lang="en-US" altLang="en-US" sz="2000" smtClean="0"/>
          </a:p>
        </p:txBody>
      </p:sp>
      <p:sp>
        <p:nvSpPr>
          <p:cNvPr id="4098" name="Subtitle 2"/>
          <p:cNvSpPr>
            <a:spLocks noGrp="1"/>
          </p:cNvSpPr>
          <p:nvPr>
            <p:ph type="subTitle" idx="1"/>
          </p:nvPr>
        </p:nvSpPr>
        <p:spPr>
          <a:xfrm>
            <a:off x="57150" y="1854200"/>
            <a:ext cx="9144000" cy="141763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/>
              <a:t>Analysis and Design of An-</a:t>
            </a:r>
            <a:r>
              <a:rPr lang="en-US" sz="4000" b="1" dirty="0" err="1"/>
              <a:t>Najah</a:t>
            </a:r>
            <a:r>
              <a:rPr lang="en-US" sz="4000" b="1" dirty="0"/>
              <a:t> Modern Complex for Gravity and Dynamic Forces</a:t>
            </a:r>
            <a:endParaRPr lang="en-US" sz="40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Graduation Project 2 Presentation</a:t>
            </a:r>
          </a:p>
        </p:txBody>
      </p:sp>
      <p:sp>
        <p:nvSpPr>
          <p:cNvPr id="4104" name="Slide Number Placeholder 10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1A5B76A-E183-4F1B-84C6-3D910E40A100}" type="slidenum">
              <a:rPr lang="en-US" altLang="en-US" sz="1200" smtClean="0">
                <a:solidFill>
                  <a:srgbClr val="898989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smtClean="0">
              <a:solidFill>
                <a:srgbClr val="898989"/>
              </a:solidFill>
              <a:latin typeface="Comic Sans MS" panose="030F0702030302020204" pitchFamily="66" charset="0"/>
            </a:endParaRPr>
          </a:p>
        </p:txBody>
      </p:sp>
      <p:pic>
        <p:nvPicPr>
          <p:cNvPr id="4099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0" y="142875"/>
            <a:ext cx="16129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Box 6"/>
          <p:cNvSpPr txBox="1">
            <a:spLocks noChangeArrowheads="1"/>
          </p:cNvSpPr>
          <p:nvPr/>
        </p:nvSpPr>
        <p:spPr bwMode="auto">
          <a:xfrm>
            <a:off x="6019800" y="350838"/>
            <a:ext cx="2667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Presentation II </a:t>
            </a:r>
            <a:endParaRPr lang="en-U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>
              <a:latin typeface="Comic Sans MS" panose="030F0702030302020204" pitchFamily="66" charset="0"/>
            </a:endParaRPr>
          </a:p>
        </p:txBody>
      </p:sp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0" y="3319463"/>
            <a:ext cx="914400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</a:t>
            </a:r>
            <a:r>
              <a:rPr lang="en-US" alt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: </a:t>
            </a:r>
            <a:r>
              <a:rPr lang="en-US" altLang="en-US" sz="2800" b="1" dirty="0"/>
              <a:t>Mohammad </a:t>
            </a:r>
            <a:r>
              <a:rPr lang="en-US" altLang="en-US" sz="2800" b="1" dirty="0" err="1"/>
              <a:t>Iramthat</a:t>
            </a:r>
            <a:r>
              <a:rPr lang="en-US" altLang="en-US" sz="2800" b="1" dirty="0"/>
              <a:t> </a:t>
            </a:r>
            <a:r>
              <a:rPr lang="en-US" altLang="en-US" sz="2800" b="1" dirty="0" err="1"/>
              <a:t>Jadallah</a:t>
            </a:r>
            <a:r>
              <a:rPr lang="en-US" altLang="en-US" sz="2800" b="1" dirty="0"/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ar-SA" altLang="en-US" sz="2800" b="1" dirty="0" smtClean="0"/>
              <a:t>	</a:t>
            </a:r>
            <a:r>
              <a:rPr lang="en-US" altLang="en-US" sz="2800" b="1" dirty="0" smtClean="0"/>
              <a:t>      </a:t>
            </a:r>
            <a:r>
              <a:rPr lang="en-US" altLang="en-US" sz="2800" b="1" dirty="0" err="1" smtClean="0"/>
              <a:t>Emran</a:t>
            </a:r>
            <a:r>
              <a:rPr lang="en-US" altLang="en-US" sz="2800" b="1" dirty="0" smtClean="0"/>
              <a:t> </a:t>
            </a:r>
            <a:r>
              <a:rPr lang="en-US" altLang="en-US" sz="2800" b="1" dirty="0"/>
              <a:t>Mohammad </a:t>
            </a:r>
            <a:r>
              <a:rPr lang="en-US" altLang="en-US" sz="2800" b="1" dirty="0" err="1"/>
              <a:t>Janem</a:t>
            </a:r>
            <a:r>
              <a:rPr lang="en-US" altLang="en-US" sz="2800" b="1" dirty="0"/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/>
              <a:t> Omar </a:t>
            </a:r>
            <a:r>
              <a:rPr lang="en-US" altLang="en-US" sz="2800" b="1" dirty="0"/>
              <a:t>Imad Rajab</a:t>
            </a:r>
            <a:endParaRPr lang="en-US" alt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5" name="Rectangle 1"/>
          <p:cNvSpPr>
            <a:spLocks noChangeArrowheads="1"/>
          </p:cNvSpPr>
          <p:nvPr/>
        </p:nvSpPr>
        <p:spPr bwMode="auto">
          <a:xfrm>
            <a:off x="0" y="5029200"/>
            <a:ext cx="91440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to 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:Dr. Mahmoud M.S. </a:t>
            </a:r>
            <a:r>
              <a:rPr lang="en-US" alt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Dwaikat</a:t>
            </a:r>
            <a:endParaRPr lang="en-US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Dr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Mohammad </a:t>
            </a:r>
            <a:r>
              <a:rPr lang="en-US" alt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amaaneh</a:t>
            </a:r>
            <a:endParaRPr lang="en-US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Eng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Fawzi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Abu-</a:t>
            </a:r>
            <a:r>
              <a:rPr lang="en-US" alt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Adas</a:t>
            </a:r>
            <a:endParaRPr lang="en-US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: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strength for Slabs and Beams is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B300 (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f'</a:t>
            </a:r>
            <a:r>
              <a:rPr lang="en-US" sz="2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=24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MPa).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strength for Columns and Shear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walls is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B350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f'</a:t>
            </a:r>
            <a:r>
              <a:rPr lang="en-US" sz="28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=28 MPa).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 is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KN/m</a:t>
            </a:r>
            <a:r>
              <a:rPr lang="en-US" sz="2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279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Reinforcing </a:t>
            </a:r>
            <a:r>
              <a:rPr lang="en-US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Steel :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steel reinforcement, use Grade A60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Modulus of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elasticity : 2×10</a:t>
            </a:r>
            <a:r>
              <a:rPr lang="en-US" sz="2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Steel yield strength: 420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978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Other Materials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745053"/>
              </p:ext>
            </p:extLst>
          </p:nvPr>
        </p:nvGraphicFramePr>
        <p:xfrm>
          <a:off x="1886902" y="2514600"/>
          <a:ext cx="5370195" cy="3451375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{5C22544A-7EE6-4342-B048-85BDC9FD1C3A}</a:tableStyleId>
              </a:tblPr>
              <a:tblGrid>
                <a:gridCol w="2599585"/>
                <a:gridCol w="2770610"/>
              </a:tblGrid>
              <a:tr h="265334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Density(KN/m</a:t>
                      </a:r>
                      <a:r>
                        <a:rPr lang="en-US" sz="2800" baseline="30000" dirty="0" smtClean="0">
                          <a:effectLst/>
                        </a:rPr>
                        <a:t>3</a:t>
                      </a:r>
                      <a:r>
                        <a:rPr lang="en-US" sz="2800" dirty="0">
                          <a:effectLst/>
                        </a:rPr>
                        <a:t>)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Material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5334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12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Bricks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6946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15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Filler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6946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27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Masonry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6946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25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Tiles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6946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23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Mortar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6946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23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plastering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6433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5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Y-tong Block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6658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Live </a:t>
            </a:r>
            <a:r>
              <a:rPr lang="en-US" dirty="0" smtClean="0"/>
              <a:t>load :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212379"/>
              </p:ext>
            </p:extLst>
          </p:nvPr>
        </p:nvGraphicFramePr>
        <p:xfrm>
          <a:off x="1912302" y="2286000"/>
          <a:ext cx="5319395" cy="3657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39060"/>
                <a:gridCol w="2680335"/>
              </a:tblGrid>
              <a:tr h="24066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Floor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Live Load (KN/ m2)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63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Basement 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Basement 1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Ground Floor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First Floor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Second Floor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Third Floor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Fourth Floor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Fifth Floor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Sixth Floor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590800" y="1600200"/>
            <a:ext cx="27608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Calibri"/>
                <a:cs typeface="+mn-cs"/>
              </a:rPr>
              <a:t>used ACSE 7-10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685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8168"/>
            <a:ext cx="8229599" cy="4351337"/>
          </a:xfrm>
        </p:spPr>
        <p:txBody>
          <a:bodyPr>
            <a:normAutofit/>
          </a:bodyPr>
          <a:lstStyle/>
          <a:p>
            <a:r>
              <a:rPr lang="en-US" sz="2800" dirty="0">
                <a:cs typeface="+mj-cs"/>
              </a:rPr>
              <a:t>Dead </a:t>
            </a:r>
            <a:r>
              <a:rPr lang="en-US" sz="2800" dirty="0" smtClean="0">
                <a:cs typeface="+mj-cs"/>
              </a:rPr>
              <a:t>load</a:t>
            </a:r>
            <a:endParaRPr lang="ar-SA" sz="2800" dirty="0" smtClean="0">
              <a:cs typeface="+mj-cs"/>
            </a:endParaRPr>
          </a:p>
          <a:p>
            <a:pPr marL="0" indent="0">
              <a:buNone/>
            </a:pPr>
            <a:r>
              <a:rPr lang="en-US" sz="2800" dirty="0">
                <a:cs typeface="+mj-cs"/>
              </a:rPr>
              <a:t>Consist  of  own weight of structural elements </a:t>
            </a:r>
            <a:r>
              <a:rPr lang="en-US" sz="2800" dirty="0" smtClean="0">
                <a:cs typeface="+mj-cs"/>
              </a:rPr>
              <a:t>and superimposed loads .</a:t>
            </a:r>
            <a:endParaRPr lang="ar-SA" sz="2800" dirty="0" smtClean="0">
              <a:cs typeface="+mj-cs"/>
            </a:endParaRPr>
          </a:p>
          <a:p>
            <a:pPr marL="0" indent="0">
              <a:buNone/>
            </a:pPr>
            <a:r>
              <a:rPr lang="en-US" sz="2800" dirty="0">
                <a:cs typeface="+mj-cs"/>
              </a:rPr>
              <a:t>superimposed is coming from four sources as </a:t>
            </a:r>
            <a:r>
              <a:rPr lang="en-US" sz="2800" dirty="0" smtClean="0">
                <a:cs typeface="+mj-cs"/>
              </a:rPr>
              <a:t>follows: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cs typeface="+mj-cs"/>
              </a:rPr>
              <a:t>Internal </a:t>
            </a:r>
            <a:r>
              <a:rPr lang="en-US" sz="2800" dirty="0">
                <a:cs typeface="+mj-cs"/>
              </a:rPr>
              <a:t>wall (partition</a:t>
            </a:r>
            <a:r>
              <a:rPr lang="en-US" sz="2800" dirty="0" smtClean="0">
                <a:cs typeface="+mj-cs"/>
              </a:rPr>
              <a:t>) </a:t>
            </a:r>
            <a:r>
              <a:rPr lang="en-US" sz="2800" dirty="0">
                <a:cs typeface="+mj-cs"/>
              </a:rPr>
              <a:t>is 3.1 KN/m</a:t>
            </a:r>
            <a:r>
              <a:rPr lang="en-US" sz="2800" baseline="30000" dirty="0">
                <a:cs typeface="+mj-cs"/>
              </a:rPr>
              <a:t>2 </a:t>
            </a:r>
            <a:endParaRPr lang="en-US" sz="2800" dirty="0" smtClean="0">
              <a:cs typeface="+mj-cs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cs typeface="+mj-cs"/>
              </a:rPr>
              <a:t>External wall (masonry wall) is 2.6 KN/m</a:t>
            </a:r>
            <a:r>
              <a:rPr lang="en-US" sz="2800" baseline="30000" dirty="0" smtClean="0">
                <a:cs typeface="+mj-cs"/>
              </a:rPr>
              <a:t>2</a:t>
            </a:r>
            <a:r>
              <a:rPr lang="en-US" sz="2800" dirty="0" smtClean="0">
                <a:cs typeface="+mj-cs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cs typeface="+mj-cs"/>
              </a:rPr>
              <a:t>Doors </a:t>
            </a:r>
            <a:r>
              <a:rPr lang="en-US" sz="2800" dirty="0">
                <a:cs typeface="+mj-cs"/>
              </a:rPr>
              <a:t>and </a:t>
            </a:r>
            <a:r>
              <a:rPr lang="en-US" sz="2800" dirty="0" smtClean="0">
                <a:cs typeface="+mj-cs"/>
              </a:rPr>
              <a:t>windows is </a:t>
            </a:r>
            <a:r>
              <a:rPr lang="en-US" sz="2800" dirty="0">
                <a:cs typeface="+mj-cs"/>
              </a:rPr>
              <a:t>0.8 </a:t>
            </a:r>
            <a:r>
              <a:rPr lang="en-US" sz="2800" dirty="0" smtClean="0">
                <a:cs typeface="+mj-cs"/>
              </a:rPr>
              <a:t>KN/m</a:t>
            </a:r>
            <a:r>
              <a:rPr lang="en-US" sz="2800" baseline="30000" dirty="0" smtClean="0">
                <a:cs typeface="+mj-cs"/>
              </a:rPr>
              <a:t>2</a:t>
            </a:r>
            <a:endParaRPr lang="en-US" sz="2800" dirty="0">
              <a:cs typeface="+mj-cs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cs typeface="+mj-cs"/>
              </a:rPr>
              <a:t>Tiles is </a:t>
            </a:r>
            <a:r>
              <a:rPr lang="en-US" sz="2800" dirty="0">
                <a:cs typeface="+mj-cs"/>
              </a:rPr>
              <a:t>2.6 KN/m</a:t>
            </a:r>
            <a:r>
              <a:rPr lang="en-US" sz="2800" baseline="30000" dirty="0">
                <a:cs typeface="+mj-cs"/>
              </a:rPr>
              <a:t>2</a:t>
            </a:r>
            <a:endParaRPr lang="en-US" sz="2800" dirty="0" smtClean="0">
              <a:cs typeface="+mj-cs"/>
            </a:endParaRPr>
          </a:p>
          <a:p>
            <a:endParaRPr lang="en-US" sz="2800" dirty="0">
              <a:cs typeface="+mj-cs"/>
            </a:endParaRPr>
          </a:p>
          <a:p>
            <a:endParaRPr lang="en-US" sz="2800" dirty="0">
              <a:cs typeface="+mj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Graduation Project 2 Presentation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ar-SA" i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677112"/>
              </p:ext>
            </p:extLst>
          </p:nvPr>
        </p:nvGraphicFramePr>
        <p:xfrm>
          <a:off x="1143000" y="2362200"/>
          <a:ext cx="7315199" cy="3291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7768"/>
                <a:gridCol w="1855467"/>
                <a:gridCol w="1544807"/>
                <a:gridCol w="1857157"/>
              </a:tblGrid>
              <a:tr h="24066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Story Name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Snow  Load (KN/ m2)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Superimposed Load (KN/ m2)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Live Load (KN/ m2)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63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Basement 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Basement 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Ground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First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Second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Third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Fourth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Fifth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Sixth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Roof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9439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Snow Load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Assumed to be 0.5 </a:t>
            </a:r>
            <a:r>
              <a:rPr lang="en-US" sz="2800" dirty="0"/>
              <a:t>m thickness </a:t>
            </a:r>
            <a:r>
              <a:rPr lang="en-US" sz="2800" dirty="0" smtClean="0"/>
              <a:t>snow </a:t>
            </a:r>
            <a:r>
              <a:rPr lang="en-US" sz="2800" dirty="0"/>
              <a:t>on the roof so the load will be = 3 KN / m3 * 0.5 = 1.5 KN/m2</a:t>
            </a:r>
            <a:r>
              <a:rPr lang="en-US" sz="2800" dirty="0" smtClean="0"/>
              <a:t>.</a:t>
            </a:r>
            <a:endParaRPr lang="ar-SA" sz="2800" dirty="0" smtClean="0"/>
          </a:p>
          <a:p>
            <a:r>
              <a:rPr lang="en-US" sz="2800" dirty="0"/>
              <a:t>Wind Load  </a:t>
            </a:r>
          </a:p>
          <a:p>
            <a:pPr marL="0" indent="0">
              <a:buNone/>
            </a:pPr>
            <a:r>
              <a:rPr lang="en-US" sz="2800" dirty="0"/>
              <a:t>Neglected the effect of wind Load since it’s too much small.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0176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Combinations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 per ACI318-11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1.4D                                                                                  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1.2D + 1.6L + 0.5 (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S or R)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1.2D + 1.6 (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S or R) + (1.0L or 0.5W)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1.2D + 1.0W+1.0L+ 0.5 (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S or R)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1.2D + 1.0E +1.0L+ 0.2S                                              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0.9D+1.0W                                                                       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0.9D+1.0E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75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constrains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constrains.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Shape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land.</a:t>
            </a:r>
          </a:p>
          <a:p>
            <a:pPr lvl="0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tools available.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Expertise in building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05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Structural System in Basement 1 Floor after modifications</a:t>
            </a:r>
            <a:r>
              <a:rPr lang="en-US" sz="2400" dirty="0" smtClean="0"/>
              <a:t>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358" y="2367024"/>
            <a:ext cx="6787487" cy="435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27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Content Placeholder 5" descr="F:\ \11099712_10203921359384095_440138355_o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-12700"/>
            <a:ext cx="7010400" cy="635635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C31F6CA-4288-42E5-B15C-99F57B45A96D}" type="slidenum">
              <a:rPr lang="en-US" altLang="en-US" sz="1200" smtClean="0">
                <a:solidFill>
                  <a:srgbClr val="898989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 smtClean="0">
              <a:solidFill>
                <a:srgbClr val="898989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Structural System in Ground Floor after modifications</a:t>
            </a:r>
            <a:r>
              <a:rPr lang="en-US" sz="2400" dirty="0" smtClean="0"/>
              <a:t>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5" t="24663" r="18621" b="18379"/>
          <a:stretch/>
        </p:blipFill>
        <p:spPr bwMode="auto">
          <a:xfrm>
            <a:off x="1524000" y="2458245"/>
            <a:ext cx="6324600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697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1"/>
            <a:ext cx="7772400" cy="992828"/>
          </a:xfrm>
        </p:spPr>
        <p:txBody>
          <a:bodyPr/>
          <a:lstStyle/>
          <a:p>
            <a:r>
              <a:rPr lang="en-US" dirty="0"/>
              <a:t>MODELING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6660" y="1322387"/>
            <a:ext cx="6400800" cy="1752600"/>
          </a:xfrm>
        </p:spPr>
        <p:txBody>
          <a:bodyPr/>
          <a:lstStyle/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F2FA9A-B9D4-4EBC-91D2-CB281F944E8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4" t="21139" r="41235" b="8397"/>
          <a:stretch/>
        </p:blipFill>
        <p:spPr bwMode="auto">
          <a:xfrm>
            <a:off x="2019300" y="1069028"/>
            <a:ext cx="5105400" cy="56524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7736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                      Input Data</a:t>
            </a:r>
            <a:endParaRPr lang="en-US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 modifiers for Beam Section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6" t="25544" r="36118" b="31591"/>
          <a:stretch/>
        </p:blipFill>
        <p:spPr bwMode="auto">
          <a:xfrm>
            <a:off x="2362200" y="2286000"/>
            <a:ext cx="4038600" cy="37472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856209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Input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Data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 modifiers for column </a:t>
            </a:r>
            <a:r>
              <a:rPr lang="en-US" dirty="0" smtClean="0"/>
              <a:t>Section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19" t="27011" r="36072" b="31004"/>
          <a:stretch/>
        </p:blipFill>
        <p:spPr bwMode="auto">
          <a:xfrm>
            <a:off x="2362200" y="2410619"/>
            <a:ext cx="4814888" cy="38306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698691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Input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Data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 modifiers for one way Ribbed </a:t>
            </a:r>
            <a:r>
              <a:rPr lang="en-US" dirty="0" smtClean="0"/>
              <a:t>Slab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6" name="صورة 34" descr="C:\Users\Mjanem\Downloads\11215921_840382532665089_653696126_n (1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363788"/>
            <a:ext cx="4086225" cy="37623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7142287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Input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Data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 </a:t>
            </a:r>
            <a:r>
              <a:rPr lang="en-US" dirty="0" smtClean="0"/>
              <a:t>modifiers </a:t>
            </a:r>
            <a:r>
              <a:rPr lang="en-US" dirty="0"/>
              <a:t>for two way Ribbed Slab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35367" t="24189" r="38021" b="34582"/>
          <a:stretch/>
        </p:blipFill>
        <p:spPr bwMode="auto">
          <a:xfrm>
            <a:off x="2590800" y="2362200"/>
            <a:ext cx="4724400" cy="3763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7443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Input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Data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Bracing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788975" y="2362200"/>
          <a:ext cx="3200400" cy="1962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2675"/>
                <a:gridCol w="1335435"/>
                <a:gridCol w="664933"/>
                <a:gridCol w="557357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Type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Wall dimension(m)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H(m)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B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3.50*3.40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0.20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5.00*3.40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1.20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0.20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5.00*5.00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1.42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0.20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8.00*3.40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1.74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0.20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8.00*5.00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1.88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0.20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 rotWithShape="1">
          <a:blip r:embed="rId2"/>
          <a:srcRect l="4952" t="16441" r="51469" b="9865"/>
          <a:stretch/>
        </p:blipFill>
        <p:spPr bwMode="auto">
          <a:xfrm>
            <a:off x="4252912" y="1748871"/>
            <a:ext cx="4600575" cy="43738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126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First mode (Y-direction)</a:t>
            </a:r>
            <a:endParaRPr lang="en-US" sz="4000" dirty="0"/>
          </a:p>
        </p:txBody>
      </p:sp>
      <p:pic>
        <p:nvPicPr>
          <p:cNvPr id="6" name="gp2  dr.mahmoud dwaikat   by janem, rajab, jadallah..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72019" y="1834519"/>
            <a:ext cx="6222101" cy="437863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03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(X-direction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6" name="gp2  dr.mahmoud dwaikat   by janem, rajab, jadallah..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85900" y="1828800"/>
            <a:ext cx="6183313" cy="43513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49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10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73075" y="198438"/>
            <a:ext cx="8229600" cy="1143000"/>
          </a:xfrm>
        </p:spPr>
        <p:txBody>
          <a:bodyPr/>
          <a:lstStyle/>
          <a:p>
            <a:r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 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762000" y="1357313"/>
            <a:ext cx="7924800" cy="4999037"/>
          </a:xfrm>
        </p:spPr>
        <p:txBody>
          <a:bodyPr/>
          <a:lstStyle/>
          <a:p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Abstract.</a:t>
            </a:r>
          </a:p>
          <a:p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Introduction.</a:t>
            </a:r>
          </a:p>
          <a:p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Checks.</a:t>
            </a:r>
          </a:p>
          <a:p>
            <a:r>
              <a:rPr lang="en-GB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Checks</a:t>
            </a:r>
          </a:p>
          <a:p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Dynamic analysis.</a:t>
            </a:r>
          </a:p>
          <a:p>
            <a:r>
              <a:rPr lang="en-GB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For Gravity and Lateral Forces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Graduation Project 2 Presentation</a:t>
            </a:r>
          </a:p>
        </p:txBody>
      </p:sp>
      <p:sp>
        <p:nvSpPr>
          <p:cNvPr id="717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CDF7A46-BDA7-4AD0-BFE4-DF9DC3719CE5}" type="slidenum">
              <a:rPr lang="en-US" altLang="en-US" sz="1200" smtClean="0">
                <a:solidFill>
                  <a:srgbClr val="898989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200" smtClean="0">
              <a:solidFill>
                <a:srgbClr val="898989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 of Seismic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Force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Force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tructure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irregularity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5569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Parameters of Seismic </a:t>
            </a:r>
            <a:r>
              <a:rPr lang="en-US" dirty="0" smtClean="0"/>
              <a:t>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profile type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S</a:t>
            </a:r>
            <a:r>
              <a:rPr lang="en-US" sz="2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Zone factor for Nablus city from Palestine seismic map = 0.2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coefficients C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0.28,  C</a:t>
            </a:r>
            <a:r>
              <a:rPr lang="en-US" sz="2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0.40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factor Special occupancy structure: I = 1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modification coefficient (R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)=5.5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both directions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 period (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=0.85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2074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</a:t>
            </a:r>
            <a:r>
              <a:rPr lang="en-US" dirty="0"/>
              <a:t>shear Force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Equivalent static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873079"/>
              </p:ext>
            </p:extLst>
          </p:nvPr>
        </p:nvGraphicFramePr>
        <p:xfrm>
          <a:off x="1219200" y="3048000"/>
          <a:ext cx="7040880" cy="1704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220"/>
                <a:gridCol w="1760220"/>
                <a:gridCol w="1760220"/>
                <a:gridCol w="1760220"/>
              </a:tblGrid>
              <a:tr h="66792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Direction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V</a:t>
                      </a:r>
                      <a:r>
                        <a:rPr lang="en-US" sz="2800" baseline="-25000" dirty="0" smtClean="0"/>
                        <a:t>max</a:t>
                      </a:r>
                      <a:r>
                        <a:rPr lang="en-US" sz="2800" dirty="0" smtClean="0"/>
                        <a:t> (KN)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V</a:t>
                      </a:r>
                      <a:r>
                        <a:rPr lang="en-US" sz="2800" baseline="-25000" dirty="0" smtClean="0"/>
                        <a:t>min</a:t>
                      </a:r>
                      <a:r>
                        <a:rPr lang="en-US" sz="2800" dirty="0" smtClean="0"/>
                        <a:t> (KN)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V (KN)</a:t>
                      </a:r>
                      <a:endParaRPr lang="en-US" sz="2800" dirty="0"/>
                    </a:p>
                  </a:txBody>
                  <a:tcPr/>
                </a:tc>
              </a:tr>
              <a:tr h="48899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5499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1330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3732</a:t>
                      </a:r>
                      <a:endParaRPr lang="en-US" sz="2800" dirty="0"/>
                    </a:p>
                  </a:txBody>
                  <a:tcPr/>
                </a:tc>
              </a:tr>
              <a:tr h="48899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5499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1330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3930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37772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spectrum analysis RSA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876800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Modal analysis : modal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 participation ratio reaches over 90%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Response spectrum analysis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Check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drift(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∆)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:pPr marL="0" indent="0">
                  <a:buNone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0.7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 ∆</a:t>
                </a:r>
                <a:r>
                  <a:rPr lang="en-US" sz="28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0.16   &lt;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8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80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80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sz="28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68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876800"/>
              </a:xfrm>
              <a:blipFill rotWithShape="0">
                <a:blip r:embed="rId3"/>
                <a:stretch>
                  <a:fillRect l="-1481" t="-2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061102"/>
              </p:ext>
            </p:extLst>
          </p:nvPr>
        </p:nvGraphicFramePr>
        <p:xfrm>
          <a:off x="914399" y="2925762"/>
          <a:ext cx="7315201" cy="13755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0287"/>
                <a:gridCol w="1120552"/>
                <a:gridCol w="1715296"/>
                <a:gridCol w="931646"/>
                <a:gridCol w="2387420"/>
              </a:tblGrid>
              <a:tr h="76596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Direction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V</a:t>
                      </a:r>
                      <a:r>
                        <a:rPr lang="en-US" sz="2000" baseline="-25000" dirty="0">
                          <a:effectLst/>
                        </a:rPr>
                        <a:t>eq</a:t>
                      </a:r>
                      <a:r>
                        <a:rPr lang="en-US" sz="2000" dirty="0">
                          <a:effectLst/>
                        </a:rPr>
                        <a:t> (KN)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V</a:t>
                      </a:r>
                      <a:r>
                        <a:rPr lang="en-US" sz="2000" baseline="-25000" dirty="0" smtClean="0">
                          <a:effectLst/>
                        </a:rPr>
                        <a:t>Resp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(KN)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(I*g/R)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Scaled </a:t>
                      </a:r>
                      <a:r>
                        <a:rPr lang="en-US" sz="2000" dirty="0" smtClean="0">
                          <a:effectLst/>
                        </a:rPr>
                        <a:t>factor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r>
                        <a:rPr lang="en-US" sz="2000" dirty="0" smtClean="0">
                          <a:effectLst/>
                        </a:rPr>
                        <a:t>(KN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813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X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3732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2916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1.7836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2.2869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813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3732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3035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0.5945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2.192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66265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For Gravity and Lateral </a:t>
            </a:r>
            <a:r>
              <a:rPr lang="en-GB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:</a:t>
            </a:r>
          </a:p>
          <a:p>
            <a:pPr lvl="1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Footings</a:t>
            </a:r>
          </a:p>
          <a:p>
            <a:pPr lvl="1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  <a:p>
            <a:pPr lvl="1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</a:p>
          <a:p>
            <a:pPr lv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tairs </a:t>
            </a:r>
          </a:p>
          <a:p>
            <a:pPr lvl="1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Ramp </a:t>
            </a:r>
          </a:p>
          <a:p>
            <a:pPr lvl="1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  <a:p>
            <a:pPr lvl="1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walls</a:t>
            </a:r>
          </a:p>
          <a:p>
            <a:pPr lvl="1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Graduation Project 2 Presentation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0061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</a:t>
            </a:r>
            <a:r>
              <a:rPr lang="en-US" dirty="0" smtClean="0"/>
              <a:t>Footings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four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footings: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wall footing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isolated footing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combined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 foundation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Bearing capacity of soil = 300 KN/m</a:t>
            </a:r>
            <a:r>
              <a:rPr lang="en-US" alt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9246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footings-Model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66018" y="-1119981"/>
            <a:ext cx="6858001" cy="909796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7314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footing </a:t>
            </a:r>
            <a:r>
              <a:rPr lang="en-US" dirty="0" smtClean="0"/>
              <a:t>design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177" y="1828800"/>
            <a:ext cx="5439172" cy="43513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010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Combined footing </a:t>
            </a:r>
            <a:r>
              <a:rPr lang="en-US" dirty="0" smtClean="0"/>
              <a:t>design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63" t="13469" r="32489"/>
          <a:stretch/>
        </p:blipFill>
        <p:spPr>
          <a:xfrm>
            <a:off x="3113964" y="1725112"/>
            <a:ext cx="2776182" cy="432376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049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Wall footing </a:t>
            </a:r>
            <a:r>
              <a:rPr lang="en-US" i="1" dirty="0" smtClean="0"/>
              <a:t>design</a:t>
            </a:r>
            <a:endParaRPr lang="en-US" i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273" y="1295400"/>
            <a:ext cx="5876727" cy="501799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253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-114300"/>
            <a:ext cx="8229600" cy="1143000"/>
          </a:xfrm>
        </p:spPr>
        <p:txBody>
          <a:bodyPr/>
          <a:lstStyle/>
          <a:p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Abstract</a:t>
            </a:r>
          </a:p>
        </p:txBody>
      </p:sp>
      <p:sp>
        <p:nvSpPr>
          <p:cNvPr id="7171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57200" y="1219200"/>
            <a:ext cx="8686800" cy="4953000"/>
          </a:xfrm>
          <a:blipFill rotWithShape="0">
            <a:blip r:embed="rId3"/>
            <a:stretch>
              <a:fillRect l="-1263" b="-2829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en-US" dirty="0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Graduation Project 2 Presentation</a:t>
            </a:r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9CBCEA2-674F-4941-AC68-DFC52EB84EE2}" type="slidenum">
              <a:rPr lang="en-US" altLang="en-US" sz="1200" smtClean="0">
                <a:solidFill>
                  <a:srgbClr val="898989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smtClean="0">
              <a:solidFill>
                <a:srgbClr val="898989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 foundation </a:t>
            </a:r>
            <a:r>
              <a:rPr lang="en-US" dirty="0" smtClean="0"/>
              <a:t>design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857177" y="1828800"/>
            <a:ext cx="5439172" cy="43513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5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:\Users\Sony\AppData\Local\Microsoft\Windows\INetCache\Content.Word\tb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93114"/>
            <a:ext cx="9067800" cy="546323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0739" y="304798"/>
            <a:ext cx="5157663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35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52400"/>
            <a:ext cx="7561218" cy="57912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70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columns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417638"/>
            <a:ext cx="6867327" cy="470138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5002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Column Dimension</a:t>
            </a:r>
            <a:endParaRPr lang="en-US" dirty="0"/>
          </a:p>
        </p:txBody>
      </p:sp>
      <p:pic>
        <p:nvPicPr>
          <p:cNvPr id="6" name="Picture 4" descr="footings-Mode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53" b="28719"/>
          <a:stretch>
            <a:fillRect/>
          </a:stretch>
        </p:blipFill>
        <p:spPr bwMode="auto">
          <a:xfrm>
            <a:off x="381000" y="2417912"/>
            <a:ext cx="8229600" cy="293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9838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Stability index :</a:t>
                </a:r>
              </a:p>
              <a:p>
                <a:pPr marL="0" lvl="0" indent="0">
                  <a:buNone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</a:rPr>
                              <m:t>P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∗ ∆</m:t>
                            </m:r>
                          </m:e>
                        </m:nary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0.0159 &lt; 0.05  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Column considered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braced (Non sway)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buNone/>
                </a:pP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Slenderness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ratio :</a:t>
                </a:r>
              </a:p>
              <a:p>
                <a:pPr marL="0" lvl="0" indent="0">
                  <a:buNone/>
                </a:pP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𝐾𝐿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29.6   &lt;  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34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12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40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 short column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623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0929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steel reinforcement of Column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855515248"/>
                  </p:ext>
                </p:extLst>
              </p:nvPr>
            </p:nvGraphicFramePr>
            <p:xfrm>
              <a:off x="2362200" y="1828800"/>
              <a:ext cx="3749040" cy="383476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61556"/>
                    <a:gridCol w="1393742"/>
                    <a:gridCol w="1393742"/>
                  </a:tblGrid>
                  <a:tr h="54292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Floor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Column Type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reinforcement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190500">
                    <a:tc row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B1,B2,G1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C1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14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19050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C2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16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12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19050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C3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16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14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190500">
                    <a:tc row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1,2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C1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20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19050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C2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18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16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19050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C3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18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18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190500">
                    <a:tc row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3,4,5,6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C1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20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20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19050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C2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14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25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19050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C3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18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22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855515248"/>
                  </p:ext>
                </p:extLst>
              </p:nvPr>
            </p:nvGraphicFramePr>
            <p:xfrm>
              <a:off x="2362200" y="1828800"/>
              <a:ext cx="3749040" cy="383476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61556"/>
                    <a:gridCol w="1393742"/>
                    <a:gridCol w="1393742"/>
                  </a:tblGrid>
                  <a:tr h="54292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Floor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Column Type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reinforcement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65760">
                    <a:tc row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B1,B2,G1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C1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69432" t="-151667" r="-1747" b="-825000"/>
                          </a:stretch>
                        </a:blipFill>
                      </a:tcPr>
                    </a:tc>
                  </a:tr>
                  <a:tr h="36576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C2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69432" t="-251667" r="-1747" b="-725000"/>
                          </a:stretch>
                        </a:blipFill>
                      </a:tcPr>
                    </a:tc>
                  </a:tr>
                  <a:tr h="36576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C3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69432" t="-351667" r="-1747" b="-625000"/>
                          </a:stretch>
                        </a:blipFill>
                      </a:tcPr>
                    </a:tc>
                  </a:tr>
                  <a:tr h="365760">
                    <a:tc row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1,2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C1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69432" t="-444262" r="-1747" b="-514754"/>
                          </a:stretch>
                        </a:blipFill>
                      </a:tcPr>
                    </a:tc>
                  </a:tr>
                  <a:tr h="36576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C2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69432" t="-553333" r="-1747" b="-423333"/>
                          </a:stretch>
                        </a:blipFill>
                      </a:tcPr>
                    </a:tc>
                  </a:tr>
                  <a:tr h="36576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C3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69432" t="-653333" r="-1747" b="-323333"/>
                          </a:stretch>
                        </a:blipFill>
                      </a:tcPr>
                    </a:tc>
                  </a:tr>
                  <a:tr h="365760">
                    <a:tc row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3,4,5,6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C1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69432" t="-753333" r="-1747" b="-223333"/>
                          </a:stretch>
                        </a:blipFill>
                      </a:tcPr>
                    </a:tc>
                  </a:tr>
                  <a:tr h="36576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C2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69432" t="-853333" r="-1747" b="-123333"/>
                          </a:stretch>
                        </a:blipFill>
                      </a:tcPr>
                    </a:tc>
                  </a:tr>
                  <a:tr h="36576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C3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69432" t="-953333" r="-1747" b="-2333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2998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 C1 in floor B1,B2,GF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857177" y="1828800"/>
            <a:ext cx="5439172" cy="435133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511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afidya civil-Model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0738"/>
            <a:ext cx="8534400" cy="616537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551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</a:t>
            </a:r>
            <a:r>
              <a:rPr lang="en-US" dirty="0" smtClean="0"/>
              <a:t>Slabs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900" y="1325501"/>
            <a:ext cx="7772400" cy="3500438"/>
          </a:xfrm>
        </p:spPr>
        <p:txBody>
          <a:bodyPr/>
          <a:lstStyle/>
          <a:p>
            <a:r>
              <a:rPr lang="en-US" dirty="0"/>
              <a:t>Basement 2 </a:t>
            </a:r>
            <a:r>
              <a:rPr lang="en-US" dirty="0" smtClean="0"/>
              <a:t>floor (slab on grade)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" t="13334" r="7334" b="9999"/>
          <a:stretch/>
        </p:blipFill>
        <p:spPr>
          <a:xfrm>
            <a:off x="1133474" y="2114518"/>
            <a:ext cx="6877051" cy="460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917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Ultimate 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 </a:t>
            </a: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be used.</a:t>
            </a:r>
          </a:p>
          <a:p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Design will Use ACI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318-11 code</a:t>
            </a:r>
          </a:p>
          <a:p>
            <a:pPr lvl="0"/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UBC 97 Code.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22746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Design of Slabs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6994"/>
            <a:ext cx="8229600" cy="4525963"/>
          </a:xfrm>
        </p:spPr>
        <p:txBody>
          <a:bodyPr/>
          <a:lstStyle/>
          <a:p>
            <a:r>
              <a:rPr lang="en-US" i="1" dirty="0"/>
              <a:t>Basement 1 </a:t>
            </a:r>
            <a:r>
              <a:rPr lang="en-US" i="1" dirty="0" smtClean="0"/>
              <a:t>Slab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40" t="29963" r="31327" b="20773"/>
          <a:stretch/>
        </p:blipFill>
        <p:spPr bwMode="auto">
          <a:xfrm>
            <a:off x="2514600" y="2438400"/>
            <a:ext cx="4894580" cy="30438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2074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19" b="10651"/>
          <a:stretch/>
        </p:blipFill>
        <p:spPr>
          <a:xfrm>
            <a:off x="76200" y="26158"/>
            <a:ext cx="8915400" cy="614604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95425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273" y="1295400"/>
            <a:ext cx="5657453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62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way ribbed </a:t>
            </a:r>
            <a:r>
              <a:rPr lang="en-US" dirty="0" smtClean="0"/>
              <a:t>slab property 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19" t="26519" r="38196" b="18548"/>
          <a:stretch/>
        </p:blipFill>
        <p:spPr bwMode="auto">
          <a:xfrm>
            <a:off x="2165222" y="2438400"/>
            <a:ext cx="4921378" cy="3429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65663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838200"/>
            <a:ext cx="5657453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500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way ribbed slab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2" t="16667" r="222" b="14444"/>
          <a:stretch/>
        </p:blipFill>
        <p:spPr>
          <a:xfrm>
            <a:off x="285750" y="1669481"/>
            <a:ext cx="85725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6184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Design of stairs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Stair dimensions</a:t>
            </a:r>
          </a:p>
          <a:p>
            <a:pPr lv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Going = 30 cm</a:t>
            </a:r>
          </a:p>
          <a:p>
            <a:pPr lv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Riser = 15 cm</a:t>
            </a:r>
          </a:p>
          <a:p>
            <a:pPr lv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 height = 3.5 m</a:t>
            </a:r>
          </a:p>
          <a:p>
            <a:pPr lv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No. of goings = 10</a:t>
            </a:r>
          </a:p>
          <a:p>
            <a:pPr lv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No. of risers = 9</a:t>
            </a:r>
          </a:p>
          <a:p>
            <a:pPr lv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 of Flight =3.06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pPr lv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landing thickness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20 cm</a:t>
            </a:r>
          </a:p>
          <a:p>
            <a:pPr lv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thickness of flights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cm 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3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4944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2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Design of ramp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6107" t="16149" r="9211" b="8984"/>
          <a:stretch/>
        </p:blipFill>
        <p:spPr bwMode="auto">
          <a:xfrm>
            <a:off x="1143000" y="2337594"/>
            <a:ext cx="6131560" cy="304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1675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177" y="1828800"/>
            <a:ext cx="5439172" cy="43513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96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3" b="6493"/>
          <a:stretch/>
        </p:blipFill>
        <p:spPr>
          <a:xfrm>
            <a:off x="102692" y="184150"/>
            <a:ext cx="8938615" cy="61722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59970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</a:t>
            </a:r>
            <a:r>
              <a:rPr lang="en-US" dirty="0" smtClean="0"/>
              <a:t>beams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2"/>
          <a:srcRect l="2806" t="14386" r="791" b="11920"/>
          <a:stretch/>
        </p:blipFill>
        <p:spPr bwMode="auto">
          <a:xfrm>
            <a:off x="304800" y="1624012"/>
            <a:ext cx="8458200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18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175473966"/>
                  </p:ext>
                </p:extLst>
              </p:nvPr>
            </p:nvGraphicFramePr>
            <p:xfrm>
              <a:off x="288828" y="1667304"/>
              <a:ext cx="8376363" cy="36576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83248"/>
                    <a:gridCol w="743204"/>
                    <a:gridCol w="778129"/>
                    <a:gridCol w="676529"/>
                    <a:gridCol w="743204"/>
                    <a:gridCol w="778129"/>
                    <a:gridCol w="676529"/>
                    <a:gridCol w="743204"/>
                    <a:gridCol w="745168"/>
                    <a:gridCol w="745168"/>
                    <a:gridCol w="1163851"/>
                  </a:tblGrid>
                  <a:tr h="365760">
                    <a:tc row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No.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9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Beam reinforcement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row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stirrups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19050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Left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Mid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Right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19050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L ( -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M(+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R(-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L ( -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M(+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R(-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L ( -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M(+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R(-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MB1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18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5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18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18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10/300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MB2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9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18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6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18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18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 smtClean="0">
                              <a:effectLst/>
                            </a:rPr>
                            <a:t>10/140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MB3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18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10/300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MB4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18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18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6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18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10/300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MB5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6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18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18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10/200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MB6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10/200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MB7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18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10/300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175473966"/>
                  </p:ext>
                </p:extLst>
              </p:nvPr>
            </p:nvGraphicFramePr>
            <p:xfrm>
              <a:off x="288828" y="1667304"/>
              <a:ext cx="8376363" cy="330555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83248"/>
                    <a:gridCol w="743204"/>
                    <a:gridCol w="778129"/>
                    <a:gridCol w="676529"/>
                    <a:gridCol w="743204"/>
                    <a:gridCol w="778129"/>
                    <a:gridCol w="676529"/>
                    <a:gridCol w="743204"/>
                    <a:gridCol w="745168"/>
                    <a:gridCol w="745168"/>
                    <a:gridCol w="1163851"/>
                  </a:tblGrid>
                  <a:tr h="365760">
                    <a:tc row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No.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9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Beam reinforcement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row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stirrups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2664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Left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Mid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Right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2664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L ( -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M(+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R(-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L ( -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M(+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R(-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L ( -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M(+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R(-</a:t>
                          </a:r>
                          <a:r>
                            <a:rPr lang="en-US" sz="1600" dirty="0" err="1" smtClean="0">
                              <a:effectLst/>
                            </a:rPr>
                            <a:t>ve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266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MB1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79508" t="-311111" r="-951639" b="-6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72441" t="-311111" r="-814173" b="-6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308929" t="-311111" r="-823214" b="-6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375410" t="-311111" r="-655738" b="-6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456693" t="-311111" r="-529921" b="-6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636937" t="-311111" r="-506306" b="-6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670492" t="-311111" r="-360656" b="-6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764228" t="-311111" r="-257724" b="-6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871311" t="-311111" r="-159836" b="-6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620419" t="-311111" r="-2094" b="-635185"/>
                          </a:stretch>
                        </a:blipFill>
                      </a:tcPr>
                    </a:tc>
                  </a:tr>
                  <a:tr h="3266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MB2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79508" t="-411111" r="-951639" b="-5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72441" t="-411111" r="-814173" b="-5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308929" t="-411111" r="-823214" b="-5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375410" t="-411111" r="-655738" b="-5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456693" t="-411111" r="-529921" b="-5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636937" t="-411111" r="-506306" b="-5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670492" t="-411111" r="-360656" b="-5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764228" t="-411111" r="-257724" b="-5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871311" t="-411111" r="-159836" b="-5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620419" t="-411111" r="-2094" b="-535185"/>
                          </a:stretch>
                        </a:blipFill>
                      </a:tcPr>
                    </a:tc>
                  </a:tr>
                  <a:tr h="3266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MB3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79508" t="-520755" r="-951639" b="-4452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72441" t="-520755" r="-814173" b="-4452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308929" t="-520755" r="-823214" b="-4452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375410" t="-520755" r="-655738" b="-4452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456693" t="-520755" r="-529921" b="-4452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636937" t="-520755" r="-506306" b="-4452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670492" t="-520755" r="-360656" b="-4452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764228" t="-520755" r="-257724" b="-4452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871311" t="-520755" r="-159836" b="-4452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620419" t="-520755" r="-2094" b="-445283"/>
                          </a:stretch>
                        </a:blipFill>
                      </a:tcPr>
                    </a:tc>
                  </a:tr>
                  <a:tr h="3266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MB4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79508" t="-609259" r="-951639" b="-33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72441" t="-609259" r="-814173" b="-33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308929" t="-609259" r="-823214" b="-33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670492" t="-609259" r="-360656" b="-33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764228" t="-609259" r="-257724" b="-33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871311" t="-609259" r="-159836" b="-33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620419" t="-609259" r="-2094" b="-337037"/>
                          </a:stretch>
                        </a:blipFill>
                      </a:tcPr>
                    </a:tc>
                  </a:tr>
                  <a:tr h="3266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MB5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79508" t="-709259" r="-951639" b="-23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72441" t="-709259" r="-814173" b="-23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308929" t="-709259" r="-823214" b="-23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670492" t="-709259" r="-360656" b="-23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764228" t="-709259" r="-257724" b="-23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871311" t="-709259" r="-159836" b="-23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620419" t="-709259" r="-2094" b="-237037"/>
                          </a:stretch>
                        </a:blipFill>
                      </a:tcPr>
                    </a:tc>
                  </a:tr>
                  <a:tr h="3266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MB6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79508" t="-824528" r="-951639" b="-1415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72441" t="-824528" r="-814173" b="-1415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308929" t="-824528" r="-823214" b="-1415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670492" t="-824528" r="-360656" b="-1415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764228" t="-824528" r="-257724" b="-1415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871311" t="-824528" r="-159836" b="-1415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620419" t="-824528" r="-2094" b="-141509"/>
                          </a:stretch>
                        </a:blipFill>
                      </a:tcPr>
                    </a:tc>
                  </a:tr>
                  <a:tr h="3266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MB7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79508" t="-907407" r="-951639" b="-3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72441" t="-907407" r="-814173" b="-3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308929" t="-907407" r="-823214" b="-3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670492" t="-907407" r="-360656" b="-3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764228" t="-907407" r="-257724" b="-3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871311" t="-907407" r="-159836" b="-3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620419" t="-907407" r="-2094" b="-3888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  <p:pic>
        <p:nvPicPr>
          <p:cNvPr id="7" name="Picture 6" descr="footings-Model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83" b="39670"/>
          <a:stretch>
            <a:fillRect/>
          </a:stretch>
        </p:blipFill>
        <p:spPr bwMode="auto">
          <a:xfrm>
            <a:off x="685801" y="341313"/>
            <a:ext cx="7816806" cy="10763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6102676"/>
                  </p:ext>
                </p:extLst>
              </p:nvPr>
            </p:nvGraphicFramePr>
            <p:xfrm>
              <a:off x="1051561" y="5574571"/>
              <a:ext cx="6583680" cy="78405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111953"/>
                    <a:gridCol w="1823637"/>
                    <a:gridCol w="1823637"/>
                    <a:gridCol w="1824453"/>
                  </a:tblGrid>
                  <a:tr h="33528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Type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Positive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Negative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stirrups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18294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SB1 </a:t>
                          </a:r>
                          <a:r>
                            <a:rPr lang="en-US" sz="1600">
                              <a:effectLst/>
                              <a:sym typeface="Wingdings" panose="05000000000000000000" pitchFamily="2" charset="2"/>
                            </a:rPr>
                            <a:t></a:t>
                          </a:r>
                          <a:r>
                            <a:rPr lang="en-US" sz="1600">
                              <a:effectLst/>
                            </a:rPr>
                            <a:t> SB7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5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12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5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12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10/250mm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6102676"/>
                  </p:ext>
                </p:extLst>
              </p:nvPr>
            </p:nvGraphicFramePr>
            <p:xfrm>
              <a:off x="1051561" y="5574571"/>
              <a:ext cx="6583680" cy="78405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111953"/>
                    <a:gridCol w="1823637"/>
                    <a:gridCol w="1823637"/>
                    <a:gridCol w="1824453"/>
                  </a:tblGrid>
                  <a:tr h="36576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Type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Positive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Negative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stirrups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18294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SB1 </a:t>
                          </a:r>
                          <a:r>
                            <a:rPr lang="en-US" sz="1600">
                              <a:effectLst/>
                              <a:sym typeface="Wingdings" panose="05000000000000000000" pitchFamily="2" charset="2"/>
                            </a:rPr>
                            <a:t></a:t>
                          </a:r>
                          <a:r>
                            <a:rPr lang="en-US" sz="1600">
                              <a:effectLst/>
                            </a:rPr>
                            <a:t> SB7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61538" t="-89855" r="-201672" b="-72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161538" t="-89855" r="-101672" b="-72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260667" t="-89855" r="-1333" b="-724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1554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67801" cy="61722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00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273" y="1596716"/>
            <a:ext cx="5657453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2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273" y="1423325"/>
            <a:ext cx="5657453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1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Secondary beam at slab elevation </a:t>
            </a:r>
            <a:r>
              <a:rPr lang="en-US" dirty="0" smtClean="0"/>
              <a:t>change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89" b="24900"/>
          <a:stretch/>
        </p:blipFill>
        <p:spPr>
          <a:xfrm>
            <a:off x="0" y="2133600"/>
            <a:ext cx="9226989" cy="377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46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857177" y="1828800"/>
            <a:ext cx="5439172" cy="43513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08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shear wall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5" b="4236"/>
          <a:stretch/>
        </p:blipFill>
        <p:spPr>
          <a:xfrm>
            <a:off x="285750" y="1335206"/>
            <a:ext cx="8572500" cy="555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59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Shear wall reinforcement and dimension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509856" y="1828800"/>
            <a:ext cx="6133814" cy="43513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3224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basement wall</a:t>
            </a:r>
          </a:p>
        </p:txBody>
      </p:sp>
      <p:pic>
        <p:nvPicPr>
          <p:cNvPr id="6" name="Content Placeholder 5" descr="rw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57177" y="1828800"/>
            <a:ext cx="5439172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119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200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altLang="en-US" b="1" dirty="0" smtClean="0"/>
              <a:t>Stories Properties</a:t>
            </a:r>
            <a:endParaRPr lang="en-US" alt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62000" y="1524000"/>
          <a:ext cx="7619999" cy="48323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1317"/>
                <a:gridCol w="1684183"/>
                <a:gridCol w="1886286"/>
                <a:gridCol w="1077879"/>
                <a:gridCol w="1100334"/>
              </a:tblGrid>
              <a:tr h="6235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Story Number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Story Name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Purpose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Area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Maximum Height *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764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Basement 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Parking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649.707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2.85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764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Basement 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Big Story + Parking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649.707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5.45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764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Ground Floor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Stores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514.17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764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First Floor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Stores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514.17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4.45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764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Second Floor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Mall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514.17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764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Third Floor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Mall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514.17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764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Fourth Floor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Restaurant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514.17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764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Fifth Floor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Residential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514.17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764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Sixth Floor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Residential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514.17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1031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AF715C5-9CFE-4722-93B0-566EADF2EF7A}" type="slidenum">
              <a:rPr lang="en-US" altLang="en-US" sz="1200" smtClean="0">
                <a:solidFill>
                  <a:srgbClr val="898989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smtClean="0">
              <a:solidFill>
                <a:srgbClr val="898989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basement</a:t>
            </a:r>
            <a:r>
              <a:rPr lang="en-US" b="1" dirty="0"/>
              <a:t> </a:t>
            </a:r>
            <a:r>
              <a:rPr lang="en-US" dirty="0" smtClean="0"/>
              <a:t>reinforcement </a:t>
            </a:r>
            <a:r>
              <a:rPr lang="en-US" dirty="0"/>
              <a:t>and dimension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9" r="8246"/>
          <a:stretch/>
        </p:blipFill>
        <p:spPr>
          <a:xfrm>
            <a:off x="1981200" y="1624012"/>
            <a:ext cx="4800600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45044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" y="0"/>
            <a:ext cx="9162270" cy="6858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6963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6E82585-67A2-4A7A-A3C2-E1B55D6732FB}" type="slidenum">
              <a:rPr lang="en-US" altLang="en-US" sz="1200" smtClean="0">
                <a:solidFill>
                  <a:srgbClr val="898989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  <a:buFontTx/>
                <a:buNone/>
              </a:pPr>
              <a:t>71</a:t>
            </a:fld>
            <a:endParaRPr lang="en-US" altLang="en-US" sz="1200" smtClean="0">
              <a:solidFill>
                <a:srgbClr val="898989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2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  <a:endParaRPr lang="en-US" altLang="en-US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challenges in the original design of the building are:</a:t>
            </a:r>
          </a:p>
          <a:p>
            <a:pPr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Building has an irregular shape in both horizontal and vertical direction.</a:t>
            </a:r>
          </a:p>
          <a:p>
            <a:pPr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level in the Building has different uses.</a:t>
            </a:r>
          </a:p>
          <a:p>
            <a:pPr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floors have variable levels.</a:t>
            </a:r>
          </a:p>
          <a:p>
            <a:pPr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one direction the building has high slenderness ratio.</a:t>
            </a:r>
          </a:p>
          <a:p>
            <a:pPr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Load of stair does not seem to have a safe route to transfer. </a:t>
            </a:r>
          </a:p>
          <a:p>
            <a:pPr>
              <a:defRPr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406C59B-8B6E-47B2-9E73-373198B309E7}" type="slidenum">
              <a:rPr lang="en-US" altLang="en-US" sz="1200" smtClean="0">
                <a:solidFill>
                  <a:srgbClr val="898989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smtClean="0">
              <a:solidFill>
                <a:srgbClr val="898989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en-US" sz="3200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br>
              <a:rPr lang="en-US" altLang="en-US" sz="3200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200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b="1" dirty="0" smtClean="0"/>
              <a:t>Significance </a:t>
            </a:r>
            <a:r>
              <a:rPr lang="en-US" b="1" dirty="0"/>
              <a:t>of the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of the project, mainly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apply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learned in engineering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courses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 skills in analysis and design by using computer especially SAP2000.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Secondly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communicate with engineering office and with contractor through producing skeleton and drawings.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Graduation Project 2 Presentation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99F8-5E56-4ACD-B7FF-DB6E554B557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86182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EBA2F919B12F4ABD5A85A8589D262E" ma:contentTypeVersion="1" ma:contentTypeDescription="Create a new document." ma:contentTypeScope="" ma:versionID="df376f654e0f9244a152322e5bb04e46">
  <xsd:schema xmlns:xsd="http://www.w3.org/2001/XMLSchema" xmlns:xs="http://www.w3.org/2001/XMLSchema" xmlns:p="http://schemas.microsoft.com/office/2006/metadata/properties" xmlns:ns2="a1c4832e-38d7-47d5-ac6a-07723ea7b2ba" xmlns:ns3="34259960-a2c0-4469-9384-bbb4dac84319" targetNamespace="http://schemas.microsoft.com/office/2006/metadata/properties" ma:root="true" ma:fieldsID="070437bf4296300cfb43ffb245ae7da6" ns2:_="" ns3:_="">
    <xsd:import namespace="a1c4832e-38d7-47d5-ac6a-07723ea7b2ba"/>
    <xsd:import namespace="34259960-a2c0-4469-9384-bbb4dac84319"/>
    <xsd:element name="properties">
      <xsd:complexType>
        <xsd:sequence>
          <xsd:element name="documentManagement">
            <xsd:complexType>
              <xsd:all>
                <xsd:element ref="ns2:Related_x0020_Class_x0020_Topic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c4832e-38d7-47d5-ac6a-07723ea7b2ba" elementFormDefault="qualified">
    <xsd:import namespace="http://schemas.microsoft.com/office/2006/documentManagement/types"/>
    <xsd:import namespace="http://schemas.microsoft.com/office/infopath/2007/PartnerControls"/>
    <xsd:element name="Related_x0020_Class_x0020_Topic" ma:index="8" nillable="true" ma:displayName="Related Class Topic" ma:list="{0b9d2a17-90b8-4038-b994-ba8a45fdf533}" ma:internalName="Related_x0020_Class_x0020_Topic" ma:showField="Title" ma:web="526da315-a7a0-4a7b-abb4-ad23d85dc6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259960-a2c0-4469-9384-bbb4dac84319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lated_x0020_Class_x0020_Topic xmlns="a1c4832e-38d7-47d5-ac6a-07723ea7b2ba"/>
  </documentManagement>
</p:properties>
</file>

<file path=customXml/itemProps1.xml><?xml version="1.0" encoding="utf-8"?>
<ds:datastoreItem xmlns:ds="http://schemas.openxmlformats.org/officeDocument/2006/customXml" ds:itemID="{A17D1588-79E0-4D7F-9651-2F9B1648BA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c4832e-38d7-47d5-ac6a-07723ea7b2ba"/>
    <ds:schemaRef ds:uri="34259960-a2c0-4469-9384-bbb4dac843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7C83FB5-66A3-4B94-8472-EA2D46FA6349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F33905FB-4D17-4915-86A7-690B347DB941}">
  <ds:schemaRefs>
    <ds:schemaRef ds:uri="http://purl.org/dc/terms/"/>
    <ds:schemaRef ds:uri="a1c4832e-38d7-47d5-ac6a-07723ea7b2ba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34259960-a2c0-4469-9384-bbb4dac84319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1303</TotalTime>
  <Words>1717</Words>
  <Application>Microsoft Office PowerPoint</Application>
  <PresentationFormat>On-screen Show (4:3)</PresentationFormat>
  <Paragraphs>626</Paragraphs>
  <Slides>71</Slides>
  <Notes>3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80" baseType="lpstr">
      <vt:lpstr>Arial</vt:lpstr>
      <vt:lpstr>Calibri</vt:lpstr>
      <vt:lpstr>Calibri Light</vt:lpstr>
      <vt:lpstr>Cambria Math</vt:lpstr>
      <vt:lpstr>Comic Sans MS</vt:lpstr>
      <vt:lpstr>Times New Roman</vt:lpstr>
      <vt:lpstr>Wingdings</vt:lpstr>
      <vt:lpstr>Wingdings 2</vt:lpstr>
      <vt:lpstr>HDOfficeLightV0</vt:lpstr>
      <vt:lpstr>An-Najah National University Faculty of Engineering and Information Technology </vt:lpstr>
      <vt:lpstr>PowerPoint Presentation</vt:lpstr>
      <vt:lpstr>Outline </vt:lpstr>
      <vt:lpstr>Abstract</vt:lpstr>
      <vt:lpstr>Introduction</vt:lpstr>
      <vt:lpstr>PowerPoint Presentation</vt:lpstr>
      <vt:lpstr>Introduction               Stories Properties</vt:lpstr>
      <vt:lpstr>Introduction                     Challenges</vt:lpstr>
      <vt:lpstr>Introduction             Significance of the work</vt:lpstr>
      <vt:lpstr>Material</vt:lpstr>
      <vt:lpstr>Material</vt:lpstr>
      <vt:lpstr>Material</vt:lpstr>
      <vt:lpstr>Loads</vt:lpstr>
      <vt:lpstr>Loads</vt:lpstr>
      <vt:lpstr>Loads</vt:lpstr>
      <vt:lpstr>Loads</vt:lpstr>
      <vt:lpstr>Load Combinations</vt:lpstr>
      <vt:lpstr>Project constrains</vt:lpstr>
      <vt:lpstr>Structural Systems</vt:lpstr>
      <vt:lpstr>Structural Systems</vt:lpstr>
      <vt:lpstr>MODELING</vt:lpstr>
      <vt:lpstr>                      Input Data</vt:lpstr>
      <vt:lpstr>Input Data</vt:lpstr>
      <vt:lpstr>Input Data</vt:lpstr>
      <vt:lpstr>Input Data</vt:lpstr>
      <vt:lpstr>Input Data</vt:lpstr>
      <vt:lpstr>First mode (Y-direction)</vt:lpstr>
      <vt:lpstr>Second mode (X-direction)</vt:lpstr>
      <vt:lpstr>PowerPoint Presentation</vt:lpstr>
      <vt:lpstr>Dynamic analysis</vt:lpstr>
      <vt:lpstr>Parameters of Seismic Force</vt:lpstr>
      <vt:lpstr>Base shear Force</vt:lpstr>
      <vt:lpstr>Response spectrum analysis RSA</vt:lpstr>
      <vt:lpstr>Design For Gravity and Lateral Forces</vt:lpstr>
      <vt:lpstr>Design of Footings</vt:lpstr>
      <vt:lpstr>PowerPoint Presentation</vt:lpstr>
      <vt:lpstr>Single footing design</vt:lpstr>
      <vt:lpstr>Combined footing design</vt:lpstr>
      <vt:lpstr>Wall footing design</vt:lpstr>
      <vt:lpstr>Mat foundation design</vt:lpstr>
      <vt:lpstr>PowerPoint Presentation</vt:lpstr>
      <vt:lpstr>PowerPoint Presentation</vt:lpstr>
      <vt:lpstr>Design of columns</vt:lpstr>
      <vt:lpstr> Column Dimension</vt:lpstr>
      <vt:lpstr>Checks</vt:lpstr>
      <vt:lpstr>Summary of steel reinforcement of Column</vt:lpstr>
      <vt:lpstr>Column C1 in floor B1,B2,GF</vt:lpstr>
      <vt:lpstr>PowerPoint Presentation</vt:lpstr>
      <vt:lpstr>Design of Slabs</vt:lpstr>
      <vt:lpstr>Design of Slabs</vt:lpstr>
      <vt:lpstr>PowerPoint Presentation</vt:lpstr>
      <vt:lpstr>PowerPoint Presentation</vt:lpstr>
      <vt:lpstr>Two way ribbed slab property </vt:lpstr>
      <vt:lpstr>PowerPoint Presentation</vt:lpstr>
      <vt:lpstr>One way ribbed slab</vt:lpstr>
      <vt:lpstr>Design of stairs </vt:lpstr>
      <vt:lpstr>PowerPoint Presentation</vt:lpstr>
      <vt:lpstr>Design of ramp</vt:lpstr>
      <vt:lpstr>PowerPoint Presentation</vt:lpstr>
      <vt:lpstr>Design of beams</vt:lpstr>
      <vt:lpstr>PowerPoint Presentation</vt:lpstr>
      <vt:lpstr>PowerPoint Presentation</vt:lpstr>
      <vt:lpstr>PowerPoint Presentation</vt:lpstr>
      <vt:lpstr>PowerPoint Presentation</vt:lpstr>
      <vt:lpstr>Secondary beam at slab elevation change</vt:lpstr>
      <vt:lpstr>PowerPoint Presentation</vt:lpstr>
      <vt:lpstr>Design of shear wall</vt:lpstr>
      <vt:lpstr>Shear wall reinforcement and dimension</vt:lpstr>
      <vt:lpstr>Design of basement wall</vt:lpstr>
      <vt:lpstr>basement reinforcement and dimension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Breakdown of Essay PowerPoint</dc:title>
  <dc:creator>Amy Gleiser</dc:creator>
  <cp:lastModifiedBy>Omar Imad Rajab</cp:lastModifiedBy>
  <cp:revision>189</cp:revision>
  <dcterms:created xsi:type="dcterms:W3CDTF">2009-09-22T22:37:54Z</dcterms:created>
  <dcterms:modified xsi:type="dcterms:W3CDTF">2015-12-19T22:20:51Z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Janelle Soers</vt:lpwstr>
  </property>
  <property fmtid="{D5CDD505-2E9C-101B-9397-08002B2CF9AE}" pid="4" name="xd_Signature">
    <vt:lpwstr/>
  </property>
  <property fmtid="{D5CDD505-2E9C-101B-9397-08002B2CF9AE}" pid="5" name="TemplateUrl">
    <vt:lpwstr/>
  </property>
  <property fmtid="{D5CDD505-2E9C-101B-9397-08002B2CF9AE}" pid="6" name="display_urn:schemas-microsoft-com:office:office#Author">
    <vt:lpwstr>Janelle Soers</vt:lpwstr>
  </property>
  <property fmtid="{D5CDD505-2E9C-101B-9397-08002B2CF9AE}" pid="7" name="xd_ProgID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_dlc_DocId">
    <vt:lpwstr>UZ76ZFYV32WR-5999-12</vt:lpwstr>
  </property>
  <property fmtid="{D5CDD505-2E9C-101B-9397-08002B2CF9AE}" pid="11" name="_dlc_DocIdItemGuid">
    <vt:lpwstr>a0a90c2d-f3f4-4efa-a35f-36e2e2214eb9</vt:lpwstr>
  </property>
  <property fmtid="{D5CDD505-2E9C-101B-9397-08002B2CF9AE}" pid="12" name="_dlc_DocIdUrl">
    <vt:lpwstr>http://brd-shareptweb:8090/sec/StM/Gr9/Eng/mssoers/_layouts/DocIdRedir.aspx?ID=UZ76ZFYV32WR-5999-12, UZ76ZFYV32WR-5999-12</vt:lpwstr>
  </property>
</Properties>
</file>