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8"/>
  </p:notesMasterIdLst>
  <p:sldIdLst>
    <p:sldId id="256" r:id="rId2"/>
    <p:sldId id="257" r:id="rId3"/>
    <p:sldId id="258" r:id="rId4"/>
    <p:sldId id="259" r:id="rId5"/>
    <p:sldId id="260" r:id="rId6"/>
    <p:sldId id="261" r:id="rId7"/>
    <p:sldId id="264" r:id="rId8"/>
    <p:sldId id="267" r:id="rId9"/>
    <p:sldId id="262" r:id="rId10"/>
    <p:sldId id="265" r:id="rId11"/>
    <p:sldId id="268" r:id="rId12"/>
    <p:sldId id="269" r:id="rId13"/>
    <p:sldId id="270" r:id="rId14"/>
    <p:sldId id="271" r:id="rId15"/>
    <p:sldId id="272" r:id="rId16"/>
    <p:sldId id="263" r:id="rId17"/>
    <p:sldId id="273" r:id="rId18"/>
    <p:sldId id="274" r:id="rId19"/>
    <p:sldId id="275" r:id="rId20"/>
    <p:sldId id="276" r:id="rId21"/>
    <p:sldId id="277" r:id="rId22"/>
    <p:sldId id="284" r:id="rId23"/>
    <p:sldId id="285" r:id="rId24"/>
    <p:sldId id="286" r:id="rId25"/>
    <p:sldId id="287" r:id="rId26"/>
    <p:sldId id="288" r:id="rId27"/>
    <p:sldId id="289" r:id="rId28"/>
    <p:sldId id="290" r:id="rId29"/>
    <p:sldId id="291" r:id="rId30"/>
    <p:sldId id="278" r:id="rId31"/>
    <p:sldId id="279" r:id="rId32"/>
    <p:sldId id="280" r:id="rId33"/>
    <p:sldId id="281" r:id="rId34"/>
    <p:sldId id="282" r:id="rId35"/>
    <p:sldId id="283" r:id="rId36"/>
    <p:sldId id="292" r:id="rId3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5A4BE99-EA4B-4735-B3BE-81411306C119}" type="datetimeFigureOut">
              <a:rPr lang="ar-SA" smtClean="0"/>
              <a:t>14/10/1441</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B8A7C6A-C0EA-4058-9495-8D197B4E1FF1}" type="slidenum">
              <a:rPr lang="ar-SA" smtClean="0"/>
              <a:t>‹#›</a:t>
            </a:fld>
            <a:endParaRPr lang="ar-SA"/>
          </a:p>
        </p:txBody>
      </p:sp>
    </p:spTree>
    <p:extLst>
      <p:ext uri="{BB962C8B-B14F-4D97-AF65-F5344CB8AC3E}">
        <p14:creationId xmlns:p14="http://schemas.microsoft.com/office/powerpoint/2010/main" val="390161074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JO" dirty="0" smtClean="0"/>
              <a:t>من ناحية التعليم والتعلم والالعاب والعمل والاعمال البيتية والتطوير كما</a:t>
            </a:r>
            <a:r>
              <a:rPr lang="ar-JO" baseline="0" dirty="0" smtClean="0"/>
              <a:t> يشاء </a:t>
            </a:r>
            <a:endParaRPr lang="en-US" dirty="0"/>
          </a:p>
        </p:txBody>
      </p:sp>
      <p:sp>
        <p:nvSpPr>
          <p:cNvPr id="4" name="Slide Number Placeholder 3"/>
          <p:cNvSpPr>
            <a:spLocks noGrp="1"/>
          </p:cNvSpPr>
          <p:nvPr>
            <p:ph type="sldNum" sz="quarter" idx="10"/>
          </p:nvPr>
        </p:nvSpPr>
        <p:spPr/>
        <p:txBody>
          <a:bodyPr/>
          <a:lstStyle/>
          <a:p>
            <a:fld id="{9B8A7C6A-C0EA-4058-9495-8D197B4E1FF1}" type="slidenum">
              <a:rPr lang="ar-SA" smtClean="0"/>
              <a:t>35</a:t>
            </a:fld>
            <a:endParaRPr lang="ar-SA"/>
          </a:p>
        </p:txBody>
      </p:sp>
    </p:spTree>
    <p:extLst>
      <p:ext uri="{BB962C8B-B14F-4D97-AF65-F5344CB8AC3E}">
        <p14:creationId xmlns:p14="http://schemas.microsoft.com/office/powerpoint/2010/main" val="2152691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DF49BFEB-8EA7-431F-863D-D3027032D388}" type="datetimeFigureOut">
              <a:rPr lang="ar-SA" smtClean="0"/>
              <a:t>14/10/1441</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C5B7682-B5E3-4A56-A5D2-1D9B6A312805}" type="slidenum">
              <a:rPr lang="ar-SA" smtClean="0"/>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DF49BFEB-8EA7-431F-863D-D3027032D388}" type="datetimeFigureOut">
              <a:rPr lang="ar-SA" smtClean="0"/>
              <a:t>14/10/1441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C5B7682-B5E3-4A56-A5D2-1D9B6A312805}"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DF49BFEB-8EA7-431F-863D-D3027032D388}" type="datetimeFigureOut">
              <a:rPr lang="ar-SA" smtClean="0"/>
              <a:t>14/10/1441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C5B7682-B5E3-4A56-A5D2-1D9B6A312805}"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DF49BFEB-8EA7-431F-863D-D3027032D388}" type="datetimeFigureOut">
              <a:rPr lang="ar-SA" smtClean="0"/>
              <a:t>14/10/1441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C5B7682-B5E3-4A56-A5D2-1D9B6A312805}"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DF49BFEB-8EA7-431F-863D-D3027032D388}" type="datetimeFigureOut">
              <a:rPr lang="ar-SA" smtClean="0"/>
              <a:t>14/10/1441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C5B7682-B5E3-4A56-A5D2-1D9B6A312805}"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DF49BFEB-8EA7-431F-863D-D3027032D388}" type="datetimeFigureOut">
              <a:rPr lang="ar-SA" smtClean="0"/>
              <a:t>14/10/1441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C5B7682-B5E3-4A56-A5D2-1D9B6A312805}" type="slidenum">
              <a:rPr lang="ar-SA" smtClean="0"/>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DF49BFEB-8EA7-431F-863D-D3027032D388}" type="datetimeFigureOut">
              <a:rPr lang="ar-SA" smtClean="0"/>
              <a:t>14/10/1441</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7C5B7682-B5E3-4A56-A5D2-1D9B6A312805}"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DF49BFEB-8EA7-431F-863D-D3027032D388}" type="datetimeFigureOut">
              <a:rPr lang="ar-SA" smtClean="0"/>
              <a:t>14/10/1441</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7C5B7682-B5E3-4A56-A5D2-1D9B6A312805}"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49BFEB-8EA7-431F-863D-D3027032D388}" type="datetimeFigureOut">
              <a:rPr lang="ar-SA" smtClean="0"/>
              <a:t>14/10/1441</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7C5B7682-B5E3-4A56-A5D2-1D9B6A312805}"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F49BFEB-8EA7-431F-863D-D3027032D388}" type="datetimeFigureOut">
              <a:rPr lang="ar-SA" smtClean="0"/>
              <a:t>14/10/1441</a:t>
            </a:fld>
            <a:endParaRPr lang="ar-SA"/>
          </a:p>
        </p:txBody>
      </p:sp>
      <p:sp>
        <p:nvSpPr>
          <p:cNvPr id="7" name="Slide Number Placeholder 6"/>
          <p:cNvSpPr>
            <a:spLocks noGrp="1"/>
          </p:cNvSpPr>
          <p:nvPr>
            <p:ph type="sldNum" sz="quarter" idx="12"/>
          </p:nvPr>
        </p:nvSpPr>
        <p:spPr/>
        <p:txBody>
          <a:bodyPr/>
          <a:lstStyle/>
          <a:p>
            <a:fld id="{7C5B7682-B5E3-4A56-A5D2-1D9B6A312805}" type="slidenum">
              <a:rPr lang="ar-SA" smtClean="0"/>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smtClean="0"/>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DF49BFEB-8EA7-431F-863D-D3027032D388}" type="datetimeFigureOut">
              <a:rPr lang="ar-SA" smtClean="0"/>
              <a:t>14/10/1441</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7C5B7682-B5E3-4A56-A5D2-1D9B6A312805}"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DF49BFEB-8EA7-431F-863D-D3027032D388}" type="datetimeFigureOut">
              <a:rPr lang="ar-SA" smtClean="0"/>
              <a:t>14/10/1441</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C5B7682-B5E3-4A56-A5D2-1D9B6A312805}"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image" Target="../media/image4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677409" y="2276871"/>
            <a:ext cx="3352665" cy="1656184"/>
          </a:xfrm>
        </p:spPr>
        <p:txBody>
          <a:bodyPr>
            <a:noAutofit/>
          </a:bodyPr>
          <a:lstStyle/>
          <a:p>
            <a:r>
              <a:rPr lang="en-US" sz="2800" dirty="0">
                <a:latin typeface="Andalus" pitchFamily="18" charset="-78"/>
                <a:cs typeface="Andalus" pitchFamily="18" charset="-78"/>
              </a:rPr>
              <a:t>Raspberry Pi Phone Based Dedicated Applications</a:t>
            </a:r>
            <a:endParaRPr lang="ar-SA" sz="2800" dirty="0">
              <a:latin typeface="Andalus" pitchFamily="18" charset="-78"/>
              <a:cs typeface="Andalus" pitchFamily="18" charset="-78"/>
            </a:endParaRPr>
          </a:p>
        </p:txBody>
      </p:sp>
      <p:sp>
        <p:nvSpPr>
          <p:cNvPr id="3" name="عنوان فرعي 2"/>
          <p:cNvSpPr>
            <a:spLocks noGrp="1"/>
          </p:cNvSpPr>
          <p:nvPr>
            <p:ph type="subTitle" idx="1"/>
          </p:nvPr>
        </p:nvSpPr>
        <p:spPr>
          <a:xfrm>
            <a:off x="4644008" y="3935964"/>
            <a:ext cx="3528392" cy="1944216"/>
          </a:xfrm>
        </p:spPr>
        <p:txBody>
          <a:bodyPr>
            <a:noAutofit/>
          </a:bodyPr>
          <a:lstStyle/>
          <a:p>
            <a:pPr algn="ctr"/>
            <a:r>
              <a:rPr lang="en-US" sz="2000" b="1" dirty="0" smtClean="0">
                <a:latin typeface="Arial Narrow" pitchFamily="34" charset="0"/>
                <a:sym typeface="Wingdings"/>
              </a:rPr>
              <a:t></a:t>
            </a:r>
            <a:endParaRPr lang="en-US" sz="2000" b="1" dirty="0" smtClean="0">
              <a:latin typeface="Arial Narrow" pitchFamily="34" charset="0"/>
            </a:endParaRPr>
          </a:p>
          <a:p>
            <a:pPr algn="ctr"/>
            <a:r>
              <a:rPr lang="en-US" sz="2000" b="1" dirty="0" smtClean="0">
                <a:latin typeface="Arial Narrow" pitchFamily="34" charset="0"/>
              </a:rPr>
              <a:t>Tasbeeh Hamadneh</a:t>
            </a:r>
          </a:p>
          <a:p>
            <a:pPr algn="ctr" rtl="0"/>
            <a:r>
              <a:rPr lang="en-US" sz="2000" b="1" dirty="0" smtClean="0">
                <a:latin typeface="Arial Narrow" pitchFamily="34" charset="0"/>
              </a:rPr>
              <a:t>Amon  Bani Jaber</a:t>
            </a:r>
            <a:endParaRPr lang="en-US" sz="2000" b="1" dirty="0">
              <a:latin typeface="Arial Narrow" pitchFamily="34" charset="0"/>
            </a:endParaRPr>
          </a:p>
          <a:p>
            <a:pPr algn="ctr"/>
            <a:r>
              <a:rPr lang="en-US" sz="2000" b="1" dirty="0">
                <a:latin typeface="Arial Narrow" pitchFamily="34" charset="0"/>
              </a:rPr>
              <a:t>Anagheem </a:t>
            </a:r>
            <a:r>
              <a:rPr lang="en-US" sz="2000" b="1" dirty="0" smtClean="0">
                <a:latin typeface="Arial Narrow" pitchFamily="34" charset="0"/>
              </a:rPr>
              <a:t>Hammad</a:t>
            </a:r>
            <a:endParaRPr lang="en-US" sz="2000" b="1" dirty="0">
              <a:latin typeface="Arial Narrow" pitchFamily="34" charset="0"/>
            </a:endParaRPr>
          </a:p>
          <a:p>
            <a:pPr algn="ctr"/>
            <a:r>
              <a:rPr lang="en-US" sz="2000" b="1" dirty="0">
                <a:latin typeface="Arial Narrow" pitchFamily="34" charset="0"/>
              </a:rPr>
              <a:t>Dr. Saed </a:t>
            </a:r>
            <a:r>
              <a:rPr lang="en-US" sz="2000" b="1" dirty="0" smtClean="0">
                <a:latin typeface="Arial Narrow" pitchFamily="34" charset="0"/>
              </a:rPr>
              <a:t>Tarabia</a:t>
            </a:r>
            <a:endParaRPr lang="en-US" sz="2000" b="1" dirty="0">
              <a:latin typeface="Arial Narrow" pitchFamily="34" charset="0"/>
            </a:endParaRPr>
          </a:p>
          <a:p>
            <a:pPr algn="ctr"/>
            <a:r>
              <a:rPr lang="en-US" b="1" dirty="0">
                <a:latin typeface="Arial Narrow" pitchFamily="34" charset="0"/>
                <a:sym typeface="Wingdings"/>
              </a:rPr>
              <a:t></a:t>
            </a:r>
            <a:endParaRPr lang="en-US" b="1" dirty="0">
              <a:latin typeface="Arial Narrow" pitchFamily="34" charset="0"/>
            </a:endParaRPr>
          </a:p>
          <a:p>
            <a:pPr algn="ctr"/>
            <a:endParaRPr lang="ar-SA" b="1" dirty="0">
              <a:latin typeface="Arial Narrow"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0"/>
            <a:ext cx="3528392" cy="2276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16633"/>
            <a:ext cx="4248472" cy="2520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58982" t="68616"/>
          <a:stretch/>
        </p:blipFill>
        <p:spPr bwMode="auto">
          <a:xfrm>
            <a:off x="370360" y="2924944"/>
            <a:ext cx="3832381" cy="1707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672" y="5114360"/>
            <a:ext cx="1584176" cy="1476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68822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92696"/>
            <a:ext cx="7024744" cy="1008112"/>
          </a:xfrm>
        </p:spPr>
        <p:txBody>
          <a:bodyPr/>
          <a:lstStyle/>
          <a:p>
            <a:r>
              <a:rPr lang="en-US" dirty="0"/>
              <a:t>Hardware Components</a:t>
            </a:r>
            <a:endParaRPr lang="ar-SA" dirty="0"/>
          </a:p>
        </p:txBody>
      </p:sp>
      <p:sp>
        <p:nvSpPr>
          <p:cNvPr id="3" name="عنصر نائب للمحتوى 2"/>
          <p:cNvSpPr>
            <a:spLocks noGrp="1"/>
          </p:cNvSpPr>
          <p:nvPr>
            <p:ph idx="1"/>
          </p:nvPr>
        </p:nvSpPr>
        <p:spPr>
          <a:xfrm>
            <a:off x="467544" y="1844824"/>
            <a:ext cx="8136904" cy="4608512"/>
          </a:xfrm>
        </p:spPr>
        <p:txBody>
          <a:bodyPr/>
          <a:lstStyle/>
          <a:p>
            <a:pPr algn="l" rtl="0"/>
            <a:r>
              <a:rPr lang="en-US" b="1" dirty="0" smtClean="0"/>
              <a:t>Raspberry </a:t>
            </a:r>
            <a:r>
              <a:rPr lang="en-US" b="1" dirty="0"/>
              <a:t>Pi3 model B</a:t>
            </a:r>
            <a:r>
              <a:rPr lang="en-US" b="1" dirty="0" smtClean="0"/>
              <a:t>+:</a:t>
            </a:r>
          </a:p>
          <a:p>
            <a:pPr algn="l" rtl="0"/>
            <a:endParaRPr lang="en-US" dirty="0"/>
          </a:p>
          <a:p>
            <a:pPr algn="l" rtl="0"/>
            <a:endParaRPr lang="en-US" dirty="0" smtClean="0"/>
          </a:p>
          <a:p>
            <a:pPr algn="l" rtl="0"/>
            <a:endParaRPr lang="en-US" dirty="0"/>
          </a:p>
          <a:p>
            <a:pPr algn="l" rtl="0"/>
            <a:endParaRPr lang="en-US" dirty="0" smtClean="0"/>
          </a:p>
          <a:p>
            <a:pPr algn="l" rtl="0"/>
            <a:endParaRPr lang="en-US" dirty="0" smtClean="0"/>
          </a:p>
          <a:p>
            <a:pPr algn="l" rtl="0"/>
            <a:endParaRPr lang="en-US" dirty="0" smtClean="0"/>
          </a:p>
          <a:p>
            <a:pPr algn="l" rtl="0"/>
            <a:r>
              <a:rPr lang="en-US" b="1" dirty="0" smtClean="0">
                <a:solidFill>
                  <a:schemeClr val="tx1"/>
                </a:solidFill>
              </a:rPr>
              <a:t>SanDisk </a:t>
            </a:r>
            <a:r>
              <a:rPr lang="en-US" b="1" dirty="0">
                <a:solidFill>
                  <a:schemeClr val="tx1"/>
                </a:solidFill>
              </a:rPr>
              <a:t>(SD card</a:t>
            </a:r>
            <a:r>
              <a:rPr lang="en-US" b="1" dirty="0" smtClean="0">
                <a:solidFill>
                  <a:schemeClr val="tx1"/>
                </a:solidFill>
              </a:rPr>
              <a:t>):</a:t>
            </a:r>
            <a:endParaRPr lang="ar-SA" b="1" dirty="0">
              <a:solidFill>
                <a:schemeClr val="tx1"/>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1511" y="4869158"/>
            <a:ext cx="2088232" cy="1286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2564903"/>
            <a:ext cx="2839804" cy="1488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827584" y="2564903"/>
            <a:ext cx="4573887" cy="1754326"/>
          </a:xfrm>
          <a:prstGeom prst="rect">
            <a:avLst/>
          </a:prstGeom>
          <a:noFill/>
        </p:spPr>
        <p:txBody>
          <a:bodyPr wrap="square" rtlCol="1">
            <a:spAutoFit/>
          </a:bodyPr>
          <a:lstStyle/>
          <a:p>
            <a:pPr algn="just" rtl="0"/>
            <a:r>
              <a:rPr lang="en-US" dirty="0">
                <a:latin typeface="Calibri" pitchFamily="34" charset="0"/>
                <a:cs typeface="Calibri" pitchFamily="34" charset="0"/>
              </a:rPr>
              <a:t>fits the work in this project in terms of memory capacity in this type compared to other types where the memory capacity up to 512 MB and also contains a network port Ethernet which gives us the possibility of connecting to the Internet</a:t>
            </a:r>
            <a:endParaRPr lang="ar-SA" dirty="0">
              <a:latin typeface="Calibri" pitchFamily="34" charset="0"/>
            </a:endParaRPr>
          </a:p>
        </p:txBody>
      </p:sp>
      <p:sp>
        <p:nvSpPr>
          <p:cNvPr id="5" name="مربع نص 4"/>
          <p:cNvSpPr txBox="1"/>
          <p:nvPr/>
        </p:nvSpPr>
        <p:spPr>
          <a:xfrm>
            <a:off x="662425" y="5512279"/>
            <a:ext cx="4176465" cy="923330"/>
          </a:xfrm>
          <a:prstGeom prst="rect">
            <a:avLst/>
          </a:prstGeom>
          <a:noFill/>
        </p:spPr>
        <p:txBody>
          <a:bodyPr wrap="square" rtlCol="1">
            <a:spAutoFit/>
          </a:bodyPr>
          <a:lstStyle/>
          <a:p>
            <a:pPr algn="just" rtl="0"/>
            <a:r>
              <a:rPr lang="en-US" dirty="0">
                <a:latin typeface="Calibri" pitchFamily="34" charset="0"/>
                <a:cs typeface="Calibri" pitchFamily="34" charset="0"/>
              </a:rPr>
              <a:t>holds the operating system and all the files on the raspberry pi, </a:t>
            </a:r>
            <a:r>
              <a:rPr lang="en-US" dirty="0" err="1" smtClean="0">
                <a:latin typeface="Calibri" pitchFamily="34" charset="0"/>
                <a:cs typeface="Calibri" pitchFamily="34" charset="0"/>
              </a:rPr>
              <a:t>tand</a:t>
            </a:r>
            <a:r>
              <a:rPr lang="en-US" dirty="0" smtClean="0">
                <a:latin typeface="Calibri" pitchFamily="34" charset="0"/>
                <a:cs typeface="Calibri" pitchFamily="34" charset="0"/>
              </a:rPr>
              <a:t> </a:t>
            </a:r>
            <a:r>
              <a:rPr lang="en-US" dirty="0">
                <a:latin typeface="Calibri" pitchFamily="34" charset="0"/>
                <a:cs typeface="Calibri" pitchFamily="34" charset="0"/>
              </a:rPr>
              <a:t>we use it with 64GB size </a:t>
            </a:r>
            <a:endParaRPr lang="ar-SA" dirty="0">
              <a:latin typeface="Calibri" pitchFamily="34" charset="0"/>
            </a:endParaRPr>
          </a:p>
        </p:txBody>
      </p:sp>
    </p:spTree>
    <p:extLst>
      <p:ext uri="{BB962C8B-B14F-4D97-AF65-F5344CB8AC3E}">
        <p14:creationId xmlns:p14="http://schemas.microsoft.com/office/powerpoint/2010/main" val="38175972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92696"/>
            <a:ext cx="7024744" cy="936104"/>
          </a:xfrm>
        </p:spPr>
        <p:txBody>
          <a:bodyPr/>
          <a:lstStyle/>
          <a:p>
            <a:r>
              <a:rPr lang="en-US" dirty="0"/>
              <a:t>Hardware Components</a:t>
            </a:r>
            <a:endParaRPr lang="ar-SA" dirty="0"/>
          </a:p>
        </p:txBody>
      </p:sp>
      <p:sp>
        <p:nvSpPr>
          <p:cNvPr id="3" name="عنصر نائب للمحتوى 2"/>
          <p:cNvSpPr>
            <a:spLocks noGrp="1"/>
          </p:cNvSpPr>
          <p:nvPr>
            <p:ph idx="1"/>
          </p:nvPr>
        </p:nvSpPr>
        <p:spPr>
          <a:xfrm>
            <a:off x="539552" y="1772816"/>
            <a:ext cx="8064896" cy="4680520"/>
          </a:xfrm>
        </p:spPr>
        <p:txBody>
          <a:bodyPr/>
          <a:lstStyle/>
          <a:p>
            <a:pPr algn="l" rtl="0"/>
            <a:r>
              <a:rPr lang="en-US" b="1" dirty="0">
                <a:solidFill>
                  <a:schemeClr val="tx1"/>
                </a:solidFill>
              </a:rPr>
              <a:t>PITFT </a:t>
            </a:r>
            <a:r>
              <a:rPr lang="en-US" b="1" dirty="0" smtClean="0">
                <a:solidFill>
                  <a:schemeClr val="tx1"/>
                </a:solidFill>
              </a:rPr>
              <a:t>Touchscreen</a:t>
            </a:r>
          </a:p>
          <a:p>
            <a:pPr marL="68580" indent="0" algn="l" rtl="0">
              <a:buNone/>
            </a:pPr>
            <a:endParaRPr lang="en-US" b="1" dirty="0">
              <a:solidFill>
                <a:schemeClr val="tx1"/>
              </a:solidFill>
            </a:endParaRPr>
          </a:p>
          <a:p>
            <a:pPr algn="l" rtl="0"/>
            <a:endParaRPr lang="en-US" b="1" dirty="0" smtClean="0">
              <a:solidFill>
                <a:schemeClr val="tx1"/>
              </a:solidFill>
            </a:endParaRPr>
          </a:p>
          <a:p>
            <a:pPr marL="68580" indent="0" algn="l" rtl="0">
              <a:buNone/>
            </a:pPr>
            <a:endParaRPr lang="en-US" b="1" dirty="0">
              <a:solidFill>
                <a:schemeClr val="tx1"/>
              </a:solidFill>
            </a:endParaRPr>
          </a:p>
          <a:p>
            <a:pPr algn="l" rtl="0"/>
            <a:endParaRPr lang="en-US" b="1" dirty="0" smtClean="0">
              <a:solidFill>
                <a:schemeClr val="tx1"/>
              </a:solidFill>
            </a:endParaRPr>
          </a:p>
          <a:p>
            <a:pPr algn="l" rtl="0"/>
            <a:endParaRPr lang="en-US" dirty="0" smtClean="0"/>
          </a:p>
          <a:p>
            <a:pPr algn="l" rtl="0"/>
            <a:r>
              <a:rPr lang="en-US" b="1" dirty="0" smtClean="0">
                <a:solidFill>
                  <a:schemeClr val="tx1"/>
                </a:solidFill>
              </a:rPr>
              <a:t>The </a:t>
            </a:r>
            <a:r>
              <a:rPr lang="en-US" b="1" dirty="0">
                <a:solidFill>
                  <a:schemeClr val="tx1"/>
                </a:solidFill>
              </a:rPr>
              <a:t>Raspberry Pi Camera Model </a:t>
            </a:r>
          </a:p>
          <a:p>
            <a:pPr algn="l" rtl="0"/>
            <a:endParaRPr lang="en-US" b="1" dirty="0" smtClean="0">
              <a:solidFill>
                <a:schemeClr val="tx1"/>
              </a:solidFill>
            </a:endParaRPr>
          </a:p>
          <a:p>
            <a:pPr algn="l" rtl="0"/>
            <a:endParaRPr lang="ar-SA" b="1" dirty="0">
              <a:solidFill>
                <a:schemeClr val="tx1"/>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2276872"/>
            <a:ext cx="2042865" cy="196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ربع نص 5"/>
          <p:cNvSpPr txBox="1"/>
          <p:nvPr/>
        </p:nvSpPr>
        <p:spPr>
          <a:xfrm>
            <a:off x="1008651" y="2286397"/>
            <a:ext cx="5112568" cy="2062103"/>
          </a:xfrm>
          <a:prstGeom prst="rect">
            <a:avLst/>
          </a:prstGeom>
          <a:noFill/>
        </p:spPr>
        <p:txBody>
          <a:bodyPr wrap="square" rtlCol="1">
            <a:spAutoFit/>
          </a:bodyPr>
          <a:lstStyle/>
          <a:p>
            <a:pPr algn="l" rtl="0"/>
            <a:r>
              <a:rPr lang="en-US" sz="1600" dirty="0" smtClean="0">
                <a:latin typeface="Calibri" pitchFamily="34" charset="0"/>
                <a:cs typeface="Calibri" pitchFamily="34" charset="0"/>
              </a:rPr>
              <a:t>TFT touchscreen and we use it as 3.5 inches .</a:t>
            </a:r>
          </a:p>
          <a:p>
            <a:pPr algn="l" rtl="0"/>
            <a:r>
              <a:rPr lang="en-US" sz="1600" dirty="0" smtClean="0">
                <a:latin typeface="Calibri" pitchFamily="34" charset="0"/>
                <a:cs typeface="Calibri" pitchFamily="34" charset="0"/>
              </a:rPr>
              <a:t>the hardware resolution it is 480x320 also this touchscreen .</a:t>
            </a:r>
          </a:p>
          <a:p>
            <a:pPr algn="l" rtl="0"/>
            <a:r>
              <a:rPr lang="en-US" sz="1600" dirty="0" smtClean="0">
                <a:latin typeface="Calibri" pitchFamily="34" charset="0"/>
                <a:cs typeface="Calibri" pitchFamily="34" charset="0"/>
              </a:rPr>
              <a:t>provide 125MHz High-Speed SPI signal transmission. </a:t>
            </a:r>
          </a:p>
          <a:p>
            <a:pPr algn="l" rtl="0"/>
            <a:r>
              <a:rPr lang="en-US" sz="1600" dirty="0" smtClean="0">
                <a:latin typeface="Calibri" pitchFamily="34" charset="0"/>
                <a:cs typeface="Calibri" pitchFamily="34" charset="0"/>
              </a:rPr>
              <a:t>with the 50Hz refresh rate Raspberry Pi.</a:t>
            </a:r>
          </a:p>
          <a:p>
            <a:pPr algn="l" rtl="0"/>
            <a:r>
              <a:rPr lang="en-US" sz="1600" dirty="0" smtClean="0">
                <a:latin typeface="Calibri" pitchFamily="34" charset="0"/>
                <a:cs typeface="Calibri" pitchFamily="34" charset="0"/>
              </a:rPr>
              <a:t>allow to Watch videos with multi format like MP4 and Play video games.</a:t>
            </a:r>
          </a:p>
          <a:p>
            <a:pPr algn="l" rtl="0"/>
            <a:r>
              <a:rPr lang="en-US" sz="1600" dirty="0" smtClean="0">
                <a:latin typeface="Calibri" pitchFamily="34" charset="0"/>
                <a:cs typeface="Calibri" pitchFamily="34" charset="0"/>
              </a:rPr>
              <a:t>take photos by touching up to 17 camera modes .</a:t>
            </a:r>
            <a:endParaRPr lang="ar-SA" sz="1600" dirty="0">
              <a:latin typeface="Calibri" pitchFamily="34" charset="0"/>
            </a:endParaRPr>
          </a:p>
        </p:txBody>
      </p:sp>
      <p:sp>
        <p:nvSpPr>
          <p:cNvPr id="7" name="مربع نص 6"/>
          <p:cNvSpPr txBox="1"/>
          <p:nvPr/>
        </p:nvSpPr>
        <p:spPr>
          <a:xfrm>
            <a:off x="1029498" y="5085184"/>
            <a:ext cx="4828774" cy="1323439"/>
          </a:xfrm>
          <a:prstGeom prst="rect">
            <a:avLst/>
          </a:prstGeom>
          <a:noFill/>
        </p:spPr>
        <p:txBody>
          <a:bodyPr wrap="square" rtlCol="1">
            <a:spAutoFit/>
          </a:bodyPr>
          <a:lstStyle/>
          <a:p>
            <a:pPr algn="l" rtl="0"/>
            <a:r>
              <a:rPr lang="en-US" sz="1600" dirty="0" smtClean="0">
                <a:latin typeface="Calibri" pitchFamily="34" charset="0"/>
                <a:cs typeface="Calibri" pitchFamily="34" charset="0"/>
              </a:rPr>
              <a:t>ability to record still images or video to  project.  </a:t>
            </a:r>
          </a:p>
          <a:p>
            <a:pPr algn="l" rtl="0"/>
            <a:r>
              <a:rPr lang="en-US" sz="1600" dirty="0" smtClean="0">
                <a:latin typeface="Calibri" pitchFamily="34" charset="0"/>
                <a:cs typeface="Calibri" pitchFamily="34" charset="0"/>
              </a:rPr>
              <a:t>it designed to connect to the Camera Serial Interface (CSI) of the Raspberry Pi.  </a:t>
            </a:r>
          </a:p>
          <a:p>
            <a:pPr algn="l" rtl="0"/>
            <a:r>
              <a:rPr lang="en-US" sz="1600" dirty="0" smtClean="0">
                <a:latin typeface="Calibri" pitchFamily="34" charset="0"/>
                <a:cs typeface="Calibri" pitchFamily="34" charset="0"/>
              </a:rPr>
              <a:t>weighs just 3 grams it draws considerably less power, so  it doesn’t strain the Raspberry Pi’s power supply</a:t>
            </a:r>
            <a:endParaRPr lang="ar-SA" sz="1600" dirty="0">
              <a:latin typeface="Calibri" pitchFamily="34" charset="0"/>
            </a:endParaRPr>
          </a:p>
        </p:txBody>
      </p:sp>
      <p:pic>
        <p:nvPicPr>
          <p:cNvPr id="5124"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17951"/>
          <a:stretch/>
        </p:blipFill>
        <p:spPr bwMode="auto">
          <a:xfrm>
            <a:off x="6156176" y="5013176"/>
            <a:ext cx="2402905" cy="1131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49140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92696"/>
            <a:ext cx="7024744" cy="936104"/>
          </a:xfrm>
        </p:spPr>
        <p:txBody>
          <a:bodyPr/>
          <a:lstStyle/>
          <a:p>
            <a:r>
              <a:rPr lang="en-US" dirty="0"/>
              <a:t>Hardware Components</a:t>
            </a:r>
            <a:endParaRPr lang="ar-SA" dirty="0"/>
          </a:p>
        </p:txBody>
      </p:sp>
      <p:sp>
        <p:nvSpPr>
          <p:cNvPr id="3" name="عنصر نائب للمحتوى 2"/>
          <p:cNvSpPr>
            <a:spLocks noGrp="1"/>
          </p:cNvSpPr>
          <p:nvPr>
            <p:ph idx="1"/>
          </p:nvPr>
        </p:nvSpPr>
        <p:spPr>
          <a:xfrm>
            <a:off x="1043492" y="1916832"/>
            <a:ext cx="7632964" cy="4536504"/>
          </a:xfrm>
        </p:spPr>
        <p:txBody>
          <a:bodyPr/>
          <a:lstStyle/>
          <a:p>
            <a:pPr algn="l" rtl="0"/>
            <a:r>
              <a:rPr lang="en-US" b="1" dirty="0"/>
              <a:t>HDMI cable</a:t>
            </a:r>
          </a:p>
          <a:p>
            <a:pPr marL="68580" indent="0" algn="l" rtl="0">
              <a:buNone/>
            </a:pPr>
            <a:endParaRPr lang="en-US" dirty="0" smtClean="0"/>
          </a:p>
          <a:p>
            <a:pPr marL="68580" indent="0" algn="l" rtl="0">
              <a:buNone/>
            </a:pPr>
            <a:endParaRPr lang="en-US" dirty="0" smtClean="0"/>
          </a:p>
          <a:p>
            <a:pPr marL="68580" indent="0" algn="l" rtl="0">
              <a:buNone/>
            </a:pPr>
            <a:endParaRPr lang="en-US" dirty="0"/>
          </a:p>
          <a:p>
            <a:pPr algn="l" rtl="0"/>
            <a:r>
              <a:rPr lang="en-US" b="1" dirty="0" smtClean="0">
                <a:solidFill>
                  <a:schemeClr val="tx1"/>
                </a:solidFill>
              </a:rPr>
              <a:t>DC-DC </a:t>
            </a:r>
            <a:r>
              <a:rPr lang="en-US" b="1" dirty="0">
                <a:solidFill>
                  <a:schemeClr val="tx1"/>
                </a:solidFill>
              </a:rPr>
              <a:t>Converter</a:t>
            </a:r>
            <a:endParaRPr lang="ar-SA" b="1" dirty="0">
              <a:solidFill>
                <a:schemeClr val="tx1"/>
              </a:solidFill>
            </a:endParaRPr>
          </a:p>
        </p:txBody>
      </p:sp>
      <p:sp>
        <p:nvSpPr>
          <p:cNvPr id="4" name="مربع نص 3"/>
          <p:cNvSpPr txBox="1"/>
          <p:nvPr/>
        </p:nvSpPr>
        <p:spPr>
          <a:xfrm>
            <a:off x="1323031" y="2405404"/>
            <a:ext cx="3600401" cy="923330"/>
          </a:xfrm>
          <a:prstGeom prst="rect">
            <a:avLst/>
          </a:prstGeom>
          <a:noFill/>
        </p:spPr>
        <p:txBody>
          <a:bodyPr wrap="square" rtlCol="1">
            <a:spAutoFit/>
          </a:bodyPr>
          <a:lstStyle/>
          <a:p>
            <a:pPr algn="l"/>
            <a:r>
              <a:rPr lang="en-US" dirty="0">
                <a:latin typeface="Calibri" pitchFamily="34" charset="0"/>
                <a:cs typeface="Calibri" pitchFamily="34" charset="0"/>
              </a:rPr>
              <a:t>cable to connect the raspberry pi with TFT touch screen </a:t>
            </a:r>
            <a:endParaRPr lang="en-US" dirty="0" smtClean="0">
              <a:latin typeface="Calibri" pitchFamily="34" charset="0"/>
              <a:cs typeface="Calibri" pitchFamily="34" charset="0"/>
            </a:endParaRPr>
          </a:p>
          <a:p>
            <a:pPr algn="l"/>
            <a:endParaRPr lang="ar-SA" dirty="0"/>
          </a:p>
        </p:txBody>
      </p:sp>
      <p:sp>
        <p:nvSpPr>
          <p:cNvPr id="5" name="مربع نص 4"/>
          <p:cNvSpPr txBox="1"/>
          <p:nvPr/>
        </p:nvSpPr>
        <p:spPr>
          <a:xfrm>
            <a:off x="1323031" y="4289963"/>
            <a:ext cx="4838646" cy="2031325"/>
          </a:xfrm>
          <a:prstGeom prst="rect">
            <a:avLst/>
          </a:prstGeom>
          <a:noFill/>
        </p:spPr>
        <p:txBody>
          <a:bodyPr wrap="square" rtlCol="1">
            <a:spAutoFit/>
          </a:bodyPr>
          <a:lstStyle/>
          <a:p>
            <a:pPr algn="l" rtl="0"/>
            <a:r>
              <a:rPr lang="en-US" dirty="0" smtClean="0">
                <a:latin typeface="Calibri" pitchFamily="34" charset="0"/>
                <a:cs typeface="Calibri" pitchFamily="34" charset="0"/>
              </a:rPr>
              <a:t>Is the perfect power supply for project This little DC/DC boost converter module. </a:t>
            </a:r>
          </a:p>
          <a:p>
            <a:pPr algn="l" rtl="0"/>
            <a:r>
              <a:rPr lang="en-US" dirty="0" smtClean="0">
                <a:latin typeface="Calibri" pitchFamily="34" charset="0"/>
                <a:cs typeface="Calibri" pitchFamily="34" charset="0"/>
              </a:rPr>
              <a:t>can run from 1.8V batteries or higher, and convert that voltage to 5.2V DC for running your 5V . </a:t>
            </a:r>
          </a:p>
          <a:p>
            <a:pPr algn="l" rtl="0"/>
            <a:r>
              <a:rPr lang="en-US" dirty="0" smtClean="0">
                <a:latin typeface="Calibri" pitchFamily="34" charset="0"/>
                <a:cs typeface="Calibri" pitchFamily="34" charset="0"/>
              </a:rPr>
              <a:t>has 2A internal switch, synchronous conversion, excellent efficiency, and 700KHz high-frequency operation.</a:t>
            </a:r>
            <a:endParaRPr lang="ar-SA" dirty="0">
              <a:latin typeface="Calibri" pitchFamily="34"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2973806"/>
            <a:ext cx="2084387" cy="90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0541" t="8495" r="8835" b="9149"/>
          <a:stretch/>
        </p:blipFill>
        <p:spPr bwMode="auto">
          <a:xfrm>
            <a:off x="6516216" y="4725144"/>
            <a:ext cx="2133600" cy="1712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8329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92696"/>
            <a:ext cx="7024744" cy="889168"/>
          </a:xfrm>
        </p:spPr>
        <p:txBody>
          <a:bodyPr/>
          <a:lstStyle/>
          <a:p>
            <a:r>
              <a:rPr lang="en-US" dirty="0"/>
              <a:t>Hardware Components</a:t>
            </a:r>
            <a:endParaRPr lang="ar-SA" dirty="0"/>
          </a:p>
        </p:txBody>
      </p:sp>
      <p:sp>
        <p:nvSpPr>
          <p:cNvPr id="3" name="عنصر نائب للمحتوى 2"/>
          <p:cNvSpPr>
            <a:spLocks noGrp="1"/>
          </p:cNvSpPr>
          <p:nvPr>
            <p:ph idx="1"/>
          </p:nvPr>
        </p:nvSpPr>
        <p:spPr>
          <a:xfrm>
            <a:off x="539552" y="1628800"/>
            <a:ext cx="8064896" cy="4824536"/>
          </a:xfrm>
        </p:spPr>
        <p:txBody>
          <a:bodyPr/>
          <a:lstStyle/>
          <a:p>
            <a:pPr algn="l" rtl="0"/>
            <a:r>
              <a:rPr lang="en-US" b="1" dirty="0" err="1" smtClean="0"/>
              <a:t>Adafruit</a:t>
            </a:r>
            <a:r>
              <a:rPr lang="en-US" b="1" dirty="0" smtClean="0"/>
              <a:t> FONA(GSM</a:t>
            </a:r>
            <a:r>
              <a:rPr lang="en-US" b="1" dirty="0"/>
              <a:t>) </a:t>
            </a:r>
            <a:r>
              <a:rPr lang="en-US" b="1" dirty="0" smtClean="0"/>
              <a:t>Module</a:t>
            </a:r>
            <a:endParaRPr lang="en-US" dirty="0" smtClean="0"/>
          </a:p>
          <a:p>
            <a:pPr algn="l" rtl="0"/>
            <a:endParaRPr lang="en-US" dirty="0"/>
          </a:p>
          <a:p>
            <a:pPr algn="l" rtl="0"/>
            <a:endParaRPr lang="en-US" dirty="0" smtClean="0"/>
          </a:p>
          <a:p>
            <a:pPr algn="l" rtl="0"/>
            <a:endParaRPr lang="en-US" dirty="0"/>
          </a:p>
          <a:p>
            <a:pPr algn="l" rtl="0"/>
            <a:endParaRPr lang="en-US" dirty="0" smtClean="0"/>
          </a:p>
          <a:p>
            <a:pPr algn="l" rtl="0"/>
            <a:endParaRPr lang="en-US" b="1" dirty="0" smtClean="0">
              <a:solidFill>
                <a:schemeClr val="tx1"/>
              </a:solidFill>
            </a:endParaRPr>
          </a:p>
          <a:p>
            <a:pPr algn="l" rtl="0"/>
            <a:r>
              <a:rPr lang="en-US" b="1" dirty="0" smtClean="0">
                <a:solidFill>
                  <a:schemeClr val="tx1"/>
                </a:solidFill>
              </a:rPr>
              <a:t>Right-angle </a:t>
            </a:r>
            <a:r>
              <a:rPr lang="en-US" b="1" dirty="0">
                <a:solidFill>
                  <a:schemeClr val="tx1"/>
                </a:solidFill>
              </a:rPr>
              <a:t>Mini GSM/Cellular Quad-Band </a:t>
            </a:r>
            <a:r>
              <a:rPr lang="en-US" b="1" dirty="0" smtClean="0">
                <a:solidFill>
                  <a:schemeClr val="tx1"/>
                </a:solidFill>
              </a:rPr>
              <a:t>Antenna</a:t>
            </a:r>
            <a:endParaRPr lang="ar-SA" b="1" dirty="0">
              <a:solidFill>
                <a:schemeClr val="tx1"/>
              </a:solidFill>
            </a:endParaRPr>
          </a:p>
        </p:txBody>
      </p:sp>
      <p:sp>
        <p:nvSpPr>
          <p:cNvPr id="5" name="مربع نص 4"/>
          <p:cNvSpPr txBox="1"/>
          <p:nvPr/>
        </p:nvSpPr>
        <p:spPr>
          <a:xfrm>
            <a:off x="971600" y="2192417"/>
            <a:ext cx="4968552" cy="1877437"/>
          </a:xfrm>
          <a:prstGeom prst="rect">
            <a:avLst/>
          </a:prstGeom>
          <a:noFill/>
        </p:spPr>
        <p:txBody>
          <a:bodyPr wrap="square" rtlCol="1">
            <a:spAutoFit/>
          </a:bodyPr>
          <a:lstStyle/>
          <a:p>
            <a:pPr algn="l" rtl="0"/>
            <a:r>
              <a:rPr lang="en-US" sz="1600" dirty="0" smtClean="0">
                <a:latin typeface="Calibri" pitchFamily="34" charset="0"/>
                <a:cs typeface="Calibri" pitchFamily="34" charset="0"/>
              </a:rPr>
              <a:t>It's breadboard Introducing </a:t>
            </a:r>
            <a:r>
              <a:rPr lang="en-US" sz="1600" dirty="0" err="1" smtClean="0">
                <a:latin typeface="Calibri" pitchFamily="34" charset="0"/>
                <a:cs typeface="Calibri" pitchFamily="34" charset="0"/>
              </a:rPr>
              <a:t>Adafruit's</a:t>
            </a:r>
            <a:r>
              <a:rPr lang="en-US" sz="1600" dirty="0" smtClean="0">
                <a:latin typeface="Calibri" pitchFamily="34" charset="0"/>
                <a:cs typeface="Calibri" pitchFamily="34" charset="0"/>
              </a:rPr>
              <a:t> FONA </a:t>
            </a:r>
            <a:r>
              <a:rPr lang="en-US" sz="1600" dirty="0" err="1" smtClean="0">
                <a:latin typeface="Calibri" pitchFamily="34" charset="0"/>
                <a:cs typeface="Calibri" pitchFamily="34" charset="0"/>
              </a:rPr>
              <a:t>MiniGSM</a:t>
            </a:r>
            <a:r>
              <a:rPr lang="en-US" sz="1600" dirty="0" smtClean="0">
                <a:latin typeface="Calibri" pitchFamily="34" charset="0"/>
                <a:cs typeface="Calibri" pitchFamily="34" charset="0"/>
              </a:rPr>
              <a:t>.</a:t>
            </a:r>
          </a:p>
          <a:p>
            <a:pPr algn="l" rtl="0"/>
            <a:r>
              <a:rPr lang="en-US" sz="1600" dirty="0" smtClean="0">
                <a:latin typeface="Calibri" pitchFamily="34" charset="0"/>
                <a:cs typeface="Calibri" pitchFamily="34" charset="0"/>
              </a:rPr>
              <a:t>lets we add voice, text, SMS and data in little package.</a:t>
            </a:r>
          </a:p>
          <a:p>
            <a:pPr algn="l" rtl="0"/>
            <a:r>
              <a:rPr lang="en-US" sz="1600" dirty="0" smtClean="0">
                <a:latin typeface="Calibri" pitchFamily="34" charset="0"/>
                <a:cs typeface="Calibri" pitchFamily="34" charset="0"/>
              </a:rPr>
              <a:t>At the heart is a GSM cellular module (we use the latest SIM800) the size of a postage stamp, we can run it with 2.8V to 5V logic.</a:t>
            </a:r>
          </a:p>
          <a:p>
            <a:pPr algn="l" rtl="0"/>
            <a:r>
              <a:rPr lang="en-US" sz="1600" dirty="0" smtClean="0">
                <a:latin typeface="Calibri" pitchFamily="34" charset="0"/>
                <a:cs typeface="Calibri" pitchFamily="34" charset="0"/>
              </a:rPr>
              <a:t>send and receive voice calls using headset or an external 8Ω speaker. </a:t>
            </a:r>
            <a:endParaRPr lang="ar-SA" sz="1600" dirty="0">
              <a:latin typeface="Calibri"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5" y="1988840"/>
            <a:ext cx="2438595" cy="1757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ربع نص 6"/>
          <p:cNvSpPr txBox="1"/>
          <p:nvPr/>
        </p:nvSpPr>
        <p:spPr>
          <a:xfrm>
            <a:off x="971600" y="5013176"/>
            <a:ext cx="5521651" cy="1477328"/>
          </a:xfrm>
          <a:prstGeom prst="rect">
            <a:avLst/>
          </a:prstGeom>
          <a:noFill/>
        </p:spPr>
        <p:txBody>
          <a:bodyPr wrap="square" rtlCol="1">
            <a:spAutoFit/>
          </a:bodyPr>
          <a:lstStyle/>
          <a:p>
            <a:pPr algn="l" rtl="0"/>
            <a:r>
              <a:rPr lang="en-US" dirty="0" smtClean="0">
                <a:latin typeface="Calibri" pitchFamily="34" charset="0"/>
                <a:cs typeface="Calibri" pitchFamily="34" charset="0"/>
              </a:rPr>
              <a:t>This 2.4"/61mm long antenna has 2dBi of gain and 50Ω impedance. considered as the main communications module, because allow us to send standard AT commands to it to make calls, hang up, send texts, data </a:t>
            </a:r>
            <a:r>
              <a:rPr lang="en-US" dirty="0" err="1" smtClean="0">
                <a:latin typeface="Calibri" pitchFamily="34" charset="0"/>
                <a:cs typeface="Calibri" pitchFamily="34" charset="0"/>
              </a:rPr>
              <a:t>etc</a:t>
            </a:r>
            <a:r>
              <a:rPr lang="en-US" dirty="0" smtClean="0">
                <a:latin typeface="Calibri" pitchFamily="34" charset="0"/>
                <a:cs typeface="Calibri" pitchFamily="34" charset="0"/>
              </a:rPr>
              <a:t> ......</a:t>
            </a:r>
            <a:endParaRPr lang="ar-SA" dirty="0">
              <a:latin typeface="Calibri" pitchFamily="34" charset="0"/>
            </a:endParaRPr>
          </a:p>
        </p:txBody>
      </p:sp>
      <p:pic>
        <p:nvPicPr>
          <p:cNvPr id="717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6930" t="13802" r="5324" b="12382"/>
          <a:stretch/>
        </p:blipFill>
        <p:spPr bwMode="auto">
          <a:xfrm>
            <a:off x="6372200" y="4866730"/>
            <a:ext cx="2222571" cy="1514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18711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92696"/>
            <a:ext cx="7024744" cy="936104"/>
          </a:xfrm>
        </p:spPr>
        <p:txBody>
          <a:bodyPr/>
          <a:lstStyle/>
          <a:p>
            <a:r>
              <a:rPr lang="en-US" dirty="0"/>
              <a:t>Hardware Components</a:t>
            </a:r>
            <a:endParaRPr lang="ar-SA" dirty="0"/>
          </a:p>
        </p:txBody>
      </p:sp>
      <p:sp>
        <p:nvSpPr>
          <p:cNvPr id="3" name="عنصر نائب للمحتوى 2"/>
          <p:cNvSpPr>
            <a:spLocks noGrp="1"/>
          </p:cNvSpPr>
          <p:nvPr>
            <p:ph idx="1"/>
          </p:nvPr>
        </p:nvSpPr>
        <p:spPr>
          <a:xfrm>
            <a:off x="539552" y="2060848"/>
            <a:ext cx="7704856" cy="4248472"/>
          </a:xfrm>
        </p:spPr>
        <p:txBody>
          <a:bodyPr/>
          <a:lstStyle/>
          <a:p>
            <a:pPr algn="l" rtl="0"/>
            <a:r>
              <a:rPr lang="en-US" b="1" dirty="0" err="1">
                <a:solidFill>
                  <a:schemeClr val="tx1"/>
                </a:solidFill>
              </a:rPr>
              <a:t>Lipoly</a:t>
            </a:r>
            <a:r>
              <a:rPr lang="en-US" b="1" dirty="0">
                <a:solidFill>
                  <a:schemeClr val="tx1"/>
                </a:solidFill>
              </a:rPr>
              <a:t> Battery</a:t>
            </a:r>
          </a:p>
          <a:p>
            <a:pPr algn="l" rtl="0"/>
            <a:endParaRPr lang="en-US" dirty="0" smtClean="0"/>
          </a:p>
          <a:p>
            <a:pPr algn="l" rtl="0"/>
            <a:endParaRPr lang="en-US" dirty="0"/>
          </a:p>
          <a:p>
            <a:pPr algn="l" rtl="0"/>
            <a:endParaRPr lang="en-US" dirty="0" smtClean="0"/>
          </a:p>
          <a:p>
            <a:pPr algn="l" rtl="0"/>
            <a:endParaRPr lang="en-US" dirty="0" smtClean="0"/>
          </a:p>
          <a:p>
            <a:pPr algn="l" rtl="0"/>
            <a:r>
              <a:rPr lang="en-US" b="1" dirty="0">
                <a:solidFill>
                  <a:schemeClr val="tx1"/>
                </a:solidFill>
              </a:rPr>
              <a:t>Small Electrical Switch</a:t>
            </a:r>
          </a:p>
        </p:txBody>
      </p:sp>
      <p:sp>
        <p:nvSpPr>
          <p:cNvPr id="5" name="مربع نص 4"/>
          <p:cNvSpPr txBox="1"/>
          <p:nvPr/>
        </p:nvSpPr>
        <p:spPr>
          <a:xfrm>
            <a:off x="649175" y="2636912"/>
            <a:ext cx="5616624" cy="1477328"/>
          </a:xfrm>
          <a:prstGeom prst="rect">
            <a:avLst/>
          </a:prstGeom>
          <a:noFill/>
        </p:spPr>
        <p:txBody>
          <a:bodyPr wrap="square" rtlCol="1">
            <a:spAutoFit/>
          </a:bodyPr>
          <a:lstStyle/>
          <a:p>
            <a:pPr algn="just" rtl="0"/>
            <a:r>
              <a:rPr lang="en-US" dirty="0" smtClean="0">
                <a:latin typeface="Calibri" pitchFamily="34" charset="0"/>
                <a:cs typeface="Calibri" pitchFamily="34" charset="0"/>
              </a:rPr>
              <a:t> light and powerful.</a:t>
            </a:r>
          </a:p>
          <a:p>
            <a:pPr algn="just" rtl="0"/>
            <a:r>
              <a:rPr lang="en-US" dirty="0" smtClean="0">
                <a:latin typeface="Calibri" pitchFamily="34" charset="0"/>
                <a:cs typeface="Calibri" pitchFamily="34" charset="0"/>
              </a:rPr>
              <a:t>The output ranges from 4.2V when completely charged to 3.7V</a:t>
            </a:r>
          </a:p>
          <a:p>
            <a:pPr algn="just" rtl="0"/>
            <a:r>
              <a:rPr lang="en-US" dirty="0" smtClean="0">
                <a:latin typeface="Calibri" pitchFamily="34" charset="0"/>
                <a:cs typeface="Calibri" pitchFamily="34" charset="0"/>
              </a:rPr>
              <a:t>this battery has a capacity of 1200mAh for a total of about 4.5 </a:t>
            </a:r>
            <a:r>
              <a:rPr lang="en-US" dirty="0" err="1" smtClean="0">
                <a:latin typeface="Calibri" pitchFamily="34" charset="0"/>
                <a:cs typeface="Calibri" pitchFamily="34" charset="0"/>
              </a:rPr>
              <a:t>Wh</a:t>
            </a:r>
            <a:r>
              <a:rPr lang="en-US" dirty="0" smtClean="0">
                <a:latin typeface="Calibri" pitchFamily="34" charset="0"/>
                <a:cs typeface="Calibri" pitchFamily="34" charset="0"/>
              </a:rPr>
              <a:t> </a:t>
            </a:r>
            <a:endParaRPr lang="ar-SA" dirty="0">
              <a:latin typeface="Calibri" pitchFamily="34"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2790582"/>
            <a:ext cx="2255837" cy="1169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ربع نص 5"/>
          <p:cNvSpPr txBox="1"/>
          <p:nvPr/>
        </p:nvSpPr>
        <p:spPr>
          <a:xfrm>
            <a:off x="683568" y="4918812"/>
            <a:ext cx="5184576" cy="646331"/>
          </a:xfrm>
          <a:prstGeom prst="rect">
            <a:avLst/>
          </a:prstGeom>
          <a:noFill/>
        </p:spPr>
        <p:txBody>
          <a:bodyPr wrap="square" rtlCol="1">
            <a:spAutoFit/>
          </a:bodyPr>
          <a:lstStyle/>
          <a:p>
            <a:pPr algn="l" rtl="0"/>
            <a:r>
              <a:rPr lang="en-US" dirty="0">
                <a:latin typeface="Calibri" pitchFamily="34" charset="0"/>
                <a:cs typeface="Calibri" pitchFamily="34" charset="0"/>
              </a:rPr>
              <a:t>connect it with the battery and with antenna in order to hook up the electricity </a:t>
            </a:r>
            <a:endParaRPr lang="ar-SA" dirty="0">
              <a:latin typeface="Calibri" pitchFamily="34" charset="0"/>
            </a:endParaRP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5241977"/>
            <a:ext cx="1957387" cy="1017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55529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764704"/>
            <a:ext cx="7024744" cy="901904"/>
          </a:xfrm>
        </p:spPr>
        <p:txBody>
          <a:bodyPr/>
          <a:lstStyle/>
          <a:p>
            <a:r>
              <a:rPr lang="en-US" dirty="0"/>
              <a:t>Hardware Components</a:t>
            </a:r>
            <a:endParaRPr lang="ar-SA" dirty="0"/>
          </a:p>
        </p:txBody>
      </p:sp>
      <p:sp>
        <p:nvSpPr>
          <p:cNvPr id="3" name="عنصر نائب للمحتوى 2"/>
          <p:cNvSpPr>
            <a:spLocks noGrp="1"/>
          </p:cNvSpPr>
          <p:nvPr>
            <p:ph idx="1"/>
          </p:nvPr>
        </p:nvSpPr>
        <p:spPr>
          <a:xfrm>
            <a:off x="539552" y="1916832"/>
            <a:ext cx="7992888" cy="4536504"/>
          </a:xfrm>
        </p:spPr>
        <p:txBody>
          <a:bodyPr/>
          <a:lstStyle/>
          <a:p>
            <a:pPr algn="l" rtl="0"/>
            <a:r>
              <a:rPr lang="en-US" b="1" dirty="0">
                <a:solidFill>
                  <a:schemeClr val="tx1"/>
                </a:solidFill>
              </a:rPr>
              <a:t>SIM </a:t>
            </a:r>
            <a:r>
              <a:rPr lang="en-US" b="1" dirty="0" smtClean="0">
                <a:solidFill>
                  <a:schemeClr val="tx1"/>
                </a:solidFill>
              </a:rPr>
              <a:t>Card</a:t>
            </a:r>
          </a:p>
          <a:p>
            <a:pPr algn="l" rtl="0"/>
            <a:endParaRPr lang="en-US" b="1" dirty="0">
              <a:solidFill>
                <a:schemeClr val="tx1"/>
              </a:solidFill>
            </a:endParaRPr>
          </a:p>
          <a:p>
            <a:pPr algn="l" rtl="0"/>
            <a:endParaRPr lang="en-US" b="1" dirty="0" smtClean="0">
              <a:solidFill>
                <a:schemeClr val="tx1"/>
              </a:solidFill>
            </a:endParaRPr>
          </a:p>
          <a:p>
            <a:pPr algn="l" rtl="0"/>
            <a:endParaRPr lang="en-US" b="1" dirty="0">
              <a:solidFill>
                <a:schemeClr val="tx1"/>
              </a:solidFill>
            </a:endParaRPr>
          </a:p>
          <a:p>
            <a:pPr algn="l" rtl="0"/>
            <a:endParaRPr lang="en-US" b="1" dirty="0" smtClean="0">
              <a:solidFill>
                <a:schemeClr val="tx1"/>
              </a:solidFill>
            </a:endParaRPr>
          </a:p>
          <a:p>
            <a:pPr algn="l" rtl="0"/>
            <a:r>
              <a:rPr lang="en-US" b="1" dirty="0">
                <a:solidFill>
                  <a:schemeClr val="tx1"/>
                </a:solidFill>
              </a:rPr>
              <a:t>Foam Board</a:t>
            </a:r>
            <a:endParaRPr lang="en-US" b="1" dirty="0" smtClean="0">
              <a:solidFill>
                <a:schemeClr val="tx1"/>
              </a:solidFill>
            </a:endParaRPr>
          </a:p>
          <a:p>
            <a:pPr algn="l" rtl="0"/>
            <a:endParaRPr lang="ar-SA" b="1" dirty="0">
              <a:solidFill>
                <a:schemeClr val="tx1"/>
              </a:solidFill>
            </a:endParaRPr>
          </a:p>
        </p:txBody>
      </p:sp>
      <p:sp>
        <p:nvSpPr>
          <p:cNvPr id="4" name="مربع نص 3"/>
          <p:cNvSpPr txBox="1"/>
          <p:nvPr/>
        </p:nvSpPr>
        <p:spPr>
          <a:xfrm>
            <a:off x="755576" y="2492896"/>
            <a:ext cx="4608512" cy="646331"/>
          </a:xfrm>
          <a:prstGeom prst="rect">
            <a:avLst/>
          </a:prstGeom>
          <a:noFill/>
        </p:spPr>
        <p:txBody>
          <a:bodyPr wrap="square" rtlCol="1">
            <a:spAutoFit/>
          </a:bodyPr>
          <a:lstStyle/>
          <a:p>
            <a:pPr algn="l" rtl="0"/>
            <a:r>
              <a:rPr lang="en-US" dirty="0">
                <a:latin typeface="Calibri" pitchFamily="34" charset="0"/>
                <a:cs typeface="Calibri" pitchFamily="34" charset="0"/>
              </a:rPr>
              <a:t>allow the GSM module to associate with local GSM network </a:t>
            </a:r>
            <a:endParaRPr lang="ar-SA" dirty="0">
              <a:latin typeface="Calibri" pitchFamily="34" charset="0"/>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9995" y="2492897"/>
            <a:ext cx="1885674" cy="1132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899592" y="4869160"/>
            <a:ext cx="4608512" cy="1477328"/>
          </a:xfrm>
          <a:prstGeom prst="rect">
            <a:avLst/>
          </a:prstGeom>
          <a:noFill/>
        </p:spPr>
        <p:txBody>
          <a:bodyPr wrap="square" rtlCol="1">
            <a:spAutoFit/>
          </a:bodyPr>
          <a:lstStyle/>
          <a:p>
            <a:pPr algn="l" rtl="0"/>
            <a:r>
              <a:rPr lang="en-US" dirty="0" smtClean="0">
                <a:latin typeface="Calibri" pitchFamily="34" charset="0"/>
                <a:cs typeface="Calibri" pitchFamily="34" charset="0"/>
              </a:rPr>
              <a:t>This board separating the GSM module from the Raspberry Pi.</a:t>
            </a:r>
          </a:p>
          <a:p>
            <a:pPr algn="l" rtl="0"/>
            <a:r>
              <a:rPr lang="en-US" dirty="0" smtClean="0">
                <a:latin typeface="Calibri" pitchFamily="34" charset="0"/>
                <a:cs typeface="Calibri" pitchFamily="34" charset="0"/>
              </a:rPr>
              <a:t> we must ensure to no electrical connections between them and we will use it as the same size of raspberry pi </a:t>
            </a:r>
            <a:endParaRPr lang="ar-SA" dirty="0">
              <a:latin typeface="Calibri" pitchFamily="34" charset="0"/>
            </a:endParaRP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3639" y="4725144"/>
            <a:ext cx="2457450" cy="14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78989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92696"/>
            <a:ext cx="7024744" cy="1008112"/>
          </a:xfrm>
        </p:spPr>
        <p:txBody>
          <a:bodyPr/>
          <a:lstStyle/>
          <a:p>
            <a:r>
              <a:rPr lang="en-US" dirty="0"/>
              <a:t>Software Components</a:t>
            </a:r>
            <a:endParaRPr lang="ar-SA" dirty="0"/>
          </a:p>
        </p:txBody>
      </p:sp>
      <p:sp>
        <p:nvSpPr>
          <p:cNvPr id="3" name="عنصر نائب للمحتوى 2"/>
          <p:cNvSpPr>
            <a:spLocks noGrp="1"/>
          </p:cNvSpPr>
          <p:nvPr>
            <p:ph idx="1"/>
          </p:nvPr>
        </p:nvSpPr>
        <p:spPr>
          <a:xfrm>
            <a:off x="467544" y="1916832"/>
            <a:ext cx="8136904" cy="4536504"/>
          </a:xfrm>
        </p:spPr>
        <p:txBody>
          <a:bodyPr>
            <a:normAutofit/>
          </a:bodyPr>
          <a:lstStyle/>
          <a:p>
            <a:pPr algn="l" rtl="0"/>
            <a:r>
              <a:rPr lang="en-US" sz="2000" dirty="0"/>
              <a:t>w</a:t>
            </a:r>
            <a:r>
              <a:rPr lang="en-US" sz="2000" dirty="0">
                <a:latin typeface="Calibri" pitchFamily="34" charset="0"/>
                <a:cs typeface="Calibri" pitchFamily="34" charset="0"/>
              </a:rPr>
              <a:t>e present the use of Raspberry Pi in electronic control projects through the general points that are used as input or output (GPIO), so that the Raspberry Pi becomes an advanced alternative to microcontrollers and shown </a:t>
            </a:r>
            <a:r>
              <a:rPr lang="en-US" sz="2000" dirty="0" smtClean="0">
                <a:latin typeface="Calibri" pitchFamily="34" charset="0"/>
                <a:cs typeface="Calibri" pitchFamily="34" charset="0"/>
              </a:rPr>
              <a:t>in t</a:t>
            </a:r>
            <a:r>
              <a:rPr lang="en-US" sz="2000" dirty="0" smtClean="0">
                <a:latin typeface="Calibri" pitchFamily="34" charset="0"/>
                <a:cs typeface="Calibri" pitchFamily="34" charset="0"/>
              </a:rPr>
              <a:t>h</a:t>
            </a:r>
            <a:r>
              <a:rPr lang="en-US" sz="2000" dirty="0" smtClean="0">
                <a:latin typeface="Calibri" pitchFamily="34" charset="0"/>
                <a:cs typeface="Calibri" pitchFamily="34" charset="0"/>
              </a:rPr>
              <a:t>e picture:</a:t>
            </a:r>
            <a:endParaRPr lang="en-US" sz="2000" dirty="0">
              <a:latin typeface="Calibri" pitchFamily="34" charset="0"/>
              <a:cs typeface="Calibri" pitchFamily="34"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3212976"/>
            <a:ext cx="5008448" cy="3141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8167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764704"/>
            <a:ext cx="7024744" cy="901904"/>
          </a:xfrm>
        </p:spPr>
        <p:txBody>
          <a:bodyPr/>
          <a:lstStyle/>
          <a:p>
            <a:r>
              <a:rPr lang="en-US" dirty="0">
                <a:latin typeface="Calibri" pitchFamily="34" charset="0"/>
                <a:cs typeface="Calibri" pitchFamily="34" charset="0"/>
              </a:rPr>
              <a:t>Control Exist GPIO</a:t>
            </a:r>
            <a:endParaRPr lang="ar-SA" dirty="0"/>
          </a:p>
        </p:txBody>
      </p:sp>
      <p:sp>
        <p:nvSpPr>
          <p:cNvPr id="3" name="عنصر نائب للمحتوى 2"/>
          <p:cNvSpPr>
            <a:spLocks noGrp="1"/>
          </p:cNvSpPr>
          <p:nvPr>
            <p:ph idx="1"/>
          </p:nvPr>
        </p:nvSpPr>
        <p:spPr>
          <a:xfrm>
            <a:off x="611560" y="1772816"/>
            <a:ext cx="7920880" cy="4680520"/>
          </a:xfrm>
        </p:spPr>
        <p:txBody>
          <a:bodyPr>
            <a:normAutofit/>
          </a:bodyPr>
          <a:lstStyle/>
          <a:p>
            <a:pPr algn="l" rtl="0"/>
            <a:r>
              <a:rPr lang="en-US" dirty="0" smtClean="0">
                <a:solidFill>
                  <a:schemeClr val="tx1"/>
                </a:solidFill>
                <a:latin typeface="Calibri" pitchFamily="34" charset="0"/>
                <a:cs typeface="Calibri" pitchFamily="34" charset="0"/>
              </a:rPr>
              <a:t>GPIO </a:t>
            </a:r>
            <a:r>
              <a:rPr lang="en-US" dirty="0">
                <a:solidFill>
                  <a:schemeClr val="tx1"/>
                </a:solidFill>
                <a:latin typeface="Calibri" pitchFamily="34" charset="0"/>
                <a:cs typeface="Calibri" pitchFamily="34" charset="0"/>
              </a:rPr>
              <a:t>is abbreviated to General-Purpose Input /Output.</a:t>
            </a:r>
          </a:p>
          <a:p>
            <a:pPr algn="l" rtl="0"/>
            <a:r>
              <a:rPr lang="en-US" dirty="0">
                <a:solidFill>
                  <a:schemeClr val="tx1"/>
                </a:solidFill>
                <a:latin typeface="Calibri" pitchFamily="34" charset="0"/>
                <a:cs typeface="Calibri" pitchFamily="34" charset="0"/>
              </a:rPr>
              <a:t> The Raspberry has an electrical connection point ( pins) called GPIO.</a:t>
            </a:r>
          </a:p>
          <a:p>
            <a:pPr algn="l" rtl="0"/>
            <a:r>
              <a:rPr lang="en-US" dirty="0">
                <a:solidFill>
                  <a:schemeClr val="tx1"/>
                </a:solidFill>
                <a:latin typeface="Calibri" pitchFamily="34" charset="0"/>
                <a:cs typeface="Calibri" pitchFamily="34" charset="0"/>
              </a:rPr>
              <a:t>Some are used for electronic control (output), some are for sensors(input).</a:t>
            </a:r>
          </a:p>
          <a:p>
            <a:pPr algn="l" rtl="0"/>
            <a:r>
              <a:rPr lang="en-US" dirty="0">
                <a:solidFill>
                  <a:schemeClr val="tx1"/>
                </a:solidFill>
                <a:latin typeface="Calibri" pitchFamily="34" charset="0"/>
                <a:cs typeface="Calibri" pitchFamily="34" charset="0"/>
              </a:rPr>
              <a:t>some are for power supply, some are for communication protocols between different components and electronic devices.</a:t>
            </a:r>
            <a:endParaRPr lang="ar-SA" dirty="0">
              <a:solidFill>
                <a:schemeClr val="tx1"/>
              </a:solidFill>
              <a:latin typeface="Calibri" pitchFamily="34" charset="0"/>
            </a:endParaRPr>
          </a:p>
          <a:p>
            <a:endParaRPr lang="ar-SA"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998" y="4869160"/>
            <a:ext cx="5327386"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2730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764704"/>
            <a:ext cx="8064896" cy="1008112"/>
          </a:xfrm>
        </p:spPr>
        <p:txBody>
          <a:bodyPr>
            <a:noAutofit/>
          </a:bodyPr>
          <a:lstStyle/>
          <a:p>
            <a:r>
              <a:rPr lang="en-US" sz="3200" dirty="0">
                <a:effectLst>
                  <a:outerShdw sx="0" sy="0" algn="ctr">
                    <a:srgbClr val="000000"/>
                  </a:outerShdw>
                </a:effectLst>
              </a:rPr>
              <a:t>Programming Supported by Raspberry</a:t>
            </a:r>
            <a:r>
              <a:rPr lang="en-US" sz="3200" dirty="0">
                <a:effectLst>
                  <a:outerShdw blurRad="38100" dist="25400" dir="5400000" algn="ctr">
                    <a:srgbClr val="6E747A">
                      <a:alpha val="43000"/>
                    </a:srgbClr>
                  </a:outerShdw>
                </a:effectLst>
              </a:rPr>
              <a:t/>
            </a:r>
            <a:br>
              <a:rPr lang="en-US" sz="3200" dirty="0">
                <a:effectLst>
                  <a:outerShdw blurRad="38100" dist="25400" dir="5400000" algn="ctr">
                    <a:srgbClr val="6E747A">
                      <a:alpha val="43000"/>
                    </a:srgbClr>
                  </a:outerShdw>
                </a:effectLst>
              </a:rPr>
            </a:br>
            <a:endParaRPr lang="ar-SA" sz="3200" dirty="0"/>
          </a:p>
        </p:txBody>
      </p:sp>
      <p:sp>
        <p:nvSpPr>
          <p:cNvPr id="3" name="عنصر نائب للمحتوى 2"/>
          <p:cNvSpPr>
            <a:spLocks noGrp="1"/>
          </p:cNvSpPr>
          <p:nvPr>
            <p:ph idx="1"/>
          </p:nvPr>
        </p:nvSpPr>
        <p:spPr>
          <a:xfrm>
            <a:off x="539552" y="1628800"/>
            <a:ext cx="7920880" cy="4752528"/>
          </a:xfrm>
        </p:spPr>
        <p:txBody>
          <a:bodyPr>
            <a:normAutofit lnSpcReduction="10000"/>
          </a:bodyPr>
          <a:lstStyle/>
          <a:p>
            <a:pPr algn="l" rtl="0"/>
            <a:r>
              <a:rPr lang="en-US" sz="2000" dirty="0">
                <a:solidFill>
                  <a:schemeClr val="tx1"/>
                </a:solidFill>
                <a:latin typeface="Calibri" pitchFamily="34" charset="0"/>
                <a:cs typeface="Calibri" pitchFamily="34" charset="0"/>
              </a:rPr>
              <a:t>It works with Linux. </a:t>
            </a:r>
            <a:endParaRPr lang="en-US" sz="2000" dirty="0" smtClean="0">
              <a:solidFill>
                <a:schemeClr val="tx1"/>
              </a:solidFill>
              <a:latin typeface="Calibri" pitchFamily="34" charset="0"/>
              <a:cs typeface="Calibri" pitchFamily="34" charset="0"/>
            </a:endParaRPr>
          </a:p>
          <a:p>
            <a:pPr algn="l" rtl="0"/>
            <a:endParaRPr lang="en-US" sz="2000" dirty="0">
              <a:solidFill>
                <a:schemeClr val="tx1"/>
              </a:solidFill>
              <a:latin typeface="Calibri" pitchFamily="34" charset="0"/>
              <a:cs typeface="Calibri" pitchFamily="34" charset="0"/>
            </a:endParaRPr>
          </a:p>
          <a:p>
            <a:pPr algn="l" rtl="0"/>
            <a:r>
              <a:rPr lang="en-US" sz="2000" dirty="0">
                <a:solidFill>
                  <a:schemeClr val="tx1"/>
                </a:solidFill>
                <a:latin typeface="Calibri" pitchFamily="34" charset="0"/>
                <a:cs typeface="Calibri" pitchFamily="34" charset="0"/>
              </a:rPr>
              <a:t>which means that it has full support for most of the programming languages that Linux supports, such as Pascal, Ruby, Perl, Python, Java, C#, C++, C(Mono)………etc</a:t>
            </a:r>
            <a:r>
              <a:rPr lang="en-US" sz="2000" dirty="0" smtClean="0">
                <a:solidFill>
                  <a:schemeClr val="tx1"/>
                </a:solidFill>
                <a:latin typeface="Calibri" pitchFamily="34" charset="0"/>
                <a:cs typeface="Calibri" pitchFamily="34" charset="0"/>
              </a:rPr>
              <a:t>.</a:t>
            </a:r>
          </a:p>
          <a:p>
            <a:pPr algn="l" rtl="0"/>
            <a:endParaRPr lang="en-US" sz="2000" dirty="0">
              <a:solidFill>
                <a:schemeClr val="tx1"/>
              </a:solidFill>
              <a:latin typeface="Calibri" pitchFamily="34" charset="0"/>
              <a:cs typeface="Calibri" pitchFamily="34" charset="0"/>
            </a:endParaRPr>
          </a:p>
          <a:p>
            <a:pPr algn="l" rtl="0"/>
            <a:r>
              <a:rPr lang="en-US" sz="2000" dirty="0">
                <a:solidFill>
                  <a:schemeClr val="tx1"/>
                </a:solidFill>
                <a:latin typeface="Calibri" pitchFamily="34" charset="0"/>
                <a:cs typeface="Calibri" pitchFamily="34" charset="0"/>
              </a:rPr>
              <a:t>All of these languages we can use to make any kind of applications, whether desktop applications, servers, or even applications to control electronic ports (GPIO). </a:t>
            </a:r>
            <a:endParaRPr lang="en-US" sz="2000" dirty="0" smtClean="0">
              <a:solidFill>
                <a:schemeClr val="tx1"/>
              </a:solidFill>
              <a:latin typeface="Calibri" pitchFamily="34" charset="0"/>
              <a:cs typeface="Calibri" pitchFamily="34" charset="0"/>
            </a:endParaRPr>
          </a:p>
          <a:p>
            <a:pPr algn="l" rtl="0"/>
            <a:endParaRPr lang="en-US" sz="2000" dirty="0">
              <a:solidFill>
                <a:schemeClr val="tx1"/>
              </a:solidFill>
              <a:latin typeface="Calibri" pitchFamily="34" charset="0"/>
              <a:cs typeface="Calibri" pitchFamily="34" charset="0"/>
            </a:endParaRPr>
          </a:p>
          <a:p>
            <a:pPr algn="l" rtl="0"/>
            <a:r>
              <a:rPr lang="en-US" sz="2000" dirty="0">
                <a:solidFill>
                  <a:schemeClr val="tx1"/>
                </a:solidFill>
                <a:latin typeface="Calibri" pitchFamily="34" charset="0"/>
                <a:cs typeface="Calibri" pitchFamily="34" charset="0"/>
              </a:rPr>
              <a:t>we found software libraries that can be added to any of these languages to transform into a tool to control GPIO easily</a:t>
            </a:r>
            <a:r>
              <a:rPr lang="en-US" sz="2000" dirty="0" smtClean="0">
                <a:solidFill>
                  <a:schemeClr val="tx1"/>
                </a:solidFill>
                <a:latin typeface="Calibri" pitchFamily="34" charset="0"/>
                <a:cs typeface="Calibri" pitchFamily="34" charset="0"/>
              </a:rPr>
              <a:t>.</a:t>
            </a:r>
          </a:p>
          <a:p>
            <a:pPr algn="l" rtl="0"/>
            <a:endParaRPr lang="en-US" sz="2000" dirty="0">
              <a:solidFill>
                <a:schemeClr val="tx1"/>
              </a:solidFill>
              <a:latin typeface="Calibri" pitchFamily="34" charset="0"/>
              <a:cs typeface="Calibri" pitchFamily="34" charset="0"/>
            </a:endParaRPr>
          </a:p>
          <a:p>
            <a:pPr algn="l" rtl="0"/>
            <a:r>
              <a:rPr lang="en-US" sz="2000" dirty="0">
                <a:solidFill>
                  <a:schemeClr val="tx1"/>
                </a:solidFill>
                <a:latin typeface="Calibri" pitchFamily="34" charset="0"/>
                <a:cs typeface="Calibri" pitchFamily="34" charset="0"/>
              </a:rPr>
              <a:t>we chose the Python language because it is supported in an excellent way and the most famous languages in controlling these ports (GPIO).</a:t>
            </a:r>
            <a:endParaRPr lang="ar-SA" sz="2000" dirty="0">
              <a:solidFill>
                <a:schemeClr val="tx1"/>
              </a:solidFill>
              <a:latin typeface="Calibri" pitchFamily="34" charset="0"/>
            </a:endParaRPr>
          </a:p>
        </p:txBody>
      </p:sp>
    </p:spTree>
    <p:extLst>
      <p:ext uri="{BB962C8B-B14F-4D97-AF65-F5344CB8AC3E}">
        <p14:creationId xmlns:p14="http://schemas.microsoft.com/office/powerpoint/2010/main" val="2988092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764704"/>
            <a:ext cx="7024744" cy="864096"/>
          </a:xfrm>
        </p:spPr>
        <p:txBody>
          <a:bodyPr/>
          <a:lstStyle/>
          <a:p>
            <a:r>
              <a:rPr lang="en-US" dirty="0"/>
              <a:t>Python Program</a:t>
            </a:r>
            <a:endParaRPr lang="ar-SA" dirty="0"/>
          </a:p>
        </p:txBody>
      </p:sp>
      <p:sp>
        <p:nvSpPr>
          <p:cNvPr id="3" name="عنصر نائب للمحتوى 2"/>
          <p:cNvSpPr>
            <a:spLocks noGrp="1"/>
          </p:cNvSpPr>
          <p:nvPr>
            <p:ph idx="1"/>
          </p:nvPr>
        </p:nvSpPr>
        <p:spPr>
          <a:xfrm>
            <a:off x="683568" y="1916832"/>
            <a:ext cx="7920880" cy="4536504"/>
          </a:xfrm>
        </p:spPr>
        <p:txBody>
          <a:bodyPr>
            <a:normAutofit fontScale="85000" lnSpcReduction="20000"/>
          </a:bodyPr>
          <a:lstStyle/>
          <a:p>
            <a:pPr algn="l" rtl="0"/>
            <a:r>
              <a:rPr lang="en-US" dirty="0">
                <a:solidFill>
                  <a:schemeClr val="tx1"/>
                </a:solidFill>
                <a:latin typeface="Calibri" pitchFamily="34" charset="0"/>
                <a:cs typeface="Calibri" pitchFamily="34" charset="0"/>
              </a:rPr>
              <a:t>In our project, we will use python language to make our project functional.</a:t>
            </a:r>
          </a:p>
          <a:p>
            <a:pPr algn="l" rtl="0"/>
            <a:endParaRPr lang="en-US" dirty="0">
              <a:solidFill>
                <a:schemeClr val="tx1"/>
              </a:solidFill>
              <a:latin typeface="Calibri" pitchFamily="34" charset="0"/>
              <a:cs typeface="Calibri" pitchFamily="34" charset="0"/>
            </a:endParaRPr>
          </a:p>
          <a:p>
            <a:pPr algn="l" rtl="0"/>
            <a:r>
              <a:rPr lang="en-US" dirty="0">
                <a:solidFill>
                  <a:schemeClr val="tx1"/>
                </a:solidFill>
                <a:latin typeface="Calibri" pitchFamily="34" charset="0"/>
                <a:cs typeface="Calibri" pitchFamily="34" charset="0"/>
              </a:rPr>
              <a:t> Python code is written in English, providing the Pi with commands in a manner that is quick to learn and easy to follow.</a:t>
            </a:r>
          </a:p>
          <a:p>
            <a:pPr algn="l" rtl="0"/>
            <a:endParaRPr lang="en-US" dirty="0">
              <a:solidFill>
                <a:schemeClr val="tx1"/>
              </a:solidFill>
              <a:latin typeface="Calibri" pitchFamily="34" charset="0"/>
              <a:cs typeface="Calibri" pitchFamily="34" charset="0"/>
            </a:endParaRPr>
          </a:p>
          <a:p>
            <a:pPr algn="l" rtl="0"/>
            <a:r>
              <a:rPr lang="en-US" dirty="0">
                <a:solidFill>
                  <a:schemeClr val="tx1"/>
                </a:solidFill>
                <a:latin typeface="Calibri" pitchFamily="34" charset="0"/>
                <a:cs typeface="Calibri" pitchFamily="34" charset="0"/>
              </a:rPr>
              <a:t>It works on all operating systems and different versions of Windows, Linux and its derivatives, Unix and its derivatives, mobile phone systems such as Android, Symbian. </a:t>
            </a:r>
          </a:p>
          <a:p>
            <a:pPr algn="l" rtl="0"/>
            <a:endParaRPr lang="en-US" dirty="0">
              <a:solidFill>
                <a:schemeClr val="tx1"/>
              </a:solidFill>
              <a:latin typeface="Calibri" pitchFamily="34" charset="0"/>
              <a:cs typeface="Calibri" pitchFamily="34" charset="0"/>
            </a:endParaRPr>
          </a:p>
          <a:p>
            <a:pPr algn="l" rtl="0"/>
            <a:r>
              <a:rPr lang="en-US" dirty="0">
                <a:solidFill>
                  <a:schemeClr val="tx1"/>
                </a:solidFill>
                <a:latin typeface="Calibri" pitchFamily="34" charset="0"/>
                <a:cs typeface="Calibri" pitchFamily="34" charset="0"/>
              </a:rPr>
              <a:t>The presence of most of the additional libraries with it, including libraries included with the language and the other can be downloaded such as the Bluetooth library.</a:t>
            </a:r>
          </a:p>
          <a:p>
            <a:pPr algn="l" rtl="0"/>
            <a:endParaRPr lang="en-US" dirty="0">
              <a:solidFill>
                <a:schemeClr val="tx1"/>
              </a:solidFill>
              <a:latin typeface="Calibri" pitchFamily="34" charset="0"/>
              <a:cs typeface="Calibri" pitchFamily="34" charset="0"/>
            </a:endParaRPr>
          </a:p>
          <a:p>
            <a:pPr algn="l" rtl="0"/>
            <a:r>
              <a:rPr lang="en-US" dirty="0">
                <a:solidFill>
                  <a:schemeClr val="tx1"/>
                </a:solidFill>
                <a:latin typeface="Calibri" pitchFamily="34" charset="0"/>
                <a:cs typeface="Calibri" pitchFamily="34" charset="0"/>
              </a:rPr>
              <a:t>Dealing with the following databases Oracle, Sybase, </a:t>
            </a:r>
            <a:r>
              <a:rPr lang="en-US" dirty="0" err="1">
                <a:solidFill>
                  <a:schemeClr val="tx1"/>
                </a:solidFill>
                <a:latin typeface="Calibri" pitchFamily="34" charset="0"/>
                <a:cs typeface="Calibri" pitchFamily="34" charset="0"/>
              </a:rPr>
              <a:t>PostGres</a:t>
            </a:r>
            <a:r>
              <a:rPr lang="en-US" dirty="0">
                <a:solidFill>
                  <a:schemeClr val="tx1"/>
                </a:solidFill>
                <a:latin typeface="Calibri" pitchFamily="34" charset="0"/>
                <a:cs typeface="Calibri" pitchFamily="34" charset="0"/>
              </a:rPr>
              <a:t>, mSOL, Persistence. Python ability to control electronic ports GPIO.</a:t>
            </a:r>
            <a:endParaRPr lang="ar-SA" dirty="0">
              <a:solidFill>
                <a:schemeClr val="tx1"/>
              </a:solidFill>
              <a:latin typeface="Calibri" pitchFamily="34" charset="0"/>
            </a:endParaRPr>
          </a:p>
        </p:txBody>
      </p:sp>
    </p:spTree>
    <p:extLst>
      <p:ext uri="{BB962C8B-B14F-4D97-AF65-F5344CB8AC3E}">
        <p14:creationId xmlns:p14="http://schemas.microsoft.com/office/powerpoint/2010/main" val="20154209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92696"/>
            <a:ext cx="7024744" cy="936104"/>
          </a:xfrm>
        </p:spPr>
        <p:txBody>
          <a:bodyPr/>
          <a:lstStyle/>
          <a:p>
            <a:pPr rtl="0"/>
            <a:r>
              <a:rPr lang="en-US" dirty="0"/>
              <a:t>Problem Definition</a:t>
            </a:r>
            <a:endParaRPr lang="ar-SA" dirty="0"/>
          </a:p>
        </p:txBody>
      </p:sp>
      <p:sp>
        <p:nvSpPr>
          <p:cNvPr id="3" name="عنصر نائب للمحتوى 2"/>
          <p:cNvSpPr>
            <a:spLocks noGrp="1"/>
          </p:cNvSpPr>
          <p:nvPr>
            <p:ph idx="1"/>
          </p:nvPr>
        </p:nvSpPr>
        <p:spPr>
          <a:xfrm>
            <a:off x="611560" y="1916832"/>
            <a:ext cx="7992888" cy="4464496"/>
          </a:xfrm>
        </p:spPr>
        <p:txBody>
          <a:bodyPr>
            <a:noAutofit/>
          </a:bodyPr>
          <a:lstStyle/>
          <a:p>
            <a:pPr algn="just" rtl="0"/>
            <a:r>
              <a:rPr lang="en-US" sz="2000" dirty="0" smtClean="0">
                <a:solidFill>
                  <a:schemeClr val="tx1"/>
                </a:solidFill>
                <a:latin typeface="Calibri" pitchFamily="34" charset="0"/>
                <a:cs typeface="Calibri" pitchFamily="34" charset="0"/>
              </a:rPr>
              <a:t>The </a:t>
            </a:r>
            <a:r>
              <a:rPr lang="en-US" sz="2000" dirty="0">
                <a:solidFill>
                  <a:schemeClr val="tx1"/>
                </a:solidFill>
                <a:latin typeface="Calibri" pitchFamily="34" charset="0"/>
                <a:cs typeface="Calibri" pitchFamily="34" charset="0"/>
              </a:rPr>
              <a:t>smartphone has become the primary thing in life</a:t>
            </a:r>
            <a:r>
              <a:rPr lang="en-US" sz="2000" dirty="0" smtClean="0">
                <a:solidFill>
                  <a:schemeClr val="tx1"/>
                </a:solidFill>
                <a:latin typeface="Calibri" pitchFamily="34" charset="0"/>
                <a:cs typeface="Calibri" pitchFamily="34" charset="0"/>
              </a:rPr>
              <a:t>.</a:t>
            </a:r>
            <a:endParaRPr lang="en-US" sz="2000" dirty="0">
              <a:solidFill>
                <a:schemeClr val="tx1"/>
              </a:solidFill>
              <a:latin typeface="Calibri" pitchFamily="34" charset="0"/>
              <a:cs typeface="Calibri" pitchFamily="34" charset="0"/>
            </a:endParaRPr>
          </a:p>
          <a:p>
            <a:pPr algn="just" rtl="0"/>
            <a:r>
              <a:rPr lang="en-US" sz="2000" dirty="0" smtClean="0">
                <a:solidFill>
                  <a:schemeClr val="tx1"/>
                </a:solidFill>
                <a:latin typeface="Calibri" pitchFamily="34" charset="0"/>
                <a:cs typeface="Calibri" pitchFamily="34" charset="0"/>
              </a:rPr>
              <a:t>Given </a:t>
            </a:r>
            <a:r>
              <a:rPr lang="en-US" sz="2000" dirty="0">
                <a:solidFill>
                  <a:schemeClr val="tx1"/>
                </a:solidFill>
                <a:latin typeface="Calibri" pitchFamily="34" charset="0"/>
                <a:cs typeface="Calibri" pitchFamily="34" charset="0"/>
              </a:rPr>
              <a:t>the effect of the lack of awareness and culture among most people on the use of applications that are made with the mobile </a:t>
            </a:r>
            <a:r>
              <a:rPr lang="en-US" sz="2000" dirty="0" smtClean="0">
                <a:solidFill>
                  <a:schemeClr val="tx1"/>
                </a:solidFill>
                <a:latin typeface="Calibri" pitchFamily="34" charset="0"/>
                <a:cs typeface="Calibri" pitchFamily="34" charset="0"/>
              </a:rPr>
              <a:t>phone.</a:t>
            </a:r>
            <a:endParaRPr lang="en-US" sz="2000" dirty="0">
              <a:solidFill>
                <a:schemeClr val="tx1"/>
              </a:solidFill>
              <a:latin typeface="Calibri" pitchFamily="34" charset="0"/>
              <a:cs typeface="Calibri" pitchFamily="34" charset="0"/>
            </a:endParaRPr>
          </a:p>
          <a:p>
            <a:pPr algn="just" rtl="0"/>
            <a:r>
              <a:rPr lang="en-US" sz="2000" dirty="0">
                <a:solidFill>
                  <a:schemeClr val="tx1"/>
                </a:solidFill>
                <a:latin typeface="Calibri" pitchFamily="34" charset="0"/>
                <a:cs typeface="Calibri" pitchFamily="34" charset="0"/>
              </a:rPr>
              <a:t> </a:t>
            </a:r>
            <a:r>
              <a:rPr lang="en-US" sz="2000" dirty="0" smtClean="0">
                <a:solidFill>
                  <a:schemeClr val="tx1"/>
                </a:solidFill>
                <a:latin typeface="Calibri" pitchFamily="34" charset="0"/>
                <a:cs typeface="Calibri" pitchFamily="34" charset="0"/>
              </a:rPr>
              <a:t>The </a:t>
            </a:r>
            <a:r>
              <a:rPr lang="en-US" sz="2000" dirty="0">
                <a:solidFill>
                  <a:schemeClr val="tx1"/>
                </a:solidFill>
                <a:latin typeface="Calibri" pitchFamily="34" charset="0"/>
                <a:cs typeface="Calibri" pitchFamily="34" charset="0"/>
              </a:rPr>
              <a:t>suffering of people from the high prices of these </a:t>
            </a:r>
            <a:r>
              <a:rPr lang="en-US" sz="2000" dirty="0" smtClean="0">
                <a:solidFill>
                  <a:schemeClr val="tx1"/>
                </a:solidFill>
                <a:latin typeface="Calibri" pitchFamily="34" charset="0"/>
                <a:cs typeface="Calibri" pitchFamily="34" charset="0"/>
              </a:rPr>
              <a:t>phones.</a:t>
            </a:r>
            <a:endParaRPr lang="en-US" sz="2000" dirty="0">
              <a:solidFill>
                <a:schemeClr val="tx1"/>
              </a:solidFill>
              <a:latin typeface="Calibri" pitchFamily="34" charset="0"/>
              <a:cs typeface="Calibri" pitchFamily="34" charset="0"/>
            </a:endParaRPr>
          </a:p>
          <a:p>
            <a:pPr algn="just" rtl="0"/>
            <a:r>
              <a:rPr lang="en-US" sz="2000" dirty="0">
                <a:solidFill>
                  <a:schemeClr val="tx1"/>
                </a:solidFill>
                <a:latin typeface="Calibri" pitchFamily="34" charset="0"/>
                <a:cs typeface="Calibri" pitchFamily="34" charset="0"/>
              </a:rPr>
              <a:t> </a:t>
            </a:r>
            <a:r>
              <a:rPr lang="en-US" sz="2000" dirty="0" smtClean="0">
                <a:solidFill>
                  <a:schemeClr val="tx1"/>
                </a:solidFill>
                <a:latin typeface="Calibri" pitchFamily="34" charset="0"/>
                <a:cs typeface="Calibri" pitchFamily="34" charset="0"/>
              </a:rPr>
              <a:t>We </a:t>
            </a:r>
            <a:r>
              <a:rPr lang="en-US" sz="2000" dirty="0">
                <a:solidFill>
                  <a:schemeClr val="tx1"/>
                </a:solidFill>
                <a:latin typeface="Calibri" pitchFamily="34" charset="0"/>
                <a:cs typeface="Calibri" pitchFamily="34" charset="0"/>
              </a:rPr>
              <a:t>conducted a research to make a suitable mobile phone for these to solve these problems using making a mobile phone with a cheap </a:t>
            </a:r>
            <a:r>
              <a:rPr lang="en-US" sz="2000" dirty="0" smtClean="0">
                <a:solidFill>
                  <a:schemeClr val="tx1"/>
                </a:solidFill>
                <a:latin typeface="Calibri" pitchFamily="34" charset="0"/>
                <a:cs typeface="Calibri" pitchFamily="34" charset="0"/>
              </a:rPr>
              <a:t>Raspberry.</a:t>
            </a:r>
          </a:p>
          <a:p>
            <a:pPr algn="just" rtl="0"/>
            <a:r>
              <a:rPr lang="en-US" sz="2000" dirty="0" smtClean="0">
                <a:solidFill>
                  <a:schemeClr val="tx1"/>
                </a:solidFill>
                <a:latin typeface="Calibri" pitchFamily="34" charset="0"/>
                <a:cs typeface="Calibri" pitchFamily="34" charset="0"/>
              </a:rPr>
              <a:t>Downloading </a:t>
            </a:r>
            <a:r>
              <a:rPr lang="en-US" sz="2000" dirty="0">
                <a:solidFill>
                  <a:schemeClr val="tx1"/>
                </a:solidFill>
                <a:latin typeface="Calibri" pitchFamily="34" charset="0"/>
                <a:cs typeface="Calibri" pitchFamily="34" charset="0"/>
              </a:rPr>
              <a:t>the programs most used by people And their awareness of how to use for fear that there are applications that the person does not realize how dangerous it is to use them</a:t>
            </a:r>
            <a:r>
              <a:rPr lang="en-US" sz="2200" dirty="0">
                <a:solidFill>
                  <a:schemeClr val="tx1"/>
                </a:solidFill>
                <a:latin typeface="Calibri" pitchFamily="34" charset="0"/>
                <a:cs typeface="Calibri" pitchFamily="34" charset="0"/>
              </a:rPr>
              <a:t>.</a:t>
            </a:r>
            <a:endParaRPr lang="ar-SA" sz="2200" dirty="0">
              <a:solidFill>
                <a:schemeClr val="tx1"/>
              </a:solidFill>
              <a:latin typeface="Calibri" pitchFamily="34" charset="0"/>
            </a:endParaRPr>
          </a:p>
        </p:txBody>
      </p:sp>
    </p:spTree>
    <p:extLst>
      <p:ext uri="{BB962C8B-B14F-4D97-AF65-F5344CB8AC3E}">
        <p14:creationId xmlns:p14="http://schemas.microsoft.com/office/powerpoint/2010/main" val="3703231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548680"/>
            <a:ext cx="7024744" cy="973912"/>
          </a:xfrm>
        </p:spPr>
        <p:txBody>
          <a:bodyPr/>
          <a:lstStyle/>
          <a:p>
            <a:r>
              <a:rPr lang="en-US" dirty="0"/>
              <a:t>Proposal System</a:t>
            </a:r>
            <a:endParaRPr lang="ar-SA" dirty="0"/>
          </a:p>
        </p:txBody>
      </p:sp>
      <p:sp>
        <p:nvSpPr>
          <p:cNvPr id="3" name="عنصر نائب للمحتوى 2"/>
          <p:cNvSpPr>
            <a:spLocks noGrp="1"/>
          </p:cNvSpPr>
          <p:nvPr>
            <p:ph idx="1"/>
          </p:nvPr>
        </p:nvSpPr>
        <p:spPr>
          <a:xfrm>
            <a:off x="539552" y="1700808"/>
            <a:ext cx="8064896" cy="4752528"/>
          </a:xfrm>
        </p:spPr>
        <p:txBody>
          <a:bodyPr>
            <a:normAutofit/>
          </a:bodyPr>
          <a:lstStyle/>
          <a:p>
            <a:pPr algn="l" rtl="0"/>
            <a:r>
              <a:rPr lang="en-US" sz="1800" dirty="0">
                <a:solidFill>
                  <a:schemeClr val="tx1"/>
                </a:solidFill>
                <a:latin typeface="Calibri" pitchFamily="34" charset="0"/>
                <a:cs typeface="Calibri" pitchFamily="34" charset="0"/>
              </a:rPr>
              <a:t>the operating mode of the mobile phone is connected to the nearest station or communication tower to request the service from it.</a:t>
            </a:r>
          </a:p>
          <a:p>
            <a:pPr algn="l" rtl="0"/>
            <a:r>
              <a:rPr lang="en-US" sz="1800" dirty="0">
                <a:solidFill>
                  <a:schemeClr val="tx1"/>
                </a:solidFill>
                <a:latin typeface="Calibri" pitchFamily="34" charset="0"/>
                <a:cs typeface="Calibri" pitchFamily="34" charset="0"/>
              </a:rPr>
              <a:t>In order to connect and send messages, I must use the card and GSM.</a:t>
            </a:r>
          </a:p>
          <a:p>
            <a:pPr algn="l" rtl="0"/>
            <a:r>
              <a:rPr lang="en-US" sz="1800" dirty="0">
                <a:solidFill>
                  <a:schemeClr val="tx1"/>
                </a:solidFill>
                <a:latin typeface="Calibri" pitchFamily="34" charset="0"/>
                <a:cs typeface="Calibri" pitchFamily="34" charset="0"/>
              </a:rPr>
              <a:t>for voice calls using the loudspeaker and microphone, the call is successfully made by simply calling the station or the nearest communication tower on the card.</a:t>
            </a:r>
          </a:p>
          <a:p>
            <a:pPr algn="l" rtl="0"/>
            <a:r>
              <a:rPr lang="en-US" sz="1800" dirty="0">
                <a:solidFill>
                  <a:schemeClr val="tx1"/>
                </a:solidFill>
                <a:latin typeface="Calibri" pitchFamily="34" charset="0"/>
                <a:cs typeface="Calibri" pitchFamily="34" charset="0"/>
              </a:rPr>
              <a:t>we use the downloaded applications on Phone by pressing the application terminals.</a:t>
            </a:r>
            <a:endParaRPr lang="ar-SA" sz="1800" dirty="0">
              <a:solidFill>
                <a:schemeClr val="tx1"/>
              </a:solidFill>
              <a:latin typeface="Calibri" pitchFamily="34" charset="0"/>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4005064"/>
            <a:ext cx="6173266" cy="234156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85569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US" dirty="0"/>
              <a:t>Methodology</a:t>
            </a:r>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0858" y="2636912"/>
            <a:ext cx="7030340"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36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67544" y="341784"/>
            <a:ext cx="7024744" cy="1143000"/>
          </a:xfrm>
        </p:spPr>
        <p:txBody>
          <a:bodyPr>
            <a:normAutofit fontScale="90000"/>
          </a:bodyPr>
          <a:lstStyle/>
          <a:p>
            <a:pPr rtl="0"/>
            <a:r>
              <a:rPr lang="en-US" dirty="0" smtClean="0"/>
              <a:t>Methodology </a:t>
            </a:r>
            <a:br>
              <a:rPr lang="en-US" dirty="0" smtClean="0"/>
            </a:br>
            <a:r>
              <a:rPr lang="en-US" dirty="0" smtClean="0"/>
              <a:t>*</a:t>
            </a:r>
            <a:r>
              <a:rPr lang="en-US" dirty="0" smtClean="0">
                <a:effectLst>
                  <a:outerShdw blurRad="38100" dist="38100" dir="2700000" algn="tl">
                    <a:srgbClr val="000000">
                      <a:alpha val="43137"/>
                    </a:srgbClr>
                  </a:outerShdw>
                </a:effectLst>
              </a:rPr>
              <a:t>Flow Chart</a:t>
            </a:r>
            <a:r>
              <a:rPr lang="en-US" dirty="0" smtClean="0"/>
              <a:t>*</a:t>
            </a:r>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1484784"/>
            <a:ext cx="5846763" cy="5112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08555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7024744" cy="1143000"/>
          </a:xfrm>
        </p:spPr>
        <p:txBody>
          <a:bodyPr>
            <a:normAutofit fontScale="90000"/>
          </a:bodyPr>
          <a:lstStyle/>
          <a:p>
            <a:pPr rtl="0"/>
            <a:r>
              <a:rPr lang="en-US" dirty="0" smtClean="0"/>
              <a:t>Methodology </a:t>
            </a:r>
            <a:br>
              <a:rPr lang="en-US" dirty="0" smtClean="0"/>
            </a:br>
            <a:r>
              <a:rPr lang="en-US" dirty="0" smtClean="0"/>
              <a:t>*Electronic Design*</a:t>
            </a:r>
            <a:endParaRPr lang="ar-S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844824"/>
            <a:ext cx="4641109"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0146" y="4869160"/>
            <a:ext cx="5273675" cy="56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1259632" y="3717032"/>
            <a:ext cx="4176464" cy="646331"/>
          </a:xfrm>
          <a:prstGeom prst="rect">
            <a:avLst/>
          </a:prstGeom>
          <a:noFill/>
        </p:spPr>
        <p:txBody>
          <a:bodyPr wrap="square" rtlCol="1">
            <a:spAutoFit/>
          </a:bodyPr>
          <a:lstStyle/>
          <a:p>
            <a:pPr algn="ctr"/>
            <a:r>
              <a:rPr lang="en-US" b="1" dirty="0">
                <a:solidFill>
                  <a:schemeClr val="accent1">
                    <a:lumMod val="75000"/>
                  </a:schemeClr>
                </a:solidFill>
                <a:latin typeface="Calibri" pitchFamily="34" charset="0"/>
                <a:cs typeface="Calibri" pitchFamily="34" charset="0"/>
              </a:rPr>
              <a:t>Raspbian Operating Systems</a:t>
            </a:r>
            <a:endParaRPr lang="en-US" b="1" i="1" dirty="0">
              <a:solidFill>
                <a:schemeClr val="accent1">
                  <a:lumMod val="75000"/>
                </a:schemeClr>
              </a:solidFill>
              <a:latin typeface="Calibri" pitchFamily="34" charset="0"/>
              <a:cs typeface="Calibri" pitchFamily="34" charset="0"/>
            </a:endParaRPr>
          </a:p>
          <a:p>
            <a:pPr algn="ctr"/>
            <a:endParaRPr lang="ar-SA" b="1" dirty="0">
              <a:latin typeface="Calibri" pitchFamily="34" charset="0"/>
            </a:endParaRPr>
          </a:p>
        </p:txBody>
      </p:sp>
      <p:sp>
        <p:nvSpPr>
          <p:cNvPr id="5" name="مربع نص 4"/>
          <p:cNvSpPr txBox="1"/>
          <p:nvPr/>
        </p:nvSpPr>
        <p:spPr>
          <a:xfrm>
            <a:off x="3779912" y="5589240"/>
            <a:ext cx="4392488" cy="369332"/>
          </a:xfrm>
          <a:prstGeom prst="rect">
            <a:avLst/>
          </a:prstGeom>
          <a:noFill/>
        </p:spPr>
        <p:txBody>
          <a:bodyPr wrap="square" rtlCol="1">
            <a:spAutoFit/>
          </a:bodyPr>
          <a:lstStyle/>
          <a:p>
            <a:pPr algn="ctr"/>
            <a:r>
              <a:rPr lang="en-US" b="1" dirty="0">
                <a:solidFill>
                  <a:schemeClr val="accent1">
                    <a:lumMod val="75000"/>
                  </a:schemeClr>
                </a:solidFill>
                <a:latin typeface="Calibri" pitchFamily="34" charset="0"/>
                <a:cs typeface="Calibri" pitchFamily="34" charset="0"/>
              </a:rPr>
              <a:t>Wheezy Raspbia.img</a:t>
            </a:r>
            <a:endParaRPr lang="ar-SA" b="1" dirty="0">
              <a:solidFill>
                <a:schemeClr val="accent1">
                  <a:lumMod val="75000"/>
                </a:schemeClr>
              </a:solidFill>
              <a:latin typeface="Calibri" pitchFamily="34" charset="0"/>
            </a:endParaRPr>
          </a:p>
        </p:txBody>
      </p:sp>
    </p:spTree>
    <p:extLst>
      <p:ext uri="{BB962C8B-B14F-4D97-AF65-F5344CB8AC3E}">
        <p14:creationId xmlns:p14="http://schemas.microsoft.com/office/powerpoint/2010/main" val="24580631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04664"/>
            <a:ext cx="7024744" cy="1143000"/>
          </a:xfrm>
        </p:spPr>
        <p:txBody>
          <a:bodyPr>
            <a:normAutofit fontScale="90000"/>
          </a:bodyPr>
          <a:lstStyle/>
          <a:p>
            <a:pPr rtl="0"/>
            <a:r>
              <a:rPr lang="ar-SA" dirty="0" smtClean="0"/>
              <a:t/>
            </a:r>
            <a:br>
              <a:rPr lang="ar-SA" dirty="0" smtClean="0"/>
            </a:br>
            <a:r>
              <a:rPr lang="ar-SA" dirty="0"/>
              <a:t/>
            </a:r>
            <a:br>
              <a:rPr lang="ar-SA" dirty="0"/>
            </a:br>
            <a:r>
              <a:rPr lang="ar-SA" dirty="0" smtClean="0"/>
              <a:t/>
            </a:r>
            <a:br>
              <a:rPr lang="ar-SA" dirty="0" smtClean="0"/>
            </a:br>
            <a:r>
              <a:rPr lang="ar-SA" dirty="0"/>
              <a:t/>
            </a:r>
            <a:br>
              <a:rPr lang="ar-SA" dirty="0"/>
            </a:br>
            <a:r>
              <a:rPr lang="en-US" dirty="0" smtClean="0"/>
              <a:t>Methodology</a:t>
            </a:r>
            <a:br>
              <a:rPr lang="en-US" dirty="0" smtClean="0"/>
            </a:br>
            <a:r>
              <a:rPr lang="en-US" dirty="0"/>
              <a:t>*Electronic Design*</a:t>
            </a:r>
            <a:endParaRPr lang="ar-S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772816"/>
            <a:ext cx="5273675" cy="1268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284984"/>
            <a:ext cx="4032448" cy="2671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1043608" y="3307241"/>
            <a:ext cx="3384376" cy="369332"/>
          </a:xfrm>
          <a:prstGeom prst="rect">
            <a:avLst/>
          </a:prstGeom>
          <a:noFill/>
        </p:spPr>
        <p:txBody>
          <a:bodyPr wrap="square" rtlCol="1">
            <a:spAutoFit/>
          </a:bodyPr>
          <a:lstStyle/>
          <a:p>
            <a:r>
              <a:rPr lang="en-US" b="1" dirty="0">
                <a:solidFill>
                  <a:schemeClr val="accent1">
                    <a:lumMod val="75000"/>
                  </a:schemeClr>
                </a:solidFill>
                <a:latin typeface="Calibri" pitchFamily="34" charset="0"/>
                <a:cs typeface="Calibri" pitchFamily="34" charset="0"/>
              </a:rPr>
              <a:t>Memory Card with Letter F</a:t>
            </a:r>
            <a:endParaRPr lang="ar-SA" b="1" dirty="0">
              <a:solidFill>
                <a:schemeClr val="accent1">
                  <a:lumMod val="75000"/>
                </a:schemeClr>
              </a:solidFill>
              <a:latin typeface="Calibri" pitchFamily="34" charset="0"/>
            </a:endParaRPr>
          </a:p>
        </p:txBody>
      </p:sp>
      <p:sp>
        <p:nvSpPr>
          <p:cNvPr id="5" name="مربع نص 4"/>
          <p:cNvSpPr txBox="1"/>
          <p:nvPr/>
        </p:nvSpPr>
        <p:spPr>
          <a:xfrm>
            <a:off x="4427984" y="5956694"/>
            <a:ext cx="4032448" cy="369332"/>
          </a:xfrm>
          <a:prstGeom prst="rect">
            <a:avLst/>
          </a:prstGeom>
          <a:noFill/>
        </p:spPr>
        <p:txBody>
          <a:bodyPr wrap="square" rtlCol="1">
            <a:spAutoFit/>
          </a:bodyPr>
          <a:lstStyle/>
          <a:p>
            <a:pPr algn="ctr"/>
            <a:r>
              <a:rPr lang="en-US" b="1" dirty="0">
                <a:solidFill>
                  <a:schemeClr val="accent1">
                    <a:lumMod val="75000"/>
                  </a:schemeClr>
                </a:solidFill>
                <a:latin typeface="Calibri" pitchFamily="34" charset="0"/>
                <a:cs typeface="Calibri" pitchFamily="34" charset="0"/>
              </a:rPr>
              <a:t>Format Removable Disk</a:t>
            </a:r>
            <a:endParaRPr lang="en-US" b="1" i="1" dirty="0">
              <a:solidFill>
                <a:schemeClr val="accent1">
                  <a:lumMod val="75000"/>
                </a:schemeClr>
              </a:solidFill>
              <a:latin typeface="Calibri" pitchFamily="34" charset="0"/>
              <a:cs typeface="Calibri" pitchFamily="34" charset="0"/>
            </a:endParaRPr>
          </a:p>
        </p:txBody>
      </p:sp>
    </p:spTree>
    <p:extLst>
      <p:ext uri="{BB962C8B-B14F-4D97-AF65-F5344CB8AC3E}">
        <p14:creationId xmlns:p14="http://schemas.microsoft.com/office/powerpoint/2010/main" val="41242359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7024744" cy="1143000"/>
          </a:xfrm>
        </p:spPr>
        <p:txBody>
          <a:bodyPr>
            <a:normAutofit fontScale="90000"/>
          </a:bodyPr>
          <a:lstStyle/>
          <a:p>
            <a:pPr rtl="0"/>
            <a:r>
              <a:rPr lang="en-US" dirty="0" smtClean="0"/>
              <a:t>Methodology</a:t>
            </a:r>
            <a:br>
              <a:rPr lang="en-US" dirty="0" smtClean="0"/>
            </a:br>
            <a:r>
              <a:rPr lang="en-US" dirty="0"/>
              <a:t>*Electronic Design*</a:t>
            </a:r>
            <a:endParaRPr lang="ar-S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700808"/>
            <a:ext cx="334645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4845" y="3643333"/>
            <a:ext cx="3356917" cy="1482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323528" y="3458667"/>
            <a:ext cx="3816424" cy="369332"/>
          </a:xfrm>
          <a:prstGeom prst="rect">
            <a:avLst/>
          </a:prstGeom>
          <a:noFill/>
        </p:spPr>
        <p:txBody>
          <a:bodyPr wrap="square" rtlCol="1">
            <a:spAutoFit/>
          </a:bodyPr>
          <a:lstStyle/>
          <a:p>
            <a:pPr algn="ctr"/>
            <a:r>
              <a:rPr lang="en-US" b="1" dirty="0" smtClean="0">
                <a:solidFill>
                  <a:schemeClr val="accent1">
                    <a:lumMod val="75000"/>
                  </a:schemeClr>
                </a:solidFill>
                <a:latin typeface="Calibri" pitchFamily="34" charset="0"/>
                <a:cs typeface="Calibri" pitchFamily="34" charset="0"/>
              </a:rPr>
              <a:t>Image </a:t>
            </a:r>
            <a:r>
              <a:rPr lang="en-US" b="1" dirty="0">
                <a:solidFill>
                  <a:schemeClr val="accent1">
                    <a:lumMod val="75000"/>
                  </a:schemeClr>
                </a:solidFill>
                <a:latin typeface="Calibri" pitchFamily="34" charset="0"/>
                <a:cs typeface="Calibri" pitchFamily="34" charset="0"/>
              </a:rPr>
              <a:t>Writing on SD Card</a:t>
            </a:r>
            <a:endParaRPr lang="ar-SA" b="1" dirty="0">
              <a:solidFill>
                <a:schemeClr val="accent1">
                  <a:lumMod val="75000"/>
                </a:schemeClr>
              </a:solidFill>
              <a:latin typeface="Calibri" pitchFamily="34" charset="0"/>
            </a:endParaRPr>
          </a:p>
        </p:txBody>
      </p:sp>
      <p:sp>
        <p:nvSpPr>
          <p:cNvPr id="5" name="مربع نص 4"/>
          <p:cNvSpPr txBox="1"/>
          <p:nvPr/>
        </p:nvSpPr>
        <p:spPr>
          <a:xfrm>
            <a:off x="3754060" y="5408349"/>
            <a:ext cx="5078486" cy="369332"/>
          </a:xfrm>
          <a:prstGeom prst="rect">
            <a:avLst/>
          </a:prstGeom>
          <a:noFill/>
        </p:spPr>
        <p:txBody>
          <a:bodyPr wrap="square" rtlCol="1">
            <a:spAutoFit/>
          </a:bodyPr>
          <a:lstStyle/>
          <a:p>
            <a:pPr algn="ctr"/>
            <a:r>
              <a:rPr lang="en-US" b="1" dirty="0">
                <a:solidFill>
                  <a:schemeClr val="accent1">
                    <a:lumMod val="75000"/>
                  </a:schemeClr>
                </a:solidFill>
                <a:latin typeface="Calibri" pitchFamily="34" charset="0"/>
                <a:cs typeface="Calibri" pitchFamily="34" charset="0"/>
              </a:rPr>
              <a:t>Memory Card in the Raspberry Pi Panel</a:t>
            </a:r>
            <a:endParaRPr lang="ar-SA" b="1" dirty="0">
              <a:solidFill>
                <a:schemeClr val="accent1">
                  <a:lumMod val="75000"/>
                </a:schemeClr>
              </a:solidFill>
              <a:latin typeface="Calibri" pitchFamily="34" charset="0"/>
            </a:endParaRPr>
          </a:p>
        </p:txBody>
      </p:sp>
    </p:spTree>
    <p:extLst>
      <p:ext uri="{BB962C8B-B14F-4D97-AF65-F5344CB8AC3E}">
        <p14:creationId xmlns:p14="http://schemas.microsoft.com/office/powerpoint/2010/main" val="5581607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7024744" cy="1143000"/>
          </a:xfrm>
        </p:spPr>
        <p:txBody>
          <a:bodyPr>
            <a:normAutofit fontScale="90000"/>
          </a:bodyPr>
          <a:lstStyle/>
          <a:p>
            <a:pPr rtl="0"/>
            <a:r>
              <a:rPr lang="en-US" dirty="0" smtClean="0"/>
              <a:t>Methodology</a:t>
            </a:r>
            <a:br>
              <a:rPr lang="en-US" dirty="0" smtClean="0"/>
            </a:br>
            <a:r>
              <a:rPr lang="en-US" dirty="0"/>
              <a:t>*Electronic Design*</a:t>
            </a:r>
            <a:endParaRPr lang="ar-SA" dirty="0"/>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8403" b="5445"/>
          <a:stretch/>
        </p:blipFill>
        <p:spPr bwMode="auto">
          <a:xfrm>
            <a:off x="843488" y="1641659"/>
            <a:ext cx="2811008" cy="24497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2343063"/>
            <a:ext cx="2736303"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3169" y="3212976"/>
            <a:ext cx="2736303" cy="259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ربع نص 2"/>
          <p:cNvSpPr txBox="1"/>
          <p:nvPr/>
        </p:nvSpPr>
        <p:spPr>
          <a:xfrm>
            <a:off x="520800" y="4188385"/>
            <a:ext cx="3456384" cy="646331"/>
          </a:xfrm>
          <a:prstGeom prst="rect">
            <a:avLst/>
          </a:prstGeom>
          <a:noFill/>
        </p:spPr>
        <p:txBody>
          <a:bodyPr wrap="square" rtlCol="1">
            <a:spAutoFit/>
          </a:bodyPr>
          <a:lstStyle/>
          <a:p>
            <a:pPr algn="ctr"/>
            <a:r>
              <a:rPr lang="en-US" b="1" dirty="0">
                <a:solidFill>
                  <a:schemeClr val="accent1">
                    <a:lumMod val="75000"/>
                  </a:schemeClr>
                </a:solidFill>
                <a:latin typeface="Calibri" pitchFamily="34" charset="0"/>
                <a:cs typeface="Calibri" pitchFamily="34" charset="0"/>
              </a:rPr>
              <a:t>Raspberry-</a:t>
            </a:r>
            <a:r>
              <a:rPr lang="en-US" b="1" dirty="0" err="1">
                <a:solidFill>
                  <a:schemeClr val="accent1">
                    <a:lumMod val="75000"/>
                  </a:schemeClr>
                </a:solidFill>
                <a:latin typeface="Calibri" pitchFamily="34" charset="0"/>
                <a:cs typeface="Calibri" pitchFamily="34" charset="0"/>
              </a:rPr>
              <a:t>Config</a:t>
            </a:r>
            <a:r>
              <a:rPr lang="en-US" b="1" dirty="0">
                <a:solidFill>
                  <a:schemeClr val="accent1">
                    <a:lumMod val="75000"/>
                  </a:schemeClr>
                </a:solidFill>
                <a:latin typeface="Calibri" pitchFamily="34" charset="0"/>
                <a:cs typeface="Calibri" pitchFamily="34" charset="0"/>
              </a:rPr>
              <a:t> Info</a:t>
            </a:r>
            <a:endParaRPr lang="en-US" b="1" i="1" dirty="0">
              <a:solidFill>
                <a:schemeClr val="accent1">
                  <a:lumMod val="75000"/>
                </a:schemeClr>
              </a:solidFill>
              <a:latin typeface="Calibri" pitchFamily="34" charset="0"/>
              <a:cs typeface="Calibri" pitchFamily="34" charset="0"/>
            </a:endParaRPr>
          </a:p>
          <a:p>
            <a:pPr algn="ctr"/>
            <a:endParaRPr lang="ar-SA" b="1" dirty="0">
              <a:solidFill>
                <a:schemeClr val="accent1">
                  <a:lumMod val="75000"/>
                </a:schemeClr>
              </a:solidFill>
              <a:latin typeface="Calibri" pitchFamily="34" charset="0"/>
            </a:endParaRPr>
          </a:p>
        </p:txBody>
      </p:sp>
      <p:sp>
        <p:nvSpPr>
          <p:cNvPr id="4" name="مربع نص 3"/>
          <p:cNvSpPr txBox="1"/>
          <p:nvPr/>
        </p:nvSpPr>
        <p:spPr>
          <a:xfrm>
            <a:off x="4572000" y="5949280"/>
            <a:ext cx="4032448" cy="646331"/>
          </a:xfrm>
          <a:prstGeom prst="rect">
            <a:avLst/>
          </a:prstGeom>
          <a:noFill/>
        </p:spPr>
        <p:txBody>
          <a:bodyPr wrap="square" rtlCol="1">
            <a:spAutoFit/>
          </a:bodyPr>
          <a:lstStyle/>
          <a:p>
            <a:r>
              <a:rPr lang="en-US" b="1" dirty="0">
                <a:solidFill>
                  <a:schemeClr val="accent1">
                    <a:lumMod val="75000"/>
                  </a:schemeClr>
                </a:solidFill>
                <a:latin typeface="Calibri" pitchFamily="34" charset="0"/>
                <a:cs typeface="Calibri" pitchFamily="34" charset="0"/>
              </a:rPr>
              <a:t>Raspberry-</a:t>
            </a:r>
            <a:r>
              <a:rPr lang="en-US" b="1" dirty="0" err="1">
                <a:solidFill>
                  <a:schemeClr val="accent1">
                    <a:lumMod val="75000"/>
                  </a:schemeClr>
                </a:solidFill>
                <a:latin typeface="Calibri" pitchFamily="34" charset="0"/>
                <a:cs typeface="Calibri" pitchFamily="34" charset="0"/>
              </a:rPr>
              <a:t>Config</a:t>
            </a:r>
            <a:r>
              <a:rPr lang="en-US" b="1" dirty="0">
                <a:solidFill>
                  <a:schemeClr val="accent1">
                    <a:lumMod val="75000"/>
                  </a:schemeClr>
                </a:solidFill>
                <a:latin typeface="Calibri" pitchFamily="34" charset="0"/>
                <a:cs typeface="Calibri" pitchFamily="34" charset="0"/>
              </a:rPr>
              <a:t>. Root Partition</a:t>
            </a:r>
            <a:endParaRPr lang="en-US" b="1" i="1" dirty="0">
              <a:solidFill>
                <a:schemeClr val="accent1">
                  <a:lumMod val="75000"/>
                </a:schemeClr>
              </a:solidFill>
              <a:latin typeface="Calibri" pitchFamily="34" charset="0"/>
              <a:cs typeface="Calibri" pitchFamily="34" charset="0"/>
            </a:endParaRPr>
          </a:p>
          <a:p>
            <a:pPr algn="ctr"/>
            <a:endParaRPr lang="ar-SA" b="1" dirty="0">
              <a:solidFill>
                <a:schemeClr val="accent1">
                  <a:lumMod val="75000"/>
                </a:schemeClr>
              </a:solidFill>
              <a:latin typeface="Calibri" pitchFamily="34" charset="0"/>
            </a:endParaRPr>
          </a:p>
        </p:txBody>
      </p:sp>
    </p:spTree>
    <p:extLst>
      <p:ext uri="{BB962C8B-B14F-4D97-AF65-F5344CB8AC3E}">
        <p14:creationId xmlns:p14="http://schemas.microsoft.com/office/powerpoint/2010/main" val="38198800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7024744" cy="1143000"/>
          </a:xfrm>
        </p:spPr>
        <p:txBody>
          <a:bodyPr>
            <a:normAutofit fontScale="90000"/>
          </a:bodyPr>
          <a:lstStyle/>
          <a:p>
            <a:pPr rtl="0"/>
            <a:r>
              <a:rPr lang="en-US" dirty="0" smtClean="0"/>
              <a:t>Methodology</a:t>
            </a:r>
            <a:br>
              <a:rPr lang="en-US" dirty="0" smtClean="0"/>
            </a:br>
            <a:r>
              <a:rPr lang="en-US" dirty="0"/>
              <a:t>*Electronic Design*</a:t>
            </a:r>
            <a:endParaRPr lang="ar-SA"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204864"/>
            <a:ext cx="3711748" cy="245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ربع نص 2"/>
          <p:cNvSpPr txBox="1"/>
          <p:nvPr/>
        </p:nvSpPr>
        <p:spPr>
          <a:xfrm>
            <a:off x="1475656" y="4941168"/>
            <a:ext cx="4248472" cy="646331"/>
          </a:xfrm>
          <a:prstGeom prst="rect">
            <a:avLst/>
          </a:prstGeom>
          <a:noFill/>
        </p:spPr>
        <p:txBody>
          <a:bodyPr wrap="square" rtlCol="1">
            <a:spAutoFit/>
          </a:bodyPr>
          <a:lstStyle/>
          <a:p>
            <a:pPr algn="ctr"/>
            <a:r>
              <a:rPr lang="en-US" b="1" dirty="0">
                <a:solidFill>
                  <a:schemeClr val="accent1">
                    <a:lumMod val="75000"/>
                  </a:schemeClr>
                </a:solidFill>
                <a:latin typeface="Calibri" pitchFamily="34" charset="0"/>
                <a:cs typeface="Calibri" pitchFamily="34" charset="0"/>
              </a:rPr>
              <a:t>Raspberry config Boot_Behaviour</a:t>
            </a:r>
            <a:endParaRPr lang="en-US" b="1" i="1" dirty="0">
              <a:solidFill>
                <a:schemeClr val="accent1">
                  <a:lumMod val="75000"/>
                </a:schemeClr>
              </a:solidFill>
              <a:latin typeface="Calibri" pitchFamily="34" charset="0"/>
              <a:cs typeface="Calibri" pitchFamily="34" charset="0"/>
            </a:endParaRPr>
          </a:p>
          <a:p>
            <a:pPr algn="ctr"/>
            <a:endParaRPr lang="ar-SA" b="1" dirty="0">
              <a:solidFill>
                <a:schemeClr val="accent1">
                  <a:lumMod val="75000"/>
                </a:schemeClr>
              </a:solidFill>
              <a:latin typeface="Calibri" pitchFamily="34" charset="0"/>
            </a:endParaRPr>
          </a:p>
        </p:txBody>
      </p:sp>
    </p:spTree>
    <p:extLst>
      <p:ext uri="{BB962C8B-B14F-4D97-AF65-F5344CB8AC3E}">
        <p14:creationId xmlns:p14="http://schemas.microsoft.com/office/powerpoint/2010/main" val="2069911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7024744" cy="1143000"/>
          </a:xfrm>
        </p:spPr>
        <p:txBody>
          <a:bodyPr>
            <a:normAutofit fontScale="90000"/>
          </a:bodyPr>
          <a:lstStyle/>
          <a:p>
            <a:pPr rtl="0"/>
            <a:r>
              <a:rPr lang="ar-SA" dirty="0" smtClean="0"/>
              <a:t/>
            </a:r>
            <a:br>
              <a:rPr lang="ar-SA" dirty="0" smtClean="0"/>
            </a:br>
            <a:r>
              <a:rPr lang="ar-SA" dirty="0"/>
              <a:t/>
            </a:r>
            <a:br>
              <a:rPr lang="ar-SA" dirty="0"/>
            </a:br>
            <a:r>
              <a:rPr lang="en-US" dirty="0" smtClean="0"/>
              <a:t>Methodology</a:t>
            </a:r>
            <a:br>
              <a:rPr lang="en-US" dirty="0" smtClean="0"/>
            </a:br>
            <a:r>
              <a:rPr lang="en-US" dirty="0" smtClean="0"/>
              <a:t>*Mechanical Design*</a:t>
            </a:r>
            <a:endParaRPr lang="ar-SA" dirty="0"/>
          </a:p>
        </p:txBody>
      </p:sp>
      <p:sp>
        <p:nvSpPr>
          <p:cNvPr id="3" name="عنصر نائب للمحتوى 2"/>
          <p:cNvSpPr>
            <a:spLocks noGrp="1"/>
          </p:cNvSpPr>
          <p:nvPr>
            <p:ph idx="1"/>
          </p:nvPr>
        </p:nvSpPr>
        <p:spPr>
          <a:xfrm>
            <a:off x="683568" y="1772816"/>
            <a:ext cx="4248472" cy="4464496"/>
          </a:xfrm>
        </p:spPr>
        <p:txBody>
          <a:bodyPr>
            <a:noAutofit/>
          </a:bodyPr>
          <a:lstStyle/>
          <a:p>
            <a:pPr algn="l" rtl="0"/>
            <a:r>
              <a:rPr lang="en-US" sz="1800" dirty="0">
                <a:solidFill>
                  <a:schemeClr val="tx1"/>
                </a:solidFill>
                <a:latin typeface="Calibri" pitchFamily="34" charset="0"/>
                <a:cs typeface="Calibri" pitchFamily="34" charset="0"/>
              </a:rPr>
              <a:t>using a special program called Autodesk Fusion360 which is a program specializing in mechanical designs.</a:t>
            </a:r>
          </a:p>
          <a:p>
            <a:pPr algn="l" rtl="0"/>
            <a:endParaRPr lang="en-US" sz="1800" dirty="0">
              <a:solidFill>
                <a:schemeClr val="tx1"/>
              </a:solidFill>
              <a:latin typeface="Calibri" pitchFamily="34" charset="0"/>
              <a:cs typeface="Calibri" pitchFamily="34" charset="0"/>
            </a:endParaRPr>
          </a:p>
          <a:p>
            <a:pPr algn="l" rtl="0"/>
            <a:r>
              <a:rPr lang="en-US" sz="1800" dirty="0">
                <a:solidFill>
                  <a:schemeClr val="tx1"/>
                </a:solidFill>
                <a:latin typeface="Calibri" pitchFamily="34" charset="0"/>
                <a:cs typeface="Calibri" pitchFamily="34" charset="0"/>
              </a:rPr>
              <a:t>which is design, manufacture and engineering using a three-dimensional computer that integrates multiple functions across a cloud-based platform.</a:t>
            </a:r>
          </a:p>
          <a:p>
            <a:pPr algn="l" rtl="0"/>
            <a:endParaRPr lang="en-US" sz="1800" dirty="0">
              <a:solidFill>
                <a:schemeClr val="tx1"/>
              </a:solidFill>
              <a:latin typeface="Calibri" pitchFamily="34" charset="0"/>
              <a:cs typeface="Calibri" pitchFamily="34" charset="0"/>
            </a:endParaRPr>
          </a:p>
          <a:p>
            <a:pPr algn="l" rtl="0"/>
            <a:r>
              <a:rPr lang="en-US" sz="1800" dirty="0">
                <a:solidFill>
                  <a:schemeClr val="tx1"/>
                </a:solidFill>
                <a:latin typeface="Calibri" pitchFamily="34" charset="0"/>
                <a:cs typeface="Calibri" pitchFamily="34" charset="0"/>
              </a:rPr>
              <a:t>it is smart manufacturing software that combines production planning, job tracking and machine monitoring.</a:t>
            </a:r>
          </a:p>
          <a:p>
            <a:pPr algn="l" rtl="0"/>
            <a:r>
              <a:rPr lang="en-US" sz="1800" dirty="0">
                <a:solidFill>
                  <a:schemeClr val="tx1"/>
                </a:solidFill>
                <a:latin typeface="Calibri" pitchFamily="34" charset="0"/>
                <a:cs typeface="Calibri" pitchFamily="34" charset="0"/>
              </a:rPr>
              <a:t>providing real-time visibility, and instant access to my production data.</a:t>
            </a:r>
            <a:endParaRPr lang="ar-SA" sz="1800" dirty="0">
              <a:solidFill>
                <a:schemeClr val="tx1"/>
              </a:solidFill>
              <a:latin typeface="Calibri" pitchFamily="34"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1" y="1412776"/>
            <a:ext cx="3325116"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14256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7024744" cy="1143000"/>
          </a:xfrm>
        </p:spPr>
        <p:txBody>
          <a:bodyPr>
            <a:normAutofit fontScale="90000"/>
          </a:bodyPr>
          <a:lstStyle/>
          <a:p>
            <a:r>
              <a:rPr lang="en-US" dirty="0" smtClean="0"/>
              <a:t>Methodology</a:t>
            </a:r>
            <a:br>
              <a:rPr lang="en-US" dirty="0" smtClean="0"/>
            </a:br>
            <a:r>
              <a:rPr lang="en-US" dirty="0" smtClean="0"/>
              <a:t>*Electrical Design*</a:t>
            </a:r>
            <a:endParaRPr lang="ar-SA" dirty="0"/>
          </a:p>
        </p:txBody>
      </p:sp>
      <p:sp>
        <p:nvSpPr>
          <p:cNvPr id="3" name="عنصر نائب للمحتوى 2"/>
          <p:cNvSpPr>
            <a:spLocks noGrp="1"/>
          </p:cNvSpPr>
          <p:nvPr>
            <p:ph idx="1"/>
          </p:nvPr>
        </p:nvSpPr>
        <p:spPr>
          <a:xfrm>
            <a:off x="683568" y="1844824"/>
            <a:ext cx="7848871" cy="1368152"/>
          </a:xfrm>
        </p:spPr>
        <p:txBody>
          <a:bodyPr>
            <a:noAutofit/>
          </a:bodyPr>
          <a:lstStyle/>
          <a:p>
            <a:pPr algn="l" rtl="0"/>
            <a:r>
              <a:rPr lang="en-US" sz="1800" dirty="0">
                <a:solidFill>
                  <a:schemeClr val="tx1"/>
                </a:solidFill>
                <a:latin typeface="Calibri" pitchFamily="34" charset="0"/>
                <a:cs typeface="Calibri" pitchFamily="34" charset="0"/>
              </a:rPr>
              <a:t>we deal with the connection of electronic parts with each other</a:t>
            </a:r>
            <a:r>
              <a:rPr lang="en-US" sz="1800" dirty="0" smtClean="0">
                <a:solidFill>
                  <a:schemeClr val="tx1"/>
                </a:solidFill>
                <a:latin typeface="Calibri" pitchFamily="34" charset="0"/>
                <a:cs typeface="Calibri" pitchFamily="34" charset="0"/>
              </a:rPr>
              <a:t>.</a:t>
            </a:r>
          </a:p>
          <a:p>
            <a:pPr algn="l" rtl="0"/>
            <a:endParaRPr lang="en-US" sz="1800" dirty="0">
              <a:solidFill>
                <a:schemeClr val="tx1"/>
              </a:solidFill>
              <a:latin typeface="Calibri" pitchFamily="34" charset="0"/>
              <a:cs typeface="Calibri" pitchFamily="34" charset="0"/>
            </a:endParaRPr>
          </a:p>
          <a:p>
            <a:pPr algn="l" rtl="0"/>
            <a:r>
              <a:rPr lang="en-US" sz="1800" dirty="0">
                <a:solidFill>
                  <a:schemeClr val="tx1"/>
                </a:solidFill>
                <a:latin typeface="Calibri" pitchFamily="34" charset="0"/>
                <a:cs typeface="Calibri" pitchFamily="34" charset="0"/>
              </a:rPr>
              <a:t>how to take into account the amount of current and voltage inside and outside on these parts so that we do not fall into the wrong path during networking.</a:t>
            </a:r>
            <a:endParaRPr lang="ar-SA" sz="1800" dirty="0">
              <a:solidFill>
                <a:schemeClr val="tx1"/>
              </a:solidFill>
              <a:latin typeface="Calibri" pitchFamily="34" charset="0"/>
            </a:endParaRPr>
          </a:p>
        </p:txBody>
      </p:sp>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378" r="8235" b="7467"/>
          <a:stretch/>
        </p:blipFill>
        <p:spPr bwMode="auto">
          <a:xfrm>
            <a:off x="4499992" y="4725144"/>
            <a:ext cx="4194629" cy="1676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64" t="12073" r="4106" b="-2783"/>
          <a:stretch/>
        </p:blipFill>
        <p:spPr bwMode="auto">
          <a:xfrm>
            <a:off x="539552" y="3679810"/>
            <a:ext cx="3468907" cy="1316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381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692696"/>
            <a:ext cx="8316416" cy="1008112"/>
          </a:xfrm>
        </p:spPr>
        <p:txBody>
          <a:bodyPr>
            <a:normAutofit fontScale="90000"/>
          </a:bodyPr>
          <a:lstStyle/>
          <a:p>
            <a:r>
              <a:rPr lang="ar-SA" dirty="0" smtClean="0"/>
              <a:t>       </a:t>
            </a:r>
            <a:r>
              <a:rPr lang="en-US" dirty="0" smtClean="0"/>
              <a:t>Objectives &amp;Alternative </a:t>
            </a:r>
            <a:r>
              <a:rPr lang="en-US" dirty="0"/>
              <a:t>Solution</a:t>
            </a:r>
            <a:endParaRPr lang="ar-SA" dirty="0"/>
          </a:p>
        </p:txBody>
      </p:sp>
      <p:sp>
        <p:nvSpPr>
          <p:cNvPr id="3" name="عنصر نائب للمحتوى 2"/>
          <p:cNvSpPr>
            <a:spLocks noGrp="1"/>
          </p:cNvSpPr>
          <p:nvPr>
            <p:ph idx="1"/>
          </p:nvPr>
        </p:nvSpPr>
        <p:spPr>
          <a:xfrm>
            <a:off x="1043608" y="2060848"/>
            <a:ext cx="7056784" cy="4248472"/>
          </a:xfrm>
        </p:spPr>
        <p:txBody>
          <a:bodyPr>
            <a:normAutofit lnSpcReduction="10000"/>
          </a:bodyPr>
          <a:lstStyle/>
          <a:p>
            <a:pPr algn="l" rtl="0"/>
            <a:endParaRPr lang="en-US" dirty="0" smtClean="0">
              <a:solidFill>
                <a:schemeClr val="tx1"/>
              </a:solidFill>
            </a:endParaRPr>
          </a:p>
          <a:p>
            <a:pPr algn="l" rtl="0"/>
            <a:r>
              <a:rPr lang="en-US" sz="2800" dirty="0">
                <a:solidFill>
                  <a:schemeClr val="tx1"/>
                </a:solidFill>
                <a:latin typeface="Calibri" pitchFamily="34" charset="0"/>
                <a:cs typeface="Calibri" pitchFamily="34" charset="0"/>
              </a:rPr>
              <a:t>Our project aims primarily to provide a simple and affordable low-cost mobile phone</a:t>
            </a:r>
            <a:r>
              <a:rPr lang="en-US" sz="2800" dirty="0" smtClean="0">
                <a:solidFill>
                  <a:schemeClr val="tx1"/>
                </a:solidFill>
                <a:latin typeface="Calibri" pitchFamily="34" charset="0"/>
                <a:cs typeface="Calibri" pitchFamily="34" charset="0"/>
              </a:rPr>
              <a:t>.</a:t>
            </a:r>
          </a:p>
          <a:p>
            <a:pPr algn="l" rtl="0"/>
            <a:endParaRPr lang="en-US" sz="2800" dirty="0" smtClean="0">
              <a:solidFill>
                <a:schemeClr val="tx1"/>
              </a:solidFill>
              <a:latin typeface="Calibri" pitchFamily="34" charset="0"/>
              <a:cs typeface="Calibri" pitchFamily="34" charset="0"/>
            </a:endParaRPr>
          </a:p>
          <a:p>
            <a:pPr algn="l" rtl="0">
              <a:buFont typeface="Wingdings" pitchFamily="2" charset="2"/>
              <a:buChar char="v"/>
            </a:pPr>
            <a:r>
              <a:rPr lang="en-US" sz="2800" b="1" u="sng" dirty="0" smtClean="0">
                <a:solidFill>
                  <a:schemeClr val="tx1"/>
                </a:solidFill>
              </a:rPr>
              <a:t>Alternative:</a:t>
            </a:r>
            <a:endParaRPr lang="en-US" sz="2800" b="1" u="sng" dirty="0">
              <a:solidFill>
                <a:schemeClr val="tx1"/>
              </a:solidFill>
              <a:latin typeface="Calibri" pitchFamily="34" charset="0"/>
              <a:cs typeface="Calibri" pitchFamily="34" charset="0"/>
            </a:endParaRPr>
          </a:p>
          <a:p>
            <a:pPr algn="l" rtl="0"/>
            <a:r>
              <a:rPr lang="en-US" sz="2800" dirty="0">
                <a:solidFill>
                  <a:schemeClr val="tx1"/>
                </a:solidFill>
                <a:latin typeface="Calibri" pitchFamily="34" charset="0"/>
                <a:cs typeface="Calibri" pitchFamily="34" charset="0"/>
              </a:rPr>
              <a:t>We can use to connect to another phone using Raspberry and its related functions, and is appropriate for the applications they use.</a:t>
            </a:r>
            <a:endParaRPr lang="ar-SA" sz="2800" dirty="0">
              <a:solidFill>
                <a:schemeClr val="tx1"/>
              </a:solidFill>
              <a:latin typeface="Calibri" pitchFamily="34" charset="0"/>
            </a:endParaRPr>
          </a:p>
        </p:txBody>
      </p:sp>
    </p:spTree>
    <p:extLst>
      <p:ext uri="{BB962C8B-B14F-4D97-AF65-F5344CB8AC3E}">
        <p14:creationId xmlns:p14="http://schemas.microsoft.com/office/powerpoint/2010/main" val="8856698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92696"/>
            <a:ext cx="7488832" cy="817160"/>
          </a:xfrm>
        </p:spPr>
        <p:txBody>
          <a:bodyPr>
            <a:normAutofit/>
          </a:bodyPr>
          <a:lstStyle/>
          <a:p>
            <a:r>
              <a:rPr lang="en-US" dirty="0"/>
              <a:t>SWAT </a:t>
            </a:r>
            <a:r>
              <a:rPr lang="en-US" dirty="0" smtClean="0"/>
              <a:t>Analysis</a:t>
            </a:r>
            <a:endParaRPr lang="ar-SA" dirty="0"/>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557746"/>
            <a:ext cx="6624736" cy="4895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61401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548680"/>
            <a:ext cx="7024744" cy="901904"/>
          </a:xfrm>
        </p:spPr>
        <p:txBody>
          <a:bodyPr/>
          <a:lstStyle/>
          <a:p>
            <a:r>
              <a:rPr lang="en-US" dirty="0" smtClean="0"/>
              <a:t>Budget </a:t>
            </a:r>
            <a:r>
              <a:rPr lang="en-US" dirty="0"/>
              <a:t>Estimation</a:t>
            </a:r>
            <a:endParaRPr lang="ar-SA" dirty="0"/>
          </a:p>
        </p:txBody>
      </p:sp>
      <p:sp>
        <p:nvSpPr>
          <p:cNvPr id="3" name="عنصر نائب للمحتوى 2"/>
          <p:cNvSpPr>
            <a:spLocks noGrp="1"/>
          </p:cNvSpPr>
          <p:nvPr>
            <p:ph idx="1"/>
          </p:nvPr>
        </p:nvSpPr>
        <p:spPr>
          <a:xfrm>
            <a:off x="539552" y="1700808"/>
            <a:ext cx="7992888" cy="4680520"/>
          </a:xfrm>
        </p:spPr>
        <p:txBody>
          <a:bodyPr/>
          <a:lstStyle/>
          <a:p>
            <a:pPr algn="l" rtl="0"/>
            <a:r>
              <a:rPr lang="en-US" dirty="0">
                <a:solidFill>
                  <a:schemeClr val="tx1"/>
                </a:solidFill>
                <a:latin typeface="Calibri" pitchFamily="34" charset="0"/>
                <a:cs typeface="Calibri" pitchFamily="34" charset="0"/>
              </a:rPr>
              <a:t>. These prices are according to the local market.</a:t>
            </a:r>
          </a:p>
          <a:p>
            <a:pPr algn="l" rtl="0"/>
            <a:endParaRPr lang="ar-SA" dirty="0"/>
          </a:p>
        </p:txBody>
      </p:sp>
      <p:pic>
        <p:nvPicPr>
          <p:cNvPr id="143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598" t="26025" r="14744" b="12500"/>
          <a:stretch/>
        </p:blipFill>
        <p:spPr bwMode="auto">
          <a:xfrm>
            <a:off x="1331639" y="2492896"/>
            <a:ext cx="6688103"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65012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692696"/>
            <a:ext cx="7992888" cy="829896"/>
          </a:xfrm>
        </p:spPr>
        <p:txBody>
          <a:bodyPr>
            <a:noAutofit/>
          </a:bodyPr>
          <a:lstStyle/>
          <a:p>
            <a:r>
              <a:rPr lang="en-US" dirty="0" smtClean="0"/>
              <a:t>Modeling </a:t>
            </a:r>
            <a:r>
              <a:rPr lang="en-US" dirty="0"/>
              <a:t>The Project as Design</a:t>
            </a:r>
            <a:endParaRPr lang="ar-SA" dirty="0"/>
          </a:p>
        </p:txBody>
      </p:sp>
      <p:sp>
        <p:nvSpPr>
          <p:cNvPr id="3" name="عنصر نائب للمحتوى 2"/>
          <p:cNvSpPr>
            <a:spLocks noGrp="1"/>
          </p:cNvSpPr>
          <p:nvPr>
            <p:ph idx="1"/>
          </p:nvPr>
        </p:nvSpPr>
        <p:spPr>
          <a:xfrm>
            <a:off x="539552" y="1844824"/>
            <a:ext cx="8064896" cy="4608512"/>
          </a:xfrm>
        </p:spPr>
        <p:txBody>
          <a:bodyPr>
            <a:normAutofit/>
          </a:bodyPr>
          <a:lstStyle/>
          <a:p>
            <a:pPr algn="l" rtl="0"/>
            <a:r>
              <a:rPr lang="en-US" sz="2000" dirty="0">
                <a:solidFill>
                  <a:schemeClr val="tx1"/>
                </a:solidFill>
                <a:latin typeface="Calibri" pitchFamily="34" charset="0"/>
                <a:cs typeface="Calibri" pitchFamily="34" charset="0"/>
              </a:rPr>
              <a:t>Autodesk Fusion 360 is a 3D computer design, manufacture and engineering program that integrates multiple functions across a cloud-based platform. Use it for anything from product design to construction project. We drew the idea on it and turned it into detailed drawings </a:t>
            </a:r>
            <a:r>
              <a:rPr lang="en-US" sz="2000" dirty="0" smtClean="0">
                <a:solidFill>
                  <a:schemeClr val="tx1"/>
                </a:solidFill>
                <a:latin typeface="Calibri" pitchFamily="34" charset="0"/>
                <a:cs typeface="Calibri" pitchFamily="34" charset="0"/>
              </a:rPr>
              <a:t>:</a:t>
            </a:r>
          </a:p>
          <a:p>
            <a:pPr algn="l" rtl="0"/>
            <a:endParaRPr lang="ar-SA" sz="2000" dirty="0">
              <a:solidFill>
                <a:schemeClr val="tx1"/>
              </a:solidFill>
              <a:latin typeface="Calibri" pitchFamily="34" charset="0"/>
            </a:endParaRPr>
          </a:p>
        </p:txBody>
      </p:sp>
      <p:pic>
        <p:nvPicPr>
          <p:cNvPr id="1536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504" t="1" r="11388" b="50161"/>
          <a:stretch/>
        </p:blipFill>
        <p:spPr bwMode="auto">
          <a:xfrm>
            <a:off x="682171" y="3284984"/>
            <a:ext cx="3601797" cy="2349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539552" y="5877272"/>
            <a:ext cx="3456384" cy="769441"/>
          </a:xfrm>
          <a:prstGeom prst="rect">
            <a:avLst/>
          </a:prstGeom>
          <a:noFill/>
        </p:spPr>
        <p:txBody>
          <a:bodyPr wrap="square" rtlCol="1">
            <a:spAutoFit/>
          </a:bodyPr>
          <a:lstStyle/>
          <a:p>
            <a:pPr algn="ctr"/>
            <a:r>
              <a:rPr lang="en-US" sz="2400" b="1" dirty="0">
                <a:latin typeface="Calibri" pitchFamily="34" charset="0"/>
                <a:cs typeface="Calibri" pitchFamily="34" charset="0"/>
              </a:rPr>
              <a:t>Modulation Modle1</a:t>
            </a:r>
            <a:endParaRPr lang="en-US" sz="2400" b="1" i="1" dirty="0">
              <a:latin typeface="Calibri" pitchFamily="34" charset="0"/>
              <a:cs typeface="Calibri" pitchFamily="34" charset="0"/>
            </a:endParaRPr>
          </a:p>
          <a:p>
            <a:pPr algn="ctr"/>
            <a:endParaRPr lang="ar-SA" sz="2000" dirty="0"/>
          </a:p>
        </p:txBody>
      </p:sp>
      <p:pic>
        <p:nvPicPr>
          <p:cNvPr id="1536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4441" t="84" r="10886" b="50000"/>
          <a:stretch/>
        </p:blipFill>
        <p:spPr bwMode="auto">
          <a:xfrm>
            <a:off x="4499992" y="3329355"/>
            <a:ext cx="3974661" cy="234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5076056" y="5877272"/>
            <a:ext cx="3024336" cy="461665"/>
          </a:xfrm>
          <a:prstGeom prst="rect">
            <a:avLst/>
          </a:prstGeom>
          <a:noFill/>
        </p:spPr>
        <p:txBody>
          <a:bodyPr wrap="square" rtlCol="1">
            <a:spAutoFit/>
          </a:bodyPr>
          <a:lstStyle/>
          <a:p>
            <a:pPr algn="ctr"/>
            <a:r>
              <a:rPr lang="en-US" sz="2400" b="1" dirty="0">
                <a:latin typeface="Calibri" pitchFamily="34" charset="0"/>
                <a:cs typeface="Calibri" pitchFamily="34" charset="0"/>
              </a:rPr>
              <a:t>Modulation Model2</a:t>
            </a:r>
            <a:endParaRPr lang="ar-SA" sz="2400" b="1" dirty="0">
              <a:latin typeface="Calibri" pitchFamily="34" charset="0"/>
            </a:endParaRPr>
          </a:p>
        </p:txBody>
      </p:sp>
    </p:spTree>
    <p:extLst>
      <p:ext uri="{BB962C8B-B14F-4D97-AF65-F5344CB8AC3E}">
        <p14:creationId xmlns:p14="http://schemas.microsoft.com/office/powerpoint/2010/main" val="33162808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92696"/>
            <a:ext cx="8532440" cy="864096"/>
          </a:xfrm>
        </p:spPr>
        <p:txBody>
          <a:bodyPr>
            <a:normAutofit fontScale="90000"/>
          </a:bodyPr>
          <a:lstStyle/>
          <a:p>
            <a:r>
              <a:rPr lang="en-US" dirty="0" smtClean="0"/>
              <a:t>Modeling </a:t>
            </a:r>
            <a:r>
              <a:rPr lang="en-US" dirty="0"/>
              <a:t>The Project as a Hardware</a:t>
            </a:r>
            <a:endParaRPr lang="ar-SA" dirty="0"/>
          </a:p>
        </p:txBody>
      </p:sp>
      <p:sp>
        <p:nvSpPr>
          <p:cNvPr id="3" name="عنصر نائب للمحتوى 2"/>
          <p:cNvSpPr>
            <a:spLocks noGrp="1"/>
          </p:cNvSpPr>
          <p:nvPr>
            <p:ph idx="1"/>
          </p:nvPr>
        </p:nvSpPr>
        <p:spPr>
          <a:xfrm>
            <a:off x="539552" y="1844824"/>
            <a:ext cx="7992888" cy="4536504"/>
          </a:xfrm>
        </p:spPr>
        <p:txBody>
          <a:bodyPr>
            <a:normAutofit/>
          </a:bodyPr>
          <a:lstStyle/>
          <a:p>
            <a:pPr algn="l" rtl="0"/>
            <a:r>
              <a:rPr lang="en-US" sz="2000" dirty="0">
                <a:solidFill>
                  <a:schemeClr val="tx1"/>
                </a:solidFill>
                <a:latin typeface="Calibri" pitchFamily="34" charset="0"/>
                <a:cs typeface="Calibri" pitchFamily="34" charset="0"/>
              </a:rPr>
              <a:t>The final design of the hardware shown in the </a:t>
            </a:r>
            <a:r>
              <a:rPr lang="en-US" sz="2000" dirty="0" err="1" smtClean="0">
                <a:solidFill>
                  <a:schemeClr val="tx1"/>
                </a:solidFill>
                <a:latin typeface="Calibri" pitchFamily="34" charset="0"/>
                <a:cs typeface="Calibri" pitchFamily="34" charset="0"/>
              </a:rPr>
              <a:t>pecturs</a:t>
            </a:r>
            <a:r>
              <a:rPr lang="en-US" sz="2000" dirty="0" smtClean="0">
                <a:solidFill>
                  <a:schemeClr val="tx1"/>
                </a:solidFill>
                <a:latin typeface="Calibri" pitchFamily="34" charset="0"/>
                <a:cs typeface="Calibri" pitchFamily="34" charset="0"/>
              </a:rPr>
              <a:t> </a:t>
            </a:r>
            <a:r>
              <a:rPr lang="en-US" sz="2000" dirty="0">
                <a:solidFill>
                  <a:schemeClr val="tx1"/>
                </a:solidFill>
                <a:latin typeface="Calibri" pitchFamily="34" charset="0"/>
                <a:cs typeface="Calibri" pitchFamily="34" charset="0"/>
              </a:rPr>
              <a:t>was supposed to appear on the interface as a result of the previous questionnaire. The most used people for applications were Facebook and YouTube, but due to the circumstances that occurred the spread of Corona disease we could not accomplish these things.</a:t>
            </a:r>
            <a:endParaRPr lang="ar-SA" sz="2000" dirty="0">
              <a:solidFill>
                <a:schemeClr val="tx1"/>
              </a:solidFill>
              <a:latin typeface="Calibri" pitchFamily="34" charset="0"/>
            </a:endParaRPr>
          </a:p>
        </p:txBody>
      </p:sp>
      <p:pic>
        <p:nvPicPr>
          <p:cNvPr id="1638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2411760" y="3565085"/>
            <a:ext cx="2292350" cy="2453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50000"/>
          <a:stretch/>
        </p:blipFill>
        <p:spPr bwMode="auto">
          <a:xfrm>
            <a:off x="5328084" y="3583341"/>
            <a:ext cx="2268537" cy="243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2422894" y="6093296"/>
            <a:ext cx="5400600" cy="461665"/>
          </a:xfrm>
          <a:prstGeom prst="rect">
            <a:avLst/>
          </a:prstGeom>
          <a:noFill/>
        </p:spPr>
        <p:txBody>
          <a:bodyPr wrap="square" rtlCol="1">
            <a:spAutoFit/>
          </a:bodyPr>
          <a:lstStyle/>
          <a:p>
            <a:pPr algn="ctr"/>
            <a:r>
              <a:rPr lang="en-US" sz="2400" b="1" dirty="0">
                <a:latin typeface="Calibri" pitchFamily="34" charset="0"/>
                <a:cs typeface="Calibri" pitchFamily="34" charset="0"/>
              </a:rPr>
              <a:t>The Final Design of the Hardware</a:t>
            </a:r>
            <a:endParaRPr lang="ar-SA" sz="2400" b="1" dirty="0">
              <a:latin typeface="Calibri" pitchFamily="34" charset="0"/>
            </a:endParaRPr>
          </a:p>
        </p:txBody>
      </p:sp>
    </p:spTree>
    <p:extLst>
      <p:ext uri="{BB962C8B-B14F-4D97-AF65-F5344CB8AC3E}">
        <p14:creationId xmlns:p14="http://schemas.microsoft.com/office/powerpoint/2010/main" val="11388575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92696"/>
            <a:ext cx="7024744" cy="1143000"/>
          </a:xfrm>
        </p:spPr>
        <p:txBody>
          <a:bodyPr/>
          <a:lstStyle/>
          <a:p>
            <a:r>
              <a:rPr lang="en-US" dirty="0"/>
              <a:t>Conclusion</a:t>
            </a:r>
            <a:endParaRPr lang="ar-SA" dirty="0"/>
          </a:p>
        </p:txBody>
      </p:sp>
      <p:sp>
        <p:nvSpPr>
          <p:cNvPr id="3" name="عنصر نائب للمحتوى 2"/>
          <p:cNvSpPr>
            <a:spLocks noGrp="1"/>
          </p:cNvSpPr>
          <p:nvPr>
            <p:ph idx="1"/>
          </p:nvPr>
        </p:nvSpPr>
        <p:spPr>
          <a:xfrm>
            <a:off x="827584" y="2060848"/>
            <a:ext cx="7488832" cy="4248472"/>
          </a:xfrm>
        </p:spPr>
        <p:txBody>
          <a:bodyPr>
            <a:normAutofit/>
          </a:bodyPr>
          <a:lstStyle/>
          <a:p>
            <a:pPr algn="l" rtl="0"/>
            <a:r>
              <a:rPr lang="en-US" sz="2000" dirty="0">
                <a:solidFill>
                  <a:schemeClr val="tx1"/>
                </a:solidFill>
                <a:latin typeface="Calibri" pitchFamily="34" charset="0"/>
                <a:cs typeface="Calibri" pitchFamily="34" charset="0"/>
              </a:rPr>
              <a:t>Recently, smart phones are becoming increasingly popular and the number there of has increased greatly in the past few years. </a:t>
            </a:r>
            <a:endParaRPr lang="en-US" sz="2000" dirty="0" smtClean="0">
              <a:solidFill>
                <a:schemeClr val="tx1"/>
              </a:solidFill>
              <a:latin typeface="Calibri" pitchFamily="34" charset="0"/>
              <a:cs typeface="Calibri" pitchFamily="34" charset="0"/>
            </a:endParaRPr>
          </a:p>
          <a:p>
            <a:pPr algn="l" rtl="0"/>
            <a:endParaRPr lang="en-US" sz="2000" dirty="0">
              <a:solidFill>
                <a:schemeClr val="tx1"/>
              </a:solidFill>
              <a:latin typeface="Calibri" pitchFamily="34" charset="0"/>
              <a:cs typeface="Calibri" pitchFamily="34" charset="0"/>
            </a:endParaRPr>
          </a:p>
          <a:p>
            <a:pPr algn="l" rtl="0"/>
            <a:r>
              <a:rPr lang="en-US" sz="2000" dirty="0">
                <a:solidFill>
                  <a:schemeClr val="tx1"/>
                </a:solidFill>
                <a:latin typeface="Calibri" pitchFamily="34" charset="0"/>
                <a:cs typeface="Calibri" pitchFamily="34" charset="0"/>
              </a:rPr>
              <a:t>smart phones</a:t>
            </a:r>
            <a:r>
              <a:rPr lang="en-US" sz="2000" dirty="0" smtClean="0">
                <a:solidFill>
                  <a:schemeClr val="tx1"/>
                </a:solidFill>
                <a:latin typeface="Calibri" pitchFamily="34" charset="0"/>
                <a:cs typeface="Calibri" pitchFamily="34" charset="0"/>
              </a:rPr>
              <a:t> </a:t>
            </a:r>
            <a:r>
              <a:rPr lang="en-US" sz="2000" dirty="0">
                <a:solidFill>
                  <a:schemeClr val="tx1"/>
                </a:solidFill>
                <a:latin typeface="Calibri" pitchFamily="34" charset="0"/>
                <a:cs typeface="Calibri" pitchFamily="34" charset="0"/>
              </a:rPr>
              <a:t>become basic need for all life field's such as educational and industrial field</a:t>
            </a:r>
            <a:r>
              <a:rPr lang="en-US" sz="2000" dirty="0" smtClean="0">
                <a:solidFill>
                  <a:schemeClr val="tx1"/>
                </a:solidFill>
                <a:latin typeface="Calibri" pitchFamily="34" charset="0"/>
                <a:cs typeface="Calibri" pitchFamily="34" charset="0"/>
              </a:rPr>
              <a:t>.</a:t>
            </a:r>
          </a:p>
          <a:p>
            <a:pPr algn="l" rtl="0"/>
            <a:endParaRPr lang="en-US" sz="2000" dirty="0">
              <a:solidFill>
                <a:schemeClr val="tx1"/>
              </a:solidFill>
              <a:latin typeface="Calibri" pitchFamily="34" charset="0"/>
              <a:cs typeface="Calibri" pitchFamily="34" charset="0"/>
            </a:endParaRPr>
          </a:p>
          <a:p>
            <a:pPr algn="l" rtl="0"/>
            <a:r>
              <a:rPr lang="en-US" sz="2000" dirty="0">
                <a:solidFill>
                  <a:schemeClr val="tx1"/>
                </a:solidFill>
                <a:latin typeface="Calibri" pitchFamily="34" charset="0"/>
                <a:cs typeface="Calibri" pitchFamily="34" charset="0"/>
              </a:rPr>
              <a:t>the idea of this project give efficient cell phone because in that all features and function of laptops easily available</a:t>
            </a:r>
            <a:r>
              <a:rPr lang="en-US" sz="2000" dirty="0" smtClean="0">
                <a:solidFill>
                  <a:schemeClr val="tx1"/>
                </a:solidFill>
                <a:latin typeface="Calibri" pitchFamily="34" charset="0"/>
                <a:cs typeface="Calibri" pitchFamily="34" charset="0"/>
              </a:rPr>
              <a:t>.</a:t>
            </a:r>
          </a:p>
          <a:p>
            <a:pPr algn="l" rtl="0"/>
            <a:endParaRPr lang="en-US" sz="2000" dirty="0">
              <a:solidFill>
                <a:schemeClr val="tx1"/>
              </a:solidFill>
              <a:latin typeface="Calibri" pitchFamily="34" charset="0"/>
              <a:cs typeface="Calibri" pitchFamily="34" charset="0"/>
            </a:endParaRPr>
          </a:p>
          <a:p>
            <a:pPr algn="l" rtl="0"/>
            <a:r>
              <a:rPr lang="en-US" sz="2000" dirty="0">
                <a:solidFill>
                  <a:schemeClr val="tx1"/>
                </a:solidFill>
                <a:latin typeface="Calibri" pitchFamily="34" charset="0"/>
                <a:cs typeface="Calibri" pitchFamily="34" charset="0"/>
              </a:rPr>
              <a:t>this is possible only when we used raspberry pi   without need to carry the laptop or other high priced smart phone. </a:t>
            </a:r>
            <a:endParaRPr lang="ar-SA" sz="2000" dirty="0">
              <a:solidFill>
                <a:schemeClr val="tx1"/>
              </a:solidFill>
              <a:latin typeface="Calibri" pitchFamily="34" charset="0"/>
            </a:endParaRPr>
          </a:p>
        </p:txBody>
      </p:sp>
    </p:spTree>
    <p:extLst>
      <p:ext uri="{BB962C8B-B14F-4D97-AF65-F5344CB8AC3E}">
        <p14:creationId xmlns:p14="http://schemas.microsoft.com/office/powerpoint/2010/main" val="2693396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836712"/>
            <a:ext cx="7024744" cy="1143000"/>
          </a:xfrm>
        </p:spPr>
        <p:txBody>
          <a:bodyPr/>
          <a:lstStyle/>
          <a:p>
            <a:r>
              <a:rPr lang="en-US" dirty="0"/>
              <a:t>Recommendations</a:t>
            </a:r>
            <a:endParaRPr lang="ar-SA" dirty="0"/>
          </a:p>
        </p:txBody>
      </p:sp>
      <p:sp>
        <p:nvSpPr>
          <p:cNvPr id="3" name="عنصر نائب للمحتوى 2"/>
          <p:cNvSpPr>
            <a:spLocks noGrp="1"/>
          </p:cNvSpPr>
          <p:nvPr>
            <p:ph idx="1"/>
          </p:nvPr>
        </p:nvSpPr>
        <p:spPr>
          <a:xfrm>
            <a:off x="1043492" y="2323652"/>
            <a:ext cx="7272924" cy="4057676"/>
          </a:xfrm>
        </p:spPr>
        <p:txBody>
          <a:bodyPr>
            <a:normAutofit/>
          </a:bodyPr>
          <a:lstStyle/>
          <a:p>
            <a:pPr algn="l" rtl="0"/>
            <a:r>
              <a:rPr lang="en-US" dirty="0">
                <a:solidFill>
                  <a:schemeClr val="tx1"/>
                </a:solidFill>
                <a:latin typeface="Calibri" pitchFamily="34" charset="0"/>
                <a:cs typeface="Calibri" pitchFamily="34" charset="0"/>
              </a:rPr>
              <a:t>In the future, we will create a complete system consisting of hardware and software components, to made a cellphone using raspberry pi 3B+. </a:t>
            </a:r>
            <a:endParaRPr lang="en-US" dirty="0" smtClean="0">
              <a:solidFill>
                <a:schemeClr val="tx1"/>
              </a:solidFill>
              <a:latin typeface="Calibri" pitchFamily="34" charset="0"/>
              <a:cs typeface="Calibri" pitchFamily="34" charset="0"/>
            </a:endParaRPr>
          </a:p>
          <a:p>
            <a:pPr algn="l" rtl="0"/>
            <a:endParaRPr lang="en-US" dirty="0">
              <a:solidFill>
                <a:schemeClr val="tx1"/>
              </a:solidFill>
              <a:latin typeface="Calibri" pitchFamily="34" charset="0"/>
              <a:cs typeface="Calibri" pitchFamily="34" charset="0"/>
            </a:endParaRPr>
          </a:p>
          <a:p>
            <a:pPr algn="l" rtl="0"/>
            <a:r>
              <a:rPr lang="en-US" dirty="0">
                <a:solidFill>
                  <a:schemeClr val="tx1"/>
                </a:solidFill>
                <a:latin typeface="Calibri" pitchFamily="34" charset="0"/>
                <a:cs typeface="Calibri" pitchFamily="34" charset="0"/>
              </a:rPr>
              <a:t>in which calling, messaging is possible, where communication and messages are made, no matter what important features are available on the laptop or computer in our system. </a:t>
            </a:r>
            <a:endParaRPr lang="en-US" dirty="0" smtClean="0">
              <a:solidFill>
                <a:schemeClr val="tx1"/>
              </a:solidFill>
              <a:latin typeface="Calibri" pitchFamily="34" charset="0"/>
              <a:cs typeface="Calibri" pitchFamily="34" charset="0"/>
            </a:endParaRPr>
          </a:p>
          <a:p>
            <a:pPr algn="l" rtl="0"/>
            <a:endParaRPr lang="en-US" dirty="0">
              <a:solidFill>
                <a:schemeClr val="tx1"/>
              </a:solidFill>
              <a:latin typeface="Calibri" pitchFamily="34" charset="0"/>
              <a:cs typeface="Calibri" pitchFamily="34" charset="0"/>
            </a:endParaRPr>
          </a:p>
          <a:p>
            <a:pPr algn="l" rtl="0"/>
            <a:r>
              <a:rPr lang="en-US" dirty="0">
                <a:solidFill>
                  <a:schemeClr val="tx1"/>
                </a:solidFill>
                <a:latin typeface="Calibri" pitchFamily="34" charset="0"/>
                <a:cs typeface="Calibri" pitchFamily="34" charset="0"/>
              </a:rPr>
              <a:t>download applications that suit the uses of people.</a:t>
            </a:r>
            <a:endParaRPr lang="ar-SA" dirty="0">
              <a:solidFill>
                <a:schemeClr val="tx1"/>
              </a:solidFill>
              <a:latin typeface="Calibri" pitchFamily="34" charset="0"/>
            </a:endParaRPr>
          </a:p>
        </p:txBody>
      </p:sp>
    </p:spTree>
    <p:extLst>
      <p:ext uri="{BB962C8B-B14F-4D97-AF65-F5344CB8AC3E}">
        <p14:creationId xmlns:p14="http://schemas.microsoft.com/office/powerpoint/2010/main" val="4298800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2276872"/>
            <a:ext cx="5562544" cy="2880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10024" r="4735" b="1205"/>
          <a:stretch/>
        </p:blipFill>
        <p:spPr bwMode="auto">
          <a:xfrm>
            <a:off x="3151003" y="768456"/>
            <a:ext cx="2722212" cy="142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9264" t="6398" r="9264" b="11598"/>
          <a:stretch/>
        </p:blipFill>
        <p:spPr bwMode="auto">
          <a:xfrm>
            <a:off x="7396230" y="2814297"/>
            <a:ext cx="1143214" cy="141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rotWithShape="1">
          <a:blip r:embed="rId5">
            <a:extLst>
              <a:ext uri="{28A0092B-C50C-407E-A947-70E740481C1C}">
                <a14:useLocalDpi xmlns:a14="http://schemas.microsoft.com/office/drawing/2010/main" val="0"/>
              </a:ext>
            </a:extLst>
          </a:blip>
          <a:srcRect l="5111" t="6486" r="5111" b="7503"/>
          <a:stretch/>
        </p:blipFill>
        <p:spPr bwMode="auto">
          <a:xfrm>
            <a:off x="551541" y="5220204"/>
            <a:ext cx="1275052" cy="1221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rotWithShape="1">
          <a:blip r:embed="rId6">
            <a:extLst>
              <a:ext uri="{28A0092B-C50C-407E-A947-70E740481C1C}">
                <a14:useLocalDpi xmlns:a14="http://schemas.microsoft.com/office/drawing/2010/main" val="0"/>
              </a:ext>
            </a:extLst>
          </a:blip>
          <a:srcRect l="17716" t="5518" r="17278" b="15982"/>
          <a:stretch/>
        </p:blipFill>
        <p:spPr bwMode="auto">
          <a:xfrm>
            <a:off x="550436" y="332656"/>
            <a:ext cx="1349829" cy="172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7" name="Picture 7"/>
          <p:cNvPicPr>
            <a:picLocks noChangeAspect="1" noChangeArrowheads="1"/>
          </p:cNvPicPr>
          <p:nvPr/>
        </p:nvPicPr>
        <p:blipFill rotWithShape="1">
          <a:blip r:embed="rId7">
            <a:extLst>
              <a:ext uri="{28A0092B-C50C-407E-A947-70E740481C1C}">
                <a14:useLocalDpi xmlns:a14="http://schemas.microsoft.com/office/drawing/2010/main" val="0"/>
              </a:ext>
            </a:extLst>
          </a:blip>
          <a:srcRect l="9027" t="24434" r="7112" b="26127"/>
          <a:stretch/>
        </p:blipFill>
        <p:spPr bwMode="auto">
          <a:xfrm>
            <a:off x="4203473" y="5301208"/>
            <a:ext cx="1797277" cy="1059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8"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20272" y="5301208"/>
            <a:ext cx="1512168" cy="1187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9" name="Picture 9"/>
          <p:cNvPicPr>
            <a:picLocks noChangeAspect="1" noChangeArrowheads="1"/>
          </p:cNvPicPr>
          <p:nvPr/>
        </p:nvPicPr>
        <p:blipFill rotWithShape="1">
          <a:blip r:embed="rId9">
            <a:extLst>
              <a:ext uri="{28A0092B-C50C-407E-A947-70E740481C1C}">
                <a14:useLocalDpi xmlns:a14="http://schemas.microsoft.com/office/drawing/2010/main" val="0"/>
              </a:ext>
            </a:extLst>
          </a:blip>
          <a:srcRect l="6261" t="7327" r="13316" b="13785"/>
          <a:stretch/>
        </p:blipFill>
        <p:spPr bwMode="auto">
          <a:xfrm>
            <a:off x="7230027" y="803474"/>
            <a:ext cx="1309417" cy="1385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02458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92696"/>
            <a:ext cx="7024744" cy="1008112"/>
          </a:xfrm>
        </p:spPr>
        <p:txBody>
          <a:bodyPr/>
          <a:lstStyle/>
          <a:p>
            <a:r>
              <a:rPr lang="en-US" dirty="0"/>
              <a:t>Introduction</a:t>
            </a:r>
            <a:endParaRPr lang="ar-SA" dirty="0"/>
          </a:p>
        </p:txBody>
      </p:sp>
      <p:sp>
        <p:nvSpPr>
          <p:cNvPr id="3" name="عنصر نائب للمحتوى 2"/>
          <p:cNvSpPr>
            <a:spLocks noGrp="1"/>
          </p:cNvSpPr>
          <p:nvPr>
            <p:ph idx="1"/>
          </p:nvPr>
        </p:nvSpPr>
        <p:spPr>
          <a:xfrm>
            <a:off x="971600" y="1916832"/>
            <a:ext cx="7632848" cy="4464496"/>
          </a:xfrm>
        </p:spPr>
        <p:txBody>
          <a:bodyPr>
            <a:normAutofit fontScale="92500" lnSpcReduction="10000"/>
          </a:bodyPr>
          <a:lstStyle/>
          <a:p>
            <a:pPr algn="l" rtl="0"/>
            <a:r>
              <a:rPr lang="en-US" dirty="0">
                <a:solidFill>
                  <a:schemeClr val="tx1"/>
                </a:solidFill>
                <a:latin typeface="Calibri" pitchFamily="34" charset="0"/>
                <a:cs typeface="Calibri" pitchFamily="34" charset="0"/>
              </a:rPr>
              <a:t>E</a:t>
            </a:r>
            <a:r>
              <a:rPr lang="en-US" dirty="0" smtClean="0">
                <a:solidFill>
                  <a:schemeClr val="tx1"/>
                </a:solidFill>
                <a:latin typeface="Calibri" pitchFamily="34" charset="0"/>
                <a:cs typeface="Calibri" pitchFamily="34" charset="0"/>
              </a:rPr>
              <a:t>ngineering </a:t>
            </a:r>
            <a:r>
              <a:rPr lang="en-US" dirty="0">
                <a:solidFill>
                  <a:schemeClr val="tx1"/>
                </a:solidFill>
                <a:latin typeface="Calibri" pitchFamily="34" charset="0"/>
                <a:cs typeface="Calibri" pitchFamily="34" charset="0"/>
              </a:rPr>
              <a:t>specialization is the most in our live?</a:t>
            </a:r>
          </a:p>
          <a:p>
            <a:pPr algn="l" rtl="0"/>
            <a:r>
              <a:rPr lang="en-US" dirty="0">
                <a:solidFill>
                  <a:schemeClr val="tx1"/>
                </a:solidFill>
                <a:latin typeface="Calibri" pitchFamily="34" charset="0"/>
                <a:cs typeface="Calibri" pitchFamily="34" charset="0"/>
              </a:rPr>
              <a:t>We were multidisciplinary, including Telecommunication Engineering, Electricity, Electronics, Computer and Information Technology, we are all talking about the impact of specialization in life. And programming languages such as Python and Java</a:t>
            </a:r>
            <a:r>
              <a:rPr lang="en-US" dirty="0" smtClean="0">
                <a:solidFill>
                  <a:schemeClr val="tx1"/>
                </a:solidFill>
                <a:latin typeface="Calibri" pitchFamily="34" charset="0"/>
                <a:cs typeface="Calibri" pitchFamily="34" charset="0"/>
              </a:rPr>
              <a:t>.</a:t>
            </a:r>
          </a:p>
          <a:p>
            <a:pPr algn="l" rtl="0"/>
            <a:endParaRPr lang="en-US" dirty="0">
              <a:solidFill>
                <a:schemeClr val="tx1"/>
              </a:solidFill>
              <a:latin typeface="Calibri" pitchFamily="34" charset="0"/>
              <a:cs typeface="Calibri" pitchFamily="34" charset="0"/>
            </a:endParaRPr>
          </a:p>
          <a:p>
            <a:pPr algn="l" rtl="0"/>
            <a:r>
              <a:rPr lang="en-US" dirty="0">
                <a:solidFill>
                  <a:schemeClr val="tx1"/>
                </a:solidFill>
                <a:latin typeface="Calibri" pitchFamily="34" charset="0"/>
                <a:cs typeface="Calibri" pitchFamily="34" charset="0"/>
              </a:rPr>
              <a:t>However, it was different from the appearance of the electronic piece called “Raspberry Pi”, a term that dissolved the boundaries between control science, electronics, electricity, operating systems, programming, communications and even the management of servers and all disciplines of information technology.</a:t>
            </a:r>
            <a:endParaRPr lang="ar-SA" dirty="0">
              <a:solidFill>
                <a:schemeClr val="tx1"/>
              </a:solidFill>
              <a:latin typeface="Calibri" pitchFamily="34" charset="0"/>
            </a:endParaRPr>
          </a:p>
        </p:txBody>
      </p:sp>
    </p:spTree>
    <p:extLst>
      <p:ext uri="{BB962C8B-B14F-4D97-AF65-F5344CB8AC3E}">
        <p14:creationId xmlns:p14="http://schemas.microsoft.com/office/powerpoint/2010/main" val="24620505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92696"/>
            <a:ext cx="7024744" cy="973912"/>
          </a:xfrm>
        </p:spPr>
        <p:txBody>
          <a:bodyPr/>
          <a:lstStyle/>
          <a:p>
            <a:r>
              <a:rPr lang="en-US" dirty="0"/>
              <a:t>Introduction</a:t>
            </a:r>
            <a:endParaRPr lang="ar-SA" dirty="0"/>
          </a:p>
        </p:txBody>
      </p:sp>
      <p:sp>
        <p:nvSpPr>
          <p:cNvPr id="3" name="عنصر نائب للمحتوى 2"/>
          <p:cNvSpPr>
            <a:spLocks noGrp="1"/>
          </p:cNvSpPr>
          <p:nvPr>
            <p:ph idx="1"/>
          </p:nvPr>
        </p:nvSpPr>
        <p:spPr>
          <a:xfrm>
            <a:off x="899592" y="1772816"/>
            <a:ext cx="7560840" cy="4464496"/>
          </a:xfrm>
        </p:spPr>
        <p:txBody>
          <a:bodyPr>
            <a:normAutofit/>
          </a:bodyPr>
          <a:lstStyle/>
          <a:p>
            <a:pPr algn="l" rtl="0"/>
            <a:r>
              <a:rPr lang="en-US" dirty="0">
                <a:solidFill>
                  <a:schemeClr val="tx1"/>
                </a:solidFill>
                <a:latin typeface="Calibri" pitchFamily="34" charset="0"/>
                <a:cs typeface="Calibri" pitchFamily="34" charset="0"/>
              </a:rPr>
              <a:t>Because of this simple piece, we have merged together with one amazing document to change the world view of electrical and electronic devices and even the world of computers simultaneously.</a:t>
            </a:r>
          </a:p>
          <a:p>
            <a:pPr algn="l" rtl="0"/>
            <a:endParaRPr lang="en-US" dirty="0">
              <a:solidFill>
                <a:schemeClr val="tx1"/>
              </a:solidFill>
              <a:latin typeface="Calibri" pitchFamily="34" charset="0"/>
              <a:cs typeface="Calibri" pitchFamily="34" charset="0"/>
            </a:endParaRPr>
          </a:p>
          <a:p>
            <a:pPr algn="l" rtl="0"/>
            <a:r>
              <a:rPr lang="en-US" dirty="0">
                <a:solidFill>
                  <a:schemeClr val="tx1"/>
                </a:solidFill>
                <a:latin typeface="Calibri" pitchFamily="34" charset="0"/>
                <a:cs typeface="Calibri" pitchFamily="34" charset="0"/>
              </a:rPr>
              <a:t>W</a:t>
            </a:r>
            <a:r>
              <a:rPr lang="en-US" dirty="0" smtClean="0">
                <a:solidFill>
                  <a:schemeClr val="tx1"/>
                </a:solidFill>
                <a:latin typeface="Calibri" pitchFamily="34" charset="0"/>
                <a:cs typeface="Calibri" pitchFamily="34" charset="0"/>
              </a:rPr>
              <a:t>e </a:t>
            </a:r>
            <a:r>
              <a:rPr lang="en-US" dirty="0">
                <a:solidFill>
                  <a:schemeClr val="tx1"/>
                </a:solidFill>
                <a:latin typeface="Calibri" pitchFamily="34" charset="0"/>
                <a:cs typeface="Calibri" pitchFamily="34" charset="0"/>
              </a:rPr>
              <a:t>will learn about this wonderful electronic masterpiece called Raspberry Pi, learn how it appeared to the world, how it affected it, what its possibilities, what we can do with it and Why are there 3 million of monthly searches on Google for that word “Raspberry Pi”.</a:t>
            </a:r>
            <a:endParaRPr lang="ar-SA" dirty="0">
              <a:solidFill>
                <a:schemeClr val="tx1"/>
              </a:solidFill>
              <a:latin typeface="Calibri" pitchFamily="34" charset="0"/>
            </a:endParaRPr>
          </a:p>
        </p:txBody>
      </p:sp>
    </p:spTree>
    <p:extLst>
      <p:ext uri="{BB962C8B-B14F-4D97-AF65-F5344CB8AC3E}">
        <p14:creationId xmlns:p14="http://schemas.microsoft.com/office/powerpoint/2010/main" val="26080306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92696"/>
            <a:ext cx="7024744" cy="973912"/>
          </a:xfrm>
        </p:spPr>
        <p:txBody>
          <a:bodyPr/>
          <a:lstStyle/>
          <a:p>
            <a:r>
              <a:rPr lang="en-US" dirty="0"/>
              <a:t>Why “Raspberry Pi”?</a:t>
            </a:r>
            <a:endParaRPr lang="ar-SA" dirty="0"/>
          </a:p>
        </p:txBody>
      </p:sp>
      <p:sp>
        <p:nvSpPr>
          <p:cNvPr id="3" name="عنصر نائب للمحتوى 2"/>
          <p:cNvSpPr>
            <a:spLocks noGrp="1"/>
          </p:cNvSpPr>
          <p:nvPr>
            <p:ph idx="1"/>
          </p:nvPr>
        </p:nvSpPr>
        <p:spPr>
          <a:xfrm>
            <a:off x="539552" y="1844824"/>
            <a:ext cx="8064896" cy="4680520"/>
          </a:xfrm>
        </p:spPr>
        <p:txBody>
          <a:bodyPr>
            <a:normAutofit/>
          </a:bodyPr>
          <a:lstStyle/>
          <a:p>
            <a:pPr algn="l" rtl="0"/>
            <a:r>
              <a:rPr lang="en-US" sz="1800" dirty="0">
                <a:solidFill>
                  <a:schemeClr val="tx1"/>
                </a:solidFill>
                <a:latin typeface="Calibri" pitchFamily="34" charset="0"/>
                <a:cs typeface="Calibri" pitchFamily="34" charset="0"/>
              </a:rPr>
              <a:t>Raspberry Pi is not an </a:t>
            </a:r>
            <a:r>
              <a:rPr lang="en-US" sz="1800" b="1" dirty="0">
                <a:solidFill>
                  <a:schemeClr val="tx1"/>
                </a:solidFill>
                <a:latin typeface="Calibri" pitchFamily="34" charset="0"/>
                <a:cs typeface="Calibri" pitchFamily="34" charset="0"/>
              </a:rPr>
              <a:t>Arduino</a:t>
            </a:r>
            <a:r>
              <a:rPr lang="en-US" sz="1800" dirty="0">
                <a:solidFill>
                  <a:schemeClr val="tx1"/>
                </a:solidFill>
                <a:latin typeface="Calibri" pitchFamily="34" charset="0"/>
                <a:cs typeface="Calibri" pitchFamily="34" charset="0"/>
              </a:rPr>
              <a:t> nor </a:t>
            </a:r>
            <a:r>
              <a:rPr lang="en-US" sz="1800" b="1" dirty="0">
                <a:solidFill>
                  <a:schemeClr val="tx1"/>
                </a:solidFill>
                <a:latin typeface="Calibri" pitchFamily="34" charset="0"/>
                <a:cs typeface="Calibri" pitchFamily="34" charset="0"/>
              </a:rPr>
              <a:t>BegaleBone </a:t>
            </a:r>
            <a:r>
              <a:rPr lang="en-US" sz="1800" dirty="0">
                <a:solidFill>
                  <a:schemeClr val="tx1"/>
                </a:solidFill>
                <a:latin typeface="Calibri" pitchFamily="34" charset="0"/>
                <a:cs typeface="Calibri" pitchFamily="34" charset="0"/>
              </a:rPr>
              <a:t>because it is a small, powerful, permeable, cheap, flexible, customizable, fully programmable and fast computer board, including the installation of a complete operating system for use as a personal computer</a:t>
            </a:r>
            <a:r>
              <a:rPr lang="en-US" sz="1800" dirty="0" smtClean="0">
                <a:solidFill>
                  <a:schemeClr val="tx1"/>
                </a:solidFill>
                <a:latin typeface="Calibri" pitchFamily="34" charset="0"/>
                <a:cs typeface="Calibri" pitchFamily="34" charset="0"/>
              </a:rPr>
              <a:t>.</a:t>
            </a:r>
            <a:endParaRPr lang="en-US" sz="1800" dirty="0">
              <a:solidFill>
                <a:schemeClr val="tx1"/>
              </a:solidFill>
              <a:latin typeface="Calibri" pitchFamily="34" charset="0"/>
              <a:cs typeface="Calibri" pitchFamily="34" charset="0"/>
            </a:endParaRPr>
          </a:p>
          <a:p>
            <a:pPr algn="l" rtl="0"/>
            <a:r>
              <a:rPr lang="en-US" sz="1800" dirty="0">
                <a:solidFill>
                  <a:schemeClr val="tx1"/>
                </a:solidFill>
                <a:latin typeface="Calibri" pitchFamily="34" charset="0"/>
                <a:cs typeface="Calibri" pitchFamily="34" charset="0"/>
              </a:rPr>
              <a:t>The Raspberry Pi is a low cost, credit-card sized computer that plugs into a computer monitor or TV, and uses a standard keyboard and mouse.</a:t>
            </a:r>
          </a:p>
          <a:p>
            <a:pPr algn="l" rtl="0"/>
            <a:r>
              <a:rPr lang="en-US" sz="1800" dirty="0">
                <a:solidFill>
                  <a:schemeClr val="tx1"/>
                </a:solidFill>
                <a:latin typeface="Calibri" pitchFamily="34" charset="0"/>
                <a:cs typeface="Calibri" pitchFamily="34" charset="0"/>
              </a:rPr>
              <a:t> It is a capable little device that enables people of all ages to explore computing, and to learn how to program in languages like Scratch and Python.</a:t>
            </a:r>
          </a:p>
          <a:p>
            <a:pPr algn="l" rtl="0"/>
            <a:r>
              <a:rPr lang="en-US" sz="1800" dirty="0">
                <a:solidFill>
                  <a:schemeClr val="tx1"/>
                </a:solidFill>
                <a:latin typeface="Calibri" pitchFamily="34" charset="0"/>
                <a:cs typeface="Calibri" pitchFamily="34" charset="0"/>
              </a:rPr>
              <a:t> It’s capable of doing everything you’d expect a desktop computer to do, from browsing the internet and playing high-definition video, to making spreadsheets, word-processing, and playing games</a:t>
            </a:r>
            <a:r>
              <a:rPr lang="en-US" sz="1800" dirty="0" smtClean="0">
                <a:solidFill>
                  <a:schemeClr val="tx1"/>
                </a:solidFill>
                <a:latin typeface="Calibri" pitchFamily="34" charset="0"/>
                <a:cs typeface="Calibri" pitchFamily="34" charset="0"/>
              </a:rPr>
              <a:t>.</a:t>
            </a:r>
            <a:endParaRPr lang="en-US" sz="1800" dirty="0">
              <a:solidFill>
                <a:schemeClr val="tx1"/>
              </a:solidFill>
              <a:latin typeface="Calibri" pitchFamily="34" charset="0"/>
              <a:cs typeface="Calibri" pitchFamily="34" charset="0"/>
            </a:endParaRPr>
          </a:p>
          <a:p>
            <a:pPr algn="l" rtl="0"/>
            <a:r>
              <a:rPr lang="en-US" sz="1800" dirty="0">
                <a:solidFill>
                  <a:schemeClr val="tx1"/>
                </a:solidFill>
                <a:latin typeface="Calibri" pitchFamily="34" charset="0"/>
                <a:cs typeface="Calibri" pitchFamily="34" charset="0"/>
              </a:rPr>
              <a:t>T</a:t>
            </a:r>
            <a:r>
              <a:rPr lang="en-US" sz="1800" dirty="0" smtClean="0">
                <a:solidFill>
                  <a:schemeClr val="tx1"/>
                </a:solidFill>
                <a:latin typeface="Calibri" pitchFamily="34" charset="0"/>
                <a:cs typeface="Calibri" pitchFamily="34" charset="0"/>
              </a:rPr>
              <a:t>he </a:t>
            </a:r>
            <a:r>
              <a:rPr lang="en-US" sz="1800" dirty="0">
                <a:solidFill>
                  <a:schemeClr val="tx1"/>
                </a:solidFill>
                <a:latin typeface="Calibri" pitchFamily="34" charset="0"/>
                <a:cs typeface="Calibri" pitchFamily="34" charset="0"/>
              </a:rPr>
              <a:t>Raspberry Pi has the ability to interact with the outside world, and has been used in a wide array of digital maker projects. </a:t>
            </a:r>
            <a:endParaRPr lang="ar-SA" sz="1800" dirty="0">
              <a:solidFill>
                <a:schemeClr val="tx1"/>
              </a:solidFill>
              <a:latin typeface="Calibri" pitchFamily="34" charset="0"/>
            </a:endParaRPr>
          </a:p>
        </p:txBody>
      </p:sp>
    </p:spTree>
    <p:extLst>
      <p:ext uri="{BB962C8B-B14F-4D97-AF65-F5344CB8AC3E}">
        <p14:creationId xmlns:p14="http://schemas.microsoft.com/office/powerpoint/2010/main" val="16318358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764704"/>
            <a:ext cx="7024744" cy="1008112"/>
          </a:xfrm>
        </p:spPr>
        <p:txBody>
          <a:bodyPr/>
          <a:lstStyle/>
          <a:p>
            <a:r>
              <a:rPr lang="en-US" dirty="0"/>
              <a:t>Raspbian Operating System</a:t>
            </a:r>
            <a:endParaRPr lang="ar-SA" dirty="0"/>
          </a:p>
        </p:txBody>
      </p:sp>
      <p:sp>
        <p:nvSpPr>
          <p:cNvPr id="3" name="عنصر نائب للمحتوى 2"/>
          <p:cNvSpPr>
            <a:spLocks noGrp="1"/>
          </p:cNvSpPr>
          <p:nvPr>
            <p:ph idx="1"/>
          </p:nvPr>
        </p:nvSpPr>
        <p:spPr>
          <a:xfrm>
            <a:off x="827584" y="1916832"/>
            <a:ext cx="7488832" cy="4392488"/>
          </a:xfrm>
        </p:spPr>
        <p:txBody>
          <a:bodyPr>
            <a:normAutofit lnSpcReduction="10000"/>
          </a:bodyPr>
          <a:lstStyle/>
          <a:p>
            <a:pPr algn="l" rtl="0"/>
            <a:r>
              <a:rPr lang="en-US" dirty="0">
                <a:solidFill>
                  <a:schemeClr val="tx1"/>
                </a:solidFill>
                <a:latin typeface="Calibri" pitchFamily="34" charset="0"/>
                <a:cs typeface="Calibri" pitchFamily="34" charset="0"/>
              </a:rPr>
              <a:t>Raspbian is the official operating system of the Raspberry Pi and it is based on one of the original Linux distributions </a:t>
            </a:r>
            <a:r>
              <a:rPr lang="en-US" dirty="0" err="1">
                <a:solidFill>
                  <a:schemeClr val="tx1"/>
                </a:solidFill>
                <a:latin typeface="Calibri" pitchFamily="34" charset="0"/>
                <a:cs typeface="Calibri" pitchFamily="34" charset="0"/>
              </a:rPr>
              <a:t>Debian</a:t>
            </a:r>
            <a:r>
              <a:rPr lang="en-US" dirty="0" smtClean="0">
                <a:solidFill>
                  <a:schemeClr val="tx1"/>
                </a:solidFill>
                <a:latin typeface="Calibri" pitchFamily="34" charset="0"/>
                <a:cs typeface="Calibri" pitchFamily="34" charset="0"/>
              </a:rPr>
              <a:t>.</a:t>
            </a:r>
          </a:p>
          <a:p>
            <a:pPr algn="l" rtl="0"/>
            <a:endParaRPr lang="en-US" dirty="0">
              <a:solidFill>
                <a:schemeClr val="tx1"/>
              </a:solidFill>
              <a:latin typeface="Calibri" pitchFamily="34" charset="0"/>
              <a:cs typeface="Calibri" pitchFamily="34" charset="0"/>
            </a:endParaRPr>
          </a:p>
          <a:p>
            <a:pPr algn="l" rtl="0"/>
            <a:r>
              <a:rPr lang="en-US" dirty="0">
                <a:solidFill>
                  <a:schemeClr val="tx1"/>
                </a:solidFill>
                <a:latin typeface="Calibri" pitchFamily="34" charset="0"/>
                <a:cs typeface="Calibri" pitchFamily="34" charset="0"/>
              </a:rPr>
              <a:t>T</a:t>
            </a:r>
            <a:r>
              <a:rPr lang="en-US" dirty="0" smtClean="0">
                <a:solidFill>
                  <a:schemeClr val="tx1"/>
                </a:solidFill>
                <a:latin typeface="Calibri" pitchFamily="34" charset="0"/>
                <a:cs typeface="Calibri" pitchFamily="34" charset="0"/>
              </a:rPr>
              <a:t>here </a:t>
            </a:r>
            <a:r>
              <a:rPr lang="en-US" dirty="0">
                <a:solidFill>
                  <a:schemeClr val="tx1"/>
                </a:solidFill>
                <a:latin typeface="Calibri" pitchFamily="34" charset="0"/>
                <a:cs typeface="Calibri" pitchFamily="34" charset="0"/>
              </a:rPr>
              <a:t>are several versions of Raspbian including Raspbian Buster and Raspbian Stretch, Raspbian uses PIXEL, Lightweight as its main desktop environment</a:t>
            </a:r>
            <a:r>
              <a:rPr lang="en-US" dirty="0" smtClean="0">
                <a:solidFill>
                  <a:schemeClr val="tx1"/>
                </a:solidFill>
                <a:latin typeface="Calibri" pitchFamily="34" charset="0"/>
                <a:cs typeface="Calibri" pitchFamily="34" charset="0"/>
              </a:rPr>
              <a:t>.</a:t>
            </a:r>
          </a:p>
          <a:p>
            <a:pPr marL="68580" indent="0" algn="l" rtl="0">
              <a:buNone/>
            </a:pPr>
            <a:r>
              <a:rPr lang="en-US" dirty="0" smtClean="0">
                <a:solidFill>
                  <a:schemeClr val="tx1"/>
                </a:solidFill>
                <a:latin typeface="Calibri" pitchFamily="34" charset="0"/>
                <a:cs typeface="Calibri" pitchFamily="34" charset="0"/>
              </a:rPr>
              <a:t> </a:t>
            </a:r>
            <a:endParaRPr lang="en-US" dirty="0">
              <a:solidFill>
                <a:schemeClr val="tx1"/>
              </a:solidFill>
              <a:latin typeface="Calibri" pitchFamily="34" charset="0"/>
              <a:cs typeface="Calibri" pitchFamily="34" charset="0"/>
            </a:endParaRPr>
          </a:p>
          <a:p>
            <a:pPr algn="l" rtl="0"/>
            <a:r>
              <a:rPr lang="en-US" dirty="0">
                <a:solidFill>
                  <a:schemeClr val="tx1"/>
                </a:solidFill>
                <a:latin typeface="Calibri" pitchFamily="34" charset="0"/>
                <a:cs typeface="Calibri" pitchFamily="34" charset="0"/>
              </a:rPr>
              <a:t>It is composed of a modified LXDE desktop environment and the </a:t>
            </a:r>
            <a:r>
              <a:rPr lang="en-US" dirty="0" err="1">
                <a:solidFill>
                  <a:schemeClr val="tx1"/>
                </a:solidFill>
                <a:latin typeface="Calibri" pitchFamily="34" charset="0"/>
                <a:cs typeface="Calibri" pitchFamily="34" charset="0"/>
              </a:rPr>
              <a:t>Openbox</a:t>
            </a:r>
            <a:r>
              <a:rPr lang="en-US" dirty="0">
                <a:solidFill>
                  <a:schemeClr val="tx1"/>
                </a:solidFill>
                <a:latin typeface="Calibri" pitchFamily="34" charset="0"/>
                <a:cs typeface="Calibri" pitchFamily="34" charset="0"/>
              </a:rPr>
              <a:t> stacking window manager with a new theme and few other changes. </a:t>
            </a:r>
          </a:p>
          <a:p>
            <a:pPr algn="l" rtl="0"/>
            <a:endParaRPr lang="ar-SA" dirty="0"/>
          </a:p>
        </p:txBody>
      </p:sp>
    </p:spTree>
    <p:extLst>
      <p:ext uri="{BB962C8B-B14F-4D97-AF65-F5344CB8AC3E}">
        <p14:creationId xmlns:p14="http://schemas.microsoft.com/office/powerpoint/2010/main" val="27953390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916832"/>
            <a:ext cx="4614061"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ستطيل 1"/>
          <p:cNvSpPr/>
          <p:nvPr/>
        </p:nvSpPr>
        <p:spPr>
          <a:xfrm>
            <a:off x="2978381" y="4861284"/>
            <a:ext cx="3024336" cy="400110"/>
          </a:xfrm>
          <a:prstGeom prst="rect">
            <a:avLst/>
          </a:prstGeom>
        </p:spPr>
        <p:txBody>
          <a:bodyPr wrap="square">
            <a:spAutoFit/>
          </a:bodyPr>
          <a:lstStyle/>
          <a:p>
            <a:pPr algn="ctr"/>
            <a:r>
              <a:rPr lang="en-US" sz="2000" b="1" i="1" dirty="0"/>
              <a:t>Raspbian Interface</a:t>
            </a:r>
            <a:endParaRPr lang="ar-SA" sz="2000" b="1" dirty="0"/>
          </a:p>
        </p:txBody>
      </p:sp>
    </p:spTree>
    <p:extLst>
      <p:ext uri="{BB962C8B-B14F-4D97-AF65-F5344CB8AC3E}">
        <p14:creationId xmlns:p14="http://schemas.microsoft.com/office/powerpoint/2010/main" val="7572917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92696"/>
            <a:ext cx="7024744" cy="1008112"/>
          </a:xfrm>
        </p:spPr>
        <p:txBody>
          <a:bodyPr/>
          <a:lstStyle/>
          <a:p>
            <a:r>
              <a:rPr lang="en-US" dirty="0"/>
              <a:t>Why we using Raspbian?</a:t>
            </a:r>
            <a:endParaRPr lang="ar-SA" dirty="0"/>
          </a:p>
        </p:txBody>
      </p:sp>
      <p:sp>
        <p:nvSpPr>
          <p:cNvPr id="3" name="عنصر نائب للمحتوى 2"/>
          <p:cNvSpPr>
            <a:spLocks noGrp="1"/>
          </p:cNvSpPr>
          <p:nvPr>
            <p:ph idx="1"/>
          </p:nvPr>
        </p:nvSpPr>
        <p:spPr>
          <a:xfrm>
            <a:off x="755576" y="1844824"/>
            <a:ext cx="7848872" cy="4464496"/>
          </a:xfrm>
        </p:spPr>
        <p:txBody>
          <a:bodyPr>
            <a:normAutofit fontScale="92500" lnSpcReduction="10000"/>
          </a:bodyPr>
          <a:lstStyle/>
          <a:p>
            <a:pPr algn="l" rtl="0"/>
            <a:endParaRPr lang="en-US" sz="2000" dirty="0" smtClean="0">
              <a:solidFill>
                <a:schemeClr val="tx1"/>
              </a:solidFill>
              <a:latin typeface="Calibri" pitchFamily="34" charset="0"/>
              <a:cs typeface="Calibri" pitchFamily="34" charset="0"/>
            </a:endParaRPr>
          </a:p>
          <a:p>
            <a:pPr algn="just" rtl="0"/>
            <a:r>
              <a:rPr lang="en-US" sz="2200" dirty="0" smtClean="0">
                <a:solidFill>
                  <a:schemeClr val="tx1"/>
                </a:solidFill>
                <a:latin typeface="Calibri" pitchFamily="34" charset="0"/>
                <a:cs typeface="Calibri" pitchFamily="34" charset="0"/>
              </a:rPr>
              <a:t>Raspbian </a:t>
            </a:r>
            <a:r>
              <a:rPr lang="en-US" sz="2200" dirty="0">
                <a:solidFill>
                  <a:schemeClr val="tx1"/>
                </a:solidFill>
                <a:latin typeface="Calibri" pitchFamily="34" charset="0"/>
                <a:cs typeface="Calibri" pitchFamily="34" charset="0"/>
              </a:rPr>
              <a:t>is one of the longest-running Linux distributions and concentrates on stability, high compatibility, and excellent performance even on modest hardware making it a great partner for the Raspberry Pi</a:t>
            </a:r>
            <a:r>
              <a:rPr lang="en-US" sz="2200" dirty="0" smtClean="0">
                <a:solidFill>
                  <a:schemeClr val="tx1"/>
                </a:solidFill>
                <a:latin typeface="Calibri" pitchFamily="34" charset="0"/>
                <a:cs typeface="Calibri" pitchFamily="34" charset="0"/>
              </a:rPr>
              <a:t>.</a:t>
            </a:r>
          </a:p>
          <a:p>
            <a:pPr algn="just" rtl="0"/>
            <a:endParaRPr lang="en-US" sz="2200" dirty="0" smtClean="0">
              <a:solidFill>
                <a:schemeClr val="tx1"/>
              </a:solidFill>
              <a:latin typeface="Calibri" pitchFamily="34" charset="0"/>
              <a:cs typeface="Calibri" pitchFamily="34" charset="0"/>
            </a:endParaRPr>
          </a:p>
          <a:p>
            <a:pPr algn="just" rtl="0"/>
            <a:r>
              <a:rPr lang="en-US" sz="2200" dirty="0" smtClean="0">
                <a:solidFill>
                  <a:schemeClr val="tx1"/>
                </a:solidFill>
                <a:latin typeface="Calibri" pitchFamily="34" charset="0"/>
                <a:cs typeface="Calibri" pitchFamily="34" charset="0"/>
              </a:rPr>
              <a:t> </a:t>
            </a:r>
            <a:r>
              <a:rPr lang="en-US" sz="2200" dirty="0">
                <a:solidFill>
                  <a:schemeClr val="tx1"/>
                </a:solidFill>
                <a:latin typeface="Calibri" pitchFamily="34" charset="0"/>
                <a:cs typeface="Calibri" pitchFamily="34" charset="0"/>
              </a:rPr>
              <a:t>And adds custom tools and software to make using the Raspberry Pi as easy as </a:t>
            </a:r>
            <a:r>
              <a:rPr lang="en-US" sz="2200" dirty="0" smtClean="0">
                <a:solidFill>
                  <a:schemeClr val="tx1"/>
                </a:solidFill>
                <a:latin typeface="Calibri" pitchFamily="34" charset="0"/>
                <a:cs typeface="Calibri" pitchFamily="34" charset="0"/>
              </a:rPr>
              <a:t>possible.</a:t>
            </a:r>
          </a:p>
          <a:p>
            <a:pPr algn="just" rtl="0"/>
            <a:endParaRPr lang="en-US" sz="2200" dirty="0">
              <a:solidFill>
                <a:schemeClr val="tx1"/>
              </a:solidFill>
              <a:latin typeface="Calibri" pitchFamily="34" charset="0"/>
              <a:cs typeface="Calibri" pitchFamily="34" charset="0"/>
            </a:endParaRPr>
          </a:p>
          <a:p>
            <a:pPr algn="just" rtl="0"/>
            <a:r>
              <a:rPr lang="en-US" sz="2200" dirty="0">
                <a:solidFill>
                  <a:schemeClr val="tx1"/>
                </a:solidFill>
                <a:latin typeface="Calibri" pitchFamily="34" charset="0"/>
                <a:cs typeface="Calibri" pitchFamily="34" charset="0"/>
              </a:rPr>
              <a:t> also it does have enough resources to run LXDE and a handful of applications and provide the Epiphany web browser and a few other desktop programs. </a:t>
            </a:r>
            <a:endParaRPr lang="en-US" sz="2200" dirty="0" smtClean="0">
              <a:solidFill>
                <a:schemeClr val="tx1"/>
              </a:solidFill>
              <a:latin typeface="Calibri" pitchFamily="34" charset="0"/>
              <a:cs typeface="Calibri" pitchFamily="34" charset="0"/>
            </a:endParaRPr>
          </a:p>
          <a:p>
            <a:pPr algn="just" rtl="0"/>
            <a:endParaRPr lang="en-US" sz="2200" dirty="0">
              <a:solidFill>
                <a:schemeClr val="tx1"/>
              </a:solidFill>
              <a:latin typeface="Calibri" pitchFamily="34" charset="0"/>
              <a:cs typeface="Calibri" pitchFamily="34" charset="0"/>
            </a:endParaRPr>
          </a:p>
          <a:p>
            <a:pPr algn="just" rtl="0"/>
            <a:r>
              <a:rPr lang="en-US" sz="2200" dirty="0">
                <a:solidFill>
                  <a:schemeClr val="tx1"/>
                </a:solidFill>
                <a:latin typeface="Calibri" pitchFamily="34" charset="0"/>
                <a:cs typeface="Calibri" pitchFamily="34" charset="0"/>
              </a:rPr>
              <a:t>This is what we make it suitable for this   project. </a:t>
            </a:r>
            <a:endParaRPr lang="ar-SA" sz="2200" dirty="0">
              <a:solidFill>
                <a:schemeClr val="tx1"/>
              </a:solidFill>
              <a:latin typeface="Calibri" pitchFamily="34" charset="0"/>
            </a:endParaRPr>
          </a:p>
        </p:txBody>
      </p:sp>
    </p:spTree>
    <p:extLst>
      <p:ext uri="{BB962C8B-B14F-4D97-AF65-F5344CB8AC3E}">
        <p14:creationId xmlns:p14="http://schemas.microsoft.com/office/powerpoint/2010/main" val="25255386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1235</TotalTime>
  <Words>2054</Words>
  <Application>Microsoft Office PowerPoint</Application>
  <PresentationFormat>On-screen Show (4:3)</PresentationFormat>
  <Paragraphs>207</Paragraphs>
  <Slides>36</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Andalus</vt:lpstr>
      <vt:lpstr>Arial</vt:lpstr>
      <vt:lpstr>Arial Narrow</vt:lpstr>
      <vt:lpstr>Calibri</vt:lpstr>
      <vt:lpstr>Century Gothic</vt:lpstr>
      <vt:lpstr>Tahoma</vt:lpstr>
      <vt:lpstr>Wingdings</vt:lpstr>
      <vt:lpstr>Wingdings 2</vt:lpstr>
      <vt:lpstr>أوستن</vt:lpstr>
      <vt:lpstr>Raspberry Pi Phone Based Dedicated Applications</vt:lpstr>
      <vt:lpstr>Problem Definition</vt:lpstr>
      <vt:lpstr>       Objectives &amp;Alternative Solution</vt:lpstr>
      <vt:lpstr>Introduction</vt:lpstr>
      <vt:lpstr>Introduction</vt:lpstr>
      <vt:lpstr>Why “Raspberry Pi”?</vt:lpstr>
      <vt:lpstr>Raspbian Operating System</vt:lpstr>
      <vt:lpstr>PowerPoint Presentation</vt:lpstr>
      <vt:lpstr>Why we using Raspbian?</vt:lpstr>
      <vt:lpstr>Hardware Components</vt:lpstr>
      <vt:lpstr>Hardware Components</vt:lpstr>
      <vt:lpstr>Hardware Components</vt:lpstr>
      <vt:lpstr>Hardware Components</vt:lpstr>
      <vt:lpstr>Hardware Components</vt:lpstr>
      <vt:lpstr>Hardware Components</vt:lpstr>
      <vt:lpstr>Software Components</vt:lpstr>
      <vt:lpstr>Control Exist GPIO</vt:lpstr>
      <vt:lpstr>Programming Supported by Raspberry </vt:lpstr>
      <vt:lpstr>Python Program</vt:lpstr>
      <vt:lpstr>Proposal System</vt:lpstr>
      <vt:lpstr>Methodology</vt:lpstr>
      <vt:lpstr>Methodology  *Flow Chart*</vt:lpstr>
      <vt:lpstr>Methodology  *Electronic Design*</vt:lpstr>
      <vt:lpstr>    Methodology *Electronic Design*</vt:lpstr>
      <vt:lpstr>Methodology *Electronic Design*</vt:lpstr>
      <vt:lpstr>Methodology *Electronic Design*</vt:lpstr>
      <vt:lpstr>Methodology *Electronic Design*</vt:lpstr>
      <vt:lpstr>  Methodology *Mechanical Design*</vt:lpstr>
      <vt:lpstr>Methodology *Electrical Design*</vt:lpstr>
      <vt:lpstr>SWAT Analysis</vt:lpstr>
      <vt:lpstr>Budget Estimation</vt:lpstr>
      <vt:lpstr>Modeling The Project as Design</vt:lpstr>
      <vt:lpstr>Modeling The Project as a Hardware</vt:lpstr>
      <vt:lpstr>Conclusion</vt:lpstr>
      <vt:lpstr>Recommendations</vt:lpstr>
      <vt:lpstr>PowerPoint Presentation</vt:lpstr>
    </vt:vector>
  </TitlesOfParts>
  <Company>Ahmed-Under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Raspberry Pi Phone Based Dedicated Applications</dc:title>
  <dc:creator>Hp</dc:creator>
  <cp:lastModifiedBy>HP</cp:lastModifiedBy>
  <cp:revision>39</cp:revision>
  <dcterms:created xsi:type="dcterms:W3CDTF">2020-05-27T19:58:22Z</dcterms:created>
  <dcterms:modified xsi:type="dcterms:W3CDTF">2020-06-06T17:10:53Z</dcterms:modified>
</cp:coreProperties>
</file>